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Default Extension="jpg" ContentType="image/jpg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黑体"/>
                <a:cs typeface="黑体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BED4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3991355" y="28"/>
            <a:ext cx="6507480" cy="4183379"/>
          </a:xfrm>
          <a:custGeom>
            <a:avLst/>
            <a:gdLst/>
            <a:ahLst/>
            <a:cxnLst/>
            <a:rect l="l" t="t" r="r" b="b"/>
            <a:pathLst>
              <a:path w="6507480" h="4183379">
                <a:moveTo>
                  <a:pt x="6161560" y="0"/>
                </a:moveTo>
                <a:lnTo>
                  <a:pt x="6064174" y="626"/>
                </a:lnTo>
                <a:lnTo>
                  <a:pt x="5986679" y="2071"/>
                </a:lnTo>
                <a:lnTo>
                  <a:pt x="5905516" y="4471"/>
                </a:lnTo>
                <a:lnTo>
                  <a:pt x="5820821" y="7939"/>
                </a:lnTo>
                <a:lnTo>
                  <a:pt x="5732731" y="12581"/>
                </a:lnTo>
                <a:lnTo>
                  <a:pt x="5641380" y="18509"/>
                </a:lnTo>
                <a:lnTo>
                  <a:pt x="5578735" y="23228"/>
                </a:lnTo>
                <a:lnTo>
                  <a:pt x="5514743" y="28600"/>
                </a:lnTo>
                <a:lnTo>
                  <a:pt x="5449442" y="34657"/>
                </a:lnTo>
                <a:lnTo>
                  <a:pt x="5382873" y="41430"/>
                </a:lnTo>
                <a:lnTo>
                  <a:pt x="5315078" y="48953"/>
                </a:lnTo>
                <a:lnTo>
                  <a:pt x="5246094" y="57258"/>
                </a:lnTo>
                <a:lnTo>
                  <a:pt x="5175965" y="66377"/>
                </a:lnTo>
                <a:lnTo>
                  <a:pt x="5104728" y="76343"/>
                </a:lnTo>
                <a:lnTo>
                  <a:pt x="5032425" y="87189"/>
                </a:lnTo>
                <a:lnTo>
                  <a:pt x="4959096" y="98945"/>
                </a:lnTo>
                <a:lnTo>
                  <a:pt x="4884781" y="111646"/>
                </a:lnTo>
                <a:lnTo>
                  <a:pt x="4809521" y="125324"/>
                </a:lnTo>
                <a:lnTo>
                  <a:pt x="4733355" y="140010"/>
                </a:lnTo>
                <a:lnTo>
                  <a:pt x="4656324" y="155738"/>
                </a:lnTo>
                <a:lnTo>
                  <a:pt x="4578469" y="172539"/>
                </a:lnTo>
                <a:lnTo>
                  <a:pt x="4499829" y="190447"/>
                </a:lnTo>
                <a:lnTo>
                  <a:pt x="4420445" y="209493"/>
                </a:lnTo>
                <a:lnTo>
                  <a:pt x="4340357" y="229710"/>
                </a:lnTo>
                <a:lnTo>
                  <a:pt x="4259605" y="251131"/>
                </a:lnTo>
                <a:lnTo>
                  <a:pt x="4218993" y="262303"/>
                </a:lnTo>
                <a:lnTo>
                  <a:pt x="4178230" y="273788"/>
                </a:lnTo>
                <a:lnTo>
                  <a:pt x="4137321" y="285590"/>
                </a:lnTo>
                <a:lnTo>
                  <a:pt x="4096272" y="297713"/>
                </a:lnTo>
                <a:lnTo>
                  <a:pt x="4055086" y="310161"/>
                </a:lnTo>
                <a:lnTo>
                  <a:pt x="4013771" y="322938"/>
                </a:lnTo>
                <a:lnTo>
                  <a:pt x="3972329" y="336049"/>
                </a:lnTo>
                <a:lnTo>
                  <a:pt x="3930767" y="349498"/>
                </a:lnTo>
                <a:lnTo>
                  <a:pt x="3889089" y="363287"/>
                </a:lnTo>
                <a:lnTo>
                  <a:pt x="3847301" y="377422"/>
                </a:lnTo>
                <a:lnTo>
                  <a:pt x="3805407" y="391907"/>
                </a:lnTo>
                <a:lnTo>
                  <a:pt x="3763413" y="406745"/>
                </a:lnTo>
                <a:lnTo>
                  <a:pt x="3721323" y="421941"/>
                </a:lnTo>
                <a:lnTo>
                  <a:pt x="3679143" y="437498"/>
                </a:lnTo>
                <a:lnTo>
                  <a:pt x="3636877" y="453421"/>
                </a:lnTo>
                <a:lnTo>
                  <a:pt x="3594531" y="469714"/>
                </a:lnTo>
                <a:lnTo>
                  <a:pt x="3552110" y="486381"/>
                </a:lnTo>
                <a:lnTo>
                  <a:pt x="3509619" y="503426"/>
                </a:lnTo>
                <a:lnTo>
                  <a:pt x="3467062" y="520853"/>
                </a:lnTo>
                <a:lnTo>
                  <a:pt x="3424445" y="538665"/>
                </a:lnTo>
                <a:lnTo>
                  <a:pt x="3381773" y="556868"/>
                </a:lnTo>
                <a:lnTo>
                  <a:pt x="3339051" y="575465"/>
                </a:lnTo>
                <a:lnTo>
                  <a:pt x="3296283" y="594460"/>
                </a:lnTo>
                <a:lnTo>
                  <a:pt x="3253476" y="613857"/>
                </a:lnTo>
                <a:lnTo>
                  <a:pt x="3210633" y="633661"/>
                </a:lnTo>
                <a:lnTo>
                  <a:pt x="3167761" y="653875"/>
                </a:lnTo>
                <a:lnTo>
                  <a:pt x="3124863" y="674503"/>
                </a:lnTo>
                <a:lnTo>
                  <a:pt x="3081946" y="695549"/>
                </a:lnTo>
                <a:lnTo>
                  <a:pt x="3039014" y="717018"/>
                </a:lnTo>
                <a:lnTo>
                  <a:pt x="2996072" y="738914"/>
                </a:lnTo>
                <a:lnTo>
                  <a:pt x="2953125" y="761240"/>
                </a:lnTo>
                <a:lnTo>
                  <a:pt x="2910178" y="784001"/>
                </a:lnTo>
                <a:lnTo>
                  <a:pt x="2867236" y="807201"/>
                </a:lnTo>
                <a:lnTo>
                  <a:pt x="2824305" y="830843"/>
                </a:lnTo>
                <a:lnTo>
                  <a:pt x="2781389" y="854932"/>
                </a:lnTo>
                <a:lnTo>
                  <a:pt x="2738493" y="879472"/>
                </a:lnTo>
                <a:lnTo>
                  <a:pt x="2695623" y="904467"/>
                </a:lnTo>
                <a:lnTo>
                  <a:pt x="2652783" y="929921"/>
                </a:lnTo>
                <a:lnTo>
                  <a:pt x="2609978" y="955838"/>
                </a:lnTo>
                <a:lnTo>
                  <a:pt x="2567214" y="982222"/>
                </a:lnTo>
                <a:lnTo>
                  <a:pt x="2524495" y="1009077"/>
                </a:lnTo>
                <a:lnTo>
                  <a:pt x="2481827" y="1036407"/>
                </a:lnTo>
                <a:lnTo>
                  <a:pt x="2439215" y="1064217"/>
                </a:lnTo>
                <a:lnTo>
                  <a:pt x="2396663" y="1092510"/>
                </a:lnTo>
                <a:lnTo>
                  <a:pt x="2354177" y="1121290"/>
                </a:lnTo>
                <a:lnTo>
                  <a:pt x="2311761" y="1150562"/>
                </a:lnTo>
                <a:lnTo>
                  <a:pt x="2269421" y="1180329"/>
                </a:lnTo>
                <a:lnTo>
                  <a:pt x="2227162" y="1210595"/>
                </a:lnTo>
                <a:lnTo>
                  <a:pt x="2184989" y="1241365"/>
                </a:lnTo>
                <a:lnTo>
                  <a:pt x="2142906" y="1272643"/>
                </a:lnTo>
                <a:lnTo>
                  <a:pt x="2100919" y="1304432"/>
                </a:lnTo>
                <a:lnTo>
                  <a:pt x="2059033" y="1336737"/>
                </a:lnTo>
                <a:lnTo>
                  <a:pt x="2017253" y="1369562"/>
                </a:lnTo>
                <a:lnTo>
                  <a:pt x="1975584" y="1402911"/>
                </a:lnTo>
                <a:lnTo>
                  <a:pt x="1934031" y="1436788"/>
                </a:lnTo>
                <a:lnTo>
                  <a:pt x="1892599" y="1471196"/>
                </a:lnTo>
                <a:lnTo>
                  <a:pt x="1851293" y="1506141"/>
                </a:lnTo>
                <a:lnTo>
                  <a:pt x="1810118" y="1541625"/>
                </a:lnTo>
                <a:lnTo>
                  <a:pt x="1769079" y="1577654"/>
                </a:lnTo>
                <a:lnTo>
                  <a:pt x="1728181" y="1614231"/>
                </a:lnTo>
                <a:lnTo>
                  <a:pt x="1687429" y="1651360"/>
                </a:lnTo>
                <a:lnTo>
                  <a:pt x="1646829" y="1689045"/>
                </a:lnTo>
                <a:lnTo>
                  <a:pt x="1606385" y="1727290"/>
                </a:lnTo>
                <a:lnTo>
                  <a:pt x="1566102" y="1766100"/>
                </a:lnTo>
                <a:lnTo>
                  <a:pt x="1525985" y="1805479"/>
                </a:lnTo>
                <a:lnTo>
                  <a:pt x="1486040" y="1845429"/>
                </a:lnTo>
                <a:lnTo>
                  <a:pt x="1446271" y="1885957"/>
                </a:lnTo>
                <a:lnTo>
                  <a:pt x="1406684" y="1927065"/>
                </a:lnTo>
                <a:lnTo>
                  <a:pt x="1367283" y="1968757"/>
                </a:lnTo>
                <a:lnTo>
                  <a:pt x="1328073" y="2011039"/>
                </a:lnTo>
                <a:lnTo>
                  <a:pt x="1289060" y="2053913"/>
                </a:lnTo>
                <a:lnTo>
                  <a:pt x="1250248" y="2097383"/>
                </a:lnTo>
                <a:lnTo>
                  <a:pt x="1211643" y="2141455"/>
                </a:lnTo>
                <a:lnTo>
                  <a:pt x="1173250" y="2186132"/>
                </a:lnTo>
                <a:lnTo>
                  <a:pt x="1135073" y="2231417"/>
                </a:lnTo>
                <a:lnTo>
                  <a:pt x="1097118" y="2277316"/>
                </a:lnTo>
                <a:lnTo>
                  <a:pt x="1059390" y="2323831"/>
                </a:lnTo>
                <a:lnTo>
                  <a:pt x="1021893" y="2370968"/>
                </a:lnTo>
                <a:lnTo>
                  <a:pt x="984633" y="2418730"/>
                </a:lnTo>
                <a:lnTo>
                  <a:pt x="947615" y="2467121"/>
                </a:lnTo>
                <a:lnTo>
                  <a:pt x="910844" y="2516145"/>
                </a:lnTo>
                <a:lnTo>
                  <a:pt x="874325" y="2565807"/>
                </a:lnTo>
                <a:lnTo>
                  <a:pt x="838062" y="2616110"/>
                </a:lnTo>
                <a:lnTo>
                  <a:pt x="802062" y="2667058"/>
                </a:lnTo>
                <a:lnTo>
                  <a:pt x="766328" y="2718656"/>
                </a:lnTo>
                <a:lnTo>
                  <a:pt x="730867" y="2770908"/>
                </a:lnTo>
                <a:lnTo>
                  <a:pt x="695682" y="2823817"/>
                </a:lnTo>
                <a:lnTo>
                  <a:pt x="660780" y="2877388"/>
                </a:lnTo>
                <a:lnTo>
                  <a:pt x="626165" y="2931624"/>
                </a:lnTo>
                <a:lnTo>
                  <a:pt x="591842" y="2986531"/>
                </a:lnTo>
                <a:lnTo>
                  <a:pt x="557816" y="3042111"/>
                </a:lnTo>
                <a:lnTo>
                  <a:pt x="524092" y="3098369"/>
                </a:lnTo>
                <a:lnTo>
                  <a:pt x="490676" y="3155309"/>
                </a:lnTo>
                <a:lnTo>
                  <a:pt x="457571" y="3212935"/>
                </a:lnTo>
                <a:lnTo>
                  <a:pt x="424784" y="3271250"/>
                </a:lnTo>
                <a:lnTo>
                  <a:pt x="392320" y="3330260"/>
                </a:lnTo>
                <a:lnTo>
                  <a:pt x="360183" y="3389969"/>
                </a:lnTo>
                <a:lnTo>
                  <a:pt x="328378" y="3450379"/>
                </a:lnTo>
                <a:lnTo>
                  <a:pt x="296911" y="3511495"/>
                </a:lnTo>
                <a:lnTo>
                  <a:pt x="265786" y="3573322"/>
                </a:lnTo>
                <a:lnTo>
                  <a:pt x="235009" y="3635863"/>
                </a:lnTo>
                <a:lnTo>
                  <a:pt x="204584" y="3699123"/>
                </a:lnTo>
                <a:lnTo>
                  <a:pt x="174517" y="3763105"/>
                </a:lnTo>
                <a:lnTo>
                  <a:pt x="144812" y="3827814"/>
                </a:lnTo>
                <a:lnTo>
                  <a:pt x="115475" y="3893253"/>
                </a:lnTo>
                <a:lnTo>
                  <a:pt x="86511" y="3959427"/>
                </a:lnTo>
                <a:lnTo>
                  <a:pt x="57924" y="4026339"/>
                </a:lnTo>
                <a:lnTo>
                  <a:pt x="29720" y="4093994"/>
                </a:lnTo>
                <a:lnTo>
                  <a:pt x="1905" y="4162396"/>
                </a:lnTo>
                <a:lnTo>
                  <a:pt x="0" y="4183351"/>
                </a:lnTo>
                <a:lnTo>
                  <a:pt x="6507480" y="4183351"/>
                </a:lnTo>
                <a:lnTo>
                  <a:pt x="6507480" y="8861"/>
                </a:lnTo>
                <a:lnTo>
                  <a:pt x="6461034" y="6634"/>
                </a:lnTo>
                <a:lnTo>
                  <a:pt x="6354287" y="2752"/>
                </a:lnTo>
                <a:lnTo>
                  <a:pt x="6251862" y="619"/>
                </a:lnTo>
                <a:lnTo>
                  <a:pt x="6161560" y="0"/>
                </a:lnTo>
                <a:close/>
              </a:path>
            </a:pathLst>
          </a:custGeom>
          <a:solidFill>
            <a:srgbClr val="DFEAF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5684520" y="0"/>
            <a:ext cx="6507480" cy="3884929"/>
          </a:xfrm>
          <a:custGeom>
            <a:avLst/>
            <a:gdLst/>
            <a:ahLst/>
            <a:cxnLst/>
            <a:rect l="l" t="t" r="r" b="b"/>
            <a:pathLst>
              <a:path w="6507480" h="3884929">
                <a:moveTo>
                  <a:pt x="6507480" y="0"/>
                </a:moveTo>
                <a:lnTo>
                  <a:pt x="4088446" y="0"/>
                </a:lnTo>
                <a:lnTo>
                  <a:pt x="4055086" y="10086"/>
                </a:lnTo>
                <a:lnTo>
                  <a:pt x="3972329" y="35984"/>
                </a:lnTo>
                <a:lnTo>
                  <a:pt x="3889089" y="63232"/>
                </a:lnTo>
                <a:lnTo>
                  <a:pt x="3805407" y="91863"/>
                </a:lnTo>
                <a:lnTo>
                  <a:pt x="3721323" y="121908"/>
                </a:lnTo>
                <a:lnTo>
                  <a:pt x="3636877" y="153400"/>
                </a:lnTo>
                <a:lnTo>
                  <a:pt x="3552110" y="186372"/>
                </a:lnTo>
                <a:lnTo>
                  <a:pt x="3467062" y="220856"/>
                </a:lnTo>
                <a:lnTo>
                  <a:pt x="3381773" y="256885"/>
                </a:lnTo>
                <a:lnTo>
                  <a:pt x="3296283" y="294490"/>
                </a:lnTo>
                <a:lnTo>
                  <a:pt x="3210633" y="333706"/>
                </a:lnTo>
                <a:lnTo>
                  <a:pt x="3124863" y="374563"/>
                </a:lnTo>
                <a:lnTo>
                  <a:pt x="3039014" y="417094"/>
                </a:lnTo>
                <a:lnTo>
                  <a:pt x="2953125" y="461332"/>
                </a:lnTo>
                <a:lnTo>
                  <a:pt x="2910178" y="484101"/>
                </a:lnTo>
                <a:lnTo>
                  <a:pt x="2867236" y="507309"/>
                </a:lnTo>
                <a:lnTo>
                  <a:pt x="2824305" y="530960"/>
                </a:lnTo>
                <a:lnTo>
                  <a:pt x="2781389" y="555058"/>
                </a:lnTo>
                <a:lnTo>
                  <a:pt x="2738493" y="579607"/>
                </a:lnTo>
                <a:lnTo>
                  <a:pt x="2695623" y="604611"/>
                </a:lnTo>
                <a:lnTo>
                  <a:pt x="2652783" y="630074"/>
                </a:lnTo>
                <a:lnTo>
                  <a:pt x="2609978" y="656001"/>
                </a:lnTo>
                <a:lnTo>
                  <a:pt x="2567214" y="682394"/>
                </a:lnTo>
                <a:lnTo>
                  <a:pt x="2524495" y="709259"/>
                </a:lnTo>
                <a:lnTo>
                  <a:pt x="2481827" y="736599"/>
                </a:lnTo>
                <a:lnTo>
                  <a:pt x="2439215" y="764419"/>
                </a:lnTo>
                <a:lnTo>
                  <a:pt x="2396663" y="792722"/>
                </a:lnTo>
                <a:lnTo>
                  <a:pt x="2354177" y="821513"/>
                </a:lnTo>
                <a:lnTo>
                  <a:pt x="2311761" y="850795"/>
                </a:lnTo>
                <a:lnTo>
                  <a:pt x="2269421" y="880573"/>
                </a:lnTo>
                <a:lnTo>
                  <a:pt x="2227162" y="910851"/>
                </a:lnTo>
                <a:lnTo>
                  <a:pt x="2184989" y="941632"/>
                </a:lnTo>
                <a:lnTo>
                  <a:pt x="2142906" y="972921"/>
                </a:lnTo>
                <a:lnTo>
                  <a:pt x="2100919" y="1004722"/>
                </a:lnTo>
                <a:lnTo>
                  <a:pt x="2059033" y="1037039"/>
                </a:lnTo>
                <a:lnTo>
                  <a:pt x="2017253" y="1069876"/>
                </a:lnTo>
                <a:lnTo>
                  <a:pt x="1975584" y="1103236"/>
                </a:lnTo>
                <a:lnTo>
                  <a:pt x="1934031" y="1137125"/>
                </a:lnTo>
                <a:lnTo>
                  <a:pt x="1892599" y="1171546"/>
                </a:lnTo>
                <a:lnTo>
                  <a:pt x="1851293" y="1206503"/>
                </a:lnTo>
                <a:lnTo>
                  <a:pt x="1810118" y="1242001"/>
                </a:lnTo>
                <a:lnTo>
                  <a:pt x="1769079" y="1278043"/>
                </a:lnTo>
                <a:lnTo>
                  <a:pt x="1728181" y="1314633"/>
                </a:lnTo>
                <a:lnTo>
                  <a:pt x="1687429" y="1351775"/>
                </a:lnTo>
                <a:lnTo>
                  <a:pt x="1646829" y="1389474"/>
                </a:lnTo>
                <a:lnTo>
                  <a:pt x="1606385" y="1427733"/>
                </a:lnTo>
                <a:lnTo>
                  <a:pt x="1566102" y="1466558"/>
                </a:lnTo>
                <a:lnTo>
                  <a:pt x="1525985" y="1505950"/>
                </a:lnTo>
                <a:lnTo>
                  <a:pt x="1486040" y="1545915"/>
                </a:lnTo>
                <a:lnTo>
                  <a:pt x="1446271" y="1586457"/>
                </a:lnTo>
                <a:lnTo>
                  <a:pt x="1406684" y="1627580"/>
                </a:lnTo>
                <a:lnTo>
                  <a:pt x="1367283" y="1669288"/>
                </a:lnTo>
                <a:lnTo>
                  <a:pt x="1328073" y="1711585"/>
                </a:lnTo>
                <a:lnTo>
                  <a:pt x="1289060" y="1754474"/>
                </a:lnTo>
                <a:lnTo>
                  <a:pt x="1250248" y="1797961"/>
                </a:lnTo>
                <a:lnTo>
                  <a:pt x="1211643" y="1842048"/>
                </a:lnTo>
                <a:lnTo>
                  <a:pt x="1173250" y="1886741"/>
                </a:lnTo>
                <a:lnTo>
                  <a:pt x="1135073" y="1932043"/>
                </a:lnTo>
                <a:lnTo>
                  <a:pt x="1097118" y="1977958"/>
                </a:lnTo>
                <a:lnTo>
                  <a:pt x="1059390" y="2024490"/>
                </a:lnTo>
                <a:lnTo>
                  <a:pt x="1021893" y="2071644"/>
                </a:lnTo>
                <a:lnTo>
                  <a:pt x="984633" y="2119423"/>
                </a:lnTo>
                <a:lnTo>
                  <a:pt x="947615" y="2167832"/>
                </a:lnTo>
                <a:lnTo>
                  <a:pt x="910844" y="2216874"/>
                </a:lnTo>
                <a:lnTo>
                  <a:pt x="874325" y="2266554"/>
                </a:lnTo>
                <a:lnTo>
                  <a:pt x="838062" y="2316875"/>
                </a:lnTo>
                <a:lnTo>
                  <a:pt x="802062" y="2367842"/>
                </a:lnTo>
                <a:lnTo>
                  <a:pt x="766328" y="2419459"/>
                </a:lnTo>
                <a:lnTo>
                  <a:pt x="730867" y="2471729"/>
                </a:lnTo>
                <a:lnTo>
                  <a:pt x="695682" y="2524657"/>
                </a:lnTo>
                <a:lnTo>
                  <a:pt x="660780" y="2578248"/>
                </a:lnTo>
                <a:lnTo>
                  <a:pt x="626165" y="2632504"/>
                </a:lnTo>
                <a:lnTo>
                  <a:pt x="591842" y="2687430"/>
                </a:lnTo>
                <a:lnTo>
                  <a:pt x="557816" y="2743030"/>
                </a:lnTo>
                <a:lnTo>
                  <a:pt x="524092" y="2799308"/>
                </a:lnTo>
                <a:lnTo>
                  <a:pt x="490676" y="2856269"/>
                </a:lnTo>
                <a:lnTo>
                  <a:pt x="457571" y="2913916"/>
                </a:lnTo>
                <a:lnTo>
                  <a:pt x="424784" y="2972253"/>
                </a:lnTo>
                <a:lnTo>
                  <a:pt x="392320" y="3031284"/>
                </a:lnTo>
                <a:lnTo>
                  <a:pt x="360183" y="3091014"/>
                </a:lnTo>
                <a:lnTo>
                  <a:pt x="328378" y="3151446"/>
                </a:lnTo>
                <a:lnTo>
                  <a:pt x="296911" y="3212584"/>
                </a:lnTo>
                <a:lnTo>
                  <a:pt x="265786" y="3274434"/>
                </a:lnTo>
                <a:lnTo>
                  <a:pt x="235009" y="3336997"/>
                </a:lnTo>
                <a:lnTo>
                  <a:pt x="204584" y="3400280"/>
                </a:lnTo>
                <a:lnTo>
                  <a:pt x="174517" y="3464285"/>
                </a:lnTo>
                <a:lnTo>
                  <a:pt x="144812" y="3529017"/>
                </a:lnTo>
                <a:lnTo>
                  <a:pt x="115475" y="3594480"/>
                </a:lnTo>
                <a:lnTo>
                  <a:pt x="86511" y="3660678"/>
                </a:lnTo>
                <a:lnTo>
                  <a:pt x="57924" y="3727614"/>
                </a:lnTo>
                <a:lnTo>
                  <a:pt x="29720" y="3795294"/>
                </a:lnTo>
                <a:lnTo>
                  <a:pt x="1904" y="3863721"/>
                </a:lnTo>
                <a:lnTo>
                  <a:pt x="0" y="3884676"/>
                </a:lnTo>
                <a:lnTo>
                  <a:pt x="6507480" y="3884676"/>
                </a:lnTo>
                <a:lnTo>
                  <a:pt x="6507480" y="0"/>
                </a:lnTo>
                <a:close/>
              </a:path>
            </a:pathLst>
          </a:custGeom>
          <a:solidFill>
            <a:srgbClr val="BED4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0" y="1120139"/>
            <a:ext cx="12190730" cy="5529580"/>
          </a:xfrm>
          <a:custGeom>
            <a:avLst/>
            <a:gdLst/>
            <a:ahLst/>
            <a:cxnLst/>
            <a:rect l="l" t="t" r="r" b="b"/>
            <a:pathLst>
              <a:path w="12190730" h="5529580">
                <a:moveTo>
                  <a:pt x="0" y="5529072"/>
                </a:moveTo>
                <a:lnTo>
                  <a:pt x="12190476" y="5529072"/>
                </a:lnTo>
                <a:lnTo>
                  <a:pt x="12190476" y="0"/>
                </a:lnTo>
                <a:lnTo>
                  <a:pt x="0" y="0"/>
                </a:lnTo>
                <a:lnTo>
                  <a:pt x="0" y="55290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0" y="6649211"/>
            <a:ext cx="12181840" cy="208915"/>
          </a:xfrm>
          <a:custGeom>
            <a:avLst/>
            <a:gdLst/>
            <a:ahLst/>
            <a:cxnLst/>
            <a:rect l="l" t="t" r="r" b="b"/>
            <a:pathLst>
              <a:path w="12181840" h="208915">
                <a:moveTo>
                  <a:pt x="12181332" y="208785"/>
                </a:moveTo>
                <a:lnTo>
                  <a:pt x="12181332" y="0"/>
                </a:lnTo>
                <a:lnTo>
                  <a:pt x="0" y="0"/>
                </a:lnTo>
                <a:lnTo>
                  <a:pt x="0" y="208785"/>
                </a:lnTo>
                <a:lnTo>
                  <a:pt x="12181332" y="208785"/>
                </a:lnTo>
                <a:close/>
              </a:path>
            </a:pathLst>
          </a:custGeom>
          <a:solidFill>
            <a:srgbClr val="5C91E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1" name="bg 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17252" y="5370576"/>
            <a:ext cx="1941576" cy="119786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黑体"/>
                <a:cs typeface="黑体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718515" y="1506169"/>
            <a:ext cx="4405630" cy="46913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404040"/>
                </a:solidFill>
                <a:latin typeface="黑体"/>
                <a:cs typeface="黑体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BED4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3991355" y="0"/>
            <a:ext cx="6507480" cy="4170045"/>
          </a:xfrm>
          <a:custGeom>
            <a:avLst/>
            <a:gdLst/>
            <a:ahLst/>
            <a:cxnLst/>
            <a:rect l="l" t="t" r="r" b="b"/>
            <a:pathLst>
              <a:path w="6507480" h="4170045">
                <a:moveTo>
                  <a:pt x="6507480" y="0"/>
                </a:moveTo>
                <a:lnTo>
                  <a:pt x="5714516" y="0"/>
                </a:lnTo>
                <a:lnTo>
                  <a:pt x="5672184" y="2695"/>
                </a:lnTo>
                <a:lnTo>
                  <a:pt x="5546905" y="12143"/>
                </a:lnTo>
                <a:lnTo>
                  <a:pt x="5416314" y="24264"/>
                </a:lnTo>
                <a:lnTo>
                  <a:pt x="5280732" y="39318"/>
                </a:lnTo>
                <a:lnTo>
                  <a:pt x="5140482" y="57565"/>
                </a:lnTo>
                <a:lnTo>
                  <a:pt x="5032425" y="73501"/>
                </a:lnTo>
                <a:lnTo>
                  <a:pt x="4922059" y="91488"/>
                </a:lnTo>
                <a:lnTo>
                  <a:pt x="4809521" y="111636"/>
                </a:lnTo>
                <a:lnTo>
                  <a:pt x="4694945" y="134054"/>
                </a:lnTo>
                <a:lnTo>
                  <a:pt x="4578469" y="158851"/>
                </a:lnTo>
                <a:lnTo>
                  <a:pt x="4460227" y="186137"/>
                </a:lnTo>
                <a:lnTo>
                  <a:pt x="4340357" y="216022"/>
                </a:lnTo>
                <a:lnTo>
                  <a:pt x="4218993" y="248615"/>
                </a:lnTo>
                <a:lnTo>
                  <a:pt x="4137321" y="271902"/>
                </a:lnTo>
                <a:lnTo>
                  <a:pt x="4055086" y="296473"/>
                </a:lnTo>
                <a:lnTo>
                  <a:pt x="3972329" y="322361"/>
                </a:lnTo>
                <a:lnTo>
                  <a:pt x="3889089" y="349599"/>
                </a:lnTo>
                <a:lnTo>
                  <a:pt x="3805407" y="378219"/>
                </a:lnTo>
                <a:lnTo>
                  <a:pt x="3721323" y="408253"/>
                </a:lnTo>
                <a:lnTo>
                  <a:pt x="3636877" y="439734"/>
                </a:lnTo>
                <a:lnTo>
                  <a:pt x="3552110" y="472693"/>
                </a:lnTo>
                <a:lnTo>
                  <a:pt x="3467062" y="507165"/>
                </a:lnTo>
                <a:lnTo>
                  <a:pt x="3381773" y="543180"/>
                </a:lnTo>
                <a:lnTo>
                  <a:pt x="3296283" y="580772"/>
                </a:lnTo>
                <a:lnTo>
                  <a:pt x="3210633" y="619973"/>
                </a:lnTo>
                <a:lnTo>
                  <a:pt x="3124863" y="660815"/>
                </a:lnTo>
                <a:lnTo>
                  <a:pt x="3039014" y="703331"/>
                </a:lnTo>
                <a:lnTo>
                  <a:pt x="2953125" y="747553"/>
                </a:lnTo>
                <a:lnTo>
                  <a:pt x="2910178" y="770313"/>
                </a:lnTo>
                <a:lnTo>
                  <a:pt x="2867236" y="793513"/>
                </a:lnTo>
                <a:lnTo>
                  <a:pt x="2824305" y="817155"/>
                </a:lnTo>
                <a:lnTo>
                  <a:pt x="2781389" y="841245"/>
                </a:lnTo>
                <a:lnTo>
                  <a:pt x="2738493" y="865785"/>
                </a:lnTo>
                <a:lnTo>
                  <a:pt x="2695623" y="890779"/>
                </a:lnTo>
                <a:lnTo>
                  <a:pt x="2652783" y="916233"/>
                </a:lnTo>
                <a:lnTo>
                  <a:pt x="2609978" y="942150"/>
                </a:lnTo>
                <a:lnTo>
                  <a:pt x="2567214" y="968534"/>
                </a:lnTo>
                <a:lnTo>
                  <a:pt x="2524495" y="995389"/>
                </a:lnTo>
                <a:lnTo>
                  <a:pt x="2481827" y="1022720"/>
                </a:lnTo>
                <a:lnTo>
                  <a:pt x="2439215" y="1050529"/>
                </a:lnTo>
                <a:lnTo>
                  <a:pt x="2396663" y="1078822"/>
                </a:lnTo>
                <a:lnTo>
                  <a:pt x="2354177" y="1107602"/>
                </a:lnTo>
                <a:lnTo>
                  <a:pt x="2311761" y="1136874"/>
                </a:lnTo>
                <a:lnTo>
                  <a:pt x="2269421" y="1166641"/>
                </a:lnTo>
                <a:lnTo>
                  <a:pt x="2227162" y="1196907"/>
                </a:lnTo>
                <a:lnTo>
                  <a:pt x="2184989" y="1227677"/>
                </a:lnTo>
                <a:lnTo>
                  <a:pt x="2142906" y="1258955"/>
                </a:lnTo>
                <a:lnTo>
                  <a:pt x="2100919" y="1290745"/>
                </a:lnTo>
                <a:lnTo>
                  <a:pt x="2059033" y="1323050"/>
                </a:lnTo>
                <a:lnTo>
                  <a:pt x="2017253" y="1355874"/>
                </a:lnTo>
                <a:lnTo>
                  <a:pt x="1975584" y="1389223"/>
                </a:lnTo>
                <a:lnTo>
                  <a:pt x="1934031" y="1423100"/>
                </a:lnTo>
                <a:lnTo>
                  <a:pt x="1892599" y="1457508"/>
                </a:lnTo>
                <a:lnTo>
                  <a:pt x="1851293" y="1492453"/>
                </a:lnTo>
                <a:lnTo>
                  <a:pt x="1810118" y="1527937"/>
                </a:lnTo>
                <a:lnTo>
                  <a:pt x="1769079" y="1563966"/>
                </a:lnTo>
                <a:lnTo>
                  <a:pt x="1728181" y="1600543"/>
                </a:lnTo>
                <a:lnTo>
                  <a:pt x="1687429" y="1637672"/>
                </a:lnTo>
                <a:lnTo>
                  <a:pt x="1646829" y="1675357"/>
                </a:lnTo>
                <a:lnTo>
                  <a:pt x="1606385" y="1713603"/>
                </a:lnTo>
                <a:lnTo>
                  <a:pt x="1566102" y="1752412"/>
                </a:lnTo>
                <a:lnTo>
                  <a:pt x="1525985" y="1791791"/>
                </a:lnTo>
                <a:lnTo>
                  <a:pt x="1486040" y="1831742"/>
                </a:lnTo>
                <a:lnTo>
                  <a:pt x="1446271" y="1872269"/>
                </a:lnTo>
                <a:lnTo>
                  <a:pt x="1406684" y="1913377"/>
                </a:lnTo>
                <a:lnTo>
                  <a:pt x="1367283" y="1955070"/>
                </a:lnTo>
                <a:lnTo>
                  <a:pt x="1328073" y="1997351"/>
                </a:lnTo>
                <a:lnTo>
                  <a:pt x="1289060" y="2040225"/>
                </a:lnTo>
                <a:lnTo>
                  <a:pt x="1250248" y="2083696"/>
                </a:lnTo>
                <a:lnTo>
                  <a:pt x="1211643" y="2127767"/>
                </a:lnTo>
                <a:lnTo>
                  <a:pt x="1173250" y="2172444"/>
                </a:lnTo>
                <a:lnTo>
                  <a:pt x="1135073" y="2217729"/>
                </a:lnTo>
                <a:lnTo>
                  <a:pt x="1097118" y="2263628"/>
                </a:lnTo>
                <a:lnTo>
                  <a:pt x="1059390" y="2310143"/>
                </a:lnTo>
                <a:lnTo>
                  <a:pt x="1021893" y="2357280"/>
                </a:lnTo>
                <a:lnTo>
                  <a:pt x="984633" y="2405042"/>
                </a:lnTo>
                <a:lnTo>
                  <a:pt x="947615" y="2453433"/>
                </a:lnTo>
                <a:lnTo>
                  <a:pt x="910844" y="2502457"/>
                </a:lnTo>
                <a:lnTo>
                  <a:pt x="874325" y="2552119"/>
                </a:lnTo>
                <a:lnTo>
                  <a:pt x="838062" y="2602422"/>
                </a:lnTo>
                <a:lnTo>
                  <a:pt x="802062" y="2653371"/>
                </a:lnTo>
                <a:lnTo>
                  <a:pt x="766328" y="2704969"/>
                </a:lnTo>
                <a:lnTo>
                  <a:pt x="730867" y="2757220"/>
                </a:lnTo>
                <a:lnTo>
                  <a:pt x="695682" y="2810129"/>
                </a:lnTo>
                <a:lnTo>
                  <a:pt x="660780" y="2863700"/>
                </a:lnTo>
                <a:lnTo>
                  <a:pt x="626165" y="2917937"/>
                </a:lnTo>
                <a:lnTo>
                  <a:pt x="591842" y="2972843"/>
                </a:lnTo>
                <a:lnTo>
                  <a:pt x="557816" y="3028423"/>
                </a:lnTo>
                <a:lnTo>
                  <a:pt x="524092" y="3084681"/>
                </a:lnTo>
                <a:lnTo>
                  <a:pt x="490676" y="3141621"/>
                </a:lnTo>
                <a:lnTo>
                  <a:pt x="457571" y="3199247"/>
                </a:lnTo>
                <a:lnTo>
                  <a:pt x="424784" y="3257563"/>
                </a:lnTo>
                <a:lnTo>
                  <a:pt x="392320" y="3316573"/>
                </a:lnTo>
                <a:lnTo>
                  <a:pt x="360183" y="3376281"/>
                </a:lnTo>
                <a:lnTo>
                  <a:pt x="328378" y="3436691"/>
                </a:lnTo>
                <a:lnTo>
                  <a:pt x="296911" y="3497808"/>
                </a:lnTo>
                <a:lnTo>
                  <a:pt x="265786" y="3559634"/>
                </a:lnTo>
                <a:lnTo>
                  <a:pt x="235009" y="3622176"/>
                </a:lnTo>
                <a:lnTo>
                  <a:pt x="204584" y="3685435"/>
                </a:lnTo>
                <a:lnTo>
                  <a:pt x="174517" y="3749417"/>
                </a:lnTo>
                <a:lnTo>
                  <a:pt x="144812" y="3814126"/>
                </a:lnTo>
                <a:lnTo>
                  <a:pt x="115475" y="3879565"/>
                </a:lnTo>
                <a:lnTo>
                  <a:pt x="86511" y="3945739"/>
                </a:lnTo>
                <a:lnTo>
                  <a:pt x="57924" y="4012651"/>
                </a:lnTo>
                <a:lnTo>
                  <a:pt x="29720" y="4080307"/>
                </a:lnTo>
                <a:lnTo>
                  <a:pt x="1905" y="4148708"/>
                </a:lnTo>
                <a:lnTo>
                  <a:pt x="0" y="4169664"/>
                </a:lnTo>
                <a:lnTo>
                  <a:pt x="6507480" y="4169664"/>
                </a:lnTo>
                <a:lnTo>
                  <a:pt x="6507480" y="0"/>
                </a:lnTo>
                <a:close/>
              </a:path>
            </a:pathLst>
          </a:custGeom>
          <a:solidFill>
            <a:srgbClr val="DFEAF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5684519" y="0"/>
            <a:ext cx="6507480" cy="3898900"/>
          </a:xfrm>
          <a:custGeom>
            <a:avLst/>
            <a:gdLst/>
            <a:ahLst/>
            <a:cxnLst/>
            <a:rect l="l" t="t" r="r" b="b"/>
            <a:pathLst>
              <a:path w="6507480" h="3898900">
                <a:moveTo>
                  <a:pt x="6507480" y="0"/>
                </a:moveTo>
                <a:lnTo>
                  <a:pt x="4139506" y="0"/>
                </a:lnTo>
                <a:lnTo>
                  <a:pt x="4137321" y="630"/>
                </a:lnTo>
                <a:lnTo>
                  <a:pt x="4055086" y="25201"/>
                </a:lnTo>
                <a:lnTo>
                  <a:pt x="3972329" y="51089"/>
                </a:lnTo>
                <a:lnTo>
                  <a:pt x="3889089" y="78327"/>
                </a:lnTo>
                <a:lnTo>
                  <a:pt x="3805407" y="106947"/>
                </a:lnTo>
                <a:lnTo>
                  <a:pt x="3721323" y="136981"/>
                </a:lnTo>
                <a:lnTo>
                  <a:pt x="3636877" y="168462"/>
                </a:lnTo>
                <a:lnTo>
                  <a:pt x="3552110" y="201421"/>
                </a:lnTo>
                <a:lnTo>
                  <a:pt x="3467062" y="235893"/>
                </a:lnTo>
                <a:lnTo>
                  <a:pt x="3381773" y="271908"/>
                </a:lnTo>
                <a:lnTo>
                  <a:pt x="3296283" y="309500"/>
                </a:lnTo>
                <a:lnTo>
                  <a:pt x="3210633" y="348701"/>
                </a:lnTo>
                <a:lnTo>
                  <a:pt x="3124863" y="389543"/>
                </a:lnTo>
                <a:lnTo>
                  <a:pt x="3039014" y="432059"/>
                </a:lnTo>
                <a:lnTo>
                  <a:pt x="2953125" y="476281"/>
                </a:lnTo>
                <a:lnTo>
                  <a:pt x="2910178" y="499041"/>
                </a:lnTo>
                <a:lnTo>
                  <a:pt x="2867236" y="522241"/>
                </a:lnTo>
                <a:lnTo>
                  <a:pt x="2824305" y="545883"/>
                </a:lnTo>
                <a:lnTo>
                  <a:pt x="2781389" y="569973"/>
                </a:lnTo>
                <a:lnTo>
                  <a:pt x="2738493" y="594513"/>
                </a:lnTo>
                <a:lnTo>
                  <a:pt x="2695623" y="619507"/>
                </a:lnTo>
                <a:lnTo>
                  <a:pt x="2652783" y="644961"/>
                </a:lnTo>
                <a:lnTo>
                  <a:pt x="2609978" y="670878"/>
                </a:lnTo>
                <a:lnTo>
                  <a:pt x="2567214" y="697262"/>
                </a:lnTo>
                <a:lnTo>
                  <a:pt x="2524495" y="724117"/>
                </a:lnTo>
                <a:lnTo>
                  <a:pt x="2481827" y="751448"/>
                </a:lnTo>
                <a:lnTo>
                  <a:pt x="2439215" y="779257"/>
                </a:lnTo>
                <a:lnTo>
                  <a:pt x="2396663" y="807550"/>
                </a:lnTo>
                <a:lnTo>
                  <a:pt x="2354177" y="836330"/>
                </a:lnTo>
                <a:lnTo>
                  <a:pt x="2311761" y="865602"/>
                </a:lnTo>
                <a:lnTo>
                  <a:pt x="2269421" y="895369"/>
                </a:lnTo>
                <a:lnTo>
                  <a:pt x="2227162" y="925635"/>
                </a:lnTo>
                <a:lnTo>
                  <a:pt x="2184989" y="956405"/>
                </a:lnTo>
                <a:lnTo>
                  <a:pt x="2142906" y="987683"/>
                </a:lnTo>
                <a:lnTo>
                  <a:pt x="2100919" y="1019473"/>
                </a:lnTo>
                <a:lnTo>
                  <a:pt x="2059033" y="1051778"/>
                </a:lnTo>
                <a:lnTo>
                  <a:pt x="2017253" y="1084602"/>
                </a:lnTo>
                <a:lnTo>
                  <a:pt x="1975584" y="1117951"/>
                </a:lnTo>
                <a:lnTo>
                  <a:pt x="1934031" y="1151828"/>
                </a:lnTo>
                <a:lnTo>
                  <a:pt x="1892599" y="1186236"/>
                </a:lnTo>
                <a:lnTo>
                  <a:pt x="1851293" y="1221181"/>
                </a:lnTo>
                <a:lnTo>
                  <a:pt x="1810118" y="1256665"/>
                </a:lnTo>
                <a:lnTo>
                  <a:pt x="1769079" y="1292694"/>
                </a:lnTo>
                <a:lnTo>
                  <a:pt x="1728181" y="1329271"/>
                </a:lnTo>
                <a:lnTo>
                  <a:pt x="1687429" y="1366400"/>
                </a:lnTo>
                <a:lnTo>
                  <a:pt x="1646829" y="1404085"/>
                </a:lnTo>
                <a:lnTo>
                  <a:pt x="1606385" y="1442331"/>
                </a:lnTo>
                <a:lnTo>
                  <a:pt x="1566102" y="1481140"/>
                </a:lnTo>
                <a:lnTo>
                  <a:pt x="1525985" y="1520519"/>
                </a:lnTo>
                <a:lnTo>
                  <a:pt x="1486040" y="1560470"/>
                </a:lnTo>
                <a:lnTo>
                  <a:pt x="1446271" y="1600997"/>
                </a:lnTo>
                <a:lnTo>
                  <a:pt x="1406684" y="1642105"/>
                </a:lnTo>
                <a:lnTo>
                  <a:pt x="1367283" y="1683798"/>
                </a:lnTo>
                <a:lnTo>
                  <a:pt x="1328073" y="1726079"/>
                </a:lnTo>
                <a:lnTo>
                  <a:pt x="1289060" y="1768953"/>
                </a:lnTo>
                <a:lnTo>
                  <a:pt x="1250248" y="1812424"/>
                </a:lnTo>
                <a:lnTo>
                  <a:pt x="1211643" y="1856495"/>
                </a:lnTo>
                <a:lnTo>
                  <a:pt x="1173250" y="1901172"/>
                </a:lnTo>
                <a:lnTo>
                  <a:pt x="1135073" y="1946457"/>
                </a:lnTo>
                <a:lnTo>
                  <a:pt x="1097118" y="1992356"/>
                </a:lnTo>
                <a:lnTo>
                  <a:pt x="1059390" y="2038871"/>
                </a:lnTo>
                <a:lnTo>
                  <a:pt x="1021893" y="2086008"/>
                </a:lnTo>
                <a:lnTo>
                  <a:pt x="984633" y="2133770"/>
                </a:lnTo>
                <a:lnTo>
                  <a:pt x="947615" y="2182161"/>
                </a:lnTo>
                <a:lnTo>
                  <a:pt x="910844" y="2231185"/>
                </a:lnTo>
                <a:lnTo>
                  <a:pt x="874325" y="2280847"/>
                </a:lnTo>
                <a:lnTo>
                  <a:pt x="838062" y="2331150"/>
                </a:lnTo>
                <a:lnTo>
                  <a:pt x="802062" y="2382099"/>
                </a:lnTo>
                <a:lnTo>
                  <a:pt x="766328" y="2433697"/>
                </a:lnTo>
                <a:lnTo>
                  <a:pt x="730867" y="2485948"/>
                </a:lnTo>
                <a:lnTo>
                  <a:pt x="695682" y="2538857"/>
                </a:lnTo>
                <a:lnTo>
                  <a:pt x="660780" y="2592428"/>
                </a:lnTo>
                <a:lnTo>
                  <a:pt x="626165" y="2646665"/>
                </a:lnTo>
                <a:lnTo>
                  <a:pt x="591842" y="2701571"/>
                </a:lnTo>
                <a:lnTo>
                  <a:pt x="557816" y="2757151"/>
                </a:lnTo>
                <a:lnTo>
                  <a:pt x="524092" y="2813409"/>
                </a:lnTo>
                <a:lnTo>
                  <a:pt x="490676" y="2870349"/>
                </a:lnTo>
                <a:lnTo>
                  <a:pt x="457571" y="2927975"/>
                </a:lnTo>
                <a:lnTo>
                  <a:pt x="424784" y="2986291"/>
                </a:lnTo>
                <a:lnTo>
                  <a:pt x="392320" y="3045301"/>
                </a:lnTo>
                <a:lnTo>
                  <a:pt x="360183" y="3105009"/>
                </a:lnTo>
                <a:lnTo>
                  <a:pt x="328378" y="3165419"/>
                </a:lnTo>
                <a:lnTo>
                  <a:pt x="296911" y="3226536"/>
                </a:lnTo>
                <a:lnTo>
                  <a:pt x="265786" y="3288362"/>
                </a:lnTo>
                <a:lnTo>
                  <a:pt x="235009" y="3350904"/>
                </a:lnTo>
                <a:lnTo>
                  <a:pt x="204584" y="3414163"/>
                </a:lnTo>
                <a:lnTo>
                  <a:pt x="174517" y="3478145"/>
                </a:lnTo>
                <a:lnTo>
                  <a:pt x="144812" y="3542854"/>
                </a:lnTo>
                <a:lnTo>
                  <a:pt x="115475" y="3608293"/>
                </a:lnTo>
                <a:lnTo>
                  <a:pt x="86511" y="3674467"/>
                </a:lnTo>
                <a:lnTo>
                  <a:pt x="57924" y="3741379"/>
                </a:lnTo>
                <a:lnTo>
                  <a:pt x="29720" y="3809035"/>
                </a:lnTo>
                <a:lnTo>
                  <a:pt x="1904" y="3877437"/>
                </a:lnTo>
                <a:lnTo>
                  <a:pt x="0" y="3898392"/>
                </a:lnTo>
                <a:lnTo>
                  <a:pt x="6507480" y="3898392"/>
                </a:lnTo>
                <a:lnTo>
                  <a:pt x="6507480" y="0"/>
                </a:lnTo>
                <a:close/>
              </a:path>
            </a:pathLst>
          </a:custGeom>
          <a:solidFill>
            <a:srgbClr val="307A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2837856" y="3240297"/>
            <a:ext cx="9354185" cy="3618229"/>
          </a:xfrm>
          <a:custGeom>
            <a:avLst/>
            <a:gdLst/>
            <a:ahLst/>
            <a:cxnLst/>
            <a:rect l="l" t="t" r="r" b="b"/>
            <a:pathLst>
              <a:path w="9354185" h="3618229">
                <a:moveTo>
                  <a:pt x="9354143" y="0"/>
                </a:moveTo>
                <a:lnTo>
                  <a:pt x="9264003" y="35022"/>
                </a:lnTo>
                <a:lnTo>
                  <a:pt x="9168889" y="70350"/>
                </a:lnTo>
                <a:lnTo>
                  <a:pt x="9073387" y="104233"/>
                </a:lnTo>
                <a:lnTo>
                  <a:pt x="8977508" y="136715"/>
                </a:lnTo>
                <a:lnTo>
                  <a:pt x="8881265" y="167844"/>
                </a:lnTo>
                <a:lnTo>
                  <a:pt x="8784670" y="197665"/>
                </a:lnTo>
                <a:lnTo>
                  <a:pt x="8687736" y="226224"/>
                </a:lnTo>
                <a:lnTo>
                  <a:pt x="8590475" y="253569"/>
                </a:lnTo>
                <a:lnTo>
                  <a:pt x="8443997" y="292408"/>
                </a:lnTo>
                <a:lnTo>
                  <a:pt x="8296854" y="328772"/>
                </a:lnTo>
                <a:lnTo>
                  <a:pt x="8149086" y="362817"/>
                </a:lnTo>
                <a:lnTo>
                  <a:pt x="8000737" y="394700"/>
                </a:lnTo>
                <a:lnTo>
                  <a:pt x="7802105" y="434114"/>
                </a:lnTo>
                <a:lnTo>
                  <a:pt x="7552616" y="478925"/>
                </a:lnTo>
                <a:lnTo>
                  <a:pt x="7251727" y="527116"/>
                </a:lnTo>
                <a:lnTo>
                  <a:pt x="6899042" y="577215"/>
                </a:lnTo>
                <a:lnTo>
                  <a:pt x="5026424" y="810746"/>
                </a:lnTo>
                <a:lnTo>
                  <a:pt x="4674613" y="864115"/>
                </a:lnTo>
                <a:lnTo>
                  <a:pt x="4424561" y="906852"/>
                </a:lnTo>
                <a:lnTo>
                  <a:pt x="4225413" y="944365"/>
                </a:lnTo>
                <a:lnTo>
                  <a:pt x="4027167" y="985233"/>
                </a:lnTo>
                <a:lnTo>
                  <a:pt x="3879134" y="1018307"/>
                </a:lnTo>
                <a:lnTo>
                  <a:pt x="3731707" y="1053632"/>
                </a:lnTo>
                <a:lnTo>
                  <a:pt x="3584926" y="1091363"/>
                </a:lnTo>
                <a:lnTo>
                  <a:pt x="3438835" y="1131655"/>
                </a:lnTo>
                <a:lnTo>
                  <a:pt x="3341844" y="1160017"/>
                </a:lnTo>
                <a:lnTo>
                  <a:pt x="3245190" y="1189633"/>
                </a:lnTo>
                <a:lnTo>
                  <a:pt x="3148886" y="1220550"/>
                </a:lnTo>
                <a:lnTo>
                  <a:pt x="3052944" y="1252812"/>
                </a:lnTo>
                <a:lnTo>
                  <a:pt x="2957376" y="1286467"/>
                </a:lnTo>
                <a:lnTo>
                  <a:pt x="2862196" y="1321561"/>
                </a:lnTo>
                <a:lnTo>
                  <a:pt x="2767414" y="1358139"/>
                </a:lnTo>
                <a:lnTo>
                  <a:pt x="2673045" y="1396249"/>
                </a:lnTo>
                <a:lnTo>
                  <a:pt x="2579099" y="1435935"/>
                </a:lnTo>
                <a:lnTo>
                  <a:pt x="2485590" y="1477245"/>
                </a:lnTo>
                <a:lnTo>
                  <a:pt x="2439004" y="1498523"/>
                </a:lnTo>
                <a:lnTo>
                  <a:pt x="2392530" y="1520224"/>
                </a:lnTo>
                <a:lnTo>
                  <a:pt x="2346173" y="1542354"/>
                </a:lnTo>
                <a:lnTo>
                  <a:pt x="2299932" y="1564918"/>
                </a:lnTo>
                <a:lnTo>
                  <a:pt x="2253810" y="1587924"/>
                </a:lnTo>
                <a:lnTo>
                  <a:pt x="2207807" y="1611375"/>
                </a:lnTo>
                <a:lnTo>
                  <a:pt x="2161926" y="1635278"/>
                </a:lnTo>
                <a:lnTo>
                  <a:pt x="2116169" y="1659639"/>
                </a:lnTo>
                <a:lnTo>
                  <a:pt x="2070535" y="1684464"/>
                </a:lnTo>
                <a:lnTo>
                  <a:pt x="2025029" y="1709757"/>
                </a:lnTo>
                <a:lnTo>
                  <a:pt x="1979649" y="1735526"/>
                </a:lnTo>
                <a:lnTo>
                  <a:pt x="1934400" y="1761776"/>
                </a:lnTo>
                <a:lnTo>
                  <a:pt x="1889281" y="1788512"/>
                </a:lnTo>
                <a:lnTo>
                  <a:pt x="1844294" y="1815741"/>
                </a:lnTo>
                <a:lnTo>
                  <a:pt x="1799442" y="1843467"/>
                </a:lnTo>
                <a:lnTo>
                  <a:pt x="1754725" y="1871698"/>
                </a:lnTo>
                <a:lnTo>
                  <a:pt x="1710145" y="1900438"/>
                </a:lnTo>
                <a:lnTo>
                  <a:pt x="1665703" y="1929694"/>
                </a:lnTo>
                <a:lnTo>
                  <a:pt x="1621402" y="1959470"/>
                </a:lnTo>
                <a:lnTo>
                  <a:pt x="1577243" y="1989774"/>
                </a:lnTo>
                <a:lnTo>
                  <a:pt x="1533227" y="2020611"/>
                </a:lnTo>
                <a:lnTo>
                  <a:pt x="1489355" y="2051986"/>
                </a:lnTo>
                <a:lnTo>
                  <a:pt x="1445630" y="2083905"/>
                </a:lnTo>
                <a:lnTo>
                  <a:pt x="1402053" y="2116375"/>
                </a:lnTo>
                <a:lnTo>
                  <a:pt x="1358626" y="2149400"/>
                </a:lnTo>
                <a:lnTo>
                  <a:pt x="1315349" y="2182987"/>
                </a:lnTo>
                <a:lnTo>
                  <a:pt x="1272225" y="2217141"/>
                </a:lnTo>
                <a:lnTo>
                  <a:pt x="1229256" y="2251868"/>
                </a:lnTo>
                <a:lnTo>
                  <a:pt x="1186442" y="2287174"/>
                </a:lnTo>
                <a:lnTo>
                  <a:pt x="1143785" y="2323065"/>
                </a:lnTo>
                <a:lnTo>
                  <a:pt x="1101287" y="2359546"/>
                </a:lnTo>
                <a:lnTo>
                  <a:pt x="1058949" y="2396623"/>
                </a:lnTo>
                <a:lnTo>
                  <a:pt x="1016773" y="2434303"/>
                </a:lnTo>
                <a:lnTo>
                  <a:pt x="974761" y="2472590"/>
                </a:lnTo>
                <a:lnTo>
                  <a:pt x="932913" y="2511491"/>
                </a:lnTo>
                <a:lnTo>
                  <a:pt x="891233" y="2551011"/>
                </a:lnTo>
                <a:lnTo>
                  <a:pt x="849720" y="2591155"/>
                </a:lnTo>
                <a:lnTo>
                  <a:pt x="808377" y="2631931"/>
                </a:lnTo>
                <a:lnTo>
                  <a:pt x="767205" y="2673344"/>
                </a:lnTo>
                <a:lnTo>
                  <a:pt x="726206" y="2715398"/>
                </a:lnTo>
                <a:lnTo>
                  <a:pt x="685381" y="2758101"/>
                </a:lnTo>
                <a:lnTo>
                  <a:pt x="644733" y="2801458"/>
                </a:lnTo>
                <a:lnTo>
                  <a:pt x="604261" y="2845474"/>
                </a:lnTo>
                <a:lnTo>
                  <a:pt x="563969" y="2890156"/>
                </a:lnTo>
                <a:lnTo>
                  <a:pt x="523857" y="2935509"/>
                </a:lnTo>
                <a:lnTo>
                  <a:pt x="483927" y="2981539"/>
                </a:lnTo>
                <a:lnTo>
                  <a:pt x="444181" y="3028252"/>
                </a:lnTo>
                <a:lnTo>
                  <a:pt x="404619" y="3075653"/>
                </a:lnTo>
                <a:lnTo>
                  <a:pt x="365245" y="3123748"/>
                </a:lnTo>
                <a:lnTo>
                  <a:pt x="326059" y="3172544"/>
                </a:lnTo>
                <a:lnTo>
                  <a:pt x="287063" y="3222045"/>
                </a:lnTo>
                <a:lnTo>
                  <a:pt x="248258" y="3272258"/>
                </a:lnTo>
                <a:lnTo>
                  <a:pt x="209646" y="3323188"/>
                </a:lnTo>
                <a:lnTo>
                  <a:pt x="171229" y="3374842"/>
                </a:lnTo>
                <a:lnTo>
                  <a:pt x="133007" y="3427224"/>
                </a:lnTo>
                <a:lnTo>
                  <a:pt x="94983" y="3480341"/>
                </a:lnTo>
                <a:lnTo>
                  <a:pt x="57159" y="3534199"/>
                </a:lnTo>
                <a:lnTo>
                  <a:pt x="19535" y="3588802"/>
                </a:lnTo>
                <a:lnTo>
                  <a:pt x="0" y="3617700"/>
                </a:lnTo>
                <a:lnTo>
                  <a:pt x="9354143" y="3617700"/>
                </a:lnTo>
                <a:lnTo>
                  <a:pt x="9354143" y="0"/>
                </a:lnTo>
                <a:close/>
              </a:path>
            </a:pathLst>
          </a:custGeom>
          <a:solidFill>
            <a:srgbClr val="5C91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黑体"/>
                <a:cs typeface="黑体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BED4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3991355" y="28"/>
            <a:ext cx="6507480" cy="4183379"/>
          </a:xfrm>
          <a:custGeom>
            <a:avLst/>
            <a:gdLst/>
            <a:ahLst/>
            <a:cxnLst/>
            <a:rect l="l" t="t" r="r" b="b"/>
            <a:pathLst>
              <a:path w="6507480" h="4183379">
                <a:moveTo>
                  <a:pt x="6161560" y="0"/>
                </a:moveTo>
                <a:lnTo>
                  <a:pt x="6064174" y="626"/>
                </a:lnTo>
                <a:lnTo>
                  <a:pt x="5986679" y="2071"/>
                </a:lnTo>
                <a:lnTo>
                  <a:pt x="5905516" y="4471"/>
                </a:lnTo>
                <a:lnTo>
                  <a:pt x="5820821" y="7939"/>
                </a:lnTo>
                <a:lnTo>
                  <a:pt x="5732731" y="12581"/>
                </a:lnTo>
                <a:lnTo>
                  <a:pt x="5641380" y="18509"/>
                </a:lnTo>
                <a:lnTo>
                  <a:pt x="5578735" y="23228"/>
                </a:lnTo>
                <a:lnTo>
                  <a:pt x="5514743" y="28600"/>
                </a:lnTo>
                <a:lnTo>
                  <a:pt x="5449442" y="34657"/>
                </a:lnTo>
                <a:lnTo>
                  <a:pt x="5382873" y="41430"/>
                </a:lnTo>
                <a:lnTo>
                  <a:pt x="5315078" y="48953"/>
                </a:lnTo>
                <a:lnTo>
                  <a:pt x="5246094" y="57258"/>
                </a:lnTo>
                <a:lnTo>
                  <a:pt x="5175965" y="66377"/>
                </a:lnTo>
                <a:lnTo>
                  <a:pt x="5104728" y="76343"/>
                </a:lnTo>
                <a:lnTo>
                  <a:pt x="5032425" y="87189"/>
                </a:lnTo>
                <a:lnTo>
                  <a:pt x="4959096" y="98945"/>
                </a:lnTo>
                <a:lnTo>
                  <a:pt x="4884781" y="111646"/>
                </a:lnTo>
                <a:lnTo>
                  <a:pt x="4809521" y="125324"/>
                </a:lnTo>
                <a:lnTo>
                  <a:pt x="4733355" y="140010"/>
                </a:lnTo>
                <a:lnTo>
                  <a:pt x="4656324" y="155738"/>
                </a:lnTo>
                <a:lnTo>
                  <a:pt x="4578469" y="172539"/>
                </a:lnTo>
                <a:lnTo>
                  <a:pt x="4499829" y="190447"/>
                </a:lnTo>
                <a:lnTo>
                  <a:pt x="4420445" y="209493"/>
                </a:lnTo>
                <a:lnTo>
                  <a:pt x="4340357" y="229710"/>
                </a:lnTo>
                <a:lnTo>
                  <a:pt x="4259605" y="251131"/>
                </a:lnTo>
                <a:lnTo>
                  <a:pt x="4218993" y="262303"/>
                </a:lnTo>
                <a:lnTo>
                  <a:pt x="4178230" y="273788"/>
                </a:lnTo>
                <a:lnTo>
                  <a:pt x="4137321" y="285590"/>
                </a:lnTo>
                <a:lnTo>
                  <a:pt x="4096272" y="297713"/>
                </a:lnTo>
                <a:lnTo>
                  <a:pt x="4055086" y="310161"/>
                </a:lnTo>
                <a:lnTo>
                  <a:pt x="4013771" y="322938"/>
                </a:lnTo>
                <a:lnTo>
                  <a:pt x="3972329" y="336049"/>
                </a:lnTo>
                <a:lnTo>
                  <a:pt x="3930767" y="349498"/>
                </a:lnTo>
                <a:lnTo>
                  <a:pt x="3889089" y="363287"/>
                </a:lnTo>
                <a:lnTo>
                  <a:pt x="3847301" y="377422"/>
                </a:lnTo>
                <a:lnTo>
                  <a:pt x="3805407" y="391907"/>
                </a:lnTo>
                <a:lnTo>
                  <a:pt x="3763413" y="406745"/>
                </a:lnTo>
                <a:lnTo>
                  <a:pt x="3721323" y="421941"/>
                </a:lnTo>
                <a:lnTo>
                  <a:pt x="3679143" y="437498"/>
                </a:lnTo>
                <a:lnTo>
                  <a:pt x="3636877" y="453421"/>
                </a:lnTo>
                <a:lnTo>
                  <a:pt x="3594531" y="469714"/>
                </a:lnTo>
                <a:lnTo>
                  <a:pt x="3552110" y="486381"/>
                </a:lnTo>
                <a:lnTo>
                  <a:pt x="3509619" y="503426"/>
                </a:lnTo>
                <a:lnTo>
                  <a:pt x="3467062" y="520853"/>
                </a:lnTo>
                <a:lnTo>
                  <a:pt x="3424445" y="538665"/>
                </a:lnTo>
                <a:lnTo>
                  <a:pt x="3381773" y="556868"/>
                </a:lnTo>
                <a:lnTo>
                  <a:pt x="3339051" y="575465"/>
                </a:lnTo>
                <a:lnTo>
                  <a:pt x="3296283" y="594460"/>
                </a:lnTo>
                <a:lnTo>
                  <a:pt x="3253476" y="613857"/>
                </a:lnTo>
                <a:lnTo>
                  <a:pt x="3210633" y="633661"/>
                </a:lnTo>
                <a:lnTo>
                  <a:pt x="3167761" y="653875"/>
                </a:lnTo>
                <a:lnTo>
                  <a:pt x="3124863" y="674503"/>
                </a:lnTo>
                <a:lnTo>
                  <a:pt x="3081946" y="695549"/>
                </a:lnTo>
                <a:lnTo>
                  <a:pt x="3039014" y="717018"/>
                </a:lnTo>
                <a:lnTo>
                  <a:pt x="2996072" y="738914"/>
                </a:lnTo>
                <a:lnTo>
                  <a:pt x="2953125" y="761240"/>
                </a:lnTo>
                <a:lnTo>
                  <a:pt x="2910178" y="784001"/>
                </a:lnTo>
                <a:lnTo>
                  <a:pt x="2867236" y="807201"/>
                </a:lnTo>
                <a:lnTo>
                  <a:pt x="2824305" y="830843"/>
                </a:lnTo>
                <a:lnTo>
                  <a:pt x="2781389" y="854932"/>
                </a:lnTo>
                <a:lnTo>
                  <a:pt x="2738493" y="879472"/>
                </a:lnTo>
                <a:lnTo>
                  <a:pt x="2695623" y="904467"/>
                </a:lnTo>
                <a:lnTo>
                  <a:pt x="2652783" y="929921"/>
                </a:lnTo>
                <a:lnTo>
                  <a:pt x="2609978" y="955838"/>
                </a:lnTo>
                <a:lnTo>
                  <a:pt x="2567214" y="982222"/>
                </a:lnTo>
                <a:lnTo>
                  <a:pt x="2524495" y="1009077"/>
                </a:lnTo>
                <a:lnTo>
                  <a:pt x="2481827" y="1036407"/>
                </a:lnTo>
                <a:lnTo>
                  <a:pt x="2439215" y="1064217"/>
                </a:lnTo>
                <a:lnTo>
                  <a:pt x="2396663" y="1092510"/>
                </a:lnTo>
                <a:lnTo>
                  <a:pt x="2354177" y="1121290"/>
                </a:lnTo>
                <a:lnTo>
                  <a:pt x="2311761" y="1150562"/>
                </a:lnTo>
                <a:lnTo>
                  <a:pt x="2269421" y="1180329"/>
                </a:lnTo>
                <a:lnTo>
                  <a:pt x="2227162" y="1210595"/>
                </a:lnTo>
                <a:lnTo>
                  <a:pt x="2184989" y="1241365"/>
                </a:lnTo>
                <a:lnTo>
                  <a:pt x="2142906" y="1272643"/>
                </a:lnTo>
                <a:lnTo>
                  <a:pt x="2100919" y="1304432"/>
                </a:lnTo>
                <a:lnTo>
                  <a:pt x="2059033" y="1336737"/>
                </a:lnTo>
                <a:lnTo>
                  <a:pt x="2017253" y="1369562"/>
                </a:lnTo>
                <a:lnTo>
                  <a:pt x="1975584" y="1402911"/>
                </a:lnTo>
                <a:lnTo>
                  <a:pt x="1934031" y="1436788"/>
                </a:lnTo>
                <a:lnTo>
                  <a:pt x="1892599" y="1471196"/>
                </a:lnTo>
                <a:lnTo>
                  <a:pt x="1851293" y="1506141"/>
                </a:lnTo>
                <a:lnTo>
                  <a:pt x="1810118" y="1541625"/>
                </a:lnTo>
                <a:lnTo>
                  <a:pt x="1769079" y="1577654"/>
                </a:lnTo>
                <a:lnTo>
                  <a:pt x="1728181" y="1614231"/>
                </a:lnTo>
                <a:lnTo>
                  <a:pt x="1687429" y="1651360"/>
                </a:lnTo>
                <a:lnTo>
                  <a:pt x="1646829" y="1689045"/>
                </a:lnTo>
                <a:lnTo>
                  <a:pt x="1606385" y="1727290"/>
                </a:lnTo>
                <a:lnTo>
                  <a:pt x="1566102" y="1766100"/>
                </a:lnTo>
                <a:lnTo>
                  <a:pt x="1525985" y="1805479"/>
                </a:lnTo>
                <a:lnTo>
                  <a:pt x="1486040" y="1845429"/>
                </a:lnTo>
                <a:lnTo>
                  <a:pt x="1446271" y="1885957"/>
                </a:lnTo>
                <a:lnTo>
                  <a:pt x="1406684" y="1927065"/>
                </a:lnTo>
                <a:lnTo>
                  <a:pt x="1367283" y="1968757"/>
                </a:lnTo>
                <a:lnTo>
                  <a:pt x="1328073" y="2011039"/>
                </a:lnTo>
                <a:lnTo>
                  <a:pt x="1289060" y="2053913"/>
                </a:lnTo>
                <a:lnTo>
                  <a:pt x="1250248" y="2097383"/>
                </a:lnTo>
                <a:lnTo>
                  <a:pt x="1211643" y="2141455"/>
                </a:lnTo>
                <a:lnTo>
                  <a:pt x="1173250" y="2186132"/>
                </a:lnTo>
                <a:lnTo>
                  <a:pt x="1135073" y="2231417"/>
                </a:lnTo>
                <a:lnTo>
                  <a:pt x="1097118" y="2277316"/>
                </a:lnTo>
                <a:lnTo>
                  <a:pt x="1059390" y="2323831"/>
                </a:lnTo>
                <a:lnTo>
                  <a:pt x="1021893" y="2370968"/>
                </a:lnTo>
                <a:lnTo>
                  <a:pt x="984633" y="2418730"/>
                </a:lnTo>
                <a:lnTo>
                  <a:pt x="947615" y="2467121"/>
                </a:lnTo>
                <a:lnTo>
                  <a:pt x="910844" y="2516145"/>
                </a:lnTo>
                <a:lnTo>
                  <a:pt x="874325" y="2565807"/>
                </a:lnTo>
                <a:lnTo>
                  <a:pt x="838062" y="2616110"/>
                </a:lnTo>
                <a:lnTo>
                  <a:pt x="802062" y="2667058"/>
                </a:lnTo>
                <a:lnTo>
                  <a:pt x="766328" y="2718656"/>
                </a:lnTo>
                <a:lnTo>
                  <a:pt x="730867" y="2770908"/>
                </a:lnTo>
                <a:lnTo>
                  <a:pt x="695682" y="2823817"/>
                </a:lnTo>
                <a:lnTo>
                  <a:pt x="660780" y="2877388"/>
                </a:lnTo>
                <a:lnTo>
                  <a:pt x="626165" y="2931624"/>
                </a:lnTo>
                <a:lnTo>
                  <a:pt x="591842" y="2986531"/>
                </a:lnTo>
                <a:lnTo>
                  <a:pt x="557816" y="3042111"/>
                </a:lnTo>
                <a:lnTo>
                  <a:pt x="524092" y="3098369"/>
                </a:lnTo>
                <a:lnTo>
                  <a:pt x="490676" y="3155309"/>
                </a:lnTo>
                <a:lnTo>
                  <a:pt x="457571" y="3212935"/>
                </a:lnTo>
                <a:lnTo>
                  <a:pt x="424784" y="3271250"/>
                </a:lnTo>
                <a:lnTo>
                  <a:pt x="392320" y="3330260"/>
                </a:lnTo>
                <a:lnTo>
                  <a:pt x="360183" y="3389969"/>
                </a:lnTo>
                <a:lnTo>
                  <a:pt x="328378" y="3450379"/>
                </a:lnTo>
                <a:lnTo>
                  <a:pt x="296911" y="3511495"/>
                </a:lnTo>
                <a:lnTo>
                  <a:pt x="265786" y="3573322"/>
                </a:lnTo>
                <a:lnTo>
                  <a:pt x="235009" y="3635863"/>
                </a:lnTo>
                <a:lnTo>
                  <a:pt x="204584" y="3699123"/>
                </a:lnTo>
                <a:lnTo>
                  <a:pt x="174517" y="3763105"/>
                </a:lnTo>
                <a:lnTo>
                  <a:pt x="144812" y="3827814"/>
                </a:lnTo>
                <a:lnTo>
                  <a:pt x="115475" y="3893253"/>
                </a:lnTo>
                <a:lnTo>
                  <a:pt x="86511" y="3959427"/>
                </a:lnTo>
                <a:lnTo>
                  <a:pt x="57924" y="4026339"/>
                </a:lnTo>
                <a:lnTo>
                  <a:pt x="29720" y="4093994"/>
                </a:lnTo>
                <a:lnTo>
                  <a:pt x="1905" y="4162396"/>
                </a:lnTo>
                <a:lnTo>
                  <a:pt x="0" y="4183351"/>
                </a:lnTo>
                <a:lnTo>
                  <a:pt x="6507480" y="4183351"/>
                </a:lnTo>
                <a:lnTo>
                  <a:pt x="6507480" y="8861"/>
                </a:lnTo>
                <a:lnTo>
                  <a:pt x="6461034" y="6634"/>
                </a:lnTo>
                <a:lnTo>
                  <a:pt x="6354287" y="2752"/>
                </a:lnTo>
                <a:lnTo>
                  <a:pt x="6251862" y="619"/>
                </a:lnTo>
                <a:lnTo>
                  <a:pt x="6161560" y="0"/>
                </a:lnTo>
                <a:close/>
              </a:path>
            </a:pathLst>
          </a:custGeom>
          <a:solidFill>
            <a:srgbClr val="DFEAF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5684520" y="0"/>
            <a:ext cx="6507480" cy="3884929"/>
          </a:xfrm>
          <a:custGeom>
            <a:avLst/>
            <a:gdLst/>
            <a:ahLst/>
            <a:cxnLst/>
            <a:rect l="l" t="t" r="r" b="b"/>
            <a:pathLst>
              <a:path w="6507480" h="3884929">
                <a:moveTo>
                  <a:pt x="6507480" y="0"/>
                </a:moveTo>
                <a:lnTo>
                  <a:pt x="4088446" y="0"/>
                </a:lnTo>
                <a:lnTo>
                  <a:pt x="4055086" y="10086"/>
                </a:lnTo>
                <a:lnTo>
                  <a:pt x="3972329" y="35984"/>
                </a:lnTo>
                <a:lnTo>
                  <a:pt x="3889089" y="63232"/>
                </a:lnTo>
                <a:lnTo>
                  <a:pt x="3805407" y="91863"/>
                </a:lnTo>
                <a:lnTo>
                  <a:pt x="3721323" y="121908"/>
                </a:lnTo>
                <a:lnTo>
                  <a:pt x="3636877" y="153400"/>
                </a:lnTo>
                <a:lnTo>
                  <a:pt x="3552110" y="186372"/>
                </a:lnTo>
                <a:lnTo>
                  <a:pt x="3467062" y="220856"/>
                </a:lnTo>
                <a:lnTo>
                  <a:pt x="3381773" y="256885"/>
                </a:lnTo>
                <a:lnTo>
                  <a:pt x="3296283" y="294490"/>
                </a:lnTo>
                <a:lnTo>
                  <a:pt x="3210633" y="333706"/>
                </a:lnTo>
                <a:lnTo>
                  <a:pt x="3124863" y="374563"/>
                </a:lnTo>
                <a:lnTo>
                  <a:pt x="3039014" y="417094"/>
                </a:lnTo>
                <a:lnTo>
                  <a:pt x="2953125" y="461332"/>
                </a:lnTo>
                <a:lnTo>
                  <a:pt x="2910178" y="484101"/>
                </a:lnTo>
                <a:lnTo>
                  <a:pt x="2867236" y="507309"/>
                </a:lnTo>
                <a:lnTo>
                  <a:pt x="2824305" y="530960"/>
                </a:lnTo>
                <a:lnTo>
                  <a:pt x="2781389" y="555058"/>
                </a:lnTo>
                <a:lnTo>
                  <a:pt x="2738493" y="579607"/>
                </a:lnTo>
                <a:lnTo>
                  <a:pt x="2695623" y="604611"/>
                </a:lnTo>
                <a:lnTo>
                  <a:pt x="2652783" y="630074"/>
                </a:lnTo>
                <a:lnTo>
                  <a:pt x="2609978" y="656001"/>
                </a:lnTo>
                <a:lnTo>
                  <a:pt x="2567214" y="682394"/>
                </a:lnTo>
                <a:lnTo>
                  <a:pt x="2524495" y="709259"/>
                </a:lnTo>
                <a:lnTo>
                  <a:pt x="2481827" y="736599"/>
                </a:lnTo>
                <a:lnTo>
                  <a:pt x="2439215" y="764419"/>
                </a:lnTo>
                <a:lnTo>
                  <a:pt x="2396663" y="792722"/>
                </a:lnTo>
                <a:lnTo>
                  <a:pt x="2354177" y="821513"/>
                </a:lnTo>
                <a:lnTo>
                  <a:pt x="2311761" y="850795"/>
                </a:lnTo>
                <a:lnTo>
                  <a:pt x="2269421" y="880573"/>
                </a:lnTo>
                <a:lnTo>
                  <a:pt x="2227162" y="910851"/>
                </a:lnTo>
                <a:lnTo>
                  <a:pt x="2184989" y="941632"/>
                </a:lnTo>
                <a:lnTo>
                  <a:pt x="2142906" y="972921"/>
                </a:lnTo>
                <a:lnTo>
                  <a:pt x="2100919" y="1004722"/>
                </a:lnTo>
                <a:lnTo>
                  <a:pt x="2059033" y="1037039"/>
                </a:lnTo>
                <a:lnTo>
                  <a:pt x="2017253" y="1069876"/>
                </a:lnTo>
                <a:lnTo>
                  <a:pt x="1975584" y="1103236"/>
                </a:lnTo>
                <a:lnTo>
                  <a:pt x="1934031" y="1137125"/>
                </a:lnTo>
                <a:lnTo>
                  <a:pt x="1892599" y="1171546"/>
                </a:lnTo>
                <a:lnTo>
                  <a:pt x="1851293" y="1206503"/>
                </a:lnTo>
                <a:lnTo>
                  <a:pt x="1810118" y="1242001"/>
                </a:lnTo>
                <a:lnTo>
                  <a:pt x="1769079" y="1278043"/>
                </a:lnTo>
                <a:lnTo>
                  <a:pt x="1728181" y="1314633"/>
                </a:lnTo>
                <a:lnTo>
                  <a:pt x="1687429" y="1351775"/>
                </a:lnTo>
                <a:lnTo>
                  <a:pt x="1646829" y="1389474"/>
                </a:lnTo>
                <a:lnTo>
                  <a:pt x="1606385" y="1427733"/>
                </a:lnTo>
                <a:lnTo>
                  <a:pt x="1566102" y="1466558"/>
                </a:lnTo>
                <a:lnTo>
                  <a:pt x="1525985" y="1505950"/>
                </a:lnTo>
                <a:lnTo>
                  <a:pt x="1486040" y="1545915"/>
                </a:lnTo>
                <a:lnTo>
                  <a:pt x="1446271" y="1586457"/>
                </a:lnTo>
                <a:lnTo>
                  <a:pt x="1406684" y="1627580"/>
                </a:lnTo>
                <a:lnTo>
                  <a:pt x="1367283" y="1669288"/>
                </a:lnTo>
                <a:lnTo>
                  <a:pt x="1328073" y="1711585"/>
                </a:lnTo>
                <a:lnTo>
                  <a:pt x="1289060" y="1754474"/>
                </a:lnTo>
                <a:lnTo>
                  <a:pt x="1250248" y="1797961"/>
                </a:lnTo>
                <a:lnTo>
                  <a:pt x="1211643" y="1842048"/>
                </a:lnTo>
                <a:lnTo>
                  <a:pt x="1173250" y="1886741"/>
                </a:lnTo>
                <a:lnTo>
                  <a:pt x="1135073" y="1932043"/>
                </a:lnTo>
                <a:lnTo>
                  <a:pt x="1097118" y="1977958"/>
                </a:lnTo>
                <a:lnTo>
                  <a:pt x="1059390" y="2024490"/>
                </a:lnTo>
                <a:lnTo>
                  <a:pt x="1021893" y="2071644"/>
                </a:lnTo>
                <a:lnTo>
                  <a:pt x="984633" y="2119423"/>
                </a:lnTo>
                <a:lnTo>
                  <a:pt x="947615" y="2167832"/>
                </a:lnTo>
                <a:lnTo>
                  <a:pt x="910844" y="2216874"/>
                </a:lnTo>
                <a:lnTo>
                  <a:pt x="874325" y="2266554"/>
                </a:lnTo>
                <a:lnTo>
                  <a:pt x="838062" y="2316875"/>
                </a:lnTo>
                <a:lnTo>
                  <a:pt x="802062" y="2367842"/>
                </a:lnTo>
                <a:lnTo>
                  <a:pt x="766328" y="2419459"/>
                </a:lnTo>
                <a:lnTo>
                  <a:pt x="730867" y="2471729"/>
                </a:lnTo>
                <a:lnTo>
                  <a:pt x="695682" y="2524657"/>
                </a:lnTo>
                <a:lnTo>
                  <a:pt x="660780" y="2578248"/>
                </a:lnTo>
                <a:lnTo>
                  <a:pt x="626165" y="2632504"/>
                </a:lnTo>
                <a:lnTo>
                  <a:pt x="591842" y="2687430"/>
                </a:lnTo>
                <a:lnTo>
                  <a:pt x="557816" y="2743030"/>
                </a:lnTo>
                <a:lnTo>
                  <a:pt x="524092" y="2799308"/>
                </a:lnTo>
                <a:lnTo>
                  <a:pt x="490676" y="2856269"/>
                </a:lnTo>
                <a:lnTo>
                  <a:pt x="457571" y="2913916"/>
                </a:lnTo>
                <a:lnTo>
                  <a:pt x="424784" y="2972253"/>
                </a:lnTo>
                <a:lnTo>
                  <a:pt x="392320" y="3031284"/>
                </a:lnTo>
                <a:lnTo>
                  <a:pt x="360183" y="3091014"/>
                </a:lnTo>
                <a:lnTo>
                  <a:pt x="328378" y="3151446"/>
                </a:lnTo>
                <a:lnTo>
                  <a:pt x="296911" y="3212584"/>
                </a:lnTo>
                <a:lnTo>
                  <a:pt x="265786" y="3274434"/>
                </a:lnTo>
                <a:lnTo>
                  <a:pt x="235009" y="3336997"/>
                </a:lnTo>
                <a:lnTo>
                  <a:pt x="204584" y="3400280"/>
                </a:lnTo>
                <a:lnTo>
                  <a:pt x="174517" y="3464285"/>
                </a:lnTo>
                <a:lnTo>
                  <a:pt x="144812" y="3529017"/>
                </a:lnTo>
                <a:lnTo>
                  <a:pt x="115475" y="3594480"/>
                </a:lnTo>
                <a:lnTo>
                  <a:pt x="86511" y="3660678"/>
                </a:lnTo>
                <a:lnTo>
                  <a:pt x="57924" y="3727614"/>
                </a:lnTo>
                <a:lnTo>
                  <a:pt x="29720" y="3795294"/>
                </a:lnTo>
                <a:lnTo>
                  <a:pt x="1904" y="3863721"/>
                </a:lnTo>
                <a:lnTo>
                  <a:pt x="0" y="3884676"/>
                </a:lnTo>
                <a:lnTo>
                  <a:pt x="6507480" y="3884676"/>
                </a:lnTo>
                <a:lnTo>
                  <a:pt x="6507480" y="0"/>
                </a:lnTo>
                <a:close/>
              </a:path>
            </a:pathLst>
          </a:custGeom>
          <a:solidFill>
            <a:srgbClr val="BED4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0" y="1120139"/>
            <a:ext cx="12190730" cy="5529580"/>
          </a:xfrm>
          <a:custGeom>
            <a:avLst/>
            <a:gdLst/>
            <a:ahLst/>
            <a:cxnLst/>
            <a:rect l="l" t="t" r="r" b="b"/>
            <a:pathLst>
              <a:path w="12190730" h="5529580">
                <a:moveTo>
                  <a:pt x="0" y="5529072"/>
                </a:moveTo>
                <a:lnTo>
                  <a:pt x="12190476" y="5529072"/>
                </a:lnTo>
                <a:lnTo>
                  <a:pt x="12190476" y="0"/>
                </a:lnTo>
                <a:lnTo>
                  <a:pt x="0" y="0"/>
                </a:lnTo>
                <a:lnTo>
                  <a:pt x="0" y="55290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0" y="6649211"/>
            <a:ext cx="12181840" cy="208915"/>
          </a:xfrm>
          <a:custGeom>
            <a:avLst/>
            <a:gdLst/>
            <a:ahLst/>
            <a:cxnLst/>
            <a:rect l="l" t="t" r="r" b="b"/>
            <a:pathLst>
              <a:path w="12181840" h="208915">
                <a:moveTo>
                  <a:pt x="12181332" y="208785"/>
                </a:moveTo>
                <a:lnTo>
                  <a:pt x="12181332" y="0"/>
                </a:lnTo>
                <a:lnTo>
                  <a:pt x="0" y="0"/>
                </a:lnTo>
                <a:lnTo>
                  <a:pt x="0" y="208785"/>
                </a:lnTo>
                <a:lnTo>
                  <a:pt x="12181332" y="208785"/>
                </a:lnTo>
                <a:close/>
              </a:path>
            </a:pathLst>
          </a:custGeom>
          <a:solidFill>
            <a:srgbClr val="5C91E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1" name="bg 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17252" y="5370576"/>
            <a:ext cx="1941576" cy="119786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62811" cy="122377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BED4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3991355" y="28"/>
            <a:ext cx="6507480" cy="4183379"/>
          </a:xfrm>
          <a:custGeom>
            <a:avLst/>
            <a:gdLst/>
            <a:ahLst/>
            <a:cxnLst/>
            <a:rect l="l" t="t" r="r" b="b"/>
            <a:pathLst>
              <a:path w="6507480" h="4183379">
                <a:moveTo>
                  <a:pt x="6161560" y="0"/>
                </a:moveTo>
                <a:lnTo>
                  <a:pt x="6064174" y="626"/>
                </a:lnTo>
                <a:lnTo>
                  <a:pt x="5986679" y="2071"/>
                </a:lnTo>
                <a:lnTo>
                  <a:pt x="5905516" y="4471"/>
                </a:lnTo>
                <a:lnTo>
                  <a:pt x="5820821" y="7939"/>
                </a:lnTo>
                <a:lnTo>
                  <a:pt x="5732731" y="12581"/>
                </a:lnTo>
                <a:lnTo>
                  <a:pt x="5641380" y="18509"/>
                </a:lnTo>
                <a:lnTo>
                  <a:pt x="5578735" y="23228"/>
                </a:lnTo>
                <a:lnTo>
                  <a:pt x="5514743" y="28600"/>
                </a:lnTo>
                <a:lnTo>
                  <a:pt x="5449442" y="34657"/>
                </a:lnTo>
                <a:lnTo>
                  <a:pt x="5382873" y="41430"/>
                </a:lnTo>
                <a:lnTo>
                  <a:pt x="5315078" y="48953"/>
                </a:lnTo>
                <a:lnTo>
                  <a:pt x="5246094" y="57258"/>
                </a:lnTo>
                <a:lnTo>
                  <a:pt x="5175965" y="66377"/>
                </a:lnTo>
                <a:lnTo>
                  <a:pt x="5104728" y="76343"/>
                </a:lnTo>
                <a:lnTo>
                  <a:pt x="5032425" y="87189"/>
                </a:lnTo>
                <a:lnTo>
                  <a:pt x="4959096" y="98945"/>
                </a:lnTo>
                <a:lnTo>
                  <a:pt x="4884781" y="111646"/>
                </a:lnTo>
                <a:lnTo>
                  <a:pt x="4809521" y="125324"/>
                </a:lnTo>
                <a:lnTo>
                  <a:pt x="4733355" y="140010"/>
                </a:lnTo>
                <a:lnTo>
                  <a:pt x="4656324" y="155738"/>
                </a:lnTo>
                <a:lnTo>
                  <a:pt x="4578469" y="172539"/>
                </a:lnTo>
                <a:lnTo>
                  <a:pt x="4499829" y="190447"/>
                </a:lnTo>
                <a:lnTo>
                  <a:pt x="4420445" y="209493"/>
                </a:lnTo>
                <a:lnTo>
                  <a:pt x="4340357" y="229710"/>
                </a:lnTo>
                <a:lnTo>
                  <a:pt x="4259605" y="251131"/>
                </a:lnTo>
                <a:lnTo>
                  <a:pt x="4218993" y="262303"/>
                </a:lnTo>
                <a:lnTo>
                  <a:pt x="4178230" y="273788"/>
                </a:lnTo>
                <a:lnTo>
                  <a:pt x="4137321" y="285590"/>
                </a:lnTo>
                <a:lnTo>
                  <a:pt x="4096272" y="297713"/>
                </a:lnTo>
                <a:lnTo>
                  <a:pt x="4055086" y="310161"/>
                </a:lnTo>
                <a:lnTo>
                  <a:pt x="4013771" y="322938"/>
                </a:lnTo>
                <a:lnTo>
                  <a:pt x="3972329" y="336049"/>
                </a:lnTo>
                <a:lnTo>
                  <a:pt x="3930767" y="349498"/>
                </a:lnTo>
                <a:lnTo>
                  <a:pt x="3889089" y="363287"/>
                </a:lnTo>
                <a:lnTo>
                  <a:pt x="3847301" y="377422"/>
                </a:lnTo>
                <a:lnTo>
                  <a:pt x="3805407" y="391907"/>
                </a:lnTo>
                <a:lnTo>
                  <a:pt x="3763413" y="406745"/>
                </a:lnTo>
                <a:lnTo>
                  <a:pt x="3721323" y="421941"/>
                </a:lnTo>
                <a:lnTo>
                  <a:pt x="3679143" y="437498"/>
                </a:lnTo>
                <a:lnTo>
                  <a:pt x="3636877" y="453421"/>
                </a:lnTo>
                <a:lnTo>
                  <a:pt x="3594531" y="469714"/>
                </a:lnTo>
                <a:lnTo>
                  <a:pt x="3552110" y="486381"/>
                </a:lnTo>
                <a:lnTo>
                  <a:pt x="3509619" y="503426"/>
                </a:lnTo>
                <a:lnTo>
                  <a:pt x="3467062" y="520853"/>
                </a:lnTo>
                <a:lnTo>
                  <a:pt x="3424445" y="538665"/>
                </a:lnTo>
                <a:lnTo>
                  <a:pt x="3381773" y="556868"/>
                </a:lnTo>
                <a:lnTo>
                  <a:pt x="3339051" y="575465"/>
                </a:lnTo>
                <a:lnTo>
                  <a:pt x="3296283" y="594460"/>
                </a:lnTo>
                <a:lnTo>
                  <a:pt x="3253476" y="613857"/>
                </a:lnTo>
                <a:lnTo>
                  <a:pt x="3210633" y="633661"/>
                </a:lnTo>
                <a:lnTo>
                  <a:pt x="3167761" y="653875"/>
                </a:lnTo>
                <a:lnTo>
                  <a:pt x="3124863" y="674503"/>
                </a:lnTo>
                <a:lnTo>
                  <a:pt x="3081946" y="695549"/>
                </a:lnTo>
                <a:lnTo>
                  <a:pt x="3039014" y="717018"/>
                </a:lnTo>
                <a:lnTo>
                  <a:pt x="2996072" y="738914"/>
                </a:lnTo>
                <a:lnTo>
                  <a:pt x="2953125" y="761240"/>
                </a:lnTo>
                <a:lnTo>
                  <a:pt x="2910178" y="784001"/>
                </a:lnTo>
                <a:lnTo>
                  <a:pt x="2867236" y="807201"/>
                </a:lnTo>
                <a:lnTo>
                  <a:pt x="2824305" y="830843"/>
                </a:lnTo>
                <a:lnTo>
                  <a:pt x="2781389" y="854932"/>
                </a:lnTo>
                <a:lnTo>
                  <a:pt x="2738493" y="879472"/>
                </a:lnTo>
                <a:lnTo>
                  <a:pt x="2695623" y="904467"/>
                </a:lnTo>
                <a:lnTo>
                  <a:pt x="2652783" y="929921"/>
                </a:lnTo>
                <a:lnTo>
                  <a:pt x="2609978" y="955838"/>
                </a:lnTo>
                <a:lnTo>
                  <a:pt x="2567214" y="982222"/>
                </a:lnTo>
                <a:lnTo>
                  <a:pt x="2524495" y="1009077"/>
                </a:lnTo>
                <a:lnTo>
                  <a:pt x="2481827" y="1036407"/>
                </a:lnTo>
                <a:lnTo>
                  <a:pt x="2439215" y="1064217"/>
                </a:lnTo>
                <a:lnTo>
                  <a:pt x="2396663" y="1092510"/>
                </a:lnTo>
                <a:lnTo>
                  <a:pt x="2354177" y="1121290"/>
                </a:lnTo>
                <a:lnTo>
                  <a:pt x="2311761" y="1150562"/>
                </a:lnTo>
                <a:lnTo>
                  <a:pt x="2269421" y="1180329"/>
                </a:lnTo>
                <a:lnTo>
                  <a:pt x="2227162" y="1210595"/>
                </a:lnTo>
                <a:lnTo>
                  <a:pt x="2184989" y="1241365"/>
                </a:lnTo>
                <a:lnTo>
                  <a:pt x="2142906" y="1272643"/>
                </a:lnTo>
                <a:lnTo>
                  <a:pt x="2100919" y="1304432"/>
                </a:lnTo>
                <a:lnTo>
                  <a:pt x="2059033" y="1336737"/>
                </a:lnTo>
                <a:lnTo>
                  <a:pt x="2017253" y="1369562"/>
                </a:lnTo>
                <a:lnTo>
                  <a:pt x="1975584" y="1402911"/>
                </a:lnTo>
                <a:lnTo>
                  <a:pt x="1934031" y="1436788"/>
                </a:lnTo>
                <a:lnTo>
                  <a:pt x="1892599" y="1471196"/>
                </a:lnTo>
                <a:lnTo>
                  <a:pt x="1851293" y="1506141"/>
                </a:lnTo>
                <a:lnTo>
                  <a:pt x="1810118" y="1541625"/>
                </a:lnTo>
                <a:lnTo>
                  <a:pt x="1769079" y="1577654"/>
                </a:lnTo>
                <a:lnTo>
                  <a:pt x="1728181" y="1614231"/>
                </a:lnTo>
                <a:lnTo>
                  <a:pt x="1687429" y="1651360"/>
                </a:lnTo>
                <a:lnTo>
                  <a:pt x="1646829" y="1689045"/>
                </a:lnTo>
                <a:lnTo>
                  <a:pt x="1606385" y="1727290"/>
                </a:lnTo>
                <a:lnTo>
                  <a:pt x="1566102" y="1766100"/>
                </a:lnTo>
                <a:lnTo>
                  <a:pt x="1525985" y="1805479"/>
                </a:lnTo>
                <a:lnTo>
                  <a:pt x="1486040" y="1845429"/>
                </a:lnTo>
                <a:lnTo>
                  <a:pt x="1446271" y="1885957"/>
                </a:lnTo>
                <a:lnTo>
                  <a:pt x="1406684" y="1927065"/>
                </a:lnTo>
                <a:lnTo>
                  <a:pt x="1367283" y="1968757"/>
                </a:lnTo>
                <a:lnTo>
                  <a:pt x="1328073" y="2011039"/>
                </a:lnTo>
                <a:lnTo>
                  <a:pt x="1289060" y="2053913"/>
                </a:lnTo>
                <a:lnTo>
                  <a:pt x="1250248" y="2097383"/>
                </a:lnTo>
                <a:lnTo>
                  <a:pt x="1211643" y="2141455"/>
                </a:lnTo>
                <a:lnTo>
                  <a:pt x="1173250" y="2186132"/>
                </a:lnTo>
                <a:lnTo>
                  <a:pt x="1135073" y="2231417"/>
                </a:lnTo>
                <a:lnTo>
                  <a:pt x="1097118" y="2277316"/>
                </a:lnTo>
                <a:lnTo>
                  <a:pt x="1059390" y="2323831"/>
                </a:lnTo>
                <a:lnTo>
                  <a:pt x="1021893" y="2370968"/>
                </a:lnTo>
                <a:lnTo>
                  <a:pt x="984633" y="2418730"/>
                </a:lnTo>
                <a:lnTo>
                  <a:pt x="947615" y="2467121"/>
                </a:lnTo>
                <a:lnTo>
                  <a:pt x="910844" y="2516145"/>
                </a:lnTo>
                <a:lnTo>
                  <a:pt x="874325" y="2565807"/>
                </a:lnTo>
                <a:lnTo>
                  <a:pt x="838062" y="2616110"/>
                </a:lnTo>
                <a:lnTo>
                  <a:pt x="802062" y="2667058"/>
                </a:lnTo>
                <a:lnTo>
                  <a:pt x="766328" y="2718656"/>
                </a:lnTo>
                <a:lnTo>
                  <a:pt x="730867" y="2770908"/>
                </a:lnTo>
                <a:lnTo>
                  <a:pt x="695682" y="2823817"/>
                </a:lnTo>
                <a:lnTo>
                  <a:pt x="660780" y="2877388"/>
                </a:lnTo>
                <a:lnTo>
                  <a:pt x="626165" y="2931624"/>
                </a:lnTo>
                <a:lnTo>
                  <a:pt x="591842" y="2986531"/>
                </a:lnTo>
                <a:lnTo>
                  <a:pt x="557816" y="3042111"/>
                </a:lnTo>
                <a:lnTo>
                  <a:pt x="524092" y="3098369"/>
                </a:lnTo>
                <a:lnTo>
                  <a:pt x="490676" y="3155309"/>
                </a:lnTo>
                <a:lnTo>
                  <a:pt x="457571" y="3212935"/>
                </a:lnTo>
                <a:lnTo>
                  <a:pt x="424784" y="3271250"/>
                </a:lnTo>
                <a:lnTo>
                  <a:pt x="392320" y="3330260"/>
                </a:lnTo>
                <a:lnTo>
                  <a:pt x="360183" y="3389969"/>
                </a:lnTo>
                <a:lnTo>
                  <a:pt x="328378" y="3450379"/>
                </a:lnTo>
                <a:lnTo>
                  <a:pt x="296911" y="3511495"/>
                </a:lnTo>
                <a:lnTo>
                  <a:pt x="265786" y="3573322"/>
                </a:lnTo>
                <a:lnTo>
                  <a:pt x="235009" y="3635863"/>
                </a:lnTo>
                <a:lnTo>
                  <a:pt x="204584" y="3699123"/>
                </a:lnTo>
                <a:lnTo>
                  <a:pt x="174517" y="3763105"/>
                </a:lnTo>
                <a:lnTo>
                  <a:pt x="144812" y="3827814"/>
                </a:lnTo>
                <a:lnTo>
                  <a:pt x="115475" y="3893253"/>
                </a:lnTo>
                <a:lnTo>
                  <a:pt x="86511" y="3959427"/>
                </a:lnTo>
                <a:lnTo>
                  <a:pt x="57924" y="4026339"/>
                </a:lnTo>
                <a:lnTo>
                  <a:pt x="29720" y="4093994"/>
                </a:lnTo>
                <a:lnTo>
                  <a:pt x="1905" y="4162396"/>
                </a:lnTo>
                <a:lnTo>
                  <a:pt x="0" y="4183351"/>
                </a:lnTo>
                <a:lnTo>
                  <a:pt x="6507480" y="4183351"/>
                </a:lnTo>
                <a:lnTo>
                  <a:pt x="6507480" y="8861"/>
                </a:lnTo>
                <a:lnTo>
                  <a:pt x="6461034" y="6634"/>
                </a:lnTo>
                <a:lnTo>
                  <a:pt x="6354287" y="2752"/>
                </a:lnTo>
                <a:lnTo>
                  <a:pt x="6251862" y="619"/>
                </a:lnTo>
                <a:lnTo>
                  <a:pt x="6161560" y="0"/>
                </a:lnTo>
                <a:close/>
              </a:path>
            </a:pathLst>
          </a:custGeom>
          <a:solidFill>
            <a:srgbClr val="DFEAF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5684520" y="0"/>
            <a:ext cx="6507480" cy="3884929"/>
          </a:xfrm>
          <a:custGeom>
            <a:avLst/>
            <a:gdLst/>
            <a:ahLst/>
            <a:cxnLst/>
            <a:rect l="l" t="t" r="r" b="b"/>
            <a:pathLst>
              <a:path w="6507480" h="3884929">
                <a:moveTo>
                  <a:pt x="6507480" y="0"/>
                </a:moveTo>
                <a:lnTo>
                  <a:pt x="4088446" y="0"/>
                </a:lnTo>
                <a:lnTo>
                  <a:pt x="4055086" y="10086"/>
                </a:lnTo>
                <a:lnTo>
                  <a:pt x="3972329" y="35984"/>
                </a:lnTo>
                <a:lnTo>
                  <a:pt x="3889089" y="63232"/>
                </a:lnTo>
                <a:lnTo>
                  <a:pt x="3805407" y="91863"/>
                </a:lnTo>
                <a:lnTo>
                  <a:pt x="3721323" y="121908"/>
                </a:lnTo>
                <a:lnTo>
                  <a:pt x="3636877" y="153400"/>
                </a:lnTo>
                <a:lnTo>
                  <a:pt x="3552110" y="186372"/>
                </a:lnTo>
                <a:lnTo>
                  <a:pt x="3467062" y="220856"/>
                </a:lnTo>
                <a:lnTo>
                  <a:pt x="3381773" y="256885"/>
                </a:lnTo>
                <a:lnTo>
                  <a:pt x="3296283" y="294490"/>
                </a:lnTo>
                <a:lnTo>
                  <a:pt x="3210633" y="333706"/>
                </a:lnTo>
                <a:lnTo>
                  <a:pt x="3124863" y="374563"/>
                </a:lnTo>
                <a:lnTo>
                  <a:pt x="3039014" y="417094"/>
                </a:lnTo>
                <a:lnTo>
                  <a:pt x="2953125" y="461332"/>
                </a:lnTo>
                <a:lnTo>
                  <a:pt x="2910178" y="484101"/>
                </a:lnTo>
                <a:lnTo>
                  <a:pt x="2867236" y="507309"/>
                </a:lnTo>
                <a:lnTo>
                  <a:pt x="2824305" y="530960"/>
                </a:lnTo>
                <a:lnTo>
                  <a:pt x="2781389" y="555058"/>
                </a:lnTo>
                <a:lnTo>
                  <a:pt x="2738493" y="579607"/>
                </a:lnTo>
                <a:lnTo>
                  <a:pt x="2695623" y="604611"/>
                </a:lnTo>
                <a:lnTo>
                  <a:pt x="2652783" y="630074"/>
                </a:lnTo>
                <a:lnTo>
                  <a:pt x="2609978" y="656001"/>
                </a:lnTo>
                <a:lnTo>
                  <a:pt x="2567214" y="682394"/>
                </a:lnTo>
                <a:lnTo>
                  <a:pt x="2524495" y="709259"/>
                </a:lnTo>
                <a:lnTo>
                  <a:pt x="2481827" y="736599"/>
                </a:lnTo>
                <a:lnTo>
                  <a:pt x="2439215" y="764419"/>
                </a:lnTo>
                <a:lnTo>
                  <a:pt x="2396663" y="792722"/>
                </a:lnTo>
                <a:lnTo>
                  <a:pt x="2354177" y="821513"/>
                </a:lnTo>
                <a:lnTo>
                  <a:pt x="2311761" y="850795"/>
                </a:lnTo>
                <a:lnTo>
                  <a:pt x="2269421" y="880573"/>
                </a:lnTo>
                <a:lnTo>
                  <a:pt x="2227162" y="910851"/>
                </a:lnTo>
                <a:lnTo>
                  <a:pt x="2184989" y="941632"/>
                </a:lnTo>
                <a:lnTo>
                  <a:pt x="2142906" y="972921"/>
                </a:lnTo>
                <a:lnTo>
                  <a:pt x="2100919" y="1004722"/>
                </a:lnTo>
                <a:lnTo>
                  <a:pt x="2059033" y="1037039"/>
                </a:lnTo>
                <a:lnTo>
                  <a:pt x="2017253" y="1069876"/>
                </a:lnTo>
                <a:lnTo>
                  <a:pt x="1975584" y="1103236"/>
                </a:lnTo>
                <a:lnTo>
                  <a:pt x="1934031" y="1137125"/>
                </a:lnTo>
                <a:lnTo>
                  <a:pt x="1892599" y="1171546"/>
                </a:lnTo>
                <a:lnTo>
                  <a:pt x="1851293" y="1206503"/>
                </a:lnTo>
                <a:lnTo>
                  <a:pt x="1810118" y="1242001"/>
                </a:lnTo>
                <a:lnTo>
                  <a:pt x="1769079" y="1278043"/>
                </a:lnTo>
                <a:lnTo>
                  <a:pt x="1728181" y="1314633"/>
                </a:lnTo>
                <a:lnTo>
                  <a:pt x="1687429" y="1351775"/>
                </a:lnTo>
                <a:lnTo>
                  <a:pt x="1646829" y="1389474"/>
                </a:lnTo>
                <a:lnTo>
                  <a:pt x="1606385" y="1427733"/>
                </a:lnTo>
                <a:lnTo>
                  <a:pt x="1566102" y="1466558"/>
                </a:lnTo>
                <a:lnTo>
                  <a:pt x="1525985" y="1505950"/>
                </a:lnTo>
                <a:lnTo>
                  <a:pt x="1486040" y="1545915"/>
                </a:lnTo>
                <a:lnTo>
                  <a:pt x="1446271" y="1586457"/>
                </a:lnTo>
                <a:lnTo>
                  <a:pt x="1406684" y="1627580"/>
                </a:lnTo>
                <a:lnTo>
                  <a:pt x="1367283" y="1669288"/>
                </a:lnTo>
                <a:lnTo>
                  <a:pt x="1328073" y="1711585"/>
                </a:lnTo>
                <a:lnTo>
                  <a:pt x="1289060" y="1754474"/>
                </a:lnTo>
                <a:lnTo>
                  <a:pt x="1250248" y="1797961"/>
                </a:lnTo>
                <a:lnTo>
                  <a:pt x="1211643" y="1842048"/>
                </a:lnTo>
                <a:lnTo>
                  <a:pt x="1173250" y="1886741"/>
                </a:lnTo>
                <a:lnTo>
                  <a:pt x="1135073" y="1932043"/>
                </a:lnTo>
                <a:lnTo>
                  <a:pt x="1097118" y="1977958"/>
                </a:lnTo>
                <a:lnTo>
                  <a:pt x="1059390" y="2024490"/>
                </a:lnTo>
                <a:lnTo>
                  <a:pt x="1021893" y="2071644"/>
                </a:lnTo>
                <a:lnTo>
                  <a:pt x="984633" y="2119423"/>
                </a:lnTo>
                <a:lnTo>
                  <a:pt x="947615" y="2167832"/>
                </a:lnTo>
                <a:lnTo>
                  <a:pt x="910844" y="2216874"/>
                </a:lnTo>
                <a:lnTo>
                  <a:pt x="874325" y="2266554"/>
                </a:lnTo>
                <a:lnTo>
                  <a:pt x="838062" y="2316875"/>
                </a:lnTo>
                <a:lnTo>
                  <a:pt x="802062" y="2367842"/>
                </a:lnTo>
                <a:lnTo>
                  <a:pt x="766328" y="2419459"/>
                </a:lnTo>
                <a:lnTo>
                  <a:pt x="730867" y="2471729"/>
                </a:lnTo>
                <a:lnTo>
                  <a:pt x="695682" y="2524657"/>
                </a:lnTo>
                <a:lnTo>
                  <a:pt x="660780" y="2578248"/>
                </a:lnTo>
                <a:lnTo>
                  <a:pt x="626165" y="2632504"/>
                </a:lnTo>
                <a:lnTo>
                  <a:pt x="591842" y="2687430"/>
                </a:lnTo>
                <a:lnTo>
                  <a:pt x="557816" y="2743030"/>
                </a:lnTo>
                <a:lnTo>
                  <a:pt x="524092" y="2799308"/>
                </a:lnTo>
                <a:lnTo>
                  <a:pt x="490676" y="2856269"/>
                </a:lnTo>
                <a:lnTo>
                  <a:pt x="457571" y="2913916"/>
                </a:lnTo>
                <a:lnTo>
                  <a:pt x="424784" y="2972253"/>
                </a:lnTo>
                <a:lnTo>
                  <a:pt x="392320" y="3031284"/>
                </a:lnTo>
                <a:lnTo>
                  <a:pt x="360183" y="3091014"/>
                </a:lnTo>
                <a:lnTo>
                  <a:pt x="328378" y="3151446"/>
                </a:lnTo>
                <a:lnTo>
                  <a:pt x="296911" y="3212584"/>
                </a:lnTo>
                <a:lnTo>
                  <a:pt x="265786" y="3274434"/>
                </a:lnTo>
                <a:lnTo>
                  <a:pt x="235009" y="3336997"/>
                </a:lnTo>
                <a:lnTo>
                  <a:pt x="204584" y="3400280"/>
                </a:lnTo>
                <a:lnTo>
                  <a:pt x="174517" y="3464285"/>
                </a:lnTo>
                <a:lnTo>
                  <a:pt x="144812" y="3529017"/>
                </a:lnTo>
                <a:lnTo>
                  <a:pt x="115475" y="3594480"/>
                </a:lnTo>
                <a:lnTo>
                  <a:pt x="86511" y="3660678"/>
                </a:lnTo>
                <a:lnTo>
                  <a:pt x="57924" y="3727614"/>
                </a:lnTo>
                <a:lnTo>
                  <a:pt x="29720" y="3795294"/>
                </a:lnTo>
                <a:lnTo>
                  <a:pt x="1904" y="3863721"/>
                </a:lnTo>
                <a:lnTo>
                  <a:pt x="0" y="3884676"/>
                </a:lnTo>
                <a:lnTo>
                  <a:pt x="6507480" y="3884676"/>
                </a:lnTo>
                <a:lnTo>
                  <a:pt x="6507480" y="0"/>
                </a:lnTo>
                <a:close/>
              </a:path>
            </a:pathLst>
          </a:custGeom>
          <a:solidFill>
            <a:srgbClr val="BED4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0" y="1120139"/>
            <a:ext cx="12190730" cy="5529580"/>
          </a:xfrm>
          <a:custGeom>
            <a:avLst/>
            <a:gdLst/>
            <a:ahLst/>
            <a:cxnLst/>
            <a:rect l="l" t="t" r="r" b="b"/>
            <a:pathLst>
              <a:path w="12190730" h="5529580">
                <a:moveTo>
                  <a:pt x="0" y="5529072"/>
                </a:moveTo>
                <a:lnTo>
                  <a:pt x="12190476" y="5529072"/>
                </a:lnTo>
                <a:lnTo>
                  <a:pt x="12190476" y="0"/>
                </a:lnTo>
                <a:lnTo>
                  <a:pt x="0" y="0"/>
                </a:lnTo>
                <a:lnTo>
                  <a:pt x="0" y="55290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0" y="6649211"/>
            <a:ext cx="12181840" cy="208915"/>
          </a:xfrm>
          <a:custGeom>
            <a:avLst/>
            <a:gdLst/>
            <a:ahLst/>
            <a:cxnLst/>
            <a:rect l="l" t="t" r="r" b="b"/>
            <a:pathLst>
              <a:path w="12181840" h="208915">
                <a:moveTo>
                  <a:pt x="12181332" y="208785"/>
                </a:moveTo>
                <a:lnTo>
                  <a:pt x="12181332" y="0"/>
                </a:lnTo>
                <a:lnTo>
                  <a:pt x="0" y="0"/>
                </a:lnTo>
                <a:lnTo>
                  <a:pt x="0" y="208785"/>
                </a:lnTo>
                <a:lnTo>
                  <a:pt x="12181332" y="208785"/>
                </a:lnTo>
                <a:close/>
              </a:path>
            </a:pathLst>
          </a:custGeom>
          <a:solidFill>
            <a:srgbClr val="5C91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46098" y="886714"/>
            <a:ext cx="9099803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黑体"/>
                <a:cs typeface="黑体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4705" y="3162554"/>
            <a:ext cx="11443335" cy="3267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28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29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0.jpg"/><Relationship Id="rId5" Type="http://schemas.openxmlformats.org/officeDocument/2006/relationships/image" Target="../media/image31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2.jpg"/><Relationship Id="rId5" Type="http://schemas.openxmlformats.org/officeDocument/2006/relationships/image" Target="../media/image33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4.jpg"/><Relationship Id="rId5" Type="http://schemas.openxmlformats.org/officeDocument/2006/relationships/image" Target="../media/image35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1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6.png"/><Relationship Id="rId4" Type="http://schemas.openxmlformats.org/officeDocument/2006/relationships/image" Target="../media/image5.png"/><Relationship Id="rId5" Type="http://schemas.openxmlformats.org/officeDocument/2006/relationships/image" Target="../media/image17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3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4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45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5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46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7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8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9.jpg"/><Relationship Id="rId3" Type="http://schemas.openxmlformats.org/officeDocument/2006/relationships/image" Target="../media/image2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0.jpg"/><Relationship Id="rId3" Type="http://schemas.openxmlformats.org/officeDocument/2006/relationships/image" Target="../media/image2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1.png"/><Relationship Id="rId4" Type="http://schemas.openxmlformats.org/officeDocument/2006/relationships/image" Target="../media/image2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2.jp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53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54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55.jp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56.jp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57.jp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6.png"/><Relationship Id="rId4" Type="http://schemas.openxmlformats.org/officeDocument/2006/relationships/image" Target="../media/image5.png"/><Relationship Id="rId5" Type="http://schemas.openxmlformats.org/officeDocument/2006/relationships/image" Target="../media/image17.pn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58.jp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59.jp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60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61.jp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62.jp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63.jp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64.jp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65.jp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66.jpg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67.png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6.png"/><Relationship Id="rId4" Type="http://schemas.openxmlformats.org/officeDocument/2006/relationships/image" Target="../media/image5.png"/><Relationship Id="rId5" Type="http://schemas.openxmlformats.org/officeDocument/2006/relationships/image" Target="../media/image17.png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68.png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69.jpg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70.jpg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71.png"/><Relationship Id="rId4" Type="http://schemas.openxmlformats.org/officeDocument/2006/relationships/image" Target="../media/image72.jpg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71.png"/><Relationship Id="rId4" Type="http://schemas.openxmlformats.org/officeDocument/2006/relationships/image" Target="../media/image73.jpg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71.png"/><Relationship Id="rId4" Type="http://schemas.openxmlformats.org/officeDocument/2006/relationships/image" Target="../media/image74.png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71.png"/><Relationship Id="rId4" Type="http://schemas.openxmlformats.org/officeDocument/2006/relationships/image" Target="../media/image75.jpg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.png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36.png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6.png"/><Relationship Id="rId4" Type="http://schemas.openxmlformats.org/officeDocument/2006/relationships/image" Target="../media/image5.png"/><Relationship Id="rId5" Type="http://schemas.openxmlformats.org/officeDocument/2006/relationships/image" Target="../media/image17.png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36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303314"/>
            <a:ext cx="11483594" cy="639190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12648" y="458723"/>
            <a:ext cx="10967085" cy="5925820"/>
          </a:xfrm>
          <a:custGeom>
            <a:avLst/>
            <a:gdLst/>
            <a:ahLst/>
            <a:cxnLst/>
            <a:rect l="l" t="t" r="r" b="b"/>
            <a:pathLst>
              <a:path w="10967085" h="5925820">
                <a:moveTo>
                  <a:pt x="10966704" y="0"/>
                </a:moveTo>
                <a:lnTo>
                  <a:pt x="987551" y="0"/>
                </a:lnTo>
                <a:lnTo>
                  <a:pt x="939704" y="1138"/>
                </a:lnTo>
                <a:lnTo>
                  <a:pt x="892445" y="4520"/>
                </a:lnTo>
                <a:lnTo>
                  <a:pt x="845825" y="10092"/>
                </a:lnTo>
                <a:lnTo>
                  <a:pt x="799896" y="17805"/>
                </a:lnTo>
                <a:lnTo>
                  <a:pt x="754710" y="27604"/>
                </a:lnTo>
                <a:lnTo>
                  <a:pt x="710318" y="39440"/>
                </a:lnTo>
                <a:lnTo>
                  <a:pt x="666773" y="53261"/>
                </a:lnTo>
                <a:lnTo>
                  <a:pt x="624126" y="69013"/>
                </a:lnTo>
                <a:lnTo>
                  <a:pt x="582429" y="86647"/>
                </a:lnTo>
                <a:lnTo>
                  <a:pt x="541733" y="106110"/>
                </a:lnTo>
                <a:lnTo>
                  <a:pt x="502090" y="127351"/>
                </a:lnTo>
                <a:lnTo>
                  <a:pt x="463552" y="150317"/>
                </a:lnTo>
                <a:lnTo>
                  <a:pt x="426172" y="174958"/>
                </a:lnTo>
                <a:lnTo>
                  <a:pt x="389999" y="201220"/>
                </a:lnTo>
                <a:lnTo>
                  <a:pt x="355087" y="229054"/>
                </a:lnTo>
                <a:lnTo>
                  <a:pt x="321487" y="258406"/>
                </a:lnTo>
                <a:lnTo>
                  <a:pt x="289250" y="289226"/>
                </a:lnTo>
                <a:lnTo>
                  <a:pt x="258429" y="321461"/>
                </a:lnTo>
                <a:lnTo>
                  <a:pt x="229075" y="355061"/>
                </a:lnTo>
                <a:lnTo>
                  <a:pt x="201239" y="389972"/>
                </a:lnTo>
                <a:lnTo>
                  <a:pt x="174975" y="426144"/>
                </a:lnTo>
                <a:lnTo>
                  <a:pt x="150332" y="463524"/>
                </a:lnTo>
                <a:lnTo>
                  <a:pt x="127364" y="502062"/>
                </a:lnTo>
                <a:lnTo>
                  <a:pt x="106122" y="541705"/>
                </a:lnTo>
                <a:lnTo>
                  <a:pt x="86657" y="582401"/>
                </a:lnTo>
                <a:lnTo>
                  <a:pt x="69022" y="624100"/>
                </a:lnTo>
                <a:lnTo>
                  <a:pt x="53267" y="666748"/>
                </a:lnTo>
                <a:lnTo>
                  <a:pt x="39445" y="710295"/>
                </a:lnTo>
                <a:lnTo>
                  <a:pt x="27608" y="754689"/>
                </a:lnTo>
                <a:lnTo>
                  <a:pt x="17807" y="799878"/>
                </a:lnTo>
                <a:lnTo>
                  <a:pt x="10094" y="845811"/>
                </a:lnTo>
                <a:lnTo>
                  <a:pt x="4520" y="892435"/>
                </a:lnTo>
                <a:lnTo>
                  <a:pt x="1138" y="939699"/>
                </a:lnTo>
                <a:lnTo>
                  <a:pt x="0" y="987551"/>
                </a:lnTo>
                <a:lnTo>
                  <a:pt x="0" y="5925312"/>
                </a:lnTo>
                <a:lnTo>
                  <a:pt x="9979152" y="5925312"/>
                </a:lnTo>
                <a:lnTo>
                  <a:pt x="10027004" y="5924173"/>
                </a:lnTo>
                <a:lnTo>
                  <a:pt x="10074268" y="5920791"/>
                </a:lnTo>
                <a:lnTo>
                  <a:pt x="10120892" y="5915217"/>
                </a:lnTo>
                <a:lnTo>
                  <a:pt x="10166825" y="5907504"/>
                </a:lnTo>
                <a:lnTo>
                  <a:pt x="10212014" y="5897703"/>
                </a:lnTo>
                <a:lnTo>
                  <a:pt x="10256408" y="5885866"/>
                </a:lnTo>
                <a:lnTo>
                  <a:pt x="10299955" y="5872044"/>
                </a:lnTo>
                <a:lnTo>
                  <a:pt x="10342603" y="5856289"/>
                </a:lnTo>
                <a:lnTo>
                  <a:pt x="10384302" y="5838654"/>
                </a:lnTo>
                <a:lnTo>
                  <a:pt x="10424998" y="5819189"/>
                </a:lnTo>
                <a:lnTo>
                  <a:pt x="10464641" y="5797947"/>
                </a:lnTo>
                <a:lnTo>
                  <a:pt x="10503179" y="5774979"/>
                </a:lnTo>
                <a:lnTo>
                  <a:pt x="10540559" y="5750336"/>
                </a:lnTo>
                <a:lnTo>
                  <a:pt x="10576731" y="5724072"/>
                </a:lnTo>
                <a:lnTo>
                  <a:pt x="10611642" y="5696236"/>
                </a:lnTo>
                <a:lnTo>
                  <a:pt x="10645242" y="5666882"/>
                </a:lnTo>
                <a:lnTo>
                  <a:pt x="10677477" y="5636061"/>
                </a:lnTo>
                <a:lnTo>
                  <a:pt x="10708297" y="5603824"/>
                </a:lnTo>
                <a:lnTo>
                  <a:pt x="10737649" y="5570224"/>
                </a:lnTo>
                <a:lnTo>
                  <a:pt x="10765483" y="5535312"/>
                </a:lnTo>
                <a:lnTo>
                  <a:pt x="10791745" y="5499139"/>
                </a:lnTo>
                <a:lnTo>
                  <a:pt x="10816386" y="5461759"/>
                </a:lnTo>
                <a:lnTo>
                  <a:pt x="10839352" y="5423221"/>
                </a:lnTo>
                <a:lnTo>
                  <a:pt x="10860593" y="5383578"/>
                </a:lnTo>
                <a:lnTo>
                  <a:pt x="10880056" y="5342882"/>
                </a:lnTo>
                <a:lnTo>
                  <a:pt x="10897690" y="5301185"/>
                </a:lnTo>
                <a:lnTo>
                  <a:pt x="10913442" y="5258538"/>
                </a:lnTo>
                <a:lnTo>
                  <a:pt x="10927263" y="5214993"/>
                </a:lnTo>
                <a:lnTo>
                  <a:pt x="10939099" y="5170601"/>
                </a:lnTo>
                <a:lnTo>
                  <a:pt x="10948898" y="5125415"/>
                </a:lnTo>
                <a:lnTo>
                  <a:pt x="10956611" y="5079486"/>
                </a:lnTo>
                <a:lnTo>
                  <a:pt x="10962183" y="5032866"/>
                </a:lnTo>
                <a:lnTo>
                  <a:pt x="10965565" y="4985607"/>
                </a:lnTo>
                <a:lnTo>
                  <a:pt x="10966704" y="4937760"/>
                </a:lnTo>
                <a:lnTo>
                  <a:pt x="109667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72744" y="2897581"/>
            <a:ext cx="5073015" cy="10318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600" spc="-5">
                <a:solidFill>
                  <a:srgbClr val="404040"/>
                </a:solidFill>
              </a:rPr>
              <a:t>直播电商运营</a:t>
            </a:r>
            <a:endParaRPr sz="6600"/>
          </a:p>
        </p:txBody>
      </p:sp>
      <p:grpSp>
        <p:nvGrpSpPr>
          <p:cNvPr id="5" name="object 5"/>
          <p:cNvGrpSpPr/>
          <p:nvPr/>
        </p:nvGrpSpPr>
        <p:grpSpPr>
          <a:xfrm>
            <a:off x="1135380" y="682751"/>
            <a:ext cx="10220325" cy="5212080"/>
            <a:chOff x="1135380" y="682751"/>
            <a:chExt cx="10220325" cy="521208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8532" y="682751"/>
              <a:ext cx="237744" cy="2377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228832" y="792479"/>
              <a:ext cx="126492" cy="12801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30112" y="2023871"/>
              <a:ext cx="4756403" cy="277520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34172" y="1373123"/>
              <a:ext cx="239268" cy="23774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92368" y="5538216"/>
              <a:ext cx="237744" cy="23774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094988" y="1129283"/>
              <a:ext cx="2901950" cy="3351529"/>
            </a:xfrm>
            <a:custGeom>
              <a:avLst/>
              <a:gdLst/>
              <a:ahLst/>
              <a:cxnLst/>
              <a:rect l="l" t="t" r="r" b="b"/>
              <a:pathLst>
                <a:path w="2901950" h="3351529">
                  <a:moveTo>
                    <a:pt x="309372" y="154686"/>
                  </a:moveTo>
                  <a:lnTo>
                    <a:pt x="301485" y="105778"/>
                  </a:lnTo>
                  <a:lnTo>
                    <a:pt x="279527" y="63322"/>
                  </a:lnTo>
                  <a:lnTo>
                    <a:pt x="246049" y="29845"/>
                  </a:lnTo>
                  <a:lnTo>
                    <a:pt x="203593" y="7886"/>
                  </a:lnTo>
                  <a:lnTo>
                    <a:pt x="154686" y="0"/>
                  </a:lnTo>
                  <a:lnTo>
                    <a:pt x="105765" y="7886"/>
                  </a:lnTo>
                  <a:lnTo>
                    <a:pt x="63309" y="29845"/>
                  </a:lnTo>
                  <a:lnTo>
                    <a:pt x="29832" y="63322"/>
                  </a:lnTo>
                  <a:lnTo>
                    <a:pt x="7874" y="105778"/>
                  </a:lnTo>
                  <a:lnTo>
                    <a:pt x="0" y="154686"/>
                  </a:lnTo>
                  <a:lnTo>
                    <a:pt x="0" y="156210"/>
                  </a:lnTo>
                  <a:lnTo>
                    <a:pt x="7874" y="205130"/>
                  </a:lnTo>
                  <a:lnTo>
                    <a:pt x="29832" y="247586"/>
                  </a:lnTo>
                  <a:lnTo>
                    <a:pt x="63309" y="281063"/>
                  </a:lnTo>
                  <a:lnTo>
                    <a:pt x="105765" y="303022"/>
                  </a:lnTo>
                  <a:lnTo>
                    <a:pt x="154686" y="310896"/>
                  </a:lnTo>
                  <a:lnTo>
                    <a:pt x="203593" y="303022"/>
                  </a:lnTo>
                  <a:lnTo>
                    <a:pt x="246049" y="281063"/>
                  </a:lnTo>
                  <a:lnTo>
                    <a:pt x="279527" y="247586"/>
                  </a:lnTo>
                  <a:lnTo>
                    <a:pt x="301485" y="205130"/>
                  </a:lnTo>
                  <a:lnTo>
                    <a:pt x="309372" y="156210"/>
                  </a:lnTo>
                  <a:lnTo>
                    <a:pt x="309372" y="154686"/>
                  </a:lnTo>
                  <a:close/>
                </a:path>
                <a:path w="2901950" h="3351529">
                  <a:moveTo>
                    <a:pt x="2901696" y="3195828"/>
                  </a:moveTo>
                  <a:lnTo>
                    <a:pt x="2893758" y="3146704"/>
                  </a:lnTo>
                  <a:lnTo>
                    <a:pt x="2871698" y="3104032"/>
                  </a:lnTo>
                  <a:lnTo>
                    <a:pt x="2838043" y="3070377"/>
                  </a:lnTo>
                  <a:lnTo>
                    <a:pt x="2795371" y="3048304"/>
                  </a:lnTo>
                  <a:lnTo>
                    <a:pt x="2746248" y="3040380"/>
                  </a:lnTo>
                  <a:lnTo>
                    <a:pt x="2697111" y="3048304"/>
                  </a:lnTo>
                  <a:lnTo>
                    <a:pt x="2654439" y="3070377"/>
                  </a:lnTo>
                  <a:lnTo>
                    <a:pt x="2620784" y="3104032"/>
                  </a:lnTo>
                  <a:lnTo>
                    <a:pt x="2598724" y="3146704"/>
                  </a:lnTo>
                  <a:lnTo>
                    <a:pt x="2590800" y="3195828"/>
                  </a:lnTo>
                  <a:lnTo>
                    <a:pt x="2598724" y="3244964"/>
                  </a:lnTo>
                  <a:lnTo>
                    <a:pt x="2620784" y="3287636"/>
                  </a:lnTo>
                  <a:lnTo>
                    <a:pt x="2654439" y="3321291"/>
                  </a:lnTo>
                  <a:lnTo>
                    <a:pt x="2697111" y="3343364"/>
                  </a:lnTo>
                  <a:lnTo>
                    <a:pt x="2746248" y="3351276"/>
                  </a:lnTo>
                  <a:lnTo>
                    <a:pt x="2795371" y="3343364"/>
                  </a:lnTo>
                  <a:lnTo>
                    <a:pt x="2838043" y="3321291"/>
                  </a:lnTo>
                  <a:lnTo>
                    <a:pt x="2871698" y="3287636"/>
                  </a:lnTo>
                  <a:lnTo>
                    <a:pt x="2893758" y="3244964"/>
                  </a:lnTo>
                  <a:lnTo>
                    <a:pt x="2901696" y="3195828"/>
                  </a:lnTo>
                  <a:close/>
                </a:path>
              </a:pathLst>
            </a:custGeom>
            <a:solidFill>
              <a:srgbClr val="FCB6D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10256" y="4169663"/>
              <a:ext cx="126492" cy="12801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535668" y="5212080"/>
              <a:ext cx="126491" cy="12649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135380" y="5583936"/>
              <a:ext cx="311150" cy="311150"/>
            </a:xfrm>
            <a:custGeom>
              <a:avLst/>
              <a:gdLst/>
              <a:ahLst/>
              <a:cxnLst/>
              <a:rect l="l" t="t" r="r" b="b"/>
              <a:pathLst>
                <a:path w="311150" h="311150">
                  <a:moveTo>
                    <a:pt x="155447" y="0"/>
                  </a:moveTo>
                  <a:lnTo>
                    <a:pt x="106314" y="7924"/>
                  </a:lnTo>
                  <a:lnTo>
                    <a:pt x="63642" y="29992"/>
                  </a:lnTo>
                  <a:lnTo>
                    <a:pt x="29992" y="63642"/>
                  </a:lnTo>
                  <a:lnTo>
                    <a:pt x="7924" y="106314"/>
                  </a:lnTo>
                  <a:lnTo>
                    <a:pt x="0" y="155447"/>
                  </a:lnTo>
                  <a:lnTo>
                    <a:pt x="7924" y="204581"/>
                  </a:lnTo>
                  <a:lnTo>
                    <a:pt x="29992" y="247253"/>
                  </a:lnTo>
                  <a:lnTo>
                    <a:pt x="63642" y="280903"/>
                  </a:lnTo>
                  <a:lnTo>
                    <a:pt x="106314" y="302971"/>
                  </a:lnTo>
                  <a:lnTo>
                    <a:pt x="155447" y="310895"/>
                  </a:lnTo>
                  <a:lnTo>
                    <a:pt x="204581" y="302971"/>
                  </a:lnTo>
                  <a:lnTo>
                    <a:pt x="247253" y="280903"/>
                  </a:lnTo>
                  <a:lnTo>
                    <a:pt x="280903" y="247253"/>
                  </a:lnTo>
                  <a:lnTo>
                    <a:pt x="302971" y="204581"/>
                  </a:lnTo>
                  <a:lnTo>
                    <a:pt x="310895" y="155447"/>
                  </a:lnTo>
                  <a:lnTo>
                    <a:pt x="302971" y="106314"/>
                  </a:lnTo>
                  <a:lnTo>
                    <a:pt x="280903" y="63642"/>
                  </a:lnTo>
                  <a:lnTo>
                    <a:pt x="247253" y="29992"/>
                  </a:lnTo>
                  <a:lnTo>
                    <a:pt x="204581" y="7924"/>
                  </a:lnTo>
                  <a:lnTo>
                    <a:pt x="155447" y="0"/>
                  </a:lnTo>
                  <a:close/>
                </a:path>
              </a:pathLst>
            </a:custGeom>
            <a:solidFill>
              <a:srgbClr val="FCB6D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BED4F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object 4"/>
            <p:cNvSpPr/>
            <p:nvPr/>
          </p:nvSpPr>
          <p:spPr>
            <a:xfrm>
              <a:off x="3991355" y="28"/>
              <a:ext cx="6507480" cy="4183379"/>
            </a:xfrm>
            <a:custGeom>
              <a:avLst/>
              <a:gdLst/>
              <a:ahLst/>
              <a:cxnLst/>
              <a:rect l="l" t="t" r="r" b="b"/>
              <a:pathLst>
                <a:path w="6507480" h="4183379">
                  <a:moveTo>
                    <a:pt x="6161560" y="0"/>
                  </a:moveTo>
                  <a:lnTo>
                    <a:pt x="6064174" y="626"/>
                  </a:lnTo>
                  <a:lnTo>
                    <a:pt x="5986679" y="2071"/>
                  </a:lnTo>
                  <a:lnTo>
                    <a:pt x="5905516" y="4471"/>
                  </a:lnTo>
                  <a:lnTo>
                    <a:pt x="5820821" y="7939"/>
                  </a:lnTo>
                  <a:lnTo>
                    <a:pt x="5732731" y="12581"/>
                  </a:lnTo>
                  <a:lnTo>
                    <a:pt x="5641380" y="18509"/>
                  </a:lnTo>
                  <a:lnTo>
                    <a:pt x="5578735" y="23228"/>
                  </a:lnTo>
                  <a:lnTo>
                    <a:pt x="5514743" y="28600"/>
                  </a:lnTo>
                  <a:lnTo>
                    <a:pt x="5449442" y="34657"/>
                  </a:lnTo>
                  <a:lnTo>
                    <a:pt x="5382873" y="41430"/>
                  </a:lnTo>
                  <a:lnTo>
                    <a:pt x="5315078" y="48953"/>
                  </a:lnTo>
                  <a:lnTo>
                    <a:pt x="5246094" y="57258"/>
                  </a:lnTo>
                  <a:lnTo>
                    <a:pt x="5175965" y="66377"/>
                  </a:lnTo>
                  <a:lnTo>
                    <a:pt x="5104728" y="76343"/>
                  </a:lnTo>
                  <a:lnTo>
                    <a:pt x="5032425" y="87189"/>
                  </a:lnTo>
                  <a:lnTo>
                    <a:pt x="4959096" y="98945"/>
                  </a:lnTo>
                  <a:lnTo>
                    <a:pt x="4884781" y="111646"/>
                  </a:lnTo>
                  <a:lnTo>
                    <a:pt x="4809521" y="125324"/>
                  </a:lnTo>
                  <a:lnTo>
                    <a:pt x="4733355" y="140010"/>
                  </a:lnTo>
                  <a:lnTo>
                    <a:pt x="4656324" y="155738"/>
                  </a:lnTo>
                  <a:lnTo>
                    <a:pt x="4578469" y="172539"/>
                  </a:lnTo>
                  <a:lnTo>
                    <a:pt x="4499829" y="190447"/>
                  </a:lnTo>
                  <a:lnTo>
                    <a:pt x="4420445" y="209493"/>
                  </a:lnTo>
                  <a:lnTo>
                    <a:pt x="4340357" y="229710"/>
                  </a:lnTo>
                  <a:lnTo>
                    <a:pt x="4259605" y="251131"/>
                  </a:lnTo>
                  <a:lnTo>
                    <a:pt x="4218993" y="262303"/>
                  </a:lnTo>
                  <a:lnTo>
                    <a:pt x="4178230" y="273788"/>
                  </a:lnTo>
                  <a:lnTo>
                    <a:pt x="4137321" y="285590"/>
                  </a:lnTo>
                  <a:lnTo>
                    <a:pt x="4096272" y="297713"/>
                  </a:lnTo>
                  <a:lnTo>
                    <a:pt x="4055086" y="310161"/>
                  </a:lnTo>
                  <a:lnTo>
                    <a:pt x="4013771" y="322938"/>
                  </a:lnTo>
                  <a:lnTo>
                    <a:pt x="3972329" y="336049"/>
                  </a:lnTo>
                  <a:lnTo>
                    <a:pt x="3930767" y="349498"/>
                  </a:lnTo>
                  <a:lnTo>
                    <a:pt x="3889089" y="363287"/>
                  </a:lnTo>
                  <a:lnTo>
                    <a:pt x="3847301" y="377422"/>
                  </a:lnTo>
                  <a:lnTo>
                    <a:pt x="3805407" y="391907"/>
                  </a:lnTo>
                  <a:lnTo>
                    <a:pt x="3763413" y="406745"/>
                  </a:lnTo>
                  <a:lnTo>
                    <a:pt x="3721323" y="421941"/>
                  </a:lnTo>
                  <a:lnTo>
                    <a:pt x="3679143" y="437498"/>
                  </a:lnTo>
                  <a:lnTo>
                    <a:pt x="3636877" y="453421"/>
                  </a:lnTo>
                  <a:lnTo>
                    <a:pt x="3594531" y="469714"/>
                  </a:lnTo>
                  <a:lnTo>
                    <a:pt x="3552110" y="486381"/>
                  </a:lnTo>
                  <a:lnTo>
                    <a:pt x="3509619" y="503426"/>
                  </a:lnTo>
                  <a:lnTo>
                    <a:pt x="3467062" y="520853"/>
                  </a:lnTo>
                  <a:lnTo>
                    <a:pt x="3424445" y="538665"/>
                  </a:lnTo>
                  <a:lnTo>
                    <a:pt x="3381773" y="556868"/>
                  </a:lnTo>
                  <a:lnTo>
                    <a:pt x="3339051" y="575465"/>
                  </a:lnTo>
                  <a:lnTo>
                    <a:pt x="3296283" y="594460"/>
                  </a:lnTo>
                  <a:lnTo>
                    <a:pt x="3253476" y="613857"/>
                  </a:lnTo>
                  <a:lnTo>
                    <a:pt x="3210633" y="633661"/>
                  </a:lnTo>
                  <a:lnTo>
                    <a:pt x="3167761" y="653875"/>
                  </a:lnTo>
                  <a:lnTo>
                    <a:pt x="3124863" y="674503"/>
                  </a:lnTo>
                  <a:lnTo>
                    <a:pt x="3081946" y="695549"/>
                  </a:lnTo>
                  <a:lnTo>
                    <a:pt x="3039014" y="717018"/>
                  </a:lnTo>
                  <a:lnTo>
                    <a:pt x="2996072" y="738914"/>
                  </a:lnTo>
                  <a:lnTo>
                    <a:pt x="2953125" y="761240"/>
                  </a:lnTo>
                  <a:lnTo>
                    <a:pt x="2910178" y="784001"/>
                  </a:lnTo>
                  <a:lnTo>
                    <a:pt x="2867236" y="807201"/>
                  </a:lnTo>
                  <a:lnTo>
                    <a:pt x="2824305" y="830843"/>
                  </a:lnTo>
                  <a:lnTo>
                    <a:pt x="2781389" y="854932"/>
                  </a:lnTo>
                  <a:lnTo>
                    <a:pt x="2738493" y="879472"/>
                  </a:lnTo>
                  <a:lnTo>
                    <a:pt x="2695623" y="904467"/>
                  </a:lnTo>
                  <a:lnTo>
                    <a:pt x="2652783" y="929921"/>
                  </a:lnTo>
                  <a:lnTo>
                    <a:pt x="2609978" y="955838"/>
                  </a:lnTo>
                  <a:lnTo>
                    <a:pt x="2567214" y="982222"/>
                  </a:lnTo>
                  <a:lnTo>
                    <a:pt x="2524495" y="1009077"/>
                  </a:lnTo>
                  <a:lnTo>
                    <a:pt x="2481827" y="1036407"/>
                  </a:lnTo>
                  <a:lnTo>
                    <a:pt x="2439215" y="1064217"/>
                  </a:lnTo>
                  <a:lnTo>
                    <a:pt x="2396663" y="1092510"/>
                  </a:lnTo>
                  <a:lnTo>
                    <a:pt x="2354177" y="1121290"/>
                  </a:lnTo>
                  <a:lnTo>
                    <a:pt x="2311761" y="1150562"/>
                  </a:lnTo>
                  <a:lnTo>
                    <a:pt x="2269421" y="1180329"/>
                  </a:lnTo>
                  <a:lnTo>
                    <a:pt x="2227162" y="1210595"/>
                  </a:lnTo>
                  <a:lnTo>
                    <a:pt x="2184989" y="1241365"/>
                  </a:lnTo>
                  <a:lnTo>
                    <a:pt x="2142906" y="1272643"/>
                  </a:lnTo>
                  <a:lnTo>
                    <a:pt x="2100919" y="1304432"/>
                  </a:lnTo>
                  <a:lnTo>
                    <a:pt x="2059033" y="1336737"/>
                  </a:lnTo>
                  <a:lnTo>
                    <a:pt x="2017253" y="1369562"/>
                  </a:lnTo>
                  <a:lnTo>
                    <a:pt x="1975584" y="1402911"/>
                  </a:lnTo>
                  <a:lnTo>
                    <a:pt x="1934031" y="1436788"/>
                  </a:lnTo>
                  <a:lnTo>
                    <a:pt x="1892599" y="1471196"/>
                  </a:lnTo>
                  <a:lnTo>
                    <a:pt x="1851293" y="1506141"/>
                  </a:lnTo>
                  <a:lnTo>
                    <a:pt x="1810118" y="1541625"/>
                  </a:lnTo>
                  <a:lnTo>
                    <a:pt x="1769079" y="1577654"/>
                  </a:lnTo>
                  <a:lnTo>
                    <a:pt x="1728181" y="1614231"/>
                  </a:lnTo>
                  <a:lnTo>
                    <a:pt x="1687429" y="1651360"/>
                  </a:lnTo>
                  <a:lnTo>
                    <a:pt x="1646829" y="1689045"/>
                  </a:lnTo>
                  <a:lnTo>
                    <a:pt x="1606385" y="1727290"/>
                  </a:lnTo>
                  <a:lnTo>
                    <a:pt x="1566102" y="1766100"/>
                  </a:lnTo>
                  <a:lnTo>
                    <a:pt x="1525985" y="1805479"/>
                  </a:lnTo>
                  <a:lnTo>
                    <a:pt x="1486040" y="1845429"/>
                  </a:lnTo>
                  <a:lnTo>
                    <a:pt x="1446271" y="1885957"/>
                  </a:lnTo>
                  <a:lnTo>
                    <a:pt x="1406684" y="1927065"/>
                  </a:lnTo>
                  <a:lnTo>
                    <a:pt x="1367283" y="1968757"/>
                  </a:lnTo>
                  <a:lnTo>
                    <a:pt x="1328073" y="2011039"/>
                  </a:lnTo>
                  <a:lnTo>
                    <a:pt x="1289060" y="2053913"/>
                  </a:lnTo>
                  <a:lnTo>
                    <a:pt x="1250248" y="2097383"/>
                  </a:lnTo>
                  <a:lnTo>
                    <a:pt x="1211643" y="2141455"/>
                  </a:lnTo>
                  <a:lnTo>
                    <a:pt x="1173250" y="2186132"/>
                  </a:lnTo>
                  <a:lnTo>
                    <a:pt x="1135073" y="2231417"/>
                  </a:lnTo>
                  <a:lnTo>
                    <a:pt x="1097118" y="2277316"/>
                  </a:lnTo>
                  <a:lnTo>
                    <a:pt x="1059390" y="2323831"/>
                  </a:lnTo>
                  <a:lnTo>
                    <a:pt x="1021893" y="2370968"/>
                  </a:lnTo>
                  <a:lnTo>
                    <a:pt x="984633" y="2418730"/>
                  </a:lnTo>
                  <a:lnTo>
                    <a:pt x="947615" y="2467121"/>
                  </a:lnTo>
                  <a:lnTo>
                    <a:pt x="910844" y="2516145"/>
                  </a:lnTo>
                  <a:lnTo>
                    <a:pt x="874325" y="2565807"/>
                  </a:lnTo>
                  <a:lnTo>
                    <a:pt x="838062" y="2616110"/>
                  </a:lnTo>
                  <a:lnTo>
                    <a:pt x="802062" y="2667058"/>
                  </a:lnTo>
                  <a:lnTo>
                    <a:pt x="766328" y="2718656"/>
                  </a:lnTo>
                  <a:lnTo>
                    <a:pt x="730867" y="2770908"/>
                  </a:lnTo>
                  <a:lnTo>
                    <a:pt x="695682" y="2823817"/>
                  </a:lnTo>
                  <a:lnTo>
                    <a:pt x="660780" y="2877388"/>
                  </a:lnTo>
                  <a:lnTo>
                    <a:pt x="626165" y="2931624"/>
                  </a:lnTo>
                  <a:lnTo>
                    <a:pt x="591842" y="2986531"/>
                  </a:lnTo>
                  <a:lnTo>
                    <a:pt x="557816" y="3042111"/>
                  </a:lnTo>
                  <a:lnTo>
                    <a:pt x="524092" y="3098369"/>
                  </a:lnTo>
                  <a:lnTo>
                    <a:pt x="490676" y="3155309"/>
                  </a:lnTo>
                  <a:lnTo>
                    <a:pt x="457571" y="3212935"/>
                  </a:lnTo>
                  <a:lnTo>
                    <a:pt x="424784" y="3271250"/>
                  </a:lnTo>
                  <a:lnTo>
                    <a:pt x="392320" y="3330260"/>
                  </a:lnTo>
                  <a:lnTo>
                    <a:pt x="360183" y="3389969"/>
                  </a:lnTo>
                  <a:lnTo>
                    <a:pt x="328378" y="3450379"/>
                  </a:lnTo>
                  <a:lnTo>
                    <a:pt x="296911" y="3511495"/>
                  </a:lnTo>
                  <a:lnTo>
                    <a:pt x="265786" y="3573322"/>
                  </a:lnTo>
                  <a:lnTo>
                    <a:pt x="235009" y="3635863"/>
                  </a:lnTo>
                  <a:lnTo>
                    <a:pt x="204584" y="3699123"/>
                  </a:lnTo>
                  <a:lnTo>
                    <a:pt x="174517" y="3763105"/>
                  </a:lnTo>
                  <a:lnTo>
                    <a:pt x="144812" y="3827814"/>
                  </a:lnTo>
                  <a:lnTo>
                    <a:pt x="115475" y="3893253"/>
                  </a:lnTo>
                  <a:lnTo>
                    <a:pt x="86511" y="3959427"/>
                  </a:lnTo>
                  <a:lnTo>
                    <a:pt x="57924" y="4026339"/>
                  </a:lnTo>
                  <a:lnTo>
                    <a:pt x="29720" y="4093994"/>
                  </a:lnTo>
                  <a:lnTo>
                    <a:pt x="1905" y="4162396"/>
                  </a:lnTo>
                  <a:lnTo>
                    <a:pt x="0" y="4183351"/>
                  </a:lnTo>
                  <a:lnTo>
                    <a:pt x="6507480" y="4183351"/>
                  </a:lnTo>
                  <a:lnTo>
                    <a:pt x="6507480" y="8861"/>
                  </a:lnTo>
                  <a:lnTo>
                    <a:pt x="6461034" y="6634"/>
                  </a:lnTo>
                  <a:lnTo>
                    <a:pt x="6354287" y="2752"/>
                  </a:lnTo>
                  <a:lnTo>
                    <a:pt x="6251862" y="619"/>
                  </a:lnTo>
                  <a:lnTo>
                    <a:pt x="6161560" y="0"/>
                  </a:lnTo>
                  <a:close/>
                </a:path>
              </a:pathLst>
            </a:custGeom>
            <a:solidFill>
              <a:srgbClr val="DFEA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84520" y="0"/>
              <a:ext cx="6507480" cy="3884929"/>
            </a:xfrm>
            <a:custGeom>
              <a:avLst/>
              <a:gdLst/>
              <a:ahLst/>
              <a:cxnLst/>
              <a:rect l="l" t="t" r="r" b="b"/>
              <a:pathLst>
                <a:path w="6507480" h="3884929">
                  <a:moveTo>
                    <a:pt x="6507480" y="0"/>
                  </a:moveTo>
                  <a:lnTo>
                    <a:pt x="4088446" y="0"/>
                  </a:lnTo>
                  <a:lnTo>
                    <a:pt x="4055086" y="10086"/>
                  </a:lnTo>
                  <a:lnTo>
                    <a:pt x="3972329" y="35984"/>
                  </a:lnTo>
                  <a:lnTo>
                    <a:pt x="3889089" y="63232"/>
                  </a:lnTo>
                  <a:lnTo>
                    <a:pt x="3805407" y="91863"/>
                  </a:lnTo>
                  <a:lnTo>
                    <a:pt x="3721323" y="121908"/>
                  </a:lnTo>
                  <a:lnTo>
                    <a:pt x="3636877" y="153400"/>
                  </a:lnTo>
                  <a:lnTo>
                    <a:pt x="3552110" y="186372"/>
                  </a:lnTo>
                  <a:lnTo>
                    <a:pt x="3467062" y="220856"/>
                  </a:lnTo>
                  <a:lnTo>
                    <a:pt x="3381773" y="256885"/>
                  </a:lnTo>
                  <a:lnTo>
                    <a:pt x="3296283" y="294490"/>
                  </a:lnTo>
                  <a:lnTo>
                    <a:pt x="3210633" y="333706"/>
                  </a:lnTo>
                  <a:lnTo>
                    <a:pt x="3124863" y="374563"/>
                  </a:lnTo>
                  <a:lnTo>
                    <a:pt x="3039014" y="417094"/>
                  </a:lnTo>
                  <a:lnTo>
                    <a:pt x="2953125" y="461332"/>
                  </a:lnTo>
                  <a:lnTo>
                    <a:pt x="2910178" y="484101"/>
                  </a:lnTo>
                  <a:lnTo>
                    <a:pt x="2867236" y="507309"/>
                  </a:lnTo>
                  <a:lnTo>
                    <a:pt x="2824305" y="530960"/>
                  </a:lnTo>
                  <a:lnTo>
                    <a:pt x="2781389" y="555058"/>
                  </a:lnTo>
                  <a:lnTo>
                    <a:pt x="2738493" y="579607"/>
                  </a:lnTo>
                  <a:lnTo>
                    <a:pt x="2695623" y="604611"/>
                  </a:lnTo>
                  <a:lnTo>
                    <a:pt x="2652783" y="630074"/>
                  </a:lnTo>
                  <a:lnTo>
                    <a:pt x="2609978" y="656001"/>
                  </a:lnTo>
                  <a:lnTo>
                    <a:pt x="2567214" y="682394"/>
                  </a:lnTo>
                  <a:lnTo>
                    <a:pt x="2524495" y="709259"/>
                  </a:lnTo>
                  <a:lnTo>
                    <a:pt x="2481827" y="736599"/>
                  </a:lnTo>
                  <a:lnTo>
                    <a:pt x="2439215" y="764419"/>
                  </a:lnTo>
                  <a:lnTo>
                    <a:pt x="2396663" y="792722"/>
                  </a:lnTo>
                  <a:lnTo>
                    <a:pt x="2354177" y="821513"/>
                  </a:lnTo>
                  <a:lnTo>
                    <a:pt x="2311761" y="850795"/>
                  </a:lnTo>
                  <a:lnTo>
                    <a:pt x="2269421" y="880573"/>
                  </a:lnTo>
                  <a:lnTo>
                    <a:pt x="2227162" y="910851"/>
                  </a:lnTo>
                  <a:lnTo>
                    <a:pt x="2184989" y="941632"/>
                  </a:lnTo>
                  <a:lnTo>
                    <a:pt x="2142906" y="972921"/>
                  </a:lnTo>
                  <a:lnTo>
                    <a:pt x="2100919" y="1004722"/>
                  </a:lnTo>
                  <a:lnTo>
                    <a:pt x="2059033" y="1037039"/>
                  </a:lnTo>
                  <a:lnTo>
                    <a:pt x="2017253" y="1069876"/>
                  </a:lnTo>
                  <a:lnTo>
                    <a:pt x="1975584" y="1103236"/>
                  </a:lnTo>
                  <a:lnTo>
                    <a:pt x="1934031" y="1137125"/>
                  </a:lnTo>
                  <a:lnTo>
                    <a:pt x="1892599" y="1171546"/>
                  </a:lnTo>
                  <a:lnTo>
                    <a:pt x="1851293" y="1206503"/>
                  </a:lnTo>
                  <a:lnTo>
                    <a:pt x="1810118" y="1242001"/>
                  </a:lnTo>
                  <a:lnTo>
                    <a:pt x="1769079" y="1278043"/>
                  </a:lnTo>
                  <a:lnTo>
                    <a:pt x="1728181" y="1314633"/>
                  </a:lnTo>
                  <a:lnTo>
                    <a:pt x="1687429" y="1351775"/>
                  </a:lnTo>
                  <a:lnTo>
                    <a:pt x="1646829" y="1389474"/>
                  </a:lnTo>
                  <a:lnTo>
                    <a:pt x="1606385" y="1427733"/>
                  </a:lnTo>
                  <a:lnTo>
                    <a:pt x="1566102" y="1466558"/>
                  </a:lnTo>
                  <a:lnTo>
                    <a:pt x="1525985" y="1505950"/>
                  </a:lnTo>
                  <a:lnTo>
                    <a:pt x="1486040" y="1545915"/>
                  </a:lnTo>
                  <a:lnTo>
                    <a:pt x="1446271" y="1586457"/>
                  </a:lnTo>
                  <a:lnTo>
                    <a:pt x="1406684" y="1627580"/>
                  </a:lnTo>
                  <a:lnTo>
                    <a:pt x="1367283" y="1669288"/>
                  </a:lnTo>
                  <a:lnTo>
                    <a:pt x="1328073" y="1711585"/>
                  </a:lnTo>
                  <a:lnTo>
                    <a:pt x="1289060" y="1754474"/>
                  </a:lnTo>
                  <a:lnTo>
                    <a:pt x="1250248" y="1797961"/>
                  </a:lnTo>
                  <a:lnTo>
                    <a:pt x="1211643" y="1842048"/>
                  </a:lnTo>
                  <a:lnTo>
                    <a:pt x="1173250" y="1886741"/>
                  </a:lnTo>
                  <a:lnTo>
                    <a:pt x="1135073" y="1932043"/>
                  </a:lnTo>
                  <a:lnTo>
                    <a:pt x="1097118" y="1977958"/>
                  </a:lnTo>
                  <a:lnTo>
                    <a:pt x="1059390" y="2024490"/>
                  </a:lnTo>
                  <a:lnTo>
                    <a:pt x="1021893" y="2071644"/>
                  </a:lnTo>
                  <a:lnTo>
                    <a:pt x="984633" y="2119423"/>
                  </a:lnTo>
                  <a:lnTo>
                    <a:pt x="947615" y="2167832"/>
                  </a:lnTo>
                  <a:lnTo>
                    <a:pt x="910844" y="2216874"/>
                  </a:lnTo>
                  <a:lnTo>
                    <a:pt x="874325" y="2266554"/>
                  </a:lnTo>
                  <a:lnTo>
                    <a:pt x="838062" y="2316875"/>
                  </a:lnTo>
                  <a:lnTo>
                    <a:pt x="802062" y="2367842"/>
                  </a:lnTo>
                  <a:lnTo>
                    <a:pt x="766328" y="2419459"/>
                  </a:lnTo>
                  <a:lnTo>
                    <a:pt x="730867" y="2471729"/>
                  </a:lnTo>
                  <a:lnTo>
                    <a:pt x="695682" y="2524657"/>
                  </a:lnTo>
                  <a:lnTo>
                    <a:pt x="660780" y="2578248"/>
                  </a:lnTo>
                  <a:lnTo>
                    <a:pt x="626165" y="2632504"/>
                  </a:lnTo>
                  <a:lnTo>
                    <a:pt x="591842" y="2687430"/>
                  </a:lnTo>
                  <a:lnTo>
                    <a:pt x="557816" y="2743030"/>
                  </a:lnTo>
                  <a:lnTo>
                    <a:pt x="524092" y="2799308"/>
                  </a:lnTo>
                  <a:lnTo>
                    <a:pt x="490676" y="2856269"/>
                  </a:lnTo>
                  <a:lnTo>
                    <a:pt x="457571" y="2913916"/>
                  </a:lnTo>
                  <a:lnTo>
                    <a:pt x="424784" y="2972253"/>
                  </a:lnTo>
                  <a:lnTo>
                    <a:pt x="392320" y="3031284"/>
                  </a:lnTo>
                  <a:lnTo>
                    <a:pt x="360183" y="3091014"/>
                  </a:lnTo>
                  <a:lnTo>
                    <a:pt x="328378" y="3151446"/>
                  </a:lnTo>
                  <a:lnTo>
                    <a:pt x="296911" y="3212584"/>
                  </a:lnTo>
                  <a:lnTo>
                    <a:pt x="265786" y="3274434"/>
                  </a:lnTo>
                  <a:lnTo>
                    <a:pt x="235009" y="3336997"/>
                  </a:lnTo>
                  <a:lnTo>
                    <a:pt x="204584" y="3400280"/>
                  </a:lnTo>
                  <a:lnTo>
                    <a:pt x="174517" y="3464285"/>
                  </a:lnTo>
                  <a:lnTo>
                    <a:pt x="144812" y="3529017"/>
                  </a:lnTo>
                  <a:lnTo>
                    <a:pt x="115475" y="3594480"/>
                  </a:lnTo>
                  <a:lnTo>
                    <a:pt x="86511" y="3660678"/>
                  </a:lnTo>
                  <a:lnTo>
                    <a:pt x="57924" y="3727614"/>
                  </a:lnTo>
                  <a:lnTo>
                    <a:pt x="29720" y="3795294"/>
                  </a:lnTo>
                  <a:lnTo>
                    <a:pt x="1904" y="3863721"/>
                  </a:lnTo>
                  <a:lnTo>
                    <a:pt x="0" y="3884676"/>
                  </a:lnTo>
                  <a:lnTo>
                    <a:pt x="6507480" y="3884676"/>
                  </a:lnTo>
                  <a:lnTo>
                    <a:pt x="6507480" y="0"/>
                  </a:lnTo>
                  <a:close/>
                </a:path>
              </a:pathLst>
            </a:custGeom>
            <a:solidFill>
              <a:srgbClr val="BED4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1120139"/>
              <a:ext cx="12181840" cy="5529580"/>
            </a:xfrm>
            <a:custGeom>
              <a:avLst/>
              <a:gdLst/>
              <a:ahLst/>
              <a:cxnLst/>
              <a:rect l="l" t="t" r="r" b="b"/>
              <a:pathLst>
                <a:path w="12181840" h="5529580">
                  <a:moveTo>
                    <a:pt x="0" y="5529072"/>
                  </a:moveTo>
                  <a:lnTo>
                    <a:pt x="12181332" y="5529072"/>
                  </a:lnTo>
                  <a:lnTo>
                    <a:pt x="12181332" y="0"/>
                  </a:lnTo>
                  <a:lnTo>
                    <a:pt x="0" y="0"/>
                  </a:lnTo>
                  <a:lnTo>
                    <a:pt x="0" y="55290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6649211"/>
              <a:ext cx="12181840" cy="208915"/>
            </a:xfrm>
            <a:custGeom>
              <a:avLst/>
              <a:gdLst/>
              <a:ahLst/>
              <a:cxnLst/>
              <a:rect l="l" t="t" r="r" b="b"/>
              <a:pathLst>
                <a:path w="12181840" h="208915">
                  <a:moveTo>
                    <a:pt x="12181332" y="208785"/>
                  </a:moveTo>
                  <a:lnTo>
                    <a:pt x="12181332" y="0"/>
                  </a:lnTo>
                  <a:lnTo>
                    <a:pt x="0" y="0"/>
                  </a:lnTo>
                  <a:lnTo>
                    <a:pt x="0" y="208785"/>
                  </a:lnTo>
                  <a:lnTo>
                    <a:pt x="12181332" y="208785"/>
                  </a:lnTo>
                  <a:close/>
                </a:path>
              </a:pathLst>
            </a:custGeom>
            <a:solidFill>
              <a:srgbClr val="5C91E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17252" y="5370576"/>
            <a:ext cx="1941576" cy="119786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70431" cy="122377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039164" y="2248915"/>
            <a:ext cx="106946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黑体"/>
                <a:cs typeface="黑体"/>
              </a:rPr>
              <a:t>在技术进步和供需关系改变的助推下，我国直播电商行业得以快速发</a:t>
            </a:r>
            <a:r>
              <a:rPr dirty="0" sz="2400" spc="5">
                <a:latin typeface="黑体"/>
                <a:cs typeface="黑体"/>
              </a:rPr>
              <a:t>展</a:t>
            </a:r>
            <a:r>
              <a:rPr dirty="0" sz="2400">
                <a:latin typeface="黑体"/>
                <a:cs typeface="黑体"/>
              </a:rPr>
              <a:t>，重塑了</a:t>
            </a:r>
            <a:endParaRPr sz="2400">
              <a:latin typeface="黑体"/>
              <a:cs typeface="黑体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8312" y="2724658"/>
            <a:ext cx="27692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黑体"/>
                <a:cs typeface="黑体"/>
              </a:rPr>
              <a:t>新的电商竞争格局。</a:t>
            </a:r>
            <a:endParaRPr sz="2400">
              <a:latin typeface="黑体"/>
              <a:cs typeface="黑体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986277" y="4185665"/>
            <a:ext cx="358140" cy="395605"/>
          </a:xfrm>
          <a:custGeom>
            <a:avLst/>
            <a:gdLst/>
            <a:ahLst/>
            <a:cxnLst/>
            <a:rect l="l" t="t" r="r" b="b"/>
            <a:pathLst>
              <a:path w="358139" h="395604">
                <a:moveTo>
                  <a:pt x="0" y="395350"/>
                </a:moveTo>
                <a:lnTo>
                  <a:pt x="358013" y="0"/>
                </a:lnTo>
              </a:path>
            </a:pathLst>
          </a:custGeom>
          <a:ln w="25400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88416" y="4627880"/>
            <a:ext cx="2540000" cy="14522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100"/>
              </a:spcBef>
            </a:pPr>
            <a:r>
              <a:rPr dirty="0" sz="1800">
                <a:latin typeface="黑体"/>
                <a:cs typeface="黑体"/>
              </a:rPr>
              <a:t>快手、蘑菇街、淘宝等 平台陆续上线直播功能， </a:t>
            </a:r>
            <a:r>
              <a:rPr dirty="0" sz="1800" spc="-5">
                <a:latin typeface="黑体"/>
                <a:cs typeface="黑体"/>
              </a:rPr>
              <a:t>直播电商产业链开始搭 </a:t>
            </a:r>
            <a:r>
              <a:rPr dirty="0" sz="1800">
                <a:latin typeface="黑体"/>
                <a:cs typeface="黑体"/>
              </a:rPr>
              <a:t>建；</a:t>
            </a:r>
            <a:endParaRPr sz="1800">
              <a:latin typeface="黑体"/>
              <a:cs typeface="黑体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6212" y="4102989"/>
            <a:ext cx="1007744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latin typeface="Arial"/>
                <a:cs typeface="Arial"/>
              </a:rPr>
              <a:t>201</a:t>
            </a:r>
            <a:r>
              <a:rPr dirty="0" sz="2400" spc="-5" b="1">
                <a:latin typeface="Arial"/>
                <a:cs typeface="Arial"/>
              </a:rPr>
              <a:t>6</a:t>
            </a:r>
            <a:r>
              <a:rPr dirty="0" sz="2400" spc="-10" b="1">
                <a:latin typeface="黑体"/>
                <a:cs typeface="黑体"/>
              </a:rPr>
              <a:t>年</a:t>
            </a:r>
            <a:endParaRPr sz="2400">
              <a:latin typeface="黑体"/>
              <a:cs typeface="黑体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75665" y="4580382"/>
            <a:ext cx="2623820" cy="0"/>
          </a:xfrm>
          <a:custGeom>
            <a:avLst/>
            <a:gdLst/>
            <a:ahLst/>
            <a:cxnLst/>
            <a:rect l="l" t="t" r="r" b="b"/>
            <a:pathLst>
              <a:path w="2623820" h="0">
                <a:moveTo>
                  <a:pt x="0" y="0"/>
                </a:moveTo>
                <a:lnTo>
                  <a:pt x="2623692" y="0"/>
                </a:lnTo>
              </a:path>
            </a:pathLst>
          </a:custGeom>
          <a:ln w="25400">
            <a:solidFill>
              <a:srgbClr val="5F95E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349878" y="4234213"/>
            <a:ext cx="2311400" cy="18084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30000"/>
              </a:lnSpc>
              <a:spcBef>
                <a:spcPts val="95"/>
              </a:spcBef>
            </a:pPr>
            <a:r>
              <a:rPr dirty="0" sz="1800">
                <a:latin typeface="黑体"/>
                <a:cs typeface="黑体"/>
              </a:rPr>
              <a:t>直播电商迎来快速发展 </a:t>
            </a:r>
            <a:r>
              <a:rPr dirty="0" sz="1800" spc="-5">
                <a:latin typeface="黑体"/>
                <a:cs typeface="黑体"/>
              </a:rPr>
              <a:t>期，各平台的商业化营 </a:t>
            </a:r>
            <a:r>
              <a:rPr dirty="0" sz="1800">
                <a:latin typeface="黑体"/>
                <a:cs typeface="黑体"/>
              </a:rPr>
              <a:t>销工具和各个功能逐步 完善，商业框架体系趋 </a:t>
            </a:r>
            <a:r>
              <a:rPr dirty="0" sz="1800" spc="-5">
                <a:latin typeface="黑体"/>
                <a:cs typeface="黑体"/>
              </a:rPr>
              <a:t>于完备；</a:t>
            </a:r>
            <a:endParaRPr sz="1800">
              <a:latin typeface="黑体"/>
              <a:cs typeface="黑体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87597" y="3708907"/>
            <a:ext cx="19888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Arial"/>
                <a:cs typeface="Arial"/>
              </a:rPr>
              <a:t>201</a:t>
            </a:r>
            <a:r>
              <a:rPr dirty="0" sz="2400" spc="-15" b="1">
                <a:latin typeface="Arial"/>
                <a:cs typeface="Arial"/>
              </a:rPr>
              <a:t>7</a:t>
            </a:r>
            <a:r>
              <a:rPr dirty="0" sz="2400" b="1">
                <a:latin typeface="Arial"/>
                <a:cs typeface="Arial"/>
              </a:rPr>
              <a:t>—</a:t>
            </a:r>
            <a:r>
              <a:rPr dirty="0" sz="2400" spc="-10" b="1">
                <a:latin typeface="Arial"/>
                <a:cs typeface="Arial"/>
              </a:rPr>
              <a:t>2018</a:t>
            </a:r>
            <a:r>
              <a:rPr dirty="0" sz="2400" spc="-10" b="1">
                <a:latin typeface="黑体"/>
                <a:cs typeface="黑体"/>
              </a:rPr>
              <a:t>年</a:t>
            </a:r>
            <a:endParaRPr sz="2400">
              <a:latin typeface="黑体"/>
              <a:cs typeface="黑体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324097" y="3779773"/>
            <a:ext cx="2994025" cy="421005"/>
            <a:chOff x="3324097" y="3779773"/>
            <a:chExt cx="2994025" cy="421005"/>
          </a:xfrm>
        </p:grpSpPr>
        <p:sp>
          <p:nvSpPr>
            <p:cNvPr id="19" name="object 19"/>
            <p:cNvSpPr/>
            <p:nvPr/>
          </p:nvSpPr>
          <p:spPr>
            <a:xfrm>
              <a:off x="3336797" y="4185665"/>
              <a:ext cx="2623820" cy="0"/>
            </a:xfrm>
            <a:custGeom>
              <a:avLst/>
              <a:gdLst/>
              <a:ahLst/>
              <a:cxnLst/>
              <a:rect l="l" t="t" r="r" b="b"/>
              <a:pathLst>
                <a:path w="2623820" h="0">
                  <a:moveTo>
                    <a:pt x="0" y="0"/>
                  </a:moveTo>
                  <a:lnTo>
                    <a:pt x="2623692" y="0"/>
                  </a:lnTo>
                </a:path>
              </a:pathLst>
            </a:custGeom>
            <a:ln w="25400">
              <a:solidFill>
                <a:srgbClr val="5F95E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5947409" y="3792473"/>
              <a:ext cx="358140" cy="395605"/>
            </a:xfrm>
            <a:custGeom>
              <a:avLst/>
              <a:gdLst/>
              <a:ahLst/>
              <a:cxnLst/>
              <a:rect l="l" t="t" r="r" b="b"/>
              <a:pathLst>
                <a:path w="358139" h="395604">
                  <a:moveTo>
                    <a:pt x="0" y="395350"/>
                  </a:moveTo>
                  <a:lnTo>
                    <a:pt x="358013" y="0"/>
                  </a:lnTo>
                </a:path>
              </a:pathLst>
            </a:custGeom>
            <a:ln w="2540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6311265" y="3844957"/>
            <a:ext cx="2540000" cy="14522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95"/>
              </a:spcBef>
            </a:pPr>
            <a:r>
              <a:rPr dirty="0" sz="1800">
                <a:latin typeface="黑体"/>
                <a:cs typeface="黑体"/>
              </a:rPr>
              <a:t>直播电商平台百花齐放， </a:t>
            </a:r>
            <a:r>
              <a:rPr dirty="0" sz="1800" spc="-5">
                <a:latin typeface="黑体"/>
                <a:cs typeface="黑体"/>
              </a:rPr>
              <a:t>加速构建闭环式路径，  </a:t>
            </a:r>
            <a:r>
              <a:rPr dirty="0" sz="1800">
                <a:latin typeface="黑体"/>
                <a:cs typeface="黑体"/>
              </a:rPr>
              <a:t>平台电商运营趋向精细 化发展；</a:t>
            </a:r>
            <a:endParaRPr sz="1800">
              <a:latin typeface="黑体"/>
              <a:cs typeface="黑体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349110" y="3319653"/>
            <a:ext cx="19888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Arial"/>
                <a:cs typeface="Arial"/>
              </a:rPr>
              <a:t>201</a:t>
            </a:r>
            <a:r>
              <a:rPr dirty="0" sz="2400" spc="-15" b="1">
                <a:latin typeface="Arial"/>
                <a:cs typeface="Arial"/>
              </a:rPr>
              <a:t>9</a:t>
            </a:r>
            <a:r>
              <a:rPr dirty="0" sz="2400" b="1">
                <a:latin typeface="Arial"/>
                <a:cs typeface="Arial"/>
              </a:rPr>
              <a:t>—</a:t>
            </a:r>
            <a:r>
              <a:rPr dirty="0" sz="2400" spc="-10" b="1">
                <a:latin typeface="Arial"/>
                <a:cs typeface="Arial"/>
              </a:rPr>
              <a:t>2020</a:t>
            </a:r>
            <a:r>
              <a:rPr dirty="0" sz="2400" spc="-10" b="1">
                <a:latin typeface="黑体"/>
                <a:cs typeface="黑体"/>
              </a:rPr>
              <a:t>年</a:t>
            </a:r>
            <a:endParaRPr sz="2400">
              <a:latin typeface="黑体"/>
              <a:cs typeface="黑体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285229" y="3392678"/>
            <a:ext cx="2994025" cy="421005"/>
            <a:chOff x="6285229" y="3392678"/>
            <a:chExt cx="2994025" cy="421005"/>
          </a:xfrm>
        </p:grpSpPr>
        <p:sp>
          <p:nvSpPr>
            <p:cNvPr id="24" name="object 24"/>
            <p:cNvSpPr/>
            <p:nvPr/>
          </p:nvSpPr>
          <p:spPr>
            <a:xfrm>
              <a:off x="6297929" y="3797046"/>
              <a:ext cx="2623820" cy="0"/>
            </a:xfrm>
            <a:custGeom>
              <a:avLst/>
              <a:gdLst/>
              <a:ahLst/>
              <a:cxnLst/>
              <a:rect l="l" t="t" r="r" b="b"/>
              <a:pathLst>
                <a:path w="2623820" h="0">
                  <a:moveTo>
                    <a:pt x="0" y="0"/>
                  </a:moveTo>
                  <a:lnTo>
                    <a:pt x="2623693" y="0"/>
                  </a:lnTo>
                </a:path>
              </a:pathLst>
            </a:custGeom>
            <a:ln w="25400">
              <a:solidFill>
                <a:srgbClr val="5F95E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8908541" y="3405378"/>
              <a:ext cx="358140" cy="395605"/>
            </a:xfrm>
            <a:custGeom>
              <a:avLst/>
              <a:gdLst/>
              <a:ahLst/>
              <a:cxnLst/>
              <a:rect l="l" t="t" r="r" b="b"/>
              <a:pathLst>
                <a:path w="358140" h="395604">
                  <a:moveTo>
                    <a:pt x="0" y="395351"/>
                  </a:moveTo>
                  <a:lnTo>
                    <a:pt x="358012" y="0"/>
                  </a:lnTo>
                </a:path>
              </a:pathLst>
            </a:custGeom>
            <a:ln w="2540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9272778" y="3448050"/>
            <a:ext cx="2311400" cy="10960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30000"/>
              </a:lnSpc>
              <a:spcBef>
                <a:spcPts val="100"/>
              </a:spcBef>
            </a:pPr>
            <a:r>
              <a:rPr dirty="0" sz="1800">
                <a:latin typeface="黑体"/>
                <a:cs typeface="黑体"/>
              </a:rPr>
              <a:t>在疫情的催化下，直播 电商迎来爆发式增长， 进入全民直播的时代。</a:t>
            </a:r>
            <a:endParaRPr sz="1800">
              <a:latin typeface="黑体"/>
              <a:cs typeface="黑体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310496" y="2923413"/>
            <a:ext cx="16217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Arial"/>
                <a:cs typeface="Arial"/>
              </a:rPr>
              <a:t>202</a:t>
            </a:r>
            <a:r>
              <a:rPr dirty="0" sz="2400" spc="-15" b="1">
                <a:latin typeface="Arial"/>
                <a:cs typeface="Arial"/>
              </a:rPr>
              <a:t>1</a:t>
            </a:r>
            <a:r>
              <a:rPr dirty="0" sz="2400" b="1">
                <a:latin typeface="黑体"/>
                <a:cs typeface="黑体"/>
              </a:rPr>
              <a:t>年至今</a:t>
            </a:r>
            <a:endParaRPr sz="2400">
              <a:latin typeface="黑体"/>
              <a:cs typeface="黑体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9259061" y="3400805"/>
            <a:ext cx="2623820" cy="0"/>
          </a:xfrm>
          <a:custGeom>
            <a:avLst/>
            <a:gdLst/>
            <a:ahLst/>
            <a:cxnLst/>
            <a:rect l="l" t="t" r="r" b="b"/>
            <a:pathLst>
              <a:path w="2623820" h="0">
                <a:moveTo>
                  <a:pt x="0" y="0"/>
                </a:moveTo>
                <a:lnTo>
                  <a:pt x="2623693" y="0"/>
                </a:lnTo>
              </a:path>
            </a:pathLst>
          </a:custGeom>
          <a:ln w="25400">
            <a:solidFill>
              <a:srgbClr val="5F95E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1123594" y="236042"/>
            <a:ext cx="566864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74165" algn="l"/>
              </a:tabLst>
            </a:pPr>
            <a:r>
              <a:rPr dirty="0" sz="3200" spc="10"/>
              <a:t>活动</a:t>
            </a:r>
            <a:r>
              <a:rPr dirty="0" sz="3200" spc="-10"/>
              <a:t>一	</a:t>
            </a:r>
            <a:r>
              <a:rPr dirty="0" sz="3200" spc="5"/>
              <a:t>认识</a:t>
            </a:r>
            <a:r>
              <a:rPr dirty="0" sz="3200" spc="-10"/>
              <a:t>直</a:t>
            </a:r>
            <a:r>
              <a:rPr dirty="0" sz="3200" spc="5"/>
              <a:t>播</a:t>
            </a:r>
            <a:r>
              <a:rPr dirty="0" sz="3200" spc="-10"/>
              <a:t>电商</a:t>
            </a:r>
            <a:r>
              <a:rPr dirty="0" sz="3200"/>
              <a:t>发</a:t>
            </a:r>
            <a:r>
              <a:rPr dirty="0" sz="3200" spc="-10"/>
              <a:t>展概况</a:t>
            </a:r>
            <a:endParaRPr sz="3200"/>
          </a:p>
        </p:txBody>
      </p:sp>
      <p:sp>
        <p:nvSpPr>
          <p:cNvPr id="30" name="object 30"/>
          <p:cNvSpPr txBox="1"/>
          <p:nvPr/>
        </p:nvSpPr>
        <p:spPr>
          <a:xfrm>
            <a:off x="239268" y="1367027"/>
            <a:ext cx="4326890" cy="523240"/>
          </a:xfrm>
          <a:prstGeom prst="rect">
            <a:avLst/>
          </a:prstGeom>
          <a:solidFill>
            <a:srgbClr val="FFB954"/>
          </a:solidFill>
        </p:spPr>
        <p:txBody>
          <a:bodyPr wrap="square" lIns="0" tIns="387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dirty="0" sz="2800">
                <a:latin typeface="Arial"/>
                <a:cs typeface="Arial"/>
              </a:rPr>
              <a:t>1</a:t>
            </a:r>
            <a:r>
              <a:rPr dirty="0" sz="2800">
                <a:latin typeface="黑体"/>
                <a:cs typeface="黑体"/>
              </a:rPr>
              <a:t>．直播电商</a:t>
            </a:r>
            <a:r>
              <a:rPr dirty="0" sz="2800" spc="-5">
                <a:latin typeface="黑体"/>
                <a:cs typeface="黑体"/>
              </a:rPr>
              <a:t>现状</a:t>
            </a:r>
            <a:endParaRPr sz="2800">
              <a:latin typeface="黑体"/>
              <a:cs typeface="黑体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70431" cy="122377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6220" y="2066544"/>
            <a:ext cx="6505956" cy="397154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96239" y="6149136"/>
            <a:ext cx="53809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2017</a:t>
            </a:r>
            <a:r>
              <a:rPr dirty="0" sz="1800">
                <a:latin typeface="Arial"/>
                <a:cs typeface="Arial"/>
              </a:rPr>
              <a:t>—</a:t>
            </a:r>
            <a:r>
              <a:rPr dirty="0" sz="1800" spc="-10">
                <a:latin typeface="Arial"/>
                <a:cs typeface="Arial"/>
              </a:rPr>
              <a:t>2023</a:t>
            </a:r>
            <a:r>
              <a:rPr dirty="0" sz="1800">
                <a:latin typeface="黑体"/>
                <a:cs typeface="黑体"/>
              </a:rPr>
              <a:t>年上半年中国直播电商市场规模及增长率</a:t>
            </a:r>
            <a:endParaRPr sz="1800">
              <a:latin typeface="黑体"/>
              <a:cs typeface="黑体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9268" y="1367027"/>
            <a:ext cx="4326890" cy="523240"/>
          </a:xfrm>
          <a:prstGeom prst="rect">
            <a:avLst/>
          </a:prstGeom>
          <a:solidFill>
            <a:srgbClr val="FFB954"/>
          </a:solidFill>
        </p:spPr>
        <p:txBody>
          <a:bodyPr wrap="square" lIns="0" tIns="387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dirty="0" sz="2800">
                <a:latin typeface="Arial"/>
                <a:cs typeface="Arial"/>
              </a:rPr>
              <a:t>1</a:t>
            </a:r>
            <a:r>
              <a:rPr dirty="0" sz="2800">
                <a:latin typeface="黑体"/>
                <a:cs typeface="黑体"/>
              </a:rPr>
              <a:t>．直播电商</a:t>
            </a:r>
            <a:r>
              <a:rPr dirty="0" sz="2800" spc="-5">
                <a:latin typeface="黑体"/>
                <a:cs typeface="黑体"/>
              </a:rPr>
              <a:t>现状</a:t>
            </a:r>
            <a:endParaRPr sz="2800">
              <a:latin typeface="黑体"/>
              <a:cs typeface="黑体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4154" y="2454409"/>
            <a:ext cx="4702175" cy="2863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 indent="720725">
              <a:lnSpc>
                <a:spcPct val="130000"/>
              </a:lnSpc>
              <a:spcBef>
                <a:spcPts val="95"/>
              </a:spcBef>
            </a:pPr>
            <a:r>
              <a:rPr dirty="0" sz="2000" spc="80">
                <a:latin typeface="黑体"/>
                <a:cs typeface="黑体"/>
              </a:rPr>
              <a:t>如</a:t>
            </a:r>
            <a:r>
              <a:rPr dirty="0" sz="2000" spc="70">
                <a:latin typeface="黑体"/>
                <a:cs typeface="黑体"/>
              </a:rPr>
              <a:t>今</a:t>
            </a:r>
            <a:r>
              <a:rPr dirty="0" sz="2000" spc="80">
                <a:latin typeface="黑体"/>
                <a:cs typeface="黑体"/>
              </a:rPr>
              <a:t>，</a:t>
            </a:r>
            <a:r>
              <a:rPr dirty="0" sz="2000" spc="70">
                <a:latin typeface="黑体"/>
                <a:cs typeface="黑体"/>
              </a:rPr>
              <a:t>得益</a:t>
            </a:r>
            <a:r>
              <a:rPr dirty="0" sz="2000" spc="80">
                <a:latin typeface="黑体"/>
                <a:cs typeface="黑体"/>
              </a:rPr>
              <a:t>于</a:t>
            </a:r>
            <a:r>
              <a:rPr dirty="0" sz="2000" spc="70">
                <a:latin typeface="黑体"/>
                <a:cs typeface="黑体"/>
              </a:rPr>
              <a:t>直</a:t>
            </a:r>
            <a:r>
              <a:rPr dirty="0" sz="2000" spc="80">
                <a:latin typeface="黑体"/>
                <a:cs typeface="黑体"/>
              </a:rPr>
              <a:t>播</a:t>
            </a:r>
            <a:r>
              <a:rPr dirty="0" sz="2000" spc="70">
                <a:latin typeface="黑体"/>
                <a:cs typeface="黑体"/>
              </a:rPr>
              <a:t>电商</a:t>
            </a:r>
            <a:r>
              <a:rPr dirty="0" sz="2000" spc="80">
                <a:latin typeface="黑体"/>
                <a:cs typeface="黑体"/>
              </a:rPr>
              <a:t>更</a:t>
            </a:r>
            <a:r>
              <a:rPr dirty="0" sz="2000" spc="70">
                <a:latin typeface="黑体"/>
                <a:cs typeface="黑体"/>
              </a:rPr>
              <a:t>加丰</a:t>
            </a:r>
            <a:r>
              <a:rPr dirty="0" sz="2000" spc="85">
                <a:latin typeface="黑体"/>
                <a:cs typeface="黑体"/>
              </a:rPr>
              <a:t>富</a:t>
            </a:r>
            <a:r>
              <a:rPr dirty="0" sz="2000">
                <a:latin typeface="黑体"/>
                <a:cs typeface="黑体"/>
              </a:rPr>
              <a:t>、 </a:t>
            </a:r>
            <a:r>
              <a:rPr dirty="0" sz="2000" spc="45">
                <a:latin typeface="黑体"/>
                <a:cs typeface="黑体"/>
              </a:rPr>
              <a:t>立体</a:t>
            </a:r>
            <a:r>
              <a:rPr dirty="0" sz="2000" spc="35">
                <a:latin typeface="黑体"/>
                <a:cs typeface="黑体"/>
              </a:rPr>
              <a:t>的</a:t>
            </a:r>
            <a:r>
              <a:rPr dirty="0" sz="2000" spc="45">
                <a:latin typeface="黑体"/>
                <a:cs typeface="黑体"/>
              </a:rPr>
              <a:t>商</a:t>
            </a:r>
            <a:r>
              <a:rPr dirty="0" sz="2000" spc="35">
                <a:latin typeface="黑体"/>
                <a:cs typeface="黑体"/>
              </a:rPr>
              <a:t>品</a:t>
            </a:r>
            <a:r>
              <a:rPr dirty="0" sz="2000" spc="45">
                <a:latin typeface="黑体"/>
                <a:cs typeface="黑体"/>
              </a:rPr>
              <a:t>展现</a:t>
            </a:r>
            <a:r>
              <a:rPr dirty="0" sz="2000" spc="35">
                <a:latin typeface="黑体"/>
                <a:cs typeface="黑体"/>
              </a:rPr>
              <a:t>形</a:t>
            </a:r>
            <a:r>
              <a:rPr dirty="0" sz="2000" spc="65">
                <a:latin typeface="黑体"/>
                <a:cs typeface="黑体"/>
              </a:rPr>
              <a:t>式</a:t>
            </a:r>
            <a:r>
              <a:rPr dirty="0" sz="2000" spc="35">
                <a:latin typeface="黑体"/>
                <a:cs typeface="黑体"/>
              </a:rPr>
              <a:t>，更</a:t>
            </a:r>
            <a:r>
              <a:rPr dirty="0" sz="2000" spc="45">
                <a:latin typeface="黑体"/>
                <a:cs typeface="黑体"/>
              </a:rPr>
              <a:t>加即</a:t>
            </a:r>
            <a:r>
              <a:rPr dirty="0" sz="2000" spc="35">
                <a:latin typeface="黑体"/>
                <a:cs typeface="黑体"/>
              </a:rPr>
              <a:t>时</a:t>
            </a:r>
            <a:r>
              <a:rPr dirty="0" sz="2000" spc="45">
                <a:latin typeface="黑体"/>
                <a:cs typeface="黑体"/>
              </a:rPr>
              <a:t>的</a:t>
            </a:r>
            <a:r>
              <a:rPr dirty="0" sz="2000" spc="35">
                <a:latin typeface="黑体"/>
                <a:cs typeface="黑体"/>
              </a:rPr>
              <a:t>互动</a:t>
            </a:r>
            <a:r>
              <a:rPr dirty="0" sz="2000">
                <a:latin typeface="黑体"/>
                <a:cs typeface="黑体"/>
              </a:rPr>
              <a:t>效 </a:t>
            </a:r>
            <a:r>
              <a:rPr dirty="0" sz="2000" spc="45">
                <a:latin typeface="黑体"/>
                <a:cs typeface="黑体"/>
              </a:rPr>
              <a:t>果，</a:t>
            </a:r>
            <a:r>
              <a:rPr dirty="0" sz="2000" spc="30">
                <a:latin typeface="黑体"/>
                <a:cs typeface="黑体"/>
              </a:rPr>
              <a:t>消</a:t>
            </a:r>
            <a:r>
              <a:rPr dirty="0" sz="2000" spc="45">
                <a:latin typeface="黑体"/>
                <a:cs typeface="黑体"/>
              </a:rPr>
              <a:t>费</a:t>
            </a:r>
            <a:r>
              <a:rPr dirty="0" sz="2000" spc="30">
                <a:latin typeface="黑体"/>
                <a:cs typeface="黑体"/>
              </a:rPr>
              <a:t>者</a:t>
            </a:r>
            <a:r>
              <a:rPr dirty="0" sz="2000" spc="45">
                <a:latin typeface="黑体"/>
                <a:cs typeface="黑体"/>
              </a:rPr>
              <a:t>在居</a:t>
            </a:r>
            <a:r>
              <a:rPr dirty="0" sz="2000" spc="30">
                <a:latin typeface="黑体"/>
                <a:cs typeface="黑体"/>
              </a:rPr>
              <a:t>家</a:t>
            </a:r>
            <a:r>
              <a:rPr dirty="0" sz="2000" spc="45">
                <a:latin typeface="黑体"/>
                <a:cs typeface="黑体"/>
              </a:rPr>
              <a:t>期</a:t>
            </a:r>
            <a:r>
              <a:rPr dirty="0" sz="2000" spc="30">
                <a:latin typeface="黑体"/>
                <a:cs typeface="黑体"/>
              </a:rPr>
              <a:t>间养</a:t>
            </a:r>
            <a:r>
              <a:rPr dirty="0" sz="2000" spc="45">
                <a:latin typeface="黑体"/>
                <a:cs typeface="黑体"/>
              </a:rPr>
              <a:t>成的</a:t>
            </a:r>
            <a:r>
              <a:rPr dirty="0" sz="2000" spc="30">
                <a:latin typeface="黑体"/>
                <a:cs typeface="黑体"/>
              </a:rPr>
              <a:t>直</a:t>
            </a:r>
            <a:r>
              <a:rPr dirty="0" sz="2000" spc="45">
                <a:latin typeface="黑体"/>
                <a:cs typeface="黑体"/>
              </a:rPr>
              <a:t>播</a:t>
            </a:r>
            <a:r>
              <a:rPr dirty="0" sz="2000" spc="30">
                <a:latin typeface="黑体"/>
                <a:cs typeface="黑体"/>
              </a:rPr>
              <a:t>间购</a:t>
            </a:r>
            <a:r>
              <a:rPr dirty="0" sz="2000">
                <a:latin typeface="黑体"/>
                <a:cs typeface="黑体"/>
              </a:rPr>
              <a:t>物 习惯被</a:t>
            </a:r>
            <a:r>
              <a:rPr dirty="0" sz="2000" spc="-15">
                <a:latin typeface="黑体"/>
                <a:cs typeface="黑体"/>
              </a:rPr>
              <a:t>保</a:t>
            </a:r>
            <a:r>
              <a:rPr dirty="0" sz="2000">
                <a:latin typeface="黑体"/>
                <a:cs typeface="黑体"/>
              </a:rPr>
              <a:t>留</a:t>
            </a:r>
            <a:r>
              <a:rPr dirty="0" sz="2000" spc="-15">
                <a:latin typeface="黑体"/>
                <a:cs typeface="黑体"/>
              </a:rPr>
              <a:t>了</a:t>
            </a:r>
            <a:r>
              <a:rPr dirty="0" sz="2000">
                <a:latin typeface="黑体"/>
                <a:cs typeface="黑体"/>
              </a:rPr>
              <a:t>下来。</a:t>
            </a:r>
            <a:endParaRPr sz="2000">
              <a:latin typeface="黑体"/>
              <a:cs typeface="黑体"/>
            </a:endParaRPr>
          </a:p>
          <a:p>
            <a:pPr algn="just" marL="12700" marR="7620" indent="720725">
              <a:lnSpc>
                <a:spcPct val="130000"/>
              </a:lnSpc>
              <a:spcBef>
                <a:spcPts val="505"/>
              </a:spcBef>
            </a:pPr>
            <a:r>
              <a:rPr dirty="0" sz="2000" spc="85">
                <a:latin typeface="黑体"/>
                <a:cs typeface="黑体"/>
              </a:rPr>
              <a:t>直</a:t>
            </a:r>
            <a:r>
              <a:rPr dirty="0" sz="2000" spc="70">
                <a:latin typeface="黑体"/>
                <a:cs typeface="黑体"/>
              </a:rPr>
              <a:t>播</a:t>
            </a:r>
            <a:r>
              <a:rPr dirty="0" sz="2000" spc="85">
                <a:latin typeface="黑体"/>
                <a:cs typeface="黑体"/>
              </a:rPr>
              <a:t>电</a:t>
            </a:r>
            <a:r>
              <a:rPr dirty="0" sz="2000" spc="70">
                <a:latin typeface="黑体"/>
                <a:cs typeface="黑体"/>
              </a:rPr>
              <a:t>商市</a:t>
            </a:r>
            <a:r>
              <a:rPr dirty="0" sz="2000" spc="85">
                <a:latin typeface="黑体"/>
                <a:cs typeface="黑体"/>
              </a:rPr>
              <a:t>场</a:t>
            </a:r>
            <a:r>
              <a:rPr dirty="0" sz="2000" spc="70">
                <a:latin typeface="黑体"/>
                <a:cs typeface="黑体"/>
              </a:rPr>
              <a:t>规</a:t>
            </a:r>
            <a:r>
              <a:rPr dirty="0" sz="2000" spc="85">
                <a:latin typeface="黑体"/>
                <a:cs typeface="黑体"/>
              </a:rPr>
              <a:t>模</a:t>
            </a:r>
            <a:r>
              <a:rPr dirty="0" sz="2000" spc="70">
                <a:latin typeface="黑体"/>
                <a:cs typeface="黑体"/>
              </a:rPr>
              <a:t>也保</a:t>
            </a:r>
            <a:r>
              <a:rPr dirty="0" sz="2000" spc="85">
                <a:latin typeface="黑体"/>
                <a:cs typeface="黑体"/>
              </a:rPr>
              <a:t>持</a:t>
            </a:r>
            <a:r>
              <a:rPr dirty="0" sz="2000" spc="70">
                <a:latin typeface="黑体"/>
                <a:cs typeface="黑体"/>
              </a:rPr>
              <a:t>着双</a:t>
            </a:r>
            <a:r>
              <a:rPr dirty="0" sz="2000" spc="85">
                <a:latin typeface="黑体"/>
                <a:cs typeface="黑体"/>
              </a:rPr>
              <a:t>位</a:t>
            </a:r>
            <a:r>
              <a:rPr dirty="0" sz="2000">
                <a:latin typeface="黑体"/>
                <a:cs typeface="黑体"/>
              </a:rPr>
              <a:t>数 </a:t>
            </a:r>
            <a:r>
              <a:rPr dirty="0" sz="2000" spc="20">
                <a:latin typeface="黑体"/>
                <a:cs typeface="黑体"/>
              </a:rPr>
              <a:t>的</a:t>
            </a:r>
            <a:r>
              <a:rPr dirty="0" sz="2000" spc="10">
                <a:latin typeface="黑体"/>
                <a:cs typeface="黑体"/>
              </a:rPr>
              <a:t>高</a:t>
            </a:r>
            <a:r>
              <a:rPr dirty="0" sz="2000" spc="20">
                <a:latin typeface="黑体"/>
                <a:cs typeface="黑体"/>
              </a:rPr>
              <a:t>速</a:t>
            </a:r>
            <a:r>
              <a:rPr dirty="0" sz="2000" spc="10">
                <a:latin typeface="黑体"/>
                <a:cs typeface="黑体"/>
              </a:rPr>
              <a:t>增</a:t>
            </a:r>
            <a:r>
              <a:rPr dirty="0" sz="2000" spc="30">
                <a:latin typeface="黑体"/>
                <a:cs typeface="黑体"/>
              </a:rPr>
              <a:t>长</a:t>
            </a:r>
            <a:r>
              <a:rPr dirty="0" sz="2000" spc="5">
                <a:latin typeface="黑体"/>
                <a:cs typeface="黑体"/>
              </a:rPr>
              <a:t>，</a:t>
            </a:r>
            <a:r>
              <a:rPr dirty="0" sz="2000" spc="5">
                <a:latin typeface="Arial"/>
                <a:cs typeface="Arial"/>
              </a:rPr>
              <a:t>2023</a:t>
            </a:r>
            <a:r>
              <a:rPr dirty="0" sz="2000" spc="20">
                <a:latin typeface="黑体"/>
                <a:cs typeface="黑体"/>
              </a:rPr>
              <a:t>年</a:t>
            </a:r>
            <a:r>
              <a:rPr dirty="0" sz="2000" spc="10">
                <a:latin typeface="黑体"/>
                <a:cs typeface="黑体"/>
              </a:rPr>
              <a:t>上半</a:t>
            </a:r>
            <a:r>
              <a:rPr dirty="0" sz="2000" spc="20">
                <a:latin typeface="黑体"/>
                <a:cs typeface="黑体"/>
              </a:rPr>
              <a:t>年</a:t>
            </a:r>
            <a:r>
              <a:rPr dirty="0" sz="2000" spc="10">
                <a:latin typeface="黑体"/>
                <a:cs typeface="黑体"/>
              </a:rPr>
              <a:t>直</a:t>
            </a:r>
            <a:r>
              <a:rPr dirty="0" sz="2000" spc="20">
                <a:latin typeface="黑体"/>
                <a:cs typeface="黑体"/>
              </a:rPr>
              <a:t>播</a:t>
            </a:r>
            <a:r>
              <a:rPr dirty="0" sz="2000" spc="10">
                <a:latin typeface="黑体"/>
                <a:cs typeface="黑体"/>
              </a:rPr>
              <a:t>电</a:t>
            </a:r>
            <a:r>
              <a:rPr dirty="0" sz="2000" spc="20">
                <a:latin typeface="黑体"/>
                <a:cs typeface="黑体"/>
              </a:rPr>
              <a:t>商</a:t>
            </a:r>
            <a:r>
              <a:rPr dirty="0" sz="2000" spc="10">
                <a:latin typeface="黑体"/>
                <a:cs typeface="黑体"/>
              </a:rPr>
              <a:t>用</a:t>
            </a:r>
            <a:r>
              <a:rPr dirty="0" sz="2000">
                <a:latin typeface="黑体"/>
                <a:cs typeface="黑体"/>
              </a:rPr>
              <a:t>户 </a:t>
            </a:r>
            <a:r>
              <a:rPr dirty="0" sz="2000" spc="10">
                <a:latin typeface="黑体"/>
                <a:cs typeface="黑体"/>
              </a:rPr>
              <a:t>规模</a:t>
            </a:r>
            <a:r>
              <a:rPr dirty="0" sz="2000">
                <a:latin typeface="黑体"/>
                <a:cs typeface="黑体"/>
              </a:rPr>
              <a:t>约达</a:t>
            </a:r>
            <a:r>
              <a:rPr dirty="0" sz="2000" spc="-10">
                <a:latin typeface="Arial"/>
                <a:cs typeface="Arial"/>
              </a:rPr>
              <a:t>5.2</a:t>
            </a:r>
            <a:r>
              <a:rPr dirty="0" sz="2000">
                <a:latin typeface="黑体"/>
                <a:cs typeface="黑体"/>
              </a:rPr>
              <a:t>亿</a:t>
            </a:r>
            <a:r>
              <a:rPr dirty="0" sz="2000" spc="-15">
                <a:latin typeface="黑体"/>
                <a:cs typeface="黑体"/>
              </a:rPr>
              <a:t>，</a:t>
            </a:r>
            <a:r>
              <a:rPr dirty="0" sz="2000">
                <a:latin typeface="黑体"/>
                <a:cs typeface="黑体"/>
              </a:rPr>
              <a:t>企业</a:t>
            </a:r>
            <a:r>
              <a:rPr dirty="0" sz="2000" spc="-15">
                <a:latin typeface="黑体"/>
                <a:cs typeface="黑体"/>
              </a:rPr>
              <a:t>规</a:t>
            </a:r>
            <a:r>
              <a:rPr dirty="0" sz="2000">
                <a:latin typeface="黑体"/>
                <a:cs typeface="黑体"/>
              </a:rPr>
              <a:t>模增</a:t>
            </a:r>
            <a:r>
              <a:rPr dirty="0" sz="2000" spc="-15">
                <a:latin typeface="黑体"/>
                <a:cs typeface="黑体"/>
              </a:rPr>
              <a:t>长</a:t>
            </a:r>
            <a:r>
              <a:rPr dirty="0" sz="2000">
                <a:latin typeface="黑体"/>
                <a:cs typeface="黑体"/>
              </a:rPr>
              <a:t>近三</a:t>
            </a:r>
            <a:r>
              <a:rPr dirty="0" sz="2000" spc="-10">
                <a:latin typeface="黑体"/>
                <a:cs typeface="黑体"/>
              </a:rPr>
              <a:t>成</a:t>
            </a:r>
            <a:r>
              <a:rPr dirty="0" sz="2000">
                <a:latin typeface="黑体"/>
                <a:cs typeface="黑体"/>
              </a:rPr>
              <a:t>。</a:t>
            </a:r>
            <a:endParaRPr sz="2000">
              <a:latin typeface="黑体"/>
              <a:cs typeface="黑体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23594" y="236042"/>
            <a:ext cx="566864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74165" algn="l"/>
              </a:tabLst>
            </a:pPr>
            <a:r>
              <a:rPr dirty="0" sz="3200" spc="10"/>
              <a:t>活动</a:t>
            </a:r>
            <a:r>
              <a:rPr dirty="0" sz="3200" spc="-10"/>
              <a:t>一	</a:t>
            </a:r>
            <a:r>
              <a:rPr dirty="0" sz="3200" spc="5"/>
              <a:t>认识</a:t>
            </a:r>
            <a:r>
              <a:rPr dirty="0" sz="3200" spc="-10"/>
              <a:t>直</a:t>
            </a:r>
            <a:r>
              <a:rPr dirty="0" sz="3200" spc="5"/>
              <a:t>播</a:t>
            </a:r>
            <a:r>
              <a:rPr dirty="0" sz="3200" spc="-10"/>
              <a:t>电商</a:t>
            </a:r>
            <a:r>
              <a:rPr dirty="0" sz="3200"/>
              <a:t>发</a:t>
            </a:r>
            <a:r>
              <a:rPr dirty="0" sz="3200" spc="-10"/>
              <a:t>展概况</a:t>
            </a:r>
            <a:endParaRPr sz="3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17252" y="5370576"/>
            <a:ext cx="1941576" cy="119786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70431" cy="122377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33172" y="2058923"/>
            <a:ext cx="11224895" cy="3919854"/>
            <a:chOff x="233172" y="2058923"/>
            <a:chExt cx="11224895" cy="3919854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3172" y="2058923"/>
              <a:ext cx="3525012" cy="391972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856483" y="2087879"/>
              <a:ext cx="8595360" cy="1334135"/>
            </a:xfrm>
            <a:custGeom>
              <a:avLst/>
              <a:gdLst/>
              <a:ahLst/>
              <a:cxnLst/>
              <a:rect l="l" t="t" r="r" b="b"/>
              <a:pathLst>
                <a:path w="8595360" h="1334135">
                  <a:moveTo>
                    <a:pt x="8594852" y="0"/>
                  </a:moveTo>
                  <a:lnTo>
                    <a:pt x="1214120" y="0"/>
                  </a:lnTo>
                  <a:lnTo>
                    <a:pt x="1214120" y="701040"/>
                  </a:lnTo>
                  <a:lnTo>
                    <a:pt x="2444242" y="701040"/>
                  </a:lnTo>
                  <a:lnTo>
                    <a:pt x="0" y="1333754"/>
                  </a:lnTo>
                  <a:lnTo>
                    <a:pt x="4289425" y="701040"/>
                  </a:lnTo>
                  <a:lnTo>
                    <a:pt x="8594852" y="701040"/>
                  </a:lnTo>
                  <a:lnTo>
                    <a:pt x="85948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856483" y="2087879"/>
              <a:ext cx="8595360" cy="1334135"/>
            </a:xfrm>
            <a:custGeom>
              <a:avLst/>
              <a:gdLst/>
              <a:ahLst/>
              <a:cxnLst/>
              <a:rect l="l" t="t" r="r" b="b"/>
              <a:pathLst>
                <a:path w="8595360" h="1334135">
                  <a:moveTo>
                    <a:pt x="1214120" y="0"/>
                  </a:moveTo>
                  <a:lnTo>
                    <a:pt x="2444242" y="0"/>
                  </a:lnTo>
                  <a:lnTo>
                    <a:pt x="4289425" y="0"/>
                  </a:lnTo>
                  <a:lnTo>
                    <a:pt x="8594852" y="0"/>
                  </a:lnTo>
                  <a:lnTo>
                    <a:pt x="8594852" y="408940"/>
                  </a:lnTo>
                  <a:lnTo>
                    <a:pt x="8594852" y="584200"/>
                  </a:lnTo>
                  <a:lnTo>
                    <a:pt x="8594852" y="701040"/>
                  </a:lnTo>
                  <a:lnTo>
                    <a:pt x="4289425" y="701040"/>
                  </a:lnTo>
                  <a:lnTo>
                    <a:pt x="0" y="1333754"/>
                  </a:lnTo>
                  <a:lnTo>
                    <a:pt x="2444242" y="701040"/>
                  </a:lnTo>
                  <a:lnTo>
                    <a:pt x="1214120" y="701040"/>
                  </a:lnTo>
                  <a:lnTo>
                    <a:pt x="1214120" y="584200"/>
                  </a:lnTo>
                  <a:lnTo>
                    <a:pt x="1214120" y="408940"/>
                  </a:lnTo>
                  <a:lnTo>
                    <a:pt x="1214120" y="0"/>
                  </a:lnTo>
                  <a:close/>
                </a:path>
              </a:pathLst>
            </a:custGeom>
            <a:ln w="12700">
              <a:solidFill>
                <a:srgbClr val="EB5F7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307035" y="2207132"/>
            <a:ext cx="11066780" cy="43884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7879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latin typeface="黑体"/>
                <a:cs typeface="黑体"/>
              </a:rPr>
              <a:t>“</a:t>
            </a:r>
            <a:r>
              <a:rPr dirty="0" sz="2800" spc="-5">
                <a:latin typeface="黑体"/>
                <a:cs typeface="黑体"/>
              </a:rPr>
              <a:t>直播电</a:t>
            </a:r>
            <a:r>
              <a:rPr dirty="0" sz="2800">
                <a:latin typeface="黑体"/>
                <a:cs typeface="黑体"/>
              </a:rPr>
              <a:t>商</a:t>
            </a:r>
            <a:r>
              <a:rPr dirty="0" sz="2800" spc="-5">
                <a:latin typeface="黑体"/>
                <a:cs typeface="黑体"/>
              </a:rPr>
              <a:t>是趋势</a:t>
            </a:r>
            <a:r>
              <a:rPr dirty="0" sz="2800">
                <a:latin typeface="黑体"/>
                <a:cs typeface="黑体"/>
              </a:rPr>
              <a:t>，</a:t>
            </a:r>
            <a:r>
              <a:rPr dirty="0" sz="2800" spc="-5">
                <a:latin typeface="黑体"/>
                <a:cs typeface="黑体"/>
              </a:rPr>
              <a:t>要好好</a:t>
            </a:r>
            <a:r>
              <a:rPr dirty="0" sz="2800">
                <a:latin typeface="黑体"/>
                <a:cs typeface="黑体"/>
              </a:rPr>
              <a:t>把</a:t>
            </a:r>
            <a:r>
              <a:rPr dirty="0" sz="2800" spc="-5">
                <a:latin typeface="黑体"/>
                <a:cs typeface="黑体"/>
              </a:rPr>
              <a:t>握”</a:t>
            </a:r>
            <a:endParaRPr sz="2800">
              <a:latin typeface="黑体"/>
              <a:cs typeface="黑体"/>
            </a:endParaRPr>
          </a:p>
          <a:p>
            <a:pPr>
              <a:lnSpc>
                <a:spcPct val="100000"/>
              </a:lnSpc>
            </a:pPr>
            <a:endParaRPr sz="2800">
              <a:latin typeface="黑体"/>
              <a:cs typeface="黑体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>
              <a:latin typeface="黑体"/>
              <a:cs typeface="黑体"/>
            </a:endParaRPr>
          </a:p>
          <a:p>
            <a:pPr marL="4575810">
              <a:lnSpc>
                <a:spcPct val="100000"/>
              </a:lnSpc>
            </a:pPr>
            <a:r>
              <a:rPr dirty="0" sz="2000" spc="5">
                <a:latin typeface="黑体"/>
                <a:cs typeface="黑体"/>
              </a:rPr>
              <a:t>经过</a:t>
            </a:r>
            <a:r>
              <a:rPr dirty="0" sz="2000" spc="-5">
                <a:latin typeface="黑体"/>
                <a:cs typeface="黑体"/>
              </a:rPr>
              <a:t>多</a:t>
            </a:r>
            <a:r>
              <a:rPr dirty="0" sz="2000" spc="-10">
                <a:latin typeface="黑体"/>
                <a:cs typeface="黑体"/>
              </a:rPr>
              <a:t>年</a:t>
            </a:r>
            <a:r>
              <a:rPr dirty="0" sz="2000" spc="5">
                <a:latin typeface="黑体"/>
                <a:cs typeface="黑体"/>
              </a:rPr>
              <a:t>的</a:t>
            </a:r>
            <a:r>
              <a:rPr dirty="0" sz="2000" spc="-15">
                <a:latin typeface="黑体"/>
                <a:cs typeface="黑体"/>
              </a:rPr>
              <a:t>发</a:t>
            </a:r>
            <a:r>
              <a:rPr dirty="0" sz="2000">
                <a:latin typeface="黑体"/>
                <a:cs typeface="黑体"/>
              </a:rPr>
              <a:t>展，</a:t>
            </a:r>
            <a:r>
              <a:rPr dirty="0" sz="2000" spc="5">
                <a:latin typeface="黑体"/>
                <a:cs typeface="黑体"/>
              </a:rPr>
              <a:t>中</a:t>
            </a:r>
            <a:r>
              <a:rPr dirty="0" sz="2000" spc="-10">
                <a:latin typeface="黑体"/>
                <a:cs typeface="黑体"/>
              </a:rPr>
              <a:t>国</a:t>
            </a:r>
            <a:r>
              <a:rPr dirty="0" sz="2000" spc="5">
                <a:latin typeface="黑体"/>
                <a:cs typeface="黑体"/>
              </a:rPr>
              <a:t>直</a:t>
            </a:r>
            <a:r>
              <a:rPr dirty="0" sz="2000" spc="-10">
                <a:latin typeface="黑体"/>
                <a:cs typeface="黑体"/>
              </a:rPr>
              <a:t>播</a:t>
            </a:r>
            <a:r>
              <a:rPr dirty="0" sz="2000" spc="5">
                <a:latin typeface="黑体"/>
                <a:cs typeface="黑体"/>
              </a:rPr>
              <a:t>电商进</a:t>
            </a:r>
            <a:r>
              <a:rPr dirty="0" sz="2000" spc="-25">
                <a:latin typeface="黑体"/>
                <a:cs typeface="黑体"/>
              </a:rPr>
              <a:t>入</a:t>
            </a:r>
            <a:r>
              <a:rPr dirty="0" sz="2000">
                <a:latin typeface="黑体"/>
                <a:cs typeface="黑体"/>
              </a:rPr>
              <a:t>“</a:t>
            </a:r>
            <a:r>
              <a:rPr dirty="0" sz="2000" spc="-10">
                <a:latin typeface="黑体"/>
                <a:cs typeface="黑体"/>
              </a:rPr>
              <a:t>万</a:t>
            </a:r>
            <a:r>
              <a:rPr dirty="0" sz="2000" spc="5">
                <a:latin typeface="黑体"/>
                <a:cs typeface="黑体"/>
              </a:rPr>
              <a:t>亿时</a:t>
            </a:r>
            <a:r>
              <a:rPr dirty="0" sz="2000" spc="-5">
                <a:latin typeface="黑体"/>
                <a:cs typeface="黑体"/>
              </a:rPr>
              <a:t>代</a:t>
            </a:r>
            <a:r>
              <a:rPr dirty="0" sz="2000" spc="-10">
                <a:latin typeface="黑体"/>
                <a:cs typeface="黑体"/>
              </a:rPr>
              <a:t>”</a:t>
            </a:r>
            <a:r>
              <a:rPr dirty="0" sz="2000" spc="5">
                <a:latin typeface="黑体"/>
                <a:cs typeface="黑体"/>
              </a:rPr>
              <a:t>。</a:t>
            </a:r>
            <a:endParaRPr sz="2000">
              <a:latin typeface="黑体"/>
              <a:cs typeface="黑体"/>
            </a:endParaRPr>
          </a:p>
          <a:p>
            <a:pPr algn="just" marL="3854450" marR="5080" indent="720725">
              <a:lnSpc>
                <a:spcPct val="130000"/>
              </a:lnSpc>
              <a:spcBef>
                <a:spcPts val="505"/>
              </a:spcBef>
            </a:pPr>
            <a:r>
              <a:rPr dirty="0" sz="2000" spc="30">
                <a:latin typeface="黑体"/>
                <a:cs typeface="黑体"/>
              </a:rPr>
              <a:t>在万物</a:t>
            </a:r>
            <a:r>
              <a:rPr dirty="0" sz="2000" spc="45">
                <a:latin typeface="黑体"/>
                <a:cs typeface="黑体"/>
              </a:rPr>
              <a:t>可</a:t>
            </a:r>
            <a:r>
              <a:rPr dirty="0" sz="2000" spc="40">
                <a:latin typeface="黑体"/>
                <a:cs typeface="黑体"/>
              </a:rPr>
              <a:t>播</a:t>
            </a:r>
            <a:r>
              <a:rPr dirty="0" sz="2000" spc="35">
                <a:latin typeface="黑体"/>
                <a:cs typeface="黑体"/>
              </a:rPr>
              <a:t>、人人可</a:t>
            </a:r>
            <a:r>
              <a:rPr dirty="0" sz="2000" spc="50">
                <a:latin typeface="黑体"/>
                <a:cs typeface="黑体"/>
              </a:rPr>
              <a:t>播</a:t>
            </a:r>
            <a:r>
              <a:rPr dirty="0" sz="2000" spc="35">
                <a:latin typeface="黑体"/>
                <a:cs typeface="黑体"/>
              </a:rPr>
              <a:t>、随时可播</a:t>
            </a:r>
            <a:r>
              <a:rPr dirty="0" sz="2000" spc="45">
                <a:latin typeface="黑体"/>
                <a:cs typeface="黑体"/>
              </a:rPr>
              <a:t>、</a:t>
            </a:r>
            <a:r>
              <a:rPr dirty="0" sz="2000" spc="35">
                <a:latin typeface="黑体"/>
                <a:cs typeface="黑体"/>
              </a:rPr>
              <a:t>随地可播的时代，</a:t>
            </a:r>
            <a:r>
              <a:rPr dirty="0" sz="2000">
                <a:latin typeface="黑体"/>
                <a:cs typeface="黑体"/>
              </a:rPr>
              <a:t>直 </a:t>
            </a:r>
            <a:r>
              <a:rPr dirty="0" sz="2000" spc="20">
                <a:latin typeface="黑体"/>
                <a:cs typeface="黑体"/>
              </a:rPr>
              <a:t>播已经成</a:t>
            </a:r>
            <a:r>
              <a:rPr dirty="0" sz="2000" spc="10">
                <a:latin typeface="黑体"/>
                <a:cs typeface="黑体"/>
              </a:rPr>
              <a:t>为电</a:t>
            </a:r>
            <a:r>
              <a:rPr dirty="0" sz="2000" spc="20">
                <a:latin typeface="黑体"/>
                <a:cs typeface="黑体"/>
              </a:rPr>
              <a:t>子商务平</a:t>
            </a:r>
            <a:r>
              <a:rPr dirty="0" sz="2000" spc="15">
                <a:latin typeface="黑体"/>
                <a:cs typeface="黑体"/>
              </a:rPr>
              <a:t>台</a:t>
            </a:r>
            <a:r>
              <a:rPr dirty="0" sz="2000" spc="10">
                <a:latin typeface="黑体"/>
                <a:cs typeface="黑体"/>
              </a:rPr>
              <a:t>、</a:t>
            </a:r>
            <a:r>
              <a:rPr dirty="0" sz="2000" spc="20">
                <a:latin typeface="黑体"/>
                <a:cs typeface="黑体"/>
              </a:rPr>
              <a:t>品牌、商</a:t>
            </a:r>
            <a:r>
              <a:rPr dirty="0" sz="2000" spc="10">
                <a:latin typeface="黑体"/>
                <a:cs typeface="黑体"/>
              </a:rPr>
              <a:t>家的</a:t>
            </a:r>
            <a:r>
              <a:rPr dirty="0" sz="2000" spc="20">
                <a:latin typeface="黑体"/>
                <a:cs typeface="黑体"/>
              </a:rPr>
              <a:t>标</a:t>
            </a:r>
            <a:r>
              <a:rPr dirty="0" sz="2000" spc="30">
                <a:latin typeface="黑体"/>
                <a:cs typeface="黑体"/>
              </a:rPr>
              <a:t>配</a:t>
            </a:r>
            <a:r>
              <a:rPr dirty="0" sz="2000" spc="25">
                <a:latin typeface="黑体"/>
                <a:cs typeface="黑体"/>
              </a:rPr>
              <a:t>。</a:t>
            </a:r>
            <a:r>
              <a:rPr dirty="0" sz="2000" spc="20">
                <a:latin typeface="黑体"/>
                <a:cs typeface="黑体"/>
              </a:rPr>
              <a:t>由</a:t>
            </a:r>
            <a:r>
              <a:rPr dirty="0" sz="2000" spc="10">
                <a:latin typeface="黑体"/>
                <a:cs typeface="黑体"/>
              </a:rPr>
              <a:t>于直</a:t>
            </a:r>
            <a:r>
              <a:rPr dirty="0" sz="2000" spc="20">
                <a:latin typeface="黑体"/>
                <a:cs typeface="黑体"/>
              </a:rPr>
              <a:t>播电商</a:t>
            </a:r>
            <a:r>
              <a:rPr dirty="0" sz="2000">
                <a:latin typeface="黑体"/>
                <a:cs typeface="黑体"/>
              </a:rPr>
              <a:t>在 </a:t>
            </a:r>
            <a:r>
              <a:rPr dirty="0" sz="2000" spc="20">
                <a:latin typeface="黑体"/>
                <a:cs typeface="黑体"/>
              </a:rPr>
              <a:t>引流效率</a:t>
            </a:r>
            <a:r>
              <a:rPr dirty="0" sz="2000" spc="10">
                <a:latin typeface="黑体"/>
                <a:cs typeface="黑体"/>
              </a:rPr>
              <a:t>和成</a:t>
            </a:r>
            <a:r>
              <a:rPr dirty="0" sz="2000" spc="20">
                <a:latin typeface="黑体"/>
                <a:cs typeface="黑体"/>
              </a:rPr>
              <a:t>交效率上</a:t>
            </a:r>
            <a:r>
              <a:rPr dirty="0" sz="2000" spc="10">
                <a:latin typeface="黑体"/>
                <a:cs typeface="黑体"/>
              </a:rPr>
              <a:t>遥遥</a:t>
            </a:r>
            <a:r>
              <a:rPr dirty="0" sz="2000" spc="20">
                <a:latin typeface="黑体"/>
                <a:cs typeface="黑体"/>
              </a:rPr>
              <a:t>领</a:t>
            </a:r>
            <a:r>
              <a:rPr dirty="0" sz="2000" spc="25">
                <a:latin typeface="黑体"/>
                <a:cs typeface="黑体"/>
              </a:rPr>
              <a:t>先</a:t>
            </a:r>
            <a:r>
              <a:rPr dirty="0" sz="2000" spc="20">
                <a:latin typeface="黑体"/>
                <a:cs typeface="黑体"/>
              </a:rPr>
              <a:t>，让</a:t>
            </a:r>
            <a:r>
              <a:rPr dirty="0" sz="2000" spc="10">
                <a:latin typeface="黑体"/>
                <a:cs typeface="黑体"/>
              </a:rPr>
              <a:t>更多</a:t>
            </a:r>
            <a:r>
              <a:rPr dirty="0" sz="2000" spc="20">
                <a:latin typeface="黑体"/>
                <a:cs typeface="黑体"/>
              </a:rPr>
              <a:t>的商家纷</a:t>
            </a:r>
            <a:r>
              <a:rPr dirty="0" sz="2000" spc="10">
                <a:latin typeface="黑体"/>
                <a:cs typeface="黑体"/>
              </a:rPr>
              <a:t>纷入</a:t>
            </a:r>
            <a:r>
              <a:rPr dirty="0" sz="2000" spc="20">
                <a:latin typeface="黑体"/>
                <a:cs typeface="黑体"/>
              </a:rPr>
              <a:t>场直播</a:t>
            </a:r>
            <a:r>
              <a:rPr dirty="0" sz="2000">
                <a:latin typeface="黑体"/>
                <a:cs typeface="黑体"/>
              </a:rPr>
              <a:t>销 售产</a:t>
            </a:r>
            <a:r>
              <a:rPr dirty="0" sz="2000" spc="-5">
                <a:latin typeface="黑体"/>
                <a:cs typeface="黑体"/>
              </a:rPr>
              <a:t>品</a:t>
            </a:r>
            <a:r>
              <a:rPr dirty="0" sz="2000">
                <a:latin typeface="黑体"/>
                <a:cs typeface="黑体"/>
              </a:rPr>
              <a:t>。</a:t>
            </a:r>
            <a:endParaRPr sz="2000">
              <a:latin typeface="黑体"/>
              <a:cs typeface="黑体"/>
            </a:endParaRPr>
          </a:p>
          <a:p>
            <a:pPr>
              <a:lnSpc>
                <a:spcPct val="100000"/>
              </a:lnSpc>
            </a:pPr>
            <a:endParaRPr sz="2000">
              <a:latin typeface="黑体"/>
              <a:cs typeface="黑体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>
              <a:latin typeface="黑体"/>
              <a:cs typeface="黑体"/>
            </a:endParaRPr>
          </a:p>
          <a:p>
            <a:pPr marL="12700" marR="7616825" indent="255904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latin typeface="黑体"/>
                <a:cs typeface="黑体"/>
              </a:rPr>
              <a:t>习近平总书记</a:t>
            </a:r>
            <a:r>
              <a:rPr dirty="0" sz="1800" spc="-5">
                <a:latin typeface="Arial"/>
                <a:cs typeface="Arial"/>
              </a:rPr>
              <a:t>——2020</a:t>
            </a:r>
            <a:r>
              <a:rPr dirty="0" sz="1800">
                <a:latin typeface="黑体"/>
                <a:cs typeface="黑体"/>
              </a:rPr>
              <a:t>年</a:t>
            </a:r>
            <a:r>
              <a:rPr dirty="0" sz="1800" spc="-10">
                <a:latin typeface="Arial"/>
                <a:cs typeface="Arial"/>
              </a:rPr>
              <a:t>4</a:t>
            </a:r>
            <a:r>
              <a:rPr dirty="0" sz="1800">
                <a:latin typeface="黑体"/>
                <a:cs typeface="黑体"/>
              </a:rPr>
              <a:t>月 陕西省安康市老县镇锦屏社区调研</a:t>
            </a:r>
            <a:endParaRPr sz="1800">
              <a:latin typeface="黑体"/>
              <a:cs typeface="黑体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123594" y="236042"/>
            <a:ext cx="566864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74165" algn="l"/>
              </a:tabLst>
            </a:pPr>
            <a:r>
              <a:rPr dirty="0" sz="3200" spc="10"/>
              <a:t>活动</a:t>
            </a:r>
            <a:r>
              <a:rPr dirty="0" sz="3200" spc="-10"/>
              <a:t>一	</a:t>
            </a:r>
            <a:r>
              <a:rPr dirty="0" sz="3200" spc="5"/>
              <a:t>认识</a:t>
            </a:r>
            <a:r>
              <a:rPr dirty="0" sz="3200" spc="-10"/>
              <a:t>直</a:t>
            </a:r>
            <a:r>
              <a:rPr dirty="0" sz="3200" spc="5"/>
              <a:t>播</a:t>
            </a:r>
            <a:r>
              <a:rPr dirty="0" sz="3200" spc="-10"/>
              <a:t>电商</a:t>
            </a:r>
            <a:r>
              <a:rPr dirty="0" sz="3200"/>
              <a:t>发</a:t>
            </a:r>
            <a:r>
              <a:rPr dirty="0" sz="3200" spc="-10"/>
              <a:t>展概况</a:t>
            </a:r>
            <a:endParaRPr sz="3200"/>
          </a:p>
        </p:txBody>
      </p:sp>
      <p:sp>
        <p:nvSpPr>
          <p:cNvPr id="10" name="object 10"/>
          <p:cNvSpPr txBox="1"/>
          <p:nvPr/>
        </p:nvSpPr>
        <p:spPr>
          <a:xfrm>
            <a:off x="239268" y="1367027"/>
            <a:ext cx="4326890" cy="523240"/>
          </a:xfrm>
          <a:prstGeom prst="rect">
            <a:avLst/>
          </a:prstGeom>
          <a:solidFill>
            <a:srgbClr val="FFB954"/>
          </a:solidFill>
        </p:spPr>
        <p:txBody>
          <a:bodyPr wrap="square" lIns="0" tIns="38735" rIns="0" bIns="0" rtlCol="0" vert="horz">
            <a:spAutoFit/>
          </a:bodyPr>
          <a:lstStyle/>
          <a:p>
            <a:pPr marL="461645">
              <a:lnSpc>
                <a:spcPct val="100000"/>
              </a:lnSpc>
              <a:spcBef>
                <a:spcPts val="305"/>
              </a:spcBef>
            </a:pPr>
            <a:r>
              <a:rPr dirty="0" sz="2800">
                <a:latin typeface="Arial"/>
                <a:cs typeface="Arial"/>
              </a:rPr>
              <a:t>2</a:t>
            </a:r>
            <a:r>
              <a:rPr dirty="0" sz="2800">
                <a:latin typeface="黑体"/>
                <a:cs typeface="黑体"/>
              </a:rPr>
              <a:t>．直播电商</a:t>
            </a:r>
            <a:r>
              <a:rPr dirty="0" sz="2800" spc="-5">
                <a:latin typeface="黑体"/>
                <a:cs typeface="黑体"/>
              </a:rPr>
              <a:t>发</a:t>
            </a:r>
            <a:r>
              <a:rPr dirty="0" sz="2800">
                <a:latin typeface="黑体"/>
                <a:cs typeface="黑体"/>
              </a:rPr>
              <a:t>展</a:t>
            </a:r>
            <a:r>
              <a:rPr dirty="0" sz="2800" spc="-5">
                <a:latin typeface="黑体"/>
                <a:cs typeface="黑体"/>
              </a:rPr>
              <a:t>趋势</a:t>
            </a:r>
            <a:endParaRPr sz="2800">
              <a:latin typeface="黑体"/>
              <a:cs typeface="黑体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17252" y="5370576"/>
            <a:ext cx="1941576" cy="119786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70431" cy="122377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896358" y="1594231"/>
            <a:ext cx="409575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黑体"/>
                <a:cs typeface="黑体"/>
              </a:rPr>
              <a:t>直播</a:t>
            </a:r>
            <a:r>
              <a:rPr dirty="0" sz="2000" spc="5">
                <a:latin typeface="黑体"/>
                <a:cs typeface="黑体"/>
              </a:rPr>
              <a:t>电</a:t>
            </a:r>
            <a:r>
              <a:rPr dirty="0" sz="2000" spc="-10">
                <a:latin typeface="黑体"/>
                <a:cs typeface="黑体"/>
              </a:rPr>
              <a:t>商</a:t>
            </a:r>
            <a:r>
              <a:rPr dirty="0" sz="2000">
                <a:latin typeface="黑体"/>
                <a:cs typeface="黑体"/>
              </a:rPr>
              <a:t>发</a:t>
            </a:r>
            <a:r>
              <a:rPr dirty="0" sz="2000" spc="-10">
                <a:latin typeface="黑体"/>
                <a:cs typeface="黑体"/>
              </a:rPr>
              <a:t>展</a:t>
            </a:r>
            <a:r>
              <a:rPr dirty="0" sz="2000">
                <a:latin typeface="黑体"/>
                <a:cs typeface="黑体"/>
              </a:rPr>
              <a:t>到现</a:t>
            </a:r>
            <a:r>
              <a:rPr dirty="0" sz="2000" spc="5">
                <a:latin typeface="黑体"/>
                <a:cs typeface="黑体"/>
              </a:rPr>
              <a:t>在</a:t>
            </a:r>
            <a:r>
              <a:rPr dirty="0" sz="2000" spc="-10">
                <a:latin typeface="黑体"/>
                <a:cs typeface="黑体"/>
              </a:rPr>
              <a:t>，</a:t>
            </a:r>
            <a:r>
              <a:rPr dirty="0" sz="2000">
                <a:latin typeface="黑体"/>
                <a:cs typeface="黑体"/>
              </a:rPr>
              <a:t>主</a:t>
            </a:r>
            <a:r>
              <a:rPr dirty="0" sz="2000" spc="-10">
                <a:latin typeface="黑体"/>
                <a:cs typeface="黑体"/>
              </a:rPr>
              <a:t>要</a:t>
            </a:r>
            <a:r>
              <a:rPr dirty="0" sz="2000">
                <a:latin typeface="黑体"/>
                <a:cs typeface="黑体"/>
              </a:rPr>
              <a:t>趋势</a:t>
            </a:r>
            <a:r>
              <a:rPr dirty="0" sz="2000" spc="5">
                <a:latin typeface="黑体"/>
                <a:cs typeface="黑体"/>
              </a:rPr>
              <a:t>在</a:t>
            </a:r>
            <a:r>
              <a:rPr dirty="0" sz="2000">
                <a:latin typeface="黑体"/>
                <a:cs typeface="黑体"/>
              </a:rPr>
              <a:t>：</a:t>
            </a:r>
            <a:endParaRPr sz="2000">
              <a:latin typeface="黑体"/>
              <a:cs typeface="黑体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33172" y="2017776"/>
            <a:ext cx="4802505" cy="4551045"/>
            <a:chOff x="233172" y="2017776"/>
            <a:chExt cx="4802505" cy="455104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3172" y="2017776"/>
              <a:ext cx="4802124" cy="27492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3172" y="4794504"/>
              <a:ext cx="4802124" cy="177393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140452" y="2017776"/>
            <a:ext cx="4030979" cy="742315"/>
          </a:xfrm>
          <a:prstGeom prst="rect">
            <a:avLst/>
          </a:prstGeom>
          <a:solidFill>
            <a:srgbClr val="EB5F74"/>
          </a:solidFill>
          <a:ln w="12700">
            <a:solidFill>
              <a:srgbClr val="AC4452"/>
            </a:solidFill>
          </a:ln>
        </p:spPr>
        <p:txBody>
          <a:bodyPr wrap="square" lIns="0" tIns="184150" rIns="0" bIns="0" rtlCol="0" vert="horz">
            <a:spAutoFit/>
          </a:bodyPr>
          <a:lstStyle/>
          <a:p>
            <a:pPr algn="ctr" marL="2540">
              <a:lnSpc>
                <a:spcPct val="100000"/>
              </a:lnSpc>
              <a:spcBef>
                <a:spcPts val="1450"/>
              </a:spcBef>
            </a:pPr>
            <a:r>
              <a:rPr dirty="0" sz="2400" spc="-5">
                <a:solidFill>
                  <a:srgbClr val="FFFFFF"/>
                </a:solidFill>
                <a:latin typeface="黑体"/>
                <a:cs typeface="黑体"/>
              </a:rPr>
              <a:t>（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2400" spc="-5">
                <a:solidFill>
                  <a:srgbClr val="FFFFFF"/>
                </a:solidFill>
                <a:latin typeface="黑体"/>
                <a:cs typeface="黑体"/>
              </a:rPr>
              <a:t>）</a:t>
            </a:r>
            <a:r>
              <a:rPr dirty="0" sz="2400">
                <a:solidFill>
                  <a:srgbClr val="FFFFFF"/>
                </a:solidFill>
                <a:latin typeface="黑体"/>
                <a:cs typeface="黑体"/>
              </a:rPr>
              <a:t>主播去头部化</a:t>
            </a:r>
            <a:endParaRPr sz="2400">
              <a:latin typeface="黑体"/>
              <a:cs typeface="黑体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40452" y="5379720"/>
            <a:ext cx="4598035" cy="970915"/>
          </a:xfrm>
          <a:custGeom>
            <a:avLst/>
            <a:gdLst/>
            <a:ahLst/>
            <a:cxnLst/>
            <a:rect l="l" t="t" r="r" b="b"/>
            <a:pathLst>
              <a:path w="4598034" h="970914">
                <a:moveTo>
                  <a:pt x="0" y="192531"/>
                </a:moveTo>
                <a:lnTo>
                  <a:pt x="4112514" y="192531"/>
                </a:lnTo>
                <a:lnTo>
                  <a:pt x="4112514" y="0"/>
                </a:lnTo>
                <a:lnTo>
                  <a:pt x="4597908" y="485393"/>
                </a:lnTo>
                <a:lnTo>
                  <a:pt x="4112514" y="970787"/>
                </a:lnTo>
                <a:lnTo>
                  <a:pt x="4112514" y="778192"/>
                </a:lnTo>
                <a:lnTo>
                  <a:pt x="0" y="778192"/>
                </a:lnTo>
                <a:lnTo>
                  <a:pt x="0" y="192531"/>
                </a:lnTo>
                <a:close/>
              </a:path>
            </a:pathLst>
          </a:custGeom>
          <a:ln w="12700">
            <a:solidFill>
              <a:srgbClr val="307A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220461" y="2825756"/>
            <a:ext cx="6541134" cy="32315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 indent="720725">
              <a:lnSpc>
                <a:spcPct val="130000"/>
              </a:lnSpc>
              <a:spcBef>
                <a:spcPts val="95"/>
              </a:spcBef>
            </a:pPr>
            <a:r>
              <a:rPr dirty="0" sz="2000" spc="70">
                <a:latin typeface="黑体"/>
                <a:cs typeface="黑体"/>
              </a:rPr>
              <a:t>品牌自播</a:t>
            </a:r>
            <a:r>
              <a:rPr dirty="0" sz="2000" spc="55">
                <a:latin typeface="黑体"/>
                <a:cs typeface="黑体"/>
              </a:rPr>
              <a:t>稳</a:t>
            </a:r>
            <a:r>
              <a:rPr dirty="0" sz="2000" spc="70">
                <a:latin typeface="黑体"/>
                <a:cs typeface="黑体"/>
              </a:rPr>
              <a:t>定增</a:t>
            </a:r>
            <a:r>
              <a:rPr dirty="0" sz="2000" spc="85">
                <a:latin typeface="黑体"/>
                <a:cs typeface="黑体"/>
              </a:rPr>
              <a:t>长</a:t>
            </a:r>
            <a:r>
              <a:rPr dirty="0" sz="2000" spc="70">
                <a:latin typeface="黑体"/>
                <a:cs typeface="黑体"/>
              </a:rPr>
              <a:t>，</a:t>
            </a:r>
            <a:r>
              <a:rPr dirty="0" sz="2000" spc="55">
                <a:latin typeface="黑体"/>
                <a:cs typeface="黑体"/>
              </a:rPr>
              <a:t>达</a:t>
            </a:r>
            <a:r>
              <a:rPr dirty="0" sz="2000" spc="70">
                <a:latin typeface="黑体"/>
                <a:cs typeface="黑体"/>
              </a:rPr>
              <a:t>人播销售</a:t>
            </a:r>
            <a:r>
              <a:rPr dirty="0" sz="2000" spc="55">
                <a:latin typeface="黑体"/>
                <a:cs typeface="黑体"/>
              </a:rPr>
              <a:t>动</a:t>
            </a:r>
            <a:r>
              <a:rPr dirty="0" sz="2000" spc="70">
                <a:latin typeface="黑体"/>
                <a:cs typeface="黑体"/>
              </a:rPr>
              <a:t>态波</a:t>
            </a:r>
            <a:r>
              <a:rPr dirty="0" sz="2000" spc="85">
                <a:latin typeface="黑体"/>
                <a:cs typeface="黑体"/>
              </a:rPr>
              <a:t>动</a:t>
            </a:r>
            <a:r>
              <a:rPr dirty="0" sz="2000" spc="70">
                <a:latin typeface="黑体"/>
                <a:cs typeface="黑体"/>
              </a:rPr>
              <a:t>。</a:t>
            </a:r>
            <a:r>
              <a:rPr dirty="0" sz="2000" spc="55">
                <a:latin typeface="黑体"/>
                <a:cs typeface="黑体"/>
              </a:rPr>
              <a:t>在</a:t>
            </a:r>
            <a:r>
              <a:rPr dirty="0" sz="2000" spc="70">
                <a:latin typeface="黑体"/>
                <a:cs typeface="黑体"/>
              </a:rPr>
              <a:t>达</a:t>
            </a:r>
            <a:r>
              <a:rPr dirty="0" sz="2000">
                <a:latin typeface="黑体"/>
                <a:cs typeface="黑体"/>
              </a:rPr>
              <a:t>人 </a:t>
            </a:r>
            <a:r>
              <a:rPr dirty="0" sz="2000" spc="50">
                <a:latin typeface="黑体"/>
                <a:cs typeface="黑体"/>
              </a:rPr>
              <a:t>主播的分布上，直播电商整体呈现出去头部化的趋势。</a:t>
            </a:r>
            <a:r>
              <a:rPr dirty="0" sz="2000">
                <a:latin typeface="黑体"/>
                <a:cs typeface="黑体"/>
              </a:rPr>
              <a:t>让 </a:t>
            </a:r>
            <a:r>
              <a:rPr dirty="0" sz="2000" spc="45">
                <a:latin typeface="黑体"/>
                <a:cs typeface="黑体"/>
              </a:rPr>
              <a:t>更广泛的中腰部达人被看</a:t>
            </a:r>
            <a:r>
              <a:rPr dirty="0" sz="2000" spc="50">
                <a:latin typeface="黑体"/>
                <a:cs typeface="黑体"/>
              </a:rPr>
              <a:t>见</a:t>
            </a:r>
            <a:r>
              <a:rPr dirty="0" sz="2000" spc="45">
                <a:latin typeface="黑体"/>
                <a:cs typeface="黑体"/>
              </a:rPr>
              <a:t>，随着行业走向精细化运</a:t>
            </a:r>
            <a:r>
              <a:rPr dirty="0" sz="2000" spc="50">
                <a:latin typeface="黑体"/>
                <a:cs typeface="黑体"/>
              </a:rPr>
              <a:t>作</a:t>
            </a:r>
            <a:r>
              <a:rPr dirty="0" sz="2000">
                <a:latin typeface="黑体"/>
                <a:cs typeface="黑体"/>
              </a:rPr>
              <a:t>，  </a:t>
            </a:r>
            <a:r>
              <a:rPr dirty="0" sz="2000" spc="45">
                <a:latin typeface="黑体"/>
                <a:cs typeface="黑体"/>
              </a:rPr>
              <a:t>平台和品牌方更加意识到中腰部对于整个直播生态的重要 </a:t>
            </a:r>
            <a:r>
              <a:rPr dirty="0" sz="2000" spc="50">
                <a:latin typeface="黑体"/>
                <a:cs typeface="黑体"/>
              </a:rPr>
              <a:t>程度。对此，平台出台了对中长尾达人的扶持政策，让更 </a:t>
            </a:r>
            <a:r>
              <a:rPr dirty="0" sz="2000">
                <a:latin typeface="黑体"/>
                <a:cs typeface="黑体"/>
              </a:rPr>
              <a:t>多中腰</a:t>
            </a:r>
            <a:r>
              <a:rPr dirty="0" sz="2000" spc="-15">
                <a:latin typeface="黑体"/>
                <a:cs typeface="黑体"/>
              </a:rPr>
              <a:t>部</a:t>
            </a:r>
            <a:r>
              <a:rPr dirty="0" sz="2000">
                <a:latin typeface="黑体"/>
                <a:cs typeface="黑体"/>
              </a:rPr>
              <a:t>主</a:t>
            </a:r>
            <a:r>
              <a:rPr dirty="0" sz="2000" spc="-15">
                <a:latin typeface="黑体"/>
                <a:cs typeface="黑体"/>
              </a:rPr>
              <a:t>播</a:t>
            </a:r>
            <a:r>
              <a:rPr dirty="0" sz="2000">
                <a:latin typeface="黑体"/>
                <a:cs typeface="黑体"/>
              </a:rPr>
              <a:t>迎来红</a:t>
            </a:r>
            <a:r>
              <a:rPr dirty="0" sz="2000" spc="-10">
                <a:latin typeface="黑体"/>
                <a:cs typeface="黑体"/>
              </a:rPr>
              <a:t>利</a:t>
            </a:r>
            <a:r>
              <a:rPr dirty="0" sz="2000">
                <a:latin typeface="黑体"/>
                <a:cs typeface="黑体"/>
              </a:rPr>
              <a:t>期。</a:t>
            </a:r>
            <a:endParaRPr sz="2000">
              <a:latin typeface="黑体"/>
              <a:cs typeface="黑体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800">
              <a:latin typeface="黑体"/>
              <a:cs typeface="黑体"/>
            </a:endParaRPr>
          </a:p>
          <a:p>
            <a:pPr marL="1311275">
              <a:lnSpc>
                <a:spcPct val="100000"/>
              </a:lnSpc>
            </a:pPr>
            <a:r>
              <a:rPr dirty="0" sz="2400">
                <a:latin typeface="黑体"/>
                <a:cs typeface="黑体"/>
              </a:rPr>
              <a:t>精细化运作</a:t>
            </a:r>
            <a:endParaRPr sz="2400">
              <a:latin typeface="黑体"/>
              <a:cs typeface="黑体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123594" y="236042"/>
            <a:ext cx="566864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74165" algn="l"/>
              </a:tabLst>
            </a:pPr>
            <a:r>
              <a:rPr dirty="0" sz="3200" spc="10"/>
              <a:t>活动</a:t>
            </a:r>
            <a:r>
              <a:rPr dirty="0" sz="3200" spc="-10"/>
              <a:t>一	</a:t>
            </a:r>
            <a:r>
              <a:rPr dirty="0" sz="3200" spc="5"/>
              <a:t>认识</a:t>
            </a:r>
            <a:r>
              <a:rPr dirty="0" sz="3200" spc="-10"/>
              <a:t>直</a:t>
            </a:r>
            <a:r>
              <a:rPr dirty="0" sz="3200" spc="5"/>
              <a:t>播</a:t>
            </a:r>
            <a:r>
              <a:rPr dirty="0" sz="3200" spc="-10"/>
              <a:t>电商</a:t>
            </a:r>
            <a:r>
              <a:rPr dirty="0" sz="3200"/>
              <a:t>发</a:t>
            </a:r>
            <a:r>
              <a:rPr dirty="0" sz="3200" spc="-10"/>
              <a:t>展概况</a:t>
            </a:r>
            <a:endParaRPr sz="3200"/>
          </a:p>
        </p:txBody>
      </p:sp>
      <p:sp>
        <p:nvSpPr>
          <p:cNvPr id="12" name="object 12"/>
          <p:cNvSpPr txBox="1"/>
          <p:nvPr/>
        </p:nvSpPr>
        <p:spPr>
          <a:xfrm>
            <a:off x="239268" y="1367027"/>
            <a:ext cx="4326890" cy="523240"/>
          </a:xfrm>
          <a:prstGeom prst="rect">
            <a:avLst/>
          </a:prstGeom>
          <a:solidFill>
            <a:srgbClr val="FFB954"/>
          </a:solidFill>
        </p:spPr>
        <p:txBody>
          <a:bodyPr wrap="square" lIns="0" tIns="38735" rIns="0" bIns="0" rtlCol="0" vert="horz">
            <a:spAutoFit/>
          </a:bodyPr>
          <a:lstStyle/>
          <a:p>
            <a:pPr marL="461645">
              <a:lnSpc>
                <a:spcPct val="100000"/>
              </a:lnSpc>
              <a:spcBef>
                <a:spcPts val="305"/>
              </a:spcBef>
            </a:pPr>
            <a:r>
              <a:rPr dirty="0" sz="2800">
                <a:latin typeface="Arial"/>
                <a:cs typeface="Arial"/>
              </a:rPr>
              <a:t>2</a:t>
            </a:r>
            <a:r>
              <a:rPr dirty="0" sz="2800">
                <a:latin typeface="黑体"/>
                <a:cs typeface="黑体"/>
              </a:rPr>
              <a:t>．直播电商</a:t>
            </a:r>
            <a:r>
              <a:rPr dirty="0" sz="2800" spc="-5">
                <a:latin typeface="黑体"/>
                <a:cs typeface="黑体"/>
              </a:rPr>
              <a:t>发</a:t>
            </a:r>
            <a:r>
              <a:rPr dirty="0" sz="2800">
                <a:latin typeface="黑体"/>
                <a:cs typeface="黑体"/>
              </a:rPr>
              <a:t>展</a:t>
            </a:r>
            <a:r>
              <a:rPr dirty="0" sz="2800" spc="-5">
                <a:latin typeface="黑体"/>
                <a:cs typeface="黑体"/>
              </a:rPr>
              <a:t>趋势</a:t>
            </a:r>
            <a:endParaRPr sz="2800">
              <a:latin typeface="黑体"/>
              <a:cs typeface="黑体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17252" y="5370576"/>
            <a:ext cx="1941576" cy="119786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70431" cy="122377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996878" y="5001704"/>
            <a:ext cx="4653280" cy="1489710"/>
            <a:chOff x="4996878" y="5001704"/>
            <a:chExt cx="4653280" cy="1489710"/>
          </a:xfrm>
        </p:grpSpPr>
        <p:sp>
          <p:nvSpPr>
            <p:cNvPr id="5" name="object 5"/>
            <p:cNvSpPr/>
            <p:nvPr/>
          </p:nvSpPr>
          <p:spPr>
            <a:xfrm>
              <a:off x="5001640" y="5006466"/>
              <a:ext cx="4643755" cy="1480185"/>
            </a:xfrm>
            <a:custGeom>
              <a:avLst/>
              <a:gdLst/>
              <a:ahLst/>
              <a:cxnLst/>
              <a:rect l="l" t="t" r="r" b="b"/>
              <a:pathLst>
                <a:path w="4643755" h="1480185">
                  <a:moveTo>
                    <a:pt x="0" y="0"/>
                  </a:moveTo>
                  <a:lnTo>
                    <a:pt x="798195" y="156844"/>
                  </a:lnTo>
                  <a:lnTo>
                    <a:pt x="29083" y="156844"/>
                  </a:lnTo>
                  <a:lnTo>
                    <a:pt x="29083" y="1479676"/>
                  </a:lnTo>
                  <a:lnTo>
                    <a:pt x="4643755" y="1479676"/>
                  </a:lnTo>
                  <a:lnTo>
                    <a:pt x="4643755" y="156844"/>
                  </a:lnTo>
                  <a:lnTo>
                    <a:pt x="1951863" y="156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D4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001640" y="5006466"/>
              <a:ext cx="4643755" cy="1480185"/>
            </a:xfrm>
            <a:custGeom>
              <a:avLst/>
              <a:gdLst/>
              <a:ahLst/>
              <a:cxnLst/>
              <a:rect l="l" t="t" r="r" b="b"/>
              <a:pathLst>
                <a:path w="4643755" h="1480185">
                  <a:moveTo>
                    <a:pt x="29083" y="156844"/>
                  </a:moveTo>
                  <a:lnTo>
                    <a:pt x="798195" y="156844"/>
                  </a:lnTo>
                  <a:lnTo>
                    <a:pt x="0" y="0"/>
                  </a:lnTo>
                  <a:lnTo>
                    <a:pt x="1951863" y="156844"/>
                  </a:lnTo>
                  <a:lnTo>
                    <a:pt x="4643755" y="156844"/>
                  </a:lnTo>
                  <a:lnTo>
                    <a:pt x="4643755" y="377316"/>
                  </a:lnTo>
                  <a:lnTo>
                    <a:pt x="4643755" y="708024"/>
                  </a:lnTo>
                  <a:lnTo>
                    <a:pt x="4643755" y="1479676"/>
                  </a:lnTo>
                  <a:lnTo>
                    <a:pt x="1951863" y="1479676"/>
                  </a:lnTo>
                  <a:lnTo>
                    <a:pt x="798195" y="1479676"/>
                  </a:lnTo>
                  <a:lnTo>
                    <a:pt x="29083" y="1479676"/>
                  </a:lnTo>
                  <a:lnTo>
                    <a:pt x="29083" y="708024"/>
                  </a:lnTo>
                  <a:lnTo>
                    <a:pt x="29083" y="377316"/>
                  </a:lnTo>
                  <a:lnTo>
                    <a:pt x="29083" y="156844"/>
                  </a:lnTo>
                  <a:close/>
                </a:path>
              </a:pathLst>
            </a:custGeom>
            <a:ln w="9525">
              <a:solidFill>
                <a:srgbClr val="307AD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3172" y="2004060"/>
            <a:ext cx="2409443" cy="450951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896358" y="1594231"/>
            <a:ext cx="409575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黑体"/>
                <a:cs typeface="黑体"/>
              </a:rPr>
              <a:t>直播</a:t>
            </a:r>
            <a:r>
              <a:rPr dirty="0" sz="2000" spc="5">
                <a:latin typeface="黑体"/>
                <a:cs typeface="黑体"/>
              </a:rPr>
              <a:t>电</a:t>
            </a:r>
            <a:r>
              <a:rPr dirty="0" sz="2000" spc="-10">
                <a:latin typeface="黑体"/>
                <a:cs typeface="黑体"/>
              </a:rPr>
              <a:t>商</a:t>
            </a:r>
            <a:r>
              <a:rPr dirty="0" sz="2000">
                <a:latin typeface="黑体"/>
                <a:cs typeface="黑体"/>
              </a:rPr>
              <a:t>发</a:t>
            </a:r>
            <a:r>
              <a:rPr dirty="0" sz="2000" spc="-10">
                <a:latin typeface="黑体"/>
                <a:cs typeface="黑体"/>
              </a:rPr>
              <a:t>展</a:t>
            </a:r>
            <a:r>
              <a:rPr dirty="0" sz="2000">
                <a:latin typeface="黑体"/>
                <a:cs typeface="黑体"/>
              </a:rPr>
              <a:t>到现</a:t>
            </a:r>
            <a:r>
              <a:rPr dirty="0" sz="2000" spc="5">
                <a:latin typeface="黑体"/>
                <a:cs typeface="黑体"/>
              </a:rPr>
              <a:t>在</a:t>
            </a:r>
            <a:r>
              <a:rPr dirty="0" sz="2000" spc="-10">
                <a:latin typeface="黑体"/>
                <a:cs typeface="黑体"/>
              </a:rPr>
              <a:t>，</a:t>
            </a:r>
            <a:r>
              <a:rPr dirty="0" sz="2000">
                <a:latin typeface="黑体"/>
                <a:cs typeface="黑体"/>
              </a:rPr>
              <a:t>主</a:t>
            </a:r>
            <a:r>
              <a:rPr dirty="0" sz="2000" spc="-10">
                <a:latin typeface="黑体"/>
                <a:cs typeface="黑体"/>
              </a:rPr>
              <a:t>要</a:t>
            </a:r>
            <a:r>
              <a:rPr dirty="0" sz="2000">
                <a:latin typeface="黑体"/>
                <a:cs typeface="黑体"/>
              </a:rPr>
              <a:t>趋势</a:t>
            </a:r>
            <a:r>
              <a:rPr dirty="0" sz="2000" spc="5">
                <a:latin typeface="黑体"/>
                <a:cs typeface="黑体"/>
              </a:rPr>
              <a:t>在</a:t>
            </a:r>
            <a:r>
              <a:rPr dirty="0" sz="2000">
                <a:latin typeface="黑体"/>
                <a:cs typeface="黑体"/>
              </a:rPr>
              <a:t>：</a:t>
            </a:r>
            <a:endParaRPr sz="2000">
              <a:latin typeface="黑体"/>
              <a:cs typeface="黑体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32532" y="2004060"/>
            <a:ext cx="2208275" cy="450799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140452" y="2017776"/>
            <a:ext cx="4030979" cy="742315"/>
          </a:xfrm>
          <a:prstGeom prst="rect">
            <a:avLst/>
          </a:prstGeom>
          <a:solidFill>
            <a:srgbClr val="EB5F74"/>
          </a:solidFill>
          <a:ln w="12700">
            <a:solidFill>
              <a:srgbClr val="AC4452"/>
            </a:solidFill>
          </a:ln>
        </p:spPr>
        <p:txBody>
          <a:bodyPr wrap="square" lIns="0" tIns="184150" rIns="0" bIns="0" rtlCol="0" vert="horz">
            <a:spAutoFit/>
          </a:bodyPr>
          <a:lstStyle/>
          <a:p>
            <a:pPr marL="864869">
              <a:lnSpc>
                <a:spcPct val="100000"/>
              </a:lnSpc>
              <a:spcBef>
                <a:spcPts val="1450"/>
              </a:spcBef>
            </a:pPr>
            <a:r>
              <a:rPr dirty="0" sz="2400" spc="-5">
                <a:solidFill>
                  <a:srgbClr val="FFFFFF"/>
                </a:solidFill>
                <a:latin typeface="黑体"/>
                <a:cs typeface="黑体"/>
              </a:rPr>
              <a:t>（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2400" spc="-5">
                <a:solidFill>
                  <a:srgbClr val="FFFFFF"/>
                </a:solidFill>
                <a:latin typeface="黑体"/>
                <a:cs typeface="黑体"/>
              </a:rPr>
              <a:t>）</a:t>
            </a:r>
            <a:r>
              <a:rPr dirty="0" sz="2400">
                <a:solidFill>
                  <a:srgbClr val="FFFFFF"/>
                </a:solidFill>
                <a:latin typeface="黑体"/>
                <a:cs typeface="黑体"/>
              </a:rPr>
              <a:t>内容专业化</a:t>
            </a:r>
            <a:endParaRPr sz="2400">
              <a:latin typeface="黑体"/>
              <a:cs typeface="黑体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200902" y="4271517"/>
            <a:ext cx="1930400" cy="586105"/>
            <a:chOff x="6200902" y="4271517"/>
            <a:chExt cx="1930400" cy="586105"/>
          </a:xfrm>
        </p:grpSpPr>
        <p:sp>
          <p:nvSpPr>
            <p:cNvPr id="12" name="object 12"/>
            <p:cNvSpPr/>
            <p:nvPr/>
          </p:nvSpPr>
          <p:spPr>
            <a:xfrm>
              <a:off x="6207252" y="4277867"/>
              <a:ext cx="1917700" cy="573405"/>
            </a:xfrm>
            <a:custGeom>
              <a:avLst/>
              <a:gdLst/>
              <a:ahLst/>
              <a:cxnLst/>
              <a:rect l="l" t="t" r="r" b="b"/>
              <a:pathLst>
                <a:path w="1917700" h="573404">
                  <a:moveTo>
                    <a:pt x="1821688" y="0"/>
                  </a:moveTo>
                  <a:lnTo>
                    <a:pt x="95503" y="0"/>
                  </a:lnTo>
                  <a:lnTo>
                    <a:pt x="58346" y="7510"/>
                  </a:lnTo>
                  <a:lnTo>
                    <a:pt x="27987" y="27987"/>
                  </a:lnTo>
                  <a:lnTo>
                    <a:pt x="7510" y="58346"/>
                  </a:lnTo>
                  <a:lnTo>
                    <a:pt x="0" y="95503"/>
                  </a:lnTo>
                  <a:lnTo>
                    <a:pt x="0" y="477519"/>
                  </a:lnTo>
                  <a:lnTo>
                    <a:pt x="7510" y="514677"/>
                  </a:lnTo>
                  <a:lnTo>
                    <a:pt x="27987" y="545036"/>
                  </a:lnTo>
                  <a:lnTo>
                    <a:pt x="58346" y="565513"/>
                  </a:lnTo>
                  <a:lnTo>
                    <a:pt x="95503" y="573023"/>
                  </a:lnTo>
                  <a:lnTo>
                    <a:pt x="1821688" y="573023"/>
                  </a:lnTo>
                  <a:lnTo>
                    <a:pt x="1858845" y="565513"/>
                  </a:lnTo>
                  <a:lnTo>
                    <a:pt x="1889204" y="545036"/>
                  </a:lnTo>
                  <a:lnTo>
                    <a:pt x="1909681" y="514677"/>
                  </a:lnTo>
                  <a:lnTo>
                    <a:pt x="1917192" y="477519"/>
                  </a:lnTo>
                  <a:lnTo>
                    <a:pt x="1917192" y="95503"/>
                  </a:lnTo>
                  <a:lnTo>
                    <a:pt x="1909681" y="58346"/>
                  </a:lnTo>
                  <a:lnTo>
                    <a:pt x="1889204" y="27987"/>
                  </a:lnTo>
                  <a:lnTo>
                    <a:pt x="1858845" y="7510"/>
                  </a:lnTo>
                  <a:lnTo>
                    <a:pt x="18216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207252" y="4277867"/>
              <a:ext cx="1917700" cy="573405"/>
            </a:xfrm>
            <a:custGeom>
              <a:avLst/>
              <a:gdLst/>
              <a:ahLst/>
              <a:cxnLst/>
              <a:rect l="l" t="t" r="r" b="b"/>
              <a:pathLst>
                <a:path w="1917700" h="573404">
                  <a:moveTo>
                    <a:pt x="0" y="95503"/>
                  </a:moveTo>
                  <a:lnTo>
                    <a:pt x="7510" y="58346"/>
                  </a:lnTo>
                  <a:lnTo>
                    <a:pt x="27987" y="27987"/>
                  </a:lnTo>
                  <a:lnTo>
                    <a:pt x="58346" y="7510"/>
                  </a:lnTo>
                  <a:lnTo>
                    <a:pt x="95503" y="0"/>
                  </a:lnTo>
                  <a:lnTo>
                    <a:pt x="1821688" y="0"/>
                  </a:lnTo>
                  <a:lnTo>
                    <a:pt x="1858845" y="7510"/>
                  </a:lnTo>
                  <a:lnTo>
                    <a:pt x="1889204" y="27987"/>
                  </a:lnTo>
                  <a:lnTo>
                    <a:pt x="1909681" y="58346"/>
                  </a:lnTo>
                  <a:lnTo>
                    <a:pt x="1917192" y="95503"/>
                  </a:lnTo>
                  <a:lnTo>
                    <a:pt x="1917192" y="477519"/>
                  </a:lnTo>
                  <a:lnTo>
                    <a:pt x="1909681" y="514677"/>
                  </a:lnTo>
                  <a:lnTo>
                    <a:pt x="1889204" y="545036"/>
                  </a:lnTo>
                  <a:lnTo>
                    <a:pt x="1858845" y="565513"/>
                  </a:lnTo>
                  <a:lnTo>
                    <a:pt x="1821688" y="573023"/>
                  </a:lnTo>
                  <a:lnTo>
                    <a:pt x="95503" y="573023"/>
                  </a:lnTo>
                  <a:lnTo>
                    <a:pt x="58346" y="565513"/>
                  </a:lnTo>
                  <a:lnTo>
                    <a:pt x="27987" y="545036"/>
                  </a:lnTo>
                  <a:lnTo>
                    <a:pt x="7510" y="514677"/>
                  </a:lnTo>
                  <a:lnTo>
                    <a:pt x="0" y="477519"/>
                  </a:lnTo>
                  <a:lnTo>
                    <a:pt x="0" y="95503"/>
                  </a:lnTo>
                  <a:close/>
                </a:path>
              </a:pathLst>
            </a:custGeom>
            <a:ln w="12700">
              <a:solidFill>
                <a:srgbClr val="307AD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8680450" y="4271517"/>
            <a:ext cx="1930400" cy="586105"/>
            <a:chOff x="8680450" y="4271517"/>
            <a:chExt cx="1930400" cy="586105"/>
          </a:xfrm>
        </p:grpSpPr>
        <p:sp>
          <p:nvSpPr>
            <p:cNvPr id="15" name="object 15"/>
            <p:cNvSpPr/>
            <p:nvPr/>
          </p:nvSpPr>
          <p:spPr>
            <a:xfrm>
              <a:off x="8686800" y="4277867"/>
              <a:ext cx="1917700" cy="573405"/>
            </a:xfrm>
            <a:custGeom>
              <a:avLst/>
              <a:gdLst/>
              <a:ahLst/>
              <a:cxnLst/>
              <a:rect l="l" t="t" r="r" b="b"/>
              <a:pathLst>
                <a:path w="1917700" h="573404">
                  <a:moveTo>
                    <a:pt x="1821688" y="0"/>
                  </a:moveTo>
                  <a:lnTo>
                    <a:pt x="95503" y="0"/>
                  </a:lnTo>
                  <a:lnTo>
                    <a:pt x="58346" y="7510"/>
                  </a:lnTo>
                  <a:lnTo>
                    <a:pt x="27987" y="27987"/>
                  </a:lnTo>
                  <a:lnTo>
                    <a:pt x="7510" y="58346"/>
                  </a:lnTo>
                  <a:lnTo>
                    <a:pt x="0" y="95503"/>
                  </a:lnTo>
                  <a:lnTo>
                    <a:pt x="0" y="477519"/>
                  </a:lnTo>
                  <a:lnTo>
                    <a:pt x="7510" y="514677"/>
                  </a:lnTo>
                  <a:lnTo>
                    <a:pt x="27987" y="545036"/>
                  </a:lnTo>
                  <a:lnTo>
                    <a:pt x="58346" y="565513"/>
                  </a:lnTo>
                  <a:lnTo>
                    <a:pt x="95503" y="573023"/>
                  </a:lnTo>
                  <a:lnTo>
                    <a:pt x="1821688" y="573023"/>
                  </a:lnTo>
                  <a:lnTo>
                    <a:pt x="1858845" y="565513"/>
                  </a:lnTo>
                  <a:lnTo>
                    <a:pt x="1889204" y="545036"/>
                  </a:lnTo>
                  <a:lnTo>
                    <a:pt x="1909681" y="514677"/>
                  </a:lnTo>
                  <a:lnTo>
                    <a:pt x="1917192" y="477519"/>
                  </a:lnTo>
                  <a:lnTo>
                    <a:pt x="1917192" y="95503"/>
                  </a:lnTo>
                  <a:lnTo>
                    <a:pt x="1909681" y="58346"/>
                  </a:lnTo>
                  <a:lnTo>
                    <a:pt x="1889204" y="27987"/>
                  </a:lnTo>
                  <a:lnTo>
                    <a:pt x="1858845" y="7510"/>
                  </a:lnTo>
                  <a:lnTo>
                    <a:pt x="18216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8686800" y="4277867"/>
              <a:ext cx="1917700" cy="573405"/>
            </a:xfrm>
            <a:custGeom>
              <a:avLst/>
              <a:gdLst/>
              <a:ahLst/>
              <a:cxnLst/>
              <a:rect l="l" t="t" r="r" b="b"/>
              <a:pathLst>
                <a:path w="1917700" h="573404">
                  <a:moveTo>
                    <a:pt x="0" y="95503"/>
                  </a:moveTo>
                  <a:lnTo>
                    <a:pt x="7510" y="58346"/>
                  </a:lnTo>
                  <a:lnTo>
                    <a:pt x="27987" y="27987"/>
                  </a:lnTo>
                  <a:lnTo>
                    <a:pt x="58346" y="7510"/>
                  </a:lnTo>
                  <a:lnTo>
                    <a:pt x="95503" y="0"/>
                  </a:lnTo>
                  <a:lnTo>
                    <a:pt x="1821688" y="0"/>
                  </a:lnTo>
                  <a:lnTo>
                    <a:pt x="1858845" y="7510"/>
                  </a:lnTo>
                  <a:lnTo>
                    <a:pt x="1889204" y="27987"/>
                  </a:lnTo>
                  <a:lnTo>
                    <a:pt x="1909681" y="58346"/>
                  </a:lnTo>
                  <a:lnTo>
                    <a:pt x="1917192" y="95503"/>
                  </a:lnTo>
                  <a:lnTo>
                    <a:pt x="1917192" y="477519"/>
                  </a:lnTo>
                  <a:lnTo>
                    <a:pt x="1909681" y="514677"/>
                  </a:lnTo>
                  <a:lnTo>
                    <a:pt x="1889204" y="545036"/>
                  </a:lnTo>
                  <a:lnTo>
                    <a:pt x="1858845" y="565513"/>
                  </a:lnTo>
                  <a:lnTo>
                    <a:pt x="1821688" y="573023"/>
                  </a:lnTo>
                  <a:lnTo>
                    <a:pt x="95503" y="573023"/>
                  </a:lnTo>
                  <a:lnTo>
                    <a:pt x="58346" y="565513"/>
                  </a:lnTo>
                  <a:lnTo>
                    <a:pt x="27987" y="545036"/>
                  </a:lnTo>
                  <a:lnTo>
                    <a:pt x="7510" y="514677"/>
                  </a:lnTo>
                  <a:lnTo>
                    <a:pt x="0" y="477519"/>
                  </a:lnTo>
                  <a:lnTo>
                    <a:pt x="0" y="95503"/>
                  </a:lnTo>
                  <a:close/>
                </a:path>
              </a:pathLst>
            </a:custGeom>
            <a:ln w="12700">
              <a:solidFill>
                <a:srgbClr val="307AD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5109717" y="2825756"/>
            <a:ext cx="6899275" cy="36131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3189" marR="5080" indent="720725">
              <a:lnSpc>
                <a:spcPct val="130000"/>
              </a:lnSpc>
              <a:spcBef>
                <a:spcPts val="95"/>
              </a:spcBef>
            </a:pPr>
            <a:r>
              <a:rPr dirty="0" sz="2000" spc="70">
                <a:latin typeface="黑体"/>
                <a:cs typeface="黑体"/>
              </a:rPr>
              <a:t>直播内容</a:t>
            </a:r>
            <a:r>
              <a:rPr dirty="0" sz="2000" spc="55">
                <a:latin typeface="黑体"/>
                <a:cs typeface="黑体"/>
              </a:rPr>
              <a:t>专</a:t>
            </a:r>
            <a:r>
              <a:rPr dirty="0" sz="2000" spc="70">
                <a:latin typeface="黑体"/>
                <a:cs typeface="黑体"/>
              </a:rPr>
              <a:t>业化愈发</a:t>
            </a:r>
            <a:r>
              <a:rPr dirty="0" sz="2000" spc="55">
                <a:latin typeface="黑体"/>
                <a:cs typeface="黑体"/>
              </a:rPr>
              <a:t>受</a:t>
            </a:r>
            <a:r>
              <a:rPr dirty="0" sz="2000" spc="70">
                <a:latin typeface="黑体"/>
                <a:cs typeface="黑体"/>
              </a:rPr>
              <a:t>到青</a:t>
            </a:r>
            <a:r>
              <a:rPr dirty="0" sz="2000" spc="95">
                <a:latin typeface="黑体"/>
                <a:cs typeface="黑体"/>
              </a:rPr>
              <a:t>睐</a:t>
            </a:r>
            <a:r>
              <a:rPr dirty="0" sz="2000" spc="70">
                <a:latin typeface="黑体"/>
                <a:cs typeface="黑体"/>
              </a:rPr>
              <a:t>，</a:t>
            </a:r>
            <a:r>
              <a:rPr dirty="0" sz="2000" spc="55">
                <a:latin typeface="黑体"/>
                <a:cs typeface="黑体"/>
              </a:rPr>
              <a:t>随</a:t>
            </a:r>
            <a:r>
              <a:rPr dirty="0" sz="2000" spc="70">
                <a:latin typeface="黑体"/>
                <a:cs typeface="黑体"/>
              </a:rPr>
              <a:t>着生态的</a:t>
            </a:r>
            <a:r>
              <a:rPr dirty="0" sz="2000" spc="55">
                <a:latin typeface="黑体"/>
                <a:cs typeface="黑体"/>
              </a:rPr>
              <a:t>不</a:t>
            </a:r>
            <a:r>
              <a:rPr dirty="0" sz="2000" spc="70">
                <a:latin typeface="黑体"/>
                <a:cs typeface="黑体"/>
              </a:rPr>
              <a:t>断</a:t>
            </a:r>
            <a:r>
              <a:rPr dirty="0" sz="2000">
                <a:latin typeface="黑体"/>
                <a:cs typeface="黑体"/>
              </a:rPr>
              <a:t>完 </a:t>
            </a:r>
            <a:r>
              <a:rPr dirty="0" sz="2000" spc="50">
                <a:latin typeface="黑体"/>
                <a:cs typeface="黑体"/>
              </a:rPr>
              <a:t>善，</a:t>
            </a:r>
            <a:r>
              <a:rPr dirty="0" sz="2000" spc="45">
                <a:latin typeface="黑体"/>
                <a:cs typeface="黑体"/>
              </a:rPr>
              <a:t>直播</a:t>
            </a:r>
            <a:r>
              <a:rPr dirty="0" sz="2000" spc="35">
                <a:latin typeface="黑体"/>
                <a:cs typeface="黑体"/>
              </a:rPr>
              <a:t>电</a:t>
            </a:r>
            <a:r>
              <a:rPr dirty="0" sz="2000" spc="45">
                <a:latin typeface="黑体"/>
                <a:cs typeface="黑体"/>
              </a:rPr>
              <a:t>商服务商</a:t>
            </a:r>
            <a:r>
              <a:rPr dirty="0" sz="2000" spc="35">
                <a:latin typeface="黑体"/>
                <a:cs typeface="黑体"/>
              </a:rPr>
              <a:t>将</a:t>
            </a:r>
            <a:r>
              <a:rPr dirty="0" sz="2000" spc="45">
                <a:latin typeface="黑体"/>
                <a:cs typeface="黑体"/>
              </a:rPr>
              <a:t>会变得越</a:t>
            </a:r>
            <a:r>
              <a:rPr dirty="0" sz="2000" spc="35">
                <a:latin typeface="黑体"/>
                <a:cs typeface="黑体"/>
              </a:rPr>
              <a:t>发</a:t>
            </a:r>
            <a:r>
              <a:rPr dirty="0" sz="2000" spc="45">
                <a:latin typeface="黑体"/>
                <a:cs typeface="黑体"/>
              </a:rPr>
              <a:t>专</a:t>
            </a:r>
            <a:r>
              <a:rPr dirty="0" sz="2000" spc="70">
                <a:latin typeface="黑体"/>
                <a:cs typeface="黑体"/>
              </a:rPr>
              <a:t>业</a:t>
            </a:r>
            <a:r>
              <a:rPr dirty="0" sz="2000" spc="50">
                <a:latin typeface="黑体"/>
                <a:cs typeface="黑体"/>
              </a:rPr>
              <a:t>。只</a:t>
            </a:r>
            <a:r>
              <a:rPr dirty="0" sz="2000" spc="35">
                <a:latin typeface="黑体"/>
                <a:cs typeface="黑体"/>
              </a:rPr>
              <a:t>有</a:t>
            </a:r>
            <a:r>
              <a:rPr dirty="0" sz="2000" spc="50">
                <a:latin typeface="黑体"/>
                <a:cs typeface="黑体"/>
              </a:rPr>
              <a:t>提供专业</a:t>
            </a:r>
            <a:r>
              <a:rPr dirty="0" sz="2000" spc="35">
                <a:latin typeface="黑体"/>
                <a:cs typeface="黑体"/>
              </a:rPr>
              <a:t>化</a:t>
            </a:r>
            <a:r>
              <a:rPr dirty="0" sz="2000">
                <a:latin typeface="黑体"/>
                <a:cs typeface="黑体"/>
              </a:rPr>
              <a:t>、 </a:t>
            </a:r>
            <a:r>
              <a:rPr dirty="0" sz="2000">
                <a:latin typeface="黑体"/>
                <a:cs typeface="黑体"/>
              </a:rPr>
              <a:t>精细化</a:t>
            </a:r>
            <a:r>
              <a:rPr dirty="0" sz="2000" spc="-15">
                <a:latin typeface="黑体"/>
                <a:cs typeface="黑体"/>
              </a:rPr>
              <a:t>的</a:t>
            </a:r>
            <a:r>
              <a:rPr dirty="0" sz="2000">
                <a:latin typeface="黑体"/>
                <a:cs typeface="黑体"/>
              </a:rPr>
              <a:t>服</a:t>
            </a:r>
            <a:r>
              <a:rPr dirty="0" sz="2000" spc="-15">
                <a:latin typeface="黑体"/>
                <a:cs typeface="黑体"/>
              </a:rPr>
              <a:t>务</a:t>
            </a:r>
            <a:r>
              <a:rPr dirty="0" sz="2000">
                <a:latin typeface="黑体"/>
                <a:cs typeface="黑体"/>
              </a:rPr>
              <a:t>，服务</a:t>
            </a:r>
            <a:r>
              <a:rPr dirty="0" sz="2000" spc="-15">
                <a:latin typeface="黑体"/>
                <a:cs typeface="黑体"/>
              </a:rPr>
              <a:t>商</a:t>
            </a:r>
            <a:r>
              <a:rPr dirty="0" sz="2000">
                <a:latin typeface="黑体"/>
                <a:cs typeface="黑体"/>
              </a:rPr>
              <a:t>才</a:t>
            </a:r>
            <a:r>
              <a:rPr dirty="0" sz="2000" spc="-15">
                <a:latin typeface="黑体"/>
                <a:cs typeface="黑体"/>
              </a:rPr>
              <a:t>能</a:t>
            </a:r>
            <a:r>
              <a:rPr dirty="0" sz="2000">
                <a:latin typeface="黑体"/>
                <a:cs typeface="黑体"/>
              </a:rPr>
              <a:t>够快速</a:t>
            </a:r>
            <a:r>
              <a:rPr dirty="0" sz="2000" spc="-15">
                <a:latin typeface="黑体"/>
                <a:cs typeface="黑体"/>
              </a:rPr>
              <a:t>抢</a:t>
            </a:r>
            <a:r>
              <a:rPr dirty="0" sz="2000">
                <a:latin typeface="黑体"/>
                <a:cs typeface="黑体"/>
              </a:rPr>
              <a:t>占</a:t>
            </a:r>
            <a:r>
              <a:rPr dirty="0" sz="2000" spc="-15">
                <a:latin typeface="黑体"/>
                <a:cs typeface="黑体"/>
              </a:rPr>
              <a:t>市</a:t>
            </a:r>
            <a:r>
              <a:rPr dirty="0" sz="2000">
                <a:latin typeface="黑体"/>
                <a:cs typeface="黑体"/>
              </a:rPr>
              <a:t>场。</a:t>
            </a:r>
            <a:endParaRPr sz="2000">
              <a:latin typeface="黑体"/>
              <a:cs typeface="黑体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50">
              <a:latin typeface="黑体"/>
              <a:cs typeface="黑体"/>
            </a:endParaRPr>
          </a:p>
          <a:p>
            <a:pPr algn="ctr" marR="297180">
              <a:lnSpc>
                <a:spcPct val="100000"/>
              </a:lnSpc>
              <a:spcBef>
                <a:spcPts val="5"/>
              </a:spcBef>
              <a:tabLst>
                <a:tab pos="2479040" algn="l"/>
              </a:tabLst>
            </a:pPr>
            <a:r>
              <a:rPr dirty="0" sz="2400">
                <a:latin typeface="黑体"/>
                <a:cs typeface="黑体"/>
              </a:rPr>
              <a:t>专业化	精细化</a:t>
            </a:r>
            <a:endParaRPr sz="2400">
              <a:latin typeface="黑体"/>
              <a:cs typeface="黑体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900">
              <a:latin typeface="黑体"/>
              <a:cs typeface="黑体"/>
            </a:endParaRPr>
          </a:p>
          <a:p>
            <a:pPr algn="just" marL="12700" marR="2439670" indent="269240">
              <a:lnSpc>
                <a:spcPct val="98900"/>
              </a:lnSpc>
            </a:pPr>
            <a:r>
              <a:rPr dirty="0" sz="1600" spc="40">
                <a:latin typeface="黑体"/>
                <a:cs typeface="黑体"/>
              </a:rPr>
              <a:t>双语直播</a:t>
            </a:r>
            <a:r>
              <a:rPr dirty="0" sz="1600" spc="30">
                <a:latin typeface="黑体"/>
                <a:cs typeface="黑体"/>
              </a:rPr>
              <a:t>带</a:t>
            </a:r>
            <a:r>
              <a:rPr dirty="0" sz="1600" spc="40">
                <a:latin typeface="黑体"/>
                <a:cs typeface="黑体"/>
              </a:rPr>
              <a:t>货</a:t>
            </a:r>
            <a:r>
              <a:rPr dirty="0" sz="1600" spc="30">
                <a:latin typeface="黑体"/>
                <a:cs typeface="黑体"/>
              </a:rPr>
              <a:t>成</a:t>
            </a:r>
            <a:r>
              <a:rPr dirty="0" sz="1600" spc="40">
                <a:latin typeface="黑体"/>
                <a:cs typeface="黑体"/>
              </a:rPr>
              <a:t>为新热</a:t>
            </a:r>
            <a:r>
              <a:rPr dirty="0" sz="1600" spc="45">
                <a:latin typeface="黑体"/>
                <a:cs typeface="黑体"/>
              </a:rPr>
              <a:t>点</a:t>
            </a:r>
            <a:r>
              <a:rPr dirty="0" sz="1600" spc="40">
                <a:latin typeface="黑体"/>
                <a:cs typeface="黑体"/>
              </a:rPr>
              <a:t>。在</a:t>
            </a:r>
            <a:r>
              <a:rPr dirty="0" sz="1600" spc="30">
                <a:latin typeface="黑体"/>
                <a:cs typeface="黑体"/>
              </a:rPr>
              <a:t>某</a:t>
            </a:r>
            <a:r>
              <a:rPr dirty="0" sz="1600" spc="40">
                <a:latin typeface="黑体"/>
                <a:cs typeface="黑体"/>
              </a:rPr>
              <a:t>直播间中，</a:t>
            </a:r>
            <a:r>
              <a:rPr dirty="0" sz="1600" spc="-5">
                <a:latin typeface="黑体"/>
                <a:cs typeface="黑体"/>
              </a:rPr>
              <a:t>主 </a:t>
            </a:r>
            <a:r>
              <a:rPr dirty="0" sz="1600" spc="65">
                <a:latin typeface="黑体"/>
                <a:cs typeface="黑体"/>
              </a:rPr>
              <a:t>播用“双</a:t>
            </a:r>
            <a:r>
              <a:rPr dirty="0" sz="1600" spc="50">
                <a:latin typeface="黑体"/>
                <a:cs typeface="黑体"/>
              </a:rPr>
              <a:t>语</a:t>
            </a:r>
            <a:r>
              <a:rPr dirty="0" sz="1600" spc="65">
                <a:latin typeface="黑体"/>
                <a:cs typeface="黑体"/>
              </a:rPr>
              <a:t>带</a:t>
            </a:r>
            <a:r>
              <a:rPr dirty="0" sz="1600" spc="60">
                <a:latin typeface="黑体"/>
                <a:cs typeface="黑体"/>
              </a:rPr>
              <a:t>货</a:t>
            </a:r>
            <a:r>
              <a:rPr dirty="0" sz="1600" spc="65">
                <a:latin typeface="黑体"/>
                <a:cs typeface="黑体"/>
              </a:rPr>
              <a:t>”模式迅</a:t>
            </a:r>
            <a:r>
              <a:rPr dirty="0" sz="1600" spc="50">
                <a:latin typeface="黑体"/>
                <a:cs typeface="黑体"/>
              </a:rPr>
              <a:t>速</a:t>
            </a:r>
            <a:r>
              <a:rPr dirty="0" sz="1600" spc="65">
                <a:latin typeface="黑体"/>
                <a:cs typeface="黑体"/>
              </a:rPr>
              <a:t>破</a:t>
            </a:r>
            <a:r>
              <a:rPr dirty="0" sz="1600" spc="60">
                <a:latin typeface="黑体"/>
                <a:cs typeface="黑体"/>
              </a:rPr>
              <a:t>圈</a:t>
            </a:r>
            <a:r>
              <a:rPr dirty="0" sz="1600" spc="65">
                <a:latin typeface="黑体"/>
                <a:cs typeface="黑体"/>
              </a:rPr>
              <a:t>，一边</a:t>
            </a:r>
            <a:r>
              <a:rPr dirty="0" sz="1600" spc="50">
                <a:latin typeface="黑体"/>
                <a:cs typeface="黑体"/>
              </a:rPr>
              <a:t>卖</a:t>
            </a:r>
            <a:r>
              <a:rPr dirty="0" sz="1600" spc="70">
                <a:latin typeface="黑体"/>
                <a:cs typeface="黑体"/>
              </a:rPr>
              <a:t>货</a:t>
            </a:r>
            <a:r>
              <a:rPr dirty="0" sz="1600" spc="55">
                <a:latin typeface="黑体"/>
                <a:cs typeface="黑体"/>
              </a:rPr>
              <a:t>，</a:t>
            </a:r>
            <a:r>
              <a:rPr dirty="0" sz="1600" spc="-5">
                <a:latin typeface="黑体"/>
                <a:cs typeface="黑体"/>
              </a:rPr>
              <a:t>一 </a:t>
            </a:r>
            <a:r>
              <a:rPr dirty="0" sz="1600" spc="65">
                <a:latin typeface="黑体"/>
                <a:cs typeface="黑体"/>
              </a:rPr>
              <a:t>边在直播</a:t>
            </a:r>
            <a:r>
              <a:rPr dirty="0" sz="1600" spc="50">
                <a:latin typeface="黑体"/>
                <a:cs typeface="黑体"/>
              </a:rPr>
              <a:t>间</a:t>
            </a:r>
            <a:r>
              <a:rPr dirty="0" sz="1600" spc="65">
                <a:latin typeface="黑体"/>
                <a:cs typeface="黑体"/>
              </a:rPr>
              <a:t>聊</a:t>
            </a:r>
            <a:r>
              <a:rPr dirty="0" sz="1600" spc="50">
                <a:latin typeface="黑体"/>
                <a:cs typeface="黑体"/>
              </a:rPr>
              <a:t>人</a:t>
            </a:r>
            <a:r>
              <a:rPr dirty="0" sz="1600" spc="80">
                <a:latin typeface="黑体"/>
                <a:cs typeface="黑体"/>
              </a:rPr>
              <a:t>生</a:t>
            </a:r>
            <a:r>
              <a:rPr dirty="0" sz="1600" spc="65">
                <a:latin typeface="黑体"/>
                <a:cs typeface="黑体"/>
              </a:rPr>
              <a:t>、聊际</a:t>
            </a:r>
            <a:r>
              <a:rPr dirty="0" sz="1600" spc="55">
                <a:latin typeface="黑体"/>
                <a:cs typeface="黑体"/>
              </a:rPr>
              <a:t>遇</a:t>
            </a:r>
            <a:r>
              <a:rPr dirty="0" sz="1600" spc="65">
                <a:latin typeface="黑体"/>
                <a:cs typeface="黑体"/>
              </a:rPr>
              <a:t>、</a:t>
            </a:r>
            <a:r>
              <a:rPr dirty="0" sz="1600" spc="50">
                <a:latin typeface="黑体"/>
                <a:cs typeface="黑体"/>
              </a:rPr>
              <a:t>聊</a:t>
            </a:r>
            <a:r>
              <a:rPr dirty="0" sz="1600" spc="65">
                <a:latin typeface="黑体"/>
                <a:cs typeface="黑体"/>
              </a:rPr>
              <a:t>诗词、</a:t>
            </a:r>
            <a:r>
              <a:rPr dirty="0" sz="1600" spc="50">
                <a:latin typeface="黑体"/>
                <a:cs typeface="黑体"/>
              </a:rPr>
              <a:t>聊</a:t>
            </a:r>
            <a:r>
              <a:rPr dirty="0" sz="1600" spc="65">
                <a:latin typeface="黑体"/>
                <a:cs typeface="黑体"/>
              </a:rPr>
              <a:t>理</a:t>
            </a:r>
            <a:r>
              <a:rPr dirty="0" sz="1600" spc="55">
                <a:latin typeface="黑体"/>
                <a:cs typeface="黑体"/>
              </a:rPr>
              <a:t>想</a:t>
            </a:r>
            <a:r>
              <a:rPr dirty="0" sz="1600" spc="-5">
                <a:latin typeface="黑体"/>
                <a:cs typeface="黑体"/>
              </a:rPr>
              <a:t>， </a:t>
            </a:r>
            <a:r>
              <a:rPr dirty="0" sz="1600" spc="65">
                <a:latin typeface="黑体"/>
                <a:cs typeface="黑体"/>
              </a:rPr>
              <a:t>用标准的</a:t>
            </a:r>
            <a:r>
              <a:rPr dirty="0" sz="1600" spc="50">
                <a:latin typeface="黑体"/>
                <a:cs typeface="黑体"/>
              </a:rPr>
              <a:t>英</a:t>
            </a:r>
            <a:r>
              <a:rPr dirty="0" sz="1600" spc="65">
                <a:latin typeface="黑体"/>
                <a:cs typeface="黑体"/>
              </a:rPr>
              <a:t>语</a:t>
            </a:r>
            <a:r>
              <a:rPr dirty="0" sz="1600" spc="50">
                <a:latin typeface="黑体"/>
                <a:cs typeface="黑体"/>
              </a:rPr>
              <a:t>发</a:t>
            </a:r>
            <a:r>
              <a:rPr dirty="0" sz="1600" spc="65">
                <a:latin typeface="黑体"/>
                <a:cs typeface="黑体"/>
              </a:rPr>
              <a:t>音谈莎士</a:t>
            </a:r>
            <a:r>
              <a:rPr dirty="0" sz="1600" spc="50">
                <a:latin typeface="黑体"/>
                <a:cs typeface="黑体"/>
              </a:rPr>
              <a:t>比</a:t>
            </a:r>
            <a:r>
              <a:rPr dirty="0" sz="1600" spc="65">
                <a:latin typeface="黑体"/>
                <a:cs typeface="黑体"/>
              </a:rPr>
              <a:t>亚</a:t>
            </a:r>
            <a:r>
              <a:rPr dirty="0" sz="1600" spc="50">
                <a:latin typeface="黑体"/>
                <a:cs typeface="黑体"/>
              </a:rPr>
              <a:t>的</a:t>
            </a:r>
            <a:r>
              <a:rPr dirty="0" sz="1600" spc="65">
                <a:latin typeface="黑体"/>
                <a:cs typeface="黑体"/>
              </a:rPr>
              <a:t>十四行</a:t>
            </a:r>
            <a:r>
              <a:rPr dirty="0" sz="1600" spc="85">
                <a:latin typeface="黑体"/>
                <a:cs typeface="黑体"/>
              </a:rPr>
              <a:t>诗</a:t>
            </a:r>
            <a:r>
              <a:rPr dirty="0" sz="1600" spc="65">
                <a:latin typeface="黑体"/>
                <a:cs typeface="黑体"/>
              </a:rPr>
              <a:t>，</a:t>
            </a:r>
            <a:r>
              <a:rPr dirty="0" sz="1600" spc="55">
                <a:latin typeface="黑体"/>
                <a:cs typeface="黑体"/>
              </a:rPr>
              <a:t>边教 </a:t>
            </a:r>
            <a:r>
              <a:rPr dirty="0" sz="1600">
                <a:latin typeface="黑体"/>
                <a:cs typeface="黑体"/>
              </a:rPr>
              <a:t>英</a:t>
            </a:r>
            <a:r>
              <a:rPr dirty="0" sz="1600" spc="-5">
                <a:latin typeface="黑体"/>
                <a:cs typeface="黑体"/>
              </a:rPr>
              <a:t>语</a:t>
            </a:r>
            <a:r>
              <a:rPr dirty="0" sz="1600" spc="-10">
                <a:latin typeface="黑体"/>
                <a:cs typeface="黑体"/>
              </a:rPr>
              <a:t>边</a:t>
            </a:r>
            <a:r>
              <a:rPr dirty="0" sz="1600">
                <a:latin typeface="黑体"/>
                <a:cs typeface="黑体"/>
              </a:rPr>
              <a:t>卖</a:t>
            </a:r>
            <a:r>
              <a:rPr dirty="0" sz="1600" spc="-5">
                <a:latin typeface="黑体"/>
                <a:cs typeface="黑体"/>
              </a:rPr>
              <a:t>货，瞬</a:t>
            </a:r>
            <a:r>
              <a:rPr dirty="0" sz="1600">
                <a:latin typeface="黑体"/>
                <a:cs typeface="黑体"/>
              </a:rPr>
              <a:t>间</a:t>
            </a:r>
            <a:r>
              <a:rPr dirty="0" sz="1600" spc="-5">
                <a:latin typeface="黑体"/>
                <a:cs typeface="黑体"/>
              </a:rPr>
              <a:t>圈</a:t>
            </a:r>
            <a:r>
              <a:rPr dirty="0" sz="1600" spc="-10">
                <a:latin typeface="黑体"/>
                <a:cs typeface="黑体"/>
              </a:rPr>
              <a:t>粉</a:t>
            </a:r>
            <a:r>
              <a:rPr dirty="0" sz="1600">
                <a:latin typeface="黑体"/>
                <a:cs typeface="黑体"/>
              </a:rPr>
              <a:t>无</a:t>
            </a:r>
            <a:r>
              <a:rPr dirty="0" sz="1600" spc="-5">
                <a:latin typeface="黑体"/>
                <a:cs typeface="黑体"/>
              </a:rPr>
              <a:t>数。</a:t>
            </a:r>
            <a:endParaRPr sz="1600">
              <a:latin typeface="黑体"/>
              <a:cs typeface="黑体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123594" y="236042"/>
            <a:ext cx="566864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74165" algn="l"/>
              </a:tabLst>
            </a:pPr>
            <a:r>
              <a:rPr dirty="0" sz="3200" spc="10"/>
              <a:t>活动</a:t>
            </a:r>
            <a:r>
              <a:rPr dirty="0" sz="3200" spc="-10"/>
              <a:t>一	</a:t>
            </a:r>
            <a:r>
              <a:rPr dirty="0" sz="3200" spc="5"/>
              <a:t>认识</a:t>
            </a:r>
            <a:r>
              <a:rPr dirty="0" sz="3200" spc="-10"/>
              <a:t>直</a:t>
            </a:r>
            <a:r>
              <a:rPr dirty="0" sz="3200" spc="5"/>
              <a:t>播</a:t>
            </a:r>
            <a:r>
              <a:rPr dirty="0" sz="3200" spc="-10"/>
              <a:t>电商</a:t>
            </a:r>
            <a:r>
              <a:rPr dirty="0" sz="3200"/>
              <a:t>发</a:t>
            </a:r>
            <a:r>
              <a:rPr dirty="0" sz="3200" spc="-10"/>
              <a:t>展概况</a:t>
            </a:r>
            <a:endParaRPr sz="3200"/>
          </a:p>
        </p:txBody>
      </p:sp>
      <p:sp>
        <p:nvSpPr>
          <p:cNvPr id="19" name="object 19"/>
          <p:cNvSpPr txBox="1"/>
          <p:nvPr/>
        </p:nvSpPr>
        <p:spPr>
          <a:xfrm>
            <a:off x="239268" y="1367027"/>
            <a:ext cx="4326890" cy="523240"/>
          </a:xfrm>
          <a:prstGeom prst="rect">
            <a:avLst/>
          </a:prstGeom>
          <a:solidFill>
            <a:srgbClr val="FFB954"/>
          </a:solidFill>
        </p:spPr>
        <p:txBody>
          <a:bodyPr wrap="square" lIns="0" tIns="38735" rIns="0" bIns="0" rtlCol="0" vert="horz">
            <a:spAutoFit/>
          </a:bodyPr>
          <a:lstStyle/>
          <a:p>
            <a:pPr marL="461645">
              <a:lnSpc>
                <a:spcPct val="100000"/>
              </a:lnSpc>
              <a:spcBef>
                <a:spcPts val="305"/>
              </a:spcBef>
            </a:pPr>
            <a:r>
              <a:rPr dirty="0" sz="2800">
                <a:latin typeface="Arial"/>
                <a:cs typeface="Arial"/>
              </a:rPr>
              <a:t>2</a:t>
            </a:r>
            <a:r>
              <a:rPr dirty="0" sz="2800">
                <a:latin typeface="黑体"/>
                <a:cs typeface="黑体"/>
              </a:rPr>
              <a:t>．直播电商</a:t>
            </a:r>
            <a:r>
              <a:rPr dirty="0" sz="2800" spc="-5">
                <a:latin typeface="黑体"/>
                <a:cs typeface="黑体"/>
              </a:rPr>
              <a:t>发</a:t>
            </a:r>
            <a:r>
              <a:rPr dirty="0" sz="2800">
                <a:latin typeface="黑体"/>
                <a:cs typeface="黑体"/>
              </a:rPr>
              <a:t>展</a:t>
            </a:r>
            <a:r>
              <a:rPr dirty="0" sz="2800" spc="-5">
                <a:latin typeface="黑体"/>
                <a:cs typeface="黑体"/>
              </a:rPr>
              <a:t>趋势</a:t>
            </a:r>
            <a:endParaRPr sz="2800">
              <a:latin typeface="黑体"/>
              <a:cs typeface="黑体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17252" y="5370576"/>
              <a:ext cx="1941576" cy="11978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170431" cy="122377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001640" y="5006466"/>
              <a:ext cx="4643755" cy="1480185"/>
            </a:xfrm>
            <a:custGeom>
              <a:avLst/>
              <a:gdLst/>
              <a:ahLst/>
              <a:cxnLst/>
              <a:rect l="l" t="t" r="r" b="b"/>
              <a:pathLst>
                <a:path w="4643755" h="1480185">
                  <a:moveTo>
                    <a:pt x="0" y="0"/>
                  </a:moveTo>
                  <a:lnTo>
                    <a:pt x="798195" y="156844"/>
                  </a:lnTo>
                  <a:lnTo>
                    <a:pt x="29083" y="156844"/>
                  </a:lnTo>
                  <a:lnTo>
                    <a:pt x="29083" y="1479676"/>
                  </a:lnTo>
                  <a:lnTo>
                    <a:pt x="4643755" y="1479676"/>
                  </a:lnTo>
                  <a:lnTo>
                    <a:pt x="4643755" y="156844"/>
                  </a:lnTo>
                  <a:lnTo>
                    <a:pt x="1951863" y="156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D4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001640" y="5006466"/>
              <a:ext cx="4643755" cy="1480185"/>
            </a:xfrm>
            <a:custGeom>
              <a:avLst/>
              <a:gdLst/>
              <a:ahLst/>
              <a:cxnLst/>
              <a:rect l="l" t="t" r="r" b="b"/>
              <a:pathLst>
                <a:path w="4643755" h="1480185">
                  <a:moveTo>
                    <a:pt x="29083" y="156844"/>
                  </a:moveTo>
                  <a:lnTo>
                    <a:pt x="798195" y="156844"/>
                  </a:lnTo>
                  <a:lnTo>
                    <a:pt x="0" y="0"/>
                  </a:lnTo>
                  <a:lnTo>
                    <a:pt x="1951863" y="156844"/>
                  </a:lnTo>
                  <a:lnTo>
                    <a:pt x="4643755" y="156844"/>
                  </a:lnTo>
                  <a:lnTo>
                    <a:pt x="4643755" y="377316"/>
                  </a:lnTo>
                  <a:lnTo>
                    <a:pt x="4643755" y="708024"/>
                  </a:lnTo>
                  <a:lnTo>
                    <a:pt x="4643755" y="1479676"/>
                  </a:lnTo>
                  <a:lnTo>
                    <a:pt x="1951863" y="1479676"/>
                  </a:lnTo>
                  <a:lnTo>
                    <a:pt x="798195" y="1479676"/>
                  </a:lnTo>
                  <a:lnTo>
                    <a:pt x="29083" y="1479676"/>
                  </a:lnTo>
                  <a:lnTo>
                    <a:pt x="29083" y="708024"/>
                  </a:lnTo>
                  <a:lnTo>
                    <a:pt x="29083" y="377316"/>
                  </a:lnTo>
                  <a:lnTo>
                    <a:pt x="29083" y="156844"/>
                  </a:lnTo>
                  <a:close/>
                </a:path>
              </a:pathLst>
            </a:custGeom>
            <a:ln w="9525">
              <a:solidFill>
                <a:srgbClr val="307AD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5109717" y="5194553"/>
            <a:ext cx="4456430" cy="1244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 indent="269240">
              <a:lnSpc>
                <a:spcPct val="100000"/>
              </a:lnSpc>
              <a:spcBef>
                <a:spcPts val="95"/>
              </a:spcBef>
            </a:pPr>
            <a:r>
              <a:rPr dirty="0" sz="1600" spc="40">
                <a:latin typeface="黑体"/>
                <a:cs typeface="黑体"/>
              </a:rPr>
              <a:t>数字人直播无</a:t>
            </a:r>
            <a:r>
              <a:rPr dirty="0" sz="1600" spc="30">
                <a:latin typeface="黑体"/>
                <a:cs typeface="黑体"/>
              </a:rPr>
              <a:t>需</a:t>
            </a:r>
            <a:r>
              <a:rPr dirty="0" sz="1600" spc="40">
                <a:latin typeface="黑体"/>
                <a:cs typeface="黑体"/>
              </a:rPr>
              <a:t>真人主</a:t>
            </a:r>
            <a:r>
              <a:rPr dirty="0" sz="1600" spc="60">
                <a:latin typeface="黑体"/>
                <a:cs typeface="黑体"/>
              </a:rPr>
              <a:t>播</a:t>
            </a:r>
            <a:r>
              <a:rPr dirty="0" sz="1600" spc="40">
                <a:latin typeface="黑体"/>
                <a:cs typeface="黑体"/>
              </a:rPr>
              <a:t>，节</a:t>
            </a:r>
            <a:r>
              <a:rPr dirty="0" sz="1600" spc="30">
                <a:latin typeface="黑体"/>
                <a:cs typeface="黑体"/>
              </a:rPr>
              <a:t>省</a:t>
            </a:r>
            <a:r>
              <a:rPr dirty="0" sz="1600" spc="-5">
                <a:latin typeface="Arial"/>
                <a:cs typeface="Arial"/>
              </a:rPr>
              <a:t>90</a:t>
            </a:r>
            <a:r>
              <a:rPr dirty="0" sz="1600" spc="30">
                <a:latin typeface="Arial"/>
                <a:cs typeface="Arial"/>
              </a:rPr>
              <a:t>%</a:t>
            </a:r>
            <a:r>
              <a:rPr dirty="0" sz="1600" spc="40">
                <a:latin typeface="黑体"/>
                <a:cs typeface="黑体"/>
              </a:rPr>
              <a:t>成本，</a:t>
            </a:r>
            <a:r>
              <a:rPr dirty="0" sz="1600" spc="-5">
                <a:latin typeface="黑体"/>
                <a:cs typeface="黑体"/>
              </a:rPr>
              <a:t>一 </a:t>
            </a:r>
            <a:r>
              <a:rPr dirty="0" sz="1600" spc="65">
                <a:latin typeface="黑体"/>
                <a:cs typeface="黑体"/>
              </a:rPr>
              <a:t>台电脑即</a:t>
            </a:r>
            <a:r>
              <a:rPr dirty="0" sz="1600" spc="50">
                <a:latin typeface="黑体"/>
                <a:cs typeface="黑体"/>
              </a:rPr>
              <a:t>可</a:t>
            </a:r>
            <a:r>
              <a:rPr dirty="0" sz="1600" spc="65">
                <a:latin typeface="黑体"/>
                <a:cs typeface="黑体"/>
              </a:rPr>
              <a:t>随</a:t>
            </a:r>
            <a:r>
              <a:rPr dirty="0" sz="1600" spc="50">
                <a:latin typeface="黑体"/>
                <a:cs typeface="黑体"/>
              </a:rPr>
              <a:t>时</a:t>
            </a:r>
            <a:r>
              <a:rPr dirty="0" sz="1600" spc="65">
                <a:latin typeface="黑体"/>
                <a:cs typeface="黑体"/>
              </a:rPr>
              <a:t>开</a:t>
            </a:r>
            <a:r>
              <a:rPr dirty="0" sz="1600" spc="80">
                <a:latin typeface="黑体"/>
                <a:cs typeface="黑体"/>
              </a:rPr>
              <a:t>播</a:t>
            </a:r>
            <a:r>
              <a:rPr dirty="0" sz="1600" spc="65">
                <a:latin typeface="黑体"/>
                <a:cs typeface="黑体"/>
              </a:rPr>
              <a:t>。不</a:t>
            </a:r>
            <a:r>
              <a:rPr dirty="0" sz="1600" spc="50">
                <a:latin typeface="黑体"/>
                <a:cs typeface="黑体"/>
              </a:rPr>
              <a:t>受</a:t>
            </a:r>
            <a:r>
              <a:rPr dirty="0" sz="1600" spc="65">
                <a:latin typeface="黑体"/>
                <a:cs typeface="黑体"/>
              </a:rPr>
              <a:t>时</a:t>
            </a:r>
            <a:r>
              <a:rPr dirty="0" sz="1600" spc="50">
                <a:latin typeface="黑体"/>
                <a:cs typeface="黑体"/>
              </a:rPr>
              <a:t>间</a:t>
            </a:r>
            <a:r>
              <a:rPr dirty="0" sz="1600" spc="65">
                <a:latin typeface="黑体"/>
                <a:cs typeface="黑体"/>
              </a:rPr>
              <a:t>和地点</a:t>
            </a:r>
            <a:r>
              <a:rPr dirty="0" sz="1600" spc="50">
                <a:latin typeface="黑体"/>
                <a:cs typeface="黑体"/>
              </a:rPr>
              <a:t>的</a:t>
            </a:r>
            <a:r>
              <a:rPr dirty="0" sz="1600" spc="65">
                <a:latin typeface="黑体"/>
                <a:cs typeface="黑体"/>
              </a:rPr>
              <a:t>限</a:t>
            </a:r>
            <a:r>
              <a:rPr dirty="0" sz="1600" spc="70">
                <a:latin typeface="黑体"/>
                <a:cs typeface="黑体"/>
              </a:rPr>
              <a:t>制</a:t>
            </a:r>
            <a:r>
              <a:rPr dirty="0" sz="1600" spc="-5">
                <a:latin typeface="黑体"/>
                <a:cs typeface="黑体"/>
              </a:rPr>
              <a:t>， </a:t>
            </a:r>
            <a:r>
              <a:rPr dirty="0" sz="1600" spc="65">
                <a:latin typeface="黑体"/>
                <a:cs typeface="黑体"/>
              </a:rPr>
              <a:t>可以在任</a:t>
            </a:r>
            <a:r>
              <a:rPr dirty="0" sz="1600" spc="50">
                <a:latin typeface="黑体"/>
                <a:cs typeface="黑体"/>
              </a:rPr>
              <a:t>何</a:t>
            </a:r>
            <a:r>
              <a:rPr dirty="0" sz="1600" spc="65">
                <a:latin typeface="黑体"/>
                <a:cs typeface="黑体"/>
              </a:rPr>
              <a:t>时</a:t>
            </a:r>
            <a:r>
              <a:rPr dirty="0" sz="1600" spc="50">
                <a:latin typeface="黑体"/>
                <a:cs typeface="黑体"/>
              </a:rPr>
              <a:t>候</a:t>
            </a:r>
            <a:r>
              <a:rPr dirty="0" sz="1600" spc="65">
                <a:latin typeface="黑体"/>
                <a:cs typeface="黑体"/>
              </a:rPr>
              <a:t>进行直</a:t>
            </a:r>
            <a:r>
              <a:rPr dirty="0" sz="1600" spc="85">
                <a:latin typeface="黑体"/>
                <a:cs typeface="黑体"/>
              </a:rPr>
              <a:t>播</a:t>
            </a:r>
            <a:r>
              <a:rPr dirty="0" sz="1600" spc="55">
                <a:latin typeface="黑体"/>
                <a:cs typeface="黑体"/>
              </a:rPr>
              <a:t>。</a:t>
            </a:r>
            <a:r>
              <a:rPr dirty="0" sz="1600" spc="65">
                <a:latin typeface="黑体"/>
                <a:cs typeface="黑体"/>
              </a:rPr>
              <a:t>数</a:t>
            </a:r>
            <a:r>
              <a:rPr dirty="0" sz="1600" spc="50">
                <a:latin typeface="黑体"/>
                <a:cs typeface="黑体"/>
              </a:rPr>
              <a:t>字</a:t>
            </a:r>
            <a:r>
              <a:rPr dirty="0" sz="1600" spc="65">
                <a:latin typeface="黑体"/>
                <a:cs typeface="黑体"/>
              </a:rPr>
              <a:t>人可以</a:t>
            </a:r>
            <a:r>
              <a:rPr dirty="0" sz="1600" spc="50">
                <a:latin typeface="黑体"/>
                <a:cs typeface="黑体"/>
              </a:rPr>
              <a:t>根</a:t>
            </a:r>
            <a:r>
              <a:rPr dirty="0" sz="1600" spc="65">
                <a:latin typeface="黑体"/>
                <a:cs typeface="黑体"/>
              </a:rPr>
              <a:t>据</a:t>
            </a:r>
            <a:r>
              <a:rPr dirty="0" sz="1600" spc="50">
                <a:latin typeface="黑体"/>
                <a:cs typeface="黑体"/>
              </a:rPr>
              <a:t>不</a:t>
            </a:r>
            <a:r>
              <a:rPr dirty="0" sz="1600" spc="-5">
                <a:latin typeface="黑体"/>
                <a:cs typeface="黑体"/>
              </a:rPr>
              <a:t>同 </a:t>
            </a:r>
            <a:r>
              <a:rPr dirty="0" sz="1600" spc="65">
                <a:latin typeface="黑体"/>
                <a:cs typeface="黑体"/>
              </a:rPr>
              <a:t>的场景和</a:t>
            </a:r>
            <a:r>
              <a:rPr dirty="0" sz="1600" spc="50">
                <a:latin typeface="黑体"/>
                <a:cs typeface="黑体"/>
              </a:rPr>
              <a:t>风</a:t>
            </a:r>
            <a:r>
              <a:rPr dirty="0" sz="1600" spc="65">
                <a:latin typeface="黑体"/>
                <a:cs typeface="黑体"/>
              </a:rPr>
              <a:t>格</a:t>
            </a:r>
            <a:r>
              <a:rPr dirty="0" sz="1600" spc="50">
                <a:latin typeface="黑体"/>
                <a:cs typeface="黑体"/>
              </a:rPr>
              <a:t>切</a:t>
            </a:r>
            <a:r>
              <a:rPr dirty="0" sz="1600" spc="65">
                <a:latin typeface="黑体"/>
                <a:cs typeface="黑体"/>
              </a:rPr>
              <a:t>换形象和</a:t>
            </a:r>
            <a:r>
              <a:rPr dirty="0" sz="1600" spc="50">
                <a:latin typeface="黑体"/>
                <a:cs typeface="黑体"/>
              </a:rPr>
              <a:t>风</a:t>
            </a:r>
            <a:r>
              <a:rPr dirty="0" sz="1600" spc="85">
                <a:latin typeface="黑体"/>
                <a:cs typeface="黑体"/>
              </a:rPr>
              <a:t>格</a:t>
            </a:r>
            <a:r>
              <a:rPr dirty="0" sz="1600" spc="55">
                <a:latin typeface="黑体"/>
                <a:cs typeface="黑体"/>
              </a:rPr>
              <a:t>，</a:t>
            </a:r>
            <a:r>
              <a:rPr dirty="0" sz="1600" spc="65">
                <a:latin typeface="黑体"/>
                <a:cs typeface="黑体"/>
              </a:rPr>
              <a:t>增加观</a:t>
            </a:r>
            <a:r>
              <a:rPr dirty="0" sz="1600" spc="50">
                <a:latin typeface="黑体"/>
                <a:cs typeface="黑体"/>
              </a:rPr>
              <a:t>众</a:t>
            </a:r>
            <a:r>
              <a:rPr dirty="0" sz="1600" spc="65">
                <a:latin typeface="黑体"/>
                <a:cs typeface="黑体"/>
              </a:rPr>
              <a:t>的</a:t>
            </a:r>
            <a:r>
              <a:rPr dirty="0" sz="1600" spc="50">
                <a:latin typeface="黑体"/>
                <a:cs typeface="黑体"/>
              </a:rPr>
              <a:t>好</a:t>
            </a:r>
            <a:r>
              <a:rPr dirty="0" sz="1600" spc="-5">
                <a:latin typeface="黑体"/>
                <a:cs typeface="黑体"/>
              </a:rPr>
              <a:t>奇 </a:t>
            </a:r>
            <a:r>
              <a:rPr dirty="0" sz="1600">
                <a:latin typeface="黑体"/>
                <a:cs typeface="黑体"/>
              </a:rPr>
              <a:t>心</a:t>
            </a:r>
            <a:r>
              <a:rPr dirty="0" sz="1600" spc="-5">
                <a:latin typeface="黑体"/>
                <a:cs typeface="黑体"/>
              </a:rPr>
              <a:t>和</a:t>
            </a:r>
            <a:r>
              <a:rPr dirty="0" sz="1600" spc="-10">
                <a:latin typeface="黑体"/>
                <a:cs typeface="黑体"/>
              </a:rPr>
              <a:t>兴</a:t>
            </a:r>
            <a:r>
              <a:rPr dirty="0" sz="1600" spc="5">
                <a:latin typeface="黑体"/>
                <a:cs typeface="黑体"/>
              </a:rPr>
              <a:t>趣</a:t>
            </a:r>
            <a:r>
              <a:rPr dirty="0" sz="1600" spc="-10">
                <a:latin typeface="黑体"/>
                <a:cs typeface="黑体"/>
              </a:rPr>
              <a:t>，</a:t>
            </a:r>
            <a:r>
              <a:rPr dirty="0" sz="1600" spc="-5">
                <a:latin typeface="黑体"/>
                <a:cs typeface="黑体"/>
              </a:rPr>
              <a:t>数字</a:t>
            </a:r>
            <a:r>
              <a:rPr dirty="0" sz="1600" spc="5">
                <a:latin typeface="黑体"/>
                <a:cs typeface="黑体"/>
              </a:rPr>
              <a:t>人</a:t>
            </a:r>
            <a:r>
              <a:rPr dirty="0" sz="1600" spc="-5">
                <a:latin typeface="黑体"/>
                <a:cs typeface="黑体"/>
              </a:rPr>
              <a:t>直</a:t>
            </a:r>
            <a:r>
              <a:rPr dirty="0" sz="1600" spc="-15">
                <a:latin typeface="黑体"/>
                <a:cs typeface="黑体"/>
              </a:rPr>
              <a:t>播</a:t>
            </a:r>
            <a:r>
              <a:rPr dirty="0" sz="1600" spc="-5">
                <a:latin typeface="黑体"/>
                <a:cs typeface="黑体"/>
              </a:rPr>
              <a:t>。</a:t>
            </a:r>
            <a:endParaRPr sz="1600">
              <a:latin typeface="黑体"/>
              <a:cs typeface="黑体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33172" y="2004060"/>
            <a:ext cx="4671060" cy="4509770"/>
            <a:chOff x="233172" y="2004060"/>
            <a:chExt cx="4671060" cy="450977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3172" y="2004060"/>
              <a:ext cx="2243328" cy="450951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66416" y="2004060"/>
              <a:ext cx="2337816" cy="450799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896358" y="1594231"/>
            <a:ext cx="409575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黑体"/>
                <a:cs typeface="黑体"/>
              </a:rPr>
              <a:t>直播</a:t>
            </a:r>
            <a:r>
              <a:rPr dirty="0" sz="2000" spc="5">
                <a:latin typeface="黑体"/>
                <a:cs typeface="黑体"/>
              </a:rPr>
              <a:t>电</a:t>
            </a:r>
            <a:r>
              <a:rPr dirty="0" sz="2000" spc="-10">
                <a:latin typeface="黑体"/>
                <a:cs typeface="黑体"/>
              </a:rPr>
              <a:t>商</a:t>
            </a:r>
            <a:r>
              <a:rPr dirty="0" sz="2000">
                <a:latin typeface="黑体"/>
                <a:cs typeface="黑体"/>
              </a:rPr>
              <a:t>发</a:t>
            </a:r>
            <a:r>
              <a:rPr dirty="0" sz="2000" spc="-10">
                <a:latin typeface="黑体"/>
                <a:cs typeface="黑体"/>
              </a:rPr>
              <a:t>展</a:t>
            </a:r>
            <a:r>
              <a:rPr dirty="0" sz="2000">
                <a:latin typeface="黑体"/>
                <a:cs typeface="黑体"/>
              </a:rPr>
              <a:t>到现</a:t>
            </a:r>
            <a:r>
              <a:rPr dirty="0" sz="2000" spc="5">
                <a:latin typeface="黑体"/>
                <a:cs typeface="黑体"/>
              </a:rPr>
              <a:t>在</a:t>
            </a:r>
            <a:r>
              <a:rPr dirty="0" sz="2000" spc="-10">
                <a:latin typeface="黑体"/>
                <a:cs typeface="黑体"/>
              </a:rPr>
              <a:t>，</a:t>
            </a:r>
            <a:r>
              <a:rPr dirty="0" sz="2000">
                <a:latin typeface="黑体"/>
                <a:cs typeface="黑体"/>
              </a:rPr>
              <a:t>主</a:t>
            </a:r>
            <a:r>
              <a:rPr dirty="0" sz="2000" spc="-10">
                <a:latin typeface="黑体"/>
                <a:cs typeface="黑体"/>
              </a:rPr>
              <a:t>要</a:t>
            </a:r>
            <a:r>
              <a:rPr dirty="0" sz="2000">
                <a:latin typeface="黑体"/>
                <a:cs typeface="黑体"/>
              </a:rPr>
              <a:t>趋势</a:t>
            </a:r>
            <a:r>
              <a:rPr dirty="0" sz="2000" spc="5">
                <a:latin typeface="黑体"/>
                <a:cs typeface="黑体"/>
              </a:rPr>
              <a:t>在</a:t>
            </a:r>
            <a:r>
              <a:rPr dirty="0" sz="2000">
                <a:latin typeface="黑体"/>
                <a:cs typeface="黑体"/>
              </a:rPr>
              <a:t>：</a:t>
            </a:r>
            <a:endParaRPr sz="2000">
              <a:latin typeface="黑体"/>
              <a:cs typeface="黑体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9268" y="1367027"/>
            <a:ext cx="4326890" cy="523240"/>
          </a:xfrm>
          <a:prstGeom prst="rect">
            <a:avLst/>
          </a:prstGeom>
          <a:solidFill>
            <a:srgbClr val="FFB954"/>
          </a:solidFill>
        </p:spPr>
        <p:txBody>
          <a:bodyPr wrap="square" lIns="0" tIns="38735" rIns="0" bIns="0" rtlCol="0" vert="horz">
            <a:spAutoFit/>
          </a:bodyPr>
          <a:lstStyle/>
          <a:p>
            <a:pPr marL="461645">
              <a:lnSpc>
                <a:spcPct val="100000"/>
              </a:lnSpc>
              <a:spcBef>
                <a:spcPts val="305"/>
              </a:spcBef>
            </a:pPr>
            <a:r>
              <a:rPr dirty="0" sz="2800">
                <a:latin typeface="Arial"/>
                <a:cs typeface="Arial"/>
              </a:rPr>
              <a:t>2</a:t>
            </a:r>
            <a:r>
              <a:rPr dirty="0" sz="2800">
                <a:latin typeface="黑体"/>
                <a:cs typeface="黑体"/>
              </a:rPr>
              <a:t>．直播电商</a:t>
            </a:r>
            <a:r>
              <a:rPr dirty="0" sz="2800" spc="-5">
                <a:latin typeface="黑体"/>
                <a:cs typeface="黑体"/>
              </a:rPr>
              <a:t>发</a:t>
            </a:r>
            <a:r>
              <a:rPr dirty="0" sz="2800">
                <a:latin typeface="黑体"/>
                <a:cs typeface="黑体"/>
              </a:rPr>
              <a:t>展</a:t>
            </a:r>
            <a:r>
              <a:rPr dirty="0" sz="2800" spc="-5">
                <a:latin typeface="黑体"/>
                <a:cs typeface="黑体"/>
              </a:rPr>
              <a:t>趋势</a:t>
            </a:r>
            <a:endParaRPr sz="2800">
              <a:latin typeface="黑体"/>
              <a:cs typeface="黑体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20461" y="2965551"/>
            <a:ext cx="6546215" cy="1610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720725">
              <a:lnSpc>
                <a:spcPct val="130000"/>
              </a:lnSpc>
              <a:spcBef>
                <a:spcPts val="100"/>
              </a:spcBef>
            </a:pPr>
            <a:r>
              <a:rPr dirty="0" sz="2000" spc="70">
                <a:latin typeface="黑体"/>
                <a:cs typeface="黑体"/>
              </a:rPr>
              <a:t>数字经济</a:t>
            </a:r>
            <a:r>
              <a:rPr dirty="0" sz="2000" spc="55">
                <a:latin typeface="黑体"/>
                <a:cs typeface="黑体"/>
              </a:rPr>
              <a:t>时</a:t>
            </a:r>
            <a:r>
              <a:rPr dirty="0" sz="2000" spc="80">
                <a:latin typeface="黑体"/>
                <a:cs typeface="黑体"/>
              </a:rPr>
              <a:t>代</a:t>
            </a:r>
            <a:r>
              <a:rPr dirty="0" sz="2000" spc="70">
                <a:latin typeface="黑体"/>
                <a:cs typeface="黑体"/>
              </a:rPr>
              <a:t>，各种</a:t>
            </a:r>
            <a:r>
              <a:rPr dirty="0" sz="2000" spc="55">
                <a:latin typeface="黑体"/>
                <a:cs typeface="黑体"/>
              </a:rPr>
              <a:t>新</a:t>
            </a:r>
            <a:r>
              <a:rPr dirty="0" sz="2000" spc="70">
                <a:latin typeface="黑体"/>
                <a:cs typeface="黑体"/>
              </a:rPr>
              <a:t>技术逐步</a:t>
            </a:r>
            <a:r>
              <a:rPr dirty="0" sz="2000" spc="55">
                <a:latin typeface="黑体"/>
                <a:cs typeface="黑体"/>
              </a:rPr>
              <a:t>应</a:t>
            </a:r>
            <a:r>
              <a:rPr dirty="0" sz="2000" spc="70">
                <a:latin typeface="黑体"/>
                <a:cs typeface="黑体"/>
              </a:rPr>
              <a:t>用到直播</a:t>
            </a:r>
            <a:r>
              <a:rPr dirty="0" sz="2000" spc="55">
                <a:latin typeface="黑体"/>
                <a:cs typeface="黑体"/>
              </a:rPr>
              <a:t>电</a:t>
            </a:r>
            <a:r>
              <a:rPr dirty="0" sz="2000" spc="70">
                <a:latin typeface="黑体"/>
                <a:cs typeface="黑体"/>
              </a:rPr>
              <a:t>商</a:t>
            </a:r>
            <a:r>
              <a:rPr dirty="0" sz="2000">
                <a:latin typeface="黑体"/>
                <a:cs typeface="黑体"/>
              </a:rPr>
              <a:t>当 </a:t>
            </a:r>
            <a:r>
              <a:rPr dirty="0" sz="2000" spc="20">
                <a:latin typeface="黑体"/>
                <a:cs typeface="黑体"/>
              </a:rPr>
              <a:t>中</a:t>
            </a:r>
            <a:r>
              <a:rPr dirty="0" sz="2000" spc="5">
                <a:latin typeface="黑体"/>
                <a:cs typeface="黑体"/>
              </a:rPr>
              <a:t>，</a:t>
            </a:r>
            <a:r>
              <a:rPr dirty="0" sz="2000" spc="5">
                <a:latin typeface="Arial"/>
                <a:cs typeface="Arial"/>
              </a:rPr>
              <a:t>5G</a:t>
            </a:r>
            <a:r>
              <a:rPr dirty="0" sz="2000" spc="10">
                <a:latin typeface="黑体"/>
                <a:cs typeface="黑体"/>
              </a:rPr>
              <a:t>技术</a:t>
            </a:r>
            <a:r>
              <a:rPr dirty="0" sz="2000" spc="20">
                <a:latin typeface="黑体"/>
                <a:cs typeface="黑体"/>
              </a:rPr>
              <a:t>推</a:t>
            </a:r>
            <a:r>
              <a:rPr dirty="0" sz="2000" spc="10">
                <a:latin typeface="黑体"/>
                <a:cs typeface="黑体"/>
              </a:rPr>
              <a:t>动媒</a:t>
            </a:r>
            <a:r>
              <a:rPr dirty="0" sz="2000" spc="20">
                <a:latin typeface="黑体"/>
                <a:cs typeface="黑体"/>
              </a:rPr>
              <a:t>体</a:t>
            </a:r>
            <a:r>
              <a:rPr dirty="0" sz="2000" spc="10">
                <a:latin typeface="黑体"/>
                <a:cs typeface="黑体"/>
              </a:rPr>
              <a:t>改造</a:t>
            </a:r>
            <a:r>
              <a:rPr dirty="0" sz="2000" spc="20">
                <a:latin typeface="黑体"/>
                <a:cs typeface="黑体"/>
              </a:rPr>
              <a:t>直</a:t>
            </a:r>
            <a:r>
              <a:rPr dirty="0" sz="2000" spc="10">
                <a:latin typeface="黑体"/>
                <a:cs typeface="黑体"/>
              </a:rPr>
              <a:t>播流</a:t>
            </a:r>
            <a:r>
              <a:rPr dirty="0" sz="2000" spc="45">
                <a:latin typeface="黑体"/>
                <a:cs typeface="黑体"/>
              </a:rPr>
              <a:t>程</a:t>
            </a:r>
            <a:r>
              <a:rPr dirty="0" sz="2000">
                <a:latin typeface="黑体"/>
                <a:cs typeface="黑体"/>
              </a:rPr>
              <a:t>，</a:t>
            </a:r>
            <a:r>
              <a:rPr dirty="0" sz="2000">
                <a:latin typeface="Arial"/>
                <a:cs typeface="Arial"/>
              </a:rPr>
              <a:t>VR/AR</a:t>
            </a:r>
            <a:r>
              <a:rPr dirty="0" sz="2000" spc="20">
                <a:latin typeface="黑体"/>
                <a:cs typeface="黑体"/>
              </a:rPr>
              <a:t>全</a:t>
            </a:r>
            <a:r>
              <a:rPr dirty="0" sz="2000" spc="10">
                <a:latin typeface="黑体"/>
                <a:cs typeface="黑体"/>
              </a:rPr>
              <a:t>景直</a:t>
            </a:r>
            <a:r>
              <a:rPr dirty="0" sz="2000" spc="20">
                <a:latin typeface="黑体"/>
                <a:cs typeface="黑体"/>
              </a:rPr>
              <a:t>播</a:t>
            </a:r>
            <a:r>
              <a:rPr dirty="0" sz="2000" spc="10">
                <a:latin typeface="黑体"/>
                <a:cs typeface="黑体"/>
              </a:rPr>
              <a:t>提</a:t>
            </a:r>
            <a:r>
              <a:rPr dirty="0" sz="2000">
                <a:latin typeface="黑体"/>
                <a:cs typeface="黑体"/>
              </a:rPr>
              <a:t>升 </a:t>
            </a:r>
            <a:r>
              <a:rPr dirty="0" sz="2000" spc="50">
                <a:latin typeface="黑体"/>
                <a:cs typeface="黑体"/>
              </a:rPr>
              <a:t>了用户收视体验，人工智能技术支持的网络直播业态的数 </a:t>
            </a:r>
            <a:r>
              <a:rPr dirty="0" sz="2000">
                <a:latin typeface="黑体"/>
                <a:cs typeface="黑体"/>
              </a:rPr>
              <a:t>字人产</a:t>
            </a:r>
            <a:r>
              <a:rPr dirty="0" sz="2000" spc="-15">
                <a:latin typeface="黑体"/>
                <a:cs typeface="黑体"/>
              </a:rPr>
              <a:t>品</a:t>
            </a:r>
            <a:r>
              <a:rPr dirty="0" sz="2000">
                <a:latin typeface="黑体"/>
                <a:cs typeface="黑体"/>
              </a:rPr>
              <a:t>崭</a:t>
            </a:r>
            <a:r>
              <a:rPr dirty="0" sz="2000" spc="-15">
                <a:latin typeface="黑体"/>
                <a:cs typeface="黑体"/>
              </a:rPr>
              <a:t>露</a:t>
            </a:r>
            <a:r>
              <a:rPr dirty="0" sz="2000">
                <a:latin typeface="黑体"/>
                <a:cs typeface="黑体"/>
              </a:rPr>
              <a:t>头角。</a:t>
            </a:r>
            <a:endParaRPr sz="2000">
              <a:latin typeface="黑体"/>
              <a:cs typeface="黑体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40452" y="2017776"/>
            <a:ext cx="4030979" cy="742315"/>
          </a:xfrm>
          <a:prstGeom prst="rect">
            <a:avLst/>
          </a:prstGeom>
          <a:solidFill>
            <a:srgbClr val="EB5F74"/>
          </a:solidFill>
          <a:ln w="12700">
            <a:solidFill>
              <a:srgbClr val="AC4452"/>
            </a:solidFill>
          </a:ln>
        </p:spPr>
        <p:txBody>
          <a:bodyPr wrap="square" lIns="0" tIns="184150" rIns="0" bIns="0" rtlCol="0" vert="horz">
            <a:spAutoFit/>
          </a:bodyPr>
          <a:lstStyle/>
          <a:p>
            <a:pPr marL="864869">
              <a:lnSpc>
                <a:spcPct val="100000"/>
              </a:lnSpc>
              <a:spcBef>
                <a:spcPts val="1450"/>
              </a:spcBef>
            </a:pPr>
            <a:r>
              <a:rPr dirty="0" sz="2400" spc="-5">
                <a:solidFill>
                  <a:srgbClr val="FFFFFF"/>
                </a:solidFill>
                <a:latin typeface="黑体"/>
                <a:cs typeface="黑体"/>
              </a:rPr>
              <a:t>（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sz="2400" spc="-5">
                <a:solidFill>
                  <a:srgbClr val="FFFFFF"/>
                </a:solidFill>
                <a:latin typeface="黑体"/>
                <a:cs typeface="黑体"/>
              </a:rPr>
              <a:t>）</a:t>
            </a:r>
            <a:r>
              <a:rPr dirty="0" sz="2400">
                <a:solidFill>
                  <a:srgbClr val="FFFFFF"/>
                </a:solidFill>
                <a:latin typeface="黑体"/>
                <a:cs typeface="黑体"/>
              </a:rPr>
              <a:t>技术数字化</a:t>
            </a:r>
            <a:endParaRPr sz="2400">
              <a:latin typeface="黑体"/>
              <a:cs typeface="黑体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123594" y="236042"/>
            <a:ext cx="566864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74165" algn="l"/>
              </a:tabLst>
            </a:pPr>
            <a:r>
              <a:rPr dirty="0" sz="3200" spc="10"/>
              <a:t>活动</a:t>
            </a:r>
            <a:r>
              <a:rPr dirty="0" sz="3200" spc="-10"/>
              <a:t>一	</a:t>
            </a:r>
            <a:r>
              <a:rPr dirty="0" sz="3200" spc="5"/>
              <a:t>认识</a:t>
            </a:r>
            <a:r>
              <a:rPr dirty="0" sz="3200" spc="-10"/>
              <a:t>直</a:t>
            </a:r>
            <a:r>
              <a:rPr dirty="0" sz="3200" spc="5"/>
              <a:t>播</a:t>
            </a:r>
            <a:r>
              <a:rPr dirty="0" sz="3200" spc="-10"/>
              <a:t>电商</a:t>
            </a:r>
            <a:r>
              <a:rPr dirty="0" sz="3200"/>
              <a:t>发</a:t>
            </a:r>
            <a:r>
              <a:rPr dirty="0" sz="3200" spc="-10"/>
              <a:t>展概况</a:t>
            </a:r>
            <a:endParaRPr sz="3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BED4F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457200" y="0"/>
            <a:ext cx="11734800" cy="6858000"/>
            <a:chOff x="457200" y="0"/>
            <a:chExt cx="11734800" cy="6858000"/>
          </a:xfrm>
        </p:grpSpPr>
        <p:sp>
          <p:nvSpPr>
            <p:cNvPr id="4" name="object 4"/>
            <p:cNvSpPr/>
            <p:nvPr/>
          </p:nvSpPr>
          <p:spPr>
            <a:xfrm>
              <a:off x="3991355" y="0"/>
              <a:ext cx="6507480" cy="4170045"/>
            </a:xfrm>
            <a:custGeom>
              <a:avLst/>
              <a:gdLst/>
              <a:ahLst/>
              <a:cxnLst/>
              <a:rect l="l" t="t" r="r" b="b"/>
              <a:pathLst>
                <a:path w="6507480" h="4170045">
                  <a:moveTo>
                    <a:pt x="6507480" y="0"/>
                  </a:moveTo>
                  <a:lnTo>
                    <a:pt x="5714516" y="0"/>
                  </a:lnTo>
                  <a:lnTo>
                    <a:pt x="5672184" y="2695"/>
                  </a:lnTo>
                  <a:lnTo>
                    <a:pt x="5546905" y="12143"/>
                  </a:lnTo>
                  <a:lnTo>
                    <a:pt x="5416314" y="24264"/>
                  </a:lnTo>
                  <a:lnTo>
                    <a:pt x="5280732" y="39318"/>
                  </a:lnTo>
                  <a:lnTo>
                    <a:pt x="5140482" y="57565"/>
                  </a:lnTo>
                  <a:lnTo>
                    <a:pt x="5032425" y="73501"/>
                  </a:lnTo>
                  <a:lnTo>
                    <a:pt x="4922059" y="91488"/>
                  </a:lnTo>
                  <a:lnTo>
                    <a:pt x="4809521" y="111636"/>
                  </a:lnTo>
                  <a:lnTo>
                    <a:pt x="4694945" y="134054"/>
                  </a:lnTo>
                  <a:lnTo>
                    <a:pt x="4578469" y="158851"/>
                  </a:lnTo>
                  <a:lnTo>
                    <a:pt x="4460227" y="186137"/>
                  </a:lnTo>
                  <a:lnTo>
                    <a:pt x="4340357" y="216022"/>
                  </a:lnTo>
                  <a:lnTo>
                    <a:pt x="4218993" y="248615"/>
                  </a:lnTo>
                  <a:lnTo>
                    <a:pt x="4137321" y="271902"/>
                  </a:lnTo>
                  <a:lnTo>
                    <a:pt x="4055086" y="296473"/>
                  </a:lnTo>
                  <a:lnTo>
                    <a:pt x="3972329" y="322361"/>
                  </a:lnTo>
                  <a:lnTo>
                    <a:pt x="3889089" y="349599"/>
                  </a:lnTo>
                  <a:lnTo>
                    <a:pt x="3805407" y="378219"/>
                  </a:lnTo>
                  <a:lnTo>
                    <a:pt x="3721323" y="408253"/>
                  </a:lnTo>
                  <a:lnTo>
                    <a:pt x="3636877" y="439734"/>
                  </a:lnTo>
                  <a:lnTo>
                    <a:pt x="3552110" y="472693"/>
                  </a:lnTo>
                  <a:lnTo>
                    <a:pt x="3467062" y="507165"/>
                  </a:lnTo>
                  <a:lnTo>
                    <a:pt x="3381773" y="543180"/>
                  </a:lnTo>
                  <a:lnTo>
                    <a:pt x="3296283" y="580772"/>
                  </a:lnTo>
                  <a:lnTo>
                    <a:pt x="3210633" y="619973"/>
                  </a:lnTo>
                  <a:lnTo>
                    <a:pt x="3124863" y="660815"/>
                  </a:lnTo>
                  <a:lnTo>
                    <a:pt x="3039014" y="703331"/>
                  </a:lnTo>
                  <a:lnTo>
                    <a:pt x="2953125" y="747553"/>
                  </a:lnTo>
                  <a:lnTo>
                    <a:pt x="2910178" y="770313"/>
                  </a:lnTo>
                  <a:lnTo>
                    <a:pt x="2867236" y="793513"/>
                  </a:lnTo>
                  <a:lnTo>
                    <a:pt x="2824305" y="817155"/>
                  </a:lnTo>
                  <a:lnTo>
                    <a:pt x="2781389" y="841245"/>
                  </a:lnTo>
                  <a:lnTo>
                    <a:pt x="2738493" y="865785"/>
                  </a:lnTo>
                  <a:lnTo>
                    <a:pt x="2695623" y="890779"/>
                  </a:lnTo>
                  <a:lnTo>
                    <a:pt x="2652783" y="916233"/>
                  </a:lnTo>
                  <a:lnTo>
                    <a:pt x="2609978" y="942150"/>
                  </a:lnTo>
                  <a:lnTo>
                    <a:pt x="2567214" y="968534"/>
                  </a:lnTo>
                  <a:lnTo>
                    <a:pt x="2524495" y="995389"/>
                  </a:lnTo>
                  <a:lnTo>
                    <a:pt x="2481827" y="1022720"/>
                  </a:lnTo>
                  <a:lnTo>
                    <a:pt x="2439215" y="1050529"/>
                  </a:lnTo>
                  <a:lnTo>
                    <a:pt x="2396663" y="1078822"/>
                  </a:lnTo>
                  <a:lnTo>
                    <a:pt x="2354177" y="1107602"/>
                  </a:lnTo>
                  <a:lnTo>
                    <a:pt x="2311761" y="1136874"/>
                  </a:lnTo>
                  <a:lnTo>
                    <a:pt x="2269421" y="1166641"/>
                  </a:lnTo>
                  <a:lnTo>
                    <a:pt x="2227162" y="1196907"/>
                  </a:lnTo>
                  <a:lnTo>
                    <a:pt x="2184989" y="1227677"/>
                  </a:lnTo>
                  <a:lnTo>
                    <a:pt x="2142906" y="1258955"/>
                  </a:lnTo>
                  <a:lnTo>
                    <a:pt x="2100919" y="1290745"/>
                  </a:lnTo>
                  <a:lnTo>
                    <a:pt x="2059033" y="1323050"/>
                  </a:lnTo>
                  <a:lnTo>
                    <a:pt x="2017253" y="1355874"/>
                  </a:lnTo>
                  <a:lnTo>
                    <a:pt x="1975584" y="1389223"/>
                  </a:lnTo>
                  <a:lnTo>
                    <a:pt x="1934031" y="1423100"/>
                  </a:lnTo>
                  <a:lnTo>
                    <a:pt x="1892599" y="1457508"/>
                  </a:lnTo>
                  <a:lnTo>
                    <a:pt x="1851293" y="1492453"/>
                  </a:lnTo>
                  <a:lnTo>
                    <a:pt x="1810118" y="1527937"/>
                  </a:lnTo>
                  <a:lnTo>
                    <a:pt x="1769079" y="1563966"/>
                  </a:lnTo>
                  <a:lnTo>
                    <a:pt x="1728181" y="1600543"/>
                  </a:lnTo>
                  <a:lnTo>
                    <a:pt x="1687429" y="1637672"/>
                  </a:lnTo>
                  <a:lnTo>
                    <a:pt x="1646829" y="1675357"/>
                  </a:lnTo>
                  <a:lnTo>
                    <a:pt x="1606385" y="1713603"/>
                  </a:lnTo>
                  <a:lnTo>
                    <a:pt x="1566102" y="1752412"/>
                  </a:lnTo>
                  <a:lnTo>
                    <a:pt x="1525985" y="1791791"/>
                  </a:lnTo>
                  <a:lnTo>
                    <a:pt x="1486040" y="1831742"/>
                  </a:lnTo>
                  <a:lnTo>
                    <a:pt x="1446271" y="1872269"/>
                  </a:lnTo>
                  <a:lnTo>
                    <a:pt x="1406684" y="1913377"/>
                  </a:lnTo>
                  <a:lnTo>
                    <a:pt x="1367283" y="1955070"/>
                  </a:lnTo>
                  <a:lnTo>
                    <a:pt x="1328073" y="1997351"/>
                  </a:lnTo>
                  <a:lnTo>
                    <a:pt x="1289060" y="2040225"/>
                  </a:lnTo>
                  <a:lnTo>
                    <a:pt x="1250248" y="2083696"/>
                  </a:lnTo>
                  <a:lnTo>
                    <a:pt x="1211643" y="2127767"/>
                  </a:lnTo>
                  <a:lnTo>
                    <a:pt x="1173250" y="2172444"/>
                  </a:lnTo>
                  <a:lnTo>
                    <a:pt x="1135073" y="2217729"/>
                  </a:lnTo>
                  <a:lnTo>
                    <a:pt x="1097118" y="2263628"/>
                  </a:lnTo>
                  <a:lnTo>
                    <a:pt x="1059390" y="2310143"/>
                  </a:lnTo>
                  <a:lnTo>
                    <a:pt x="1021893" y="2357280"/>
                  </a:lnTo>
                  <a:lnTo>
                    <a:pt x="984633" y="2405042"/>
                  </a:lnTo>
                  <a:lnTo>
                    <a:pt x="947615" y="2453433"/>
                  </a:lnTo>
                  <a:lnTo>
                    <a:pt x="910844" y="2502457"/>
                  </a:lnTo>
                  <a:lnTo>
                    <a:pt x="874325" y="2552119"/>
                  </a:lnTo>
                  <a:lnTo>
                    <a:pt x="838062" y="2602422"/>
                  </a:lnTo>
                  <a:lnTo>
                    <a:pt x="802062" y="2653371"/>
                  </a:lnTo>
                  <a:lnTo>
                    <a:pt x="766328" y="2704969"/>
                  </a:lnTo>
                  <a:lnTo>
                    <a:pt x="730867" y="2757220"/>
                  </a:lnTo>
                  <a:lnTo>
                    <a:pt x="695682" y="2810129"/>
                  </a:lnTo>
                  <a:lnTo>
                    <a:pt x="660780" y="2863700"/>
                  </a:lnTo>
                  <a:lnTo>
                    <a:pt x="626165" y="2917937"/>
                  </a:lnTo>
                  <a:lnTo>
                    <a:pt x="591842" y="2972843"/>
                  </a:lnTo>
                  <a:lnTo>
                    <a:pt x="557816" y="3028423"/>
                  </a:lnTo>
                  <a:lnTo>
                    <a:pt x="524092" y="3084681"/>
                  </a:lnTo>
                  <a:lnTo>
                    <a:pt x="490676" y="3141621"/>
                  </a:lnTo>
                  <a:lnTo>
                    <a:pt x="457571" y="3199247"/>
                  </a:lnTo>
                  <a:lnTo>
                    <a:pt x="424784" y="3257563"/>
                  </a:lnTo>
                  <a:lnTo>
                    <a:pt x="392320" y="3316573"/>
                  </a:lnTo>
                  <a:lnTo>
                    <a:pt x="360183" y="3376281"/>
                  </a:lnTo>
                  <a:lnTo>
                    <a:pt x="328378" y="3436691"/>
                  </a:lnTo>
                  <a:lnTo>
                    <a:pt x="296911" y="3497808"/>
                  </a:lnTo>
                  <a:lnTo>
                    <a:pt x="265786" y="3559634"/>
                  </a:lnTo>
                  <a:lnTo>
                    <a:pt x="235009" y="3622176"/>
                  </a:lnTo>
                  <a:lnTo>
                    <a:pt x="204584" y="3685435"/>
                  </a:lnTo>
                  <a:lnTo>
                    <a:pt x="174517" y="3749417"/>
                  </a:lnTo>
                  <a:lnTo>
                    <a:pt x="144812" y="3814126"/>
                  </a:lnTo>
                  <a:lnTo>
                    <a:pt x="115475" y="3879565"/>
                  </a:lnTo>
                  <a:lnTo>
                    <a:pt x="86511" y="3945739"/>
                  </a:lnTo>
                  <a:lnTo>
                    <a:pt x="57924" y="4012651"/>
                  </a:lnTo>
                  <a:lnTo>
                    <a:pt x="29720" y="4080307"/>
                  </a:lnTo>
                  <a:lnTo>
                    <a:pt x="1905" y="4148708"/>
                  </a:lnTo>
                  <a:lnTo>
                    <a:pt x="0" y="4169664"/>
                  </a:lnTo>
                  <a:lnTo>
                    <a:pt x="6507480" y="4169664"/>
                  </a:lnTo>
                  <a:lnTo>
                    <a:pt x="6507480" y="0"/>
                  </a:lnTo>
                  <a:close/>
                </a:path>
              </a:pathLst>
            </a:custGeom>
            <a:solidFill>
              <a:srgbClr val="DFEA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89091" y="0"/>
              <a:ext cx="6503034" cy="3872865"/>
            </a:xfrm>
            <a:custGeom>
              <a:avLst/>
              <a:gdLst/>
              <a:ahLst/>
              <a:cxnLst/>
              <a:rect l="l" t="t" r="r" b="b"/>
              <a:pathLst>
                <a:path w="6503034" h="3872865">
                  <a:moveTo>
                    <a:pt x="6502907" y="0"/>
                  </a:moveTo>
                  <a:lnTo>
                    <a:pt x="4052802" y="0"/>
                  </a:lnTo>
                  <a:lnTo>
                    <a:pt x="3972329" y="25181"/>
                  </a:lnTo>
                  <a:lnTo>
                    <a:pt x="3889089" y="52419"/>
                  </a:lnTo>
                  <a:lnTo>
                    <a:pt x="3805407" y="81039"/>
                  </a:lnTo>
                  <a:lnTo>
                    <a:pt x="3721323" y="111073"/>
                  </a:lnTo>
                  <a:lnTo>
                    <a:pt x="3636877" y="142554"/>
                  </a:lnTo>
                  <a:lnTo>
                    <a:pt x="3552110" y="175513"/>
                  </a:lnTo>
                  <a:lnTo>
                    <a:pt x="3467062" y="209985"/>
                  </a:lnTo>
                  <a:lnTo>
                    <a:pt x="3381773" y="246000"/>
                  </a:lnTo>
                  <a:lnTo>
                    <a:pt x="3296283" y="283592"/>
                  </a:lnTo>
                  <a:lnTo>
                    <a:pt x="3210633" y="322793"/>
                  </a:lnTo>
                  <a:lnTo>
                    <a:pt x="3124863" y="363635"/>
                  </a:lnTo>
                  <a:lnTo>
                    <a:pt x="3039014" y="406151"/>
                  </a:lnTo>
                  <a:lnTo>
                    <a:pt x="2953125" y="450373"/>
                  </a:lnTo>
                  <a:lnTo>
                    <a:pt x="2910178" y="473133"/>
                  </a:lnTo>
                  <a:lnTo>
                    <a:pt x="2867236" y="496333"/>
                  </a:lnTo>
                  <a:lnTo>
                    <a:pt x="2824305" y="519975"/>
                  </a:lnTo>
                  <a:lnTo>
                    <a:pt x="2781389" y="544065"/>
                  </a:lnTo>
                  <a:lnTo>
                    <a:pt x="2738493" y="568605"/>
                  </a:lnTo>
                  <a:lnTo>
                    <a:pt x="2695623" y="593599"/>
                  </a:lnTo>
                  <a:lnTo>
                    <a:pt x="2652783" y="619053"/>
                  </a:lnTo>
                  <a:lnTo>
                    <a:pt x="2609978" y="644970"/>
                  </a:lnTo>
                  <a:lnTo>
                    <a:pt x="2567214" y="671354"/>
                  </a:lnTo>
                  <a:lnTo>
                    <a:pt x="2524495" y="698209"/>
                  </a:lnTo>
                  <a:lnTo>
                    <a:pt x="2481827" y="725540"/>
                  </a:lnTo>
                  <a:lnTo>
                    <a:pt x="2439215" y="753349"/>
                  </a:lnTo>
                  <a:lnTo>
                    <a:pt x="2396663" y="781642"/>
                  </a:lnTo>
                  <a:lnTo>
                    <a:pt x="2354177" y="810422"/>
                  </a:lnTo>
                  <a:lnTo>
                    <a:pt x="2311761" y="839694"/>
                  </a:lnTo>
                  <a:lnTo>
                    <a:pt x="2269421" y="869461"/>
                  </a:lnTo>
                  <a:lnTo>
                    <a:pt x="2227162" y="899727"/>
                  </a:lnTo>
                  <a:lnTo>
                    <a:pt x="2184989" y="930497"/>
                  </a:lnTo>
                  <a:lnTo>
                    <a:pt x="2142906" y="961775"/>
                  </a:lnTo>
                  <a:lnTo>
                    <a:pt x="2100919" y="993565"/>
                  </a:lnTo>
                  <a:lnTo>
                    <a:pt x="2059033" y="1025870"/>
                  </a:lnTo>
                  <a:lnTo>
                    <a:pt x="2017253" y="1058694"/>
                  </a:lnTo>
                  <a:lnTo>
                    <a:pt x="1975584" y="1092043"/>
                  </a:lnTo>
                  <a:lnTo>
                    <a:pt x="1934031" y="1125920"/>
                  </a:lnTo>
                  <a:lnTo>
                    <a:pt x="1892599" y="1160328"/>
                  </a:lnTo>
                  <a:lnTo>
                    <a:pt x="1851293" y="1195273"/>
                  </a:lnTo>
                  <a:lnTo>
                    <a:pt x="1810118" y="1230757"/>
                  </a:lnTo>
                  <a:lnTo>
                    <a:pt x="1769079" y="1266786"/>
                  </a:lnTo>
                  <a:lnTo>
                    <a:pt x="1728181" y="1303363"/>
                  </a:lnTo>
                  <a:lnTo>
                    <a:pt x="1687429" y="1340492"/>
                  </a:lnTo>
                  <a:lnTo>
                    <a:pt x="1646829" y="1378177"/>
                  </a:lnTo>
                  <a:lnTo>
                    <a:pt x="1606385" y="1416423"/>
                  </a:lnTo>
                  <a:lnTo>
                    <a:pt x="1566102" y="1455232"/>
                  </a:lnTo>
                  <a:lnTo>
                    <a:pt x="1525985" y="1494611"/>
                  </a:lnTo>
                  <a:lnTo>
                    <a:pt x="1486040" y="1534562"/>
                  </a:lnTo>
                  <a:lnTo>
                    <a:pt x="1446271" y="1575089"/>
                  </a:lnTo>
                  <a:lnTo>
                    <a:pt x="1406684" y="1616197"/>
                  </a:lnTo>
                  <a:lnTo>
                    <a:pt x="1367283" y="1657890"/>
                  </a:lnTo>
                  <a:lnTo>
                    <a:pt x="1328073" y="1700171"/>
                  </a:lnTo>
                  <a:lnTo>
                    <a:pt x="1289060" y="1743045"/>
                  </a:lnTo>
                  <a:lnTo>
                    <a:pt x="1250248" y="1786516"/>
                  </a:lnTo>
                  <a:lnTo>
                    <a:pt x="1211643" y="1830587"/>
                  </a:lnTo>
                  <a:lnTo>
                    <a:pt x="1173250" y="1875264"/>
                  </a:lnTo>
                  <a:lnTo>
                    <a:pt x="1135073" y="1920549"/>
                  </a:lnTo>
                  <a:lnTo>
                    <a:pt x="1097118" y="1966448"/>
                  </a:lnTo>
                  <a:lnTo>
                    <a:pt x="1059390" y="2012963"/>
                  </a:lnTo>
                  <a:lnTo>
                    <a:pt x="1021893" y="2060100"/>
                  </a:lnTo>
                  <a:lnTo>
                    <a:pt x="984633" y="2107862"/>
                  </a:lnTo>
                  <a:lnTo>
                    <a:pt x="947615" y="2156253"/>
                  </a:lnTo>
                  <a:lnTo>
                    <a:pt x="910844" y="2205277"/>
                  </a:lnTo>
                  <a:lnTo>
                    <a:pt x="874325" y="2254939"/>
                  </a:lnTo>
                  <a:lnTo>
                    <a:pt x="838062" y="2305242"/>
                  </a:lnTo>
                  <a:lnTo>
                    <a:pt x="802062" y="2356191"/>
                  </a:lnTo>
                  <a:lnTo>
                    <a:pt x="766328" y="2407789"/>
                  </a:lnTo>
                  <a:lnTo>
                    <a:pt x="730867" y="2460040"/>
                  </a:lnTo>
                  <a:lnTo>
                    <a:pt x="695682" y="2512949"/>
                  </a:lnTo>
                  <a:lnTo>
                    <a:pt x="660780" y="2566520"/>
                  </a:lnTo>
                  <a:lnTo>
                    <a:pt x="626165" y="2620757"/>
                  </a:lnTo>
                  <a:lnTo>
                    <a:pt x="591842" y="2675663"/>
                  </a:lnTo>
                  <a:lnTo>
                    <a:pt x="557816" y="2731243"/>
                  </a:lnTo>
                  <a:lnTo>
                    <a:pt x="524092" y="2787501"/>
                  </a:lnTo>
                  <a:lnTo>
                    <a:pt x="490676" y="2844441"/>
                  </a:lnTo>
                  <a:lnTo>
                    <a:pt x="457571" y="2902067"/>
                  </a:lnTo>
                  <a:lnTo>
                    <a:pt x="424784" y="2960383"/>
                  </a:lnTo>
                  <a:lnTo>
                    <a:pt x="392320" y="3019393"/>
                  </a:lnTo>
                  <a:lnTo>
                    <a:pt x="360183" y="3079101"/>
                  </a:lnTo>
                  <a:lnTo>
                    <a:pt x="328378" y="3139511"/>
                  </a:lnTo>
                  <a:lnTo>
                    <a:pt x="296911" y="3200628"/>
                  </a:lnTo>
                  <a:lnTo>
                    <a:pt x="265786" y="3262454"/>
                  </a:lnTo>
                  <a:lnTo>
                    <a:pt x="235009" y="3324996"/>
                  </a:lnTo>
                  <a:lnTo>
                    <a:pt x="204584" y="3388255"/>
                  </a:lnTo>
                  <a:lnTo>
                    <a:pt x="174517" y="3452237"/>
                  </a:lnTo>
                  <a:lnTo>
                    <a:pt x="144812" y="3516946"/>
                  </a:lnTo>
                  <a:lnTo>
                    <a:pt x="115475" y="3582385"/>
                  </a:lnTo>
                  <a:lnTo>
                    <a:pt x="86511" y="3648559"/>
                  </a:lnTo>
                  <a:lnTo>
                    <a:pt x="57924" y="3715471"/>
                  </a:lnTo>
                  <a:lnTo>
                    <a:pt x="29720" y="3783127"/>
                  </a:lnTo>
                  <a:lnTo>
                    <a:pt x="1905" y="3851529"/>
                  </a:lnTo>
                  <a:lnTo>
                    <a:pt x="0" y="3872483"/>
                  </a:lnTo>
                  <a:lnTo>
                    <a:pt x="6502907" y="3872483"/>
                  </a:lnTo>
                  <a:lnTo>
                    <a:pt x="6502907" y="0"/>
                  </a:lnTo>
                  <a:close/>
                </a:path>
              </a:pathLst>
            </a:custGeom>
            <a:solidFill>
              <a:srgbClr val="307A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746232" y="3100090"/>
              <a:ext cx="9446260" cy="3757929"/>
            </a:xfrm>
            <a:custGeom>
              <a:avLst/>
              <a:gdLst/>
              <a:ahLst/>
              <a:cxnLst/>
              <a:rect l="l" t="t" r="r" b="b"/>
              <a:pathLst>
                <a:path w="9446260" h="3757929">
                  <a:moveTo>
                    <a:pt x="9445767" y="0"/>
                  </a:moveTo>
                  <a:lnTo>
                    <a:pt x="9355627" y="35036"/>
                  </a:lnTo>
                  <a:lnTo>
                    <a:pt x="9260514" y="70379"/>
                  </a:lnTo>
                  <a:lnTo>
                    <a:pt x="9165011" y="104275"/>
                  </a:lnTo>
                  <a:lnTo>
                    <a:pt x="9069132" y="136770"/>
                  </a:lnTo>
                  <a:lnTo>
                    <a:pt x="8972889" y="167912"/>
                  </a:lnTo>
                  <a:lnTo>
                    <a:pt x="8876294" y="197745"/>
                  </a:lnTo>
                  <a:lnTo>
                    <a:pt x="8779360" y="226316"/>
                  </a:lnTo>
                  <a:lnTo>
                    <a:pt x="8682099" y="253672"/>
                  </a:lnTo>
                  <a:lnTo>
                    <a:pt x="8535621" y="292527"/>
                  </a:lnTo>
                  <a:lnTo>
                    <a:pt x="8388478" y="328906"/>
                  </a:lnTo>
                  <a:lnTo>
                    <a:pt x="8240711" y="362965"/>
                  </a:lnTo>
                  <a:lnTo>
                    <a:pt x="8092361" y="394861"/>
                  </a:lnTo>
                  <a:lnTo>
                    <a:pt x="7893729" y="434291"/>
                  </a:lnTo>
                  <a:lnTo>
                    <a:pt x="7644240" y="479121"/>
                  </a:lnTo>
                  <a:lnTo>
                    <a:pt x="7343351" y="527332"/>
                  </a:lnTo>
                  <a:lnTo>
                    <a:pt x="6990666" y="577452"/>
                  </a:lnTo>
                  <a:lnTo>
                    <a:pt x="5118048" y="811082"/>
                  </a:lnTo>
                  <a:lnTo>
                    <a:pt x="4766237" y="864473"/>
                  </a:lnTo>
                  <a:lnTo>
                    <a:pt x="4516185" y="907227"/>
                  </a:lnTo>
                  <a:lnTo>
                    <a:pt x="4317037" y="944756"/>
                  </a:lnTo>
                  <a:lnTo>
                    <a:pt x="4118791" y="985641"/>
                  </a:lnTo>
                  <a:lnTo>
                    <a:pt x="3970759" y="1018728"/>
                  </a:lnTo>
                  <a:lnTo>
                    <a:pt x="3823331" y="1054067"/>
                  </a:lnTo>
                  <a:lnTo>
                    <a:pt x="3676551" y="1091814"/>
                  </a:lnTo>
                  <a:lnTo>
                    <a:pt x="3530459" y="1132123"/>
                  </a:lnTo>
                  <a:lnTo>
                    <a:pt x="3433468" y="1160496"/>
                  </a:lnTo>
                  <a:lnTo>
                    <a:pt x="3336814" y="1190124"/>
                  </a:lnTo>
                  <a:lnTo>
                    <a:pt x="3240510" y="1221053"/>
                  </a:lnTo>
                  <a:lnTo>
                    <a:pt x="3144568" y="1253329"/>
                  </a:lnTo>
                  <a:lnTo>
                    <a:pt x="3049001" y="1286997"/>
                  </a:lnTo>
                  <a:lnTo>
                    <a:pt x="2953820" y="1322105"/>
                  </a:lnTo>
                  <a:lnTo>
                    <a:pt x="2859039" y="1358698"/>
                  </a:lnTo>
                  <a:lnTo>
                    <a:pt x="2764669" y="1396823"/>
                  </a:lnTo>
                  <a:lnTo>
                    <a:pt x="2670724" y="1436525"/>
                  </a:lnTo>
                  <a:lnTo>
                    <a:pt x="2577215" y="1477852"/>
                  </a:lnTo>
                  <a:lnTo>
                    <a:pt x="2530628" y="1499138"/>
                  </a:lnTo>
                  <a:lnTo>
                    <a:pt x="2484155" y="1520848"/>
                  </a:lnTo>
                  <a:lnTo>
                    <a:pt x="2437797" y="1542987"/>
                  </a:lnTo>
                  <a:lnTo>
                    <a:pt x="2391556" y="1565561"/>
                  </a:lnTo>
                  <a:lnTo>
                    <a:pt x="2345434" y="1588575"/>
                  </a:lnTo>
                  <a:lnTo>
                    <a:pt x="2299431" y="1612036"/>
                  </a:lnTo>
                  <a:lnTo>
                    <a:pt x="2253551" y="1635949"/>
                  </a:lnTo>
                  <a:lnTo>
                    <a:pt x="2207793" y="1660319"/>
                  </a:lnTo>
                  <a:lnTo>
                    <a:pt x="2162160" y="1685154"/>
                  </a:lnTo>
                  <a:lnTo>
                    <a:pt x="2116653" y="1710458"/>
                  </a:lnTo>
                  <a:lnTo>
                    <a:pt x="2071274" y="1736237"/>
                  </a:lnTo>
                  <a:lnTo>
                    <a:pt x="2026024" y="1762497"/>
                  </a:lnTo>
                  <a:lnTo>
                    <a:pt x="1980905" y="1789244"/>
                  </a:lnTo>
                  <a:lnTo>
                    <a:pt x="1935918" y="1816483"/>
                  </a:lnTo>
                  <a:lnTo>
                    <a:pt x="1891066" y="1844221"/>
                  </a:lnTo>
                  <a:lnTo>
                    <a:pt x="1846349" y="1872463"/>
                  </a:lnTo>
                  <a:lnTo>
                    <a:pt x="1801769" y="1901215"/>
                  </a:lnTo>
                  <a:lnTo>
                    <a:pt x="1757328" y="1930482"/>
                  </a:lnTo>
                  <a:lnTo>
                    <a:pt x="1713026" y="1960271"/>
                  </a:lnTo>
                  <a:lnTo>
                    <a:pt x="1668867" y="1990587"/>
                  </a:lnTo>
                  <a:lnTo>
                    <a:pt x="1624851" y="2021436"/>
                  </a:lnTo>
                  <a:lnTo>
                    <a:pt x="1580980" y="2052823"/>
                  </a:lnTo>
                  <a:lnTo>
                    <a:pt x="1537255" y="2084755"/>
                  </a:lnTo>
                  <a:lnTo>
                    <a:pt x="1493678" y="2117238"/>
                  </a:lnTo>
                  <a:lnTo>
                    <a:pt x="1450250" y="2150276"/>
                  </a:lnTo>
                  <a:lnTo>
                    <a:pt x="1406974" y="2183876"/>
                  </a:lnTo>
                  <a:lnTo>
                    <a:pt x="1363850" y="2218044"/>
                  </a:lnTo>
                  <a:lnTo>
                    <a:pt x="1320880" y="2252785"/>
                  </a:lnTo>
                  <a:lnTo>
                    <a:pt x="1278066" y="2288105"/>
                  </a:lnTo>
                  <a:lnTo>
                    <a:pt x="1235409" y="2324010"/>
                  </a:lnTo>
                  <a:lnTo>
                    <a:pt x="1192911" y="2360506"/>
                  </a:lnTo>
                  <a:lnTo>
                    <a:pt x="1150573" y="2397598"/>
                  </a:lnTo>
                  <a:lnTo>
                    <a:pt x="1108397" y="2435293"/>
                  </a:lnTo>
                  <a:lnTo>
                    <a:pt x="1066385" y="2473595"/>
                  </a:lnTo>
                  <a:lnTo>
                    <a:pt x="1024538" y="2512511"/>
                  </a:lnTo>
                  <a:lnTo>
                    <a:pt x="982857" y="2552047"/>
                  </a:lnTo>
                  <a:lnTo>
                    <a:pt x="941344" y="2592208"/>
                  </a:lnTo>
                  <a:lnTo>
                    <a:pt x="900001" y="2633000"/>
                  </a:lnTo>
                  <a:lnTo>
                    <a:pt x="858829" y="2674429"/>
                  </a:lnTo>
                  <a:lnTo>
                    <a:pt x="817830" y="2716500"/>
                  </a:lnTo>
                  <a:lnTo>
                    <a:pt x="777006" y="2759220"/>
                  </a:lnTo>
                  <a:lnTo>
                    <a:pt x="736357" y="2802594"/>
                  </a:lnTo>
                  <a:lnTo>
                    <a:pt x="695885" y="2846628"/>
                  </a:lnTo>
                  <a:lnTo>
                    <a:pt x="655593" y="2891327"/>
                  </a:lnTo>
                  <a:lnTo>
                    <a:pt x="615481" y="2936698"/>
                  </a:lnTo>
                  <a:lnTo>
                    <a:pt x="575551" y="2982747"/>
                  </a:lnTo>
                  <a:lnTo>
                    <a:pt x="535805" y="3029478"/>
                  </a:lnTo>
                  <a:lnTo>
                    <a:pt x="496244" y="3076898"/>
                  </a:lnTo>
                  <a:lnTo>
                    <a:pt x="456869" y="3125013"/>
                  </a:lnTo>
                  <a:lnTo>
                    <a:pt x="417683" y="3173828"/>
                  </a:lnTo>
                  <a:lnTo>
                    <a:pt x="378687" y="3223349"/>
                  </a:lnTo>
                  <a:lnTo>
                    <a:pt x="339882" y="3273582"/>
                  </a:lnTo>
                  <a:lnTo>
                    <a:pt x="301270" y="3324532"/>
                  </a:lnTo>
                  <a:lnTo>
                    <a:pt x="262853" y="3376206"/>
                  </a:lnTo>
                  <a:lnTo>
                    <a:pt x="224631" y="3428609"/>
                  </a:lnTo>
                  <a:lnTo>
                    <a:pt x="186608" y="3481747"/>
                  </a:lnTo>
                  <a:lnTo>
                    <a:pt x="148783" y="3535626"/>
                  </a:lnTo>
                  <a:lnTo>
                    <a:pt x="111159" y="3590252"/>
                  </a:lnTo>
                  <a:lnTo>
                    <a:pt x="73737" y="3645629"/>
                  </a:lnTo>
                  <a:lnTo>
                    <a:pt x="36519" y="3701765"/>
                  </a:lnTo>
                  <a:lnTo>
                    <a:pt x="0" y="3757907"/>
                  </a:lnTo>
                  <a:lnTo>
                    <a:pt x="9445767" y="3757907"/>
                  </a:lnTo>
                  <a:lnTo>
                    <a:pt x="9445767" y="0"/>
                  </a:lnTo>
                  <a:close/>
                </a:path>
              </a:pathLst>
            </a:custGeom>
            <a:solidFill>
              <a:srgbClr val="5C91E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303314"/>
              <a:ext cx="11483594" cy="6391909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2648" y="458723"/>
            <a:ext cx="10966704" cy="5925312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003551" y="886714"/>
            <a:ext cx="767842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/>
              <a:t>德技并</a:t>
            </a:r>
            <a:r>
              <a:rPr dirty="0" sz="3600" spc="-15"/>
              <a:t>修</a:t>
            </a:r>
            <a:r>
              <a:rPr dirty="0" sz="3600" spc="-844"/>
              <a:t> </a:t>
            </a:r>
            <a:r>
              <a:rPr dirty="0" sz="3600">
                <a:latin typeface="Arial"/>
                <a:cs typeface="Arial"/>
              </a:rPr>
              <a:t>—</a:t>
            </a:r>
            <a:r>
              <a:rPr dirty="0" sz="3600" spc="-45">
                <a:latin typeface="Arial"/>
                <a:cs typeface="Arial"/>
              </a:rPr>
              <a:t> </a:t>
            </a:r>
            <a:r>
              <a:rPr dirty="0"/>
              <a:t>“</a:t>
            </a:r>
            <a:r>
              <a:rPr dirty="0">
                <a:latin typeface="Arial"/>
                <a:cs typeface="Arial"/>
              </a:rPr>
              <a:t>5G+</a:t>
            </a:r>
            <a:r>
              <a:rPr dirty="0" spc="5"/>
              <a:t>区块链</a:t>
            </a:r>
            <a:r>
              <a:rPr dirty="0" spc="-5"/>
              <a:t>”</a:t>
            </a:r>
            <a:r>
              <a:rPr dirty="0" spc="-5">
                <a:latin typeface="Arial"/>
                <a:cs typeface="Arial"/>
              </a:rPr>
              <a:t>VR</a:t>
            </a:r>
            <a:r>
              <a:rPr dirty="0" spc="5"/>
              <a:t>全景直</a:t>
            </a:r>
            <a:r>
              <a:rPr dirty="0" spc="-10"/>
              <a:t>播带</a:t>
            </a:r>
            <a:r>
              <a:rPr dirty="0" spc="-15"/>
              <a:t>货</a:t>
            </a:r>
            <a:endParaRPr sz="3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10613" y="2113533"/>
            <a:ext cx="9106535" cy="38207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81940">
              <a:lnSpc>
                <a:spcPct val="100000"/>
              </a:lnSpc>
              <a:spcBef>
                <a:spcPts val="95"/>
              </a:spcBef>
            </a:pPr>
            <a:r>
              <a:rPr dirty="0" sz="1600" spc="5">
                <a:latin typeface="黑体"/>
                <a:cs typeface="黑体"/>
              </a:rPr>
              <a:t>在温州瑞安</a:t>
            </a:r>
            <a:r>
              <a:rPr dirty="0" sz="1600" spc="-5">
                <a:latin typeface="黑体"/>
                <a:cs typeface="黑体"/>
              </a:rPr>
              <a:t>侨贸</a:t>
            </a:r>
            <a:r>
              <a:rPr dirty="0" sz="1600" spc="5">
                <a:latin typeface="黑体"/>
                <a:cs typeface="黑体"/>
              </a:rPr>
              <a:t>小</a:t>
            </a:r>
            <a:r>
              <a:rPr dirty="0" sz="1600" spc="-5">
                <a:latin typeface="黑体"/>
                <a:cs typeface="黑体"/>
              </a:rPr>
              <a:t>镇电</a:t>
            </a:r>
            <a:r>
              <a:rPr dirty="0" sz="1600" spc="5">
                <a:latin typeface="黑体"/>
                <a:cs typeface="黑体"/>
              </a:rPr>
              <a:t>商</a:t>
            </a:r>
            <a:r>
              <a:rPr dirty="0" sz="1600" spc="-5">
                <a:latin typeface="黑体"/>
                <a:cs typeface="黑体"/>
              </a:rPr>
              <a:t>中心</a:t>
            </a:r>
            <a:r>
              <a:rPr dirty="0" sz="1600" spc="5">
                <a:latin typeface="黑体"/>
                <a:cs typeface="黑体"/>
              </a:rPr>
              <a:t>，</a:t>
            </a:r>
            <a:r>
              <a:rPr dirty="0" sz="1600" spc="-5">
                <a:latin typeface="黑体"/>
                <a:cs typeface="黑体"/>
              </a:rPr>
              <a:t>来自</a:t>
            </a:r>
            <a:r>
              <a:rPr dirty="0" sz="1600" spc="5">
                <a:latin typeface="黑体"/>
                <a:cs typeface="黑体"/>
              </a:rPr>
              <a:t>移动</a:t>
            </a:r>
            <a:r>
              <a:rPr dirty="0" sz="1600" spc="-10">
                <a:latin typeface="Arial"/>
                <a:cs typeface="Arial"/>
              </a:rPr>
              <a:t>5G</a:t>
            </a:r>
            <a:r>
              <a:rPr dirty="0" sz="1600" spc="5">
                <a:latin typeface="黑体"/>
                <a:cs typeface="黑体"/>
              </a:rPr>
              <a:t>融媒</a:t>
            </a:r>
            <a:r>
              <a:rPr dirty="0" sz="1600" spc="-5">
                <a:latin typeface="黑体"/>
                <a:cs typeface="黑体"/>
              </a:rPr>
              <a:t>体</a:t>
            </a:r>
            <a:r>
              <a:rPr dirty="0" sz="1600">
                <a:latin typeface="Arial"/>
                <a:cs typeface="Arial"/>
              </a:rPr>
              <a:t>+</a:t>
            </a:r>
            <a:r>
              <a:rPr dirty="0" sz="1600" spc="5">
                <a:latin typeface="黑体"/>
                <a:cs typeface="黑体"/>
              </a:rPr>
              <a:t>应</a:t>
            </a:r>
            <a:r>
              <a:rPr dirty="0" sz="1600" spc="-5">
                <a:latin typeface="黑体"/>
                <a:cs typeface="黑体"/>
              </a:rPr>
              <a:t>用实</a:t>
            </a:r>
            <a:r>
              <a:rPr dirty="0" sz="1600" spc="5">
                <a:latin typeface="黑体"/>
                <a:cs typeface="黑体"/>
              </a:rPr>
              <a:t>验</a:t>
            </a:r>
            <a:r>
              <a:rPr dirty="0" sz="1600" spc="-5">
                <a:latin typeface="黑体"/>
                <a:cs typeface="黑体"/>
              </a:rPr>
              <a:t>室的</a:t>
            </a:r>
            <a:r>
              <a:rPr dirty="0" sz="1600" spc="5">
                <a:latin typeface="黑体"/>
                <a:cs typeface="黑体"/>
              </a:rPr>
              <a:t>工</a:t>
            </a:r>
            <a:r>
              <a:rPr dirty="0" sz="1600" spc="-5">
                <a:latin typeface="黑体"/>
                <a:cs typeface="黑体"/>
              </a:rPr>
              <a:t>作人</a:t>
            </a:r>
            <a:r>
              <a:rPr dirty="0" sz="1600" spc="5">
                <a:latin typeface="黑体"/>
                <a:cs typeface="黑体"/>
              </a:rPr>
              <a:t>员</a:t>
            </a:r>
            <a:r>
              <a:rPr dirty="0" sz="1600" spc="-5">
                <a:latin typeface="黑体"/>
                <a:cs typeface="黑体"/>
              </a:rPr>
              <a:t>，正</a:t>
            </a:r>
            <a:r>
              <a:rPr dirty="0" sz="1600" spc="5">
                <a:latin typeface="黑体"/>
                <a:cs typeface="黑体"/>
              </a:rPr>
              <a:t>在</a:t>
            </a:r>
            <a:r>
              <a:rPr dirty="0" sz="1600" spc="-5">
                <a:latin typeface="黑体"/>
                <a:cs typeface="黑体"/>
              </a:rPr>
              <a:t>通过</a:t>
            </a:r>
            <a:r>
              <a:rPr dirty="0" sz="1600" spc="5">
                <a:latin typeface="黑体"/>
                <a:cs typeface="黑体"/>
              </a:rPr>
              <a:t>全</a:t>
            </a:r>
            <a:r>
              <a:rPr dirty="0" sz="1600" spc="-5">
                <a:latin typeface="黑体"/>
                <a:cs typeface="黑体"/>
              </a:rPr>
              <a:t>景温</a:t>
            </a:r>
            <a:r>
              <a:rPr dirty="0" sz="1600" spc="5">
                <a:latin typeface="黑体"/>
                <a:cs typeface="黑体"/>
              </a:rPr>
              <a:t>州</a:t>
            </a:r>
            <a:r>
              <a:rPr dirty="0" sz="1600" spc="-5">
                <a:latin typeface="黑体"/>
                <a:cs typeface="黑体"/>
              </a:rPr>
              <a:t>城</a:t>
            </a:r>
            <a:endParaRPr sz="1600">
              <a:latin typeface="黑体"/>
              <a:cs typeface="黑体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latin typeface="黑体"/>
                <a:cs typeface="黑体"/>
              </a:rPr>
              <a:t>市新名片平</a:t>
            </a:r>
            <a:r>
              <a:rPr dirty="0" sz="1600" spc="-5">
                <a:latin typeface="黑体"/>
                <a:cs typeface="黑体"/>
              </a:rPr>
              <a:t>台</a:t>
            </a:r>
            <a:r>
              <a:rPr dirty="0" sz="1600" spc="-10">
                <a:latin typeface="黑体"/>
                <a:cs typeface="黑体"/>
              </a:rPr>
              <a:t>，</a:t>
            </a:r>
            <a:r>
              <a:rPr dirty="0" sz="1600">
                <a:latin typeface="黑体"/>
                <a:cs typeface="黑体"/>
              </a:rPr>
              <a:t>开</a:t>
            </a:r>
            <a:r>
              <a:rPr dirty="0" sz="1600" spc="-5">
                <a:latin typeface="黑体"/>
                <a:cs typeface="黑体"/>
              </a:rPr>
              <a:t>启</a:t>
            </a:r>
            <a:r>
              <a:rPr dirty="0" sz="1600" spc="-10">
                <a:latin typeface="黑体"/>
                <a:cs typeface="黑体"/>
              </a:rPr>
              <a:t>了</a:t>
            </a:r>
            <a:r>
              <a:rPr dirty="0" sz="1600">
                <a:latin typeface="黑体"/>
                <a:cs typeface="黑体"/>
              </a:rPr>
              <a:t>国</a:t>
            </a:r>
            <a:r>
              <a:rPr dirty="0" sz="1600" spc="-5">
                <a:latin typeface="黑体"/>
                <a:cs typeface="黑体"/>
              </a:rPr>
              <a:t>内</a:t>
            </a:r>
            <a:r>
              <a:rPr dirty="0" sz="1600" spc="-10">
                <a:latin typeface="黑体"/>
                <a:cs typeface="黑体"/>
              </a:rPr>
              <a:t>首</a:t>
            </a:r>
            <a:r>
              <a:rPr dirty="0" sz="1600" spc="15">
                <a:latin typeface="黑体"/>
                <a:cs typeface="黑体"/>
              </a:rPr>
              <a:t>次</a:t>
            </a:r>
            <a:r>
              <a:rPr dirty="0" sz="1600" spc="-5">
                <a:latin typeface="Arial"/>
                <a:cs typeface="Arial"/>
              </a:rPr>
              <a:t>5G+</a:t>
            </a:r>
            <a:r>
              <a:rPr dirty="0" sz="1600">
                <a:latin typeface="黑体"/>
                <a:cs typeface="黑体"/>
              </a:rPr>
              <a:t>区块</a:t>
            </a:r>
            <a:r>
              <a:rPr dirty="0" sz="1600" spc="-10">
                <a:latin typeface="黑体"/>
                <a:cs typeface="黑体"/>
              </a:rPr>
              <a:t>链</a:t>
            </a:r>
            <a:r>
              <a:rPr dirty="0" sz="1600" spc="-15">
                <a:latin typeface="Arial"/>
                <a:cs typeface="Arial"/>
              </a:rPr>
              <a:t>VR</a:t>
            </a:r>
            <a:r>
              <a:rPr dirty="0" sz="1600">
                <a:latin typeface="黑体"/>
                <a:cs typeface="黑体"/>
              </a:rPr>
              <a:t>全</a:t>
            </a:r>
            <a:r>
              <a:rPr dirty="0" sz="1600" spc="-5">
                <a:latin typeface="黑体"/>
                <a:cs typeface="黑体"/>
              </a:rPr>
              <a:t>景</a:t>
            </a:r>
            <a:r>
              <a:rPr dirty="0" sz="1600" spc="-10">
                <a:latin typeface="黑体"/>
                <a:cs typeface="黑体"/>
              </a:rPr>
              <a:t>直</a:t>
            </a:r>
            <a:r>
              <a:rPr dirty="0" sz="1600">
                <a:latin typeface="黑体"/>
                <a:cs typeface="黑体"/>
              </a:rPr>
              <a:t>播</a:t>
            </a:r>
            <a:r>
              <a:rPr dirty="0" sz="1600" spc="-5">
                <a:latin typeface="黑体"/>
                <a:cs typeface="黑体"/>
              </a:rPr>
              <a:t>带</a:t>
            </a:r>
            <a:r>
              <a:rPr dirty="0" sz="1600" spc="-10">
                <a:latin typeface="黑体"/>
                <a:cs typeface="黑体"/>
              </a:rPr>
              <a:t>货</a:t>
            </a:r>
            <a:r>
              <a:rPr dirty="0" sz="1600" spc="-5">
                <a:latin typeface="黑体"/>
                <a:cs typeface="黑体"/>
              </a:rPr>
              <a:t>。</a:t>
            </a:r>
            <a:endParaRPr sz="1600">
              <a:latin typeface="黑体"/>
              <a:cs typeface="黑体"/>
            </a:endParaRPr>
          </a:p>
          <a:p>
            <a:pPr marL="12700" marR="5080" indent="269240">
              <a:lnSpc>
                <a:spcPct val="100000"/>
              </a:lnSpc>
              <a:spcBef>
                <a:spcPts val="1000"/>
              </a:spcBef>
            </a:pPr>
            <a:r>
              <a:rPr dirty="0" sz="1600" spc="5">
                <a:latin typeface="黑体"/>
                <a:cs typeface="黑体"/>
              </a:rPr>
              <a:t>消费者们除</a:t>
            </a:r>
            <a:r>
              <a:rPr dirty="0" sz="1600" spc="-5">
                <a:latin typeface="黑体"/>
                <a:cs typeface="黑体"/>
              </a:rPr>
              <a:t>了在</a:t>
            </a:r>
            <a:r>
              <a:rPr dirty="0" sz="1600" spc="-5">
                <a:latin typeface="Arial"/>
                <a:cs typeface="Arial"/>
              </a:rPr>
              <a:t>720</a:t>
            </a:r>
            <a:r>
              <a:rPr dirty="0" sz="1600" spc="5">
                <a:latin typeface="黑体"/>
                <a:cs typeface="黑体"/>
              </a:rPr>
              <a:t>度</a:t>
            </a:r>
            <a:r>
              <a:rPr dirty="0" sz="1600" spc="-5">
                <a:latin typeface="黑体"/>
                <a:cs typeface="黑体"/>
              </a:rPr>
              <a:t>超高</a:t>
            </a:r>
            <a:r>
              <a:rPr dirty="0" sz="1600" spc="5">
                <a:latin typeface="黑体"/>
                <a:cs typeface="黑体"/>
              </a:rPr>
              <a:t>清</a:t>
            </a:r>
            <a:r>
              <a:rPr dirty="0" sz="1600" spc="-5">
                <a:latin typeface="黑体"/>
                <a:cs typeface="黑体"/>
              </a:rPr>
              <a:t>全景</a:t>
            </a:r>
            <a:r>
              <a:rPr dirty="0" sz="1600" spc="5">
                <a:latin typeface="黑体"/>
                <a:cs typeface="黑体"/>
              </a:rPr>
              <a:t>直</a:t>
            </a:r>
            <a:r>
              <a:rPr dirty="0" sz="1600" spc="-5">
                <a:latin typeface="黑体"/>
                <a:cs typeface="黑体"/>
              </a:rPr>
              <a:t>播画</a:t>
            </a:r>
            <a:r>
              <a:rPr dirty="0" sz="1600" spc="5">
                <a:latin typeface="黑体"/>
                <a:cs typeface="黑体"/>
              </a:rPr>
              <a:t>面</a:t>
            </a:r>
            <a:r>
              <a:rPr dirty="0" sz="1600" spc="-5">
                <a:latin typeface="黑体"/>
                <a:cs typeface="黑体"/>
              </a:rPr>
              <a:t>中实</a:t>
            </a:r>
            <a:r>
              <a:rPr dirty="0" sz="1600" spc="5">
                <a:latin typeface="黑体"/>
                <a:cs typeface="黑体"/>
              </a:rPr>
              <a:t>现</a:t>
            </a:r>
            <a:r>
              <a:rPr dirty="0" sz="1600" spc="-5">
                <a:latin typeface="黑体"/>
                <a:cs typeface="黑体"/>
              </a:rPr>
              <a:t>不同</a:t>
            </a:r>
            <a:r>
              <a:rPr dirty="0" sz="1600" spc="5">
                <a:latin typeface="黑体"/>
                <a:cs typeface="黑体"/>
              </a:rPr>
              <a:t>角</a:t>
            </a:r>
            <a:r>
              <a:rPr dirty="0" sz="1600" spc="-5">
                <a:latin typeface="黑体"/>
                <a:cs typeface="黑体"/>
              </a:rPr>
              <a:t>度任</a:t>
            </a:r>
            <a:r>
              <a:rPr dirty="0" sz="1600" spc="5">
                <a:latin typeface="黑体"/>
                <a:cs typeface="黑体"/>
              </a:rPr>
              <a:t>意</a:t>
            </a:r>
            <a:r>
              <a:rPr dirty="0" sz="1600" spc="-5">
                <a:latin typeface="黑体"/>
                <a:cs typeface="黑体"/>
              </a:rPr>
              <a:t>观看</a:t>
            </a:r>
            <a:r>
              <a:rPr dirty="0" sz="1600" spc="5">
                <a:latin typeface="黑体"/>
                <a:cs typeface="黑体"/>
              </a:rPr>
              <a:t>外</a:t>
            </a:r>
            <a:r>
              <a:rPr dirty="0" sz="1600" spc="-5">
                <a:latin typeface="黑体"/>
                <a:cs typeface="黑体"/>
              </a:rPr>
              <a:t>，还</a:t>
            </a:r>
            <a:r>
              <a:rPr dirty="0" sz="1600" spc="5">
                <a:latin typeface="黑体"/>
                <a:cs typeface="黑体"/>
              </a:rPr>
              <a:t>可</a:t>
            </a:r>
            <a:r>
              <a:rPr dirty="0" sz="1600" spc="-5">
                <a:latin typeface="黑体"/>
                <a:cs typeface="黑体"/>
              </a:rPr>
              <a:t>以点</a:t>
            </a:r>
            <a:r>
              <a:rPr dirty="0" sz="1600" spc="5">
                <a:latin typeface="黑体"/>
                <a:cs typeface="黑体"/>
              </a:rPr>
              <a:t>击</a:t>
            </a:r>
            <a:r>
              <a:rPr dirty="0" sz="1600" spc="-5">
                <a:latin typeface="黑体"/>
                <a:cs typeface="黑体"/>
              </a:rPr>
              <a:t>全景</a:t>
            </a:r>
            <a:r>
              <a:rPr dirty="0" sz="1600" spc="5">
                <a:latin typeface="黑体"/>
                <a:cs typeface="黑体"/>
              </a:rPr>
              <a:t>直</a:t>
            </a:r>
            <a:r>
              <a:rPr dirty="0" sz="1600" spc="-5">
                <a:latin typeface="黑体"/>
                <a:cs typeface="黑体"/>
              </a:rPr>
              <a:t>播画面 </a:t>
            </a:r>
            <a:r>
              <a:rPr dirty="0" sz="1600" spc="5">
                <a:latin typeface="黑体"/>
                <a:cs typeface="黑体"/>
              </a:rPr>
              <a:t>上的</a:t>
            </a:r>
            <a:r>
              <a:rPr dirty="0" sz="1600" spc="-10">
                <a:latin typeface="Arial"/>
                <a:cs typeface="Arial"/>
              </a:rPr>
              <a:t>5G</a:t>
            </a:r>
            <a:r>
              <a:rPr dirty="0" sz="1600" spc="5">
                <a:latin typeface="黑体"/>
                <a:cs typeface="黑体"/>
              </a:rPr>
              <a:t>交易按钮</a:t>
            </a:r>
            <a:r>
              <a:rPr dirty="0" sz="1600" spc="-5">
                <a:latin typeface="黑体"/>
                <a:cs typeface="黑体"/>
              </a:rPr>
              <a:t>直</a:t>
            </a:r>
            <a:r>
              <a:rPr dirty="0" sz="1600" spc="5">
                <a:latin typeface="黑体"/>
                <a:cs typeface="黑体"/>
              </a:rPr>
              <a:t>接</a:t>
            </a:r>
            <a:r>
              <a:rPr dirty="0" sz="1600" spc="-5">
                <a:latin typeface="黑体"/>
                <a:cs typeface="黑体"/>
              </a:rPr>
              <a:t>进入</a:t>
            </a:r>
            <a:r>
              <a:rPr dirty="0" sz="1600" spc="5">
                <a:latin typeface="黑体"/>
                <a:cs typeface="黑体"/>
              </a:rPr>
              <a:t>相</a:t>
            </a:r>
            <a:r>
              <a:rPr dirty="0" sz="1600" spc="-5">
                <a:latin typeface="黑体"/>
                <a:cs typeface="黑体"/>
              </a:rPr>
              <a:t>关货</a:t>
            </a:r>
            <a:r>
              <a:rPr dirty="0" sz="1600" spc="5">
                <a:latin typeface="黑体"/>
                <a:cs typeface="黑体"/>
              </a:rPr>
              <a:t>品</a:t>
            </a:r>
            <a:r>
              <a:rPr dirty="0" sz="1600" spc="-5">
                <a:latin typeface="黑体"/>
                <a:cs typeface="黑体"/>
              </a:rPr>
              <a:t>的交</a:t>
            </a:r>
            <a:r>
              <a:rPr dirty="0" sz="1600" spc="5">
                <a:latin typeface="黑体"/>
                <a:cs typeface="黑体"/>
              </a:rPr>
              <a:t>易</a:t>
            </a:r>
            <a:r>
              <a:rPr dirty="0" sz="1600" spc="-5">
                <a:latin typeface="黑体"/>
                <a:cs typeface="黑体"/>
              </a:rPr>
              <a:t>页面</a:t>
            </a:r>
            <a:r>
              <a:rPr dirty="0" sz="1600" spc="5">
                <a:latin typeface="黑体"/>
                <a:cs typeface="黑体"/>
              </a:rPr>
              <a:t>，</a:t>
            </a:r>
            <a:r>
              <a:rPr dirty="0" sz="1600" spc="-5">
                <a:latin typeface="黑体"/>
                <a:cs typeface="黑体"/>
              </a:rPr>
              <a:t>迅速</a:t>
            </a:r>
            <a:r>
              <a:rPr dirty="0" sz="1600" spc="5">
                <a:latin typeface="黑体"/>
                <a:cs typeface="黑体"/>
              </a:rPr>
              <a:t>下</a:t>
            </a:r>
            <a:r>
              <a:rPr dirty="0" sz="1600" spc="-5">
                <a:latin typeface="黑体"/>
                <a:cs typeface="黑体"/>
              </a:rPr>
              <a:t>单完</a:t>
            </a:r>
            <a:r>
              <a:rPr dirty="0" sz="1600" spc="5">
                <a:latin typeface="黑体"/>
                <a:cs typeface="黑体"/>
              </a:rPr>
              <a:t>成</a:t>
            </a:r>
            <a:r>
              <a:rPr dirty="0" sz="1600" spc="-5">
                <a:latin typeface="黑体"/>
                <a:cs typeface="黑体"/>
              </a:rPr>
              <a:t>交易</a:t>
            </a:r>
            <a:r>
              <a:rPr dirty="0" sz="1600" spc="5">
                <a:latin typeface="黑体"/>
                <a:cs typeface="黑体"/>
              </a:rPr>
              <a:t>。</a:t>
            </a:r>
            <a:r>
              <a:rPr dirty="0" sz="1600" spc="-5">
                <a:latin typeface="黑体"/>
                <a:cs typeface="黑体"/>
              </a:rPr>
              <a:t>这种</a:t>
            </a:r>
            <a:r>
              <a:rPr dirty="0" sz="1600" spc="5">
                <a:latin typeface="黑体"/>
                <a:cs typeface="黑体"/>
              </a:rPr>
              <a:t>新</a:t>
            </a:r>
            <a:r>
              <a:rPr dirty="0" sz="1600" spc="-5">
                <a:latin typeface="黑体"/>
                <a:cs typeface="黑体"/>
              </a:rPr>
              <a:t>的视</a:t>
            </a:r>
            <a:r>
              <a:rPr dirty="0" sz="1600" spc="5">
                <a:latin typeface="黑体"/>
                <a:cs typeface="黑体"/>
              </a:rPr>
              <a:t>觉</a:t>
            </a:r>
            <a:r>
              <a:rPr dirty="0" sz="1600" spc="-5">
                <a:latin typeface="黑体"/>
                <a:cs typeface="黑体"/>
              </a:rPr>
              <a:t>体验</a:t>
            </a:r>
            <a:r>
              <a:rPr dirty="0" sz="1600" spc="5">
                <a:latin typeface="黑体"/>
                <a:cs typeface="黑体"/>
              </a:rPr>
              <a:t>可</a:t>
            </a:r>
            <a:r>
              <a:rPr dirty="0" sz="1600" spc="-5">
                <a:latin typeface="黑体"/>
                <a:cs typeface="黑体"/>
              </a:rPr>
              <a:t>以帮</a:t>
            </a:r>
            <a:r>
              <a:rPr dirty="0" sz="1600" spc="5">
                <a:latin typeface="黑体"/>
                <a:cs typeface="黑体"/>
              </a:rPr>
              <a:t>助</a:t>
            </a:r>
            <a:r>
              <a:rPr dirty="0" sz="1600" spc="-5">
                <a:latin typeface="黑体"/>
                <a:cs typeface="黑体"/>
              </a:rPr>
              <a:t>消费 </a:t>
            </a:r>
            <a:r>
              <a:rPr dirty="0" sz="1600" spc="5">
                <a:latin typeface="黑体"/>
                <a:cs typeface="黑体"/>
              </a:rPr>
              <a:t>者直观、快</a:t>
            </a:r>
            <a:r>
              <a:rPr dirty="0" sz="1600" spc="-5">
                <a:latin typeface="黑体"/>
                <a:cs typeface="黑体"/>
              </a:rPr>
              <a:t>速地</a:t>
            </a:r>
            <a:r>
              <a:rPr dirty="0" sz="1600" spc="5">
                <a:latin typeface="黑体"/>
                <a:cs typeface="黑体"/>
              </a:rPr>
              <a:t>做</a:t>
            </a:r>
            <a:r>
              <a:rPr dirty="0" sz="1600" spc="-5">
                <a:latin typeface="黑体"/>
                <a:cs typeface="黑体"/>
              </a:rPr>
              <a:t>出预</a:t>
            </a:r>
            <a:r>
              <a:rPr dirty="0" sz="1600" spc="5">
                <a:latin typeface="黑体"/>
                <a:cs typeface="黑体"/>
              </a:rPr>
              <a:t>订</a:t>
            </a:r>
            <a:r>
              <a:rPr dirty="0" sz="1600" spc="-5">
                <a:latin typeface="黑体"/>
                <a:cs typeface="黑体"/>
              </a:rPr>
              <a:t>决策</a:t>
            </a:r>
            <a:r>
              <a:rPr dirty="0" sz="1600" spc="5">
                <a:latin typeface="黑体"/>
                <a:cs typeface="黑体"/>
              </a:rPr>
              <a:t>。</a:t>
            </a:r>
            <a:r>
              <a:rPr dirty="0" sz="1600" spc="-5">
                <a:latin typeface="黑体"/>
                <a:cs typeface="黑体"/>
              </a:rPr>
              <a:t>直播</a:t>
            </a:r>
            <a:r>
              <a:rPr dirty="0" sz="1600" spc="5">
                <a:latin typeface="黑体"/>
                <a:cs typeface="黑体"/>
              </a:rPr>
              <a:t>开</a:t>
            </a:r>
            <a:r>
              <a:rPr dirty="0" sz="1600" spc="-5">
                <a:latin typeface="黑体"/>
                <a:cs typeface="黑体"/>
              </a:rPr>
              <a:t>始不</a:t>
            </a:r>
            <a:r>
              <a:rPr dirty="0" sz="1600" spc="15">
                <a:latin typeface="黑体"/>
                <a:cs typeface="黑体"/>
              </a:rPr>
              <a:t>到</a:t>
            </a:r>
            <a:r>
              <a:rPr dirty="0" sz="1600" spc="-5">
                <a:latin typeface="Arial"/>
                <a:cs typeface="Arial"/>
              </a:rPr>
              <a:t>1</a:t>
            </a:r>
            <a:r>
              <a:rPr dirty="0" sz="1600" spc="-5">
                <a:latin typeface="黑体"/>
                <a:cs typeface="黑体"/>
              </a:rPr>
              <a:t>分钟</a:t>
            </a:r>
            <a:r>
              <a:rPr dirty="0" sz="1600" spc="5">
                <a:latin typeface="黑体"/>
                <a:cs typeface="黑体"/>
              </a:rPr>
              <a:t>，</a:t>
            </a:r>
            <a:r>
              <a:rPr dirty="0" sz="1600" spc="-5">
                <a:latin typeface="黑体"/>
                <a:cs typeface="黑体"/>
              </a:rPr>
              <a:t>第一</a:t>
            </a:r>
            <a:r>
              <a:rPr dirty="0" sz="1600" spc="5">
                <a:latin typeface="黑体"/>
                <a:cs typeface="黑体"/>
              </a:rPr>
              <a:t>单</a:t>
            </a:r>
            <a:r>
              <a:rPr dirty="0" sz="1600" spc="-5">
                <a:latin typeface="黑体"/>
                <a:cs typeface="黑体"/>
              </a:rPr>
              <a:t>货品</a:t>
            </a:r>
            <a:r>
              <a:rPr dirty="0" sz="1600" spc="5">
                <a:latin typeface="黑体"/>
                <a:cs typeface="黑体"/>
              </a:rPr>
              <a:t>正</a:t>
            </a:r>
            <a:r>
              <a:rPr dirty="0" sz="1600" spc="-5">
                <a:latin typeface="黑体"/>
                <a:cs typeface="黑体"/>
              </a:rPr>
              <a:t>式成</a:t>
            </a:r>
            <a:r>
              <a:rPr dirty="0" sz="1600" spc="5">
                <a:latin typeface="黑体"/>
                <a:cs typeface="黑体"/>
              </a:rPr>
              <a:t>交</a:t>
            </a:r>
            <a:r>
              <a:rPr dirty="0" sz="1600" spc="-5">
                <a:latin typeface="黑体"/>
                <a:cs typeface="黑体"/>
              </a:rPr>
              <a:t>。本</a:t>
            </a:r>
            <a:r>
              <a:rPr dirty="0" sz="1600" spc="5">
                <a:latin typeface="黑体"/>
                <a:cs typeface="黑体"/>
              </a:rPr>
              <a:t>场</a:t>
            </a:r>
            <a:r>
              <a:rPr dirty="0" sz="1600" spc="-5">
                <a:latin typeface="黑体"/>
                <a:cs typeface="黑体"/>
              </a:rPr>
              <a:t>直播</a:t>
            </a:r>
            <a:r>
              <a:rPr dirty="0" sz="1600" spc="5">
                <a:latin typeface="黑体"/>
                <a:cs typeface="黑体"/>
              </a:rPr>
              <a:t>共有</a:t>
            </a:r>
            <a:r>
              <a:rPr dirty="0" sz="1600" spc="-5">
                <a:latin typeface="Arial"/>
                <a:cs typeface="Arial"/>
              </a:rPr>
              <a:t>30</a:t>
            </a:r>
            <a:r>
              <a:rPr dirty="0" sz="1600" spc="-5">
                <a:latin typeface="黑体"/>
                <a:cs typeface="黑体"/>
              </a:rPr>
              <a:t>万</a:t>
            </a:r>
            <a:r>
              <a:rPr dirty="0" sz="1600" spc="5">
                <a:latin typeface="黑体"/>
                <a:cs typeface="黑体"/>
              </a:rPr>
              <a:t>人</a:t>
            </a:r>
            <a:r>
              <a:rPr dirty="0" sz="1600" spc="-5">
                <a:latin typeface="黑体"/>
                <a:cs typeface="黑体"/>
              </a:rPr>
              <a:t>参与 </a:t>
            </a:r>
            <a:r>
              <a:rPr dirty="0" sz="1600">
                <a:latin typeface="黑体"/>
                <a:cs typeface="黑体"/>
              </a:rPr>
              <a:t>观看，成交</a:t>
            </a:r>
            <a:r>
              <a:rPr dirty="0" sz="1600" spc="-5">
                <a:latin typeface="黑体"/>
                <a:cs typeface="黑体"/>
              </a:rPr>
              <a:t>量近</a:t>
            </a:r>
            <a:r>
              <a:rPr dirty="0" sz="1600" spc="-10">
                <a:latin typeface="Arial"/>
                <a:cs typeface="Arial"/>
              </a:rPr>
              <a:t>3500</a:t>
            </a:r>
            <a:r>
              <a:rPr dirty="0" sz="1600">
                <a:latin typeface="黑体"/>
                <a:cs typeface="黑体"/>
              </a:rPr>
              <a:t>单</a:t>
            </a:r>
            <a:r>
              <a:rPr dirty="0" sz="1600" spc="-5">
                <a:latin typeface="黑体"/>
                <a:cs typeface="黑体"/>
              </a:rPr>
              <a:t>。</a:t>
            </a:r>
            <a:r>
              <a:rPr dirty="0" sz="1600" spc="-10">
                <a:latin typeface="黑体"/>
                <a:cs typeface="黑体"/>
              </a:rPr>
              <a:t>网</a:t>
            </a:r>
            <a:r>
              <a:rPr dirty="0" sz="1600">
                <a:latin typeface="黑体"/>
                <a:cs typeface="黑体"/>
              </a:rPr>
              <a:t>友</a:t>
            </a:r>
            <a:r>
              <a:rPr dirty="0" sz="1600" spc="-5">
                <a:latin typeface="黑体"/>
                <a:cs typeface="黑体"/>
              </a:rPr>
              <a:t>表</a:t>
            </a:r>
            <a:r>
              <a:rPr dirty="0" sz="1600" spc="-10">
                <a:latin typeface="黑体"/>
                <a:cs typeface="黑体"/>
              </a:rPr>
              <a:t>示</a:t>
            </a:r>
            <a:r>
              <a:rPr dirty="0" sz="1600">
                <a:latin typeface="黑体"/>
                <a:cs typeface="黑体"/>
              </a:rPr>
              <a:t>，</a:t>
            </a:r>
            <a:r>
              <a:rPr dirty="0" sz="1600" spc="-5">
                <a:latin typeface="黑体"/>
                <a:cs typeface="黑体"/>
              </a:rPr>
              <a:t>这</a:t>
            </a:r>
            <a:r>
              <a:rPr dirty="0" sz="1600" spc="-10">
                <a:latin typeface="黑体"/>
                <a:cs typeface="黑体"/>
              </a:rPr>
              <a:t>种</a:t>
            </a:r>
            <a:r>
              <a:rPr dirty="0" sz="1600">
                <a:latin typeface="黑体"/>
                <a:cs typeface="黑体"/>
              </a:rPr>
              <a:t>身</a:t>
            </a:r>
            <a:r>
              <a:rPr dirty="0" sz="1600" spc="-5">
                <a:latin typeface="黑体"/>
                <a:cs typeface="黑体"/>
              </a:rPr>
              <a:t>临</a:t>
            </a:r>
            <a:r>
              <a:rPr dirty="0" sz="1600" spc="-10">
                <a:latin typeface="黑体"/>
                <a:cs typeface="黑体"/>
              </a:rPr>
              <a:t>其</a:t>
            </a:r>
            <a:r>
              <a:rPr dirty="0" sz="1600">
                <a:latin typeface="黑体"/>
                <a:cs typeface="黑体"/>
              </a:rPr>
              <a:t>境</a:t>
            </a:r>
            <a:r>
              <a:rPr dirty="0" sz="1600" spc="-5">
                <a:latin typeface="黑体"/>
                <a:cs typeface="黑体"/>
              </a:rPr>
              <a:t>的</a:t>
            </a:r>
            <a:r>
              <a:rPr dirty="0" sz="1600" spc="-10">
                <a:latin typeface="黑体"/>
                <a:cs typeface="黑体"/>
              </a:rPr>
              <a:t>互</a:t>
            </a:r>
            <a:r>
              <a:rPr dirty="0" sz="1600">
                <a:latin typeface="黑体"/>
                <a:cs typeface="黑体"/>
              </a:rPr>
              <a:t>动</a:t>
            </a:r>
            <a:r>
              <a:rPr dirty="0" sz="1600" spc="-5">
                <a:latin typeface="黑体"/>
                <a:cs typeface="黑体"/>
              </a:rPr>
              <a:t>体</a:t>
            </a:r>
            <a:r>
              <a:rPr dirty="0" sz="1600" spc="-10">
                <a:latin typeface="黑体"/>
                <a:cs typeface="黑体"/>
              </a:rPr>
              <a:t>验</a:t>
            </a:r>
            <a:r>
              <a:rPr dirty="0" sz="1600">
                <a:latin typeface="黑体"/>
                <a:cs typeface="黑体"/>
              </a:rPr>
              <a:t>不</a:t>
            </a:r>
            <a:r>
              <a:rPr dirty="0" sz="1600" spc="-5">
                <a:latin typeface="黑体"/>
                <a:cs typeface="黑体"/>
              </a:rPr>
              <a:t>仅</a:t>
            </a:r>
            <a:r>
              <a:rPr dirty="0" sz="1600" spc="-10">
                <a:latin typeface="黑体"/>
                <a:cs typeface="黑体"/>
              </a:rPr>
              <a:t>激</a:t>
            </a:r>
            <a:r>
              <a:rPr dirty="0" sz="1600">
                <a:latin typeface="黑体"/>
                <a:cs typeface="黑体"/>
              </a:rPr>
              <a:t>发</a:t>
            </a:r>
            <a:r>
              <a:rPr dirty="0" sz="1600" spc="-5">
                <a:latin typeface="黑体"/>
                <a:cs typeface="黑体"/>
              </a:rPr>
              <a:t>了</a:t>
            </a:r>
            <a:r>
              <a:rPr dirty="0" sz="1600" spc="-10">
                <a:latin typeface="黑体"/>
                <a:cs typeface="黑体"/>
              </a:rPr>
              <a:t>消</a:t>
            </a:r>
            <a:r>
              <a:rPr dirty="0" sz="1600">
                <a:latin typeface="黑体"/>
                <a:cs typeface="黑体"/>
              </a:rPr>
              <a:t>费</a:t>
            </a:r>
            <a:r>
              <a:rPr dirty="0" sz="1600" spc="-5">
                <a:latin typeface="黑体"/>
                <a:cs typeface="黑体"/>
              </a:rPr>
              <a:t>者</a:t>
            </a:r>
            <a:r>
              <a:rPr dirty="0" sz="1600" spc="-10">
                <a:latin typeface="黑体"/>
                <a:cs typeface="黑体"/>
              </a:rPr>
              <a:t>的</a:t>
            </a:r>
            <a:r>
              <a:rPr dirty="0" sz="1600">
                <a:latin typeface="黑体"/>
                <a:cs typeface="黑体"/>
              </a:rPr>
              <a:t>兴</a:t>
            </a:r>
            <a:r>
              <a:rPr dirty="0" sz="1600" spc="-5">
                <a:latin typeface="黑体"/>
                <a:cs typeface="黑体"/>
              </a:rPr>
              <a:t>趣</a:t>
            </a:r>
            <a:r>
              <a:rPr dirty="0" sz="1600" spc="-10">
                <a:latin typeface="黑体"/>
                <a:cs typeface="黑体"/>
              </a:rPr>
              <a:t>，</a:t>
            </a:r>
            <a:r>
              <a:rPr dirty="0" sz="1600">
                <a:latin typeface="黑体"/>
                <a:cs typeface="黑体"/>
              </a:rPr>
              <a:t>也</a:t>
            </a:r>
            <a:r>
              <a:rPr dirty="0" sz="1600" spc="-5">
                <a:latin typeface="黑体"/>
                <a:cs typeface="黑体"/>
              </a:rPr>
              <a:t>加</a:t>
            </a:r>
            <a:r>
              <a:rPr dirty="0" sz="1600" spc="-10">
                <a:latin typeface="黑体"/>
                <a:cs typeface="黑体"/>
              </a:rPr>
              <a:t>深</a:t>
            </a:r>
            <a:r>
              <a:rPr dirty="0" sz="1600">
                <a:latin typeface="黑体"/>
                <a:cs typeface="黑体"/>
              </a:rPr>
              <a:t>了</a:t>
            </a:r>
            <a:r>
              <a:rPr dirty="0" sz="1600" spc="-5">
                <a:latin typeface="黑体"/>
                <a:cs typeface="黑体"/>
              </a:rPr>
              <a:t>对 </a:t>
            </a:r>
            <a:r>
              <a:rPr dirty="0" sz="1600" spc="5">
                <a:latin typeface="黑体"/>
                <a:cs typeface="黑体"/>
              </a:rPr>
              <a:t>企</a:t>
            </a:r>
            <a:r>
              <a:rPr dirty="0" sz="1600" spc="-5">
                <a:latin typeface="黑体"/>
                <a:cs typeface="黑体"/>
              </a:rPr>
              <a:t>业的</a:t>
            </a:r>
            <a:r>
              <a:rPr dirty="0" sz="1600" spc="5">
                <a:latin typeface="黑体"/>
                <a:cs typeface="黑体"/>
              </a:rPr>
              <a:t>印</a:t>
            </a:r>
            <a:r>
              <a:rPr dirty="0" sz="1600" spc="-5">
                <a:latin typeface="黑体"/>
                <a:cs typeface="黑体"/>
              </a:rPr>
              <a:t>象和信</a:t>
            </a:r>
            <a:r>
              <a:rPr dirty="0" sz="1600" spc="5">
                <a:latin typeface="黑体"/>
                <a:cs typeface="黑体"/>
              </a:rPr>
              <a:t>任</a:t>
            </a:r>
            <a:r>
              <a:rPr dirty="0" sz="1600" spc="-5">
                <a:latin typeface="黑体"/>
                <a:cs typeface="黑体"/>
              </a:rPr>
              <a:t>。</a:t>
            </a:r>
            <a:endParaRPr sz="1600">
              <a:latin typeface="黑体"/>
              <a:cs typeface="黑体"/>
            </a:endParaRPr>
          </a:p>
          <a:p>
            <a:pPr marL="12700" marR="6350" indent="269240">
              <a:lnSpc>
                <a:spcPct val="100000"/>
              </a:lnSpc>
              <a:spcBef>
                <a:spcPts val="1010"/>
              </a:spcBef>
            </a:pPr>
            <a:r>
              <a:rPr dirty="0" sz="1600" spc="5">
                <a:latin typeface="黑体"/>
                <a:cs typeface="黑体"/>
              </a:rPr>
              <a:t>另外，此次</a:t>
            </a:r>
            <a:r>
              <a:rPr dirty="0" sz="1600" spc="-5">
                <a:latin typeface="黑体"/>
                <a:cs typeface="黑体"/>
              </a:rPr>
              <a:t>带货</a:t>
            </a:r>
            <a:r>
              <a:rPr dirty="0" sz="1600" spc="5">
                <a:latin typeface="黑体"/>
                <a:cs typeface="黑体"/>
              </a:rPr>
              <a:t>的</a:t>
            </a:r>
            <a:r>
              <a:rPr dirty="0" sz="1600" spc="-5">
                <a:latin typeface="黑体"/>
                <a:cs typeface="黑体"/>
              </a:rPr>
              <a:t>产品</a:t>
            </a:r>
            <a:r>
              <a:rPr dirty="0" sz="1600" spc="5">
                <a:latin typeface="黑体"/>
                <a:cs typeface="黑体"/>
              </a:rPr>
              <a:t>都</a:t>
            </a:r>
            <a:r>
              <a:rPr dirty="0" sz="1600" spc="-5">
                <a:latin typeface="黑体"/>
                <a:cs typeface="黑体"/>
              </a:rPr>
              <a:t>有一</a:t>
            </a:r>
            <a:r>
              <a:rPr dirty="0" sz="1600" spc="5">
                <a:latin typeface="黑体"/>
                <a:cs typeface="黑体"/>
              </a:rPr>
              <a:t>张</a:t>
            </a:r>
            <a:r>
              <a:rPr dirty="0" sz="1600" spc="-5">
                <a:latin typeface="黑体"/>
                <a:cs typeface="黑体"/>
              </a:rPr>
              <a:t>特殊</a:t>
            </a:r>
            <a:r>
              <a:rPr dirty="0" sz="1600" spc="5">
                <a:latin typeface="黑体"/>
                <a:cs typeface="黑体"/>
              </a:rPr>
              <a:t>的</a:t>
            </a:r>
            <a:r>
              <a:rPr dirty="0" sz="1600" spc="-5">
                <a:latin typeface="黑体"/>
                <a:cs typeface="黑体"/>
              </a:rPr>
              <a:t>“身</a:t>
            </a:r>
            <a:r>
              <a:rPr dirty="0" sz="1600" spc="5">
                <a:latin typeface="黑体"/>
                <a:cs typeface="黑体"/>
              </a:rPr>
              <a:t>份</a:t>
            </a:r>
            <a:r>
              <a:rPr dirty="0" sz="1600" spc="-5">
                <a:latin typeface="黑体"/>
                <a:cs typeface="黑体"/>
              </a:rPr>
              <a:t>证</a:t>
            </a:r>
            <a:r>
              <a:rPr dirty="0" sz="1600" spc="5">
                <a:latin typeface="黑体"/>
                <a:cs typeface="黑体"/>
              </a:rPr>
              <a:t>”</a:t>
            </a:r>
            <a:r>
              <a:rPr dirty="0" sz="1600" spc="-5">
                <a:latin typeface="Arial"/>
                <a:cs typeface="Arial"/>
              </a:rPr>
              <a:t>——</a:t>
            </a:r>
            <a:r>
              <a:rPr dirty="0" sz="1600" spc="5">
                <a:latin typeface="黑体"/>
                <a:cs typeface="黑体"/>
              </a:rPr>
              <a:t>一张</a:t>
            </a:r>
            <a:r>
              <a:rPr dirty="0" sz="1600" spc="-5">
                <a:latin typeface="黑体"/>
                <a:cs typeface="黑体"/>
              </a:rPr>
              <a:t>区块</a:t>
            </a:r>
            <a:r>
              <a:rPr dirty="0" sz="1600" spc="5">
                <a:latin typeface="黑体"/>
                <a:cs typeface="黑体"/>
              </a:rPr>
              <a:t>链</a:t>
            </a:r>
            <a:r>
              <a:rPr dirty="0" sz="1600" spc="-5">
                <a:latin typeface="黑体"/>
                <a:cs typeface="黑体"/>
              </a:rPr>
              <a:t>认证</a:t>
            </a:r>
            <a:r>
              <a:rPr dirty="0" sz="1600" spc="5">
                <a:latin typeface="黑体"/>
                <a:cs typeface="黑体"/>
              </a:rPr>
              <a:t>标</a:t>
            </a:r>
            <a:r>
              <a:rPr dirty="0" sz="1600" spc="-5">
                <a:latin typeface="黑体"/>
                <a:cs typeface="黑体"/>
              </a:rPr>
              <a:t>志码</a:t>
            </a:r>
            <a:r>
              <a:rPr dirty="0" sz="1600" spc="5">
                <a:latin typeface="黑体"/>
                <a:cs typeface="黑体"/>
              </a:rPr>
              <a:t>。</a:t>
            </a:r>
            <a:r>
              <a:rPr dirty="0" sz="1600" spc="-5">
                <a:latin typeface="黑体"/>
                <a:cs typeface="黑体"/>
              </a:rPr>
              <a:t>通过</a:t>
            </a:r>
            <a:r>
              <a:rPr dirty="0" sz="1600" spc="5">
                <a:latin typeface="黑体"/>
                <a:cs typeface="黑体"/>
              </a:rPr>
              <a:t>中</a:t>
            </a:r>
            <a:r>
              <a:rPr dirty="0" sz="1600" spc="-5">
                <a:latin typeface="黑体"/>
                <a:cs typeface="黑体"/>
              </a:rPr>
              <a:t>国移</a:t>
            </a:r>
            <a:r>
              <a:rPr dirty="0" sz="1600" spc="15">
                <a:latin typeface="黑体"/>
                <a:cs typeface="黑体"/>
              </a:rPr>
              <a:t>动</a:t>
            </a:r>
            <a:r>
              <a:rPr dirty="0" sz="1600" spc="-5">
                <a:latin typeface="Arial"/>
                <a:cs typeface="Arial"/>
              </a:rPr>
              <a:t>5</a:t>
            </a:r>
            <a:r>
              <a:rPr dirty="0" sz="1600" spc="-15">
                <a:latin typeface="Arial"/>
                <a:cs typeface="Arial"/>
              </a:rPr>
              <a:t>G</a:t>
            </a:r>
            <a:r>
              <a:rPr dirty="0" sz="1600" spc="-5">
                <a:latin typeface="黑体"/>
                <a:cs typeface="黑体"/>
              </a:rPr>
              <a:t>区 </a:t>
            </a:r>
            <a:r>
              <a:rPr dirty="0" sz="1600" spc="5">
                <a:latin typeface="黑体"/>
                <a:cs typeface="黑体"/>
              </a:rPr>
              <a:t>块链技术打</a:t>
            </a:r>
            <a:r>
              <a:rPr dirty="0" sz="1600" spc="-5">
                <a:latin typeface="黑体"/>
                <a:cs typeface="黑体"/>
              </a:rPr>
              <a:t>造的</a:t>
            </a:r>
            <a:r>
              <a:rPr dirty="0" sz="1600" spc="5">
                <a:latin typeface="黑体"/>
                <a:cs typeface="黑体"/>
              </a:rPr>
              <a:t>名</a:t>
            </a:r>
            <a:r>
              <a:rPr dirty="0" sz="1600" spc="-5">
                <a:latin typeface="黑体"/>
                <a:cs typeface="黑体"/>
              </a:rPr>
              <a:t>品保</a:t>
            </a:r>
            <a:r>
              <a:rPr dirty="0" sz="1600" spc="5">
                <a:latin typeface="黑体"/>
                <a:cs typeface="黑体"/>
              </a:rPr>
              <a:t>真</a:t>
            </a:r>
            <a:r>
              <a:rPr dirty="0" sz="1600" spc="-5">
                <a:latin typeface="黑体"/>
                <a:cs typeface="黑体"/>
              </a:rPr>
              <a:t>平台</a:t>
            </a:r>
            <a:r>
              <a:rPr dirty="0" sz="1600" spc="5">
                <a:latin typeface="黑体"/>
                <a:cs typeface="黑体"/>
              </a:rPr>
              <a:t>对</a:t>
            </a:r>
            <a:r>
              <a:rPr dirty="0" sz="1600" spc="-5">
                <a:latin typeface="黑体"/>
                <a:cs typeface="黑体"/>
              </a:rPr>
              <a:t>货品</a:t>
            </a:r>
            <a:r>
              <a:rPr dirty="0" sz="1600" spc="5">
                <a:latin typeface="黑体"/>
                <a:cs typeface="黑体"/>
              </a:rPr>
              <a:t>在</a:t>
            </a:r>
            <a:r>
              <a:rPr dirty="0" sz="1600" spc="-5">
                <a:latin typeface="黑体"/>
                <a:cs typeface="黑体"/>
              </a:rPr>
              <a:t>源头</a:t>
            </a:r>
            <a:r>
              <a:rPr dirty="0" sz="1600" spc="5">
                <a:latin typeface="黑体"/>
                <a:cs typeface="黑体"/>
              </a:rPr>
              <a:t>植</a:t>
            </a:r>
            <a:r>
              <a:rPr dirty="0" sz="1600" spc="-5">
                <a:latin typeface="黑体"/>
                <a:cs typeface="黑体"/>
              </a:rPr>
              <a:t>入，</a:t>
            </a:r>
            <a:r>
              <a:rPr dirty="0" sz="1600" spc="5">
                <a:latin typeface="黑体"/>
                <a:cs typeface="黑体"/>
              </a:rPr>
              <a:t>所</a:t>
            </a:r>
            <a:r>
              <a:rPr dirty="0" sz="1600" spc="-5">
                <a:latin typeface="黑体"/>
                <a:cs typeface="黑体"/>
              </a:rPr>
              <a:t>有产</a:t>
            </a:r>
            <a:r>
              <a:rPr dirty="0" sz="1600" spc="5">
                <a:latin typeface="黑体"/>
                <a:cs typeface="黑体"/>
              </a:rPr>
              <a:t>品</a:t>
            </a:r>
            <a:r>
              <a:rPr dirty="0" sz="1600" spc="-5">
                <a:latin typeface="黑体"/>
                <a:cs typeface="黑体"/>
              </a:rPr>
              <a:t>配备</a:t>
            </a:r>
            <a:r>
              <a:rPr dirty="0" sz="1600" spc="5">
                <a:latin typeface="黑体"/>
                <a:cs typeface="黑体"/>
              </a:rPr>
              <a:t>的</a:t>
            </a:r>
            <a:r>
              <a:rPr dirty="0" sz="1600" spc="-5">
                <a:latin typeface="黑体"/>
                <a:cs typeface="黑体"/>
              </a:rPr>
              <a:t>这个</a:t>
            </a:r>
            <a:r>
              <a:rPr dirty="0" sz="1600" spc="5">
                <a:latin typeface="黑体"/>
                <a:cs typeface="黑体"/>
              </a:rPr>
              <a:t>“</a:t>
            </a:r>
            <a:r>
              <a:rPr dirty="0" sz="1600" spc="-5">
                <a:latin typeface="黑体"/>
                <a:cs typeface="黑体"/>
              </a:rPr>
              <a:t>名品</a:t>
            </a:r>
            <a:r>
              <a:rPr dirty="0" sz="1600" spc="5">
                <a:latin typeface="黑体"/>
                <a:cs typeface="黑体"/>
              </a:rPr>
              <a:t>码</a:t>
            </a:r>
            <a:r>
              <a:rPr dirty="0" sz="1600" spc="-5">
                <a:latin typeface="黑体"/>
                <a:cs typeface="黑体"/>
              </a:rPr>
              <a:t>”，</a:t>
            </a:r>
            <a:r>
              <a:rPr dirty="0" sz="1600" spc="5">
                <a:latin typeface="黑体"/>
                <a:cs typeface="黑体"/>
              </a:rPr>
              <a:t>利</a:t>
            </a:r>
            <a:r>
              <a:rPr dirty="0" sz="1600" spc="15">
                <a:latin typeface="黑体"/>
                <a:cs typeface="黑体"/>
              </a:rPr>
              <a:t>用</a:t>
            </a:r>
            <a:r>
              <a:rPr dirty="0" sz="1600" spc="-10">
                <a:latin typeface="Arial"/>
                <a:cs typeface="Arial"/>
              </a:rPr>
              <a:t>5G</a:t>
            </a:r>
            <a:r>
              <a:rPr dirty="0" sz="1600" spc="5">
                <a:latin typeface="黑体"/>
                <a:cs typeface="黑体"/>
              </a:rPr>
              <a:t>区块</a:t>
            </a:r>
            <a:r>
              <a:rPr dirty="0" sz="1600" spc="-5">
                <a:latin typeface="黑体"/>
                <a:cs typeface="黑体"/>
              </a:rPr>
              <a:t>链技 </a:t>
            </a:r>
            <a:r>
              <a:rPr dirty="0" sz="1600" spc="5">
                <a:latin typeface="黑体"/>
                <a:cs typeface="黑体"/>
              </a:rPr>
              <a:t>术</a:t>
            </a:r>
            <a:r>
              <a:rPr dirty="0" sz="1600" spc="-5">
                <a:latin typeface="黑体"/>
                <a:cs typeface="黑体"/>
              </a:rPr>
              <a:t>防篡</a:t>
            </a:r>
            <a:r>
              <a:rPr dirty="0" sz="1600" spc="5">
                <a:latin typeface="黑体"/>
                <a:cs typeface="黑体"/>
              </a:rPr>
              <a:t>改</a:t>
            </a:r>
            <a:r>
              <a:rPr dirty="0" sz="1600" spc="-5">
                <a:latin typeface="黑体"/>
                <a:cs typeface="黑体"/>
              </a:rPr>
              <a:t>、可追</a:t>
            </a:r>
            <a:r>
              <a:rPr dirty="0" sz="1600" spc="5">
                <a:latin typeface="黑体"/>
                <a:cs typeface="黑体"/>
              </a:rPr>
              <a:t>溯</a:t>
            </a:r>
            <a:r>
              <a:rPr dirty="0" sz="1600" spc="-5">
                <a:latin typeface="黑体"/>
                <a:cs typeface="黑体"/>
              </a:rPr>
              <a:t>的优</a:t>
            </a:r>
            <a:r>
              <a:rPr dirty="0" sz="1600" spc="5">
                <a:latin typeface="黑体"/>
                <a:cs typeface="黑体"/>
              </a:rPr>
              <a:t>势</a:t>
            </a:r>
            <a:r>
              <a:rPr dirty="0" sz="1600" spc="-5">
                <a:latin typeface="黑体"/>
                <a:cs typeface="黑体"/>
              </a:rPr>
              <a:t>，将商</a:t>
            </a:r>
            <a:r>
              <a:rPr dirty="0" sz="1600" spc="5">
                <a:latin typeface="黑体"/>
                <a:cs typeface="黑体"/>
              </a:rPr>
              <a:t>品</a:t>
            </a:r>
            <a:r>
              <a:rPr dirty="0" sz="1600" spc="-5">
                <a:latin typeface="黑体"/>
                <a:cs typeface="黑体"/>
              </a:rPr>
              <a:t>的生</a:t>
            </a:r>
            <a:r>
              <a:rPr dirty="0" sz="1600" spc="5">
                <a:latin typeface="黑体"/>
                <a:cs typeface="黑体"/>
              </a:rPr>
              <a:t>产</a:t>
            </a:r>
            <a:r>
              <a:rPr dirty="0" sz="1600" spc="-5">
                <a:latin typeface="黑体"/>
                <a:cs typeface="黑体"/>
              </a:rPr>
              <a:t>、质检</a:t>
            </a:r>
            <a:r>
              <a:rPr dirty="0" sz="1600" spc="5">
                <a:latin typeface="黑体"/>
                <a:cs typeface="黑体"/>
              </a:rPr>
              <a:t>、</a:t>
            </a:r>
            <a:r>
              <a:rPr dirty="0" sz="1600" spc="-5">
                <a:latin typeface="黑体"/>
                <a:cs typeface="黑体"/>
              </a:rPr>
              <a:t>物流</a:t>
            </a:r>
            <a:r>
              <a:rPr dirty="0" sz="1600" spc="5">
                <a:latin typeface="黑体"/>
                <a:cs typeface="黑体"/>
              </a:rPr>
              <a:t>、</a:t>
            </a:r>
            <a:r>
              <a:rPr dirty="0" sz="1600" spc="-5">
                <a:latin typeface="黑体"/>
                <a:cs typeface="黑体"/>
              </a:rPr>
              <a:t>销售数</a:t>
            </a:r>
            <a:r>
              <a:rPr dirty="0" sz="1600" spc="5">
                <a:latin typeface="黑体"/>
                <a:cs typeface="黑体"/>
              </a:rPr>
              <a:t>据</a:t>
            </a:r>
            <a:r>
              <a:rPr dirty="0" sz="1600" spc="-5">
                <a:latin typeface="黑体"/>
                <a:cs typeface="黑体"/>
              </a:rPr>
              <a:t>都将</a:t>
            </a:r>
            <a:r>
              <a:rPr dirty="0" sz="1600" spc="5">
                <a:latin typeface="黑体"/>
                <a:cs typeface="黑体"/>
              </a:rPr>
              <a:t>记</a:t>
            </a:r>
            <a:r>
              <a:rPr dirty="0" sz="1600" spc="-5">
                <a:latin typeface="黑体"/>
                <a:cs typeface="黑体"/>
              </a:rPr>
              <a:t>录在链</a:t>
            </a:r>
            <a:r>
              <a:rPr dirty="0" sz="1600" spc="5">
                <a:latin typeface="黑体"/>
                <a:cs typeface="黑体"/>
              </a:rPr>
              <a:t>上</a:t>
            </a:r>
            <a:r>
              <a:rPr dirty="0" sz="1600" spc="-5">
                <a:latin typeface="黑体"/>
                <a:cs typeface="黑体"/>
              </a:rPr>
              <a:t>，保</a:t>
            </a:r>
            <a:r>
              <a:rPr dirty="0" sz="1600" spc="5">
                <a:latin typeface="黑体"/>
                <a:cs typeface="黑体"/>
              </a:rPr>
              <a:t>证</a:t>
            </a:r>
            <a:r>
              <a:rPr dirty="0" sz="1600" spc="-5">
                <a:latin typeface="黑体"/>
                <a:cs typeface="黑体"/>
              </a:rPr>
              <a:t>商品信</a:t>
            </a:r>
            <a:r>
              <a:rPr dirty="0" sz="1600" spc="5">
                <a:latin typeface="黑体"/>
                <a:cs typeface="黑体"/>
              </a:rPr>
              <a:t>息</a:t>
            </a:r>
            <a:r>
              <a:rPr dirty="0" sz="1600" spc="-5">
                <a:latin typeface="黑体"/>
                <a:cs typeface="黑体"/>
              </a:rPr>
              <a:t>数 </a:t>
            </a:r>
            <a:r>
              <a:rPr dirty="0" sz="1600">
                <a:latin typeface="黑体"/>
                <a:cs typeface="黑体"/>
              </a:rPr>
              <a:t>据</a:t>
            </a:r>
            <a:r>
              <a:rPr dirty="0" sz="1600" spc="-5">
                <a:latin typeface="黑体"/>
                <a:cs typeface="黑体"/>
              </a:rPr>
              <a:t>的</a:t>
            </a:r>
            <a:r>
              <a:rPr dirty="0" sz="1600" spc="-10">
                <a:latin typeface="黑体"/>
                <a:cs typeface="黑体"/>
              </a:rPr>
              <a:t>可</a:t>
            </a:r>
            <a:r>
              <a:rPr dirty="0" sz="1600">
                <a:latin typeface="黑体"/>
                <a:cs typeface="黑体"/>
              </a:rPr>
              <a:t>信</a:t>
            </a:r>
            <a:r>
              <a:rPr dirty="0" sz="1600" spc="-5">
                <a:latin typeface="黑体"/>
                <a:cs typeface="黑体"/>
              </a:rPr>
              <a:t>度</a:t>
            </a:r>
            <a:r>
              <a:rPr dirty="0" sz="1600" spc="-10">
                <a:latin typeface="黑体"/>
                <a:cs typeface="黑体"/>
              </a:rPr>
              <a:t>，</a:t>
            </a:r>
            <a:r>
              <a:rPr dirty="0" sz="1600" spc="-5">
                <a:latin typeface="黑体"/>
                <a:cs typeface="黑体"/>
              </a:rPr>
              <a:t>消</a:t>
            </a:r>
            <a:r>
              <a:rPr dirty="0" sz="1600">
                <a:latin typeface="黑体"/>
                <a:cs typeface="黑体"/>
              </a:rPr>
              <a:t>费</a:t>
            </a:r>
            <a:r>
              <a:rPr dirty="0" sz="1600" spc="-5">
                <a:latin typeface="黑体"/>
                <a:cs typeface="黑体"/>
              </a:rPr>
              <a:t>者</a:t>
            </a:r>
            <a:r>
              <a:rPr dirty="0" sz="1600" spc="-10">
                <a:latin typeface="黑体"/>
                <a:cs typeface="黑体"/>
              </a:rPr>
              <a:t>只</a:t>
            </a:r>
            <a:r>
              <a:rPr dirty="0" sz="1600">
                <a:latin typeface="黑体"/>
                <a:cs typeface="黑体"/>
              </a:rPr>
              <a:t>要</a:t>
            </a:r>
            <a:r>
              <a:rPr dirty="0" sz="1600" spc="-5">
                <a:latin typeface="黑体"/>
                <a:cs typeface="黑体"/>
              </a:rPr>
              <a:t>扫</a:t>
            </a:r>
            <a:r>
              <a:rPr dirty="0" sz="1600" spc="-10">
                <a:latin typeface="黑体"/>
                <a:cs typeface="黑体"/>
              </a:rPr>
              <a:t>一</a:t>
            </a:r>
            <a:r>
              <a:rPr dirty="0" sz="1600" spc="-5">
                <a:latin typeface="黑体"/>
                <a:cs typeface="黑体"/>
              </a:rPr>
              <a:t>扫</a:t>
            </a:r>
            <a:r>
              <a:rPr dirty="0" sz="1600">
                <a:latin typeface="黑体"/>
                <a:cs typeface="黑体"/>
              </a:rPr>
              <a:t>“</a:t>
            </a:r>
            <a:r>
              <a:rPr dirty="0" sz="1600" spc="-5">
                <a:latin typeface="黑体"/>
                <a:cs typeface="黑体"/>
              </a:rPr>
              <a:t>名</a:t>
            </a:r>
            <a:r>
              <a:rPr dirty="0" sz="1600" spc="-10">
                <a:latin typeface="黑体"/>
                <a:cs typeface="黑体"/>
              </a:rPr>
              <a:t>品</a:t>
            </a:r>
            <a:r>
              <a:rPr dirty="0" sz="1600">
                <a:latin typeface="黑体"/>
                <a:cs typeface="黑体"/>
              </a:rPr>
              <a:t>码</a:t>
            </a:r>
            <a:r>
              <a:rPr dirty="0" sz="1600" spc="-5">
                <a:latin typeface="黑体"/>
                <a:cs typeface="黑体"/>
              </a:rPr>
              <a:t>”，便</a:t>
            </a:r>
            <a:r>
              <a:rPr dirty="0" sz="1600">
                <a:latin typeface="黑体"/>
                <a:cs typeface="黑体"/>
              </a:rPr>
              <a:t>能</a:t>
            </a:r>
            <a:r>
              <a:rPr dirty="0" sz="1600" spc="-5">
                <a:latin typeface="黑体"/>
                <a:cs typeface="黑体"/>
              </a:rPr>
              <a:t>鉴</a:t>
            </a:r>
            <a:r>
              <a:rPr dirty="0" sz="1600" spc="-10">
                <a:latin typeface="黑体"/>
                <a:cs typeface="黑体"/>
              </a:rPr>
              <a:t>定</a:t>
            </a:r>
            <a:r>
              <a:rPr dirty="0" sz="1600">
                <a:latin typeface="黑体"/>
                <a:cs typeface="黑体"/>
              </a:rPr>
              <a:t>产</a:t>
            </a:r>
            <a:r>
              <a:rPr dirty="0" sz="1600" spc="-5">
                <a:latin typeface="黑体"/>
                <a:cs typeface="黑体"/>
              </a:rPr>
              <a:t>品</a:t>
            </a:r>
            <a:r>
              <a:rPr dirty="0" sz="1600" spc="-10">
                <a:latin typeface="黑体"/>
                <a:cs typeface="黑体"/>
              </a:rPr>
              <a:t>真</a:t>
            </a:r>
            <a:r>
              <a:rPr dirty="0" sz="1600" spc="-5">
                <a:latin typeface="黑体"/>
                <a:cs typeface="黑体"/>
              </a:rPr>
              <a:t>伪</a:t>
            </a:r>
            <a:r>
              <a:rPr dirty="0" sz="1600">
                <a:latin typeface="黑体"/>
                <a:cs typeface="黑体"/>
              </a:rPr>
              <a:t>，</a:t>
            </a:r>
            <a:r>
              <a:rPr dirty="0" sz="1600" spc="-5">
                <a:latin typeface="黑体"/>
                <a:cs typeface="黑体"/>
              </a:rPr>
              <a:t>查</a:t>
            </a:r>
            <a:r>
              <a:rPr dirty="0" sz="1600" spc="-10">
                <a:latin typeface="黑体"/>
                <a:cs typeface="黑体"/>
              </a:rPr>
              <a:t>询</a:t>
            </a:r>
            <a:r>
              <a:rPr dirty="0" sz="1600">
                <a:latin typeface="黑体"/>
                <a:cs typeface="黑体"/>
              </a:rPr>
              <a:t>产</a:t>
            </a:r>
            <a:r>
              <a:rPr dirty="0" sz="1600" spc="-5">
                <a:latin typeface="黑体"/>
                <a:cs typeface="黑体"/>
              </a:rPr>
              <a:t>品</a:t>
            </a:r>
            <a:r>
              <a:rPr dirty="0" sz="1600" spc="-10">
                <a:latin typeface="黑体"/>
                <a:cs typeface="黑体"/>
              </a:rPr>
              <a:t>详</a:t>
            </a:r>
            <a:r>
              <a:rPr dirty="0" sz="1600" spc="-5">
                <a:latin typeface="黑体"/>
                <a:cs typeface="黑体"/>
              </a:rPr>
              <a:t>细</a:t>
            </a:r>
            <a:r>
              <a:rPr dirty="0" sz="1600">
                <a:latin typeface="黑体"/>
                <a:cs typeface="黑体"/>
              </a:rPr>
              <a:t>信</a:t>
            </a:r>
            <a:r>
              <a:rPr dirty="0" sz="1600" spc="-5">
                <a:latin typeface="黑体"/>
                <a:cs typeface="黑体"/>
              </a:rPr>
              <a:t>息。</a:t>
            </a:r>
            <a:endParaRPr sz="1600">
              <a:latin typeface="黑体"/>
              <a:cs typeface="黑体"/>
            </a:endParaRPr>
          </a:p>
          <a:p>
            <a:pPr marL="12700" marR="7620" indent="269240">
              <a:lnSpc>
                <a:spcPct val="100000"/>
              </a:lnSpc>
              <a:spcBef>
                <a:spcPts val="994"/>
              </a:spcBef>
            </a:pPr>
            <a:r>
              <a:rPr dirty="0" sz="1600" spc="5">
                <a:latin typeface="黑体"/>
                <a:cs typeface="黑体"/>
              </a:rPr>
              <a:t>通过开发</a:t>
            </a:r>
            <a:r>
              <a:rPr dirty="0" sz="1600" spc="-5">
                <a:latin typeface="Arial"/>
                <a:cs typeface="Arial"/>
              </a:rPr>
              <a:t>5G+VR</a:t>
            </a:r>
            <a:r>
              <a:rPr dirty="0" sz="1600" spc="5">
                <a:latin typeface="黑体"/>
                <a:cs typeface="黑体"/>
              </a:rPr>
              <a:t>区块</a:t>
            </a:r>
            <a:r>
              <a:rPr dirty="0" sz="1600" spc="-5">
                <a:latin typeface="黑体"/>
                <a:cs typeface="黑体"/>
              </a:rPr>
              <a:t>链全</a:t>
            </a:r>
            <a:r>
              <a:rPr dirty="0" sz="1600" spc="5">
                <a:latin typeface="黑体"/>
                <a:cs typeface="黑体"/>
              </a:rPr>
              <a:t>景</a:t>
            </a:r>
            <a:r>
              <a:rPr dirty="0" sz="1600" spc="-5">
                <a:latin typeface="黑体"/>
                <a:cs typeface="黑体"/>
              </a:rPr>
              <a:t>动态</a:t>
            </a:r>
            <a:r>
              <a:rPr dirty="0" sz="1600" spc="5">
                <a:latin typeface="黑体"/>
                <a:cs typeface="黑体"/>
              </a:rPr>
              <a:t>跳</a:t>
            </a:r>
            <a:r>
              <a:rPr dirty="0" sz="1600" spc="-5">
                <a:latin typeface="黑体"/>
                <a:cs typeface="黑体"/>
              </a:rPr>
              <a:t>转技</a:t>
            </a:r>
            <a:r>
              <a:rPr dirty="0" sz="1600" spc="5">
                <a:latin typeface="黑体"/>
                <a:cs typeface="黑体"/>
              </a:rPr>
              <a:t>术</a:t>
            </a:r>
            <a:r>
              <a:rPr dirty="0" sz="1600" spc="-5">
                <a:latin typeface="黑体"/>
                <a:cs typeface="黑体"/>
              </a:rPr>
              <a:t>，成</a:t>
            </a:r>
            <a:r>
              <a:rPr dirty="0" sz="1600" spc="5">
                <a:latin typeface="黑体"/>
                <a:cs typeface="黑体"/>
              </a:rPr>
              <a:t>功</a:t>
            </a:r>
            <a:r>
              <a:rPr dirty="0" sz="1600">
                <a:latin typeface="黑体"/>
                <a:cs typeface="黑体"/>
              </a:rPr>
              <a:t>将</a:t>
            </a:r>
            <a:r>
              <a:rPr dirty="0" sz="1600" spc="-10">
                <a:latin typeface="Arial"/>
                <a:cs typeface="Arial"/>
              </a:rPr>
              <a:t>VR</a:t>
            </a:r>
            <a:r>
              <a:rPr dirty="0" sz="1600" spc="5">
                <a:latin typeface="黑体"/>
                <a:cs typeface="黑体"/>
              </a:rPr>
              <a:t>视</a:t>
            </a:r>
            <a:r>
              <a:rPr dirty="0" sz="1600" spc="-5">
                <a:latin typeface="黑体"/>
                <a:cs typeface="黑体"/>
              </a:rPr>
              <a:t>频全</a:t>
            </a:r>
            <a:r>
              <a:rPr dirty="0" sz="1600" spc="5">
                <a:latin typeface="黑体"/>
                <a:cs typeface="黑体"/>
              </a:rPr>
              <a:t>景</a:t>
            </a:r>
            <a:r>
              <a:rPr dirty="0" sz="1600" spc="-5">
                <a:latin typeface="黑体"/>
                <a:cs typeface="黑体"/>
              </a:rPr>
              <a:t>与交</a:t>
            </a:r>
            <a:r>
              <a:rPr dirty="0" sz="1600" spc="5">
                <a:latin typeface="黑体"/>
                <a:cs typeface="黑体"/>
              </a:rPr>
              <a:t>易</a:t>
            </a:r>
            <a:r>
              <a:rPr dirty="0" sz="1600" spc="-5">
                <a:latin typeface="黑体"/>
                <a:cs typeface="黑体"/>
              </a:rPr>
              <a:t>平台</a:t>
            </a:r>
            <a:r>
              <a:rPr dirty="0" sz="1600" spc="5">
                <a:latin typeface="黑体"/>
                <a:cs typeface="黑体"/>
              </a:rPr>
              <a:t>实</a:t>
            </a:r>
            <a:r>
              <a:rPr dirty="0" sz="1600" spc="-5">
                <a:latin typeface="黑体"/>
                <a:cs typeface="黑体"/>
              </a:rPr>
              <a:t>现链</a:t>
            </a:r>
            <a:r>
              <a:rPr dirty="0" sz="1600" spc="5">
                <a:latin typeface="黑体"/>
                <a:cs typeface="黑体"/>
              </a:rPr>
              <a:t>接</a:t>
            </a:r>
            <a:r>
              <a:rPr dirty="0" sz="1600" spc="-5">
                <a:latin typeface="黑体"/>
                <a:cs typeface="黑体"/>
              </a:rPr>
              <a:t>，将</a:t>
            </a:r>
            <a:r>
              <a:rPr dirty="0" sz="1600" spc="5">
                <a:latin typeface="黑体"/>
                <a:cs typeface="黑体"/>
              </a:rPr>
              <a:t>原</a:t>
            </a:r>
            <a:r>
              <a:rPr dirty="0" sz="1600" spc="-5">
                <a:latin typeface="黑体"/>
                <a:cs typeface="黑体"/>
              </a:rPr>
              <a:t>有的 </a:t>
            </a:r>
            <a:r>
              <a:rPr dirty="0" sz="1600" spc="-5">
                <a:latin typeface="Arial"/>
                <a:cs typeface="Arial"/>
              </a:rPr>
              <a:t>5</a:t>
            </a:r>
            <a:r>
              <a:rPr dirty="0" sz="1600" spc="-10">
                <a:latin typeface="Arial"/>
                <a:cs typeface="Arial"/>
              </a:rPr>
              <a:t>G</a:t>
            </a:r>
            <a:r>
              <a:rPr dirty="0" sz="1600" spc="-5">
                <a:latin typeface="Arial"/>
                <a:cs typeface="Arial"/>
              </a:rPr>
              <a:t>+</a:t>
            </a:r>
            <a:r>
              <a:rPr dirty="0" sz="1600">
                <a:latin typeface="Arial"/>
                <a:cs typeface="Arial"/>
              </a:rPr>
              <a:t>V</a:t>
            </a:r>
            <a:r>
              <a:rPr dirty="0" sz="1600" spc="-5">
                <a:latin typeface="Arial"/>
                <a:cs typeface="Arial"/>
              </a:rPr>
              <a:t>R</a:t>
            </a:r>
            <a:r>
              <a:rPr dirty="0" sz="1600" spc="5">
                <a:latin typeface="黑体"/>
                <a:cs typeface="黑体"/>
              </a:rPr>
              <a:t>区块链全景视</a:t>
            </a:r>
            <a:r>
              <a:rPr dirty="0" sz="1600" spc="-5">
                <a:latin typeface="黑体"/>
                <a:cs typeface="黑体"/>
              </a:rPr>
              <a:t>频技</a:t>
            </a:r>
            <a:r>
              <a:rPr dirty="0" sz="1600" spc="5">
                <a:latin typeface="黑体"/>
                <a:cs typeface="黑体"/>
              </a:rPr>
              <a:t>术</a:t>
            </a:r>
            <a:r>
              <a:rPr dirty="0" sz="1600" spc="-5">
                <a:latin typeface="黑体"/>
                <a:cs typeface="黑体"/>
              </a:rPr>
              <a:t>上升</a:t>
            </a:r>
            <a:r>
              <a:rPr dirty="0" sz="1600" spc="5">
                <a:latin typeface="黑体"/>
                <a:cs typeface="黑体"/>
              </a:rPr>
              <a:t>到</a:t>
            </a:r>
            <a:r>
              <a:rPr dirty="0" sz="1600" spc="-5">
                <a:latin typeface="黑体"/>
                <a:cs typeface="黑体"/>
              </a:rPr>
              <a:t>了应</a:t>
            </a:r>
            <a:r>
              <a:rPr dirty="0" sz="1600" spc="5">
                <a:latin typeface="黑体"/>
                <a:cs typeface="黑体"/>
              </a:rPr>
              <a:t>用</a:t>
            </a:r>
            <a:r>
              <a:rPr dirty="0" sz="1600" spc="-5">
                <a:latin typeface="黑体"/>
                <a:cs typeface="黑体"/>
              </a:rPr>
              <a:t>维度</a:t>
            </a:r>
            <a:r>
              <a:rPr dirty="0" sz="1600" spc="5">
                <a:latin typeface="黑体"/>
                <a:cs typeface="黑体"/>
              </a:rPr>
              <a:t>，</a:t>
            </a:r>
            <a:r>
              <a:rPr dirty="0" sz="1600" spc="-5">
                <a:latin typeface="黑体"/>
                <a:cs typeface="黑体"/>
              </a:rPr>
              <a:t>在直</a:t>
            </a:r>
            <a:r>
              <a:rPr dirty="0" sz="1600" spc="5">
                <a:latin typeface="黑体"/>
                <a:cs typeface="黑体"/>
              </a:rPr>
              <a:t>播</a:t>
            </a:r>
            <a:r>
              <a:rPr dirty="0" sz="1600" spc="-5">
                <a:latin typeface="黑体"/>
                <a:cs typeface="黑体"/>
              </a:rPr>
              <a:t>带货</a:t>
            </a:r>
            <a:r>
              <a:rPr dirty="0" sz="1600" spc="5">
                <a:latin typeface="黑体"/>
                <a:cs typeface="黑体"/>
              </a:rPr>
              <a:t>风</a:t>
            </a:r>
            <a:r>
              <a:rPr dirty="0" sz="1600" spc="-5">
                <a:latin typeface="黑体"/>
                <a:cs typeface="黑体"/>
              </a:rPr>
              <a:t>行的</a:t>
            </a:r>
            <a:r>
              <a:rPr dirty="0" sz="1600" spc="5">
                <a:latin typeface="黑体"/>
                <a:cs typeface="黑体"/>
              </a:rPr>
              <a:t>当</a:t>
            </a:r>
            <a:r>
              <a:rPr dirty="0" sz="1600" spc="-5">
                <a:latin typeface="黑体"/>
                <a:cs typeface="黑体"/>
              </a:rPr>
              <a:t>下该</a:t>
            </a:r>
            <a:r>
              <a:rPr dirty="0" sz="1600" spc="5">
                <a:latin typeface="黑体"/>
                <a:cs typeface="黑体"/>
              </a:rPr>
              <a:t>项</a:t>
            </a:r>
            <a:r>
              <a:rPr dirty="0" sz="1600" spc="-5">
                <a:latin typeface="黑体"/>
                <a:cs typeface="黑体"/>
              </a:rPr>
              <a:t>技术</a:t>
            </a:r>
            <a:r>
              <a:rPr dirty="0" sz="1600" spc="5">
                <a:latin typeface="黑体"/>
                <a:cs typeface="黑体"/>
              </a:rPr>
              <a:t>在</a:t>
            </a:r>
            <a:r>
              <a:rPr dirty="0" sz="1600" spc="-5">
                <a:latin typeface="黑体"/>
                <a:cs typeface="黑体"/>
              </a:rPr>
              <a:t>中国</a:t>
            </a:r>
            <a:r>
              <a:rPr dirty="0" sz="1600" spc="5">
                <a:latin typeface="黑体"/>
                <a:cs typeface="黑体"/>
              </a:rPr>
              <a:t>移</a:t>
            </a:r>
            <a:r>
              <a:rPr dirty="0" sz="1600" spc="15">
                <a:latin typeface="黑体"/>
                <a:cs typeface="黑体"/>
              </a:rPr>
              <a:t>动</a:t>
            </a:r>
            <a:r>
              <a:rPr dirty="0" sz="1600" spc="-5">
                <a:latin typeface="Arial"/>
                <a:cs typeface="Arial"/>
              </a:rPr>
              <a:t>5</a:t>
            </a:r>
            <a:r>
              <a:rPr dirty="0" sz="1600" spc="-15">
                <a:latin typeface="Arial"/>
                <a:cs typeface="Arial"/>
              </a:rPr>
              <a:t>G</a:t>
            </a:r>
            <a:r>
              <a:rPr dirty="0" sz="1600" spc="5">
                <a:latin typeface="黑体"/>
                <a:cs typeface="黑体"/>
              </a:rPr>
              <a:t>网络的 </a:t>
            </a:r>
            <a:r>
              <a:rPr dirty="0" sz="1600" spc="5">
                <a:latin typeface="黑体"/>
                <a:cs typeface="黑体"/>
              </a:rPr>
              <a:t>加</a:t>
            </a:r>
            <a:r>
              <a:rPr dirty="0" sz="1600" spc="-5">
                <a:latin typeface="黑体"/>
                <a:cs typeface="黑体"/>
              </a:rPr>
              <a:t>持下</a:t>
            </a:r>
            <a:r>
              <a:rPr dirty="0" sz="1600" spc="5">
                <a:latin typeface="黑体"/>
                <a:cs typeface="黑体"/>
              </a:rPr>
              <a:t>，</a:t>
            </a:r>
            <a:r>
              <a:rPr dirty="0" sz="1600" spc="-5">
                <a:latin typeface="黑体"/>
                <a:cs typeface="黑体"/>
              </a:rPr>
              <a:t>将会开</a:t>
            </a:r>
            <a:r>
              <a:rPr dirty="0" sz="1600" spc="5">
                <a:latin typeface="黑体"/>
                <a:cs typeface="黑体"/>
              </a:rPr>
              <a:t>拓</a:t>
            </a:r>
            <a:r>
              <a:rPr dirty="0" sz="1600" spc="-5">
                <a:latin typeface="黑体"/>
                <a:cs typeface="黑体"/>
              </a:rPr>
              <a:t>一片</a:t>
            </a:r>
            <a:r>
              <a:rPr dirty="0" sz="1600" spc="5">
                <a:latin typeface="黑体"/>
                <a:cs typeface="黑体"/>
              </a:rPr>
              <a:t>全</a:t>
            </a:r>
            <a:r>
              <a:rPr dirty="0" sz="1600" spc="-5">
                <a:latin typeface="黑体"/>
                <a:cs typeface="黑体"/>
              </a:rPr>
              <a:t>新的市</a:t>
            </a:r>
            <a:r>
              <a:rPr dirty="0" sz="1600" spc="5">
                <a:latin typeface="黑体"/>
                <a:cs typeface="黑体"/>
              </a:rPr>
              <a:t>场</a:t>
            </a:r>
            <a:r>
              <a:rPr dirty="0" sz="1600" spc="-5">
                <a:latin typeface="黑体"/>
                <a:cs typeface="黑体"/>
              </a:rPr>
              <a:t>。</a:t>
            </a:r>
            <a:endParaRPr sz="1600">
              <a:latin typeface="黑体"/>
              <a:cs typeface="黑体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77111" y="891539"/>
            <a:ext cx="647700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BED4F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object 4"/>
            <p:cNvSpPr/>
            <p:nvPr/>
          </p:nvSpPr>
          <p:spPr>
            <a:xfrm>
              <a:off x="3991355" y="28"/>
              <a:ext cx="6507480" cy="4183379"/>
            </a:xfrm>
            <a:custGeom>
              <a:avLst/>
              <a:gdLst/>
              <a:ahLst/>
              <a:cxnLst/>
              <a:rect l="l" t="t" r="r" b="b"/>
              <a:pathLst>
                <a:path w="6507480" h="4183379">
                  <a:moveTo>
                    <a:pt x="6161560" y="0"/>
                  </a:moveTo>
                  <a:lnTo>
                    <a:pt x="6064174" y="626"/>
                  </a:lnTo>
                  <a:lnTo>
                    <a:pt x="5986679" y="2071"/>
                  </a:lnTo>
                  <a:lnTo>
                    <a:pt x="5905516" y="4471"/>
                  </a:lnTo>
                  <a:lnTo>
                    <a:pt x="5820821" y="7939"/>
                  </a:lnTo>
                  <a:lnTo>
                    <a:pt x="5732731" y="12581"/>
                  </a:lnTo>
                  <a:lnTo>
                    <a:pt x="5641380" y="18509"/>
                  </a:lnTo>
                  <a:lnTo>
                    <a:pt x="5578735" y="23228"/>
                  </a:lnTo>
                  <a:lnTo>
                    <a:pt x="5514743" y="28600"/>
                  </a:lnTo>
                  <a:lnTo>
                    <a:pt x="5449442" y="34657"/>
                  </a:lnTo>
                  <a:lnTo>
                    <a:pt x="5382873" y="41430"/>
                  </a:lnTo>
                  <a:lnTo>
                    <a:pt x="5315078" y="48953"/>
                  </a:lnTo>
                  <a:lnTo>
                    <a:pt x="5246094" y="57258"/>
                  </a:lnTo>
                  <a:lnTo>
                    <a:pt x="5175965" y="66377"/>
                  </a:lnTo>
                  <a:lnTo>
                    <a:pt x="5104728" y="76343"/>
                  </a:lnTo>
                  <a:lnTo>
                    <a:pt x="5032425" y="87189"/>
                  </a:lnTo>
                  <a:lnTo>
                    <a:pt x="4959096" y="98945"/>
                  </a:lnTo>
                  <a:lnTo>
                    <a:pt x="4884781" y="111646"/>
                  </a:lnTo>
                  <a:lnTo>
                    <a:pt x="4809521" y="125324"/>
                  </a:lnTo>
                  <a:lnTo>
                    <a:pt x="4733355" y="140010"/>
                  </a:lnTo>
                  <a:lnTo>
                    <a:pt x="4656324" y="155738"/>
                  </a:lnTo>
                  <a:lnTo>
                    <a:pt x="4578469" y="172539"/>
                  </a:lnTo>
                  <a:lnTo>
                    <a:pt x="4499829" y="190447"/>
                  </a:lnTo>
                  <a:lnTo>
                    <a:pt x="4420445" y="209493"/>
                  </a:lnTo>
                  <a:lnTo>
                    <a:pt x="4340357" y="229710"/>
                  </a:lnTo>
                  <a:lnTo>
                    <a:pt x="4259605" y="251131"/>
                  </a:lnTo>
                  <a:lnTo>
                    <a:pt x="4218993" y="262303"/>
                  </a:lnTo>
                  <a:lnTo>
                    <a:pt x="4178230" y="273788"/>
                  </a:lnTo>
                  <a:lnTo>
                    <a:pt x="4137321" y="285590"/>
                  </a:lnTo>
                  <a:lnTo>
                    <a:pt x="4096272" y="297713"/>
                  </a:lnTo>
                  <a:lnTo>
                    <a:pt x="4055086" y="310161"/>
                  </a:lnTo>
                  <a:lnTo>
                    <a:pt x="4013771" y="322938"/>
                  </a:lnTo>
                  <a:lnTo>
                    <a:pt x="3972329" y="336049"/>
                  </a:lnTo>
                  <a:lnTo>
                    <a:pt x="3930767" y="349498"/>
                  </a:lnTo>
                  <a:lnTo>
                    <a:pt x="3889089" y="363287"/>
                  </a:lnTo>
                  <a:lnTo>
                    <a:pt x="3847301" y="377422"/>
                  </a:lnTo>
                  <a:lnTo>
                    <a:pt x="3805407" y="391907"/>
                  </a:lnTo>
                  <a:lnTo>
                    <a:pt x="3763413" y="406745"/>
                  </a:lnTo>
                  <a:lnTo>
                    <a:pt x="3721323" y="421941"/>
                  </a:lnTo>
                  <a:lnTo>
                    <a:pt x="3679143" y="437498"/>
                  </a:lnTo>
                  <a:lnTo>
                    <a:pt x="3636877" y="453421"/>
                  </a:lnTo>
                  <a:lnTo>
                    <a:pt x="3594531" y="469714"/>
                  </a:lnTo>
                  <a:lnTo>
                    <a:pt x="3552110" y="486381"/>
                  </a:lnTo>
                  <a:lnTo>
                    <a:pt x="3509619" y="503426"/>
                  </a:lnTo>
                  <a:lnTo>
                    <a:pt x="3467062" y="520853"/>
                  </a:lnTo>
                  <a:lnTo>
                    <a:pt x="3424445" y="538665"/>
                  </a:lnTo>
                  <a:lnTo>
                    <a:pt x="3381773" y="556868"/>
                  </a:lnTo>
                  <a:lnTo>
                    <a:pt x="3339051" y="575465"/>
                  </a:lnTo>
                  <a:lnTo>
                    <a:pt x="3296283" y="594460"/>
                  </a:lnTo>
                  <a:lnTo>
                    <a:pt x="3253476" y="613857"/>
                  </a:lnTo>
                  <a:lnTo>
                    <a:pt x="3210633" y="633661"/>
                  </a:lnTo>
                  <a:lnTo>
                    <a:pt x="3167761" y="653875"/>
                  </a:lnTo>
                  <a:lnTo>
                    <a:pt x="3124863" y="674503"/>
                  </a:lnTo>
                  <a:lnTo>
                    <a:pt x="3081946" y="695549"/>
                  </a:lnTo>
                  <a:lnTo>
                    <a:pt x="3039014" y="717018"/>
                  </a:lnTo>
                  <a:lnTo>
                    <a:pt x="2996072" y="738914"/>
                  </a:lnTo>
                  <a:lnTo>
                    <a:pt x="2953125" y="761240"/>
                  </a:lnTo>
                  <a:lnTo>
                    <a:pt x="2910178" y="784001"/>
                  </a:lnTo>
                  <a:lnTo>
                    <a:pt x="2867236" y="807201"/>
                  </a:lnTo>
                  <a:lnTo>
                    <a:pt x="2824305" y="830843"/>
                  </a:lnTo>
                  <a:lnTo>
                    <a:pt x="2781389" y="854932"/>
                  </a:lnTo>
                  <a:lnTo>
                    <a:pt x="2738493" y="879472"/>
                  </a:lnTo>
                  <a:lnTo>
                    <a:pt x="2695623" y="904467"/>
                  </a:lnTo>
                  <a:lnTo>
                    <a:pt x="2652783" y="929921"/>
                  </a:lnTo>
                  <a:lnTo>
                    <a:pt x="2609978" y="955838"/>
                  </a:lnTo>
                  <a:lnTo>
                    <a:pt x="2567214" y="982222"/>
                  </a:lnTo>
                  <a:lnTo>
                    <a:pt x="2524495" y="1009077"/>
                  </a:lnTo>
                  <a:lnTo>
                    <a:pt x="2481827" y="1036407"/>
                  </a:lnTo>
                  <a:lnTo>
                    <a:pt x="2439215" y="1064217"/>
                  </a:lnTo>
                  <a:lnTo>
                    <a:pt x="2396663" y="1092510"/>
                  </a:lnTo>
                  <a:lnTo>
                    <a:pt x="2354177" y="1121290"/>
                  </a:lnTo>
                  <a:lnTo>
                    <a:pt x="2311761" y="1150562"/>
                  </a:lnTo>
                  <a:lnTo>
                    <a:pt x="2269421" y="1180329"/>
                  </a:lnTo>
                  <a:lnTo>
                    <a:pt x="2227162" y="1210595"/>
                  </a:lnTo>
                  <a:lnTo>
                    <a:pt x="2184989" y="1241365"/>
                  </a:lnTo>
                  <a:lnTo>
                    <a:pt x="2142906" y="1272643"/>
                  </a:lnTo>
                  <a:lnTo>
                    <a:pt x="2100919" y="1304432"/>
                  </a:lnTo>
                  <a:lnTo>
                    <a:pt x="2059033" y="1336737"/>
                  </a:lnTo>
                  <a:lnTo>
                    <a:pt x="2017253" y="1369562"/>
                  </a:lnTo>
                  <a:lnTo>
                    <a:pt x="1975584" y="1402911"/>
                  </a:lnTo>
                  <a:lnTo>
                    <a:pt x="1934031" y="1436788"/>
                  </a:lnTo>
                  <a:lnTo>
                    <a:pt x="1892599" y="1471196"/>
                  </a:lnTo>
                  <a:lnTo>
                    <a:pt x="1851293" y="1506141"/>
                  </a:lnTo>
                  <a:lnTo>
                    <a:pt x="1810118" y="1541625"/>
                  </a:lnTo>
                  <a:lnTo>
                    <a:pt x="1769079" y="1577654"/>
                  </a:lnTo>
                  <a:lnTo>
                    <a:pt x="1728181" y="1614231"/>
                  </a:lnTo>
                  <a:lnTo>
                    <a:pt x="1687429" y="1651360"/>
                  </a:lnTo>
                  <a:lnTo>
                    <a:pt x="1646829" y="1689045"/>
                  </a:lnTo>
                  <a:lnTo>
                    <a:pt x="1606385" y="1727290"/>
                  </a:lnTo>
                  <a:lnTo>
                    <a:pt x="1566102" y="1766100"/>
                  </a:lnTo>
                  <a:lnTo>
                    <a:pt x="1525985" y="1805479"/>
                  </a:lnTo>
                  <a:lnTo>
                    <a:pt x="1486040" y="1845429"/>
                  </a:lnTo>
                  <a:lnTo>
                    <a:pt x="1446271" y="1885957"/>
                  </a:lnTo>
                  <a:lnTo>
                    <a:pt x="1406684" y="1927065"/>
                  </a:lnTo>
                  <a:lnTo>
                    <a:pt x="1367283" y="1968757"/>
                  </a:lnTo>
                  <a:lnTo>
                    <a:pt x="1328073" y="2011039"/>
                  </a:lnTo>
                  <a:lnTo>
                    <a:pt x="1289060" y="2053913"/>
                  </a:lnTo>
                  <a:lnTo>
                    <a:pt x="1250248" y="2097383"/>
                  </a:lnTo>
                  <a:lnTo>
                    <a:pt x="1211643" y="2141455"/>
                  </a:lnTo>
                  <a:lnTo>
                    <a:pt x="1173250" y="2186132"/>
                  </a:lnTo>
                  <a:lnTo>
                    <a:pt x="1135073" y="2231417"/>
                  </a:lnTo>
                  <a:lnTo>
                    <a:pt x="1097118" y="2277316"/>
                  </a:lnTo>
                  <a:lnTo>
                    <a:pt x="1059390" y="2323831"/>
                  </a:lnTo>
                  <a:lnTo>
                    <a:pt x="1021893" y="2370968"/>
                  </a:lnTo>
                  <a:lnTo>
                    <a:pt x="984633" y="2418730"/>
                  </a:lnTo>
                  <a:lnTo>
                    <a:pt x="947615" y="2467121"/>
                  </a:lnTo>
                  <a:lnTo>
                    <a:pt x="910844" y="2516145"/>
                  </a:lnTo>
                  <a:lnTo>
                    <a:pt x="874325" y="2565807"/>
                  </a:lnTo>
                  <a:lnTo>
                    <a:pt x="838062" y="2616110"/>
                  </a:lnTo>
                  <a:lnTo>
                    <a:pt x="802062" y="2667058"/>
                  </a:lnTo>
                  <a:lnTo>
                    <a:pt x="766328" y="2718656"/>
                  </a:lnTo>
                  <a:lnTo>
                    <a:pt x="730867" y="2770908"/>
                  </a:lnTo>
                  <a:lnTo>
                    <a:pt x="695682" y="2823817"/>
                  </a:lnTo>
                  <a:lnTo>
                    <a:pt x="660780" y="2877388"/>
                  </a:lnTo>
                  <a:lnTo>
                    <a:pt x="626165" y="2931624"/>
                  </a:lnTo>
                  <a:lnTo>
                    <a:pt x="591842" y="2986531"/>
                  </a:lnTo>
                  <a:lnTo>
                    <a:pt x="557816" y="3042111"/>
                  </a:lnTo>
                  <a:lnTo>
                    <a:pt x="524092" y="3098369"/>
                  </a:lnTo>
                  <a:lnTo>
                    <a:pt x="490676" y="3155309"/>
                  </a:lnTo>
                  <a:lnTo>
                    <a:pt x="457571" y="3212935"/>
                  </a:lnTo>
                  <a:lnTo>
                    <a:pt x="424784" y="3271250"/>
                  </a:lnTo>
                  <a:lnTo>
                    <a:pt x="392320" y="3330260"/>
                  </a:lnTo>
                  <a:lnTo>
                    <a:pt x="360183" y="3389969"/>
                  </a:lnTo>
                  <a:lnTo>
                    <a:pt x="328378" y="3450379"/>
                  </a:lnTo>
                  <a:lnTo>
                    <a:pt x="296911" y="3511495"/>
                  </a:lnTo>
                  <a:lnTo>
                    <a:pt x="265786" y="3573322"/>
                  </a:lnTo>
                  <a:lnTo>
                    <a:pt x="235009" y="3635863"/>
                  </a:lnTo>
                  <a:lnTo>
                    <a:pt x="204584" y="3699123"/>
                  </a:lnTo>
                  <a:lnTo>
                    <a:pt x="174517" y="3763105"/>
                  </a:lnTo>
                  <a:lnTo>
                    <a:pt x="144812" y="3827814"/>
                  </a:lnTo>
                  <a:lnTo>
                    <a:pt x="115475" y="3893253"/>
                  </a:lnTo>
                  <a:lnTo>
                    <a:pt x="86511" y="3959427"/>
                  </a:lnTo>
                  <a:lnTo>
                    <a:pt x="57924" y="4026339"/>
                  </a:lnTo>
                  <a:lnTo>
                    <a:pt x="29720" y="4093994"/>
                  </a:lnTo>
                  <a:lnTo>
                    <a:pt x="1905" y="4162396"/>
                  </a:lnTo>
                  <a:lnTo>
                    <a:pt x="0" y="4183351"/>
                  </a:lnTo>
                  <a:lnTo>
                    <a:pt x="6507480" y="4183351"/>
                  </a:lnTo>
                  <a:lnTo>
                    <a:pt x="6507480" y="8861"/>
                  </a:lnTo>
                  <a:lnTo>
                    <a:pt x="6461034" y="6634"/>
                  </a:lnTo>
                  <a:lnTo>
                    <a:pt x="6354287" y="2752"/>
                  </a:lnTo>
                  <a:lnTo>
                    <a:pt x="6251862" y="619"/>
                  </a:lnTo>
                  <a:lnTo>
                    <a:pt x="6161560" y="0"/>
                  </a:lnTo>
                  <a:close/>
                </a:path>
              </a:pathLst>
            </a:custGeom>
            <a:solidFill>
              <a:srgbClr val="DFEA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84520" y="0"/>
              <a:ext cx="6507480" cy="3884929"/>
            </a:xfrm>
            <a:custGeom>
              <a:avLst/>
              <a:gdLst/>
              <a:ahLst/>
              <a:cxnLst/>
              <a:rect l="l" t="t" r="r" b="b"/>
              <a:pathLst>
                <a:path w="6507480" h="3884929">
                  <a:moveTo>
                    <a:pt x="6507480" y="0"/>
                  </a:moveTo>
                  <a:lnTo>
                    <a:pt x="4088446" y="0"/>
                  </a:lnTo>
                  <a:lnTo>
                    <a:pt x="4055086" y="10086"/>
                  </a:lnTo>
                  <a:lnTo>
                    <a:pt x="3972329" y="35984"/>
                  </a:lnTo>
                  <a:lnTo>
                    <a:pt x="3889089" y="63232"/>
                  </a:lnTo>
                  <a:lnTo>
                    <a:pt x="3805407" y="91863"/>
                  </a:lnTo>
                  <a:lnTo>
                    <a:pt x="3721323" y="121908"/>
                  </a:lnTo>
                  <a:lnTo>
                    <a:pt x="3636877" y="153400"/>
                  </a:lnTo>
                  <a:lnTo>
                    <a:pt x="3552110" y="186372"/>
                  </a:lnTo>
                  <a:lnTo>
                    <a:pt x="3467062" y="220856"/>
                  </a:lnTo>
                  <a:lnTo>
                    <a:pt x="3381773" y="256885"/>
                  </a:lnTo>
                  <a:lnTo>
                    <a:pt x="3296283" y="294490"/>
                  </a:lnTo>
                  <a:lnTo>
                    <a:pt x="3210633" y="333706"/>
                  </a:lnTo>
                  <a:lnTo>
                    <a:pt x="3124863" y="374563"/>
                  </a:lnTo>
                  <a:lnTo>
                    <a:pt x="3039014" y="417094"/>
                  </a:lnTo>
                  <a:lnTo>
                    <a:pt x="2953125" y="461332"/>
                  </a:lnTo>
                  <a:lnTo>
                    <a:pt x="2910178" y="484101"/>
                  </a:lnTo>
                  <a:lnTo>
                    <a:pt x="2867236" y="507309"/>
                  </a:lnTo>
                  <a:lnTo>
                    <a:pt x="2824305" y="530960"/>
                  </a:lnTo>
                  <a:lnTo>
                    <a:pt x="2781389" y="555058"/>
                  </a:lnTo>
                  <a:lnTo>
                    <a:pt x="2738493" y="579607"/>
                  </a:lnTo>
                  <a:lnTo>
                    <a:pt x="2695623" y="604611"/>
                  </a:lnTo>
                  <a:lnTo>
                    <a:pt x="2652783" y="630074"/>
                  </a:lnTo>
                  <a:lnTo>
                    <a:pt x="2609978" y="656001"/>
                  </a:lnTo>
                  <a:lnTo>
                    <a:pt x="2567214" y="682394"/>
                  </a:lnTo>
                  <a:lnTo>
                    <a:pt x="2524495" y="709259"/>
                  </a:lnTo>
                  <a:lnTo>
                    <a:pt x="2481827" y="736599"/>
                  </a:lnTo>
                  <a:lnTo>
                    <a:pt x="2439215" y="764419"/>
                  </a:lnTo>
                  <a:lnTo>
                    <a:pt x="2396663" y="792722"/>
                  </a:lnTo>
                  <a:lnTo>
                    <a:pt x="2354177" y="821513"/>
                  </a:lnTo>
                  <a:lnTo>
                    <a:pt x="2311761" y="850795"/>
                  </a:lnTo>
                  <a:lnTo>
                    <a:pt x="2269421" y="880573"/>
                  </a:lnTo>
                  <a:lnTo>
                    <a:pt x="2227162" y="910851"/>
                  </a:lnTo>
                  <a:lnTo>
                    <a:pt x="2184989" y="941632"/>
                  </a:lnTo>
                  <a:lnTo>
                    <a:pt x="2142906" y="972921"/>
                  </a:lnTo>
                  <a:lnTo>
                    <a:pt x="2100919" y="1004722"/>
                  </a:lnTo>
                  <a:lnTo>
                    <a:pt x="2059033" y="1037039"/>
                  </a:lnTo>
                  <a:lnTo>
                    <a:pt x="2017253" y="1069876"/>
                  </a:lnTo>
                  <a:lnTo>
                    <a:pt x="1975584" y="1103236"/>
                  </a:lnTo>
                  <a:lnTo>
                    <a:pt x="1934031" y="1137125"/>
                  </a:lnTo>
                  <a:lnTo>
                    <a:pt x="1892599" y="1171546"/>
                  </a:lnTo>
                  <a:lnTo>
                    <a:pt x="1851293" y="1206503"/>
                  </a:lnTo>
                  <a:lnTo>
                    <a:pt x="1810118" y="1242001"/>
                  </a:lnTo>
                  <a:lnTo>
                    <a:pt x="1769079" y="1278043"/>
                  </a:lnTo>
                  <a:lnTo>
                    <a:pt x="1728181" y="1314633"/>
                  </a:lnTo>
                  <a:lnTo>
                    <a:pt x="1687429" y="1351775"/>
                  </a:lnTo>
                  <a:lnTo>
                    <a:pt x="1646829" y="1389474"/>
                  </a:lnTo>
                  <a:lnTo>
                    <a:pt x="1606385" y="1427733"/>
                  </a:lnTo>
                  <a:lnTo>
                    <a:pt x="1566102" y="1466558"/>
                  </a:lnTo>
                  <a:lnTo>
                    <a:pt x="1525985" y="1505950"/>
                  </a:lnTo>
                  <a:lnTo>
                    <a:pt x="1486040" y="1545915"/>
                  </a:lnTo>
                  <a:lnTo>
                    <a:pt x="1446271" y="1586457"/>
                  </a:lnTo>
                  <a:lnTo>
                    <a:pt x="1406684" y="1627580"/>
                  </a:lnTo>
                  <a:lnTo>
                    <a:pt x="1367283" y="1669288"/>
                  </a:lnTo>
                  <a:lnTo>
                    <a:pt x="1328073" y="1711585"/>
                  </a:lnTo>
                  <a:lnTo>
                    <a:pt x="1289060" y="1754474"/>
                  </a:lnTo>
                  <a:lnTo>
                    <a:pt x="1250248" y="1797961"/>
                  </a:lnTo>
                  <a:lnTo>
                    <a:pt x="1211643" y="1842048"/>
                  </a:lnTo>
                  <a:lnTo>
                    <a:pt x="1173250" y="1886741"/>
                  </a:lnTo>
                  <a:lnTo>
                    <a:pt x="1135073" y="1932043"/>
                  </a:lnTo>
                  <a:lnTo>
                    <a:pt x="1097118" y="1977958"/>
                  </a:lnTo>
                  <a:lnTo>
                    <a:pt x="1059390" y="2024490"/>
                  </a:lnTo>
                  <a:lnTo>
                    <a:pt x="1021893" y="2071644"/>
                  </a:lnTo>
                  <a:lnTo>
                    <a:pt x="984633" y="2119423"/>
                  </a:lnTo>
                  <a:lnTo>
                    <a:pt x="947615" y="2167832"/>
                  </a:lnTo>
                  <a:lnTo>
                    <a:pt x="910844" y="2216874"/>
                  </a:lnTo>
                  <a:lnTo>
                    <a:pt x="874325" y="2266554"/>
                  </a:lnTo>
                  <a:lnTo>
                    <a:pt x="838062" y="2316875"/>
                  </a:lnTo>
                  <a:lnTo>
                    <a:pt x="802062" y="2367842"/>
                  </a:lnTo>
                  <a:lnTo>
                    <a:pt x="766328" y="2419459"/>
                  </a:lnTo>
                  <a:lnTo>
                    <a:pt x="730867" y="2471729"/>
                  </a:lnTo>
                  <a:lnTo>
                    <a:pt x="695682" y="2524657"/>
                  </a:lnTo>
                  <a:lnTo>
                    <a:pt x="660780" y="2578248"/>
                  </a:lnTo>
                  <a:lnTo>
                    <a:pt x="626165" y="2632504"/>
                  </a:lnTo>
                  <a:lnTo>
                    <a:pt x="591842" y="2687430"/>
                  </a:lnTo>
                  <a:lnTo>
                    <a:pt x="557816" y="2743030"/>
                  </a:lnTo>
                  <a:lnTo>
                    <a:pt x="524092" y="2799308"/>
                  </a:lnTo>
                  <a:lnTo>
                    <a:pt x="490676" y="2856269"/>
                  </a:lnTo>
                  <a:lnTo>
                    <a:pt x="457571" y="2913916"/>
                  </a:lnTo>
                  <a:lnTo>
                    <a:pt x="424784" y="2972253"/>
                  </a:lnTo>
                  <a:lnTo>
                    <a:pt x="392320" y="3031284"/>
                  </a:lnTo>
                  <a:lnTo>
                    <a:pt x="360183" y="3091014"/>
                  </a:lnTo>
                  <a:lnTo>
                    <a:pt x="328378" y="3151446"/>
                  </a:lnTo>
                  <a:lnTo>
                    <a:pt x="296911" y="3212584"/>
                  </a:lnTo>
                  <a:lnTo>
                    <a:pt x="265786" y="3274434"/>
                  </a:lnTo>
                  <a:lnTo>
                    <a:pt x="235009" y="3336997"/>
                  </a:lnTo>
                  <a:lnTo>
                    <a:pt x="204584" y="3400280"/>
                  </a:lnTo>
                  <a:lnTo>
                    <a:pt x="174517" y="3464285"/>
                  </a:lnTo>
                  <a:lnTo>
                    <a:pt x="144812" y="3529017"/>
                  </a:lnTo>
                  <a:lnTo>
                    <a:pt x="115475" y="3594480"/>
                  </a:lnTo>
                  <a:lnTo>
                    <a:pt x="86511" y="3660678"/>
                  </a:lnTo>
                  <a:lnTo>
                    <a:pt x="57924" y="3727614"/>
                  </a:lnTo>
                  <a:lnTo>
                    <a:pt x="29720" y="3795294"/>
                  </a:lnTo>
                  <a:lnTo>
                    <a:pt x="1904" y="3863721"/>
                  </a:lnTo>
                  <a:lnTo>
                    <a:pt x="0" y="3884676"/>
                  </a:lnTo>
                  <a:lnTo>
                    <a:pt x="6507480" y="3884676"/>
                  </a:lnTo>
                  <a:lnTo>
                    <a:pt x="6507480" y="0"/>
                  </a:lnTo>
                  <a:close/>
                </a:path>
              </a:pathLst>
            </a:custGeom>
            <a:solidFill>
              <a:srgbClr val="BED4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1120139"/>
              <a:ext cx="12181840" cy="5529580"/>
            </a:xfrm>
            <a:custGeom>
              <a:avLst/>
              <a:gdLst/>
              <a:ahLst/>
              <a:cxnLst/>
              <a:rect l="l" t="t" r="r" b="b"/>
              <a:pathLst>
                <a:path w="12181840" h="5529580">
                  <a:moveTo>
                    <a:pt x="0" y="5529072"/>
                  </a:moveTo>
                  <a:lnTo>
                    <a:pt x="12181332" y="5529072"/>
                  </a:lnTo>
                  <a:lnTo>
                    <a:pt x="12181332" y="0"/>
                  </a:lnTo>
                  <a:lnTo>
                    <a:pt x="0" y="0"/>
                  </a:lnTo>
                  <a:lnTo>
                    <a:pt x="0" y="55290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6649211"/>
              <a:ext cx="12181840" cy="208915"/>
            </a:xfrm>
            <a:custGeom>
              <a:avLst/>
              <a:gdLst/>
              <a:ahLst/>
              <a:cxnLst/>
              <a:rect l="l" t="t" r="r" b="b"/>
              <a:pathLst>
                <a:path w="12181840" h="208915">
                  <a:moveTo>
                    <a:pt x="12181332" y="208785"/>
                  </a:moveTo>
                  <a:lnTo>
                    <a:pt x="12181332" y="0"/>
                  </a:lnTo>
                  <a:lnTo>
                    <a:pt x="0" y="0"/>
                  </a:lnTo>
                  <a:lnTo>
                    <a:pt x="0" y="208785"/>
                  </a:lnTo>
                  <a:lnTo>
                    <a:pt x="12181332" y="208785"/>
                  </a:lnTo>
                  <a:close/>
                </a:path>
              </a:pathLst>
            </a:custGeom>
            <a:solidFill>
              <a:srgbClr val="5C91E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23594" y="236042"/>
            <a:ext cx="6893559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74165" algn="l"/>
              </a:tabLst>
            </a:pPr>
            <a:r>
              <a:rPr dirty="0" sz="3200" spc="10"/>
              <a:t>活动</a:t>
            </a:r>
            <a:r>
              <a:rPr dirty="0" sz="3200" spc="-10"/>
              <a:t>二	</a:t>
            </a:r>
            <a:r>
              <a:rPr dirty="0" sz="3200" spc="5"/>
              <a:t>认识</a:t>
            </a:r>
            <a:r>
              <a:rPr dirty="0" sz="3200" spc="-10"/>
              <a:t>直</a:t>
            </a:r>
            <a:r>
              <a:rPr dirty="0" sz="3200" spc="5"/>
              <a:t>播</a:t>
            </a:r>
            <a:r>
              <a:rPr dirty="0" sz="3200" spc="-10"/>
              <a:t>电商</a:t>
            </a:r>
            <a:r>
              <a:rPr dirty="0" sz="3200"/>
              <a:t>常</a:t>
            </a:r>
            <a:r>
              <a:rPr dirty="0" sz="3200" spc="-10"/>
              <a:t>见形</a:t>
            </a:r>
            <a:r>
              <a:rPr dirty="0" sz="3200"/>
              <a:t>式</a:t>
            </a:r>
            <a:r>
              <a:rPr dirty="0" sz="3200" spc="-10"/>
              <a:t>及</a:t>
            </a:r>
            <a:r>
              <a:rPr dirty="0" sz="3200" spc="5"/>
              <a:t>优</a:t>
            </a:r>
            <a:r>
              <a:rPr dirty="0" sz="3200" spc="-10"/>
              <a:t>势</a:t>
            </a:r>
            <a:endParaRPr sz="3200"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70431" cy="122377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8388" y="2029967"/>
            <a:ext cx="934212" cy="83972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88620" y="2923032"/>
            <a:ext cx="1823085" cy="454659"/>
          </a:xfrm>
          <a:prstGeom prst="rect">
            <a:avLst/>
          </a:prstGeom>
          <a:solidFill>
            <a:srgbClr val="5F95E6"/>
          </a:solidFill>
        </p:spPr>
        <p:txBody>
          <a:bodyPr wrap="square" lIns="0" tIns="98425" rIns="0" bIns="0" rtlCol="0" vert="horz">
            <a:spAutoFit/>
          </a:bodyPr>
          <a:lstStyle/>
          <a:p>
            <a:pPr marL="104775">
              <a:lnSpc>
                <a:spcPct val="100000"/>
              </a:lnSpc>
              <a:spcBef>
                <a:spcPts val="775"/>
              </a:spcBef>
            </a:pPr>
            <a:r>
              <a:rPr dirty="0" sz="1800" b="1">
                <a:solidFill>
                  <a:srgbClr val="FFFFFF"/>
                </a:solidFill>
                <a:latin typeface="黑体"/>
                <a:cs typeface="黑体"/>
              </a:rPr>
              <a:t>商品分享式直播</a:t>
            </a:r>
            <a:endParaRPr sz="1800">
              <a:latin typeface="黑体"/>
              <a:cs typeface="黑体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0796" y="3451702"/>
            <a:ext cx="1816735" cy="25863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20000"/>
              </a:lnSpc>
              <a:spcBef>
                <a:spcPts val="95"/>
              </a:spcBef>
            </a:pPr>
            <a:r>
              <a:rPr dirty="0" sz="1400" spc="10">
                <a:latin typeface="黑体"/>
                <a:cs typeface="黑体"/>
              </a:rPr>
              <a:t>商</a:t>
            </a:r>
            <a:r>
              <a:rPr dirty="0" sz="1400">
                <a:latin typeface="黑体"/>
                <a:cs typeface="黑体"/>
              </a:rPr>
              <a:t>品</a:t>
            </a:r>
            <a:r>
              <a:rPr dirty="0" sz="1400" spc="10">
                <a:latin typeface="黑体"/>
                <a:cs typeface="黑体"/>
              </a:rPr>
              <a:t>分</a:t>
            </a:r>
            <a:r>
              <a:rPr dirty="0" sz="1400">
                <a:latin typeface="黑体"/>
                <a:cs typeface="黑体"/>
              </a:rPr>
              <a:t>享</a:t>
            </a:r>
            <a:r>
              <a:rPr dirty="0" sz="1400" spc="10">
                <a:latin typeface="黑体"/>
                <a:cs typeface="黑体"/>
              </a:rPr>
              <a:t>式</a:t>
            </a:r>
            <a:r>
              <a:rPr dirty="0" sz="1400">
                <a:latin typeface="黑体"/>
                <a:cs typeface="黑体"/>
              </a:rPr>
              <a:t>直</a:t>
            </a:r>
            <a:r>
              <a:rPr dirty="0" sz="1400" spc="10">
                <a:latin typeface="黑体"/>
                <a:cs typeface="黑体"/>
              </a:rPr>
              <a:t>播</a:t>
            </a:r>
            <a:r>
              <a:rPr dirty="0" sz="1400">
                <a:latin typeface="黑体"/>
                <a:cs typeface="黑体"/>
              </a:rPr>
              <a:t>是</a:t>
            </a:r>
            <a:r>
              <a:rPr dirty="0" sz="1400" spc="10">
                <a:latin typeface="黑体"/>
                <a:cs typeface="黑体"/>
              </a:rPr>
              <a:t>指</a:t>
            </a:r>
            <a:r>
              <a:rPr dirty="0" sz="1400">
                <a:latin typeface="黑体"/>
                <a:cs typeface="黑体"/>
              </a:rPr>
              <a:t>主 </a:t>
            </a:r>
            <a:r>
              <a:rPr dirty="0" sz="1400" spc="10">
                <a:latin typeface="黑体"/>
                <a:cs typeface="黑体"/>
              </a:rPr>
              <a:t>播</a:t>
            </a:r>
            <a:r>
              <a:rPr dirty="0" sz="1400" spc="5">
                <a:latin typeface="黑体"/>
                <a:cs typeface="黑体"/>
              </a:rPr>
              <a:t>在</a:t>
            </a:r>
            <a:r>
              <a:rPr dirty="0" sz="1400" spc="10">
                <a:latin typeface="黑体"/>
                <a:cs typeface="黑体"/>
              </a:rPr>
              <a:t>直</a:t>
            </a:r>
            <a:r>
              <a:rPr dirty="0" sz="1400" spc="5">
                <a:latin typeface="黑体"/>
                <a:cs typeface="黑体"/>
              </a:rPr>
              <a:t>播</a:t>
            </a:r>
            <a:r>
              <a:rPr dirty="0" sz="1400" spc="10">
                <a:latin typeface="黑体"/>
                <a:cs typeface="黑体"/>
              </a:rPr>
              <a:t>间</a:t>
            </a:r>
            <a:r>
              <a:rPr dirty="0" sz="1400" spc="5">
                <a:latin typeface="黑体"/>
                <a:cs typeface="黑体"/>
              </a:rPr>
              <a:t>直</a:t>
            </a:r>
            <a:r>
              <a:rPr dirty="0" sz="1400" spc="10">
                <a:latin typeface="黑体"/>
                <a:cs typeface="黑体"/>
              </a:rPr>
              <a:t>接</a:t>
            </a:r>
            <a:r>
              <a:rPr dirty="0" sz="1400" spc="5">
                <a:latin typeface="黑体"/>
                <a:cs typeface="黑体"/>
              </a:rPr>
              <a:t>向</a:t>
            </a:r>
            <a:r>
              <a:rPr dirty="0" sz="1400" spc="10">
                <a:latin typeface="黑体"/>
                <a:cs typeface="黑体"/>
              </a:rPr>
              <a:t>用</a:t>
            </a:r>
            <a:r>
              <a:rPr dirty="0" sz="1400">
                <a:latin typeface="黑体"/>
                <a:cs typeface="黑体"/>
              </a:rPr>
              <a:t>户 </a:t>
            </a:r>
            <a:r>
              <a:rPr dirty="0" sz="1400" spc="10">
                <a:latin typeface="黑体"/>
                <a:cs typeface="黑体"/>
              </a:rPr>
              <a:t>分</a:t>
            </a:r>
            <a:r>
              <a:rPr dirty="0" sz="1400">
                <a:latin typeface="黑体"/>
                <a:cs typeface="黑体"/>
              </a:rPr>
              <a:t>享</a:t>
            </a:r>
            <a:r>
              <a:rPr dirty="0" sz="1400" spc="10">
                <a:latin typeface="黑体"/>
                <a:cs typeface="黑体"/>
              </a:rPr>
              <a:t>和</a:t>
            </a:r>
            <a:r>
              <a:rPr dirty="0" sz="1400">
                <a:latin typeface="黑体"/>
                <a:cs typeface="黑体"/>
              </a:rPr>
              <a:t>推</a:t>
            </a:r>
            <a:r>
              <a:rPr dirty="0" sz="1400" spc="10">
                <a:latin typeface="黑体"/>
                <a:cs typeface="黑体"/>
              </a:rPr>
              <a:t>荐</a:t>
            </a:r>
            <a:r>
              <a:rPr dirty="0" sz="1400">
                <a:latin typeface="黑体"/>
                <a:cs typeface="黑体"/>
              </a:rPr>
              <a:t>商</a:t>
            </a:r>
            <a:r>
              <a:rPr dirty="0" sz="1400" spc="10">
                <a:latin typeface="黑体"/>
                <a:cs typeface="黑体"/>
              </a:rPr>
              <a:t>品</a:t>
            </a:r>
            <a:r>
              <a:rPr dirty="0" sz="1400">
                <a:latin typeface="黑体"/>
                <a:cs typeface="黑体"/>
              </a:rPr>
              <a:t>的</a:t>
            </a:r>
            <a:r>
              <a:rPr dirty="0" sz="1400" spc="10">
                <a:latin typeface="黑体"/>
                <a:cs typeface="黑体"/>
              </a:rPr>
              <a:t>直</a:t>
            </a:r>
            <a:r>
              <a:rPr dirty="0" sz="1400">
                <a:latin typeface="黑体"/>
                <a:cs typeface="黑体"/>
              </a:rPr>
              <a:t>播 </a:t>
            </a:r>
            <a:r>
              <a:rPr dirty="0" sz="1400" spc="10">
                <a:latin typeface="黑体"/>
                <a:cs typeface="黑体"/>
              </a:rPr>
              <a:t>方</a:t>
            </a:r>
            <a:r>
              <a:rPr dirty="0" sz="1400">
                <a:latin typeface="黑体"/>
                <a:cs typeface="黑体"/>
              </a:rPr>
              <a:t>式</a:t>
            </a:r>
            <a:r>
              <a:rPr dirty="0" sz="1400" spc="10">
                <a:latin typeface="黑体"/>
                <a:cs typeface="黑体"/>
              </a:rPr>
              <a:t>，</a:t>
            </a:r>
            <a:r>
              <a:rPr dirty="0" sz="1400">
                <a:latin typeface="黑体"/>
                <a:cs typeface="黑体"/>
              </a:rPr>
              <a:t>用</a:t>
            </a:r>
            <a:r>
              <a:rPr dirty="0" sz="1400" spc="10">
                <a:latin typeface="黑体"/>
                <a:cs typeface="黑体"/>
              </a:rPr>
              <a:t>户</a:t>
            </a:r>
            <a:r>
              <a:rPr dirty="0" sz="1400">
                <a:latin typeface="黑体"/>
                <a:cs typeface="黑体"/>
              </a:rPr>
              <a:t>可</a:t>
            </a:r>
            <a:r>
              <a:rPr dirty="0" sz="1400" spc="10">
                <a:latin typeface="黑体"/>
                <a:cs typeface="黑体"/>
              </a:rPr>
              <a:t>以</a:t>
            </a:r>
            <a:r>
              <a:rPr dirty="0" sz="1400">
                <a:latin typeface="黑体"/>
                <a:cs typeface="黑体"/>
              </a:rPr>
              <a:t>选</a:t>
            </a:r>
            <a:r>
              <a:rPr dirty="0" sz="1400" spc="10">
                <a:latin typeface="黑体"/>
                <a:cs typeface="黑体"/>
              </a:rPr>
              <a:t>择</a:t>
            </a:r>
            <a:r>
              <a:rPr dirty="0" sz="1400">
                <a:latin typeface="黑体"/>
                <a:cs typeface="黑体"/>
              </a:rPr>
              <a:t>直 </a:t>
            </a:r>
            <a:r>
              <a:rPr dirty="0" sz="1400" spc="10">
                <a:latin typeface="黑体"/>
                <a:cs typeface="黑体"/>
              </a:rPr>
              <a:t>接</a:t>
            </a:r>
            <a:r>
              <a:rPr dirty="0" sz="1400">
                <a:latin typeface="黑体"/>
                <a:cs typeface="黑体"/>
              </a:rPr>
              <a:t>购</a:t>
            </a:r>
            <a:r>
              <a:rPr dirty="0" sz="1400" spc="10">
                <a:latin typeface="黑体"/>
                <a:cs typeface="黑体"/>
              </a:rPr>
              <a:t>买</a:t>
            </a:r>
            <a:r>
              <a:rPr dirty="0" sz="1400">
                <a:latin typeface="黑体"/>
                <a:cs typeface="黑体"/>
              </a:rPr>
              <a:t>或</a:t>
            </a:r>
            <a:r>
              <a:rPr dirty="0" sz="1400" spc="10">
                <a:latin typeface="黑体"/>
                <a:cs typeface="黑体"/>
              </a:rPr>
              <a:t>者</a:t>
            </a:r>
            <a:r>
              <a:rPr dirty="0" sz="1400">
                <a:latin typeface="黑体"/>
                <a:cs typeface="黑体"/>
              </a:rPr>
              <a:t>不</a:t>
            </a:r>
            <a:r>
              <a:rPr dirty="0" sz="1400" spc="10">
                <a:latin typeface="黑体"/>
                <a:cs typeface="黑体"/>
              </a:rPr>
              <a:t>购</a:t>
            </a:r>
            <a:r>
              <a:rPr dirty="0" sz="1400" spc="5">
                <a:latin typeface="黑体"/>
                <a:cs typeface="黑体"/>
              </a:rPr>
              <a:t>买</a:t>
            </a:r>
            <a:r>
              <a:rPr dirty="0" sz="1400" spc="10">
                <a:latin typeface="黑体"/>
                <a:cs typeface="黑体"/>
              </a:rPr>
              <a:t>。</a:t>
            </a:r>
            <a:r>
              <a:rPr dirty="0" sz="1400">
                <a:latin typeface="黑体"/>
                <a:cs typeface="黑体"/>
              </a:rPr>
              <a:t>同 </a:t>
            </a:r>
            <a:r>
              <a:rPr dirty="0" sz="1400" spc="10">
                <a:latin typeface="黑体"/>
                <a:cs typeface="黑体"/>
              </a:rPr>
              <a:t>时</a:t>
            </a:r>
            <a:r>
              <a:rPr dirty="0" sz="1400">
                <a:latin typeface="黑体"/>
                <a:cs typeface="黑体"/>
              </a:rPr>
              <a:t>，</a:t>
            </a:r>
            <a:r>
              <a:rPr dirty="0" sz="1400" spc="10">
                <a:latin typeface="黑体"/>
                <a:cs typeface="黑体"/>
              </a:rPr>
              <a:t>为</a:t>
            </a:r>
            <a:r>
              <a:rPr dirty="0" sz="1400">
                <a:latin typeface="黑体"/>
                <a:cs typeface="黑体"/>
              </a:rPr>
              <a:t>了</a:t>
            </a:r>
            <a:r>
              <a:rPr dirty="0" sz="1400" spc="10">
                <a:latin typeface="黑体"/>
                <a:cs typeface="黑体"/>
              </a:rPr>
              <a:t>满</a:t>
            </a:r>
            <a:r>
              <a:rPr dirty="0" sz="1400">
                <a:latin typeface="黑体"/>
                <a:cs typeface="黑体"/>
              </a:rPr>
              <a:t>足</a:t>
            </a:r>
            <a:r>
              <a:rPr dirty="0" sz="1400" spc="10">
                <a:latin typeface="黑体"/>
                <a:cs typeface="黑体"/>
              </a:rPr>
              <a:t>用</a:t>
            </a:r>
            <a:r>
              <a:rPr dirty="0" sz="1400">
                <a:latin typeface="黑体"/>
                <a:cs typeface="黑体"/>
              </a:rPr>
              <a:t>户</a:t>
            </a:r>
            <a:r>
              <a:rPr dirty="0" sz="1400" spc="10">
                <a:latin typeface="黑体"/>
                <a:cs typeface="黑体"/>
              </a:rPr>
              <a:t>的</a:t>
            </a:r>
            <a:r>
              <a:rPr dirty="0" sz="1400">
                <a:latin typeface="黑体"/>
                <a:cs typeface="黑体"/>
              </a:rPr>
              <a:t>需 </a:t>
            </a:r>
            <a:r>
              <a:rPr dirty="0" sz="1400" spc="10">
                <a:latin typeface="黑体"/>
                <a:cs typeface="黑体"/>
              </a:rPr>
              <a:t>求</a:t>
            </a:r>
            <a:r>
              <a:rPr dirty="0" sz="1400">
                <a:latin typeface="黑体"/>
                <a:cs typeface="黑体"/>
              </a:rPr>
              <a:t>，</a:t>
            </a:r>
            <a:r>
              <a:rPr dirty="0" sz="1400" spc="10">
                <a:latin typeface="黑体"/>
                <a:cs typeface="黑体"/>
              </a:rPr>
              <a:t>主</a:t>
            </a:r>
            <a:r>
              <a:rPr dirty="0" sz="1400" spc="5">
                <a:latin typeface="黑体"/>
                <a:cs typeface="黑体"/>
              </a:rPr>
              <a:t>播</a:t>
            </a:r>
            <a:r>
              <a:rPr dirty="0" sz="1400" spc="10">
                <a:latin typeface="黑体"/>
                <a:cs typeface="黑体"/>
              </a:rPr>
              <a:t>可</a:t>
            </a:r>
            <a:r>
              <a:rPr dirty="0" sz="1400" spc="5">
                <a:latin typeface="黑体"/>
                <a:cs typeface="黑体"/>
              </a:rPr>
              <a:t>通</a:t>
            </a:r>
            <a:r>
              <a:rPr dirty="0" sz="1400" spc="10">
                <a:latin typeface="黑体"/>
                <a:cs typeface="黑体"/>
              </a:rPr>
              <a:t>过</a:t>
            </a:r>
            <a:r>
              <a:rPr dirty="0" sz="1400" spc="5">
                <a:latin typeface="黑体"/>
                <a:cs typeface="黑体"/>
              </a:rPr>
              <a:t>直</a:t>
            </a:r>
            <a:r>
              <a:rPr dirty="0" sz="1400" spc="10">
                <a:latin typeface="黑体"/>
                <a:cs typeface="黑体"/>
              </a:rPr>
              <a:t>播</a:t>
            </a:r>
            <a:r>
              <a:rPr dirty="0" sz="1400">
                <a:latin typeface="黑体"/>
                <a:cs typeface="黑体"/>
              </a:rPr>
              <a:t>间 </a:t>
            </a:r>
            <a:r>
              <a:rPr dirty="0" sz="1400" spc="10">
                <a:latin typeface="黑体"/>
                <a:cs typeface="黑体"/>
              </a:rPr>
              <a:t>评</a:t>
            </a:r>
            <a:r>
              <a:rPr dirty="0" sz="1400">
                <a:latin typeface="黑体"/>
                <a:cs typeface="黑体"/>
              </a:rPr>
              <a:t>论</a:t>
            </a:r>
            <a:r>
              <a:rPr dirty="0" sz="1400" spc="10">
                <a:latin typeface="黑体"/>
                <a:cs typeface="黑体"/>
              </a:rPr>
              <a:t>区</a:t>
            </a:r>
            <a:r>
              <a:rPr dirty="0" sz="1400">
                <a:latin typeface="黑体"/>
                <a:cs typeface="黑体"/>
              </a:rPr>
              <a:t>用</a:t>
            </a:r>
            <a:r>
              <a:rPr dirty="0" sz="1400" spc="10">
                <a:latin typeface="黑体"/>
                <a:cs typeface="黑体"/>
              </a:rPr>
              <a:t>户</a:t>
            </a:r>
            <a:r>
              <a:rPr dirty="0" sz="1400">
                <a:latin typeface="黑体"/>
                <a:cs typeface="黑体"/>
              </a:rPr>
              <a:t>的</a:t>
            </a:r>
            <a:r>
              <a:rPr dirty="0" sz="1400" spc="10">
                <a:latin typeface="黑体"/>
                <a:cs typeface="黑体"/>
              </a:rPr>
              <a:t>留</a:t>
            </a:r>
            <a:r>
              <a:rPr dirty="0" sz="1400" spc="5">
                <a:latin typeface="黑体"/>
                <a:cs typeface="黑体"/>
              </a:rPr>
              <a:t>言</a:t>
            </a:r>
            <a:r>
              <a:rPr dirty="0" sz="1400" spc="10">
                <a:latin typeface="黑体"/>
                <a:cs typeface="黑体"/>
              </a:rPr>
              <a:t>，</a:t>
            </a:r>
            <a:r>
              <a:rPr dirty="0" sz="1400">
                <a:latin typeface="黑体"/>
                <a:cs typeface="黑体"/>
              </a:rPr>
              <a:t>按 </a:t>
            </a:r>
            <a:r>
              <a:rPr dirty="0" sz="1400" spc="10">
                <a:latin typeface="黑体"/>
                <a:cs typeface="黑体"/>
              </a:rPr>
              <a:t>照</a:t>
            </a:r>
            <a:r>
              <a:rPr dirty="0" sz="1400">
                <a:latin typeface="黑体"/>
                <a:cs typeface="黑体"/>
              </a:rPr>
              <a:t>用</a:t>
            </a:r>
            <a:r>
              <a:rPr dirty="0" sz="1400" spc="10">
                <a:latin typeface="黑体"/>
                <a:cs typeface="黑体"/>
              </a:rPr>
              <a:t>户</a:t>
            </a:r>
            <a:r>
              <a:rPr dirty="0" sz="1400">
                <a:latin typeface="黑体"/>
                <a:cs typeface="黑体"/>
              </a:rPr>
              <a:t>的</a:t>
            </a:r>
            <a:r>
              <a:rPr dirty="0" sz="1400" spc="10">
                <a:latin typeface="黑体"/>
                <a:cs typeface="黑体"/>
              </a:rPr>
              <a:t>需</a:t>
            </a:r>
            <a:r>
              <a:rPr dirty="0" sz="1400">
                <a:latin typeface="黑体"/>
                <a:cs typeface="黑体"/>
              </a:rPr>
              <a:t>求</a:t>
            </a:r>
            <a:r>
              <a:rPr dirty="0" sz="1400" spc="10">
                <a:latin typeface="黑体"/>
                <a:cs typeface="黑体"/>
              </a:rPr>
              <a:t>进</a:t>
            </a:r>
            <a:r>
              <a:rPr dirty="0" sz="1400">
                <a:latin typeface="黑体"/>
                <a:cs typeface="黑体"/>
              </a:rPr>
              <a:t>行</a:t>
            </a:r>
            <a:r>
              <a:rPr dirty="0" sz="1400" spc="10">
                <a:latin typeface="黑体"/>
                <a:cs typeface="黑体"/>
              </a:rPr>
              <a:t>相</a:t>
            </a:r>
            <a:r>
              <a:rPr dirty="0" sz="1400">
                <a:latin typeface="黑体"/>
                <a:cs typeface="黑体"/>
              </a:rPr>
              <a:t>关 </a:t>
            </a:r>
            <a:r>
              <a:rPr dirty="0" sz="1400">
                <a:latin typeface="黑体"/>
                <a:cs typeface="黑体"/>
              </a:rPr>
              <a:t>商品的</a:t>
            </a:r>
            <a:r>
              <a:rPr dirty="0" sz="1400" spc="-15">
                <a:latin typeface="黑体"/>
                <a:cs typeface="黑体"/>
              </a:rPr>
              <a:t>推</a:t>
            </a:r>
            <a:r>
              <a:rPr dirty="0" sz="1400">
                <a:latin typeface="黑体"/>
                <a:cs typeface="黑体"/>
              </a:rPr>
              <a:t>荐及</a:t>
            </a:r>
            <a:r>
              <a:rPr dirty="0" sz="1400" spc="-15">
                <a:latin typeface="黑体"/>
                <a:cs typeface="黑体"/>
              </a:rPr>
              <a:t>讲</a:t>
            </a:r>
            <a:r>
              <a:rPr dirty="0" sz="1400" spc="-10">
                <a:latin typeface="黑体"/>
                <a:cs typeface="黑体"/>
              </a:rPr>
              <a:t>解</a:t>
            </a:r>
            <a:r>
              <a:rPr dirty="0" sz="1400">
                <a:latin typeface="黑体"/>
                <a:cs typeface="黑体"/>
              </a:rPr>
              <a:t>。</a:t>
            </a:r>
            <a:endParaRPr sz="1400">
              <a:latin typeface="黑体"/>
              <a:cs typeface="黑体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04972" y="2029967"/>
            <a:ext cx="934212" cy="839724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067511" y="2205989"/>
            <a:ext cx="2823845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399030" algn="l"/>
              </a:tabLst>
            </a:pPr>
            <a:r>
              <a:rPr dirty="0" sz="3200" b="1">
                <a:solidFill>
                  <a:srgbClr val="FFFFFF"/>
                </a:solidFill>
                <a:latin typeface="黑体"/>
                <a:cs typeface="黑体"/>
              </a:rPr>
              <a:t>0</a:t>
            </a:r>
            <a:r>
              <a:rPr dirty="0" sz="3200" spc="-15" b="1">
                <a:solidFill>
                  <a:srgbClr val="FFFFFF"/>
                </a:solidFill>
                <a:latin typeface="黑体"/>
                <a:cs typeface="黑体"/>
              </a:rPr>
              <a:t>1</a:t>
            </a:r>
            <a:r>
              <a:rPr dirty="0" sz="3200" b="1">
                <a:solidFill>
                  <a:srgbClr val="FFFFFF"/>
                </a:solidFill>
                <a:latin typeface="黑体"/>
                <a:cs typeface="黑体"/>
              </a:rPr>
              <a:t>	</a:t>
            </a:r>
            <a:r>
              <a:rPr dirty="0" sz="3200" b="1">
                <a:solidFill>
                  <a:srgbClr val="FFFFFF"/>
                </a:solidFill>
                <a:latin typeface="黑体"/>
                <a:cs typeface="黑体"/>
              </a:rPr>
              <a:t>02</a:t>
            </a:r>
            <a:endParaRPr sz="3200">
              <a:latin typeface="黑体"/>
              <a:cs typeface="黑体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73679" y="2923032"/>
            <a:ext cx="1824355" cy="454659"/>
          </a:xfrm>
          <a:prstGeom prst="rect">
            <a:avLst/>
          </a:prstGeom>
          <a:solidFill>
            <a:srgbClr val="57B6E4"/>
          </a:solidFill>
        </p:spPr>
        <p:txBody>
          <a:bodyPr wrap="square" lIns="0" tIns="98425" rIns="0" bIns="0" rtlCol="0" vert="horz">
            <a:spAutoFit/>
          </a:bodyPr>
          <a:lstStyle/>
          <a:p>
            <a:pPr marL="106680">
              <a:lnSpc>
                <a:spcPct val="100000"/>
              </a:lnSpc>
              <a:spcBef>
                <a:spcPts val="775"/>
              </a:spcBef>
            </a:pPr>
            <a:r>
              <a:rPr dirty="0" sz="1800" b="1">
                <a:solidFill>
                  <a:srgbClr val="FFFFFF"/>
                </a:solidFill>
                <a:latin typeface="黑体"/>
                <a:cs typeface="黑体"/>
              </a:rPr>
              <a:t>产地直销式直播</a:t>
            </a:r>
            <a:endParaRPr sz="1800">
              <a:latin typeface="黑体"/>
              <a:cs typeface="黑体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67710" y="3451702"/>
            <a:ext cx="1993264" cy="20739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95"/>
              </a:spcBef>
            </a:pPr>
            <a:r>
              <a:rPr dirty="0" sz="1400" spc="10">
                <a:latin typeface="黑体"/>
                <a:cs typeface="黑体"/>
              </a:rPr>
              <a:t>产</a:t>
            </a:r>
            <a:r>
              <a:rPr dirty="0" sz="1400">
                <a:latin typeface="黑体"/>
                <a:cs typeface="黑体"/>
              </a:rPr>
              <a:t>地</a:t>
            </a:r>
            <a:r>
              <a:rPr dirty="0" sz="1400" spc="10">
                <a:latin typeface="黑体"/>
                <a:cs typeface="黑体"/>
              </a:rPr>
              <a:t>直</a:t>
            </a:r>
            <a:r>
              <a:rPr dirty="0" sz="1400">
                <a:latin typeface="黑体"/>
                <a:cs typeface="黑体"/>
              </a:rPr>
              <a:t>销</a:t>
            </a:r>
            <a:r>
              <a:rPr dirty="0" sz="1400" spc="10">
                <a:latin typeface="黑体"/>
                <a:cs typeface="黑体"/>
              </a:rPr>
              <a:t>式</a:t>
            </a:r>
            <a:r>
              <a:rPr dirty="0" sz="1400">
                <a:latin typeface="黑体"/>
                <a:cs typeface="黑体"/>
              </a:rPr>
              <a:t>直</a:t>
            </a:r>
            <a:r>
              <a:rPr dirty="0" sz="1400" spc="10">
                <a:latin typeface="黑体"/>
                <a:cs typeface="黑体"/>
              </a:rPr>
              <a:t>播</a:t>
            </a:r>
            <a:r>
              <a:rPr dirty="0" sz="1400">
                <a:latin typeface="黑体"/>
                <a:cs typeface="黑体"/>
              </a:rPr>
              <a:t>是</a:t>
            </a:r>
            <a:r>
              <a:rPr dirty="0" sz="1400" spc="10">
                <a:latin typeface="黑体"/>
                <a:cs typeface="黑体"/>
              </a:rPr>
              <a:t>指</a:t>
            </a:r>
            <a:r>
              <a:rPr dirty="0" sz="1400">
                <a:latin typeface="黑体"/>
                <a:cs typeface="黑体"/>
              </a:rPr>
              <a:t>主 </a:t>
            </a:r>
            <a:r>
              <a:rPr dirty="0" sz="1400" spc="10">
                <a:latin typeface="黑体"/>
                <a:cs typeface="黑体"/>
              </a:rPr>
              <a:t>播</a:t>
            </a:r>
            <a:r>
              <a:rPr dirty="0" sz="1400" spc="5">
                <a:latin typeface="黑体"/>
                <a:cs typeface="黑体"/>
              </a:rPr>
              <a:t>在</a:t>
            </a:r>
            <a:r>
              <a:rPr dirty="0" sz="1400" spc="10">
                <a:latin typeface="黑体"/>
                <a:cs typeface="黑体"/>
              </a:rPr>
              <a:t>商</a:t>
            </a:r>
            <a:r>
              <a:rPr dirty="0" sz="1400" spc="5">
                <a:latin typeface="黑体"/>
                <a:cs typeface="黑体"/>
              </a:rPr>
              <a:t>品</a:t>
            </a:r>
            <a:r>
              <a:rPr dirty="0" sz="1400" spc="10">
                <a:latin typeface="黑体"/>
                <a:cs typeface="黑体"/>
              </a:rPr>
              <a:t>的</a:t>
            </a:r>
            <a:r>
              <a:rPr dirty="0" sz="1400" spc="5">
                <a:latin typeface="黑体"/>
                <a:cs typeface="黑体"/>
              </a:rPr>
              <a:t>产</a:t>
            </a:r>
            <a:r>
              <a:rPr dirty="0" sz="1400" spc="15">
                <a:latin typeface="黑体"/>
                <a:cs typeface="黑体"/>
              </a:rPr>
              <a:t>地</a:t>
            </a:r>
            <a:r>
              <a:rPr dirty="0" sz="1400">
                <a:latin typeface="黑体"/>
                <a:cs typeface="黑体"/>
              </a:rPr>
              <a:t>、</a:t>
            </a:r>
            <a:r>
              <a:rPr dirty="0" sz="1400" spc="10">
                <a:latin typeface="黑体"/>
                <a:cs typeface="黑体"/>
              </a:rPr>
              <a:t>生产 </a:t>
            </a:r>
            <a:r>
              <a:rPr dirty="0" sz="1400" spc="10">
                <a:latin typeface="黑体"/>
                <a:cs typeface="黑体"/>
              </a:rPr>
              <a:t>车</a:t>
            </a:r>
            <a:r>
              <a:rPr dirty="0" sz="1400">
                <a:latin typeface="黑体"/>
                <a:cs typeface="黑体"/>
              </a:rPr>
              <a:t>间</a:t>
            </a:r>
            <a:r>
              <a:rPr dirty="0" sz="1400" spc="10">
                <a:latin typeface="黑体"/>
                <a:cs typeface="黑体"/>
              </a:rPr>
              <a:t>进</a:t>
            </a:r>
            <a:r>
              <a:rPr dirty="0" sz="1400">
                <a:latin typeface="黑体"/>
                <a:cs typeface="黑体"/>
              </a:rPr>
              <a:t>行</a:t>
            </a:r>
            <a:r>
              <a:rPr dirty="0" sz="1400" spc="10">
                <a:latin typeface="黑体"/>
                <a:cs typeface="黑体"/>
              </a:rPr>
              <a:t>实</a:t>
            </a:r>
            <a:r>
              <a:rPr dirty="0" sz="1400">
                <a:latin typeface="黑体"/>
                <a:cs typeface="黑体"/>
              </a:rPr>
              <a:t>际</a:t>
            </a:r>
            <a:r>
              <a:rPr dirty="0" sz="1400" spc="10">
                <a:latin typeface="黑体"/>
                <a:cs typeface="黑体"/>
              </a:rPr>
              <a:t>生</a:t>
            </a:r>
            <a:r>
              <a:rPr dirty="0" sz="1400">
                <a:latin typeface="黑体"/>
                <a:cs typeface="黑体"/>
              </a:rPr>
              <a:t>产</a:t>
            </a:r>
            <a:r>
              <a:rPr dirty="0" sz="1400" spc="10">
                <a:latin typeface="黑体"/>
                <a:cs typeface="黑体"/>
              </a:rPr>
              <a:t>情</a:t>
            </a:r>
            <a:r>
              <a:rPr dirty="0" sz="1400">
                <a:latin typeface="黑体"/>
                <a:cs typeface="黑体"/>
              </a:rPr>
              <a:t>况</a:t>
            </a:r>
            <a:r>
              <a:rPr dirty="0" sz="1400" spc="10">
                <a:latin typeface="黑体"/>
                <a:cs typeface="黑体"/>
              </a:rPr>
              <a:t>直 </a:t>
            </a:r>
            <a:r>
              <a:rPr dirty="0" sz="1400">
                <a:latin typeface="黑体"/>
                <a:cs typeface="黑体"/>
              </a:rPr>
              <a:t>播</a:t>
            </a:r>
            <a:r>
              <a:rPr dirty="0" sz="1400" spc="10">
                <a:latin typeface="黑体"/>
                <a:cs typeface="黑体"/>
              </a:rPr>
              <a:t>。</a:t>
            </a:r>
            <a:r>
              <a:rPr dirty="0" sz="1400">
                <a:latin typeface="黑体"/>
                <a:cs typeface="黑体"/>
              </a:rPr>
              <a:t>这</a:t>
            </a:r>
            <a:r>
              <a:rPr dirty="0" sz="1400" spc="10">
                <a:latin typeface="黑体"/>
                <a:cs typeface="黑体"/>
              </a:rPr>
              <a:t>种</a:t>
            </a:r>
            <a:r>
              <a:rPr dirty="0" sz="1400">
                <a:latin typeface="黑体"/>
                <a:cs typeface="黑体"/>
              </a:rPr>
              <a:t>直</a:t>
            </a:r>
            <a:r>
              <a:rPr dirty="0" sz="1400" spc="10">
                <a:latin typeface="黑体"/>
                <a:cs typeface="黑体"/>
              </a:rPr>
              <a:t>播</a:t>
            </a:r>
            <a:r>
              <a:rPr dirty="0" sz="1400">
                <a:latin typeface="黑体"/>
                <a:cs typeface="黑体"/>
              </a:rPr>
              <a:t>方</a:t>
            </a:r>
            <a:r>
              <a:rPr dirty="0" sz="1400" spc="10">
                <a:latin typeface="黑体"/>
                <a:cs typeface="黑体"/>
              </a:rPr>
              <a:t>式</a:t>
            </a:r>
            <a:r>
              <a:rPr dirty="0" sz="1400">
                <a:latin typeface="黑体"/>
                <a:cs typeface="黑体"/>
              </a:rPr>
              <a:t>可</a:t>
            </a:r>
            <a:r>
              <a:rPr dirty="0" sz="1400" spc="10">
                <a:latin typeface="黑体"/>
                <a:cs typeface="黑体"/>
              </a:rPr>
              <a:t>以</a:t>
            </a:r>
            <a:r>
              <a:rPr dirty="0" sz="1400">
                <a:latin typeface="黑体"/>
                <a:cs typeface="黑体"/>
              </a:rPr>
              <a:t>使 </a:t>
            </a:r>
            <a:r>
              <a:rPr dirty="0" sz="1400" spc="10">
                <a:latin typeface="黑体"/>
                <a:cs typeface="黑体"/>
              </a:rPr>
              <a:t>用</a:t>
            </a:r>
            <a:r>
              <a:rPr dirty="0" sz="1400">
                <a:latin typeface="黑体"/>
                <a:cs typeface="黑体"/>
              </a:rPr>
              <a:t>户</a:t>
            </a:r>
            <a:r>
              <a:rPr dirty="0" sz="1400" spc="10">
                <a:latin typeface="黑体"/>
                <a:cs typeface="黑体"/>
              </a:rPr>
              <a:t>更</a:t>
            </a:r>
            <a:r>
              <a:rPr dirty="0" sz="1400">
                <a:latin typeface="黑体"/>
                <a:cs typeface="黑体"/>
              </a:rPr>
              <a:t>加</a:t>
            </a:r>
            <a:r>
              <a:rPr dirty="0" sz="1400" spc="10">
                <a:latin typeface="黑体"/>
                <a:cs typeface="黑体"/>
              </a:rPr>
              <a:t>直</a:t>
            </a:r>
            <a:r>
              <a:rPr dirty="0" sz="1400">
                <a:latin typeface="黑体"/>
                <a:cs typeface="黑体"/>
              </a:rPr>
              <a:t>观</a:t>
            </a:r>
            <a:r>
              <a:rPr dirty="0" sz="1400" spc="10">
                <a:latin typeface="黑体"/>
                <a:cs typeface="黑体"/>
              </a:rPr>
              <a:t>地</a:t>
            </a:r>
            <a:r>
              <a:rPr dirty="0" sz="1400">
                <a:latin typeface="黑体"/>
                <a:cs typeface="黑体"/>
              </a:rPr>
              <a:t>了</a:t>
            </a:r>
            <a:r>
              <a:rPr dirty="0" sz="1400" spc="10">
                <a:latin typeface="黑体"/>
                <a:cs typeface="黑体"/>
              </a:rPr>
              <a:t>解</a:t>
            </a:r>
            <a:r>
              <a:rPr dirty="0" sz="1400">
                <a:latin typeface="黑体"/>
                <a:cs typeface="黑体"/>
              </a:rPr>
              <a:t>商</a:t>
            </a:r>
            <a:r>
              <a:rPr dirty="0" sz="1400" spc="10">
                <a:latin typeface="黑体"/>
                <a:cs typeface="黑体"/>
              </a:rPr>
              <a:t>品 </a:t>
            </a:r>
            <a:r>
              <a:rPr dirty="0" sz="1400">
                <a:latin typeface="黑体"/>
                <a:cs typeface="黑体"/>
              </a:rPr>
              <a:t>真实</a:t>
            </a:r>
            <a:r>
              <a:rPr dirty="0" sz="1400" spc="10">
                <a:latin typeface="黑体"/>
                <a:cs typeface="黑体"/>
              </a:rPr>
              <a:t>的</a:t>
            </a:r>
            <a:r>
              <a:rPr dirty="0" sz="1400">
                <a:latin typeface="黑体"/>
                <a:cs typeface="黑体"/>
              </a:rPr>
              <a:t>生产</a:t>
            </a:r>
            <a:r>
              <a:rPr dirty="0" sz="1400" spc="10">
                <a:latin typeface="黑体"/>
                <a:cs typeface="黑体"/>
              </a:rPr>
              <a:t>环</a:t>
            </a:r>
            <a:r>
              <a:rPr dirty="0" sz="1400">
                <a:latin typeface="黑体"/>
                <a:cs typeface="黑体"/>
              </a:rPr>
              <a:t>境、</a:t>
            </a:r>
            <a:r>
              <a:rPr dirty="0" sz="1400" spc="10">
                <a:latin typeface="黑体"/>
                <a:cs typeface="黑体"/>
              </a:rPr>
              <a:t>生</a:t>
            </a:r>
            <a:r>
              <a:rPr dirty="0" sz="1400" spc="5">
                <a:latin typeface="黑体"/>
                <a:cs typeface="黑体"/>
              </a:rPr>
              <a:t>产</a:t>
            </a:r>
            <a:r>
              <a:rPr dirty="0" sz="1400" spc="5">
                <a:latin typeface="黑体"/>
                <a:cs typeface="黑体"/>
              </a:rPr>
              <a:t>过 </a:t>
            </a:r>
            <a:r>
              <a:rPr dirty="0" sz="1400" spc="5">
                <a:latin typeface="黑体"/>
                <a:cs typeface="黑体"/>
              </a:rPr>
              <a:t>程</a:t>
            </a:r>
            <a:r>
              <a:rPr dirty="0" sz="1400" spc="10">
                <a:latin typeface="黑体"/>
                <a:cs typeface="黑体"/>
              </a:rPr>
              <a:t>，</a:t>
            </a:r>
            <a:r>
              <a:rPr dirty="0" sz="1400" spc="5">
                <a:latin typeface="黑体"/>
                <a:cs typeface="黑体"/>
              </a:rPr>
              <a:t>增</a:t>
            </a:r>
            <a:r>
              <a:rPr dirty="0" sz="1400" spc="10">
                <a:latin typeface="黑体"/>
                <a:cs typeface="黑体"/>
              </a:rPr>
              <a:t>加</a:t>
            </a:r>
            <a:r>
              <a:rPr dirty="0" sz="1400" spc="5">
                <a:latin typeface="黑体"/>
                <a:cs typeface="黑体"/>
              </a:rPr>
              <a:t>用</a:t>
            </a:r>
            <a:r>
              <a:rPr dirty="0" sz="1400" spc="10">
                <a:latin typeface="黑体"/>
                <a:cs typeface="黑体"/>
              </a:rPr>
              <a:t>户</a:t>
            </a:r>
            <a:r>
              <a:rPr dirty="0" sz="1400" spc="5">
                <a:latin typeface="黑体"/>
                <a:cs typeface="黑体"/>
              </a:rPr>
              <a:t>对</a:t>
            </a:r>
            <a:r>
              <a:rPr dirty="0" sz="1400" spc="-40">
                <a:latin typeface="黑体"/>
                <a:cs typeface="黑体"/>
              </a:rPr>
              <a:t> </a:t>
            </a:r>
            <a:r>
              <a:rPr dirty="0" sz="1400">
                <a:latin typeface="黑体"/>
                <a:cs typeface="黑体"/>
              </a:rPr>
              <a:t>商品的 </a:t>
            </a:r>
            <a:r>
              <a:rPr dirty="0" sz="1400" spc="-15">
                <a:latin typeface="黑体"/>
                <a:cs typeface="黑体"/>
              </a:rPr>
              <a:t>信</a:t>
            </a:r>
            <a:r>
              <a:rPr dirty="0" sz="1400">
                <a:latin typeface="黑体"/>
                <a:cs typeface="黑体"/>
              </a:rPr>
              <a:t>任。</a:t>
            </a:r>
            <a:endParaRPr sz="1400">
              <a:latin typeface="黑体"/>
              <a:cs typeface="黑体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404872" y="3048000"/>
            <a:ext cx="177165" cy="204470"/>
          </a:xfrm>
          <a:custGeom>
            <a:avLst/>
            <a:gdLst/>
            <a:ahLst/>
            <a:cxnLst/>
            <a:rect l="l" t="t" r="r" b="b"/>
            <a:pathLst>
              <a:path w="177164" h="204470">
                <a:moveTo>
                  <a:pt x="0" y="0"/>
                </a:moveTo>
                <a:lnTo>
                  <a:pt x="0" y="204215"/>
                </a:lnTo>
                <a:lnTo>
                  <a:pt x="176783" y="102108"/>
                </a:lnTo>
                <a:lnTo>
                  <a:pt x="0" y="0"/>
                </a:lnTo>
                <a:close/>
              </a:path>
            </a:pathLst>
          </a:custGeom>
          <a:solidFill>
            <a:srgbClr val="5F95E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91555" y="2029967"/>
            <a:ext cx="934212" cy="839724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5840984" y="2205989"/>
            <a:ext cx="436880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b="1">
                <a:solidFill>
                  <a:srgbClr val="FFFFFF"/>
                </a:solidFill>
                <a:latin typeface="黑体"/>
                <a:cs typeface="黑体"/>
              </a:rPr>
              <a:t>03</a:t>
            </a:r>
            <a:endParaRPr sz="3200">
              <a:latin typeface="黑体"/>
              <a:cs typeface="黑体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60264" y="2923032"/>
            <a:ext cx="1824355" cy="454659"/>
          </a:xfrm>
          <a:prstGeom prst="rect">
            <a:avLst/>
          </a:prstGeom>
          <a:solidFill>
            <a:srgbClr val="55C994"/>
          </a:solidFill>
        </p:spPr>
        <p:txBody>
          <a:bodyPr wrap="square" lIns="0" tIns="98425" rIns="0" bIns="0" rtlCol="0" vert="horz">
            <a:spAutoFit/>
          </a:bodyPr>
          <a:lstStyle/>
          <a:p>
            <a:pPr marL="106680">
              <a:lnSpc>
                <a:spcPct val="100000"/>
              </a:lnSpc>
              <a:spcBef>
                <a:spcPts val="775"/>
              </a:spcBef>
            </a:pPr>
            <a:r>
              <a:rPr dirty="0" sz="1800" b="1">
                <a:solidFill>
                  <a:srgbClr val="FFFFFF"/>
                </a:solidFill>
                <a:latin typeface="黑体"/>
                <a:cs typeface="黑体"/>
              </a:rPr>
              <a:t>基地走播式直播</a:t>
            </a:r>
            <a:endParaRPr sz="1800">
              <a:latin typeface="黑体"/>
              <a:cs typeface="黑体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54295" y="3451702"/>
            <a:ext cx="1816735" cy="20739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20000"/>
              </a:lnSpc>
              <a:spcBef>
                <a:spcPts val="95"/>
              </a:spcBef>
            </a:pPr>
            <a:r>
              <a:rPr dirty="0" sz="1400" spc="10">
                <a:latin typeface="黑体"/>
                <a:cs typeface="黑体"/>
              </a:rPr>
              <a:t>基</a:t>
            </a:r>
            <a:r>
              <a:rPr dirty="0" sz="1400">
                <a:latin typeface="黑体"/>
                <a:cs typeface="黑体"/>
              </a:rPr>
              <a:t>地</a:t>
            </a:r>
            <a:r>
              <a:rPr dirty="0" sz="1400" spc="10">
                <a:latin typeface="黑体"/>
                <a:cs typeface="黑体"/>
              </a:rPr>
              <a:t>走</a:t>
            </a:r>
            <a:r>
              <a:rPr dirty="0" sz="1400">
                <a:latin typeface="黑体"/>
                <a:cs typeface="黑体"/>
              </a:rPr>
              <a:t>播</a:t>
            </a:r>
            <a:r>
              <a:rPr dirty="0" sz="1400" spc="10">
                <a:latin typeface="黑体"/>
                <a:cs typeface="黑体"/>
              </a:rPr>
              <a:t>式</a:t>
            </a:r>
            <a:r>
              <a:rPr dirty="0" sz="1400">
                <a:latin typeface="黑体"/>
                <a:cs typeface="黑体"/>
              </a:rPr>
              <a:t>直</a:t>
            </a:r>
            <a:r>
              <a:rPr dirty="0" sz="1400" spc="10">
                <a:latin typeface="黑体"/>
                <a:cs typeface="黑体"/>
              </a:rPr>
              <a:t>播</a:t>
            </a:r>
            <a:r>
              <a:rPr dirty="0" sz="1400">
                <a:latin typeface="黑体"/>
                <a:cs typeface="黑体"/>
              </a:rPr>
              <a:t>是</a:t>
            </a:r>
            <a:r>
              <a:rPr dirty="0" sz="1400" spc="10">
                <a:latin typeface="黑体"/>
                <a:cs typeface="黑体"/>
              </a:rPr>
              <a:t>指</a:t>
            </a:r>
            <a:r>
              <a:rPr dirty="0" sz="1400">
                <a:latin typeface="黑体"/>
                <a:cs typeface="黑体"/>
              </a:rPr>
              <a:t>主 </a:t>
            </a:r>
            <a:r>
              <a:rPr dirty="0" sz="1400" spc="10">
                <a:latin typeface="黑体"/>
                <a:cs typeface="黑体"/>
              </a:rPr>
              <a:t>播</a:t>
            </a:r>
            <a:r>
              <a:rPr dirty="0" sz="1400" spc="5">
                <a:latin typeface="黑体"/>
                <a:cs typeface="黑体"/>
              </a:rPr>
              <a:t>走</a:t>
            </a:r>
            <a:r>
              <a:rPr dirty="0" sz="1400" spc="10">
                <a:latin typeface="黑体"/>
                <a:cs typeface="黑体"/>
              </a:rPr>
              <a:t>到</a:t>
            </a:r>
            <a:r>
              <a:rPr dirty="0" sz="1400" spc="5">
                <a:latin typeface="黑体"/>
                <a:cs typeface="黑体"/>
              </a:rPr>
              <a:t>直</a:t>
            </a:r>
            <a:r>
              <a:rPr dirty="0" sz="1400" spc="10">
                <a:latin typeface="黑体"/>
                <a:cs typeface="黑体"/>
              </a:rPr>
              <a:t>播</a:t>
            </a:r>
            <a:r>
              <a:rPr dirty="0" sz="1400" spc="5">
                <a:latin typeface="黑体"/>
                <a:cs typeface="黑体"/>
              </a:rPr>
              <a:t>基</a:t>
            </a:r>
            <a:r>
              <a:rPr dirty="0" sz="1400" spc="10">
                <a:latin typeface="黑体"/>
                <a:cs typeface="黑体"/>
              </a:rPr>
              <a:t>地</a:t>
            </a:r>
            <a:r>
              <a:rPr dirty="0" sz="1400" spc="5">
                <a:latin typeface="黑体"/>
                <a:cs typeface="黑体"/>
              </a:rPr>
              <a:t>进</a:t>
            </a:r>
            <a:r>
              <a:rPr dirty="0" sz="1400" spc="10">
                <a:latin typeface="黑体"/>
                <a:cs typeface="黑体"/>
              </a:rPr>
              <a:t>行</a:t>
            </a:r>
            <a:r>
              <a:rPr dirty="0" sz="1400">
                <a:latin typeface="黑体"/>
                <a:cs typeface="黑体"/>
              </a:rPr>
              <a:t>直 </a:t>
            </a:r>
            <a:r>
              <a:rPr dirty="0" sz="1400" spc="10">
                <a:latin typeface="黑体"/>
                <a:cs typeface="黑体"/>
              </a:rPr>
              <a:t>播</a:t>
            </a:r>
            <a:r>
              <a:rPr dirty="0" sz="1400">
                <a:latin typeface="黑体"/>
                <a:cs typeface="黑体"/>
              </a:rPr>
              <a:t>的</a:t>
            </a:r>
            <a:r>
              <a:rPr dirty="0" sz="1400" spc="10">
                <a:latin typeface="黑体"/>
                <a:cs typeface="黑体"/>
              </a:rPr>
              <a:t>直</a:t>
            </a:r>
            <a:r>
              <a:rPr dirty="0" sz="1400">
                <a:latin typeface="黑体"/>
                <a:cs typeface="黑体"/>
              </a:rPr>
              <a:t>播</a:t>
            </a:r>
            <a:r>
              <a:rPr dirty="0" sz="1400" spc="10">
                <a:latin typeface="黑体"/>
                <a:cs typeface="黑体"/>
              </a:rPr>
              <a:t>方</a:t>
            </a:r>
            <a:r>
              <a:rPr dirty="0" sz="1400">
                <a:latin typeface="黑体"/>
                <a:cs typeface="黑体"/>
              </a:rPr>
              <a:t>式</a:t>
            </a:r>
            <a:r>
              <a:rPr dirty="0" sz="1400" spc="10">
                <a:latin typeface="黑体"/>
                <a:cs typeface="黑体"/>
              </a:rPr>
              <a:t>。</a:t>
            </a:r>
            <a:r>
              <a:rPr dirty="0" sz="1400">
                <a:latin typeface="黑体"/>
                <a:cs typeface="黑体"/>
              </a:rPr>
              <a:t>通</a:t>
            </a:r>
            <a:r>
              <a:rPr dirty="0" sz="1400" spc="10">
                <a:latin typeface="黑体"/>
                <a:cs typeface="黑体"/>
              </a:rPr>
              <a:t>常</a:t>
            </a:r>
            <a:r>
              <a:rPr dirty="0" sz="1400">
                <a:latin typeface="黑体"/>
                <a:cs typeface="黑体"/>
              </a:rPr>
              <a:t>情 </a:t>
            </a:r>
            <a:r>
              <a:rPr dirty="0" sz="1400" spc="10">
                <a:latin typeface="黑体"/>
                <a:cs typeface="黑体"/>
              </a:rPr>
              <a:t>况</a:t>
            </a:r>
            <a:r>
              <a:rPr dirty="0" sz="1400">
                <a:latin typeface="黑体"/>
                <a:cs typeface="黑体"/>
              </a:rPr>
              <a:t>下</a:t>
            </a:r>
            <a:r>
              <a:rPr dirty="0" sz="1400" spc="10">
                <a:latin typeface="黑体"/>
                <a:cs typeface="黑体"/>
              </a:rPr>
              <a:t>，</a:t>
            </a:r>
            <a:r>
              <a:rPr dirty="0" sz="1400">
                <a:latin typeface="黑体"/>
                <a:cs typeface="黑体"/>
              </a:rPr>
              <a:t>直</a:t>
            </a:r>
            <a:r>
              <a:rPr dirty="0" sz="1400" spc="10">
                <a:latin typeface="黑体"/>
                <a:cs typeface="黑体"/>
              </a:rPr>
              <a:t>播</a:t>
            </a:r>
            <a:r>
              <a:rPr dirty="0" sz="1400">
                <a:latin typeface="黑体"/>
                <a:cs typeface="黑体"/>
              </a:rPr>
              <a:t>基</a:t>
            </a:r>
            <a:r>
              <a:rPr dirty="0" sz="1400" spc="10">
                <a:latin typeface="黑体"/>
                <a:cs typeface="黑体"/>
              </a:rPr>
              <a:t>地</a:t>
            </a:r>
            <a:r>
              <a:rPr dirty="0" sz="1400">
                <a:latin typeface="黑体"/>
                <a:cs typeface="黑体"/>
              </a:rPr>
              <a:t>的</a:t>
            </a:r>
            <a:r>
              <a:rPr dirty="0" sz="1400" spc="10">
                <a:latin typeface="黑体"/>
                <a:cs typeface="黑体"/>
              </a:rPr>
              <a:t>运</a:t>
            </a:r>
            <a:r>
              <a:rPr dirty="0" sz="1400">
                <a:latin typeface="黑体"/>
                <a:cs typeface="黑体"/>
              </a:rPr>
              <a:t>营 </a:t>
            </a:r>
            <a:r>
              <a:rPr dirty="0" sz="1400" spc="10">
                <a:latin typeface="黑体"/>
                <a:cs typeface="黑体"/>
              </a:rPr>
              <a:t>属</a:t>
            </a:r>
            <a:r>
              <a:rPr dirty="0" sz="1400">
                <a:latin typeface="黑体"/>
                <a:cs typeface="黑体"/>
              </a:rPr>
              <a:t>于</a:t>
            </a:r>
            <a:r>
              <a:rPr dirty="0" sz="1400" spc="10">
                <a:latin typeface="黑体"/>
                <a:cs typeface="黑体"/>
              </a:rPr>
              <a:t>第</a:t>
            </a:r>
            <a:r>
              <a:rPr dirty="0" sz="1400">
                <a:latin typeface="黑体"/>
                <a:cs typeface="黑体"/>
              </a:rPr>
              <a:t>三</a:t>
            </a:r>
            <a:r>
              <a:rPr dirty="0" sz="1400" spc="15">
                <a:latin typeface="黑体"/>
                <a:cs typeface="黑体"/>
              </a:rPr>
              <a:t>方</a:t>
            </a:r>
            <a:r>
              <a:rPr dirty="0" sz="1400">
                <a:latin typeface="黑体"/>
                <a:cs typeface="黑体"/>
              </a:rPr>
              <a:t>，</a:t>
            </a:r>
            <a:r>
              <a:rPr dirty="0" sz="1400" spc="10">
                <a:latin typeface="黑体"/>
                <a:cs typeface="黑体"/>
              </a:rPr>
              <a:t>所</a:t>
            </a:r>
            <a:r>
              <a:rPr dirty="0" sz="1400">
                <a:latin typeface="黑体"/>
                <a:cs typeface="黑体"/>
              </a:rPr>
              <a:t>以</a:t>
            </a:r>
            <a:r>
              <a:rPr dirty="0" sz="1400" spc="10">
                <a:latin typeface="黑体"/>
                <a:cs typeface="黑体"/>
              </a:rPr>
              <a:t>在</a:t>
            </a:r>
            <a:r>
              <a:rPr dirty="0" sz="1400">
                <a:latin typeface="黑体"/>
                <a:cs typeface="黑体"/>
              </a:rPr>
              <a:t>基 </a:t>
            </a:r>
            <a:r>
              <a:rPr dirty="0" sz="1400" spc="10">
                <a:latin typeface="黑体"/>
                <a:cs typeface="黑体"/>
              </a:rPr>
              <a:t>地</a:t>
            </a:r>
            <a:r>
              <a:rPr dirty="0" sz="1400">
                <a:latin typeface="黑体"/>
                <a:cs typeface="黑体"/>
              </a:rPr>
              <a:t>进</a:t>
            </a:r>
            <a:r>
              <a:rPr dirty="0" sz="1400" spc="10">
                <a:latin typeface="黑体"/>
                <a:cs typeface="黑体"/>
              </a:rPr>
              <a:t>行</a:t>
            </a:r>
            <a:r>
              <a:rPr dirty="0" sz="1400">
                <a:latin typeface="黑体"/>
                <a:cs typeface="黑体"/>
              </a:rPr>
              <a:t>直</a:t>
            </a:r>
            <a:r>
              <a:rPr dirty="0" sz="1400" spc="10">
                <a:latin typeface="黑体"/>
                <a:cs typeface="黑体"/>
              </a:rPr>
              <a:t>播</a:t>
            </a:r>
            <a:r>
              <a:rPr dirty="0" sz="1400">
                <a:latin typeface="黑体"/>
                <a:cs typeface="黑体"/>
              </a:rPr>
              <a:t>后</a:t>
            </a:r>
            <a:r>
              <a:rPr dirty="0" sz="1400" spc="10">
                <a:latin typeface="黑体"/>
                <a:cs typeface="黑体"/>
              </a:rPr>
              <a:t>，</a:t>
            </a:r>
            <a:r>
              <a:rPr dirty="0" sz="1400">
                <a:latin typeface="黑体"/>
                <a:cs typeface="黑体"/>
              </a:rPr>
              <a:t>基</a:t>
            </a:r>
            <a:r>
              <a:rPr dirty="0" sz="1400" spc="10">
                <a:latin typeface="黑体"/>
                <a:cs typeface="黑体"/>
              </a:rPr>
              <a:t>地</a:t>
            </a:r>
            <a:r>
              <a:rPr dirty="0" sz="1400">
                <a:latin typeface="黑体"/>
                <a:cs typeface="黑体"/>
              </a:rPr>
              <a:t>运 </a:t>
            </a:r>
            <a:r>
              <a:rPr dirty="0" sz="1400" spc="10">
                <a:latin typeface="黑体"/>
                <a:cs typeface="黑体"/>
              </a:rPr>
              <a:t>营</a:t>
            </a:r>
            <a:r>
              <a:rPr dirty="0" sz="1400" spc="5">
                <a:latin typeface="黑体"/>
                <a:cs typeface="黑体"/>
              </a:rPr>
              <a:t>方</a:t>
            </a:r>
            <a:r>
              <a:rPr dirty="0" sz="1400" spc="10">
                <a:latin typeface="黑体"/>
                <a:cs typeface="黑体"/>
              </a:rPr>
              <a:t>会</a:t>
            </a:r>
            <a:r>
              <a:rPr dirty="0" sz="1400" spc="5">
                <a:latin typeface="黑体"/>
                <a:cs typeface="黑体"/>
              </a:rPr>
              <a:t>从</a:t>
            </a:r>
            <a:r>
              <a:rPr dirty="0" sz="1400" spc="10">
                <a:latin typeface="黑体"/>
                <a:cs typeface="黑体"/>
              </a:rPr>
              <a:t>中</a:t>
            </a:r>
            <a:r>
              <a:rPr dirty="0" sz="1400" spc="5">
                <a:latin typeface="黑体"/>
                <a:cs typeface="黑体"/>
              </a:rPr>
              <a:t>抽</a:t>
            </a:r>
            <a:r>
              <a:rPr dirty="0" sz="1400" spc="10">
                <a:latin typeface="黑体"/>
                <a:cs typeface="黑体"/>
              </a:rPr>
              <a:t>取</a:t>
            </a:r>
            <a:r>
              <a:rPr dirty="0" sz="1400" spc="5">
                <a:latin typeface="黑体"/>
                <a:cs typeface="黑体"/>
              </a:rPr>
              <a:t>一</a:t>
            </a:r>
            <a:r>
              <a:rPr dirty="0" sz="1400" spc="10">
                <a:latin typeface="黑体"/>
                <a:cs typeface="黑体"/>
              </a:rPr>
              <a:t>部</a:t>
            </a:r>
            <a:r>
              <a:rPr dirty="0" sz="1400">
                <a:latin typeface="黑体"/>
                <a:cs typeface="黑体"/>
              </a:rPr>
              <a:t>分 </a:t>
            </a:r>
            <a:r>
              <a:rPr dirty="0" sz="1400">
                <a:latin typeface="黑体"/>
                <a:cs typeface="黑体"/>
              </a:rPr>
              <a:t>收益作</a:t>
            </a:r>
            <a:r>
              <a:rPr dirty="0" sz="1400" spc="-15">
                <a:latin typeface="黑体"/>
                <a:cs typeface="黑体"/>
              </a:rPr>
              <a:t>为</a:t>
            </a:r>
            <a:r>
              <a:rPr dirty="0" sz="1400">
                <a:latin typeface="黑体"/>
                <a:cs typeface="黑体"/>
              </a:rPr>
              <a:t>基地</a:t>
            </a:r>
            <a:r>
              <a:rPr dirty="0" sz="1400" spc="-15">
                <a:latin typeface="黑体"/>
                <a:cs typeface="黑体"/>
              </a:rPr>
              <a:t>服务</a:t>
            </a:r>
            <a:r>
              <a:rPr dirty="0" sz="1400">
                <a:latin typeface="黑体"/>
                <a:cs typeface="黑体"/>
              </a:rPr>
              <a:t>费。</a:t>
            </a:r>
            <a:endParaRPr sz="1400">
              <a:latin typeface="黑体"/>
              <a:cs typeface="黑体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791455" y="3048000"/>
            <a:ext cx="177165" cy="204470"/>
          </a:xfrm>
          <a:custGeom>
            <a:avLst/>
            <a:gdLst/>
            <a:ahLst/>
            <a:cxnLst/>
            <a:rect l="l" t="t" r="r" b="b"/>
            <a:pathLst>
              <a:path w="177164" h="204470">
                <a:moveTo>
                  <a:pt x="0" y="0"/>
                </a:moveTo>
                <a:lnTo>
                  <a:pt x="0" y="204215"/>
                </a:lnTo>
                <a:lnTo>
                  <a:pt x="176784" y="102108"/>
                </a:lnTo>
                <a:lnTo>
                  <a:pt x="0" y="0"/>
                </a:lnTo>
                <a:close/>
              </a:path>
            </a:pathLst>
          </a:custGeom>
          <a:solidFill>
            <a:srgbClr val="57B6E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3" name="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78140" y="2029967"/>
            <a:ext cx="934211" cy="839724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8227821" y="2205989"/>
            <a:ext cx="436880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b="1">
                <a:solidFill>
                  <a:srgbClr val="FFFFFF"/>
                </a:solidFill>
                <a:latin typeface="黑体"/>
                <a:cs typeface="黑体"/>
              </a:rPr>
              <a:t>04</a:t>
            </a:r>
            <a:endParaRPr sz="3200">
              <a:latin typeface="黑体"/>
              <a:cs typeface="黑体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546847" y="2923032"/>
            <a:ext cx="1824355" cy="454659"/>
          </a:xfrm>
          <a:prstGeom prst="rect">
            <a:avLst/>
          </a:prstGeom>
          <a:solidFill>
            <a:srgbClr val="FFB954"/>
          </a:solidFill>
        </p:spPr>
        <p:txBody>
          <a:bodyPr wrap="square" lIns="0" tIns="98425" rIns="0" bIns="0" rtlCol="0" vert="horz">
            <a:spAutoFit/>
          </a:bodyPr>
          <a:lstStyle/>
          <a:p>
            <a:pPr marL="337185">
              <a:lnSpc>
                <a:spcPct val="100000"/>
              </a:lnSpc>
              <a:spcBef>
                <a:spcPts val="775"/>
              </a:spcBef>
            </a:pPr>
            <a:r>
              <a:rPr dirty="0" sz="1800" b="1">
                <a:solidFill>
                  <a:srgbClr val="FFFFFF"/>
                </a:solidFill>
                <a:latin typeface="黑体"/>
                <a:cs typeface="黑体"/>
              </a:rPr>
              <a:t>访谈式直播</a:t>
            </a:r>
            <a:endParaRPr sz="1800">
              <a:latin typeface="黑体"/>
              <a:cs typeface="黑体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541132" y="3451702"/>
            <a:ext cx="1816735" cy="20739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20000"/>
              </a:lnSpc>
              <a:spcBef>
                <a:spcPts val="95"/>
              </a:spcBef>
            </a:pPr>
            <a:r>
              <a:rPr dirty="0" sz="1400" spc="10">
                <a:latin typeface="黑体"/>
                <a:cs typeface="黑体"/>
              </a:rPr>
              <a:t>访</a:t>
            </a:r>
            <a:r>
              <a:rPr dirty="0" sz="1400">
                <a:latin typeface="黑体"/>
                <a:cs typeface="黑体"/>
              </a:rPr>
              <a:t>谈</a:t>
            </a:r>
            <a:r>
              <a:rPr dirty="0" sz="1400" spc="10">
                <a:latin typeface="黑体"/>
                <a:cs typeface="黑体"/>
              </a:rPr>
              <a:t>式</a:t>
            </a:r>
            <a:r>
              <a:rPr dirty="0" sz="1400">
                <a:latin typeface="黑体"/>
                <a:cs typeface="黑体"/>
              </a:rPr>
              <a:t>直</a:t>
            </a:r>
            <a:r>
              <a:rPr dirty="0" sz="1400" spc="10">
                <a:latin typeface="黑体"/>
                <a:cs typeface="黑体"/>
              </a:rPr>
              <a:t>播</a:t>
            </a:r>
            <a:r>
              <a:rPr dirty="0" sz="1400">
                <a:latin typeface="黑体"/>
                <a:cs typeface="黑体"/>
              </a:rPr>
              <a:t>是</a:t>
            </a:r>
            <a:r>
              <a:rPr dirty="0" sz="1400" spc="10">
                <a:latin typeface="黑体"/>
                <a:cs typeface="黑体"/>
              </a:rPr>
              <a:t>指</a:t>
            </a:r>
            <a:r>
              <a:rPr dirty="0" sz="1400">
                <a:latin typeface="黑体"/>
                <a:cs typeface="黑体"/>
              </a:rPr>
              <a:t>主</a:t>
            </a:r>
            <a:r>
              <a:rPr dirty="0" sz="1400" spc="10">
                <a:latin typeface="黑体"/>
                <a:cs typeface="黑体"/>
              </a:rPr>
              <a:t>播</a:t>
            </a:r>
            <a:r>
              <a:rPr dirty="0" sz="1400">
                <a:latin typeface="黑体"/>
                <a:cs typeface="黑体"/>
              </a:rPr>
              <a:t>与 </a:t>
            </a:r>
            <a:r>
              <a:rPr dirty="0" sz="1400" spc="10">
                <a:latin typeface="黑体"/>
                <a:cs typeface="黑体"/>
              </a:rPr>
              <a:t>嘉</a:t>
            </a:r>
            <a:r>
              <a:rPr dirty="0" sz="1400" spc="5">
                <a:latin typeface="黑体"/>
                <a:cs typeface="黑体"/>
              </a:rPr>
              <a:t>宾</a:t>
            </a:r>
            <a:r>
              <a:rPr dirty="0" sz="1400" spc="10">
                <a:latin typeface="黑体"/>
                <a:cs typeface="黑体"/>
              </a:rPr>
              <a:t>围</a:t>
            </a:r>
            <a:r>
              <a:rPr dirty="0" sz="1400" spc="5">
                <a:latin typeface="黑体"/>
                <a:cs typeface="黑体"/>
              </a:rPr>
              <a:t>绕</a:t>
            </a:r>
            <a:r>
              <a:rPr dirty="0" sz="1400" spc="10">
                <a:latin typeface="黑体"/>
                <a:cs typeface="黑体"/>
              </a:rPr>
              <a:t>某</a:t>
            </a:r>
            <a:r>
              <a:rPr dirty="0" sz="1400" spc="5">
                <a:latin typeface="黑体"/>
                <a:cs typeface="黑体"/>
              </a:rPr>
              <a:t>个</a:t>
            </a:r>
            <a:r>
              <a:rPr dirty="0" sz="1400" spc="10">
                <a:latin typeface="黑体"/>
                <a:cs typeface="黑体"/>
              </a:rPr>
              <a:t>主</a:t>
            </a:r>
            <a:r>
              <a:rPr dirty="0" sz="1400" spc="5">
                <a:latin typeface="黑体"/>
                <a:cs typeface="黑体"/>
              </a:rPr>
              <a:t>题</a:t>
            </a:r>
            <a:r>
              <a:rPr dirty="0" sz="1400" spc="10">
                <a:latin typeface="黑体"/>
                <a:cs typeface="黑体"/>
              </a:rPr>
              <a:t>进</a:t>
            </a:r>
            <a:r>
              <a:rPr dirty="0" sz="1400">
                <a:latin typeface="黑体"/>
                <a:cs typeface="黑体"/>
              </a:rPr>
              <a:t>行 </a:t>
            </a:r>
            <a:r>
              <a:rPr dirty="0" sz="1400" spc="10">
                <a:latin typeface="黑体"/>
                <a:cs typeface="黑体"/>
              </a:rPr>
              <a:t>互</a:t>
            </a:r>
            <a:r>
              <a:rPr dirty="0" sz="1400">
                <a:latin typeface="黑体"/>
                <a:cs typeface="黑体"/>
              </a:rPr>
              <a:t>动</a:t>
            </a:r>
            <a:r>
              <a:rPr dirty="0" sz="1400" spc="10">
                <a:latin typeface="黑体"/>
                <a:cs typeface="黑体"/>
              </a:rPr>
              <a:t>交</a:t>
            </a:r>
            <a:r>
              <a:rPr dirty="0" sz="1400">
                <a:latin typeface="黑体"/>
                <a:cs typeface="黑体"/>
              </a:rPr>
              <a:t>谈</a:t>
            </a:r>
            <a:r>
              <a:rPr dirty="0" sz="1400" spc="10">
                <a:latin typeface="黑体"/>
                <a:cs typeface="黑体"/>
              </a:rPr>
              <a:t>的</a:t>
            </a:r>
            <a:r>
              <a:rPr dirty="0" sz="1400">
                <a:latin typeface="黑体"/>
                <a:cs typeface="黑体"/>
              </a:rPr>
              <a:t>直</a:t>
            </a:r>
            <a:r>
              <a:rPr dirty="0" sz="1400" spc="10">
                <a:latin typeface="黑体"/>
                <a:cs typeface="黑体"/>
              </a:rPr>
              <a:t>播</a:t>
            </a:r>
            <a:r>
              <a:rPr dirty="0" sz="1400">
                <a:latin typeface="黑体"/>
                <a:cs typeface="黑体"/>
              </a:rPr>
              <a:t>方</a:t>
            </a:r>
            <a:r>
              <a:rPr dirty="0" sz="1400" spc="15">
                <a:latin typeface="黑体"/>
                <a:cs typeface="黑体"/>
              </a:rPr>
              <a:t>式</a:t>
            </a:r>
            <a:r>
              <a:rPr dirty="0" sz="1400">
                <a:latin typeface="黑体"/>
                <a:cs typeface="黑体"/>
              </a:rPr>
              <a:t>。 </a:t>
            </a:r>
            <a:r>
              <a:rPr dirty="0" sz="1400" spc="10">
                <a:latin typeface="黑体"/>
                <a:cs typeface="黑体"/>
              </a:rPr>
              <a:t>交</a:t>
            </a:r>
            <a:r>
              <a:rPr dirty="0" sz="1400">
                <a:latin typeface="黑体"/>
                <a:cs typeface="黑体"/>
              </a:rPr>
              <a:t>谈</a:t>
            </a:r>
            <a:r>
              <a:rPr dirty="0" sz="1400" spc="10">
                <a:latin typeface="黑体"/>
                <a:cs typeface="黑体"/>
              </a:rPr>
              <a:t>的</a:t>
            </a:r>
            <a:r>
              <a:rPr dirty="0" sz="1400">
                <a:latin typeface="黑体"/>
                <a:cs typeface="黑体"/>
              </a:rPr>
              <a:t>主</a:t>
            </a:r>
            <a:r>
              <a:rPr dirty="0" sz="1400" spc="10">
                <a:latin typeface="黑体"/>
                <a:cs typeface="黑体"/>
              </a:rPr>
              <a:t>题</a:t>
            </a:r>
            <a:r>
              <a:rPr dirty="0" sz="1400">
                <a:latin typeface="黑体"/>
                <a:cs typeface="黑体"/>
              </a:rPr>
              <a:t>一</a:t>
            </a:r>
            <a:r>
              <a:rPr dirty="0" sz="1400" spc="10">
                <a:latin typeface="黑体"/>
                <a:cs typeface="黑体"/>
              </a:rPr>
              <a:t>般</a:t>
            </a:r>
            <a:r>
              <a:rPr dirty="0" sz="1400">
                <a:latin typeface="黑体"/>
                <a:cs typeface="黑体"/>
              </a:rPr>
              <a:t>会</a:t>
            </a:r>
            <a:r>
              <a:rPr dirty="0" sz="1400" spc="10">
                <a:latin typeface="黑体"/>
                <a:cs typeface="黑体"/>
              </a:rPr>
              <a:t>围</a:t>
            </a:r>
            <a:r>
              <a:rPr dirty="0" sz="1400">
                <a:latin typeface="黑体"/>
                <a:cs typeface="黑体"/>
              </a:rPr>
              <a:t>绕 </a:t>
            </a:r>
            <a:r>
              <a:rPr dirty="0" sz="1400" spc="10">
                <a:latin typeface="黑体"/>
                <a:cs typeface="黑体"/>
              </a:rPr>
              <a:t>着</a:t>
            </a:r>
            <a:r>
              <a:rPr dirty="0" sz="1400">
                <a:latin typeface="黑体"/>
                <a:cs typeface="黑体"/>
              </a:rPr>
              <a:t>营</a:t>
            </a:r>
            <a:r>
              <a:rPr dirty="0" sz="1400" spc="10">
                <a:latin typeface="黑体"/>
                <a:cs typeface="黑体"/>
              </a:rPr>
              <a:t>销</a:t>
            </a:r>
            <a:r>
              <a:rPr dirty="0" sz="1400">
                <a:latin typeface="黑体"/>
                <a:cs typeface="黑体"/>
              </a:rPr>
              <a:t>主</a:t>
            </a:r>
            <a:r>
              <a:rPr dirty="0" sz="1400" spc="10">
                <a:latin typeface="黑体"/>
                <a:cs typeface="黑体"/>
              </a:rPr>
              <a:t>题</a:t>
            </a:r>
            <a:r>
              <a:rPr dirty="0" sz="1400">
                <a:latin typeface="黑体"/>
                <a:cs typeface="黑体"/>
              </a:rPr>
              <a:t>或</a:t>
            </a:r>
            <a:r>
              <a:rPr dirty="0" sz="1400" spc="10">
                <a:latin typeface="黑体"/>
                <a:cs typeface="黑体"/>
              </a:rPr>
              <a:t>营</a:t>
            </a:r>
            <a:r>
              <a:rPr dirty="0" sz="1400">
                <a:latin typeface="黑体"/>
                <a:cs typeface="黑体"/>
              </a:rPr>
              <a:t>销</a:t>
            </a:r>
            <a:r>
              <a:rPr dirty="0" sz="1400" spc="10">
                <a:latin typeface="黑体"/>
                <a:cs typeface="黑体"/>
              </a:rPr>
              <a:t>商</a:t>
            </a:r>
            <a:r>
              <a:rPr dirty="0" sz="1400">
                <a:latin typeface="黑体"/>
                <a:cs typeface="黑体"/>
              </a:rPr>
              <a:t>品 </a:t>
            </a:r>
            <a:r>
              <a:rPr dirty="0" sz="1400" spc="10">
                <a:latin typeface="黑体"/>
                <a:cs typeface="黑体"/>
              </a:rPr>
              <a:t>展</a:t>
            </a:r>
            <a:r>
              <a:rPr dirty="0" sz="1400">
                <a:latin typeface="黑体"/>
                <a:cs typeface="黑体"/>
              </a:rPr>
              <a:t>开</a:t>
            </a:r>
            <a:r>
              <a:rPr dirty="0" sz="1400" spc="10">
                <a:latin typeface="黑体"/>
                <a:cs typeface="黑体"/>
              </a:rPr>
              <a:t>，</a:t>
            </a:r>
            <a:r>
              <a:rPr dirty="0" sz="1400">
                <a:latin typeface="黑体"/>
                <a:cs typeface="黑体"/>
              </a:rPr>
              <a:t>在</a:t>
            </a:r>
            <a:r>
              <a:rPr dirty="0" sz="1400" spc="10">
                <a:latin typeface="黑体"/>
                <a:cs typeface="黑体"/>
              </a:rPr>
              <a:t>嘉</a:t>
            </a:r>
            <a:r>
              <a:rPr dirty="0" sz="1400">
                <a:latin typeface="黑体"/>
                <a:cs typeface="黑体"/>
              </a:rPr>
              <a:t>宾</a:t>
            </a:r>
            <a:r>
              <a:rPr dirty="0" sz="1400" spc="10">
                <a:latin typeface="黑体"/>
                <a:cs typeface="黑体"/>
              </a:rPr>
              <a:t>的</a:t>
            </a:r>
            <a:r>
              <a:rPr dirty="0" sz="1400">
                <a:latin typeface="黑体"/>
                <a:cs typeface="黑体"/>
              </a:rPr>
              <a:t>选</a:t>
            </a:r>
            <a:r>
              <a:rPr dirty="0" sz="1400" spc="10">
                <a:latin typeface="黑体"/>
                <a:cs typeface="黑体"/>
              </a:rPr>
              <a:t>择</a:t>
            </a:r>
            <a:r>
              <a:rPr dirty="0" sz="1400">
                <a:latin typeface="黑体"/>
                <a:cs typeface="黑体"/>
              </a:rPr>
              <a:t>上 </a:t>
            </a:r>
            <a:r>
              <a:rPr dirty="0" sz="1400" spc="10">
                <a:latin typeface="黑体"/>
                <a:cs typeface="黑体"/>
              </a:rPr>
              <a:t>通</a:t>
            </a:r>
            <a:r>
              <a:rPr dirty="0" sz="1400" spc="5">
                <a:latin typeface="黑体"/>
                <a:cs typeface="黑体"/>
              </a:rPr>
              <a:t>常</a:t>
            </a:r>
            <a:r>
              <a:rPr dirty="0" sz="1400" spc="10">
                <a:latin typeface="黑体"/>
                <a:cs typeface="黑体"/>
              </a:rPr>
              <a:t>会</a:t>
            </a:r>
            <a:r>
              <a:rPr dirty="0" sz="1400" spc="5">
                <a:latin typeface="黑体"/>
                <a:cs typeface="黑体"/>
              </a:rPr>
              <a:t>选</a:t>
            </a:r>
            <a:r>
              <a:rPr dirty="0" sz="1400" spc="10">
                <a:latin typeface="黑体"/>
                <a:cs typeface="黑体"/>
              </a:rPr>
              <a:t>择</a:t>
            </a:r>
            <a:r>
              <a:rPr dirty="0" sz="1400" spc="5">
                <a:latin typeface="黑体"/>
                <a:cs typeface="黑体"/>
              </a:rPr>
              <a:t>知</a:t>
            </a:r>
            <a:r>
              <a:rPr dirty="0" sz="1400" spc="10">
                <a:latin typeface="黑体"/>
                <a:cs typeface="黑体"/>
              </a:rPr>
              <a:t>名</a:t>
            </a:r>
            <a:r>
              <a:rPr dirty="0" sz="1400" spc="5">
                <a:latin typeface="黑体"/>
                <a:cs typeface="黑体"/>
              </a:rPr>
              <a:t>人</a:t>
            </a:r>
            <a:r>
              <a:rPr dirty="0" sz="1400" spc="10">
                <a:latin typeface="黑体"/>
                <a:cs typeface="黑体"/>
              </a:rPr>
              <a:t>物</a:t>
            </a:r>
            <a:r>
              <a:rPr dirty="0" sz="1400">
                <a:latin typeface="黑体"/>
                <a:cs typeface="黑体"/>
              </a:rPr>
              <a:t>或 </a:t>
            </a:r>
            <a:r>
              <a:rPr dirty="0" sz="1400">
                <a:latin typeface="黑体"/>
                <a:cs typeface="黑体"/>
              </a:rPr>
              <a:t>行业领</a:t>
            </a:r>
            <a:r>
              <a:rPr dirty="0" sz="1400" spc="-15">
                <a:latin typeface="黑体"/>
                <a:cs typeface="黑体"/>
              </a:rPr>
              <a:t>军</a:t>
            </a:r>
            <a:r>
              <a:rPr dirty="0" sz="1400">
                <a:latin typeface="黑体"/>
                <a:cs typeface="黑体"/>
              </a:rPr>
              <a:t>人物。</a:t>
            </a:r>
            <a:endParaRPr sz="1400">
              <a:latin typeface="黑体"/>
              <a:cs typeface="黑体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178040" y="3048000"/>
            <a:ext cx="175260" cy="204470"/>
          </a:xfrm>
          <a:custGeom>
            <a:avLst/>
            <a:gdLst/>
            <a:ahLst/>
            <a:cxnLst/>
            <a:rect l="l" t="t" r="r" b="b"/>
            <a:pathLst>
              <a:path w="175259" h="204470">
                <a:moveTo>
                  <a:pt x="0" y="0"/>
                </a:moveTo>
                <a:lnTo>
                  <a:pt x="0" y="204215"/>
                </a:lnTo>
                <a:lnTo>
                  <a:pt x="175259" y="102108"/>
                </a:lnTo>
                <a:lnTo>
                  <a:pt x="0" y="0"/>
                </a:lnTo>
                <a:close/>
              </a:path>
            </a:pathLst>
          </a:custGeom>
          <a:solidFill>
            <a:srgbClr val="55C99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8" name="object 2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364723" y="2029967"/>
            <a:ext cx="934211" cy="839724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10614786" y="2205989"/>
            <a:ext cx="436880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b="1">
                <a:solidFill>
                  <a:srgbClr val="FFFFFF"/>
                </a:solidFill>
                <a:latin typeface="黑体"/>
                <a:cs typeface="黑体"/>
              </a:rPr>
              <a:t>05</a:t>
            </a:r>
            <a:endParaRPr sz="3200">
              <a:latin typeface="黑体"/>
              <a:cs typeface="黑体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933431" y="2923032"/>
            <a:ext cx="1824355" cy="454659"/>
          </a:xfrm>
          <a:prstGeom prst="rect">
            <a:avLst/>
          </a:prstGeom>
          <a:solidFill>
            <a:srgbClr val="F0876F"/>
          </a:solidFill>
        </p:spPr>
        <p:txBody>
          <a:bodyPr wrap="square" lIns="0" tIns="98425" rIns="0" bIns="0" rtlCol="0" vert="horz">
            <a:spAutoFit/>
          </a:bodyPr>
          <a:lstStyle/>
          <a:p>
            <a:pPr marL="222885">
              <a:lnSpc>
                <a:spcPct val="100000"/>
              </a:lnSpc>
              <a:spcBef>
                <a:spcPts val="775"/>
              </a:spcBef>
            </a:pPr>
            <a:r>
              <a:rPr dirty="0" sz="1800" b="1">
                <a:solidFill>
                  <a:srgbClr val="FFFFFF"/>
                </a:solidFill>
                <a:latin typeface="黑体"/>
                <a:cs typeface="黑体"/>
              </a:rPr>
              <a:t>其他类型直播</a:t>
            </a:r>
            <a:endParaRPr sz="1800">
              <a:latin typeface="黑体"/>
              <a:cs typeface="黑体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928097" y="3451702"/>
            <a:ext cx="1816735" cy="20739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20000"/>
              </a:lnSpc>
              <a:spcBef>
                <a:spcPts val="95"/>
              </a:spcBef>
            </a:pPr>
            <a:r>
              <a:rPr dirty="0" sz="1400" spc="10">
                <a:latin typeface="黑体"/>
                <a:cs typeface="黑体"/>
              </a:rPr>
              <a:t>其</a:t>
            </a:r>
            <a:r>
              <a:rPr dirty="0" sz="1400">
                <a:latin typeface="黑体"/>
                <a:cs typeface="黑体"/>
              </a:rPr>
              <a:t>他</a:t>
            </a:r>
            <a:r>
              <a:rPr dirty="0" sz="1400" spc="10">
                <a:latin typeface="黑体"/>
                <a:cs typeface="黑体"/>
              </a:rPr>
              <a:t>类</a:t>
            </a:r>
            <a:r>
              <a:rPr dirty="0" sz="1400">
                <a:latin typeface="黑体"/>
                <a:cs typeface="黑体"/>
              </a:rPr>
              <a:t>型</a:t>
            </a:r>
            <a:r>
              <a:rPr dirty="0" sz="1400" spc="10">
                <a:latin typeface="黑体"/>
                <a:cs typeface="黑体"/>
              </a:rPr>
              <a:t>的</a:t>
            </a:r>
            <a:r>
              <a:rPr dirty="0" sz="1400">
                <a:latin typeface="黑体"/>
                <a:cs typeface="黑体"/>
              </a:rPr>
              <a:t>直</a:t>
            </a:r>
            <a:r>
              <a:rPr dirty="0" sz="1400" spc="10">
                <a:latin typeface="黑体"/>
                <a:cs typeface="黑体"/>
              </a:rPr>
              <a:t>播</a:t>
            </a:r>
            <a:r>
              <a:rPr dirty="0" sz="1400">
                <a:latin typeface="黑体"/>
                <a:cs typeface="黑体"/>
              </a:rPr>
              <a:t>包</a:t>
            </a:r>
            <a:r>
              <a:rPr dirty="0" sz="1400" spc="10">
                <a:latin typeface="黑体"/>
                <a:cs typeface="黑体"/>
              </a:rPr>
              <a:t>括</a:t>
            </a:r>
            <a:r>
              <a:rPr dirty="0" sz="1400">
                <a:latin typeface="黑体"/>
                <a:cs typeface="黑体"/>
              </a:rPr>
              <a:t>才 </a:t>
            </a:r>
            <a:r>
              <a:rPr dirty="0" sz="1400" spc="10">
                <a:latin typeface="黑体"/>
                <a:cs typeface="黑体"/>
              </a:rPr>
              <a:t>艺</a:t>
            </a:r>
            <a:r>
              <a:rPr dirty="0" sz="1400" spc="5">
                <a:latin typeface="黑体"/>
                <a:cs typeface="黑体"/>
              </a:rPr>
              <a:t>表</a:t>
            </a:r>
            <a:r>
              <a:rPr dirty="0" sz="1400" spc="10">
                <a:latin typeface="黑体"/>
                <a:cs typeface="黑体"/>
              </a:rPr>
              <a:t>演</a:t>
            </a:r>
            <a:r>
              <a:rPr dirty="0" sz="1400" spc="5">
                <a:latin typeface="黑体"/>
                <a:cs typeface="黑体"/>
              </a:rPr>
              <a:t>式</a:t>
            </a:r>
            <a:r>
              <a:rPr dirty="0" sz="1400" spc="10">
                <a:latin typeface="黑体"/>
                <a:cs typeface="黑体"/>
              </a:rPr>
              <a:t>直</a:t>
            </a:r>
            <a:r>
              <a:rPr dirty="0" sz="1400" spc="5">
                <a:latin typeface="黑体"/>
                <a:cs typeface="黑体"/>
              </a:rPr>
              <a:t>播</a:t>
            </a:r>
            <a:r>
              <a:rPr dirty="0" sz="1400" spc="10">
                <a:latin typeface="黑体"/>
                <a:cs typeface="黑体"/>
              </a:rPr>
              <a:t>、</a:t>
            </a:r>
            <a:r>
              <a:rPr dirty="0" sz="1400" spc="5">
                <a:latin typeface="黑体"/>
                <a:cs typeface="黑体"/>
              </a:rPr>
              <a:t>展</a:t>
            </a:r>
            <a:r>
              <a:rPr dirty="0" sz="1400" spc="10">
                <a:latin typeface="黑体"/>
                <a:cs typeface="黑体"/>
              </a:rPr>
              <a:t>现</a:t>
            </a:r>
            <a:r>
              <a:rPr dirty="0" sz="1400">
                <a:latin typeface="黑体"/>
                <a:cs typeface="黑体"/>
              </a:rPr>
              <a:t>日 </a:t>
            </a:r>
            <a:r>
              <a:rPr dirty="0" sz="1400" spc="10">
                <a:latin typeface="黑体"/>
                <a:cs typeface="黑体"/>
              </a:rPr>
              <a:t>常</a:t>
            </a:r>
            <a:r>
              <a:rPr dirty="0" sz="1400">
                <a:latin typeface="黑体"/>
                <a:cs typeface="黑体"/>
              </a:rPr>
              <a:t>式</a:t>
            </a:r>
            <a:r>
              <a:rPr dirty="0" sz="1400" spc="10">
                <a:latin typeface="黑体"/>
                <a:cs typeface="黑体"/>
              </a:rPr>
              <a:t>直</a:t>
            </a:r>
            <a:r>
              <a:rPr dirty="0" sz="1400">
                <a:latin typeface="黑体"/>
                <a:cs typeface="黑体"/>
              </a:rPr>
              <a:t>播</a:t>
            </a:r>
            <a:r>
              <a:rPr dirty="0" sz="1400" spc="10">
                <a:latin typeface="黑体"/>
                <a:cs typeface="黑体"/>
              </a:rPr>
              <a:t>等</a:t>
            </a:r>
            <a:r>
              <a:rPr dirty="0" sz="1400">
                <a:latin typeface="黑体"/>
                <a:cs typeface="黑体"/>
              </a:rPr>
              <a:t>。</a:t>
            </a:r>
            <a:r>
              <a:rPr dirty="0" sz="1400" spc="10">
                <a:latin typeface="黑体"/>
                <a:cs typeface="黑体"/>
              </a:rPr>
              <a:t>才</a:t>
            </a:r>
            <a:r>
              <a:rPr dirty="0" sz="1400">
                <a:latin typeface="黑体"/>
                <a:cs typeface="黑体"/>
              </a:rPr>
              <a:t>艺</a:t>
            </a:r>
            <a:r>
              <a:rPr dirty="0" sz="1400" spc="10">
                <a:latin typeface="黑体"/>
                <a:cs typeface="黑体"/>
              </a:rPr>
              <a:t>表</a:t>
            </a:r>
            <a:r>
              <a:rPr dirty="0" sz="1400">
                <a:latin typeface="黑体"/>
                <a:cs typeface="黑体"/>
              </a:rPr>
              <a:t>演 </a:t>
            </a:r>
            <a:r>
              <a:rPr dirty="0" sz="1400" spc="10">
                <a:latin typeface="黑体"/>
                <a:cs typeface="黑体"/>
              </a:rPr>
              <a:t>式</a:t>
            </a:r>
            <a:r>
              <a:rPr dirty="0" sz="1400">
                <a:latin typeface="黑体"/>
                <a:cs typeface="黑体"/>
              </a:rPr>
              <a:t>直</a:t>
            </a:r>
            <a:r>
              <a:rPr dirty="0" sz="1400" spc="10">
                <a:latin typeface="黑体"/>
                <a:cs typeface="黑体"/>
              </a:rPr>
              <a:t>播</a:t>
            </a:r>
            <a:r>
              <a:rPr dirty="0" sz="1400">
                <a:latin typeface="黑体"/>
                <a:cs typeface="黑体"/>
              </a:rPr>
              <a:t>的</a:t>
            </a:r>
            <a:r>
              <a:rPr dirty="0" sz="1400" spc="10">
                <a:latin typeface="黑体"/>
                <a:cs typeface="黑体"/>
              </a:rPr>
              <a:t>直</a:t>
            </a:r>
            <a:r>
              <a:rPr dirty="0" sz="1400">
                <a:latin typeface="黑体"/>
                <a:cs typeface="黑体"/>
              </a:rPr>
              <a:t>播</a:t>
            </a:r>
            <a:r>
              <a:rPr dirty="0" sz="1400" spc="10">
                <a:latin typeface="黑体"/>
                <a:cs typeface="黑体"/>
              </a:rPr>
              <a:t>内</a:t>
            </a:r>
            <a:r>
              <a:rPr dirty="0" sz="1400">
                <a:latin typeface="黑体"/>
                <a:cs typeface="黑体"/>
              </a:rPr>
              <a:t>容</a:t>
            </a:r>
            <a:r>
              <a:rPr dirty="0" sz="1400" spc="10">
                <a:latin typeface="黑体"/>
                <a:cs typeface="黑体"/>
              </a:rPr>
              <a:t>以</a:t>
            </a:r>
            <a:r>
              <a:rPr dirty="0" sz="1400">
                <a:latin typeface="黑体"/>
                <a:cs typeface="黑体"/>
              </a:rPr>
              <a:t>才 </a:t>
            </a:r>
            <a:r>
              <a:rPr dirty="0" sz="1400" spc="10">
                <a:latin typeface="黑体"/>
                <a:cs typeface="黑体"/>
              </a:rPr>
              <a:t>艺</a:t>
            </a:r>
            <a:r>
              <a:rPr dirty="0" sz="1400">
                <a:latin typeface="黑体"/>
                <a:cs typeface="黑体"/>
              </a:rPr>
              <a:t>展</a:t>
            </a:r>
            <a:r>
              <a:rPr dirty="0" sz="1400" spc="10">
                <a:latin typeface="黑体"/>
                <a:cs typeface="黑体"/>
              </a:rPr>
              <a:t>示</a:t>
            </a:r>
            <a:r>
              <a:rPr dirty="0" sz="1400">
                <a:latin typeface="黑体"/>
                <a:cs typeface="黑体"/>
              </a:rPr>
              <a:t>为</a:t>
            </a:r>
            <a:r>
              <a:rPr dirty="0" sz="1400" spc="10">
                <a:latin typeface="黑体"/>
                <a:cs typeface="黑体"/>
              </a:rPr>
              <a:t>主</a:t>
            </a:r>
            <a:r>
              <a:rPr dirty="0" sz="1400">
                <a:latin typeface="黑体"/>
                <a:cs typeface="黑体"/>
              </a:rPr>
              <a:t>；</a:t>
            </a:r>
            <a:r>
              <a:rPr dirty="0" sz="1400" spc="10">
                <a:latin typeface="黑体"/>
                <a:cs typeface="黑体"/>
              </a:rPr>
              <a:t>展</a:t>
            </a:r>
            <a:r>
              <a:rPr dirty="0" sz="1400">
                <a:latin typeface="黑体"/>
                <a:cs typeface="黑体"/>
              </a:rPr>
              <a:t>现</a:t>
            </a:r>
            <a:r>
              <a:rPr dirty="0" sz="1400" spc="10">
                <a:latin typeface="黑体"/>
                <a:cs typeface="黑体"/>
              </a:rPr>
              <a:t>日</a:t>
            </a:r>
            <a:r>
              <a:rPr dirty="0" sz="1400">
                <a:latin typeface="黑体"/>
                <a:cs typeface="黑体"/>
              </a:rPr>
              <a:t>常 </a:t>
            </a:r>
            <a:r>
              <a:rPr dirty="0" sz="1400" spc="10">
                <a:latin typeface="黑体"/>
                <a:cs typeface="黑体"/>
              </a:rPr>
              <a:t>式</a:t>
            </a:r>
            <a:r>
              <a:rPr dirty="0" sz="1400">
                <a:latin typeface="黑体"/>
                <a:cs typeface="黑体"/>
              </a:rPr>
              <a:t>直</a:t>
            </a:r>
            <a:r>
              <a:rPr dirty="0" sz="1400" spc="10">
                <a:latin typeface="黑体"/>
                <a:cs typeface="黑体"/>
              </a:rPr>
              <a:t>播</a:t>
            </a:r>
            <a:r>
              <a:rPr dirty="0" sz="1400">
                <a:latin typeface="黑体"/>
                <a:cs typeface="黑体"/>
              </a:rPr>
              <a:t>的</a:t>
            </a:r>
            <a:r>
              <a:rPr dirty="0" sz="1400" spc="10">
                <a:latin typeface="黑体"/>
                <a:cs typeface="黑体"/>
              </a:rPr>
              <a:t>直</a:t>
            </a:r>
            <a:r>
              <a:rPr dirty="0" sz="1400">
                <a:latin typeface="黑体"/>
                <a:cs typeface="黑体"/>
              </a:rPr>
              <a:t>播</a:t>
            </a:r>
            <a:r>
              <a:rPr dirty="0" sz="1400" spc="10">
                <a:latin typeface="黑体"/>
                <a:cs typeface="黑体"/>
              </a:rPr>
              <a:t>内</a:t>
            </a:r>
            <a:r>
              <a:rPr dirty="0" sz="1400">
                <a:latin typeface="黑体"/>
                <a:cs typeface="黑体"/>
              </a:rPr>
              <a:t>容</a:t>
            </a:r>
            <a:r>
              <a:rPr dirty="0" sz="1400" spc="10">
                <a:latin typeface="黑体"/>
                <a:cs typeface="黑体"/>
              </a:rPr>
              <a:t>以</a:t>
            </a:r>
            <a:r>
              <a:rPr dirty="0" sz="1400">
                <a:latin typeface="黑体"/>
                <a:cs typeface="黑体"/>
              </a:rPr>
              <a:t>日 </a:t>
            </a:r>
            <a:r>
              <a:rPr dirty="0" sz="1400" spc="10">
                <a:latin typeface="黑体"/>
                <a:cs typeface="黑体"/>
              </a:rPr>
              <a:t>常</a:t>
            </a:r>
            <a:r>
              <a:rPr dirty="0" sz="1400" spc="5">
                <a:latin typeface="黑体"/>
                <a:cs typeface="黑体"/>
              </a:rPr>
              <a:t>生</a:t>
            </a:r>
            <a:r>
              <a:rPr dirty="0" sz="1400" spc="10">
                <a:latin typeface="黑体"/>
                <a:cs typeface="黑体"/>
              </a:rPr>
              <a:t>活</a:t>
            </a:r>
            <a:r>
              <a:rPr dirty="0" sz="1400" spc="5">
                <a:latin typeface="黑体"/>
                <a:cs typeface="黑体"/>
              </a:rPr>
              <a:t>为</a:t>
            </a:r>
            <a:r>
              <a:rPr dirty="0" sz="1400" spc="10">
                <a:latin typeface="黑体"/>
                <a:cs typeface="黑体"/>
              </a:rPr>
              <a:t>主</a:t>
            </a:r>
            <a:r>
              <a:rPr dirty="0" sz="1400">
                <a:latin typeface="黑体"/>
                <a:cs typeface="黑体"/>
              </a:rPr>
              <a:t>，</a:t>
            </a:r>
            <a:r>
              <a:rPr dirty="0" sz="1400" spc="10">
                <a:latin typeface="黑体"/>
                <a:cs typeface="黑体"/>
              </a:rPr>
              <a:t>内</a:t>
            </a:r>
            <a:r>
              <a:rPr dirty="0" sz="1400" spc="5">
                <a:latin typeface="黑体"/>
                <a:cs typeface="黑体"/>
              </a:rPr>
              <a:t>容</a:t>
            </a:r>
            <a:r>
              <a:rPr dirty="0" sz="1400" spc="10">
                <a:latin typeface="黑体"/>
                <a:cs typeface="黑体"/>
              </a:rPr>
              <a:t>广</a:t>
            </a:r>
            <a:r>
              <a:rPr dirty="0" sz="1400">
                <a:latin typeface="黑体"/>
                <a:cs typeface="黑体"/>
              </a:rPr>
              <a:t>泛 </a:t>
            </a:r>
            <a:r>
              <a:rPr dirty="0" sz="1400">
                <a:latin typeface="黑体"/>
                <a:cs typeface="黑体"/>
              </a:rPr>
              <a:t>且丰富。</a:t>
            </a:r>
            <a:endParaRPr sz="1400">
              <a:latin typeface="黑体"/>
              <a:cs typeface="黑体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9564623" y="3048000"/>
            <a:ext cx="175260" cy="204470"/>
          </a:xfrm>
          <a:custGeom>
            <a:avLst/>
            <a:gdLst/>
            <a:ahLst/>
            <a:cxnLst/>
            <a:rect l="l" t="t" r="r" b="b"/>
            <a:pathLst>
              <a:path w="175259" h="204470">
                <a:moveTo>
                  <a:pt x="0" y="0"/>
                </a:moveTo>
                <a:lnTo>
                  <a:pt x="0" y="204215"/>
                </a:lnTo>
                <a:lnTo>
                  <a:pt x="175259" y="102108"/>
                </a:lnTo>
                <a:lnTo>
                  <a:pt x="0" y="0"/>
                </a:lnTo>
                <a:close/>
              </a:path>
            </a:pathLst>
          </a:custGeom>
          <a:solidFill>
            <a:srgbClr val="FFB95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3" name="object 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017252" y="5370576"/>
            <a:ext cx="1941576" cy="1197864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239268" y="1367027"/>
            <a:ext cx="4326890" cy="523240"/>
          </a:xfrm>
          <a:prstGeom prst="rect">
            <a:avLst/>
          </a:prstGeom>
          <a:solidFill>
            <a:srgbClr val="FFB954"/>
          </a:solidFill>
        </p:spPr>
        <p:txBody>
          <a:bodyPr wrap="square" lIns="0" tIns="38735" rIns="0" bIns="0" rtlCol="0" vert="horz">
            <a:spAutoFit/>
          </a:bodyPr>
          <a:lstStyle/>
          <a:p>
            <a:pPr marL="283210">
              <a:lnSpc>
                <a:spcPct val="100000"/>
              </a:lnSpc>
              <a:spcBef>
                <a:spcPts val="305"/>
              </a:spcBef>
            </a:pPr>
            <a:r>
              <a:rPr dirty="0" sz="2800">
                <a:latin typeface="Arial"/>
                <a:cs typeface="Arial"/>
              </a:rPr>
              <a:t>1</a:t>
            </a:r>
            <a:r>
              <a:rPr dirty="0" sz="2800">
                <a:latin typeface="黑体"/>
                <a:cs typeface="黑体"/>
              </a:rPr>
              <a:t>．直播电商</a:t>
            </a:r>
            <a:r>
              <a:rPr dirty="0" sz="2800" spc="-5">
                <a:latin typeface="黑体"/>
                <a:cs typeface="黑体"/>
              </a:rPr>
              <a:t>的</a:t>
            </a:r>
            <a:r>
              <a:rPr dirty="0" sz="2800">
                <a:latin typeface="黑体"/>
                <a:cs typeface="黑体"/>
              </a:rPr>
              <a:t>常</a:t>
            </a:r>
            <a:r>
              <a:rPr dirty="0" sz="2800" spc="-5">
                <a:latin typeface="黑体"/>
                <a:cs typeface="黑体"/>
              </a:rPr>
              <a:t>见形式</a:t>
            </a:r>
            <a:endParaRPr sz="2800">
              <a:latin typeface="黑体"/>
              <a:cs typeface="黑体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BED4F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object 4"/>
            <p:cNvSpPr/>
            <p:nvPr/>
          </p:nvSpPr>
          <p:spPr>
            <a:xfrm>
              <a:off x="3991355" y="28"/>
              <a:ext cx="6507480" cy="4183379"/>
            </a:xfrm>
            <a:custGeom>
              <a:avLst/>
              <a:gdLst/>
              <a:ahLst/>
              <a:cxnLst/>
              <a:rect l="l" t="t" r="r" b="b"/>
              <a:pathLst>
                <a:path w="6507480" h="4183379">
                  <a:moveTo>
                    <a:pt x="6161560" y="0"/>
                  </a:moveTo>
                  <a:lnTo>
                    <a:pt x="6064174" y="626"/>
                  </a:lnTo>
                  <a:lnTo>
                    <a:pt x="5986679" y="2071"/>
                  </a:lnTo>
                  <a:lnTo>
                    <a:pt x="5905516" y="4471"/>
                  </a:lnTo>
                  <a:lnTo>
                    <a:pt x="5820821" y="7939"/>
                  </a:lnTo>
                  <a:lnTo>
                    <a:pt x="5732731" y="12581"/>
                  </a:lnTo>
                  <a:lnTo>
                    <a:pt x="5641380" y="18509"/>
                  </a:lnTo>
                  <a:lnTo>
                    <a:pt x="5578735" y="23228"/>
                  </a:lnTo>
                  <a:lnTo>
                    <a:pt x="5514743" y="28600"/>
                  </a:lnTo>
                  <a:lnTo>
                    <a:pt x="5449442" y="34657"/>
                  </a:lnTo>
                  <a:lnTo>
                    <a:pt x="5382873" y="41430"/>
                  </a:lnTo>
                  <a:lnTo>
                    <a:pt x="5315078" y="48953"/>
                  </a:lnTo>
                  <a:lnTo>
                    <a:pt x="5246094" y="57258"/>
                  </a:lnTo>
                  <a:lnTo>
                    <a:pt x="5175965" y="66377"/>
                  </a:lnTo>
                  <a:lnTo>
                    <a:pt x="5104728" y="76343"/>
                  </a:lnTo>
                  <a:lnTo>
                    <a:pt x="5032425" y="87189"/>
                  </a:lnTo>
                  <a:lnTo>
                    <a:pt x="4959096" y="98945"/>
                  </a:lnTo>
                  <a:lnTo>
                    <a:pt x="4884781" y="111646"/>
                  </a:lnTo>
                  <a:lnTo>
                    <a:pt x="4809521" y="125324"/>
                  </a:lnTo>
                  <a:lnTo>
                    <a:pt x="4733355" y="140010"/>
                  </a:lnTo>
                  <a:lnTo>
                    <a:pt x="4656324" y="155738"/>
                  </a:lnTo>
                  <a:lnTo>
                    <a:pt x="4578469" y="172539"/>
                  </a:lnTo>
                  <a:lnTo>
                    <a:pt x="4499829" y="190447"/>
                  </a:lnTo>
                  <a:lnTo>
                    <a:pt x="4420445" y="209493"/>
                  </a:lnTo>
                  <a:lnTo>
                    <a:pt x="4340357" y="229710"/>
                  </a:lnTo>
                  <a:lnTo>
                    <a:pt x="4259605" y="251131"/>
                  </a:lnTo>
                  <a:lnTo>
                    <a:pt x="4218993" y="262303"/>
                  </a:lnTo>
                  <a:lnTo>
                    <a:pt x="4178230" y="273788"/>
                  </a:lnTo>
                  <a:lnTo>
                    <a:pt x="4137321" y="285590"/>
                  </a:lnTo>
                  <a:lnTo>
                    <a:pt x="4096272" y="297713"/>
                  </a:lnTo>
                  <a:lnTo>
                    <a:pt x="4055086" y="310161"/>
                  </a:lnTo>
                  <a:lnTo>
                    <a:pt x="4013771" y="322938"/>
                  </a:lnTo>
                  <a:lnTo>
                    <a:pt x="3972329" y="336049"/>
                  </a:lnTo>
                  <a:lnTo>
                    <a:pt x="3930767" y="349498"/>
                  </a:lnTo>
                  <a:lnTo>
                    <a:pt x="3889089" y="363287"/>
                  </a:lnTo>
                  <a:lnTo>
                    <a:pt x="3847301" y="377422"/>
                  </a:lnTo>
                  <a:lnTo>
                    <a:pt x="3805407" y="391907"/>
                  </a:lnTo>
                  <a:lnTo>
                    <a:pt x="3763413" y="406745"/>
                  </a:lnTo>
                  <a:lnTo>
                    <a:pt x="3721323" y="421941"/>
                  </a:lnTo>
                  <a:lnTo>
                    <a:pt x="3679143" y="437498"/>
                  </a:lnTo>
                  <a:lnTo>
                    <a:pt x="3636877" y="453421"/>
                  </a:lnTo>
                  <a:lnTo>
                    <a:pt x="3594531" y="469714"/>
                  </a:lnTo>
                  <a:lnTo>
                    <a:pt x="3552110" y="486381"/>
                  </a:lnTo>
                  <a:lnTo>
                    <a:pt x="3509619" y="503426"/>
                  </a:lnTo>
                  <a:lnTo>
                    <a:pt x="3467062" y="520853"/>
                  </a:lnTo>
                  <a:lnTo>
                    <a:pt x="3424445" y="538665"/>
                  </a:lnTo>
                  <a:lnTo>
                    <a:pt x="3381773" y="556868"/>
                  </a:lnTo>
                  <a:lnTo>
                    <a:pt x="3339051" y="575465"/>
                  </a:lnTo>
                  <a:lnTo>
                    <a:pt x="3296283" y="594460"/>
                  </a:lnTo>
                  <a:lnTo>
                    <a:pt x="3253476" y="613857"/>
                  </a:lnTo>
                  <a:lnTo>
                    <a:pt x="3210633" y="633661"/>
                  </a:lnTo>
                  <a:lnTo>
                    <a:pt x="3167761" y="653875"/>
                  </a:lnTo>
                  <a:lnTo>
                    <a:pt x="3124863" y="674503"/>
                  </a:lnTo>
                  <a:lnTo>
                    <a:pt x="3081946" y="695549"/>
                  </a:lnTo>
                  <a:lnTo>
                    <a:pt x="3039014" y="717018"/>
                  </a:lnTo>
                  <a:lnTo>
                    <a:pt x="2996072" y="738914"/>
                  </a:lnTo>
                  <a:lnTo>
                    <a:pt x="2953125" y="761240"/>
                  </a:lnTo>
                  <a:lnTo>
                    <a:pt x="2910178" y="784001"/>
                  </a:lnTo>
                  <a:lnTo>
                    <a:pt x="2867236" y="807201"/>
                  </a:lnTo>
                  <a:lnTo>
                    <a:pt x="2824305" y="830843"/>
                  </a:lnTo>
                  <a:lnTo>
                    <a:pt x="2781389" y="854932"/>
                  </a:lnTo>
                  <a:lnTo>
                    <a:pt x="2738493" y="879472"/>
                  </a:lnTo>
                  <a:lnTo>
                    <a:pt x="2695623" y="904467"/>
                  </a:lnTo>
                  <a:lnTo>
                    <a:pt x="2652783" y="929921"/>
                  </a:lnTo>
                  <a:lnTo>
                    <a:pt x="2609978" y="955838"/>
                  </a:lnTo>
                  <a:lnTo>
                    <a:pt x="2567214" y="982222"/>
                  </a:lnTo>
                  <a:lnTo>
                    <a:pt x="2524495" y="1009077"/>
                  </a:lnTo>
                  <a:lnTo>
                    <a:pt x="2481827" y="1036407"/>
                  </a:lnTo>
                  <a:lnTo>
                    <a:pt x="2439215" y="1064217"/>
                  </a:lnTo>
                  <a:lnTo>
                    <a:pt x="2396663" y="1092510"/>
                  </a:lnTo>
                  <a:lnTo>
                    <a:pt x="2354177" y="1121290"/>
                  </a:lnTo>
                  <a:lnTo>
                    <a:pt x="2311761" y="1150562"/>
                  </a:lnTo>
                  <a:lnTo>
                    <a:pt x="2269421" y="1180329"/>
                  </a:lnTo>
                  <a:lnTo>
                    <a:pt x="2227162" y="1210595"/>
                  </a:lnTo>
                  <a:lnTo>
                    <a:pt x="2184989" y="1241365"/>
                  </a:lnTo>
                  <a:lnTo>
                    <a:pt x="2142906" y="1272643"/>
                  </a:lnTo>
                  <a:lnTo>
                    <a:pt x="2100919" y="1304432"/>
                  </a:lnTo>
                  <a:lnTo>
                    <a:pt x="2059033" y="1336737"/>
                  </a:lnTo>
                  <a:lnTo>
                    <a:pt x="2017253" y="1369562"/>
                  </a:lnTo>
                  <a:lnTo>
                    <a:pt x="1975584" y="1402911"/>
                  </a:lnTo>
                  <a:lnTo>
                    <a:pt x="1934031" y="1436788"/>
                  </a:lnTo>
                  <a:lnTo>
                    <a:pt x="1892599" y="1471196"/>
                  </a:lnTo>
                  <a:lnTo>
                    <a:pt x="1851293" y="1506141"/>
                  </a:lnTo>
                  <a:lnTo>
                    <a:pt x="1810118" y="1541625"/>
                  </a:lnTo>
                  <a:lnTo>
                    <a:pt x="1769079" y="1577654"/>
                  </a:lnTo>
                  <a:lnTo>
                    <a:pt x="1728181" y="1614231"/>
                  </a:lnTo>
                  <a:lnTo>
                    <a:pt x="1687429" y="1651360"/>
                  </a:lnTo>
                  <a:lnTo>
                    <a:pt x="1646829" y="1689045"/>
                  </a:lnTo>
                  <a:lnTo>
                    <a:pt x="1606385" y="1727290"/>
                  </a:lnTo>
                  <a:lnTo>
                    <a:pt x="1566102" y="1766100"/>
                  </a:lnTo>
                  <a:lnTo>
                    <a:pt x="1525985" y="1805479"/>
                  </a:lnTo>
                  <a:lnTo>
                    <a:pt x="1486040" y="1845429"/>
                  </a:lnTo>
                  <a:lnTo>
                    <a:pt x="1446271" y="1885957"/>
                  </a:lnTo>
                  <a:lnTo>
                    <a:pt x="1406684" y="1927065"/>
                  </a:lnTo>
                  <a:lnTo>
                    <a:pt x="1367283" y="1968757"/>
                  </a:lnTo>
                  <a:lnTo>
                    <a:pt x="1328073" y="2011039"/>
                  </a:lnTo>
                  <a:lnTo>
                    <a:pt x="1289060" y="2053913"/>
                  </a:lnTo>
                  <a:lnTo>
                    <a:pt x="1250248" y="2097383"/>
                  </a:lnTo>
                  <a:lnTo>
                    <a:pt x="1211643" y="2141455"/>
                  </a:lnTo>
                  <a:lnTo>
                    <a:pt x="1173250" y="2186132"/>
                  </a:lnTo>
                  <a:lnTo>
                    <a:pt x="1135073" y="2231417"/>
                  </a:lnTo>
                  <a:lnTo>
                    <a:pt x="1097118" y="2277316"/>
                  </a:lnTo>
                  <a:lnTo>
                    <a:pt x="1059390" y="2323831"/>
                  </a:lnTo>
                  <a:lnTo>
                    <a:pt x="1021893" y="2370968"/>
                  </a:lnTo>
                  <a:lnTo>
                    <a:pt x="984633" y="2418730"/>
                  </a:lnTo>
                  <a:lnTo>
                    <a:pt x="947615" y="2467121"/>
                  </a:lnTo>
                  <a:lnTo>
                    <a:pt x="910844" y="2516145"/>
                  </a:lnTo>
                  <a:lnTo>
                    <a:pt x="874325" y="2565807"/>
                  </a:lnTo>
                  <a:lnTo>
                    <a:pt x="838062" y="2616110"/>
                  </a:lnTo>
                  <a:lnTo>
                    <a:pt x="802062" y="2667058"/>
                  </a:lnTo>
                  <a:lnTo>
                    <a:pt x="766328" y="2718656"/>
                  </a:lnTo>
                  <a:lnTo>
                    <a:pt x="730867" y="2770908"/>
                  </a:lnTo>
                  <a:lnTo>
                    <a:pt x="695682" y="2823817"/>
                  </a:lnTo>
                  <a:lnTo>
                    <a:pt x="660780" y="2877388"/>
                  </a:lnTo>
                  <a:lnTo>
                    <a:pt x="626165" y="2931624"/>
                  </a:lnTo>
                  <a:lnTo>
                    <a:pt x="591842" y="2986531"/>
                  </a:lnTo>
                  <a:lnTo>
                    <a:pt x="557816" y="3042111"/>
                  </a:lnTo>
                  <a:lnTo>
                    <a:pt x="524092" y="3098369"/>
                  </a:lnTo>
                  <a:lnTo>
                    <a:pt x="490676" y="3155309"/>
                  </a:lnTo>
                  <a:lnTo>
                    <a:pt x="457571" y="3212935"/>
                  </a:lnTo>
                  <a:lnTo>
                    <a:pt x="424784" y="3271250"/>
                  </a:lnTo>
                  <a:lnTo>
                    <a:pt x="392320" y="3330260"/>
                  </a:lnTo>
                  <a:lnTo>
                    <a:pt x="360183" y="3389969"/>
                  </a:lnTo>
                  <a:lnTo>
                    <a:pt x="328378" y="3450379"/>
                  </a:lnTo>
                  <a:lnTo>
                    <a:pt x="296911" y="3511495"/>
                  </a:lnTo>
                  <a:lnTo>
                    <a:pt x="265786" y="3573322"/>
                  </a:lnTo>
                  <a:lnTo>
                    <a:pt x="235009" y="3635863"/>
                  </a:lnTo>
                  <a:lnTo>
                    <a:pt x="204584" y="3699123"/>
                  </a:lnTo>
                  <a:lnTo>
                    <a:pt x="174517" y="3763105"/>
                  </a:lnTo>
                  <a:lnTo>
                    <a:pt x="144812" y="3827814"/>
                  </a:lnTo>
                  <a:lnTo>
                    <a:pt x="115475" y="3893253"/>
                  </a:lnTo>
                  <a:lnTo>
                    <a:pt x="86511" y="3959427"/>
                  </a:lnTo>
                  <a:lnTo>
                    <a:pt x="57924" y="4026339"/>
                  </a:lnTo>
                  <a:lnTo>
                    <a:pt x="29720" y="4093994"/>
                  </a:lnTo>
                  <a:lnTo>
                    <a:pt x="1905" y="4162396"/>
                  </a:lnTo>
                  <a:lnTo>
                    <a:pt x="0" y="4183351"/>
                  </a:lnTo>
                  <a:lnTo>
                    <a:pt x="6507480" y="4183351"/>
                  </a:lnTo>
                  <a:lnTo>
                    <a:pt x="6507480" y="8861"/>
                  </a:lnTo>
                  <a:lnTo>
                    <a:pt x="6461034" y="6634"/>
                  </a:lnTo>
                  <a:lnTo>
                    <a:pt x="6354287" y="2752"/>
                  </a:lnTo>
                  <a:lnTo>
                    <a:pt x="6251862" y="619"/>
                  </a:lnTo>
                  <a:lnTo>
                    <a:pt x="6161560" y="0"/>
                  </a:lnTo>
                  <a:close/>
                </a:path>
              </a:pathLst>
            </a:custGeom>
            <a:solidFill>
              <a:srgbClr val="DFEA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84520" y="0"/>
              <a:ext cx="6507480" cy="3884929"/>
            </a:xfrm>
            <a:custGeom>
              <a:avLst/>
              <a:gdLst/>
              <a:ahLst/>
              <a:cxnLst/>
              <a:rect l="l" t="t" r="r" b="b"/>
              <a:pathLst>
                <a:path w="6507480" h="3884929">
                  <a:moveTo>
                    <a:pt x="6507480" y="0"/>
                  </a:moveTo>
                  <a:lnTo>
                    <a:pt x="4088446" y="0"/>
                  </a:lnTo>
                  <a:lnTo>
                    <a:pt x="4055086" y="10086"/>
                  </a:lnTo>
                  <a:lnTo>
                    <a:pt x="3972329" y="35984"/>
                  </a:lnTo>
                  <a:lnTo>
                    <a:pt x="3889089" y="63232"/>
                  </a:lnTo>
                  <a:lnTo>
                    <a:pt x="3805407" y="91863"/>
                  </a:lnTo>
                  <a:lnTo>
                    <a:pt x="3721323" y="121908"/>
                  </a:lnTo>
                  <a:lnTo>
                    <a:pt x="3636877" y="153400"/>
                  </a:lnTo>
                  <a:lnTo>
                    <a:pt x="3552110" y="186372"/>
                  </a:lnTo>
                  <a:lnTo>
                    <a:pt x="3467062" y="220856"/>
                  </a:lnTo>
                  <a:lnTo>
                    <a:pt x="3381773" y="256885"/>
                  </a:lnTo>
                  <a:lnTo>
                    <a:pt x="3296283" y="294490"/>
                  </a:lnTo>
                  <a:lnTo>
                    <a:pt x="3210633" y="333706"/>
                  </a:lnTo>
                  <a:lnTo>
                    <a:pt x="3124863" y="374563"/>
                  </a:lnTo>
                  <a:lnTo>
                    <a:pt x="3039014" y="417094"/>
                  </a:lnTo>
                  <a:lnTo>
                    <a:pt x="2953125" y="461332"/>
                  </a:lnTo>
                  <a:lnTo>
                    <a:pt x="2910178" y="484101"/>
                  </a:lnTo>
                  <a:lnTo>
                    <a:pt x="2867236" y="507309"/>
                  </a:lnTo>
                  <a:lnTo>
                    <a:pt x="2824305" y="530960"/>
                  </a:lnTo>
                  <a:lnTo>
                    <a:pt x="2781389" y="555058"/>
                  </a:lnTo>
                  <a:lnTo>
                    <a:pt x="2738493" y="579607"/>
                  </a:lnTo>
                  <a:lnTo>
                    <a:pt x="2695623" y="604611"/>
                  </a:lnTo>
                  <a:lnTo>
                    <a:pt x="2652783" y="630074"/>
                  </a:lnTo>
                  <a:lnTo>
                    <a:pt x="2609978" y="656001"/>
                  </a:lnTo>
                  <a:lnTo>
                    <a:pt x="2567214" y="682394"/>
                  </a:lnTo>
                  <a:lnTo>
                    <a:pt x="2524495" y="709259"/>
                  </a:lnTo>
                  <a:lnTo>
                    <a:pt x="2481827" y="736599"/>
                  </a:lnTo>
                  <a:lnTo>
                    <a:pt x="2439215" y="764419"/>
                  </a:lnTo>
                  <a:lnTo>
                    <a:pt x="2396663" y="792722"/>
                  </a:lnTo>
                  <a:lnTo>
                    <a:pt x="2354177" y="821513"/>
                  </a:lnTo>
                  <a:lnTo>
                    <a:pt x="2311761" y="850795"/>
                  </a:lnTo>
                  <a:lnTo>
                    <a:pt x="2269421" y="880573"/>
                  </a:lnTo>
                  <a:lnTo>
                    <a:pt x="2227162" y="910851"/>
                  </a:lnTo>
                  <a:lnTo>
                    <a:pt x="2184989" y="941632"/>
                  </a:lnTo>
                  <a:lnTo>
                    <a:pt x="2142906" y="972921"/>
                  </a:lnTo>
                  <a:lnTo>
                    <a:pt x="2100919" y="1004722"/>
                  </a:lnTo>
                  <a:lnTo>
                    <a:pt x="2059033" y="1037039"/>
                  </a:lnTo>
                  <a:lnTo>
                    <a:pt x="2017253" y="1069876"/>
                  </a:lnTo>
                  <a:lnTo>
                    <a:pt x="1975584" y="1103236"/>
                  </a:lnTo>
                  <a:lnTo>
                    <a:pt x="1934031" y="1137125"/>
                  </a:lnTo>
                  <a:lnTo>
                    <a:pt x="1892599" y="1171546"/>
                  </a:lnTo>
                  <a:lnTo>
                    <a:pt x="1851293" y="1206503"/>
                  </a:lnTo>
                  <a:lnTo>
                    <a:pt x="1810118" y="1242001"/>
                  </a:lnTo>
                  <a:lnTo>
                    <a:pt x="1769079" y="1278043"/>
                  </a:lnTo>
                  <a:lnTo>
                    <a:pt x="1728181" y="1314633"/>
                  </a:lnTo>
                  <a:lnTo>
                    <a:pt x="1687429" y="1351775"/>
                  </a:lnTo>
                  <a:lnTo>
                    <a:pt x="1646829" y="1389474"/>
                  </a:lnTo>
                  <a:lnTo>
                    <a:pt x="1606385" y="1427733"/>
                  </a:lnTo>
                  <a:lnTo>
                    <a:pt x="1566102" y="1466558"/>
                  </a:lnTo>
                  <a:lnTo>
                    <a:pt x="1525985" y="1505950"/>
                  </a:lnTo>
                  <a:lnTo>
                    <a:pt x="1486040" y="1545915"/>
                  </a:lnTo>
                  <a:lnTo>
                    <a:pt x="1446271" y="1586457"/>
                  </a:lnTo>
                  <a:lnTo>
                    <a:pt x="1406684" y="1627580"/>
                  </a:lnTo>
                  <a:lnTo>
                    <a:pt x="1367283" y="1669288"/>
                  </a:lnTo>
                  <a:lnTo>
                    <a:pt x="1328073" y="1711585"/>
                  </a:lnTo>
                  <a:lnTo>
                    <a:pt x="1289060" y="1754474"/>
                  </a:lnTo>
                  <a:lnTo>
                    <a:pt x="1250248" y="1797961"/>
                  </a:lnTo>
                  <a:lnTo>
                    <a:pt x="1211643" y="1842048"/>
                  </a:lnTo>
                  <a:lnTo>
                    <a:pt x="1173250" y="1886741"/>
                  </a:lnTo>
                  <a:lnTo>
                    <a:pt x="1135073" y="1932043"/>
                  </a:lnTo>
                  <a:lnTo>
                    <a:pt x="1097118" y="1977958"/>
                  </a:lnTo>
                  <a:lnTo>
                    <a:pt x="1059390" y="2024490"/>
                  </a:lnTo>
                  <a:lnTo>
                    <a:pt x="1021893" y="2071644"/>
                  </a:lnTo>
                  <a:lnTo>
                    <a:pt x="984633" y="2119423"/>
                  </a:lnTo>
                  <a:lnTo>
                    <a:pt x="947615" y="2167832"/>
                  </a:lnTo>
                  <a:lnTo>
                    <a:pt x="910844" y="2216874"/>
                  </a:lnTo>
                  <a:lnTo>
                    <a:pt x="874325" y="2266554"/>
                  </a:lnTo>
                  <a:lnTo>
                    <a:pt x="838062" y="2316875"/>
                  </a:lnTo>
                  <a:lnTo>
                    <a:pt x="802062" y="2367842"/>
                  </a:lnTo>
                  <a:lnTo>
                    <a:pt x="766328" y="2419459"/>
                  </a:lnTo>
                  <a:lnTo>
                    <a:pt x="730867" y="2471729"/>
                  </a:lnTo>
                  <a:lnTo>
                    <a:pt x="695682" y="2524657"/>
                  </a:lnTo>
                  <a:lnTo>
                    <a:pt x="660780" y="2578248"/>
                  </a:lnTo>
                  <a:lnTo>
                    <a:pt x="626165" y="2632504"/>
                  </a:lnTo>
                  <a:lnTo>
                    <a:pt x="591842" y="2687430"/>
                  </a:lnTo>
                  <a:lnTo>
                    <a:pt x="557816" y="2743030"/>
                  </a:lnTo>
                  <a:lnTo>
                    <a:pt x="524092" y="2799308"/>
                  </a:lnTo>
                  <a:lnTo>
                    <a:pt x="490676" y="2856269"/>
                  </a:lnTo>
                  <a:lnTo>
                    <a:pt x="457571" y="2913916"/>
                  </a:lnTo>
                  <a:lnTo>
                    <a:pt x="424784" y="2972253"/>
                  </a:lnTo>
                  <a:lnTo>
                    <a:pt x="392320" y="3031284"/>
                  </a:lnTo>
                  <a:lnTo>
                    <a:pt x="360183" y="3091014"/>
                  </a:lnTo>
                  <a:lnTo>
                    <a:pt x="328378" y="3151446"/>
                  </a:lnTo>
                  <a:lnTo>
                    <a:pt x="296911" y="3212584"/>
                  </a:lnTo>
                  <a:lnTo>
                    <a:pt x="265786" y="3274434"/>
                  </a:lnTo>
                  <a:lnTo>
                    <a:pt x="235009" y="3336997"/>
                  </a:lnTo>
                  <a:lnTo>
                    <a:pt x="204584" y="3400280"/>
                  </a:lnTo>
                  <a:lnTo>
                    <a:pt x="174517" y="3464285"/>
                  </a:lnTo>
                  <a:lnTo>
                    <a:pt x="144812" y="3529017"/>
                  </a:lnTo>
                  <a:lnTo>
                    <a:pt x="115475" y="3594480"/>
                  </a:lnTo>
                  <a:lnTo>
                    <a:pt x="86511" y="3660678"/>
                  </a:lnTo>
                  <a:lnTo>
                    <a:pt x="57924" y="3727614"/>
                  </a:lnTo>
                  <a:lnTo>
                    <a:pt x="29720" y="3795294"/>
                  </a:lnTo>
                  <a:lnTo>
                    <a:pt x="1904" y="3863721"/>
                  </a:lnTo>
                  <a:lnTo>
                    <a:pt x="0" y="3884676"/>
                  </a:lnTo>
                  <a:lnTo>
                    <a:pt x="6507480" y="3884676"/>
                  </a:lnTo>
                  <a:lnTo>
                    <a:pt x="6507480" y="0"/>
                  </a:lnTo>
                  <a:close/>
                </a:path>
              </a:pathLst>
            </a:custGeom>
            <a:solidFill>
              <a:srgbClr val="BED4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1120139"/>
              <a:ext cx="12181840" cy="5529580"/>
            </a:xfrm>
            <a:custGeom>
              <a:avLst/>
              <a:gdLst/>
              <a:ahLst/>
              <a:cxnLst/>
              <a:rect l="l" t="t" r="r" b="b"/>
              <a:pathLst>
                <a:path w="12181840" h="5529580">
                  <a:moveTo>
                    <a:pt x="0" y="5529072"/>
                  </a:moveTo>
                  <a:lnTo>
                    <a:pt x="12181332" y="5529072"/>
                  </a:lnTo>
                  <a:lnTo>
                    <a:pt x="12181332" y="0"/>
                  </a:lnTo>
                  <a:lnTo>
                    <a:pt x="0" y="0"/>
                  </a:lnTo>
                  <a:lnTo>
                    <a:pt x="0" y="55290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6649211"/>
              <a:ext cx="12181840" cy="208915"/>
            </a:xfrm>
            <a:custGeom>
              <a:avLst/>
              <a:gdLst/>
              <a:ahLst/>
              <a:cxnLst/>
              <a:rect l="l" t="t" r="r" b="b"/>
              <a:pathLst>
                <a:path w="12181840" h="208915">
                  <a:moveTo>
                    <a:pt x="12181332" y="208785"/>
                  </a:moveTo>
                  <a:lnTo>
                    <a:pt x="12181332" y="0"/>
                  </a:lnTo>
                  <a:lnTo>
                    <a:pt x="0" y="0"/>
                  </a:lnTo>
                  <a:lnTo>
                    <a:pt x="0" y="208785"/>
                  </a:lnTo>
                  <a:lnTo>
                    <a:pt x="12181332" y="208785"/>
                  </a:lnTo>
                  <a:close/>
                </a:path>
              </a:pathLst>
            </a:custGeom>
            <a:solidFill>
              <a:srgbClr val="5C91E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23594" y="236042"/>
            <a:ext cx="6893559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74165" algn="l"/>
              </a:tabLst>
            </a:pPr>
            <a:r>
              <a:rPr dirty="0" sz="3200" spc="10"/>
              <a:t>活动</a:t>
            </a:r>
            <a:r>
              <a:rPr dirty="0" sz="3200" spc="-10"/>
              <a:t>二	</a:t>
            </a:r>
            <a:r>
              <a:rPr dirty="0" sz="3200" spc="5"/>
              <a:t>认识</a:t>
            </a:r>
            <a:r>
              <a:rPr dirty="0" sz="3200" spc="-10"/>
              <a:t>直</a:t>
            </a:r>
            <a:r>
              <a:rPr dirty="0" sz="3200" spc="5"/>
              <a:t>播</a:t>
            </a:r>
            <a:r>
              <a:rPr dirty="0" sz="3200" spc="-10"/>
              <a:t>电商</a:t>
            </a:r>
            <a:r>
              <a:rPr dirty="0" sz="3200"/>
              <a:t>常</a:t>
            </a:r>
            <a:r>
              <a:rPr dirty="0" sz="3200" spc="-10"/>
              <a:t>见形</a:t>
            </a:r>
            <a:r>
              <a:rPr dirty="0" sz="3200"/>
              <a:t>式</a:t>
            </a:r>
            <a:r>
              <a:rPr dirty="0" sz="3200" spc="-10"/>
              <a:t>及</a:t>
            </a:r>
            <a:r>
              <a:rPr dirty="0" sz="3200" spc="5"/>
              <a:t>优</a:t>
            </a:r>
            <a:r>
              <a:rPr dirty="0" sz="3200" spc="-10"/>
              <a:t>势</a:t>
            </a:r>
            <a:endParaRPr sz="3200"/>
          </a:p>
        </p:txBody>
      </p:sp>
      <p:grpSp>
        <p:nvGrpSpPr>
          <p:cNvPr id="9" name="object 9"/>
          <p:cNvGrpSpPr/>
          <p:nvPr/>
        </p:nvGrpSpPr>
        <p:grpSpPr>
          <a:xfrm>
            <a:off x="0" y="0"/>
            <a:ext cx="11958955" cy="6568440"/>
            <a:chOff x="0" y="0"/>
            <a:chExt cx="11958955" cy="656844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70431" cy="122377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17252" y="5370576"/>
              <a:ext cx="1941576" cy="119786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10896" y="2798064"/>
              <a:ext cx="3599815" cy="0"/>
            </a:xfrm>
            <a:custGeom>
              <a:avLst/>
              <a:gdLst/>
              <a:ahLst/>
              <a:cxnLst/>
              <a:rect l="l" t="t" r="r" b="b"/>
              <a:pathLst>
                <a:path w="3599815" h="0">
                  <a:moveTo>
                    <a:pt x="0" y="0"/>
                  </a:moveTo>
                  <a:lnTo>
                    <a:pt x="3599306" y="0"/>
                  </a:lnTo>
                </a:path>
              </a:pathLst>
            </a:custGeom>
            <a:ln w="76200">
              <a:solidFill>
                <a:srgbClr val="5F95E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306824" y="2798064"/>
              <a:ext cx="3599815" cy="0"/>
            </a:xfrm>
            <a:custGeom>
              <a:avLst/>
              <a:gdLst/>
              <a:ahLst/>
              <a:cxnLst/>
              <a:rect l="l" t="t" r="r" b="b"/>
              <a:pathLst>
                <a:path w="3599815" h="0">
                  <a:moveTo>
                    <a:pt x="0" y="0"/>
                  </a:moveTo>
                  <a:lnTo>
                    <a:pt x="3599306" y="0"/>
                  </a:lnTo>
                </a:path>
              </a:pathLst>
            </a:custGeom>
            <a:ln w="76200">
              <a:solidFill>
                <a:srgbClr val="57B6E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239268" y="1367027"/>
            <a:ext cx="4326890" cy="523240"/>
          </a:xfrm>
          <a:prstGeom prst="rect">
            <a:avLst/>
          </a:prstGeom>
          <a:solidFill>
            <a:srgbClr val="FFB954"/>
          </a:solidFill>
        </p:spPr>
        <p:txBody>
          <a:bodyPr wrap="square" lIns="0" tIns="387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dirty="0" sz="2800">
                <a:latin typeface="Arial"/>
                <a:cs typeface="Arial"/>
              </a:rPr>
              <a:t>2</a:t>
            </a:r>
            <a:r>
              <a:rPr dirty="0" sz="2800">
                <a:latin typeface="黑体"/>
                <a:cs typeface="黑体"/>
              </a:rPr>
              <a:t>．直播电商</a:t>
            </a:r>
            <a:r>
              <a:rPr dirty="0" sz="2800" spc="-5">
                <a:latin typeface="黑体"/>
                <a:cs typeface="黑体"/>
              </a:rPr>
              <a:t>的</a:t>
            </a:r>
            <a:r>
              <a:rPr dirty="0" sz="2800">
                <a:latin typeface="黑体"/>
                <a:cs typeface="黑体"/>
              </a:rPr>
              <a:t>优</a:t>
            </a:r>
            <a:r>
              <a:rPr dirty="0" sz="2800" spc="-5">
                <a:latin typeface="黑体"/>
                <a:cs typeface="黑体"/>
              </a:rPr>
              <a:t>势</a:t>
            </a:r>
            <a:endParaRPr sz="2800">
              <a:latin typeface="黑体"/>
              <a:cs typeface="黑体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3611" y="2931414"/>
            <a:ext cx="3378200" cy="20034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黑体"/>
                <a:cs typeface="黑体"/>
              </a:rPr>
              <a:t>真实可靠，优化体验</a:t>
            </a:r>
            <a:endParaRPr sz="2400">
              <a:latin typeface="黑体"/>
              <a:cs typeface="黑体"/>
            </a:endParaRPr>
          </a:p>
          <a:p>
            <a:pPr algn="just" marL="12700" marR="5080">
              <a:lnSpc>
                <a:spcPct val="120000"/>
              </a:lnSpc>
              <a:spcBef>
                <a:spcPts val="590"/>
              </a:spcBef>
            </a:pPr>
            <a:r>
              <a:rPr dirty="0" sz="1200">
                <a:latin typeface="黑体"/>
                <a:cs typeface="黑体"/>
              </a:rPr>
              <a:t>在直播过程中，消费者看到的视频基本未经修饰， 产品的真实性、可信度较高，能帮助消费者更了解 产品或服务。相较于传统的平面、媒体广告和图片 展示，直播的展示效果更好。再加上直播能实时提 </a:t>
            </a:r>
            <a:r>
              <a:rPr dirty="0" sz="1200" spc="-5">
                <a:latin typeface="黑体"/>
                <a:cs typeface="黑体"/>
              </a:rPr>
              <a:t>供更优质的消费者体验，在一定程度上培养了顾客 </a:t>
            </a:r>
            <a:r>
              <a:rPr dirty="0" sz="1200">
                <a:latin typeface="黑体"/>
                <a:cs typeface="黑体"/>
              </a:rPr>
              <a:t>忠诚度，提高了用户黏性，能给商家带来长期的正 向效益。</a:t>
            </a:r>
            <a:endParaRPr sz="1200">
              <a:latin typeface="黑体"/>
              <a:cs typeface="黑体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7152" y="2247087"/>
            <a:ext cx="438213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008754" algn="l"/>
              </a:tabLst>
            </a:pPr>
            <a:r>
              <a:rPr dirty="0" sz="2800" b="1">
                <a:latin typeface="黑体"/>
                <a:cs typeface="黑体"/>
              </a:rPr>
              <a:t>0</a:t>
            </a:r>
            <a:r>
              <a:rPr dirty="0" sz="2800" spc="-15" b="1">
                <a:latin typeface="黑体"/>
                <a:cs typeface="黑体"/>
              </a:rPr>
              <a:t>1</a:t>
            </a:r>
            <a:r>
              <a:rPr dirty="0" sz="2800" b="1">
                <a:latin typeface="黑体"/>
                <a:cs typeface="黑体"/>
              </a:rPr>
              <a:t>	</a:t>
            </a:r>
            <a:r>
              <a:rPr dirty="0" sz="2800" b="1">
                <a:latin typeface="黑体"/>
                <a:cs typeface="黑体"/>
              </a:rPr>
              <a:t>02</a:t>
            </a:r>
            <a:endParaRPr sz="2800">
              <a:latin typeface="黑体"/>
              <a:cs typeface="黑体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40478" y="2728848"/>
            <a:ext cx="3530600" cy="1986280"/>
          </a:xfrm>
          <a:prstGeom prst="rect">
            <a:avLst/>
          </a:prstGeom>
        </p:spPr>
        <p:txBody>
          <a:bodyPr wrap="square" lIns="0" tIns="2222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50"/>
              </a:spcBef>
            </a:pPr>
            <a:r>
              <a:rPr dirty="0" sz="2400" b="1">
                <a:latin typeface="黑体"/>
                <a:cs typeface="黑体"/>
              </a:rPr>
              <a:t>实时互动，创造价值</a:t>
            </a:r>
            <a:endParaRPr sz="2400">
              <a:latin typeface="黑体"/>
              <a:cs typeface="黑体"/>
            </a:endParaRPr>
          </a:p>
          <a:p>
            <a:pPr marL="12700" marR="5080">
              <a:lnSpc>
                <a:spcPct val="120000"/>
              </a:lnSpc>
              <a:spcBef>
                <a:spcPts val="535"/>
              </a:spcBef>
            </a:pPr>
            <a:r>
              <a:rPr dirty="0" sz="1200">
                <a:latin typeface="黑体"/>
                <a:cs typeface="黑体"/>
              </a:rPr>
              <a:t>对于传统电商用户而言，从互联网得到的信息不足 以推动购买决策，用户往往会有实物与描述不符的 顾虑。电商直播的出现打通了场景互动和售卖行为， 为用户提供了边看边买的良好体验，形成了真正打 </a:t>
            </a:r>
            <a:r>
              <a:rPr dirty="0" sz="1200" spc="-5">
                <a:latin typeface="黑体"/>
                <a:cs typeface="黑体"/>
              </a:rPr>
              <a:t>通人、货、场的重要模式。通过场景化直播，用户 </a:t>
            </a:r>
            <a:r>
              <a:rPr dirty="0" sz="1200">
                <a:latin typeface="黑体"/>
                <a:cs typeface="黑体"/>
              </a:rPr>
              <a:t>可以更全面地了解产品。</a:t>
            </a:r>
            <a:endParaRPr sz="1200">
              <a:latin typeface="黑体"/>
              <a:cs typeface="黑体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320531" y="2247087"/>
            <a:ext cx="38544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latin typeface="黑体"/>
                <a:cs typeface="黑体"/>
              </a:rPr>
              <a:t>03</a:t>
            </a:r>
            <a:endParaRPr sz="2800">
              <a:latin typeface="黑体"/>
              <a:cs typeface="黑体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337042" y="2731515"/>
            <a:ext cx="3378200" cy="2642235"/>
          </a:xfrm>
          <a:prstGeom prst="rect">
            <a:avLst/>
          </a:prstGeom>
        </p:spPr>
        <p:txBody>
          <a:bodyPr wrap="square" lIns="0" tIns="2203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35"/>
              </a:spcBef>
            </a:pPr>
            <a:r>
              <a:rPr dirty="0" sz="2400" b="1">
                <a:latin typeface="黑体"/>
                <a:cs typeface="黑体"/>
              </a:rPr>
              <a:t>突破传统，高转化率</a:t>
            </a:r>
            <a:endParaRPr sz="2400">
              <a:latin typeface="黑体"/>
              <a:cs typeface="黑体"/>
            </a:endParaRPr>
          </a:p>
          <a:p>
            <a:pPr algn="just" marL="12700" marR="5080">
              <a:lnSpc>
                <a:spcPct val="120000"/>
              </a:lnSpc>
              <a:spcBef>
                <a:spcPts val="530"/>
              </a:spcBef>
            </a:pPr>
            <a:r>
              <a:rPr dirty="0" sz="1200">
                <a:latin typeface="黑体"/>
                <a:cs typeface="黑体"/>
              </a:rPr>
              <a:t>转化率是电商从业人员最关注的数据之一，利用互 联网及流媒体技术进行直播，视频因融合了图像、 文字、声音等丰富元素，声形并茂，效果极佳，逐 渐成为互联网的主流表达方式，进而提升电商转化 </a:t>
            </a:r>
            <a:r>
              <a:rPr dirty="0" sz="1200" spc="-5">
                <a:latin typeface="黑体"/>
                <a:cs typeface="黑体"/>
              </a:rPr>
              <a:t>率。电商直播一边是商家强烈的卖货诉求，另一边 </a:t>
            </a:r>
            <a:r>
              <a:rPr dirty="0" sz="1200">
                <a:latin typeface="黑体"/>
                <a:cs typeface="黑体"/>
              </a:rPr>
              <a:t>则是承接消费者的购买需求，两者在供求需求中形 成强互补，直播补充了原先在电脑端、无线端的文 字、图片以外的营销活动通路，从而达成需求匹配 的方式，从而更快地提升导购和购买效率。</a:t>
            </a:r>
            <a:endParaRPr sz="1200">
              <a:latin typeface="黑体"/>
              <a:cs typeface="黑体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302752" y="2798064"/>
            <a:ext cx="3599815" cy="0"/>
          </a:xfrm>
          <a:custGeom>
            <a:avLst/>
            <a:gdLst/>
            <a:ahLst/>
            <a:cxnLst/>
            <a:rect l="l" t="t" r="r" b="b"/>
            <a:pathLst>
              <a:path w="3599815" h="0">
                <a:moveTo>
                  <a:pt x="0" y="0"/>
                </a:moveTo>
                <a:lnTo>
                  <a:pt x="3599306" y="0"/>
                </a:lnTo>
              </a:path>
            </a:pathLst>
          </a:custGeom>
          <a:ln w="76200">
            <a:solidFill>
              <a:srgbClr val="55C994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BED4F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457200" y="0"/>
            <a:ext cx="11734800" cy="6858000"/>
            <a:chOff x="457200" y="0"/>
            <a:chExt cx="11734800" cy="6858000"/>
          </a:xfrm>
        </p:grpSpPr>
        <p:sp>
          <p:nvSpPr>
            <p:cNvPr id="4" name="object 4"/>
            <p:cNvSpPr/>
            <p:nvPr/>
          </p:nvSpPr>
          <p:spPr>
            <a:xfrm>
              <a:off x="3991355" y="0"/>
              <a:ext cx="6507480" cy="4170045"/>
            </a:xfrm>
            <a:custGeom>
              <a:avLst/>
              <a:gdLst/>
              <a:ahLst/>
              <a:cxnLst/>
              <a:rect l="l" t="t" r="r" b="b"/>
              <a:pathLst>
                <a:path w="6507480" h="4170045">
                  <a:moveTo>
                    <a:pt x="6507480" y="0"/>
                  </a:moveTo>
                  <a:lnTo>
                    <a:pt x="5714516" y="0"/>
                  </a:lnTo>
                  <a:lnTo>
                    <a:pt x="5672184" y="2695"/>
                  </a:lnTo>
                  <a:lnTo>
                    <a:pt x="5546905" y="12143"/>
                  </a:lnTo>
                  <a:lnTo>
                    <a:pt x="5416314" y="24264"/>
                  </a:lnTo>
                  <a:lnTo>
                    <a:pt x="5280732" y="39318"/>
                  </a:lnTo>
                  <a:lnTo>
                    <a:pt x="5140482" y="57565"/>
                  </a:lnTo>
                  <a:lnTo>
                    <a:pt x="5032425" y="73501"/>
                  </a:lnTo>
                  <a:lnTo>
                    <a:pt x="4922059" y="91488"/>
                  </a:lnTo>
                  <a:lnTo>
                    <a:pt x="4809521" y="111636"/>
                  </a:lnTo>
                  <a:lnTo>
                    <a:pt x="4694945" y="134054"/>
                  </a:lnTo>
                  <a:lnTo>
                    <a:pt x="4578469" y="158851"/>
                  </a:lnTo>
                  <a:lnTo>
                    <a:pt x="4460227" y="186137"/>
                  </a:lnTo>
                  <a:lnTo>
                    <a:pt x="4340357" y="216022"/>
                  </a:lnTo>
                  <a:lnTo>
                    <a:pt x="4218993" y="248615"/>
                  </a:lnTo>
                  <a:lnTo>
                    <a:pt x="4137321" y="271902"/>
                  </a:lnTo>
                  <a:lnTo>
                    <a:pt x="4055086" y="296473"/>
                  </a:lnTo>
                  <a:lnTo>
                    <a:pt x="3972329" y="322361"/>
                  </a:lnTo>
                  <a:lnTo>
                    <a:pt x="3889089" y="349599"/>
                  </a:lnTo>
                  <a:lnTo>
                    <a:pt x="3805407" y="378219"/>
                  </a:lnTo>
                  <a:lnTo>
                    <a:pt x="3721323" y="408253"/>
                  </a:lnTo>
                  <a:lnTo>
                    <a:pt x="3636877" y="439734"/>
                  </a:lnTo>
                  <a:lnTo>
                    <a:pt x="3552110" y="472693"/>
                  </a:lnTo>
                  <a:lnTo>
                    <a:pt x="3467062" y="507165"/>
                  </a:lnTo>
                  <a:lnTo>
                    <a:pt x="3381773" y="543180"/>
                  </a:lnTo>
                  <a:lnTo>
                    <a:pt x="3296283" y="580772"/>
                  </a:lnTo>
                  <a:lnTo>
                    <a:pt x="3210633" y="619973"/>
                  </a:lnTo>
                  <a:lnTo>
                    <a:pt x="3124863" y="660815"/>
                  </a:lnTo>
                  <a:lnTo>
                    <a:pt x="3039014" y="703331"/>
                  </a:lnTo>
                  <a:lnTo>
                    <a:pt x="2953125" y="747553"/>
                  </a:lnTo>
                  <a:lnTo>
                    <a:pt x="2910178" y="770313"/>
                  </a:lnTo>
                  <a:lnTo>
                    <a:pt x="2867236" y="793513"/>
                  </a:lnTo>
                  <a:lnTo>
                    <a:pt x="2824305" y="817155"/>
                  </a:lnTo>
                  <a:lnTo>
                    <a:pt x="2781389" y="841245"/>
                  </a:lnTo>
                  <a:lnTo>
                    <a:pt x="2738493" y="865785"/>
                  </a:lnTo>
                  <a:lnTo>
                    <a:pt x="2695623" y="890779"/>
                  </a:lnTo>
                  <a:lnTo>
                    <a:pt x="2652783" y="916233"/>
                  </a:lnTo>
                  <a:lnTo>
                    <a:pt x="2609978" y="942150"/>
                  </a:lnTo>
                  <a:lnTo>
                    <a:pt x="2567214" y="968534"/>
                  </a:lnTo>
                  <a:lnTo>
                    <a:pt x="2524495" y="995389"/>
                  </a:lnTo>
                  <a:lnTo>
                    <a:pt x="2481827" y="1022720"/>
                  </a:lnTo>
                  <a:lnTo>
                    <a:pt x="2439215" y="1050529"/>
                  </a:lnTo>
                  <a:lnTo>
                    <a:pt x="2396663" y="1078822"/>
                  </a:lnTo>
                  <a:lnTo>
                    <a:pt x="2354177" y="1107602"/>
                  </a:lnTo>
                  <a:lnTo>
                    <a:pt x="2311761" y="1136874"/>
                  </a:lnTo>
                  <a:lnTo>
                    <a:pt x="2269421" y="1166641"/>
                  </a:lnTo>
                  <a:lnTo>
                    <a:pt x="2227162" y="1196907"/>
                  </a:lnTo>
                  <a:lnTo>
                    <a:pt x="2184989" y="1227677"/>
                  </a:lnTo>
                  <a:lnTo>
                    <a:pt x="2142906" y="1258955"/>
                  </a:lnTo>
                  <a:lnTo>
                    <a:pt x="2100919" y="1290745"/>
                  </a:lnTo>
                  <a:lnTo>
                    <a:pt x="2059033" y="1323050"/>
                  </a:lnTo>
                  <a:lnTo>
                    <a:pt x="2017253" y="1355874"/>
                  </a:lnTo>
                  <a:lnTo>
                    <a:pt x="1975584" y="1389223"/>
                  </a:lnTo>
                  <a:lnTo>
                    <a:pt x="1934031" y="1423100"/>
                  </a:lnTo>
                  <a:lnTo>
                    <a:pt x="1892599" y="1457508"/>
                  </a:lnTo>
                  <a:lnTo>
                    <a:pt x="1851293" y="1492453"/>
                  </a:lnTo>
                  <a:lnTo>
                    <a:pt x="1810118" y="1527937"/>
                  </a:lnTo>
                  <a:lnTo>
                    <a:pt x="1769079" y="1563966"/>
                  </a:lnTo>
                  <a:lnTo>
                    <a:pt x="1728181" y="1600543"/>
                  </a:lnTo>
                  <a:lnTo>
                    <a:pt x="1687429" y="1637672"/>
                  </a:lnTo>
                  <a:lnTo>
                    <a:pt x="1646829" y="1675357"/>
                  </a:lnTo>
                  <a:lnTo>
                    <a:pt x="1606385" y="1713603"/>
                  </a:lnTo>
                  <a:lnTo>
                    <a:pt x="1566102" y="1752412"/>
                  </a:lnTo>
                  <a:lnTo>
                    <a:pt x="1525985" y="1791791"/>
                  </a:lnTo>
                  <a:lnTo>
                    <a:pt x="1486040" y="1831742"/>
                  </a:lnTo>
                  <a:lnTo>
                    <a:pt x="1446271" y="1872269"/>
                  </a:lnTo>
                  <a:lnTo>
                    <a:pt x="1406684" y="1913377"/>
                  </a:lnTo>
                  <a:lnTo>
                    <a:pt x="1367283" y="1955070"/>
                  </a:lnTo>
                  <a:lnTo>
                    <a:pt x="1328073" y="1997351"/>
                  </a:lnTo>
                  <a:lnTo>
                    <a:pt x="1289060" y="2040225"/>
                  </a:lnTo>
                  <a:lnTo>
                    <a:pt x="1250248" y="2083696"/>
                  </a:lnTo>
                  <a:lnTo>
                    <a:pt x="1211643" y="2127767"/>
                  </a:lnTo>
                  <a:lnTo>
                    <a:pt x="1173250" y="2172444"/>
                  </a:lnTo>
                  <a:lnTo>
                    <a:pt x="1135073" y="2217729"/>
                  </a:lnTo>
                  <a:lnTo>
                    <a:pt x="1097118" y="2263628"/>
                  </a:lnTo>
                  <a:lnTo>
                    <a:pt x="1059390" y="2310143"/>
                  </a:lnTo>
                  <a:lnTo>
                    <a:pt x="1021893" y="2357280"/>
                  </a:lnTo>
                  <a:lnTo>
                    <a:pt x="984633" y="2405042"/>
                  </a:lnTo>
                  <a:lnTo>
                    <a:pt x="947615" y="2453433"/>
                  </a:lnTo>
                  <a:lnTo>
                    <a:pt x="910844" y="2502457"/>
                  </a:lnTo>
                  <a:lnTo>
                    <a:pt x="874325" y="2552119"/>
                  </a:lnTo>
                  <a:lnTo>
                    <a:pt x="838062" y="2602422"/>
                  </a:lnTo>
                  <a:lnTo>
                    <a:pt x="802062" y="2653371"/>
                  </a:lnTo>
                  <a:lnTo>
                    <a:pt x="766328" y="2704969"/>
                  </a:lnTo>
                  <a:lnTo>
                    <a:pt x="730867" y="2757220"/>
                  </a:lnTo>
                  <a:lnTo>
                    <a:pt x="695682" y="2810129"/>
                  </a:lnTo>
                  <a:lnTo>
                    <a:pt x="660780" y="2863700"/>
                  </a:lnTo>
                  <a:lnTo>
                    <a:pt x="626165" y="2917937"/>
                  </a:lnTo>
                  <a:lnTo>
                    <a:pt x="591842" y="2972843"/>
                  </a:lnTo>
                  <a:lnTo>
                    <a:pt x="557816" y="3028423"/>
                  </a:lnTo>
                  <a:lnTo>
                    <a:pt x="524092" y="3084681"/>
                  </a:lnTo>
                  <a:lnTo>
                    <a:pt x="490676" y="3141621"/>
                  </a:lnTo>
                  <a:lnTo>
                    <a:pt x="457571" y="3199247"/>
                  </a:lnTo>
                  <a:lnTo>
                    <a:pt x="424784" y="3257563"/>
                  </a:lnTo>
                  <a:lnTo>
                    <a:pt x="392320" y="3316573"/>
                  </a:lnTo>
                  <a:lnTo>
                    <a:pt x="360183" y="3376281"/>
                  </a:lnTo>
                  <a:lnTo>
                    <a:pt x="328378" y="3436691"/>
                  </a:lnTo>
                  <a:lnTo>
                    <a:pt x="296911" y="3497808"/>
                  </a:lnTo>
                  <a:lnTo>
                    <a:pt x="265786" y="3559634"/>
                  </a:lnTo>
                  <a:lnTo>
                    <a:pt x="235009" y="3622176"/>
                  </a:lnTo>
                  <a:lnTo>
                    <a:pt x="204584" y="3685435"/>
                  </a:lnTo>
                  <a:lnTo>
                    <a:pt x="174517" y="3749417"/>
                  </a:lnTo>
                  <a:lnTo>
                    <a:pt x="144812" y="3814126"/>
                  </a:lnTo>
                  <a:lnTo>
                    <a:pt x="115475" y="3879565"/>
                  </a:lnTo>
                  <a:lnTo>
                    <a:pt x="86511" y="3945739"/>
                  </a:lnTo>
                  <a:lnTo>
                    <a:pt x="57924" y="4012651"/>
                  </a:lnTo>
                  <a:lnTo>
                    <a:pt x="29720" y="4080307"/>
                  </a:lnTo>
                  <a:lnTo>
                    <a:pt x="1905" y="4148708"/>
                  </a:lnTo>
                  <a:lnTo>
                    <a:pt x="0" y="4169664"/>
                  </a:lnTo>
                  <a:lnTo>
                    <a:pt x="6507480" y="4169664"/>
                  </a:lnTo>
                  <a:lnTo>
                    <a:pt x="6507480" y="0"/>
                  </a:lnTo>
                  <a:close/>
                </a:path>
              </a:pathLst>
            </a:custGeom>
            <a:solidFill>
              <a:srgbClr val="DFEA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89091" y="0"/>
              <a:ext cx="6503034" cy="3872865"/>
            </a:xfrm>
            <a:custGeom>
              <a:avLst/>
              <a:gdLst/>
              <a:ahLst/>
              <a:cxnLst/>
              <a:rect l="l" t="t" r="r" b="b"/>
              <a:pathLst>
                <a:path w="6503034" h="3872865">
                  <a:moveTo>
                    <a:pt x="6502907" y="0"/>
                  </a:moveTo>
                  <a:lnTo>
                    <a:pt x="4052802" y="0"/>
                  </a:lnTo>
                  <a:lnTo>
                    <a:pt x="3972329" y="25181"/>
                  </a:lnTo>
                  <a:lnTo>
                    <a:pt x="3889089" y="52419"/>
                  </a:lnTo>
                  <a:lnTo>
                    <a:pt x="3805407" y="81039"/>
                  </a:lnTo>
                  <a:lnTo>
                    <a:pt x="3721323" y="111073"/>
                  </a:lnTo>
                  <a:lnTo>
                    <a:pt x="3636877" y="142554"/>
                  </a:lnTo>
                  <a:lnTo>
                    <a:pt x="3552110" y="175513"/>
                  </a:lnTo>
                  <a:lnTo>
                    <a:pt x="3467062" y="209985"/>
                  </a:lnTo>
                  <a:lnTo>
                    <a:pt x="3381773" y="246000"/>
                  </a:lnTo>
                  <a:lnTo>
                    <a:pt x="3296283" y="283592"/>
                  </a:lnTo>
                  <a:lnTo>
                    <a:pt x="3210633" y="322793"/>
                  </a:lnTo>
                  <a:lnTo>
                    <a:pt x="3124863" y="363635"/>
                  </a:lnTo>
                  <a:lnTo>
                    <a:pt x="3039014" y="406151"/>
                  </a:lnTo>
                  <a:lnTo>
                    <a:pt x="2953125" y="450373"/>
                  </a:lnTo>
                  <a:lnTo>
                    <a:pt x="2910178" y="473133"/>
                  </a:lnTo>
                  <a:lnTo>
                    <a:pt x="2867236" y="496333"/>
                  </a:lnTo>
                  <a:lnTo>
                    <a:pt x="2824305" y="519975"/>
                  </a:lnTo>
                  <a:lnTo>
                    <a:pt x="2781389" y="544065"/>
                  </a:lnTo>
                  <a:lnTo>
                    <a:pt x="2738493" y="568605"/>
                  </a:lnTo>
                  <a:lnTo>
                    <a:pt x="2695623" y="593599"/>
                  </a:lnTo>
                  <a:lnTo>
                    <a:pt x="2652783" y="619053"/>
                  </a:lnTo>
                  <a:lnTo>
                    <a:pt x="2609978" y="644970"/>
                  </a:lnTo>
                  <a:lnTo>
                    <a:pt x="2567214" y="671354"/>
                  </a:lnTo>
                  <a:lnTo>
                    <a:pt x="2524495" y="698209"/>
                  </a:lnTo>
                  <a:lnTo>
                    <a:pt x="2481827" y="725540"/>
                  </a:lnTo>
                  <a:lnTo>
                    <a:pt x="2439215" y="753349"/>
                  </a:lnTo>
                  <a:lnTo>
                    <a:pt x="2396663" y="781642"/>
                  </a:lnTo>
                  <a:lnTo>
                    <a:pt x="2354177" y="810422"/>
                  </a:lnTo>
                  <a:lnTo>
                    <a:pt x="2311761" y="839694"/>
                  </a:lnTo>
                  <a:lnTo>
                    <a:pt x="2269421" y="869461"/>
                  </a:lnTo>
                  <a:lnTo>
                    <a:pt x="2227162" y="899727"/>
                  </a:lnTo>
                  <a:lnTo>
                    <a:pt x="2184989" y="930497"/>
                  </a:lnTo>
                  <a:lnTo>
                    <a:pt x="2142906" y="961775"/>
                  </a:lnTo>
                  <a:lnTo>
                    <a:pt x="2100919" y="993565"/>
                  </a:lnTo>
                  <a:lnTo>
                    <a:pt x="2059033" y="1025870"/>
                  </a:lnTo>
                  <a:lnTo>
                    <a:pt x="2017253" y="1058694"/>
                  </a:lnTo>
                  <a:lnTo>
                    <a:pt x="1975584" y="1092043"/>
                  </a:lnTo>
                  <a:lnTo>
                    <a:pt x="1934031" y="1125920"/>
                  </a:lnTo>
                  <a:lnTo>
                    <a:pt x="1892599" y="1160328"/>
                  </a:lnTo>
                  <a:lnTo>
                    <a:pt x="1851293" y="1195273"/>
                  </a:lnTo>
                  <a:lnTo>
                    <a:pt x="1810118" y="1230757"/>
                  </a:lnTo>
                  <a:lnTo>
                    <a:pt x="1769079" y="1266786"/>
                  </a:lnTo>
                  <a:lnTo>
                    <a:pt x="1728181" y="1303363"/>
                  </a:lnTo>
                  <a:lnTo>
                    <a:pt x="1687429" y="1340492"/>
                  </a:lnTo>
                  <a:lnTo>
                    <a:pt x="1646829" y="1378177"/>
                  </a:lnTo>
                  <a:lnTo>
                    <a:pt x="1606385" y="1416423"/>
                  </a:lnTo>
                  <a:lnTo>
                    <a:pt x="1566102" y="1455232"/>
                  </a:lnTo>
                  <a:lnTo>
                    <a:pt x="1525985" y="1494611"/>
                  </a:lnTo>
                  <a:lnTo>
                    <a:pt x="1486040" y="1534562"/>
                  </a:lnTo>
                  <a:lnTo>
                    <a:pt x="1446271" y="1575089"/>
                  </a:lnTo>
                  <a:lnTo>
                    <a:pt x="1406684" y="1616197"/>
                  </a:lnTo>
                  <a:lnTo>
                    <a:pt x="1367283" y="1657890"/>
                  </a:lnTo>
                  <a:lnTo>
                    <a:pt x="1328073" y="1700171"/>
                  </a:lnTo>
                  <a:lnTo>
                    <a:pt x="1289060" y="1743045"/>
                  </a:lnTo>
                  <a:lnTo>
                    <a:pt x="1250248" y="1786516"/>
                  </a:lnTo>
                  <a:lnTo>
                    <a:pt x="1211643" y="1830587"/>
                  </a:lnTo>
                  <a:lnTo>
                    <a:pt x="1173250" y="1875264"/>
                  </a:lnTo>
                  <a:lnTo>
                    <a:pt x="1135073" y="1920549"/>
                  </a:lnTo>
                  <a:lnTo>
                    <a:pt x="1097118" y="1966448"/>
                  </a:lnTo>
                  <a:lnTo>
                    <a:pt x="1059390" y="2012963"/>
                  </a:lnTo>
                  <a:lnTo>
                    <a:pt x="1021893" y="2060100"/>
                  </a:lnTo>
                  <a:lnTo>
                    <a:pt x="984633" y="2107862"/>
                  </a:lnTo>
                  <a:lnTo>
                    <a:pt x="947615" y="2156253"/>
                  </a:lnTo>
                  <a:lnTo>
                    <a:pt x="910844" y="2205277"/>
                  </a:lnTo>
                  <a:lnTo>
                    <a:pt x="874325" y="2254939"/>
                  </a:lnTo>
                  <a:lnTo>
                    <a:pt x="838062" y="2305242"/>
                  </a:lnTo>
                  <a:lnTo>
                    <a:pt x="802062" y="2356191"/>
                  </a:lnTo>
                  <a:lnTo>
                    <a:pt x="766328" y="2407789"/>
                  </a:lnTo>
                  <a:lnTo>
                    <a:pt x="730867" y="2460040"/>
                  </a:lnTo>
                  <a:lnTo>
                    <a:pt x="695682" y="2512949"/>
                  </a:lnTo>
                  <a:lnTo>
                    <a:pt x="660780" y="2566520"/>
                  </a:lnTo>
                  <a:lnTo>
                    <a:pt x="626165" y="2620757"/>
                  </a:lnTo>
                  <a:lnTo>
                    <a:pt x="591842" y="2675663"/>
                  </a:lnTo>
                  <a:lnTo>
                    <a:pt x="557816" y="2731243"/>
                  </a:lnTo>
                  <a:lnTo>
                    <a:pt x="524092" y="2787501"/>
                  </a:lnTo>
                  <a:lnTo>
                    <a:pt x="490676" y="2844441"/>
                  </a:lnTo>
                  <a:lnTo>
                    <a:pt x="457571" y="2902067"/>
                  </a:lnTo>
                  <a:lnTo>
                    <a:pt x="424784" y="2960383"/>
                  </a:lnTo>
                  <a:lnTo>
                    <a:pt x="392320" y="3019393"/>
                  </a:lnTo>
                  <a:lnTo>
                    <a:pt x="360183" y="3079101"/>
                  </a:lnTo>
                  <a:lnTo>
                    <a:pt x="328378" y="3139511"/>
                  </a:lnTo>
                  <a:lnTo>
                    <a:pt x="296911" y="3200628"/>
                  </a:lnTo>
                  <a:lnTo>
                    <a:pt x="265786" y="3262454"/>
                  </a:lnTo>
                  <a:lnTo>
                    <a:pt x="235009" y="3324996"/>
                  </a:lnTo>
                  <a:lnTo>
                    <a:pt x="204584" y="3388255"/>
                  </a:lnTo>
                  <a:lnTo>
                    <a:pt x="174517" y="3452237"/>
                  </a:lnTo>
                  <a:lnTo>
                    <a:pt x="144812" y="3516946"/>
                  </a:lnTo>
                  <a:lnTo>
                    <a:pt x="115475" y="3582385"/>
                  </a:lnTo>
                  <a:lnTo>
                    <a:pt x="86511" y="3648559"/>
                  </a:lnTo>
                  <a:lnTo>
                    <a:pt x="57924" y="3715471"/>
                  </a:lnTo>
                  <a:lnTo>
                    <a:pt x="29720" y="3783127"/>
                  </a:lnTo>
                  <a:lnTo>
                    <a:pt x="1905" y="3851529"/>
                  </a:lnTo>
                  <a:lnTo>
                    <a:pt x="0" y="3872483"/>
                  </a:lnTo>
                  <a:lnTo>
                    <a:pt x="6502907" y="3872483"/>
                  </a:lnTo>
                  <a:lnTo>
                    <a:pt x="6502907" y="0"/>
                  </a:lnTo>
                  <a:close/>
                </a:path>
              </a:pathLst>
            </a:custGeom>
            <a:solidFill>
              <a:srgbClr val="307A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746232" y="3100090"/>
              <a:ext cx="9446260" cy="3757929"/>
            </a:xfrm>
            <a:custGeom>
              <a:avLst/>
              <a:gdLst/>
              <a:ahLst/>
              <a:cxnLst/>
              <a:rect l="l" t="t" r="r" b="b"/>
              <a:pathLst>
                <a:path w="9446260" h="3757929">
                  <a:moveTo>
                    <a:pt x="9445767" y="0"/>
                  </a:moveTo>
                  <a:lnTo>
                    <a:pt x="9355627" y="35036"/>
                  </a:lnTo>
                  <a:lnTo>
                    <a:pt x="9260514" y="70379"/>
                  </a:lnTo>
                  <a:lnTo>
                    <a:pt x="9165011" y="104275"/>
                  </a:lnTo>
                  <a:lnTo>
                    <a:pt x="9069132" y="136770"/>
                  </a:lnTo>
                  <a:lnTo>
                    <a:pt x="8972889" y="167912"/>
                  </a:lnTo>
                  <a:lnTo>
                    <a:pt x="8876294" y="197745"/>
                  </a:lnTo>
                  <a:lnTo>
                    <a:pt x="8779360" y="226316"/>
                  </a:lnTo>
                  <a:lnTo>
                    <a:pt x="8682099" y="253672"/>
                  </a:lnTo>
                  <a:lnTo>
                    <a:pt x="8535621" y="292527"/>
                  </a:lnTo>
                  <a:lnTo>
                    <a:pt x="8388478" y="328906"/>
                  </a:lnTo>
                  <a:lnTo>
                    <a:pt x="8240711" y="362965"/>
                  </a:lnTo>
                  <a:lnTo>
                    <a:pt x="8092361" y="394861"/>
                  </a:lnTo>
                  <a:lnTo>
                    <a:pt x="7893729" y="434291"/>
                  </a:lnTo>
                  <a:lnTo>
                    <a:pt x="7644240" y="479121"/>
                  </a:lnTo>
                  <a:lnTo>
                    <a:pt x="7343351" y="527332"/>
                  </a:lnTo>
                  <a:lnTo>
                    <a:pt x="6990666" y="577452"/>
                  </a:lnTo>
                  <a:lnTo>
                    <a:pt x="5118048" y="811082"/>
                  </a:lnTo>
                  <a:lnTo>
                    <a:pt x="4766237" y="864473"/>
                  </a:lnTo>
                  <a:lnTo>
                    <a:pt x="4516185" y="907227"/>
                  </a:lnTo>
                  <a:lnTo>
                    <a:pt x="4317037" y="944756"/>
                  </a:lnTo>
                  <a:lnTo>
                    <a:pt x="4118791" y="985641"/>
                  </a:lnTo>
                  <a:lnTo>
                    <a:pt x="3970759" y="1018728"/>
                  </a:lnTo>
                  <a:lnTo>
                    <a:pt x="3823331" y="1054067"/>
                  </a:lnTo>
                  <a:lnTo>
                    <a:pt x="3676551" y="1091814"/>
                  </a:lnTo>
                  <a:lnTo>
                    <a:pt x="3530459" y="1132123"/>
                  </a:lnTo>
                  <a:lnTo>
                    <a:pt x="3433468" y="1160496"/>
                  </a:lnTo>
                  <a:lnTo>
                    <a:pt x="3336814" y="1190124"/>
                  </a:lnTo>
                  <a:lnTo>
                    <a:pt x="3240510" y="1221053"/>
                  </a:lnTo>
                  <a:lnTo>
                    <a:pt x="3144568" y="1253329"/>
                  </a:lnTo>
                  <a:lnTo>
                    <a:pt x="3049001" y="1286997"/>
                  </a:lnTo>
                  <a:lnTo>
                    <a:pt x="2953820" y="1322105"/>
                  </a:lnTo>
                  <a:lnTo>
                    <a:pt x="2859039" y="1358698"/>
                  </a:lnTo>
                  <a:lnTo>
                    <a:pt x="2764669" y="1396823"/>
                  </a:lnTo>
                  <a:lnTo>
                    <a:pt x="2670724" y="1436525"/>
                  </a:lnTo>
                  <a:lnTo>
                    <a:pt x="2577215" y="1477852"/>
                  </a:lnTo>
                  <a:lnTo>
                    <a:pt x="2530628" y="1499138"/>
                  </a:lnTo>
                  <a:lnTo>
                    <a:pt x="2484155" y="1520848"/>
                  </a:lnTo>
                  <a:lnTo>
                    <a:pt x="2437797" y="1542987"/>
                  </a:lnTo>
                  <a:lnTo>
                    <a:pt x="2391556" y="1565561"/>
                  </a:lnTo>
                  <a:lnTo>
                    <a:pt x="2345434" y="1588575"/>
                  </a:lnTo>
                  <a:lnTo>
                    <a:pt x="2299431" y="1612036"/>
                  </a:lnTo>
                  <a:lnTo>
                    <a:pt x="2253551" y="1635949"/>
                  </a:lnTo>
                  <a:lnTo>
                    <a:pt x="2207793" y="1660319"/>
                  </a:lnTo>
                  <a:lnTo>
                    <a:pt x="2162160" y="1685154"/>
                  </a:lnTo>
                  <a:lnTo>
                    <a:pt x="2116653" y="1710458"/>
                  </a:lnTo>
                  <a:lnTo>
                    <a:pt x="2071274" y="1736237"/>
                  </a:lnTo>
                  <a:lnTo>
                    <a:pt x="2026024" y="1762497"/>
                  </a:lnTo>
                  <a:lnTo>
                    <a:pt x="1980905" y="1789244"/>
                  </a:lnTo>
                  <a:lnTo>
                    <a:pt x="1935918" y="1816483"/>
                  </a:lnTo>
                  <a:lnTo>
                    <a:pt x="1891066" y="1844221"/>
                  </a:lnTo>
                  <a:lnTo>
                    <a:pt x="1846349" y="1872463"/>
                  </a:lnTo>
                  <a:lnTo>
                    <a:pt x="1801769" y="1901215"/>
                  </a:lnTo>
                  <a:lnTo>
                    <a:pt x="1757328" y="1930482"/>
                  </a:lnTo>
                  <a:lnTo>
                    <a:pt x="1713026" y="1960271"/>
                  </a:lnTo>
                  <a:lnTo>
                    <a:pt x="1668867" y="1990587"/>
                  </a:lnTo>
                  <a:lnTo>
                    <a:pt x="1624851" y="2021436"/>
                  </a:lnTo>
                  <a:lnTo>
                    <a:pt x="1580980" y="2052823"/>
                  </a:lnTo>
                  <a:lnTo>
                    <a:pt x="1537255" y="2084755"/>
                  </a:lnTo>
                  <a:lnTo>
                    <a:pt x="1493678" y="2117238"/>
                  </a:lnTo>
                  <a:lnTo>
                    <a:pt x="1450250" y="2150276"/>
                  </a:lnTo>
                  <a:lnTo>
                    <a:pt x="1406974" y="2183876"/>
                  </a:lnTo>
                  <a:lnTo>
                    <a:pt x="1363850" y="2218044"/>
                  </a:lnTo>
                  <a:lnTo>
                    <a:pt x="1320880" y="2252785"/>
                  </a:lnTo>
                  <a:lnTo>
                    <a:pt x="1278066" y="2288105"/>
                  </a:lnTo>
                  <a:lnTo>
                    <a:pt x="1235409" y="2324010"/>
                  </a:lnTo>
                  <a:lnTo>
                    <a:pt x="1192911" y="2360506"/>
                  </a:lnTo>
                  <a:lnTo>
                    <a:pt x="1150573" y="2397598"/>
                  </a:lnTo>
                  <a:lnTo>
                    <a:pt x="1108397" y="2435293"/>
                  </a:lnTo>
                  <a:lnTo>
                    <a:pt x="1066385" y="2473595"/>
                  </a:lnTo>
                  <a:lnTo>
                    <a:pt x="1024538" y="2512511"/>
                  </a:lnTo>
                  <a:lnTo>
                    <a:pt x="982857" y="2552047"/>
                  </a:lnTo>
                  <a:lnTo>
                    <a:pt x="941344" y="2592208"/>
                  </a:lnTo>
                  <a:lnTo>
                    <a:pt x="900001" y="2633000"/>
                  </a:lnTo>
                  <a:lnTo>
                    <a:pt x="858829" y="2674429"/>
                  </a:lnTo>
                  <a:lnTo>
                    <a:pt x="817830" y="2716500"/>
                  </a:lnTo>
                  <a:lnTo>
                    <a:pt x="777006" y="2759220"/>
                  </a:lnTo>
                  <a:lnTo>
                    <a:pt x="736357" y="2802594"/>
                  </a:lnTo>
                  <a:lnTo>
                    <a:pt x="695885" y="2846628"/>
                  </a:lnTo>
                  <a:lnTo>
                    <a:pt x="655593" y="2891327"/>
                  </a:lnTo>
                  <a:lnTo>
                    <a:pt x="615481" y="2936698"/>
                  </a:lnTo>
                  <a:lnTo>
                    <a:pt x="575551" y="2982747"/>
                  </a:lnTo>
                  <a:lnTo>
                    <a:pt x="535805" y="3029478"/>
                  </a:lnTo>
                  <a:lnTo>
                    <a:pt x="496244" y="3076898"/>
                  </a:lnTo>
                  <a:lnTo>
                    <a:pt x="456869" y="3125013"/>
                  </a:lnTo>
                  <a:lnTo>
                    <a:pt x="417683" y="3173828"/>
                  </a:lnTo>
                  <a:lnTo>
                    <a:pt x="378687" y="3223349"/>
                  </a:lnTo>
                  <a:lnTo>
                    <a:pt x="339882" y="3273582"/>
                  </a:lnTo>
                  <a:lnTo>
                    <a:pt x="301270" y="3324532"/>
                  </a:lnTo>
                  <a:lnTo>
                    <a:pt x="262853" y="3376206"/>
                  </a:lnTo>
                  <a:lnTo>
                    <a:pt x="224631" y="3428609"/>
                  </a:lnTo>
                  <a:lnTo>
                    <a:pt x="186608" y="3481747"/>
                  </a:lnTo>
                  <a:lnTo>
                    <a:pt x="148783" y="3535626"/>
                  </a:lnTo>
                  <a:lnTo>
                    <a:pt x="111159" y="3590252"/>
                  </a:lnTo>
                  <a:lnTo>
                    <a:pt x="73737" y="3645629"/>
                  </a:lnTo>
                  <a:lnTo>
                    <a:pt x="36519" y="3701765"/>
                  </a:lnTo>
                  <a:lnTo>
                    <a:pt x="0" y="3757907"/>
                  </a:lnTo>
                  <a:lnTo>
                    <a:pt x="9445767" y="3757907"/>
                  </a:lnTo>
                  <a:lnTo>
                    <a:pt x="9445767" y="0"/>
                  </a:lnTo>
                  <a:close/>
                </a:path>
              </a:pathLst>
            </a:custGeom>
            <a:solidFill>
              <a:srgbClr val="5C91E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303314"/>
              <a:ext cx="11483594" cy="6391909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2648" y="458723"/>
            <a:ext cx="10966704" cy="5925312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69900">
              <a:lnSpc>
                <a:spcPct val="100000"/>
              </a:lnSpc>
              <a:spcBef>
                <a:spcPts val="100"/>
              </a:spcBef>
            </a:pPr>
            <a:r>
              <a:rPr dirty="0" sz="3600" spc="-5"/>
              <a:t>德技并</a:t>
            </a:r>
            <a:r>
              <a:rPr dirty="0" sz="3600" spc="-15"/>
              <a:t>修</a:t>
            </a:r>
            <a:r>
              <a:rPr dirty="0" sz="3600" spc="-844"/>
              <a:t> </a:t>
            </a:r>
            <a:r>
              <a:rPr dirty="0" sz="3600">
                <a:latin typeface="Arial"/>
                <a:cs typeface="Arial"/>
              </a:rPr>
              <a:t>—</a:t>
            </a:r>
            <a:r>
              <a:rPr dirty="0" sz="3600" spc="-50">
                <a:latin typeface="Arial"/>
                <a:cs typeface="Arial"/>
              </a:rPr>
              <a:t> </a:t>
            </a:r>
            <a:r>
              <a:rPr dirty="0" spc="5"/>
              <a:t>跨境直播助</a:t>
            </a:r>
            <a:r>
              <a:rPr dirty="0" spc="-10"/>
              <a:t>力“</a:t>
            </a:r>
            <a:r>
              <a:rPr dirty="0" spc="5"/>
              <a:t>一</a:t>
            </a:r>
            <a:r>
              <a:rPr dirty="0" spc="-10"/>
              <a:t>带</a:t>
            </a:r>
            <a:r>
              <a:rPr dirty="0" spc="5"/>
              <a:t>一</a:t>
            </a:r>
            <a:r>
              <a:rPr dirty="0" spc="-10"/>
              <a:t>路”</a:t>
            </a:r>
            <a:r>
              <a:rPr dirty="0" spc="5"/>
              <a:t>高</a:t>
            </a:r>
            <a:r>
              <a:rPr dirty="0" spc="-10"/>
              <a:t>质量</a:t>
            </a:r>
            <a:r>
              <a:rPr dirty="0" spc="5"/>
              <a:t>发</a:t>
            </a:r>
            <a:r>
              <a:rPr dirty="0" spc="-15"/>
              <a:t>展</a:t>
            </a:r>
            <a:endParaRPr sz="3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10613" y="2275077"/>
            <a:ext cx="9104630" cy="332930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269240">
              <a:lnSpc>
                <a:spcPct val="100000"/>
              </a:lnSpc>
              <a:spcBef>
                <a:spcPts val="105"/>
              </a:spcBef>
            </a:pPr>
            <a:r>
              <a:rPr dirty="0" sz="2000" spc="10">
                <a:latin typeface="黑体"/>
                <a:cs typeface="黑体"/>
              </a:rPr>
              <a:t>中欧</a:t>
            </a:r>
            <a:r>
              <a:rPr dirty="0" sz="2000">
                <a:latin typeface="黑体"/>
                <a:cs typeface="黑体"/>
              </a:rPr>
              <a:t>班列</a:t>
            </a:r>
            <a:r>
              <a:rPr dirty="0" sz="2000" spc="-15">
                <a:latin typeface="黑体"/>
                <a:cs typeface="黑体"/>
              </a:rPr>
              <a:t>连</a:t>
            </a:r>
            <a:r>
              <a:rPr dirty="0" sz="2000">
                <a:latin typeface="黑体"/>
                <a:cs typeface="黑体"/>
              </a:rPr>
              <a:t>云港</a:t>
            </a:r>
            <a:r>
              <a:rPr dirty="0" sz="2000" spc="-10">
                <a:latin typeface="Arial"/>
                <a:cs typeface="Arial"/>
              </a:rPr>
              <a:t>(</a:t>
            </a:r>
            <a:r>
              <a:rPr dirty="0" sz="2000">
                <a:latin typeface="黑体"/>
                <a:cs typeface="黑体"/>
              </a:rPr>
              <a:t>赣</a:t>
            </a:r>
            <a:r>
              <a:rPr dirty="0" sz="2000" spc="-15">
                <a:latin typeface="黑体"/>
                <a:cs typeface="黑体"/>
              </a:rPr>
              <a:t>榆</a:t>
            </a:r>
            <a:r>
              <a:rPr dirty="0" sz="2000" spc="-10">
                <a:latin typeface="Arial"/>
                <a:cs typeface="Arial"/>
              </a:rPr>
              <a:t>)</a:t>
            </a:r>
            <a:r>
              <a:rPr dirty="0" sz="2000">
                <a:latin typeface="黑体"/>
                <a:cs typeface="黑体"/>
              </a:rPr>
              <a:t>跨境</a:t>
            </a:r>
            <a:r>
              <a:rPr dirty="0" sz="2000" spc="-15">
                <a:latin typeface="黑体"/>
                <a:cs typeface="黑体"/>
              </a:rPr>
              <a:t>电</a:t>
            </a:r>
            <a:r>
              <a:rPr dirty="0" sz="2000">
                <a:latin typeface="黑体"/>
                <a:cs typeface="黑体"/>
              </a:rPr>
              <a:t>商直</a:t>
            </a:r>
            <a:r>
              <a:rPr dirty="0" sz="2000" spc="-15">
                <a:latin typeface="黑体"/>
                <a:cs typeface="黑体"/>
              </a:rPr>
              <a:t>播</a:t>
            </a:r>
            <a:r>
              <a:rPr dirty="0" sz="2000">
                <a:latin typeface="黑体"/>
                <a:cs typeface="黑体"/>
              </a:rPr>
              <a:t>基地</a:t>
            </a:r>
            <a:r>
              <a:rPr dirty="0" sz="2000" spc="-15">
                <a:latin typeface="黑体"/>
                <a:cs typeface="黑体"/>
              </a:rPr>
              <a:t>坐</a:t>
            </a:r>
            <a:r>
              <a:rPr dirty="0" sz="2000">
                <a:latin typeface="黑体"/>
                <a:cs typeface="黑体"/>
              </a:rPr>
              <a:t>落于</a:t>
            </a:r>
            <a:r>
              <a:rPr dirty="0" sz="2000" spc="-15">
                <a:latin typeface="黑体"/>
                <a:cs typeface="黑体"/>
              </a:rPr>
              <a:t>九</a:t>
            </a:r>
            <a:r>
              <a:rPr dirty="0" sz="2000">
                <a:latin typeface="黑体"/>
                <a:cs typeface="黑体"/>
              </a:rPr>
              <a:t>里海</a:t>
            </a:r>
            <a:r>
              <a:rPr dirty="0" sz="2000" spc="-15">
                <a:latin typeface="黑体"/>
                <a:cs typeface="黑体"/>
              </a:rPr>
              <a:t>产</a:t>
            </a:r>
            <a:r>
              <a:rPr dirty="0" sz="2000">
                <a:latin typeface="黑体"/>
                <a:cs typeface="黑体"/>
              </a:rPr>
              <a:t>品电</a:t>
            </a:r>
            <a:r>
              <a:rPr dirty="0" sz="2000" spc="-15">
                <a:latin typeface="黑体"/>
                <a:cs typeface="黑体"/>
              </a:rPr>
              <a:t>商</a:t>
            </a:r>
            <a:r>
              <a:rPr dirty="0" sz="2000">
                <a:latin typeface="黑体"/>
                <a:cs typeface="黑体"/>
              </a:rPr>
              <a:t>创业</a:t>
            </a:r>
            <a:r>
              <a:rPr dirty="0" sz="2000" spc="-15">
                <a:latin typeface="黑体"/>
                <a:cs typeface="黑体"/>
              </a:rPr>
              <a:t>园</a:t>
            </a:r>
            <a:r>
              <a:rPr dirty="0" sz="2000">
                <a:latin typeface="黑体"/>
                <a:cs typeface="黑体"/>
              </a:rPr>
              <a:t>内。</a:t>
            </a:r>
            <a:r>
              <a:rPr dirty="0" sz="2000" spc="-15">
                <a:latin typeface="黑体"/>
                <a:cs typeface="黑体"/>
              </a:rPr>
              <a:t>创</a:t>
            </a:r>
            <a:r>
              <a:rPr dirty="0" sz="2000">
                <a:latin typeface="黑体"/>
                <a:cs typeface="黑体"/>
              </a:rPr>
              <a:t>业 园集办</a:t>
            </a:r>
            <a:r>
              <a:rPr dirty="0" sz="2000" spc="-15">
                <a:latin typeface="黑体"/>
                <a:cs typeface="黑体"/>
              </a:rPr>
              <a:t>公</a:t>
            </a:r>
            <a:r>
              <a:rPr dirty="0" sz="2000">
                <a:latin typeface="黑体"/>
                <a:cs typeface="黑体"/>
              </a:rPr>
              <a:t>、</a:t>
            </a:r>
            <a:r>
              <a:rPr dirty="0" sz="2000" spc="-15">
                <a:latin typeface="黑体"/>
                <a:cs typeface="黑体"/>
              </a:rPr>
              <a:t>培</a:t>
            </a:r>
            <a:r>
              <a:rPr dirty="0" sz="2000">
                <a:latin typeface="黑体"/>
                <a:cs typeface="黑体"/>
              </a:rPr>
              <a:t>训、孵</a:t>
            </a:r>
            <a:r>
              <a:rPr dirty="0" sz="2000" spc="-15">
                <a:latin typeface="黑体"/>
                <a:cs typeface="黑体"/>
              </a:rPr>
              <a:t>化</a:t>
            </a:r>
            <a:r>
              <a:rPr dirty="0" sz="2000">
                <a:latin typeface="黑体"/>
                <a:cs typeface="黑体"/>
              </a:rPr>
              <a:t>、</a:t>
            </a:r>
            <a:r>
              <a:rPr dirty="0" sz="2000" spc="-15">
                <a:latin typeface="黑体"/>
                <a:cs typeface="黑体"/>
              </a:rPr>
              <a:t>展</a:t>
            </a:r>
            <a:r>
              <a:rPr dirty="0" sz="2000">
                <a:latin typeface="黑体"/>
                <a:cs typeface="黑体"/>
              </a:rPr>
              <a:t>示、直</a:t>
            </a:r>
            <a:r>
              <a:rPr dirty="0" sz="2000" spc="-15">
                <a:latin typeface="黑体"/>
                <a:cs typeface="黑体"/>
              </a:rPr>
              <a:t>播</a:t>
            </a:r>
            <a:r>
              <a:rPr dirty="0" sz="2000">
                <a:latin typeface="黑体"/>
                <a:cs typeface="黑体"/>
              </a:rPr>
              <a:t>间</a:t>
            </a:r>
            <a:r>
              <a:rPr dirty="0" sz="2000" spc="-15">
                <a:latin typeface="黑体"/>
                <a:cs typeface="黑体"/>
              </a:rPr>
              <a:t>为</a:t>
            </a:r>
            <a:r>
              <a:rPr dirty="0" sz="2000">
                <a:latin typeface="黑体"/>
                <a:cs typeface="黑体"/>
              </a:rPr>
              <a:t>一体，</a:t>
            </a:r>
            <a:r>
              <a:rPr dirty="0" sz="2000" spc="-15">
                <a:latin typeface="黑体"/>
                <a:cs typeface="黑体"/>
              </a:rPr>
              <a:t>引</a:t>
            </a:r>
            <a:r>
              <a:rPr dirty="0" sz="2000">
                <a:latin typeface="黑体"/>
                <a:cs typeface="黑体"/>
              </a:rPr>
              <a:t>进</a:t>
            </a:r>
            <a:r>
              <a:rPr dirty="0" sz="2000" spc="-15">
                <a:latin typeface="黑体"/>
                <a:cs typeface="黑体"/>
              </a:rPr>
              <a:t>优</a:t>
            </a:r>
            <a:r>
              <a:rPr dirty="0" sz="2000">
                <a:latin typeface="黑体"/>
                <a:cs typeface="黑体"/>
              </a:rPr>
              <a:t>质电商</a:t>
            </a:r>
            <a:r>
              <a:rPr dirty="0" sz="2000" spc="-15">
                <a:latin typeface="黑体"/>
                <a:cs typeface="黑体"/>
              </a:rPr>
              <a:t>团</a:t>
            </a:r>
            <a:r>
              <a:rPr dirty="0" sz="2000">
                <a:latin typeface="黑体"/>
                <a:cs typeface="黑体"/>
              </a:rPr>
              <a:t>队</a:t>
            </a:r>
            <a:r>
              <a:rPr dirty="0" sz="2000" spc="-15">
                <a:latin typeface="黑体"/>
                <a:cs typeface="黑体"/>
              </a:rPr>
              <a:t>加</a:t>
            </a:r>
            <a:r>
              <a:rPr dirty="0" sz="2000">
                <a:latin typeface="黑体"/>
                <a:cs typeface="黑体"/>
              </a:rPr>
              <a:t>入运营</a:t>
            </a:r>
            <a:r>
              <a:rPr dirty="0" sz="2000" spc="-15">
                <a:latin typeface="黑体"/>
                <a:cs typeface="黑体"/>
              </a:rPr>
              <a:t>，</a:t>
            </a:r>
            <a:r>
              <a:rPr dirty="0" sz="2000">
                <a:latin typeface="黑体"/>
                <a:cs typeface="黑体"/>
              </a:rPr>
              <a:t>培 养直播</a:t>
            </a:r>
            <a:r>
              <a:rPr dirty="0" sz="2000" spc="-15">
                <a:latin typeface="黑体"/>
                <a:cs typeface="黑体"/>
              </a:rPr>
              <a:t>人</a:t>
            </a:r>
            <a:r>
              <a:rPr dirty="0" sz="2000">
                <a:latin typeface="黑体"/>
                <a:cs typeface="黑体"/>
              </a:rPr>
              <a:t>才</a:t>
            </a:r>
            <a:r>
              <a:rPr dirty="0" sz="2000" spc="-15">
                <a:latin typeface="黑体"/>
                <a:cs typeface="黑体"/>
              </a:rPr>
              <a:t>，</a:t>
            </a:r>
            <a:r>
              <a:rPr dirty="0" sz="2000">
                <a:latin typeface="黑体"/>
                <a:cs typeface="黑体"/>
              </a:rPr>
              <a:t>为电商</a:t>
            </a:r>
            <a:r>
              <a:rPr dirty="0" sz="2000" spc="-15">
                <a:latin typeface="黑体"/>
                <a:cs typeface="黑体"/>
              </a:rPr>
              <a:t>新</a:t>
            </a:r>
            <a:r>
              <a:rPr dirty="0" sz="2000">
                <a:latin typeface="黑体"/>
                <a:cs typeface="黑体"/>
              </a:rPr>
              <a:t>手</a:t>
            </a:r>
            <a:r>
              <a:rPr dirty="0" sz="2000" spc="-15">
                <a:latin typeface="黑体"/>
                <a:cs typeface="黑体"/>
              </a:rPr>
              <a:t>提</a:t>
            </a:r>
            <a:r>
              <a:rPr dirty="0" sz="2000">
                <a:latin typeface="黑体"/>
                <a:cs typeface="黑体"/>
              </a:rPr>
              <a:t>供‘帮</a:t>
            </a:r>
            <a:r>
              <a:rPr dirty="0" sz="2000" spc="-15">
                <a:latin typeface="黑体"/>
                <a:cs typeface="黑体"/>
              </a:rPr>
              <a:t>带</a:t>
            </a:r>
            <a:r>
              <a:rPr dirty="0" sz="2000">
                <a:latin typeface="黑体"/>
                <a:cs typeface="黑体"/>
              </a:rPr>
              <a:t>’</a:t>
            </a:r>
            <a:r>
              <a:rPr dirty="0" sz="2000" spc="-15">
                <a:latin typeface="黑体"/>
                <a:cs typeface="黑体"/>
              </a:rPr>
              <a:t>服</a:t>
            </a:r>
            <a:r>
              <a:rPr dirty="0" sz="2000">
                <a:latin typeface="黑体"/>
                <a:cs typeface="黑体"/>
              </a:rPr>
              <a:t>务和货</a:t>
            </a:r>
            <a:r>
              <a:rPr dirty="0" sz="2000" spc="-15">
                <a:latin typeface="黑体"/>
                <a:cs typeface="黑体"/>
              </a:rPr>
              <a:t>源</a:t>
            </a:r>
            <a:r>
              <a:rPr dirty="0" sz="2000">
                <a:latin typeface="黑体"/>
                <a:cs typeface="黑体"/>
              </a:rPr>
              <a:t>，</a:t>
            </a:r>
            <a:r>
              <a:rPr dirty="0" sz="2000" spc="-15">
                <a:latin typeface="黑体"/>
                <a:cs typeface="黑体"/>
              </a:rPr>
              <a:t>做</a:t>
            </a:r>
            <a:r>
              <a:rPr dirty="0" sz="2000">
                <a:latin typeface="黑体"/>
                <a:cs typeface="黑体"/>
              </a:rPr>
              <a:t>好后勤</a:t>
            </a:r>
            <a:r>
              <a:rPr dirty="0" sz="2000" spc="-15">
                <a:latin typeface="黑体"/>
                <a:cs typeface="黑体"/>
              </a:rPr>
              <a:t>服</a:t>
            </a:r>
            <a:r>
              <a:rPr dirty="0" sz="2000">
                <a:latin typeface="黑体"/>
                <a:cs typeface="黑体"/>
              </a:rPr>
              <a:t>务。</a:t>
            </a:r>
            <a:endParaRPr sz="2000">
              <a:latin typeface="黑体"/>
              <a:cs typeface="黑体"/>
            </a:endParaRPr>
          </a:p>
          <a:p>
            <a:pPr marL="12700" marR="39370" indent="269240">
              <a:lnSpc>
                <a:spcPct val="99000"/>
              </a:lnSpc>
              <a:spcBef>
                <a:spcPts val="1115"/>
              </a:spcBef>
            </a:pPr>
            <a:r>
              <a:rPr dirty="0" sz="2000">
                <a:latin typeface="黑体"/>
                <a:cs typeface="黑体"/>
              </a:rPr>
              <a:t>园区运</a:t>
            </a:r>
            <a:r>
              <a:rPr dirty="0" sz="2000" spc="-15">
                <a:latin typeface="黑体"/>
                <a:cs typeface="黑体"/>
              </a:rPr>
              <a:t>用</a:t>
            </a:r>
            <a:r>
              <a:rPr dirty="0" sz="2000">
                <a:latin typeface="黑体"/>
                <a:cs typeface="黑体"/>
              </a:rPr>
              <a:t>中</a:t>
            </a:r>
            <a:r>
              <a:rPr dirty="0" sz="2000" spc="-15">
                <a:latin typeface="黑体"/>
                <a:cs typeface="黑体"/>
              </a:rPr>
              <a:t>欧</a:t>
            </a:r>
            <a:r>
              <a:rPr dirty="0" sz="2000">
                <a:latin typeface="黑体"/>
                <a:cs typeface="黑体"/>
              </a:rPr>
              <a:t>班列“</a:t>
            </a:r>
            <a:r>
              <a:rPr dirty="0" sz="2000" spc="-15">
                <a:latin typeface="黑体"/>
                <a:cs typeface="黑体"/>
              </a:rPr>
              <a:t>前</a:t>
            </a:r>
            <a:r>
              <a:rPr dirty="0" sz="2000">
                <a:latin typeface="黑体"/>
                <a:cs typeface="黑体"/>
              </a:rPr>
              <a:t>展</a:t>
            </a:r>
            <a:r>
              <a:rPr dirty="0" sz="2000" spc="-15">
                <a:latin typeface="黑体"/>
                <a:cs typeface="黑体"/>
              </a:rPr>
              <a:t>后</a:t>
            </a:r>
            <a:r>
              <a:rPr dirty="0" sz="2000">
                <a:latin typeface="黑体"/>
                <a:cs typeface="黑体"/>
              </a:rPr>
              <a:t>仓”新</a:t>
            </a:r>
            <a:r>
              <a:rPr dirty="0" sz="2000" spc="-15">
                <a:latin typeface="黑体"/>
                <a:cs typeface="黑体"/>
              </a:rPr>
              <a:t>模</a:t>
            </a:r>
            <a:r>
              <a:rPr dirty="0" sz="2000">
                <a:latin typeface="黑体"/>
                <a:cs typeface="黑体"/>
              </a:rPr>
              <a:t>式</a:t>
            </a:r>
            <a:r>
              <a:rPr dirty="0" sz="2000" spc="-15">
                <a:latin typeface="黑体"/>
                <a:cs typeface="黑体"/>
              </a:rPr>
              <a:t>，</a:t>
            </a:r>
            <a:r>
              <a:rPr dirty="0" sz="2000">
                <a:latin typeface="黑体"/>
                <a:cs typeface="黑体"/>
              </a:rPr>
              <a:t>通过中</a:t>
            </a:r>
            <a:r>
              <a:rPr dirty="0" sz="2000" spc="-15">
                <a:latin typeface="黑体"/>
                <a:cs typeface="黑体"/>
              </a:rPr>
              <a:t>欧</a:t>
            </a:r>
            <a:r>
              <a:rPr dirty="0" sz="2000">
                <a:latin typeface="黑体"/>
                <a:cs typeface="黑体"/>
              </a:rPr>
              <a:t>班</a:t>
            </a:r>
            <a:r>
              <a:rPr dirty="0" sz="2000" spc="-15">
                <a:latin typeface="黑体"/>
                <a:cs typeface="黑体"/>
              </a:rPr>
              <a:t>列</a:t>
            </a:r>
            <a:r>
              <a:rPr dirty="0" sz="2000">
                <a:latin typeface="黑体"/>
                <a:cs typeface="黑体"/>
              </a:rPr>
              <a:t>引入“</a:t>
            </a:r>
            <a:r>
              <a:rPr dirty="0" sz="2000" spc="-15">
                <a:latin typeface="黑体"/>
                <a:cs typeface="黑体"/>
              </a:rPr>
              <a:t>一</a:t>
            </a:r>
            <a:r>
              <a:rPr dirty="0" sz="2000">
                <a:latin typeface="黑体"/>
                <a:cs typeface="黑体"/>
              </a:rPr>
              <a:t>带</a:t>
            </a:r>
            <a:r>
              <a:rPr dirty="0" sz="2000" spc="-15">
                <a:latin typeface="黑体"/>
                <a:cs typeface="黑体"/>
              </a:rPr>
              <a:t>一</a:t>
            </a:r>
            <a:r>
              <a:rPr dirty="0" sz="2000">
                <a:latin typeface="黑体"/>
                <a:cs typeface="黑体"/>
              </a:rPr>
              <a:t>路”沿线 高质量</a:t>
            </a:r>
            <a:r>
              <a:rPr dirty="0" sz="2000" spc="-15">
                <a:latin typeface="黑体"/>
                <a:cs typeface="黑体"/>
              </a:rPr>
              <a:t>源</a:t>
            </a:r>
            <a:r>
              <a:rPr dirty="0" sz="2000">
                <a:latin typeface="黑体"/>
                <a:cs typeface="黑体"/>
              </a:rPr>
              <a:t>头</a:t>
            </a:r>
            <a:r>
              <a:rPr dirty="0" sz="2000" spc="-15">
                <a:latin typeface="黑体"/>
                <a:cs typeface="黑体"/>
              </a:rPr>
              <a:t>货</a:t>
            </a:r>
            <a:r>
              <a:rPr dirty="0" sz="2000">
                <a:latin typeface="黑体"/>
                <a:cs typeface="黑体"/>
              </a:rPr>
              <a:t>品和江</a:t>
            </a:r>
            <a:r>
              <a:rPr dirty="0" sz="2000" spc="-15">
                <a:latin typeface="黑体"/>
                <a:cs typeface="黑体"/>
              </a:rPr>
              <a:t>苏</a:t>
            </a:r>
            <a:r>
              <a:rPr dirty="0" sz="2000">
                <a:latin typeface="黑体"/>
                <a:cs typeface="黑体"/>
              </a:rPr>
              <a:t>优</a:t>
            </a:r>
            <a:r>
              <a:rPr dirty="0" sz="2000" spc="-15">
                <a:latin typeface="黑体"/>
                <a:cs typeface="黑体"/>
              </a:rPr>
              <a:t>势</a:t>
            </a:r>
            <a:r>
              <a:rPr dirty="0" sz="2000">
                <a:latin typeface="黑体"/>
                <a:cs typeface="黑体"/>
              </a:rPr>
              <a:t>出口商</a:t>
            </a:r>
            <a:r>
              <a:rPr dirty="0" sz="2000" spc="-15">
                <a:latin typeface="黑体"/>
                <a:cs typeface="黑体"/>
              </a:rPr>
              <a:t>品</a:t>
            </a:r>
            <a:r>
              <a:rPr dirty="0" sz="2000">
                <a:latin typeface="黑体"/>
                <a:cs typeface="黑体"/>
              </a:rPr>
              <a:t>，</a:t>
            </a:r>
            <a:r>
              <a:rPr dirty="0" sz="2000" spc="-15">
                <a:latin typeface="黑体"/>
                <a:cs typeface="黑体"/>
              </a:rPr>
              <a:t>以</a:t>
            </a:r>
            <a:r>
              <a:rPr dirty="0" sz="2000">
                <a:latin typeface="黑体"/>
                <a:cs typeface="黑体"/>
              </a:rPr>
              <a:t>境内外</a:t>
            </a:r>
            <a:r>
              <a:rPr dirty="0" sz="2000" spc="-15">
                <a:latin typeface="黑体"/>
                <a:cs typeface="黑体"/>
              </a:rPr>
              <a:t>原</a:t>
            </a:r>
            <a:r>
              <a:rPr dirty="0" sz="2000">
                <a:latin typeface="黑体"/>
                <a:cs typeface="黑体"/>
              </a:rPr>
              <a:t>产</a:t>
            </a:r>
            <a:r>
              <a:rPr dirty="0" sz="2000" spc="-15">
                <a:latin typeface="黑体"/>
                <a:cs typeface="黑体"/>
              </a:rPr>
              <a:t>地</a:t>
            </a:r>
            <a:r>
              <a:rPr dirty="0" sz="2000">
                <a:latin typeface="黑体"/>
                <a:cs typeface="黑体"/>
              </a:rPr>
              <a:t>直播为</a:t>
            </a:r>
            <a:r>
              <a:rPr dirty="0" sz="2000" spc="-15">
                <a:latin typeface="黑体"/>
                <a:cs typeface="黑体"/>
              </a:rPr>
              <a:t>特</a:t>
            </a:r>
            <a:r>
              <a:rPr dirty="0" sz="2000">
                <a:latin typeface="黑体"/>
                <a:cs typeface="黑体"/>
              </a:rPr>
              <a:t>色</a:t>
            </a:r>
            <a:r>
              <a:rPr dirty="0" sz="2000" spc="-15">
                <a:latin typeface="黑体"/>
                <a:cs typeface="黑体"/>
              </a:rPr>
              <a:t>，</a:t>
            </a:r>
            <a:r>
              <a:rPr dirty="0" sz="2000">
                <a:latin typeface="黑体"/>
                <a:cs typeface="黑体"/>
              </a:rPr>
              <a:t>推动进</a:t>
            </a:r>
            <a:r>
              <a:rPr dirty="0" sz="2000" spc="-15">
                <a:latin typeface="黑体"/>
                <a:cs typeface="黑体"/>
              </a:rPr>
              <a:t>出</a:t>
            </a:r>
            <a:r>
              <a:rPr dirty="0" sz="2000">
                <a:latin typeface="黑体"/>
                <a:cs typeface="黑体"/>
              </a:rPr>
              <a:t>口 </a:t>
            </a:r>
            <a:r>
              <a:rPr dirty="0" sz="2000" spc="10">
                <a:latin typeface="黑体"/>
                <a:cs typeface="黑体"/>
              </a:rPr>
              <a:t>商品</a:t>
            </a:r>
            <a:r>
              <a:rPr dirty="0" sz="2000">
                <a:latin typeface="黑体"/>
                <a:cs typeface="黑体"/>
              </a:rPr>
              <a:t>通过</a:t>
            </a:r>
            <a:r>
              <a:rPr dirty="0" sz="2000" spc="-15">
                <a:latin typeface="黑体"/>
                <a:cs typeface="黑体"/>
              </a:rPr>
              <a:t>抖</a:t>
            </a:r>
            <a:r>
              <a:rPr dirty="0" sz="2000">
                <a:latin typeface="黑体"/>
                <a:cs typeface="黑体"/>
              </a:rPr>
              <a:t>音、</a:t>
            </a:r>
            <a:r>
              <a:rPr dirty="0" sz="2000" spc="-15">
                <a:latin typeface="黑体"/>
                <a:cs typeface="黑体"/>
              </a:rPr>
              <a:t>快</a:t>
            </a:r>
            <a:r>
              <a:rPr dirty="0" sz="2000">
                <a:latin typeface="黑体"/>
                <a:cs typeface="黑体"/>
              </a:rPr>
              <a:t>手等</a:t>
            </a:r>
            <a:r>
              <a:rPr dirty="0" sz="2000" spc="-15">
                <a:latin typeface="黑体"/>
                <a:cs typeface="黑体"/>
              </a:rPr>
              <a:t>国</a:t>
            </a:r>
            <a:r>
              <a:rPr dirty="0" sz="2000">
                <a:latin typeface="黑体"/>
                <a:cs typeface="黑体"/>
              </a:rPr>
              <a:t>内外</a:t>
            </a:r>
            <a:r>
              <a:rPr dirty="0" sz="2000" spc="-15">
                <a:latin typeface="黑体"/>
                <a:cs typeface="黑体"/>
              </a:rPr>
              <a:t>平</a:t>
            </a:r>
            <a:r>
              <a:rPr dirty="0" sz="2000">
                <a:latin typeface="黑体"/>
                <a:cs typeface="黑体"/>
              </a:rPr>
              <a:t>台以</a:t>
            </a:r>
            <a:r>
              <a:rPr dirty="0" sz="2000" spc="-15">
                <a:latin typeface="黑体"/>
                <a:cs typeface="黑体"/>
              </a:rPr>
              <a:t>电</a:t>
            </a:r>
            <a:r>
              <a:rPr dirty="0" sz="2000">
                <a:latin typeface="黑体"/>
                <a:cs typeface="黑体"/>
              </a:rPr>
              <a:t>商直</a:t>
            </a:r>
            <a:r>
              <a:rPr dirty="0" sz="2000" spc="-15">
                <a:latin typeface="黑体"/>
                <a:cs typeface="黑体"/>
              </a:rPr>
              <a:t>播</a:t>
            </a:r>
            <a:r>
              <a:rPr dirty="0" sz="2000">
                <a:latin typeface="黑体"/>
                <a:cs typeface="黑体"/>
              </a:rPr>
              <a:t>性质</a:t>
            </a:r>
            <a:r>
              <a:rPr dirty="0" sz="2000" spc="-15">
                <a:latin typeface="黑体"/>
                <a:cs typeface="黑体"/>
              </a:rPr>
              <a:t>销</a:t>
            </a:r>
            <a:r>
              <a:rPr dirty="0" sz="2000">
                <a:latin typeface="黑体"/>
                <a:cs typeface="黑体"/>
              </a:rPr>
              <a:t>售，</a:t>
            </a:r>
            <a:r>
              <a:rPr dirty="0" sz="2000" spc="-15">
                <a:latin typeface="黑体"/>
                <a:cs typeface="黑体"/>
              </a:rPr>
              <a:t>促</a:t>
            </a:r>
            <a:r>
              <a:rPr dirty="0" sz="2000">
                <a:latin typeface="黑体"/>
                <a:cs typeface="黑体"/>
              </a:rPr>
              <a:t>进江</a:t>
            </a:r>
            <a:r>
              <a:rPr dirty="0" sz="2000" spc="-15">
                <a:latin typeface="黑体"/>
                <a:cs typeface="黑体"/>
              </a:rPr>
              <a:t>苏</a:t>
            </a:r>
            <a:r>
              <a:rPr dirty="0" sz="2000">
                <a:latin typeface="黑体"/>
                <a:cs typeface="黑体"/>
              </a:rPr>
              <a:t>中欧</a:t>
            </a:r>
            <a:r>
              <a:rPr dirty="0" sz="2000" spc="-15">
                <a:latin typeface="黑体"/>
                <a:cs typeface="黑体"/>
              </a:rPr>
              <a:t>班</a:t>
            </a:r>
            <a:r>
              <a:rPr dirty="0" sz="2000" spc="10">
                <a:latin typeface="黑体"/>
                <a:cs typeface="黑体"/>
              </a:rPr>
              <a:t>列</a:t>
            </a:r>
            <a:r>
              <a:rPr dirty="0" sz="2000" spc="-10">
                <a:latin typeface="Arial"/>
                <a:cs typeface="Arial"/>
              </a:rPr>
              <a:t>+</a:t>
            </a:r>
            <a:r>
              <a:rPr dirty="0" sz="2000">
                <a:latin typeface="黑体"/>
                <a:cs typeface="黑体"/>
              </a:rPr>
              <a:t>跨境 </a:t>
            </a:r>
            <a:r>
              <a:rPr dirty="0" sz="2000" spc="10">
                <a:latin typeface="黑体"/>
                <a:cs typeface="黑体"/>
              </a:rPr>
              <a:t>电商</a:t>
            </a:r>
            <a:r>
              <a:rPr dirty="0" sz="2000" spc="-10">
                <a:latin typeface="Arial"/>
                <a:cs typeface="Arial"/>
              </a:rPr>
              <a:t>+</a:t>
            </a:r>
            <a:r>
              <a:rPr dirty="0" sz="2000">
                <a:latin typeface="黑体"/>
                <a:cs typeface="黑体"/>
              </a:rPr>
              <a:t>海外</a:t>
            </a:r>
            <a:r>
              <a:rPr dirty="0" sz="2000" spc="-15">
                <a:latin typeface="黑体"/>
                <a:cs typeface="黑体"/>
              </a:rPr>
              <a:t>仓</a:t>
            </a:r>
            <a:r>
              <a:rPr dirty="0" sz="2000">
                <a:latin typeface="黑体"/>
                <a:cs typeface="黑体"/>
              </a:rPr>
              <a:t>有机</a:t>
            </a:r>
            <a:r>
              <a:rPr dirty="0" sz="2000" spc="-15">
                <a:latin typeface="黑体"/>
                <a:cs typeface="黑体"/>
              </a:rPr>
              <a:t>融</a:t>
            </a:r>
            <a:r>
              <a:rPr dirty="0" sz="2000">
                <a:latin typeface="黑体"/>
                <a:cs typeface="黑体"/>
              </a:rPr>
              <a:t>合，</a:t>
            </a:r>
            <a:r>
              <a:rPr dirty="0" sz="2000" spc="-15">
                <a:latin typeface="黑体"/>
                <a:cs typeface="黑体"/>
              </a:rPr>
              <a:t>不</a:t>
            </a:r>
            <a:r>
              <a:rPr dirty="0" sz="2000">
                <a:latin typeface="黑体"/>
                <a:cs typeface="黑体"/>
              </a:rPr>
              <a:t>断提</a:t>
            </a:r>
            <a:r>
              <a:rPr dirty="0" sz="2000" spc="-15">
                <a:latin typeface="黑体"/>
                <a:cs typeface="黑体"/>
              </a:rPr>
              <a:t>升</a:t>
            </a:r>
            <a:r>
              <a:rPr dirty="0" sz="2000">
                <a:latin typeface="黑体"/>
                <a:cs typeface="黑体"/>
              </a:rPr>
              <a:t>连云</a:t>
            </a:r>
            <a:r>
              <a:rPr dirty="0" sz="2000" spc="-15">
                <a:latin typeface="黑体"/>
                <a:cs typeface="黑体"/>
              </a:rPr>
              <a:t>港</a:t>
            </a:r>
            <a:r>
              <a:rPr dirty="0" sz="2000">
                <a:latin typeface="黑体"/>
                <a:cs typeface="黑体"/>
              </a:rPr>
              <a:t>在电</a:t>
            </a:r>
            <a:r>
              <a:rPr dirty="0" sz="2000" spc="-15">
                <a:latin typeface="黑体"/>
                <a:cs typeface="黑体"/>
              </a:rPr>
              <a:t>商</a:t>
            </a:r>
            <a:r>
              <a:rPr dirty="0" sz="2000">
                <a:latin typeface="黑体"/>
                <a:cs typeface="黑体"/>
              </a:rPr>
              <a:t>直播</a:t>
            </a:r>
            <a:r>
              <a:rPr dirty="0" sz="2000" spc="-15">
                <a:latin typeface="黑体"/>
                <a:cs typeface="黑体"/>
              </a:rPr>
              <a:t>、</a:t>
            </a:r>
            <a:r>
              <a:rPr dirty="0" sz="2000">
                <a:latin typeface="黑体"/>
                <a:cs typeface="黑体"/>
              </a:rPr>
              <a:t>垂直</a:t>
            </a:r>
            <a:r>
              <a:rPr dirty="0" sz="2000" spc="-15">
                <a:latin typeface="黑体"/>
                <a:cs typeface="黑体"/>
              </a:rPr>
              <a:t>电</a:t>
            </a:r>
            <a:r>
              <a:rPr dirty="0" sz="2000">
                <a:latin typeface="黑体"/>
                <a:cs typeface="黑体"/>
              </a:rPr>
              <a:t>商以</a:t>
            </a:r>
            <a:r>
              <a:rPr dirty="0" sz="2000" spc="-15">
                <a:latin typeface="黑体"/>
                <a:cs typeface="黑体"/>
              </a:rPr>
              <a:t>及</a:t>
            </a:r>
            <a:r>
              <a:rPr dirty="0" sz="2000">
                <a:latin typeface="黑体"/>
                <a:cs typeface="黑体"/>
              </a:rPr>
              <a:t>其他</a:t>
            </a:r>
            <a:r>
              <a:rPr dirty="0" sz="2000" spc="-15">
                <a:latin typeface="黑体"/>
                <a:cs typeface="黑体"/>
              </a:rPr>
              <a:t>电</a:t>
            </a:r>
            <a:r>
              <a:rPr dirty="0" sz="2000">
                <a:latin typeface="黑体"/>
                <a:cs typeface="黑体"/>
              </a:rPr>
              <a:t>商模式 和配套</a:t>
            </a:r>
            <a:r>
              <a:rPr dirty="0" sz="2000" spc="-15">
                <a:latin typeface="黑体"/>
                <a:cs typeface="黑体"/>
              </a:rPr>
              <a:t>服</a:t>
            </a:r>
            <a:r>
              <a:rPr dirty="0" sz="2000">
                <a:latin typeface="黑体"/>
                <a:cs typeface="黑体"/>
              </a:rPr>
              <a:t>务</a:t>
            </a:r>
            <a:r>
              <a:rPr dirty="0" sz="2000" spc="-15">
                <a:latin typeface="黑体"/>
                <a:cs typeface="黑体"/>
              </a:rPr>
              <a:t>方</a:t>
            </a:r>
            <a:r>
              <a:rPr dirty="0" sz="2000">
                <a:latin typeface="黑体"/>
                <a:cs typeface="黑体"/>
              </a:rPr>
              <a:t>面的优</a:t>
            </a:r>
            <a:r>
              <a:rPr dirty="0" sz="2000" spc="-15">
                <a:latin typeface="黑体"/>
                <a:cs typeface="黑体"/>
              </a:rPr>
              <a:t>化</a:t>
            </a:r>
            <a:r>
              <a:rPr dirty="0" sz="2000">
                <a:latin typeface="黑体"/>
                <a:cs typeface="黑体"/>
              </a:rPr>
              <a:t>升</a:t>
            </a:r>
            <a:r>
              <a:rPr dirty="0" sz="2000" spc="-15">
                <a:latin typeface="黑体"/>
                <a:cs typeface="黑体"/>
              </a:rPr>
              <a:t>级</a:t>
            </a:r>
            <a:r>
              <a:rPr dirty="0" sz="2000">
                <a:latin typeface="黑体"/>
                <a:cs typeface="黑体"/>
              </a:rPr>
              <a:t>。</a:t>
            </a:r>
            <a:endParaRPr sz="2000">
              <a:latin typeface="黑体"/>
              <a:cs typeface="黑体"/>
            </a:endParaRPr>
          </a:p>
          <a:p>
            <a:pPr marL="12700" marR="175895" indent="269240">
              <a:lnSpc>
                <a:spcPts val="2300"/>
              </a:lnSpc>
              <a:spcBef>
                <a:spcPts val="1265"/>
              </a:spcBef>
            </a:pPr>
            <a:r>
              <a:rPr dirty="0" sz="2000">
                <a:latin typeface="黑体"/>
                <a:cs typeface="黑体"/>
              </a:rPr>
              <a:t>党的二</a:t>
            </a:r>
            <a:r>
              <a:rPr dirty="0" sz="2000" spc="-15">
                <a:latin typeface="黑体"/>
                <a:cs typeface="黑体"/>
              </a:rPr>
              <a:t>十</a:t>
            </a:r>
            <a:r>
              <a:rPr dirty="0" sz="2000">
                <a:latin typeface="黑体"/>
                <a:cs typeface="黑体"/>
              </a:rPr>
              <a:t>大</a:t>
            </a:r>
            <a:r>
              <a:rPr dirty="0" sz="2000" spc="-15">
                <a:latin typeface="黑体"/>
                <a:cs typeface="黑体"/>
              </a:rPr>
              <a:t>报</a:t>
            </a:r>
            <a:r>
              <a:rPr dirty="0" sz="2000">
                <a:latin typeface="黑体"/>
                <a:cs typeface="黑体"/>
              </a:rPr>
              <a:t>告提出</a:t>
            </a:r>
            <a:r>
              <a:rPr dirty="0" sz="2000" spc="-5">
                <a:latin typeface="黑体"/>
                <a:cs typeface="黑体"/>
              </a:rPr>
              <a:t>：“</a:t>
            </a:r>
            <a:r>
              <a:rPr dirty="0" sz="2000" spc="-15">
                <a:latin typeface="黑体"/>
                <a:cs typeface="黑体"/>
              </a:rPr>
              <a:t>推</a:t>
            </a:r>
            <a:r>
              <a:rPr dirty="0" sz="2000">
                <a:latin typeface="黑体"/>
                <a:cs typeface="黑体"/>
              </a:rPr>
              <a:t>动共建</a:t>
            </a:r>
            <a:r>
              <a:rPr dirty="0" sz="2000" spc="-15">
                <a:latin typeface="黑体"/>
                <a:cs typeface="黑体"/>
              </a:rPr>
              <a:t>‘</a:t>
            </a:r>
            <a:r>
              <a:rPr dirty="0" sz="2000">
                <a:latin typeface="黑体"/>
                <a:cs typeface="黑体"/>
              </a:rPr>
              <a:t>一</a:t>
            </a:r>
            <a:r>
              <a:rPr dirty="0" sz="2000" spc="-15">
                <a:latin typeface="黑体"/>
                <a:cs typeface="黑体"/>
              </a:rPr>
              <a:t>带</a:t>
            </a:r>
            <a:r>
              <a:rPr dirty="0" sz="2000">
                <a:latin typeface="黑体"/>
                <a:cs typeface="黑体"/>
              </a:rPr>
              <a:t>一路’</a:t>
            </a:r>
            <a:r>
              <a:rPr dirty="0" sz="2000" spc="-15">
                <a:latin typeface="黑体"/>
                <a:cs typeface="黑体"/>
              </a:rPr>
              <a:t>高</a:t>
            </a:r>
            <a:r>
              <a:rPr dirty="0" sz="2000">
                <a:latin typeface="黑体"/>
                <a:cs typeface="黑体"/>
              </a:rPr>
              <a:t>质</a:t>
            </a:r>
            <a:r>
              <a:rPr dirty="0" sz="2000" spc="-15">
                <a:latin typeface="黑体"/>
                <a:cs typeface="黑体"/>
              </a:rPr>
              <a:t>量</a:t>
            </a:r>
            <a:r>
              <a:rPr dirty="0" sz="2000">
                <a:latin typeface="黑体"/>
                <a:cs typeface="黑体"/>
              </a:rPr>
              <a:t>发展”</a:t>
            </a:r>
            <a:r>
              <a:rPr dirty="0" sz="2000" spc="-15">
                <a:latin typeface="黑体"/>
                <a:cs typeface="黑体"/>
              </a:rPr>
              <a:t>。</a:t>
            </a:r>
            <a:r>
              <a:rPr dirty="0" sz="2000">
                <a:latin typeface="黑体"/>
                <a:cs typeface="黑体"/>
              </a:rPr>
              <a:t>园</a:t>
            </a:r>
            <a:r>
              <a:rPr dirty="0" sz="2000" spc="-15">
                <a:latin typeface="黑体"/>
                <a:cs typeface="黑体"/>
              </a:rPr>
              <a:t>区</a:t>
            </a:r>
            <a:r>
              <a:rPr dirty="0" sz="2000">
                <a:latin typeface="黑体"/>
                <a:cs typeface="黑体"/>
              </a:rPr>
              <a:t>正抢占跨 境直播</a:t>
            </a:r>
            <a:r>
              <a:rPr dirty="0" sz="2000" spc="-15">
                <a:latin typeface="黑体"/>
                <a:cs typeface="黑体"/>
              </a:rPr>
              <a:t>新</a:t>
            </a:r>
            <a:r>
              <a:rPr dirty="0" sz="2000">
                <a:latin typeface="黑体"/>
                <a:cs typeface="黑体"/>
              </a:rPr>
              <a:t>赛</a:t>
            </a:r>
            <a:r>
              <a:rPr dirty="0" sz="2000" spc="-15">
                <a:latin typeface="黑体"/>
                <a:cs typeface="黑体"/>
              </a:rPr>
              <a:t>道</a:t>
            </a:r>
            <a:r>
              <a:rPr dirty="0" sz="2000">
                <a:latin typeface="黑体"/>
                <a:cs typeface="黑体"/>
              </a:rPr>
              <a:t>，带动</a:t>
            </a:r>
            <a:r>
              <a:rPr dirty="0" sz="2000" spc="-15">
                <a:latin typeface="黑体"/>
                <a:cs typeface="黑体"/>
              </a:rPr>
              <a:t>优</a:t>
            </a:r>
            <a:r>
              <a:rPr dirty="0" sz="2000">
                <a:latin typeface="黑体"/>
                <a:cs typeface="黑体"/>
              </a:rPr>
              <a:t>质</a:t>
            </a:r>
            <a:r>
              <a:rPr dirty="0" sz="2000" spc="-15">
                <a:latin typeface="黑体"/>
                <a:cs typeface="黑体"/>
              </a:rPr>
              <a:t>国</a:t>
            </a:r>
            <a:r>
              <a:rPr dirty="0" sz="2000">
                <a:latin typeface="黑体"/>
                <a:cs typeface="黑体"/>
              </a:rPr>
              <a:t>货“出</a:t>
            </a:r>
            <a:r>
              <a:rPr dirty="0" sz="2000" spc="-15">
                <a:latin typeface="黑体"/>
                <a:cs typeface="黑体"/>
              </a:rPr>
              <a:t>海</a:t>
            </a:r>
            <a:r>
              <a:rPr dirty="0" sz="2000" spc="-5">
                <a:latin typeface="黑体"/>
                <a:cs typeface="黑体"/>
              </a:rPr>
              <a:t>”，</a:t>
            </a:r>
            <a:r>
              <a:rPr dirty="0" sz="2000">
                <a:latin typeface="黑体"/>
                <a:cs typeface="黑体"/>
              </a:rPr>
              <a:t>助力提</a:t>
            </a:r>
            <a:r>
              <a:rPr dirty="0" sz="2000" spc="-15">
                <a:latin typeface="黑体"/>
                <a:cs typeface="黑体"/>
              </a:rPr>
              <a:t>升</a:t>
            </a:r>
            <a:r>
              <a:rPr dirty="0" sz="2000">
                <a:latin typeface="黑体"/>
                <a:cs typeface="黑体"/>
              </a:rPr>
              <a:t>“</a:t>
            </a:r>
            <a:r>
              <a:rPr dirty="0" sz="2000" spc="-15">
                <a:latin typeface="黑体"/>
                <a:cs typeface="黑体"/>
              </a:rPr>
              <a:t>一</a:t>
            </a:r>
            <a:r>
              <a:rPr dirty="0" sz="2000">
                <a:latin typeface="黑体"/>
                <a:cs typeface="黑体"/>
              </a:rPr>
              <a:t>带一路</a:t>
            </a:r>
            <a:r>
              <a:rPr dirty="0" sz="2000" spc="-15">
                <a:latin typeface="黑体"/>
                <a:cs typeface="黑体"/>
              </a:rPr>
              <a:t>”</a:t>
            </a:r>
            <a:r>
              <a:rPr dirty="0" sz="2000">
                <a:latin typeface="黑体"/>
                <a:cs typeface="黑体"/>
              </a:rPr>
              <a:t>建</a:t>
            </a:r>
            <a:r>
              <a:rPr dirty="0" sz="2000" spc="-15">
                <a:latin typeface="黑体"/>
                <a:cs typeface="黑体"/>
              </a:rPr>
              <a:t>设</a:t>
            </a:r>
            <a:r>
              <a:rPr dirty="0" sz="2000">
                <a:latin typeface="黑体"/>
                <a:cs typeface="黑体"/>
              </a:rPr>
              <a:t>水平。</a:t>
            </a:r>
            <a:endParaRPr sz="2000">
              <a:latin typeface="黑体"/>
              <a:cs typeface="黑体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77111" y="891539"/>
            <a:ext cx="647700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5384" y="303314"/>
            <a:ext cx="11483594" cy="639190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60831" y="458723"/>
            <a:ext cx="10967085" cy="5925820"/>
            <a:chOff x="560831" y="458723"/>
            <a:chExt cx="10967085" cy="5925820"/>
          </a:xfrm>
        </p:grpSpPr>
        <p:sp>
          <p:nvSpPr>
            <p:cNvPr id="4" name="object 4"/>
            <p:cNvSpPr/>
            <p:nvPr/>
          </p:nvSpPr>
          <p:spPr>
            <a:xfrm>
              <a:off x="560831" y="458723"/>
              <a:ext cx="10967085" cy="5925820"/>
            </a:xfrm>
            <a:custGeom>
              <a:avLst/>
              <a:gdLst/>
              <a:ahLst/>
              <a:cxnLst/>
              <a:rect l="l" t="t" r="r" b="b"/>
              <a:pathLst>
                <a:path w="10967085" h="5925820">
                  <a:moveTo>
                    <a:pt x="10966704" y="0"/>
                  </a:moveTo>
                  <a:lnTo>
                    <a:pt x="987552" y="0"/>
                  </a:lnTo>
                  <a:lnTo>
                    <a:pt x="939704" y="1138"/>
                  </a:lnTo>
                  <a:lnTo>
                    <a:pt x="892445" y="4520"/>
                  </a:lnTo>
                  <a:lnTo>
                    <a:pt x="845825" y="10092"/>
                  </a:lnTo>
                  <a:lnTo>
                    <a:pt x="799896" y="17805"/>
                  </a:lnTo>
                  <a:lnTo>
                    <a:pt x="754710" y="27604"/>
                  </a:lnTo>
                  <a:lnTo>
                    <a:pt x="710318" y="39440"/>
                  </a:lnTo>
                  <a:lnTo>
                    <a:pt x="666773" y="53261"/>
                  </a:lnTo>
                  <a:lnTo>
                    <a:pt x="624126" y="69013"/>
                  </a:lnTo>
                  <a:lnTo>
                    <a:pt x="582429" y="86647"/>
                  </a:lnTo>
                  <a:lnTo>
                    <a:pt x="541733" y="106110"/>
                  </a:lnTo>
                  <a:lnTo>
                    <a:pt x="502090" y="127351"/>
                  </a:lnTo>
                  <a:lnTo>
                    <a:pt x="463552" y="150317"/>
                  </a:lnTo>
                  <a:lnTo>
                    <a:pt x="426172" y="174958"/>
                  </a:lnTo>
                  <a:lnTo>
                    <a:pt x="389999" y="201220"/>
                  </a:lnTo>
                  <a:lnTo>
                    <a:pt x="355087" y="229054"/>
                  </a:lnTo>
                  <a:lnTo>
                    <a:pt x="321487" y="258406"/>
                  </a:lnTo>
                  <a:lnTo>
                    <a:pt x="289250" y="289226"/>
                  </a:lnTo>
                  <a:lnTo>
                    <a:pt x="258429" y="321461"/>
                  </a:lnTo>
                  <a:lnTo>
                    <a:pt x="229075" y="355061"/>
                  </a:lnTo>
                  <a:lnTo>
                    <a:pt x="201239" y="389972"/>
                  </a:lnTo>
                  <a:lnTo>
                    <a:pt x="174975" y="426144"/>
                  </a:lnTo>
                  <a:lnTo>
                    <a:pt x="150332" y="463524"/>
                  </a:lnTo>
                  <a:lnTo>
                    <a:pt x="127364" y="502062"/>
                  </a:lnTo>
                  <a:lnTo>
                    <a:pt x="106122" y="541705"/>
                  </a:lnTo>
                  <a:lnTo>
                    <a:pt x="86657" y="582401"/>
                  </a:lnTo>
                  <a:lnTo>
                    <a:pt x="69022" y="624100"/>
                  </a:lnTo>
                  <a:lnTo>
                    <a:pt x="53267" y="666748"/>
                  </a:lnTo>
                  <a:lnTo>
                    <a:pt x="39445" y="710295"/>
                  </a:lnTo>
                  <a:lnTo>
                    <a:pt x="27608" y="754689"/>
                  </a:lnTo>
                  <a:lnTo>
                    <a:pt x="17807" y="799878"/>
                  </a:lnTo>
                  <a:lnTo>
                    <a:pt x="10094" y="845811"/>
                  </a:lnTo>
                  <a:lnTo>
                    <a:pt x="4520" y="892435"/>
                  </a:lnTo>
                  <a:lnTo>
                    <a:pt x="1138" y="939699"/>
                  </a:lnTo>
                  <a:lnTo>
                    <a:pt x="0" y="987551"/>
                  </a:lnTo>
                  <a:lnTo>
                    <a:pt x="0" y="5925312"/>
                  </a:lnTo>
                  <a:lnTo>
                    <a:pt x="9979152" y="5925312"/>
                  </a:lnTo>
                  <a:lnTo>
                    <a:pt x="10027004" y="5924173"/>
                  </a:lnTo>
                  <a:lnTo>
                    <a:pt x="10074268" y="5920791"/>
                  </a:lnTo>
                  <a:lnTo>
                    <a:pt x="10120892" y="5915217"/>
                  </a:lnTo>
                  <a:lnTo>
                    <a:pt x="10166825" y="5907504"/>
                  </a:lnTo>
                  <a:lnTo>
                    <a:pt x="10212014" y="5897703"/>
                  </a:lnTo>
                  <a:lnTo>
                    <a:pt x="10256408" y="5885866"/>
                  </a:lnTo>
                  <a:lnTo>
                    <a:pt x="10299955" y="5872044"/>
                  </a:lnTo>
                  <a:lnTo>
                    <a:pt x="10342603" y="5856289"/>
                  </a:lnTo>
                  <a:lnTo>
                    <a:pt x="10384302" y="5838654"/>
                  </a:lnTo>
                  <a:lnTo>
                    <a:pt x="10424998" y="5819189"/>
                  </a:lnTo>
                  <a:lnTo>
                    <a:pt x="10464641" y="5797947"/>
                  </a:lnTo>
                  <a:lnTo>
                    <a:pt x="10503179" y="5774979"/>
                  </a:lnTo>
                  <a:lnTo>
                    <a:pt x="10540559" y="5750336"/>
                  </a:lnTo>
                  <a:lnTo>
                    <a:pt x="10576731" y="5724072"/>
                  </a:lnTo>
                  <a:lnTo>
                    <a:pt x="10611642" y="5696236"/>
                  </a:lnTo>
                  <a:lnTo>
                    <a:pt x="10645242" y="5666882"/>
                  </a:lnTo>
                  <a:lnTo>
                    <a:pt x="10677477" y="5636061"/>
                  </a:lnTo>
                  <a:lnTo>
                    <a:pt x="10708297" y="5603824"/>
                  </a:lnTo>
                  <a:lnTo>
                    <a:pt x="10737649" y="5570224"/>
                  </a:lnTo>
                  <a:lnTo>
                    <a:pt x="10765483" y="5535312"/>
                  </a:lnTo>
                  <a:lnTo>
                    <a:pt x="10791745" y="5499139"/>
                  </a:lnTo>
                  <a:lnTo>
                    <a:pt x="10816386" y="5461759"/>
                  </a:lnTo>
                  <a:lnTo>
                    <a:pt x="10839352" y="5423221"/>
                  </a:lnTo>
                  <a:lnTo>
                    <a:pt x="10860593" y="5383578"/>
                  </a:lnTo>
                  <a:lnTo>
                    <a:pt x="10880056" y="5342882"/>
                  </a:lnTo>
                  <a:lnTo>
                    <a:pt x="10897690" y="5301185"/>
                  </a:lnTo>
                  <a:lnTo>
                    <a:pt x="10913442" y="5258538"/>
                  </a:lnTo>
                  <a:lnTo>
                    <a:pt x="10927263" y="5214993"/>
                  </a:lnTo>
                  <a:lnTo>
                    <a:pt x="10939099" y="5170601"/>
                  </a:lnTo>
                  <a:lnTo>
                    <a:pt x="10948898" y="5125415"/>
                  </a:lnTo>
                  <a:lnTo>
                    <a:pt x="10956611" y="5079486"/>
                  </a:lnTo>
                  <a:lnTo>
                    <a:pt x="10962183" y="5032866"/>
                  </a:lnTo>
                  <a:lnTo>
                    <a:pt x="10965565" y="4985607"/>
                  </a:lnTo>
                  <a:lnTo>
                    <a:pt x="10966704" y="4937760"/>
                  </a:lnTo>
                  <a:lnTo>
                    <a:pt x="10966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73723" y="1018031"/>
              <a:ext cx="239267" cy="2362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54412" y="1254251"/>
              <a:ext cx="126492" cy="12801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47231" y="2029968"/>
              <a:ext cx="4533899" cy="279819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272029" y="2109673"/>
            <a:ext cx="1713864" cy="6972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5" b="1">
                <a:latin typeface="黑体"/>
                <a:cs typeface="黑体"/>
              </a:rPr>
              <a:t>模块一</a:t>
            </a:r>
            <a:endParaRPr sz="4400">
              <a:latin typeface="黑体"/>
              <a:cs typeface="黑体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48308" y="3161487"/>
            <a:ext cx="4158615" cy="8489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/>
              <a:t>走进直播电商</a:t>
            </a:r>
            <a:endParaRPr sz="5400"/>
          </a:p>
        </p:txBody>
      </p:sp>
      <p:sp>
        <p:nvSpPr>
          <p:cNvPr id="10" name="object 10"/>
          <p:cNvSpPr/>
          <p:nvPr/>
        </p:nvSpPr>
        <p:spPr>
          <a:xfrm>
            <a:off x="1405127" y="4341876"/>
            <a:ext cx="3446145" cy="699770"/>
          </a:xfrm>
          <a:custGeom>
            <a:avLst/>
            <a:gdLst/>
            <a:ahLst/>
            <a:cxnLst/>
            <a:rect l="l" t="t" r="r" b="b"/>
            <a:pathLst>
              <a:path w="3446145" h="699770">
                <a:moveTo>
                  <a:pt x="2891409" y="0"/>
                </a:moveTo>
                <a:lnTo>
                  <a:pt x="554354" y="0"/>
                </a:lnTo>
                <a:lnTo>
                  <a:pt x="497669" y="1805"/>
                </a:lnTo>
                <a:lnTo>
                  <a:pt x="442623" y="7105"/>
                </a:lnTo>
                <a:lnTo>
                  <a:pt x="389493" y="15724"/>
                </a:lnTo>
                <a:lnTo>
                  <a:pt x="338560" y="27485"/>
                </a:lnTo>
                <a:lnTo>
                  <a:pt x="290100" y="42213"/>
                </a:lnTo>
                <a:lnTo>
                  <a:pt x="244394" y="59732"/>
                </a:lnTo>
                <a:lnTo>
                  <a:pt x="201719" y="79867"/>
                </a:lnTo>
                <a:lnTo>
                  <a:pt x="162353" y="102441"/>
                </a:lnTo>
                <a:lnTo>
                  <a:pt x="126576" y="127279"/>
                </a:lnTo>
                <a:lnTo>
                  <a:pt x="94665" y="154204"/>
                </a:lnTo>
                <a:lnTo>
                  <a:pt x="66900" y="183042"/>
                </a:lnTo>
                <a:lnTo>
                  <a:pt x="43559" y="213615"/>
                </a:lnTo>
                <a:lnTo>
                  <a:pt x="11261" y="279269"/>
                </a:lnTo>
                <a:lnTo>
                  <a:pt x="0" y="349757"/>
                </a:lnTo>
                <a:lnTo>
                  <a:pt x="2861" y="385518"/>
                </a:lnTo>
                <a:lnTo>
                  <a:pt x="24919" y="453765"/>
                </a:lnTo>
                <a:lnTo>
                  <a:pt x="66900" y="516473"/>
                </a:lnTo>
                <a:lnTo>
                  <a:pt x="94665" y="545311"/>
                </a:lnTo>
                <a:lnTo>
                  <a:pt x="126576" y="572236"/>
                </a:lnTo>
                <a:lnTo>
                  <a:pt x="162353" y="597074"/>
                </a:lnTo>
                <a:lnTo>
                  <a:pt x="201719" y="619648"/>
                </a:lnTo>
                <a:lnTo>
                  <a:pt x="244394" y="639783"/>
                </a:lnTo>
                <a:lnTo>
                  <a:pt x="290100" y="657302"/>
                </a:lnTo>
                <a:lnTo>
                  <a:pt x="338560" y="672030"/>
                </a:lnTo>
                <a:lnTo>
                  <a:pt x="389493" y="683791"/>
                </a:lnTo>
                <a:lnTo>
                  <a:pt x="442623" y="692410"/>
                </a:lnTo>
                <a:lnTo>
                  <a:pt x="497669" y="697710"/>
                </a:lnTo>
                <a:lnTo>
                  <a:pt x="554354" y="699516"/>
                </a:lnTo>
                <a:lnTo>
                  <a:pt x="2891409" y="699516"/>
                </a:lnTo>
                <a:lnTo>
                  <a:pt x="2948094" y="697710"/>
                </a:lnTo>
                <a:lnTo>
                  <a:pt x="3003140" y="692410"/>
                </a:lnTo>
                <a:lnTo>
                  <a:pt x="3056270" y="683791"/>
                </a:lnTo>
                <a:lnTo>
                  <a:pt x="3107203" y="672030"/>
                </a:lnTo>
                <a:lnTo>
                  <a:pt x="3155663" y="657302"/>
                </a:lnTo>
                <a:lnTo>
                  <a:pt x="3201369" y="639783"/>
                </a:lnTo>
                <a:lnTo>
                  <a:pt x="3244044" y="619648"/>
                </a:lnTo>
                <a:lnTo>
                  <a:pt x="3283410" y="597074"/>
                </a:lnTo>
                <a:lnTo>
                  <a:pt x="3319187" y="572236"/>
                </a:lnTo>
                <a:lnTo>
                  <a:pt x="3351098" y="545311"/>
                </a:lnTo>
                <a:lnTo>
                  <a:pt x="3378863" y="516473"/>
                </a:lnTo>
                <a:lnTo>
                  <a:pt x="3402204" y="485900"/>
                </a:lnTo>
                <a:lnTo>
                  <a:pt x="3434502" y="420246"/>
                </a:lnTo>
                <a:lnTo>
                  <a:pt x="3445764" y="349757"/>
                </a:lnTo>
                <a:lnTo>
                  <a:pt x="3442902" y="313997"/>
                </a:lnTo>
                <a:lnTo>
                  <a:pt x="3420844" y="245750"/>
                </a:lnTo>
                <a:lnTo>
                  <a:pt x="3378863" y="183042"/>
                </a:lnTo>
                <a:lnTo>
                  <a:pt x="3351098" y="154204"/>
                </a:lnTo>
                <a:lnTo>
                  <a:pt x="3319187" y="127279"/>
                </a:lnTo>
                <a:lnTo>
                  <a:pt x="3283410" y="102441"/>
                </a:lnTo>
                <a:lnTo>
                  <a:pt x="3244044" y="79867"/>
                </a:lnTo>
                <a:lnTo>
                  <a:pt x="3201369" y="59732"/>
                </a:lnTo>
                <a:lnTo>
                  <a:pt x="3155663" y="42213"/>
                </a:lnTo>
                <a:lnTo>
                  <a:pt x="3107203" y="27485"/>
                </a:lnTo>
                <a:lnTo>
                  <a:pt x="3056270" y="15724"/>
                </a:lnTo>
                <a:lnTo>
                  <a:pt x="3003140" y="7105"/>
                </a:lnTo>
                <a:lnTo>
                  <a:pt x="2948094" y="1805"/>
                </a:lnTo>
                <a:lnTo>
                  <a:pt x="2891409" y="0"/>
                </a:lnTo>
                <a:close/>
              </a:path>
            </a:pathLst>
          </a:custGeom>
          <a:solidFill>
            <a:srgbClr val="5F95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043176" y="4461128"/>
            <a:ext cx="216535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5" b="1">
                <a:solidFill>
                  <a:srgbClr val="FFFFFF"/>
                </a:solidFill>
                <a:latin typeface="黑体"/>
                <a:cs typeface="黑体"/>
              </a:rPr>
              <a:t>直</a:t>
            </a:r>
            <a:r>
              <a:rPr dirty="0" sz="2800" spc="-10" b="1">
                <a:solidFill>
                  <a:srgbClr val="FFFFFF"/>
                </a:solidFill>
                <a:latin typeface="黑体"/>
                <a:cs typeface="黑体"/>
              </a:rPr>
              <a:t>播电商</a:t>
            </a:r>
            <a:r>
              <a:rPr dirty="0" sz="2800" spc="5" b="1">
                <a:solidFill>
                  <a:srgbClr val="FFFFFF"/>
                </a:solidFill>
                <a:latin typeface="黑体"/>
                <a:cs typeface="黑体"/>
              </a:rPr>
              <a:t>运</a:t>
            </a:r>
            <a:r>
              <a:rPr dirty="0" sz="2800" spc="-15" b="1">
                <a:solidFill>
                  <a:srgbClr val="FFFFFF"/>
                </a:solidFill>
                <a:latin typeface="黑体"/>
                <a:cs typeface="黑体"/>
              </a:rPr>
              <a:t>营</a:t>
            </a:r>
            <a:endParaRPr sz="2800">
              <a:latin typeface="黑体"/>
              <a:cs typeface="黑体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175503" y="2674620"/>
            <a:ext cx="3451860" cy="3057525"/>
            <a:chOff x="5175503" y="2674620"/>
            <a:chExt cx="3451860" cy="3057525"/>
          </a:xfrm>
        </p:grpSpPr>
        <p:sp>
          <p:nvSpPr>
            <p:cNvPr id="13" name="object 13"/>
            <p:cNvSpPr/>
            <p:nvPr/>
          </p:nvSpPr>
          <p:spPr>
            <a:xfrm>
              <a:off x="5175503" y="2674620"/>
              <a:ext cx="311150" cy="311150"/>
            </a:xfrm>
            <a:custGeom>
              <a:avLst/>
              <a:gdLst/>
              <a:ahLst/>
              <a:cxnLst/>
              <a:rect l="l" t="t" r="r" b="b"/>
              <a:pathLst>
                <a:path w="311150" h="311150">
                  <a:moveTo>
                    <a:pt x="155448" y="0"/>
                  </a:moveTo>
                  <a:lnTo>
                    <a:pt x="106314" y="7924"/>
                  </a:lnTo>
                  <a:lnTo>
                    <a:pt x="63642" y="29992"/>
                  </a:lnTo>
                  <a:lnTo>
                    <a:pt x="29992" y="63642"/>
                  </a:lnTo>
                  <a:lnTo>
                    <a:pt x="7924" y="106314"/>
                  </a:lnTo>
                  <a:lnTo>
                    <a:pt x="0" y="155447"/>
                  </a:lnTo>
                  <a:lnTo>
                    <a:pt x="7924" y="204581"/>
                  </a:lnTo>
                  <a:lnTo>
                    <a:pt x="29992" y="247253"/>
                  </a:lnTo>
                  <a:lnTo>
                    <a:pt x="63642" y="280903"/>
                  </a:lnTo>
                  <a:lnTo>
                    <a:pt x="106314" y="302971"/>
                  </a:lnTo>
                  <a:lnTo>
                    <a:pt x="155448" y="310895"/>
                  </a:lnTo>
                  <a:lnTo>
                    <a:pt x="204581" y="302971"/>
                  </a:lnTo>
                  <a:lnTo>
                    <a:pt x="247253" y="280903"/>
                  </a:lnTo>
                  <a:lnTo>
                    <a:pt x="280903" y="247253"/>
                  </a:lnTo>
                  <a:lnTo>
                    <a:pt x="302971" y="204581"/>
                  </a:lnTo>
                  <a:lnTo>
                    <a:pt x="310896" y="155447"/>
                  </a:lnTo>
                  <a:lnTo>
                    <a:pt x="302971" y="106314"/>
                  </a:lnTo>
                  <a:lnTo>
                    <a:pt x="280903" y="63642"/>
                  </a:lnTo>
                  <a:lnTo>
                    <a:pt x="247253" y="29992"/>
                  </a:lnTo>
                  <a:lnTo>
                    <a:pt x="204581" y="7924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FCB6D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00871" y="5603748"/>
              <a:ext cx="126492" cy="12801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17252" y="5370576"/>
            <a:ext cx="1941576" cy="11978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23594" y="236042"/>
            <a:ext cx="770826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74165" algn="l"/>
              </a:tabLst>
            </a:pPr>
            <a:r>
              <a:rPr dirty="0" sz="3200" spc="10"/>
              <a:t>活动</a:t>
            </a:r>
            <a:r>
              <a:rPr dirty="0" sz="3200" spc="-10"/>
              <a:t>三	</a:t>
            </a:r>
            <a:r>
              <a:rPr dirty="0" sz="3200" spc="5"/>
              <a:t>直播</a:t>
            </a:r>
            <a:r>
              <a:rPr dirty="0" sz="3200" spc="-10"/>
              <a:t>电</a:t>
            </a:r>
            <a:r>
              <a:rPr dirty="0" sz="3200" spc="5"/>
              <a:t>商</a:t>
            </a:r>
            <a:r>
              <a:rPr dirty="0" sz="3200" spc="-10"/>
              <a:t>模式</a:t>
            </a:r>
            <a:r>
              <a:rPr dirty="0" sz="3200"/>
              <a:t>与</a:t>
            </a:r>
            <a:r>
              <a:rPr dirty="0" sz="3200" spc="-10"/>
              <a:t>传统</a:t>
            </a:r>
            <a:r>
              <a:rPr dirty="0" sz="3200"/>
              <a:t>电</a:t>
            </a:r>
            <a:r>
              <a:rPr dirty="0" sz="3200" spc="-10"/>
              <a:t>商</a:t>
            </a:r>
            <a:r>
              <a:rPr dirty="0" sz="3200" spc="5"/>
              <a:t>模</a:t>
            </a:r>
            <a:r>
              <a:rPr dirty="0" sz="3200" spc="-10"/>
              <a:t>式对比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70431" cy="122377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39268" y="1367027"/>
            <a:ext cx="5567680" cy="523240"/>
          </a:xfrm>
          <a:prstGeom prst="rect">
            <a:avLst/>
          </a:prstGeom>
          <a:solidFill>
            <a:srgbClr val="EB5F74"/>
          </a:solidFill>
          <a:ln w="12700">
            <a:solidFill>
              <a:srgbClr val="AC4452"/>
            </a:solidFill>
          </a:ln>
        </p:spPr>
        <p:txBody>
          <a:bodyPr wrap="square" lIns="0" tIns="73660" rIns="0" bIns="0" rtlCol="0" vert="horz">
            <a:spAutoFit/>
          </a:bodyPr>
          <a:lstStyle/>
          <a:p>
            <a:pPr marL="344170">
              <a:lnSpc>
                <a:spcPct val="100000"/>
              </a:lnSpc>
              <a:spcBef>
                <a:spcPts val="580"/>
              </a:spcBef>
            </a:pPr>
            <a:r>
              <a:rPr dirty="0" sz="2400">
                <a:solidFill>
                  <a:srgbClr val="FFFFFF"/>
                </a:solidFill>
                <a:latin typeface="黑体"/>
                <a:cs typeface="黑体"/>
              </a:rPr>
              <a:t>直播为传统电商赋予了新的发展动能</a:t>
            </a:r>
            <a:endParaRPr sz="2400">
              <a:latin typeface="黑体"/>
              <a:cs typeface="黑体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9268" y="4215384"/>
            <a:ext cx="5567680" cy="523240"/>
          </a:xfrm>
          <a:prstGeom prst="rect">
            <a:avLst/>
          </a:prstGeom>
          <a:solidFill>
            <a:srgbClr val="EB5F74"/>
          </a:solidFill>
          <a:ln w="12700">
            <a:solidFill>
              <a:srgbClr val="AC4452"/>
            </a:solidFill>
          </a:ln>
        </p:spPr>
        <p:txBody>
          <a:bodyPr wrap="square" lIns="0" tIns="75565" rIns="0" bIns="0" rtlCol="0" vert="horz">
            <a:spAutoFit/>
          </a:bodyPr>
          <a:lstStyle/>
          <a:p>
            <a:pPr marL="344170">
              <a:lnSpc>
                <a:spcPct val="100000"/>
              </a:lnSpc>
              <a:spcBef>
                <a:spcPts val="595"/>
              </a:spcBef>
            </a:pPr>
            <a:r>
              <a:rPr dirty="0" sz="2400">
                <a:solidFill>
                  <a:srgbClr val="FFFFFF"/>
                </a:solidFill>
                <a:latin typeface="黑体"/>
                <a:cs typeface="黑体"/>
              </a:rPr>
              <a:t>直播电商模式兼具销售与营销的功能</a:t>
            </a:r>
            <a:endParaRPr sz="2400">
              <a:latin typeface="黑体"/>
              <a:cs typeface="黑体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7736" y="4752596"/>
            <a:ext cx="9345930" cy="1611630"/>
          </a:xfrm>
          <a:prstGeom prst="rect">
            <a:avLst/>
          </a:prstGeom>
        </p:spPr>
        <p:txBody>
          <a:bodyPr wrap="square" lIns="0" tIns="104139" rIns="0" bIns="0" rtlCol="0" vert="horz">
            <a:spAutoFit/>
          </a:bodyPr>
          <a:lstStyle/>
          <a:p>
            <a:pPr algn="r" marR="12065">
              <a:lnSpc>
                <a:spcPct val="100000"/>
              </a:lnSpc>
              <a:spcBef>
                <a:spcPts val="819"/>
              </a:spcBef>
            </a:pPr>
            <a:r>
              <a:rPr dirty="0" sz="2000" spc="120">
                <a:latin typeface="黑体"/>
                <a:cs typeface="黑体"/>
              </a:rPr>
              <a:t>主</a:t>
            </a:r>
            <a:r>
              <a:rPr dirty="0" sz="2000" spc="105">
                <a:latin typeface="黑体"/>
                <a:cs typeface="黑体"/>
              </a:rPr>
              <a:t>播</a:t>
            </a:r>
            <a:r>
              <a:rPr dirty="0" sz="2000" spc="120">
                <a:latin typeface="黑体"/>
                <a:cs typeface="黑体"/>
              </a:rPr>
              <a:t>作</a:t>
            </a:r>
            <a:r>
              <a:rPr dirty="0" sz="2000" spc="105">
                <a:latin typeface="黑体"/>
                <a:cs typeface="黑体"/>
              </a:rPr>
              <a:t>为导</a:t>
            </a:r>
            <a:r>
              <a:rPr dirty="0" sz="2000" spc="120">
                <a:latin typeface="黑体"/>
                <a:cs typeface="黑体"/>
              </a:rPr>
              <a:t>购</a:t>
            </a:r>
            <a:r>
              <a:rPr dirty="0" sz="2000" spc="105">
                <a:latin typeface="黑体"/>
                <a:cs typeface="黑体"/>
              </a:rPr>
              <a:t>在</a:t>
            </a:r>
            <a:r>
              <a:rPr dirty="0" sz="2000" spc="120">
                <a:latin typeface="黑体"/>
                <a:cs typeface="黑体"/>
              </a:rPr>
              <a:t>直</a:t>
            </a:r>
            <a:r>
              <a:rPr dirty="0" sz="2000" spc="105">
                <a:latin typeface="黑体"/>
                <a:cs typeface="黑体"/>
              </a:rPr>
              <a:t>播中</a:t>
            </a:r>
            <a:r>
              <a:rPr dirty="0" sz="2000" spc="120">
                <a:latin typeface="黑体"/>
                <a:cs typeface="黑体"/>
              </a:rPr>
              <a:t>销</a:t>
            </a:r>
            <a:r>
              <a:rPr dirty="0" sz="2000" spc="105">
                <a:latin typeface="黑体"/>
                <a:cs typeface="黑体"/>
              </a:rPr>
              <a:t>售</a:t>
            </a:r>
            <a:r>
              <a:rPr dirty="0" sz="2000" spc="120">
                <a:latin typeface="黑体"/>
                <a:cs typeface="黑体"/>
              </a:rPr>
              <a:t>商</a:t>
            </a:r>
            <a:r>
              <a:rPr dirty="0" sz="2000" spc="105">
                <a:latin typeface="黑体"/>
                <a:cs typeface="黑体"/>
              </a:rPr>
              <a:t>品的</a:t>
            </a:r>
            <a:r>
              <a:rPr dirty="0" sz="2000" spc="120">
                <a:latin typeface="黑体"/>
                <a:cs typeface="黑体"/>
              </a:rPr>
              <a:t>同</a:t>
            </a:r>
            <a:r>
              <a:rPr dirty="0" sz="2000" spc="135">
                <a:latin typeface="黑体"/>
                <a:cs typeface="黑体"/>
              </a:rPr>
              <a:t>时</a:t>
            </a:r>
            <a:r>
              <a:rPr dirty="0" sz="2000" spc="120">
                <a:latin typeface="黑体"/>
                <a:cs typeface="黑体"/>
              </a:rPr>
              <a:t>，</a:t>
            </a:r>
            <a:r>
              <a:rPr dirty="0" sz="2000" spc="105">
                <a:latin typeface="黑体"/>
                <a:cs typeface="黑体"/>
              </a:rPr>
              <a:t>也具</a:t>
            </a:r>
            <a:r>
              <a:rPr dirty="0" sz="2000" spc="120">
                <a:latin typeface="黑体"/>
                <a:cs typeface="黑体"/>
              </a:rPr>
              <a:t>有</a:t>
            </a:r>
            <a:r>
              <a:rPr dirty="0" sz="2000" spc="105">
                <a:latin typeface="黑体"/>
                <a:cs typeface="黑体"/>
              </a:rPr>
              <a:t>品</a:t>
            </a:r>
            <a:r>
              <a:rPr dirty="0" sz="2000" spc="120">
                <a:latin typeface="黑体"/>
                <a:cs typeface="黑体"/>
              </a:rPr>
              <a:t>牌</a:t>
            </a:r>
            <a:r>
              <a:rPr dirty="0" sz="2000" spc="105">
                <a:latin typeface="黑体"/>
                <a:cs typeface="黑体"/>
              </a:rPr>
              <a:t>营</a:t>
            </a:r>
            <a:r>
              <a:rPr dirty="0" sz="2000" spc="114">
                <a:latin typeface="黑体"/>
                <a:cs typeface="黑体"/>
              </a:rPr>
              <a:t>销</a:t>
            </a:r>
            <a:r>
              <a:rPr dirty="0" sz="2000" spc="120">
                <a:latin typeface="黑体"/>
                <a:cs typeface="黑体"/>
              </a:rPr>
              <a:t>、</a:t>
            </a:r>
            <a:r>
              <a:rPr dirty="0" sz="2000" spc="110">
                <a:latin typeface="黑体"/>
                <a:cs typeface="黑体"/>
              </a:rPr>
              <a:t>内</a:t>
            </a:r>
            <a:r>
              <a:rPr dirty="0" sz="2000" spc="120">
                <a:latin typeface="黑体"/>
                <a:cs typeface="黑体"/>
              </a:rPr>
              <a:t>容</a:t>
            </a:r>
            <a:r>
              <a:rPr dirty="0" sz="2000" spc="110">
                <a:latin typeface="黑体"/>
                <a:cs typeface="黑体"/>
              </a:rPr>
              <a:t>“种</a:t>
            </a:r>
            <a:r>
              <a:rPr dirty="0" sz="2000" spc="130">
                <a:latin typeface="黑体"/>
                <a:cs typeface="黑体"/>
              </a:rPr>
              <a:t>草</a:t>
            </a:r>
            <a:r>
              <a:rPr dirty="0" sz="2000" spc="5">
                <a:latin typeface="黑体"/>
                <a:cs typeface="黑体"/>
              </a:rPr>
              <a:t>”</a:t>
            </a:r>
            <a:endParaRPr sz="2000">
              <a:latin typeface="黑体"/>
              <a:cs typeface="黑体"/>
            </a:endParaRPr>
          </a:p>
          <a:p>
            <a:pPr algn="r" marR="6350">
              <a:lnSpc>
                <a:spcPct val="100000"/>
              </a:lnSpc>
              <a:spcBef>
                <a:spcPts val="725"/>
              </a:spcBef>
            </a:pPr>
            <a:r>
              <a:rPr dirty="0" sz="1400" spc="35">
                <a:latin typeface="黑体"/>
                <a:cs typeface="黑体"/>
              </a:rPr>
              <a:t>（“种草”</a:t>
            </a:r>
            <a:r>
              <a:rPr dirty="0" sz="1400" spc="45">
                <a:latin typeface="黑体"/>
                <a:cs typeface="黑体"/>
              </a:rPr>
              <a:t>是</a:t>
            </a:r>
            <a:r>
              <a:rPr dirty="0" sz="1400" spc="35">
                <a:latin typeface="黑体"/>
                <a:cs typeface="黑体"/>
              </a:rPr>
              <a:t>指一个人把一样</a:t>
            </a:r>
            <a:r>
              <a:rPr dirty="0" sz="1400" spc="45">
                <a:latin typeface="黑体"/>
                <a:cs typeface="黑体"/>
              </a:rPr>
              <a:t>事</a:t>
            </a:r>
            <a:r>
              <a:rPr dirty="0" sz="1400" spc="35">
                <a:latin typeface="黑体"/>
                <a:cs typeface="黑体"/>
              </a:rPr>
              <a:t>物分</a:t>
            </a:r>
            <a:r>
              <a:rPr dirty="0" sz="1400" spc="45">
                <a:latin typeface="黑体"/>
                <a:cs typeface="黑体"/>
              </a:rPr>
              <a:t>享</a:t>
            </a:r>
            <a:r>
              <a:rPr dirty="0" sz="1400" spc="35">
                <a:latin typeface="黑体"/>
                <a:cs typeface="黑体"/>
              </a:rPr>
              <a:t>、推荐给</a:t>
            </a:r>
            <a:r>
              <a:rPr dirty="0" sz="1400" spc="45">
                <a:latin typeface="黑体"/>
                <a:cs typeface="黑体"/>
              </a:rPr>
              <a:t>另</a:t>
            </a:r>
            <a:r>
              <a:rPr dirty="0" sz="1400" spc="35">
                <a:latin typeface="黑体"/>
                <a:cs typeface="黑体"/>
              </a:rPr>
              <a:t>一个</a:t>
            </a:r>
            <a:r>
              <a:rPr dirty="0" sz="1400" spc="40">
                <a:latin typeface="黑体"/>
                <a:cs typeface="黑体"/>
              </a:rPr>
              <a:t>人</a:t>
            </a:r>
            <a:r>
              <a:rPr dirty="0" sz="1400" spc="35">
                <a:latin typeface="黑体"/>
                <a:cs typeface="黑体"/>
              </a:rPr>
              <a:t>，让另一</a:t>
            </a:r>
            <a:r>
              <a:rPr dirty="0" sz="1400" spc="45">
                <a:latin typeface="黑体"/>
                <a:cs typeface="黑体"/>
              </a:rPr>
              <a:t>个</a:t>
            </a:r>
            <a:r>
              <a:rPr dirty="0" sz="1400" spc="35">
                <a:latin typeface="黑体"/>
                <a:cs typeface="黑体"/>
              </a:rPr>
              <a:t>人喜欢这样事物的行</a:t>
            </a:r>
            <a:r>
              <a:rPr dirty="0" sz="1400" spc="50">
                <a:latin typeface="黑体"/>
                <a:cs typeface="黑体"/>
              </a:rPr>
              <a:t>为</a:t>
            </a:r>
            <a:r>
              <a:rPr dirty="0" sz="1400" spc="35">
                <a:latin typeface="黑体"/>
                <a:cs typeface="黑体"/>
              </a:rPr>
              <a:t>）</a:t>
            </a:r>
            <a:r>
              <a:rPr dirty="0" sz="2000" spc="35">
                <a:latin typeface="黑体"/>
                <a:cs typeface="黑体"/>
              </a:rPr>
              <a:t>的功</a:t>
            </a:r>
            <a:r>
              <a:rPr dirty="0" sz="2000" spc="30">
                <a:latin typeface="黑体"/>
                <a:cs typeface="黑体"/>
              </a:rPr>
              <a:t>能</a:t>
            </a:r>
            <a:r>
              <a:rPr dirty="0" sz="2000" spc="35">
                <a:latin typeface="黑体"/>
                <a:cs typeface="黑体"/>
              </a:rPr>
              <a:t>，主播能</a:t>
            </a:r>
            <a:endParaRPr sz="2000">
              <a:latin typeface="黑体"/>
              <a:cs typeface="黑体"/>
            </a:endParaRPr>
          </a:p>
          <a:p>
            <a:pPr marL="12700" marR="5080">
              <a:lnSpc>
                <a:spcPct val="130000"/>
              </a:lnSpc>
            </a:pPr>
            <a:r>
              <a:rPr dirty="0" sz="2000" spc="30">
                <a:latin typeface="黑体"/>
                <a:cs typeface="黑体"/>
              </a:rPr>
              <a:t>为用户讲解</a:t>
            </a:r>
            <a:r>
              <a:rPr dirty="0" sz="2000" spc="20">
                <a:latin typeface="黑体"/>
                <a:cs typeface="黑体"/>
              </a:rPr>
              <a:t>商</a:t>
            </a:r>
            <a:r>
              <a:rPr dirty="0" sz="2000" spc="30">
                <a:latin typeface="黑体"/>
                <a:cs typeface="黑体"/>
              </a:rPr>
              <a:t>品功</a:t>
            </a:r>
            <a:r>
              <a:rPr dirty="0" sz="2000" spc="50">
                <a:latin typeface="黑体"/>
                <a:cs typeface="黑体"/>
              </a:rPr>
              <a:t>能</a:t>
            </a:r>
            <a:r>
              <a:rPr dirty="0" sz="2000" spc="35">
                <a:latin typeface="黑体"/>
                <a:cs typeface="黑体"/>
              </a:rPr>
              <a:t>、</a:t>
            </a:r>
            <a:r>
              <a:rPr dirty="0" sz="2000" spc="30">
                <a:latin typeface="黑体"/>
                <a:cs typeface="黑体"/>
              </a:rPr>
              <a:t>介</a:t>
            </a:r>
            <a:r>
              <a:rPr dirty="0" sz="2000" spc="20">
                <a:latin typeface="黑体"/>
                <a:cs typeface="黑体"/>
              </a:rPr>
              <a:t>绍</a:t>
            </a:r>
            <a:r>
              <a:rPr dirty="0" sz="2000" spc="30">
                <a:latin typeface="黑体"/>
                <a:cs typeface="黑体"/>
              </a:rPr>
              <a:t>品牌价</a:t>
            </a:r>
            <a:r>
              <a:rPr dirty="0" sz="2000" spc="45">
                <a:latin typeface="黑体"/>
                <a:cs typeface="黑体"/>
              </a:rPr>
              <a:t>值</a:t>
            </a:r>
            <a:r>
              <a:rPr dirty="0" sz="2000" spc="35">
                <a:latin typeface="黑体"/>
                <a:cs typeface="黑体"/>
              </a:rPr>
              <a:t>，</a:t>
            </a:r>
            <a:r>
              <a:rPr dirty="0" sz="2000" spc="20">
                <a:latin typeface="黑体"/>
                <a:cs typeface="黑体"/>
              </a:rPr>
              <a:t>从</a:t>
            </a:r>
            <a:r>
              <a:rPr dirty="0" sz="2000" spc="30">
                <a:latin typeface="黑体"/>
                <a:cs typeface="黑体"/>
              </a:rPr>
              <a:t>而让用户加</a:t>
            </a:r>
            <a:r>
              <a:rPr dirty="0" sz="2000" spc="20">
                <a:latin typeface="黑体"/>
                <a:cs typeface="黑体"/>
              </a:rPr>
              <a:t>深</a:t>
            </a:r>
            <a:r>
              <a:rPr dirty="0" sz="2000" spc="30">
                <a:latin typeface="黑体"/>
                <a:cs typeface="黑体"/>
              </a:rPr>
              <a:t>对品牌的了</a:t>
            </a:r>
            <a:r>
              <a:rPr dirty="0" sz="2000" spc="50">
                <a:latin typeface="黑体"/>
                <a:cs typeface="黑体"/>
              </a:rPr>
              <a:t>解</a:t>
            </a:r>
            <a:r>
              <a:rPr dirty="0" sz="2000" spc="35">
                <a:latin typeface="黑体"/>
                <a:cs typeface="黑体"/>
              </a:rPr>
              <a:t>，并将普通用 </a:t>
            </a:r>
            <a:r>
              <a:rPr dirty="0" sz="2000">
                <a:latin typeface="黑体"/>
                <a:cs typeface="黑体"/>
              </a:rPr>
              <a:t>户转化</a:t>
            </a:r>
            <a:r>
              <a:rPr dirty="0" sz="2000" spc="-15">
                <a:latin typeface="黑体"/>
                <a:cs typeface="黑体"/>
              </a:rPr>
              <a:t>为</a:t>
            </a:r>
            <a:r>
              <a:rPr dirty="0" sz="2000">
                <a:latin typeface="黑体"/>
                <a:cs typeface="黑体"/>
              </a:rPr>
              <a:t>品</a:t>
            </a:r>
            <a:r>
              <a:rPr dirty="0" sz="2000" spc="-15">
                <a:latin typeface="黑体"/>
                <a:cs typeface="黑体"/>
              </a:rPr>
              <a:t>牌</a:t>
            </a:r>
            <a:r>
              <a:rPr dirty="0" sz="2000">
                <a:latin typeface="黑体"/>
                <a:cs typeface="黑体"/>
              </a:rPr>
              <a:t>的忠实</a:t>
            </a:r>
            <a:r>
              <a:rPr dirty="0" sz="2000" spc="-15">
                <a:latin typeface="黑体"/>
                <a:cs typeface="黑体"/>
              </a:rPr>
              <a:t>用</a:t>
            </a:r>
            <a:r>
              <a:rPr dirty="0" sz="2000">
                <a:latin typeface="黑体"/>
                <a:cs typeface="黑体"/>
              </a:rPr>
              <a:t>户。</a:t>
            </a:r>
            <a:endParaRPr sz="2000">
              <a:latin typeface="黑体"/>
              <a:cs typeface="黑体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31393" y="2081529"/>
            <a:ext cx="819150" cy="1991360"/>
            <a:chOff x="231393" y="2081529"/>
            <a:chExt cx="819150" cy="1991360"/>
          </a:xfrm>
        </p:grpSpPr>
        <p:sp>
          <p:nvSpPr>
            <p:cNvPr id="9" name="object 9"/>
            <p:cNvSpPr/>
            <p:nvPr/>
          </p:nvSpPr>
          <p:spPr>
            <a:xfrm>
              <a:off x="237743" y="2087879"/>
              <a:ext cx="806450" cy="1978660"/>
            </a:xfrm>
            <a:custGeom>
              <a:avLst/>
              <a:gdLst/>
              <a:ahLst/>
              <a:cxnLst/>
              <a:rect l="l" t="t" r="r" b="b"/>
              <a:pathLst>
                <a:path w="806450" h="1978660">
                  <a:moveTo>
                    <a:pt x="806195" y="0"/>
                  </a:moveTo>
                  <a:lnTo>
                    <a:pt x="0" y="0"/>
                  </a:lnTo>
                  <a:lnTo>
                    <a:pt x="0" y="1978152"/>
                  </a:lnTo>
                  <a:lnTo>
                    <a:pt x="806195" y="1978152"/>
                  </a:lnTo>
                  <a:lnTo>
                    <a:pt x="806195" y="0"/>
                  </a:lnTo>
                  <a:close/>
                </a:path>
              </a:pathLst>
            </a:custGeom>
            <a:solidFill>
              <a:srgbClr val="5F95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37743" y="2087879"/>
              <a:ext cx="806450" cy="1978660"/>
            </a:xfrm>
            <a:custGeom>
              <a:avLst/>
              <a:gdLst/>
              <a:ahLst/>
              <a:cxnLst/>
              <a:rect l="l" t="t" r="r" b="b"/>
              <a:pathLst>
                <a:path w="806450" h="1978660">
                  <a:moveTo>
                    <a:pt x="0" y="1978152"/>
                  </a:moveTo>
                  <a:lnTo>
                    <a:pt x="806195" y="1978152"/>
                  </a:lnTo>
                  <a:lnTo>
                    <a:pt x="806195" y="0"/>
                  </a:lnTo>
                  <a:lnTo>
                    <a:pt x="0" y="0"/>
                  </a:lnTo>
                  <a:lnTo>
                    <a:pt x="0" y="1978152"/>
                  </a:lnTo>
                  <a:close/>
                </a:path>
              </a:pathLst>
            </a:custGeom>
            <a:ln w="12700">
              <a:solidFill>
                <a:srgbClr val="446CA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475894" y="2412619"/>
            <a:ext cx="330200" cy="130556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algn="just" marL="12700" marR="5080">
              <a:lnSpc>
                <a:spcPts val="2400"/>
              </a:lnSpc>
              <a:spcBef>
                <a:spcPts val="580"/>
              </a:spcBef>
            </a:pPr>
            <a:r>
              <a:rPr dirty="0" sz="2400">
                <a:solidFill>
                  <a:srgbClr val="FFFFFF"/>
                </a:solidFill>
                <a:latin typeface="黑体"/>
                <a:cs typeface="黑体"/>
              </a:rPr>
              <a:t>电 商 平 台</a:t>
            </a:r>
            <a:endParaRPr sz="2400">
              <a:latin typeface="黑体"/>
              <a:cs typeface="黑体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0675366" y="2089150"/>
            <a:ext cx="819150" cy="1991360"/>
            <a:chOff x="10675366" y="2089150"/>
            <a:chExt cx="819150" cy="1991360"/>
          </a:xfrm>
        </p:grpSpPr>
        <p:sp>
          <p:nvSpPr>
            <p:cNvPr id="13" name="object 13"/>
            <p:cNvSpPr/>
            <p:nvPr/>
          </p:nvSpPr>
          <p:spPr>
            <a:xfrm>
              <a:off x="10681716" y="2095500"/>
              <a:ext cx="806450" cy="1978660"/>
            </a:xfrm>
            <a:custGeom>
              <a:avLst/>
              <a:gdLst/>
              <a:ahLst/>
              <a:cxnLst/>
              <a:rect l="l" t="t" r="r" b="b"/>
              <a:pathLst>
                <a:path w="806450" h="1978660">
                  <a:moveTo>
                    <a:pt x="806196" y="0"/>
                  </a:moveTo>
                  <a:lnTo>
                    <a:pt x="0" y="0"/>
                  </a:lnTo>
                  <a:lnTo>
                    <a:pt x="0" y="1978152"/>
                  </a:lnTo>
                  <a:lnTo>
                    <a:pt x="806196" y="1978152"/>
                  </a:lnTo>
                  <a:lnTo>
                    <a:pt x="806196" y="0"/>
                  </a:lnTo>
                  <a:close/>
                </a:path>
              </a:pathLst>
            </a:custGeom>
            <a:solidFill>
              <a:srgbClr val="5F95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0681716" y="2095500"/>
              <a:ext cx="806450" cy="1978660"/>
            </a:xfrm>
            <a:custGeom>
              <a:avLst/>
              <a:gdLst/>
              <a:ahLst/>
              <a:cxnLst/>
              <a:rect l="l" t="t" r="r" b="b"/>
              <a:pathLst>
                <a:path w="806450" h="1978660">
                  <a:moveTo>
                    <a:pt x="0" y="1978152"/>
                  </a:moveTo>
                  <a:lnTo>
                    <a:pt x="806196" y="1978152"/>
                  </a:lnTo>
                  <a:lnTo>
                    <a:pt x="806196" y="0"/>
                  </a:lnTo>
                  <a:lnTo>
                    <a:pt x="0" y="0"/>
                  </a:lnTo>
                  <a:lnTo>
                    <a:pt x="0" y="1978152"/>
                  </a:lnTo>
                  <a:close/>
                </a:path>
              </a:pathLst>
            </a:custGeom>
            <a:ln w="12700">
              <a:solidFill>
                <a:srgbClr val="446CA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10921365" y="2268092"/>
            <a:ext cx="330200" cy="161163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algn="just" marL="12700" marR="5080">
              <a:lnSpc>
                <a:spcPts val="2400"/>
              </a:lnSpc>
              <a:spcBef>
                <a:spcPts val="580"/>
              </a:spcBef>
            </a:pPr>
            <a:r>
              <a:rPr dirty="0" sz="2400">
                <a:solidFill>
                  <a:srgbClr val="FFFFFF"/>
                </a:solidFill>
                <a:latin typeface="黑体"/>
                <a:cs typeface="黑体"/>
              </a:rPr>
              <a:t>短 视 频 平 台</a:t>
            </a:r>
            <a:endParaRPr sz="2400">
              <a:latin typeface="黑体"/>
              <a:cs typeface="黑体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153413" y="2080005"/>
            <a:ext cx="1759585" cy="444500"/>
            <a:chOff x="1153413" y="2080005"/>
            <a:chExt cx="1759585" cy="444500"/>
          </a:xfrm>
        </p:grpSpPr>
        <p:sp>
          <p:nvSpPr>
            <p:cNvPr id="17" name="object 17"/>
            <p:cNvSpPr/>
            <p:nvPr/>
          </p:nvSpPr>
          <p:spPr>
            <a:xfrm>
              <a:off x="1159763" y="2086355"/>
              <a:ext cx="1746885" cy="431800"/>
            </a:xfrm>
            <a:custGeom>
              <a:avLst/>
              <a:gdLst/>
              <a:ahLst/>
              <a:cxnLst/>
              <a:rect l="l" t="t" r="r" b="b"/>
              <a:pathLst>
                <a:path w="1746885" h="431800">
                  <a:moveTo>
                    <a:pt x="1746504" y="0"/>
                  </a:moveTo>
                  <a:lnTo>
                    <a:pt x="0" y="0"/>
                  </a:lnTo>
                  <a:lnTo>
                    <a:pt x="0" y="431291"/>
                  </a:lnTo>
                  <a:lnTo>
                    <a:pt x="1746504" y="431291"/>
                  </a:lnTo>
                  <a:lnTo>
                    <a:pt x="1746504" y="0"/>
                  </a:lnTo>
                  <a:close/>
                </a:path>
              </a:pathLst>
            </a:custGeom>
            <a:solidFill>
              <a:srgbClr val="57B6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159763" y="2086355"/>
              <a:ext cx="1746885" cy="431800"/>
            </a:xfrm>
            <a:custGeom>
              <a:avLst/>
              <a:gdLst/>
              <a:ahLst/>
              <a:cxnLst/>
              <a:rect l="l" t="t" r="r" b="b"/>
              <a:pathLst>
                <a:path w="1746885" h="431800">
                  <a:moveTo>
                    <a:pt x="0" y="431291"/>
                  </a:moveTo>
                  <a:lnTo>
                    <a:pt x="1746504" y="431291"/>
                  </a:lnTo>
                  <a:lnTo>
                    <a:pt x="1746504" y="0"/>
                  </a:lnTo>
                  <a:lnTo>
                    <a:pt x="0" y="0"/>
                  </a:lnTo>
                  <a:lnTo>
                    <a:pt x="0" y="431291"/>
                  </a:lnTo>
                  <a:close/>
                </a:path>
              </a:pathLst>
            </a:custGeom>
            <a:ln w="12700">
              <a:solidFill>
                <a:srgbClr val="3D85A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1791461" y="2148078"/>
            <a:ext cx="4826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黑体"/>
                <a:cs typeface="黑体"/>
              </a:rPr>
              <a:t>淘宝</a:t>
            </a:r>
            <a:endParaRPr sz="1800">
              <a:latin typeface="黑体"/>
              <a:cs typeface="黑体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153413" y="2617977"/>
            <a:ext cx="1759585" cy="444500"/>
            <a:chOff x="1153413" y="2617977"/>
            <a:chExt cx="1759585" cy="444500"/>
          </a:xfrm>
        </p:grpSpPr>
        <p:sp>
          <p:nvSpPr>
            <p:cNvPr id="21" name="object 21"/>
            <p:cNvSpPr/>
            <p:nvPr/>
          </p:nvSpPr>
          <p:spPr>
            <a:xfrm>
              <a:off x="1159763" y="2624327"/>
              <a:ext cx="1746885" cy="431800"/>
            </a:xfrm>
            <a:custGeom>
              <a:avLst/>
              <a:gdLst/>
              <a:ahLst/>
              <a:cxnLst/>
              <a:rect l="l" t="t" r="r" b="b"/>
              <a:pathLst>
                <a:path w="1746885" h="431800">
                  <a:moveTo>
                    <a:pt x="1746504" y="0"/>
                  </a:moveTo>
                  <a:lnTo>
                    <a:pt x="0" y="0"/>
                  </a:lnTo>
                  <a:lnTo>
                    <a:pt x="0" y="431291"/>
                  </a:lnTo>
                  <a:lnTo>
                    <a:pt x="1746504" y="431291"/>
                  </a:lnTo>
                  <a:lnTo>
                    <a:pt x="1746504" y="0"/>
                  </a:lnTo>
                  <a:close/>
                </a:path>
              </a:pathLst>
            </a:custGeom>
            <a:solidFill>
              <a:srgbClr val="57B6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159763" y="2624327"/>
              <a:ext cx="1746885" cy="431800"/>
            </a:xfrm>
            <a:custGeom>
              <a:avLst/>
              <a:gdLst/>
              <a:ahLst/>
              <a:cxnLst/>
              <a:rect l="l" t="t" r="r" b="b"/>
              <a:pathLst>
                <a:path w="1746885" h="431800">
                  <a:moveTo>
                    <a:pt x="0" y="431291"/>
                  </a:moveTo>
                  <a:lnTo>
                    <a:pt x="1746504" y="431291"/>
                  </a:lnTo>
                  <a:lnTo>
                    <a:pt x="1746504" y="0"/>
                  </a:lnTo>
                  <a:lnTo>
                    <a:pt x="0" y="0"/>
                  </a:lnTo>
                  <a:lnTo>
                    <a:pt x="0" y="431291"/>
                  </a:lnTo>
                  <a:close/>
                </a:path>
              </a:pathLst>
            </a:custGeom>
            <a:ln w="12700">
              <a:solidFill>
                <a:srgbClr val="3D85A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1562861" y="2686050"/>
            <a:ext cx="9398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黑体"/>
                <a:cs typeface="黑体"/>
              </a:rPr>
              <a:t>京东商城</a:t>
            </a:r>
            <a:endParaRPr sz="1800">
              <a:latin typeface="黑体"/>
              <a:cs typeface="黑体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153413" y="3131566"/>
            <a:ext cx="1759585" cy="444500"/>
            <a:chOff x="1153413" y="3131566"/>
            <a:chExt cx="1759585" cy="444500"/>
          </a:xfrm>
        </p:grpSpPr>
        <p:sp>
          <p:nvSpPr>
            <p:cNvPr id="25" name="object 25"/>
            <p:cNvSpPr/>
            <p:nvPr/>
          </p:nvSpPr>
          <p:spPr>
            <a:xfrm>
              <a:off x="1159763" y="3137916"/>
              <a:ext cx="1746885" cy="431800"/>
            </a:xfrm>
            <a:custGeom>
              <a:avLst/>
              <a:gdLst/>
              <a:ahLst/>
              <a:cxnLst/>
              <a:rect l="l" t="t" r="r" b="b"/>
              <a:pathLst>
                <a:path w="1746885" h="431800">
                  <a:moveTo>
                    <a:pt x="1746504" y="0"/>
                  </a:moveTo>
                  <a:lnTo>
                    <a:pt x="0" y="0"/>
                  </a:lnTo>
                  <a:lnTo>
                    <a:pt x="0" y="431291"/>
                  </a:lnTo>
                  <a:lnTo>
                    <a:pt x="1746504" y="431291"/>
                  </a:lnTo>
                  <a:lnTo>
                    <a:pt x="1746504" y="0"/>
                  </a:lnTo>
                  <a:close/>
                </a:path>
              </a:pathLst>
            </a:custGeom>
            <a:solidFill>
              <a:srgbClr val="57B6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159763" y="3137916"/>
              <a:ext cx="1746885" cy="431800"/>
            </a:xfrm>
            <a:custGeom>
              <a:avLst/>
              <a:gdLst/>
              <a:ahLst/>
              <a:cxnLst/>
              <a:rect l="l" t="t" r="r" b="b"/>
              <a:pathLst>
                <a:path w="1746885" h="431800">
                  <a:moveTo>
                    <a:pt x="0" y="431291"/>
                  </a:moveTo>
                  <a:lnTo>
                    <a:pt x="1746504" y="431291"/>
                  </a:lnTo>
                  <a:lnTo>
                    <a:pt x="1746504" y="0"/>
                  </a:lnTo>
                  <a:lnTo>
                    <a:pt x="0" y="0"/>
                  </a:lnTo>
                  <a:lnTo>
                    <a:pt x="0" y="431291"/>
                  </a:lnTo>
                  <a:close/>
                </a:path>
              </a:pathLst>
            </a:custGeom>
            <a:ln w="12700">
              <a:solidFill>
                <a:srgbClr val="3D85A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1677161" y="3200527"/>
            <a:ext cx="7112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黑体"/>
                <a:cs typeface="黑体"/>
              </a:rPr>
              <a:t>拼多多</a:t>
            </a:r>
            <a:endParaRPr sz="1800">
              <a:latin typeface="黑体"/>
              <a:cs typeface="黑体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153413" y="3636009"/>
            <a:ext cx="1759585" cy="444500"/>
            <a:chOff x="1153413" y="3636009"/>
            <a:chExt cx="1759585" cy="444500"/>
          </a:xfrm>
        </p:grpSpPr>
        <p:sp>
          <p:nvSpPr>
            <p:cNvPr id="29" name="object 29"/>
            <p:cNvSpPr/>
            <p:nvPr/>
          </p:nvSpPr>
          <p:spPr>
            <a:xfrm>
              <a:off x="1159763" y="3642359"/>
              <a:ext cx="1746885" cy="431800"/>
            </a:xfrm>
            <a:custGeom>
              <a:avLst/>
              <a:gdLst/>
              <a:ahLst/>
              <a:cxnLst/>
              <a:rect l="l" t="t" r="r" b="b"/>
              <a:pathLst>
                <a:path w="1746885" h="431800">
                  <a:moveTo>
                    <a:pt x="1746504" y="0"/>
                  </a:moveTo>
                  <a:lnTo>
                    <a:pt x="0" y="0"/>
                  </a:lnTo>
                  <a:lnTo>
                    <a:pt x="0" y="431292"/>
                  </a:lnTo>
                  <a:lnTo>
                    <a:pt x="1746504" y="431292"/>
                  </a:lnTo>
                  <a:lnTo>
                    <a:pt x="1746504" y="0"/>
                  </a:lnTo>
                  <a:close/>
                </a:path>
              </a:pathLst>
            </a:custGeom>
            <a:solidFill>
              <a:srgbClr val="57B6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159763" y="3642359"/>
              <a:ext cx="1746885" cy="431800"/>
            </a:xfrm>
            <a:custGeom>
              <a:avLst/>
              <a:gdLst/>
              <a:ahLst/>
              <a:cxnLst/>
              <a:rect l="l" t="t" r="r" b="b"/>
              <a:pathLst>
                <a:path w="1746885" h="431800">
                  <a:moveTo>
                    <a:pt x="0" y="431292"/>
                  </a:moveTo>
                  <a:lnTo>
                    <a:pt x="1746504" y="431292"/>
                  </a:lnTo>
                  <a:lnTo>
                    <a:pt x="1746504" y="0"/>
                  </a:lnTo>
                  <a:lnTo>
                    <a:pt x="0" y="0"/>
                  </a:lnTo>
                  <a:lnTo>
                    <a:pt x="0" y="431292"/>
                  </a:lnTo>
                  <a:close/>
                </a:path>
              </a:pathLst>
            </a:custGeom>
            <a:ln w="12700">
              <a:solidFill>
                <a:srgbClr val="3D85A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 txBox="1"/>
          <p:nvPr/>
        </p:nvSpPr>
        <p:spPr>
          <a:xfrm>
            <a:off x="1791461" y="3703701"/>
            <a:ext cx="4826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……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8820657" y="2076957"/>
            <a:ext cx="1759585" cy="587375"/>
            <a:chOff x="8820657" y="2076957"/>
            <a:chExt cx="1759585" cy="587375"/>
          </a:xfrm>
        </p:grpSpPr>
        <p:sp>
          <p:nvSpPr>
            <p:cNvPr id="33" name="object 33"/>
            <p:cNvSpPr/>
            <p:nvPr/>
          </p:nvSpPr>
          <p:spPr>
            <a:xfrm>
              <a:off x="8827007" y="2083307"/>
              <a:ext cx="1746885" cy="574675"/>
            </a:xfrm>
            <a:custGeom>
              <a:avLst/>
              <a:gdLst/>
              <a:ahLst/>
              <a:cxnLst/>
              <a:rect l="l" t="t" r="r" b="b"/>
              <a:pathLst>
                <a:path w="1746884" h="574675">
                  <a:moveTo>
                    <a:pt x="1746503" y="0"/>
                  </a:moveTo>
                  <a:lnTo>
                    <a:pt x="0" y="0"/>
                  </a:lnTo>
                  <a:lnTo>
                    <a:pt x="0" y="574548"/>
                  </a:lnTo>
                  <a:lnTo>
                    <a:pt x="1746503" y="574548"/>
                  </a:lnTo>
                  <a:lnTo>
                    <a:pt x="1746503" y="0"/>
                  </a:lnTo>
                  <a:close/>
                </a:path>
              </a:pathLst>
            </a:custGeom>
            <a:solidFill>
              <a:srgbClr val="57B6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8827007" y="2083307"/>
              <a:ext cx="1746885" cy="574675"/>
            </a:xfrm>
            <a:custGeom>
              <a:avLst/>
              <a:gdLst/>
              <a:ahLst/>
              <a:cxnLst/>
              <a:rect l="l" t="t" r="r" b="b"/>
              <a:pathLst>
                <a:path w="1746884" h="574675">
                  <a:moveTo>
                    <a:pt x="0" y="574548"/>
                  </a:moveTo>
                  <a:lnTo>
                    <a:pt x="1746503" y="574548"/>
                  </a:lnTo>
                  <a:lnTo>
                    <a:pt x="1746503" y="0"/>
                  </a:lnTo>
                  <a:lnTo>
                    <a:pt x="0" y="0"/>
                  </a:lnTo>
                  <a:lnTo>
                    <a:pt x="0" y="574548"/>
                  </a:lnTo>
                  <a:close/>
                </a:path>
              </a:pathLst>
            </a:custGeom>
            <a:ln w="12700">
              <a:solidFill>
                <a:srgbClr val="3D85A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/>
          <p:cNvSpPr txBox="1"/>
          <p:nvPr/>
        </p:nvSpPr>
        <p:spPr>
          <a:xfrm>
            <a:off x="9458959" y="2216658"/>
            <a:ext cx="4826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黑体"/>
                <a:cs typeface="黑体"/>
              </a:rPr>
              <a:t>抖音</a:t>
            </a:r>
            <a:endParaRPr sz="1800">
              <a:latin typeface="黑体"/>
              <a:cs typeface="黑体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8820657" y="2793238"/>
            <a:ext cx="1759585" cy="589280"/>
            <a:chOff x="8820657" y="2793238"/>
            <a:chExt cx="1759585" cy="589280"/>
          </a:xfrm>
        </p:grpSpPr>
        <p:sp>
          <p:nvSpPr>
            <p:cNvPr id="37" name="object 37"/>
            <p:cNvSpPr/>
            <p:nvPr/>
          </p:nvSpPr>
          <p:spPr>
            <a:xfrm>
              <a:off x="8827007" y="2799588"/>
              <a:ext cx="1746885" cy="576580"/>
            </a:xfrm>
            <a:custGeom>
              <a:avLst/>
              <a:gdLst/>
              <a:ahLst/>
              <a:cxnLst/>
              <a:rect l="l" t="t" r="r" b="b"/>
              <a:pathLst>
                <a:path w="1746884" h="576579">
                  <a:moveTo>
                    <a:pt x="1746503" y="0"/>
                  </a:moveTo>
                  <a:lnTo>
                    <a:pt x="0" y="0"/>
                  </a:lnTo>
                  <a:lnTo>
                    <a:pt x="0" y="576072"/>
                  </a:lnTo>
                  <a:lnTo>
                    <a:pt x="1746503" y="576072"/>
                  </a:lnTo>
                  <a:lnTo>
                    <a:pt x="1746503" y="0"/>
                  </a:lnTo>
                  <a:close/>
                </a:path>
              </a:pathLst>
            </a:custGeom>
            <a:solidFill>
              <a:srgbClr val="57B6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8827007" y="2799588"/>
              <a:ext cx="1746885" cy="576580"/>
            </a:xfrm>
            <a:custGeom>
              <a:avLst/>
              <a:gdLst/>
              <a:ahLst/>
              <a:cxnLst/>
              <a:rect l="l" t="t" r="r" b="b"/>
              <a:pathLst>
                <a:path w="1746884" h="576579">
                  <a:moveTo>
                    <a:pt x="0" y="576072"/>
                  </a:moveTo>
                  <a:lnTo>
                    <a:pt x="1746503" y="576072"/>
                  </a:lnTo>
                  <a:lnTo>
                    <a:pt x="1746503" y="0"/>
                  </a:lnTo>
                  <a:lnTo>
                    <a:pt x="0" y="0"/>
                  </a:lnTo>
                  <a:lnTo>
                    <a:pt x="0" y="576072"/>
                  </a:lnTo>
                  <a:close/>
                </a:path>
              </a:pathLst>
            </a:custGeom>
            <a:ln w="12700">
              <a:solidFill>
                <a:srgbClr val="3D85A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/>
          <p:cNvSpPr txBox="1"/>
          <p:nvPr/>
        </p:nvSpPr>
        <p:spPr>
          <a:xfrm>
            <a:off x="9458959" y="2933827"/>
            <a:ext cx="4826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黑体"/>
                <a:cs typeface="黑体"/>
              </a:rPr>
              <a:t>快手</a:t>
            </a:r>
            <a:endParaRPr sz="1800">
              <a:latin typeface="黑体"/>
              <a:cs typeface="黑体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8820657" y="3480561"/>
            <a:ext cx="1759585" cy="587375"/>
            <a:chOff x="8820657" y="3480561"/>
            <a:chExt cx="1759585" cy="587375"/>
          </a:xfrm>
        </p:grpSpPr>
        <p:sp>
          <p:nvSpPr>
            <p:cNvPr id="41" name="object 41"/>
            <p:cNvSpPr/>
            <p:nvPr/>
          </p:nvSpPr>
          <p:spPr>
            <a:xfrm>
              <a:off x="8827007" y="3486911"/>
              <a:ext cx="1746885" cy="574675"/>
            </a:xfrm>
            <a:custGeom>
              <a:avLst/>
              <a:gdLst/>
              <a:ahLst/>
              <a:cxnLst/>
              <a:rect l="l" t="t" r="r" b="b"/>
              <a:pathLst>
                <a:path w="1746884" h="574675">
                  <a:moveTo>
                    <a:pt x="1746503" y="0"/>
                  </a:moveTo>
                  <a:lnTo>
                    <a:pt x="0" y="0"/>
                  </a:lnTo>
                  <a:lnTo>
                    <a:pt x="0" y="574548"/>
                  </a:lnTo>
                  <a:lnTo>
                    <a:pt x="1746503" y="574548"/>
                  </a:lnTo>
                  <a:lnTo>
                    <a:pt x="1746503" y="0"/>
                  </a:lnTo>
                  <a:close/>
                </a:path>
              </a:pathLst>
            </a:custGeom>
            <a:solidFill>
              <a:srgbClr val="57B6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8827007" y="3486911"/>
              <a:ext cx="1746885" cy="574675"/>
            </a:xfrm>
            <a:custGeom>
              <a:avLst/>
              <a:gdLst/>
              <a:ahLst/>
              <a:cxnLst/>
              <a:rect l="l" t="t" r="r" b="b"/>
              <a:pathLst>
                <a:path w="1746884" h="574675">
                  <a:moveTo>
                    <a:pt x="0" y="574548"/>
                  </a:moveTo>
                  <a:lnTo>
                    <a:pt x="1746503" y="574548"/>
                  </a:lnTo>
                  <a:lnTo>
                    <a:pt x="1746503" y="0"/>
                  </a:lnTo>
                  <a:lnTo>
                    <a:pt x="0" y="0"/>
                  </a:lnTo>
                  <a:lnTo>
                    <a:pt x="0" y="574548"/>
                  </a:lnTo>
                  <a:close/>
                </a:path>
              </a:pathLst>
            </a:custGeom>
            <a:ln w="12700">
              <a:solidFill>
                <a:srgbClr val="3D85A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/>
          <p:cNvSpPr txBox="1"/>
          <p:nvPr/>
        </p:nvSpPr>
        <p:spPr>
          <a:xfrm>
            <a:off x="9458959" y="3618738"/>
            <a:ext cx="4826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……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2973070" y="2788666"/>
            <a:ext cx="517525" cy="607060"/>
            <a:chOff x="2973070" y="2788666"/>
            <a:chExt cx="517525" cy="607060"/>
          </a:xfrm>
        </p:grpSpPr>
        <p:sp>
          <p:nvSpPr>
            <p:cNvPr id="45" name="object 45"/>
            <p:cNvSpPr/>
            <p:nvPr/>
          </p:nvSpPr>
          <p:spPr>
            <a:xfrm>
              <a:off x="2979420" y="2795016"/>
              <a:ext cx="504825" cy="594360"/>
            </a:xfrm>
            <a:custGeom>
              <a:avLst/>
              <a:gdLst/>
              <a:ahLst/>
              <a:cxnLst/>
              <a:rect l="l" t="t" r="r" b="b"/>
              <a:pathLst>
                <a:path w="504825" h="594360">
                  <a:moveTo>
                    <a:pt x="252222" y="0"/>
                  </a:moveTo>
                  <a:lnTo>
                    <a:pt x="252222" y="148589"/>
                  </a:lnTo>
                  <a:lnTo>
                    <a:pt x="0" y="148589"/>
                  </a:lnTo>
                  <a:lnTo>
                    <a:pt x="0" y="445770"/>
                  </a:lnTo>
                  <a:lnTo>
                    <a:pt x="252222" y="445770"/>
                  </a:lnTo>
                  <a:lnTo>
                    <a:pt x="252222" y="594360"/>
                  </a:lnTo>
                  <a:lnTo>
                    <a:pt x="504444" y="297180"/>
                  </a:lnTo>
                  <a:lnTo>
                    <a:pt x="252222" y="0"/>
                  </a:lnTo>
                  <a:close/>
                </a:path>
              </a:pathLst>
            </a:custGeom>
            <a:solidFill>
              <a:srgbClr val="55C9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2979420" y="2795016"/>
              <a:ext cx="504825" cy="594360"/>
            </a:xfrm>
            <a:custGeom>
              <a:avLst/>
              <a:gdLst/>
              <a:ahLst/>
              <a:cxnLst/>
              <a:rect l="l" t="t" r="r" b="b"/>
              <a:pathLst>
                <a:path w="504825" h="594360">
                  <a:moveTo>
                    <a:pt x="0" y="148589"/>
                  </a:moveTo>
                  <a:lnTo>
                    <a:pt x="252222" y="148589"/>
                  </a:lnTo>
                  <a:lnTo>
                    <a:pt x="252222" y="0"/>
                  </a:lnTo>
                  <a:lnTo>
                    <a:pt x="504444" y="297180"/>
                  </a:lnTo>
                  <a:lnTo>
                    <a:pt x="252222" y="594360"/>
                  </a:lnTo>
                  <a:lnTo>
                    <a:pt x="252222" y="445770"/>
                  </a:lnTo>
                  <a:lnTo>
                    <a:pt x="0" y="445770"/>
                  </a:lnTo>
                  <a:lnTo>
                    <a:pt x="0" y="148589"/>
                  </a:lnTo>
                  <a:close/>
                </a:path>
              </a:pathLst>
            </a:custGeom>
            <a:ln w="12700">
              <a:solidFill>
                <a:srgbClr val="3C936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7" name="object 47"/>
          <p:cNvGrpSpPr/>
          <p:nvPr/>
        </p:nvGrpSpPr>
        <p:grpSpPr>
          <a:xfrm>
            <a:off x="8206485" y="2787142"/>
            <a:ext cx="517525" cy="605790"/>
            <a:chOff x="8206485" y="2787142"/>
            <a:chExt cx="517525" cy="605790"/>
          </a:xfrm>
        </p:grpSpPr>
        <p:sp>
          <p:nvSpPr>
            <p:cNvPr id="48" name="object 48"/>
            <p:cNvSpPr/>
            <p:nvPr/>
          </p:nvSpPr>
          <p:spPr>
            <a:xfrm>
              <a:off x="8212835" y="2793492"/>
              <a:ext cx="504825" cy="593090"/>
            </a:xfrm>
            <a:custGeom>
              <a:avLst/>
              <a:gdLst/>
              <a:ahLst/>
              <a:cxnLst/>
              <a:rect l="l" t="t" r="r" b="b"/>
              <a:pathLst>
                <a:path w="504825" h="593089">
                  <a:moveTo>
                    <a:pt x="252222" y="0"/>
                  </a:moveTo>
                  <a:lnTo>
                    <a:pt x="0" y="296418"/>
                  </a:lnTo>
                  <a:lnTo>
                    <a:pt x="252222" y="592836"/>
                  </a:lnTo>
                  <a:lnTo>
                    <a:pt x="252222" y="444627"/>
                  </a:lnTo>
                  <a:lnTo>
                    <a:pt x="504444" y="444627"/>
                  </a:lnTo>
                  <a:lnTo>
                    <a:pt x="504444" y="148209"/>
                  </a:lnTo>
                  <a:lnTo>
                    <a:pt x="252222" y="148209"/>
                  </a:lnTo>
                  <a:lnTo>
                    <a:pt x="252222" y="0"/>
                  </a:lnTo>
                  <a:close/>
                </a:path>
              </a:pathLst>
            </a:custGeom>
            <a:solidFill>
              <a:srgbClr val="55C9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8212835" y="2793492"/>
              <a:ext cx="504825" cy="593090"/>
            </a:xfrm>
            <a:custGeom>
              <a:avLst/>
              <a:gdLst/>
              <a:ahLst/>
              <a:cxnLst/>
              <a:rect l="l" t="t" r="r" b="b"/>
              <a:pathLst>
                <a:path w="504825" h="593089">
                  <a:moveTo>
                    <a:pt x="504444" y="148209"/>
                  </a:moveTo>
                  <a:lnTo>
                    <a:pt x="252222" y="148209"/>
                  </a:lnTo>
                  <a:lnTo>
                    <a:pt x="252222" y="0"/>
                  </a:lnTo>
                  <a:lnTo>
                    <a:pt x="0" y="296418"/>
                  </a:lnTo>
                  <a:lnTo>
                    <a:pt x="252222" y="592836"/>
                  </a:lnTo>
                  <a:lnTo>
                    <a:pt x="252222" y="444627"/>
                  </a:lnTo>
                  <a:lnTo>
                    <a:pt x="504444" y="444627"/>
                  </a:lnTo>
                  <a:lnTo>
                    <a:pt x="504444" y="148209"/>
                  </a:lnTo>
                  <a:close/>
                </a:path>
              </a:pathLst>
            </a:custGeom>
            <a:ln w="12700">
              <a:solidFill>
                <a:srgbClr val="3C936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0" name="object 50"/>
          <p:cNvGrpSpPr/>
          <p:nvPr/>
        </p:nvGrpSpPr>
        <p:grpSpPr>
          <a:xfrm>
            <a:off x="3564382" y="2642361"/>
            <a:ext cx="1619250" cy="873760"/>
            <a:chOff x="3564382" y="2642361"/>
            <a:chExt cx="1619250" cy="873760"/>
          </a:xfrm>
        </p:grpSpPr>
        <p:sp>
          <p:nvSpPr>
            <p:cNvPr id="51" name="object 51"/>
            <p:cNvSpPr/>
            <p:nvPr/>
          </p:nvSpPr>
          <p:spPr>
            <a:xfrm>
              <a:off x="3570732" y="2648711"/>
              <a:ext cx="1606550" cy="861060"/>
            </a:xfrm>
            <a:custGeom>
              <a:avLst/>
              <a:gdLst/>
              <a:ahLst/>
              <a:cxnLst/>
              <a:rect l="l" t="t" r="r" b="b"/>
              <a:pathLst>
                <a:path w="1606550" h="861060">
                  <a:moveTo>
                    <a:pt x="1606296" y="0"/>
                  </a:moveTo>
                  <a:lnTo>
                    <a:pt x="0" y="0"/>
                  </a:lnTo>
                  <a:lnTo>
                    <a:pt x="0" y="861060"/>
                  </a:lnTo>
                  <a:lnTo>
                    <a:pt x="1606296" y="861060"/>
                  </a:lnTo>
                  <a:lnTo>
                    <a:pt x="1606296" y="0"/>
                  </a:lnTo>
                  <a:close/>
                </a:path>
              </a:pathLst>
            </a:custGeom>
            <a:solidFill>
              <a:srgbClr val="FFB9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3570732" y="2648711"/>
              <a:ext cx="1606550" cy="861060"/>
            </a:xfrm>
            <a:custGeom>
              <a:avLst/>
              <a:gdLst/>
              <a:ahLst/>
              <a:cxnLst/>
              <a:rect l="l" t="t" r="r" b="b"/>
              <a:pathLst>
                <a:path w="1606550" h="861060">
                  <a:moveTo>
                    <a:pt x="0" y="861060"/>
                  </a:moveTo>
                  <a:lnTo>
                    <a:pt x="1606296" y="861060"/>
                  </a:lnTo>
                  <a:lnTo>
                    <a:pt x="1606296" y="0"/>
                  </a:lnTo>
                  <a:lnTo>
                    <a:pt x="0" y="0"/>
                  </a:lnTo>
                  <a:lnTo>
                    <a:pt x="0" y="861060"/>
                  </a:lnTo>
                  <a:close/>
                </a:path>
              </a:pathLst>
            </a:custGeom>
            <a:ln w="12700">
              <a:solidFill>
                <a:srgbClr val="BB873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3" name="object 53"/>
          <p:cNvSpPr txBox="1"/>
          <p:nvPr/>
        </p:nvSpPr>
        <p:spPr>
          <a:xfrm>
            <a:off x="3903979" y="2697226"/>
            <a:ext cx="93980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524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黑体"/>
                <a:cs typeface="黑体"/>
              </a:rPr>
              <a:t>电商 内容化</a:t>
            </a:r>
            <a:endParaRPr sz="2400">
              <a:latin typeface="黑体"/>
              <a:cs typeface="黑体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6514845" y="2649982"/>
            <a:ext cx="1596390" cy="873760"/>
            <a:chOff x="6514845" y="2649982"/>
            <a:chExt cx="1596390" cy="873760"/>
          </a:xfrm>
        </p:grpSpPr>
        <p:sp>
          <p:nvSpPr>
            <p:cNvPr id="55" name="object 55"/>
            <p:cNvSpPr/>
            <p:nvPr/>
          </p:nvSpPr>
          <p:spPr>
            <a:xfrm>
              <a:off x="6521195" y="2656332"/>
              <a:ext cx="1583690" cy="861060"/>
            </a:xfrm>
            <a:custGeom>
              <a:avLst/>
              <a:gdLst/>
              <a:ahLst/>
              <a:cxnLst/>
              <a:rect l="l" t="t" r="r" b="b"/>
              <a:pathLst>
                <a:path w="1583690" h="861060">
                  <a:moveTo>
                    <a:pt x="1583436" y="0"/>
                  </a:moveTo>
                  <a:lnTo>
                    <a:pt x="0" y="0"/>
                  </a:lnTo>
                  <a:lnTo>
                    <a:pt x="0" y="861060"/>
                  </a:lnTo>
                  <a:lnTo>
                    <a:pt x="1583436" y="861060"/>
                  </a:lnTo>
                  <a:lnTo>
                    <a:pt x="1583436" y="0"/>
                  </a:lnTo>
                  <a:close/>
                </a:path>
              </a:pathLst>
            </a:custGeom>
            <a:solidFill>
              <a:srgbClr val="FFB9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6521195" y="2656332"/>
              <a:ext cx="1583690" cy="861060"/>
            </a:xfrm>
            <a:custGeom>
              <a:avLst/>
              <a:gdLst/>
              <a:ahLst/>
              <a:cxnLst/>
              <a:rect l="l" t="t" r="r" b="b"/>
              <a:pathLst>
                <a:path w="1583690" h="861060">
                  <a:moveTo>
                    <a:pt x="0" y="861060"/>
                  </a:moveTo>
                  <a:lnTo>
                    <a:pt x="1583436" y="861060"/>
                  </a:lnTo>
                  <a:lnTo>
                    <a:pt x="1583436" y="0"/>
                  </a:lnTo>
                  <a:lnTo>
                    <a:pt x="0" y="0"/>
                  </a:lnTo>
                  <a:lnTo>
                    <a:pt x="0" y="861060"/>
                  </a:lnTo>
                  <a:close/>
                </a:path>
              </a:pathLst>
            </a:custGeom>
            <a:ln w="12700">
              <a:solidFill>
                <a:srgbClr val="BB873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7" name="object 57"/>
          <p:cNvSpPr txBox="1"/>
          <p:nvPr/>
        </p:nvSpPr>
        <p:spPr>
          <a:xfrm>
            <a:off x="6842886" y="2704846"/>
            <a:ext cx="93980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524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黑体"/>
                <a:cs typeface="黑体"/>
              </a:rPr>
              <a:t>内容 </a:t>
            </a:r>
            <a:r>
              <a:rPr dirty="0" sz="2400" spc="-5">
                <a:solidFill>
                  <a:srgbClr val="FFFFFF"/>
                </a:solidFill>
                <a:latin typeface="黑体"/>
                <a:cs typeface="黑体"/>
              </a:rPr>
              <a:t>电商化</a:t>
            </a:r>
            <a:endParaRPr sz="2400">
              <a:latin typeface="黑体"/>
              <a:cs typeface="黑体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5181346" y="2407666"/>
            <a:ext cx="1344930" cy="1344930"/>
            <a:chOff x="5181346" y="2407666"/>
            <a:chExt cx="1344930" cy="1344930"/>
          </a:xfrm>
        </p:grpSpPr>
        <p:sp>
          <p:nvSpPr>
            <p:cNvPr id="59" name="object 59"/>
            <p:cNvSpPr/>
            <p:nvPr/>
          </p:nvSpPr>
          <p:spPr>
            <a:xfrm>
              <a:off x="5187696" y="2414016"/>
              <a:ext cx="1332230" cy="1332230"/>
            </a:xfrm>
            <a:custGeom>
              <a:avLst/>
              <a:gdLst/>
              <a:ahLst/>
              <a:cxnLst/>
              <a:rect l="l" t="t" r="r" b="b"/>
              <a:pathLst>
                <a:path w="1332229" h="1332229">
                  <a:moveTo>
                    <a:pt x="665988" y="0"/>
                  </a:moveTo>
                  <a:lnTo>
                    <a:pt x="618428" y="1672"/>
                  </a:lnTo>
                  <a:lnTo>
                    <a:pt x="571771" y="6614"/>
                  </a:lnTo>
                  <a:lnTo>
                    <a:pt x="526128" y="14712"/>
                  </a:lnTo>
                  <a:lnTo>
                    <a:pt x="481613" y="25855"/>
                  </a:lnTo>
                  <a:lnTo>
                    <a:pt x="438339" y="39928"/>
                  </a:lnTo>
                  <a:lnTo>
                    <a:pt x="396417" y="56821"/>
                  </a:lnTo>
                  <a:lnTo>
                    <a:pt x="355961" y="76419"/>
                  </a:lnTo>
                  <a:lnTo>
                    <a:pt x="317084" y="98610"/>
                  </a:lnTo>
                  <a:lnTo>
                    <a:pt x="279898" y="123281"/>
                  </a:lnTo>
                  <a:lnTo>
                    <a:pt x="244516" y="150320"/>
                  </a:lnTo>
                  <a:lnTo>
                    <a:pt x="211050" y="179614"/>
                  </a:lnTo>
                  <a:lnTo>
                    <a:pt x="179614" y="211050"/>
                  </a:lnTo>
                  <a:lnTo>
                    <a:pt x="150320" y="244516"/>
                  </a:lnTo>
                  <a:lnTo>
                    <a:pt x="123281" y="279898"/>
                  </a:lnTo>
                  <a:lnTo>
                    <a:pt x="98610" y="317084"/>
                  </a:lnTo>
                  <a:lnTo>
                    <a:pt x="76419" y="355961"/>
                  </a:lnTo>
                  <a:lnTo>
                    <a:pt x="56821" y="396417"/>
                  </a:lnTo>
                  <a:lnTo>
                    <a:pt x="39928" y="438339"/>
                  </a:lnTo>
                  <a:lnTo>
                    <a:pt x="25855" y="481613"/>
                  </a:lnTo>
                  <a:lnTo>
                    <a:pt x="14712" y="526128"/>
                  </a:lnTo>
                  <a:lnTo>
                    <a:pt x="6614" y="571771"/>
                  </a:lnTo>
                  <a:lnTo>
                    <a:pt x="1672" y="618428"/>
                  </a:lnTo>
                  <a:lnTo>
                    <a:pt x="0" y="665988"/>
                  </a:lnTo>
                  <a:lnTo>
                    <a:pt x="1672" y="713547"/>
                  </a:lnTo>
                  <a:lnTo>
                    <a:pt x="6614" y="760204"/>
                  </a:lnTo>
                  <a:lnTo>
                    <a:pt x="14712" y="805847"/>
                  </a:lnTo>
                  <a:lnTo>
                    <a:pt x="25855" y="850362"/>
                  </a:lnTo>
                  <a:lnTo>
                    <a:pt x="39928" y="893636"/>
                  </a:lnTo>
                  <a:lnTo>
                    <a:pt x="56821" y="935558"/>
                  </a:lnTo>
                  <a:lnTo>
                    <a:pt x="76419" y="976014"/>
                  </a:lnTo>
                  <a:lnTo>
                    <a:pt x="98610" y="1014891"/>
                  </a:lnTo>
                  <a:lnTo>
                    <a:pt x="123281" y="1052077"/>
                  </a:lnTo>
                  <a:lnTo>
                    <a:pt x="150320" y="1087459"/>
                  </a:lnTo>
                  <a:lnTo>
                    <a:pt x="179614" y="1120925"/>
                  </a:lnTo>
                  <a:lnTo>
                    <a:pt x="211050" y="1152361"/>
                  </a:lnTo>
                  <a:lnTo>
                    <a:pt x="244516" y="1181655"/>
                  </a:lnTo>
                  <a:lnTo>
                    <a:pt x="279898" y="1208694"/>
                  </a:lnTo>
                  <a:lnTo>
                    <a:pt x="317084" y="1233365"/>
                  </a:lnTo>
                  <a:lnTo>
                    <a:pt x="355961" y="1255556"/>
                  </a:lnTo>
                  <a:lnTo>
                    <a:pt x="396417" y="1275154"/>
                  </a:lnTo>
                  <a:lnTo>
                    <a:pt x="438339" y="1292047"/>
                  </a:lnTo>
                  <a:lnTo>
                    <a:pt x="481613" y="1306120"/>
                  </a:lnTo>
                  <a:lnTo>
                    <a:pt x="526128" y="1317263"/>
                  </a:lnTo>
                  <a:lnTo>
                    <a:pt x="571771" y="1325361"/>
                  </a:lnTo>
                  <a:lnTo>
                    <a:pt x="618428" y="1330303"/>
                  </a:lnTo>
                  <a:lnTo>
                    <a:pt x="665988" y="1331976"/>
                  </a:lnTo>
                  <a:lnTo>
                    <a:pt x="713547" y="1330303"/>
                  </a:lnTo>
                  <a:lnTo>
                    <a:pt x="760204" y="1325361"/>
                  </a:lnTo>
                  <a:lnTo>
                    <a:pt x="805847" y="1317263"/>
                  </a:lnTo>
                  <a:lnTo>
                    <a:pt x="850362" y="1306120"/>
                  </a:lnTo>
                  <a:lnTo>
                    <a:pt x="893636" y="1292047"/>
                  </a:lnTo>
                  <a:lnTo>
                    <a:pt x="935558" y="1275154"/>
                  </a:lnTo>
                  <a:lnTo>
                    <a:pt x="976014" y="1255556"/>
                  </a:lnTo>
                  <a:lnTo>
                    <a:pt x="1014891" y="1233365"/>
                  </a:lnTo>
                  <a:lnTo>
                    <a:pt x="1052077" y="1208694"/>
                  </a:lnTo>
                  <a:lnTo>
                    <a:pt x="1087459" y="1181655"/>
                  </a:lnTo>
                  <a:lnTo>
                    <a:pt x="1120925" y="1152361"/>
                  </a:lnTo>
                  <a:lnTo>
                    <a:pt x="1152361" y="1120925"/>
                  </a:lnTo>
                  <a:lnTo>
                    <a:pt x="1181655" y="1087459"/>
                  </a:lnTo>
                  <a:lnTo>
                    <a:pt x="1208694" y="1052077"/>
                  </a:lnTo>
                  <a:lnTo>
                    <a:pt x="1233365" y="1014891"/>
                  </a:lnTo>
                  <a:lnTo>
                    <a:pt x="1255556" y="976014"/>
                  </a:lnTo>
                  <a:lnTo>
                    <a:pt x="1275154" y="935558"/>
                  </a:lnTo>
                  <a:lnTo>
                    <a:pt x="1292047" y="893636"/>
                  </a:lnTo>
                  <a:lnTo>
                    <a:pt x="1306120" y="850362"/>
                  </a:lnTo>
                  <a:lnTo>
                    <a:pt x="1317263" y="805847"/>
                  </a:lnTo>
                  <a:lnTo>
                    <a:pt x="1325361" y="760204"/>
                  </a:lnTo>
                  <a:lnTo>
                    <a:pt x="1330303" y="713547"/>
                  </a:lnTo>
                  <a:lnTo>
                    <a:pt x="1331976" y="665988"/>
                  </a:lnTo>
                  <a:lnTo>
                    <a:pt x="1330303" y="618428"/>
                  </a:lnTo>
                  <a:lnTo>
                    <a:pt x="1325361" y="571771"/>
                  </a:lnTo>
                  <a:lnTo>
                    <a:pt x="1317263" y="526128"/>
                  </a:lnTo>
                  <a:lnTo>
                    <a:pt x="1306120" y="481613"/>
                  </a:lnTo>
                  <a:lnTo>
                    <a:pt x="1292047" y="438339"/>
                  </a:lnTo>
                  <a:lnTo>
                    <a:pt x="1275154" y="396417"/>
                  </a:lnTo>
                  <a:lnTo>
                    <a:pt x="1255556" y="355961"/>
                  </a:lnTo>
                  <a:lnTo>
                    <a:pt x="1233365" y="317084"/>
                  </a:lnTo>
                  <a:lnTo>
                    <a:pt x="1208694" y="279898"/>
                  </a:lnTo>
                  <a:lnTo>
                    <a:pt x="1181655" y="244516"/>
                  </a:lnTo>
                  <a:lnTo>
                    <a:pt x="1152361" y="211050"/>
                  </a:lnTo>
                  <a:lnTo>
                    <a:pt x="1120925" y="179614"/>
                  </a:lnTo>
                  <a:lnTo>
                    <a:pt x="1087459" y="150320"/>
                  </a:lnTo>
                  <a:lnTo>
                    <a:pt x="1052077" y="123281"/>
                  </a:lnTo>
                  <a:lnTo>
                    <a:pt x="1014891" y="98610"/>
                  </a:lnTo>
                  <a:lnTo>
                    <a:pt x="976014" y="76419"/>
                  </a:lnTo>
                  <a:lnTo>
                    <a:pt x="935558" y="56821"/>
                  </a:lnTo>
                  <a:lnTo>
                    <a:pt x="893636" y="39928"/>
                  </a:lnTo>
                  <a:lnTo>
                    <a:pt x="850362" y="25855"/>
                  </a:lnTo>
                  <a:lnTo>
                    <a:pt x="805847" y="14712"/>
                  </a:lnTo>
                  <a:lnTo>
                    <a:pt x="760204" y="6614"/>
                  </a:lnTo>
                  <a:lnTo>
                    <a:pt x="713547" y="1672"/>
                  </a:lnTo>
                  <a:lnTo>
                    <a:pt x="665988" y="0"/>
                  </a:lnTo>
                  <a:close/>
                </a:path>
              </a:pathLst>
            </a:custGeom>
            <a:solidFill>
              <a:srgbClr val="EB5F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5187696" y="2414016"/>
              <a:ext cx="1332230" cy="1332230"/>
            </a:xfrm>
            <a:custGeom>
              <a:avLst/>
              <a:gdLst/>
              <a:ahLst/>
              <a:cxnLst/>
              <a:rect l="l" t="t" r="r" b="b"/>
              <a:pathLst>
                <a:path w="1332229" h="1332229">
                  <a:moveTo>
                    <a:pt x="0" y="665988"/>
                  </a:moveTo>
                  <a:lnTo>
                    <a:pt x="1672" y="618428"/>
                  </a:lnTo>
                  <a:lnTo>
                    <a:pt x="6614" y="571771"/>
                  </a:lnTo>
                  <a:lnTo>
                    <a:pt x="14712" y="526128"/>
                  </a:lnTo>
                  <a:lnTo>
                    <a:pt x="25855" y="481613"/>
                  </a:lnTo>
                  <a:lnTo>
                    <a:pt x="39928" y="438339"/>
                  </a:lnTo>
                  <a:lnTo>
                    <a:pt x="56821" y="396417"/>
                  </a:lnTo>
                  <a:lnTo>
                    <a:pt x="76419" y="355961"/>
                  </a:lnTo>
                  <a:lnTo>
                    <a:pt x="98610" y="317084"/>
                  </a:lnTo>
                  <a:lnTo>
                    <a:pt x="123281" y="279898"/>
                  </a:lnTo>
                  <a:lnTo>
                    <a:pt x="150320" y="244516"/>
                  </a:lnTo>
                  <a:lnTo>
                    <a:pt x="179614" y="211050"/>
                  </a:lnTo>
                  <a:lnTo>
                    <a:pt x="211050" y="179614"/>
                  </a:lnTo>
                  <a:lnTo>
                    <a:pt x="244516" y="150320"/>
                  </a:lnTo>
                  <a:lnTo>
                    <a:pt x="279898" y="123281"/>
                  </a:lnTo>
                  <a:lnTo>
                    <a:pt x="317084" y="98610"/>
                  </a:lnTo>
                  <a:lnTo>
                    <a:pt x="355961" y="76419"/>
                  </a:lnTo>
                  <a:lnTo>
                    <a:pt x="396417" y="56821"/>
                  </a:lnTo>
                  <a:lnTo>
                    <a:pt x="438339" y="39928"/>
                  </a:lnTo>
                  <a:lnTo>
                    <a:pt x="481613" y="25855"/>
                  </a:lnTo>
                  <a:lnTo>
                    <a:pt x="526128" y="14712"/>
                  </a:lnTo>
                  <a:lnTo>
                    <a:pt x="571771" y="6614"/>
                  </a:lnTo>
                  <a:lnTo>
                    <a:pt x="618428" y="1672"/>
                  </a:lnTo>
                  <a:lnTo>
                    <a:pt x="665988" y="0"/>
                  </a:lnTo>
                  <a:lnTo>
                    <a:pt x="713547" y="1672"/>
                  </a:lnTo>
                  <a:lnTo>
                    <a:pt x="760204" y="6614"/>
                  </a:lnTo>
                  <a:lnTo>
                    <a:pt x="805847" y="14712"/>
                  </a:lnTo>
                  <a:lnTo>
                    <a:pt x="850362" y="25855"/>
                  </a:lnTo>
                  <a:lnTo>
                    <a:pt x="893636" y="39928"/>
                  </a:lnTo>
                  <a:lnTo>
                    <a:pt x="935558" y="56821"/>
                  </a:lnTo>
                  <a:lnTo>
                    <a:pt x="976014" y="76419"/>
                  </a:lnTo>
                  <a:lnTo>
                    <a:pt x="1014891" y="98610"/>
                  </a:lnTo>
                  <a:lnTo>
                    <a:pt x="1052077" y="123281"/>
                  </a:lnTo>
                  <a:lnTo>
                    <a:pt x="1087459" y="150320"/>
                  </a:lnTo>
                  <a:lnTo>
                    <a:pt x="1120925" y="179614"/>
                  </a:lnTo>
                  <a:lnTo>
                    <a:pt x="1152361" y="211050"/>
                  </a:lnTo>
                  <a:lnTo>
                    <a:pt x="1181655" y="244516"/>
                  </a:lnTo>
                  <a:lnTo>
                    <a:pt x="1208694" y="279898"/>
                  </a:lnTo>
                  <a:lnTo>
                    <a:pt x="1233365" y="317084"/>
                  </a:lnTo>
                  <a:lnTo>
                    <a:pt x="1255556" y="355961"/>
                  </a:lnTo>
                  <a:lnTo>
                    <a:pt x="1275154" y="396417"/>
                  </a:lnTo>
                  <a:lnTo>
                    <a:pt x="1292047" y="438339"/>
                  </a:lnTo>
                  <a:lnTo>
                    <a:pt x="1306120" y="481613"/>
                  </a:lnTo>
                  <a:lnTo>
                    <a:pt x="1317263" y="526128"/>
                  </a:lnTo>
                  <a:lnTo>
                    <a:pt x="1325361" y="571771"/>
                  </a:lnTo>
                  <a:lnTo>
                    <a:pt x="1330303" y="618428"/>
                  </a:lnTo>
                  <a:lnTo>
                    <a:pt x="1331976" y="665988"/>
                  </a:lnTo>
                  <a:lnTo>
                    <a:pt x="1330303" y="713547"/>
                  </a:lnTo>
                  <a:lnTo>
                    <a:pt x="1325361" y="760204"/>
                  </a:lnTo>
                  <a:lnTo>
                    <a:pt x="1317263" y="805847"/>
                  </a:lnTo>
                  <a:lnTo>
                    <a:pt x="1306120" y="850362"/>
                  </a:lnTo>
                  <a:lnTo>
                    <a:pt x="1292047" y="893636"/>
                  </a:lnTo>
                  <a:lnTo>
                    <a:pt x="1275154" y="935558"/>
                  </a:lnTo>
                  <a:lnTo>
                    <a:pt x="1255556" y="976014"/>
                  </a:lnTo>
                  <a:lnTo>
                    <a:pt x="1233365" y="1014891"/>
                  </a:lnTo>
                  <a:lnTo>
                    <a:pt x="1208694" y="1052077"/>
                  </a:lnTo>
                  <a:lnTo>
                    <a:pt x="1181655" y="1087459"/>
                  </a:lnTo>
                  <a:lnTo>
                    <a:pt x="1152361" y="1120925"/>
                  </a:lnTo>
                  <a:lnTo>
                    <a:pt x="1120925" y="1152361"/>
                  </a:lnTo>
                  <a:lnTo>
                    <a:pt x="1087459" y="1181655"/>
                  </a:lnTo>
                  <a:lnTo>
                    <a:pt x="1052077" y="1208694"/>
                  </a:lnTo>
                  <a:lnTo>
                    <a:pt x="1014891" y="1233365"/>
                  </a:lnTo>
                  <a:lnTo>
                    <a:pt x="976014" y="1255556"/>
                  </a:lnTo>
                  <a:lnTo>
                    <a:pt x="935558" y="1275154"/>
                  </a:lnTo>
                  <a:lnTo>
                    <a:pt x="893636" y="1292047"/>
                  </a:lnTo>
                  <a:lnTo>
                    <a:pt x="850362" y="1306120"/>
                  </a:lnTo>
                  <a:lnTo>
                    <a:pt x="805847" y="1317263"/>
                  </a:lnTo>
                  <a:lnTo>
                    <a:pt x="760204" y="1325361"/>
                  </a:lnTo>
                  <a:lnTo>
                    <a:pt x="713547" y="1330303"/>
                  </a:lnTo>
                  <a:lnTo>
                    <a:pt x="665988" y="1331976"/>
                  </a:lnTo>
                  <a:lnTo>
                    <a:pt x="618428" y="1330303"/>
                  </a:lnTo>
                  <a:lnTo>
                    <a:pt x="571771" y="1325361"/>
                  </a:lnTo>
                  <a:lnTo>
                    <a:pt x="526128" y="1317263"/>
                  </a:lnTo>
                  <a:lnTo>
                    <a:pt x="481613" y="1306120"/>
                  </a:lnTo>
                  <a:lnTo>
                    <a:pt x="438339" y="1292047"/>
                  </a:lnTo>
                  <a:lnTo>
                    <a:pt x="396417" y="1275154"/>
                  </a:lnTo>
                  <a:lnTo>
                    <a:pt x="355961" y="1255556"/>
                  </a:lnTo>
                  <a:lnTo>
                    <a:pt x="317084" y="1233365"/>
                  </a:lnTo>
                  <a:lnTo>
                    <a:pt x="279898" y="1208694"/>
                  </a:lnTo>
                  <a:lnTo>
                    <a:pt x="244516" y="1181655"/>
                  </a:lnTo>
                  <a:lnTo>
                    <a:pt x="211050" y="1152361"/>
                  </a:lnTo>
                  <a:lnTo>
                    <a:pt x="179614" y="1120925"/>
                  </a:lnTo>
                  <a:lnTo>
                    <a:pt x="150320" y="1087459"/>
                  </a:lnTo>
                  <a:lnTo>
                    <a:pt x="123281" y="1052077"/>
                  </a:lnTo>
                  <a:lnTo>
                    <a:pt x="98610" y="1014891"/>
                  </a:lnTo>
                  <a:lnTo>
                    <a:pt x="76419" y="976014"/>
                  </a:lnTo>
                  <a:lnTo>
                    <a:pt x="56821" y="935558"/>
                  </a:lnTo>
                  <a:lnTo>
                    <a:pt x="39928" y="893636"/>
                  </a:lnTo>
                  <a:lnTo>
                    <a:pt x="25855" y="850362"/>
                  </a:lnTo>
                  <a:lnTo>
                    <a:pt x="14712" y="805847"/>
                  </a:lnTo>
                  <a:lnTo>
                    <a:pt x="6614" y="760204"/>
                  </a:lnTo>
                  <a:lnTo>
                    <a:pt x="1672" y="713547"/>
                  </a:lnTo>
                  <a:lnTo>
                    <a:pt x="0" y="665988"/>
                  </a:lnTo>
                  <a:close/>
                </a:path>
              </a:pathLst>
            </a:custGeom>
            <a:ln w="12700">
              <a:solidFill>
                <a:srgbClr val="AC445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1" name="object 61"/>
          <p:cNvSpPr txBox="1"/>
          <p:nvPr/>
        </p:nvSpPr>
        <p:spPr>
          <a:xfrm>
            <a:off x="5484621" y="2848101"/>
            <a:ext cx="73977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5">
                <a:solidFill>
                  <a:srgbClr val="FFFFFF"/>
                </a:solidFill>
                <a:latin typeface="黑体"/>
                <a:cs typeface="黑体"/>
              </a:rPr>
              <a:t>直播</a:t>
            </a:r>
            <a:endParaRPr sz="2800">
              <a:latin typeface="黑体"/>
              <a:cs typeface="黑体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627246" y="3622675"/>
            <a:ext cx="162813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黑体"/>
                <a:cs typeface="黑体"/>
              </a:rPr>
              <a:t>为电商平台引流</a:t>
            </a:r>
            <a:endParaRPr sz="1800">
              <a:latin typeface="黑体"/>
              <a:cs typeface="黑体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614286" y="3619627"/>
            <a:ext cx="13970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黑体"/>
                <a:cs typeface="黑体"/>
              </a:rPr>
              <a:t>实现流量变现</a:t>
            </a:r>
            <a:endParaRPr sz="1800">
              <a:latin typeface="黑体"/>
              <a:cs typeface="黑体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70431" cy="1223772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97180" y="1207135"/>
          <a:ext cx="11804015" cy="5318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75205"/>
                <a:gridCol w="4528185"/>
                <a:gridCol w="4980940"/>
              </a:tblGrid>
              <a:tr h="455549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dirty="0" sz="1800">
                          <a:solidFill>
                            <a:srgbClr val="FFFFFF"/>
                          </a:solidFill>
                          <a:latin typeface="黑体"/>
                          <a:cs typeface="黑体"/>
                        </a:rPr>
                        <a:t>传统电商模式与直播电商模式的对比</a:t>
                      </a:r>
                      <a:endParaRPr sz="1800">
                        <a:latin typeface="黑体"/>
                        <a:cs typeface="黑体"/>
                      </a:endParaRPr>
                    </a:p>
                  </a:txBody>
                  <a:tcPr marL="0" marR="0" marB="0" marT="98425">
                    <a:lnL w="12700">
                      <a:solidFill>
                        <a:srgbClr val="5F95E6"/>
                      </a:solidFill>
                      <a:prstDash val="solid"/>
                    </a:lnL>
                    <a:lnR w="12700">
                      <a:solidFill>
                        <a:srgbClr val="5F95E6"/>
                      </a:solidFill>
                      <a:prstDash val="solid"/>
                    </a:lnR>
                    <a:lnT w="12700">
                      <a:solidFill>
                        <a:srgbClr val="5F95E6"/>
                      </a:solidFill>
                      <a:prstDash val="solid"/>
                    </a:lnT>
                    <a:lnB w="12700">
                      <a:solidFill>
                        <a:srgbClr val="5F95E6"/>
                      </a:solidFill>
                      <a:prstDash val="solid"/>
                    </a:lnB>
                    <a:solidFill>
                      <a:srgbClr val="307AD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90753">
                <a:tc>
                  <a:txBody>
                    <a:bodyPr/>
                    <a:lstStyle/>
                    <a:p>
                      <a:pPr algn="ctr" marL="1270">
                        <a:lnSpc>
                          <a:spcPts val="1275"/>
                        </a:lnSpc>
                        <a:spcBef>
                          <a:spcPts val="125"/>
                        </a:spcBef>
                      </a:pPr>
                      <a:r>
                        <a:rPr dirty="0" sz="1100" spc="-5" b="1">
                          <a:latin typeface="黑体"/>
                          <a:cs typeface="黑体"/>
                        </a:rPr>
                        <a:t>对比内容</a:t>
                      </a:r>
                      <a:endParaRPr sz="1100">
                        <a:latin typeface="黑体"/>
                        <a:cs typeface="黑体"/>
                      </a:endParaRPr>
                    </a:p>
                  </a:txBody>
                  <a:tcPr marL="0" marR="0" marB="0" marT="15875">
                    <a:lnL w="12700">
                      <a:solidFill>
                        <a:srgbClr val="5F95E6"/>
                      </a:solidFill>
                      <a:prstDash val="solid"/>
                    </a:lnL>
                    <a:lnR w="12700">
                      <a:solidFill>
                        <a:srgbClr val="5F95E6"/>
                      </a:solidFill>
                      <a:prstDash val="solid"/>
                    </a:lnR>
                    <a:lnT w="12700">
                      <a:solidFill>
                        <a:srgbClr val="5F95E6"/>
                      </a:solidFill>
                      <a:prstDash val="solid"/>
                    </a:lnT>
                    <a:lnB w="12700">
                      <a:solidFill>
                        <a:srgbClr val="5F95E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1275"/>
                        </a:lnSpc>
                        <a:spcBef>
                          <a:spcPts val="125"/>
                        </a:spcBef>
                      </a:pPr>
                      <a:r>
                        <a:rPr dirty="0" sz="1100" spc="-5" b="1">
                          <a:latin typeface="黑体"/>
                          <a:cs typeface="黑体"/>
                        </a:rPr>
                        <a:t>传统电</a:t>
                      </a:r>
                      <a:r>
                        <a:rPr dirty="0" sz="1100" spc="-15" b="1">
                          <a:latin typeface="黑体"/>
                          <a:cs typeface="黑体"/>
                        </a:rPr>
                        <a:t>商</a:t>
                      </a:r>
                      <a:r>
                        <a:rPr dirty="0" sz="1100" spc="-5" b="1">
                          <a:latin typeface="黑体"/>
                          <a:cs typeface="黑体"/>
                        </a:rPr>
                        <a:t>模式</a:t>
                      </a:r>
                      <a:endParaRPr sz="1100">
                        <a:latin typeface="黑体"/>
                        <a:cs typeface="黑体"/>
                      </a:endParaRPr>
                    </a:p>
                  </a:txBody>
                  <a:tcPr marL="0" marR="0" marB="0" marT="15875">
                    <a:lnL w="12700">
                      <a:solidFill>
                        <a:srgbClr val="5F95E6"/>
                      </a:solidFill>
                      <a:prstDash val="solid"/>
                    </a:lnL>
                    <a:lnR w="12700">
                      <a:solidFill>
                        <a:srgbClr val="5F95E6"/>
                      </a:solidFill>
                      <a:prstDash val="solid"/>
                    </a:lnR>
                    <a:lnT w="12700">
                      <a:solidFill>
                        <a:srgbClr val="5F95E6"/>
                      </a:solidFill>
                      <a:prstDash val="solid"/>
                    </a:lnT>
                    <a:lnB w="12700">
                      <a:solidFill>
                        <a:srgbClr val="5F95E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1275"/>
                        </a:lnSpc>
                        <a:spcBef>
                          <a:spcPts val="125"/>
                        </a:spcBef>
                      </a:pPr>
                      <a:r>
                        <a:rPr dirty="0" sz="1100" spc="-5" b="1">
                          <a:latin typeface="黑体"/>
                          <a:cs typeface="黑体"/>
                        </a:rPr>
                        <a:t>直播电</a:t>
                      </a:r>
                      <a:r>
                        <a:rPr dirty="0" sz="1100" spc="-20" b="1">
                          <a:latin typeface="黑体"/>
                          <a:cs typeface="黑体"/>
                        </a:rPr>
                        <a:t>商</a:t>
                      </a:r>
                      <a:r>
                        <a:rPr dirty="0" sz="1100" spc="-5" b="1">
                          <a:latin typeface="黑体"/>
                          <a:cs typeface="黑体"/>
                        </a:rPr>
                        <a:t>模式</a:t>
                      </a:r>
                      <a:endParaRPr sz="1100">
                        <a:latin typeface="黑体"/>
                        <a:cs typeface="黑体"/>
                      </a:endParaRPr>
                    </a:p>
                  </a:txBody>
                  <a:tcPr marL="0" marR="0" marB="0" marT="15875">
                    <a:lnL w="12700">
                      <a:solidFill>
                        <a:srgbClr val="5F95E6"/>
                      </a:solidFill>
                      <a:prstDash val="solid"/>
                    </a:lnL>
                    <a:lnR w="12700">
                      <a:solidFill>
                        <a:srgbClr val="5F95E6"/>
                      </a:solidFill>
                      <a:prstDash val="solid"/>
                    </a:lnR>
                    <a:lnT w="12700">
                      <a:solidFill>
                        <a:srgbClr val="5F95E6"/>
                      </a:solidFill>
                      <a:prstDash val="solid"/>
                    </a:lnT>
                    <a:lnB w="12700">
                      <a:solidFill>
                        <a:srgbClr val="5F95E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90753">
                <a:tc>
                  <a:txBody>
                    <a:bodyPr/>
                    <a:lstStyle/>
                    <a:p>
                      <a:pPr marL="632460">
                        <a:lnSpc>
                          <a:spcPts val="1270"/>
                        </a:lnSpc>
                        <a:spcBef>
                          <a:spcPts val="130"/>
                        </a:spcBef>
                      </a:pPr>
                      <a:r>
                        <a:rPr dirty="0" sz="1100" spc="-5" b="1">
                          <a:latin typeface="黑体"/>
                          <a:cs typeface="黑体"/>
                        </a:rPr>
                        <a:t>商品与</a:t>
                      </a:r>
                      <a:r>
                        <a:rPr dirty="0" sz="1100" spc="-20" b="1">
                          <a:latin typeface="黑体"/>
                          <a:cs typeface="黑体"/>
                        </a:rPr>
                        <a:t>用</a:t>
                      </a:r>
                      <a:r>
                        <a:rPr dirty="0" sz="1100" spc="-5" b="1">
                          <a:latin typeface="黑体"/>
                          <a:cs typeface="黑体"/>
                        </a:rPr>
                        <a:t>户的</a:t>
                      </a:r>
                      <a:r>
                        <a:rPr dirty="0" sz="1100" spc="-20" b="1">
                          <a:latin typeface="黑体"/>
                          <a:cs typeface="黑体"/>
                        </a:rPr>
                        <a:t>关</a:t>
                      </a:r>
                      <a:r>
                        <a:rPr dirty="0" sz="1100" spc="-5" b="1">
                          <a:latin typeface="黑体"/>
                          <a:cs typeface="黑体"/>
                        </a:rPr>
                        <a:t>系</a:t>
                      </a:r>
                      <a:endParaRPr sz="1100">
                        <a:latin typeface="黑体"/>
                        <a:cs typeface="黑体"/>
                      </a:endParaRPr>
                    </a:p>
                  </a:txBody>
                  <a:tcPr marL="0" marR="0" marB="0" marT="16510">
                    <a:lnL w="12700">
                      <a:solidFill>
                        <a:srgbClr val="5F95E6"/>
                      </a:solidFill>
                      <a:prstDash val="solid"/>
                    </a:lnL>
                    <a:lnR w="12700">
                      <a:solidFill>
                        <a:srgbClr val="5F95E6"/>
                      </a:solidFill>
                      <a:prstDash val="solid"/>
                    </a:lnR>
                    <a:lnT w="12700">
                      <a:solidFill>
                        <a:srgbClr val="5F95E6"/>
                      </a:solidFill>
                      <a:prstDash val="solid"/>
                    </a:lnT>
                    <a:lnB w="12700">
                      <a:solidFill>
                        <a:srgbClr val="5F95E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1760">
                        <a:lnSpc>
                          <a:spcPts val="1270"/>
                        </a:lnSpc>
                        <a:spcBef>
                          <a:spcPts val="130"/>
                        </a:spcBef>
                      </a:pPr>
                      <a:r>
                        <a:rPr dirty="0" sz="1100">
                          <a:latin typeface="黑体"/>
                          <a:cs typeface="黑体"/>
                        </a:rPr>
                        <a:t>人找货</a:t>
                      </a:r>
                      <a:endParaRPr sz="1100">
                        <a:latin typeface="黑体"/>
                        <a:cs typeface="黑体"/>
                      </a:endParaRPr>
                    </a:p>
                  </a:txBody>
                  <a:tcPr marL="0" marR="0" marB="0" marT="16510">
                    <a:lnL w="12700">
                      <a:solidFill>
                        <a:srgbClr val="5F95E6"/>
                      </a:solidFill>
                      <a:prstDash val="solid"/>
                    </a:lnL>
                    <a:lnR w="12700">
                      <a:solidFill>
                        <a:srgbClr val="5F95E6"/>
                      </a:solidFill>
                      <a:prstDash val="solid"/>
                    </a:lnR>
                    <a:lnT w="12700">
                      <a:solidFill>
                        <a:srgbClr val="5F95E6"/>
                      </a:solidFill>
                      <a:prstDash val="solid"/>
                    </a:lnT>
                    <a:lnB w="12700">
                      <a:solidFill>
                        <a:srgbClr val="5F95E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1760">
                        <a:lnSpc>
                          <a:spcPts val="1270"/>
                        </a:lnSpc>
                        <a:spcBef>
                          <a:spcPts val="130"/>
                        </a:spcBef>
                      </a:pPr>
                      <a:r>
                        <a:rPr dirty="0" sz="1100">
                          <a:latin typeface="黑体"/>
                          <a:cs typeface="黑体"/>
                        </a:rPr>
                        <a:t>货找人</a:t>
                      </a:r>
                      <a:endParaRPr sz="1100">
                        <a:latin typeface="黑体"/>
                        <a:cs typeface="黑体"/>
                      </a:endParaRPr>
                    </a:p>
                  </a:txBody>
                  <a:tcPr marL="0" marR="0" marB="0" marT="16510">
                    <a:lnL w="12700">
                      <a:solidFill>
                        <a:srgbClr val="5F95E6"/>
                      </a:solidFill>
                      <a:prstDash val="solid"/>
                    </a:lnL>
                    <a:lnR w="12700">
                      <a:solidFill>
                        <a:srgbClr val="5F95E6"/>
                      </a:solidFill>
                      <a:prstDash val="solid"/>
                    </a:lnR>
                    <a:lnT w="12700">
                      <a:solidFill>
                        <a:srgbClr val="5F95E6"/>
                      </a:solidFill>
                      <a:prstDash val="solid"/>
                    </a:lnT>
                    <a:lnB w="12700">
                      <a:solidFill>
                        <a:srgbClr val="5F95E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90627">
                <a:tc>
                  <a:txBody>
                    <a:bodyPr/>
                    <a:lstStyle/>
                    <a:p>
                      <a:pPr algn="ctr" marL="107950">
                        <a:lnSpc>
                          <a:spcPts val="1270"/>
                        </a:lnSpc>
                        <a:spcBef>
                          <a:spcPts val="130"/>
                        </a:spcBef>
                      </a:pPr>
                      <a:r>
                        <a:rPr dirty="0" sz="1100" spc="-5" b="1">
                          <a:latin typeface="黑体"/>
                          <a:cs typeface="黑体"/>
                        </a:rPr>
                        <a:t>消费路径</a:t>
                      </a:r>
                      <a:endParaRPr sz="1100">
                        <a:latin typeface="黑体"/>
                        <a:cs typeface="黑体"/>
                      </a:endParaRPr>
                    </a:p>
                  </a:txBody>
                  <a:tcPr marL="0" marR="0" marB="0" marT="16510">
                    <a:lnL w="12700">
                      <a:solidFill>
                        <a:srgbClr val="5F95E6"/>
                      </a:solidFill>
                      <a:prstDash val="solid"/>
                    </a:lnL>
                    <a:lnR w="12700">
                      <a:solidFill>
                        <a:srgbClr val="5F95E6"/>
                      </a:solidFill>
                      <a:prstDash val="solid"/>
                    </a:lnR>
                    <a:lnT w="12700">
                      <a:solidFill>
                        <a:srgbClr val="5F95E6"/>
                      </a:solidFill>
                      <a:prstDash val="solid"/>
                    </a:lnT>
                    <a:lnB w="12700">
                      <a:solidFill>
                        <a:srgbClr val="5F95E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9855">
                        <a:lnSpc>
                          <a:spcPts val="1270"/>
                        </a:lnSpc>
                        <a:spcBef>
                          <a:spcPts val="130"/>
                        </a:spcBef>
                      </a:pPr>
                      <a:r>
                        <a:rPr dirty="0" sz="1100">
                          <a:latin typeface="黑体"/>
                          <a:cs typeface="黑体"/>
                        </a:rPr>
                        <a:t>用户－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商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品</a:t>
                      </a:r>
                      <a:endParaRPr sz="1100">
                        <a:latin typeface="黑体"/>
                        <a:cs typeface="黑体"/>
                      </a:endParaRPr>
                    </a:p>
                  </a:txBody>
                  <a:tcPr marL="0" marR="0" marB="0" marT="16510">
                    <a:lnL w="12700">
                      <a:solidFill>
                        <a:srgbClr val="5F95E6"/>
                      </a:solidFill>
                      <a:prstDash val="solid"/>
                    </a:lnL>
                    <a:lnR w="12700">
                      <a:solidFill>
                        <a:srgbClr val="5F95E6"/>
                      </a:solidFill>
                      <a:prstDash val="solid"/>
                    </a:lnR>
                    <a:lnT w="12700">
                      <a:solidFill>
                        <a:srgbClr val="5F95E6"/>
                      </a:solidFill>
                      <a:prstDash val="solid"/>
                    </a:lnT>
                    <a:lnB w="12700">
                      <a:solidFill>
                        <a:srgbClr val="5F95E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1125">
                        <a:lnSpc>
                          <a:spcPts val="1270"/>
                        </a:lnSpc>
                        <a:spcBef>
                          <a:spcPts val="130"/>
                        </a:spcBef>
                      </a:pPr>
                      <a:r>
                        <a:rPr dirty="0" sz="1100">
                          <a:latin typeface="黑体"/>
                          <a:cs typeface="黑体"/>
                        </a:rPr>
                        <a:t>用户－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主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播一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商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品</a:t>
                      </a:r>
                      <a:endParaRPr sz="1100">
                        <a:latin typeface="黑体"/>
                        <a:cs typeface="黑体"/>
                      </a:endParaRPr>
                    </a:p>
                  </a:txBody>
                  <a:tcPr marL="0" marR="0" marB="0" marT="16510">
                    <a:lnL w="12700">
                      <a:solidFill>
                        <a:srgbClr val="5F95E6"/>
                      </a:solidFill>
                      <a:prstDash val="solid"/>
                    </a:lnL>
                    <a:lnR w="12700">
                      <a:solidFill>
                        <a:srgbClr val="5F95E6"/>
                      </a:solidFill>
                      <a:prstDash val="solid"/>
                    </a:lnR>
                    <a:lnT w="12700">
                      <a:solidFill>
                        <a:srgbClr val="5F95E6"/>
                      </a:solidFill>
                      <a:prstDash val="solid"/>
                    </a:lnT>
                    <a:lnB w="12700">
                      <a:solidFill>
                        <a:srgbClr val="5F95E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90753">
                <a:tc>
                  <a:txBody>
                    <a:bodyPr/>
                    <a:lstStyle/>
                    <a:p>
                      <a:pPr marL="772160">
                        <a:lnSpc>
                          <a:spcPts val="1270"/>
                        </a:lnSpc>
                        <a:spcBef>
                          <a:spcPts val="130"/>
                        </a:spcBef>
                      </a:pPr>
                      <a:r>
                        <a:rPr dirty="0" sz="1100" spc="-5" b="1">
                          <a:latin typeface="黑体"/>
                          <a:cs typeface="黑体"/>
                        </a:rPr>
                        <a:t>用户消</a:t>
                      </a:r>
                      <a:r>
                        <a:rPr dirty="0" sz="1100" spc="-20" b="1">
                          <a:latin typeface="黑体"/>
                          <a:cs typeface="黑体"/>
                        </a:rPr>
                        <a:t>费</a:t>
                      </a:r>
                      <a:r>
                        <a:rPr dirty="0" sz="1100" spc="-5" b="1">
                          <a:latin typeface="黑体"/>
                          <a:cs typeface="黑体"/>
                        </a:rPr>
                        <a:t>方式</a:t>
                      </a:r>
                      <a:endParaRPr sz="1100">
                        <a:latin typeface="黑体"/>
                        <a:cs typeface="黑体"/>
                      </a:endParaRPr>
                    </a:p>
                  </a:txBody>
                  <a:tcPr marL="0" marR="0" marB="0" marT="16510">
                    <a:lnL w="12700">
                      <a:solidFill>
                        <a:srgbClr val="5F95E6"/>
                      </a:solidFill>
                      <a:prstDash val="solid"/>
                    </a:lnL>
                    <a:lnR w="12700">
                      <a:solidFill>
                        <a:srgbClr val="5F95E6"/>
                      </a:solidFill>
                      <a:prstDash val="solid"/>
                    </a:lnR>
                    <a:lnT w="12700">
                      <a:solidFill>
                        <a:srgbClr val="5F95E6"/>
                      </a:solidFill>
                      <a:prstDash val="solid"/>
                    </a:lnT>
                    <a:lnB w="12700">
                      <a:solidFill>
                        <a:srgbClr val="5F95E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1125">
                        <a:lnSpc>
                          <a:spcPts val="1270"/>
                        </a:lnSpc>
                        <a:spcBef>
                          <a:spcPts val="130"/>
                        </a:spcBef>
                      </a:pPr>
                      <a:r>
                        <a:rPr dirty="0" sz="1100">
                          <a:latin typeface="黑体"/>
                          <a:cs typeface="黑体"/>
                        </a:rPr>
                        <a:t>用户主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动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搜索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商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品为主</a:t>
                      </a:r>
                      <a:endParaRPr sz="1100">
                        <a:latin typeface="黑体"/>
                        <a:cs typeface="黑体"/>
                      </a:endParaRPr>
                    </a:p>
                  </a:txBody>
                  <a:tcPr marL="0" marR="0" marB="0" marT="16510">
                    <a:lnL w="12700">
                      <a:solidFill>
                        <a:srgbClr val="5F95E6"/>
                      </a:solidFill>
                      <a:prstDash val="solid"/>
                    </a:lnL>
                    <a:lnR w="12700">
                      <a:solidFill>
                        <a:srgbClr val="5F95E6"/>
                      </a:solidFill>
                      <a:prstDash val="solid"/>
                    </a:lnR>
                    <a:lnT w="12700">
                      <a:solidFill>
                        <a:srgbClr val="5F95E6"/>
                      </a:solidFill>
                      <a:prstDash val="solid"/>
                    </a:lnT>
                    <a:lnB w="12700">
                      <a:solidFill>
                        <a:srgbClr val="5F95E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9855">
                        <a:lnSpc>
                          <a:spcPts val="1270"/>
                        </a:lnSpc>
                        <a:spcBef>
                          <a:spcPts val="130"/>
                        </a:spcBef>
                      </a:pPr>
                      <a:r>
                        <a:rPr dirty="0" sz="1100">
                          <a:latin typeface="黑体"/>
                          <a:cs typeface="黑体"/>
                        </a:rPr>
                        <a:t>主播向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用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户推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荐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商品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为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主</a:t>
                      </a:r>
                      <a:endParaRPr sz="1100">
                        <a:latin typeface="黑体"/>
                        <a:cs typeface="黑体"/>
                      </a:endParaRPr>
                    </a:p>
                  </a:txBody>
                  <a:tcPr marL="0" marR="0" marB="0" marT="16510">
                    <a:lnL w="12700">
                      <a:solidFill>
                        <a:srgbClr val="5F95E6"/>
                      </a:solidFill>
                      <a:prstDash val="solid"/>
                    </a:lnL>
                    <a:lnR w="12700">
                      <a:solidFill>
                        <a:srgbClr val="5F95E6"/>
                      </a:solidFill>
                      <a:prstDash val="solid"/>
                    </a:lnR>
                    <a:lnT w="12700">
                      <a:solidFill>
                        <a:srgbClr val="5F95E6"/>
                      </a:solidFill>
                      <a:prstDash val="solid"/>
                    </a:lnT>
                    <a:lnB w="12700">
                      <a:solidFill>
                        <a:srgbClr val="5F95E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141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7721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 spc="-5" b="1">
                          <a:latin typeface="黑体"/>
                          <a:cs typeface="黑体"/>
                        </a:rPr>
                        <a:t>用户消</a:t>
                      </a:r>
                      <a:r>
                        <a:rPr dirty="0" sz="1100" spc="-20" b="1">
                          <a:latin typeface="黑体"/>
                          <a:cs typeface="黑体"/>
                        </a:rPr>
                        <a:t>费</a:t>
                      </a:r>
                      <a:r>
                        <a:rPr dirty="0" sz="1100" spc="-5" b="1">
                          <a:latin typeface="黑体"/>
                          <a:cs typeface="黑体"/>
                        </a:rPr>
                        <a:t>需求</a:t>
                      </a:r>
                      <a:endParaRPr sz="1100">
                        <a:latin typeface="黑体"/>
                        <a:cs typeface="黑体"/>
                      </a:endParaRPr>
                    </a:p>
                  </a:txBody>
                  <a:tcPr marL="0" marR="0" marB="0" marT="1270">
                    <a:lnL w="12700">
                      <a:solidFill>
                        <a:srgbClr val="5F95E6"/>
                      </a:solidFill>
                      <a:prstDash val="solid"/>
                    </a:lnL>
                    <a:lnR w="12700">
                      <a:solidFill>
                        <a:srgbClr val="5F95E6"/>
                      </a:solidFill>
                      <a:prstDash val="solid"/>
                    </a:lnR>
                    <a:lnT w="12700">
                      <a:solidFill>
                        <a:srgbClr val="5F95E6"/>
                      </a:solidFill>
                      <a:prstDash val="solid"/>
                    </a:lnT>
                    <a:lnB w="12700">
                      <a:solidFill>
                        <a:srgbClr val="5F95E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algn="ctr" marL="11048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>
                          <a:latin typeface="黑体"/>
                          <a:cs typeface="黑体"/>
                        </a:rPr>
                        <a:t>刚性需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求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为主</a:t>
                      </a:r>
                      <a:endParaRPr sz="1100">
                        <a:latin typeface="黑体"/>
                        <a:cs typeface="黑体"/>
                      </a:endParaRPr>
                    </a:p>
                  </a:txBody>
                  <a:tcPr marL="0" marR="0" marB="0" marT="1270">
                    <a:lnL w="12700">
                      <a:solidFill>
                        <a:srgbClr val="5F95E6"/>
                      </a:solidFill>
                      <a:prstDash val="solid"/>
                    </a:lnL>
                    <a:lnR w="12700">
                      <a:solidFill>
                        <a:srgbClr val="5F95E6"/>
                      </a:solidFill>
                      <a:prstDash val="solid"/>
                    </a:lnR>
                    <a:lnT w="12700">
                      <a:solidFill>
                        <a:srgbClr val="5F95E6"/>
                      </a:solidFill>
                      <a:prstDash val="solid"/>
                    </a:lnT>
                    <a:lnB w="12700">
                      <a:solidFill>
                        <a:srgbClr val="5F95E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183515" indent="107950">
                        <a:lnSpc>
                          <a:spcPct val="120000"/>
                        </a:lnSpc>
                        <a:spcBef>
                          <a:spcPts val="740"/>
                        </a:spcBef>
                      </a:pPr>
                      <a:r>
                        <a:rPr dirty="0" sz="1100">
                          <a:latin typeface="黑体"/>
                          <a:cs typeface="黑体"/>
                        </a:rPr>
                        <a:t>用户可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能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对商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品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存在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刚性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需求，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但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在用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户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对商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品不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存在刚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性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需求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的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情况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下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，  通过主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播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、商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品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、消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费场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景打造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内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容营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销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，能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够激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发用户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潜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在的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消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费需求</a:t>
                      </a:r>
                      <a:endParaRPr sz="1100">
                        <a:latin typeface="黑体"/>
                        <a:cs typeface="黑体"/>
                      </a:endParaRPr>
                    </a:p>
                  </a:txBody>
                  <a:tcPr marL="0" marR="0" marB="0" marT="93980">
                    <a:lnL w="12700">
                      <a:solidFill>
                        <a:srgbClr val="5F95E6"/>
                      </a:solidFill>
                      <a:prstDash val="solid"/>
                    </a:lnL>
                    <a:lnR w="12700">
                      <a:solidFill>
                        <a:srgbClr val="5F95E6"/>
                      </a:solidFill>
                      <a:prstDash val="solid"/>
                    </a:lnR>
                    <a:lnT w="12700">
                      <a:solidFill>
                        <a:srgbClr val="5F95E6"/>
                      </a:solidFill>
                      <a:prstDash val="solid"/>
                    </a:lnT>
                    <a:lnB w="12700">
                      <a:solidFill>
                        <a:srgbClr val="5F95E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02335">
                <a:tc>
                  <a:txBody>
                    <a:bodyPr/>
                    <a:lstStyle/>
                    <a:p>
                      <a:pPr marL="772160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dirty="0" sz="1100" spc="-5" b="1">
                          <a:latin typeface="黑体"/>
                          <a:cs typeface="黑体"/>
                        </a:rPr>
                        <a:t>用户消</a:t>
                      </a:r>
                      <a:r>
                        <a:rPr dirty="0" sz="1100" spc="-20" b="1">
                          <a:latin typeface="黑体"/>
                          <a:cs typeface="黑体"/>
                        </a:rPr>
                        <a:t>费</a:t>
                      </a:r>
                      <a:r>
                        <a:rPr dirty="0" sz="1100" spc="-5" b="1">
                          <a:latin typeface="黑体"/>
                          <a:cs typeface="黑体"/>
                        </a:rPr>
                        <a:t>心理</a:t>
                      </a:r>
                      <a:endParaRPr sz="1100">
                        <a:latin typeface="黑体"/>
                        <a:cs typeface="黑体"/>
                      </a:endParaRPr>
                    </a:p>
                  </a:txBody>
                  <a:tcPr marL="0" marR="0" marB="0" marT="122555">
                    <a:lnL w="12700">
                      <a:solidFill>
                        <a:srgbClr val="5F95E6"/>
                      </a:solidFill>
                      <a:prstDash val="solid"/>
                    </a:lnL>
                    <a:lnR w="12700">
                      <a:solidFill>
                        <a:srgbClr val="5F95E6"/>
                      </a:solidFill>
                      <a:prstDash val="solid"/>
                    </a:lnR>
                    <a:lnT w="12700">
                      <a:solidFill>
                        <a:srgbClr val="5F95E6"/>
                      </a:solidFill>
                      <a:prstDash val="solid"/>
                    </a:lnT>
                    <a:lnB w="12700">
                      <a:solidFill>
                        <a:srgbClr val="5F95E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1125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dirty="0" sz="1100">
                          <a:latin typeface="黑体"/>
                          <a:cs typeface="黑体"/>
                        </a:rPr>
                        <a:t>对商品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有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刚性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需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求，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消费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是为了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满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足物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质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需求</a:t>
                      </a:r>
                      <a:endParaRPr sz="1100">
                        <a:latin typeface="黑体"/>
                        <a:cs typeface="黑体"/>
                      </a:endParaRPr>
                    </a:p>
                  </a:txBody>
                  <a:tcPr marL="0" marR="0" marB="0" marT="122555">
                    <a:lnL w="12700">
                      <a:solidFill>
                        <a:srgbClr val="5F95E6"/>
                      </a:solidFill>
                      <a:prstDash val="solid"/>
                    </a:lnL>
                    <a:lnR w="12700">
                      <a:solidFill>
                        <a:srgbClr val="5F95E6"/>
                      </a:solidFill>
                      <a:prstDash val="solid"/>
                    </a:lnR>
                    <a:lnT w="12700">
                      <a:solidFill>
                        <a:srgbClr val="5F95E6"/>
                      </a:solidFill>
                      <a:prstDash val="solid"/>
                    </a:lnT>
                    <a:lnB w="12700">
                      <a:solidFill>
                        <a:srgbClr val="5F95E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183515" indent="107950">
                        <a:lnSpc>
                          <a:spcPts val="1580"/>
                        </a:lnSpc>
                      </a:pPr>
                      <a:r>
                        <a:rPr dirty="0" sz="1100">
                          <a:latin typeface="黑体"/>
                          <a:cs typeface="黑体"/>
                        </a:rPr>
                        <a:t>有些用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户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是因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为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对商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品存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在需求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，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购买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它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是为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了满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足物质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需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求；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而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有些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用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户 对某些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商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品并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不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存在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需求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却仍然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购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买，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是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为了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满足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自己的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好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奇心</a:t>
                      </a:r>
                      <a:endParaRPr sz="1100">
                        <a:latin typeface="黑体"/>
                        <a:cs typeface="黑体"/>
                      </a:endParaRPr>
                    </a:p>
                  </a:txBody>
                  <a:tcPr marL="0" marR="0" marB="0" marT="0">
                    <a:lnL w="12700">
                      <a:solidFill>
                        <a:srgbClr val="5F95E6"/>
                      </a:solidFill>
                      <a:prstDash val="solid"/>
                    </a:lnL>
                    <a:lnR w="12700">
                      <a:solidFill>
                        <a:srgbClr val="5F95E6"/>
                      </a:solidFill>
                      <a:prstDash val="solid"/>
                    </a:lnR>
                    <a:lnT w="12700">
                      <a:solidFill>
                        <a:srgbClr val="5F95E6"/>
                      </a:solidFill>
                      <a:prstDash val="solid"/>
                    </a:lnT>
                    <a:lnB w="12700">
                      <a:solidFill>
                        <a:srgbClr val="5F95E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90754">
                <a:tc>
                  <a:txBody>
                    <a:bodyPr/>
                    <a:lstStyle/>
                    <a:p>
                      <a:pPr marL="283210">
                        <a:lnSpc>
                          <a:spcPts val="1270"/>
                        </a:lnSpc>
                        <a:spcBef>
                          <a:spcPts val="130"/>
                        </a:spcBef>
                      </a:pPr>
                      <a:r>
                        <a:rPr dirty="0" sz="1100" b="1">
                          <a:latin typeface="黑体"/>
                          <a:cs typeface="黑体"/>
                        </a:rPr>
                        <a:t>影响用</a:t>
                      </a:r>
                      <a:r>
                        <a:rPr dirty="0" sz="1100" spc="-15" b="1">
                          <a:latin typeface="黑体"/>
                          <a:cs typeface="黑体"/>
                        </a:rPr>
                        <a:t>户</a:t>
                      </a:r>
                      <a:r>
                        <a:rPr dirty="0" sz="1100" b="1">
                          <a:latin typeface="黑体"/>
                          <a:cs typeface="黑体"/>
                        </a:rPr>
                        <a:t>做出</a:t>
                      </a:r>
                      <a:r>
                        <a:rPr dirty="0" sz="1100" spc="-15" b="1">
                          <a:latin typeface="黑体"/>
                          <a:cs typeface="黑体"/>
                        </a:rPr>
                        <a:t>消</a:t>
                      </a:r>
                      <a:r>
                        <a:rPr dirty="0" sz="1100" b="1">
                          <a:latin typeface="黑体"/>
                          <a:cs typeface="黑体"/>
                        </a:rPr>
                        <a:t>费决</a:t>
                      </a:r>
                      <a:r>
                        <a:rPr dirty="0" sz="1100" spc="-15" b="1">
                          <a:latin typeface="黑体"/>
                          <a:cs typeface="黑体"/>
                        </a:rPr>
                        <a:t>策的</a:t>
                      </a:r>
                      <a:r>
                        <a:rPr dirty="0" sz="1100" b="1">
                          <a:latin typeface="黑体"/>
                          <a:cs typeface="黑体"/>
                        </a:rPr>
                        <a:t>因素</a:t>
                      </a:r>
                      <a:endParaRPr sz="1100">
                        <a:latin typeface="黑体"/>
                        <a:cs typeface="黑体"/>
                      </a:endParaRPr>
                    </a:p>
                  </a:txBody>
                  <a:tcPr marL="0" marR="0" marB="0" marT="16510">
                    <a:lnL w="12700">
                      <a:solidFill>
                        <a:srgbClr val="5F95E6"/>
                      </a:solidFill>
                      <a:prstDash val="solid"/>
                    </a:lnL>
                    <a:lnR w="12700">
                      <a:solidFill>
                        <a:srgbClr val="5F95E6"/>
                      </a:solidFill>
                      <a:prstDash val="solid"/>
                    </a:lnR>
                    <a:lnT w="12700">
                      <a:solidFill>
                        <a:srgbClr val="5F95E6"/>
                      </a:solidFill>
                      <a:prstDash val="solid"/>
                    </a:lnT>
                    <a:lnB w="12700">
                      <a:solidFill>
                        <a:srgbClr val="5F95E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8585">
                        <a:lnSpc>
                          <a:spcPts val="1270"/>
                        </a:lnSpc>
                        <a:spcBef>
                          <a:spcPts val="130"/>
                        </a:spcBef>
                      </a:pPr>
                      <a:r>
                        <a:rPr dirty="0" sz="1100" spc="5">
                          <a:latin typeface="黑体"/>
                          <a:cs typeface="黑体"/>
                        </a:rPr>
                        <a:t>商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品</a:t>
                      </a:r>
                      <a:r>
                        <a:rPr dirty="0" sz="1100" spc="5">
                          <a:latin typeface="黑体"/>
                          <a:cs typeface="黑体"/>
                        </a:rPr>
                        <a:t>的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价</a:t>
                      </a:r>
                      <a:r>
                        <a:rPr dirty="0" sz="1100" spc="5">
                          <a:latin typeface="黑体"/>
                          <a:cs typeface="黑体"/>
                        </a:rPr>
                        <a:t>格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、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质</a:t>
                      </a:r>
                      <a:r>
                        <a:rPr dirty="0" sz="1100" spc="5">
                          <a:latin typeface="黑体"/>
                          <a:cs typeface="黑体"/>
                        </a:rPr>
                        <a:t>量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、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品牌</a:t>
                      </a:r>
                      <a:r>
                        <a:rPr dirty="0" sz="1100" spc="5">
                          <a:latin typeface="黑体"/>
                          <a:cs typeface="黑体"/>
                        </a:rPr>
                        <a:t>等</a:t>
                      </a:r>
                      <a:endParaRPr sz="1100">
                        <a:latin typeface="黑体"/>
                        <a:cs typeface="黑体"/>
                      </a:endParaRPr>
                    </a:p>
                  </a:txBody>
                  <a:tcPr marL="0" marR="0" marB="0" marT="16510">
                    <a:lnL w="12700">
                      <a:solidFill>
                        <a:srgbClr val="5F95E6"/>
                      </a:solidFill>
                      <a:prstDash val="solid"/>
                    </a:lnL>
                    <a:lnR w="12700">
                      <a:solidFill>
                        <a:srgbClr val="5F95E6"/>
                      </a:solidFill>
                      <a:prstDash val="solid"/>
                    </a:lnR>
                    <a:lnT w="12700">
                      <a:solidFill>
                        <a:srgbClr val="5F95E6"/>
                      </a:solidFill>
                      <a:prstDash val="solid"/>
                    </a:lnT>
                    <a:lnB w="12700">
                      <a:solidFill>
                        <a:srgbClr val="5F95E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1125">
                        <a:lnSpc>
                          <a:spcPts val="1270"/>
                        </a:lnSpc>
                        <a:spcBef>
                          <a:spcPts val="130"/>
                        </a:spcBef>
                      </a:pPr>
                      <a:r>
                        <a:rPr dirty="0" sz="1100" spc="5">
                          <a:latin typeface="黑体"/>
                          <a:cs typeface="黑体"/>
                        </a:rPr>
                        <a:t>商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品</a:t>
                      </a:r>
                      <a:r>
                        <a:rPr dirty="0" sz="1100" spc="5">
                          <a:latin typeface="黑体"/>
                          <a:cs typeface="黑体"/>
                        </a:rPr>
                        <a:t>的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价</a:t>
                      </a:r>
                      <a:r>
                        <a:rPr dirty="0" sz="1100" spc="5">
                          <a:latin typeface="黑体"/>
                          <a:cs typeface="黑体"/>
                        </a:rPr>
                        <a:t>格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、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质</a:t>
                      </a:r>
                      <a:r>
                        <a:rPr dirty="0" sz="1100" spc="5">
                          <a:latin typeface="黑体"/>
                          <a:cs typeface="黑体"/>
                        </a:rPr>
                        <a:t>量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、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品牌</a:t>
                      </a:r>
                      <a:r>
                        <a:rPr dirty="0" sz="1100" spc="5">
                          <a:latin typeface="黑体"/>
                          <a:cs typeface="黑体"/>
                        </a:rPr>
                        <a:t>；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主</a:t>
                      </a:r>
                      <a:r>
                        <a:rPr dirty="0" sz="1100" spc="5">
                          <a:latin typeface="黑体"/>
                          <a:cs typeface="黑体"/>
                        </a:rPr>
                        <a:t>播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营</a:t>
                      </a:r>
                      <a:r>
                        <a:rPr dirty="0" sz="1100" spc="5">
                          <a:latin typeface="黑体"/>
                          <a:cs typeface="黑体"/>
                        </a:rPr>
                        <a:t>销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话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术</a:t>
                      </a:r>
                      <a:r>
                        <a:rPr dirty="0" sz="1100" spc="5">
                          <a:latin typeface="黑体"/>
                          <a:cs typeface="黑体"/>
                        </a:rPr>
                        <a:t>的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刺</a:t>
                      </a:r>
                      <a:r>
                        <a:rPr dirty="0" sz="1100" spc="5">
                          <a:latin typeface="黑体"/>
                          <a:cs typeface="黑体"/>
                        </a:rPr>
                        <a:t>激</a:t>
                      </a:r>
                      <a:endParaRPr sz="1100">
                        <a:latin typeface="黑体"/>
                        <a:cs typeface="黑体"/>
                      </a:endParaRPr>
                    </a:p>
                  </a:txBody>
                  <a:tcPr marL="0" marR="0" marB="0" marT="16510">
                    <a:lnL w="12700">
                      <a:solidFill>
                        <a:srgbClr val="5F95E6"/>
                      </a:solidFill>
                      <a:prstDash val="solid"/>
                    </a:lnL>
                    <a:lnR w="12700">
                      <a:solidFill>
                        <a:srgbClr val="5F95E6"/>
                      </a:solidFill>
                      <a:prstDash val="solid"/>
                    </a:lnR>
                    <a:lnT w="12700">
                      <a:solidFill>
                        <a:srgbClr val="5F95E6"/>
                      </a:solidFill>
                      <a:prstDash val="solid"/>
                    </a:lnT>
                    <a:lnB w="12700">
                      <a:solidFill>
                        <a:srgbClr val="5F95E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141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772160">
                        <a:lnSpc>
                          <a:spcPct val="100000"/>
                        </a:lnSpc>
                      </a:pPr>
                      <a:r>
                        <a:rPr dirty="0" sz="1100" spc="-5" b="1">
                          <a:latin typeface="黑体"/>
                          <a:cs typeface="黑体"/>
                        </a:rPr>
                        <a:t>商品呈</a:t>
                      </a:r>
                      <a:r>
                        <a:rPr dirty="0" sz="1100" spc="-20" b="1">
                          <a:latin typeface="黑体"/>
                          <a:cs typeface="黑体"/>
                        </a:rPr>
                        <a:t>现</a:t>
                      </a:r>
                      <a:r>
                        <a:rPr dirty="0" sz="1100" spc="-5" b="1">
                          <a:latin typeface="黑体"/>
                          <a:cs typeface="黑体"/>
                        </a:rPr>
                        <a:t>形式</a:t>
                      </a:r>
                      <a:endParaRPr sz="1100">
                        <a:latin typeface="黑体"/>
                        <a:cs typeface="黑体"/>
                      </a:endParaRPr>
                    </a:p>
                  </a:txBody>
                  <a:tcPr marL="0" marR="0" marB="0" marT="1905">
                    <a:lnL w="12700">
                      <a:solidFill>
                        <a:srgbClr val="5F95E6"/>
                      </a:solidFill>
                      <a:prstDash val="solid"/>
                    </a:lnL>
                    <a:lnR w="12700">
                      <a:solidFill>
                        <a:srgbClr val="5F95E6"/>
                      </a:solidFill>
                      <a:prstDash val="solid"/>
                    </a:lnR>
                    <a:lnT w="12700">
                      <a:solidFill>
                        <a:srgbClr val="5F95E6"/>
                      </a:solidFill>
                      <a:prstDash val="solid"/>
                    </a:lnT>
                    <a:lnB w="12700">
                      <a:solidFill>
                        <a:srgbClr val="5F95E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17145" indent="107950">
                        <a:lnSpc>
                          <a:spcPts val="1580"/>
                        </a:lnSpc>
                      </a:pPr>
                      <a:r>
                        <a:rPr dirty="0" sz="1100">
                          <a:latin typeface="黑体"/>
                          <a:cs typeface="黑体"/>
                        </a:rPr>
                        <a:t>依靠图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片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、文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字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、短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视频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等形式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开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展通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过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实时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视频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全方位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地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展示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商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品，  但图片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、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文字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和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短视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频往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往是经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过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后期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处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理的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，其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中的商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品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展示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与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实物 可能存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在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一定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的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差距</a:t>
                      </a:r>
                      <a:endParaRPr sz="1100">
                        <a:latin typeface="黑体"/>
                        <a:cs typeface="黑体"/>
                      </a:endParaRPr>
                    </a:p>
                  </a:txBody>
                  <a:tcPr marL="0" marR="0" marB="0" marT="0">
                    <a:lnL w="12700">
                      <a:solidFill>
                        <a:srgbClr val="5F95E6"/>
                      </a:solidFill>
                      <a:prstDash val="solid"/>
                    </a:lnL>
                    <a:lnR w="12700">
                      <a:solidFill>
                        <a:srgbClr val="5F95E6"/>
                      </a:solidFill>
                      <a:prstDash val="solid"/>
                    </a:lnR>
                    <a:lnT w="12700">
                      <a:solidFill>
                        <a:srgbClr val="5F95E6"/>
                      </a:solidFill>
                      <a:prstDash val="solid"/>
                    </a:lnT>
                    <a:lnB w="12700">
                      <a:solidFill>
                        <a:srgbClr val="5F95E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183515" indent="107950">
                        <a:lnSpc>
                          <a:spcPct val="120000"/>
                        </a:lnSpc>
                        <a:spcBef>
                          <a:spcPts val="745"/>
                        </a:spcBef>
                      </a:pPr>
                      <a:r>
                        <a:rPr dirty="0" sz="1100">
                          <a:latin typeface="黑体"/>
                          <a:cs typeface="黑体"/>
                        </a:rPr>
                        <a:t>通过实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时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视频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全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方位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地展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示商品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，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让用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户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直观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地了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解商品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的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外观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；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通过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主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播 的讲解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，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让用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户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详细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地了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解商品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的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性能</a:t>
                      </a:r>
                      <a:endParaRPr sz="1100">
                        <a:latin typeface="黑体"/>
                        <a:cs typeface="黑体"/>
                      </a:endParaRPr>
                    </a:p>
                  </a:txBody>
                  <a:tcPr marL="0" marR="0" marB="0" marT="94615">
                    <a:lnL w="12700">
                      <a:solidFill>
                        <a:srgbClr val="5F95E6"/>
                      </a:solidFill>
                      <a:prstDash val="solid"/>
                    </a:lnL>
                    <a:lnR w="12700">
                      <a:solidFill>
                        <a:srgbClr val="5F95E6"/>
                      </a:solidFill>
                      <a:prstDash val="solid"/>
                    </a:lnR>
                    <a:lnT w="12700">
                      <a:solidFill>
                        <a:srgbClr val="5F95E6"/>
                      </a:solidFill>
                      <a:prstDash val="solid"/>
                    </a:lnT>
                    <a:lnB w="12700">
                      <a:solidFill>
                        <a:srgbClr val="5F95E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8258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 marL="107950">
                        <a:lnSpc>
                          <a:spcPct val="100000"/>
                        </a:lnSpc>
                      </a:pPr>
                      <a:r>
                        <a:rPr dirty="0" sz="1100" spc="-5" b="1">
                          <a:latin typeface="黑体"/>
                          <a:cs typeface="黑体"/>
                        </a:rPr>
                        <a:t>社交属性</a:t>
                      </a:r>
                      <a:endParaRPr sz="1100">
                        <a:latin typeface="黑体"/>
                        <a:cs typeface="黑体"/>
                      </a:endParaRPr>
                    </a:p>
                  </a:txBody>
                  <a:tcPr marL="0" marR="0" marB="0" marT="0">
                    <a:lnL w="12700">
                      <a:solidFill>
                        <a:srgbClr val="5F95E6"/>
                      </a:solidFill>
                      <a:prstDash val="solid"/>
                    </a:lnL>
                    <a:lnR w="12700">
                      <a:solidFill>
                        <a:srgbClr val="5F95E6"/>
                      </a:solidFill>
                      <a:prstDash val="solid"/>
                    </a:lnR>
                    <a:lnT w="12700">
                      <a:solidFill>
                        <a:srgbClr val="5F95E6"/>
                      </a:solidFill>
                      <a:prstDash val="solid"/>
                    </a:lnT>
                    <a:lnB w="12700">
                      <a:solidFill>
                        <a:srgbClr val="5F95E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63500" marR="118745" indent="107950">
                        <a:lnSpc>
                          <a:spcPct val="120000"/>
                        </a:lnSpc>
                        <a:spcBef>
                          <a:spcPts val="785"/>
                        </a:spcBef>
                      </a:pPr>
                      <a:r>
                        <a:rPr dirty="0" sz="1100">
                          <a:latin typeface="黑体"/>
                          <a:cs typeface="黑体"/>
                        </a:rPr>
                        <a:t>社交属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性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弱，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商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家主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要通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过商品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详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情页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向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用户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展示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商品信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息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，用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户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被 动地接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收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这些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信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息。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此外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，用户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通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常只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能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通过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商品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评论或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客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服两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个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渠道 了解商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品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信息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，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交流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的形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式比较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单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一，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信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息反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馈也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不够及时</a:t>
                      </a:r>
                      <a:endParaRPr sz="1100">
                        <a:latin typeface="黑体"/>
                        <a:cs typeface="黑体"/>
                      </a:endParaRPr>
                    </a:p>
                  </a:txBody>
                  <a:tcPr marL="0" marR="0" marB="0" marT="99695">
                    <a:lnL w="12700">
                      <a:solidFill>
                        <a:srgbClr val="5F95E6"/>
                      </a:solidFill>
                      <a:prstDash val="solid"/>
                    </a:lnL>
                    <a:lnR w="12700">
                      <a:solidFill>
                        <a:srgbClr val="5F95E6"/>
                      </a:solidFill>
                      <a:prstDash val="solid"/>
                    </a:lnR>
                    <a:lnT w="12700">
                      <a:solidFill>
                        <a:srgbClr val="5F95E6"/>
                      </a:solidFill>
                      <a:prstDash val="solid"/>
                    </a:lnT>
                    <a:lnB w="12700">
                      <a:solidFill>
                        <a:srgbClr val="5F95E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44450" indent="107950">
                        <a:lnSpc>
                          <a:spcPct val="120000"/>
                        </a:lnSpc>
                        <a:spcBef>
                          <a:spcPts val="785"/>
                        </a:spcBef>
                      </a:pPr>
                      <a:r>
                        <a:rPr dirty="0" sz="1100">
                          <a:latin typeface="黑体"/>
                          <a:cs typeface="黑体"/>
                        </a:rPr>
                        <a:t>社交属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性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强，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主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播和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用户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可以进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行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双向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互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动，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主播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向用户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全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方位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地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讲解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商品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，  用户也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可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以实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时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向主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播提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出问题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，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主播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当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场为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其解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答；用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户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与用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户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之间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也可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以 进行在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线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交流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，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信息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反馈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及时</a:t>
                      </a:r>
                      <a:endParaRPr sz="1100">
                        <a:latin typeface="黑体"/>
                        <a:cs typeface="黑体"/>
                      </a:endParaRPr>
                    </a:p>
                  </a:txBody>
                  <a:tcPr marL="0" marR="0" marB="0" marT="99695">
                    <a:lnL w="12700">
                      <a:solidFill>
                        <a:srgbClr val="5F95E6"/>
                      </a:solidFill>
                      <a:prstDash val="solid"/>
                    </a:lnL>
                    <a:lnR w="12700">
                      <a:solidFill>
                        <a:srgbClr val="5F95E6"/>
                      </a:solidFill>
                      <a:prstDash val="solid"/>
                    </a:lnR>
                    <a:lnT w="12700">
                      <a:solidFill>
                        <a:srgbClr val="5F95E6"/>
                      </a:solidFill>
                      <a:prstDash val="solid"/>
                    </a:lnT>
                    <a:lnB w="12700">
                      <a:solidFill>
                        <a:srgbClr val="5F95E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 marL="702310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dirty="0" sz="1100" spc="-5" b="1">
                          <a:latin typeface="黑体"/>
                          <a:cs typeface="黑体"/>
                        </a:rPr>
                        <a:t>用户购</a:t>
                      </a:r>
                      <a:r>
                        <a:rPr dirty="0" sz="1100" spc="-20" b="1">
                          <a:latin typeface="黑体"/>
                          <a:cs typeface="黑体"/>
                        </a:rPr>
                        <a:t>物</a:t>
                      </a:r>
                      <a:r>
                        <a:rPr dirty="0" sz="1100" spc="-5" b="1">
                          <a:latin typeface="黑体"/>
                          <a:cs typeface="黑体"/>
                        </a:rPr>
                        <a:t>体验感</a:t>
                      </a:r>
                      <a:endParaRPr sz="1100">
                        <a:latin typeface="黑体"/>
                        <a:cs typeface="黑体"/>
                      </a:endParaRPr>
                    </a:p>
                  </a:txBody>
                  <a:tcPr marL="0" marR="0" marB="0" marT="122555">
                    <a:lnL w="12700">
                      <a:solidFill>
                        <a:srgbClr val="5F95E6"/>
                      </a:solidFill>
                      <a:prstDash val="solid"/>
                    </a:lnL>
                    <a:lnR w="12700">
                      <a:solidFill>
                        <a:srgbClr val="5F95E6"/>
                      </a:solidFill>
                      <a:prstDash val="solid"/>
                    </a:lnR>
                    <a:lnT w="12700">
                      <a:solidFill>
                        <a:srgbClr val="5F95E6"/>
                      </a:solidFill>
                      <a:prstDash val="solid"/>
                    </a:lnT>
                    <a:lnB w="12700">
                      <a:solidFill>
                        <a:srgbClr val="5F95E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60450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dirty="0" sz="1100">
                          <a:latin typeface="黑体"/>
                          <a:cs typeface="黑体"/>
                        </a:rPr>
                        <a:t>用户根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据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自己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的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主观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判断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，自主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选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择商品</a:t>
                      </a:r>
                      <a:endParaRPr sz="1100">
                        <a:latin typeface="黑体"/>
                        <a:cs typeface="黑体"/>
                      </a:endParaRPr>
                    </a:p>
                  </a:txBody>
                  <a:tcPr marL="0" marR="0" marB="0" marT="122555">
                    <a:lnL w="12700">
                      <a:solidFill>
                        <a:srgbClr val="5F95E6"/>
                      </a:solidFill>
                      <a:prstDash val="solid"/>
                    </a:lnL>
                    <a:lnR w="12700">
                      <a:solidFill>
                        <a:srgbClr val="5F95E6"/>
                      </a:solidFill>
                      <a:prstDash val="solid"/>
                    </a:lnR>
                    <a:lnT w="12700">
                      <a:solidFill>
                        <a:srgbClr val="5F95E6"/>
                      </a:solidFill>
                      <a:prstDash val="solid"/>
                    </a:lnT>
                    <a:lnB w="12700">
                      <a:solidFill>
                        <a:srgbClr val="5F95E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100">
                          <a:latin typeface="黑体"/>
                          <a:cs typeface="黑体"/>
                        </a:rPr>
                        <a:t>用户可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以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通过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在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评论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区留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言、参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与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直播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间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抢红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包等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方式参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与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到直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播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中，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在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购</a:t>
                      </a:r>
                      <a:endParaRPr sz="1100">
                        <a:latin typeface="黑体"/>
                        <a:cs typeface="黑体"/>
                      </a:endParaRPr>
                    </a:p>
                    <a:p>
                      <a:pPr marL="63500">
                        <a:lnSpc>
                          <a:spcPts val="1310"/>
                        </a:lnSpc>
                        <a:spcBef>
                          <a:spcPts val="265"/>
                        </a:spcBef>
                      </a:pPr>
                      <a:r>
                        <a:rPr dirty="0" sz="1100" spc="5">
                          <a:latin typeface="黑体"/>
                          <a:cs typeface="黑体"/>
                        </a:rPr>
                        <a:t>物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过</a:t>
                      </a:r>
                      <a:r>
                        <a:rPr dirty="0" sz="1100" spc="5">
                          <a:latin typeface="黑体"/>
                          <a:cs typeface="黑体"/>
                        </a:rPr>
                        <a:t>程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中</a:t>
                      </a:r>
                      <a:r>
                        <a:rPr dirty="0" sz="1100" spc="5">
                          <a:latin typeface="黑体"/>
                          <a:cs typeface="黑体"/>
                        </a:rPr>
                        <a:t>互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动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感</a:t>
                      </a:r>
                      <a:r>
                        <a:rPr dirty="0" sz="1100" spc="5">
                          <a:latin typeface="黑体"/>
                          <a:cs typeface="黑体"/>
                        </a:rPr>
                        <a:t>强</a:t>
                      </a:r>
                      <a:endParaRPr sz="1100">
                        <a:latin typeface="黑体"/>
                        <a:cs typeface="黑体"/>
                      </a:endParaRPr>
                    </a:p>
                  </a:txBody>
                  <a:tcPr marL="0" marR="0" marB="0" marT="22225">
                    <a:lnL w="12700">
                      <a:solidFill>
                        <a:srgbClr val="5F95E6"/>
                      </a:solidFill>
                      <a:prstDash val="solid"/>
                    </a:lnL>
                    <a:lnR w="12700">
                      <a:solidFill>
                        <a:srgbClr val="5F95E6"/>
                      </a:solidFill>
                      <a:prstDash val="solid"/>
                    </a:lnR>
                    <a:lnT w="12700">
                      <a:solidFill>
                        <a:srgbClr val="5F95E6"/>
                      </a:solidFill>
                      <a:prstDash val="solid"/>
                    </a:lnT>
                    <a:lnB w="12700">
                      <a:solidFill>
                        <a:srgbClr val="5F95E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0376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61975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dirty="0" sz="1100" spc="-5" b="1">
                          <a:latin typeface="黑体"/>
                          <a:cs typeface="黑体"/>
                        </a:rPr>
                        <a:t>交易花</a:t>
                      </a:r>
                      <a:r>
                        <a:rPr dirty="0" sz="1100" spc="-20" b="1">
                          <a:latin typeface="黑体"/>
                          <a:cs typeface="黑体"/>
                        </a:rPr>
                        <a:t>费</a:t>
                      </a:r>
                      <a:r>
                        <a:rPr dirty="0" sz="1100" spc="-5" b="1">
                          <a:latin typeface="黑体"/>
                          <a:cs typeface="黑体"/>
                        </a:rPr>
                        <a:t>的时</a:t>
                      </a:r>
                      <a:r>
                        <a:rPr dirty="0" sz="1100" spc="-20" b="1">
                          <a:latin typeface="黑体"/>
                          <a:cs typeface="黑体"/>
                        </a:rPr>
                        <a:t>间</a:t>
                      </a:r>
                      <a:r>
                        <a:rPr dirty="0" sz="1100" spc="-5" b="1">
                          <a:latin typeface="黑体"/>
                          <a:cs typeface="黑体"/>
                        </a:rPr>
                        <a:t>成本</a:t>
                      </a:r>
                      <a:endParaRPr sz="1100">
                        <a:latin typeface="黑体"/>
                        <a:cs typeface="黑体"/>
                      </a:endParaRPr>
                    </a:p>
                  </a:txBody>
                  <a:tcPr marL="0" marR="0" marB="0" marT="0">
                    <a:lnL w="12700">
                      <a:solidFill>
                        <a:srgbClr val="5F95E6"/>
                      </a:solidFill>
                      <a:prstDash val="solid"/>
                    </a:lnL>
                    <a:lnR w="12700">
                      <a:solidFill>
                        <a:srgbClr val="5F95E6"/>
                      </a:solidFill>
                      <a:prstDash val="solid"/>
                    </a:lnR>
                    <a:lnT w="12700">
                      <a:solidFill>
                        <a:srgbClr val="5F95E6"/>
                      </a:solidFill>
                      <a:prstDash val="solid"/>
                    </a:lnT>
                    <a:lnB w="12700">
                      <a:solidFill>
                        <a:srgbClr val="5F95E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just" marL="63500" marR="118745" indent="107950">
                        <a:lnSpc>
                          <a:spcPct val="120000"/>
                        </a:lnSpc>
                      </a:pPr>
                      <a:r>
                        <a:rPr dirty="0" sz="1100">
                          <a:latin typeface="黑体"/>
                          <a:cs typeface="黑体"/>
                        </a:rPr>
                        <a:t>由于商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家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和用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户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的信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息不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对称，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用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户在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购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买商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品之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前需要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花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费较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多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的 时间去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搜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集商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品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信息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，并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对信息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进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行评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判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，然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后才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能做出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购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买决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策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，在 交易过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程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中用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户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花费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的时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间成本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较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高</a:t>
                      </a:r>
                      <a:endParaRPr sz="1100">
                        <a:latin typeface="黑体"/>
                        <a:cs typeface="黑体"/>
                      </a:endParaRPr>
                    </a:p>
                  </a:txBody>
                  <a:tcPr marL="0" marR="0" marB="0" marT="1270">
                    <a:lnL w="12700">
                      <a:solidFill>
                        <a:srgbClr val="5F95E6"/>
                      </a:solidFill>
                      <a:prstDash val="solid"/>
                    </a:lnL>
                    <a:lnR w="12700">
                      <a:solidFill>
                        <a:srgbClr val="5F95E6"/>
                      </a:solidFill>
                      <a:prstDash val="solid"/>
                    </a:lnR>
                    <a:lnT w="12700">
                      <a:solidFill>
                        <a:srgbClr val="5F95E6"/>
                      </a:solidFill>
                      <a:prstDash val="solid"/>
                    </a:lnT>
                    <a:lnB w="12700">
                      <a:solidFill>
                        <a:srgbClr val="5F95E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63500" marR="160655" indent="107950">
                        <a:lnSpc>
                          <a:spcPct val="120000"/>
                        </a:lnSpc>
                        <a:spcBef>
                          <a:spcPts val="40"/>
                        </a:spcBef>
                      </a:pPr>
                      <a:r>
                        <a:rPr dirty="0" sz="1100">
                          <a:latin typeface="黑体"/>
                          <a:cs typeface="黑体"/>
                        </a:rPr>
                        <a:t>主播具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备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较强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的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选品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能力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，进入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直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播间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的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商品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都是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经过主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播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严格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筛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选的</a:t>
                      </a:r>
                      <a:r>
                        <a:rPr dirty="0" sz="1100" spc="-10">
                          <a:latin typeface="黑体"/>
                          <a:cs typeface="黑体"/>
                        </a:rPr>
                        <a:t>，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用 户花费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较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少的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时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间去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从多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个品牌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中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筛选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适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合自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己的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商品。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此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外，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主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播在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开播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之 前会对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商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品进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行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全面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地了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解，从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而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能够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为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用户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详细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地介绍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商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品功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能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和优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势。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因 此，主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播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专业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的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选品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能力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和商品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讲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解能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力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能够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帮助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用户降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低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购物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决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策所</a:t>
                      </a:r>
                      <a:r>
                        <a:rPr dirty="0" sz="1100" spc="-15">
                          <a:latin typeface="黑体"/>
                          <a:cs typeface="黑体"/>
                        </a:rPr>
                        <a:t>花费</a:t>
                      </a:r>
                      <a:r>
                        <a:rPr dirty="0" sz="1100">
                          <a:latin typeface="黑体"/>
                          <a:cs typeface="黑体"/>
                        </a:rPr>
                        <a:t>的 时间成本</a:t>
                      </a:r>
                      <a:endParaRPr sz="1100">
                        <a:latin typeface="黑体"/>
                        <a:cs typeface="黑体"/>
                      </a:endParaRPr>
                    </a:p>
                  </a:txBody>
                  <a:tcPr marL="0" marR="0" marB="0" marT="5080">
                    <a:lnL w="12700">
                      <a:solidFill>
                        <a:srgbClr val="5F95E6"/>
                      </a:solidFill>
                      <a:prstDash val="solid"/>
                    </a:lnL>
                    <a:lnR w="12700">
                      <a:solidFill>
                        <a:srgbClr val="5F95E6"/>
                      </a:solidFill>
                      <a:prstDash val="solid"/>
                    </a:lnR>
                    <a:lnT w="12700">
                      <a:solidFill>
                        <a:srgbClr val="5F95E6"/>
                      </a:solidFill>
                      <a:prstDash val="solid"/>
                    </a:lnT>
                    <a:lnB w="12700">
                      <a:solidFill>
                        <a:srgbClr val="5F95E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23594" y="236042"/>
            <a:ext cx="770826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74165" algn="l"/>
              </a:tabLst>
            </a:pPr>
            <a:r>
              <a:rPr dirty="0" sz="3200" spc="10"/>
              <a:t>活动</a:t>
            </a:r>
            <a:r>
              <a:rPr dirty="0" sz="3200" spc="-10"/>
              <a:t>三	</a:t>
            </a:r>
            <a:r>
              <a:rPr dirty="0" sz="3200" spc="5"/>
              <a:t>直播</a:t>
            </a:r>
            <a:r>
              <a:rPr dirty="0" sz="3200" spc="-10"/>
              <a:t>电</a:t>
            </a:r>
            <a:r>
              <a:rPr dirty="0" sz="3200" spc="5"/>
              <a:t>商</a:t>
            </a:r>
            <a:r>
              <a:rPr dirty="0" sz="3200" spc="-10"/>
              <a:t>模式</a:t>
            </a:r>
            <a:r>
              <a:rPr dirty="0" sz="3200"/>
              <a:t>与</a:t>
            </a:r>
            <a:r>
              <a:rPr dirty="0" sz="3200" spc="-10"/>
              <a:t>传统</a:t>
            </a:r>
            <a:r>
              <a:rPr dirty="0" sz="3200"/>
              <a:t>电</a:t>
            </a:r>
            <a:r>
              <a:rPr dirty="0" sz="3200" spc="-10"/>
              <a:t>商</a:t>
            </a:r>
            <a:r>
              <a:rPr dirty="0" sz="3200" spc="5"/>
              <a:t>模</a:t>
            </a:r>
            <a:r>
              <a:rPr dirty="0" sz="3200" spc="-10"/>
              <a:t>式对比</a:t>
            </a:r>
            <a:endParaRPr sz="32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BED4F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457200" y="0"/>
            <a:ext cx="11734800" cy="6858000"/>
            <a:chOff x="457200" y="0"/>
            <a:chExt cx="11734800" cy="6858000"/>
          </a:xfrm>
        </p:grpSpPr>
        <p:sp>
          <p:nvSpPr>
            <p:cNvPr id="4" name="object 4"/>
            <p:cNvSpPr/>
            <p:nvPr/>
          </p:nvSpPr>
          <p:spPr>
            <a:xfrm>
              <a:off x="3991355" y="0"/>
              <a:ext cx="6507480" cy="4170045"/>
            </a:xfrm>
            <a:custGeom>
              <a:avLst/>
              <a:gdLst/>
              <a:ahLst/>
              <a:cxnLst/>
              <a:rect l="l" t="t" r="r" b="b"/>
              <a:pathLst>
                <a:path w="6507480" h="4170045">
                  <a:moveTo>
                    <a:pt x="6507480" y="0"/>
                  </a:moveTo>
                  <a:lnTo>
                    <a:pt x="5714516" y="0"/>
                  </a:lnTo>
                  <a:lnTo>
                    <a:pt x="5672184" y="2695"/>
                  </a:lnTo>
                  <a:lnTo>
                    <a:pt x="5546905" y="12143"/>
                  </a:lnTo>
                  <a:lnTo>
                    <a:pt x="5416314" y="24264"/>
                  </a:lnTo>
                  <a:lnTo>
                    <a:pt x="5280732" y="39318"/>
                  </a:lnTo>
                  <a:lnTo>
                    <a:pt x="5140482" y="57565"/>
                  </a:lnTo>
                  <a:lnTo>
                    <a:pt x="5032425" y="73501"/>
                  </a:lnTo>
                  <a:lnTo>
                    <a:pt x="4922059" y="91488"/>
                  </a:lnTo>
                  <a:lnTo>
                    <a:pt x="4809521" y="111636"/>
                  </a:lnTo>
                  <a:lnTo>
                    <a:pt x="4694945" y="134054"/>
                  </a:lnTo>
                  <a:lnTo>
                    <a:pt x="4578469" y="158851"/>
                  </a:lnTo>
                  <a:lnTo>
                    <a:pt x="4460227" y="186137"/>
                  </a:lnTo>
                  <a:lnTo>
                    <a:pt x="4340357" y="216022"/>
                  </a:lnTo>
                  <a:lnTo>
                    <a:pt x="4218993" y="248615"/>
                  </a:lnTo>
                  <a:lnTo>
                    <a:pt x="4137321" y="271902"/>
                  </a:lnTo>
                  <a:lnTo>
                    <a:pt x="4055086" y="296473"/>
                  </a:lnTo>
                  <a:lnTo>
                    <a:pt x="3972329" y="322361"/>
                  </a:lnTo>
                  <a:lnTo>
                    <a:pt x="3889089" y="349599"/>
                  </a:lnTo>
                  <a:lnTo>
                    <a:pt x="3805407" y="378219"/>
                  </a:lnTo>
                  <a:lnTo>
                    <a:pt x="3721323" y="408253"/>
                  </a:lnTo>
                  <a:lnTo>
                    <a:pt x="3636877" y="439734"/>
                  </a:lnTo>
                  <a:lnTo>
                    <a:pt x="3552110" y="472693"/>
                  </a:lnTo>
                  <a:lnTo>
                    <a:pt x="3467062" y="507165"/>
                  </a:lnTo>
                  <a:lnTo>
                    <a:pt x="3381773" y="543180"/>
                  </a:lnTo>
                  <a:lnTo>
                    <a:pt x="3296283" y="580772"/>
                  </a:lnTo>
                  <a:lnTo>
                    <a:pt x="3210633" y="619973"/>
                  </a:lnTo>
                  <a:lnTo>
                    <a:pt x="3124863" y="660815"/>
                  </a:lnTo>
                  <a:lnTo>
                    <a:pt x="3039014" y="703331"/>
                  </a:lnTo>
                  <a:lnTo>
                    <a:pt x="2953125" y="747553"/>
                  </a:lnTo>
                  <a:lnTo>
                    <a:pt x="2910178" y="770313"/>
                  </a:lnTo>
                  <a:lnTo>
                    <a:pt x="2867236" y="793513"/>
                  </a:lnTo>
                  <a:lnTo>
                    <a:pt x="2824305" y="817155"/>
                  </a:lnTo>
                  <a:lnTo>
                    <a:pt x="2781389" y="841245"/>
                  </a:lnTo>
                  <a:lnTo>
                    <a:pt x="2738493" y="865785"/>
                  </a:lnTo>
                  <a:lnTo>
                    <a:pt x="2695623" y="890779"/>
                  </a:lnTo>
                  <a:lnTo>
                    <a:pt x="2652783" y="916233"/>
                  </a:lnTo>
                  <a:lnTo>
                    <a:pt x="2609978" y="942150"/>
                  </a:lnTo>
                  <a:lnTo>
                    <a:pt x="2567214" y="968534"/>
                  </a:lnTo>
                  <a:lnTo>
                    <a:pt x="2524495" y="995389"/>
                  </a:lnTo>
                  <a:lnTo>
                    <a:pt x="2481827" y="1022720"/>
                  </a:lnTo>
                  <a:lnTo>
                    <a:pt x="2439215" y="1050529"/>
                  </a:lnTo>
                  <a:lnTo>
                    <a:pt x="2396663" y="1078822"/>
                  </a:lnTo>
                  <a:lnTo>
                    <a:pt x="2354177" y="1107602"/>
                  </a:lnTo>
                  <a:lnTo>
                    <a:pt x="2311761" y="1136874"/>
                  </a:lnTo>
                  <a:lnTo>
                    <a:pt x="2269421" y="1166641"/>
                  </a:lnTo>
                  <a:lnTo>
                    <a:pt x="2227162" y="1196907"/>
                  </a:lnTo>
                  <a:lnTo>
                    <a:pt x="2184989" y="1227677"/>
                  </a:lnTo>
                  <a:lnTo>
                    <a:pt x="2142906" y="1258955"/>
                  </a:lnTo>
                  <a:lnTo>
                    <a:pt x="2100919" y="1290745"/>
                  </a:lnTo>
                  <a:lnTo>
                    <a:pt x="2059033" y="1323050"/>
                  </a:lnTo>
                  <a:lnTo>
                    <a:pt x="2017253" y="1355874"/>
                  </a:lnTo>
                  <a:lnTo>
                    <a:pt x="1975584" y="1389223"/>
                  </a:lnTo>
                  <a:lnTo>
                    <a:pt x="1934031" y="1423100"/>
                  </a:lnTo>
                  <a:lnTo>
                    <a:pt x="1892599" y="1457508"/>
                  </a:lnTo>
                  <a:lnTo>
                    <a:pt x="1851293" y="1492453"/>
                  </a:lnTo>
                  <a:lnTo>
                    <a:pt x="1810118" y="1527937"/>
                  </a:lnTo>
                  <a:lnTo>
                    <a:pt x="1769079" y="1563966"/>
                  </a:lnTo>
                  <a:lnTo>
                    <a:pt x="1728181" y="1600543"/>
                  </a:lnTo>
                  <a:lnTo>
                    <a:pt x="1687429" y="1637672"/>
                  </a:lnTo>
                  <a:lnTo>
                    <a:pt x="1646829" y="1675357"/>
                  </a:lnTo>
                  <a:lnTo>
                    <a:pt x="1606385" y="1713603"/>
                  </a:lnTo>
                  <a:lnTo>
                    <a:pt x="1566102" y="1752412"/>
                  </a:lnTo>
                  <a:lnTo>
                    <a:pt x="1525985" y="1791791"/>
                  </a:lnTo>
                  <a:lnTo>
                    <a:pt x="1486040" y="1831742"/>
                  </a:lnTo>
                  <a:lnTo>
                    <a:pt x="1446271" y="1872269"/>
                  </a:lnTo>
                  <a:lnTo>
                    <a:pt x="1406684" y="1913377"/>
                  </a:lnTo>
                  <a:lnTo>
                    <a:pt x="1367283" y="1955070"/>
                  </a:lnTo>
                  <a:lnTo>
                    <a:pt x="1328073" y="1997351"/>
                  </a:lnTo>
                  <a:lnTo>
                    <a:pt x="1289060" y="2040225"/>
                  </a:lnTo>
                  <a:lnTo>
                    <a:pt x="1250248" y="2083696"/>
                  </a:lnTo>
                  <a:lnTo>
                    <a:pt x="1211643" y="2127767"/>
                  </a:lnTo>
                  <a:lnTo>
                    <a:pt x="1173250" y="2172444"/>
                  </a:lnTo>
                  <a:lnTo>
                    <a:pt x="1135073" y="2217729"/>
                  </a:lnTo>
                  <a:lnTo>
                    <a:pt x="1097118" y="2263628"/>
                  </a:lnTo>
                  <a:lnTo>
                    <a:pt x="1059390" y="2310143"/>
                  </a:lnTo>
                  <a:lnTo>
                    <a:pt x="1021893" y="2357280"/>
                  </a:lnTo>
                  <a:lnTo>
                    <a:pt x="984633" y="2405042"/>
                  </a:lnTo>
                  <a:lnTo>
                    <a:pt x="947615" y="2453433"/>
                  </a:lnTo>
                  <a:lnTo>
                    <a:pt x="910844" y="2502457"/>
                  </a:lnTo>
                  <a:lnTo>
                    <a:pt x="874325" y="2552119"/>
                  </a:lnTo>
                  <a:lnTo>
                    <a:pt x="838062" y="2602422"/>
                  </a:lnTo>
                  <a:lnTo>
                    <a:pt x="802062" y="2653371"/>
                  </a:lnTo>
                  <a:lnTo>
                    <a:pt x="766328" y="2704969"/>
                  </a:lnTo>
                  <a:lnTo>
                    <a:pt x="730867" y="2757220"/>
                  </a:lnTo>
                  <a:lnTo>
                    <a:pt x="695682" y="2810129"/>
                  </a:lnTo>
                  <a:lnTo>
                    <a:pt x="660780" y="2863700"/>
                  </a:lnTo>
                  <a:lnTo>
                    <a:pt x="626165" y="2917937"/>
                  </a:lnTo>
                  <a:lnTo>
                    <a:pt x="591842" y="2972843"/>
                  </a:lnTo>
                  <a:lnTo>
                    <a:pt x="557816" y="3028423"/>
                  </a:lnTo>
                  <a:lnTo>
                    <a:pt x="524092" y="3084681"/>
                  </a:lnTo>
                  <a:lnTo>
                    <a:pt x="490676" y="3141621"/>
                  </a:lnTo>
                  <a:lnTo>
                    <a:pt x="457571" y="3199247"/>
                  </a:lnTo>
                  <a:lnTo>
                    <a:pt x="424784" y="3257563"/>
                  </a:lnTo>
                  <a:lnTo>
                    <a:pt x="392320" y="3316573"/>
                  </a:lnTo>
                  <a:lnTo>
                    <a:pt x="360183" y="3376281"/>
                  </a:lnTo>
                  <a:lnTo>
                    <a:pt x="328378" y="3436691"/>
                  </a:lnTo>
                  <a:lnTo>
                    <a:pt x="296911" y="3497808"/>
                  </a:lnTo>
                  <a:lnTo>
                    <a:pt x="265786" y="3559634"/>
                  </a:lnTo>
                  <a:lnTo>
                    <a:pt x="235009" y="3622176"/>
                  </a:lnTo>
                  <a:lnTo>
                    <a:pt x="204584" y="3685435"/>
                  </a:lnTo>
                  <a:lnTo>
                    <a:pt x="174517" y="3749417"/>
                  </a:lnTo>
                  <a:lnTo>
                    <a:pt x="144812" y="3814126"/>
                  </a:lnTo>
                  <a:lnTo>
                    <a:pt x="115475" y="3879565"/>
                  </a:lnTo>
                  <a:lnTo>
                    <a:pt x="86511" y="3945739"/>
                  </a:lnTo>
                  <a:lnTo>
                    <a:pt x="57924" y="4012651"/>
                  </a:lnTo>
                  <a:lnTo>
                    <a:pt x="29720" y="4080307"/>
                  </a:lnTo>
                  <a:lnTo>
                    <a:pt x="1905" y="4148708"/>
                  </a:lnTo>
                  <a:lnTo>
                    <a:pt x="0" y="4169664"/>
                  </a:lnTo>
                  <a:lnTo>
                    <a:pt x="6507480" y="4169664"/>
                  </a:lnTo>
                  <a:lnTo>
                    <a:pt x="6507480" y="0"/>
                  </a:lnTo>
                  <a:close/>
                </a:path>
              </a:pathLst>
            </a:custGeom>
            <a:solidFill>
              <a:srgbClr val="DFEA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89091" y="0"/>
              <a:ext cx="6503034" cy="3872865"/>
            </a:xfrm>
            <a:custGeom>
              <a:avLst/>
              <a:gdLst/>
              <a:ahLst/>
              <a:cxnLst/>
              <a:rect l="l" t="t" r="r" b="b"/>
              <a:pathLst>
                <a:path w="6503034" h="3872865">
                  <a:moveTo>
                    <a:pt x="6502907" y="0"/>
                  </a:moveTo>
                  <a:lnTo>
                    <a:pt x="4052802" y="0"/>
                  </a:lnTo>
                  <a:lnTo>
                    <a:pt x="3972329" y="25181"/>
                  </a:lnTo>
                  <a:lnTo>
                    <a:pt x="3889089" y="52419"/>
                  </a:lnTo>
                  <a:lnTo>
                    <a:pt x="3805407" y="81039"/>
                  </a:lnTo>
                  <a:lnTo>
                    <a:pt x="3721323" y="111073"/>
                  </a:lnTo>
                  <a:lnTo>
                    <a:pt x="3636877" y="142554"/>
                  </a:lnTo>
                  <a:lnTo>
                    <a:pt x="3552110" y="175513"/>
                  </a:lnTo>
                  <a:lnTo>
                    <a:pt x="3467062" y="209985"/>
                  </a:lnTo>
                  <a:lnTo>
                    <a:pt x="3381773" y="246000"/>
                  </a:lnTo>
                  <a:lnTo>
                    <a:pt x="3296283" y="283592"/>
                  </a:lnTo>
                  <a:lnTo>
                    <a:pt x="3210633" y="322793"/>
                  </a:lnTo>
                  <a:lnTo>
                    <a:pt x="3124863" y="363635"/>
                  </a:lnTo>
                  <a:lnTo>
                    <a:pt x="3039014" y="406151"/>
                  </a:lnTo>
                  <a:lnTo>
                    <a:pt x="2953125" y="450373"/>
                  </a:lnTo>
                  <a:lnTo>
                    <a:pt x="2910178" y="473133"/>
                  </a:lnTo>
                  <a:lnTo>
                    <a:pt x="2867236" y="496333"/>
                  </a:lnTo>
                  <a:lnTo>
                    <a:pt x="2824305" y="519975"/>
                  </a:lnTo>
                  <a:lnTo>
                    <a:pt x="2781389" y="544065"/>
                  </a:lnTo>
                  <a:lnTo>
                    <a:pt x="2738493" y="568605"/>
                  </a:lnTo>
                  <a:lnTo>
                    <a:pt x="2695623" y="593599"/>
                  </a:lnTo>
                  <a:lnTo>
                    <a:pt x="2652783" y="619053"/>
                  </a:lnTo>
                  <a:lnTo>
                    <a:pt x="2609978" y="644970"/>
                  </a:lnTo>
                  <a:lnTo>
                    <a:pt x="2567214" y="671354"/>
                  </a:lnTo>
                  <a:lnTo>
                    <a:pt x="2524495" y="698209"/>
                  </a:lnTo>
                  <a:lnTo>
                    <a:pt x="2481827" y="725540"/>
                  </a:lnTo>
                  <a:lnTo>
                    <a:pt x="2439215" y="753349"/>
                  </a:lnTo>
                  <a:lnTo>
                    <a:pt x="2396663" y="781642"/>
                  </a:lnTo>
                  <a:lnTo>
                    <a:pt x="2354177" y="810422"/>
                  </a:lnTo>
                  <a:lnTo>
                    <a:pt x="2311761" y="839694"/>
                  </a:lnTo>
                  <a:lnTo>
                    <a:pt x="2269421" y="869461"/>
                  </a:lnTo>
                  <a:lnTo>
                    <a:pt x="2227162" y="899727"/>
                  </a:lnTo>
                  <a:lnTo>
                    <a:pt x="2184989" y="930497"/>
                  </a:lnTo>
                  <a:lnTo>
                    <a:pt x="2142906" y="961775"/>
                  </a:lnTo>
                  <a:lnTo>
                    <a:pt x="2100919" y="993565"/>
                  </a:lnTo>
                  <a:lnTo>
                    <a:pt x="2059033" y="1025870"/>
                  </a:lnTo>
                  <a:lnTo>
                    <a:pt x="2017253" y="1058694"/>
                  </a:lnTo>
                  <a:lnTo>
                    <a:pt x="1975584" y="1092043"/>
                  </a:lnTo>
                  <a:lnTo>
                    <a:pt x="1934031" y="1125920"/>
                  </a:lnTo>
                  <a:lnTo>
                    <a:pt x="1892599" y="1160328"/>
                  </a:lnTo>
                  <a:lnTo>
                    <a:pt x="1851293" y="1195273"/>
                  </a:lnTo>
                  <a:lnTo>
                    <a:pt x="1810118" y="1230757"/>
                  </a:lnTo>
                  <a:lnTo>
                    <a:pt x="1769079" y="1266786"/>
                  </a:lnTo>
                  <a:lnTo>
                    <a:pt x="1728181" y="1303363"/>
                  </a:lnTo>
                  <a:lnTo>
                    <a:pt x="1687429" y="1340492"/>
                  </a:lnTo>
                  <a:lnTo>
                    <a:pt x="1646829" y="1378177"/>
                  </a:lnTo>
                  <a:lnTo>
                    <a:pt x="1606385" y="1416423"/>
                  </a:lnTo>
                  <a:lnTo>
                    <a:pt x="1566102" y="1455232"/>
                  </a:lnTo>
                  <a:lnTo>
                    <a:pt x="1525985" y="1494611"/>
                  </a:lnTo>
                  <a:lnTo>
                    <a:pt x="1486040" y="1534562"/>
                  </a:lnTo>
                  <a:lnTo>
                    <a:pt x="1446271" y="1575089"/>
                  </a:lnTo>
                  <a:lnTo>
                    <a:pt x="1406684" y="1616197"/>
                  </a:lnTo>
                  <a:lnTo>
                    <a:pt x="1367283" y="1657890"/>
                  </a:lnTo>
                  <a:lnTo>
                    <a:pt x="1328073" y="1700171"/>
                  </a:lnTo>
                  <a:lnTo>
                    <a:pt x="1289060" y="1743045"/>
                  </a:lnTo>
                  <a:lnTo>
                    <a:pt x="1250248" y="1786516"/>
                  </a:lnTo>
                  <a:lnTo>
                    <a:pt x="1211643" y="1830587"/>
                  </a:lnTo>
                  <a:lnTo>
                    <a:pt x="1173250" y="1875264"/>
                  </a:lnTo>
                  <a:lnTo>
                    <a:pt x="1135073" y="1920549"/>
                  </a:lnTo>
                  <a:lnTo>
                    <a:pt x="1097118" y="1966448"/>
                  </a:lnTo>
                  <a:lnTo>
                    <a:pt x="1059390" y="2012963"/>
                  </a:lnTo>
                  <a:lnTo>
                    <a:pt x="1021893" y="2060100"/>
                  </a:lnTo>
                  <a:lnTo>
                    <a:pt x="984633" y="2107862"/>
                  </a:lnTo>
                  <a:lnTo>
                    <a:pt x="947615" y="2156253"/>
                  </a:lnTo>
                  <a:lnTo>
                    <a:pt x="910844" y="2205277"/>
                  </a:lnTo>
                  <a:lnTo>
                    <a:pt x="874325" y="2254939"/>
                  </a:lnTo>
                  <a:lnTo>
                    <a:pt x="838062" y="2305242"/>
                  </a:lnTo>
                  <a:lnTo>
                    <a:pt x="802062" y="2356191"/>
                  </a:lnTo>
                  <a:lnTo>
                    <a:pt x="766328" y="2407789"/>
                  </a:lnTo>
                  <a:lnTo>
                    <a:pt x="730867" y="2460040"/>
                  </a:lnTo>
                  <a:lnTo>
                    <a:pt x="695682" y="2512949"/>
                  </a:lnTo>
                  <a:lnTo>
                    <a:pt x="660780" y="2566520"/>
                  </a:lnTo>
                  <a:lnTo>
                    <a:pt x="626165" y="2620757"/>
                  </a:lnTo>
                  <a:lnTo>
                    <a:pt x="591842" y="2675663"/>
                  </a:lnTo>
                  <a:lnTo>
                    <a:pt x="557816" y="2731243"/>
                  </a:lnTo>
                  <a:lnTo>
                    <a:pt x="524092" y="2787501"/>
                  </a:lnTo>
                  <a:lnTo>
                    <a:pt x="490676" y="2844441"/>
                  </a:lnTo>
                  <a:lnTo>
                    <a:pt x="457571" y="2902067"/>
                  </a:lnTo>
                  <a:lnTo>
                    <a:pt x="424784" y="2960383"/>
                  </a:lnTo>
                  <a:lnTo>
                    <a:pt x="392320" y="3019393"/>
                  </a:lnTo>
                  <a:lnTo>
                    <a:pt x="360183" y="3079101"/>
                  </a:lnTo>
                  <a:lnTo>
                    <a:pt x="328378" y="3139511"/>
                  </a:lnTo>
                  <a:lnTo>
                    <a:pt x="296911" y="3200628"/>
                  </a:lnTo>
                  <a:lnTo>
                    <a:pt x="265786" y="3262454"/>
                  </a:lnTo>
                  <a:lnTo>
                    <a:pt x="235009" y="3324996"/>
                  </a:lnTo>
                  <a:lnTo>
                    <a:pt x="204584" y="3388255"/>
                  </a:lnTo>
                  <a:lnTo>
                    <a:pt x="174517" y="3452237"/>
                  </a:lnTo>
                  <a:lnTo>
                    <a:pt x="144812" y="3516946"/>
                  </a:lnTo>
                  <a:lnTo>
                    <a:pt x="115475" y="3582385"/>
                  </a:lnTo>
                  <a:lnTo>
                    <a:pt x="86511" y="3648559"/>
                  </a:lnTo>
                  <a:lnTo>
                    <a:pt x="57924" y="3715471"/>
                  </a:lnTo>
                  <a:lnTo>
                    <a:pt x="29720" y="3783127"/>
                  </a:lnTo>
                  <a:lnTo>
                    <a:pt x="1905" y="3851529"/>
                  </a:lnTo>
                  <a:lnTo>
                    <a:pt x="0" y="3872483"/>
                  </a:lnTo>
                  <a:lnTo>
                    <a:pt x="6502907" y="3872483"/>
                  </a:lnTo>
                  <a:lnTo>
                    <a:pt x="6502907" y="0"/>
                  </a:lnTo>
                  <a:close/>
                </a:path>
              </a:pathLst>
            </a:custGeom>
            <a:solidFill>
              <a:srgbClr val="307A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746232" y="3100090"/>
              <a:ext cx="9446260" cy="3757929"/>
            </a:xfrm>
            <a:custGeom>
              <a:avLst/>
              <a:gdLst/>
              <a:ahLst/>
              <a:cxnLst/>
              <a:rect l="l" t="t" r="r" b="b"/>
              <a:pathLst>
                <a:path w="9446260" h="3757929">
                  <a:moveTo>
                    <a:pt x="9445767" y="0"/>
                  </a:moveTo>
                  <a:lnTo>
                    <a:pt x="9355627" y="35036"/>
                  </a:lnTo>
                  <a:lnTo>
                    <a:pt x="9260514" y="70379"/>
                  </a:lnTo>
                  <a:lnTo>
                    <a:pt x="9165011" y="104275"/>
                  </a:lnTo>
                  <a:lnTo>
                    <a:pt x="9069132" y="136770"/>
                  </a:lnTo>
                  <a:lnTo>
                    <a:pt x="8972889" y="167912"/>
                  </a:lnTo>
                  <a:lnTo>
                    <a:pt x="8876294" y="197745"/>
                  </a:lnTo>
                  <a:lnTo>
                    <a:pt x="8779360" y="226316"/>
                  </a:lnTo>
                  <a:lnTo>
                    <a:pt x="8682099" y="253672"/>
                  </a:lnTo>
                  <a:lnTo>
                    <a:pt x="8535621" y="292527"/>
                  </a:lnTo>
                  <a:lnTo>
                    <a:pt x="8388478" y="328906"/>
                  </a:lnTo>
                  <a:lnTo>
                    <a:pt x="8240711" y="362965"/>
                  </a:lnTo>
                  <a:lnTo>
                    <a:pt x="8092361" y="394861"/>
                  </a:lnTo>
                  <a:lnTo>
                    <a:pt x="7893729" y="434291"/>
                  </a:lnTo>
                  <a:lnTo>
                    <a:pt x="7644240" y="479121"/>
                  </a:lnTo>
                  <a:lnTo>
                    <a:pt x="7343351" y="527332"/>
                  </a:lnTo>
                  <a:lnTo>
                    <a:pt x="6990666" y="577452"/>
                  </a:lnTo>
                  <a:lnTo>
                    <a:pt x="5118048" y="811082"/>
                  </a:lnTo>
                  <a:lnTo>
                    <a:pt x="4766237" y="864473"/>
                  </a:lnTo>
                  <a:lnTo>
                    <a:pt x="4516185" y="907227"/>
                  </a:lnTo>
                  <a:lnTo>
                    <a:pt x="4317037" y="944756"/>
                  </a:lnTo>
                  <a:lnTo>
                    <a:pt x="4118791" y="985641"/>
                  </a:lnTo>
                  <a:lnTo>
                    <a:pt x="3970759" y="1018728"/>
                  </a:lnTo>
                  <a:lnTo>
                    <a:pt x="3823331" y="1054067"/>
                  </a:lnTo>
                  <a:lnTo>
                    <a:pt x="3676551" y="1091814"/>
                  </a:lnTo>
                  <a:lnTo>
                    <a:pt x="3530459" y="1132123"/>
                  </a:lnTo>
                  <a:lnTo>
                    <a:pt x="3433468" y="1160496"/>
                  </a:lnTo>
                  <a:lnTo>
                    <a:pt x="3336814" y="1190124"/>
                  </a:lnTo>
                  <a:lnTo>
                    <a:pt x="3240510" y="1221053"/>
                  </a:lnTo>
                  <a:lnTo>
                    <a:pt x="3144568" y="1253329"/>
                  </a:lnTo>
                  <a:lnTo>
                    <a:pt x="3049001" y="1286997"/>
                  </a:lnTo>
                  <a:lnTo>
                    <a:pt x="2953820" y="1322105"/>
                  </a:lnTo>
                  <a:lnTo>
                    <a:pt x="2859039" y="1358698"/>
                  </a:lnTo>
                  <a:lnTo>
                    <a:pt x="2764669" y="1396823"/>
                  </a:lnTo>
                  <a:lnTo>
                    <a:pt x="2670724" y="1436525"/>
                  </a:lnTo>
                  <a:lnTo>
                    <a:pt x="2577215" y="1477852"/>
                  </a:lnTo>
                  <a:lnTo>
                    <a:pt x="2530628" y="1499138"/>
                  </a:lnTo>
                  <a:lnTo>
                    <a:pt x="2484155" y="1520848"/>
                  </a:lnTo>
                  <a:lnTo>
                    <a:pt x="2437797" y="1542987"/>
                  </a:lnTo>
                  <a:lnTo>
                    <a:pt x="2391556" y="1565561"/>
                  </a:lnTo>
                  <a:lnTo>
                    <a:pt x="2345434" y="1588575"/>
                  </a:lnTo>
                  <a:lnTo>
                    <a:pt x="2299431" y="1612036"/>
                  </a:lnTo>
                  <a:lnTo>
                    <a:pt x="2253551" y="1635949"/>
                  </a:lnTo>
                  <a:lnTo>
                    <a:pt x="2207793" y="1660319"/>
                  </a:lnTo>
                  <a:lnTo>
                    <a:pt x="2162160" y="1685154"/>
                  </a:lnTo>
                  <a:lnTo>
                    <a:pt x="2116653" y="1710458"/>
                  </a:lnTo>
                  <a:lnTo>
                    <a:pt x="2071274" y="1736237"/>
                  </a:lnTo>
                  <a:lnTo>
                    <a:pt x="2026024" y="1762497"/>
                  </a:lnTo>
                  <a:lnTo>
                    <a:pt x="1980905" y="1789244"/>
                  </a:lnTo>
                  <a:lnTo>
                    <a:pt x="1935918" y="1816483"/>
                  </a:lnTo>
                  <a:lnTo>
                    <a:pt x="1891066" y="1844221"/>
                  </a:lnTo>
                  <a:lnTo>
                    <a:pt x="1846349" y="1872463"/>
                  </a:lnTo>
                  <a:lnTo>
                    <a:pt x="1801769" y="1901215"/>
                  </a:lnTo>
                  <a:lnTo>
                    <a:pt x="1757328" y="1930482"/>
                  </a:lnTo>
                  <a:lnTo>
                    <a:pt x="1713026" y="1960271"/>
                  </a:lnTo>
                  <a:lnTo>
                    <a:pt x="1668867" y="1990587"/>
                  </a:lnTo>
                  <a:lnTo>
                    <a:pt x="1624851" y="2021436"/>
                  </a:lnTo>
                  <a:lnTo>
                    <a:pt x="1580980" y="2052823"/>
                  </a:lnTo>
                  <a:lnTo>
                    <a:pt x="1537255" y="2084755"/>
                  </a:lnTo>
                  <a:lnTo>
                    <a:pt x="1493678" y="2117238"/>
                  </a:lnTo>
                  <a:lnTo>
                    <a:pt x="1450250" y="2150276"/>
                  </a:lnTo>
                  <a:lnTo>
                    <a:pt x="1406974" y="2183876"/>
                  </a:lnTo>
                  <a:lnTo>
                    <a:pt x="1363850" y="2218044"/>
                  </a:lnTo>
                  <a:lnTo>
                    <a:pt x="1320880" y="2252785"/>
                  </a:lnTo>
                  <a:lnTo>
                    <a:pt x="1278066" y="2288105"/>
                  </a:lnTo>
                  <a:lnTo>
                    <a:pt x="1235409" y="2324010"/>
                  </a:lnTo>
                  <a:lnTo>
                    <a:pt x="1192911" y="2360506"/>
                  </a:lnTo>
                  <a:lnTo>
                    <a:pt x="1150573" y="2397598"/>
                  </a:lnTo>
                  <a:lnTo>
                    <a:pt x="1108397" y="2435293"/>
                  </a:lnTo>
                  <a:lnTo>
                    <a:pt x="1066385" y="2473595"/>
                  </a:lnTo>
                  <a:lnTo>
                    <a:pt x="1024538" y="2512511"/>
                  </a:lnTo>
                  <a:lnTo>
                    <a:pt x="982857" y="2552047"/>
                  </a:lnTo>
                  <a:lnTo>
                    <a:pt x="941344" y="2592208"/>
                  </a:lnTo>
                  <a:lnTo>
                    <a:pt x="900001" y="2633000"/>
                  </a:lnTo>
                  <a:lnTo>
                    <a:pt x="858829" y="2674429"/>
                  </a:lnTo>
                  <a:lnTo>
                    <a:pt x="817830" y="2716500"/>
                  </a:lnTo>
                  <a:lnTo>
                    <a:pt x="777006" y="2759220"/>
                  </a:lnTo>
                  <a:lnTo>
                    <a:pt x="736357" y="2802594"/>
                  </a:lnTo>
                  <a:lnTo>
                    <a:pt x="695885" y="2846628"/>
                  </a:lnTo>
                  <a:lnTo>
                    <a:pt x="655593" y="2891327"/>
                  </a:lnTo>
                  <a:lnTo>
                    <a:pt x="615481" y="2936698"/>
                  </a:lnTo>
                  <a:lnTo>
                    <a:pt x="575551" y="2982747"/>
                  </a:lnTo>
                  <a:lnTo>
                    <a:pt x="535805" y="3029478"/>
                  </a:lnTo>
                  <a:lnTo>
                    <a:pt x="496244" y="3076898"/>
                  </a:lnTo>
                  <a:lnTo>
                    <a:pt x="456869" y="3125013"/>
                  </a:lnTo>
                  <a:lnTo>
                    <a:pt x="417683" y="3173828"/>
                  </a:lnTo>
                  <a:lnTo>
                    <a:pt x="378687" y="3223349"/>
                  </a:lnTo>
                  <a:lnTo>
                    <a:pt x="339882" y="3273582"/>
                  </a:lnTo>
                  <a:lnTo>
                    <a:pt x="301270" y="3324532"/>
                  </a:lnTo>
                  <a:lnTo>
                    <a:pt x="262853" y="3376206"/>
                  </a:lnTo>
                  <a:lnTo>
                    <a:pt x="224631" y="3428609"/>
                  </a:lnTo>
                  <a:lnTo>
                    <a:pt x="186608" y="3481747"/>
                  </a:lnTo>
                  <a:lnTo>
                    <a:pt x="148783" y="3535626"/>
                  </a:lnTo>
                  <a:lnTo>
                    <a:pt x="111159" y="3590252"/>
                  </a:lnTo>
                  <a:lnTo>
                    <a:pt x="73737" y="3645629"/>
                  </a:lnTo>
                  <a:lnTo>
                    <a:pt x="36519" y="3701765"/>
                  </a:lnTo>
                  <a:lnTo>
                    <a:pt x="0" y="3757907"/>
                  </a:lnTo>
                  <a:lnTo>
                    <a:pt x="9445767" y="3757907"/>
                  </a:lnTo>
                  <a:lnTo>
                    <a:pt x="9445767" y="0"/>
                  </a:lnTo>
                  <a:close/>
                </a:path>
              </a:pathLst>
            </a:custGeom>
            <a:solidFill>
              <a:srgbClr val="5C91E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303314"/>
              <a:ext cx="11483594" cy="6391909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2648" y="458723"/>
            <a:ext cx="10966704" cy="5925312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003551" y="886714"/>
            <a:ext cx="7214234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/>
              <a:t>德技并</a:t>
            </a:r>
            <a:r>
              <a:rPr dirty="0" sz="3600" spc="-15"/>
              <a:t>修</a:t>
            </a:r>
            <a:r>
              <a:rPr dirty="0" sz="3600" spc="-844"/>
              <a:t> </a:t>
            </a:r>
            <a:r>
              <a:rPr dirty="0" sz="3600">
                <a:latin typeface="Arial"/>
                <a:cs typeface="Arial"/>
              </a:rPr>
              <a:t>—</a:t>
            </a:r>
            <a:r>
              <a:rPr dirty="0" sz="3600" spc="-50">
                <a:latin typeface="Arial"/>
                <a:cs typeface="Arial"/>
              </a:rPr>
              <a:t> </a:t>
            </a:r>
            <a:r>
              <a:rPr dirty="0" spc="5"/>
              <a:t>直播助农：</a:t>
            </a:r>
            <a:r>
              <a:rPr dirty="0" spc="-10"/>
              <a:t>乡村</a:t>
            </a:r>
            <a:r>
              <a:rPr dirty="0" spc="5"/>
              <a:t>振</a:t>
            </a:r>
            <a:r>
              <a:rPr dirty="0" spc="-10"/>
              <a:t>兴</a:t>
            </a:r>
            <a:r>
              <a:rPr dirty="0" spc="5"/>
              <a:t>的</a:t>
            </a:r>
            <a:r>
              <a:rPr dirty="0" spc="-10"/>
              <a:t>新动</a:t>
            </a:r>
            <a:r>
              <a:rPr dirty="0" spc="-15"/>
              <a:t>力</a:t>
            </a:r>
            <a:endParaRPr sz="3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97278" y="2398902"/>
            <a:ext cx="8942070" cy="31889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just" marL="12700" marR="5080" indent="269240">
              <a:lnSpc>
                <a:spcPct val="99000"/>
              </a:lnSpc>
              <a:spcBef>
                <a:spcPts val="125"/>
              </a:spcBef>
            </a:pPr>
            <a:r>
              <a:rPr dirty="0" sz="2000">
                <a:latin typeface="黑体"/>
                <a:cs typeface="黑体"/>
              </a:rPr>
              <a:t>党的</a:t>
            </a:r>
            <a:r>
              <a:rPr dirty="0" sz="2000" spc="5">
                <a:latin typeface="黑体"/>
                <a:cs typeface="黑体"/>
              </a:rPr>
              <a:t>二</a:t>
            </a:r>
            <a:r>
              <a:rPr dirty="0" sz="2000" spc="-10">
                <a:latin typeface="黑体"/>
                <a:cs typeface="黑体"/>
              </a:rPr>
              <a:t>十</a:t>
            </a:r>
            <a:r>
              <a:rPr dirty="0" sz="2000">
                <a:latin typeface="黑体"/>
                <a:cs typeface="黑体"/>
              </a:rPr>
              <a:t>大</a:t>
            </a:r>
            <a:r>
              <a:rPr dirty="0" sz="2000" spc="-10">
                <a:latin typeface="黑体"/>
                <a:cs typeface="黑体"/>
              </a:rPr>
              <a:t>报</a:t>
            </a:r>
            <a:r>
              <a:rPr dirty="0" sz="2000">
                <a:latin typeface="黑体"/>
                <a:cs typeface="黑体"/>
              </a:rPr>
              <a:t>告指</a:t>
            </a:r>
            <a:r>
              <a:rPr dirty="0" sz="2000" spc="5">
                <a:latin typeface="黑体"/>
                <a:cs typeface="黑体"/>
              </a:rPr>
              <a:t>出</a:t>
            </a:r>
            <a:r>
              <a:rPr dirty="0" sz="2000" spc="-10">
                <a:latin typeface="黑体"/>
                <a:cs typeface="黑体"/>
              </a:rPr>
              <a:t>，</a:t>
            </a:r>
            <a:r>
              <a:rPr dirty="0" sz="2000">
                <a:latin typeface="黑体"/>
                <a:cs typeface="黑体"/>
              </a:rPr>
              <a:t>要</a:t>
            </a:r>
            <a:r>
              <a:rPr dirty="0" sz="2000" spc="-10">
                <a:latin typeface="黑体"/>
                <a:cs typeface="黑体"/>
              </a:rPr>
              <a:t>全</a:t>
            </a:r>
            <a:r>
              <a:rPr dirty="0" sz="2000">
                <a:latin typeface="黑体"/>
                <a:cs typeface="黑体"/>
              </a:rPr>
              <a:t>面推</a:t>
            </a:r>
            <a:r>
              <a:rPr dirty="0" sz="2000" spc="5">
                <a:latin typeface="黑体"/>
                <a:cs typeface="黑体"/>
              </a:rPr>
              <a:t>进</a:t>
            </a:r>
            <a:r>
              <a:rPr dirty="0" sz="2000" spc="-10">
                <a:latin typeface="黑体"/>
                <a:cs typeface="黑体"/>
              </a:rPr>
              <a:t>乡</a:t>
            </a:r>
            <a:r>
              <a:rPr dirty="0" sz="2000">
                <a:latin typeface="黑体"/>
                <a:cs typeface="黑体"/>
              </a:rPr>
              <a:t>村</a:t>
            </a:r>
            <a:r>
              <a:rPr dirty="0" sz="2000" spc="-10">
                <a:latin typeface="黑体"/>
                <a:cs typeface="黑体"/>
              </a:rPr>
              <a:t>振</a:t>
            </a:r>
            <a:r>
              <a:rPr dirty="0" sz="2000">
                <a:latin typeface="黑体"/>
                <a:cs typeface="黑体"/>
              </a:rPr>
              <a:t>兴，</a:t>
            </a:r>
            <a:r>
              <a:rPr dirty="0" sz="2000" spc="5">
                <a:latin typeface="黑体"/>
                <a:cs typeface="黑体"/>
              </a:rPr>
              <a:t>坚</a:t>
            </a:r>
            <a:r>
              <a:rPr dirty="0" sz="2000" spc="-10">
                <a:latin typeface="黑体"/>
                <a:cs typeface="黑体"/>
              </a:rPr>
              <a:t>持</a:t>
            </a:r>
            <a:r>
              <a:rPr dirty="0" sz="2000">
                <a:latin typeface="黑体"/>
                <a:cs typeface="黑体"/>
              </a:rPr>
              <a:t>农</a:t>
            </a:r>
            <a:r>
              <a:rPr dirty="0" sz="2000" spc="-10">
                <a:latin typeface="黑体"/>
                <a:cs typeface="黑体"/>
              </a:rPr>
              <a:t>业</a:t>
            </a:r>
            <a:r>
              <a:rPr dirty="0" sz="2000">
                <a:latin typeface="黑体"/>
                <a:cs typeface="黑体"/>
              </a:rPr>
              <a:t>农村</a:t>
            </a:r>
            <a:r>
              <a:rPr dirty="0" sz="2000" spc="5">
                <a:latin typeface="黑体"/>
                <a:cs typeface="黑体"/>
              </a:rPr>
              <a:t>优</a:t>
            </a:r>
            <a:r>
              <a:rPr dirty="0" sz="2000" spc="-10">
                <a:latin typeface="黑体"/>
                <a:cs typeface="黑体"/>
              </a:rPr>
              <a:t>先</a:t>
            </a:r>
            <a:r>
              <a:rPr dirty="0" sz="2000">
                <a:latin typeface="黑体"/>
                <a:cs typeface="黑体"/>
              </a:rPr>
              <a:t>发</a:t>
            </a:r>
            <a:r>
              <a:rPr dirty="0" sz="2000" spc="-10">
                <a:latin typeface="黑体"/>
                <a:cs typeface="黑体"/>
              </a:rPr>
              <a:t>展</a:t>
            </a:r>
            <a:r>
              <a:rPr dirty="0" sz="2000">
                <a:latin typeface="黑体"/>
                <a:cs typeface="黑体"/>
              </a:rPr>
              <a:t>，坚</a:t>
            </a:r>
            <a:r>
              <a:rPr dirty="0" sz="2000" spc="5">
                <a:latin typeface="黑体"/>
                <a:cs typeface="黑体"/>
              </a:rPr>
              <a:t>持</a:t>
            </a:r>
            <a:r>
              <a:rPr dirty="0" sz="2000">
                <a:latin typeface="黑体"/>
                <a:cs typeface="黑体"/>
              </a:rPr>
              <a:t>城 乡融合</a:t>
            </a:r>
            <a:r>
              <a:rPr dirty="0" sz="2000" spc="-15">
                <a:latin typeface="黑体"/>
                <a:cs typeface="黑体"/>
              </a:rPr>
              <a:t>发</a:t>
            </a:r>
            <a:r>
              <a:rPr dirty="0" sz="2000">
                <a:latin typeface="黑体"/>
                <a:cs typeface="黑体"/>
              </a:rPr>
              <a:t>展</a:t>
            </a:r>
            <a:r>
              <a:rPr dirty="0" sz="2000" spc="-15">
                <a:latin typeface="黑体"/>
                <a:cs typeface="黑体"/>
              </a:rPr>
              <a:t>，</a:t>
            </a:r>
            <a:r>
              <a:rPr dirty="0" sz="2000">
                <a:latin typeface="黑体"/>
                <a:cs typeface="黑体"/>
              </a:rPr>
              <a:t>畅通城</a:t>
            </a:r>
            <a:r>
              <a:rPr dirty="0" sz="2000" spc="-15">
                <a:latin typeface="黑体"/>
                <a:cs typeface="黑体"/>
              </a:rPr>
              <a:t>乡</a:t>
            </a:r>
            <a:r>
              <a:rPr dirty="0" sz="2000">
                <a:latin typeface="黑体"/>
                <a:cs typeface="黑体"/>
              </a:rPr>
              <a:t>要</a:t>
            </a:r>
            <a:r>
              <a:rPr dirty="0" sz="2000" spc="-15">
                <a:latin typeface="黑体"/>
                <a:cs typeface="黑体"/>
              </a:rPr>
              <a:t>素</a:t>
            </a:r>
            <a:r>
              <a:rPr dirty="0" sz="2000">
                <a:latin typeface="黑体"/>
                <a:cs typeface="黑体"/>
              </a:rPr>
              <a:t>流动。</a:t>
            </a:r>
            <a:r>
              <a:rPr dirty="0" sz="2000" spc="-15">
                <a:latin typeface="黑体"/>
                <a:cs typeface="黑体"/>
              </a:rPr>
              <a:t>随</a:t>
            </a:r>
            <a:r>
              <a:rPr dirty="0" sz="2000">
                <a:latin typeface="黑体"/>
                <a:cs typeface="黑体"/>
              </a:rPr>
              <a:t>着</a:t>
            </a:r>
            <a:r>
              <a:rPr dirty="0" sz="2000" spc="-15">
                <a:latin typeface="黑体"/>
                <a:cs typeface="黑体"/>
              </a:rPr>
              <a:t>互</a:t>
            </a:r>
            <a:r>
              <a:rPr dirty="0" sz="2000">
                <a:latin typeface="黑体"/>
                <a:cs typeface="黑体"/>
              </a:rPr>
              <a:t>联网技</a:t>
            </a:r>
            <a:r>
              <a:rPr dirty="0" sz="2000" spc="-15">
                <a:latin typeface="黑体"/>
                <a:cs typeface="黑体"/>
              </a:rPr>
              <a:t>术</a:t>
            </a:r>
            <a:r>
              <a:rPr dirty="0" sz="2000">
                <a:latin typeface="黑体"/>
                <a:cs typeface="黑体"/>
              </a:rPr>
              <a:t>的</a:t>
            </a:r>
            <a:r>
              <a:rPr dirty="0" sz="2000" spc="-15">
                <a:latin typeface="黑体"/>
                <a:cs typeface="黑体"/>
              </a:rPr>
              <a:t>快</a:t>
            </a:r>
            <a:r>
              <a:rPr dirty="0" sz="2000">
                <a:latin typeface="黑体"/>
                <a:cs typeface="黑体"/>
              </a:rPr>
              <a:t>速发展</a:t>
            </a:r>
            <a:r>
              <a:rPr dirty="0" sz="2000" spc="-15">
                <a:latin typeface="黑体"/>
                <a:cs typeface="黑体"/>
              </a:rPr>
              <a:t>，</a:t>
            </a:r>
            <a:r>
              <a:rPr dirty="0" sz="2000">
                <a:latin typeface="黑体"/>
                <a:cs typeface="黑体"/>
              </a:rPr>
              <a:t>直</a:t>
            </a:r>
            <a:r>
              <a:rPr dirty="0" sz="2000" spc="-15">
                <a:latin typeface="黑体"/>
                <a:cs typeface="黑体"/>
              </a:rPr>
              <a:t>播</a:t>
            </a:r>
            <a:r>
              <a:rPr dirty="0" sz="2000">
                <a:latin typeface="黑体"/>
                <a:cs typeface="黑体"/>
              </a:rPr>
              <a:t>助农已</a:t>
            </a:r>
            <a:r>
              <a:rPr dirty="0" sz="2000" spc="-15">
                <a:latin typeface="黑体"/>
                <a:cs typeface="黑体"/>
              </a:rPr>
              <a:t>成</a:t>
            </a:r>
            <a:r>
              <a:rPr dirty="0" sz="2000">
                <a:latin typeface="黑体"/>
                <a:cs typeface="黑体"/>
              </a:rPr>
              <a:t>为 推动乡</a:t>
            </a:r>
            <a:r>
              <a:rPr dirty="0" sz="2000" spc="-15">
                <a:latin typeface="黑体"/>
                <a:cs typeface="黑体"/>
              </a:rPr>
              <a:t>村</a:t>
            </a:r>
            <a:r>
              <a:rPr dirty="0" sz="2000">
                <a:latin typeface="黑体"/>
                <a:cs typeface="黑体"/>
              </a:rPr>
              <a:t>振</a:t>
            </a:r>
            <a:r>
              <a:rPr dirty="0" sz="2000" spc="-15">
                <a:latin typeface="黑体"/>
                <a:cs typeface="黑体"/>
              </a:rPr>
              <a:t>兴</a:t>
            </a:r>
            <a:r>
              <a:rPr dirty="0" sz="2000">
                <a:latin typeface="黑体"/>
                <a:cs typeface="黑体"/>
              </a:rPr>
              <a:t>的新动</a:t>
            </a:r>
            <a:r>
              <a:rPr dirty="0" sz="2000" spc="-15">
                <a:latin typeface="黑体"/>
                <a:cs typeface="黑体"/>
              </a:rPr>
              <a:t>力</a:t>
            </a:r>
            <a:r>
              <a:rPr dirty="0" sz="2000">
                <a:latin typeface="黑体"/>
                <a:cs typeface="黑体"/>
              </a:rPr>
              <a:t>。</a:t>
            </a:r>
            <a:r>
              <a:rPr dirty="0" sz="2000" spc="-15">
                <a:latin typeface="黑体"/>
                <a:cs typeface="黑体"/>
              </a:rPr>
              <a:t>一</a:t>
            </a:r>
            <a:r>
              <a:rPr dirty="0" sz="2000">
                <a:latin typeface="黑体"/>
                <a:cs typeface="黑体"/>
              </a:rPr>
              <a:t>根网线</a:t>
            </a:r>
            <a:r>
              <a:rPr dirty="0" sz="2000" spc="-15">
                <a:latin typeface="黑体"/>
                <a:cs typeface="黑体"/>
              </a:rPr>
              <a:t>连</a:t>
            </a:r>
            <a:r>
              <a:rPr dirty="0" sz="2000">
                <a:latin typeface="黑体"/>
                <a:cs typeface="黑体"/>
              </a:rPr>
              <a:t>通</a:t>
            </a:r>
            <a:r>
              <a:rPr dirty="0" sz="2000" spc="-15">
                <a:latin typeface="黑体"/>
                <a:cs typeface="黑体"/>
              </a:rPr>
              <a:t>城</a:t>
            </a:r>
            <a:r>
              <a:rPr dirty="0" sz="2000">
                <a:latin typeface="黑体"/>
                <a:cs typeface="黑体"/>
              </a:rPr>
              <a:t>乡，通</a:t>
            </a:r>
            <a:r>
              <a:rPr dirty="0" sz="2000" spc="-15">
                <a:latin typeface="黑体"/>
                <a:cs typeface="黑体"/>
              </a:rPr>
              <a:t>过</a:t>
            </a:r>
            <a:r>
              <a:rPr dirty="0" sz="2000">
                <a:latin typeface="黑体"/>
                <a:cs typeface="黑体"/>
              </a:rPr>
              <a:t>直</a:t>
            </a:r>
            <a:r>
              <a:rPr dirty="0" sz="2000" spc="-15">
                <a:latin typeface="黑体"/>
                <a:cs typeface="黑体"/>
              </a:rPr>
              <a:t>播</a:t>
            </a:r>
            <a:r>
              <a:rPr dirty="0" sz="2000">
                <a:latin typeface="黑体"/>
                <a:cs typeface="黑体"/>
              </a:rPr>
              <a:t>销售农</a:t>
            </a:r>
            <a:r>
              <a:rPr dirty="0" sz="2000" spc="-15">
                <a:latin typeface="黑体"/>
                <a:cs typeface="黑体"/>
              </a:rPr>
              <a:t>产</a:t>
            </a:r>
            <a:r>
              <a:rPr dirty="0" sz="2000">
                <a:latin typeface="黑体"/>
                <a:cs typeface="黑体"/>
              </a:rPr>
              <a:t>品</a:t>
            </a:r>
            <a:r>
              <a:rPr dirty="0" sz="2000" spc="-15">
                <a:latin typeface="黑体"/>
                <a:cs typeface="黑体"/>
              </a:rPr>
              <a:t>，</a:t>
            </a:r>
            <a:r>
              <a:rPr dirty="0" sz="2000">
                <a:latin typeface="黑体"/>
                <a:cs typeface="黑体"/>
              </a:rPr>
              <a:t>让分散</a:t>
            </a:r>
            <a:r>
              <a:rPr dirty="0" sz="2000" spc="-15">
                <a:latin typeface="黑体"/>
                <a:cs typeface="黑体"/>
              </a:rPr>
              <a:t>的</a:t>
            </a:r>
            <a:r>
              <a:rPr dirty="0" sz="2000">
                <a:latin typeface="黑体"/>
                <a:cs typeface="黑体"/>
              </a:rPr>
              <a:t>小 农户对</a:t>
            </a:r>
            <a:r>
              <a:rPr dirty="0" sz="2000" spc="-15">
                <a:latin typeface="黑体"/>
                <a:cs typeface="黑体"/>
              </a:rPr>
              <a:t>接</a:t>
            </a:r>
            <a:r>
              <a:rPr dirty="0" sz="2000">
                <a:latin typeface="黑体"/>
                <a:cs typeface="黑体"/>
              </a:rPr>
              <a:t>大</a:t>
            </a:r>
            <a:r>
              <a:rPr dirty="0" sz="2000" spc="-15">
                <a:latin typeface="黑体"/>
                <a:cs typeface="黑体"/>
              </a:rPr>
              <a:t>市</a:t>
            </a:r>
            <a:r>
              <a:rPr dirty="0" sz="2000">
                <a:latin typeface="黑体"/>
                <a:cs typeface="黑体"/>
              </a:rPr>
              <a:t>场，实</a:t>
            </a:r>
            <a:r>
              <a:rPr dirty="0" sz="2000" spc="-15">
                <a:latin typeface="黑体"/>
                <a:cs typeface="黑体"/>
              </a:rPr>
              <a:t>现</a:t>
            </a:r>
            <a:r>
              <a:rPr dirty="0" sz="2000">
                <a:latin typeface="黑体"/>
                <a:cs typeface="黑体"/>
              </a:rPr>
              <a:t>产</a:t>
            </a:r>
            <a:r>
              <a:rPr dirty="0" sz="2000" spc="-15">
                <a:latin typeface="黑体"/>
                <a:cs typeface="黑体"/>
              </a:rPr>
              <a:t>销</a:t>
            </a:r>
            <a:r>
              <a:rPr dirty="0" sz="2000">
                <a:latin typeface="黑体"/>
                <a:cs typeface="黑体"/>
              </a:rPr>
              <a:t>无缝对</a:t>
            </a:r>
            <a:r>
              <a:rPr dirty="0" sz="2000" spc="-15">
                <a:latin typeface="黑体"/>
                <a:cs typeface="黑体"/>
              </a:rPr>
              <a:t>接</a:t>
            </a:r>
            <a:r>
              <a:rPr dirty="0" sz="2000">
                <a:latin typeface="黑体"/>
                <a:cs typeface="黑体"/>
              </a:rPr>
              <a:t>的</a:t>
            </a:r>
            <a:r>
              <a:rPr dirty="0" sz="2000" spc="-15">
                <a:latin typeface="黑体"/>
                <a:cs typeface="黑体"/>
              </a:rPr>
              <a:t>“</a:t>
            </a:r>
            <a:r>
              <a:rPr dirty="0" sz="2000">
                <a:latin typeface="黑体"/>
                <a:cs typeface="黑体"/>
              </a:rPr>
              <a:t>新电商</a:t>
            </a:r>
            <a:r>
              <a:rPr dirty="0" sz="2000" spc="-5">
                <a:latin typeface="黑体"/>
                <a:cs typeface="黑体"/>
              </a:rPr>
              <a:t>”，</a:t>
            </a:r>
            <a:r>
              <a:rPr dirty="0" sz="2000" spc="-15">
                <a:latin typeface="黑体"/>
                <a:cs typeface="黑体"/>
              </a:rPr>
              <a:t>成</a:t>
            </a:r>
            <a:r>
              <a:rPr dirty="0" sz="2000">
                <a:latin typeface="黑体"/>
                <a:cs typeface="黑体"/>
              </a:rPr>
              <a:t>为“畅</a:t>
            </a:r>
            <a:r>
              <a:rPr dirty="0" sz="2000" spc="-15">
                <a:latin typeface="黑体"/>
                <a:cs typeface="黑体"/>
              </a:rPr>
              <a:t>通</a:t>
            </a:r>
            <a:r>
              <a:rPr dirty="0" sz="2000">
                <a:latin typeface="黑体"/>
                <a:cs typeface="黑体"/>
              </a:rPr>
              <a:t>城</a:t>
            </a:r>
            <a:r>
              <a:rPr dirty="0" sz="2000" spc="-15">
                <a:latin typeface="黑体"/>
                <a:cs typeface="黑体"/>
              </a:rPr>
              <a:t>乡</a:t>
            </a:r>
            <a:r>
              <a:rPr dirty="0" sz="2000">
                <a:latin typeface="黑体"/>
                <a:cs typeface="黑体"/>
              </a:rPr>
              <a:t>要素流</a:t>
            </a:r>
            <a:r>
              <a:rPr dirty="0" sz="2000" spc="-15">
                <a:latin typeface="黑体"/>
                <a:cs typeface="黑体"/>
              </a:rPr>
              <a:t>动</a:t>
            </a:r>
            <a:r>
              <a:rPr dirty="0" sz="2000">
                <a:latin typeface="黑体"/>
                <a:cs typeface="黑体"/>
              </a:rPr>
              <a:t>”  的重要</a:t>
            </a:r>
            <a:r>
              <a:rPr dirty="0" sz="2000" spc="-15">
                <a:latin typeface="黑体"/>
                <a:cs typeface="黑体"/>
              </a:rPr>
              <a:t>方</a:t>
            </a:r>
            <a:r>
              <a:rPr dirty="0" sz="2000">
                <a:latin typeface="黑体"/>
                <a:cs typeface="黑体"/>
              </a:rPr>
              <a:t>式。</a:t>
            </a:r>
            <a:endParaRPr sz="2000">
              <a:latin typeface="黑体"/>
              <a:cs typeface="黑体"/>
            </a:endParaRPr>
          </a:p>
          <a:p>
            <a:pPr algn="just" marL="12700" marR="5080" indent="269240">
              <a:lnSpc>
                <a:spcPct val="99000"/>
              </a:lnSpc>
              <a:spcBef>
                <a:spcPts val="1115"/>
              </a:spcBef>
            </a:pPr>
            <a:r>
              <a:rPr dirty="0" sz="2000">
                <a:latin typeface="黑体"/>
                <a:cs typeface="黑体"/>
              </a:rPr>
              <a:t>通过</a:t>
            </a:r>
            <a:r>
              <a:rPr dirty="0" sz="2000" spc="5">
                <a:latin typeface="黑体"/>
                <a:cs typeface="黑体"/>
              </a:rPr>
              <a:t>直</a:t>
            </a:r>
            <a:r>
              <a:rPr dirty="0" sz="2000" spc="-10">
                <a:latin typeface="黑体"/>
                <a:cs typeface="黑体"/>
              </a:rPr>
              <a:t>播</a:t>
            </a:r>
            <a:r>
              <a:rPr dirty="0" sz="2000">
                <a:latin typeface="黑体"/>
                <a:cs typeface="黑体"/>
              </a:rPr>
              <a:t>带</a:t>
            </a:r>
            <a:r>
              <a:rPr dirty="0" sz="2000" spc="-10">
                <a:latin typeface="黑体"/>
                <a:cs typeface="黑体"/>
              </a:rPr>
              <a:t>货</a:t>
            </a:r>
            <a:r>
              <a:rPr dirty="0" sz="2000">
                <a:latin typeface="黑体"/>
                <a:cs typeface="黑体"/>
              </a:rPr>
              <a:t>、直</a:t>
            </a:r>
            <a:r>
              <a:rPr dirty="0" sz="2000" spc="5">
                <a:latin typeface="黑体"/>
                <a:cs typeface="黑体"/>
              </a:rPr>
              <a:t>播</a:t>
            </a:r>
            <a:r>
              <a:rPr dirty="0" sz="2000" spc="-10">
                <a:latin typeface="黑体"/>
                <a:cs typeface="黑体"/>
              </a:rPr>
              <a:t>销</a:t>
            </a:r>
            <a:r>
              <a:rPr dirty="0" sz="2000">
                <a:latin typeface="黑体"/>
                <a:cs typeface="黑体"/>
              </a:rPr>
              <a:t>售</a:t>
            </a:r>
            <a:r>
              <a:rPr dirty="0" sz="2000" spc="-10">
                <a:latin typeface="黑体"/>
                <a:cs typeface="黑体"/>
              </a:rPr>
              <a:t>等</a:t>
            </a:r>
            <a:r>
              <a:rPr dirty="0" sz="2000">
                <a:latin typeface="黑体"/>
                <a:cs typeface="黑体"/>
              </a:rPr>
              <a:t>方式</a:t>
            </a:r>
            <a:r>
              <a:rPr dirty="0" sz="2000" spc="5">
                <a:latin typeface="黑体"/>
                <a:cs typeface="黑体"/>
              </a:rPr>
              <a:t>，</a:t>
            </a:r>
            <a:r>
              <a:rPr dirty="0" sz="2000" spc="-10">
                <a:latin typeface="黑体"/>
                <a:cs typeface="黑体"/>
              </a:rPr>
              <a:t>农</a:t>
            </a:r>
            <a:r>
              <a:rPr dirty="0" sz="2000">
                <a:latin typeface="黑体"/>
                <a:cs typeface="黑体"/>
              </a:rPr>
              <a:t>产</a:t>
            </a:r>
            <a:r>
              <a:rPr dirty="0" sz="2000" spc="-10">
                <a:latin typeface="黑体"/>
                <a:cs typeface="黑体"/>
              </a:rPr>
              <a:t>品</a:t>
            </a:r>
            <a:r>
              <a:rPr dirty="0" sz="2000">
                <a:latin typeface="黑体"/>
                <a:cs typeface="黑体"/>
              </a:rPr>
              <a:t>得到</a:t>
            </a:r>
            <a:r>
              <a:rPr dirty="0" sz="2000" spc="5">
                <a:latin typeface="黑体"/>
                <a:cs typeface="黑体"/>
              </a:rPr>
              <a:t>了</a:t>
            </a:r>
            <a:r>
              <a:rPr dirty="0" sz="2000" spc="-10">
                <a:latin typeface="黑体"/>
                <a:cs typeface="黑体"/>
              </a:rPr>
              <a:t>更</a:t>
            </a:r>
            <a:r>
              <a:rPr dirty="0" sz="2000">
                <a:latin typeface="黑体"/>
                <a:cs typeface="黑体"/>
              </a:rPr>
              <a:t>好</a:t>
            </a:r>
            <a:r>
              <a:rPr dirty="0" sz="2000" spc="-10">
                <a:latin typeface="黑体"/>
                <a:cs typeface="黑体"/>
              </a:rPr>
              <a:t>的</a:t>
            </a:r>
            <a:r>
              <a:rPr dirty="0" sz="2000">
                <a:latin typeface="黑体"/>
                <a:cs typeface="黑体"/>
              </a:rPr>
              <a:t>销售</a:t>
            </a:r>
            <a:r>
              <a:rPr dirty="0" sz="2000" spc="5">
                <a:latin typeface="黑体"/>
                <a:cs typeface="黑体"/>
              </a:rPr>
              <a:t>渠</a:t>
            </a:r>
            <a:r>
              <a:rPr dirty="0" sz="2000" spc="-10">
                <a:latin typeface="黑体"/>
                <a:cs typeface="黑体"/>
              </a:rPr>
              <a:t>道</a:t>
            </a:r>
            <a:r>
              <a:rPr dirty="0" sz="2000">
                <a:latin typeface="黑体"/>
                <a:cs typeface="黑体"/>
              </a:rPr>
              <a:t>，</a:t>
            </a:r>
            <a:r>
              <a:rPr dirty="0" sz="2000" spc="-10">
                <a:latin typeface="黑体"/>
                <a:cs typeface="黑体"/>
              </a:rPr>
              <a:t>农</a:t>
            </a:r>
            <a:r>
              <a:rPr dirty="0" sz="2000">
                <a:latin typeface="黑体"/>
                <a:cs typeface="黑体"/>
              </a:rPr>
              <a:t>民也</a:t>
            </a:r>
            <a:r>
              <a:rPr dirty="0" sz="2000" spc="5">
                <a:latin typeface="黑体"/>
                <a:cs typeface="黑体"/>
              </a:rPr>
              <a:t>获</a:t>
            </a:r>
            <a:r>
              <a:rPr dirty="0" sz="2000">
                <a:latin typeface="黑体"/>
                <a:cs typeface="黑体"/>
              </a:rPr>
              <a:t>得 了更大</a:t>
            </a:r>
            <a:r>
              <a:rPr dirty="0" sz="2000" spc="-15">
                <a:latin typeface="黑体"/>
                <a:cs typeface="黑体"/>
              </a:rPr>
              <a:t>的</a:t>
            </a:r>
            <a:r>
              <a:rPr dirty="0" sz="2000">
                <a:latin typeface="黑体"/>
                <a:cs typeface="黑体"/>
              </a:rPr>
              <a:t>利</a:t>
            </a:r>
            <a:r>
              <a:rPr dirty="0" sz="2000" spc="-15">
                <a:latin typeface="黑体"/>
                <a:cs typeface="黑体"/>
              </a:rPr>
              <a:t>润</a:t>
            </a:r>
            <a:r>
              <a:rPr dirty="0" sz="2000">
                <a:latin typeface="黑体"/>
                <a:cs typeface="黑体"/>
              </a:rPr>
              <a:t>。同时</a:t>
            </a:r>
            <a:r>
              <a:rPr dirty="0" sz="2000" spc="-15">
                <a:latin typeface="黑体"/>
                <a:cs typeface="黑体"/>
              </a:rPr>
              <a:t>，</a:t>
            </a:r>
            <a:r>
              <a:rPr dirty="0" sz="2000">
                <a:latin typeface="黑体"/>
                <a:cs typeface="黑体"/>
              </a:rPr>
              <a:t>直</a:t>
            </a:r>
            <a:r>
              <a:rPr dirty="0" sz="2000" spc="-15">
                <a:latin typeface="黑体"/>
                <a:cs typeface="黑体"/>
              </a:rPr>
              <a:t>播</a:t>
            </a:r>
            <a:r>
              <a:rPr dirty="0" sz="2000">
                <a:latin typeface="黑体"/>
                <a:cs typeface="黑体"/>
              </a:rPr>
              <a:t>助农也</a:t>
            </a:r>
            <a:r>
              <a:rPr dirty="0" sz="2000" spc="-15">
                <a:latin typeface="黑体"/>
                <a:cs typeface="黑体"/>
              </a:rPr>
              <a:t>为</a:t>
            </a:r>
            <a:r>
              <a:rPr dirty="0" sz="2000">
                <a:latin typeface="黑体"/>
                <a:cs typeface="黑体"/>
              </a:rPr>
              <a:t>农</a:t>
            </a:r>
            <a:r>
              <a:rPr dirty="0" sz="2000" spc="-15">
                <a:latin typeface="黑体"/>
                <a:cs typeface="黑体"/>
              </a:rPr>
              <a:t>村</a:t>
            </a:r>
            <a:r>
              <a:rPr dirty="0" sz="2000">
                <a:latin typeface="黑体"/>
                <a:cs typeface="黑体"/>
              </a:rPr>
              <a:t>地区的</a:t>
            </a:r>
            <a:r>
              <a:rPr dirty="0" sz="2000" spc="-15">
                <a:latin typeface="黑体"/>
                <a:cs typeface="黑体"/>
              </a:rPr>
              <a:t>发</a:t>
            </a:r>
            <a:r>
              <a:rPr dirty="0" sz="2000">
                <a:latin typeface="黑体"/>
                <a:cs typeface="黑体"/>
              </a:rPr>
              <a:t>展</a:t>
            </a:r>
            <a:r>
              <a:rPr dirty="0" sz="2000" spc="-15">
                <a:latin typeface="黑体"/>
                <a:cs typeface="黑体"/>
              </a:rPr>
              <a:t>带</a:t>
            </a:r>
            <a:r>
              <a:rPr dirty="0" sz="2000">
                <a:latin typeface="黑体"/>
                <a:cs typeface="黑体"/>
              </a:rPr>
              <a:t>来了诸</a:t>
            </a:r>
            <a:r>
              <a:rPr dirty="0" sz="2000" spc="-15">
                <a:latin typeface="黑体"/>
                <a:cs typeface="黑体"/>
              </a:rPr>
              <a:t>多</a:t>
            </a:r>
            <a:r>
              <a:rPr dirty="0" sz="2000">
                <a:latin typeface="黑体"/>
                <a:cs typeface="黑体"/>
              </a:rPr>
              <a:t>好</a:t>
            </a:r>
            <a:r>
              <a:rPr dirty="0" sz="2000" spc="-15">
                <a:latin typeface="黑体"/>
                <a:cs typeface="黑体"/>
              </a:rPr>
              <a:t>处</a:t>
            </a:r>
            <a:r>
              <a:rPr dirty="0" sz="2000">
                <a:latin typeface="黑体"/>
                <a:cs typeface="黑体"/>
              </a:rPr>
              <a:t>，对于</a:t>
            </a:r>
            <a:r>
              <a:rPr dirty="0" sz="2000" spc="-15">
                <a:latin typeface="黑体"/>
                <a:cs typeface="黑体"/>
              </a:rPr>
              <a:t>解</a:t>
            </a:r>
            <a:r>
              <a:rPr dirty="0" sz="2000">
                <a:latin typeface="黑体"/>
                <a:cs typeface="黑体"/>
              </a:rPr>
              <a:t>决 </a:t>
            </a:r>
            <a:r>
              <a:rPr dirty="0" sz="2000" spc="5">
                <a:latin typeface="黑体"/>
                <a:cs typeface="黑体"/>
              </a:rPr>
              <a:t>“三</a:t>
            </a:r>
            <a:r>
              <a:rPr dirty="0" sz="2000" spc="-5">
                <a:latin typeface="黑体"/>
                <a:cs typeface="黑体"/>
              </a:rPr>
              <a:t>农</a:t>
            </a:r>
            <a:r>
              <a:rPr dirty="0" sz="2000" spc="-10">
                <a:latin typeface="黑体"/>
                <a:cs typeface="黑体"/>
              </a:rPr>
              <a:t>”</a:t>
            </a:r>
            <a:r>
              <a:rPr dirty="0" sz="2000" spc="5">
                <a:latin typeface="黑体"/>
                <a:cs typeface="黑体"/>
              </a:rPr>
              <a:t>问</a:t>
            </a:r>
            <a:r>
              <a:rPr dirty="0" sz="2000" spc="-15">
                <a:latin typeface="黑体"/>
                <a:cs typeface="黑体"/>
              </a:rPr>
              <a:t>题</a:t>
            </a:r>
            <a:r>
              <a:rPr dirty="0" sz="2000" spc="5">
                <a:latin typeface="黑体"/>
                <a:cs typeface="黑体"/>
              </a:rPr>
              <a:t>具有</a:t>
            </a:r>
            <a:r>
              <a:rPr dirty="0" sz="2000" spc="-5">
                <a:latin typeface="黑体"/>
                <a:cs typeface="黑体"/>
              </a:rPr>
              <a:t>重</a:t>
            </a:r>
            <a:r>
              <a:rPr dirty="0" sz="2000" spc="-10">
                <a:latin typeface="黑体"/>
                <a:cs typeface="黑体"/>
              </a:rPr>
              <a:t>要</a:t>
            </a:r>
            <a:r>
              <a:rPr dirty="0" sz="2000" spc="5">
                <a:latin typeface="黑体"/>
                <a:cs typeface="黑体"/>
              </a:rPr>
              <a:t>意</a:t>
            </a:r>
            <a:r>
              <a:rPr dirty="0" sz="2000" spc="-15">
                <a:latin typeface="黑体"/>
                <a:cs typeface="黑体"/>
              </a:rPr>
              <a:t>义</a:t>
            </a:r>
            <a:r>
              <a:rPr dirty="0" sz="2000" spc="5">
                <a:latin typeface="黑体"/>
                <a:cs typeface="黑体"/>
              </a:rPr>
              <a:t>。未</a:t>
            </a:r>
            <a:r>
              <a:rPr dirty="0" sz="2000" spc="-5">
                <a:latin typeface="黑体"/>
                <a:cs typeface="黑体"/>
              </a:rPr>
              <a:t>来</a:t>
            </a:r>
            <a:r>
              <a:rPr dirty="0" sz="2000" spc="-10">
                <a:latin typeface="黑体"/>
                <a:cs typeface="黑体"/>
              </a:rPr>
              <a:t>随</a:t>
            </a:r>
            <a:r>
              <a:rPr dirty="0" sz="2000" spc="5">
                <a:latin typeface="黑体"/>
                <a:cs typeface="黑体"/>
              </a:rPr>
              <a:t>着</a:t>
            </a:r>
            <a:r>
              <a:rPr dirty="0" sz="2000" spc="-15">
                <a:latin typeface="黑体"/>
                <a:cs typeface="黑体"/>
              </a:rPr>
              <a:t>政</a:t>
            </a:r>
            <a:r>
              <a:rPr dirty="0" sz="2000" spc="5">
                <a:latin typeface="黑体"/>
                <a:cs typeface="黑体"/>
              </a:rPr>
              <a:t>策支</a:t>
            </a:r>
            <a:r>
              <a:rPr dirty="0" sz="2000" spc="-5">
                <a:latin typeface="黑体"/>
                <a:cs typeface="黑体"/>
              </a:rPr>
              <a:t>持</a:t>
            </a:r>
            <a:r>
              <a:rPr dirty="0" sz="2000" spc="-10">
                <a:latin typeface="黑体"/>
                <a:cs typeface="黑体"/>
              </a:rPr>
              <a:t>、</a:t>
            </a:r>
            <a:r>
              <a:rPr dirty="0" sz="2000" spc="5">
                <a:latin typeface="黑体"/>
                <a:cs typeface="黑体"/>
              </a:rPr>
              <a:t>市</a:t>
            </a:r>
            <a:r>
              <a:rPr dirty="0" sz="2000" spc="-15">
                <a:latin typeface="黑体"/>
                <a:cs typeface="黑体"/>
              </a:rPr>
              <a:t>场</a:t>
            </a:r>
            <a:r>
              <a:rPr dirty="0" sz="2000" spc="5">
                <a:latin typeface="黑体"/>
                <a:cs typeface="黑体"/>
              </a:rPr>
              <a:t>需求</a:t>
            </a:r>
            <a:r>
              <a:rPr dirty="0" sz="2000" spc="-5">
                <a:latin typeface="黑体"/>
                <a:cs typeface="黑体"/>
              </a:rPr>
              <a:t>和</a:t>
            </a:r>
            <a:r>
              <a:rPr dirty="0" sz="2000" spc="-10">
                <a:latin typeface="黑体"/>
                <a:cs typeface="黑体"/>
              </a:rPr>
              <a:t>技</a:t>
            </a:r>
            <a:r>
              <a:rPr dirty="0" sz="2000" spc="5">
                <a:latin typeface="黑体"/>
                <a:cs typeface="黑体"/>
              </a:rPr>
              <a:t>术</a:t>
            </a:r>
            <a:r>
              <a:rPr dirty="0" sz="2000" spc="-15">
                <a:latin typeface="黑体"/>
                <a:cs typeface="黑体"/>
              </a:rPr>
              <a:t>创</a:t>
            </a:r>
            <a:r>
              <a:rPr dirty="0" sz="2000" spc="5">
                <a:latin typeface="黑体"/>
                <a:cs typeface="黑体"/>
              </a:rPr>
              <a:t>新的</a:t>
            </a:r>
            <a:r>
              <a:rPr dirty="0" sz="2000" spc="-5">
                <a:latin typeface="黑体"/>
                <a:cs typeface="黑体"/>
              </a:rPr>
              <a:t>进</a:t>
            </a:r>
            <a:r>
              <a:rPr dirty="0" sz="2000" spc="-10">
                <a:latin typeface="黑体"/>
                <a:cs typeface="黑体"/>
              </a:rPr>
              <a:t>一</a:t>
            </a:r>
            <a:r>
              <a:rPr dirty="0" sz="2000" spc="5">
                <a:latin typeface="黑体"/>
                <a:cs typeface="黑体"/>
              </a:rPr>
              <a:t>步 </a:t>
            </a:r>
            <a:r>
              <a:rPr dirty="0" sz="2000">
                <a:latin typeface="黑体"/>
                <a:cs typeface="黑体"/>
              </a:rPr>
              <a:t>发展，</a:t>
            </a:r>
            <a:r>
              <a:rPr dirty="0" sz="2000" spc="-15">
                <a:latin typeface="黑体"/>
                <a:cs typeface="黑体"/>
              </a:rPr>
              <a:t>我</a:t>
            </a:r>
            <a:r>
              <a:rPr dirty="0" sz="2000">
                <a:latin typeface="黑体"/>
                <a:cs typeface="黑体"/>
              </a:rPr>
              <a:t>们</a:t>
            </a:r>
            <a:r>
              <a:rPr dirty="0" sz="2000" spc="-15">
                <a:latin typeface="黑体"/>
                <a:cs typeface="黑体"/>
              </a:rPr>
              <a:t>有</a:t>
            </a:r>
            <a:r>
              <a:rPr dirty="0" sz="2000">
                <a:latin typeface="黑体"/>
                <a:cs typeface="黑体"/>
              </a:rPr>
              <a:t>理由相</a:t>
            </a:r>
            <a:r>
              <a:rPr dirty="0" sz="2000" spc="-15">
                <a:latin typeface="黑体"/>
                <a:cs typeface="黑体"/>
              </a:rPr>
              <a:t>信</a:t>
            </a:r>
            <a:r>
              <a:rPr dirty="0" sz="2000">
                <a:latin typeface="黑体"/>
                <a:cs typeface="黑体"/>
              </a:rPr>
              <a:t>直</a:t>
            </a:r>
            <a:r>
              <a:rPr dirty="0" sz="2000" spc="-15">
                <a:latin typeface="黑体"/>
                <a:cs typeface="黑体"/>
              </a:rPr>
              <a:t>播</a:t>
            </a:r>
            <a:r>
              <a:rPr dirty="0" sz="2000">
                <a:latin typeface="黑体"/>
                <a:cs typeface="黑体"/>
              </a:rPr>
              <a:t>助农将</a:t>
            </a:r>
            <a:r>
              <a:rPr dirty="0" sz="2000" spc="-15">
                <a:latin typeface="黑体"/>
                <a:cs typeface="黑体"/>
              </a:rPr>
              <a:t>在</a:t>
            </a:r>
            <a:r>
              <a:rPr dirty="0" sz="2000">
                <a:latin typeface="黑体"/>
                <a:cs typeface="黑体"/>
              </a:rPr>
              <a:t>乡</a:t>
            </a:r>
            <a:r>
              <a:rPr dirty="0" sz="2000" spc="-15">
                <a:latin typeface="黑体"/>
                <a:cs typeface="黑体"/>
              </a:rPr>
              <a:t>村</a:t>
            </a:r>
            <a:r>
              <a:rPr dirty="0" sz="2000">
                <a:latin typeface="黑体"/>
                <a:cs typeface="黑体"/>
              </a:rPr>
              <a:t>振兴中</a:t>
            </a:r>
            <a:r>
              <a:rPr dirty="0" sz="2000" spc="-15">
                <a:latin typeface="黑体"/>
                <a:cs typeface="黑体"/>
              </a:rPr>
              <a:t>发</a:t>
            </a:r>
            <a:r>
              <a:rPr dirty="0" sz="2000">
                <a:latin typeface="黑体"/>
                <a:cs typeface="黑体"/>
              </a:rPr>
              <a:t>挥</a:t>
            </a:r>
            <a:r>
              <a:rPr dirty="0" sz="2000" spc="-15">
                <a:latin typeface="黑体"/>
                <a:cs typeface="黑体"/>
              </a:rPr>
              <a:t>更</a:t>
            </a:r>
            <a:r>
              <a:rPr dirty="0" sz="2000">
                <a:latin typeface="黑体"/>
                <a:cs typeface="黑体"/>
              </a:rPr>
              <a:t>大的作</a:t>
            </a:r>
            <a:r>
              <a:rPr dirty="0" sz="2000" spc="-15">
                <a:latin typeface="黑体"/>
                <a:cs typeface="黑体"/>
              </a:rPr>
              <a:t>用</a:t>
            </a:r>
            <a:r>
              <a:rPr dirty="0" sz="2000">
                <a:latin typeface="黑体"/>
                <a:cs typeface="黑体"/>
              </a:rPr>
              <a:t>，</a:t>
            </a:r>
            <a:r>
              <a:rPr dirty="0" sz="2000" spc="-15">
                <a:latin typeface="黑体"/>
                <a:cs typeface="黑体"/>
              </a:rPr>
              <a:t>为</a:t>
            </a:r>
            <a:r>
              <a:rPr dirty="0" sz="2000">
                <a:latin typeface="黑体"/>
                <a:cs typeface="黑体"/>
              </a:rPr>
              <a:t>农业产</a:t>
            </a:r>
            <a:r>
              <a:rPr dirty="0" sz="2000" spc="-15">
                <a:latin typeface="黑体"/>
                <a:cs typeface="黑体"/>
              </a:rPr>
              <a:t>业</a:t>
            </a:r>
            <a:r>
              <a:rPr dirty="0" sz="2000">
                <a:latin typeface="黑体"/>
                <a:cs typeface="黑体"/>
              </a:rPr>
              <a:t>升 级和农</a:t>
            </a:r>
            <a:r>
              <a:rPr dirty="0" sz="2000" spc="-15">
                <a:latin typeface="黑体"/>
                <a:cs typeface="黑体"/>
              </a:rPr>
              <a:t>村</a:t>
            </a:r>
            <a:r>
              <a:rPr dirty="0" sz="2000">
                <a:latin typeface="黑体"/>
                <a:cs typeface="黑体"/>
              </a:rPr>
              <a:t>经</a:t>
            </a:r>
            <a:r>
              <a:rPr dirty="0" sz="2000" spc="-15">
                <a:latin typeface="黑体"/>
                <a:cs typeface="黑体"/>
              </a:rPr>
              <a:t>济</a:t>
            </a:r>
            <a:r>
              <a:rPr dirty="0" sz="2000">
                <a:latin typeface="黑体"/>
                <a:cs typeface="黑体"/>
              </a:rPr>
              <a:t>发展注</a:t>
            </a:r>
            <a:r>
              <a:rPr dirty="0" sz="2000" spc="-15">
                <a:latin typeface="黑体"/>
                <a:cs typeface="黑体"/>
              </a:rPr>
              <a:t>入</a:t>
            </a:r>
            <a:r>
              <a:rPr dirty="0" sz="2000">
                <a:latin typeface="黑体"/>
                <a:cs typeface="黑体"/>
              </a:rPr>
              <a:t>更</a:t>
            </a:r>
            <a:r>
              <a:rPr dirty="0" sz="2000" spc="-15">
                <a:latin typeface="黑体"/>
                <a:cs typeface="黑体"/>
              </a:rPr>
              <a:t>强</a:t>
            </a:r>
            <a:r>
              <a:rPr dirty="0" sz="2000">
                <a:latin typeface="黑体"/>
                <a:cs typeface="黑体"/>
              </a:rPr>
              <a:t>的动力。</a:t>
            </a:r>
            <a:endParaRPr sz="2000">
              <a:latin typeface="黑体"/>
              <a:cs typeface="黑体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77111" y="891539"/>
            <a:ext cx="647700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649720"/>
          </a:xfrm>
          <a:custGeom>
            <a:avLst/>
            <a:gdLst/>
            <a:ahLst/>
            <a:cxnLst/>
            <a:rect l="l" t="t" r="r" b="b"/>
            <a:pathLst>
              <a:path w="12192000" h="6649720">
                <a:moveTo>
                  <a:pt x="0" y="6649212"/>
                </a:moveTo>
                <a:lnTo>
                  <a:pt x="12192000" y="6649212"/>
                </a:lnTo>
                <a:lnTo>
                  <a:pt x="12192000" y="0"/>
                </a:lnTo>
                <a:lnTo>
                  <a:pt x="0" y="0"/>
                </a:lnTo>
                <a:lnTo>
                  <a:pt x="0" y="6649212"/>
                </a:lnTo>
                <a:close/>
              </a:path>
            </a:pathLst>
          </a:custGeom>
          <a:solidFill>
            <a:srgbClr val="BED4F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object 4"/>
            <p:cNvSpPr/>
            <p:nvPr/>
          </p:nvSpPr>
          <p:spPr>
            <a:xfrm>
              <a:off x="3991355" y="28"/>
              <a:ext cx="6507480" cy="4183379"/>
            </a:xfrm>
            <a:custGeom>
              <a:avLst/>
              <a:gdLst/>
              <a:ahLst/>
              <a:cxnLst/>
              <a:rect l="l" t="t" r="r" b="b"/>
              <a:pathLst>
                <a:path w="6507480" h="4183379">
                  <a:moveTo>
                    <a:pt x="6161560" y="0"/>
                  </a:moveTo>
                  <a:lnTo>
                    <a:pt x="6064174" y="626"/>
                  </a:lnTo>
                  <a:lnTo>
                    <a:pt x="5986679" y="2071"/>
                  </a:lnTo>
                  <a:lnTo>
                    <a:pt x="5905516" y="4471"/>
                  </a:lnTo>
                  <a:lnTo>
                    <a:pt x="5820821" y="7939"/>
                  </a:lnTo>
                  <a:lnTo>
                    <a:pt x="5732731" y="12581"/>
                  </a:lnTo>
                  <a:lnTo>
                    <a:pt x="5641380" y="18509"/>
                  </a:lnTo>
                  <a:lnTo>
                    <a:pt x="5578735" y="23228"/>
                  </a:lnTo>
                  <a:lnTo>
                    <a:pt x="5514743" y="28600"/>
                  </a:lnTo>
                  <a:lnTo>
                    <a:pt x="5449442" y="34657"/>
                  </a:lnTo>
                  <a:lnTo>
                    <a:pt x="5382873" y="41430"/>
                  </a:lnTo>
                  <a:lnTo>
                    <a:pt x="5315078" y="48953"/>
                  </a:lnTo>
                  <a:lnTo>
                    <a:pt x="5246094" y="57258"/>
                  </a:lnTo>
                  <a:lnTo>
                    <a:pt x="5175965" y="66377"/>
                  </a:lnTo>
                  <a:lnTo>
                    <a:pt x="5104728" y="76343"/>
                  </a:lnTo>
                  <a:lnTo>
                    <a:pt x="5032425" y="87189"/>
                  </a:lnTo>
                  <a:lnTo>
                    <a:pt x="4959096" y="98945"/>
                  </a:lnTo>
                  <a:lnTo>
                    <a:pt x="4884781" y="111646"/>
                  </a:lnTo>
                  <a:lnTo>
                    <a:pt x="4809521" y="125324"/>
                  </a:lnTo>
                  <a:lnTo>
                    <a:pt x="4733355" y="140010"/>
                  </a:lnTo>
                  <a:lnTo>
                    <a:pt x="4656324" y="155738"/>
                  </a:lnTo>
                  <a:lnTo>
                    <a:pt x="4578469" y="172539"/>
                  </a:lnTo>
                  <a:lnTo>
                    <a:pt x="4499829" y="190447"/>
                  </a:lnTo>
                  <a:lnTo>
                    <a:pt x="4420445" y="209493"/>
                  </a:lnTo>
                  <a:lnTo>
                    <a:pt x="4340357" y="229710"/>
                  </a:lnTo>
                  <a:lnTo>
                    <a:pt x="4259605" y="251131"/>
                  </a:lnTo>
                  <a:lnTo>
                    <a:pt x="4218993" y="262303"/>
                  </a:lnTo>
                  <a:lnTo>
                    <a:pt x="4178230" y="273788"/>
                  </a:lnTo>
                  <a:lnTo>
                    <a:pt x="4137321" y="285590"/>
                  </a:lnTo>
                  <a:lnTo>
                    <a:pt x="4096272" y="297713"/>
                  </a:lnTo>
                  <a:lnTo>
                    <a:pt x="4055086" y="310161"/>
                  </a:lnTo>
                  <a:lnTo>
                    <a:pt x="4013771" y="322938"/>
                  </a:lnTo>
                  <a:lnTo>
                    <a:pt x="3972329" y="336049"/>
                  </a:lnTo>
                  <a:lnTo>
                    <a:pt x="3930767" y="349498"/>
                  </a:lnTo>
                  <a:lnTo>
                    <a:pt x="3889089" y="363287"/>
                  </a:lnTo>
                  <a:lnTo>
                    <a:pt x="3847301" y="377422"/>
                  </a:lnTo>
                  <a:lnTo>
                    <a:pt x="3805407" y="391907"/>
                  </a:lnTo>
                  <a:lnTo>
                    <a:pt x="3763413" y="406745"/>
                  </a:lnTo>
                  <a:lnTo>
                    <a:pt x="3721323" y="421941"/>
                  </a:lnTo>
                  <a:lnTo>
                    <a:pt x="3679143" y="437498"/>
                  </a:lnTo>
                  <a:lnTo>
                    <a:pt x="3636877" y="453421"/>
                  </a:lnTo>
                  <a:lnTo>
                    <a:pt x="3594531" y="469714"/>
                  </a:lnTo>
                  <a:lnTo>
                    <a:pt x="3552110" y="486381"/>
                  </a:lnTo>
                  <a:lnTo>
                    <a:pt x="3509619" y="503426"/>
                  </a:lnTo>
                  <a:lnTo>
                    <a:pt x="3467062" y="520853"/>
                  </a:lnTo>
                  <a:lnTo>
                    <a:pt x="3424445" y="538665"/>
                  </a:lnTo>
                  <a:lnTo>
                    <a:pt x="3381773" y="556868"/>
                  </a:lnTo>
                  <a:lnTo>
                    <a:pt x="3339051" y="575465"/>
                  </a:lnTo>
                  <a:lnTo>
                    <a:pt x="3296283" y="594460"/>
                  </a:lnTo>
                  <a:lnTo>
                    <a:pt x="3253476" y="613857"/>
                  </a:lnTo>
                  <a:lnTo>
                    <a:pt x="3210633" y="633661"/>
                  </a:lnTo>
                  <a:lnTo>
                    <a:pt x="3167761" y="653875"/>
                  </a:lnTo>
                  <a:lnTo>
                    <a:pt x="3124863" y="674503"/>
                  </a:lnTo>
                  <a:lnTo>
                    <a:pt x="3081946" y="695549"/>
                  </a:lnTo>
                  <a:lnTo>
                    <a:pt x="3039014" y="717018"/>
                  </a:lnTo>
                  <a:lnTo>
                    <a:pt x="2996072" y="738914"/>
                  </a:lnTo>
                  <a:lnTo>
                    <a:pt x="2953125" y="761240"/>
                  </a:lnTo>
                  <a:lnTo>
                    <a:pt x="2910178" y="784001"/>
                  </a:lnTo>
                  <a:lnTo>
                    <a:pt x="2867236" y="807201"/>
                  </a:lnTo>
                  <a:lnTo>
                    <a:pt x="2824305" y="830843"/>
                  </a:lnTo>
                  <a:lnTo>
                    <a:pt x="2781389" y="854932"/>
                  </a:lnTo>
                  <a:lnTo>
                    <a:pt x="2738493" y="879472"/>
                  </a:lnTo>
                  <a:lnTo>
                    <a:pt x="2695623" y="904467"/>
                  </a:lnTo>
                  <a:lnTo>
                    <a:pt x="2652783" y="929921"/>
                  </a:lnTo>
                  <a:lnTo>
                    <a:pt x="2609978" y="955838"/>
                  </a:lnTo>
                  <a:lnTo>
                    <a:pt x="2567214" y="982222"/>
                  </a:lnTo>
                  <a:lnTo>
                    <a:pt x="2524495" y="1009077"/>
                  </a:lnTo>
                  <a:lnTo>
                    <a:pt x="2481827" y="1036407"/>
                  </a:lnTo>
                  <a:lnTo>
                    <a:pt x="2439215" y="1064217"/>
                  </a:lnTo>
                  <a:lnTo>
                    <a:pt x="2396663" y="1092510"/>
                  </a:lnTo>
                  <a:lnTo>
                    <a:pt x="2354177" y="1121290"/>
                  </a:lnTo>
                  <a:lnTo>
                    <a:pt x="2311761" y="1150562"/>
                  </a:lnTo>
                  <a:lnTo>
                    <a:pt x="2269421" y="1180329"/>
                  </a:lnTo>
                  <a:lnTo>
                    <a:pt x="2227162" y="1210595"/>
                  </a:lnTo>
                  <a:lnTo>
                    <a:pt x="2184989" y="1241365"/>
                  </a:lnTo>
                  <a:lnTo>
                    <a:pt x="2142906" y="1272643"/>
                  </a:lnTo>
                  <a:lnTo>
                    <a:pt x="2100919" y="1304432"/>
                  </a:lnTo>
                  <a:lnTo>
                    <a:pt x="2059033" y="1336737"/>
                  </a:lnTo>
                  <a:lnTo>
                    <a:pt x="2017253" y="1369562"/>
                  </a:lnTo>
                  <a:lnTo>
                    <a:pt x="1975584" y="1402911"/>
                  </a:lnTo>
                  <a:lnTo>
                    <a:pt x="1934031" y="1436788"/>
                  </a:lnTo>
                  <a:lnTo>
                    <a:pt x="1892599" y="1471196"/>
                  </a:lnTo>
                  <a:lnTo>
                    <a:pt x="1851293" y="1506141"/>
                  </a:lnTo>
                  <a:lnTo>
                    <a:pt x="1810118" y="1541625"/>
                  </a:lnTo>
                  <a:lnTo>
                    <a:pt x="1769079" y="1577654"/>
                  </a:lnTo>
                  <a:lnTo>
                    <a:pt x="1728181" y="1614231"/>
                  </a:lnTo>
                  <a:lnTo>
                    <a:pt x="1687429" y="1651360"/>
                  </a:lnTo>
                  <a:lnTo>
                    <a:pt x="1646829" y="1689045"/>
                  </a:lnTo>
                  <a:lnTo>
                    <a:pt x="1606385" y="1727290"/>
                  </a:lnTo>
                  <a:lnTo>
                    <a:pt x="1566102" y="1766100"/>
                  </a:lnTo>
                  <a:lnTo>
                    <a:pt x="1525985" y="1805479"/>
                  </a:lnTo>
                  <a:lnTo>
                    <a:pt x="1486040" y="1845429"/>
                  </a:lnTo>
                  <a:lnTo>
                    <a:pt x="1446271" y="1885957"/>
                  </a:lnTo>
                  <a:lnTo>
                    <a:pt x="1406684" y="1927065"/>
                  </a:lnTo>
                  <a:lnTo>
                    <a:pt x="1367283" y="1968757"/>
                  </a:lnTo>
                  <a:lnTo>
                    <a:pt x="1328073" y="2011039"/>
                  </a:lnTo>
                  <a:lnTo>
                    <a:pt x="1289060" y="2053913"/>
                  </a:lnTo>
                  <a:lnTo>
                    <a:pt x="1250248" y="2097383"/>
                  </a:lnTo>
                  <a:lnTo>
                    <a:pt x="1211643" y="2141455"/>
                  </a:lnTo>
                  <a:lnTo>
                    <a:pt x="1173250" y="2186132"/>
                  </a:lnTo>
                  <a:lnTo>
                    <a:pt x="1135073" y="2231417"/>
                  </a:lnTo>
                  <a:lnTo>
                    <a:pt x="1097118" y="2277316"/>
                  </a:lnTo>
                  <a:lnTo>
                    <a:pt x="1059390" y="2323831"/>
                  </a:lnTo>
                  <a:lnTo>
                    <a:pt x="1021893" y="2370968"/>
                  </a:lnTo>
                  <a:lnTo>
                    <a:pt x="984633" y="2418730"/>
                  </a:lnTo>
                  <a:lnTo>
                    <a:pt x="947615" y="2467121"/>
                  </a:lnTo>
                  <a:lnTo>
                    <a:pt x="910844" y="2516145"/>
                  </a:lnTo>
                  <a:lnTo>
                    <a:pt x="874325" y="2565807"/>
                  </a:lnTo>
                  <a:lnTo>
                    <a:pt x="838062" y="2616110"/>
                  </a:lnTo>
                  <a:lnTo>
                    <a:pt x="802062" y="2667058"/>
                  </a:lnTo>
                  <a:lnTo>
                    <a:pt x="766328" y="2718656"/>
                  </a:lnTo>
                  <a:lnTo>
                    <a:pt x="730867" y="2770908"/>
                  </a:lnTo>
                  <a:lnTo>
                    <a:pt x="695682" y="2823817"/>
                  </a:lnTo>
                  <a:lnTo>
                    <a:pt x="660780" y="2877388"/>
                  </a:lnTo>
                  <a:lnTo>
                    <a:pt x="626165" y="2931624"/>
                  </a:lnTo>
                  <a:lnTo>
                    <a:pt x="591842" y="2986531"/>
                  </a:lnTo>
                  <a:lnTo>
                    <a:pt x="557816" y="3042111"/>
                  </a:lnTo>
                  <a:lnTo>
                    <a:pt x="524092" y="3098369"/>
                  </a:lnTo>
                  <a:lnTo>
                    <a:pt x="490676" y="3155309"/>
                  </a:lnTo>
                  <a:lnTo>
                    <a:pt x="457571" y="3212935"/>
                  </a:lnTo>
                  <a:lnTo>
                    <a:pt x="424784" y="3271250"/>
                  </a:lnTo>
                  <a:lnTo>
                    <a:pt x="392320" y="3330260"/>
                  </a:lnTo>
                  <a:lnTo>
                    <a:pt x="360183" y="3389969"/>
                  </a:lnTo>
                  <a:lnTo>
                    <a:pt x="328378" y="3450379"/>
                  </a:lnTo>
                  <a:lnTo>
                    <a:pt x="296911" y="3511495"/>
                  </a:lnTo>
                  <a:lnTo>
                    <a:pt x="265786" y="3573322"/>
                  </a:lnTo>
                  <a:lnTo>
                    <a:pt x="235009" y="3635863"/>
                  </a:lnTo>
                  <a:lnTo>
                    <a:pt x="204584" y="3699123"/>
                  </a:lnTo>
                  <a:lnTo>
                    <a:pt x="174517" y="3763105"/>
                  </a:lnTo>
                  <a:lnTo>
                    <a:pt x="144812" y="3827814"/>
                  </a:lnTo>
                  <a:lnTo>
                    <a:pt x="115475" y="3893253"/>
                  </a:lnTo>
                  <a:lnTo>
                    <a:pt x="86511" y="3959427"/>
                  </a:lnTo>
                  <a:lnTo>
                    <a:pt x="57924" y="4026339"/>
                  </a:lnTo>
                  <a:lnTo>
                    <a:pt x="29720" y="4093994"/>
                  </a:lnTo>
                  <a:lnTo>
                    <a:pt x="1905" y="4162396"/>
                  </a:lnTo>
                  <a:lnTo>
                    <a:pt x="0" y="4183351"/>
                  </a:lnTo>
                  <a:lnTo>
                    <a:pt x="6507480" y="4183351"/>
                  </a:lnTo>
                  <a:lnTo>
                    <a:pt x="6507480" y="8861"/>
                  </a:lnTo>
                  <a:lnTo>
                    <a:pt x="6461034" y="6634"/>
                  </a:lnTo>
                  <a:lnTo>
                    <a:pt x="6354287" y="2752"/>
                  </a:lnTo>
                  <a:lnTo>
                    <a:pt x="6251862" y="619"/>
                  </a:lnTo>
                  <a:lnTo>
                    <a:pt x="6161560" y="0"/>
                  </a:lnTo>
                  <a:close/>
                </a:path>
              </a:pathLst>
            </a:custGeom>
            <a:solidFill>
              <a:srgbClr val="DFEA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84520" y="0"/>
              <a:ext cx="6507480" cy="3884929"/>
            </a:xfrm>
            <a:custGeom>
              <a:avLst/>
              <a:gdLst/>
              <a:ahLst/>
              <a:cxnLst/>
              <a:rect l="l" t="t" r="r" b="b"/>
              <a:pathLst>
                <a:path w="6507480" h="3884929">
                  <a:moveTo>
                    <a:pt x="6507480" y="0"/>
                  </a:moveTo>
                  <a:lnTo>
                    <a:pt x="4088446" y="0"/>
                  </a:lnTo>
                  <a:lnTo>
                    <a:pt x="4055086" y="10086"/>
                  </a:lnTo>
                  <a:lnTo>
                    <a:pt x="3972329" y="35984"/>
                  </a:lnTo>
                  <a:lnTo>
                    <a:pt x="3889089" y="63232"/>
                  </a:lnTo>
                  <a:lnTo>
                    <a:pt x="3805407" y="91863"/>
                  </a:lnTo>
                  <a:lnTo>
                    <a:pt x="3721323" y="121908"/>
                  </a:lnTo>
                  <a:lnTo>
                    <a:pt x="3636877" y="153400"/>
                  </a:lnTo>
                  <a:lnTo>
                    <a:pt x="3552110" y="186372"/>
                  </a:lnTo>
                  <a:lnTo>
                    <a:pt x="3467062" y="220856"/>
                  </a:lnTo>
                  <a:lnTo>
                    <a:pt x="3381773" y="256885"/>
                  </a:lnTo>
                  <a:lnTo>
                    <a:pt x="3296283" y="294490"/>
                  </a:lnTo>
                  <a:lnTo>
                    <a:pt x="3210633" y="333706"/>
                  </a:lnTo>
                  <a:lnTo>
                    <a:pt x="3124863" y="374563"/>
                  </a:lnTo>
                  <a:lnTo>
                    <a:pt x="3039014" y="417094"/>
                  </a:lnTo>
                  <a:lnTo>
                    <a:pt x="2953125" y="461332"/>
                  </a:lnTo>
                  <a:lnTo>
                    <a:pt x="2910178" y="484101"/>
                  </a:lnTo>
                  <a:lnTo>
                    <a:pt x="2867236" y="507309"/>
                  </a:lnTo>
                  <a:lnTo>
                    <a:pt x="2824305" y="530960"/>
                  </a:lnTo>
                  <a:lnTo>
                    <a:pt x="2781389" y="555058"/>
                  </a:lnTo>
                  <a:lnTo>
                    <a:pt x="2738493" y="579607"/>
                  </a:lnTo>
                  <a:lnTo>
                    <a:pt x="2695623" y="604611"/>
                  </a:lnTo>
                  <a:lnTo>
                    <a:pt x="2652783" y="630074"/>
                  </a:lnTo>
                  <a:lnTo>
                    <a:pt x="2609978" y="656001"/>
                  </a:lnTo>
                  <a:lnTo>
                    <a:pt x="2567214" y="682394"/>
                  </a:lnTo>
                  <a:lnTo>
                    <a:pt x="2524495" y="709259"/>
                  </a:lnTo>
                  <a:lnTo>
                    <a:pt x="2481827" y="736599"/>
                  </a:lnTo>
                  <a:lnTo>
                    <a:pt x="2439215" y="764419"/>
                  </a:lnTo>
                  <a:lnTo>
                    <a:pt x="2396663" y="792722"/>
                  </a:lnTo>
                  <a:lnTo>
                    <a:pt x="2354177" y="821513"/>
                  </a:lnTo>
                  <a:lnTo>
                    <a:pt x="2311761" y="850795"/>
                  </a:lnTo>
                  <a:lnTo>
                    <a:pt x="2269421" y="880573"/>
                  </a:lnTo>
                  <a:lnTo>
                    <a:pt x="2227162" y="910851"/>
                  </a:lnTo>
                  <a:lnTo>
                    <a:pt x="2184989" y="941632"/>
                  </a:lnTo>
                  <a:lnTo>
                    <a:pt x="2142906" y="972921"/>
                  </a:lnTo>
                  <a:lnTo>
                    <a:pt x="2100919" y="1004722"/>
                  </a:lnTo>
                  <a:lnTo>
                    <a:pt x="2059033" y="1037039"/>
                  </a:lnTo>
                  <a:lnTo>
                    <a:pt x="2017253" y="1069876"/>
                  </a:lnTo>
                  <a:lnTo>
                    <a:pt x="1975584" y="1103236"/>
                  </a:lnTo>
                  <a:lnTo>
                    <a:pt x="1934031" y="1137125"/>
                  </a:lnTo>
                  <a:lnTo>
                    <a:pt x="1892599" y="1171546"/>
                  </a:lnTo>
                  <a:lnTo>
                    <a:pt x="1851293" y="1206503"/>
                  </a:lnTo>
                  <a:lnTo>
                    <a:pt x="1810118" y="1242001"/>
                  </a:lnTo>
                  <a:lnTo>
                    <a:pt x="1769079" y="1278043"/>
                  </a:lnTo>
                  <a:lnTo>
                    <a:pt x="1728181" y="1314633"/>
                  </a:lnTo>
                  <a:lnTo>
                    <a:pt x="1687429" y="1351775"/>
                  </a:lnTo>
                  <a:lnTo>
                    <a:pt x="1646829" y="1389474"/>
                  </a:lnTo>
                  <a:lnTo>
                    <a:pt x="1606385" y="1427733"/>
                  </a:lnTo>
                  <a:lnTo>
                    <a:pt x="1566102" y="1466558"/>
                  </a:lnTo>
                  <a:lnTo>
                    <a:pt x="1525985" y="1505950"/>
                  </a:lnTo>
                  <a:lnTo>
                    <a:pt x="1486040" y="1545915"/>
                  </a:lnTo>
                  <a:lnTo>
                    <a:pt x="1446271" y="1586457"/>
                  </a:lnTo>
                  <a:lnTo>
                    <a:pt x="1406684" y="1627580"/>
                  </a:lnTo>
                  <a:lnTo>
                    <a:pt x="1367283" y="1669288"/>
                  </a:lnTo>
                  <a:lnTo>
                    <a:pt x="1328073" y="1711585"/>
                  </a:lnTo>
                  <a:lnTo>
                    <a:pt x="1289060" y="1754474"/>
                  </a:lnTo>
                  <a:lnTo>
                    <a:pt x="1250248" y="1797961"/>
                  </a:lnTo>
                  <a:lnTo>
                    <a:pt x="1211643" y="1842048"/>
                  </a:lnTo>
                  <a:lnTo>
                    <a:pt x="1173250" y="1886741"/>
                  </a:lnTo>
                  <a:lnTo>
                    <a:pt x="1135073" y="1932043"/>
                  </a:lnTo>
                  <a:lnTo>
                    <a:pt x="1097118" y="1977958"/>
                  </a:lnTo>
                  <a:lnTo>
                    <a:pt x="1059390" y="2024490"/>
                  </a:lnTo>
                  <a:lnTo>
                    <a:pt x="1021893" y="2071644"/>
                  </a:lnTo>
                  <a:lnTo>
                    <a:pt x="984633" y="2119423"/>
                  </a:lnTo>
                  <a:lnTo>
                    <a:pt x="947615" y="2167832"/>
                  </a:lnTo>
                  <a:lnTo>
                    <a:pt x="910844" y="2216874"/>
                  </a:lnTo>
                  <a:lnTo>
                    <a:pt x="874325" y="2266554"/>
                  </a:lnTo>
                  <a:lnTo>
                    <a:pt x="838062" y="2316875"/>
                  </a:lnTo>
                  <a:lnTo>
                    <a:pt x="802062" y="2367842"/>
                  </a:lnTo>
                  <a:lnTo>
                    <a:pt x="766328" y="2419459"/>
                  </a:lnTo>
                  <a:lnTo>
                    <a:pt x="730867" y="2471729"/>
                  </a:lnTo>
                  <a:lnTo>
                    <a:pt x="695682" y="2524657"/>
                  </a:lnTo>
                  <a:lnTo>
                    <a:pt x="660780" y="2578248"/>
                  </a:lnTo>
                  <a:lnTo>
                    <a:pt x="626165" y="2632504"/>
                  </a:lnTo>
                  <a:lnTo>
                    <a:pt x="591842" y="2687430"/>
                  </a:lnTo>
                  <a:lnTo>
                    <a:pt x="557816" y="2743030"/>
                  </a:lnTo>
                  <a:lnTo>
                    <a:pt x="524092" y="2799308"/>
                  </a:lnTo>
                  <a:lnTo>
                    <a:pt x="490676" y="2856269"/>
                  </a:lnTo>
                  <a:lnTo>
                    <a:pt x="457571" y="2913916"/>
                  </a:lnTo>
                  <a:lnTo>
                    <a:pt x="424784" y="2972253"/>
                  </a:lnTo>
                  <a:lnTo>
                    <a:pt x="392320" y="3031284"/>
                  </a:lnTo>
                  <a:lnTo>
                    <a:pt x="360183" y="3091014"/>
                  </a:lnTo>
                  <a:lnTo>
                    <a:pt x="328378" y="3151446"/>
                  </a:lnTo>
                  <a:lnTo>
                    <a:pt x="296911" y="3212584"/>
                  </a:lnTo>
                  <a:lnTo>
                    <a:pt x="265786" y="3274434"/>
                  </a:lnTo>
                  <a:lnTo>
                    <a:pt x="235009" y="3336997"/>
                  </a:lnTo>
                  <a:lnTo>
                    <a:pt x="204584" y="3400280"/>
                  </a:lnTo>
                  <a:lnTo>
                    <a:pt x="174517" y="3464285"/>
                  </a:lnTo>
                  <a:lnTo>
                    <a:pt x="144812" y="3529017"/>
                  </a:lnTo>
                  <a:lnTo>
                    <a:pt x="115475" y="3594480"/>
                  </a:lnTo>
                  <a:lnTo>
                    <a:pt x="86511" y="3660678"/>
                  </a:lnTo>
                  <a:lnTo>
                    <a:pt x="57924" y="3727614"/>
                  </a:lnTo>
                  <a:lnTo>
                    <a:pt x="29720" y="3795294"/>
                  </a:lnTo>
                  <a:lnTo>
                    <a:pt x="1904" y="3863721"/>
                  </a:lnTo>
                  <a:lnTo>
                    <a:pt x="0" y="3884676"/>
                  </a:lnTo>
                  <a:lnTo>
                    <a:pt x="6507480" y="3884676"/>
                  </a:lnTo>
                  <a:lnTo>
                    <a:pt x="6507480" y="0"/>
                  </a:lnTo>
                  <a:close/>
                </a:path>
              </a:pathLst>
            </a:custGeom>
            <a:solidFill>
              <a:srgbClr val="BED4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990600"/>
              <a:ext cx="12192000" cy="5659120"/>
            </a:xfrm>
            <a:custGeom>
              <a:avLst/>
              <a:gdLst/>
              <a:ahLst/>
              <a:cxnLst/>
              <a:rect l="l" t="t" r="r" b="b"/>
              <a:pathLst>
                <a:path w="12192000" h="5659120">
                  <a:moveTo>
                    <a:pt x="0" y="5658612"/>
                  </a:moveTo>
                  <a:lnTo>
                    <a:pt x="12191999" y="5658612"/>
                  </a:lnTo>
                  <a:lnTo>
                    <a:pt x="12191999" y="0"/>
                  </a:lnTo>
                  <a:lnTo>
                    <a:pt x="0" y="0"/>
                  </a:lnTo>
                  <a:lnTo>
                    <a:pt x="0" y="56586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6649211"/>
              <a:ext cx="12181840" cy="208915"/>
            </a:xfrm>
            <a:custGeom>
              <a:avLst/>
              <a:gdLst/>
              <a:ahLst/>
              <a:cxnLst/>
              <a:rect l="l" t="t" r="r" b="b"/>
              <a:pathLst>
                <a:path w="12181840" h="208915">
                  <a:moveTo>
                    <a:pt x="12181332" y="208785"/>
                  </a:moveTo>
                  <a:lnTo>
                    <a:pt x="12181332" y="0"/>
                  </a:lnTo>
                  <a:lnTo>
                    <a:pt x="0" y="0"/>
                  </a:lnTo>
                  <a:lnTo>
                    <a:pt x="0" y="208785"/>
                  </a:lnTo>
                  <a:lnTo>
                    <a:pt x="12181332" y="208785"/>
                  </a:lnTo>
                  <a:close/>
                </a:path>
              </a:pathLst>
            </a:custGeom>
            <a:solidFill>
              <a:srgbClr val="5C91E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17252" y="5370576"/>
              <a:ext cx="1941576" cy="1197864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123594" y="236042"/>
            <a:ext cx="186055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0"/>
              <a:t>学习内容</a:t>
            </a:r>
            <a:endParaRPr sz="3600"/>
          </a:p>
        </p:txBody>
      </p:sp>
      <p:sp>
        <p:nvSpPr>
          <p:cNvPr id="10" name="object 10"/>
          <p:cNvSpPr/>
          <p:nvPr/>
        </p:nvSpPr>
        <p:spPr>
          <a:xfrm>
            <a:off x="1043939" y="3192779"/>
            <a:ext cx="5219700" cy="858519"/>
          </a:xfrm>
          <a:custGeom>
            <a:avLst/>
            <a:gdLst/>
            <a:ahLst/>
            <a:cxnLst/>
            <a:rect l="l" t="t" r="r" b="b"/>
            <a:pathLst>
              <a:path w="5219700" h="858520">
                <a:moveTo>
                  <a:pt x="5076698" y="0"/>
                </a:moveTo>
                <a:lnTo>
                  <a:pt x="143001" y="0"/>
                </a:lnTo>
                <a:lnTo>
                  <a:pt x="97800" y="7288"/>
                </a:lnTo>
                <a:lnTo>
                  <a:pt x="58545" y="27586"/>
                </a:lnTo>
                <a:lnTo>
                  <a:pt x="27590" y="58539"/>
                </a:lnTo>
                <a:lnTo>
                  <a:pt x="7290" y="97796"/>
                </a:lnTo>
                <a:lnTo>
                  <a:pt x="0" y="143002"/>
                </a:lnTo>
                <a:lnTo>
                  <a:pt x="0" y="715010"/>
                </a:lnTo>
                <a:lnTo>
                  <a:pt x="7290" y="760215"/>
                </a:lnTo>
                <a:lnTo>
                  <a:pt x="27590" y="799472"/>
                </a:lnTo>
                <a:lnTo>
                  <a:pt x="58545" y="830425"/>
                </a:lnTo>
                <a:lnTo>
                  <a:pt x="97800" y="850723"/>
                </a:lnTo>
                <a:lnTo>
                  <a:pt x="143001" y="858012"/>
                </a:lnTo>
                <a:lnTo>
                  <a:pt x="5076698" y="858012"/>
                </a:lnTo>
                <a:lnTo>
                  <a:pt x="5121903" y="850723"/>
                </a:lnTo>
                <a:lnTo>
                  <a:pt x="5161160" y="830425"/>
                </a:lnTo>
                <a:lnTo>
                  <a:pt x="5192113" y="799472"/>
                </a:lnTo>
                <a:lnTo>
                  <a:pt x="5212411" y="760215"/>
                </a:lnTo>
                <a:lnTo>
                  <a:pt x="5219700" y="715010"/>
                </a:lnTo>
                <a:lnTo>
                  <a:pt x="5219700" y="143002"/>
                </a:lnTo>
                <a:lnTo>
                  <a:pt x="5212411" y="97796"/>
                </a:lnTo>
                <a:lnTo>
                  <a:pt x="5192113" y="58539"/>
                </a:lnTo>
                <a:lnTo>
                  <a:pt x="5161160" y="27586"/>
                </a:lnTo>
                <a:lnTo>
                  <a:pt x="5121903" y="7288"/>
                </a:lnTo>
                <a:lnTo>
                  <a:pt x="5076698" y="0"/>
                </a:lnTo>
                <a:close/>
              </a:path>
            </a:pathLst>
          </a:custGeom>
          <a:solidFill>
            <a:srgbClr val="BED4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248562" y="1896872"/>
            <a:ext cx="4741545" cy="34410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10" b="1">
                <a:latin typeface="黑体"/>
                <a:cs typeface="黑体"/>
              </a:rPr>
              <a:t>任务</a:t>
            </a:r>
            <a:r>
              <a:rPr dirty="0" sz="3200" spc="-10" b="1">
                <a:latin typeface="黑体"/>
                <a:cs typeface="黑体"/>
              </a:rPr>
              <a:t>一</a:t>
            </a:r>
            <a:r>
              <a:rPr dirty="0" sz="3200" spc="120" b="1">
                <a:latin typeface="黑体"/>
                <a:cs typeface="黑体"/>
              </a:rPr>
              <a:t> </a:t>
            </a:r>
            <a:r>
              <a:rPr dirty="0" sz="3200" spc="5" b="1">
                <a:latin typeface="黑体"/>
                <a:cs typeface="黑体"/>
              </a:rPr>
              <a:t>认识</a:t>
            </a:r>
            <a:r>
              <a:rPr dirty="0" sz="3200" spc="-5" b="1">
                <a:latin typeface="黑体"/>
                <a:cs typeface="黑体"/>
              </a:rPr>
              <a:t>直播电</a:t>
            </a:r>
            <a:r>
              <a:rPr dirty="0" sz="3200" spc="-10" b="1">
                <a:latin typeface="黑体"/>
                <a:cs typeface="黑体"/>
              </a:rPr>
              <a:t>商</a:t>
            </a:r>
            <a:endParaRPr sz="3200">
              <a:latin typeface="黑体"/>
              <a:cs typeface="黑体"/>
            </a:endParaRPr>
          </a:p>
          <a:p>
            <a:pPr marL="12700" marR="5080">
              <a:lnSpc>
                <a:spcPts val="11520"/>
              </a:lnSpc>
              <a:spcBef>
                <a:spcPts val="1465"/>
              </a:spcBef>
            </a:pPr>
            <a:r>
              <a:rPr dirty="0" sz="3200" spc="10" b="1">
                <a:latin typeface="黑体"/>
                <a:cs typeface="黑体"/>
              </a:rPr>
              <a:t>任务</a:t>
            </a:r>
            <a:r>
              <a:rPr dirty="0" sz="3200" spc="-10" b="1">
                <a:latin typeface="黑体"/>
                <a:cs typeface="黑体"/>
              </a:rPr>
              <a:t>二</a:t>
            </a:r>
            <a:r>
              <a:rPr dirty="0" sz="3200" spc="55" b="1">
                <a:latin typeface="黑体"/>
                <a:cs typeface="黑体"/>
              </a:rPr>
              <a:t> </a:t>
            </a:r>
            <a:r>
              <a:rPr dirty="0" sz="3200" spc="5" b="1">
                <a:latin typeface="黑体"/>
                <a:cs typeface="黑体"/>
              </a:rPr>
              <a:t>认识</a:t>
            </a:r>
            <a:r>
              <a:rPr dirty="0" sz="3200" spc="-5" b="1">
                <a:latin typeface="黑体"/>
                <a:cs typeface="黑体"/>
              </a:rPr>
              <a:t>直播电</a:t>
            </a:r>
            <a:r>
              <a:rPr dirty="0" sz="3200" spc="-10" b="1">
                <a:latin typeface="黑体"/>
                <a:cs typeface="黑体"/>
              </a:rPr>
              <a:t>商</a:t>
            </a:r>
            <a:r>
              <a:rPr dirty="0" sz="3200" spc="-5" b="1">
                <a:latin typeface="黑体"/>
                <a:cs typeface="黑体"/>
              </a:rPr>
              <a:t>平</a:t>
            </a:r>
            <a:r>
              <a:rPr dirty="0" sz="3200" spc="-10" b="1">
                <a:latin typeface="黑体"/>
                <a:cs typeface="黑体"/>
              </a:rPr>
              <a:t>台 </a:t>
            </a:r>
            <a:r>
              <a:rPr dirty="0" sz="3200" spc="10" b="1">
                <a:latin typeface="黑体"/>
                <a:cs typeface="黑体"/>
              </a:rPr>
              <a:t>任务</a:t>
            </a:r>
            <a:r>
              <a:rPr dirty="0" sz="3200" spc="-10" b="1">
                <a:latin typeface="黑体"/>
                <a:cs typeface="黑体"/>
              </a:rPr>
              <a:t>三</a:t>
            </a:r>
            <a:r>
              <a:rPr dirty="0" sz="3200" spc="75" b="1">
                <a:latin typeface="黑体"/>
                <a:cs typeface="黑体"/>
              </a:rPr>
              <a:t> </a:t>
            </a:r>
            <a:r>
              <a:rPr dirty="0" sz="3200" spc="5" b="1">
                <a:latin typeface="黑体"/>
                <a:cs typeface="黑体"/>
              </a:rPr>
              <a:t>认识</a:t>
            </a:r>
            <a:r>
              <a:rPr dirty="0" sz="3200" spc="-10" b="1">
                <a:latin typeface="黑体"/>
                <a:cs typeface="黑体"/>
              </a:rPr>
              <a:t>直</a:t>
            </a:r>
            <a:r>
              <a:rPr dirty="0" sz="3200" spc="5" b="1">
                <a:latin typeface="黑体"/>
                <a:cs typeface="黑体"/>
              </a:rPr>
              <a:t>播</a:t>
            </a:r>
            <a:r>
              <a:rPr dirty="0" sz="3200" spc="-10" b="1">
                <a:latin typeface="黑体"/>
                <a:cs typeface="黑体"/>
              </a:rPr>
              <a:t>电商</a:t>
            </a:r>
            <a:r>
              <a:rPr dirty="0" sz="3200" b="1">
                <a:latin typeface="黑体"/>
                <a:cs typeface="黑体"/>
              </a:rPr>
              <a:t>运</a:t>
            </a:r>
            <a:r>
              <a:rPr dirty="0" sz="3200" spc="-10" b="1">
                <a:latin typeface="黑体"/>
                <a:cs typeface="黑体"/>
              </a:rPr>
              <a:t>营</a:t>
            </a:r>
            <a:endParaRPr sz="3200">
              <a:latin typeface="黑体"/>
              <a:cs typeface="黑体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70431" cy="122377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BED4F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457200" y="0"/>
            <a:ext cx="11734800" cy="6858000"/>
            <a:chOff x="457200" y="0"/>
            <a:chExt cx="11734800" cy="6858000"/>
          </a:xfrm>
        </p:grpSpPr>
        <p:sp>
          <p:nvSpPr>
            <p:cNvPr id="4" name="object 4"/>
            <p:cNvSpPr/>
            <p:nvPr/>
          </p:nvSpPr>
          <p:spPr>
            <a:xfrm>
              <a:off x="3991355" y="0"/>
              <a:ext cx="6507480" cy="4170045"/>
            </a:xfrm>
            <a:custGeom>
              <a:avLst/>
              <a:gdLst/>
              <a:ahLst/>
              <a:cxnLst/>
              <a:rect l="l" t="t" r="r" b="b"/>
              <a:pathLst>
                <a:path w="6507480" h="4170045">
                  <a:moveTo>
                    <a:pt x="6507480" y="0"/>
                  </a:moveTo>
                  <a:lnTo>
                    <a:pt x="5714516" y="0"/>
                  </a:lnTo>
                  <a:lnTo>
                    <a:pt x="5672184" y="2695"/>
                  </a:lnTo>
                  <a:lnTo>
                    <a:pt x="5546905" y="12143"/>
                  </a:lnTo>
                  <a:lnTo>
                    <a:pt x="5416314" y="24264"/>
                  </a:lnTo>
                  <a:lnTo>
                    <a:pt x="5280732" y="39318"/>
                  </a:lnTo>
                  <a:lnTo>
                    <a:pt x="5140482" y="57565"/>
                  </a:lnTo>
                  <a:lnTo>
                    <a:pt x="5032425" y="73501"/>
                  </a:lnTo>
                  <a:lnTo>
                    <a:pt x="4922059" y="91488"/>
                  </a:lnTo>
                  <a:lnTo>
                    <a:pt x="4809521" y="111636"/>
                  </a:lnTo>
                  <a:lnTo>
                    <a:pt x="4694945" y="134054"/>
                  </a:lnTo>
                  <a:lnTo>
                    <a:pt x="4578469" y="158851"/>
                  </a:lnTo>
                  <a:lnTo>
                    <a:pt x="4460227" y="186137"/>
                  </a:lnTo>
                  <a:lnTo>
                    <a:pt x="4340357" y="216022"/>
                  </a:lnTo>
                  <a:lnTo>
                    <a:pt x="4218993" y="248615"/>
                  </a:lnTo>
                  <a:lnTo>
                    <a:pt x="4137321" y="271902"/>
                  </a:lnTo>
                  <a:lnTo>
                    <a:pt x="4055086" y="296473"/>
                  </a:lnTo>
                  <a:lnTo>
                    <a:pt x="3972329" y="322361"/>
                  </a:lnTo>
                  <a:lnTo>
                    <a:pt x="3889089" y="349599"/>
                  </a:lnTo>
                  <a:lnTo>
                    <a:pt x="3805407" y="378219"/>
                  </a:lnTo>
                  <a:lnTo>
                    <a:pt x="3721323" y="408253"/>
                  </a:lnTo>
                  <a:lnTo>
                    <a:pt x="3636877" y="439734"/>
                  </a:lnTo>
                  <a:lnTo>
                    <a:pt x="3552110" y="472693"/>
                  </a:lnTo>
                  <a:lnTo>
                    <a:pt x="3467062" y="507165"/>
                  </a:lnTo>
                  <a:lnTo>
                    <a:pt x="3381773" y="543180"/>
                  </a:lnTo>
                  <a:lnTo>
                    <a:pt x="3296283" y="580772"/>
                  </a:lnTo>
                  <a:lnTo>
                    <a:pt x="3210633" y="619973"/>
                  </a:lnTo>
                  <a:lnTo>
                    <a:pt x="3124863" y="660815"/>
                  </a:lnTo>
                  <a:lnTo>
                    <a:pt x="3039014" y="703331"/>
                  </a:lnTo>
                  <a:lnTo>
                    <a:pt x="2953125" y="747553"/>
                  </a:lnTo>
                  <a:lnTo>
                    <a:pt x="2910178" y="770313"/>
                  </a:lnTo>
                  <a:lnTo>
                    <a:pt x="2867236" y="793513"/>
                  </a:lnTo>
                  <a:lnTo>
                    <a:pt x="2824305" y="817155"/>
                  </a:lnTo>
                  <a:lnTo>
                    <a:pt x="2781389" y="841245"/>
                  </a:lnTo>
                  <a:lnTo>
                    <a:pt x="2738493" y="865785"/>
                  </a:lnTo>
                  <a:lnTo>
                    <a:pt x="2695623" y="890779"/>
                  </a:lnTo>
                  <a:lnTo>
                    <a:pt x="2652783" y="916233"/>
                  </a:lnTo>
                  <a:lnTo>
                    <a:pt x="2609978" y="942150"/>
                  </a:lnTo>
                  <a:lnTo>
                    <a:pt x="2567214" y="968534"/>
                  </a:lnTo>
                  <a:lnTo>
                    <a:pt x="2524495" y="995389"/>
                  </a:lnTo>
                  <a:lnTo>
                    <a:pt x="2481827" y="1022720"/>
                  </a:lnTo>
                  <a:lnTo>
                    <a:pt x="2439215" y="1050529"/>
                  </a:lnTo>
                  <a:lnTo>
                    <a:pt x="2396663" y="1078822"/>
                  </a:lnTo>
                  <a:lnTo>
                    <a:pt x="2354177" y="1107602"/>
                  </a:lnTo>
                  <a:lnTo>
                    <a:pt x="2311761" y="1136874"/>
                  </a:lnTo>
                  <a:lnTo>
                    <a:pt x="2269421" y="1166641"/>
                  </a:lnTo>
                  <a:lnTo>
                    <a:pt x="2227162" y="1196907"/>
                  </a:lnTo>
                  <a:lnTo>
                    <a:pt x="2184989" y="1227677"/>
                  </a:lnTo>
                  <a:lnTo>
                    <a:pt x="2142906" y="1258955"/>
                  </a:lnTo>
                  <a:lnTo>
                    <a:pt x="2100919" y="1290745"/>
                  </a:lnTo>
                  <a:lnTo>
                    <a:pt x="2059033" y="1323050"/>
                  </a:lnTo>
                  <a:lnTo>
                    <a:pt x="2017253" y="1355874"/>
                  </a:lnTo>
                  <a:lnTo>
                    <a:pt x="1975584" y="1389223"/>
                  </a:lnTo>
                  <a:lnTo>
                    <a:pt x="1934031" y="1423100"/>
                  </a:lnTo>
                  <a:lnTo>
                    <a:pt x="1892599" y="1457508"/>
                  </a:lnTo>
                  <a:lnTo>
                    <a:pt x="1851293" y="1492453"/>
                  </a:lnTo>
                  <a:lnTo>
                    <a:pt x="1810118" y="1527937"/>
                  </a:lnTo>
                  <a:lnTo>
                    <a:pt x="1769079" y="1563966"/>
                  </a:lnTo>
                  <a:lnTo>
                    <a:pt x="1728181" y="1600543"/>
                  </a:lnTo>
                  <a:lnTo>
                    <a:pt x="1687429" y="1637672"/>
                  </a:lnTo>
                  <a:lnTo>
                    <a:pt x="1646829" y="1675357"/>
                  </a:lnTo>
                  <a:lnTo>
                    <a:pt x="1606385" y="1713603"/>
                  </a:lnTo>
                  <a:lnTo>
                    <a:pt x="1566102" y="1752412"/>
                  </a:lnTo>
                  <a:lnTo>
                    <a:pt x="1525985" y="1791791"/>
                  </a:lnTo>
                  <a:lnTo>
                    <a:pt x="1486040" y="1831742"/>
                  </a:lnTo>
                  <a:lnTo>
                    <a:pt x="1446271" y="1872269"/>
                  </a:lnTo>
                  <a:lnTo>
                    <a:pt x="1406684" y="1913377"/>
                  </a:lnTo>
                  <a:lnTo>
                    <a:pt x="1367283" y="1955070"/>
                  </a:lnTo>
                  <a:lnTo>
                    <a:pt x="1328073" y="1997351"/>
                  </a:lnTo>
                  <a:lnTo>
                    <a:pt x="1289060" y="2040225"/>
                  </a:lnTo>
                  <a:lnTo>
                    <a:pt x="1250248" y="2083696"/>
                  </a:lnTo>
                  <a:lnTo>
                    <a:pt x="1211643" y="2127767"/>
                  </a:lnTo>
                  <a:lnTo>
                    <a:pt x="1173250" y="2172444"/>
                  </a:lnTo>
                  <a:lnTo>
                    <a:pt x="1135073" y="2217729"/>
                  </a:lnTo>
                  <a:lnTo>
                    <a:pt x="1097118" y="2263628"/>
                  </a:lnTo>
                  <a:lnTo>
                    <a:pt x="1059390" y="2310143"/>
                  </a:lnTo>
                  <a:lnTo>
                    <a:pt x="1021893" y="2357280"/>
                  </a:lnTo>
                  <a:lnTo>
                    <a:pt x="984633" y="2405042"/>
                  </a:lnTo>
                  <a:lnTo>
                    <a:pt x="947615" y="2453433"/>
                  </a:lnTo>
                  <a:lnTo>
                    <a:pt x="910844" y="2502457"/>
                  </a:lnTo>
                  <a:lnTo>
                    <a:pt x="874325" y="2552119"/>
                  </a:lnTo>
                  <a:lnTo>
                    <a:pt x="838062" y="2602422"/>
                  </a:lnTo>
                  <a:lnTo>
                    <a:pt x="802062" y="2653371"/>
                  </a:lnTo>
                  <a:lnTo>
                    <a:pt x="766328" y="2704969"/>
                  </a:lnTo>
                  <a:lnTo>
                    <a:pt x="730867" y="2757220"/>
                  </a:lnTo>
                  <a:lnTo>
                    <a:pt x="695682" y="2810129"/>
                  </a:lnTo>
                  <a:lnTo>
                    <a:pt x="660780" y="2863700"/>
                  </a:lnTo>
                  <a:lnTo>
                    <a:pt x="626165" y="2917937"/>
                  </a:lnTo>
                  <a:lnTo>
                    <a:pt x="591842" y="2972843"/>
                  </a:lnTo>
                  <a:lnTo>
                    <a:pt x="557816" y="3028423"/>
                  </a:lnTo>
                  <a:lnTo>
                    <a:pt x="524092" y="3084681"/>
                  </a:lnTo>
                  <a:lnTo>
                    <a:pt x="490676" y="3141621"/>
                  </a:lnTo>
                  <a:lnTo>
                    <a:pt x="457571" y="3199247"/>
                  </a:lnTo>
                  <a:lnTo>
                    <a:pt x="424784" y="3257563"/>
                  </a:lnTo>
                  <a:lnTo>
                    <a:pt x="392320" y="3316573"/>
                  </a:lnTo>
                  <a:lnTo>
                    <a:pt x="360183" y="3376281"/>
                  </a:lnTo>
                  <a:lnTo>
                    <a:pt x="328378" y="3436691"/>
                  </a:lnTo>
                  <a:lnTo>
                    <a:pt x="296911" y="3497808"/>
                  </a:lnTo>
                  <a:lnTo>
                    <a:pt x="265786" y="3559634"/>
                  </a:lnTo>
                  <a:lnTo>
                    <a:pt x="235009" y="3622176"/>
                  </a:lnTo>
                  <a:lnTo>
                    <a:pt x="204584" y="3685435"/>
                  </a:lnTo>
                  <a:lnTo>
                    <a:pt x="174517" y="3749417"/>
                  </a:lnTo>
                  <a:lnTo>
                    <a:pt x="144812" y="3814126"/>
                  </a:lnTo>
                  <a:lnTo>
                    <a:pt x="115475" y="3879565"/>
                  </a:lnTo>
                  <a:lnTo>
                    <a:pt x="86511" y="3945739"/>
                  </a:lnTo>
                  <a:lnTo>
                    <a:pt x="57924" y="4012651"/>
                  </a:lnTo>
                  <a:lnTo>
                    <a:pt x="29720" y="4080307"/>
                  </a:lnTo>
                  <a:lnTo>
                    <a:pt x="1905" y="4148708"/>
                  </a:lnTo>
                  <a:lnTo>
                    <a:pt x="0" y="4169664"/>
                  </a:lnTo>
                  <a:lnTo>
                    <a:pt x="6507480" y="4169664"/>
                  </a:lnTo>
                  <a:lnTo>
                    <a:pt x="6507480" y="0"/>
                  </a:lnTo>
                  <a:close/>
                </a:path>
              </a:pathLst>
            </a:custGeom>
            <a:solidFill>
              <a:srgbClr val="DFEA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89091" y="0"/>
              <a:ext cx="6503034" cy="3872865"/>
            </a:xfrm>
            <a:custGeom>
              <a:avLst/>
              <a:gdLst/>
              <a:ahLst/>
              <a:cxnLst/>
              <a:rect l="l" t="t" r="r" b="b"/>
              <a:pathLst>
                <a:path w="6503034" h="3872865">
                  <a:moveTo>
                    <a:pt x="6502907" y="0"/>
                  </a:moveTo>
                  <a:lnTo>
                    <a:pt x="4052802" y="0"/>
                  </a:lnTo>
                  <a:lnTo>
                    <a:pt x="3972329" y="25181"/>
                  </a:lnTo>
                  <a:lnTo>
                    <a:pt x="3889089" y="52419"/>
                  </a:lnTo>
                  <a:lnTo>
                    <a:pt x="3805407" y="81039"/>
                  </a:lnTo>
                  <a:lnTo>
                    <a:pt x="3721323" y="111073"/>
                  </a:lnTo>
                  <a:lnTo>
                    <a:pt x="3636877" y="142554"/>
                  </a:lnTo>
                  <a:lnTo>
                    <a:pt x="3552110" y="175513"/>
                  </a:lnTo>
                  <a:lnTo>
                    <a:pt x="3467062" y="209985"/>
                  </a:lnTo>
                  <a:lnTo>
                    <a:pt x="3381773" y="246000"/>
                  </a:lnTo>
                  <a:lnTo>
                    <a:pt x="3296283" y="283592"/>
                  </a:lnTo>
                  <a:lnTo>
                    <a:pt x="3210633" y="322793"/>
                  </a:lnTo>
                  <a:lnTo>
                    <a:pt x="3124863" y="363635"/>
                  </a:lnTo>
                  <a:lnTo>
                    <a:pt x="3039014" y="406151"/>
                  </a:lnTo>
                  <a:lnTo>
                    <a:pt x="2953125" y="450373"/>
                  </a:lnTo>
                  <a:lnTo>
                    <a:pt x="2910178" y="473133"/>
                  </a:lnTo>
                  <a:lnTo>
                    <a:pt x="2867236" y="496333"/>
                  </a:lnTo>
                  <a:lnTo>
                    <a:pt x="2824305" y="519975"/>
                  </a:lnTo>
                  <a:lnTo>
                    <a:pt x="2781389" y="544065"/>
                  </a:lnTo>
                  <a:lnTo>
                    <a:pt x="2738493" y="568605"/>
                  </a:lnTo>
                  <a:lnTo>
                    <a:pt x="2695623" y="593599"/>
                  </a:lnTo>
                  <a:lnTo>
                    <a:pt x="2652783" y="619053"/>
                  </a:lnTo>
                  <a:lnTo>
                    <a:pt x="2609978" y="644970"/>
                  </a:lnTo>
                  <a:lnTo>
                    <a:pt x="2567214" y="671354"/>
                  </a:lnTo>
                  <a:lnTo>
                    <a:pt x="2524495" y="698209"/>
                  </a:lnTo>
                  <a:lnTo>
                    <a:pt x="2481827" y="725540"/>
                  </a:lnTo>
                  <a:lnTo>
                    <a:pt x="2439215" y="753349"/>
                  </a:lnTo>
                  <a:lnTo>
                    <a:pt x="2396663" y="781642"/>
                  </a:lnTo>
                  <a:lnTo>
                    <a:pt x="2354177" y="810422"/>
                  </a:lnTo>
                  <a:lnTo>
                    <a:pt x="2311761" y="839694"/>
                  </a:lnTo>
                  <a:lnTo>
                    <a:pt x="2269421" y="869461"/>
                  </a:lnTo>
                  <a:lnTo>
                    <a:pt x="2227162" y="899727"/>
                  </a:lnTo>
                  <a:lnTo>
                    <a:pt x="2184989" y="930497"/>
                  </a:lnTo>
                  <a:lnTo>
                    <a:pt x="2142906" y="961775"/>
                  </a:lnTo>
                  <a:lnTo>
                    <a:pt x="2100919" y="993565"/>
                  </a:lnTo>
                  <a:lnTo>
                    <a:pt x="2059033" y="1025870"/>
                  </a:lnTo>
                  <a:lnTo>
                    <a:pt x="2017253" y="1058694"/>
                  </a:lnTo>
                  <a:lnTo>
                    <a:pt x="1975584" y="1092043"/>
                  </a:lnTo>
                  <a:lnTo>
                    <a:pt x="1934031" y="1125920"/>
                  </a:lnTo>
                  <a:lnTo>
                    <a:pt x="1892599" y="1160328"/>
                  </a:lnTo>
                  <a:lnTo>
                    <a:pt x="1851293" y="1195273"/>
                  </a:lnTo>
                  <a:lnTo>
                    <a:pt x="1810118" y="1230757"/>
                  </a:lnTo>
                  <a:lnTo>
                    <a:pt x="1769079" y="1266786"/>
                  </a:lnTo>
                  <a:lnTo>
                    <a:pt x="1728181" y="1303363"/>
                  </a:lnTo>
                  <a:lnTo>
                    <a:pt x="1687429" y="1340492"/>
                  </a:lnTo>
                  <a:lnTo>
                    <a:pt x="1646829" y="1378177"/>
                  </a:lnTo>
                  <a:lnTo>
                    <a:pt x="1606385" y="1416423"/>
                  </a:lnTo>
                  <a:lnTo>
                    <a:pt x="1566102" y="1455232"/>
                  </a:lnTo>
                  <a:lnTo>
                    <a:pt x="1525985" y="1494611"/>
                  </a:lnTo>
                  <a:lnTo>
                    <a:pt x="1486040" y="1534562"/>
                  </a:lnTo>
                  <a:lnTo>
                    <a:pt x="1446271" y="1575089"/>
                  </a:lnTo>
                  <a:lnTo>
                    <a:pt x="1406684" y="1616197"/>
                  </a:lnTo>
                  <a:lnTo>
                    <a:pt x="1367283" y="1657890"/>
                  </a:lnTo>
                  <a:lnTo>
                    <a:pt x="1328073" y="1700171"/>
                  </a:lnTo>
                  <a:lnTo>
                    <a:pt x="1289060" y="1743045"/>
                  </a:lnTo>
                  <a:lnTo>
                    <a:pt x="1250248" y="1786516"/>
                  </a:lnTo>
                  <a:lnTo>
                    <a:pt x="1211643" y="1830587"/>
                  </a:lnTo>
                  <a:lnTo>
                    <a:pt x="1173250" y="1875264"/>
                  </a:lnTo>
                  <a:lnTo>
                    <a:pt x="1135073" y="1920549"/>
                  </a:lnTo>
                  <a:lnTo>
                    <a:pt x="1097118" y="1966448"/>
                  </a:lnTo>
                  <a:lnTo>
                    <a:pt x="1059390" y="2012963"/>
                  </a:lnTo>
                  <a:lnTo>
                    <a:pt x="1021893" y="2060100"/>
                  </a:lnTo>
                  <a:lnTo>
                    <a:pt x="984633" y="2107862"/>
                  </a:lnTo>
                  <a:lnTo>
                    <a:pt x="947615" y="2156253"/>
                  </a:lnTo>
                  <a:lnTo>
                    <a:pt x="910844" y="2205277"/>
                  </a:lnTo>
                  <a:lnTo>
                    <a:pt x="874325" y="2254939"/>
                  </a:lnTo>
                  <a:lnTo>
                    <a:pt x="838062" y="2305242"/>
                  </a:lnTo>
                  <a:lnTo>
                    <a:pt x="802062" y="2356191"/>
                  </a:lnTo>
                  <a:lnTo>
                    <a:pt x="766328" y="2407789"/>
                  </a:lnTo>
                  <a:lnTo>
                    <a:pt x="730867" y="2460040"/>
                  </a:lnTo>
                  <a:lnTo>
                    <a:pt x="695682" y="2512949"/>
                  </a:lnTo>
                  <a:lnTo>
                    <a:pt x="660780" y="2566520"/>
                  </a:lnTo>
                  <a:lnTo>
                    <a:pt x="626165" y="2620757"/>
                  </a:lnTo>
                  <a:lnTo>
                    <a:pt x="591842" y="2675663"/>
                  </a:lnTo>
                  <a:lnTo>
                    <a:pt x="557816" y="2731243"/>
                  </a:lnTo>
                  <a:lnTo>
                    <a:pt x="524092" y="2787501"/>
                  </a:lnTo>
                  <a:lnTo>
                    <a:pt x="490676" y="2844441"/>
                  </a:lnTo>
                  <a:lnTo>
                    <a:pt x="457571" y="2902067"/>
                  </a:lnTo>
                  <a:lnTo>
                    <a:pt x="424784" y="2960383"/>
                  </a:lnTo>
                  <a:lnTo>
                    <a:pt x="392320" y="3019393"/>
                  </a:lnTo>
                  <a:lnTo>
                    <a:pt x="360183" y="3079101"/>
                  </a:lnTo>
                  <a:lnTo>
                    <a:pt x="328378" y="3139511"/>
                  </a:lnTo>
                  <a:lnTo>
                    <a:pt x="296911" y="3200628"/>
                  </a:lnTo>
                  <a:lnTo>
                    <a:pt x="265786" y="3262454"/>
                  </a:lnTo>
                  <a:lnTo>
                    <a:pt x="235009" y="3324996"/>
                  </a:lnTo>
                  <a:lnTo>
                    <a:pt x="204584" y="3388255"/>
                  </a:lnTo>
                  <a:lnTo>
                    <a:pt x="174517" y="3452237"/>
                  </a:lnTo>
                  <a:lnTo>
                    <a:pt x="144812" y="3516946"/>
                  </a:lnTo>
                  <a:lnTo>
                    <a:pt x="115475" y="3582385"/>
                  </a:lnTo>
                  <a:lnTo>
                    <a:pt x="86511" y="3648559"/>
                  </a:lnTo>
                  <a:lnTo>
                    <a:pt x="57924" y="3715471"/>
                  </a:lnTo>
                  <a:lnTo>
                    <a:pt x="29720" y="3783127"/>
                  </a:lnTo>
                  <a:lnTo>
                    <a:pt x="1905" y="3851529"/>
                  </a:lnTo>
                  <a:lnTo>
                    <a:pt x="0" y="3872483"/>
                  </a:lnTo>
                  <a:lnTo>
                    <a:pt x="6502907" y="3872483"/>
                  </a:lnTo>
                  <a:lnTo>
                    <a:pt x="6502907" y="0"/>
                  </a:lnTo>
                  <a:close/>
                </a:path>
              </a:pathLst>
            </a:custGeom>
            <a:solidFill>
              <a:srgbClr val="307A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746232" y="3100090"/>
              <a:ext cx="9446260" cy="3757929"/>
            </a:xfrm>
            <a:custGeom>
              <a:avLst/>
              <a:gdLst/>
              <a:ahLst/>
              <a:cxnLst/>
              <a:rect l="l" t="t" r="r" b="b"/>
              <a:pathLst>
                <a:path w="9446260" h="3757929">
                  <a:moveTo>
                    <a:pt x="9445767" y="0"/>
                  </a:moveTo>
                  <a:lnTo>
                    <a:pt x="9355627" y="35036"/>
                  </a:lnTo>
                  <a:lnTo>
                    <a:pt x="9260514" y="70379"/>
                  </a:lnTo>
                  <a:lnTo>
                    <a:pt x="9165011" y="104275"/>
                  </a:lnTo>
                  <a:lnTo>
                    <a:pt x="9069132" y="136770"/>
                  </a:lnTo>
                  <a:lnTo>
                    <a:pt x="8972889" y="167912"/>
                  </a:lnTo>
                  <a:lnTo>
                    <a:pt x="8876294" y="197745"/>
                  </a:lnTo>
                  <a:lnTo>
                    <a:pt x="8779360" y="226316"/>
                  </a:lnTo>
                  <a:lnTo>
                    <a:pt x="8682099" y="253672"/>
                  </a:lnTo>
                  <a:lnTo>
                    <a:pt x="8535621" y="292527"/>
                  </a:lnTo>
                  <a:lnTo>
                    <a:pt x="8388478" y="328906"/>
                  </a:lnTo>
                  <a:lnTo>
                    <a:pt x="8240711" y="362965"/>
                  </a:lnTo>
                  <a:lnTo>
                    <a:pt x="8092361" y="394861"/>
                  </a:lnTo>
                  <a:lnTo>
                    <a:pt x="7893729" y="434291"/>
                  </a:lnTo>
                  <a:lnTo>
                    <a:pt x="7644240" y="479121"/>
                  </a:lnTo>
                  <a:lnTo>
                    <a:pt x="7343351" y="527332"/>
                  </a:lnTo>
                  <a:lnTo>
                    <a:pt x="6990666" y="577452"/>
                  </a:lnTo>
                  <a:lnTo>
                    <a:pt x="5118048" y="811082"/>
                  </a:lnTo>
                  <a:lnTo>
                    <a:pt x="4766237" y="864473"/>
                  </a:lnTo>
                  <a:lnTo>
                    <a:pt x="4516185" y="907227"/>
                  </a:lnTo>
                  <a:lnTo>
                    <a:pt x="4317037" y="944756"/>
                  </a:lnTo>
                  <a:lnTo>
                    <a:pt x="4118791" y="985641"/>
                  </a:lnTo>
                  <a:lnTo>
                    <a:pt x="3970759" y="1018728"/>
                  </a:lnTo>
                  <a:lnTo>
                    <a:pt x="3823331" y="1054067"/>
                  </a:lnTo>
                  <a:lnTo>
                    <a:pt x="3676551" y="1091814"/>
                  </a:lnTo>
                  <a:lnTo>
                    <a:pt x="3530459" y="1132123"/>
                  </a:lnTo>
                  <a:lnTo>
                    <a:pt x="3433468" y="1160496"/>
                  </a:lnTo>
                  <a:lnTo>
                    <a:pt x="3336814" y="1190124"/>
                  </a:lnTo>
                  <a:lnTo>
                    <a:pt x="3240510" y="1221053"/>
                  </a:lnTo>
                  <a:lnTo>
                    <a:pt x="3144568" y="1253329"/>
                  </a:lnTo>
                  <a:lnTo>
                    <a:pt x="3049001" y="1286997"/>
                  </a:lnTo>
                  <a:lnTo>
                    <a:pt x="2953820" y="1322105"/>
                  </a:lnTo>
                  <a:lnTo>
                    <a:pt x="2859039" y="1358698"/>
                  </a:lnTo>
                  <a:lnTo>
                    <a:pt x="2764669" y="1396823"/>
                  </a:lnTo>
                  <a:lnTo>
                    <a:pt x="2670724" y="1436525"/>
                  </a:lnTo>
                  <a:lnTo>
                    <a:pt x="2577215" y="1477852"/>
                  </a:lnTo>
                  <a:lnTo>
                    <a:pt x="2530628" y="1499138"/>
                  </a:lnTo>
                  <a:lnTo>
                    <a:pt x="2484155" y="1520848"/>
                  </a:lnTo>
                  <a:lnTo>
                    <a:pt x="2437797" y="1542987"/>
                  </a:lnTo>
                  <a:lnTo>
                    <a:pt x="2391556" y="1565561"/>
                  </a:lnTo>
                  <a:lnTo>
                    <a:pt x="2345434" y="1588575"/>
                  </a:lnTo>
                  <a:lnTo>
                    <a:pt x="2299431" y="1612036"/>
                  </a:lnTo>
                  <a:lnTo>
                    <a:pt x="2253551" y="1635949"/>
                  </a:lnTo>
                  <a:lnTo>
                    <a:pt x="2207793" y="1660319"/>
                  </a:lnTo>
                  <a:lnTo>
                    <a:pt x="2162160" y="1685154"/>
                  </a:lnTo>
                  <a:lnTo>
                    <a:pt x="2116653" y="1710458"/>
                  </a:lnTo>
                  <a:lnTo>
                    <a:pt x="2071274" y="1736237"/>
                  </a:lnTo>
                  <a:lnTo>
                    <a:pt x="2026024" y="1762497"/>
                  </a:lnTo>
                  <a:lnTo>
                    <a:pt x="1980905" y="1789244"/>
                  </a:lnTo>
                  <a:lnTo>
                    <a:pt x="1935918" y="1816483"/>
                  </a:lnTo>
                  <a:lnTo>
                    <a:pt x="1891066" y="1844221"/>
                  </a:lnTo>
                  <a:lnTo>
                    <a:pt x="1846349" y="1872463"/>
                  </a:lnTo>
                  <a:lnTo>
                    <a:pt x="1801769" y="1901215"/>
                  </a:lnTo>
                  <a:lnTo>
                    <a:pt x="1757328" y="1930482"/>
                  </a:lnTo>
                  <a:lnTo>
                    <a:pt x="1713026" y="1960271"/>
                  </a:lnTo>
                  <a:lnTo>
                    <a:pt x="1668867" y="1990587"/>
                  </a:lnTo>
                  <a:lnTo>
                    <a:pt x="1624851" y="2021436"/>
                  </a:lnTo>
                  <a:lnTo>
                    <a:pt x="1580980" y="2052823"/>
                  </a:lnTo>
                  <a:lnTo>
                    <a:pt x="1537255" y="2084755"/>
                  </a:lnTo>
                  <a:lnTo>
                    <a:pt x="1493678" y="2117238"/>
                  </a:lnTo>
                  <a:lnTo>
                    <a:pt x="1450250" y="2150276"/>
                  </a:lnTo>
                  <a:lnTo>
                    <a:pt x="1406974" y="2183876"/>
                  </a:lnTo>
                  <a:lnTo>
                    <a:pt x="1363850" y="2218044"/>
                  </a:lnTo>
                  <a:lnTo>
                    <a:pt x="1320880" y="2252785"/>
                  </a:lnTo>
                  <a:lnTo>
                    <a:pt x="1278066" y="2288105"/>
                  </a:lnTo>
                  <a:lnTo>
                    <a:pt x="1235409" y="2324010"/>
                  </a:lnTo>
                  <a:lnTo>
                    <a:pt x="1192911" y="2360506"/>
                  </a:lnTo>
                  <a:lnTo>
                    <a:pt x="1150573" y="2397598"/>
                  </a:lnTo>
                  <a:lnTo>
                    <a:pt x="1108397" y="2435293"/>
                  </a:lnTo>
                  <a:lnTo>
                    <a:pt x="1066385" y="2473595"/>
                  </a:lnTo>
                  <a:lnTo>
                    <a:pt x="1024538" y="2512511"/>
                  </a:lnTo>
                  <a:lnTo>
                    <a:pt x="982857" y="2552047"/>
                  </a:lnTo>
                  <a:lnTo>
                    <a:pt x="941344" y="2592208"/>
                  </a:lnTo>
                  <a:lnTo>
                    <a:pt x="900001" y="2633000"/>
                  </a:lnTo>
                  <a:lnTo>
                    <a:pt x="858829" y="2674429"/>
                  </a:lnTo>
                  <a:lnTo>
                    <a:pt x="817830" y="2716500"/>
                  </a:lnTo>
                  <a:lnTo>
                    <a:pt x="777006" y="2759220"/>
                  </a:lnTo>
                  <a:lnTo>
                    <a:pt x="736357" y="2802594"/>
                  </a:lnTo>
                  <a:lnTo>
                    <a:pt x="695885" y="2846628"/>
                  </a:lnTo>
                  <a:lnTo>
                    <a:pt x="655593" y="2891327"/>
                  </a:lnTo>
                  <a:lnTo>
                    <a:pt x="615481" y="2936698"/>
                  </a:lnTo>
                  <a:lnTo>
                    <a:pt x="575551" y="2982747"/>
                  </a:lnTo>
                  <a:lnTo>
                    <a:pt x="535805" y="3029478"/>
                  </a:lnTo>
                  <a:lnTo>
                    <a:pt x="496244" y="3076898"/>
                  </a:lnTo>
                  <a:lnTo>
                    <a:pt x="456869" y="3125013"/>
                  </a:lnTo>
                  <a:lnTo>
                    <a:pt x="417683" y="3173828"/>
                  </a:lnTo>
                  <a:lnTo>
                    <a:pt x="378687" y="3223349"/>
                  </a:lnTo>
                  <a:lnTo>
                    <a:pt x="339882" y="3273582"/>
                  </a:lnTo>
                  <a:lnTo>
                    <a:pt x="301270" y="3324532"/>
                  </a:lnTo>
                  <a:lnTo>
                    <a:pt x="262853" y="3376206"/>
                  </a:lnTo>
                  <a:lnTo>
                    <a:pt x="224631" y="3428609"/>
                  </a:lnTo>
                  <a:lnTo>
                    <a:pt x="186608" y="3481747"/>
                  </a:lnTo>
                  <a:lnTo>
                    <a:pt x="148783" y="3535626"/>
                  </a:lnTo>
                  <a:lnTo>
                    <a:pt x="111159" y="3590252"/>
                  </a:lnTo>
                  <a:lnTo>
                    <a:pt x="73737" y="3645629"/>
                  </a:lnTo>
                  <a:lnTo>
                    <a:pt x="36519" y="3701765"/>
                  </a:lnTo>
                  <a:lnTo>
                    <a:pt x="0" y="3757907"/>
                  </a:lnTo>
                  <a:lnTo>
                    <a:pt x="9445767" y="3757907"/>
                  </a:lnTo>
                  <a:lnTo>
                    <a:pt x="9445767" y="0"/>
                  </a:lnTo>
                  <a:close/>
                </a:path>
              </a:pathLst>
            </a:custGeom>
            <a:solidFill>
              <a:srgbClr val="5C91E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303314"/>
              <a:ext cx="11483594" cy="6391909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612648" y="458723"/>
            <a:ext cx="10967085" cy="5925820"/>
            <a:chOff x="612648" y="458723"/>
            <a:chExt cx="10967085" cy="5925820"/>
          </a:xfrm>
        </p:grpSpPr>
        <p:sp>
          <p:nvSpPr>
            <p:cNvPr id="9" name="object 9"/>
            <p:cNvSpPr/>
            <p:nvPr/>
          </p:nvSpPr>
          <p:spPr>
            <a:xfrm>
              <a:off x="612648" y="458723"/>
              <a:ext cx="10967085" cy="5925820"/>
            </a:xfrm>
            <a:custGeom>
              <a:avLst/>
              <a:gdLst/>
              <a:ahLst/>
              <a:cxnLst/>
              <a:rect l="l" t="t" r="r" b="b"/>
              <a:pathLst>
                <a:path w="10967085" h="5925820">
                  <a:moveTo>
                    <a:pt x="10966704" y="0"/>
                  </a:moveTo>
                  <a:lnTo>
                    <a:pt x="987551" y="0"/>
                  </a:lnTo>
                  <a:lnTo>
                    <a:pt x="939704" y="1138"/>
                  </a:lnTo>
                  <a:lnTo>
                    <a:pt x="892445" y="4520"/>
                  </a:lnTo>
                  <a:lnTo>
                    <a:pt x="845825" y="10092"/>
                  </a:lnTo>
                  <a:lnTo>
                    <a:pt x="799896" y="17805"/>
                  </a:lnTo>
                  <a:lnTo>
                    <a:pt x="754710" y="27604"/>
                  </a:lnTo>
                  <a:lnTo>
                    <a:pt x="710318" y="39440"/>
                  </a:lnTo>
                  <a:lnTo>
                    <a:pt x="666773" y="53261"/>
                  </a:lnTo>
                  <a:lnTo>
                    <a:pt x="624126" y="69013"/>
                  </a:lnTo>
                  <a:lnTo>
                    <a:pt x="582429" y="86647"/>
                  </a:lnTo>
                  <a:lnTo>
                    <a:pt x="541733" y="106110"/>
                  </a:lnTo>
                  <a:lnTo>
                    <a:pt x="502090" y="127351"/>
                  </a:lnTo>
                  <a:lnTo>
                    <a:pt x="463552" y="150317"/>
                  </a:lnTo>
                  <a:lnTo>
                    <a:pt x="426172" y="174958"/>
                  </a:lnTo>
                  <a:lnTo>
                    <a:pt x="389999" y="201220"/>
                  </a:lnTo>
                  <a:lnTo>
                    <a:pt x="355087" y="229054"/>
                  </a:lnTo>
                  <a:lnTo>
                    <a:pt x="321487" y="258406"/>
                  </a:lnTo>
                  <a:lnTo>
                    <a:pt x="289250" y="289226"/>
                  </a:lnTo>
                  <a:lnTo>
                    <a:pt x="258429" y="321461"/>
                  </a:lnTo>
                  <a:lnTo>
                    <a:pt x="229075" y="355061"/>
                  </a:lnTo>
                  <a:lnTo>
                    <a:pt x="201239" y="389972"/>
                  </a:lnTo>
                  <a:lnTo>
                    <a:pt x="174975" y="426144"/>
                  </a:lnTo>
                  <a:lnTo>
                    <a:pt x="150332" y="463524"/>
                  </a:lnTo>
                  <a:lnTo>
                    <a:pt x="127364" y="502062"/>
                  </a:lnTo>
                  <a:lnTo>
                    <a:pt x="106122" y="541705"/>
                  </a:lnTo>
                  <a:lnTo>
                    <a:pt x="86657" y="582401"/>
                  </a:lnTo>
                  <a:lnTo>
                    <a:pt x="69022" y="624100"/>
                  </a:lnTo>
                  <a:lnTo>
                    <a:pt x="53267" y="666748"/>
                  </a:lnTo>
                  <a:lnTo>
                    <a:pt x="39445" y="710295"/>
                  </a:lnTo>
                  <a:lnTo>
                    <a:pt x="27608" y="754689"/>
                  </a:lnTo>
                  <a:lnTo>
                    <a:pt x="17807" y="799878"/>
                  </a:lnTo>
                  <a:lnTo>
                    <a:pt x="10094" y="845811"/>
                  </a:lnTo>
                  <a:lnTo>
                    <a:pt x="4520" y="892435"/>
                  </a:lnTo>
                  <a:lnTo>
                    <a:pt x="1138" y="939699"/>
                  </a:lnTo>
                  <a:lnTo>
                    <a:pt x="0" y="987551"/>
                  </a:lnTo>
                  <a:lnTo>
                    <a:pt x="0" y="5925312"/>
                  </a:lnTo>
                  <a:lnTo>
                    <a:pt x="9979152" y="5925312"/>
                  </a:lnTo>
                  <a:lnTo>
                    <a:pt x="10027004" y="5924173"/>
                  </a:lnTo>
                  <a:lnTo>
                    <a:pt x="10074268" y="5920791"/>
                  </a:lnTo>
                  <a:lnTo>
                    <a:pt x="10120892" y="5915217"/>
                  </a:lnTo>
                  <a:lnTo>
                    <a:pt x="10166825" y="5907504"/>
                  </a:lnTo>
                  <a:lnTo>
                    <a:pt x="10212014" y="5897703"/>
                  </a:lnTo>
                  <a:lnTo>
                    <a:pt x="10256408" y="5885866"/>
                  </a:lnTo>
                  <a:lnTo>
                    <a:pt x="10299955" y="5872044"/>
                  </a:lnTo>
                  <a:lnTo>
                    <a:pt x="10342603" y="5856289"/>
                  </a:lnTo>
                  <a:lnTo>
                    <a:pt x="10384302" y="5838654"/>
                  </a:lnTo>
                  <a:lnTo>
                    <a:pt x="10424998" y="5819189"/>
                  </a:lnTo>
                  <a:lnTo>
                    <a:pt x="10464641" y="5797947"/>
                  </a:lnTo>
                  <a:lnTo>
                    <a:pt x="10503179" y="5774979"/>
                  </a:lnTo>
                  <a:lnTo>
                    <a:pt x="10540559" y="5750336"/>
                  </a:lnTo>
                  <a:lnTo>
                    <a:pt x="10576731" y="5724072"/>
                  </a:lnTo>
                  <a:lnTo>
                    <a:pt x="10611642" y="5696236"/>
                  </a:lnTo>
                  <a:lnTo>
                    <a:pt x="10645242" y="5666882"/>
                  </a:lnTo>
                  <a:lnTo>
                    <a:pt x="10677477" y="5636061"/>
                  </a:lnTo>
                  <a:lnTo>
                    <a:pt x="10708297" y="5603824"/>
                  </a:lnTo>
                  <a:lnTo>
                    <a:pt x="10737649" y="5570224"/>
                  </a:lnTo>
                  <a:lnTo>
                    <a:pt x="10765483" y="5535312"/>
                  </a:lnTo>
                  <a:lnTo>
                    <a:pt x="10791745" y="5499139"/>
                  </a:lnTo>
                  <a:lnTo>
                    <a:pt x="10816386" y="5461759"/>
                  </a:lnTo>
                  <a:lnTo>
                    <a:pt x="10839352" y="5423221"/>
                  </a:lnTo>
                  <a:lnTo>
                    <a:pt x="10860593" y="5383578"/>
                  </a:lnTo>
                  <a:lnTo>
                    <a:pt x="10880056" y="5342882"/>
                  </a:lnTo>
                  <a:lnTo>
                    <a:pt x="10897690" y="5301185"/>
                  </a:lnTo>
                  <a:lnTo>
                    <a:pt x="10913442" y="5258538"/>
                  </a:lnTo>
                  <a:lnTo>
                    <a:pt x="10927263" y="5214993"/>
                  </a:lnTo>
                  <a:lnTo>
                    <a:pt x="10939099" y="5170601"/>
                  </a:lnTo>
                  <a:lnTo>
                    <a:pt x="10948898" y="5125415"/>
                  </a:lnTo>
                  <a:lnTo>
                    <a:pt x="10956611" y="5079486"/>
                  </a:lnTo>
                  <a:lnTo>
                    <a:pt x="10962183" y="5032866"/>
                  </a:lnTo>
                  <a:lnTo>
                    <a:pt x="10965565" y="4985607"/>
                  </a:lnTo>
                  <a:lnTo>
                    <a:pt x="10966704" y="4937760"/>
                  </a:lnTo>
                  <a:lnTo>
                    <a:pt x="10966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47376" y="1504187"/>
              <a:ext cx="237744" cy="23774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00943" y="1824227"/>
              <a:ext cx="126491" cy="128016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224483" y="898905"/>
            <a:ext cx="186055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/>
              <a:t>任务描述</a:t>
            </a:r>
            <a:endParaRPr sz="3600"/>
          </a:p>
        </p:txBody>
      </p:sp>
      <p:sp>
        <p:nvSpPr>
          <p:cNvPr id="13" name="object 13"/>
          <p:cNvSpPr txBox="1"/>
          <p:nvPr/>
        </p:nvSpPr>
        <p:spPr>
          <a:xfrm>
            <a:off x="1633473" y="2367229"/>
            <a:ext cx="9134475" cy="32626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194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黑体"/>
                <a:cs typeface="黑体"/>
              </a:rPr>
              <a:t>理论是实践的基础，方向是行动的指南。</a:t>
            </a:r>
            <a:endParaRPr sz="2400">
              <a:latin typeface="黑体"/>
              <a:cs typeface="黑体"/>
            </a:endParaRPr>
          </a:p>
          <a:p>
            <a:pPr marL="12700" marR="5080" indent="269240">
              <a:lnSpc>
                <a:spcPct val="150000"/>
              </a:lnSpc>
              <a:spcBef>
                <a:spcPts val="1000"/>
              </a:spcBef>
            </a:pPr>
            <a:r>
              <a:rPr dirty="0" sz="2400">
                <a:latin typeface="黑体"/>
                <a:cs typeface="黑体"/>
              </a:rPr>
              <a:t>如今的直播电商平台有很多，不能单纯以流量大小作为选择依据， </a:t>
            </a:r>
            <a:r>
              <a:rPr dirty="0" sz="2400" spc="-5">
                <a:latin typeface="黑体"/>
                <a:cs typeface="黑体"/>
              </a:rPr>
              <a:t>而是要结合自身实际，选择匹配自身条件和资源的平台。艾特佳电 </a:t>
            </a:r>
            <a:r>
              <a:rPr dirty="0" sz="2400">
                <a:latin typeface="黑体"/>
                <a:cs typeface="黑体"/>
              </a:rPr>
              <a:t>商公司总监小冉需要了解直播平台的类型及特点，结合自己销售的 </a:t>
            </a:r>
            <a:r>
              <a:rPr dirty="0" sz="2400" spc="-5">
                <a:latin typeface="黑体"/>
                <a:cs typeface="黑体"/>
              </a:rPr>
              <a:t>产品，选择最合适自己产品的直播平台，也是为企业直播发展确立 </a:t>
            </a:r>
            <a:r>
              <a:rPr dirty="0" sz="2400">
                <a:latin typeface="黑体"/>
                <a:cs typeface="黑体"/>
              </a:rPr>
              <a:t>了方向。</a:t>
            </a:r>
            <a:endParaRPr sz="2400">
              <a:latin typeface="黑体"/>
              <a:cs typeface="黑体"/>
            </a:endParaRPr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0703" y="1778507"/>
            <a:ext cx="10070592" cy="459638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649720"/>
          </a:xfrm>
          <a:custGeom>
            <a:avLst/>
            <a:gdLst/>
            <a:ahLst/>
            <a:cxnLst/>
            <a:rect l="l" t="t" r="r" b="b"/>
            <a:pathLst>
              <a:path w="12192000" h="6649720">
                <a:moveTo>
                  <a:pt x="0" y="6649212"/>
                </a:moveTo>
                <a:lnTo>
                  <a:pt x="12192000" y="6649212"/>
                </a:lnTo>
                <a:lnTo>
                  <a:pt x="12192000" y="0"/>
                </a:lnTo>
                <a:lnTo>
                  <a:pt x="0" y="0"/>
                </a:lnTo>
                <a:lnTo>
                  <a:pt x="0" y="6649212"/>
                </a:lnTo>
                <a:close/>
              </a:path>
            </a:pathLst>
          </a:custGeom>
          <a:solidFill>
            <a:srgbClr val="BED4F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object 4"/>
            <p:cNvSpPr/>
            <p:nvPr/>
          </p:nvSpPr>
          <p:spPr>
            <a:xfrm>
              <a:off x="3991355" y="28"/>
              <a:ext cx="6507480" cy="4183379"/>
            </a:xfrm>
            <a:custGeom>
              <a:avLst/>
              <a:gdLst/>
              <a:ahLst/>
              <a:cxnLst/>
              <a:rect l="l" t="t" r="r" b="b"/>
              <a:pathLst>
                <a:path w="6507480" h="4183379">
                  <a:moveTo>
                    <a:pt x="6161560" y="0"/>
                  </a:moveTo>
                  <a:lnTo>
                    <a:pt x="6064174" y="626"/>
                  </a:lnTo>
                  <a:lnTo>
                    <a:pt x="5986679" y="2071"/>
                  </a:lnTo>
                  <a:lnTo>
                    <a:pt x="5905516" y="4471"/>
                  </a:lnTo>
                  <a:lnTo>
                    <a:pt x="5820821" y="7939"/>
                  </a:lnTo>
                  <a:lnTo>
                    <a:pt x="5732731" y="12581"/>
                  </a:lnTo>
                  <a:lnTo>
                    <a:pt x="5641380" y="18509"/>
                  </a:lnTo>
                  <a:lnTo>
                    <a:pt x="5578735" y="23228"/>
                  </a:lnTo>
                  <a:lnTo>
                    <a:pt x="5514743" y="28600"/>
                  </a:lnTo>
                  <a:lnTo>
                    <a:pt x="5449442" y="34657"/>
                  </a:lnTo>
                  <a:lnTo>
                    <a:pt x="5382873" y="41430"/>
                  </a:lnTo>
                  <a:lnTo>
                    <a:pt x="5315078" y="48953"/>
                  </a:lnTo>
                  <a:lnTo>
                    <a:pt x="5246094" y="57258"/>
                  </a:lnTo>
                  <a:lnTo>
                    <a:pt x="5175965" y="66377"/>
                  </a:lnTo>
                  <a:lnTo>
                    <a:pt x="5104728" y="76343"/>
                  </a:lnTo>
                  <a:lnTo>
                    <a:pt x="5032425" y="87189"/>
                  </a:lnTo>
                  <a:lnTo>
                    <a:pt x="4959096" y="98945"/>
                  </a:lnTo>
                  <a:lnTo>
                    <a:pt x="4884781" y="111646"/>
                  </a:lnTo>
                  <a:lnTo>
                    <a:pt x="4809521" y="125324"/>
                  </a:lnTo>
                  <a:lnTo>
                    <a:pt x="4733355" y="140010"/>
                  </a:lnTo>
                  <a:lnTo>
                    <a:pt x="4656324" y="155738"/>
                  </a:lnTo>
                  <a:lnTo>
                    <a:pt x="4578469" y="172539"/>
                  </a:lnTo>
                  <a:lnTo>
                    <a:pt x="4499829" y="190447"/>
                  </a:lnTo>
                  <a:lnTo>
                    <a:pt x="4420445" y="209493"/>
                  </a:lnTo>
                  <a:lnTo>
                    <a:pt x="4340357" y="229710"/>
                  </a:lnTo>
                  <a:lnTo>
                    <a:pt x="4259605" y="251131"/>
                  </a:lnTo>
                  <a:lnTo>
                    <a:pt x="4218993" y="262303"/>
                  </a:lnTo>
                  <a:lnTo>
                    <a:pt x="4178230" y="273788"/>
                  </a:lnTo>
                  <a:lnTo>
                    <a:pt x="4137321" y="285590"/>
                  </a:lnTo>
                  <a:lnTo>
                    <a:pt x="4096272" y="297713"/>
                  </a:lnTo>
                  <a:lnTo>
                    <a:pt x="4055086" y="310161"/>
                  </a:lnTo>
                  <a:lnTo>
                    <a:pt x="4013771" y="322938"/>
                  </a:lnTo>
                  <a:lnTo>
                    <a:pt x="3972329" y="336049"/>
                  </a:lnTo>
                  <a:lnTo>
                    <a:pt x="3930767" y="349498"/>
                  </a:lnTo>
                  <a:lnTo>
                    <a:pt x="3889089" y="363287"/>
                  </a:lnTo>
                  <a:lnTo>
                    <a:pt x="3847301" y="377422"/>
                  </a:lnTo>
                  <a:lnTo>
                    <a:pt x="3805407" y="391907"/>
                  </a:lnTo>
                  <a:lnTo>
                    <a:pt x="3763413" y="406745"/>
                  </a:lnTo>
                  <a:lnTo>
                    <a:pt x="3721323" y="421941"/>
                  </a:lnTo>
                  <a:lnTo>
                    <a:pt x="3679143" y="437498"/>
                  </a:lnTo>
                  <a:lnTo>
                    <a:pt x="3636877" y="453421"/>
                  </a:lnTo>
                  <a:lnTo>
                    <a:pt x="3594531" y="469714"/>
                  </a:lnTo>
                  <a:lnTo>
                    <a:pt x="3552110" y="486381"/>
                  </a:lnTo>
                  <a:lnTo>
                    <a:pt x="3509619" y="503426"/>
                  </a:lnTo>
                  <a:lnTo>
                    <a:pt x="3467062" y="520853"/>
                  </a:lnTo>
                  <a:lnTo>
                    <a:pt x="3424445" y="538665"/>
                  </a:lnTo>
                  <a:lnTo>
                    <a:pt x="3381773" y="556868"/>
                  </a:lnTo>
                  <a:lnTo>
                    <a:pt x="3339051" y="575465"/>
                  </a:lnTo>
                  <a:lnTo>
                    <a:pt x="3296283" y="594460"/>
                  </a:lnTo>
                  <a:lnTo>
                    <a:pt x="3253476" y="613857"/>
                  </a:lnTo>
                  <a:lnTo>
                    <a:pt x="3210633" y="633661"/>
                  </a:lnTo>
                  <a:lnTo>
                    <a:pt x="3167761" y="653875"/>
                  </a:lnTo>
                  <a:lnTo>
                    <a:pt x="3124863" y="674503"/>
                  </a:lnTo>
                  <a:lnTo>
                    <a:pt x="3081946" y="695549"/>
                  </a:lnTo>
                  <a:lnTo>
                    <a:pt x="3039014" y="717018"/>
                  </a:lnTo>
                  <a:lnTo>
                    <a:pt x="2996072" y="738914"/>
                  </a:lnTo>
                  <a:lnTo>
                    <a:pt x="2953125" y="761240"/>
                  </a:lnTo>
                  <a:lnTo>
                    <a:pt x="2910178" y="784001"/>
                  </a:lnTo>
                  <a:lnTo>
                    <a:pt x="2867236" y="807201"/>
                  </a:lnTo>
                  <a:lnTo>
                    <a:pt x="2824305" y="830843"/>
                  </a:lnTo>
                  <a:lnTo>
                    <a:pt x="2781389" y="854932"/>
                  </a:lnTo>
                  <a:lnTo>
                    <a:pt x="2738493" y="879472"/>
                  </a:lnTo>
                  <a:lnTo>
                    <a:pt x="2695623" y="904467"/>
                  </a:lnTo>
                  <a:lnTo>
                    <a:pt x="2652783" y="929921"/>
                  </a:lnTo>
                  <a:lnTo>
                    <a:pt x="2609978" y="955838"/>
                  </a:lnTo>
                  <a:lnTo>
                    <a:pt x="2567214" y="982222"/>
                  </a:lnTo>
                  <a:lnTo>
                    <a:pt x="2524495" y="1009077"/>
                  </a:lnTo>
                  <a:lnTo>
                    <a:pt x="2481827" y="1036407"/>
                  </a:lnTo>
                  <a:lnTo>
                    <a:pt x="2439215" y="1064217"/>
                  </a:lnTo>
                  <a:lnTo>
                    <a:pt x="2396663" y="1092510"/>
                  </a:lnTo>
                  <a:lnTo>
                    <a:pt x="2354177" y="1121290"/>
                  </a:lnTo>
                  <a:lnTo>
                    <a:pt x="2311761" y="1150562"/>
                  </a:lnTo>
                  <a:lnTo>
                    <a:pt x="2269421" y="1180329"/>
                  </a:lnTo>
                  <a:lnTo>
                    <a:pt x="2227162" y="1210595"/>
                  </a:lnTo>
                  <a:lnTo>
                    <a:pt x="2184989" y="1241365"/>
                  </a:lnTo>
                  <a:lnTo>
                    <a:pt x="2142906" y="1272643"/>
                  </a:lnTo>
                  <a:lnTo>
                    <a:pt x="2100919" y="1304432"/>
                  </a:lnTo>
                  <a:lnTo>
                    <a:pt x="2059033" y="1336737"/>
                  </a:lnTo>
                  <a:lnTo>
                    <a:pt x="2017253" y="1369562"/>
                  </a:lnTo>
                  <a:lnTo>
                    <a:pt x="1975584" y="1402911"/>
                  </a:lnTo>
                  <a:lnTo>
                    <a:pt x="1934031" y="1436788"/>
                  </a:lnTo>
                  <a:lnTo>
                    <a:pt x="1892599" y="1471196"/>
                  </a:lnTo>
                  <a:lnTo>
                    <a:pt x="1851293" y="1506141"/>
                  </a:lnTo>
                  <a:lnTo>
                    <a:pt x="1810118" y="1541625"/>
                  </a:lnTo>
                  <a:lnTo>
                    <a:pt x="1769079" y="1577654"/>
                  </a:lnTo>
                  <a:lnTo>
                    <a:pt x="1728181" y="1614231"/>
                  </a:lnTo>
                  <a:lnTo>
                    <a:pt x="1687429" y="1651360"/>
                  </a:lnTo>
                  <a:lnTo>
                    <a:pt x="1646829" y="1689045"/>
                  </a:lnTo>
                  <a:lnTo>
                    <a:pt x="1606385" y="1727290"/>
                  </a:lnTo>
                  <a:lnTo>
                    <a:pt x="1566102" y="1766100"/>
                  </a:lnTo>
                  <a:lnTo>
                    <a:pt x="1525985" y="1805479"/>
                  </a:lnTo>
                  <a:lnTo>
                    <a:pt x="1486040" y="1845429"/>
                  </a:lnTo>
                  <a:lnTo>
                    <a:pt x="1446271" y="1885957"/>
                  </a:lnTo>
                  <a:lnTo>
                    <a:pt x="1406684" y="1927065"/>
                  </a:lnTo>
                  <a:lnTo>
                    <a:pt x="1367283" y="1968757"/>
                  </a:lnTo>
                  <a:lnTo>
                    <a:pt x="1328073" y="2011039"/>
                  </a:lnTo>
                  <a:lnTo>
                    <a:pt x="1289060" y="2053913"/>
                  </a:lnTo>
                  <a:lnTo>
                    <a:pt x="1250248" y="2097383"/>
                  </a:lnTo>
                  <a:lnTo>
                    <a:pt x="1211643" y="2141455"/>
                  </a:lnTo>
                  <a:lnTo>
                    <a:pt x="1173250" y="2186132"/>
                  </a:lnTo>
                  <a:lnTo>
                    <a:pt x="1135073" y="2231417"/>
                  </a:lnTo>
                  <a:lnTo>
                    <a:pt x="1097118" y="2277316"/>
                  </a:lnTo>
                  <a:lnTo>
                    <a:pt x="1059390" y="2323831"/>
                  </a:lnTo>
                  <a:lnTo>
                    <a:pt x="1021893" y="2370968"/>
                  </a:lnTo>
                  <a:lnTo>
                    <a:pt x="984633" y="2418730"/>
                  </a:lnTo>
                  <a:lnTo>
                    <a:pt x="947615" y="2467121"/>
                  </a:lnTo>
                  <a:lnTo>
                    <a:pt x="910844" y="2516145"/>
                  </a:lnTo>
                  <a:lnTo>
                    <a:pt x="874325" y="2565807"/>
                  </a:lnTo>
                  <a:lnTo>
                    <a:pt x="838062" y="2616110"/>
                  </a:lnTo>
                  <a:lnTo>
                    <a:pt x="802062" y="2667058"/>
                  </a:lnTo>
                  <a:lnTo>
                    <a:pt x="766328" y="2718656"/>
                  </a:lnTo>
                  <a:lnTo>
                    <a:pt x="730867" y="2770908"/>
                  </a:lnTo>
                  <a:lnTo>
                    <a:pt x="695682" y="2823817"/>
                  </a:lnTo>
                  <a:lnTo>
                    <a:pt x="660780" y="2877388"/>
                  </a:lnTo>
                  <a:lnTo>
                    <a:pt x="626165" y="2931624"/>
                  </a:lnTo>
                  <a:lnTo>
                    <a:pt x="591842" y="2986531"/>
                  </a:lnTo>
                  <a:lnTo>
                    <a:pt x="557816" y="3042111"/>
                  </a:lnTo>
                  <a:lnTo>
                    <a:pt x="524092" y="3098369"/>
                  </a:lnTo>
                  <a:lnTo>
                    <a:pt x="490676" y="3155309"/>
                  </a:lnTo>
                  <a:lnTo>
                    <a:pt x="457571" y="3212935"/>
                  </a:lnTo>
                  <a:lnTo>
                    <a:pt x="424784" y="3271250"/>
                  </a:lnTo>
                  <a:lnTo>
                    <a:pt x="392320" y="3330260"/>
                  </a:lnTo>
                  <a:lnTo>
                    <a:pt x="360183" y="3389969"/>
                  </a:lnTo>
                  <a:lnTo>
                    <a:pt x="328378" y="3450379"/>
                  </a:lnTo>
                  <a:lnTo>
                    <a:pt x="296911" y="3511495"/>
                  </a:lnTo>
                  <a:lnTo>
                    <a:pt x="265786" y="3573322"/>
                  </a:lnTo>
                  <a:lnTo>
                    <a:pt x="235009" y="3635863"/>
                  </a:lnTo>
                  <a:lnTo>
                    <a:pt x="204584" y="3699123"/>
                  </a:lnTo>
                  <a:lnTo>
                    <a:pt x="174517" y="3763105"/>
                  </a:lnTo>
                  <a:lnTo>
                    <a:pt x="144812" y="3827814"/>
                  </a:lnTo>
                  <a:lnTo>
                    <a:pt x="115475" y="3893253"/>
                  </a:lnTo>
                  <a:lnTo>
                    <a:pt x="86511" y="3959427"/>
                  </a:lnTo>
                  <a:lnTo>
                    <a:pt x="57924" y="4026339"/>
                  </a:lnTo>
                  <a:lnTo>
                    <a:pt x="29720" y="4093994"/>
                  </a:lnTo>
                  <a:lnTo>
                    <a:pt x="1905" y="4162396"/>
                  </a:lnTo>
                  <a:lnTo>
                    <a:pt x="0" y="4183351"/>
                  </a:lnTo>
                  <a:lnTo>
                    <a:pt x="6507480" y="4183351"/>
                  </a:lnTo>
                  <a:lnTo>
                    <a:pt x="6507480" y="8861"/>
                  </a:lnTo>
                  <a:lnTo>
                    <a:pt x="6461034" y="6634"/>
                  </a:lnTo>
                  <a:lnTo>
                    <a:pt x="6354287" y="2752"/>
                  </a:lnTo>
                  <a:lnTo>
                    <a:pt x="6251862" y="619"/>
                  </a:lnTo>
                  <a:lnTo>
                    <a:pt x="6161560" y="0"/>
                  </a:lnTo>
                  <a:close/>
                </a:path>
              </a:pathLst>
            </a:custGeom>
            <a:solidFill>
              <a:srgbClr val="DFEA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84520" y="0"/>
              <a:ext cx="6507480" cy="3884929"/>
            </a:xfrm>
            <a:custGeom>
              <a:avLst/>
              <a:gdLst/>
              <a:ahLst/>
              <a:cxnLst/>
              <a:rect l="l" t="t" r="r" b="b"/>
              <a:pathLst>
                <a:path w="6507480" h="3884929">
                  <a:moveTo>
                    <a:pt x="6507480" y="0"/>
                  </a:moveTo>
                  <a:lnTo>
                    <a:pt x="4088446" y="0"/>
                  </a:lnTo>
                  <a:lnTo>
                    <a:pt x="4055086" y="10086"/>
                  </a:lnTo>
                  <a:lnTo>
                    <a:pt x="3972329" y="35984"/>
                  </a:lnTo>
                  <a:lnTo>
                    <a:pt x="3889089" y="63232"/>
                  </a:lnTo>
                  <a:lnTo>
                    <a:pt x="3805407" y="91863"/>
                  </a:lnTo>
                  <a:lnTo>
                    <a:pt x="3721323" y="121908"/>
                  </a:lnTo>
                  <a:lnTo>
                    <a:pt x="3636877" y="153400"/>
                  </a:lnTo>
                  <a:lnTo>
                    <a:pt x="3552110" y="186372"/>
                  </a:lnTo>
                  <a:lnTo>
                    <a:pt x="3467062" y="220856"/>
                  </a:lnTo>
                  <a:lnTo>
                    <a:pt x="3381773" y="256885"/>
                  </a:lnTo>
                  <a:lnTo>
                    <a:pt x="3296283" y="294490"/>
                  </a:lnTo>
                  <a:lnTo>
                    <a:pt x="3210633" y="333706"/>
                  </a:lnTo>
                  <a:lnTo>
                    <a:pt x="3124863" y="374563"/>
                  </a:lnTo>
                  <a:lnTo>
                    <a:pt x="3039014" y="417094"/>
                  </a:lnTo>
                  <a:lnTo>
                    <a:pt x="2953125" y="461332"/>
                  </a:lnTo>
                  <a:lnTo>
                    <a:pt x="2910178" y="484101"/>
                  </a:lnTo>
                  <a:lnTo>
                    <a:pt x="2867236" y="507309"/>
                  </a:lnTo>
                  <a:lnTo>
                    <a:pt x="2824305" y="530960"/>
                  </a:lnTo>
                  <a:lnTo>
                    <a:pt x="2781389" y="555058"/>
                  </a:lnTo>
                  <a:lnTo>
                    <a:pt x="2738493" y="579607"/>
                  </a:lnTo>
                  <a:lnTo>
                    <a:pt x="2695623" y="604611"/>
                  </a:lnTo>
                  <a:lnTo>
                    <a:pt x="2652783" y="630074"/>
                  </a:lnTo>
                  <a:lnTo>
                    <a:pt x="2609978" y="656001"/>
                  </a:lnTo>
                  <a:lnTo>
                    <a:pt x="2567214" y="682394"/>
                  </a:lnTo>
                  <a:lnTo>
                    <a:pt x="2524495" y="709259"/>
                  </a:lnTo>
                  <a:lnTo>
                    <a:pt x="2481827" y="736599"/>
                  </a:lnTo>
                  <a:lnTo>
                    <a:pt x="2439215" y="764419"/>
                  </a:lnTo>
                  <a:lnTo>
                    <a:pt x="2396663" y="792722"/>
                  </a:lnTo>
                  <a:lnTo>
                    <a:pt x="2354177" y="821513"/>
                  </a:lnTo>
                  <a:lnTo>
                    <a:pt x="2311761" y="850795"/>
                  </a:lnTo>
                  <a:lnTo>
                    <a:pt x="2269421" y="880573"/>
                  </a:lnTo>
                  <a:lnTo>
                    <a:pt x="2227162" y="910851"/>
                  </a:lnTo>
                  <a:lnTo>
                    <a:pt x="2184989" y="941632"/>
                  </a:lnTo>
                  <a:lnTo>
                    <a:pt x="2142906" y="972921"/>
                  </a:lnTo>
                  <a:lnTo>
                    <a:pt x="2100919" y="1004722"/>
                  </a:lnTo>
                  <a:lnTo>
                    <a:pt x="2059033" y="1037039"/>
                  </a:lnTo>
                  <a:lnTo>
                    <a:pt x="2017253" y="1069876"/>
                  </a:lnTo>
                  <a:lnTo>
                    <a:pt x="1975584" y="1103236"/>
                  </a:lnTo>
                  <a:lnTo>
                    <a:pt x="1934031" y="1137125"/>
                  </a:lnTo>
                  <a:lnTo>
                    <a:pt x="1892599" y="1171546"/>
                  </a:lnTo>
                  <a:lnTo>
                    <a:pt x="1851293" y="1206503"/>
                  </a:lnTo>
                  <a:lnTo>
                    <a:pt x="1810118" y="1242001"/>
                  </a:lnTo>
                  <a:lnTo>
                    <a:pt x="1769079" y="1278043"/>
                  </a:lnTo>
                  <a:lnTo>
                    <a:pt x="1728181" y="1314633"/>
                  </a:lnTo>
                  <a:lnTo>
                    <a:pt x="1687429" y="1351775"/>
                  </a:lnTo>
                  <a:lnTo>
                    <a:pt x="1646829" y="1389474"/>
                  </a:lnTo>
                  <a:lnTo>
                    <a:pt x="1606385" y="1427733"/>
                  </a:lnTo>
                  <a:lnTo>
                    <a:pt x="1566102" y="1466558"/>
                  </a:lnTo>
                  <a:lnTo>
                    <a:pt x="1525985" y="1505950"/>
                  </a:lnTo>
                  <a:lnTo>
                    <a:pt x="1486040" y="1545915"/>
                  </a:lnTo>
                  <a:lnTo>
                    <a:pt x="1446271" y="1586457"/>
                  </a:lnTo>
                  <a:lnTo>
                    <a:pt x="1406684" y="1627580"/>
                  </a:lnTo>
                  <a:lnTo>
                    <a:pt x="1367283" y="1669288"/>
                  </a:lnTo>
                  <a:lnTo>
                    <a:pt x="1328073" y="1711585"/>
                  </a:lnTo>
                  <a:lnTo>
                    <a:pt x="1289060" y="1754474"/>
                  </a:lnTo>
                  <a:lnTo>
                    <a:pt x="1250248" y="1797961"/>
                  </a:lnTo>
                  <a:lnTo>
                    <a:pt x="1211643" y="1842048"/>
                  </a:lnTo>
                  <a:lnTo>
                    <a:pt x="1173250" y="1886741"/>
                  </a:lnTo>
                  <a:lnTo>
                    <a:pt x="1135073" y="1932043"/>
                  </a:lnTo>
                  <a:lnTo>
                    <a:pt x="1097118" y="1977958"/>
                  </a:lnTo>
                  <a:lnTo>
                    <a:pt x="1059390" y="2024490"/>
                  </a:lnTo>
                  <a:lnTo>
                    <a:pt x="1021893" y="2071644"/>
                  </a:lnTo>
                  <a:lnTo>
                    <a:pt x="984633" y="2119423"/>
                  </a:lnTo>
                  <a:lnTo>
                    <a:pt x="947615" y="2167832"/>
                  </a:lnTo>
                  <a:lnTo>
                    <a:pt x="910844" y="2216874"/>
                  </a:lnTo>
                  <a:lnTo>
                    <a:pt x="874325" y="2266554"/>
                  </a:lnTo>
                  <a:lnTo>
                    <a:pt x="838062" y="2316875"/>
                  </a:lnTo>
                  <a:lnTo>
                    <a:pt x="802062" y="2367842"/>
                  </a:lnTo>
                  <a:lnTo>
                    <a:pt x="766328" y="2419459"/>
                  </a:lnTo>
                  <a:lnTo>
                    <a:pt x="730867" y="2471729"/>
                  </a:lnTo>
                  <a:lnTo>
                    <a:pt x="695682" y="2524657"/>
                  </a:lnTo>
                  <a:lnTo>
                    <a:pt x="660780" y="2578248"/>
                  </a:lnTo>
                  <a:lnTo>
                    <a:pt x="626165" y="2632504"/>
                  </a:lnTo>
                  <a:lnTo>
                    <a:pt x="591842" y="2687430"/>
                  </a:lnTo>
                  <a:lnTo>
                    <a:pt x="557816" y="2743030"/>
                  </a:lnTo>
                  <a:lnTo>
                    <a:pt x="524092" y="2799308"/>
                  </a:lnTo>
                  <a:lnTo>
                    <a:pt x="490676" y="2856269"/>
                  </a:lnTo>
                  <a:lnTo>
                    <a:pt x="457571" y="2913916"/>
                  </a:lnTo>
                  <a:lnTo>
                    <a:pt x="424784" y="2972253"/>
                  </a:lnTo>
                  <a:lnTo>
                    <a:pt x="392320" y="3031284"/>
                  </a:lnTo>
                  <a:lnTo>
                    <a:pt x="360183" y="3091014"/>
                  </a:lnTo>
                  <a:lnTo>
                    <a:pt x="328378" y="3151446"/>
                  </a:lnTo>
                  <a:lnTo>
                    <a:pt x="296911" y="3212584"/>
                  </a:lnTo>
                  <a:lnTo>
                    <a:pt x="265786" y="3274434"/>
                  </a:lnTo>
                  <a:lnTo>
                    <a:pt x="235009" y="3336997"/>
                  </a:lnTo>
                  <a:lnTo>
                    <a:pt x="204584" y="3400280"/>
                  </a:lnTo>
                  <a:lnTo>
                    <a:pt x="174517" y="3464285"/>
                  </a:lnTo>
                  <a:lnTo>
                    <a:pt x="144812" y="3529017"/>
                  </a:lnTo>
                  <a:lnTo>
                    <a:pt x="115475" y="3594480"/>
                  </a:lnTo>
                  <a:lnTo>
                    <a:pt x="86511" y="3660678"/>
                  </a:lnTo>
                  <a:lnTo>
                    <a:pt x="57924" y="3727614"/>
                  </a:lnTo>
                  <a:lnTo>
                    <a:pt x="29720" y="3795294"/>
                  </a:lnTo>
                  <a:lnTo>
                    <a:pt x="1904" y="3863721"/>
                  </a:lnTo>
                  <a:lnTo>
                    <a:pt x="0" y="3884676"/>
                  </a:lnTo>
                  <a:lnTo>
                    <a:pt x="6507480" y="3884676"/>
                  </a:lnTo>
                  <a:lnTo>
                    <a:pt x="6507480" y="0"/>
                  </a:lnTo>
                  <a:close/>
                </a:path>
              </a:pathLst>
            </a:custGeom>
            <a:solidFill>
              <a:srgbClr val="BED4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990600"/>
              <a:ext cx="12192000" cy="5659120"/>
            </a:xfrm>
            <a:custGeom>
              <a:avLst/>
              <a:gdLst/>
              <a:ahLst/>
              <a:cxnLst/>
              <a:rect l="l" t="t" r="r" b="b"/>
              <a:pathLst>
                <a:path w="12192000" h="5659120">
                  <a:moveTo>
                    <a:pt x="0" y="5658612"/>
                  </a:moveTo>
                  <a:lnTo>
                    <a:pt x="12191999" y="5658612"/>
                  </a:lnTo>
                  <a:lnTo>
                    <a:pt x="12191999" y="0"/>
                  </a:lnTo>
                  <a:lnTo>
                    <a:pt x="0" y="0"/>
                  </a:lnTo>
                  <a:lnTo>
                    <a:pt x="0" y="56586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6649211"/>
              <a:ext cx="12181840" cy="208915"/>
            </a:xfrm>
            <a:custGeom>
              <a:avLst/>
              <a:gdLst/>
              <a:ahLst/>
              <a:cxnLst/>
              <a:rect l="l" t="t" r="r" b="b"/>
              <a:pathLst>
                <a:path w="12181840" h="208915">
                  <a:moveTo>
                    <a:pt x="12181332" y="208785"/>
                  </a:moveTo>
                  <a:lnTo>
                    <a:pt x="12181332" y="0"/>
                  </a:lnTo>
                  <a:lnTo>
                    <a:pt x="0" y="0"/>
                  </a:lnTo>
                  <a:lnTo>
                    <a:pt x="0" y="208785"/>
                  </a:lnTo>
                  <a:lnTo>
                    <a:pt x="12181332" y="208785"/>
                  </a:lnTo>
                  <a:close/>
                </a:path>
              </a:pathLst>
            </a:custGeom>
            <a:solidFill>
              <a:srgbClr val="5C91E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23119" y="5387340"/>
            <a:ext cx="1941576" cy="1197864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123594" y="236042"/>
            <a:ext cx="4853940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74165" algn="l"/>
              </a:tabLst>
            </a:pPr>
            <a:r>
              <a:rPr dirty="0" sz="3200" spc="10"/>
              <a:t>任务</a:t>
            </a:r>
            <a:r>
              <a:rPr dirty="0" sz="3200" spc="-10"/>
              <a:t>二	</a:t>
            </a:r>
            <a:r>
              <a:rPr dirty="0" sz="3200" spc="5"/>
              <a:t>认识</a:t>
            </a:r>
            <a:r>
              <a:rPr dirty="0" sz="3200" spc="-10"/>
              <a:t>直</a:t>
            </a:r>
            <a:r>
              <a:rPr dirty="0" sz="3200" spc="5"/>
              <a:t>播</a:t>
            </a:r>
            <a:r>
              <a:rPr dirty="0" sz="3200" spc="-10"/>
              <a:t>电商</a:t>
            </a:r>
            <a:r>
              <a:rPr dirty="0" sz="3200"/>
              <a:t>平</a:t>
            </a:r>
            <a:r>
              <a:rPr dirty="0" sz="3200" spc="-10"/>
              <a:t>台</a:t>
            </a:r>
            <a:endParaRPr sz="3200"/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70431" cy="1223772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1913889" y="2480817"/>
            <a:ext cx="8717915" cy="2542540"/>
            <a:chOff x="1913889" y="2480817"/>
            <a:chExt cx="8717915" cy="2542540"/>
          </a:xfrm>
        </p:grpSpPr>
        <p:sp>
          <p:nvSpPr>
            <p:cNvPr id="12" name="object 12"/>
            <p:cNvSpPr/>
            <p:nvPr/>
          </p:nvSpPr>
          <p:spPr>
            <a:xfrm>
              <a:off x="1920239" y="2630423"/>
              <a:ext cx="8707120" cy="2388235"/>
            </a:xfrm>
            <a:custGeom>
              <a:avLst/>
              <a:gdLst/>
              <a:ahLst/>
              <a:cxnLst/>
              <a:rect l="l" t="t" r="r" b="b"/>
              <a:pathLst>
                <a:path w="8707120" h="2388235">
                  <a:moveTo>
                    <a:pt x="8527542" y="0"/>
                  </a:moveTo>
                  <a:lnTo>
                    <a:pt x="179070" y="0"/>
                  </a:lnTo>
                  <a:lnTo>
                    <a:pt x="131453" y="6394"/>
                  </a:lnTo>
                  <a:lnTo>
                    <a:pt x="88674" y="24440"/>
                  </a:lnTo>
                  <a:lnTo>
                    <a:pt x="52435" y="52435"/>
                  </a:lnTo>
                  <a:lnTo>
                    <a:pt x="24440" y="88674"/>
                  </a:lnTo>
                  <a:lnTo>
                    <a:pt x="6394" y="131453"/>
                  </a:lnTo>
                  <a:lnTo>
                    <a:pt x="0" y="179070"/>
                  </a:lnTo>
                  <a:lnTo>
                    <a:pt x="0" y="2209038"/>
                  </a:lnTo>
                  <a:lnTo>
                    <a:pt x="6394" y="2256654"/>
                  </a:lnTo>
                  <a:lnTo>
                    <a:pt x="24440" y="2299433"/>
                  </a:lnTo>
                  <a:lnTo>
                    <a:pt x="52435" y="2335672"/>
                  </a:lnTo>
                  <a:lnTo>
                    <a:pt x="88674" y="2363667"/>
                  </a:lnTo>
                  <a:lnTo>
                    <a:pt x="131453" y="2381713"/>
                  </a:lnTo>
                  <a:lnTo>
                    <a:pt x="179070" y="2388108"/>
                  </a:lnTo>
                  <a:lnTo>
                    <a:pt x="8527542" y="2388108"/>
                  </a:lnTo>
                  <a:lnTo>
                    <a:pt x="8575158" y="2381713"/>
                  </a:lnTo>
                  <a:lnTo>
                    <a:pt x="8617937" y="2363667"/>
                  </a:lnTo>
                  <a:lnTo>
                    <a:pt x="8654176" y="2335672"/>
                  </a:lnTo>
                  <a:lnTo>
                    <a:pt x="8682171" y="2299433"/>
                  </a:lnTo>
                  <a:lnTo>
                    <a:pt x="8700217" y="2256654"/>
                  </a:lnTo>
                  <a:lnTo>
                    <a:pt x="8706612" y="2209038"/>
                  </a:lnTo>
                  <a:lnTo>
                    <a:pt x="8706612" y="179070"/>
                  </a:lnTo>
                  <a:lnTo>
                    <a:pt x="8700217" y="131453"/>
                  </a:lnTo>
                  <a:lnTo>
                    <a:pt x="8682171" y="88674"/>
                  </a:lnTo>
                  <a:lnTo>
                    <a:pt x="8654176" y="52435"/>
                  </a:lnTo>
                  <a:lnTo>
                    <a:pt x="8617937" y="24440"/>
                  </a:lnTo>
                  <a:lnTo>
                    <a:pt x="8575158" y="6394"/>
                  </a:lnTo>
                  <a:lnTo>
                    <a:pt x="852754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920239" y="2630423"/>
              <a:ext cx="8707120" cy="2388235"/>
            </a:xfrm>
            <a:custGeom>
              <a:avLst/>
              <a:gdLst/>
              <a:ahLst/>
              <a:cxnLst/>
              <a:rect l="l" t="t" r="r" b="b"/>
              <a:pathLst>
                <a:path w="8707120" h="2388235">
                  <a:moveTo>
                    <a:pt x="0" y="179070"/>
                  </a:moveTo>
                  <a:lnTo>
                    <a:pt x="6394" y="131453"/>
                  </a:lnTo>
                  <a:lnTo>
                    <a:pt x="24440" y="88674"/>
                  </a:lnTo>
                  <a:lnTo>
                    <a:pt x="52435" y="52435"/>
                  </a:lnTo>
                  <a:lnTo>
                    <a:pt x="88674" y="24440"/>
                  </a:lnTo>
                  <a:lnTo>
                    <a:pt x="131453" y="6394"/>
                  </a:lnTo>
                  <a:lnTo>
                    <a:pt x="179070" y="0"/>
                  </a:lnTo>
                  <a:lnTo>
                    <a:pt x="8527542" y="0"/>
                  </a:lnTo>
                  <a:lnTo>
                    <a:pt x="8575158" y="6394"/>
                  </a:lnTo>
                  <a:lnTo>
                    <a:pt x="8617937" y="24440"/>
                  </a:lnTo>
                  <a:lnTo>
                    <a:pt x="8654176" y="52435"/>
                  </a:lnTo>
                  <a:lnTo>
                    <a:pt x="8682171" y="88674"/>
                  </a:lnTo>
                  <a:lnTo>
                    <a:pt x="8700217" y="131453"/>
                  </a:lnTo>
                  <a:lnTo>
                    <a:pt x="8706612" y="179070"/>
                  </a:lnTo>
                  <a:lnTo>
                    <a:pt x="8706612" y="2209038"/>
                  </a:lnTo>
                  <a:lnTo>
                    <a:pt x="8700217" y="2256654"/>
                  </a:lnTo>
                  <a:lnTo>
                    <a:pt x="8682171" y="2299433"/>
                  </a:lnTo>
                  <a:lnTo>
                    <a:pt x="8654176" y="2335672"/>
                  </a:lnTo>
                  <a:lnTo>
                    <a:pt x="8617937" y="2363667"/>
                  </a:lnTo>
                  <a:lnTo>
                    <a:pt x="8575158" y="2381713"/>
                  </a:lnTo>
                  <a:lnTo>
                    <a:pt x="8527542" y="2388108"/>
                  </a:lnTo>
                  <a:lnTo>
                    <a:pt x="179070" y="2388108"/>
                  </a:lnTo>
                  <a:lnTo>
                    <a:pt x="131453" y="2381713"/>
                  </a:lnTo>
                  <a:lnTo>
                    <a:pt x="88674" y="2363667"/>
                  </a:lnTo>
                  <a:lnTo>
                    <a:pt x="52435" y="2335672"/>
                  </a:lnTo>
                  <a:lnTo>
                    <a:pt x="24440" y="2299433"/>
                  </a:lnTo>
                  <a:lnTo>
                    <a:pt x="6394" y="2256654"/>
                  </a:lnTo>
                  <a:lnTo>
                    <a:pt x="0" y="2209038"/>
                  </a:lnTo>
                  <a:lnTo>
                    <a:pt x="0" y="17907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920239" y="2487167"/>
              <a:ext cx="8642985" cy="2421890"/>
            </a:xfrm>
            <a:custGeom>
              <a:avLst/>
              <a:gdLst/>
              <a:ahLst/>
              <a:cxnLst/>
              <a:rect l="l" t="t" r="r" b="b"/>
              <a:pathLst>
                <a:path w="8642985" h="2421890">
                  <a:moveTo>
                    <a:pt x="8330819" y="0"/>
                  </a:moveTo>
                  <a:lnTo>
                    <a:pt x="311785" y="0"/>
                  </a:lnTo>
                  <a:lnTo>
                    <a:pt x="265707" y="3380"/>
                  </a:lnTo>
                  <a:lnTo>
                    <a:pt x="221730" y="13199"/>
                  </a:lnTo>
                  <a:lnTo>
                    <a:pt x="180336" y="28975"/>
                  </a:lnTo>
                  <a:lnTo>
                    <a:pt x="142006" y="50225"/>
                  </a:lnTo>
                  <a:lnTo>
                    <a:pt x="107223" y="76469"/>
                  </a:lnTo>
                  <a:lnTo>
                    <a:pt x="76469" y="107223"/>
                  </a:lnTo>
                  <a:lnTo>
                    <a:pt x="50225" y="142006"/>
                  </a:lnTo>
                  <a:lnTo>
                    <a:pt x="28975" y="180336"/>
                  </a:lnTo>
                  <a:lnTo>
                    <a:pt x="13199" y="221730"/>
                  </a:lnTo>
                  <a:lnTo>
                    <a:pt x="3380" y="265707"/>
                  </a:lnTo>
                  <a:lnTo>
                    <a:pt x="0" y="311785"/>
                  </a:lnTo>
                  <a:lnTo>
                    <a:pt x="0" y="2109851"/>
                  </a:lnTo>
                  <a:lnTo>
                    <a:pt x="3380" y="2155928"/>
                  </a:lnTo>
                  <a:lnTo>
                    <a:pt x="13199" y="2199905"/>
                  </a:lnTo>
                  <a:lnTo>
                    <a:pt x="28975" y="2241299"/>
                  </a:lnTo>
                  <a:lnTo>
                    <a:pt x="50225" y="2279629"/>
                  </a:lnTo>
                  <a:lnTo>
                    <a:pt x="76469" y="2314412"/>
                  </a:lnTo>
                  <a:lnTo>
                    <a:pt x="107223" y="2345166"/>
                  </a:lnTo>
                  <a:lnTo>
                    <a:pt x="142006" y="2371410"/>
                  </a:lnTo>
                  <a:lnTo>
                    <a:pt x="180336" y="2392660"/>
                  </a:lnTo>
                  <a:lnTo>
                    <a:pt x="221730" y="2408436"/>
                  </a:lnTo>
                  <a:lnTo>
                    <a:pt x="265707" y="2418255"/>
                  </a:lnTo>
                  <a:lnTo>
                    <a:pt x="311785" y="2421636"/>
                  </a:lnTo>
                  <a:lnTo>
                    <a:pt x="8330819" y="2421636"/>
                  </a:lnTo>
                  <a:lnTo>
                    <a:pt x="8376896" y="2418255"/>
                  </a:lnTo>
                  <a:lnTo>
                    <a:pt x="8420873" y="2408436"/>
                  </a:lnTo>
                  <a:lnTo>
                    <a:pt x="8462267" y="2392660"/>
                  </a:lnTo>
                  <a:lnTo>
                    <a:pt x="8500597" y="2371410"/>
                  </a:lnTo>
                  <a:lnTo>
                    <a:pt x="8535380" y="2345166"/>
                  </a:lnTo>
                  <a:lnTo>
                    <a:pt x="8566134" y="2314412"/>
                  </a:lnTo>
                  <a:lnTo>
                    <a:pt x="8592378" y="2279629"/>
                  </a:lnTo>
                  <a:lnTo>
                    <a:pt x="8613628" y="2241299"/>
                  </a:lnTo>
                  <a:lnTo>
                    <a:pt x="8629404" y="2199905"/>
                  </a:lnTo>
                  <a:lnTo>
                    <a:pt x="8639223" y="2155928"/>
                  </a:lnTo>
                  <a:lnTo>
                    <a:pt x="8642604" y="2109851"/>
                  </a:lnTo>
                  <a:lnTo>
                    <a:pt x="8642604" y="311785"/>
                  </a:lnTo>
                  <a:lnTo>
                    <a:pt x="8639223" y="265707"/>
                  </a:lnTo>
                  <a:lnTo>
                    <a:pt x="8629404" y="221730"/>
                  </a:lnTo>
                  <a:lnTo>
                    <a:pt x="8613628" y="180336"/>
                  </a:lnTo>
                  <a:lnTo>
                    <a:pt x="8592378" y="142006"/>
                  </a:lnTo>
                  <a:lnTo>
                    <a:pt x="8566134" y="107223"/>
                  </a:lnTo>
                  <a:lnTo>
                    <a:pt x="8535380" y="76469"/>
                  </a:lnTo>
                  <a:lnTo>
                    <a:pt x="8500597" y="50225"/>
                  </a:lnTo>
                  <a:lnTo>
                    <a:pt x="8462267" y="28975"/>
                  </a:lnTo>
                  <a:lnTo>
                    <a:pt x="8420873" y="13199"/>
                  </a:lnTo>
                  <a:lnTo>
                    <a:pt x="8376896" y="3380"/>
                  </a:lnTo>
                  <a:lnTo>
                    <a:pt x="8330819" y="0"/>
                  </a:lnTo>
                  <a:close/>
                </a:path>
              </a:pathLst>
            </a:custGeom>
            <a:solidFill>
              <a:srgbClr val="5F95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920239" y="2487167"/>
              <a:ext cx="8642985" cy="2421890"/>
            </a:xfrm>
            <a:custGeom>
              <a:avLst/>
              <a:gdLst/>
              <a:ahLst/>
              <a:cxnLst/>
              <a:rect l="l" t="t" r="r" b="b"/>
              <a:pathLst>
                <a:path w="8642985" h="2421890">
                  <a:moveTo>
                    <a:pt x="0" y="311785"/>
                  </a:moveTo>
                  <a:lnTo>
                    <a:pt x="3380" y="265707"/>
                  </a:lnTo>
                  <a:lnTo>
                    <a:pt x="13199" y="221730"/>
                  </a:lnTo>
                  <a:lnTo>
                    <a:pt x="28975" y="180336"/>
                  </a:lnTo>
                  <a:lnTo>
                    <a:pt x="50225" y="142006"/>
                  </a:lnTo>
                  <a:lnTo>
                    <a:pt x="76469" y="107223"/>
                  </a:lnTo>
                  <a:lnTo>
                    <a:pt x="107223" y="76469"/>
                  </a:lnTo>
                  <a:lnTo>
                    <a:pt x="142006" y="50225"/>
                  </a:lnTo>
                  <a:lnTo>
                    <a:pt x="180336" y="28975"/>
                  </a:lnTo>
                  <a:lnTo>
                    <a:pt x="221730" y="13199"/>
                  </a:lnTo>
                  <a:lnTo>
                    <a:pt x="265707" y="3380"/>
                  </a:lnTo>
                  <a:lnTo>
                    <a:pt x="311785" y="0"/>
                  </a:lnTo>
                  <a:lnTo>
                    <a:pt x="8330819" y="0"/>
                  </a:lnTo>
                  <a:lnTo>
                    <a:pt x="8376896" y="3380"/>
                  </a:lnTo>
                  <a:lnTo>
                    <a:pt x="8420873" y="13199"/>
                  </a:lnTo>
                  <a:lnTo>
                    <a:pt x="8462267" y="28975"/>
                  </a:lnTo>
                  <a:lnTo>
                    <a:pt x="8500597" y="50225"/>
                  </a:lnTo>
                  <a:lnTo>
                    <a:pt x="8535380" y="76469"/>
                  </a:lnTo>
                  <a:lnTo>
                    <a:pt x="8566134" y="107223"/>
                  </a:lnTo>
                  <a:lnTo>
                    <a:pt x="8592378" y="142006"/>
                  </a:lnTo>
                  <a:lnTo>
                    <a:pt x="8613628" y="180336"/>
                  </a:lnTo>
                  <a:lnTo>
                    <a:pt x="8629404" y="221730"/>
                  </a:lnTo>
                  <a:lnTo>
                    <a:pt x="8639223" y="265707"/>
                  </a:lnTo>
                  <a:lnTo>
                    <a:pt x="8642604" y="311785"/>
                  </a:lnTo>
                  <a:lnTo>
                    <a:pt x="8642604" y="2109851"/>
                  </a:lnTo>
                  <a:lnTo>
                    <a:pt x="8639223" y="2155928"/>
                  </a:lnTo>
                  <a:lnTo>
                    <a:pt x="8629404" y="2199905"/>
                  </a:lnTo>
                  <a:lnTo>
                    <a:pt x="8613628" y="2241299"/>
                  </a:lnTo>
                  <a:lnTo>
                    <a:pt x="8592378" y="2279629"/>
                  </a:lnTo>
                  <a:lnTo>
                    <a:pt x="8566134" y="2314412"/>
                  </a:lnTo>
                  <a:lnTo>
                    <a:pt x="8535380" y="2345166"/>
                  </a:lnTo>
                  <a:lnTo>
                    <a:pt x="8500597" y="2371410"/>
                  </a:lnTo>
                  <a:lnTo>
                    <a:pt x="8462267" y="2392660"/>
                  </a:lnTo>
                  <a:lnTo>
                    <a:pt x="8420873" y="2408436"/>
                  </a:lnTo>
                  <a:lnTo>
                    <a:pt x="8376896" y="2418255"/>
                  </a:lnTo>
                  <a:lnTo>
                    <a:pt x="8330819" y="2421636"/>
                  </a:lnTo>
                  <a:lnTo>
                    <a:pt x="311785" y="2421636"/>
                  </a:lnTo>
                  <a:lnTo>
                    <a:pt x="265707" y="2418255"/>
                  </a:lnTo>
                  <a:lnTo>
                    <a:pt x="221730" y="2408436"/>
                  </a:lnTo>
                  <a:lnTo>
                    <a:pt x="180336" y="2392660"/>
                  </a:lnTo>
                  <a:lnTo>
                    <a:pt x="142006" y="2371410"/>
                  </a:lnTo>
                  <a:lnTo>
                    <a:pt x="107223" y="2345166"/>
                  </a:lnTo>
                  <a:lnTo>
                    <a:pt x="76469" y="2314412"/>
                  </a:lnTo>
                  <a:lnTo>
                    <a:pt x="50225" y="2279629"/>
                  </a:lnTo>
                  <a:lnTo>
                    <a:pt x="28975" y="2241299"/>
                  </a:lnTo>
                  <a:lnTo>
                    <a:pt x="13199" y="2199905"/>
                  </a:lnTo>
                  <a:lnTo>
                    <a:pt x="3380" y="2155928"/>
                  </a:lnTo>
                  <a:lnTo>
                    <a:pt x="0" y="2109851"/>
                  </a:lnTo>
                  <a:lnTo>
                    <a:pt x="0" y="31178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6325361" y="3235198"/>
            <a:ext cx="2265045" cy="6965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15" b="1">
                <a:solidFill>
                  <a:srgbClr val="FFFFFF"/>
                </a:solidFill>
                <a:latin typeface="黑体"/>
                <a:cs typeface="黑体"/>
              </a:rPr>
              <a:t>任务</a:t>
            </a:r>
            <a:r>
              <a:rPr dirty="0" sz="4400" b="1">
                <a:solidFill>
                  <a:srgbClr val="FFFFFF"/>
                </a:solidFill>
                <a:latin typeface="黑体"/>
                <a:cs typeface="黑体"/>
              </a:rPr>
              <a:t>实</a:t>
            </a:r>
            <a:r>
              <a:rPr dirty="0" sz="4400" spc="-15" b="1">
                <a:solidFill>
                  <a:srgbClr val="FFFFFF"/>
                </a:solidFill>
                <a:latin typeface="黑体"/>
                <a:cs typeface="黑体"/>
              </a:rPr>
              <a:t>施</a:t>
            </a:r>
            <a:endParaRPr sz="4400">
              <a:latin typeface="黑体"/>
              <a:cs typeface="黑体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0" y="1208512"/>
            <a:ext cx="9634855" cy="4444365"/>
            <a:chOff x="0" y="1208512"/>
            <a:chExt cx="9634855" cy="4444365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539240"/>
              <a:ext cx="5728715" cy="411327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8412602" y="1237087"/>
              <a:ext cx="1193800" cy="1181100"/>
            </a:xfrm>
            <a:custGeom>
              <a:avLst/>
              <a:gdLst/>
              <a:ahLst/>
              <a:cxnLst/>
              <a:rect l="l" t="t" r="r" b="b"/>
              <a:pathLst>
                <a:path w="1193800" h="1181100">
                  <a:moveTo>
                    <a:pt x="848363" y="747287"/>
                  </a:moveTo>
                  <a:lnTo>
                    <a:pt x="590299" y="747287"/>
                  </a:lnTo>
                  <a:lnTo>
                    <a:pt x="714124" y="797706"/>
                  </a:lnTo>
                  <a:lnTo>
                    <a:pt x="719331" y="1089933"/>
                  </a:lnTo>
                  <a:lnTo>
                    <a:pt x="724538" y="1089933"/>
                  </a:lnTo>
                  <a:lnTo>
                    <a:pt x="727344" y="1107703"/>
                  </a:lnTo>
                  <a:lnTo>
                    <a:pt x="735460" y="1122652"/>
                  </a:lnTo>
                  <a:lnTo>
                    <a:pt x="748434" y="1133814"/>
                  </a:lnTo>
                  <a:lnTo>
                    <a:pt x="765813" y="1140225"/>
                  </a:lnTo>
                  <a:lnTo>
                    <a:pt x="853443" y="1175531"/>
                  </a:lnTo>
                  <a:lnTo>
                    <a:pt x="905085" y="1174880"/>
                  </a:lnTo>
                  <a:lnTo>
                    <a:pt x="941200" y="1140225"/>
                  </a:lnTo>
                  <a:lnTo>
                    <a:pt x="946459" y="1113341"/>
                  </a:lnTo>
                  <a:lnTo>
                    <a:pt x="940597" y="1087362"/>
                  </a:lnTo>
                  <a:lnTo>
                    <a:pt x="926020" y="1065145"/>
                  </a:lnTo>
                  <a:lnTo>
                    <a:pt x="905132" y="1049547"/>
                  </a:lnTo>
                  <a:lnTo>
                    <a:pt x="858650" y="1034434"/>
                  </a:lnTo>
                  <a:lnTo>
                    <a:pt x="848363" y="752367"/>
                  </a:lnTo>
                  <a:lnTo>
                    <a:pt x="848363" y="747287"/>
                  </a:lnTo>
                  <a:close/>
                </a:path>
                <a:path w="1193800" h="1181100">
                  <a:moveTo>
                    <a:pt x="881209" y="319170"/>
                  </a:moveTo>
                  <a:lnTo>
                    <a:pt x="394211" y="319170"/>
                  </a:lnTo>
                  <a:lnTo>
                    <a:pt x="569725" y="329203"/>
                  </a:lnTo>
                  <a:lnTo>
                    <a:pt x="466474" y="586124"/>
                  </a:lnTo>
                  <a:lnTo>
                    <a:pt x="460767" y="608714"/>
                  </a:lnTo>
                  <a:lnTo>
                    <a:pt x="459394" y="630828"/>
                  </a:lnTo>
                  <a:lnTo>
                    <a:pt x="462831" y="651990"/>
                  </a:lnTo>
                  <a:lnTo>
                    <a:pt x="471554" y="671722"/>
                  </a:lnTo>
                  <a:lnTo>
                    <a:pt x="435486" y="787673"/>
                  </a:lnTo>
                  <a:lnTo>
                    <a:pt x="141354" y="817899"/>
                  </a:lnTo>
                  <a:lnTo>
                    <a:pt x="101421" y="846189"/>
                  </a:lnTo>
                  <a:lnTo>
                    <a:pt x="63884" y="958869"/>
                  </a:lnTo>
                  <a:lnTo>
                    <a:pt x="60922" y="984954"/>
                  </a:lnTo>
                  <a:lnTo>
                    <a:pt x="67139" y="1008669"/>
                  </a:lnTo>
                  <a:lnTo>
                    <a:pt x="82047" y="1027646"/>
                  </a:lnTo>
                  <a:lnTo>
                    <a:pt x="105159" y="1039514"/>
                  </a:lnTo>
                  <a:lnTo>
                    <a:pt x="131883" y="1042404"/>
                  </a:lnTo>
                  <a:lnTo>
                    <a:pt x="156166" y="1036339"/>
                  </a:lnTo>
                  <a:lnTo>
                    <a:pt x="175615" y="1021798"/>
                  </a:lnTo>
                  <a:lnTo>
                    <a:pt x="187836" y="999255"/>
                  </a:lnTo>
                  <a:lnTo>
                    <a:pt x="208410" y="943756"/>
                  </a:lnTo>
                  <a:lnTo>
                    <a:pt x="487048" y="913530"/>
                  </a:lnTo>
                  <a:lnTo>
                    <a:pt x="523894" y="902196"/>
                  </a:lnTo>
                  <a:lnTo>
                    <a:pt x="549024" y="868191"/>
                  </a:lnTo>
                  <a:lnTo>
                    <a:pt x="590299" y="747287"/>
                  </a:lnTo>
                  <a:lnTo>
                    <a:pt x="848363" y="747287"/>
                  </a:lnTo>
                  <a:lnTo>
                    <a:pt x="844726" y="728662"/>
                  </a:lnTo>
                  <a:lnTo>
                    <a:pt x="834790" y="711442"/>
                  </a:lnTo>
                  <a:lnTo>
                    <a:pt x="820021" y="697031"/>
                  </a:lnTo>
                  <a:lnTo>
                    <a:pt x="801881" y="686835"/>
                  </a:lnTo>
                  <a:lnTo>
                    <a:pt x="683136" y="611270"/>
                  </a:lnTo>
                  <a:lnTo>
                    <a:pt x="770893" y="389655"/>
                  </a:lnTo>
                  <a:lnTo>
                    <a:pt x="1110868" y="389655"/>
                  </a:lnTo>
                  <a:lnTo>
                    <a:pt x="1142176" y="364509"/>
                  </a:lnTo>
                  <a:lnTo>
                    <a:pt x="956694" y="364509"/>
                  </a:lnTo>
                  <a:lnTo>
                    <a:pt x="881209" y="319170"/>
                  </a:lnTo>
                  <a:close/>
                </a:path>
                <a:path w="1193800" h="1181100">
                  <a:moveTo>
                    <a:pt x="337442" y="586124"/>
                  </a:moveTo>
                  <a:lnTo>
                    <a:pt x="229111" y="767480"/>
                  </a:lnTo>
                  <a:lnTo>
                    <a:pt x="249685" y="777513"/>
                  </a:lnTo>
                  <a:lnTo>
                    <a:pt x="261145" y="782357"/>
                  </a:lnTo>
                  <a:lnTo>
                    <a:pt x="363223" y="636543"/>
                  </a:lnTo>
                  <a:lnTo>
                    <a:pt x="368135" y="625286"/>
                  </a:lnTo>
                  <a:lnTo>
                    <a:pt x="367748" y="614493"/>
                  </a:lnTo>
                  <a:lnTo>
                    <a:pt x="362527" y="604629"/>
                  </a:lnTo>
                  <a:lnTo>
                    <a:pt x="352936" y="596157"/>
                  </a:lnTo>
                  <a:lnTo>
                    <a:pt x="337442" y="586124"/>
                  </a:lnTo>
                  <a:close/>
                </a:path>
                <a:path w="1193800" h="1181100">
                  <a:moveTo>
                    <a:pt x="141354" y="480333"/>
                  </a:moveTo>
                  <a:lnTo>
                    <a:pt x="32896" y="661689"/>
                  </a:lnTo>
                  <a:lnTo>
                    <a:pt x="218697" y="762400"/>
                  </a:lnTo>
                  <a:lnTo>
                    <a:pt x="321948" y="581171"/>
                  </a:lnTo>
                  <a:lnTo>
                    <a:pt x="141354" y="480333"/>
                  </a:lnTo>
                  <a:close/>
                </a:path>
                <a:path w="1193800" h="1181100">
                  <a:moveTo>
                    <a:pt x="109114" y="465510"/>
                  </a:moveTo>
                  <a:lnTo>
                    <a:pt x="2035" y="611270"/>
                  </a:lnTo>
                  <a:lnTo>
                    <a:pt x="0" y="622448"/>
                  </a:lnTo>
                  <a:lnTo>
                    <a:pt x="1369" y="632686"/>
                  </a:lnTo>
                  <a:lnTo>
                    <a:pt x="5643" y="641042"/>
                  </a:lnTo>
                  <a:lnTo>
                    <a:pt x="12322" y="646576"/>
                  </a:lnTo>
                  <a:lnTo>
                    <a:pt x="22609" y="651656"/>
                  </a:lnTo>
                  <a:lnTo>
                    <a:pt x="125860" y="470300"/>
                  </a:lnTo>
                  <a:lnTo>
                    <a:pt x="120653" y="470300"/>
                  </a:lnTo>
                  <a:lnTo>
                    <a:pt x="109114" y="465510"/>
                  </a:lnTo>
                  <a:close/>
                </a:path>
                <a:path w="1193800" h="1181100">
                  <a:moveTo>
                    <a:pt x="337760" y="510559"/>
                  </a:moveTo>
                  <a:lnTo>
                    <a:pt x="316741" y="510559"/>
                  </a:lnTo>
                  <a:lnTo>
                    <a:pt x="316741" y="515639"/>
                  </a:lnTo>
                  <a:lnTo>
                    <a:pt x="311661" y="515639"/>
                  </a:lnTo>
                  <a:lnTo>
                    <a:pt x="296167" y="550945"/>
                  </a:lnTo>
                  <a:lnTo>
                    <a:pt x="311661" y="560978"/>
                  </a:lnTo>
                  <a:lnTo>
                    <a:pt x="332338" y="525490"/>
                  </a:lnTo>
                  <a:lnTo>
                    <a:pt x="337361" y="516560"/>
                  </a:lnTo>
                  <a:lnTo>
                    <a:pt x="337760" y="510559"/>
                  </a:lnTo>
                  <a:close/>
                </a:path>
                <a:path w="1193800" h="1181100">
                  <a:moveTo>
                    <a:pt x="345398" y="450107"/>
                  </a:moveTo>
                  <a:lnTo>
                    <a:pt x="218697" y="450107"/>
                  </a:lnTo>
                  <a:lnTo>
                    <a:pt x="218584" y="472463"/>
                  </a:lnTo>
                  <a:lnTo>
                    <a:pt x="225222" y="492938"/>
                  </a:lnTo>
                  <a:lnTo>
                    <a:pt x="237646" y="509651"/>
                  </a:lnTo>
                  <a:lnTo>
                    <a:pt x="254892" y="520719"/>
                  </a:lnTo>
                  <a:lnTo>
                    <a:pt x="271057" y="525490"/>
                  </a:lnTo>
                  <a:lnTo>
                    <a:pt x="287722" y="525069"/>
                  </a:lnTo>
                  <a:lnTo>
                    <a:pt x="303434" y="519934"/>
                  </a:lnTo>
                  <a:lnTo>
                    <a:pt x="316741" y="510559"/>
                  </a:lnTo>
                  <a:lnTo>
                    <a:pt x="337760" y="510559"/>
                  </a:lnTo>
                  <a:lnTo>
                    <a:pt x="338093" y="505543"/>
                  </a:lnTo>
                  <a:lnTo>
                    <a:pt x="335897" y="494526"/>
                  </a:lnTo>
                  <a:lnTo>
                    <a:pt x="332235" y="485413"/>
                  </a:lnTo>
                  <a:lnTo>
                    <a:pt x="345398" y="450107"/>
                  </a:lnTo>
                  <a:close/>
                </a:path>
                <a:path w="1193800" h="1181100">
                  <a:moveTo>
                    <a:pt x="1110868" y="389655"/>
                  </a:moveTo>
                  <a:lnTo>
                    <a:pt x="770893" y="389655"/>
                  </a:lnTo>
                  <a:lnTo>
                    <a:pt x="925706" y="485413"/>
                  </a:lnTo>
                  <a:lnTo>
                    <a:pt x="945034" y="493121"/>
                  </a:lnTo>
                  <a:lnTo>
                    <a:pt x="963838" y="494208"/>
                  </a:lnTo>
                  <a:lnTo>
                    <a:pt x="981642" y="489628"/>
                  </a:lnTo>
                  <a:lnTo>
                    <a:pt x="997969" y="480333"/>
                  </a:lnTo>
                  <a:lnTo>
                    <a:pt x="1110868" y="389655"/>
                  </a:lnTo>
                  <a:close/>
                </a:path>
                <a:path w="1193800" h="1181100">
                  <a:moveTo>
                    <a:pt x="363223" y="203346"/>
                  </a:moveTo>
                  <a:lnTo>
                    <a:pt x="311699" y="222420"/>
                  </a:lnTo>
                  <a:lnTo>
                    <a:pt x="229111" y="430041"/>
                  </a:lnTo>
                  <a:lnTo>
                    <a:pt x="217652" y="431051"/>
                  </a:lnTo>
                  <a:lnTo>
                    <a:pt x="207156" y="434407"/>
                  </a:lnTo>
                  <a:lnTo>
                    <a:pt x="198590" y="440596"/>
                  </a:lnTo>
                  <a:lnTo>
                    <a:pt x="192916" y="450107"/>
                  </a:lnTo>
                  <a:lnTo>
                    <a:pt x="172342" y="480333"/>
                  </a:lnTo>
                  <a:lnTo>
                    <a:pt x="192916" y="490493"/>
                  </a:lnTo>
                  <a:lnTo>
                    <a:pt x="213617" y="460267"/>
                  </a:lnTo>
                  <a:lnTo>
                    <a:pt x="213617" y="455187"/>
                  </a:lnTo>
                  <a:lnTo>
                    <a:pt x="218697" y="450107"/>
                  </a:lnTo>
                  <a:lnTo>
                    <a:pt x="345398" y="450107"/>
                  </a:lnTo>
                  <a:lnTo>
                    <a:pt x="394211" y="319170"/>
                  </a:lnTo>
                  <a:lnTo>
                    <a:pt x="881209" y="319170"/>
                  </a:lnTo>
                  <a:lnTo>
                    <a:pt x="747684" y="239021"/>
                  </a:lnTo>
                  <a:lnTo>
                    <a:pt x="732254" y="227996"/>
                  </a:lnTo>
                  <a:lnTo>
                    <a:pt x="724538" y="223412"/>
                  </a:lnTo>
                  <a:lnTo>
                    <a:pt x="714124" y="223412"/>
                  </a:lnTo>
                  <a:lnTo>
                    <a:pt x="706407" y="220549"/>
                  </a:lnTo>
                  <a:lnTo>
                    <a:pt x="698678" y="219078"/>
                  </a:lnTo>
                  <a:lnTo>
                    <a:pt x="690925" y="218537"/>
                  </a:lnTo>
                  <a:lnTo>
                    <a:pt x="683136" y="218459"/>
                  </a:lnTo>
                  <a:lnTo>
                    <a:pt x="363223" y="203346"/>
                  </a:lnTo>
                  <a:close/>
                </a:path>
                <a:path w="1193800" h="1181100">
                  <a:moveTo>
                    <a:pt x="1139241" y="236700"/>
                  </a:moveTo>
                  <a:lnTo>
                    <a:pt x="1116895" y="238198"/>
                  </a:lnTo>
                  <a:lnTo>
                    <a:pt x="1096013" y="248685"/>
                  </a:lnTo>
                  <a:lnTo>
                    <a:pt x="956694" y="364509"/>
                  </a:lnTo>
                  <a:lnTo>
                    <a:pt x="1142176" y="364509"/>
                  </a:lnTo>
                  <a:lnTo>
                    <a:pt x="1173483" y="339363"/>
                  </a:lnTo>
                  <a:lnTo>
                    <a:pt x="1188065" y="321780"/>
                  </a:lnTo>
                  <a:lnTo>
                    <a:pt x="1193454" y="300898"/>
                  </a:lnTo>
                  <a:lnTo>
                    <a:pt x="1190128" y="279088"/>
                  </a:lnTo>
                  <a:lnTo>
                    <a:pt x="1178563" y="258718"/>
                  </a:lnTo>
                  <a:lnTo>
                    <a:pt x="1160611" y="243703"/>
                  </a:lnTo>
                  <a:lnTo>
                    <a:pt x="1139241" y="236700"/>
                  </a:lnTo>
                  <a:close/>
                </a:path>
                <a:path w="1193800" h="1181100">
                  <a:moveTo>
                    <a:pt x="719331" y="218459"/>
                  </a:moveTo>
                  <a:lnTo>
                    <a:pt x="714124" y="223412"/>
                  </a:lnTo>
                  <a:lnTo>
                    <a:pt x="724538" y="223412"/>
                  </a:lnTo>
                  <a:lnTo>
                    <a:pt x="719331" y="218459"/>
                  </a:lnTo>
                  <a:close/>
                </a:path>
                <a:path w="1193800" h="1181100">
                  <a:moveTo>
                    <a:pt x="782651" y="0"/>
                  </a:moveTo>
                  <a:lnTo>
                    <a:pt x="739905" y="6877"/>
                  </a:lnTo>
                  <a:lnTo>
                    <a:pt x="706310" y="28015"/>
                  </a:lnTo>
                  <a:lnTo>
                    <a:pt x="683835" y="59106"/>
                  </a:lnTo>
                  <a:lnTo>
                    <a:pt x="673933" y="96817"/>
                  </a:lnTo>
                  <a:lnTo>
                    <a:pt x="678056" y="137814"/>
                  </a:lnTo>
                  <a:lnTo>
                    <a:pt x="700440" y="171370"/>
                  </a:lnTo>
                  <a:lnTo>
                    <a:pt x="733492" y="194520"/>
                  </a:lnTo>
                  <a:lnTo>
                    <a:pt x="772354" y="204430"/>
                  </a:lnTo>
                  <a:lnTo>
                    <a:pt x="812168" y="198266"/>
                  </a:lnTo>
                  <a:lnTo>
                    <a:pt x="848713" y="176361"/>
                  </a:lnTo>
                  <a:lnTo>
                    <a:pt x="872208" y="144085"/>
                  </a:lnTo>
                  <a:lnTo>
                    <a:pt x="881177" y="106166"/>
                  </a:lnTo>
                  <a:lnTo>
                    <a:pt x="874144" y="67329"/>
                  </a:lnTo>
                  <a:lnTo>
                    <a:pt x="854616" y="31630"/>
                  </a:lnTo>
                  <a:lnTo>
                    <a:pt x="822503" y="8719"/>
                  </a:lnTo>
                  <a:lnTo>
                    <a:pt x="782651" y="0"/>
                  </a:lnTo>
                  <a:close/>
                </a:path>
              </a:pathLst>
            </a:custGeom>
            <a:solidFill>
              <a:srgbClr val="5F95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9086536" y="1237087"/>
              <a:ext cx="207645" cy="204470"/>
            </a:xfrm>
            <a:custGeom>
              <a:avLst/>
              <a:gdLst/>
              <a:ahLst/>
              <a:cxnLst/>
              <a:rect l="l" t="t" r="r" b="b"/>
              <a:pathLst>
                <a:path w="207645" h="204469">
                  <a:moveTo>
                    <a:pt x="138235" y="198266"/>
                  </a:moveTo>
                  <a:lnTo>
                    <a:pt x="98421" y="204430"/>
                  </a:lnTo>
                  <a:lnTo>
                    <a:pt x="59559" y="194520"/>
                  </a:lnTo>
                  <a:lnTo>
                    <a:pt x="26507" y="171370"/>
                  </a:lnTo>
                  <a:lnTo>
                    <a:pt x="4123" y="137814"/>
                  </a:lnTo>
                  <a:lnTo>
                    <a:pt x="0" y="96817"/>
                  </a:lnTo>
                  <a:lnTo>
                    <a:pt x="9902" y="59106"/>
                  </a:lnTo>
                  <a:lnTo>
                    <a:pt x="32377" y="28015"/>
                  </a:lnTo>
                  <a:lnTo>
                    <a:pt x="65972" y="6877"/>
                  </a:lnTo>
                  <a:lnTo>
                    <a:pt x="108717" y="0"/>
                  </a:lnTo>
                  <a:lnTo>
                    <a:pt x="148570" y="8719"/>
                  </a:lnTo>
                  <a:lnTo>
                    <a:pt x="180683" y="31630"/>
                  </a:lnTo>
                  <a:lnTo>
                    <a:pt x="200211" y="67329"/>
                  </a:lnTo>
                  <a:lnTo>
                    <a:pt x="207244" y="106166"/>
                  </a:lnTo>
                  <a:lnTo>
                    <a:pt x="198274" y="144085"/>
                  </a:lnTo>
                  <a:lnTo>
                    <a:pt x="174779" y="176361"/>
                  </a:lnTo>
                  <a:lnTo>
                    <a:pt x="138235" y="198266"/>
                  </a:lnTo>
                  <a:close/>
                </a:path>
              </a:pathLst>
            </a:custGeom>
            <a:ln w="57150">
              <a:solidFill>
                <a:srgbClr val="BED4F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13140" y="1794637"/>
              <a:ext cx="196173" cy="25338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445500" y="1440434"/>
              <a:ext cx="1160780" cy="977900"/>
            </a:xfrm>
            <a:custGeom>
              <a:avLst/>
              <a:gdLst/>
              <a:ahLst/>
              <a:cxnLst/>
              <a:rect l="l" t="t" r="r" b="b"/>
              <a:pathLst>
                <a:path w="1160779" h="977900">
                  <a:moveTo>
                    <a:pt x="61975" y="659891"/>
                  </a:moveTo>
                  <a:lnTo>
                    <a:pt x="68524" y="642842"/>
                  </a:lnTo>
                  <a:lnTo>
                    <a:pt x="79406" y="629602"/>
                  </a:lnTo>
                  <a:lnTo>
                    <a:pt x="93194" y="620172"/>
                  </a:lnTo>
                  <a:lnTo>
                    <a:pt x="108457" y="614552"/>
                  </a:lnTo>
                  <a:lnTo>
                    <a:pt x="278503" y="597078"/>
                  </a:lnTo>
                  <a:lnTo>
                    <a:pt x="365823" y="588105"/>
                  </a:lnTo>
                  <a:lnTo>
                    <a:pt x="397994" y="584799"/>
                  </a:lnTo>
                  <a:lnTo>
                    <a:pt x="402590" y="584326"/>
                  </a:lnTo>
                  <a:lnTo>
                    <a:pt x="423441" y="517292"/>
                  </a:lnTo>
                  <a:lnTo>
                    <a:pt x="434149" y="482869"/>
                  </a:lnTo>
                  <a:lnTo>
                    <a:pt x="438094" y="470187"/>
                  </a:lnTo>
                  <a:lnTo>
                    <a:pt x="438657" y="468375"/>
                  </a:lnTo>
                  <a:lnTo>
                    <a:pt x="429934" y="448643"/>
                  </a:lnTo>
                  <a:lnTo>
                    <a:pt x="426497" y="427481"/>
                  </a:lnTo>
                  <a:lnTo>
                    <a:pt x="427870" y="405368"/>
                  </a:lnTo>
                  <a:lnTo>
                    <a:pt x="433577" y="382777"/>
                  </a:lnTo>
                  <a:lnTo>
                    <a:pt x="493269" y="234245"/>
                  </a:lnTo>
                  <a:lnTo>
                    <a:pt x="523922" y="157972"/>
                  </a:lnTo>
                  <a:lnTo>
                    <a:pt x="535215" y="129871"/>
                  </a:lnTo>
                  <a:lnTo>
                    <a:pt x="536828" y="125856"/>
                  </a:lnTo>
                  <a:lnTo>
                    <a:pt x="435359" y="120056"/>
                  </a:lnTo>
                  <a:lnTo>
                    <a:pt x="383254" y="117078"/>
                  </a:lnTo>
                  <a:lnTo>
                    <a:pt x="364057" y="115980"/>
                  </a:lnTo>
                  <a:lnTo>
                    <a:pt x="361315" y="115824"/>
                  </a:lnTo>
                  <a:lnTo>
                    <a:pt x="325485" y="211933"/>
                  </a:lnTo>
                  <a:lnTo>
                    <a:pt x="307086" y="261286"/>
                  </a:lnTo>
                  <a:lnTo>
                    <a:pt x="300307" y="279469"/>
                  </a:lnTo>
                  <a:lnTo>
                    <a:pt x="299339" y="282066"/>
                  </a:lnTo>
                  <a:lnTo>
                    <a:pt x="303000" y="291179"/>
                  </a:lnTo>
                  <a:lnTo>
                    <a:pt x="305196" y="302196"/>
                  </a:lnTo>
                  <a:lnTo>
                    <a:pt x="304464" y="313213"/>
                  </a:lnTo>
                  <a:lnTo>
                    <a:pt x="299339" y="322325"/>
                  </a:lnTo>
                  <a:lnTo>
                    <a:pt x="287444" y="342737"/>
                  </a:lnTo>
                  <a:lnTo>
                    <a:pt x="281336" y="353218"/>
                  </a:lnTo>
                  <a:lnTo>
                    <a:pt x="279086" y="357080"/>
                  </a:lnTo>
                  <a:lnTo>
                    <a:pt x="278765" y="357631"/>
                  </a:lnTo>
                  <a:lnTo>
                    <a:pt x="263271" y="347599"/>
                  </a:lnTo>
                  <a:lnTo>
                    <a:pt x="272228" y="327187"/>
                  </a:lnTo>
                  <a:lnTo>
                    <a:pt x="276828" y="316706"/>
                  </a:lnTo>
                  <a:lnTo>
                    <a:pt x="278522" y="312844"/>
                  </a:lnTo>
                  <a:lnTo>
                    <a:pt x="278765" y="312292"/>
                  </a:lnTo>
                  <a:lnTo>
                    <a:pt x="283845" y="312292"/>
                  </a:lnTo>
                  <a:lnTo>
                    <a:pt x="283845" y="307213"/>
                  </a:lnTo>
                  <a:lnTo>
                    <a:pt x="270537" y="316587"/>
                  </a:lnTo>
                  <a:lnTo>
                    <a:pt x="254825" y="321722"/>
                  </a:lnTo>
                  <a:lnTo>
                    <a:pt x="204749" y="306304"/>
                  </a:lnTo>
                  <a:lnTo>
                    <a:pt x="185687" y="269116"/>
                  </a:lnTo>
                  <a:lnTo>
                    <a:pt x="185800" y="246761"/>
                  </a:lnTo>
                  <a:lnTo>
                    <a:pt x="180721" y="251840"/>
                  </a:lnTo>
                  <a:lnTo>
                    <a:pt x="180721" y="256920"/>
                  </a:lnTo>
                  <a:lnTo>
                    <a:pt x="168753" y="274395"/>
                  </a:lnTo>
                  <a:lnTo>
                    <a:pt x="162607" y="283368"/>
                  </a:lnTo>
                  <a:lnTo>
                    <a:pt x="160343" y="286674"/>
                  </a:lnTo>
                  <a:lnTo>
                    <a:pt x="160020" y="287146"/>
                  </a:lnTo>
                  <a:lnTo>
                    <a:pt x="139446" y="276987"/>
                  </a:lnTo>
                  <a:lnTo>
                    <a:pt x="151340" y="259512"/>
                  </a:lnTo>
                  <a:lnTo>
                    <a:pt x="157448" y="250539"/>
                  </a:lnTo>
                  <a:lnTo>
                    <a:pt x="159698" y="247233"/>
                  </a:lnTo>
                  <a:lnTo>
                    <a:pt x="160020" y="246761"/>
                  </a:lnTo>
                  <a:lnTo>
                    <a:pt x="165693" y="237249"/>
                  </a:lnTo>
                  <a:lnTo>
                    <a:pt x="174259" y="231060"/>
                  </a:lnTo>
                  <a:lnTo>
                    <a:pt x="184755" y="227705"/>
                  </a:lnTo>
                  <a:lnTo>
                    <a:pt x="196215" y="226694"/>
                  </a:lnTo>
                  <a:lnTo>
                    <a:pt x="237918" y="115974"/>
                  </a:lnTo>
                  <a:lnTo>
                    <a:pt x="259333" y="59118"/>
                  </a:lnTo>
                  <a:lnTo>
                    <a:pt x="278802" y="19073"/>
                  </a:lnTo>
                  <a:lnTo>
                    <a:pt x="330326" y="0"/>
                  </a:lnTo>
                  <a:lnTo>
                    <a:pt x="515276" y="8737"/>
                  </a:lnTo>
                  <a:lnTo>
                    <a:pt x="610250" y="13223"/>
                  </a:lnTo>
                  <a:lnTo>
                    <a:pt x="645241" y="14876"/>
                  </a:lnTo>
                  <a:lnTo>
                    <a:pt x="650240" y="15112"/>
                  </a:lnTo>
                  <a:lnTo>
                    <a:pt x="658028" y="15190"/>
                  </a:lnTo>
                  <a:lnTo>
                    <a:pt x="665781" y="15732"/>
                  </a:lnTo>
                  <a:lnTo>
                    <a:pt x="673510" y="17202"/>
                  </a:lnTo>
                  <a:lnTo>
                    <a:pt x="681227" y="20065"/>
                  </a:lnTo>
                  <a:lnTo>
                    <a:pt x="686434" y="15112"/>
                  </a:lnTo>
                  <a:lnTo>
                    <a:pt x="691642" y="20065"/>
                  </a:lnTo>
                  <a:lnTo>
                    <a:pt x="699357" y="24649"/>
                  </a:lnTo>
                  <a:lnTo>
                    <a:pt x="707072" y="30162"/>
                  </a:lnTo>
                  <a:lnTo>
                    <a:pt x="714787" y="35675"/>
                  </a:lnTo>
                  <a:lnTo>
                    <a:pt x="722502" y="40258"/>
                  </a:lnTo>
                  <a:lnTo>
                    <a:pt x="838876" y="110156"/>
                  </a:lnTo>
                  <a:lnTo>
                    <a:pt x="898636" y="146050"/>
                  </a:lnTo>
                  <a:lnTo>
                    <a:pt x="920652" y="159273"/>
                  </a:lnTo>
                  <a:lnTo>
                    <a:pt x="923798" y="161162"/>
                  </a:lnTo>
                  <a:lnTo>
                    <a:pt x="1004341" y="94202"/>
                  </a:lnTo>
                  <a:lnTo>
                    <a:pt x="1045702" y="59817"/>
                  </a:lnTo>
                  <a:lnTo>
                    <a:pt x="1060940" y="47148"/>
                  </a:lnTo>
                  <a:lnTo>
                    <a:pt x="1063117" y="45338"/>
                  </a:lnTo>
                  <a:lnTo>
                    <a:pt x="1083998" y="34851"/>
                  </a:lnTo>
                  <a:lnTo>
                    <a:pt x="1106344" y="33353"/>
                  </a:lnTo>
                  <a:lnTo>
                    <a:pt x="1127714" y="40356"/>
                  </a:lnTo>
                  <a:lnTo>
                    <a:pt x="1145667" y="55371"/>
                  </a:lnTo>
                  <a:lnTo>
                    <a:pt x="1157231" y="75741"/>
                  </a:lnTo>
                  <a:lnTo>
                    <a:pt x="1160557" y="97551"/>
                  </a:lnTo>
                  <a:lnTo>
                    <a:pt x="1155168" y="118433"/>
                  </a:lnTo>
                  <a:lnTo>
                    <a:pt x="1140586" y="136016"/>
                  </a:lnTo>
                  <a:lnTo>
                    <a:pt x="1039117" y="217515"/>
                  </a:lnTo>
                  <a:lnTo>
                    <a:pt x="987012" y="259365"/>
                  </a:lnTo>
                  <a:lnTo>
                    <a:pt x="967815" y="274784"/>
                  </a:lnTo>
                  <a:lnTo>
                    <a:pt x="965073" y="276987"/>
                  </a:lnTo>
                  <a:lnTo>
                    <a:pt x="948745" y="286281"/>
                  </a:lnTo>
                  <a:lnTo>
                    <a:pt x="930941" y="290861"/>
                  </a:lnTo>
                  <a:lnTo>
                    <a:pt x="912137" y="289774"/>
                  </a:lnTo>
                  <a:lnTo>
                    <a:pt x="892809" y="282066"/>
                  </a:lnTo>
                  <a:lnTo>
                    <a:pt x="803308" y="226706"/>
                  </a:lnTo>
                  <a:lnTo>
                    <a:pt x="757348" y="198278"/>
                  </a:lnTo>
                  <a:lnTo>
                    <a:pt x="740415" y="187805"/>
                  </a:lnTo>
                  <a:lnTo>
                    <a:pt x="737997" y="186308"/>
                  </a:lnTo>
                  <a:lnTo>
                    <a:pt x="687262" y="314430"/>
                  </a:lnTo>
                  <a:lnTo>
                    <a:pt x="661209" y="380222"/>
                  </a:lnTo>
                  <a:lnTo>
                    <a:pt x="651611" y="404461"/>
                  </a:lnTo>
                  <a:lnTo>
                    <a:pt x="650240" y="407924"/>
                  </a:lnTo>
                  <a:lnTo>
                    <a:pt x="718889" y="451610"/>
                  </a:lnTo>
                  <a:lnTo>
                    <a:pt x="754141" y="474043"/>
                  </a:lnTo>
                  <a:lnTo>
                    <a:pt x="767129" y="482308"/>
                  </a:lnTo>
                  <a:lnTo>
                    <a:pt x="768984" y="483488"/>
                  </a:lnTo>
                  <a:lnTo>
                    <a:pt x="787124" y="493684"/>
                  </a:lnTo>
                  <a:lnTo>
                    <a:pt x="801893" y="508095"/>
                  </a:lnTo>
                  <a:lnTo>
                    <a:pt x="811829" y="525315"/>
                  </a:lnTo>
                  <a:lnTo>
                    <a:pt x="815467" y="543940"/>
                  </a:lnTo>
                  <a:lnTo>
                    <a:pt x="815467" y="549020"/>
                  </a:lnTo>
                  <a:lnTo>
                    <a:pt x="821414" y="712090"/>
                  </a:lnTo>
                  <a:lnTo>
                    <a:pt x="824468" y="795829"/>
                  </a:lnTo>
                  <a:lnTo>
                    <a:pt x="825593" y="826680"/>
                  </a:lnTo>
                  <a:lnTo>
                    <a:pt x="825753" y="831088"/>
                  </a:lnTo>
                  <a:lnTo>
                    <a:pt x="852626" y="839825"/>
                  </a:lnTo>
                  <a:lnTo>
                    <a:pt x="866425" y="844311"/>
                  </a:lnTo>
                  <a:lnTo>
                    <a:pt x="871509" y="845964"/>
                  </a:lnTo>
                  <a:lnTo>
                    <a:pt x="872235" y="846201"/>
                  </a:lnTo>
                  <a:lnTo>
                    <a:pt x="893123" y="861798"/>
                  </a:lnTo>
                  <a:lnTo>
                    <a:pt x="907700" y="884015"/>
                  </a:lnTo>
                  <a:lnTo>
                    <a:pt x="913562" y="909994"/>
                  </a:lnTo>
                  <a:lnTo>
                    <a:pt x="908303" y="936878"/>
                  </a:lnTo>
                  <a:lnTo>
                    <a:pt x="893145" y="957272"/>
                  </a:lnTo>
                  <a:lnTo>
                    <a:pt x="872188" y="971534"/>
                  </a:lnTo>
                  <a:lnTo>
                    <a:pt x="847349" y="977294"/>
                  </a:lnTo>
                  <a:lnTo>
                    <a:pt x="820547" y="972185"/>
                  </a:lnTo>
                  <a:lnTo>
                    <a:pt x="769885" y="951773"/>
                  </a:lnTo>
                  <a:lnTo>
                    <a:pt x="743870" y="941292"/>
                  </a:lnTo>
                  <a:lnTo>
                    <a:pt x="734286" y="937430"/>
                  </a:lnTo>
                  <a:lnTo>
                    <a:pt x="732917" y="936878"/>
                  </a:lnTo>
                  <a:lnTo>
                    <a:pt x="715537" y="930467"/>
                  </a:lnTo>
                  <a:lnTo>
                    <a:pt x="702564" y="919305"/>
                  </a:lnTo>
                  <a:lnTo>
                    <a:pt x="694447" y="904357"/>
                  </a:lnTo>
                  <a:lnTo>
                    <a:pt x="691642" y="886587"/>
                  </a:lnTo>
                  <a:lnTo>
                    <a:pt x="686434" y="886587"/>
                  </a:lnTo>
                  <a:lnTo>
                    <a:pt x="683424" y="717643"/>
                  </a:lnTo>
                  <a:lnTo>
                    <a:pt x="681878" y="630888"/>
                  </a:lnTo>
                  <a:lnTo>
                    <a:pt x="681309" y="598926"/>
                  </a:lnTo>
                  <a:lnTo>
                    <a:pt x="681227" y="594360"/>
                  </a:lnTo>
                  <a:lnTo>
                    <a:pt x="609641" y="565211"/>
                  </a:lnTo>
                  <a:lnTo>
                    <a:pt x="572881" y="550243"/>
                  </a:lnTo>
                  <a:lnTo>
                    <a:pt x="559337" y="544728"/>
                  </a:lnTo>
                  <a:lnTo>
                    <a:pt x="557402" y="543940"/>
                  </a:lnTo>
                  <a:lnTo>
                    <a:pt x="533540" y="613838"/>
                  </a:lnTo>
                  <a:lnTo>
                    <a:pt x="521287" y="649731"/>
                  </a:lnTo>
                  <a:lnTo>
                    <a:pt x="516772" y="662955"/>
                  </a:lnTo>
                  <a:lnTo>
                    <a:pt x="516127" y="664844"/>
                  </a:lnTo>
                  <a:lnTo>
                    <a:pt x="490997" y="698849"/>
                  </a:lnTo>
                  <a:lnTo>
                    <a:pt x="454151" y="710183"/>
                  </a:lnTo>
                  <a:lnTo>
                    <a:pt x="293064" y="727658"/>
                  </a:lnTo>
                  <a:lnTo>
                    <a:pt x="210343" y="736631"/>
                  </a:lnTo>
                  <a:lnTo>
                    <a:pt x="163619" y="772495"/>
                  </a:lnTo>
                  <a:lnTo>
                    <a:pt x="155261" y="795041"/>
                  </a:lnTo>
                  <a:lnTo>
                    <a:pt x="154940" y="795908"/>
                  </a:lnTo>
                  <a:lnTo>
                    <a:pt x="142718" y="818451"/>
                  </a:lnTo>
                  <a:lnTo>
                    <a:pt x="123269" y="832992"/>
                  </a:lnTo>
                  <a:lnTo>
                    <a:pt x="98986" y="839057"/>
                  </a:lnTo>
                  <a:lnTo>
                    <a:pt x="72263" y="836167"/>
                  </a:lnTo>
                  <a:lnTo>
                    <a:pt x="49150" y="824299"/>
                  </a:lnTo>
                  <a:lnTo>
                    <a:pt x="34242" y="805322"/>
                  </a:lnTo>
                  <a:lnTo>
                    <a:pt x="28025" y="781607"/>
                  </a:lnTo>
                  <a:lnTo>
                    <a:pt x="30988" y="755523"/>
                  </a:lnTo>
                  <a:lnTo>
                    <a:pt x="61975" y="659891"/>
                  </a:lnTo>
                  <a:close/>
                </a:path>
                <a:path w="1160779" h="977900">
                  <a:moveTo>
                    <a:pt x="289051" y="377825"/>
                  </a:moveTo>
                  <a:lnTo>
                    <a:pt x="229360" y="482598"/>
                  </a:lnTo>
                  <a:lnTo>
                    <a:pt x="198707" y="536400"/>
                  </a:lnTo>
                  <a:lnTo>
                    <a:pt x="187414" y="556222"/>
                  </a:lnTo>
                  <a:lnTo>
                    <a:pt x="185800" y="559053"/>
                  </a:lnTo>
                  <a:lnTo>
                    <a:pt x="78384" y="500830"/>
                  </a:lnTo>
                  <a:lnTo>
                    <a:pt x="23225" y="470931"/>
                  </a:lnTo>
                  <a:lnTo>
                    <a:pt x="2903" y="459916"/>
                  </a:lnTo>
                  <a:lnTo>
                    <a:pt x="0" y="458342"/>
                  </a:lnTo>
                  <a:lnTo>
                    <a:pt x="62702" y="353496"/>
                  </a:lnTo>
                  <a:lnTo>
                    <a:pt x="94900" y="299656"/>
                  </a:lnTo>
                  <a:lnTo>
                    <a:pt x="106763" y="279820"/>
                  </a:lnTo>
                  <a:lnTo>
                    <a:pt x="108457" y="276987"/>
                  </a:lnTo>
                  <a:lnTo>
                    <a:pt x="289051" y="377825"/>
                  </a:lnTo>
                  <a:close/>
                </a:path>
              </a:pathLst>
            </a:custGeom>
            <a:ln w="57150">
              <a:solidFill>
                <a:srgbClr val="BED4F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84027" y="1674022"/>
              <a:ext cx="183010" cy="2432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17252" y="5370576"/>
            <a:ext cx="1941576" cy="11978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23594" y="236042"/>
            <a:ext cx="403796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74165" algn="l"/>
              </a:tabLst>
            </a:pPr>
            <a:r>
              <a:rPr dirty="0" sz="3200" spc="10"/>
              <a:t>活动</a:t>
            </a:r>
            <a:r>
              <a:rPr dirty="0" sz="3200" spc="-10"/>
              <a:t>一	</a:t>
            </a:r>
            <a:r>
              <a:rPr dirty="0" sz="3200" spc="5"/>
              <a:t>认识</a:t>
            </a:r>
            <a:r>
              <a:rPr dirty="0" sz="3200" spc="-10"/>
              <a:t>抖</a:t>
            </a:r>
            <a:r>
              <a:rPr dirty="0" sz="3200" spc="5"/>
              <a:t>音</a:t>
            </a:r>
            <a:r>
              <a:rPr dirty="0" sz="3200" spc="-10"/>
              <a:t>平台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62811" cy="122377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39268" y="1367027"/>
            <a:ext cx="4326890" cy="523240"/>
          </a:xfrm>
          <a:prstGeom prst="rect">
            <a:avLst/>
          </a:prstGeom>
          <a:solidFill>
            <a:srgbClr val="FFB954"/>
          </a:solidFill>
        </p:spPr>
        <p:txBody>
          <a:bodyPr wrap="square" lIns="0" tIns="38735" rIns="0" bIns="0" rtlCol="0" vert="horz">
            <a:spAutoFit/>
          </a:bodyPr>
          <a:lstStyle/>
          <a:p>
            <a:pPr marL="1172210">
              <a:lnSpc>
                <a:spcPct val="100000"/>
              </a:lnSpc>
              <a:spcBef>
                <a:spcPts val="305"/>
              </a:spcBef>
            </a:pPr>
            <a:r>
              <a:rPr dirty="0" sz="2800">
                <a:latin typeface="Arial"/>
                <a:cs typeface="Arial"/>
              </a:rPr>
              <a:t>1</a:t>
            </a:r>
            <a:r>
              <a:rPr dirty="0" sz="2800">
                <a:latin typeface="黑体"/>
                <a:cs typeface="黑体"/>
              </a:rPr>
              <a:t>．</a:t>
            </a:r>
            <a:r>
              <a:rPr dirty="0" sz="2800" spc="5">
                <a:latin typeface="黑体"/>
                <a:cs typeface="黑体"/>
              </a:rPr>
              <a:t>平台定位</a:t>
            </a:r>
            <a:endParaRPr sz="2800">
              <a:latin typeface="黑体"/>
              <a:cs typeface="黑体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8312" y="1973961"/>
            <a:ext cx="6457315" cy="43700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292735" indent="720725">
              <a:lnSpc>
                <a:spcPct val="130000"/>
              </a:lnSpc>
              <a:spcBef>
                <a:spcPts val="100"/>
              </a:spcBef>
            </a:pPr>
            <a:r>
              <a:rPr dirty="0" sz="2400" spc="130">
                <a:latin typeface="黑体"/>
                <a:cs typeface="黑体"/>
              </a:rPr>
              <a:t>抖音，于</a:t>
            </a:r>
            <a:r>
              <a:rPr dirty="0" sz="2400">
                <a:latin typeface="Arial"/>
                <a:cs typeface="Arial"/>
              </a:rPr>
              <a:t>2</a:t>
            </a:r>
            <a:r>
              <a:rPr dirty="0" sz="2400" spc="-5">
                <a:latin typeface="Arial"/>
                <a:cs typeface="Arial"/>
              </a:rPr>
              <a:t>01</a:t>
            </a:r>
            <a:r>
              <a:rPr dirty="0" sz="2400" spc="135">
                <a:latin typeface="Arial"/>
                <a:cs typeface="Arial"/>
              </a:rPr>
              <a:t>6</a:t>
            </a:r>
            <a:r>
              <a:rPr dirty="0" sz="2400" spc="130">
                <a:latin typeface="黑体"/>
                <a:cs typeface="黑体"/>
              </a:rPr>
              <a:t>年</a:t>
            </a:r>
            <a:r>
              <a:rPr dirty="0" sz="2400" spc="120">
                <a:latin typeface="Arial"/>
                <a:cs typeface="Arial"/>
              </a:rPr>
              <a:t>9</a:t>
            </a:r>
            <a:r>
              <a:rPr dirty="0" sz="2400" spc="140">
                <a:latin typeface="黑体"/>
                <a:cs typeface="黑体"/>
              </a:rPr>
              <a:t>月</a:t>
            </a:r>
            <a:r>
              <a:rPr dirty="0" sz="2400">
                <a:latin typeface="Arial"/>
                <a:cs typeface="Arial"/>
              </a:rPr>
              <a:t>2</a:t>
            </a:r>
            <a:r>
              <a:rPr dirty="0" sz="2400" spc="120">
                <a:latin typeface="Arial"/>
                <a:cs typeface="Arial"/>
              </a:rPr>
              <a:t>0</a:t>
            </a:r>
            <a:r>
              <a:rPr dirty="0" sz="2400" spc="130">
                <a:latin typeface="黑体"/>
                <a:cs typeface="黑体"/>
              </a:rPr>
              <a:t>日上线</a:t>
            </a:r>
            <a:r>
              <a:rPr dirty="0" sz="2400" spc="140">
                <a:latin typeface="黑体"/>
                <a:cs typeface="黑体"/>
              </a:rPr>
              <a:t>，</a:t>
            </a:r>
            <a:r>
              <a:rPr dirty="0" sz="2400" spc="130">
                <a:latin typeface="黑体"/>
                <a:cs typeface="黑体"/>
              </a:rPr>
              <a:t>是一个 </a:t>
            </a:r>
            <a:r>
              <a:rPr dirty="0" sz="2400" spc="10">
                <a:latin typeface="黑体"/>
                <a:cs typeface="黑体"/>
              </a:rPr>
              <a:t>面向全年龄的短视频社区平台。但在抖音上线 </a:t>
            </a:r>
            <a:r>
              <a:rPr dirty="0" sz="2400" spc="5">
                <a:latin typeface="黑体"/>
                <a:cs typeface="黑体"/>
              </a:rPr>
              <a:t>初期都定位年轻人群</a:t>
            </a:r>
            <a:r>
              <a:rPr dirty="0" sz="2400" spc="10">
                <a:latin typeface="黑体"/>
                <a:cs typeface="黑体"/>
              </a:rPr>
              <a:t>体</a:t>
            </a:r>
            <a:r>
              <a:rPr dirty="0" sz="2400" spc="5">
                <a:latin typeface="黑体"/>
                <a:cs typeface="黑体"/>
              </a:rPr>
              <a:t>，有趣的短视频内容吸 </a:t>
            </a:r>
            <a:r>
              <a:rPr dirty="0" sz="2400">
                <a:latin typeface="黑体"/>
                <a:cs typeface="黑体"/>
              </a:rPr>
              <a:t>引众多用户入</a:t>
            </a:r>
            <a:r>
              <a:rPr dirty="0" sz="2400" spc="-5">
                <a:latin typeface="黑体"/>
                <a:cs typeface="黑体"/>
              </a:rPr>
              <a:t>驻</a:t>
            </a:r>
            <a:r>
              <a:rPr dirty="0" sz="2400">
                <a:latin typeface="黑体"/>
                <a:cs typeface="黑体"/>
              </a:rPr>
              <a:t>，并且持续增长。</a:t>
            </a:r>
            <a:endParaRPr sz="2400">
              <a:latin typeface="黑体"/>
              <a:cs typeface="黑体"/>
            </a:endParaRPr>
          </a:p>
          <a:p>
            <a:pPr marL="733425">
              <a:lnSpc>
                <a:spcPct val="100000"/>
              </a:lnSpc>
              <a:spcBef>
                <a:spcPts val="1365"/>
              </a:spcBef>
            </a:pPr>
            <a:r>
              <a:rPr dirty="0" sz="2400" spc="275">
                <a:latin typeface="黑体"/>
                <a:cs typeface="黑体"/>
              </a:rPr>
              <a:t>抖音支持各个行业的优质内容供给者</a:t>
            </a:r>
            <a:endParaRPr sz="2400">
              <a:latin typeface="黑体"/>
              <a:cs typeface="黑体"/>
            </a:endParaRPr>
          </a:p>
          <a:p>
            <a:pPr marL="12700" marR="5080">
              <a:lnSpc>
                <a:spcPct val="130000"/>
              </a:lnSpc>
              <a:spcBef>
                <a:spcPts val="5"/>
              </a:spcBef>
            </a:pPr>
            <a:r>
              <a:rPr dirty="0" sz="2400" spc="60">
                <a:latin typeface="黑体"/>
                <a:cs typeface="黑体"/>
              </a:rPr>
              <a:t>（政</a:t>
            </a:r>
            <a:r>
              <a:rPr dirty="0" sz="2400" spc="70">
                <a:latin typeface="黑体"/>
                <a:cs typeface="黑体"/>
              </a:rPr>
              <a:t>府、</a:t>
            </a:r>
            <a:r>
              <a:rPr dirty="0" sz="2400" spc="60">
                <a:latin typeface="黑体"/>
                <a:cs typeface="黑体"/>
              </a:rPr>
              <a:t>媒体</a:t>
            </a:r>
            <a:r>
              <a:rPr dirty="0" sz="2400" spc="70">
                <a:latin typeface="黑体"/>
                <a:cs typeface="黑体"/>
              </a:rPr>
              <a:t>、群</a:t>
            </a:r>
            <a:r>
              <a:rPr dirty="0" sz="2400" spc="60">
                <a:latin typeface="黑体"/>
                <a:cs typeface="黑体"/>
              </a:rPr>
              <a:t>媒体</a:t>
            </a:r>
            <a:r>
              <a:rPr dirty="0" sz="2400" spc="70">
                <a:latin typeface="黑体"/>
                <a:cs typeface="黑体"/>
              </a:rPr>
              <a:t>、个</a:t>
            </a:r>
            <a:r>
              <a:rPr dirty="0" sz="2400" spc="60">
                <a:latin typeface="黑体"/>
                <a:cs typeface="黑体"/>
              </a:rPr>
              <a:t>人、</a:t>
            </a:r>
            <a:r>
              <a:rPr dirty="0" sz="2400" spc="70">
                <a:latin typeface="黑体"/>
                <a:cs typeface="黑体"/>
              </a:rPr>
              <a:t>企</a:t>
            </a:r>
            <a:r>
              <a:rPr dirty="0" sz="2400" spc="60">
                <a:latin typeface="黑体"/>
                <a:cs typeface="黑体"/>
              </a:rPr>
              <a:t>业</a:t>
            </a:r>
            <a:r>
              <a:rPr dirty="0" sz="2400" spc="60">
                <a:latin typeface="Arial"/>
                <a:cs typeface="Arial"/>
              </a:rPr>
              <a:t>/</a:t>
            </a:r>
            <a:r>
              <a:rPr dirty="0" sz="2400" spc="60">
                <a:latin typeface="黑体"/>
                <a:cs typeface="黑体"/>
              </a:rPr>
              <a:t>机构</a:t>
            </a:r>
            <a:r>
              <a:rPr dirty="0" sz="2400" spc="60">
                <a:latin typeface="Arial"/>
                <a:cs typeface="Arial"/>
              </a:rPr>
              <a:t>/</a:t>
            </a:r>
            <a:r>
              <a:rPr dirty="0" sz="2400">
                <a:latin typeface="黑体"/>
                <a:cs typeface="黑体"/>
              </a:rPr>
              <a:t>其 </a:t>
            </a:r>
            <a:r>
              <a:rPr dirty="0" sz="2400" spc="10">
                <a:latin typeface="黑体"/>
                <a:cs typeface="黑体"/>
              </a:rPr>
              <a:t>他组织）均可免费申请入</a:t>
            </a:r>
            <a:r>
              <a:rPr dirty="0" sz="2400" spc="15">
                <a:latin typeface="黑体"/>
                <a:cs typeface="黑体"/>
              </a:rPr>
              <a:t>驻</a:t>
            </a:r>
            <a:r>
              <a:rPr dirty="0" sz="2400" spc="10">
                <a:latin typeface="黑体"/>
                <a:cs typeface="黑体"/>
              </a:rPr>
              <a:t>，为抖音提供内容</a:t>
            </a:r>
            <a:r>
              <a:rPr dirty="0" sz="2400">
                <a:latin typeface="黑体"/>
                <a:cs typeface="黑体"/>
              </a:rPr>
              <a:t>。 </a:t>
            </a:r>
            <a:r>
              <a:rPr dirty="0" sz="2400" spc="5">
                <a:latin typeface="黑体"/>
                <a:cs typeface="黑体"/>
              </a:rPr>
              <a:t>当然各个行业也可以通过抖音媒体的影响</a:t>
            </a:r>
            <a:r>
              <a:rPr dirty="0" sz="2400" spc="10">
                <a:latin typeface="黑体"/>
                <a:cs typeface="黑体"/>
              </a:rPr>
              <a:t>力</a:t>
            </a:r>
            <a:r>
              <a:rPr dirty="0" sz="2400">
                <a:latin typeface="黑体"/>
                <a:cs typeface="黑体"/>
              </a:rPr>
              <a:t>，  提升自己在行业内容知名度。</a:t>
            </a:r>
            <a:endParaRPr sz="2400">
              <a:latin typeface="黑体"/>
              <a:cs typeface="黑体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61303" y="1997964"/>
            <a:ext cx="5858255" cy="35433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17252" y="5370576"/>
            <a:ext cx="1941576" cy="11978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23594" y="236042"/>
            <a:ext cx="403796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74165" algn="l"/>
              </a:tabLst>
            </a:pPr>
            <a:r>
              <a:rPr dirty="0" sz="3200" spc="10"/>
              <a:t>活动</a:t>
            </a:r>
            <a:r>
              <a:rPr dirty="0" sz="3200" spc="-10"/>
              <a:t>一	</a:t>
            </a:r>
            <a:r>
              <a:rPr dirty="0" sz="3200" spc="5"/>
              <a:t>认识</a:t>
            </a:r>
            <a:r>
              <a:rPr dirty="0" sz="3200" spc="-10"/>
              <a:t>抖</a:t>
            </a:r>
            <a:r>
              <a:rPr dirty="0" sz="3200" spc="5"/>
              <a:t>音</a:t>
            </a:r>
            <a:r>
              <a:rPr dirty="0" sz="3200" spc="-10"/>
              <a:t>平台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62811" cy="122377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39268" y="1367027"/>
            <a:ext cx="4326890" cy="523240"/>
          </a:xfrm>
          <a:prstGeom prst="rect">
            <a:avLst/>
          </a:prstGeom>
          <a:solidFill>
            <a:srgbClr val="FFB954"/>
          </a:solidFill>
        </p:spPr>
        <p:txBody>
          <a:bodyPr wrap="square" lIns="0" tIns="387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dirty="0" sz="2800">
                <a:latin typeface="Arial"/>
                <a:cs typeface="Arial"/>
              </a:rPr>
              <a:t>2</a:t>
            </a:r>
            <a:r>
              <a:rPr dirty="0" sz="2800">
                <a:latin typeface="黑体"/>
                <a:cs typeface="黑体"/>
              </a:rPr>
              <a:t>．平台用户</a:t>
            </a:r>
            <a:r>
              <a:rPr dirty="0" sz="2800" spc="-5">
                <a:latin typeface="黑体"/>
                <a:cs typeface="黑体"/>
              </a:rPr>
              <a:t>结构</a:t>
            </a:r>
            <a:endParaRPr sz="2800">
              <a:latin typeface="黑体"/>
              <a:cs typeface="黑体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5512" y="1909953"/>
            <a:ext cx="7977505" cy="1642745"/>
          </a:xfrm>
          <a:prstGeom prst="rect">
            <a:avLst/>
          </a:prstGeom>
        </p:spPr>
        <p:txBody>
          <a:bodyPr wrap="square" lIns="0" tIns="186055" rIns="0" bIns="0" rtlCol="0" vert="horz">
            <a:spAutoFit/>
          </a:bodyPr>
          <a:lstStyle/>
          <a:p>
            <a:pPr marL="276225">
              <a:lnSpc>
                <a:spcPct val="100000"/>
              </a:lnSpc>
              <a:spcBef>
                <a:spcPts val="1465"/>
              </a:spcBef>
            </a:pPr>
            <a:r>
              <a:rPr dirty="0" sz="2400">
                <a:latin typeface="黑体"/>
                <a:cs typeface="黑体"/>
              </a:rPr>
              <a:t>根据巨量算数发布的《</a:t>
            </a:r>
            <a:r>
              <a:rPr dirty="0" sz="2400" spc="-10">
                <a:latin typeface="Arial"/>
                <a:cs typeface="Arial"/>
              </a:rPr>
              <a:t>2023</a:t>
            </a:r>
            <a:r>
              <a:rPr dirty="0" sz="2400">
                <a:latin typeface="黑体"/>
                <a:cs typeface="黑体"/>
              </a:rPr>
              <a:t>年抖音用户画像报告》显示：</a:t>
            </a:r>
            <a:endParaRPr sz="2400">
              <a:latin typeface="黑体"/>
              <a:cs typeface="黑体"/>
            </a:endParaRPr>
          </a:p>
          <a:p>
            <a:pPr marL="355600" indent="-342900">
              <a:lnSpc>
                <a:spcPct val="100000"/>
              </a:lnSpc>
              <a:spcBef>
                <a:spcPts val="1370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400">
                <a:latin typeface="黑体"/>
                <a:cs typeface="黑体"/>
              </a:rPr>
              <a:t>抖音平台用户整体男女占比比较均衡。</a:t>
            </a:r>
            <a:endParaRPr sz="2400">
              <a:latin typeface="黑体"/>
              <a:cs typeface="黑体"/>
            </a:endParaRPr>
          </a:p>
          <a:p>
            <a:pPr marL="355600" indent="-342900">
              <a:lnSpc>
                <a:spcPct val="100000"/>
              </a:lnSpc>
              <a:spcBef>
                <a:spcPts val="1355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400" spc="-5">
                <a:latin typeface="黑体"/>
                <a:cs typeface="黑体"/>
              </a:rPr>
              <a:t>在地域分布</a:t>
            </a:r>
            <a:r>
              <a:rPr dirty="0" sz="2400">
                <a:latin typeface="黑体"/>
                <a:cs typeface="黑体"/>
              </a:rPr>
              <a:t>上</a:t>
            </a:r>
            <a:r>
              <a:rPr dirty="0" sz="2400" spc="-5">
                <a:latin typeface="黑体"/>
                <a:cs typeface="黑体"/>
              </a:rPr>
              <a:t>，三线、四线城市用户占比较高</a:t>
            </a:r>
            <a:r>
              <a:rPr dirty="0" sz="2400">
                <a:latin typeface="黑体"/>
                <a:cs typeface="黑体"/>
              </a:rPr>
              <a:t>。</a:t>
            </a:r>
            <a:endParaRPr sz="2400">
              <a:latin typeface="黑体"/>
              <a:cs typeface="黑体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34492" y="3681348"/>
          <a:ext cx="9509760" cy="27851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0445"/>
                <a:gridCol w="3599814"/>
                <a:gridCol w="3599815"/>
              </a:tblGrid>
              <a:tr h="5544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2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/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876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07AD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dirty="0" sz="2400" b="1">
                          <a:solidFill>
                            <a:srgbClr val="FFFFFF"/>
                          </a:solidFill>
                          <a:latin typeface="黑体"/>
                          <a:cs typeface="黑体"/>
                        </a:rPr>
                        <a:t>占比最高</a:t>
                      </a:r>
                      <a:endParaRPr sz="2400">
                        <a:latin typeface="黑体"/>
                        <a:cs typeface="黑体"/>
                      </a:endParaRPr>
                    </a:p>
                  </a:txBody>
                  <a:tcPr marL="0" marR="0" marB="0" marT="908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07AD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dirty="0" sz="2400" b="1">
                          <a:solidFill>
                            <a:srgbClr val="FFFFFF"/>
                          </a:solidFill>
                          <a:latin typeface="黑体"/>
                          <a:cs typeface="黑体"/>
                        </a:rPr>
                        <a:t>偏好度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黑体"/>
                          <a:cs typeface="黑体"/>
                        </a:rPr>
                        <a:t>（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TGI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黑体"/>
                          <a:cs typeface="黑体"/>
                        </a:rPr>
                        <a:t>指数）</a:t>
                      </a:r>
                      <a:r>
                        <a:rPr dirty="0" sz="2400" b="1">
                          <a:solidFill>
                            <a:srgbClr val="FFFFFF"/>
                          </a:solidFill>
                          <a:latin typeface="黑体"/>
                          <a:cs typeface="黑体"/>
                        </a:rPr>
                        <a:t>最高</a:t>
                      </a:r>
                      <a:endParaRPr sz="2400">
                        <a:latin typeface="黑体"/>
                        <a:cs typeface="黑体"/>
                      </a:endParaRPr>
                    </a:p>
                  </a:txBody>
                  <a:tcPr marL="0" marR="0" marB="0" marT="908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07ADF"/>
                    </a:solidFill>
                  </a:tcPr>
                </a:tc>
              </a:tr>
              <a:tr h="5544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dirty="0" sz="2400" spc="-5">
                          <a:solidFill>
                            <a:srgbClr val="FFFFFF"/>
                          </a:solidFill>
                          <a:latin typeface="黑体"/>
                          <a:cs typeface="黑体"/>
                        </a:rPr>
                        <a:t>男女占比</a:t>
                      </a:r>
                      <a:endParaRPr sz="2400">
                        <a:latin typeface="黑体"/>
                        <a:cs typeface="黑体"/>
                      </a:endParaRPr>
                    </a:p>
                  </a:txBody>
                  <a:tcPr marL="0" marR="0" marB="0" marT="908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07AD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dirty="0" sz="2400" spc="-5">
                          <a:latin typeface="黑体"/>
                          <a:cs typeface="黑体"/>
                        </a:rPr>
                        <a:t>男性</a:t>
                      </a:r>
                      <a:endParaRPr sz="2400">
                        <a:latin typeface="黑体"/>
                        <a:cs typeface="黑体"/>
                      </a:endParaRPr>
                    </a:p>
                  </a:txBody>
                  <a:tcPr marL="0" marR="0" marB="0" marT="90805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dirty="0" sz="2400" spc="-5">
                          <a:latin typeface="黑体"/>
                          <a:cs typeface="黑体"/>
                        </a:rPr>
                        <a:t>女性</a:t>
                      </a:r>
                      <a:endParaRPr sz="2400">
                        <a:latin typeface="黑体"/>
                        <a:cs typeface="黑体"/>
                      </a:endParaRPr>
                    </a:p>
                  </a:txBody>
                  <a:tcPr marL="0" marR="0" marB="0" marT="908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544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dirty="0" sz="2400">
                          <a:solidFill>
                            <a:srgbClr val="FFFFFF"/>
                          </a:solidFill>
                          <a:latin typeface="黑体"/>
                          <a:cs typeface="黑体"/>
                        </a:rPr>
                        <a:t>年龄段占比</a:t>
                      </a:r>
                      <a:endParaRPr sz="2400">
                        <a:latin typeface="黑体"/>
                        <a:cs typeface="黑体"/>
                      </a:endParaRPr>
                    </a:p>
                  </a:txBody>
                  <a:tcPr marL="0" marR="0" marB="0" marT="908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07A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dirty="0" sz="2400" spc="-5">
                          <a:latin typeface="Arial"/>
                          <a:cs typeface="Arial"/>
                        </a:rPr>
                        <a:t>31-40</a:t>
                      </a:r>
                      <a:r>
                        <a:rPr dirty="0" sz="2400">
                          <a:latin typeface="黑体"/>
                          <a:cs typeface="黑体"/>
                        </a:rPr>
                        <a:t>岁</a:t>
                      </a:r>
                      <a:endParaRPr sz="2400">
                        <a:latin typeface="黑体"/>
                        <a:cs typeface="黑体"/>
                      </a:endParaRPr>
                    </a:p>
                  </a:txBody>
                  <a:tcPr marL="0" marR="0" marB="0" marT="90805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dirty="0" sz="2400" spc="-5">
                          <a:latin typeface="Arial"/>
                          <a:cs typeface="Arial"/>
                        </a:rPr>
                        <a:t>18-23</a:t>
                      </a:r>
                      <a:r>
                        <a:rPr dirty="0" sz="2400">
                          <a:latin typeface="黑体"/>
                          <a:cs typeface="黑体"/>
                        </a:rPr>
                        <a:t>岁</a:t>
                      </a:r>
                      <a:endParaRPr sz="2400">
                        <a:latin typeface="黑体"/>
                        <a:cs typeface="黑体"/>
                      </a:endParaRPr>
                    </a:p>
                  </a:txBody>
                  <a:tcPr marL="0" marR="0" marB="0" marT="908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544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dirty="0" sz="2400" spc="-5">
                          <a:solidFill>
                            <a:srgbClr val="FFFFFF"/>
                          </a:solidFill>
                          <a:latin typeface="黑体"/>
                          <a:cs typeface="黑体"/>
                        </a:rPr>
                        <a:t>省份占比</a:t>
                      </a:r>
                      <a:endParaRPr sz="2400">
                        <a:latin typeface="黑体"/>
                        <a:cs typeface="黑体"/>
                      </a:endParaRPr>
                    </a:p>
                  </a:txBody>
                  <a:tcPr marL="0" marR="0" marB="0" marT="908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07AD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dirty="0" sz="2400">
                          <a:latin typeface="黑体"/>
                          <a:cs typeface="黑体"/>
                        </a:rPr>
                        <a:t>广东省</a:t>
                      </a:r>
                      <a:endParaRPr sz="2400">
                        <a:latin typeface="黑体"/>
                        <a:cs typeface="黑体"/>
                      </a:endParaRPr>
                    </a:p>
                  </a:txBody>
                  <a:tcPr marL="0" marR="0" marB="0" marT="90805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dirty="0" sz="2400" spc="-5">
                          <a:latin typeface="黑体"/>
                          <a:cs typeface="黑体"/>
                        </a:rPr>
                        <a:t>安徽省</a:t>
                      </a:r>
                      <a:endParaRPr sz="2400">
                        <a:latin typeface="黑体"/>
                        <a:cs typeface="黑体"/>
                      </a:endParaRPr>
                    </a:p>
                  </a:txBody>
                  <a:tcPr marL="0" marR="0" marB="0" marT="908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544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2400">
                          <a:solidFill>
                            <a:srgbClr val="FFFFFF"/>
                          </a:solidFill>
                          <a:latin typeface="黑体"/>
                          <a:cs typeface="黑体"/>
                        </a:rPr>
                        <a:t>用户兴趣</a:t>
                      </a:r>
                      <a:endParaRPr sz="2400">
                        <a:latin typeface="黑体"/>
                        <a:cs typeface="黑体"/>
                      </a:endParaRPr>
                    </a:p>
                  </a:txBody>
                  <a:tcPr marL="0" marR="0" marB="0" marT="914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07AD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2400">
                          <a:latin typeface="黑体"/>
                          <a:cs typeface="黑体"/>
                        </a:rPr>
                        <a:t>时尚兴趣的人群</a:t>
                      </a:r>
                      <a:endParaRPr sz="2400">
                        <a:latin typeface="黑体"/>
                        <a:cs typeface="黑体"/>
                      </a:endParaRPr>
                    </a:p>
                  </a:txBody>
                  <a:tcPr marL="0" marR="0" marB="0" marT="9144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2400">
                          <a:latin typeface="黑体"/>
                          <a:cs typeface="黑体"/>
                        </a:rPr>
                        <a:t>其他兴趣的人群</a:t>
                      </a:r>
                      <a:endParaRPr sz="2400">
                        <a:latin typeface="黑体"/>
                        <a:cs typeface="黑体"/>
                      </a:endParaRPr>
                    </a:p>
                  </a:txBody>
                  <a:tcPr marL="0" marR="0" marB="0" marT="914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17252" y="5370576"/>
            <a:ext cx="1941576" cy="11978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23594" y="236042"/>
            <a:ext cx="403796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74165" algn="l"/>
              </a:tabLst>
            </a:pPr>
            <a:r>
              <a:rPr dirty="0" sz="3200" spc="10"/>
              <a:t>活动</a:t>
            </a:r>
            <a:r>
              <a:rPr dirty="0" sz="3200" spc="-10"/>
              <a:t>一	</a:t>
            </a:r>
            <a:r>
              <a:rPr dirty="0" sz="3200" spc="5"/>
              <a:t>认识</a:t>
            </a:r>
            <a:r>
              <a:rPr dirty="0" sz="3200" spc="-10"/>
              <a:t>抖</a:t>
            </a:r>
            <a:r>
              <a:rPr dirty="0" sz="3200" spc="5"/>
              <a:t>音</a:t>
            </a:r>
            <a:r>
              <a:rPr dirty="0" sz="3200" spc="-10"/>
              <a:t>平台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62811" cy="122377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39268" y="1367027"/>
            <a:ext cx="4326890" cy="523240"/>
          </a:xfrm>
          <a:prstGeom prst="rect">
            <a:avLst/>
          </a:prstGeom>
          <a:solidFill>
            <a:srgbClr val="FFB954"/>
          </a:solidFill>
        </p:spPr>
        <p:txBody>
          <a:bodyPr wrap="square" lIns="0" tIns="38735" rIns="0" bIns="0" rtlCol="0" vert="horz">
            <a:spAutoFit/>
          </a:bodyPr>
          <a:lstStyle/>
          <a:p>
            <a:pPr marL="1172210">
              <a:lnSpc>
                <a:spcPct val="100000"/>
              </a:lnSpc>
              <a:spcBef>
                <a:spcPts val="305"/>
              </a:spcBef>
            </a:pPr>
            <a:r>
              <a:rPr dirty="0" sz="2800">
                <a:latin typeface="Arial"/>
                <a:cs typeface="Arial"/>
              </a:rPr>
              <a:t>3</a:t>
            </a:r>
            <a:r>
              <a:rPr dirty="0" sz="2800">
                <a:latin typeface="黑体"/>
                <a:cs typeface="黑体"/>
              </a:rPr>
              <a:t>．</a:t>
            </a:r>
            <a:r>
              <a:rPr dirty="0" sz="2800" spc="5">
                <a:latin typeface="黑体"/>
                <a:cs typeface="黑体"/>
              </a:rPr>
              <a:t>平台特色</a:t>
            </a:r>
            <a:endParaRPr sz="2800">
              <a:latin typeface="黑体"/>
              <a:cs typeface="黑体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9268" y="2071116"/>
            <a:ext cx="4030979" cy="742315"/>
          </a:xfrm>
          <a:prstGeom prst="rect">
            <a:avLst/>
          </a:prstGeom>
          <a:solidFill>
            <a:srgbClr val="EB5F74"/>
          </a:solidFill>
          <a:ln w="12700">
            <a:solidFill>
              <a:srgbClr val="AC4452"/>
            </a:solidFill>
          </a:ln>
        </p:spPr>
        <p:txBody>
          <a:bodyPr wrap="square" lIns="0" tIns="183515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445"/>
              </a:spcBef>
            </a:pPr>
            <a:r>
              <a:rPr dirty="0" sz="2400" spc="-5">
                <a:solidFill>
                  <a:srgbClr val="FFFFFF"/>
                </a:solidFill>
                <a:latin typeface="黑体"/>
                <a:cs typeface="黑体"/>
              </a:rPr>
              <a:t>（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2400" spc="-5">
                <a:solidFill>
                  <a:srgbClr val="FFFFFF"/>
                </a:solidFill>
                <a:latin typeface="黑体"/>
                <a:cs typeface="黑体"/>
              </a:rPr>
              <a:t>）</a:t>
            </a:r>
            <a:r>
              <a:rPr dirty="0" sz="2400">
                <a:solidFill>
                  <a:srgbClr val="FFFFFF"/>
                </a:solidFill>
                <a:latin typeface="黑体"/>
                <a:cs typeface="黑体"/>
              </a:rPr>
              <a:t>易操作，体验好</a:t>
            </a:r>
            <a:endParaRPr sz="2400">
              <a:latin typeface="黑体"/>
              <a:cs typeface="黑体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2521" y="2969768"/>
            <a:ext cx="8465185" cy="335470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720725">
              <a:lnSpc>
                <a:spcPct val="130000"/>
              </a:lnSpc>
              <a:spcBef>
                <a:spcPts val="100"/>
              </a:spcBef>
            </a:pPr>
            <a:r>
              <a:rPr dirty="0" sz="2400" spc="30">
                <a:latin typeface="黑体"/>
                <a:cs typeface="黑体"/>
              </a:rPr>
              <a:t>抖音短视</a:t>
            </a:r>
            <a:r>
              <a:rPr dirty="0" sz="2400" spc="20">
                <a:latin typeface="黑体"/>
                <a:cs typeface="黑体"/>
              </a:rPr>
              <a:t>频</a:t>
            </a:r>
            <a:r>
              <a:rPr dirty="0" sz="2400" spc="30">
                <a:latin typeface="黑体"/>
                <a:cs typeface="黑体"/>
              </a:rPr>
              <a:t>的时长一</a:t>
            </a:r>
            <a:r>
              <a:rPr dirty="0" sz="2400" spc="20">
                <a:latin typeface="黑体"/>
                <a:cs typeface="黑体"/>
              </a:rPr>
              <a:t>般</a:t>
            </a:r>
            <a:r>
              <a:rPr dirty="0" sz="2400" spc="30">
                <a:latin typeface="黑体"/>
                <a:cs typeface="黑体"/>
              </a:rPr>
              <a:t>很</a:t>
            </a:r>
            <a:r>
              <a:rPr dirty="0" sz="2400" spc="65">
                <a:latin typeface="黑体"/>
                <a:cs typeface="黑体"/>
              </a:rPr>
              <a:t>短</a:t>
            </a:r>
            <a:r>
              <a:rPr dirty="0" sz="2400" spc="35">
                <a:latin typeface="黑体"/>
                <a:cs typeface="黑体"/>
              </a:rPr>
              <a:t>，</a:t>
            </a:r>
            <a:r>
              <a:rPr dirty="0" sz="2400" spc="30">
                <a:latin typeface="黑体"/>
                <a:cs typeface="黑体"/>
              </a:rPr>
              <a:t>拍</a:t>
            </a:r>
            <a:r>
              <a:rPr dirty="0" sz="2400" spc="20">
                <a:latin typeface="黑体"/>
                <a:cs typeface="黑体"/>
              </a:rPr>
              <a:t>摄</a:t>
            </a:r>
            <a:r>
              <a:rPr dirty="0" sz="2400" spc="30">
                <a:latin typeface="黑体"/>
                <a:cs typeface="黑体"/>
              </a:rPr>
              <a:t>门槛不</a:t>
            </a:r>
            <a:r>
              <a:rPr dirty="0" sz="2400" spc="45">
                <a:latin typeface="黑体"/>
                <a:cs typeface="黑体"/>
              </a:rPr>
              <a:t>高</a:t>
            </a:r>
            <a:r>
              <a:rPr dirty="0" sz="2400" spc="25">
                <a:latin typeface="黑体"/>
                <a:cs typeface="黑体"/>
              </a:rPr>
              <a:t>，</a:t>
            </a:r>
            <a:r>
              <a:rPr dirty="0" sz="2400" spc="35">
                <a:latin typeface="黑体"/>
                <a:cs typeface="黑体"/>
              </a:rPr>
              <a:t>每个人都 </a:t>
            </a:r>
            <a:r>
              <a:rPr dirty="0" sz="2400" spc="55">
                <a:latin typeface="黑体"/>
                <a:cs typeface="黑体"/>
              </a:rPr>
              <a:t>可以</a:t>
            </a:r>
            <a:r>
              <a:rPr dirty="0" sz="2400" spc="65">
                <a:latin typeface="黑体"/>
                <a:cs typeface="黑体"/>
              </a:rPr>
              <a:t>在抖</a:t>
            </a:r>
            <a:r>
              <a:rPr dirty="0" sz="2400" spc="55">
                <a:latin typeface="黑体"/>
                <a:cs typeface="黑体"/>
              </a:rPr>
              <a:t>音进</a:t>
            </a:r>
            <a:r>
              <a:rPr dirty="0" sz="2400" spc="65">
                <a:latin typeface="黑体"/>
                <a:cs typeface="黑体"/>
              </a:rPr>
              <a:t>行或</a:t>
            </a:r>
            <a:r>
              <a:rPr dirty="0" sz="2400" spc="55">
                <a:latin typeface="黑体"/>
                <a:cs typeface="黑体"/>
              </a:rPr>
              <a:t>简单</a:t>
            </a:r>
            <a:r>
              <a:rPr dirty="0" sz="2400" spc="65">
                <a:latin typeface="黑体"/>
                <a:cs typeface="黑体"/>
              </a:rPr>
              <a:t>或复</a:t>
            </a:r>
            <a:r>
              <a:rPr dirty="0" sz="2400" spc="55">
                <a:latin typeface="黑体"/>
                <a:cs typeface="黑体"/>
              </a:rPr>
              <a:t>杂的</a:t>
            </a:r>
            <a:r>
              <a:rPr dirty="0" sz="2400" spc="65">
                <a:latin typeface="黑体"/>
                <a:cs typeface="黑体"/>
              </a:rPr>
              <a:t>创</a:t>
            </a:r>
            <a:r>
              <a:rPr dirty="0" sz="2400" spc="110">
                <a:latin typeface="黑体"/>
                <a:cs typeface="黑体"/>
              </a:rPr>
              <a:t>作</a:t>
            </a:r>
            <a:r>
              <a:rPr dirty="0" sz="2400" spc="60">
                <a:latin typeface="黑体"/>
                <a:cs typeface="黑体"/>
              </a:rPr>
              <a:t>。</a:t>
            </a:r>
            <a:r>
              <a:rPr dirty="0" sz="2400" spc="55">
                <a:latin typeface="黑体"/>
                <a:cs typeface="黑体"/>
              </a:rPr>
              <a:t>用</a:t>
            </a:r>
            <a:r>
              <a:rPr dirty="0" sz="2400" spc="65">
                <a:latin typeface="黑体"/>
                <a:cs typeface="黑体"/>
              </a:rPr>
              <a:t>户可</a:t>
            </a:r>
            <a:r>
              <a:rPr dirty="0" sz="2400" spc="55">
                <a:latin typeface="黑体"/>
                <a:cs typeface="黑体"/>
              </a:rPr>
              <a:t>在作</a:t>
            </a:r>
            <a:r>
              <a:rPr dirty="0" sz="2400" spc="65">
                <a:latin typeface="黑体"/>
                <a:cs typeface="黑体"/>
              </a:rPr>
              <a:t>品右</a:t>
            </a:r>
            <a:r>
              <a:rPr dirty="0" sz="2400" spc="55">
                <a:latin typeface="黑体"/>
                <a:cs typeface="黑体"/>
              </a:rPr>
              <a:t>边</a:t>
            </a:r>
            <a:r>
              <a:rPr dirty="0" sz="2400">
                <a:latin typeface="黑体"/>
                <a:cs typeface="黑体"/>
              </a:rPr>
              <a:t>评 </a:t>
            </a:r>
            <a:r>
              <a:rPr dirty="0" sz="2400" spc="55">
                <a:latin typeface="黑体"/>
                <a:cs typeface="黑体"/>
              </a:rPr>
              <a:t>论、</a:t>
            </a:r>
            <a:r>
              <a:rPr dirty="0" sz="2400" spc="65">
                <a:latin typeface="黑体"/>
                <a:cs typeface="黑体"/>
              </a:rPr>
              <a:t>分享</a:t>
            </a:r>
            <a:r>
              <a:rPr dirty="0" sz="2400" spc="55">
                <a:latin typeface="黑体"/>
                <a:cs typeface="黑体"/>
              </a:rPr>
              <a:t>，</a:t>
            </a:r>
            <a:r>
              <a:rPr dirty="0" sz="2400" spc="60">
                <a:latin typeface="黑体"/>
                <a:cs typeface="黑体"/>
              </a:rPr>
              <a:t>收</a:t>
            </a:r>
            <a:r>
              <a:rPr dirty="0" sz="2400" spc="65">
                <a:latin typeface="黑体"/>
                <a:cs typeface="黑体"/>
              </a:rPr>
              <a:t>藏，</a:t>
            </a:r>
            <a:r>
              <a:rPr dirty="0" sz="2400" spc="55">
                <a:latin typeface="黑体"/>
                <a:cs typeface="黑体"/>
              </a:rPr>
              <a:t>点赞</a:t>
            </a:r>
            <a:r>
              <a:rPr dirty="0" sz="2400" spc="65">
                <a:latin typeface="黑体"/>
                <a:cs typeface="黑体"/>
              </a:rPr>
              <a:t>等利</a:t>
            </a:r>
            <a:r>
              <a:rPr dirty="0" sz="2400" spc="55">
                <a:latin typeface="黑体"/>
                <a:cs typeface="黑体"/>
              </a:rPr>
              <a:t>用关</a:t>
            </a:r>
            <a:r>
              <a:rPr dirty="0" sz="2400" spc="65">
                <a:latin typeface="黑体"/>
                <a:cs typeface="黑体"/>
              </a:rPr>
              <a:t>系链</a:t>
            </a:r>
            <a:r>
              <a:rPr dirty="0" sz="2400" spc="55">
                <a:latin typeface="黑体"/>
                <a:cs typeface="黑体"/>
              </a:rPr>
              <a:t>传播</a:t>
            </a:r>
            <a:r>
              <a:rPr dirty="0" sz="2400" spc="65">
                <a:latin typeface="黑体"/>
                <a:cs typeface="黑体"/>
              </a:rPr>
              <a:t>获取</a:t>
            </a:r>
            <a:r>
              <a:rPr dirty="0" sz="2400" spc="55">
                <a:latin typeface="黑体"/>
                <a:cs typeface="黑体"/>
              </a:rPr>
              <a:t>更多</a:t>
            </a:r>
            <a:r>
              <a:rPr dirty="0" sz="2400" spc="65">
                <a:latin typeface="黑体"/>
                <a:cs typeface="黑体"/>
              </a:rPr>
              <a:t>流</a:t>
            </a:r>
            <a:r>
              <a:rPr dirty="0" sz="2400" spc="105">
                <a:latin typeface="黑体"/>
                <a:cs typeface="黑体"/>
              </a:rPr>
              <a:t>量</a:t>
            </a:r>
            <a:r>
              <a:rPr dirty="0" sz="2400" spc="55">
                <a:latin typeface="黑体"/>
                <a:cs typeface="黑体"/>
              </a:rPr>
              <a:t>。</a:t>
            </a:r>
            <a:r>
              <a:rPr dirty="0" sz="2400">
                <a:latin typeface="黑体"/>
                <a:cs typeface="黑体"/>
              </a:rPr>
              <a:t>目</a:t>
            </a:r>
            <a:r>
              <a:rPr dirty="0" sz="2400" spc="60">
                <a:latin typeface="黑体"/>
                <a:cs typeface="黑体"/>
              </a:rPr>
              <a:t>前 ，</a:t>
            </a:r>
            <a:r>
              <a:rPr dirty="0" sz="2400" spc="65">
                <a:latin typeface="黑体"/>
                <a:cs typeface="黑体"/>
              </a:rPr>
              <a:t>抖音</a:t>
            </a:r>
            <a:r>
              <a:rPr dirty="0" sz="2400" spc="55">
                <a:latin typeface="黑体"/>
                <a:cs typeface="黑体"/>
              </a:rPr>
              <a:t>中已</a:t>
            </a:r>
            <a:r>
              <a:rPr dirty="0" sz="2400" spc="65">
                <a:latin typeface="黑体"/>
                <a:cs typeface="黑体"/>
              </a:rPr>
              <a:t>经有</a:t>
            </a:r>
            <a:r>
              <a:rPr dirty="0" sz="2400" spc="55">
                <a:latin typeface="黑体"/>
                <a:cs typeface="黑体"/>
              </a:rPr>
              <a:t>美</a:t>
            </a:r>
            <a:r>
              <a:rPr dirty="0" sz="2400" spc="75">
                <a:latin typeface="黑体"/>
                <a:cs typeface="黑体"/>
              </a:rPr>
              <a:t>食</a:t>
            </a:r>
            <a:r>
              <a:rPr dirty="0" sz="2400" spc="70">
                <a:latin typeface="黑体"/>
                <a:cs typeface="黑体"/>
              </a:rPr>
              <a:t>、旅</a:t>
            </a:r>
            <a:r>
              <a:rPr dirty="0" sz="2400" spc="60">
                <a:latin typeface="黑体"/>
                <a:cs typeface="黑体"/>
              </a:rPr>
              <a:t>行、</a:t>
            </a:r>
            <a:r>
              <a:rPr dirty="0" sz="2400" spc="70">
                <a:latin typeface="黑体"/>
                <a:cs typeface="黑体"/>
              </a:rPr>
              <a:t>泛生</a:t>
            </a:r>
            <a:r>
              <a:rPr dirty="0" sz="2400" spc="60">
                <a:latin typeface="黑体"/>
                <a:cs typeface="黑体"/>
              </a:rPr>
              <a:t>活、</a:t>
            </a:r>
            <a:r>
              <a:rPr dirty="0" sz="2400" spc="65">
                <a:latin typeface="黑体"/>
                <a:cs typeface="黑体"/>
              </a:rPr>
              <a:t>汽车</a:t>
            </a:r>
            <a:r>
              <a:rPr dirty="0" sz="2400" spc="55">
                <a:latin typeface="黑体"/>
                <a:cs typeface="黑体"/>
              </a:rPr>
              <a:t>科</a:t>
            </a:r>
            <a:r>
              <a:rPr dirty="0" sz="2400" spc="65">
                <a:latin typeface="黑体"/>
                <a:cs typeface="黑体"/>
              </a:rPr>
              <a:t>技</a:t>
            </a:r>
            <a:r>
              <a:rPr dirty="0" sz="2400" spc="70">
                <a:latin typeface="黑体"/>
                <a:cs typeface="黑体"/>
              </a:rPr>
              <a:t>、游</a:t>
            </a:r>
            <a:r>
              <a:rPr dirty="0" sz="2400" spc="60">
                <a:latin typeface="黑体"/>
                <a:cs typeface="黑体"/>
              </a:rPr>
              <a:t>戏</a:t>
            </a:r>
            <a:r>
              <a:rPr dirty="0" sz="2400">
                <a:latin typeface="黑体"/>
                <a:cs typeface="黑体"/>
              </a:rPr>
              <a:t>、</a:t>
            </a:r>
            <a:r>
              <a:rPr dirty="0" sz="2400" spc="-50">
                <a:latin typeface="黑体"/>
                <a:cs typeface="黑体"/>
              </a:rPr>
              <a:t> </a:t>
            </a:r>
            <a:r>
              <a:rPr dirty="0" sz="2400" spc="60">
                <a:latin typeface="黑体"/>
                <a:cs typeface="黑体"/>
              </a:rPr>
              <a:t>二 次元</a:t>
            </a:r>
            <a:r>
              <a:rPr dirty="0" sz="2400" spc="70">
                <a:latin typeface="黑体"/>
                <a:cs typeface="黑体"/>
              </a:rPr>
              <a:t>、</a:t>
            </a:r>
            <a:r>
              <a:rPr dirty="0" sz="2400" spc="60">
                <a:latin typeface="黑体"/>
                <a:cs typeface="黑体"/>
              </a:rPr>
              <a:t>娱乐、</a:t>
            </a:r>
            <a:r>
              <a:rPr dirty="0" sz="2400" spc="70">
                <a:latin typeface="黑体"/>
                <a:cs typeface="黑体"/>
              </a:rPr>
              <a:t>明</a:t>
            </a:r>
            <a:r>
              <a:rPr dirty="0" sz="2400" spc="60">
                <a:latin typeface="黑体"/>
                <a:cs typeface="黑体"/>
              </a:rPr>
              <a:t>星、体</a:t>
            </a:r>
            <a:r>
              <a:rPr dirty="0" sz="2400" spc="70">
                <a:latin typeface="黑体"/>
                <a:cs typeface="黑体"/>
              </a:rPr>
              <a:t>育</a:t>
            </a:r>
            <a:r>
              <a:rPr dirty="0" sz="2400" spc="60">
                <a:latin typeface="黑体"/>
                <a:cs typeface="黑体"/>
              </a:rPr>
              <a:t>、文化</a:t>
            </a:r>
            <a:r>
              <a:rPr dirty="0" sz="2400" spc="70">
                <a:latin typeface="黑体"/>
                <a:cs typeface="黑体"/>
              </a:rPr>
              <a:t>教</a:t>
            </a:r>
            <a:r>
              <a:rPr dirty="0" sz="2400" spc="60">
                <a:latin typeface="黑体"/>
                <a:cs typeface="黑体"/>
              </a:rPr>
              <a:t>育、校</a:t>
            </a:r>
            <a:r>
              <a:rPr dirty="0" sz="2400" spc="70">
                <a:latin typeface="黑体"/>
                <a:cs typeface="黑体"/>
              </a:rPr>
              <a:t>园</a:t>
            </a:r>
            <a:r>
              <a:rPr dirty="0" sz="2400" spc="60">
                <a:latin typeface="黑体"/>
                <a:cs typeface="黑体"/>
              </a:rPr>
              <a:t>、政</a:t>
            </a:r>
            <a:r>
              <a:rPr dirty="0" sz="2400" spc="55">
                <a:latin typeface="黑体"/>
                <a:cs typeface="黑体"/>
              </a:rPr>
              <a:t>务</a:t>
            </a:r>
            <a:r>
              <a:rPr dirty="0" sz="2400" spc="70">
                <a:latin typeface="黑体"/>
                <a:cs typeface="黑体"/>
              </a:rPr>
              <a:t>、</a:t>
            </a:r>
            <a:r>
              <a:rPr dirty="0" sz="2400" spc="60">
                <a:latin typeface="黑体"/>
                <a:cs typeface="黑体"/>
              </a:rPr>
              <a:t>时</a:t>
            </a:r>
            <a:r>
              <a:rPr dirty="0" sz="2400" spc="70">
                <a:latin typeface="黑体"/>
                <a:cs typeface="黑体"/>
              </a:rPr>
              <a:t>尚</a:t>
            </a:r>
            <a:r>
              <a:rPr dirty="0" sz="2400">
                <a:latin typeface="黑体"/>
                <a:cs typeface="黑体"/>
              </a:rPr>
              <a:t>、</a:t>
            </a:r>
            <a:r>
              <a:rPr dirty="0" sz="2400" spc="60">
                <a:latin typeface="黑体"/>
                <a:cs typeface="黑体"/>
              </a:rPr>
              <a:t>才 艺</a:t>
            </a:r>
            <a:r>
              <a:rPr dirty="0" sz="2400" spc="70">
                <a:latin typeface="黑体"/>
                <a:cs typeface="黑体"/>
              </a:rPr>
              <a:t>、财</a:t>
            </a:r>
            <a:r>
              <a:rPr dirty="0" sz="2400" spc="60">
                <a:latin typeface="黑体"/>
                <a:cs typeface="黑体"/>
              </a:rPr>
              <a:t>经、</a:t>
            </a:r>
            <a:r>
              <a:rPr dirty="0" sz="2400" spc="70">
                <a:latin typeface="黑体"/>
                <a:cs typeface="黑体"/>
              </a:rPr>
              <a:t>随拍</a:t>
            </a:r>
            <a:r>
              <a:rPr dirty="0" sz="2400" spc="60">
                <a:latin typeface="黑体"/>
                <a:cs typeface="黑体"/>
              </a:rPr>
              <a:t>、</a:t>
            </a:r>
            <a:r>
              <a:rPr dirty="0" sz="2400" spc="55">
                <a:latin typeface="黑体"/>
                <a:cs typeface="黑体"/>
              </a:rPr>
              <a:t>动</a:t>
            </a:r>
            <a:r>
              <a:rPr dirty="0" sz="2400" spc="65">
                <a:latin typeface="黑体"/>
                <a:cs typeface="黑体"/>
              </a:rPr>
              <a:t>植</a:t>
            </a:r>
            <a:r>
              <a:rPr dirty="0" sz="2400" spc="75">
                <a:latin typeface="黑体"/>
                <a:cs typeface="黑体"/>
              </a:rPr>
              <a:t>物</a:t>
            </a:r>
            <a:r>
              <a:rPr dirty="0" sz="2400" spc="60">
                <a:latin typeface="黑体"/>
                <a:cs typeface="黑体"/>
              </a:rPr>
              <a:t>、剧</a:t>
            </a:r>
            <a:r>
              <a:rPr dirty="0" sz="2400" spc="70">
                <a:latin typeface="黑体"/>
                <a:cs typeface="黑体"/>
              </a:rPr>
              <a:t>情、</a:t>
            </a:r>
            <a:r>
              <a:rPr dirty="0" sz="2400" spc="60">
                <a:latin typeface="黑体"/>
                <a:cs typeface="黑体"/>
              </a:rPr>
              <a:t>亲子</a:t>
            </a:r>
            <a:r>
              <a:rPr dirty="0" sz="2400" spc="70">
                <a:latin typeface="黑体"/>
                <a:cs typeface="黑体"/>
              </a:rPr>
              <a:t>、三</a:t>
            </a:r>
            <a:r>
              <a:rPr dirty="0" sz="2400" spc="60">
                <a:latin typeface="黑体"/>
                <a:cs typeface="黑体"/>
              </a:rPr>
              <a:t>农、</a:t>
            </a:r>
            <a:r>
              <a:rPr dirty="0" sz="2400" spc="65">
                <a:latin typeface="黑体"/>
                <a:cs typeface="黑体"/>
              </a:rPr>
              <a:t>公益</a:t>
            </a:r>
            <a:r>
              <a:rPr dirty="0" sz="2400" spc="55">
                <a:latin typeface="黑体"/>
                <a:cs typeface="黑体"/>
              </a:rPr>
              <a:t>等</a:t>
            </a:r>
            <a:r>
              <a:rPr dirty="0" sz="2400">
                <a:latin typeface="黑体"/>
                <a:cs typeface="黑体"/>
              </a:rPr>
              <a:t>多</a:t>
            </a:r>
            <a:r>
              <a:rPr dirty="0" sz="2400" spc="-50">
                <a:latin typeface="黑体"/>
                <a:cs typeface="黑体"/>
              </a:rPr>
              <a:t> </a:t>
            </a:r>
            <a:r>
              <a:rPr dirty="0" sz="2400">
                <a:latin typeface="黑体"/>
                <a:cs typeface="黑体"/>
              </a:rPr>
              <a:t>种 内容形式，用户可以随时随地通过手机观看。</a:t>
            </a:r>
            <a:endParaRPr sz="2400">
              <a:latin typeface="黑体"/>
              <a:cs typeface="黑体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47176" y="2819400"/>
            <a:ext cx="3165348" cy="204978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3594" y="236042"/>
            <a:ext cx="403796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74165" algn="l"/>
              </a:tabLst>
            </a:pPr>
            <a:r>
              <a:rPr dirty="0" sz="3200" spc="10"/>
              <a:t>活动</a:t>
            </a:r>
            <a:r>
              <a:rPr dirty="0" sz="3200" spc="-10"/>
              <a:t>一	</a:t>
            </a:r>
            <a:r>
              <a:rPr dirty="0" sz="3200" spc="5"/>
              <a:t>认识</a:t>
            </a:r>
            <a:r>
              <a:rPr dirty="0" sz="3200" spc="-10"/>
              <a:t>抖</a:t>
            </a:r>
            <a:r>
              <a:rPr dirty="0" sz="3200" spc="5"/>
              <a:t>音</a:t>
            </a:r>
            <a:r>
              <a:rPr dirty="0" sz="3200" spc="-10"/>
              <a:t>平台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62811" cy="122377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39268" y="1367027"/>
            <a:ext cx="4326890" cy="523240"/>
          </a:xfrm>
          <a:prstGeom prst="rect">
            <a:avLst/>
          </a:prstGeom>
          <a:solidFill>
            <a:srgbClr val="FFB954"/>
          </a:solidFill>
        </p:spPr>
        <p:txBody>
          <a:bodyPr wrap="square" lIns="0" tIns="38735" rIns="0" bIns="0" rtlCol="0" vert="horz">
            <a:spAutoFit/>
          </a:bodyPr>
          <a:lstStyle/>
          <a:p>
            <a:pPr marL="1172210">
              <a:lnSpc>
                <a:spcPct val="100000"/>
              </a:lnSpc>
              <a:spcBef>
                <a:spcPts val="305"/>
              </a:spcBef>
            </a:pPr>
            <a:r>
              <a:rPr dirty="0" sz="2800">
                <a:latin typeface="Arial"/>
                <a:cs typeface="Arial"/>
              </a:rPr>
              <a:t>3</a:t>
            </a:r>
            <a:r>
              <a:rPr dirty="0" sz="2800">
                <a:latin typeface="黑体"/>
                <a:cs typeface="黑体"/>
              </a:rPr>
              <a:t>．</a:t>
            </a:r>
            <a:r>
              <a:rPr dirty="0" sz="2800" spc="5">
                <a:latin typeface="黑体"/>
                <a:cs typeface="黑体"/>
              </a:rPr>
              <a:t>平台特色</a:t>
            </a:r>
            <a:endParaRPr sz="2800">
              <a:latin typeface="黑体"/>
              <a:cs typeface="黑体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9268" y="2071116"/>
            <a:ext cx="4030979" cy="742315"/>
          </a:xfrm>
          <a:prstGeom prst="rect">
            <a:avLst/>
          </a:prstGeom>
          <a:solidFill>
            <a:srgbClr val="EB5F74"/>
          </a:solidFill>
          <a:ln w="12700">
            <a:solidFill>
              <a:srgbClr val="AC4452"/>
            </a:solidFill>
          </a:ln>
        </p:spPr>
        <p:txBody>
          <a:bodyPr wrap="square" lIns="0" tIns="183515" rIns="0" bIns="0" rtlCol="0" vert="horz">
            <a:spAutoFit/>
          </a:bodyPr>
          <a:lstStyle/>
          <a:p>
            <a:pPr marL="1016635">
              <a:lnSpc>
                <a:spcPct val="100000"/>
              </a:lnSpc>
              <a:spcBef>
                <a:spcPts val="1445"/>
              </a:spcBef>
            </a:pPr>
            <a:r>
              <a:rPr dirty="0" sz="2400" spc="-5">
                <a:solidFill>
                  <a:srgbClr val="FFFFFF"/>
                </a:solidFill>
                <a:latin typeface="黑体"/>
                <a:cs typeface="黑体"/>
              </a:rPr>
              <a:t>（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2400" spc="-5">
                <a:solidFill>
                  <a:srgbClr val="FFFFFF"/>
                </a:solidFill>
                <a:latin typeface="黑体"/>
                <a:cs typeface="黑体"/>
              </a:rPr>
              <a:t>）</a:t>
            </a:r>
            <a:r>
              <a:rPr dirty="0" sz="2400">
                <a:solidFill>
                  <a:srgbClr val="FFFFFF"/>
                </a:solidFill>
                <a:latin typeface="黑体"/>
                <a:cs typeface="黑体"/>
              </a:rPr>
              <a:t>活跃度高</a:t>
            </a:r>
            <a:endParaRPr sz="2400">
              <a:latin typeface="黑体"/>
              <a:cs typeface="黑体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44440" y="2090927"/>
            <a:ext cx="4030979" cy="742315"/>
          </a:xfrm>
          <a:prstGeom prst="rect">
            <a:avLst/>
          </a:prstGeom>
          <a:solidFill>
            <a:srgbClr val="EB5F74"/>
          </a:solidFill>
          <a:ln w="12700">
            <a:solidFill>
              <a:srgbClr val="AC4452"/>
            </a:solidFill>
          </a:ln>
        </p:spPr>
        <p:txBody>
          <a:bodyPr wrap="square" lIns="0" tIns="184785" rIns="0" bIns="0" rtlCol="0" vert="horz">
            <a:spAutoFit/>
          </a:bodyPr>
          <a:lstStyle/>
          <a:p>
            <a:pPr marL="864235">
              <a:lnSpc>
                <a:spcPct val="100000"/>
              </a:lnSpc>
              <a:spcBef>
                <a:spcPts val="1455"/>
              </a:spcBef>
            </a:pPr>
            <a:r>
              <a:rPr dirty="0" sz="2400" spc="-5">
                <a:solidFill>
                  <a:srgbClr val="FFFFFF"/>
                </a:solidFill>
                <a:latin typeface="黑体"/>
                <a:cs typeface="黑体"/>
              </a:rPr>
              <a:t>（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sz="2400" spc="-5">
                <a:solidFill>
                  <a:srgbClr val="FFFFFF"/>
                </a:solidFill>
                <a:latin typeface="黑体"/>
                <a:cs typeface="黑体"/>
              </a:rPr>
              <a:t>）</a:t>
            </a:r>
            <a:r>
              <a:rPr dirty="0" sz="2400">
                <a:solidFill>
                  <a:srgbClr val="FFFFFF"/>
                </a:solidFill>
                <a:latin typeface="黑体"/>
                <a:cs typeface="黑体"/>
              </a:rPr>
              <a:t>个性化推送</a:t>
            </a:r>
            <a:endParaRPr sz="2400">
              <a:latin typeface="黑体"/>
              <a:cs typeface="黑体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2521" y="2969768"/>
            <a:ext cx="4180204" cy="1927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720725">
              <a:lnSpc>
                <a:spcPct val="130000"/>
              </a:lnSpc>
              <a:spcBef>
                <a:spcPts val="100"/>
              </a:spcBef>
            </a:pPr>
            <a:r>
              <a:rPr dirty="0" sz="2400" spc="65">
                <a:latin typeface="黑体"/>
                <a:cs typeface="黑体"/>
              </a:rPr>
              <a:t>抖音平</a:t>
            </a:r>
            <a:r>
              <a:rPr dirty="0" sz="2400" spc="55">
                <a:latin typeface="黑体"/>
                <a:cs typeface="黑体"/>
              </a:rPr>
              <a:t>台</a:t>
            </a:r>
            <a:r>
              <a:rPr dirty="0" sz="2400" spc="65">
                <a:latin typeface="黑体"/>
                <a:cs typeface="黑体"/>
              </a:rPr>
              <a:t>上的创</a:t>
            </a:r>
            <a:r>
              <a:rPr dirty="0" sz="2400" spc="55">
                <a:latin typeface="黑体"/>
                <a:cs typeface="黑体"/>
              </a:rPr>
              <a:t>作</a:t>
            </a:r>
            <a:r>
              <a:rPr dirty="0" sz="2400" spc="65">
                <a:latin typeface="黑体"/>
                <a:cs typeface="黑体"/>
              </a:rPr>
              <a:t>者</a:t>
            </a:r>
            <a:r>
              <a:rPr dirty="0" sz="2400">
                <a:latin typeface="黑体"/>
                <a:cs typeface="黑体"/>
              </a:rPr>
              <a:t>与 </a:t>
            </a:r>
            <a:r>
              <a:rPr dirty="0" sz="2400" spc="114">
                <a:latin typeface="黑体"/>
                <a:cs typeface="黑体"/>
              </a:rPr>
              <a:t>粉丝</a:t>
            </a:r>
            <a:r>
              <a:rPr dirty="0" sz="2400" spc="125">
                <a:latin typeface="黑体"/>
                <a:cs typeface="黑体"/>
              </a:rPr>
              <a:t>之间</a:t>
            </a:r>
            <a:r>
              <a:rPr dirty="0" sz="2400" spc="114">
                <a:latin typeface="黑体"/>
                <a:cs typeface="黑体"/>
              </a:rPr>
              <a:t>会保</a:t>
            </a:r>
            <a:r>
              <a:rPr dirty="0" sz="2400" spc="125">
                <a:latin typeface="黑体"/>
                <a:cs typeface="黑体"/>
              </a:rPr>
              <a:t>持回</a:t>
            </a:r>
            <a:r>
              <a:rPr dirty="0" sz="2400" spc="140">
                <a:latin typeface="黑体"/>
                <a:cs typeface="黑体"/>
              </a:rPr>
              <a:t>复</a:t>
            </a:r>
            <a:r>
              <a:rPr dirty="0" sz="2400" spc="120">
                <a:latin typeface="黑体"/>
                <a:cs typeface="黑体"/>
              </a:rPr>
              <a:t>、</a:t>
            </a:r>
            <a:r>
              <a:rPr dirty="0" sz="2400" spc="130">
                <a:latin typeface="黑体"/>
                <a:cs typeface="黑体"/>
              </a:rPr>
              <a:t>评论</a:t>
            </a:r>
            <a:r>
              <a:rPr dirty="0" sz="2400">
                <a:latin typeface="黑体"/>
                <a:cs typeface="黑体"/>
              </a:rPr>
              <a:t>、 </a:t>
            </a:r>
            <a:r>
              <a:rPr dirty="0" sz="2400" spc="125">
                <a:latin typeface="黑体"/>
                <a:cs typeface="黑体"/>
              </a:rPr>
              <a:t>点赞等</a:t>
            </a:r>
            <a:r>
              <a:rPr dirty="0" sz="2400" spc="135">
                <a:latin typeface="黑体"/>
                <a:cs typeface="黑体"/>
              </a:rPr>
              <a:t>非</a:t>
            </a:r>
            <a:r>
              <a:rPr dirty="0" sz="2400" spc="125">
                <a:latin typeface="黑体"/>
                <a:cs typeface="黑体"/>
              </a:rPr>
              <a:t>常高的</a:t>
            </a:r>
            <a:r>
              <a:rPr dirty="0" sz="2400" spc="135">
                <a:latin typeface="黑体"/>
                <a:cs typeface="黑体"/>
              </a:rPr>
              <a:t>互</a:t>
            </a:r>
            <a:r>
              <a:rPr dirty="0" sz="2400" spc="150">
                <a:latin typeface="黑体"/>
                <a:cs typeface="黑体"/>
              </a:rPr>
              <a:t>动</a:t>
            </a:r>
            <a:r>
              <a:rPr dirty="0" sz="2400" spc="125">
                <a:latin typeface="黑体"/>
                <a:cs typeface="黑体"/>
              </a:rPr>
              <a:t>，</a:t>
            </a:r>
            <a:r>
              <a:rPr dirty="0" sz="2400" spc="130">
                <a:latin typeface="黑体"/>
                <a:cs typeface="黑体"/>
              </a:rPr>
              <a:t>这也 </a:t>
            </a:r>
            <a:r>
              <a:rPr dirty="0" sz="2400">
                <a:latin typeface="黑体"/>
                <a:cs typeface="黑体"/>
              </a:rPr>
              <a:t>是抖音的魅力所在。</a:t>
            </a:r>
            <a:endParaRPr sz="2400">
              <a:latin typeface="黑体"/>
              <a:cs typeface="黑体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23434" y="2969768"/>
            <a:ext cx="3888104" cy="28790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720725">
              <a:lnSpc>
                <a:spcPct val="130000"/>
              </a:lnSpc>
              <a:spcBef>
                <a:spcPts val="100"/>
              </a:spcBef>
            </a:pPr>
            <a:r>
              <a:rPr dirty="0" sz="2400" spc="65">
                <a:latin typeface="黑体"/>
                <a:cs typeface="黑体"/>
              </a:rPr>
              <a:t>抖音通</a:t>
            </a:r>
            <a:r>
              <a:rPr dirty="0" sz="2400" spc="55">
                <a:latin typeface="黑体"/>
                <a:cs typeface="黑体"/>
              </a:rPr>
              <a:t>过</a:t>
            </a:r>
            <a:r>
              <a:rPr dirty="0" sz="2400" spc="65">
                <a:latin typeface="黑体"/>
                <a:cs typeface="黑体"/>
              </a:rPr>
              <a:t>收</a:t>
            </a:r>
            <a:r>
              <a:rPr dirty="0" sz="2400" spc="85">
                <a:latin typeface="黑体"/>
                <a:cs typeface="黑体"/>
              </a:rPr>
              <a:t>集</a:t>
            </a:r>
            <a:r>
              <a:rPr dirty="0" sz="2400" spc="70">
                <a:latin typeface="黑体"/>
                <a:cs typeface="黑体"/>
              </a:rPr>
              <a:t>、</a:t>
            </a:r>
            <a:r>
              <a:rPr dirty="0" sz="2400" spc="55">
                <a:latin typeface="黑体"/>
                <a:cs typeface="黑体"/>
              </a:rPr>
              <a:t>整</a:t>
            </a:r>
            <a:r>
              <a:rPr dirty="0" sz="2400" spc="65">
                <a:latin typeface="黑体"/>
                <a:cs typeface="黑体"/>
              </a:rPr>
              <a:t>理</a:t>
            </a:r>
            <a:r>
              <a:rPr dirty="0" sz="2400">
                <a:latin typeface="黑体"/>
                <a:cs typeface="黑体"/>
              </a:rPr>
              <a:t>和 </a:t>
            </a:r>
            <a:r>
              <a:rPr dirty="0" sz="2400" spc="125">
                <a:latin typeface="黑体"/>
                <a:cs typeface="黑体"/>
              </a:rPr>
              <a:t>分析用</a:t>
            </a:r>
            <a:r>
              <a:rPr dirty="0" sz="2400" spc="140">
                <a:latin typeface="黑体"/>
                <a:cs typeface="黑体"/>
              </a:rPr>
              <a:t>户</a:t>
            </a:r>
            <a:r>
              <a:rPr dirty="0" sz="2400" spc="125">
                <a:latin typeface="黑体"/>
                <a:cs typeface="黑体"/>
              </a:rPr>
              <a:t>的数据</a:t>
            </a:r>
            <a:r>
              <a:rPr dirty="0" sz="2400" spc="140">
                <a:latin typeface="黑体"/>
                <a:cs typeface="黑体"/>
              </a:rPr>
              <a:t>信</a:t>
            </a:r>
            <a:r>
              <a:rPr dirty="0" sz="2400" spc="150">
                <a:latin typeface="黑体"/>
                <a:cs typeface="黑体"/>
              </a:rPr>
              <a:t>息</a:t>
            </a:r>
            <a:r>
              <a:rPr dirty="0" sz="2400" spc="130">
                <a:latin typeface="黑体"/>
                <a:cs typeface="黑体"/>
              </a:rPr>
              <a:t>，通过 </a:t>
            </a:r>
            <a:r>
              <a:rPr dirty="0" sz="2400" spc="125">
                <a:latin typeface="黑体"/>
                <a:cs typeface="黑体"/>
              </a:rPr>
              <a:t>智能算</a:t>
            </a:r>
            <a:r>
              <a:rPr dirty="0" sz="2400" spc="135">
                <a:latin typeface="黑体"/>
                <a:cs typeface="黑体"/>
              </a:rPr>
              <a:t>法</a:t>
            </a:r>
            <a:r>
              <a:rPr dirty="0" sz="2400" spc="125">
                <a:latin typeface="黑体"/>
                <a:cs typeface="黑体"/>
              </a:rPr>
              <a:t>设置关</a:t>
            </a:r>
            <a:r>
              <a:rPr dirty="0" sz="2400" spc="135">
                <a:latin typeface="黑体"/>
                <a:cs typeface="黑体"/>
              </a:rPr>
              <a:t>联</a:t>
            </a:r>
            <a:r>
              <a:rPr dirty="0" sz="2400" spc="150">
                <a:latin typeface="黑体"/>
                <a:cs typeface="黑体"/>
              </a:rPr>
              <a:t>性</a:t>
            </a:r>
            <a:r>
              <a:rPr dirty="0" sz="2400" spc="125">
                <a:latin typeface="黑体"/>
                <a:cs typeface="黑体"/>
              </a:rPr>
              <a:t>，</a:t>
            </a:r>
            <a:r>
              <a:rPr dirty="0" sz="2400" spc="130">
                <a:latin typeface="黑体"/>
                <a:cs typeface="黑体"/>
              </a:rPr>
              <a:t>能够 </a:t>
            </a:r>
            <a:r>
              <a:rPr dirty="0" sz="2400" spc="125">
                <a:latin typeface="黑体"/>
                <a:cs typeface="黑体"/>
              </a:rPr>
              <a:t>推送用</a:t>
            </a:r>
            <a:r>
              <a:rPr dirty="0" sz="2400" spc="140">
                <a:latin typeface="黑体"/>
                <a:cs typeface="黑体"/>
              </a:rPr>
              <a:t>户</a:t>
            </a:r>
            <a:r>
              <a:rPr dirty="0" sz="2400" spc="125">
                <a:latin typeface="黑体"/>
                <a:cs typeface="黑体"/>
              </a:rPr>
              <a:t>感兴趣</a:t>
            </a:r>
            <a:r>
              <a:rPr dirty="0" sz="2400" spc="140">
                <a:latin typeface="黑体"/>
                <a:cs typeface="黑体"/>
              </a:rPr>
              <a:t>的</a:t>
            </a:r>
            <a:r>
              <a:rPr dirty="0" sz="2400" spc="125">
                <a:latin typeface="黑体"/>
                <a:cs typeface="黑体"/>
              </a:rPr>
              <a:t>内</a:t>
            </a:r>
            <a:r>
              <a:rPr dirty="0" sz="2400" spc="155">
                <a:latin typeface="黑体"/>
                <a:cs typeface="黑体"/>
              </a:rPr>
              <a:t>容</a:t>
            </a:r>
            <a:r>
              <a:rPr dirty="0" sz="2400" spc="130">
                <a:latin typeface="黑体"/>
                <a:cs typeface="黑体"/>
              </a:rPr>
              <a:t>，</a:t>
            </a:r>
            <a:r>
              <a:rPr dirty="0" sz="2400">
                <a:latin typeface="黑体"/>
                <a:cs typeface="黑体"/>
              </a:rPr>
              <a:t>实 </a:t>
            </a:r>
            <a:r>
              <a:rPr dirty="0" sz="2400" spc="125">
                <a:latin typeface="黑体"/>
                <a:cs typeface="黑体"/>
              </a:rPr>
              <a:t>现个性</a:t>
            </a:r>
            <a:r>
              <a:rPr dirty="0" sz="2400" spc="140">
                <a:latin typeface="黑体"/>
                <a:cs typeface="黑体"/>
              </a:rPr>
              <a:t>化</a:t>
            </a:r>
            <a:r>
              <a:rPr dirty="0" sz="2400" spc="125">
                <a:latin typeface="黑体"/>
                <a:cs typeface="黑体"/>
              </a:rPr>
              <a:t>推</a:t>
            </a:r>
            <a:r>
              <a:rPr dirty="0" sz="2400" spc="140">
                <a:latin typeface="黑体"/>
                <a:cs typeface="黑体"/>
              </a:rPr>
              <a:t>送</a:t>
            </a:r>
            <a:r>
              <a:rPr dirty="0" sz="2400" spc="130">
                <a:latin typeface="黑体"/>
                <a:cs typeface="黑体"/>
              </a:rPr>
              <a:t>，</a:t>
            </a:r>
            <a:r>
              <a:rPr dirty="0" sz="2400" spc="140">
                <a:latin typeface="黑体"/>
                <a:cs typeface="黑体"/>
              </a:rPr>
              <a:t>还</a:t>
            </a:r>
            <a:r>
              <a:rPr dirty="0" sz="2400" spc="130">
                <a:latin typeface="黑体"/>
                <a:cs typeface="黑体"/>
              </a:rPr>
              <a:t>可以帮</a:t>
            </a:r>
            <a:r>
              <a:rPr dirty="0" sz="2400">
                <a:latin typeface="黑体"/>
                <a:cs typeface="黑体"/>
              </a:rPr>
              <a:t>助 广告主找到精准用户。</a:t>
            </a:r>
            <a:endParaRPr sz="2400">
              <a:latin typeface="黑体"/>
              <a:cs typeface="黑体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57943" y="1566672"/>
            <a:ext cx="2275331" cy="36179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BED4F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457200" y="0"/>
            <a:ext cx="11734800" cy="6858000"/>
            <a:chOff x="457200" y="0"/>
            <a:chExt cx="11734800" cy="6858000"/>
          </a:xfrm>
        </p:grpSpPr>
        <p:sp>
          <p:nvSpPr>
            <p:cNvPr id="4" name="object 4"/>
            <p:cNvSpPr/>
            <p:nvPr/>
          </p:nvSpPr>
          <p:spPr>
            <a:xfrm>
              <a:off x="3991355" y="0"/>
              <a:ext cx="6507480" cy="4170045"/>
            </a:xfrm>
            <a:custGeom>
              <a:avLst/>
              <a:gdLst/>
              <a:ahLst/>
              <a:cxnLst/>
              <a:rect l="l" t="t" r="r" b="b"/>
              <a:pathLst>
                <a:path w="6507480" h="4170045">
                  <a:moveTo>
                    <a:pt x="6507480" y="0"/>
                  </a:moveTo>
                  <a:lnTo>
                    <a:pt x="5714516" y="0"/>
                  </a:lnTo>
                  <a:lnTo>
                    <a:pt x="5672184" y="2695"/>
                  </a:lnTo>
                  <a:lnTo>
                    <a:pt x="5546905" y="12143"/>
                  </a:lnTo>
                  <a:lnTo>
                    <a:pt x="5416314" y="24264"/>
                  </a:lnTo>
                  <a:lnTo>
                    <a:pt x="5280732" y="39318"/>
                  </a:lnTo>
                  <a:lnTo>
                    <a:pt x="5140482" y="57565"/>
                  </a:lnTo>
                  <a:lnTo>
                    <a:pt x="5032425" y="73501"/>
                  </a:lnTo>
                  <a:lnTo>
                    <a:pt x="4922059" y="91488"/>
                  </a:lnTo>
                  <a:lnTo>
                    <a:pt x="4809521" y="111636"/>
                  </a:lnTo>
                  <a:lnTo>
                    <a:pt x="4694945" y="134054"/>
                  </a:lnTo>
                  <a:lnTo>
                    <a:pt x="4578469" y="158851"/>
                  </a:lnTo>
                  <a:lnTo>
                    <a:pt x="4460227" y="186137"/>
                  </a:lnTo>
                  <a:lnTo>
                    <a:pt x="4340357" y="216022"/>
                  </a:lnTo>
                  <a:lnTo>
                    <a:pt x="4218993" y="248615"/>
                  </a:lnTo>
                  <a:lnTo>
                    <a:pt x="4137321" y="271902"/>
                  </a:lnTo>
                  <a:lnTo>
                    <a:pt x="4055086" y="296473"/>
                  </a:lnTo>
                  <a:lnTo>
                    <a:pt x="3972329" y="322361"/>
                  </a:lnTo>
                  <a:lnTo>
                    <a:pt x="3889089" y="349599"/>
                  </a:lnTo>
                  <a:lnTo>
                    <a:pt x="3805407" y="378219"/>
                  </a:lnTo>
                  <a:lnTo>
                    <a:pt x="3721323" y="408253"/>
                  </a:lnTo>
                  <a:lnTo>
                    <a:pt x="3636877" y="439734"/>
                  </a:lnTo>
                  <a:lnTo>
                    <a:pt x="3552110" y="472693"/>
                  </a:lnTo>
                  <a:lnTo>
                    <a:pt x="3467062" y="507165"/>
                  </a:lnTo>
                  <a:lnTo>
                    <a:pt x="3381773" y="543180"/>
                  </a:lnTo>
                  <a:lnTo>
                    <a:pt x="3296283" y="580772"/>
                  </a:lnTo>
                  <a:lnTo>
                    <a:pt x="3210633" y="619973"/>
                  </a:lnTo>
                  <a:lnTo>
                    <a:pt x="3124863" y="660815"/>
                  </a:lnTo>
                  <a:lnTo>
                    <a:pt x="3039014" y="703331"/>
                  </a:lnTo>
                  <a:lnTo>
                    <a:pt x="2953125" y="747553"/>
                  </a:lnTo>
                  <a:lnTo>
                    <a:pt x="2910178" y="770313"/>
                  </a:lnTo>
                  <a:lnTo>
                    <a:pt x="2867236" y="793513"/>
                  </a:lnTo>
                  <a:lnTo>
                    <a:pt x="2824305" y="817155"/>
                  </a:lnTo>
                  <a:lnTo>
                    <a:pt x="2781389" y="841245"/>
                  </a:lnTo>
                  <a:lnTo>
                    <a:pt x="2738493" y="865785"/>
                  </a:lnTo>
                  <a:lnTo>
                    <a:pt x="2695623" y="890779"/>
                  </a:lnTo>
                  <a:lnTo>
                    <a:pt x="2652783" y="916233"/>
                  </a:lnTo>
                  <a:lnTo>
                    <a:pt x="2609978" y="942150"/>
                  </a:lnTo>
                  <a:lnTo>
                    <a:pt x="2567214" y="968534"/>
                  </a:lnTo>
                  <a:lnTo>
                    <a:pt x="2524495" y="995389"/>
                  </a:lnTo>
                  <a:lnTo>
                    <a:pt x="2481827" y="1022720"/>
                  </a:lnTo>
                  <a:lnTo>
                    <a:pt x="2439215" y="1050529"/>
                  </a:lnTo>
                  <a:lnTo>
                    <a:pt x="2396663" y="1078822"/>
                  </a:lnTo>
                  <a:lnTo>
                    <a:pt x="2354177" y="1107602"/>
                  </a:lnTo>
                  <a:lnTo>
                    <a:pt x="2311761" y="1136874"/>
                  </a:lnTo>
                  <a:lnTo>
                    <a:pt x="2269421" y="1166641"/>
                  </a:lnTo>
                  <a:lnTo>
                    <a:pt x="2227162" y="1196907"/>
                  </a:lnTo>
                  <a:lnTo>
                    <a:pt x="2184989" y="1227677"/>
                  </a:lnTo>
                  <a:lnTo>
                    <a:pt x="2142906" y="1258955"/>
                  </a:lnTo>
                  <a:lnTo>
                    <a:pt x="2100919" y="1290745"/>
                  </a:lnTo>
                  <a:lnTo>
                    <a:pt x="2059033" y="1323050"/>
                  </a:lnTo>
                  <a:lnTo>
                    <a:pt x="2017253" y="1355874"/>
                  </a:lnTo>
                  <a:lnTo>
                    <a:pt x="1975584" y="1389223"/>
                  </a:lnTo>
                  <a:lnTo>
                    <a:pt x="1934031" y="1423100"/>
                  </a:lnTo>
                  <a:lnTo>
                    <a:pt x="1892599" y="1457508"/>
                  </a:lnTo>
                  <a:lnTo>
                    <a:pt x="1851293" y="1492453"/>
                  </a:lnTo>
                  <a:lnTo>
                    <a:pt x="1810118" y="1527937"/>
                  </a:lnTo>
                  <a:lnTo>
                    <a:pt x="1769079" y="1563966"/>
                  </a:lnTo>
                  <a:lnTo>
                    <a:pt x="1728181" y="1600543"/>
                  </a:lnTo>
                  <a:lnTo>
                    <a:pt x="1687429" y="1637672"/>
                  </a:lnTo>
                  <a:lnTo>
                    <a:pt x="1646829" y="1675357"/>
                  </a:lnTo>
                  <a:lnTo>
                    <a:pt x="1606385" y="1713603"/>
                  </a:lnTo>
                  <a:lnTo>
                    <a:pt x="1566102" y="1752412"/>
                  </a:lnTo>
                  <a:lnTo>
                    <a:pt x="1525985" y="1791791"/>
                  </a:lnTo>
                  <a:lnTo>
                    <a:pt x="1486040" y="1831742"/>
                  </a:lnTo>
                  <a:lnTo>
                    <a:pt x="1446271" y="1872269"/>
                  </a:lnTo>
                  <a:lnTo>
                    <a:pt x="1406684" y="1913377"/>
                  </a:lnTo>
                  <a:lnTo>
                    <a:pt x="1367283" y="1955070"/>
                  </a:lnTo>
                  <a:lnTo>
                    <a:pt x="1328073" y="1997351"/>
                  </a:lnTo>
                  <a:lnTo>
                    <a:pt x="1289060" y="2040225"/>
                  </a:lnTo>
                  <a:lnTo>
                    <a:pt x="1250248" y="2083696"/>
                  </a:lnTo>
                  <a:lnTo>
                    <a:pt x="1211643" y="2127767"/>
                  </a:lnTo>
                  <a:lnTo>
                    <a:pt x="1173250" y="2172444"/>
                  </a:lnTo>
                  <a:lnTo>
                    <a:pt x="1135073" y="2217729"/>
                  </a:lnTo>
                  <a:lnTo>
                    <a:pt x="1097118" y="2263628"/>
                  </a:lnTo>
                  <a:lnTo>
                    <a:pt x="1059390" y="2310143"/>
                  </a:lnTo>
                  <a:lnTo>
                    <a:pt x="1021893" y="2357280"/>
                  </a:lnTo>
                  <a:lnTo>
                    <a:pt x="984633" y="2405042"/>
                  </a:lnTo>
                  <a:lnTo>
                    <a:pt x="947615" y="2453433"/>
                  </a:lnTo>
                  <a:lnTo>
                    <a:pt x="910844" y="2502457"/>
                  </a:lnTo>
                  <a:lnTo>
                    <a:pt x="874325" y="2552119"/>
                  </a:lnTo>
                  <a:lnTo>
                    <a:pt x="838062" y="2602422"/>
                  </a:lnTo>
                  <a:lnTo>
                    <a:pt x="802062" y="2653371"/>
                  </a:lnTo>
                  <a:lnTo>
                    <a:pt x="766328" y="2704969"/>
                  </a:lnTo>
                  <a:lnTo>
                    <a:pt x="730867" y="2757220"/>
                  </a:lnTo>
                  <a:lnTo>
                    <a:pt x="695682" y="2810129"/>
                  </a:lnTo>
                  <a:lnTo>
                    <a:pt x="660780" y="2863700"/>
                  </a:lnTo>
                  <a:lnTo>
                    <a:pt x="626165" y="2917937"/>
                  </a:lnTo>
                  <a:lnTo>
                    <a:pt x="591842" y="2972843"/>
                  </a:lnTo>
                  <a:lnTo>
                    <a:pt x="557816" y="3028423"/>
                  </a:lnTo>
                  <a:lnTo>
                    <a:pt x="524092" y="3084681"/>
                  </a:lnTo>
                  <a:lnTo>
                    <a:pt x="490676" y="3141621"/>
                  </a:lnTo>
                  <a:lnTo>
                    <a:pt x="457571" y="3199247"/>
                  </a:lnTo>
                  <a:lnTo>
                    <a:pt x="424784" y="3257563"/>
                  </a:lnTo>
                  <a:lnTo>
                    <a:pt x="392320" y="3316573"/>
                  </a:lnTo>
                  <a:lnTo>
                    <a:pt x="360183" y="3376281"/>
                  </a:lnTo>
                  <a:lnTo>
                    <a:pt x="328378" y="3436691"/>
                  </a:lnTo>
                  <a:lnTo>
                    <a:pt x="296911" y="3497808"/>
                  </a:lnTo>
                  <a:lnTo>
                    <a:pt x="265786" y="3559634"/>
                  </a:lnTo>
                  <a:lnTo>
                    <a:pt x="235009" y="3622176"/>
                  </a:lnTo>
                  <a:lnTo>
                    <a:pt x="204584" y="3685435"/>
                  </a:lnTo>
                  <a:lnTo>
                    <a:pt x="174517" y="3749417"/>
                  </a:lnTo>
                  <a:lnTo>
                    <a:pt x="144812" y="3814126"/>
                  </a:lnTo>
                  <a:lnTo>
                    <a:pt x="115475" y="3879565"/>
                  </a:lnTo>
                  <a:lnTo>
                    <a:pt x="86511" y="3945739"/>
                  </a:lnTo>
                  <a:lnTo>
                    <a:pt x="57924" y="4012651"/>
                  </a:lnTo>
                  <a:lnTo>
                    <a:pt x="29720" y="4080307"/>
                  </a:lnTo>
                  <a:lnTo>
                    <a:pt x="1905" y="4148708"/>
                  </a:lnTo>
                  <a:lnTo>
                    <a:pt x="0" y="4169664"/>
                  </a:lnTo>
                  <a:lnTo>
                    <a:pt x="6507480" y="4169664"/>
                  </a:lnTo>
                  <a:lnTo>
                    <a:pt x="6507480" y="0"/>
                  </a:lnTo>
                  <a:close/>
                </a:path>
              </a:pathLst>
            </a:custGeom>
            <a:solidFill>
              <a:srgbClr val="DFEA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89091" y="0"/>
              <a:ext cx="6503034" cy="3872865"/>
            </a:xfrm>
            <a:custGeom>
              <a:avLst/>
              <a:gdLst/>
              <a:ahLst/>
              <a:cxnLst/>
              <a:rect l="l" t="t" r="r" b="b"/>
              <a:pathLst>
                <a:path w="6503034" h="3872865">
                  <a:moveTo>
                    <a:pt x="6502907" y="0"/>
                  </a:moveTo>
                  <a:lnTo>
                    <a:pt x="4052802" y="0"/>
                  </a:lnTo>
                  <a:lnTo>
                    <a:pt x="3972329" y="25181"/>
                  </a:lnTo>
                  <a:lnTo>
                    <a:pt x="3889089" y="52419"/>
                  </a:lnTo>
                  <a:lnTo>
                    <a:pt x="3805407" y="81039"/>
                  </a:lnTo>
                  <a:lnTo>
                    <a:pt x="3721323" y="111073"/>
                  </a:lnTo>
                  <a:lnTo>
                    <a:pt x="3636877" y="142554"/>
                  </a:lnTo>
                  <a:lnTo>
                    <a:pt x="3552110" y="175513"/>
                  </a:lnTo>
                  <a:lnTo>
                    <a:pt x="3467062" y="209985"/>
                  </a:lnTo>
                  <a:lnTo>
                    <a:pt x="3381773" y="246000"/>
                  </a:lnTo>
                  <a:lnTo>
                    <a:pt x="3296283" y="283592"/>
                  </a:lnTo>
                  <a:lnTo>
                    <a:pt x="3210633" y="322793"/>
                  </a:lnTo>
                  <a:lnTo>
                    <a:pt x="3124863" y="363635"/>
                  </a:lnTo>
                  <a:lnTo>
                    <a:pt x="3039014" y="406151"/>
                  </a:lnTo>
                  <a:lnTo>
                    <a:pt x="2953125" y="450373"/>
                  </a:lnTo>
                  <a:lnTo>
                    <a:pt x="2910178" y="473133"/>
                  </a:lnTo>
                  <a:lnTo>
                    <a:pt x="2867236" y="496333"/>
                  </a:lnTo>
                  <a:lnTo>
                    <a:pt x="2824305" y="519975"/>
                  </a:lnTo>
                  <a:lnTo>
                    <a:pt x="2781389" y="544065"/>
                  </a:lnTo>
                  <a:lnTo>
                    <a:pt x="2738493" y="568605"/>
                  </a:lnTo>
                  <a:lnTo>
                    <a:pt x="2695623" y="593599"/>
                  </a:lnTo>
                  <a:lnTo>
                    <a:pt x="2652783" y="619053"/>
                  </a:lnTo>
                  <a:lnTo>
                    <a:pt x="2609978" y="644970"/>
                  </a:lnTo>
                  <a:lnTo>
                    <a:pt x="2567214" y="671354"/>
                  </a:lnTo>
                  <a:lnTo>
                    <a:pt x="2524495" y="698209"/>
                  </a:lnTo>
                  <a:lnTo>
                    <a:pt x="2481827" y="725540"/>
                  </a:lnTo>
                  <a:lnTo>
                    <a:pt x="2439215" y="753349"/>
                  </a:lnTo>
                  <a:lnTo>
                    <a:pt x="2396663" y="781642"/>
                  </a:lnTo>
                  <a:lnTo>
                    <a:pt x="2354177" y="810422"/>
                  </a:lnTo>
                  <a:lnTo>
                    <a:pt x="2311761" y="839694"/>
                  </a:lnTo>
                  <a:lnTo>
                    <a:pt x="2269421" y="869461"/>
                  </a:lnTo>
                  <a:lnTo>
                    <a:pt x="2227162" y="899727"/>
                  </a:lnTo>
                  <a:lnTo>
                    <a:pt x="2184989" y="930497"/>
                  </a:lnTo>
                  <a:lnTo>
                    <a:pt x="2142906" y="961775"/>
                  </a:lnTo>
                  <a:lnTo>
                    <a:pt x="2100919" y="993565"/>
                  </a:lnTo>
                  <a:lnTo>
                    <a:pt x="2059033" y="1025870"/>
                  </a:lnTo>
                  <a:lnTo>
                    <a:pt x="2017253" y="1058694"/>
                  </a:lnTo>
                  <a:lnTo>
                    <a:pt x="1975584" y="1092043"/>
                  </a:lnTo>
                  <a:lnTo>
                    <a:pt x="1934031" y="1125920"/>
                  </a:lnTo>
                  <a:lnTo>
                    <a:pt x="1892599" y="1160328"/>
                  </a:lnTo>
                  <a:lnTo>
                    <a:pt x="1851293" y="1195273"/>
                  </a:lnTo>
                  <a:lnTo>
                    <a:pt x="1810118" y="1230757"/>
                  </a:lnTo>
                  <a:lnTo>
                    <a:pt x="1769079" y="1266786"/>
                  </a:lnTo>
                  <a:lnTo>
                    <a:pt x="1728181" y="1303363"/>
                  </a:lnTo>
                  <a:lnTo>
                    <a:pt x="1687429" y="1340492"/>
                  </a:lnTo>
                  <a:lnTo>
                    <a:pt x="1646829" y="1378177"/>
                  </a:lnTo>
                  <a:lnTo>
                    <a:pt x="1606385" y="1416423"/>
                  </a:lnTo>
                  <a:lnTo>
                    <a:pt x="1566102" y="1455232"/>
                  </a:lnTo>
                  <a:lnTo>
                    <a:pt x="1525985" y="1494611"/>
                  </a:lnTo>
                  <a:lnTo>
                    <a:pt x="1486040" y="1534562"/>
                  </a:lnTo>
                  <a:lnTo>
                    <a:pt x="1446271" y="1575089"/>
                  </a:lnTo>
                  <a:lnTo>
                    <a:pt x="1406684" y="1616197"/>
                  </a:lnTo>
                  <a:lnTo>
                    <a:pt x="1367283" y="1657890"/>
                  </a:lnTo>
                  <a:lnTo>
                    <a:pt x="1328073" y="1700171"/>
                  </a:lnTo>
                  <a:lnTo>
                    <a:pt x="1289060" y="1743045"/>
                  </a:lnTo>
                  <a:lnTo>
                    <a:pt x="1250248" y="1786516"/>
                  </a:lnTo>
                  <a:lnTo>
                    <a:pt x="1211643" y="1830587"/>
                  </a:lnTo>
                  <a:lnTo>
                    <a:pt x="1173250" y="1875264"/>
                  </a:lnTo>
                  <a:lnTo>
                    <a:pt x="1135073" y="1920549"/>
                  </a:lnTo>
                  <a:lnTo>
                    <a:pt x="1097118" y="1966448"/>
                  </a:lnTo>
                  <a:lnTo>
                    <a:pt x="1059390" y="2012963"/>
                  </a:lnTo>
                  <a:lnTo>
                    <a:pt x="1021893" y="2060100"/>
                  </a:lnTo>
                  <a:lnTo>
                    <a:pt x="984633" y="2107862"/>
                  </a:lnTo>
                  <a:lnTo>
                    <a:pt x="947615" y="2156253"/>
                  </a:lnTo>
                  <a:lnTo>
                    <a:pt x="910844" y="2205277"/>
                  </a:lnTo>
                  <a:lnTo>
                    <a:pt x="874325" y="2254939"/>
                  </a:lnTo>
                  <a:lnTo>
                    <a:pt x="838062" y="2305242"/>
                  </a:lnTo>
                  <a:lnTo>
                    <a:pt x="802062" y="2356191"/>
                  </a:lnTo>
                  <a:lnTo>
                    <a:pt x="766328" y="2407789"/>
                  </a:lnTo>
                  <a:lnTo>
                    <a:pt x="730867" y="2460040"/>
                  </a:lnTo>
                  <a:lnTo>
                    <a:pt x="695682" y="2512949"/>
                  </a:lnTo>
                  <a:lnTo>
                    <a:pt x="660780" y="2566520"/>
                  </a:lnTo>
                  <a:lnTo>
                    <a:pt x="626165" y="2620757"/>
                  </a:lnTo>
                  <a:lnTo>
                    <a:pt x="591842" y="2675663"/>
                  </a:lnTo>
                  <a:lnTo>
                    <a:pt x="557816" y="2731243"/>
                  </a:lnTo>
                  <a:lnTo>
                    <a:pt x="524092" y="2787501"/>
                  </a:lnTo>
                  <a:lnTo>
                    <a:pt x="490676" y="2844441"/>
                  </a:lnTo>
                  <a:lnTo>
                    <a:pt x="457571" y="2902067"/>
                  </a:lnTo>
                  <a:lnTo>
                    <a:pt x="424784" y="2960383"/>
                  </a:lnTo>
                  <a:lnTo>
                    <a:pt x="392320" y="3019393"/>
                  </a:lnTo>
                  <a:lnTo>
                    <a:pt x="360183" y="3079101"/>
                  </a:lnTo>
                  <a:lnTo>
                    <a:pt x="328378" y="3139511"/>
                  </a:lnTo>
                  <a:lnTo>
                    <a:pt x="296911" y="3200628"/>
                  </a:lnTo>
                  <a:lnTo>
                    <a:pt x="265786" y="3262454"/>
                  </a:lnTo>
                  <a:lnTo>
                    <a:pt x="235009" y="3324996"/>
                  </a:lnTo>
                  <a:lnTo>
                    <a:pt x="204584" y="3388255"/>
                  </a:lnTo>
                  <a:lnTo>
                    <a:pt x="174517" y="3452237"/>
                  </a:lnTo>
                  <a:lnTo>
                    <a:pt x="144812" y="3516946"/>
                  </a:lnTo>
                  <a:lnTo>
                    <a:pt x="115475" y="3582385"/>
                  </a:lnTo>
                  <a:lnTo>
                    <a:pt x="86511" y="3648559"/>
                  </a:lnTo>
                  <a:lnTo>
                    <a:pt x="57924" y="3715471"/>
                  </a:lnTo>
                  <a:lnTo>
                    <a:pt x="29720" y="3783127"/>
                  </a:lnTo>
                  <a:lnTo>
                    <a:pt x="1905" y="3851529"/>
                  </a:lnTo>
                  <a:lnTo>
                    <a:pt x="0" y="3872483"/>
                  </a:lnTo>
                  <a:lnTo>
                    <a:pt x="6502907" y="3872483"/>
                  </a:lnTo>
                  <a:lnTo>
                    <a:pt x="6502907" y="0"/>
                  </a:lnTo>
                  <a:close/>
                </a:path>
              </a:pathLst>
            </a:custGeom>
            <a:solidFill>
              <a:srgbClr val="307A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746232" y="3100090"/>
              <a:ext cx="9446260" cy="3757929"/>
            </a:xfrm>
            <a:custGeom>
              <a:avLst/>
              <a:gdLst/>
              <a:ahLst/>
              <a:cxnLst/>
              <a:rect l="l" t="t" r="r" b="b"/>
              <a:pathLst>
                <a:path w="9446260" h="3757929">
                  <a:moveTo>
                    <a:pt x="9445767" y="0"/>
                  </a:moveTo>
                  <a:lnTo>
                    <a:pt x="9355627" y="35036"/>
                  </a:lnTo>
                  <a:lnTo>
                    <a:pt x="9260514" y="70379"/>
                  </a:lnTo>
                  <a:lnTo>
                    <a:pt x="9165011" y="104275"/>
                  </a:lnTo>
                  <a:lnTo>
                    <a:pt x="9069132" y="136770"/>
                  </a:lnTo>
                  <a:lnTo>
                    <a:pt x="8972889" y="167912"/>
                  </a:lnTo>
                  <a:lnTo>
                    <a:pt x="8876294" y="197745"/>
                  </a:lnTo>
                  <a:lnTo>
                    <a:pt x="8779360" y="226316"/>
                  </a:lnTo>
                  <a:lnTo>
                    <a:pt x="8682099" y="253672"/>
                  </a:lnTo>
                  <a:lnTo>
                    <a:pt x="8535621" y="292527"/>
                  </a:lnTo>
                  <a:lnTo>
                    <a:pt x="8388478" y="328906"/>
                  </a:lnTo>
                  <a:lnTo>
                    <a:pt x="8240711" y="362965"/>
                  </a:lnTo>
                  <a:lnTo>
                    <a:pt x="8092361" y="394861"/>
                  </a:lnTo>
                  <a:lnTo>
                    <a:pt x="7893729" y="434291"/>
                  </a:lnTo>
                  <a:lnTo>
                    <a:pt x="7644240" y="479121"/>
                  </a:lnTo>
                  <a:lnTo>
                    <a:pt x="7343351" y="527332"/>
                  </a:lnTo>
                  <a:lnTo>
                    <a:pt x="6990666" y="577452"/>
                  </a:lnTo>
                  <a:lnTo>
                    <a:pt x="5118048" y="811082"/>
                  </a:lnTo>
                  <a:lnTo>
                    <a:pt x="4766237" y="864473"/>
                  </a:lnTo>
                  <a:lnTo>
                    <a:pt x="4516185" y="907227"/>
                  </a:lnTo>
                  <a:lnTo>
                    <a:pt x="4317037" y="944756"/>
                  </a:lnTo>
                  <a:lnTo>
                    <a:pt x="4118791" y="985641"/>
                  </a:lnTo>
                  <a:lnTo>
                    <a:pt x="3970759" y="1018728"/>
                  </a:lnTo>
                  <a:lnTo>
                    <a:pt x="3823331" y="1054067"/>
                  </a:lnTo>
                  <a:lnTo>
                    <a:pt x="3676551" y="1091814"/>
                  </a:lnTo>
                  <a:lnTo>
                    <a:pt x="3530459" y="1132123"/>
                  </a:lnTo>
                  <a:lnTo>
                    <a:pt x="3433468" y="1160496"/>
                  </a:lnTo>
                  <a:lnTo>
                    <a:pt x="3336814" y="1190124"/>
                  </a:lnTo>
                  <a:lnTo>
                    <a:pt x="3240510" y="1221053"/>
                  </a:lnTo>
                  <a:lnTo>
                    <a:pt x="3144568" y="1253329"/>
                  </a:lnTo>
                  <a:lnTo>
                    <a:pt x="3049001" y="1286997"/>
                  </a:lnTo>
                  <a:lnTo>
                    <a:pt x="2953820" y="1322105"/>
                  </a:lnTo>
                  <a:lnTo>
                    <a:pt x="2859039" y="1358698"/>
                  </a:lnTo>
                  <a:lnTo>
                    <a:pt x="2764669" y="1396823"/>
                  </a:lnTo>
                  <a:lnTo>
                    <a:pt x="2670724" y="1436525"/>
                  </a:lnTo>
                  <a:lnTo>
                    <a:pt x="2577215" y="1477852"/>
                  </a:lnTo>
                  <a:lnTo>
                    <a:pt x="2530628" y="1499138"/>
                  </a:lnTo>
                  <a:lnTo>
                    <a:pt x="2484155" y="1520848"/>
                  </a:lnTo>
                  <a:lnTo>
                    <a:pt x="2437797" y="1542987"/>
                  </a:lnTo>
                  <a:lnTo>
                    <a:pt x="2391556" y="1565561"/>
                  </a:lnTo>
                  <a:lnTo>
                    <a:pt x="2345434" y="1588575"/>
                  </a:lnTo>
                  <a:lnTo>
                    <a:pt x="2299431" y="1612036"/>
                  </a:lnTo>
                  <a:lnTo>
                    <a:pt x="2253551" y="1635949"/>
                  </a:lnTo>
                  <a:lnTo>
                    <a:pt x="2207793" y="1660319"/>
                  </a:lnTo>
                  <a:lnTo>
                    <a:pt x="2162160" y="1685154"/>
                  </a:lnTo>
                  <a:lnTo>
                    <a:pt x="2116653" y="1710458"/>
                  </a:lnTo>
                  <a:lnTo>
                    <a:pt x="2071274" y="1736237"/>
                  </a:lnTo>
                  <a:lnTo>
                    <a:pt x="2026024" y="1762497"/>
                  </a:lnTo>
                  <a:lnTo>
                    <a:pt x="1980905" y="1789244"/>
                  </a:lnTo>
                  <a:lnTo>
                    <a:pt x="1935918" y="1816483"/>
                  </a:lnTo>
                  <a:lnTo>
                    <a:pt x="1891066" y="1844221"/>
                  </a:lnTo>
                  <a:lnTo>
                    <a:pt x="1846349" y="1872463"/>
                  </a:lnTo>
                  <a:lnTo>
                    <a:pt x="1801769" y="1901215"/>
                  </a:lnTo>
                  <a:lnTo>
                    <a:pt x="1757328" y="1930482"/>
                  </a:lnTo>
                  <a:lnTo>
                    <a:pt x="1713026" y="1960271"/>
                  </a:lnTo>
                  <a:lnTo>
                    <a:pt x="1668867" y="1990587"/>
                  </a:lnTo>
                  <a:lnTo>
                    <a:pt x="1624851" y="2021436"/>
                  </a:lnTo>
                  <a:lnTo>
                    <a:pt x="1580980" y="2052823"/>
                  </a:lnTo>
                  <a:lnTo>
                    <a:pt x="1537255" y="2084755"/>
                  </a:lnTo>
                  <a:lnTo>
                    <a:pt x="1493678" y="2117238"/>
                  </a:lnTo>
                  <a:lnTo>
                    <a:pt x="1450250" y="2150276"/>
                  </a:lnTo>
                  <a:lnTo>
                    <a:pt x="1406974" y="2183876"/>
                  </a:lnTo>
                  <a:lnTo>
                    <a:pt x="1363850" y="2218044"/>
                  </a:lnTo>
                  <a:lnTo>
                    <a:pt x="1320880" y="2252785"/>
                  </a:lnTo>
                  <a:lnTo>
                    <a:pt x="1278066" y="2288105"/>
                  </a:lnTo>
                  <a:lnTo>
                    <a:pt x="1235409" y="2324010"/>
                  </a:lnTo>
                  <a:lnTo>
                    <a:pt x="1192911" y="2360506"/>
                  </a:lnTo>
                  <a:lnTo>
                    <a:pt x="1150573" y="2397598"/>
                  </a:lnTo>
                  <a:lnTo>
                    <a:pt x="1108397" y="2435293"/>
                  </a:lnTo>
                  <a:lnTo>
                    <a:pt x="1066385" y="2473595"/>
                  </a:lnTo>
                  <a:lnTo>
                    <a:pt x="1024538" y="2512511"/>
                  </a:lnTo>
                  <a:lnTo>
                    <a:pt x="982857" y="2552047"/>
                  </a:lnTo>
                  <a:lnTo>
                    <a:pt x="941344" y="2592208"/>
                  </a:lnTo>
                  <a:lnTo>
                    <a:pt x="900001" y="2633000"/>
                  </a:lnTo>
                  <a:lnTo>
                    <a:pt x="858829" y="2674429"/>
                  </a:lnTo>
                  <a:lnTo>
                    <a:pt x="817830" y="2716500"/>
                  </a:lnTo>
                  <a:lnTo>
                    <a:pt x="777006" y="2759220"/>
                  </a:lnTo>
                  <a:lnTo>
                    <a:pt x="736357" y="2802594"/>
                  </a:lnTo>
                  <a:lnTo>
                    <a:pt x="695885" y="2846628"/>
                  </a:lnTo>
                  <a:lnTo>
                    <a:pt x="655593" y="2891327"/>
                  </a:lnTo>
                  <a:lnTo>
                    <a:pt x="615481" y="2936698"/>
                  </a:lnTo>
                  <a:lnTo>
                    <a:pt x="575551" y="2982747"/>
                  </a:lnTo>
                  <a:lnTo>
                    <a:pt x="535805" y="3029478"/>
                  </a:lnTo>
                  <a:lnTo>
                    <a:pt x="496244" y="3076898"/>
                  </a:lnTo>
                  <a:lnTo>
                    <a:pt x="456869" y="3125013"/>
                  </a:lnTo>
                  <a:lnTo>
                    <a:pt x="417683" y="3173828"/>
                  </a:lnTo>
                  <a:lnTo>
                    <a:pt x="378687" y="3223349"/>
                  </a:lnTo>
                  <a:lnTo>
                    <a:pt x="339882" y="3273582"/>
                  </a:lnTo>
                  <a:lnTo>
                    <a:pt x="301270" y="3324532"/>
                  </a:lnTo>
                  <a:lnTo>
                    <a:pt x="262853" y="3376206"/>
                  </a:lnTo>
                  <a:lnTo>
                    <a:pt x="224631" y="3428609"/>
                  </a:lnTo>
                  <a:lnTo>
                    <a:pt x="186608" y="3481747"/>
                  </a:lnTo>
                  <a:lnTo>
                    <a:pt x="148783" y="3535626"/>
                  </a:lnTo>
                  <a:lnTo>
                    <a:pt x="111159" y="3590252"/>
                  </a:lnTo>
                  <a:lnTo>
                    <a:pt x="73737" y="3645629"/>
                  </a:lnTo>
                  <a:lnTo>
                    <a:pt x="36519" y="3701765"/>
                  </a:lnTo>
                  <a:lnTo>
                    <a:pt x="0" y="3757907"/>
                  </a:lnTo>
                  <a:lnTo>
                    <a:pt x="9445767" y="3757907"/>
                  </a:lnTo>
                  <a:lnTo>
                    <a:pt x="9445767" y="0"/>
                  </a:lnTo>
                  <a:close/>
                </a:path>
              </a:pathLst>
            </a:custGeom>
            <a:solidFill>
              <a:srgbClr val="5C91E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303314"/>
              <a:ext cx="11483594" cy="6391909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612648" y="458723"/>
            <a:ext cx="10967085" cy="5925820"/>
            <a:chOff x="612648" y="458723"/>
            <a:chExt cx="10967085" cy="5925820"/>
          </a:xfrm>
        </p:grpSpPr>
        <p:sp>
          <p:nvSpPr>
            <p:cNvPr id="9" name="object 9"/>
            <p:cNvSpPr/>
            <p:nvPr/>
          </p:nvSpPr>
          <p:spPr>
            <a:xfrm>
              <a:off x="612648" y="458723"/>
              <a:ext cx="10967085" cy="5925820"/>
            </a:xfrm>
            <a:custGeom>
              <a:avLst/>
              <a:gdLst/>
              <a:ahLst/>
              <a:cxnLst/>
              <a:rect l="l" t="t" r="r" b="b"/>
              <a:pathLst>
                <a:path w="10967085" h="5925820">
                  <a:moveTo>
                    <a:pt x="10966704" y="0"/>
                  </a:moveTo>
                  <a:lnTo>
                    <a:pt x="987551" y="0"/>
                  </a:lnTo>
                  <a:lnTo>
                    <a:pt x="939704" y="1138"/>
                  </a:lnTo>
                  <a:lnTo>
                    <a:pt x="892445" y="4520"/>
                  </a:lnTo>
                  <a:lnTo>
                    <a:pt x="845825" y="10092"/>
                  </a:lnTo>
                  <a:lnTo>
                    <a:pt x="799896" y="17805"/>
                  </a:lnTo>
                  <a:lnTo>
                    <a:pt x="754710" y="27604"/>
                  </a:lnTo>
                  <a:lnTo>
                    <a:pt x="710318" y="39440"/>
                  </a:lnTo>
                  <a:lnTo>
                    <a:pt x="666773" y="53261"/>
                  </a:lnTo>
                  <a:lnTo>
                    <a:pt x="624126" y="69013"/>
                  </a:lnTo>
                  <a:lnTo>
                    <a:pt x="582429" y="86647"/>
                  </a:lnTo>
                  <a:lnTo>
                    <a:pt x="541733" y="106110"/>
                  </a:lnTo>
                  <a:lnTo>
                    <a:pt x="502090" y="127351"/>
                  </a:lnTo>
                  <a:lnTo>
                    <a:pt x="463552" y="150317"/>
                  </a:lnTo>
                  <a:lnTo>
                    <a:pt x="426172" y="174958"/>
                  </a:lnTo>
                  <a:lnTo>
                    <a:pt x="389999" y="201220"/>
                  </a:lnTo>
                  <a:lnTo>
                    <a:pt x="355087" y="229054"/>
                  </a:lnTo>
                  <a:lnTo>
                    <a:pt x="321487" y="258406"/>
                  </a:lnTo>
                  <a:lnTo>
                    <a:pt x="289250" y="289226"/>
                  </a:lnTo>
                  <a:lnTo>
                    <a:pt x="258429" y="321461"/>
                  </a:lnTo>
                  <a:lnTo>
                    <a:pt x="229075" y="355061"/>
                  </a:lnTo>
                  <a:lnTo>
                    <a:pt x="201239" y="389972"/>
                  </a:lnTo>
                  <a:lnTo>
                    <a:pt x="174975" y="426144"/>
                  </a:lnTo>
                  <a:lnTo>
                    <a:pt x="150332" y="463524"/>
                  </a:lnTo>
                  <a:lnTo>
                    <a:pt x="127364" y="502062"/>
                  </a:lnTo>
                  <a:lnTo>
                    <a:pt x="106122" y="541705"/>
                  </a:lnTo>
                  <a:lnTo>
                    <a:pt x="86657" y="582401"/>
                  </a:lnTo>
                  <a:lnTo>
                    <a:pt x="69022" y="624100"/>
                  </a:lnTo>
                  <a:lnTo>
                    <a:pt x="53267" y="666748"/>
                  </a:lnTo>
                  <a:lnTo>
                    <a:pt x="39445" y="710295"/>
                  </a:lnTo>
                  <a:lnTo>
                    <a:pt x="27608" y="754689"/>
                  </a:lnTo>
                  <a:lnTo>
                    <a:pt x="17807" y="799878"/>
                  </a:lnTo>
                  <a:lnTo>
                    <a:pt x="10094" y="845811"/>
                  </a:lnTo>
                  <a:lnTo>
                    <a:pt x="4520" y="892435"/>
                  </a:lnTo>
                  <a:lnTo>
                    <a:pt x="1138" y="939699"/>
                  </a:lnTo>
                  <a:lnTo>
                    <a:pt x="0" y="987551"/>
                  </a:lnTo>
                  <a:lnTo>
                    <a:pt x="0" y="5925312"/>
                  </a:lnTo>
                  <a:lnTo>
                    <a:pt x="9979152" y="5925312"/>
                  </a:lnTo>
                  <a:lnTo>
                    <a:pt x="10027004" y="5924173"/>
                  </a:lnTo>
                  <a:lnTo>
                    <a:pt x="10074268" y="5920791"/>
                  </a:lnTo>
                  <a:lnTo>
                    <a:pt x="10120892" y="5915217"/>
                  </a:lnTo>
                  <a:lnTo>
                    <a:pt x="10166825" y="5907504"/>
                  </a:lnTo>
                  <a:lnTo>
                    <a:pt x="10212014" y="5897703"/>
                  </a:lnTo>
                  <a:lnTo>
                    <a:pt x="10256408" y="5885866"/>
                  </a:lnTo>
                  <a:lnTo>
                    <a:pt x="10299955" y="5872044"/>
                  </a:lnTo>
                  <a:lnTo>
                    <a:pt x="10342603" y="5856289"/>
                  </a:lnTo>
                  <a:lnTo>
                    <a:pt x="10384302" y="5838654"/>
                  </a:lnTo>
                  <a:lnTo>
                    <a:pt x="10424998" y="5819189"/>
                  </a:lnTo>
                  <a:lnTo>
                    <a:pt x="10464641" y="5797947"/>
                  </a:lnTo>
                  <a:lnTo>
                    <a:pt x="10503179" y="5774979"/>
                  </a:lnTo>
                  <a:lnTo>
                    <a:pt x="10540559" y="5750336"/>
                  </a:lnTo>
                  <a:lnTo>
                    <a:pt x="10576731" y="5724072"/>
                  </a:lnTo>
                  <a:lnTo>
                    <a:pt x="10611642" y="5696236"/>
                  </a:lnTo>
                  <a:lnTo>
                    <a:pt x="10645242" y="5666882"/>
                  </a:lnTo>
                  <a:lnTo>
                    <a:pt x="10677477" y="5636061"/>
                  </a:lnTo>
                  <a:lnTo>
                    <a:pt x="10708297" y="5603824"/>
                  </a:lnTo>
                  <a:lnTo>
                    <a:pt x="10737649" y="5570224"/>
                  </a:lnTo>
                  <a:lnTo>
                    <a:pt x="10765483" y="5535312"/>
                  </a:lnTo>
                  <a:lnTo>
                    <a:pt x="10791745" y="5499139"/>
                  </a:lnTo>
                  <a:lnTo>
                    <a:pt x="10816386" y="5461759"/>
                  </a:lnTo>
                  <a:lnTo>
                    <a:pt x="10839352" y="5423221"/>
                  </a:lnTo>
                  <a:lnTo>
                    <a:pt x="10860593" y="5383578"/>
                  </a:lnTo>
                  <a:lnTo>
                    <a:pt x="10880056" y="5342882"/>
                  </a:lnTo>
                  <a:lnTo>
                    <a:pt x="10897690" y="5301185"/>
                  </a:lnTo>
                  <a:lnTo>
                    <a:pt x="10913442" y="5258538"/>
                  </a:lnTo>
                  <a:lnTo>
                    <a:pt x="10927263" y="5214993"/>
                  </a:lnTo>
                  <a:lnTo>
                    <a:pt x="10939099" y="5170601"/>
                  </a:lnTo>
                  <a:lnTo>
                    <a:pt x="10948898" y="5125415"/>
                  </a:lnTo>
                  <a:lnTo>
                    <a:pt x="10956611" y="5079486"/>
                  </a:lnTo>
                  <a:lnTo>
                    <a:pt x="10962183" y="5032866"/>
                  </a:lnTo>
                  <a:lnTo>
                    <a:pt x="10965565" y="4985607"/>
                  </a:lnTo>
                  <a:lnTo>
                    <a:pt x="10966704" y="4937760"/>
                  </a:lnTo>
                  <a:lnTo>
                    <a:pt x="10966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53500" y="4974335"/>
              <a:ext cx="2034540" cy="1255776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224483" y="1738629"/>
            <a:ext cx="9690735" cy="3317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420370">
              <a:lnSpc>
                <a:spcPct val="150000"/>
              </a:lnSpc>
              <a:spcBef>
                <a:spcPts val="100"/>
              </a:spcBef>
            </a:pPr>
            <a:r>
              <a:rPr dirty="0" sz="2400" spc="-5">
                <a:latin typeface="Arial"/>
                <a:cs typeface="Arial"/>
              </a:rPr>
              <a:t>XX</a:t>
            </a:r>
            <a:r>
              <a:rPr dirty="0" sz="2400">
                <a:latin typeface="黑体"/>
                <a:cs typeface="黑体"/>
              </a:rPr>
              <a:t>市艾特佳电子商务有限公司（简称“艾特佳电商公司”）是一家在 </a:t>
            </a:r>
            <a:r>
              <a:rPr dirty="0" sz="2400">
                <a:latin typeface="黑体"/>
                <a:cs typeface="黑体"/>
              </a:rPr>
              <a:t>淘宝、京东等电商平台从事产品网络销售的公司，现在有意组建自己的 </a:t>
            </a:r>
            <a:r>
              <a:rPr dirty="0" sz="2400" spc="-5">
                <a:latin typeface="黑体"/>
                <a:cs typeface="黑体"/>
              </a:rPr>
              <a:t>直播电商运营团队，通过直播带货的方式拓宽公司产品的销售渠道。公 </a:t>
            </a:r>
            <a:r>
              <a:rPr dirty="0" sz="2400">
                <a:latin typeface="黑体"/>
                <a:cs typeface="黑体"/>
              </a:rPr>
              <a:t>司总监小冉对直播电商的认识比较粗浅，对选择入驻哪个直播平台开始 </a:t>
            </a:r>
            <a:r>
              <a:rPr dirty="0" sz="2400" spc="-5">
                <a:latin typeface="黑体"/>
                <a:cs typeface="黑体"/>
              </a:rPr>
              <a:t>也一直犹豫不决。我们现在就和小冉总监一起，了解直播电商现状及发 </a:t>
            </a:r>
            <a:r>
              <a:rPr dirty="0" sz="2400">
                <a:latin typeface="黑体"/>
                <a:cs typeface="黑体"/>
              </a:rPr>
              <a:t>展趋势，共同走进直播电商。</a:t>
            </a:r>
            <a:endParaRPr sz="2400">
              <a:latin typeface="黑体"/>
              <a:cs typeface="黑体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224483" y="898905"/>
            <a:ext cx="186055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/>
              <a:t>情境引入</a:t>
            </a:r>
            <a:endParaRPr sz="36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3594" y="236042"/>
            <a:ext cx="403796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74165" algn="l"/>
              </a:tabLst>
            </a:pPr>
            <a:r>
              <a:rPr dirty="0" sz="3200" spc="10"/>
              <a:t>活动</a:t>
            </a:r>
            <a:r>
              <a:rPr dirty="0" sz="3200" spc="-10"/>
              <a:t>一	</a:t>
            </a:r>
            <a:r>
              <a:rPr dirty="0" sz="3200" spc="5"/>
              <a:t>认识</a:t>
            </a:r>
            <a:r>
              <a:rPr dirty="0" sz="3200" spc="-10"/>
              <a:t>抖</a:t>
            </a:r>
            <a:r>
              <a:rPr dirty="0" sz="3200" spc="5"/>
              <a:t>音</a:t>
            </a:r>
            <a:r>
              <a:rPr dirty="0" sz="3200" spc="-10"/>
              <a:t>平台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62811" cy="122377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39268" y="1367027"/>
            <a:ext cx="4326890" cy="523240"/>
          </a:xfrm>
          <a:prstGeom prst="rect">
            <a:avLst/>
          </a:prstGeom>
          <a:solidFill>
            <a:srgbClr val="FFB954"/>
          </a:solidFill>
        </p:spPr>
        <p:txBody>
          <a:bodyPr wrap="square" lIns="0" tIns="38735" rIns="0" bIns="0" rtlCol="0" vert="horz">
            <a:spAutoFit/>
          </a:bodyPr>
          <a:lstStyle/>
          <a:p>
            <a:pPr marL="1172210">
              <a:lnSpc>
                <a:spcPct val="100000"/>
              </a:lnSpc>
              <a:spcBef>
                <a:spcPts val="305"/>
              </a:spcBef>
            </a:pPr>
            <a:r>
              <a:rPr dirty="0" sz="2800">
                <a:latin typeface="Arial"/>
                <a:cs typeface="Arial"/>
              </a:rPr>
              <a:t>3</a:t>
            </a:r>
            <a:r>
              <a:rPr dirty="0" sz="2800">
                <a:latin typeface="黑体"/>
                <a:cs typeface="黑体"/>
              </a:rPr>
              <a:t>．</a:t>
            </a:r>
            <a:r>
              <a:rPr dirty="0" sz="2800" spc="5">
                <a:latin typeface="黑体"/>
                <a:cs typeface="黑体"/>
              </a:rPr>
              <a:t>平台特色</a:t>
            </a:r>
            <a:endParaRPr sz="2800">
              <a:latin typeface="黑体"/>
              <a:cs typeface="黑体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44440" y="2090927"/>
            <a:ext cx="4030979" cy="742315"/>
          </a:xfrm>
          <a:prstGeom prst="rect">
            <a:avLst/>
          </a:prstGeom>
          <a:solidFill>
            <a:srgbClr val="EB5F74"/>
          </a:solidFill>
          <a:ln w="12700">
            <a:solidFill>
              <a:srgbClr val="AC4452"/>
            </a:solidFill>
          </a:ln>
        </p:spPr>
        <p:txBody>
          <a:bodyPr wrap="square" lIns="0" tIns="184785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455"/>
              </a:spcBef>
            </a:pPr>
            <a:r>
              <a:rPr dirty="0" sz="2400" spc="-5">
                <a:solidFill>
                  <a:srgbClr val="FFFFFF"/>
                </a:solidFill>
                <a:latin typeface="黑体"/>
                <a:cs typeface="黑体"/>
              </a:rPr>
              <a:t>（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dirty="0" sz="2400" spc="-5">
                <a:solidFill>
                  <a:srgbClr val="FFFFFF"/>
                </a:solidFill>
                <a:latin typeface="黑体"/>
                <a:cs typeface="黑体"/>
              </a:rPr>
              <a:t>）</a:t>
            </a:r>
            <a:r>
              <a:rPr dirty="0" sz="2400">
                <a:solidFill>
                  <a:srgbClr val="FFFFFF"/>
                </a:solidFill>
                <a:latin typeface="黑体"/>
                <a:cs typeface="黑体"/>
              </a:rPr>
              <a:t>自我展示性强</a:t>
            </a:r>
            <a:endParaRPr sz="2400">
              <a:latin typeface="黑体"/>
              <a:cs typeface="黑体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2521" y="2969768"/>
            <a:ext cx="4067810" cy="335470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720725">
              <a:lnSpc>
                <a:spcPct val="130000"/>
              </a:lnSpc>
              <a:spcBef>
                <a:spcPts val="100"/>
              </a:spcBef>
            </a:pPr>
            <a:r>
              <a:rPr dirty="0" sz="2400" spc="225">
                <a:latin typeface="黑体"/>
                <a:cs typeface="黑体"/>
              </a:rPr>
              <a:t>抖音</a:t>
            </a:r>
            <a:r>
              <a:rPr dirty="0" sz="2400" spc="235">
                <a:latin typeface="黑体"/>
                <a:cs typeface="黑体"/>
              </a:rPr>
              <a:t>会定</a:t>
            </a:r>
            <a:r>
              <a:rPr dirty="0" sz="2400" spc="225">
                <a:latin typeface="黑体"/>
                <a:cs typeface="黑体"/>
              </a:rPr>
              <a:t>期推</a:t>
            </a:r>
            <a:r>
              <a:rPr dirty="0" sz="2400" spc="235">
                <a:latin typeface="黑体"/>
                <a:cs typeface="黑体"/>
              </a:rPr>
              <a:t>出视</a:t>
            </a:r>
            <a:r>
              <a:rPr dirty="0" sz="2400" spc="225">
                <a:latin typeface="黑体"/>
                <a:cs typeface="黑体"/>
              </a:rPr>
              <a:t>频</a:t>
            </a:r>
            <a:r>
              <a:rPr dirty="0" sz="2400">
                <a:latin typeface="黑体"/>
                <a:cs typeface="黑体"/>
              </a:rPr>
              <a:t>标 </a:t>
            </a:r>
            <a:r>
              <a:rPr dirty="0" sz="2400" spc="45">
                <a:latin typeface="黑体"/>
                <a:cs typeface="黑体"/>
              </a:rPr>
              <a:t>签，引领用户参与到同一主题 </a:t>
            </a:r>
            <a:r>
              <a:rPr dirty="0" sz="2400" spc="45">
                <a:latin typeface="黑体"/>
                <a:cs typeface="黑体"/>
              </a:rPr>
              <a:t>视频的创作中。这些视频标签 </a:t>
            </a:r>
            <a:r>
              <a:rPr dirty="0" sz="2400" spc="45">
                <a:latin typeface="黑体"/>
                <a:cs typeface="黑体"/>
              </a:rPr>
              <a:t>激发了用户的创作灵</a:t>
            </a:r>
            <a:r>
              <a:rPr dirty="0" sz="2400" spc="50">
                <a:latin typeface="黑体"/>
                <a:cs typeface="黑体"/>
              </a:rPr>
              <a:t>感</a:t>
            </a:r>
            <a:r>
              <a:rPr dirty="0" sz="2400" spc="45">
                <a:latin typeface="黑体"/>
                <a:cs typeface="黑体"/>
              </a:rPr>
              <a:t>，创作 出来的内容由于具有很高的参 与感和娱乐</a:t>
            </a:r>
            <a:r>
              <a:rPr dirty="0" sz="2400" spc="50">
                <a:latin typeface="黑体"/>
                <a:cs typeface="黑体"/>
              </a:rPr>
              <a:t>性</a:t>
            </a:r>
            <a:r>
              <a:rPr dirty="0" sz="2400" spc="45">
                <a:latin typeface="黑体"/>
                <a:cs typeface="黑体"/>
              </a:rPr>
              <a:t>，所以被其他用 </a:t>
            </a:r>
            <a:r>
              <a:rPr dirty="0" sz="2400">
                <a:latin typeface="黑体"/>
                <a:cs typeface="黑体"/>
              </a:rPr>
              <a:t>户分享的概率也大幅提升。</a:t>
            </a:r>
            <a:endParaRPr sz="2400">
              <a:latin typeface="黑体"/>
              <a:cs typeface="黑体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23434" y="2969768"/>
            <a:ext cx="3888104" cy="28790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720725">
              <a:lnSpc>
                <a:spcPct val="130000"/>
              </a:lnSpc>
              <a:spcBef>
                <a:spcPts val="100"/>
              </a:spcBef>
            </a:pPr>
            <a:r>
              <a:rPr dirty="0" sz="2400" spc="65">
                <a:latin typeface="黑体"/>
                <a:cs typeface="黑体"/>
              </a:rPr>
              <a:t>抖音发</a:t>
            </a:r>
            <a:r>
              <a:rPr dirty="0" sz="2400" spc="55">
                <a:latin typeface="黑体"/>
                <a:cs typeface="黑体"/>
              </a:rPr>
              <a:t>展</a:t>
            </a:r>
            <a:r>
              <a:rPr dirty="0" sz="2400" spc="65">
                <a:latin typeface="黑体"/>
                <a:cs typeface="黑体"/>
              </a:rPr>
              <a:t>迅猛的</a:t>
            </a:r>
            <a:r>
              <a:rPr dirty="0" sz="2400" spc="55">
                <a:latin typeface="黑体"/>
                <a:cs typeface="黑体"/>
              </a:rPr>
              <a:t>一</a:t>
            </a:r>
            <a:r>
              <a:rPr dirty="0" sz="2400" spc="65">
                <a:latin typeface="黑体"/>
                <a:cs typeface="黑体"/>
              </a:rPr>
              <a:t>个</a:t>
            </a:r>
            <a:r>
              <a:rPr dirty="0" sz="2400">
                <a:latin typeface="黑体"/>
                <a:cs typeface="黑体"/>
              </a:rPr>
              <a:t>很 </a:t>
            </a:r>
            <a:r>
              <a:rPr dirty="0" sz="2400" spc="125">
                <a:latin typeface="黑体"/>
                <a:cs typeface="黑体"/>
              </a:rPr>
              <a:t>重要的</a:t>
            </a:r>
            <a:r>
              <a:rPr dirty="0" sz="2400" spc="140">
                <a:latin typeface="黑体"/>
                <a:cs typeface="黑体"/>
              </a:rPr>
              <a:t>原</a:t>
            </a:r>
            <a:r>
              <a:rPr dirty="0" sz="2400" spc="125">
                <a:latin typeface="黑体"/>
                <a:cs typeface="黑体"/>
              </a:rPr>
              <a:t>因是满</a:t>
            </a:r>
            <a:r>
              <a:rPr dirty="0" sz="2400" spc="140">
                <a:latin typeface="黑体"/>
                <a:cs typeface="黑体"/>
              </a:rPr>
              <a:t>足</a:t>
            </a:r>
            <a:r>
              <a:rPr dirty="0" sz="2400" spc="125">
                <a:latin typeface="黑体"/>
                <a:cs typeface="黑体"/>
              </a:rPr>
              <a:t>了用户</a:t>
            </a:r>
            <a:r>
              <a:rPr dirty="0" sz="2400">
                <a:latin typeface="黑体"/>
                <a:cs typeface="黑体"/>
              </a:rPr>
              <a:t>进 </a:t>
            </a:r>
            <a:r>
              <a:rPr dirty="0" sz="2400" spc="125">
                <a:latin typeface="黑体"/>
                <a:cs typeface="黑体"/>
              </a:rPr>
              <a:t>行自我</a:t>
            </a:r>
            <a:r>
              <a:rPr dirty="0" sz="2400" spc="135">
                <a:latin typeface="黑体"/>
                <a:cs typeface="黑体"/>
              </a:rPr>
              <a:t>展</a:t>
            </a:r>
            <a:r>
              <a:rPr dirty="0" sz="2400" spc="125">
                <a:latin typeface="黑体"/>
                <a:cs typeface="黑体"/>
              </a:rPr>
              <a:t>示的需</a:t>
            </a:r>
            <a:r>
              <a:rPr dirty="0" sz="2400" spc="160">
                <a:latin typeface="黑体"/>
                <a:cs typeface="黑体"/>
              </a:rPr>
              <a:t>求</a:t>
            </a:r>
            <a:r>
              <a:rPr dirty="0" sz="2400" spc="125">
                <a:latin typeface="黑体"/>
                <a:cs typeface="黑体"/>
              </a:rPr>
              <a:t>。</a:t>
            </a:r>
            <a:r>
              <a:rPr dirty="0" sz="2400" spc="130">
                <a:latin typeface="黑体"/>
                <a:cs typeface="黑体"/>
              </a:rPr>
              <a:t>用户可 </a:t>
            </a:r>
            <a:r>
              <a:rPr dirty="0" sz="2400" spc="125">
                <a:latin typeface="黑体"/>
                <a:cs typeface="黑体"/>
              </a:rPr>
              <a:t>以随时</a:t>
            </a:r>
            <a:r>
              <a:rPr dirty="0" sz="2400" spc="140">
                <a:latin typeface="黑体"/>
                <a:cs typeface="黑体"/>
              </a:rPr>
              <a:t>随</a:t>
            </a:r>
            <a:r>
              <a:rPr dirty="0" sz="2400" spc="125">
                <a:latin typeface="黑体"/>
                <a:cs typeface="黑体"/>
              </a:rPr>
              <a:t>地使用</a:t>
            </a:r>
            <a:r>
              <a:rPr dirty="0" sz="2400" spc="140">
                <a:latin typeface="黑体"/>
                <a:cs typeface="黑体"/>
              </a:rPr>
              <a:t>抖</a:t>
            </a:r>
            <a:r>
              <a:rPr dirty="0" sz="2400" spc="125">
                <a:latin typeface="黑体"/>
                <a:cs typeface="黑体"/>
              </a:rPr>
              <a:t>音将自</a:t>
            </a:r>
            <a:r>
              <a:rPr dirty="0" sz="2400">
                <a:latin typeface="黑体"/>
                <a:cs typeface="黑体"/>
              </a:rPr>
              <a:t>己 </a:t>
            </a:r>
            <a:r>
              <a:rPr dirty="0" sz="2400" spc="125">
                <a:latin typeface="黑体"/>
                <a:cs typeface="黑体"/>
              </a:rPr>
              <a:t>的经历</a:t>
            </a:r>
            <a:r>
              <a:rPr dirty="0" sz="2400" spc="140">
                <a:latin typeface="黑体"/>
                <a:cs typeface="黑体"/>
              </a:rPr>
              <a:t>分享</a:t>
            </a:r>
            <a:r>
              <a:rPr dirty="0" sz="2400" spc="130">
                <a:latin typeface="黑体"/>
                <a:cs typeface="黑体"/>
              </a:rPr>
              <a:t>，</a:t>
            </a:r>
            <a:r>
              <a:rPr dirty="0" sz="2400" spc="125">
                <a:latin typeface="黑体"/>
                <a:cs typeface="黑体"/>
              </a:rPr>
              <a:t>并</a:t>
            </a:r>
            <a:r>
              <a:rPr dirty="0" sz="2400" spc="140">
                <a:latin typeface="黑体"/>
                <a:cs typeface="黑体"/>
              </a:rPr>
              <a:t>且</a:t>
            </a:r>
            <a:r>
              <a:rPr dirty="0" sz="2400" spc="125">
                <a:latin typeface="黑体"/>
                <a:cs typeface="黑体"/>
              </a:rPr>
              <a:t>得到他</a:t>
            </a:r>
            <a:r>
              <a:rPr dirty="0" sz="2400">
                <a:latin typeface="黑体"/>
                <a:cs typeface="黑体"/>
              </a:rPr>
              <a:t>人 的回应，产生互动。</a:t>
            </a:r>
            <a:endParaRPr sz="2400">
              <a:latin typeface="黑体"/>
              <a:cs typeface="黑体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9268" y="2071116"/>
            <a:ext cx="4030979" cy="742315"/>
          </a:xfrm>
          <a:prstGeom prst="rect">
            <a:avLst/>
          </a:prstGeom>
          <a:solidFill>
            <a:srgbClr val="EB5F74"/>
          </a:solidFill>
          <a:ln w="12700">
            <a:solidFill>
              <a:srgbClr val="AC4452"/>
            </a:solidFill>
          </a:ln>
        </p:spPr>
        <p:txBody>
          <a:bodyPr wrap="square" lIns="0" tIns="183515" rIns="0" bIns="0" rtlCol="0" vert="horz">
            <a:spAutoFit/>
          </a:bodyPr>
          <a:lstStyle/>
          <a:p>
            <a:pPr marL="1016635">
              <a:lnSpc>
                <a:spcPct val="100000"/>
              </a:lnSpc>
              <a:spcBef>
                <a:spcPts val="1445"/>
              </a:spcBef>
            </a:pPr>
            <a:r>
              <a:rPr dirty="0" sz="2400" spc="-5">
                <a:solidFill>
                  <a:srgbClr val="FFFFFF"/>
                </a:solidFill>
                <a:latin typeface="黑体"/>
                <a:cs typeface="黑体"/>
              </a:rPr>
              <a:t>（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dirty="0" sz="2400" spc="-5">
                <a:solidFill>
                  <a:srgbClr val="FFFFFF"/>
                </a:solidFill>
                <a:latin typeface="黑体"/>
                <a:cs typeface="黑体"/>
              </a:rPr>
              <a:t>）</a:t>
            </a:r>
            <a:r>
              <a:rPr dirty="0" sz="2400">
                <a:solidFill>
                  <a:srgbClr val="FFFFFF"/>
                </a:solidFill>
                <a:latin typeface="黑体"/>
                <a:cs typeface="黑体"/>
              </a:rPr>
              <a:t>参与性强</a:t>
            </a:r>
            <a:endParaRPr sz="2400">
              <a:latin typeface="黑体"/>
              <a:cs typeface="黑体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57943" y="1469136"/>
            <a:ext cx="2275331" cy="381304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17252" y="5370576"/>
            <a:ext cx="1941576" cy="11978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23594" y="236042"/>
            <a:ext cx="403796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74165" algn="l"/>
              </a:tabLst>
            </a:pPr>
            <a:r>
              <a:rPr dirty="0" sz="3200" spc="10"/>
              <a:t>活动</a:t>
            </a:r>
            <a:r>
              <a:rPr dirty="0" sz="3200" spc="-10"/>
              <a:t>二	</a:t>
            </a:r>
            <a:r>
              <a:rPr dirty="0" sz="3200" spc="5"/>
              <a:t>认识</a:t>
            </a:r>
            <a:r>
              <a:rPr dirty="0" sz="3200" spc="-10"/>
              <a:t>快</a:t>
            </a:r>
            <a:r>
              <a:rPr dirty="0" sz="3200" spc="5"/>
              <a:t>手</a:t>
            </a:r>
            <a:r>
              <a:rPr dirty="0" sz="3200" spc="-10"/>
              <a:t>平台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62811" cy="122377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39268" y="1367027"/>
            <a:ext cx="4326890" cy="523240"/>
          </a:xfrm>
          <a:prstGeom prst="rect">
            <a:avLst/>
          </a:prstGeom>
          <a:solidFill>
            <a:srgbClr val="FFB954"/>
          </a:solidFill>
        </p:spPr>
        <p:txBody>
          <a:bodyPr wrap="square" lIns="0" tIns="38735" rIns="0" bIns="0" rtlCol="0" vert="horz">
            <a:spAutoFit/>
          </a:bodyPr>
          <a:lstStyle/>
          <a:p>
            <a:pPr marL="1172210">
              <a:lnSpc>
                <a:spcPct val="100000"/>
              </a:lnSpc>
              <a:spcBef>
                <a:spcPts val="305"/>
              </a:spcBef>
            </a:pPr>
            <a:r>
              <a:rPr dirty="0" sz="2800">
                <a:latin typeface="Arial"/>
                <a:cs typeface="Arial"/>
              </a:rPr>
              <a:t>1</a:t>
            </a:r>
            <a:r>
              <a:rPr dirty="0" sz="2800">
                <a:latin typeface="黑体"/>
                <a:cs typeface="黑体"/>
              </a:rPr>
              <a:t>．</a:t>
            </a:r>
            <a:r>
              <a:rPr dirty="0" sz="2800" spc="5">
                <a:latin typeface="黑体"/>
                <a:cs typeface="黑体"/>
              </a:rPr>
              <a:t>平台定位</a:t>
            </a:r>
            <a:endParaRPr sz="2800">
              <a:latin typeface="黑体"/>
              <a:cs typeface="黑体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2521" y="2226724"/>
            <a:ext cx="6153150" cy="3830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 indent="720725">
              <a:lnSpc>
                <a:spcPct val="130000"/>
              </a:lnSpc>
              <a:spcBef>
                <a:spcPts val="95"/>
              </a:spcBef>
            </a:pPr>
            <a:r>
              <a:rPr dirty="0" sz="2400" spc="80">
                <a:latin typeface="黑体"/>
                <a:cs typeface="黑体"/>
              </a:rPr>
              <a:t>快手是</a:t>
            </a:r>
            <a:r>
              <a:rPr dirty="0" sz="2400" spc="65">
                <a:latin typeface="黑体"/>
                <a:cs typeface="黑体"/>
              </a:rPr>
              <a:t>北</a:t>
            </a:r>
            <a:r>
              <a:rPr dirty="0" sz="2400" spc="80">
                <a:latin typeface="黑体"/>
                <a:cs typeface="黑体"/>
              </a:rPr>
              <a:t>京快手</a:t>
            </a:r>
            <a:r>
              <a:rPr dirty="0" sz="2400" spc="65">
                <a:latin typeface="黑体"/>
                <a:cs typeface="黑体"/>
              </a:rPr>
              <a:t>科</a:t>
            </a:r>
            <a:r>
              <a:rPr dirty="0" sz="2400" spc="80">
                <a:latin typeface="黑体"/>
                <a:cs typeface="黑体"/>
              </a:rPr>
              <a:t>技有限</a:t>
            </a:r>
            <a:r>
              <a:rPr dirty="0" sz="2400" spc="65">
                <a:latin typeface="黑体"/>
                <a:cs typeface="黑体"/>
              </a:rPr>
              <a:t>公</a:t>
            </a:r>
            <a:r>
              <a:rPr dirty="0" sz="2400" spc="80">
                <a:latin typeface="黑体"/>
                <a:cs typeface="黑体"/>
              </a:rPr>
              <a:t>司</a:t>
            </a:r>
            <a:r>
              <a:rPr dirty="0" sz="2400" spc="120">
                <a:latin typeface="黑体"/>
                <a:cs typeface="黑体"/>
              </a:rPr>
              <a:t>于</a:t>
            </a:r>
            <a:r>
              <a:rPr dirty="0" sz="2400" spc="-10">
                <a:latin typeface="Arial"/>
                <a:cs typeface="Arial"/>
              </a:rPr>
              <a:t>201</a:t>
            </a:r>
            <a:r>
              <a:rPr dirty="0" sz="2400" spc="85">
                <a:latin typeface="Arial"/>
                <a:cs typeface="Arial"/>
              </a:rPr>
              <a:t>2</a:t>
            </a:r>
            <a:r>
              <a:rPr dirty="0" sz="2400">
                <a:latin typeface="黑体"/>
                <a:cs typeface="黑体"/>
              </a:rPr>
              <a:t>年  </a:t>
            </a:r>
            <a:r>
              <a:rPr dirty="0" sz="2400" spc="-185">
                <a:latin typeface="Arial"/>
                <a:cs typeface="Arial"/>
              </a:rPr>
              <a:t>1</a:t>
            </a:r>
            <a:r>
              <a:rPr dirty="0" sz="2400" spc="5">
                <a:latin typeface="Arial"/>
                <a:cs typeface="Arial"/>
              </a:rPr>
              <a:t>1</a:t>
            </a:r>
            <a:r>
              <a:rPr dirty="0" sz="2400" spc="5">
                <a:latin typeface="黑体"/>
                <a:cs typeface="黑体"/>
              </a:rPr>
              <a:t>月推出</a:t>
            </a:r>
            <a:r>
              <a:rPr dirty="0" sz="2400">
                <a:latin typeface="黑体"/>
                <a:cs typeface="黑体"/>
              </a:rPr>
              <a:t>的一</a:t>
            </a:r>
            <a:r>
              <a:rPr dirty="0" sz="2400" spc="10">
                <a:latin typeface="黑体"/>
                <a:cs typeface="黑体"/>
              </a:rPr>
              <a:t>种</a:t>
            </a:r>
            <a:r>
              <a:rPr dirty="0" sz="2400">
                <a:latin typeface="黑体"/>
                <a:cs typeface="黑体"/>
              </a:rPr>
              <a:t>短视频</a:t>
            </a:r>
            <a:r>
              <a:rPr dirty="0" sz="2400" spc="10">
                <a:latin typeface="黑体"/>
                <a:cs typeface="黑体"/>
              </a:rPr>
              <a:t>平</a:t>
            </a:r>
            <a:r>
              <a:rPr dirty="0" sz="2400" spc="20">
                <a:latin typeface="黑体"/>
                <a:cs typeface="黑体"/>
              </a:rPr>
              <a:t>台</a:t>
            </a:r>
            <a:r>
              <a:rPr dirty="0" sz="2400" spc="-5">
                <a:latin typeface="黑体"/>
                <a:cs typeface="黑体"/>
              </a:rPr>
              <a:t>，</a:t>
            </a:r>
            <a:r>
              <a:rPr dirty="0" sz="2400" spc="5">
                <a:latin typeface="黑体"/>
                <a:cs typeface="黑体"/>
              </a:rPr>
              <a:t>用</a:t>
            </a:r>
            <a:r>
              <a:rPr dirty="0" sz="2400">
                <a:latin typeface="黑体"/>
                <a:cs typeface="黑体"/>
              </a:rPr>
              <a:t>于</a:t>
            </a:r>
            <a:r>
              <a:rPr dirty="0" sz="2400" spc="5">
                <a:latin typeface="黑体"/>
                <a:cs typeface="黑体"/>
              </a:rPr>
              <a:t>用户</a:t>
            </a:r>
            <a:r>
              <a:rPr dirty="0" sz="2400">
                <a:latin typeface="黑体"/>
                <a:cs typeface="黑体"/>
              </a:rPr>
              <a:t>记</a:t>
            </a:r>
            <a:r>
              <a:rPr dirty="0" sz="2400" spc="5">
                <a:latin typeface="黑体"/>
                <a:cs typeface="黑体"/>
              </a:rPr>
              <a:t>录</a:t>
            </a:r>
            <a:r>
              <a:rPr dirty="0" sz="2400">
                <a:latin typeface="黑体"/>
                <a:cs typeface="黑体"/>
              </a:rPr>
              <a:t>和 </a:t>
            </a:r>
            <a:r>
              <a:rPr dirty="0" sz="2400" spc="10">
                <a:latin typeface="黑体"/>
                <a:cs typeface="黑体"/>
              </a:rPr>
              <a:t>分享生产、生活的平</a:t>
            </a:r>
            <a:r>
              <a:rPr dirty="0" sz="2400">
                <a:latin typeface="黑体"/>
                <a:cs typeface="黑体"/>
              </a:rPr>
              <a:t>台</a:t>
            </a:r>
            <a:r>
              <a:rPr dirty="0" sz="2400" spc="10">
                <a:latin typeface="黑体"/>
                <a:cs typeface="黑体"/>
              </a:rPr>
              <a:t>。用户可记录和分享生 活点滴，增进人与人之间的联系和了</a:t>
            </a:r>
            <a:r>
              <a:rPr dirty="0" sz="2400" spc="15">
                <a:latin typeface="黑体"/>
                <a:cs typeface="黑体"/>
              </a:rPr>
              <a:t>解</a:t>
            </a:r>
            <a:r>
              <a:rPr dirty="0" sz="2400" spc="10">
                <a:latin typeface="黑体"/>
                <a:cs typeface="黑体"/>
              </a:rPr>
              <a:t>。透过 与内容创作者和企业紧密合作</a:t>
            </a:r>
            <a:r>
              <a:rPr dirty="0" sz="2400" spc="15">
                <a:latin typeface="黑体"/>
                <a:cs typeface="黑体"/>
              </a:rPr>
              <a:t>，</a:t>
            </a:r>
            <a:r>
              <a:rPr dirty="0" sz="2400" spc="10">
                <a:latin typeface="黑体"/>
                <a:cs typeface="黑体"/>
              </a:rPr>
              <a:t>快手提供的产 品和服务可满足用户自然产生的各种需</a:t>
            </a:r>
            <a:r>
              <a:rPr dirty="0" sz="2400" spc="15">
                <a:latin typeface="黑体"/>
                <a:cs typeface="黑体"/>
              </a:rPr>
              <a:t>求</a:t>
            </a:r>
            <a:r>
              <a:rPr dirty="0" sz="2400" spc="10">
                <a:latin typeface="黑体"/>
                <a:cs typeface="黑体"/>
              </a:rPr>
              <a:t>，</a:t>
            </a:r>
            <a:r>
              <a:rPr dirty="0" sz="2400">
                <a:latin typeface="黑体"/>
                <a:cs typeface="黑体"/>
              </a:rPr>
              <a:t>包 </a:t>
            </a:r>
            <a:r>
              <a:rPr dirty="0" sz="2400" spc="5">
                <a:latin typeface="黑体"/>
                <a:cs typeface="黑体"/>
              </a:rPr>
              <a:t>括娱乐、线上营销服</a:t>
            </a:r>
            <a:r>
              <a:rPr dirty="0" sz="2400" spc="10">
                <a:latin typeface="黑体"/>
                <a:cs typeface="黑体"/>
              </a:rPr>
              <a:t>务</a:t>
            </a:r>
            <a:r>
              <a:rPr dirty="0" sz="2400" spc="5">
                <a:latin typeface="黑体"/>
                <a:cs typeface="黑体"/>
              </a:rPr>
              <a:t>、电商</a:t>
            </a:r>
            <a:r>
              <a:rPr dirty="0" sz="2400" spc="10">
                <a:latin typeface="黑体"/>
                <a:cs typeface="黑体"/>
              </a:rPr>
              <a:t>、</a:t>
            </a:r>
            <a:r>
              <a:rPr dirty="0" sz="2400" spc="5">
                <a:latin typeface="黑体"/>
                <a:cs typeface="黑体"/>
              </a:rPr>
              <a:t>网络游戏、</a:t>
            </a:r>
            <a:r>
              <a:rPr dirty="0" sz="2400">
                <a:latin typeface="黑体"/>
                <a:cs typeface="黑体"/>
              </a:rPr>
              <a:t>在 线知识共享等。</a:t>
            </a:r>
            <a:endParaRPr sz="2400">
              <a:latin typeface="黑体"/>
              <a:cs typeface="黑体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45095" y="2193035"/>
            <a:ext cx="3092196" cy="3092196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17252" y="5370576"/>
            <a:ext cx="1941576" cy="119786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62811" cy="122377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39268" y="1367027"/>
            <a:ext cx="4326890" cy="523240"/>
          </a:xfrm>
          <a:prstGeom prst="rect">
            <a:avLst/>
          </a:prstGeom>
          <a:solidFill>
            <a:srgbClr val="FFB954"/>
          </a:solidFill>
        </p:spPr>
        <p:txBody>
          <a:bodyPr wrap="square" lIns="0" tIns="387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dirty="0" sz="2800">
                <a:latin typeface="Arial"/>
                <a:cs typeface="Arial"/>
              </a:rPr>
              <a:t>2</a:t>
            </a:r>
            <a:r>
              <a:rPr dirty="0" sz="2800">
                <a:latin typeface="黑体"/>
                <a:cs typeface="黑体"/>
              </a:rPr>
              <a:t>．平台用户</a:t>
            </a:r>
            <a:r>
              <a:rPr dirty="0" sz="2800" spc="-5">
                <a:latin typeface="黑体"/>
                <a:cs typeface="黑体"/>
              </a:rPr>
              <a:t>结构</a:t>
            </a:r>
            <a:endParaRPr sz="2800">
              <a:latin typeface="黑体"/>
              <a:cs typeface="黑体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23594" y="236042"/>
            <a:ext cx="403796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74165" algn="l"/>
              </a:tabLst>
            </a:pPr>
            <a:r>
              <a:rPr dirty="0" sz="3200" spc="10"/>
              <a:t>活动</a:t>
            </a:r>
            <a:r>
              <a:rPr dirty="0" sz="3200" spc="-10"/>
              <a:t>二	</a:t>
            </a:r>
            <a:r>
              <a:rPr dirty="0" sz="3200" spc="5"/>
              <a:t>认识</a:t>
            </a:r>
            <a:r>
              <a:rPr dirty="0" sz="3200" spc="-10"/>
              <a:t>快</a:t>
            </a:r>
            <a:r>
              <a:rPr dirty="0" sz="3200" spc="5"/>
              <a:t>手</a:t>
            </a:r>
            <a:r>
              <a:rPr dirty="0" sz="3200" spc="-10"/>
              <a:t>平台</a:t>
            </a:r>
            <a:endParaRPr sz="3200"/>
          </a:p>
        </p:txBody>
      </p:sp>
      <p:grpSp>
        <p:nvGrpSpPr>
          <p:cNvPr id="6" name="object 6"/>
          <p:cNvGrpSpPr/>
          <p:nvPr/>
        </p:nvGrpSpPr>
        <p:grpSpPr>
          <a:xfrm>
            <a:off x="688657" y="2961894"/>
            <a:ext cx="2896235" cy="1818005"/>
            <a:chOff x="688657" y="2961894"/>
            <a:chExt cx="2896235" cy="1818005"/>
          </a:xfrm>
        </p:grpSpPr>
        <p:sp>
          <p:nvSpPr>
            <p:cNvPr id="7" name="object 7"/>
            <p:cNvSpPr/>
            <p:nvPr/>
          </p:nvSpPr>
          <p:spPr>
            <a:xfrm>
              <a:off x="1432051" y="2971419"/>
              <a:ext cx="1605915" cy="1646555"/>
            </a:xfrm>
            <a:custGeom>
              <a:avLst/>
              <a:gdLst/>
              <a:ahLst/>
              <a:cxnLst/>
              <a:rect l="l" t="t" r="r" b="b"/>
              <a:pathLst>
                <a:path w="1605914" h="1646554">
                  <a:moveTo>
                    <a:pt x="782573" y="0"/>
                  </a:moveTo>
                  <a:lnTo>
                    <a:pt x="782573" y="534923"/>
                  </a:lnTo>
                  <a:lnTo>
                    <a:pt x="828609" y="538610"/>
                  </a:lnTo>
                  <a:lnTo>
                    <a:pt x="872632" y="549340"/>
                  </a:lnTo>
                  <a:lnTo>
                    <a:pt x="913965" y="566622"/>
                  </a:lnTo>
                  <a:lnTo>
                    <a:pt x="951928" y="589962"/>
                  </a:lnTo>
                  <a:lnTo>
                    <a:pt x="985843" y="618869"/>
                  </a:lnTo>
                  <a:lnTo>
                    <a:pt x="1015031" y="652849"/>
                  </a:lnTo>
                  <a:lnTo>
                    <a:pt x="1038814" y="691410"/>
                  </a:lnTo>
                  <a:lnTo>
                    <a:pt x="1056512" y="734059"/>
                  </a:lnTo>
                  <a:lnTo>
                    <a:pt x="1067366" y="779647"/>
                  </a:lnTo>
                  <a:lnTo>
                    <a:pt x="1070688" y="825159"/>
                  </a:lnTo>
                  <a:lnTo>
                    <a:pt x="1066858" y="869848"/>
                  </a:lnTo>
                  <a:lnTo>
                    <a:pt x="1056254" y="912967"/>
                  </a:lnTo>
                  <a:lnTo>
                    <a:pt x="1039256" y="953769"/>
                  </a:lnTo>
                  <a:lnTo>
                    <a:pt x="1016242" y="991509"/>
                  </a:lnTo>
                  <a:lnTo>
                    <a:pt x="987591" y="1025438"/>
                  </a:lnTo>
                  <a:lnTo>
                    <a:pt x="953681" y="1054811"/>
                  </a:lnTo>
                  <a:lnTo>
                    <a:pt x="914891" y="1078880"/>
                  </a:lnTo>
                  <a:lnTo>
                    <a:pt x="871600" y="1096898"/>
                  </a:lnTo>
                  <a:lnTo>
                    <a:pt x="826009" y="1107782"/>
                  </a:lnTo>
                  <a:lnTo>
                    <a:pt x="780488" y="1111122"/>
                  </a:lnTo>
                  <a:lnTo>
                    <a:pt x="735785" y="1107300"/>
                  </a:lnTo>
                  <a:lnTo>
                    <a:pt x="692648" y="1096695"/>
                  </a:lnTo>
                  <a:lnTo>
                    <a:pt x="651827" y="1079690"/>
                  </a:lnTo>
                  <a:lnTo>
                    <a:pt x="614069" y="1056665"/>
                  </a:lnTo>
                  <a:lnTo>
                    <a:pt x="580122" y="1028001"/>
                  </a:lnTo>
                  <a:lnTo>
                    <a:pt x="550736" y="994079"/>
                  </a:lnTo>
                  <a:lnTo>
                    <a:pt x="526657" y="955281"/>
                  </a:lnTo>
                  <a:lnTo>
                    <a:pt x="508634" y="911986"/>
                  </a:lnTo>
                  <a:lnTo>
                    <a:pt x="0" y="1077340"/>
                  </a:lnTo>
                  <a:lnTo>
                    <a:pt x="16275" y="1122890"/>
                  </a:lnTo>
                  <a:lnTo>
                    <a:pt x="35009" y="1167015"/>
                  </a:lnTo>
                  <a:lnTo>
                    <a:pt x="56109" y="1209647"/>
                  </a:lnTo>
                  <a:lnTo>
                    <a:pt x="79482" y="1250720"/>
                  </a:lnTo>
                  <a:lnTo>
                    <a:pt x="105034" y="1290164"/>
                  </a:lnTo>
                  <a:lnTo>
                    <a:pt x="132672" y="1327913"/>
                  </a:lnTo>
                  <a:lnTo>
                    <a:pt x="162303" y="1363898"/>
                  </a:lnTo>
                  <a:lnTo>
                    <a:pt x="193834" y="1398052"/>
                  </a:lnTo>
                  <a:lnTo>
                    <a:pt x="227171" y="1430308"/>
                  </a:lnTo>
                  <a:lnTo>
                    <a:pt x="262223" y="1460597"/>
                  </a:lnTo>
                  <a:lnTo>
                    <a:pt x="298894" y="1488852"/>
                  </a:lnTo>
                  <a:lnTo>
                    <a:pt x="337093" y="1515006"/>
                  </a:lnTo>
                  <a:lnTo>
                    <a:pt x="376725" y="1538989"/>
                  </a:lnTo>
                  <a:lnTo>
                    <a:pt x="417699" y="1560736"/>
                  </a:lnTo>
                  <a:lnTo>
                    <a:pt x="459920" y="1580178"/>
                  </a:lnTo>
                  <a:lnTo>
                    <a:pt x="503295" y="1597247"/>
                  </a:lnTo>
                  <a:lnTo>
                    <a:pt x="547732" y="1611876"/>
                  </a:lnTo>
                  <a:lnTo>
                    <a:pt x="593137" y="1623997"/>
                  </a:lnTo>
                  <a:lnTo>
                    <a:pt x="639416" y="1633542"/>
                  </a:lnTo>
                  <a:lnTo>
                    <a:pt x="686478" y="1640444"/>
                  </a:lnTo>
                  <a:lnTo>
                    <a:pt x="734228" y="1644635"/>
                  </a:lnTo>
                  <a:lnTo>
                    <a:pt x="782573" y="1646046"/>
                  </a:lnTo>
                  <a:lnTo>
                    <a:pt x="830931" y="1644649"/>
                  </a:lnTo>
                  <a:lnTo>
                    <a:pt x="878553" y="1640508"/>
                  </a:lnTo>
                  <a:lnTo>
                    <a:pt x="925361" y="1633702"/>
                  </a:lnTo>
                  <a:lnTo>
                    <a:pt x="971278" y="1624306"/>
                  </a:lnTo>
                  <a:lnTo>
                    <a:pt x="1016229" y="1612398"/>
                  </a:lnTo>
                  <a:lnTo>
                    <a:pt x="1060134" y="1598057"/>
                  </a:lnTo>
                  <a:lnTo>
                    <a:pt x="1102917" y="1581358"/>
                  </a:lnTo>
                  <a:lnTo>
                    <a:pt x="1144501" y="1562379"/>
                  </a:lnTo>
                  <a:lnTo>
                    <a:pt x="1184809" y="1541198"/>
                  </a:lnTo>
                  <a:lnTo>
                    <a:pt x="1223764" y="1517891"/>
                  </a:lnTo>
                  <a:lnTo>
                    <a:pt x="1261287" y="1492535"/>
                  </a:lnTo>
                  <a:lnTo>
                    <a:pt x="1297303" y="1465209"/>
                  </a:lnTo>
                  <a:lnTo>
                    <a:pt x="1331734" y="1435989"/>
                  </a:lnTo>
                  <a:lnTo>
                    <a:pt x="1364503" y="1404953"/>
                  </a:lnTo>
                  <a:lnTo>
                    <a:pt x="1395533" y="1372177"/>
                  </a:lnTo>
                  <a:lnTo>
                    <a:pt x="1424746" y="1337739"/>
                  </a:lnTo>
                  <a:lnTo>
                    <a:pt x="1452066" y="1301717"/>
                  </a:lnTo>
                  <a:lnTo>
                    <a:pt x="1477415" y="1264187"/>
                  </a:lnTo>
                  <a:lnTo>
                    <a:pt x="1500715" y="1225226"/>
                  </a:lnTo>
                  <a:lnTo>
                    <a:pt x="1521891" y="1184912"/>
                  </a:lnTo>
                  <a:lnTo>
                    <a:pt x="1540865" y="1143323"/>
                  </a:lnTo>
                  <a:lnTo>
                    <a:pt x="1557559" y="1100535"/>
                  </a:lnTo>
                  <a:lnTo>
                    <a:pt x="1571896" y="1056625"/>
                  </a:lnTo>
                  <a:lnTo>
                    <a:pt x="1583800" y="1011672"/>
                  </a:lnTo>
                  <a:lnTo>
                    <a:pt x="1593193" y="965751"/>
                  </a:lnTo>
                  <a:lnTo>
                    <a:pt x="1599997" y="918940"/>
                  </a:lnTo>
                  <a:lnTo>
                    <a:pt x="1604137" y="871318"/>
                  </a:lnTo>
                  <a:lnTo>
                    <a:pt x="1605534" y="822959"/>
                  </a:lnTo>
                  <a:lnTo>
                    <a:pt x="1604137" y="774615"/>
                  </a:lnTo>
                  <a:lnTo>
                    <a:pt x="1599997" y="727004"/>
                  </a:lnTo>
                  <a:lnTo>
                    <a:pt x="1593193" y="680205"/>
                  </a:lnTo>
                  <a:lnTo>
                    <a:pt x="1583800" y="634295"/>
                  </a:lnTo>
                  <a:lnTo>
                    <a:pt x="1571896" y="589350"/>
                  </a:lnTo>
                  <a:lnTo>
                    <a:pt x="1557559" y="545450"/>
                  </a:lnTo>
                  <a:lnTo>
                    <a:pt x="1540865" y="502669"/>
                  </a:lnTo>
                  <a:lnTo>
                    <a:pt x="1521891" y="461087"/>
                  </a:lnTo>
                  <a:lnTo>
                    <a:pt x="1500715" y="420780"/>
                  </a:lnTo>
                  <a:lnTo>
                    <a:pt x="1477415" y="381826"/>
                  </a:lnTo>
                  <a:lnTo>
                    <a:pt x="1452066" y="344301"/>
                  </a:lnTo>
                  <a:lnTo>
                    <a:pt x="1424746" y="308283"/>
                  </a:lnTo>
                  <a:lnTo>
                    <a:pt x="1395533" y="273849"/>
                  </a:lnTo>
                  <a:lnTo>
                    <a:pt x="1364503" y="241077"/>
                  </a:lnTo>
                  <a:lnTo>
                    <a:pt x="1331734" y="210044"/>
                  </a:lnTo>
                  <a:lnTo>
                    <a:pt x="1297303" y="180827"/>
                  </a:lnTo>
                  <a:lnTo>
                    <a:pt x="1261287" y="153503"/>
                  </a:lnTo>
                  <a:lnTo>
                    <a:pt x="1223764" y="128150"/>
                  </a:lnTo>
                  <a:lnTo>
                    <a:pt x="1184809" y="104844"/>
                  </a:lnTo>
                  <a:lnTo>
                    <a:pt x="1144501" y="83664"/>
                  </a:lnTo>
                  <a:lnTo>
                    <a:pt x="1102917" y="64686"/>
                  </a:lnTo>
                  <a:lnTo>
                    <a:pt x="1060134" y="47988"/>
                  </a:lnTo>
                  <a:lnTo>
                    <a:pt x="1016229" y="33647"/>
                  </a:lnTo>
                  <a:lnTo>
                    <a:pt x="971278" y="21740"/>
                  </a:lnTo>
                  <a:lnTo>
                    <a:pt x="925361" y="12344"/>
                  </a:lnTo>
                  <a:lnTo>
                    <a:pt x="878553" y="5538"/>
                  </a:lnTo>
                  <a:lnTo>
                    <a:pt x="830931" y="1397"/>
                  </a:lnTo>
                  <a:lnTo>
                    <a:pt x="782573" y="0"/>
                  </a:lnTo>
                  <a:close/>
                </a:path>
              </a:pathLst>
            </a:custGeom>
            <a:solidFill>
              <a:srgbClr val="55C9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432051" y="2971419"/>
              <a:ext cx="1605915" cy="1646555"/>
            </a:xfrm>
            <a:custGeom>
              <a:avLst/>
              <a:gdLst/>
              <a:ahLst/>
              <a:cxnLst/>
              <a:rect l="l" t="t" r="r" b="b"/>
              <a:pathLst>
                <a:path w="1605914" h="1646554">
                  <a:moveTo>
                    <a:pt x="782573" y="0"/>
                  </a:moveTo>
                  <a:lnTo>
                    <a:pt x="830931" y="1397"/>
                  </a:lnTo>
                  <a:lnTo>
                    <a:pt x="878553" y="5538"/>
                  </a:lnTo>
                  <a:lnTo>
                    <a:pt x="925361" y="12344"/>
                  </a:lnTo>
                  <a:lnTo>
                    <a:pt x="971278" y="21740"/>
                  </a:lnTo>
                  <a:lnTo>
                    <a:pt x="1016229" y="33647"/>
                  </a:lnTo>
                  <a:lnTo>
                    <a:pt x="1060134" y="47988"/>
                  </a:lnTo>
                  <a:lnTo>
                    <a:pt x="1102917" y="64686"/>
                  </a:lnTo>
                  <a:lnTo>
                    <a:pt x="1144501" y="83664"/>
                  </a:lnTo>
                  <a:lnTo>
                    <a:pt x="1184809" y="104844"/>
                  </a:lnTo>
                  <a:lnTo>
                    <a:pt x="1223764" y="128150"/>
                  </a:lnTo>
                  <a:lnTo>
                    <a:pt x="1261287" y="153503"/>
                  </a:lnTo>
                  <a:lnTo>
                    <a:pt x="1297303" y="180827"/>
                  </a:lnTo>
                  <a:lnTo>
                    <a:pt x="1331734" y="210044"/>
                  </a:lnTo>
                  <a:lnTo>
                    <a:pt x="1364503" y="241077"/>
                  </a:lnTo>
                  <a:lnTo>
                    <a:pt x="1395533" y="273849"/>
                  </a:lnTo>
                  <a:lnTo>
                    <a:pt x="1424746" y="308283"/>
                  </a:lnTo>
                  <a:lnTo>
                    <a:pt x="1452066" y="344301"/>
                  </a:lnTo>
                  <a:lnTo>
                    <a:pt x="1477415" y="381826"/>
                  </a:lnTo>
                  <a:lnTo>
                    <a:pt x="1500715" y="420780"/>
                  </a:lnTo>
                  <a:lnTo>
                    <a:pt x="1521891" y="461087"/>
                  </a:lnTo>
                  <a:lnTo>
                    <a:pt x="1540865" y="502669"/>
                  </a:lnTo>
                  <a:lnTo>
                    <a:pt x="1557559" y="545450"/>
                  </a:lnTo>
                  <a:lnTo>
                    <a:pt x="1571896" y="589350"/>
                  </a:lnTo>
                  <a:lnTo>
                    <a:pt x="1583800" y="634295"/>
                  </a:lnTo>
                  <a:lnTo>
                    <a:pt x="1593193" y="680205"/>
                  </a:lnTo>
                  <a:lnTo>
                    <a:pt x="1599997" y="727004"/>
                  </a:lnTo>
                  <a:lnTo>
                    <a:pt x="1604137" y="774615"/>
                  </a:lnTo>
                  <a:lnTo>
                    <a:pt x="1605534" y="822959"/>
                  </a:lnTo>
                  <a:lnTo>
                    <a:pt x="1604137" y="871318"/>
                  </a:lnTo>
                  <a:lnTo>
                    <a:pt x="1599997" y="918940"/>
                  </a:lnTo>
                  <a:lnTo>
                    <a:pt x="1593193" y="965751"/>
                  </a:lnTo>
                  <a:lnTo>
                    <a:pt x="1583800" y="1011672"/>
                  </a:lnTo>
                  <a:lnTo>
                    <a:pt x="1571896" y="1056625"/>
                  </a:lnTo>
                  <a:lnTo>
                    <a:pt x="1557559" y="1100535"/>
                  </a:lnTo>
                  <a:lnTo>
                    <a:pt x="1540865" y="1143323"/>
                  </a:lnTo>
                  <a:lnTo>
                    <a:pt x="1521891" y="1184912"/>
                  </a:lnTo>
                  <a:lnTo>
                    <a:pt x="1500715" y="1225226"/>
                  </a:lnTo>
                  <a:lnTo>
                    <a:pt x="1477415" y="1264187"/>
                  </a:lnTo>
                  <a:lnTo>
                    <a:pt x="1452066" y="1301717"/>
                  </a:lnTo>
                  <a:lnTo>
                    <a:pt x="1424746" y="1337739"/>
                  </a:lnTo>
                  <a:lnTo>
                    <a:pt x="1395533" y="1372177"/>
                  </a:lnTo>
                  <a:lnTo>
                    <a:pt x="1364503" y="1404953"/>
                  </a:lnTo>
                  <a:lnTo>
                    <a:pt x="1331734" y="1435989"/>
                  </a:lnTo>
                  <a:lnTo>
                    <a:pt x="1297303" y="1465209"/>
                  </a:lnTo>
                  <a:lnTo>
                    <a:pt x="1261287" y="1492535"/>
                  </a:lnTo>
                  <a:lnTo>
                    <a:pt x="1223764" y="1517891"/>
                  </a:lnTo>
                  <a:lnTo>
                    <a:pt x="1184809" y="1541198"/>
                  </a:lnTo>
                  <a:lnTo>
                    <a:pt x="1144501" y="1562379"/>
                  </a:lnTo>
                  <a:lnTo>
                    <a:pt x="1102917" y="1581358"/>
                  </a:lnTo>
                  <a:lnTo>
                    <a:pt x="1060134" y="1598057"/>
                  </a:lnTo>
                  <a:lnTo>
                    <a:pt x="1016229" y="1612398"/>
                  </a:lnTo>
                  <a:lnTo>
                    <a:pt x="971278" y="1624306"/>
                  </a:lnTo>
                  <a:lnTo>
                    <a:pt x="925361" y="1633702"/>
                  </a:lnTo>
                  <a:lnTo>
                    <a:pt x="878553" y="1640508"/>
                  </a:lnTo>
                  <a:lnTo>
                    <a:pt x="830931" y="1644649"/>
                  </a:lnTo>
                  <a:lnTo>
                    <a:pt x="782573" y="1646046"/>
                  </a:lnTo>
                  <a:lnTo>
                    <a:pt x="734228" y="1644635"/>
                  </a:lnTo>
                  <a:lnTo>
                    <a:pt x="686478" y="1640444"/>
                  </a:lnTo>
                  <a:lnTo>
                    <a:pt x="639416" y="1633542"/>
                  </a:lnTo>
                  <a:lnTo>
                    <a:pt x="593137" y="1623997"/>
                  </a:lnTo>
                  <a:lnTo>
                    <a:pt x="547732" y="1611876"/>
                  </a:lnTo>
                  <a:lnTo>
                    <a:pt x="503295" y="1597247"/>
                  </a:lnTo>
                  <a:lnTo>
                    <a:pt x="459920" y="1580178"/>
                  </a:lnTo>
                  <a:lnTo>
                    <a:pt x="417699" y="1560736"/>
                  </a:lnTo>
                  <a:lnTo>
                    <a:pt x="376725" y="1538989"/>
                  </a:lnTo>
                  <a:lnTo>
                    <a:pt x="337093" y="1515006"/>
                  </a:lnTo>
                  <a:lnTo>
                    <a:pt x="298894" y="1488852"/>
                  </a:lnTo>
                  <a:lnTo>
                    <a:pt x="262223" y="1460597"/>
                  </a:lnTo>
                  <a:lnTo>
                    <a:pt x="227171" y="1430308"/>
                  </a:lnTo>
                  <a:lnTo>
                    <a:pt x="193834" y="1398052"/>
                  </a:lnTo>
                  <a:lnTo>
                    <a:pt x="162303" y="1363898"/>
                  </a:lnTo>
                  <a:lnTo>
                    <a:pt x="132672" y="1327913"/>
                  </a:lnTo>
                  <a:lnTo>
                    <a:pt x="105034" y="1290164"/>
                  </a:lnTo>
                  <a:lnTo>
                    <a:pt x="79482" y="1250720"/>
                  </a:lnTo>
                  <a:lnTo>
                    <a:pt x="56109" y="1209647"/>
                  </a:lnTo>
                  <a:lnTo>
                    <a:pt x="35009" y="1167015"/>
                  </a:lnTo>
                  <a:lnTo>
                    <a:pt x="16275" y="1122890"/>
                  </a:lnTo>
                  <a:lnTo>
                    <a:pt x="0" y="1077340"/>
                  </a:lnTo>
                  <a:lnTo>
                    <a:pt x="508634" y="911986"/>
                  </a:lnTo>
                  <a:lnTo>
                    <a:pt x="526657" y="955281"/>
                  </a:lnTo>
                  <a:lnTo>
                    <a:pt x="550736" y="994079"/>
                  </a:lnTo>
                  <a:lnTo>
                    <a:pt x="580122" y="1028001"/>
                  </a:lnTo>
                  <a:lnTo>
                    <a:pt x="614069" y="1056665"/>
                  </a:lnTo>
                  <a:lnTo>
                    <a:pt x="651827" y="1079690"/>
                  </a:lnTo>
                  <a:lnTo>
                    <a:pt x="692648" y="1096695"/>
                  </a:lnTo>
                  <a:lnTo>
                    <a:pt x="735785" y="1107300"/>
                  </a:lnTo>
                  <a:lnTo>
                    <a:pt x="780488" y="1111122"/>
                  </a:lnTo>
                  <a:lnTo>
                    <a:pt x="826009" y="1107782"/>
                  </a:lnTo>
                  <a:lnTo>
                    <a:pt x="871600" y="1096898"/>
                  </a:lnTo>
                  <a:lnTo>
                    <a:pt x="914891" y="1078880"/>
                  </a:lnTo>
                  <a:lnTo>
                    <a:pt x="953681" y="1054811"/>
                  </a:lnTo>
                  <a:lnTo>
                    <a:pt x="987591" y="1025438"/>
                  </a:lnTo>
                  <a:lnTo>
                    <a:pt x="1016242" y="991509"/>
                  </a:lnTo>
                  <a:lnTo>
                    <a:pt x="1039256" y="953769"/>
                  </a:lnTo>
                  <a:lnTo>
                    <a:pt x="1056254" y="912967"/>
                  </a:lnTo>
                  <a:lnTo>
                    <a:pt x="1066858" y="869848"/>
                  </a:lnTo>
                  <a:lnTo>
                    <a:pt x="1070688" y="825159"/>
                  </a:lnTo>
                  <a:lnTo>
                    <a:pt x="1067366" y="779647"/>
                  </a:lnTo>
                  <a:lnTo>
                    <a:pt x="1056512" y="734059"/>
                  </a:lnTo>
                  <a:lnTo>
                    <a:pt x="1038814" y="691410"/>
                  </a:lnTo>
                  <a:lnTo>
                    <a:pt x="1015031" y="652849"/>
                  </a:lnTo>
                  <a:lnTo>
                    <a:pt x="985843" y="618869"/>
                  </a:lnTo>
                  <a:lnTo>
                    <a:pt x="951928" y="589962"/>
                  </a:lnTo>
                  <a:lnTo>
                    <a:pt x="913965" y="566622"/>
                  </a:lnTo>
                  <a:lnTo>
                    <a:pt x="872632" y="549340"/>
                  </a:lnTo>
                  <a:lnTo>
                    <a:pt x="828609" y="538610"/>
                  </a:lnTo>
                  <a:lnTo>
                    <a:pt x="782573" y="534923"/>
                  </a:lnTo>
                  <a:lnTo>
                    <a:pt x="782573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391832" y="2971419"/>
              <a:ext cx="822960" cy="1077595"/>
            </a:xfrm>
            <a:custGeom>
              <a:avLst/>
              <a:gdLst/>
              <a:ahLst/>
              <a:cxnLst/>
              <a:rect l="l" t="t" r="r" b="b"/>
              <a:pathLst>
                <a:path w="822960" h="1077595">
                  <a:moveTo>
                    <a:pt x="822793" y="0"/>
                  </a:moveTo>
                  <a:lnTo>
                    <a:pt x="771077" y="1627"/>
                  </a:lnTo>
                  <a:lnTo>
                    <a:pt x="719653" y="6498"/>
                  </a:lnTo>
                  <a:lnTo>
                    <a:pt x="668662" y="14593"/>
                  </a:lnTo>
                  <a:lnTo>
                    <a:pt x="618244" y="25895"/>
                  </a:lnTo>
                  <a:lnTo>
                    <a:pt x="568539" y="40385"/>
                  </a:lnTo>
                  <a:lnTo>
                    <a:pt x="522978" y="56658"/>
                  </a:lnTo>
                  <a:lnTo>
                    <a:pt x="478965" y="75310"/>
                  </a:lnTo>
                  <a:lnTo>
                    <a:pt x="436550" y="96245"/>
                  </a:lnTo>
                  <a:lnTo>
                    <a:pt x="395782" y="119367"/>
                  </a:lnTo>
                  <a:lnTo>
                    <a:pt x="356711" y="144577"/>
                  </a:lnTo>
                  <a:lnTo>
                    <a:pt x="319386" y="171778"/>
                  </a:lnTo>
                  <a:lnTo>
                    <a:pt x="283857" y="200874"/>
                  </a:lnTo>
                  <a:lnTo>
                    <a:pt x="250173" y="231767"/>
                  </a:lnTo>
                  <a:lnTo>
                    <a:pt x="218384" y="264360"/>
                  </a:lnTo>
                  <a:lnTo>
                    <a:pt x="188539" y="298555"/>
                  </a:lnTo>
                  <a:lnTo>
                    <a:pt x="160687" y="334256"/>
                  </a:lnTo>
                  <a:lnTo>
                    <a:pt x="134879" y="371366"/>
                  </a:lnTo>
                  <a:lnTo>
                    <a:pt x="111164" y="409786"/>
                  </a:lnTo>
                  <a:lnTo>
                    <a:pt x="89591" y="449421"/>
                  </a:lnTo>
                  <a:lnTo>
                    <a:pt x="70209" y="490172"/>
                  </a:lnTo>
                  <a:lnTo>
                    <a:pt x="53069" y="531943"/>
                  </a:lnTo>
                  <a:lnTo>
                    <a:pt x="38219" y="574636"/>
                  </a:lnTo>
                  <a:lnTo>
                    <a:pt x="25710" y="618155"/>
                  </a:lnTo>
                  <a:lnTo>
                    <a:pt x="15591" y="662401"/>
                  </a:lnTo>
                  <a:lnTo>
                    <a:pt x="7910" y="707278"/>
                  </a:lnTo>
                  <a:lnTo>
                    <a:pt x="2719" y="752689"/>
                  </a:lnTo>
                  <a:lnTo>
                    <a:pt x="65" y="798536"/>
                  </a:lnTo>
                  <a:lnTo>
                    <a:pt x="0" y="844722"/>
                  </a:lnTo>
                  <a:lnTo>
                    <a:pt x="2571" y="891151"/>
                  </a:lnTo>
                  <a:lnTo>
                    <a:pt x="7829" y="937724"/>
                  </a:lnTo>
                  <a:lnTo>
                    <a:pt x="15824" y="984345"/>
                  </a:lnTo>
                  <a:lnTo>
                    <a:pt x="26604" y="1030916"/>
                  </a:lnTo>
                  <a:lnTo>
                    <a:pt x="40219" y="1077340"/>
                  </a:lnTo>
                  <a:lnTo>
                    <a:pt x="548854" y="911986"/>
                  </a:lnTo>
                  <a:lnTo>
                    <a:pt x="542740" y="890218"/>
                  </a:lnTo>
                  <a:lnTo>
                    <a:pt x="538329" y="868044"/>
                  </a:lnTo>
                  <a:lnTo>
                    <a:pt x="535656" y="845585"/>
                  </a:lnTo>
                  <a:lnTo>
                    <a:pt x="534757" y="822959"/>
                  </a:lnTo>
                  <a:lnTo>
                    <a:pt x="538529" y="776257"/>
                  </a:lnTo>
                  <a:lnTo>
                    <a:pt x="549449" y="731946"/>
                  </a:lnTo>
                  <a:lnTo>
                    <a:pt x="566921" y="690623"/>
                  </a:lnTo>
                  <a:lnTo>
                    <a:pt x="590353" y="652881"/>
                  </a:lnTo>
                  <a:lnTo>
                    <a:pt x="619149" y="619315"/>
                  </a:lnTo>
                  <a:lnTo>
                    <a:pt x="652715" y="590519"/>
                  </a:lnTo>
                  <a:lnTo>
                    <a:pt x="690457" y="567088"/>
                  </a:lnTo>
                  <a:lnTo>
                    <a:pt x="731780" y="549615"/>
                  </a:lnTo>
                  <a:lnTo>
                    <a:pt x="776090" y="538695"/>
                  </a:lnTo>
                  <a:lnTo>
                    <a:pt x="822793" y="534923"/>
                  </a:lnTo>
                  <a:lnTo>
                    <a:pt x="822793" y="0"/>
                  </a:lnTo>
                  <a:close/>
                </a:path>
              </a:pathLst>
            </a:custGeom>
            <a:solidFill>
              <a:srgbClr val="57B6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391832" y="2971419"/>
              <a:ext cx="822960" cy="1077595"/>
            </a:xfrm>
            <a:custGeom>
              <a:avLst/>
              <a:gdLst/>
              <a:ahLst/>
              <a:cxnLst/>
              <a:rect l="l" t="t" r="r" b="b"/>
              <a:pathLst>
                <a:path w="822960" h="1077595">
                  <a:moveTo>
                    <a:pt x="40219" y="1077340"/>
                  </a:moveTo>
                  <a:lnTo>
                    <a:pt x="26604" y="1030916"/>
                  </a:lnTo>
                  <a:lnTo>
                    <a:pt x="15824" y="984345"/>
                  </a:lnTo>
                  <a:lnTo>
                    <a:pt x="7829" y="937724"/>
                  </a:lnTo>
                  <a:lnTo>
                    <a:pt x="2571" y="891151"/>
                  </a:lnTo>
                  <a:lnTo>
                    <a:pt x="0" y="844722"/>
                  </a:lnTo>
                  <a:lnTo>
                    <a:pt x="65" y="798536"/>
                  </a:lnTo>
                  <a:lnTo>
                    <a:pt x="2719" y="752689"/>
                  </a:lnTo>
                  <a:lnTo>
                    <a:pt x="7910" y="707278"/>
                  </a:lnTo>
                  <a:lnTo>
                    <a:pt x="15591" y="662401"/>
                  </a:lnTo>
                  <a:lnTo>
                    <a:pt x="25710" y="618155"/>
                  </a:lnTo>
                  <a:lnTo>
                    <a:pt x="38219" y="574636"/>
                  </a:lnTo>
                  <a:lnTo>
                    <a:pt x="53069" y="531943"/>
                  </a:lnTo>
                  <a:lnTo>
                    <a:pt x="70209" y="490172"/>
                  </a:lnTo>
                  <a:lnTo>
                    <a:pt x="89591" y="449421"/>
                  </a:lnTo>
                  <a:lnTo>
                    <a:pt x="111164" y="409786"/>
                  </a:lnTo>
                  <a:lnTo>
                    <a:pt x="134879" y="371366"/>
                  </a:lnTo>
                  <a:lnTo>
                    <a:pt x="160687" y="334256"/>
                  </a:lnTo>
                  <a:lnTo>
                    <a:pt x="188539" y="298555"/>
                  </a:lnTo>
                  <a:lnTo>
                    <a:pt x="218384" y="264360"/>
                  </a:lnTo>
                  <a:lnTo>
                    <a:pt x="250173" y="231767"/>
                  </a:lnTo>
                  <a:lnTo>
                    <a:pt x="283857" y="200874"/>
                  </a:lnTo>
                  <a:lnTo>
                    <a:pt x="319386" y="171778"/>
                  </a:lnTo>
                  <a:lnTo>
                    <a:pt x="356711" y="144577"/>
                  </a:lnTo>
                  <a:lnTo>
                    <a:pt x="395782" y="119367"/>
                  </a:lnTo>
                  <a:lnTo>
                    <a:pt x="436550" y="96245"/>
                  </a:lnTo>
                  <a:lnTo>
                    <a:pt x="478965" y="75310"/>
                  </a:lnTo>
                  <a:lnTo>
                    <a:pt x="522978" y="56658"/>
                  </a:lnTo>
                  <a:lnTo>
                    <a:pt x="568539" y="40385"/>
                  </a:lnTo>
                  <a:lnTo>
                    <a:pt x="618244" y="25895"/>
                  </a:lnTo>
                  <a:lnTo>
                    <a:pt x="668662" y="14593"/>
                  </a:lnTo>
                  <a:lnTo>
                    <a:pt x="719653" y="6498"/>
                  </a:lnTo>
                  <a:lnTo>
                    <a:pt x="771077" y="1627"/>
                  </a:lnTo>
                  <a:lnTo>
                    <a:pt x="822793" y="0"/>
                  </a:lnTo>
                  <a:lnTo>
                    <a:pt x="822793" y="534923"/>
                  </a:lnTo>
                  <a:lnTo>
                    <a:pt x="776090" y="538695"/>
                  </a:lnTo>
                  <a:lnTo>
                    <a:pt x="731780" y="549615"/>
                  </a:lnTo>
                  <a:lnTo>
                    <a:pt x="690457" y="567088"/>
                  </a:lnTo>
                  <a:lnTo>
                    <a:pt x="652715" y="590519"/>
                  </a:lnTo>
                  <a:lnTo>
                    <a:pt x="619149" y="619315"/>
                  </a:lnTo>
                  <a:lnTo>
                    <a:pt x="590353" y="652881"/>
                  </a:lnTo>
                  <a:lnTo>
                    <a:pt x="566921" y="690623"/>
                  </a:lnTo>
                  <a:lnTo>
                    <a:pt x="549449" y="731946"/>
                  </a:lnTo>
                  <a:lnTo>
                    <a:pt x="538529" y="776257"/>
                  </a:lnTo>
                  <a:lnTo>
                    <a:pt x="534757" y="822959"/>
                  </a:lnTo>
                  <a:lnTo>
                    <a:pt x="535656" y="845585"/>
                  </a:lnTo>
                  <a:lnTo>
                    <a:pt x="538329" y="868044"/>
                  </a:lnTo>
                  <a:lnTo>
                    <a:pt x="542740" y="890218"/>
                  </a:lnTo>
                  <a:lnTo>
                    <a:pt x="548854" y="911986"/>
                  </a:lnTo>
                  <a:lnTo>
                    <a:pt x="40219" y="107734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250947" y="3563112"/>
              <a:ext cx="1329055" cy="1211580"/>
            </a:xfrm>
            <a:custGeom>
              <a:avLst/>
              <a:gdLst/>
              <a:ahLst/>
              <a:cxnLst/>
              <a:rect l="l" t="t" r="r" b="b"/>
              <a:pathLst>
                <a:path w="1329054" h="1211579">
                  <a:moveTo>
                    <a:pt x="517270" y="0"/>
                  </a:moveTo>
                  <a:lnTo>
                    <a:pt x="221487" y="443483"/>
                  </a:lnTo>
                  <a:lnTo>
                    <a:pt x="0" y="443483"/>
                  </a:lnTo>
                  <a:lnTo>
                    <a:pt x="0" y="1211580"/>
                  </a:lnTo>
                  <a:lnTo>
                    <a:pt x="1328927" y="1211580"/>
                  </a:lnTo>
                  <a:lnTo>
                    <a:pt x="1328927" y="443483"/>
                  </a:lnTo>
                  <a:lnTo>
                    <a:pt x="553719" y="443483"/>
                  </a:lnTo>
                  <a:lnTo>
                    <a:pt x="5172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250947" y="3563112"/>
              <a:ext cx="1329055" cy="1211580"/>
            </a:xfrm>
            <a:custGeom>
              <a:avLst/>
              <a:gdLst/>
              <a:ahLst/>
              <a:cxnLst/>
              <a:rect l="l" t="t" r="r" b="b"/>
              <a:pathLst>
                <a:path w="1329054" h="1211579">
                  <a:moveTo>
                    <a:pt x="0" y="443483"/>
                  </a:moveTo>
                  <a:lnTo>
                    <a:pt x="221487" y="443483"/>
                  </a:lnTo>
                  <a:lnTo>
                    <a:pt x="517270" y="0"/>
                  </a:lnTo>
                  <a:lnTo>
                    <a:pt x="553719" y="443483"/>
                  </a:lnTo>
                  <a:lnTo>
                    <a:pt x="1328927" y="443483"/>
                  </a:lnTo>
                  <a:lnTo>
                    <a:pt x="1328927" y="571500"/>
                  </a:lnTo>
                  <a:lnTo>
                    <a:pt x="1328927" y="763524"/>
                  </a:lnTo>
                  <a:lnTo>
                    <a:pt x="1328927" y="1211580"/>
                  </a:lnTo>
                  <a:lnTo>
                    <a:pt x="553719" y="1211580"/>
                  </a:lnTo>
                  <a:lnTo>
                    <a:pt x="221487" y="1211580"/>
                  </a:lnTo>
                  <a:lnTo>
                    <a:pt x="0" y="1211580"/>
                  </a:lnTo>
                  <a:lnTo>
                    <a:pt x="0" y="763524"/>
                  </a:lnTo>
                  <a:lnTo>
                    <a:pt x="0" y="571500"/>
                  </a:lnTo>
                  <a:lnTo>
                    <a:pt x="0" y="443483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93419" y="3212592"/>
              <a:ext cx="1271905" cy="779145"/>
            </a:xfrm>
            <a:custGeom>
              <a:avLst/>
              <a:gdLst/>
              <a:ahLst/>
              <a:cxnLst/>
              <a:rect l="l" t="t" r="r" b="b"/>
              <a:pathLst>
                <a:path w="1271905" h="779145">
                  <a:moveTo>
                    <a:pt x="952500" y="0"/>
                  </a:moveTo>
                  <a:lnTo>
                    <a:pt x="0" y="0"/>
                  </a:lnTo>
                  <a:lnTo>
                    <a:pt x="0" y="778764"/>
                  </a:lnTo>
                  <a:lnTo>
                    <a:pt x="952500" y="778764"/>
                  </a:lnTo>
                  <a:lnTo>
                    <a:pt x="952500" y="324485"/>
                  </a:lnTo>
                  <a:lnTo>
                    <a:pt x="1271524" y="97282"/>
                  </a:lnTo>
                  <a:lnTo>
                    <a:pt x="952500" y="129794"/>
                  </a:lnTo>
                  <a:lnTo>
                    <a:pt x="9525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93419" y="3212592"/>
              <a:ext cx="1271905" cy="779145"/>
            </a:xfrm>
            <a:custGeom>
              <a:avLst/>
              <a:gdLst/>
              <a:ahLst/>
              <a:cxnLst/>
              <a:rect l="l" t="t" r="r" b="b"/>
              <a:pathLst>
                <a:path w="1271905" h="779145">
                  <a:moveTo>
                    <a:pt x="0" y="0"/>
                  </a:moveTo>
                  <a:lnTo>
                    <a:pt x="555624" y="0"/>
                  </a:lnTo>
                  <a:lnTo>
                    <a:pt x="793749" y="0"/>
                  </a:lnTo>
                  <a:lnTo>
                    <a:pt x="952500" y="0"/>
                  </a:lnTo>
                  <a:lnTo>
                    <a:pt x="952500" y="129794"/>
                  </a:lnTo>
                  <a:lnTo>
                    <a:pt x="1271524" y="97282"/>
                  </a:lnTo>
                  <a:lnTo>
                    <a:pt x="952500" y="324485"/>
                  </a:lnTo>
                  <a:lnTo>
                    <a:pt x="952500" y="778764"/>
                  </a:lnTo>
                  <a:lnTo>
                    <a:pt x="793749" y="778764"/>
                  </a:lnTo>
                  <a:lnTo>
                    <a:pt x="555624" y="778764"/>
                  </a:lnTo>
                  <a:lnTo>
                    <a:pt x="0" y="778764"/>
                  </a:lnTo>
                  <a:lnTo>
                    <a:pt x="0" y="324485"/>
                  </a:lnTo>
                  <a:lnTo>
                    <a:pt x="0" y="12979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902004" y="3294299"/>
            <a:ext cx="535940" cy="638175"/>
          </a:xfrm>
          <a:prstGeom prst="rect">
            <a:avLst/>
          </a:prstGeom>
        </p:spPr>
        <p:txBody>
          <a:bodyPr wrap="square" lIns="0" tIns="40640" rIns="0" bIns="0" rtlCol="0" vert="horz">
            <a:spAutoFit/>
          </a:bodyPr>
          <a:lstStyle/>
          <a:p>
            <a:pPr marL="64135">
              <a:lnSpc>
                <a:spcPct val="100000"/>
              </a:lnSpc>
              <a:spcBef>
                <a:spcPts val="320"/>
              </a:spcBef>
            </a:pPr>
            <a:r>
              <a:rPr dirty="0" sz="1600" spc="-5">
                <a:solidFill>
                  <a:srgbClr val="585858"/>
                </a:solidFill>
                <a:latin typeface="微软雅黑"/>
                <a:cs typeface="微软雅黑"/>
              </a:rPr>
              <a:t>其他</a:t>
            </a:r>
            <a:endParaRPr sz="16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30%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9268" y="2071116"/>
            <a:ext cx="4030979" cy="742315"/>
          </a:xfrm>
          <a:prstGeom prst="rect">
            <a:avLst/>
          </a:prstGeom>
          <a:solidFill>
            <a:srgbClr val="EB5F74"/>
          </a:solidFill>
          <a:ln w="12700">
            <a:solidFill>
              <a:srgbClr val="AC4452"/>
            </a:solidFill>
          </a:ln>
        </p:spPr>
        <p:txBody>
          <a:bodyPr wrap="square" lIns="0" tIns="18351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445"/>
              </a:spcBef>
            </a:pPr>
            <a:r>
              <a:rPr dirty="0" sz="2400">
                <a:solidFill>
                  <a:srgbClr val="FFFFFF"/>
                </a:solidFill>
                <a:latin typeface="黑体"/>
                <a:cs typeface="黑体"/>
              </a:rPr>
              <a:t>用户量</a:t>
            </a:r>
            <a:endParaRPr sz="2400">
              <a:latin typeface="黑体"/>
              <a:cs typeface="黑体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2521" y="4083754"/>
            <a:ext cx="3881754" cy="2511425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algn="ctr" marL="1322705">
              <a:lnSpc>
                <a:spcPct val="100000"/>
              </a:lnSpc>
              <a:spcBef>
                <a:spcPts val="315"/>
              </a:spcBef>
            </a:pP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90</a:t>
            </a:r>
            <a:r>
              <a:rPr dirty="0" sz="1600" spc="-5">
                <a:solidFill>
                  <a:srgbClr val="585858"/>
                </a:solidFill>
                <a:latin typeface="微软雅黑"/>
                <a:cs typeface="微软雅黑"/>
              </a:rPr>
              <a:t>后和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00</a:t>
            </a:r>
            <a:r>
              <a:rPr dirty="0" sz="1600" spc="-5">
                <a:solidFill>
                  <a:srgbClr val="585858"/>
                </a:solidFill>
                <a:latin typeface="微软雅黑"/>
                <a:cs typeface="微软雅黑"/>
              </a:rPr>
              <a:t>后</a:t>
            </a:r>
            <a:endParaRPr sz="1600">
              <a:latin typeface="微软雅黑"/>
              <a:cs typeface="微软雅黑"/>
            </a:endParaRPr>
          </a:p>
          <a:p>
            <a:pPr algn="ctr" marL="1325245">
              <a:lnSpc>
                <a:spcPct val="100000"/>
              </a:lnSpc>
              <a:spcBef>
                <a:spcPts val="285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70%</a:t>
            </a:r>
            <a:endParaRPr sz="2000">
              <a:latin typeface="Arial"/>
              <a:cs typeface="Arial"/>
            </a:endParaRPr>
          </a:p>
          <a:p>
            <a:pPr algn="just" marL="12700" marR="5080" indent="720725">
              <a:lnSpc>
                <a:spcPct val="130100"/>
              </a:lnSpc>
              <a:spcBef>
                <a:spcPts val="705"/>
              </a:spcBef>
            </a:pPr>
            <a:r>
              <a:rPr dirty="0" sz="1800" spc="100">
                <a:latin typeface="黑体"/>
                <a:cs typeface="黑体"/>
              </a:rPr>
              <a:t>从用</a:t>
            </a:r>
            <a:r>
              <a:rPr dirty="0" sz="1800" spc="90">
                <a:latin typeface="黑体"/>
                <a:cs typeface="黑体"/>
              </a:rPr>
              <a:t>户</a:t>
            </a:r>
            <a:r>
              <a:rPr dirty="0" sz="1800" spc="100">
                <a:latin typeface="黑体"/>
                <a:cs typeface="黑体"/>
              </a:rPr>
              <a:t>量</a:t>
            </a:r>
            <a:r>
              <a:rPr dirty="0" sz="1800" spc="90">
                <a:latin typeface="黑体"/>
                <a:cs typeface="黑体"/>
              </a:rPr>
              <a:t>上</a:t>
            </a:r>
            <a:r>
              <a:rPr dirty="0" sz="1800" spc="100">
                <a:latin typeface="黑体"/>
                <a:cs typeface="黑体"/>
              </a:rPr>
              <a:t>看</a:t>
            </a:r>
            <a:r>
              <a:rPr dirty="0" sz="1800" spc="105">
                <a:latin typeface="黑体"/>
                <a:cs typeface="黑体"/>
              </a:rPr>
              <a:t>，</a:t>
            </a:r>
            <a:r>
              <a:rPr dirty="0" sz="1800" spc="100">
                <a:latin typeface="黑体"/>
                <a:cs typeface="黑体"/>
              </a:rPr>
              <a:t>快</a:t>
            </a:r>
            <a:r>
              <a:rPr dirty="0" sz="1800" spc="90">
                <a:latin typeface="黑体"/>
                <a:cs typeface="黑体"/>
              </a:rPr>
              <a:t>手</a:t>
            </a:r>
            <a:r>
              <a:rPr dirty="0" sz="1800" spc="100">
                <a:latin typeface="黑体"/>
                <a:cs typeface="黑体"/>
              </a:rPr>
              <a:t>用</a:t>
            </a:r>
            <a:r>
              <a:rPr dirty="0" sz="1800" spc="90">
                <a:latin typeface="黑体"/>
                <a:cs typeface="黑体"/>
              </a:rPr>
              <a:t>户主</a:t>
            </a:r>
            <a:r>
              <a:rPr dirty="0" sz="1800">
                <a:latin typeface="黑体"/>
                <a:cs typeface="黑体"/>
              </a:rPr>
              <a:t>要 </a:t>
            </a:r>
            <a:r>
              <a:rPr dirty="0" sz="1800" spc="70">
                <a:latin typeface="黑体"/>
                <a:cs typeface="黑体"/>
              </a:rPr>
              <a:t>以年轻人为</a:t>
            </a:r>
            <a:r>
              <a:rPr dirty="0" sz="1800" spc="80">
                <a:latin typeface="黑体"/>
                <a:cs typeface="黑体"/>
              </a:rPr>
              <a:t>主</a:t>
            </a:r>
            <a:r>
              <a:rPr dirty="0" sz="1800" spc="70">
                <a:latin typeface="黑体"/>
                <a:cs typeface="黑体"/>
              </a:rPr>
              <a:t>，其中</a:t>
            </a:r>
            <a:r>
              <a:rPr dirty="0" sz="1800" spc="-10">
                <a:latin typeface="Arial"/>
                <a:cs typeface="Arial"/>
              </a:rPr>
              <a:t>9</a:t>
            </a:r>
            <a:r>
              <a:rPr dirty="0" sz="1800" spc="60">
                <a:latin typeface="Arial"/>
                <a:cs typeface="Arial"/>
              </a:rPr>
              <a:t>0</a:t>
            </a:r>
            <a:r>
              <a:rPr dirty="0" sz="1800" spc="70">
                <a:latin typeface="黑体"/>
                <a:cs typeface="黑体"/>
              </a:rPr>
              <a:t>后</a:t>
            </a:r>
            <a:r>
              <a:rPr dirty="0" sz="1800" spc="80">
                <a:latin typeface="黑体"/>
                <a:cs typeface="黑体"/>
              </a:rPr>
              <a:t>和</a:t>
            </a:r>
            <a:r>
              <a:rPr dirty="0" sz="1800" spc="-10">
                <a:latin typeface="Arial"/>
                <a:cs typeface="Arial"/>
              </a:rPr>
              <a:t>0</a:t>
            </a:r>
            <a:r>
              <a:rPr dirty="0" sz="1800" spc="60">
                <a:latin typeface="Arial"/>
                <a:cs typeface="Arial"/>
              </a:rPr>
              <a:t>0</a:t>
            </a:r>
            <a:r>
              <a:rPr dirty="0" sz="1800" spc="70">
                <a:latin typeface="黑体"/>
                <a:cs typeface="黑体"/>
              </a:rPr>
              <a:t>后是主 </a:t>
            </a:r>
            <a:r>
              <a:rPr dirty="0" sz="1800" spc="95">
                <a:latin typeface="黑体"/>
                <a:cs typeface="黑体"/>
              </a:rPr>
              <a:t>力军。</a:t>
            </a:r>
            <a:r>
              <a:rPr dirty="0" sz="1800" spc="105">
                <a:latin typeface="黑体"/>
                <a:cs typeface="黑体"/>
              </a:rPr>
              <a:t>这</a:t>
            </a:r>
            <a:r>
              <a:rPr dirty="0" sz="1800" spc="90">
                <a:latin typeface="黑体"/>
                <a:cs typeface="黑体"/>
              </a:rPr>
              <a:t>些</a:t>
            </a:r>
            <a:r>
              <a:rPr dirty="0" sz="1800" spc="105">
                <a:latin typeface="黑体"/>
                <a:cs typeface="黑体"/>
              </a:rPr>
              <a:t>年</a:t>
            </a:r>
            <a:r>
              <a:rPr dirty="0" sz="1800" spc="90">
                <a:latin typeface="黑体"/>
                <a:cs typeface="黑体"/>
              </a:rPr>
              <a:t>轻人对</a:t>
            </a:r>
            <a:r>
              <a:rPr dirty="0" sz="1800" spc="105">
                <a:latin typeface="黑体"/>
                <a:cs typeface="黑体"/>
              </a:rPr>
              <a:t>新</a:t>
            </a:r>
            <a:r>
              <a:rPr dirty="0" sz="1800" spc="90">
                <a:latin typeface="黑体"/>
                <a:cs typeface="黑体"/>
              </a:rPr>
              <a:t>事</a:t>
            </a:r>
            <a:r>
              <a:rPr dirty="0" sz="1800" spc="105">
                <a:latin typeface="黑体"/>
                <a:cs typeface="黑体"/>
              </a:rPr>
              <a:t>物</a:t>
            </a:r>
            <a:r>
              <a:rPr dirty="0" sz="1800" spc="90">
                <a:latin typeface="黑体"/>
                <a:cs typeface="黑体"/>
              </a:rPr>
              <a:t>和新趋</a:t>
            </a:r>
            <a:r>
              <a:rPr dirty="0" sz="1800">
                <a:latin typeface="黑体"/>
                <a:cs typeface="黑体"/>
              </a:rPr>
              <a:t>势 </a:t>
            </a:r>
            <a:r>
              <a:rPr dirty="0" sz="1800" spc="90">
                <a:latin typeface="黑体"/>
                <a:cs typeface="黑体"/>
              </a:rPr>
              <a:t>更加敏</a:t>
            </a:r>
            <a:r>
              <a:rPr dirty="0" sz="1800" spc="105">
                <a:latin typeface="黑体"/>
                <a:cs typeface="黑体"/>
              </a:rPr>
              <a:t>感</a:t>
            </a:r>
            <a:r>
              <a:rPr dirty="0" sz="1800" spc="90">
                <a:latin typeface="黑体"/>
                <a:cs typeface="黑体"/>
              </a:rPr>
              <a:t>，</a:t>
            </a:r>
            <a:r>
              <a:rPr dirty="0" sz="1800" spc="100">
                <a:latin typeface="黑体"/>
                <a:cs typeface="黑体"/>
              </a:rPr>
              <a:t>喜</a:t>
            </a:r>
            <a:r>
              <a:rPr dirty="0" sz="1800" spc="90">
                <a:latin typeface="黑体"/>
                <a:cs typeface="黑体"/>
              </a:rPr>
              <a:t>欢通过</a:t>
            </a:r>
            <a:r>
              <a:rPr dirty="0" sz="1800" spc="100">
                <a:latin typeface="黑体"/>
                <a:cs typeface="黑体"/>
              </a:rPr>
              <a:t>短</a:t>
            </a:r>
            <a:r>
              <a:rPr dirty="0" sz="1800" spc="90">
                <a:latin typeface="黑体"/>
                <a:cs typeface="黑体"/>
              </a:rPr>
              <a:t>视</a:t>
            </a:r>
            <a:r>
              <a:rPr dirty="0" sz="1800" spc="100">
                <a:latin typeface="黑体"/>
                <a:cs typeface="黑体"/>
              </a:rPr>
              <a:t>频</a:t>
            </a:r>
            <a:r>
              <a:rPr dirty="0" sz="1800" spc="90">
                <a:latin typeface="黑体"/>
                <a:cs typeface="黑体"/>
              </a:rPr>
              <a:t>来记录</a:t>
            </a:r>
            <a:r>
              <a:rPr dirty="0" sz="1800">
                <a:latin typeface="黑体"/>
                <a:cs typeface="黑体"/>
              </a:rPr>
              <a:t>生 活、表达自我、分享心</a:t>
            </a:r>
            <a:r>
              <a:rPr dirty="0" sz="1800" spc="-10">
                <a:latin typeface="黑体"/>
                <a:cs typeface="黑体"/>
              </a:rPr>
              <a:t>情</a:t>
            </a:r>
            <a:r>
              <a:rPr dirty="0" sz="1800">
                <a:latin typeface="黑体"/>
                <a:cs typeface="黑体"/>
              </a:rPr>
              <a:t>。</a:t>
            </a:r>
            <a:endParaRPr sz="1800">
              <a:latin typeface="黑体"/>
              <a:cs typeface="黑体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65903" y="2068067"/>
            <a:ext cx="3001010" cy="742315"/>
          </a:xfrm>
          <a:prstGeom prst="rect">
            <a:avLst/>
          </a:prstGeom>
          <a:solidFill>
            <a:srgbClr val="EB5F74"/>
          </a:solidFill>
          <a:ln w="12700">
            <a:solidFill>
              <a:srgbClr val="AC4452"/>
            </a:solidFill>
          </a:ln>
        </p:spPr>
        <p:txBody>
          <a:bodyPr wrap="square" lIns="0" tIns="184785" rIns="0" bIns="0" rtlCol="0" vert="horz">
            <a:spAutoFit/>
          </a:bodyPr>
          <a:lstStyle/>
          <a:p>
            <a:pPr marL="890905">
              <a:lnSpc>
                <a:spcPct val="100000"/>
              </a:lnSpc>
              <a:spcBef>
                <a:spcPts val="1455"/>
              </a:spcBef>
            </a:pPr>
            <a:r>
              <a:rPr dirty="0" sz="2400">
                <a:solidFill>
                  <a:srgbClr val="FFFFFF"/>
                </a:solidFill>
                <a:latin typeface="黑体"/>
                <a:cs typeface="黑体"/>
              </a:rPr>
              <a:t>地域分布</a:t>
            </a:r>
            <a:endParaRPr sz="2400">
              <a:latin typeface="黑体"/>
              <a:cs typeface="黑体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44897" y="2885694"/>
            <a:ext cx="2848610" cy="14522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720725">
              <a:lnSpc>
                <a:spcPct val="130000"/>
              </a:lnSpc>
              <a:spcBef>
                <a:spcPts val="100"/>
              </a:spcBef>
            </a:pPr>
            <a:r>
              <a:rPr dirty="0" sz="1800" spc="30">
                <a:latin typeface="黑体"/>
                <a:cs typeface="黑体"/>
              </a:rPr>
              <a:t>地域分</a:t>
            </a:r>
            <a:r>
              <a:rPr dirty="0" sz="1800" spc="45">
                <a:latin typeface="黑体"/>
                <a:cs typeface="黑体"/>
              </a:rPr>
              <a:t>布</a:t>
            </a:r>
            <a:r>
              <a:rPr dirty="0" sz="1800" spc="40">
                <a:latin typeface="黑体"/>
                <a:cs typeface="黑体"/>
              </a:rPr>
              <a:t>上</a:t>
            </a:r>
            <a:r>
              <a:rPr dirty="0" sz="1800" spc="45">
                <a:latin typeface="黑体"/>
                <a:cs typeface="黑体"/>
              </a:rPr>
              <a:t>，</a:t>
            </a:r>
            <a:r>
              <a:rPr dirty="0" sz="1800" spc="35">
                <a:latin typeface="黑体"/>
                <a:cs typeface="黑体"/>
              </a:rPr>
              <a:t>快手用 </a:t>
            </a:r>
            <a:r>
              <a:rPr dirty="0" sz="1800" spc="45">
                <a:latin typeface="黑体"/>
                <a:cs typeface="黑体"/>
              </a:rPr>
              <a:t>户主</a:t>
            </a:r>
            <a:r>
              <a:rPr dirty="0" sz="1800" spc="55">
                <a:latin typeface="黑体"/>
                <a:cs typeface="黑体"/>
              </a:rPr>
              <a:t>要</a:t>
            </a:r>
            <a:r>
              <a:rPr dirty="0" sz="1800" spc="45">
                <a:latin typeface="黑体"/>
                <a:cs typeface="黑体"/>
              </a:rPr>
              <a:t>分</a:t>
            </a:r>
            <a:r>
              <a:rPr dirty="0" sz="1800" spc="55">
                <a:latin typeface="黑体"/>
                <a:cs typeface="黑体"/>
              </a:rPr>
              <a:t>布在</a:t>
            </a:r>
            <a:r>
              <a:rPr dirty="0" sz="1800" spc="45">
                <a:latin typeface="黑体"/>
                <a:cs typeface="黑体"/>
              </a:rPr>
              <a:t>一线</a:t>
            </a:r>
            <a:r>
              <a:rPr dirty="0" sz="1800" spc="55">
                <a:latin typeface="黑体"/>
                <a:cs typeface="黑体"/>
              </a:rPr>
              <a:t>城</a:t>
            </a:r>
            <a:r>
              <a:rPr dirty="0" sz="1800" spc="45">
                <a:latin typeface="黑体"/>
                <a:cs typeface="黑体"/>
              </a:rPr>
              <a:t>市和</a:t>
            </a:r>
            <a:r>
              <a:rPr dirty="0" sz="1800">
                <a:latin typeface="黑体"/>
                <a:cs typeface="黑体"/>
              </a:rPr>
              <a:t>新 </a:t>
            </a:r>
            <a:r>
              <a:rPr dirty="0" sz="1800" spc="45">
                <a:latin typeface="黑体"/>
                <a:cs typeface="黑体"/>
              </a:rPr>
              <a:t>一线</a:t>
            </a:r>
            <a:r>
              <a:rPr dirty="0" sz="1800" spc="55">
                <a:latin typeface="黑体"/>
                <a:cs typeface="黑体"/>
              </a:rPr>
              <a:t>城市</a:t>
            </a:r>
            <a:r>
              <a:rPr dirty="0" sz="1800" spc="60">
                <a:latin typeface="黑体"/>
                <a:cs typeface="黑体"/>
              </a:rPr>
              <a:t>，</a:t>
            </a:r>
            <a:r>
              <a:rPr dirty="0" sz="1800" spc="55">
                <a:latin typeface="黑体"/>
                <a:cs typeface="黑体"/>
              </a:rPr>
              <a:t>其</a:t>
            </a:r>
            <a:r>
              <a:rPr dirty="0" sz="1800" spc="45">
                <a:latin typeface="黑体"/>
                <a:cs typeface="黑体"/>
              </a:rPr>
              <a:t>中北</a:t>
            </a:r>
            <a:r>
              <a:rPr dirty="0" sz="1800" spc="55">
                <a:latin typeface="黑体"/>
                <a:cs typeface="黑体"/>
              </a:rPr>
              <a:t>上</a:t>
            </a:r>
            <a:r>
              <a:rPr dirty="0" sz="1800" spc="45">
                <a:latin typeface="黑体"/>
                <a:cs typeface="黑体"/>
              </a:rPr>
              <a:t>广深</a:t>
            </a:r>
            <a:r>
              <a:rPr dirty="0" sz="1800">
                <a:latin typeface="黑体"/>
                <a:cs typeface="黑体"/>
              </a:rPr>
              <a:t>占 </a:t>
            </a:r>
            <a:r>
              <a:rPr dirty="0" sz="1800" spc="-5">
                <a:latin typeface="黑体"/>
                <a:cs typeface="黑体"/>
              </a:rPr>
              <a:t>比最</a:t>
            </a:r>
            <a:r>
              <a:rPr dirty="0" sz="1800">
                <a:latin typeface="黑体"/>
                <a:cs typeface="黑体"/>
              </a:rPr>
              <a:t>高。</a:t>
            </a:r>
            <a:endParaRPr sz="1800">
              <a:latin typeface="黑体"/>
              <a:cs typeface="黑体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63840" y="2068067"/>
            <a:ext cx="4030979" cy="742315"/>
          </a:xfrm>
          <a:prstGeom prst="rect">
            <a:avLst/>
          </a:prstGeom>
          <a:solidFill>
            <a:srgbClr val="EB5F74"/>
          </a:solidFill>
          <a:ln w="12700">
            <a:solidFill>
              <a:srgbClr val="AC4452"/>
            </a:solidFill>
          </a:ln>
        </p:spPr>
        <p:txBody>
          <a:bodyPr wrap="square" lIns="0" tIns="18478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455"/>
              </a:spcBef>
            </a:pPr>
            <a:r>
              <a:rPr dirty="0" sz="2400">
                <a:solidFill>
                  <a:srgbClr val="FFFFFF"/>
                </a:solidFill>
                <a:latin typeface="黑体"/>
                <a:cs typeface="黑体"/>
              </a:rPr>
              <a:t>用户量</a:t>
            </a:r>
            <a:endParaRPr sz="2400">
              <a:latin typeface="黑体"/>
              <a:cs typeface="黑体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65903" y="4439411"/>
            <a:ext cx="1455420" cy="581025"/>
          </a:xfrm>
          <a:prstGeom prst="rect">
            <a:avLst/>
          </a:prstGeom>
          <a:solidFill>
            <a:srgbClr val="5F95E6"/>
          </a:solidFill>
          <a:ln w="12700">
            <a:solidFill>
              <a:srgbClr val="446CA9"/>
            </a:solidFill>
          </a:ln>
        </p:spPr>
        <p:txBody>
          <a:bodyPr wrap="square" lIns="0" tIns="103505" rIns="0" bIns="0" rtlCol="0" vert="horz">
            <a:spAutoFit/>
          </a:bodyPr>
          <a:lstStyle/>
          <a:p>
            <a:pPr marL="422275">
              <a:lnSpc>
                <a:spcPct val="100000"/>
              </a:lnSpc>
              <a:spcBef>
                <a:spcPts val="815"/>
              </a:spcBef>
            </a:pPr>
            <a:r>
              <a:rPr dirty="0" sz="2400">
                <a:solidFill>
                  <a:srgbClr val="FFFFFF"/>
                </a:solidFill>
                <a:latin typeface="黑体"/>
                <a:cs typeface="黑体"/>
              </a:rPr>
              <a:t>武汉</a:t>
            </a:r>
            <a:endParaRPr sz="2400">
              <a:latin typeface="黑体"/>
              <a:cs typeface="黑体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565903" y="5215128"/>
            <a:ext cx="1455420" cy="582295"/>
          </a:xfrm>
          <a:prstGeom prst="rect">
            <a:avLst/>
          </a:prstGeom>
          <a:solidFill>
            <a:srgbClr val="55C994"/>
          </a:solidFill>
          <a:ln w="12700">
            <a:solidFill>
              <a:srgbClr val="3C936C"/>
            </a:solidFill>
          </a:ln>
        </p:spPr>
        <p:txBody>
          <a:bodyPr wrap="square" lIns="0" tIns="104775" rIns="0" bIns="0" rtlCol="0" vert="horz">
            <a:spAutoFit/>
          </a:bodyPr>
          <a:lstStyle/>
          <a:p>
            <a:pPr marL="422275">
              <a:lnSpc>
                <a:spcPct val="100000"/>
              </a:lnSpc>
              <a:spcBef>
                <a:spcPts val="825"/>
              </a:spcBef>
            </a:pPr>
            <a:r>
              <a:rPr dirty="0" sz="2400">
                <a:solidFill>
                  <a:srgbClr val="FFFFFF"/>
                </a:solidFill>
                <a:latin typeface="黑体"/>
                <a:cs typeface="黑体"/>
              </a:rPr>
              <a:t>上海</a:t>
            </a:r>
            <a:endParaRPr sz="2400">
              <a:latin typeface="黑体"/>
              <a:cs typeface="黑体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65903" y="5989320"/>
            <a:ext cx="1455420" cy="582295"/>
          </a:xfrm>
          <a:prstGeom prst="rect">
            <a:avLst/>
          </a:prstGeom>
          <a:solidFill>
            <a:srgbClr val="F0876F"/>
          </a:solidFill>
          <a:ln w="12700">
            <a:solidFill>
              <a:srgbClr val="B06150"/>
            </a:solidFill>
          </a:ln>
        </p:spPr>
        <p:txBody>
          <a:bodyPr wrap="square" lIns="0" tIns="104775" rIns="0" bIns="0" rtlCol="0" vert="horz">
            <a:spAutoFit/>
          </a:bodyPr>
          <a:lstStyle/>
          <a:p>
            <a:pPr marL="422275">
              <a:lnSpc>
                <a:spcPct val="100000"/>
              </a:lnSpc>
              <a:spcBef>
                <a:spcPts val="825"/>
              </a:spcBef>
            </a:pPr>
            <a:r>
              <a:rPr dirty="0" sz="2400">
                <a:solidFill>
                  <a:srgbClr val="FFFFFF"/>
                </a:solidFill>
                <a:latin typeface="黑体"/>
                <a:cs typeface="黑体"/>
              </a:rPr>
              <a:t>广州</a:t>
            </a:r>
            <a:endParaRPr sz="2400">
              <a:latin typeface="黑体"/>
              <a:cs typeface="黑体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12764" y="4428744"/>
            <a:ext cx="1454150" cy="582295"/>
          </a:xfrm>
          <a:prstGeom prst="rect">
            <a:avLst/>
          </a:prstGeom>
          <a:solidFill>
            <a:srgbClr val="57B6E4"/>
          </a:solidFill>
          <a:ln w="12700">
            <a:solidFill>
              <a:srgbClr val="3D85A8"/>
            </a:solidFill>
          </a:ln>
        </p:spPr>
        <p:txBody>
          <a:bodyPr wrap="square" lIns="0" tIns="104775" rIns="0" bIns="0" rtlCol="0" vert="horz">
            <a:spAutoFit/>
          </a:bodyPr>
          <a:lstStyle/>
          <a:p>
            <a:pPr marL="422275">
              <a:lnSpc>
                <a:spcPct val="100000"/>
              </a:lnSpc>
              <a:spcBef>
                <a:spcPts val="825"/>
              </a:spcBef>
            </a:pPr>
            <a:r>
              <a:rPr dirty="0" sz="2400">
                <a:solidFill>
                  <a:srgbClr val="FFFFFF"/>
                </a:solidFill>
                <a:latin typeface="黑体"/>
                <a:cs typeface="黑体"/>
              </a:rPr>
              <a:t>深圳</a:t>
            </a:r>
            <a:endParaRPr sz="2400">
              <a:latin typeface="黑体"/>
              <a:cs typeface="黑体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112764" y="5215128"/>
            <a:ext cx="1454150" cy="582295"/>
          </a:xfrm>
          <a:prstGeom prst="rect">
            <a:avLst/>
          </a:prstGeom>
          <a:solidFill>
            <a:srgbClr val="FFB954"/>
          </a:solidFill>
          <a:ln w="12700">
            <a:solidFill>
              <a:srgbClr val="BB873B"/>
            </a:solidFill>
          </a:ln>
        </p:spPr>
        <p:txBody>
          <a:bodyPr wrap="square" lIns="0" tIns="104775" rIns="0" bIns="0" rtlCol="0" vert="horz">
            <a:spAutoFit/>
          </a:bodyPr>
          <a:lstStyle/>
          <a:p>
            <a:pPr marL="422275">
              <a:lnSpc>
                <a:spcPct val="100000"/>
              </a:lnSpc>
              <a:spcBef>
                <a:spcPts val="825"/>
              </a:spcBef>
            </a:pPr>
            <a:r>
              <a:rPr dirty="0" sz="2400">
                <a:solidFill>
                  <a:srgbClr val="FFFFFF"/>
                </a:solidFill>
                <a:latin typeface="黑体"/>
                <a:cs typeface="黑体"/>
              </a:rPr>
              <a:t>成都</a:t>
            </a:r>
            <a:endParaRPr sz="2400">
              <a:latin typeface="黑体"/>
              <a:cs typeface="黑体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112764" y="5966459"/>
            <a:ext cx="1454150" cy="581025"/>
          </a:xfrm>
          <a:prstGeom prst="rect">
            <a:avLst/>
          </a:prstGeom>
          <a:solidFill>
            <a:srgbClr val="EB5F74"/>
          </a:solidFill>
          <a:ln w="12700">
            <a:solidFill>
              <a:srgbClr val="AC4452"/>
            </a:solidFill>
          </a:ln>
        </p:spPr>
        <p:txBody>
          <a:bodyPr wrap="square" lIns="0" tIns="101600" rIns="0" bIns="0" rtlCol="0" vert="horz">
            <a:spAutoFit/>
          </a:bodyPr>
          <a:lstStyle/>
          <a:p>
            <a:pPr marL="422275">
              <a:lnSpc>
                <a:spcPct val="100000"/>
              </a:lnSpc>
              <a:spcBef>
                <a:spcPts val="800"/>
              </a:spcBef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……</a:t>
            </a:r>
            <a:endParaRPr sz="2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943215" y="3979545"/>
            <a:ext cx="3998595" cy="2531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720725">
              <a:lnSpc>
                <a:spcPct val="130000"/>
              </a:lnSpc>
              <a:spcBef>
                <a:spcPts val="100"/>
              </a:spcBef>
            </a:pPr>
            <a:r>
              <a:rPr dirty="0" sz="1800" spc="30">
                <a:latin typeface="黑体"/>
                <a:cs typeface="黑体"/>
              </a:rPr>
              <a:t>性别分</a:t>
            </a:r>
            <a:r>
              <a:rPr dirty="0" sz="1800" spc="20">
                <a:latin typeface="黑体"/>
                <a:cs typeface="黑体"/>
              </a:rPr>
              <a:t>布</a:t>
            </a:r>
            <a:r>
              <a:rPr dirty="0" sz="1800" spc="45">
                <a:latin typeface="黑体"/>
                <a:cs typeface="黑体"/>
              </a:rPr>
              <a:t>上</a:t>
            </a:r>
            <a:r>
              <a:rPr dirty="0" sz="1800" spc="20">
                <a:latin typeface="黑体"/>
                <a:cs typeface="黑体"/>
              </a:rPr>
              <a:t>，</a:t>
            </a:r>
            <a:r>
              <a:rPr dirty="0" sz="1800" spc="30">
                <a:latin typeface="黑体"/>
                <a:cs typeface="黑体"/>
              </a:rPr>
              <a:t>快手用</a:t>
            </a:r>
            <a:r>
              <a:rPr dirty="0" sz="1800" spc="20">
                <a:latin typeface="黑体"/>
                <a:cs typeface="黑体"/>
              </a:rPr>
              <a:t>户</a:t>
            </a:r>
            <a:r>
              <a:rPr dirty="0" sz="1800" spc="30">
                <a:latin typeface="黑体"/>
                <a:cs typeface="黑体"/>
              </a:rPr>
              <a:t>中</a:t>
            </a:r>
            <a:r>
              <a:rPr dirty="0" sz="1800" spc="20">
                <a:latin typeface="黑体"/>
                <a:cs typeface="黑体"/>
              </a:rPr>
              <a:t>女</a:t>
            </a:r>
            <a:r>
              <a:rPr dirty="0" sz="1800" spc="30">
                <a:latin typeface="黑体"/>
                <a:cs typeface="黑体"/>
              </a:rPr>
              <a:t>性</a:t>
            </a:r>
            <a:r>
              <a:rPr dirty="0" sz="1800">
                <a:latin typeface="黑体"/>
                <a:cs typeface="黑体"/>
              </a:rPr>
              <a:t>用 </a:t>
            </a:r>
            <a:r>
              <a:rPr dirty="0" sz="1800" spc="45">
                <a:latin typeface="黑体"/>
                <a:cs typeface="黑体"/>
              </a:rPr>
              <a:t>户比</a:t>
            </a:r>
            <a:r>
              <a:rPr dirty="0" sz="1800" spc="30">
                <a:latin typeface="黑体"/>
                <a:cs typeface="黑体"/>
              </a:rPr>
              <a:t>男</a:t>
            </a:r>
            <a:r>
              <a:rPr dirty="0" sz="1800" spc="45">
                <a:latin typeface="黑体"/>
                <a:cs typeface="黑体"/>
              </a:rPr>
              <a:t>性</a:t>
            </a:r>
            <a:r>
              <a:rPr dirty="0" sz="1800" spc="30">
                <a:latin typeface="黑体"/>
                <a:cs typeface="黑体"/>
              </a:rPr>
              <a:t>用户</a:t>
            </a:r>
            <a:r>
              <a:rPr dirty="0" sz="1800" spc="45">
                <a:latin typeface="黑体"/>
                <a:cs typeface="黑体"/>
              </a:rPr>
              <a:t>占比</a:t>
            </a:r>
            <a:r>
              <a:rPr dirty="0" sz="1800" spc="30">
                <a:latin typeface="黑体"/>
                <a:cs typeface="黑体"/>
              </a:rPr>
              <a:t>较</a:t>
            </a:r>
            <a:r>
              <a:rPr dirty="0" sz="1800" spc="60">
                <a:latin typeface="黑体"/>
                <a:cs typeface="黑体"/>
              </a:rPr>
              <a:t>高</a:t>
            </a:r>
            <a:r>
              <a:rPr dirty="0" sz="1800" spc="35">
                <a:latin typeface="黑体"/>
                <a:cs typeface="黑体"/>
              </a:rPr>
              <a:t>，</a:t>
            </a:r>
            <a:r>
              <a:rPr dirty="0" sz="1800" spc="30">
                <a:latin typeface="黑体"/>
                <a:cs typeface="黑体"/>
              </a:rPr>
              <a:t>这</a:t>
            </a:r>
            <a:r>
              <a:rPr dirty="0" sz="1800" spc="45">
                <a:latin typeface="黑体"/>
                <a:cs typeface="黑体"/>
              </a:rPr>
              <a:t>可能</a:t>
            </a:r>
            <a:r>
              <a:rPr dirty="0" sz="1800" spc="30">
                <a:latin typeface="黑体"/>
                <a:cs typeface="黑体"/>
              </a:rPr>
              <a:t>与</a:t>
            </a:r>
            <a:r>
              <a:rPr dirty="0" sz="1800" spc="45">
                <a:latin typeface="黑体"/>
                <a:cs typeface="黑体"/>
              </a:rPr>
              <a:t>快</a:t>
            </a:r>
            <a:r>
              <a:rPr dirty="0" sz="1800">
                <a:latin typeface="黑体"/>
                <a:cs typeface="黑体"/>
              </a:rPr>
              <a:t>手 的内容定位和风格有关。</a:t>
            </a:r>
            <a:endParaRPr sz="1800">
              <a:latin typeface="黑体"/>
              <a:cs typeface="黑体"/>
            </a:endParaRPr>
          </a:p>
          <a:p>
            <a:pPr marL="12700" marR="129539" indent="635000">
              <a:lnSpc>
                <a:spcPct val="130000"/>
              </a:lnSpc>
              <a:spcBef>
                <a:spcPts val="65"/>
              </a:spcBef>
            </a:pPr>
            <a:r>
              <a:rPr dirty="0" sz="1800" spc="10">
                <a:latin typeface="黑体"/>
                <a:cs typeface="黑体"/>
              </a:rPr>
              <a:t>女性</a:t>
            </a:r>
            <a:r>
              <a:rPr dirty="0" sz="1800">
                <a:latin typeface="黑体"/>
                <a:cs typeface="黑体"/>
              </a:rPr>
              <a:t>用户</a:t>
            </a:r>
            <a:r>
              <a:rPr dirty="0" sz="1800" spc="10">
                <a:latin typeface="黑体"/>
                <a:cs typeface="黑体"/>
              </a:rPr>
              <a:t>更注重</a:t>
            </a:r>
            <a:r>
              <a:rPr dirty="0" sz="1800">
                <a:latin typeface="黑体"/>
                <a:cs typeface="黑体"/>
              </a:rPr>
              <a:t>生</a:t>
            </a:r>
            <a:r>
              <a:rPr dirty="0" sz="1800" spc="10">
                <a:latin typeface="黑体"/>
                <a:cs typeface="黑体"/>
              </a:rPr>
              <a:t>活</a:t>
            </a:r>
            <a:r>
              <a:rPr dirty="0" sz="1800">
                <a:latin typeface="黑体"/>
                <a:cs typeface="黑体"/>
              </a:rPr>
              <a:t>品</a:t>
            </a:r>
            <a:r>
              <a:rPr dirty="0" sz="1800" spc="10">
                <a:latin typeface="黑体"/>
                <a:cs typeface="黑体"/>
              </a:rPr>
              <a:t>质和娱</a:t>
            </a:r>
            <a:r>
              <a:rPr dirty="0" sz="1800">
                <a:latin typeface="黑体"/>
                <a:cs typeface="黑体"/>
              </a:rPr>
              <a:t>乐 体验，她们更喜欢通过</a:t>
            </a:r>
            <a:endParaRPr sz="1800">
              <a:latin typeface="黑体"/>
              <a:cs typeface="黑体"/>
            </a:endParaRPr>
          </a:p>
          <a:p>
            <a:pPr marL="12700" marR="1920239">
              <a:lnSpc>
                <a:spcPct val="130000"/>
              </a:lnSpc>
              <a:spcBef>
                <a:spcPts val="5"/>
              </a:spcBef>
            </a:pPr>
            <a:r>
              <a:rPr dirty="0" sz="1800">
                <a:latin typeface="黑体"/>
                <a:cs typeface="黑体"/>
              </a:rPr>
              <a:t>短视频来展示自己的 生活和个性。</a:t>
            </a:r>
            <a:endParaRPr sz="1800">
              <a:latin typeface="黑体"/>
              <a:cs typeface="黑体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8602726" y="3011423"/>
            <a:ext cx="2192020" cy="1033780"/>
            <a:chOff x="8602726" y="3011423"/>
            <a:chExt cx="2192020" cy="1033780"/>
          </a:xfrm>
        </p:grpSpPr>
        <p:sp>
          <p:nvSpPr>
            <p:cNvPr id="29" name="object 29"/>
            <p:cNvSpPr/>
            <p:nvPr/>
          </p:nvSpPr>
          <p:spPr>
            <a:xfrm>
              <a:off x="9241575" y="3011423"/>
              <a:ext cx="1553210" cy="1033780"/>
            </a:xfrm>
            <a:custGeom>
              <a:avLst/>
              <a:gdLst/>
              <a:ahLst/>
              <a:cxnLst/>
              <a:rect l="l" t="t" r="r" b="b"/>
              <a:pathLst>
                <a:path w="1553209" h="1033779">
                  <a:moveTo>
                    <a:pt x="316063" y="707898"/>
                  </a:moveTo>
                  <a:lnTo>
                    <a:pt x="187920" y="707898"/>
                  </a:lnTo>
                  <a:lnTo>
                    <a:pt x="187920" y="981582"/>
                  </a:lnTo>
                  <a:lnTo>
                    <a:pt x="192956" y="1001714"/>
                  </a:lnTo>
                  <a:lnTo>
                    <a:pt x="206684" y="1018143"/>
                  </a:lnTo>
                  <a:lnTo>
                    <a:pt x="227032" y="1029213"/>
                  </a:lnTo>
                  <a:lnTo>
                    <a:pt x="251928" y="1033271"/>
                  </a:lnTo>
                  <a:lnTo>
                    <a:pt x="276897" y="1029213"/>
                  </a:lnTo>
                  <a:lnTo>
                    <a:pt x="297283" y="1018143"/>
                  </a:lnTo>
                  <a:lnTo>
                    <a:pt x="311024" y="1001714"/>
                  </a:lnTo>
                  <a:lnTo>
                    <a:pt x="316063" y="981582"/>
                  </a:lnTo>
                  <a:lnTo>
                    <a:pt x="316063" y="707898"/>
                  </a:lnTo>
                  <a:close/>
                </a:path>
                <a:path w="1553209" h="1033779">
                  <a:moveTo>
                    <a:pt x="490942" y="707898"/>
                  </a:moveTo>
                  <a:lnTo>
                    <a:pt x="362799" y="707898"/>
                  </a:lnTo>
                  <a:lnTo>
                    <a:pt x="362799" y="981582"/>
                  </a:lnTo>
                  <a:lnTo>
                    <a:pt x="367837" y="1001714"/>
                  </a:lnTo>
                  <a:lnTo>
                    <a:pt x="381579" y="1018143"/>
                  </a:lnTo>
                  <a:lnTo>
                    <a:pt x="401964" y="1029213"/>
                  </a:lnTo>
                  <a:lnTo>
                    <a:pt x="426934" y="1033271"/>
                  </a:lnTo>
                  <a:lnTo>
                    <a:pt x="451830" y="1029213"/>
                  </a:lnTo>
                  <a:lnTo>
                    <a:pt x="472178" y="1018143"/>
                  </a:lnTo>
                  <a:lnTo>
                    <a:pt x="485905" y="1001714"/>
                  </a:lnTo>
                  <a:lnTo>
                    <a:pt x="490942" y="981582"/>
                  </a:lnTo>
                  <a:lnTo>
                    <a:pt x="490942" y="707898"/>
                  </a:lnTo>
                  <a:close/>
                </a:path>
                <a:path w="1553209" h="1033779">
                  <a:moveTo>
                    <a:pt x="521168" y="499237"/>
                  </a:moveTo>
                  <a:lnTo>
                    <a:pt x="157694" y="499237"/>
                  </a:lnTo>
                  <a:lnTo>
                    <a:pt x="119467" y="643508"/>
                  </a:lnTo>
                  <a:lnTo>
                    <a:pt x="118195" y="655405"/>
                  </a:lnTo>
                  <a:lnTo>
                    <a:pt x="120054" y="667051"/>
                  </a:lnTo>
                  <a:lnTo>
                    <a:pt x="155836" y="702675"/>
                  </a:lnTo>
                  <a:lnTo>
                    <a:pt x="184364" y="707898"/>
                  </a:lnTo>
                  <a:lnTo>
                    <a:pt x="494498" y="707898"/>
                  </a:lnTo>
                  <a:lnTo>
                    <a:pt x="535414" y="696485"/>
                  </a:lnTo>
                  <a:lnTo>
                    <a:pt x="560828" y="655244"/>
                  </a:lnTo>
                  <a:lnTo>
                    <a:pt x="559268" y="643508"/>
                  </a:lnTo>
                  <a:lnTo>
                    <a:pt x="521168" y="499237"/>
                  </a:lnTo>
                  <a:close/>
                </a:path>
                <a:path w="1553209" h="1033779">
                  <a:moveTo>
                    <a:pt x="448524" y="221741"/>
                  </a:moveTo>
                  <a:lnTo>
                    <a:pt x="230719" y="221741"/>
                  </a:lnTo>
                  <a:lnTo>
                    <a:pt x="216040" y="223579"/>
                  </a:lnTo>
                  <a:lnTo>
                    <a:pt x="182840" y="246761"/>
                  </a:lnTo>
                  <a:lnTo>
                    <a:pt x="4786" y="561721"/>
                  </a:lnTo>
                  <a:lnTo>
                    <a:pt x="0" y="578363"/>
                  </a:lnTo>
                  <a:lnTo>
                    <a:pt x="3357" y="594661"/>
                  </a:lnTo>
                  <a:lnTo>
                    <a:pt x="14001" y="608744"/>
                  </a:lnTo>
                  <a:lnTo>
                    <a:pt x="31075" y="618744"/>
                  </a:lnTo>
                  <a:lnTo>
                    <a:pt x="51885" y="622645"/>
                  </a:lnTo>
                  <a:lnTo>
                    <a:pt x="72112" y="619950"/>
                  </a:lnTo>
                  <a:lnTo>
                    <a:pt x="89600" y="611350"/>
                  </a:lnTo>
                  <a:lnTo>
                    <a:pt x="102195" y="597534"/>
                  </a:lnTo>
                  <a:lnTo>
                    <a:pt x="157694" y="499237"/>
                  </a:lnTo>
                  <a:lnTo>
                    <a:pt x="638752" y="499237"/>
                  </a:lnTo>
                  <a:lnTo>
                    <a:pt x="496022" y="246761"/>
                  </a:lnTo>
                  <a:lnTo>
                    <a:pt x="487547" y="236350"/>
                  </a:lnTo>
                  <a:lnTo>
                    <a:pt x="476226" y="228536"/>
                  </a:lnTo>
                  <a:lnTo>
                    <a:pt x="462928" y="223579"/>
                  </a:lnTo>
                  <a:lnTo>
                    <a:pt x="448524" y="221741"/>
                  </a:lnTo>
                  <a:close/>
                </a:path>
                <a:path w="1553209" h="1033779">
                  <a:moveTo>
                    <a:pt x="638752" y="499237"/>
                  </a:moveTo>
                  <a:lnTo>
                    <a:pt x="521168" y="499237"/>
                  </a:lnTo>
                  <a:lnTo>
                    <a:pt x="577048" y="597534"/>
                  </a:lnTo>
                  <a:lnTo>
                    <a:pt x="589476" y="611350"/>
                  </a:lnTo>
                  <a:lnTo>
                    <a:pt x="606940" y="619950"/>
                  </a:lnTo>
                  <a:lnTo>
                    <a:pt x="627143" y="622645"/>
                  </a:lnTo>
                  <a:lnTo>
                    <a:pt x="647787" y="618744"/>
                  </a:lnTo>
                  <a:lnTo>
                    <a:pt x="664860" y="608744"/>
                  </a:lnTo>
                  <a:lnTo>
                    <a:pt x="675505" y="594661"/>
                  </a:lnTo>
                  <a:lnTo>
                    <a:pt x="678862" y="578363"/>
                  </a:lnTo>
                  <a:lnTo>
                    <a:pt x="674076" y="561721"/>
                  </a:lnTo>
                  <a:lnTo>
                    <a:pt x="638752" y="499237"/>
                  </a:lnTo>
                  <a:close/>
                </a:path>
                <a:path w="1553209" h="1033779">
                  <a:moveTo>
                    <a:pt x="1364575" y="445262"/>
                  </a:moveTo>
                  <a:lnTo>
                    <a:pt x="1061934" y="445262"/>
                  </a:lnTo>
                  <a:lnTo>
                    <a:pt x="1061934" y="981582"/>
                  </a:lnTo>
                  <a:lnTo>
                    <a:pt x="1066970" y="1001714"/>
                  </a:lnTo>
                  <a:lnTo>
                    <a:pt x="1080698" y="1018143"/>
                  </a:lnTo>
                  <a:lnTo>
                    <a:pt x="1101046" y="1029213"/>
                  </a:lnTo>
                  <a:lnTo>
                    <a:pt x="1125942" y="1033271"/>
                  </a:lnTo>
                  <a:lnTo>
                    <a:pt x="1150911" y="1029213"/>
                  </a:lnTo>
                  <a:lnTo>
                    <a:pt x="1171297" y="1018143"/>
                  </a:lnTo>
                  <a:lnTo>
                    <a:pt x="1185038" y="1001714"/>
                  </a:lnTo>
                  <a:lnTo>
                    <a:pt x="1190077" y="981582"/>
                  </a:lnTo>
                  <a:lnTo>
                    <a:pt x="1190077" y="673607"/>
                  </a:lnTo>
                  <a:lnTo>
                    <a:pt x="1364756" y="673607"/>
                  </a:lnTo>
                  <a:lnTo>
                    <a:pt x="1364575" y="445262"/>
                  </a:lnTo>
                  <a:close/>
                </a:path>
                <a:path w="1553209" h="1033779">
                  <a:moveTo>
                    <a:pt x="1364756" y="673607"/>
                  </a:moveTo>
                  <a:lnTo>
                    <a:pt x="1236813" y="673607"/>
                  </a:lnTo>
                  <a:lnTo>
                    <a:pt x="1236813" y="981582"/>
                  </a:lnTo>
                  <a:lnTo>
                    <a:pt x="1241851" y="1001714"/>
                  </a:lnTo>
                  <a:lnTo>
                    <a:pt x="1255593" y="1018143"/>
                  </a:lnTo>
                  <a:lnTo>
                    <a:pt x="1275978" y="1029213"/>
                  </a:lnTo>
                  <a:lnTo>
                    <a:pt x="1300948" y="1033271"/>
                  </a:lnTo>
                  <a:lnTo>
                    <a:pt x="1325844" y="1029213"/>
                  </a:lnTo>
                  <a:lnTo>
                    <a:pt x="1346192" y="1018143"/>
                  </a:lnTo>
                  <a:lnTo>
                    <a:pt x="1359919" y="1001714"/>
                  </a:lnTo>
                  <a:lnTo>
                    <a:pt x="1364956" y="981582"/>
                  </a:lnTo>
                  <a:lnTo>
                    <a:pt x="1364923" y="883784"/>
                  </a:lnTo>
                  <a:lnTo>
                    <a:pt x="1364756" y="673607"/>
                  </a:lnTo>
                  <a:close/>
                </a:path>
                <a:path w="1553209" h="1033779">
                  <a:moveTo>
                    <a:pt x="1213064" y="221487"/>
                  </a:moveTo>
                  <a:lnTo>
                    <a:pt x="1176071" y="221509"/>
                  </a:lnTo>
                  <a:lnTo>
                    <a:pt x="1143436" y="221567"/>
                  </a:lnTo>
                  <a:lnTo>
                    <a:pt x="1119516" y="221648"/>
                  </a:lnTo>
                  <a:lnTo>
                    <a:pt x="1078190" y="228393"/>
                  </a:lnTo>
                  <a:lnTo>
                    <a:pt x="878800" y="561721"/>
                  </a:lnTo>
                  <a:lnTo>
                    <a:pt x="874014" y="578363"/>
                  </a:lnTo>
                  <a:lnTo>
                    <a:pt x="877371" y="594661"/>
                  </a:lnTo>
                  <a:lnTo>
                    <a:pt x="888015" y="608744"/>
                  </a:lnTo>
                  <a:lnTo>
                    <a:pt x="905089" y="618744"/>
                  </a:lnTo>
                  <a:lnTo>
                    <a:pt x="925732" y="622645"/>
                  </a:lnTo>
                  <a:lnTo>
                    <a:pt x="945935" y="619950"/>
                  </a:lnTo>
                  <a:lnTo>
                    <a:pt x="963400" y="611350"/>
                  </a:lnTo>
                  <a:lnTo>
                    <a:pt x="975828" y="597534"/>
                  </a:lnTo>
                  <a:lnTo>
                    <a:pt x="1061934" y="445262"/>
                  </a:lnTo>
                  <a:lnTo>
                    <a:pt x="1482112" y="445262"/>
                  </a:lnTo>
                  <a:lnTo>
                    <a:pt x="1369655" y="246761"/>
                  </a:lnTo>
                  <a:lnTo>
                    <a:pt x="1333722" y="223704"/>
                  </a:lnTo>
                  <a:lnTo>
                    <a:pt x="1317839" y="221741"/>
                  </a:lnTo>
                  <a:lnTo>
                    <a:pt x="1213064" y="221487"/>
                  </a:lnTo>
                  <a:close/>
                </a:path>
                <a:path w="1553209" h="1033779">
                  <a:moveTo>
                    <a:pt x="1482112" y="445262"/>
                  </a:moveTo>
                  <a:lnTo>
                    <a:pt x="1364575" y="445262"/>
                  </a:lnTo>
                  <a:lnTo>
                    <a:pt x="1450681" y="597534"/>
                  </a:lnTo>
                  <a:lnTo>
                    <a:pt x="1463109" y="611350"/>
                  </a:lnTo>
                  <a:lnTo>
                    <a:pt x="1480573" y="619950"/>
                  </a:lnTo>
                  <a:lnTo>
                    <a:pt x="1500776" y="622645"/>
                  </a:lnTo>
                  <a:lnTo>
                    <a:pt x="1521420" y="618744"/>
                  </a:lnTo>
                  <a:lnTo>
                    <a:pt x="1538714" y="608744"/>
                  </a:lnTo>
                  <a:lnTo>
                    <a:pt x="1549471" y="594661"/>
                  </a:lnTo>
                  <a:lnTo>
                    <a:pt x="1552870" y="578363"/>
                  </a:lnTo>
                  <a:lnTo>
                    <a:pt x="1548090" y="561721"/>
                  </a:lnTo>
                  <a:lnTo>
                    <a:pt x="1482112" y="445262"/>
                  </a:lnTo>
                  <a:close/>
                </a:path>
                <a:path w="1553209" h="1033779">
                  <a:moveTo>
                    <a:pt x="779740" y="41528"/>
                  </a:moveTo>
                  <a:lnTo>
                    <a:pt x="764480" y="44043"/>
                  </a:lnTo>
                  <a:lnTo>
                    <a:pt x="751959" y="50879"/>
                  </a:lnTo>
                  <a:lnTo>
                    <a:pt x="743485" y="60977"/>
                  </a:lnTo>
                  <a:lnTo>
                    <a:pt x="740370" y="73278"/>
                  </a:lnTo>
                  <a:lnTo>
                    <a:pt x="740370" y="956182"/>
                  </a:lnTo>
                  <a:lnTo>
                    <a:pt x="743485" y="968484"/>
                  </a:lnTo>
                  <a:lnTo>
                    <a:pt x="751959" y="978582"/>
                  </a:lnTo>
                  <a:lnTo>
                    <a:pt x="764480" y="985418"/>
                  </a:lnTo>
                  <a:lnTo>
                    <a:pt x="779740" y="987932"/>
                  </a:lnTo>
                  <a:lnTo>
                    <a:pt x="795214" y="985418"/>
                  </a:lnTo>
                  <a:lnTo>
                    <a:pt x="807712" y="978582"/>
                  </a:lnTo>
                  <a:lnTo>
                    <a:pt x="816066" y="968484"/>
                  </a:lnTo>
                  <a:lnTo>
                    <a:pt x="819110" y="956182"/>
                  </a:lnTo>
                  <a:lnTo>
                    <a:pt x="819110" y="73278"/>
                  </a:lnTo>
                  <a:lnTo>
                    <a:pt x="816066" y="60977"/>
                  </a:lnTo>
                  <a:lnTo>
                    <a:pt x="807712" y="50879"/>
                  </a:lnTo>
                  <a:lnTo>
                    <a:pt x="795214" y="44043"/>
                  </a:lnTo>
                  <a:lnTo>
                    <a:pt x="779740" y="41528"/>
                  </a:lnTo>
                  <a:close/>
                </a:path>
                <a:path w="1553209" h="1033779">
                  <a:moveTo>
                    <a:pt x="1213318" y="0"/>
                  </a:moveTo>
                  <a:lnTo>
                    <a:pt x="1164625" y="7933"/>
                  </a:lnTo>
                  <a:lnTo>
                    <a:pt x="1124862" y="29559"/>
                  </a:lnTo>
                  <a:lnTo>
                    <a:pt x="1098053" y="61614"/>
                  </a:lnTo>
                  <a:lnTo>
                    <a:pt x="1088223" y="100837"/>
                  </a:lnTo>
                  <a:lnTo>
                    <a:pt x="1098053" y="140114"/>
                  </a:lnTo>
                  <a:lnTo>
                    <a:pt x="1124862" y="172164"/>
                  </a:lnTo>
                  <a:lnTo>
                    <a:pt x="1164625" y="193760"/>
                  </a:lnTo>
                  <a:lnTo>
                    <a:pt x="1213318" y="201675"/>
                  </a:lnTo>
                  <a:lnTo>
                    <a:pt x="1261937" y="193760"/>
                  </a:lnTo>
                  <a:lnTo>
                    <a:pt x="1301662" y="172164"/>
                  </a:lnTo>
                  <a:lnTo>
                    <a:pt x="1328457" y="140114"/>
                  </a:lnTo>
                  <a:lnTo>
                    <a:pt x="1338286" y="100837"/>
                  </a:lnTo>
                  <a:lnTo>
                    <a:pt x="1328457" y="61614"/>
                  </a:lnTo>
                  <a:lnTo>
                    <a:pt x="1301662" y="29559"/>
                  </a:lnTo>
                  <a:lnTo>
                    <a:pt x="1261937" y="7933"/>
                  </a:lnTo>
                  <a:lnTo>
                    <a:pt x="1213318" y="0"/>
                  </a:lnTo>
                  <a:close/>
                </a:path>
                <a:path w="1553209" h="1033779">
                  <a:moveTo>
                    <a:pt x="339304" y="0"/>
                  </a:moveTo>
                  <a:lnTo>
                    <a:pt x="290778" y="7933"/>
                  </a:lnTo>
                  <a:lnTo>
                    <a:pt x="251134" y="29559"/>
                  </a:lnTo>
                  <a:lnTo>
                    <a:pt x="224397" y="61614"/>
                  </a:lnTo>
                  <a:lnTo>
                    <a:pt x="214590" y="100837"/>
                  </a:lnTo>
                  <a:lnTo>
                    <a:pt x="224397" y="140114"/>
                  </a:lnTo>
                  <a:lnTo>
                    <a:pt x="251134" y="172164"/>
                  </a:lnTo>
                  <a:lnTo>
                    <a:pt x="290778" y="193760"/>
                  </a:lnTo>
                  <a:lnTo>
                    <a:pt x="339304" y="201675"/>
                  </a:lnTo>
                  <a:lnTo>
                    <a:pt x="387883" y="193760"/>
                  </a:lnTo>
                  <a:lnTo>
                    <a:pt x="427521" y="172164"/>
                  </a:lnTo>
                  <a:lnTo>
                    <a:pt x="454229" y="140114"/>
                  </a:lnTo>
                  <a:lnTo>
                    <a:pt x="464018" y="100837"/>
                  </a:lnTo>
                  <a:lnTo>
                    <a:pt x="454229" y="61614"/>
                  </a:lnTo>
                  <a:lnTo>
                    <a:pt x="427521" y="29559"/>
                  </a:lnTo>
                  <a:lnTo>
                    <a:pt x="387883" y="7933"/>
                  </a:lnTo>
                  <a:lnTo>
                    <a:pt x="339304" y="0"/>
                  </a:lnTo>
                  <a:close/>
                </a:path>
              </a:pathLst>
            </a:custGeom>
            <a:solidFill>
              <a:srgbClr val="F087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8609076" y="3105911"/>
              <a:ext cx="584200" cy="867410"/>
            </a:xfrm>
            <a:custGeom>
              <a:avLst/>
              <a:gdLst/>
              <a:ahLst/>
              <a:cxnLst/>
              <a:rect l="l" t="t" r="r" b="b"/>
              <a:pathLst>
                <a:path w="584200" h="867410">
                  <a:moveTo>
                    <a:pt x="291846" y="0"/>
                  </a:moveTo>
                  <a:lnTo>
                    <a:pt x="0" y="291846"/>
                  </a:lnTo>
                  <a:lnTo>
                    <a:pt x="145923" y="291846"/>
                  </a:lnTo>
                  <a:lnTo>
                    <a:pt x="145923" y="867156"/>
                  </a:lnTo>
                  <a:lnTo>
                    <a:pt x="437769" y="867156"/>
                  </a:lnTo>
                  <a:lnTo>
                    <a:pt x="437769" y="291846"/>
                  </a:lnTo>
                  <a:lnTo>
                    <a:pt x="583692" y="291846"/>
                  </a:lnTo>
                  <a:lnTo>
                    <a:pt x="291846" y="0"/>
                  </a:lnTo>
                  <a:close/>
                </a:path>
              </a:pathLst>
            </a:custGeom>
            <a:solidFill>
              <a:srgbClr val="FFB9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8609076" y="3105911"/>
              <a:ext cx="584200" cy="867410"/>
            </a:xfrm>
            <a:custGeom>
              <a:avLst/>
              <a:gdLst/>
              <a:ahLst/>
              <a:cxnLst/>
              <a:rect l="l" t="t" r="r" b="b"/>
              <a:pathLst>
                <a:path w="584200" h="867410">
                  <a:moveTo>
                    <a:pt x="0" y="291846"/>
                  </a:moveTo>
                  <a:lnTo>
                    <a:pt x="291846" y="0"/>
                  </a:lnTo>
                  <a:lnTo>
                    <a:pt x="583692" y="291846"/>
                  </a:lnTo>
                  <a:lnTo>
                    <a:pt x="437769" y="291846"/>
                  </a:lnTo>
                  <a:lnTo>
                    <a:pt x="437769" y="867156"/>
                  </a:lnTo>
                  <a:lnTo>
                    <a:pt x="145923" y="867156"/>
                  </a:lnTo>
                  <a:lnTo>
                    <a:pt x="145923" y="291846"/>
                  </a:lnTo>
                  <a:lnTo>
                    <a:pt x="0" y="291846"/>
                  </a:lnTo>
                  <a:close/>
                </a:path>
              </a:pathLst>
            </a:custGeom>
            <a:ln w="12700">
              <a:solidFill>
                <a:srgbClr val="BB873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17252" y="5370576"/>
            <a:ext cx="1941576" cy="119786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62811" cy="122377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23594" y="236042"/>
            <a:ext cx="403796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74165" algn="l"/>
              </a:tabLst>
            </a:pPr>
            <a:r>
              <a:rPr dirty="0" sz="3200" spc="10"/>
              <a:t>活动</a:t>
            </a:r>
            <a:r>
              <a:rPr dirty="0" sz="3200" spc="-10"/>
              <a:t>二	</a:t>
            </a:r>
            <a:r>
              <a:rPr dirty="0" sz="3200" spc="5"/>
              <a:t>认识</a:t>
            </a:r>
            <a:r>
              <a:rPr dirty="0" sz="3200" spc="-10"/>
              <a:t>快</a:t>
            </a:r>
            <a:r>
              <a:rPr dirty="0" sz="3200" spc="5"/>
              <a:t>手</a:t>
            </a:r>
            <a:r>
              <a:rPr dirty="0" sz="3200" spc="-10"/>
              <a:t>平台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239268" y="1367027"/>
            <a:ext cx="4326890" cy="523240"/>
          </a:xfrm>
          <a:prstGeom prst="rect">
            <a:avLst/>
          </a:prstGeom>
          <a:solidFill>
            <a:srgbClr val="FFB954"/>
          </a:solidFill>
        </p:spPr>
        <p:txBody>
          <a:bodyPr wrap="square" lIns="0" tIns="38735" rIns="0" bIns="0" rtlCol="0" vert="horz">
            <a:spAutoFit/>
          </a:bodyPr>
          <a:lstStyle/>
          <a:p>
            <a:pPr marL="1172210">
              <a:lnSpc>
                <a:spcPct val="100000"/>
              </a:lnSpc>
              <a:spcBef>
                <a:spcPts val="305"/>
              </a:spcBef>
            </a:pPr>
            <a:r>
              <a:rPr dirty="0" sz="2800">
                <a:latin typeface="Arial"/>
                <a:cs typeface="Arial"/>
              </a:rPr>
              <a:t>3</a:t>
            </a:r>
            <a:r>
              <a:rPr dirty="0" sz="2800">
                <a:latin typeface="黑体"/>
                <a:cs typeface="黑体"/>
              </a:rPr>
              <a:t>．</a:t>
            </a:r>
            <a:r>
              <a:rPr dirty="0" sz="2800" spc="5">
                <a:latin typeface="黑体"/>
                <a:cs typeface="黑体"/>
              </a:rPr>
              <a:t>平台特色</a:t>
            </a:r>
            <a:endParaRPr sz="2800">
              <a:latin typeface="黑体"/>
              <a:cs typeface="黑体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9268" y="2071116"/>
            <a:ext cx="4030979" cy="742315"/>
          </a:xfrm>
          <a:prstGeom prst="rect">
            <a:avLst/>
          </a:prstGeom>
          <a:solidFill>
            <a:srgbClr val="EB5F74"/>
          </a:solidFill>
          <a:ln w="12700">
            <a:solidFill>
              <a:srgbClr val="AC4452"/>
            </a:solidFill>
          </a:ln>
        </p:spPr>
        <p:txBody>
          <a:bodyPr wrap="square" lIns="0" tIns="183515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445"/>
              </a:spcBef>
            </a:pPr>
            <a:r>
              <a:rPr dirty="0" sz="2400" spc="-5">
                <a:solidFill>
                  <a:srgbClr val="FFFFFF"/>
                </a:solidFill>
                <a:latin typeface="黑体"/>
                <a:cs typeface="黑体"/>
              </a:rPr>
              <a:t>（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2400" spc="-5">
                <a:solidFill>
                  <a:srgbClr val="FFFFFF"/>
                </a:solidFill>
                <a:latin typeface="黑体"/>
                <a:cs typeface="黑体"/>
              </a:rPr>
              <a:t>）</a:t>
            </a:r>
            <a:r>
              <a:rPr dirty="0" sz="2400">
                <a:solidFill>
                  <a:srgbClr val="FFFFFF"/>
                </a:solidFill>
                <a:latin typeface="黑体"/>
                <a:cs typeface="黑体"/>
              </a:rPr>
              <a:t>商业化潜力大</a:t>
            </a:r>
            <a:endParaRPr sz="2400">
              <a:latin typeface="黑体"/>
              <a:cs typeface="黑体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2521" y="2969768"/>
            <a:ext cx="5485130" cy="28790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720725">
              <a:lnSpc>
                <a:spcPct val="130000"/>
              </a:lnSpc>
              <a:spcBef>
                <a:spcPts val="100"/>
              </a:spcBef>
            </a:pPr>
            <a:r>
              <a:rPr dirty="0" sz="2400" spc="80">
                <a:latin typeface="黑体"/>
                <a:cs typeface="黑体"/>
              </a:rPr>
              <a:t>随着拼多</a:t>
            </a:r>
            <a:r>
              <a:rPr dirty="0" sz="2400" spc="85">
                <a:latin typeface="黑体"/>
                <a:cs typeface="黑体"/>
              </a:rPr>
              <a:t>多</a:t>
            </a:r>
            <a:r>
              <a:rPr dirty="0" sz="2400" spc="80">
                <a:latin typeface="黑体"/>
                <a:cs typeface="黑体"/>
              </a:rPr>
              <a:t>、趣头条的上</a:t>
            </a:r>
            <a:r>
              <a:rPr dirty="0" sz="2400" spc="85">
                <a:latin typeface="黑体"/>
                <a:cs typeface="黑体"/>
              </a:rPr>
              <a:t>市</a:t>
            </a:r>
            <a:r>
              <a:rPr dirty="0" sz="2400" spc="80">
                <a:latin typeface="黑体"/>
                <a:cs typeface="黑体"/>
              </a:rPr>
              <a:t>，以三 </a:t>
            </a:r>
            <a:r>
              <a:rPr dirty="0" sz="2400" spc="125">
                <a:latin typeface="黑体"/>
                <a:cs typeface="黑体"/>
              </a:rPr>
              <a:t>四五线</a:t>
            </a:r>
            <a:r>
              <a:rPr dirty="0" sz="2400" spc="114">
                <a:latin typeface="黑体"/>
                <a:cs typeface="黑体"/>
              </a:rPr>
              <a:t>城</a:t>
            </a:r>
            <a:r>
              <a:rPr dirty="0" sz="2400" spc="125">
                <a:latin typeface="黑体"/>
                <a:cs typeface="黑体"/>
              </a:rPr>
              <a:t>市为代</a:t>
            </a:r>
            <a:r>
              <a:rPr dirty="0" sz="2400" spc="114">
                <a:latin typeface="黑体"/>
                <a:cs typeface="黑体"/>
              </a:rPr>
              <a:t>表</a:t>
            </a:r>
            <a:r>
              <a:rPr dirty="0" sz="2400" spc="125">
                <a:latin typeface="黑体"/>
                <a:cs typeface="黑体"/>
              </a:rPr>
              <a:t>的新兴</a:t>
            </a:r>
            <a:r>
              <a:rPr dirty="0" sz="2400" spc="114">
                <a:latin typeface="黑体"/>
                <a:cs typeface="黑体"/>
              </a:rPr>
              <a:t>市</a:t>
            </a:r>
            <a:r>
              <a:rPr dirty="0" sz="2400" spc="125">
                <a:latin typeface="黑体"/>
                <a:cs typeface="黑体"/>
              </a:rPr>
              <a:t>场的潜</a:t>
            </a:r>
            <a:r>
              <a:rPr dirty="0" sz="2400" spc="114">
                <a:latin typeface="黑体"/>
                <a:cs typeface="黑体"/>
              </a:rPr>
              <a:t>力</a:t>
            </a:r>
            <a:r>
              <a:rPr dirty="0" sz="2400">
                <a:latin typeface="黑体"/>
                <a:cs typeface="黑体"/>
              </a:rPr>
              <a:t>引 </a:t>
            </a:r>
            <a:r>
              <a:rPr dirty="0" sz="2400" spc="125">
                <a:latin typeface="黑体"/>
                <a:cs typeface="黑体"/>
              </a:rPr>
              <a:t>起了诸</a:t>
            </a:r>
            <a:r>
              <a:rPr dirty="0" sz="2400" spc="114">
                <a:latin typeface="黑体"/>
                <a:cs typeface="黑体"/>
              </a:rPr>
              <a:t>多</a:t>
            </a:r>
            <a:r>
              <a:rPr dirty="0" sz="2400" spc="125">
                <a:latin typeface="黑体"/>
                <a:cs typeface="黑体"/>
              </a:rPr>
              <a:t>关</a:t>
            </a:r>
            <a:r>
              <a:rPr dirty="0" sz="2400" spc="140">
                <a:latin typeface="黑体"/>
                <a:cs typeface="黑体"/>
              </a:rPr>
              <a:t>注</a:t>
            </a:r>
            <a:r>
              <a:rPr dirty="0" sz="2400" spc="125">
                <a:latin typeface="黑体"/>
                <a:cs typeface="黑体"/>
              </a:rPr>
              <a:t>，</a:t>
            </a:r>
            <a:r>
              <a:rPr dirty="0" sz="2400" spc="114">
                <a:latin typeface="黑体"/>
                <a:cs typeface="黑体"/>
              </a:rPr>
              <a:t>在</a:t>
            </a:r>
            <a:r>
              <a:rPr dirty="0" sz="2400" spc="125">
                <a:latin typeface="黑体"/>
                <a:cs typeface="黑体"/>
              </a:rPr>
              <a:t>新兴市</a:t>
            </a:r>
            <a:r>
              <a:rPr dirty="0" sz="2400" spc="114">
                <a:latin typeface="黑体"/>
                <a:cs typeface="黑体"/>
              </a:rPr>
              <a:t>场</a:t>
            </a:r>
            <a:r>
              <a:rPr dirty="0" sz="2400" spc="125">
                <a:latin typeface="黑体"/>
                <a:cs typeface="黑体"/>
              </a:rPr>
              <a:t>寻求突</a:t>
            </a:r>
            <a:r>
              <a:rPr dirty="0" sz="2400" spc="114">
                <a:latin typeface="黑体"/>
                <a:cs typeface="黑体"/>
              </a:rPr>
              <a:t>破</a:t>
            </a:r>
            <a:r>
              <a:rPr dirty="0" sz="2400">
                <a:latin typeface="黑体"/>
                <a:cs typeface="黑体"/>
              </a:rPr>
              <a:t>已 </a:t>
            </a:r>
            <a:r>
              <a:rPr dirty="0" sz="2400" spc="125">
                <a:latin typeface="黑体"/>
                <a:cs typeface="黑体"/>
              </a:rPr>
              <a:t>成为当</a:t>
            </a:r>
            <a:r>
              <a:rPr dirty="0" sz="2400" spc="114">
                <a:latin typeface="黑体"/>
                <a:cs typeface="黑体"/>
              </a:rPr>
              <a:t>前</a:t>
            </a:r>
            <a:r>
              <a:rPr dirty="0" sz="2400" spc="125">
                <a:latin typeface="黑体"/>
                <a:cs typeface="黑体"/>
              </a:rPr>
              <a:t>移动互</a:t>
            </a:r>
            <a:r>
              <a:rPr dirty="0" sz="2400" spc="114">
                <a:latin typeface="黑体"/>
                <a:cs typeface="黑体"/>
              </a:rPr>
              <a:t>联</a:t>
            </a:r>
            <a:r>
              <a:rPr dirty="0" sz="2400" spc="125">
                <a:latin typeface="黑体"/>
                <a:cs typeface="黑体"/>
              </a:rPr>
              <a:t>网领域</a:t>
            </a:r>
            <a:r>
              <a:rPr dirty="0" sz="2400" spc="114">
                <a:latin typeface="黑体"/>
                <a:cs typeface="黑体"/>
              </a:rPr>
              <a:t>的</a:t>
            </a:r>
            <a:r>
              <a:rPr dirty="0" sz="2400" spc="125">
                <a:latin typeface="黑体"/>
                <a:cs typeface="黑体"/>
              </a:rPr>
              <a:t>趋</a:t>
            </a:r>
            <a:r>
              <a:rPr dirty="0" sz="2400" spc="165">
                <a:latin typeface="黑体"/>
                <a:cs typeface="黑体"/>
              </a:rPr>
              <a:t>势</a:t>
            </a:r>
            <a:r>
              <a:rPr dirty="0" sz="2400" spc="130">
                <a:latin typeface="黑体"/>
                <a:cs typeface="黑体"/>
              </a:rPr>
              <a:t>，</a:t>
            </a:r>
            <a:r>
              <a:rPr dirty="0" sz="2400" spc="120">
                <a:latin typeface="黑体"/>
                <a:cs typeface="黑体"/>
              </a:rPr>
              <a:t>而快 </a:t>
            </a:r>
            <a:r>
              <a:rPr dirty="0" sz="2400" spc="125">
                <a:latin typeface="黑体"/>
                <a:cs typeface="黑体"/>
              </a:rPr>
              <a:t>手在这</a:t>
            </a:r>
            <a:r>
              <a:rPr dirty="0" sz="2400" spc="114">
                <a:latin typeface="黑体"/>
                <a:cs typeface="黑体"/>
              </a:rPr>
              <a:t>些</a:t>
            </a:r>
            <a:r>
              <a:rPr dirty="0" sz="2400" spc="125">
                <a:latin typeface="黑体"/>
                <a:cs typeface="黑体"/>
              </a:rPr>
              <a:t>新兴市</a:t>
            </a:r>
            <a:r>
              <a:rPr dirty="0" sz="2400" spc="114">
                <a:latin typeface="黑体"/>
                <a:cs typeface="黑体"/>
              </a:rPr>
              <a:t>场</a:t>
            </a:r>
            <a:r>
              <a:rPr dirty="0" sz="2400" spc="125">
                <a:latin typeface="黑体"/>
                <a:cs typeface="黑体"/>
              </a:rPr>
              <a:t>拥有较</a:t>
            </a:r>
            <a:r>
              <a:rPr dirty="0" sz="2400" spc="114">
                <a:latin typeface="黑体"/>
                <a:cs typeface="黑体"/>
              </a:rPr>
              <a:t>高</a:t>
            </a:r>
            <a:r>
              <a:rPr dirty="0" sz="2400" spc="125">
                <a:latin typeface="黑体"/>
                <a:cs typeface="黑体"/>
              </a:rPr>
              <a:t>的渗透</a:t>
            </a:r>
            <a:r>
              <a:rPr dirty="0" sz="2400" spc="160">
                <a:latin typeface="黑体"/>
                <a:cs typeface="黑体"/>
              </a:rPr>
              <a:t>率</a:t>
            </a:r>
            <a:r>
              <a:rPr dirty="0" sz="2400">
                <a:latin typeface="黑体"/>
                <a:cs typeface="黑体"/>
              </a:rPr>
              <a:t>，  商业化潜力很大。</a:t>
            </a:r>
            <a:endParaRPr sz="2400">
              <a:latin typeface="黑体"/>
              <a:cs typeface="黑体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09359" y="2090927"/>
            <a:ext cx="3570732" cy="410108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00259" y="1399032"/>
            <a:ext cx="2101596" cy="395325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23594" y="236042"/>
            <a:ext cx="403796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74165" algn="l"/>
              </a:tabLst>
            </a:pPr>
            <a:r>
              <a:rPr dirty="0" sz="3200" spc="10"/>
              <a:t>活动</a:t>
            </a:r>
            <a:r>
              <a:rPr dirty="0" sz="3200" spc="-10"/>
              <a:t>二	</a:t>
            </a:r>
            <a:r>
              <a:rPr dirty="0" sz="3200" spc="5"/>
              <a:t>认识</a:t>
            </a:r>
            <a:r>
              <a:rPr dirty="0" sz="3200" spc="-10"/>
              <a:t>快</a:t>
            </a:r>
            <a:r>
              <a:rPr dirty="0" sz="3200" spc="5"/>
              <a:t>手</a:t>
            </a:r>
            <a:r>
              <a:rPr dirty="0" sz="3200" spc="-10"/>
              <a:t>平台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62811" cy="122377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39268" y="1367027"/>
            <a:ext cx="4326890" cy="523240"/>
          </a:xfrm>
          <a:prstGeom prst="rect">
            <a:avLst/>
          </a:prstGeom>
          <a:solidFill>
            <a:srgbClr val="FFB954"/>
          </a:solidFill>
        </p:spPr>
        <p:txBody>
          <a:bodyPr wrap="square" lIns="0" tIns="38735" rIns="0" bIns="0" rtlCol="0" vert="horz">
            <a:spAutoFit/>
          </a:bodyPr>
          <a:lstStyle/>
          <a:p>
            <a:pPr marL="1172210">
              <a:lnSpc>
                <a:spcPct val="100000"/>
              </a:lnSpc>
              <a:spcBef>
                <a:spcPts val="305"/>
              </a:spcBef>
            </a:pPr>
            <a:r>
              <a:rPr dirty="0" sz="2800">
                <a:latin typeface="Arial"/>
                <a:cs typeface="Arial"/>
              </a:rPr>
              <a:t>3</a:t>
            </a:r>
            <a:r>
              <a:rPr dirty="0" sz="2800">
                <a:latin typeface="黑体"/>
                <a:cs typeface="黑体"/>
              </a:rPr>
              <a:t>．</a:t>
            </a:r>
            <a:r>
              <a:rPr dirty="0" sz="2800" spc="5">
                <a:latin typeface="黑体"/>
                <a:cs typeface="黑体"/>
              </a:rPr>
              <a:t>平台特色</a:t>
            </a:r>
            <a:endParaRPr sz="2800">
              <a:latin typeface="黑体"/>
              <a:cs typeface="黑体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9268" y="2071116"/>
            <a:ext cx="4434840" cy="742315"/>
          </a:xfrm>
          <a:prstGeom prst="rect">
            <a:avLst/>
          </a:prstGeom>
          <a:solidFill>
            <a:srgbClr val="EB5F74"/>
          </a:solidFill>
          <a:ln w="12700">
            <a:solidFill>
              <a:srgbClr val="AC4452"/>
            </a:solidFill>
          </a:ln>
        </p:spPr>
        <p:txBody>
          <a:bodyPr wrap="square" lIns="0" tIns="18351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445"/>
              </a:spcBef>
            </a:pPr>
            <a:r>
              <a:rPr dirty="0" sz="2400" spc="-5">
                <a:solidFill>
                  <a:srgbClr val="FFFFFF"/>
                </a:solidFill>
                <a:latin typeface="黑体"/>
                <a:cs typeface="黑体"/>
              </a:rPr>
              <a:t>（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2400" spc="-5">
                <a:solidFill>
                  <a:srgbClr val="FFFFFF"/>
                </a:solidFill>
                <a:latin typeface="黑体"/>
                <a:cs typeface="黑体"/>
              </a:rPr>
              <a:t>）</a:t>
            </a:r>
            <a:r>
              <a:rPr dirty="0" sz="2400">
                <a:solidFill>
                  <a:srgbClr val="FFFFFF"/>
                </a:solidFill>
                <a:latin typeface="黑体"/>
                <a:cs typeface="黑体"/>
              </a:rPr>
              <a:t>重视用户使用体验</a:t>
            </a:r>
            <a:endParaRPr sz="2400">
              <a:latin typeface="黑体"/>
              <a:cs typeface="黑体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25567" y="2071116"/>
            <a:ext cx="4436745" cy="742315"/>
          </a:xfrm>
          <a:prstGeom prst="rect">
            <a:avLst/>
          </a:prstGeom>
          <a:solidFill>
            <a:srgbClr val="EB5F74"/>
          </a:solidFill>
          <a:ln w="12700">
            <a:solidFill>
              <a:srgbClr val="AC4452"/>
            </a:solidFill>
          </a:ln>
        </p:spPr>
        <p:txBody>
          <a:bodyPr wrap="square" lIns="0" tIns="18351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445"/>
              </a:spcBef>
            </a:pPr>
            <a:r>
              <a:rPr dirty="0" sz="2400" spc="-5">
                <a:solidFill>
                  <a:srgbClr val="FFFFFF"/>
                </a:solidFill>
                <a:latin typeface="黑体"/>
                <a:cs typeface="黑体"/>
              </a:rPr>
              <a:t>（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sz="2400" spc="-5">
                <a:solidFill>
                  <a:srgbClr val="FFFFFF"/>
                </a:solidFill>
                <a:latin typeface="黑体"/>
                <a:cs typeface="黑体"/>
              </a:rPr>
              <a:t>）</a:t>
            </a:r>
            <a:r>
              <a:rPr dirty="0" sz="2400">
                <a:solidFill>
                  <a:srgbClr val="FFFFFF"/>
                </a:solidFill>
                <a:latin typeface="黑体"/>
                <a:cs typeface="黑体"/>
              </a:rPr>
              <a:t>强调真实、普惠</a:t>
            </a:r>
            <a:endParaRPr sz="2400">
              <a:latin typeface="黑体"/>
              <a:cs typeface="黑体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2521" y="2979521"/>
            <a:ext cx="4285615" cy="3195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720725">
              <a:lnSpc>
                <a:spcPct val="130000"/>
              </a:lnSpc>
              <a:spcBef>
                <a:spcPts val="100"/>
              </a:spcBef>
            </a:pPr>
            <a:r>
              <a:rPr dirty="0" sz="2000" spc="150">
                <a:latin typeface="黑体"/>
                <a:cs typeface="黑体"/>
              </a:rPr>
              <a:t>重视</a:t>
            </a:r>
            <a:r>
              <a:rPr dirty="0" sz="2000" spc="140">
                <a:latin typeface="黑体"/>
                <a:cs typeface="黑体"/>
              </a:rPr>
              <a:t>用</a:t>
            </a:r>
            <a:r>
              <a:rPr dirty="0" sz="2000" spc="150">
                <a:latin typeface="黑体"/>
                <a:cs typeface="黑体"/>
              </a:rPr>
              <a:t>户</a:t>
            </a:r>
            <a:r>
              <a:rPr dirty="0" sz="2000" spc="140">
                <a:latin typeface="黑体"/>
                <a:cs typeface="黑体"/>
              </a:rPr>
              <a:t>使</a:t>
            </a:r>
            <a:r>
              <a:rPr dirty="0" sz="2000" spc="150">
                <a:latin typeface="黑体"/>
                <a:cs typeface="黑体"/>
              </a:rPr>
              <a:t>用体</a:t>
            </a:r>
            <a:r>
              <a:rPr dirty="0" sz="2000" spc="140">
                <a:latin typeface="黑体"/>
                <a:cs typeface="黑体"/>
              </a:rPr>
              <a:t>验</a:t>
            </a:r>
            <a:r>
              <a:rPr dirty="0" sz="2000" spc="150">
                <a:latin typeface="黑体"/>
                <a:cs typeface="黑体"/>
              </a:rPr>
              <a:t>是</a:t>
            </a:r>
            <a:r>
              <a:rPr dirty="0" sz="2000" spc="140">
                <a:latin typeface="黑体"/>
                <a:cs typeface="黑体"/>
              </a:rPr>
              <a:t>快</a:t>
            </a:r>
            <a:r>
              <a:rPr dirty="0" sz="2000" spc="150">
                <a:latin typeface="黑体"/>
                <a:cs typeface="黑体"/>
              </a:rPr>
              <a:t>手始</a:t>
            </a:r>
            <a:r>
              <a:rPr dirty="0" sz="2000">
                <a:latin typeface="黑体"/>
                <a:cs typeface="黑体"/>
              </a:rPr>
              <a:t>终 </a:t>
            </a:r>
            <a:r>
              <a:rPr dirty="0" sz="2000" spc="90">
                <a:latin typeface="黑体"/>
                <a:cs typeface="黑体"/>
              </a:rPr>
              <a:t>坚持</a:t>
            </a:r>
            <a:r>
              <a:rPr dirty="0" sz="2000" spc="105">
                <a:latin typeface="黑体"/>
                <a:cs typeface="黑体"/>
              </a:rPr>
              <a:t>的</a:t>
            </a:r>
            <a:r>
              <a:rPr dirty="0" sz="2000" spc="90">
                <a:latin typeface="黑体"/>
                <a:cs typeface="黑体"/>
              </a:rPr>
              <a:t>理</a:t>
            </a:r>
            <a:r>
              <a:rPr dirty="0" sz="2000" spc="100">
                <a:latin typeface="黑体"/>
                <a:cs typeface="黑体"/>
              </a:rPr>
              <a:t>念</a:t>
            </a:r>
            <a:r>
              <a:rPr dirty="0" sz="2000" spc="95">
                <a:latin typeface="黑体"/>
                <a:cs typeface="黑体"/>
              </a:rPr>
              <a:t>。在商</a:t>
            </a:r>
            <a:r>
              <a:rPr dirty="0" sz="2000" spc="105">
                <a:latin typeface="黑体"/>
                <a:cs typeface="黑体"/>
              </a:rPr>
              <a:t>业</a:t>
            </a:r>
            <a:r>
              <a:rPr dirty="0" sz="2000" spc="95">
                <a:latin typeface="黑体"/>
                <a:cs typeface="黑体"/>
              </a:rPr>
              <a:t>化方面，</a:t>
            </a:r>
            <a:r>
              <a:rPr dirty="0" sz="2000" spc="105">
                <a:latin typeface="黑体"/>
                <a:cs typeface="黑体"/>
              </a:rPr>
              <a:t>为</a:t>
            </a:r>
            <a:r>
              <a:rPr dirty="0" sz="2000" spc="90">
                <a:latin typeface="黑体"/>
                <a:cs typeface="黑体"/>
              </a:rPr>
              <a:t>了</a:t>
            </a:r>
            <a:r>
              <a:rPr dirty="0" sz="2000">
                <a:latin typeface="黑体"/>
                <a:cs typeface="黑体"/>
              </a:rPr>
              <a:t>防 </a:t>
            </a:r>
            <a:r>
              <a:rPr dirty="0" sz="2000" spc="90">
                <a:latin typeface="黑体"/>
                <a:cs typeface="黑体"/>
              </a:rPr>
              <a:t>止过</a:t>
            </a:r>
            <a:r>
              <a:rPr dirty="0" sz="2000" spc="105">
                <a:latin typeface="黑体"/>
                <a:cs typeface="黑体"/>
              </a:rPr>
              <a:t>度</a:t>
            </a:r>
            <a:r>
              <a:rPr dirty="0" sz="2000" spc="90">
                <a:latin typeface="黑体"/>
                <a:cs typeface="黑体"/>
              </a:rPr>
              <a:t>打扰用</a:t>
            </a:r>
            <a:r>
              <a:rPr dirty="0" sz="2000" spc="105">
                <a:latin typeface="黑体"/>
                <a:cs typeface="黑体"/>
              </a:rPr>
              <a:t>户</a:t>
            </a:r>
            <a:r>
              <a:rPr dirty="0" sz="2000" spc="95">
                <a:latin typeface="黑体"/>
                <a:cs typeface="黑体"/>
              </a:rPr>
              <a:t>，</a:t>
            </a:r>
            <a:r>
              <a:rPr dirty="0" sz="2000" spc="105">
                <a:latin typeface="黑体"/>
                <a:cs typeface="黑体"/>
              </a:rPr>
              <a:t>快</a:t>
            </a:r>
            <a:r>
              <a:rPr dirty="0" sz="2000" spc="90">
                <a:latin typeface="黑体"/>
                <a:cs typeface="黑体"/>
              </a:rPr>
              <a:t>手利用商</a:t>
            </a:r>
            <a:r>
              <a:rPr dirty="0" sz="2000" spc="105">
                <a:latin typeface="黑体"/>
                <a:cs typeface="黑体"/>
              </a:rPr>
              <a:t>业</a:t>
            </a:r>
            <a:r>
              <a:rPr dirty="0" sz="2000" spc="90">
                <a:latin typeface="黑体"/>
                <a:cs typeface="黑体"/>
              </a:rPr>
              <a:t>化</a:t>
            </a:r>
            <a:r>
              <a:rPr dirty="0" sz="2000">
                <a:latin typeface="黑体"/>
                <a:cs typeface="黑体"/>
              </a:rPr>
              <a:t>机 </a:t>
            </a:r>
            <a:r>
              <a:rPr dirty="0" sz="2000" spc="90">
                <a:latin typeface="黑体"/>
                <a:cs typeface="黑体"/>
              </a:rPr>
              <a:t>制精</a:t>
            </a:r>
            <a:r>
              <a:rPr dirty="0" sz="2000" spc="105">
                <a:latin typeface="黑体"/>
                <a:cs typeface="黑体"/>
              </a:rPr>
              <a:t>确</a:t>
            </a:r>
            <a:r>
              <a:rPr dirty="0" sz="2000" spc="90">
                <a:latin typeface="黑体"/>
                <a:cs typeface="黑体"/>
              </a:rPr>
              <a:t>衡量商业化</a:t>
            </a:r>
            <a:r>
              <a:rPr dirty="0" sz="2000" spc="105">
                <a:latin typeface="黑体"/>
                <a:cs typeface="黑体"/>
              </a:rPr>
              <a:t>与</a:t>
            </a:r>
            <a:r>
              <a:rPr dirty="0" sz="2000" spc="90">
                <a:latin typeface="黑体"/>
                <a:cs typeface="黑体"/>
              </a:rPr>
              <a:t>用户体验</a:t>
            </a:r>
            <a:r>
              <a:rPr dirty="0" sz="2000" spc="105">
                <a:latin typeface="黑体"/>
                <a:cs typeface="黑体"/>
              </a:rPr>
              <a:t>及</a:t>
            </a:r>
            <a:r>
              <a:rPr dirty="0" sz="2000" spc="90">
                <a:latin typeface="黑体"/>
                <a:cs typeface="黑体"/>
              </a:rPr>
              <a:t>平</a:t>
            </a:r>
            <a:r>
              <a:rPr dirty="0" sz="2000">
                <a:latin typeface="黑体"/>
                <a:cs typeface="黑体"/>
              </a:rPr>
              <a:t>台 </a:t>
            </a:r>
            <a:r>
              <a:rPr dirty="0" sz="2000" spc="90">
                <a:latin typeface="黑体"/>
                <a:cs typeface="黑体"/>
              </a:rPr>
              <a:t>价值</a:t>
            </a:r>
            <a:r>
              <a:rPr dirty="0" sz="2000" spc="105">
                <a:latin typeface="黑体"/>
                <a:cs typeface="黑体"/>
              </a:rPr>
              <a:t>的</a:t>
            </a:r>
            <a:r>
              <a:rPr dirty="0" sz="2000" spc="90">
                <a:latin typeface="黑体"/>
                <a:cs typeface="黑体"/>
              </a:rPr>
              <a:t>关</a:t>
            </a:r>
            <a:r>
              <a:rPr dirty="0" sz="2000" spc="100">
                <a:latin typeface="黑体"/>
                <a:cs typeface="黑体"/>
              </a:rPr>
              <a:t>系</a:t>
            </a:r>
            <a:r>
              <a:rPr dirty="0" sz="2000" spc="95">
                <a:latin typeface="黑体"/>
                <a:cs typeface="黑体"/>
              </a:rPr>
              <a:t>，商业</a:t>
            </a:r>
            <a:r>
              <a:rPr dirty="0" sz="2000" spc="105">
                <a:latin typeface="黑体"/>
                <a:cs typeface="黑体"/>
              </a:rPr>
              <a:t>内</a:t>
            </a:r>
            <a:r>
              <a:rPr dirty="0" sz="2000" spc="95">
                <a:latin typeface="黑体"/>
                <a:cs typeface="黑体"/>
              </a:rPr>
              <a:t>容的点击</a:t>
            </a:r>
            <a:r>
              <a:rPr dirty="0" sz="2000" spc="105">
                <a:latin typeface="黑体"/>
                <a:cs typeface="黑体"/>
              </a:rPr>
              <a:t>率</a:t>
            </a:r>
            <a:r>
              <a:rPr dirty="0" sz="2000" spc="95">
                <a:latin typeface="黑体"/>
                <a:cs typeface="黑体"/>
              </a:rPr>
              <a:t>、</a:t>
            </a:r>
            <a:r>
              <a:rPr dirty="0" sz="2000">
                <a:latin typeface="黑体"/>
                <a:cs typeface="黑体"/>
              </a:rPr>
              <a:t>播 </a:t>
            </a:r>
            <a:r>
              <a:rPr dirty="0" sz="2000" spc="95">
                <a:latin typeface="黑体"/>
                <a:cs typeface="黑体"/>
              </a:rPr>
              <a:t>放时</a:t>
            </a:r>
            <a:r>
              <a:rPr dirty="0" sz="2000" spc="105">
                <a:latin typeface="黑体"/>
                <a:cs typeface="黑体"/>
              </a:rPr>
              <a:t>长</a:t>
            </a:r>
            <a:r>
              <a:rPr dirty="0" sz="2000" spc="95">
                <a:latin typeface="黑体"/>
                <a:cs typeface="黑体"/>
              </a:rPr>
              <a:t>、点赞、关</a:t>
            </a:r>
            <a:r>
              <a:rPr dirty="0" sz="2000" spc="105">
                <a:latin typeface="黑体"/>
                <a:cs typeface="黑体"/>
              </a:rPr>
              <a:t>注</a:t>
            </a:r>
            <a:r>
              <a:rPr dirty="0" sz="2000" spc="95">
                <a:latin typeface="黑体"/>
                <a:cs typeface="黑体"/>
              </a:rPr>
              <a:t>、评论、</a:t>
            </a:r>
            <a:r>
              <a:rPr dirty="0" sz="2000" spc="105">
                <a:latin typeface="黑体"/>
                <a:cs typeface="黑体"/>
              </a:rPr>
              <a:t>转</a:t>
            </a:r>
            <a:r>
              <a:rPr dirty="0" sz="2000" spc="90">
                <a:latin typeface="黑体"/>
                <a:cs typeface="黑体"/>
              </a:rPr>
              <a:t>化</a:t>
            </a:r>
            <a:r>
              <a:rPr dirty="0" sz="2000">
                <a:latin typeface="黑体"/>
                <a:cs typeface="黑体"/>
              </a:rPr>
              <a:t>率 </a:t>
            </a:r>
            <a:r>
              <a:rPr dirty="0" sz="2000" spc="90">
                <a:latin typeface="黑体"/>
                <a:cs typeface="黑体"/>
              </a:rPr>
              <a:t>等正</a:t>
            </a:r>
            <a:r>
              <a:rPr dirty="0" sz="2000" spc="105">
                <a:latin typeface="黑体"/>
                <a:cs typeface="黑体"/>
              </a:rPr>
              <a:t>面</a:t>
            </a:r>
            <a:r>
              <a:rPr dirty="0" sz="2000" spc="90">
                <a:latin typeface="黑体"/>
                <a:cs typeface="黑体"/>
              </a:rPr>
              <a:t>指标越</a:t>
            </a:r>
            <a:r>
              <a:rPr dirty="0" sz="2000" spc="105">
                <a:latin typeface="黑体"/>
                <a:cs typeface="黑体"/>
              </a:rPr>
              <a:t>好</a:t>
            </a:r>
            <a:r>
              <a:rPr dirty="0" sz="2000" spc="95">
                <a:latin typeface="黑体"/>
                <a:cs typeface="黑体"/>
              </a:rPr>
              <a:t>，</a:t>
            </a:r>
            <a:r>
              <a:rPr dirty="0" sz="2000" spc="105">
                <a:latin typeface="黑体"/>
                <a:cs typeface="黑体"/>
              </a:rPr>
              <a:t>就</a:t>
            </a:r>
            <a:r>
              <a:rPr dirty="0" sz="2000" spc="90">
                <a:latin typeface="黑体"/>
                <a:cs typeface="黑体"/>
              </a:rPr>
              <a:t>越能赢得</a:t>
            </a:r>
            <a:r>
              <a:rPr dirty="0" sz="2000" spc="105">
                <a:latin typeface="黑体"/>
                <a:cs typeface="黑体"/>
              </a:rPr>
              <a:t>更</a:t>
            </a:r>
            <a:r>
              <a:rPr dirty="0" sz="2000" spc="90">
                <a:latin typeface="黑体"/>
                <a:cs typeface="黑体"/>
              </a:rPr>
              <a:t>多</a:t>
            </a:r>
            <a:r>
              <a:rPr dirty="0" sz="2000">
                <a:latin typeface="黑体"/>
                <a:cs typeface="黑体"/>
              </a:rPr>
              <a:t>的 流量支</a:t>
            </a:r>
            <a:r>
              <a:rPr dirty="0" sz="2000" spc="-15">
                <a:latin typeface="黑体"/>
                <a:cs typeface="黑体"/>
              </a:rPr>
              <a:t>持</a:t>
            </a:r>
            <a:r>
              <a:rPr dirty="0" sz="2000">
                <a:latin typeface="黑体"/>
                <a:cs typeface="黑体"/>
              </a:rPr>
              <a:t>，</a:t>
            </a:r>
            <a:r>
              <a:rPr dirty="0" sz="2000" spc="-15">
                <a:latin typeface="黑体"/>
                <a:cs typeface="黑体"/>
              </a:rPr>
              <a:t>自</a:t>
            </a:r>
            <a:r>
              <a:rPr dirty="0" sz="2000">
                <a:latin typeface="黑体"/>
                <a:cs typeface="黑体"/>
              </a:rPr>
              <a:t>然投资</a:t>
            </a:r>
            <a:r>
              <a:rPr dirty="0" sz="2000" spc="-15">
                <a:latin typeface="黑体"/>
                <a:cs typeface="黑体"/>
              </a:rPr>
              <a:t>回</a:t>
            </a:r>
            <a:r>
              <a:rPr dirty="0" sz="2000">
                <a:latin typeface="黑体"/>
                <a:cs typeface="黑体"/>
              </a:rPr>
              <a:t>报</a:t>
            </a:r>
            <a:r>
              <a:rPr dirty="0" sz="2000" spc="-15">
                <a:latin typeface="黑体"/>
                <a:cs typeface="黑体"/>
              </a:rPr>
              <a:t>率</a:t>
            </a:r>
            <a:r>
              <a:rPr dirty="0" sz="2000">
                <a:latin typeface="黑体"/>
                <a:cs typeface="黑体"/>
              </a:rPr>
              <a:t>就越高。</a:t>
            </a:r>
            <a:endParaRPr sz="2000">
              <a:latin typeface="黑体"/>
              <a:cs typeface="黑体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06085" y="2979521"/>
            <a:ext cx="4296410" cy="2403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720725">
              <a:lnSpc>
                <a:spcPct val="130000"/>
              </a:lnSpc>
              <a:spcBef>
                <a:spcPts val="100"/>
              </a:spcBef>
            </a:pPr>
            <a:r>
              <a:rPr dirty="0" sz="2000" spc="140">
                <a:latin typeface="黑体"/>
                <a:cs typeface="黑体"/>
              </a:rPr>
              <a:t>快</a:t>
            </a:r>
            <a:r>
              <a:rPr dirty="0" sz="2000" spc="150">
                <a:latin typeface="黑体"/>
                <a:cs typeface="黑体"/>
              </a:rPr>
              <a:t>手</a:t>
            </a:r>
            <a:r>
              <a:rPr dirty="0" sz="2000" spc="140">
                <a:latin typeface="黑体"/>
                <a:cs typeface="黑体"/>
              </a:rPr>
              <a:t>强调真</a:t>
            </a:r>
            <a:r>
              <a:rPr dirty="0" sz="2000" spc="155">
                <a:latin typeface="黑体"/>
                <a:cs typeface="黑体"/>
              </a:rPr>
              <a:t>实、</a:t>
            </a:r>
            <a:r>
              <a:rPr dirty="0" sz="2000" spc="140">
                <a:latin typeface="黑体"/>
                <a:cs typeface="黑体"/>
              </a:rPr>
              <a:t>普惠，以人为 </a:t>
            </a:r>
            <a:r>
              <a:rPr dirty="0" sz="2000" spc="95">
                <a:latin typeface="黑体"/>
                <a:cs typeface="黑体"/>
              </a:rPr>
              <a:t>核心，</a:t>
            </a:r>
            <a:r>
              <a:rPr dirty="0" sz="2000" spc="90">
                <a:latin typeface="黑体"/>
                <a:cs typeface="黑体"/>
              </a:rPr>
              <a:t>重</a:t>
            </a:r>
            <a:r>
              <a:rPr dirty="0" sz="2000" spc="80">
                <a:latin typeface="黑体"/>
                <a:cs typeface="黑体"/>
              </a:rPr>
              <a:t>视</a:t>
            </a:r>
            <a:r>
              <a:rPr dirty="0" sz="2000" spc="90">
                <a:latin typeface="黑体"/>
                <a:cs typeface="黑体"/>
              </a:rPr>
              <a:t>用户关</a:t>
            </a:r>
            <a:r>
              <a:rPr dirty="0" sz="2000" spc="105">
                <a:latin typeface="黑体"/>
                <a:cs typeface="黑体"/>
              </a:rPr>
              <a:t>系</a:t>
            </a:r>
            <a:r>
              <a:rPr dirty="0" sz="2000" spc="80">
                <a:latin typeface="黑体"/>
                <a:cs typeface="黑体"/>
              </a:rPr>
              <a:t>，</a:t>
            </a:r>
            <a:r>
              <a:rPr dirty="0" sz="2000" spc="95">
                <a:latin typeface="黑体"/>
                <a:cs typeface="黑体"/>
              </a:rPr>
              <a:t>强调“</a:t>
            </a:r>
            <a:r>
              <a:rPr dirty="0" sz="2000" spc="90">
                <a:latin typeface="黑体"/>
                <a:cs typeface="黑体"/>
              </a:rPr>
              <a:t>拥</a:t>
            </a:r>
            <a:r>
              <a:rPr dirty="0" sz="2000" spc="80">
                <a:latin typeface="黑体"/>
                <a:cs typeface="黑体"/>
              </a:rPr>
              <a:t>抱</a:t>
            </a:r>
            <a:r>
              <a:rPr dirty="0" sz="2000">
                <a:latin typeface="黑体"/>
                <a:cs typeface="黑体"/>
              </a:rPr>
              <a:t>每 </a:t>
            </a:r>
            <a:r>
              <a:rPr dirty="0" sz="2000" spc="95">
                <a:latin typeface="黑体"/>
                <a:cs typeface="黑体"/>
              </a:rPr>
              <a:t>一种生活</a:t>
            </a:r>
            <a:r>
              <a:rPr dirty="0" sz="2000" spc="90">
                <a:latin typeface="黑体"/>
                <a:cs typeface="黑体"/>
              </a:rPr>
              <a:t>”，分发算</a:t>
            </a:r>
            <a:r>
              <a:rPr dirty="0" sz="2000" spc="80">
                <a:latin typeface="黑体"/>
                <a:cs typeface="黑体"/>
              </a:rPr>
              <a:t>法</a:t>
            </a:r>
            <a:r>
              <a:rPr dirty="0" sz="2000" spc="90">
                <a:latin typeface="黑体"/>
                <a:cs typeface="黑体"/>
              </a:rPr>
              <a:t>更均</a:t>
            </a:r>
            <a:r>
              <a:rPr dirty="0" sz="2000" spc="105">
                <a:latin typeface="黑体"/>
                <a:cs typeface="黑体"/>
              </a:rPr>
              <a:t>衡</a:t>
            </a:r>
            <a:r>
              <a:rPr dirty="0" sz="2000" spc="95">
                <a:latin typeface="黑体"/>
                <a:cs typeface="黑体"/>
              </a:rPr>
              <a:t>，</a:t>
            </a:r>
            <a:r>
              <a:rPr dirty="0" sz="2000" spc="80">
                <a:latin typeface="黑体"/>
                <a:cs typeface="黑体"/>
              </a:rPr>
              <a:t>中腰 </a:t>
            </a:r>
            <a:r>
              <a:rPr dirty="0" sz="2000" spc="90">
                <a:latin typeface="黑体"/>
                <a:cs typeface="黑体"/>
              </a:rPr>
              <a:t>部和长尾</a:t>
            </a:r>
            <a:r>
              <a:rPr dirty="0" sz="2000" spc="80">
                <a:latin typeface="黑体"/>
                <a:cs typeface="黑体"/>
              </a:rPr>
              <a:t>用</a:t>
            </a:r>
            <a:r>
              <a:rPr dirty="0" sz="2000" spc="90">
                <a:latin typeface="黑体"/>
                <a:cs typeface="黑体"/>
              </a:rPr>
              <a:t>户也有被</a:t>
            </a:r>
            <a:r>
              <a:rPr dirty="0" sz="2000" spc="80">
                <a:latin typeface="黑体"/>
                <a:cs typeface="黑体"/>
              </a:rPr>
              <a:t>看</a:t>
            </a:r>
            <a:r>
              <a:rPr dirty="0" sz="2000" spc="90">
                <a:latin typeface="黑体"/>
                <a:cs typeface="黑体"/>
              </a:rPr>
              <a:t>到的机会</a:t>
            </a:r>
            <a:r>
              <a:rPr dirty="0" sz="2000" spc="80">
                <a:latin typeface="黑体"/>
                <a:cs typeface="黑体"/>
              </a:rPr>
              <a:t>；</a:t>
            </a:r>
            <a:r>
              <a:rPr dirty="0" sz="2000">
                <a:latin typeface="黑体"/>
                <a:cs typeface="黑体"/>
              </a:rPr>
              <a:t>同 </a:t>
            </a:r>
            <a:r>
              <a:rPr dirty="0" sz="2000" spc="90">
                <a:latin typeface="黑体"/>
                <a:cs typeface="黑体"/>
              </a:rPr>
              <a:t>时鼓励用</a:t>
            </a:r>
            <a:r>
              <a:rPr dirty="0" sz="2000" spc="80">
                <a:latin typeface="黑体"/>
                <a:cs typeface="黑体"/>
              </a:rPr>
              <a:t>户</a:t>
            </a:r>
            <a:r>
              <a:rPr dirty="0" sz="2000" spc="90">
                <a:latin typeface="黑体"/>
                <a:cs typeface="黑体"/>
              </a:rPr>
              <a:t>之间互动</a:t>
            </a:r>
            <a:r>
              <a:rPr dirty="0" sz="2000" spc="80">
                <a:latin typeface="黑体"/>
                <a:cs typeface="黑体"/>
              </a:rPr>
              <a:t>社</a:t>
            </a:r>
            <a:r>
              <a:rPr dirty="0" sz="2000" spc="114">
                <a:latin typeface="黑体"/>
                <a:cs typeface="黑体"/>
              </a:rPr>
              <a:t>交</a:t>
            </a:r>
            <a:r>
              <a:rPr dirty="0" sz="2000" spc="95">
                <a:latin typeface="黑体"/>
                <a:cs typeface="黑体"/>
              </a:rPr>
              <a:t>，</a:t>
            </a:r>
            <a:r>
              <a:rPr dirty="0" sz="2000" spc="90">
                <a:latin typeface="黑体"/>
                <a:cs typeface="黑体"/>
              </a:rPr>
              <a:t>形成</a:t>
            </a:r>
            <a:r>
              <a:rPr dirty="0" sz="2000" spc="80">
                <a:latin typeface="黑体"/>
                <a:cs typeface="黑体"/>
              </a:rPr>
              <a:t>了</a:t>
            </a:r>
            <a:r>
              <a:rPr dirty="0" sz="2000">
                <a:latin typeface="黑体"/>
                <a:cs typeface="黑体"/>
              </a:rPr>
              <a:t>以 私域流</a:t>
            </a:r>
            <a:r>
              <a:rPr dirty="0" sz="2000" spc="-15">
                <a:latin typeface="黑体"/>
                <a:cs typeface="黑体"/>
              </a:rPr>
              <a:t>量</a:t>
            </a:r>
            <a:r>
              <a:rPr dirty="0" sz="2000">
                <a:latin typeface="黑体"/>
                <a:cs typeface="黑体"/>
              </a:rPr>
              <a:t>为</a:t>
            </a:r>
            <a:r>
              <a:rPr dirty="0" sz="2000" spc="-15">
                <a:latin typeface="黑体"/>
                <a:cs typeface="黑体"/>
              </a:rPr>
              <a:t>核</a:t>
            </a:r>
            <a:r>
              <a:rPr dirty="0" sz="2000">
                <a:latin typeface="黑体"/>
                <a:cs typeface="黑体"/>
              </a:rPr>
              <a:t>心的平</a:t>
            </a:r>
            <a:r>
              <a:rPr dirty="0" sz="2000" spc="-10">
                <a:latin typeface="黑体"/>
                <a:cs typeface="黑体"/>
              </a:rPr>
              <a:t>台</a:t>
            </a:r>
            <a:r>
              <a:rPr dirty="0" sz="2000">
                <a:latin typeface="黑体"/>
                <a:cs typeface="黑体"/>
              </a:rPr>
              <a:t>。</a:t>
            </a:r>
            <a:endParaRPr sz="2000">
              <a:latin typeface="黑体"/>
              <a:cs typeface="黑体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13392" y="1399032"/>
            <a:ext cx="2356104" cy="395325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23594" y="236042"/>
            <a:ext cx="403796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74165" algn="l"/>
              </a:tabLst>
            </a:pPr>
            <a:r>
              <a:rPr dirty="0" sz="3200" spc="10"/>
              <a:t>活动</a:t>
            </a:r>
            <a:r>
              <a:rPr dirty="0" sz="3200" spc="-10"/>
              <a:t>二	</a:t>
            </a:r>
            <a:r>
              <a:rPr dirty="0" sz="3200" spc="5"/>
              <a:t>认识</a:t>
            </a:r>
            <a:r>
              <a:rPr dirty="0" sz="3200" spc="-10"/>
              <a:t>快</a:t>
            </a:r>
            <a:r>
              <a:rPr dirty="0" sz="3200" spc="5"/>
              <a:t>手</a:t>
            </a:r>
            <a:r>
              <a:rPr dirty="0" sz="3200" spc="-10"/>
              <a:t>平台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62811" cy="122377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39268" y="1367027"/>
            <a:ext cx="4326890" cy="523240"/>
          </a:xfrm>
          <a:prstGeom prst="rect">
            <a:avLst/>
          </a:prstGeom>
          <a:solidFill>
            <a:srgbClr val="FFB954"/>
          </a:solidFill>
        </p:spPr>
        <p:txBody>
          <a:bodyPr wrap="square" lIns="0" tIns="38735" rIns="0" bIns="0" rtlCol="0" vert="horz">
            <a:spAutoFit/>
          </a:bodyPr>
          <a:lstStyle/>
          <a:p>
            <a:pPr marL="1172210">
              <a:lnSpc>
                <a:spcPct val="100000"/>
              </a:lnSpc>
              <a:spcBef>
                <a:spcPts val="305"/>
              </a:spcBef>
            </a:pPr>
            <a:r>
              <a:rPr dirty="0" sz="2800">
                <a:latin typeface="Arial"/>
                <a:cs typeface="Arial"/>
              </a:rPr>
              <a:t>3</a:t>
            </a:r>
            <a:r>
              <a:rPr dirty="0" sz="2800">
                <a:latin typeface="黑体"/>
                <a:cs typeface="黑体"/>
              </a:rPr>
              <a:t>．</a:t>
            </a:r>
            <a:r>
              <a:rPr dirty="0" sz="2800" spc="5">
                <a:latin typeface="黑体"/>
                <a:cs typeface="黑体"/>
              </a:rPr>
              <a:t>平台特色</a:t>
            </a:r>
            <a:endParaRPr sz="2800">
              <a:latin typeface="黑体"/>
              <a:cs typeface="黑体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9268" y="2071116"/>
            <a:ext cx="4434840" cy="742315"/>
          </a:xfrm>
          <a:prstGeom prst="rect">
            <a:avLst/>
          </a:prstGeom>
          <a:solidFill>
            <a:srgbClr val="EB5F74"/>
          </a:solidFill>
          <a:ln w="12700">
            <a:solidFill>
              <a:srgbClr val="AC4452"/>
            </a:solidFill>
          </a:ln>
        </p:spPr>
        <p:txBody>
          <a:bodyPr wrap="square" lIns="0" tIns="18351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445"/>
              </a:spcBef>
            </a:pPr>
            <a:r>
              <a:rPr dirty="0" sz="2400" spc="-5">
                <a:solidFill>
                  <a:srgbClr val="FFFFFF"/>
                </a:solidFill>
                <a:latin typeface="黑体"/>
                <a:cs typeface="黑体"/>
              </a:rPr>
              <a:t>（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dirty="0" sz="2400" spc="-5">
                <a:solidFill>
                  <a:srgbClr val="FFFFFF"/>
                </a:solidFill>
                <a:latin typeface="黑体"/>
                <a:cs typeface="黑体"/>
              </a:rPr>
              <a:t>）</a:t>
            </a:r>
            <a:r>
              <a:rPr dirty="0" sz="2400">
                <a:solidFill>
                  <a:srgbClr val="FFFFFF"/>
                </a:solidFill>
                <a:latin typeface="黑体"/>
                <a:cs typeface="黑体"/>
              </a:rPr>
              <a:t>垂直类内容成重点</a:t>
            </a:r>
            <a:endParaRPr sz="2400">
              <a:latin typeface="黑体"/>
              <a:cs typeface="黑体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25567" y="2071116"/>
            <a:ext cx="4436745" cy="742315"/>
          </a:xfrm>
          <a:prstGeom prst="rect">
            <a:avLst/>
          </a:prstGeom>
          <a:solidFill>
            <a:srgbClr val="EB5F74"/>
          </a:solidFill>
          <a:ln w="12700">
            <a:solidFill>
              <a:srgbClr val="AC4452"/>
            </a:solidFill>
          </a:ln>
        </p:spPr>
        <p:txBody>
          <a:bodyPr wrap="square" lIns="0" tIns="183515" rIns="0" bIns="0" rtlCol="0" vert="horz">
            <a:spAutoFit/>
          </a:bodyPr>
          <a:lstStyle/>
          <a:p>
            <a:pPr marL="1066800">
              <a:lnSpc>
                <a:spcPct val="100000"/>
              </a:lnSpc>
              <a:spcBef>
                <a:spcPts val="1445"/>
              </a:spcBef>
            </a:pPr>
            <a:r>
              <a:rPr dirty="0" sz="2400" spc="-5">
                <a:solidFill>
                  <a:srgbClr val="FFFFFF"/>
                </a:solidFill>
                <a:latin typeface="黑体"/>
                <a:cs typeface="黑体"/>
              </a:rPr>
              <a:t>（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dirty="0" sz="2400" spc="-5">
                <a:solidFill>
                  <a:srgbClr val="FFFFFF"/>
                </a:solidFill>
                <a:latin typeface="黑体"/>
                <a:cs typeface="黑体"/>
              </a:rPr>
              <a:t>）</a:t>
            </a:r>
            <a:r>
              <a:rPr dirty="0" sz="2400">
                <a:solidFill>
                  <a:srgbClr val="FFFFFF"/>
                </a:solidFill>
                <a:latin typeface="黑体"/>
                <a:cs typeface="黑体"/>
              </a:rPr>
              <a:t>变现能力强</a:t>
            </a:r>
            <a:endParaRPr sz="2400">
              <a:latin typeface="黑体"/>
              <a:cs typeface="黑体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2521" y="2979521"/>
            <a:ext cx="4285615" cy="3195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720725">
              <a:lnSpc>
                <a:spcPct val="130000"/>
              </a:lnSpc>
              <a:spcBef>
                <a:spcPts val="100"/>
              </a:spcBef>
            </a:pPr>
            <a:r>
              <a:rPr dirty="0" sz="2000" spc="150">
                <a:latin typeface="黑体"/>
                <a:cs typeface="黑体"/>
              </a:rPr>
              <a:t>作为</a:t>
            </a:r>
            <a:r>
              <a:rPr dirty="0" sz="2000" spc="140">
                <a:latin typeface="黑体"/>
                <a:cs typeface="黑体"/>
              </a:rPr>
              <a:t>一</a:t>
            </a:r>
            <a:r>
              <a:rPr dirty="0" sz="2000" spc="150">
                <a:latin typeface="黑体"/>
                <a:cs typeface="黑体"/>
              </a:rPr>
              <a:t>个</a:t>
            </a:r>
            <a:r>
              <a:rPr dirty="0" sz="2000" spc="140">
                <a:latin typeface="黑体"/>
                <a:cs typeface="黑体"/>
              </a:rPr>
              <a:t>拥</a:t>
            </a:r>
            <a:r>
              <a:rPr dirty="0" sz="2000" spc="150">
                <a:latin typeface="黑体"/>
                <a:cs typeface="黑体"/>
              </a:rPr>
              <a:t>有超</a:t>
            </a:r>
            <a:r>
              <a:rPr dirty="0" sz="2000" spc="140">
                <a:latin typeface="黑体"/>
                <a:cs typeface="黑体"/>
              </a:rPr>
              <a:t>大</a:t>
            </a:r>
            <a:r>
              <a:rPr dirty="0" sz="2000" spc="150">
                <a:latin typeface="黑体"/>
                <a:cs typeface="黑体"/>
              </a:rPr>
              <a:t>流</a:t>
            </a:r>
            <a:r>
              <a:rPr dirty="0" sz="2000" spc="140">
                <a:latin typeface="黑体"/>
                <a:cs typeface="黑体"/>
              </a:rPr>
              <a:t>量</a:t>
            </a:r>
            <a:r>
              <a:rPr dirty="0" sz="2000" spc="150">
                <a:latin typeface="黑体"/>
                <a:cs typeface="黑体"/>
              </a:rPr>
              <a:t>的内</a:t>
            </a:r>
            <a:r>
              <a:rPr dirty="0" sz="2000">
                <a:latin typeface="黑体"/>
                <a:cs typeface="黑体"/>
              </a:rPr>
              <a:t>容 </a:t>
            </a:r>
            <a:r>
              <a:rPr dirty="0" sz="2000" spc="90">
                <a:latin typeface="黑体"/>
                <a:cs typeface="黑体"/>
              </a:rPr>
              <a:t>聚合</a:t>
            </a:r>
            <a:r>
              <a:rPr dirty="0" sz="2000" spc="105">
                <a:latin typeface="黑体"/>
                <a:cs typeface="黑体"/>
              </a:rPr>
              <a:t>平</a:t>
            </a:r>
            <a:r>
              <a:rPr dirty="0" sz="2000" spc="100">
                <a:latin typeface="黑体"/>
                <a:cs typeface="黑体"/>
              </a:rPr>
              <a:t>台</a:t>
            </a:r>
            <a:r>
              <a:rPr dirty="0" sz="2000" spc="95">
                <a:latin typeface="黑体"/>
                <a:cs typeface="黑体"/>
              </a:rPr>
              <a:t>，</a:t>
            </a:r>
            <a:r>
              <a:rPr dirty="0" sz="2000" spc="90">
                <a:latin typeface="黑体"/>
                <a:cs typeface="黑体"/>
              </a:rPr>
              <a:t>快手的</a:t>
            </a:r>
            <a:r>
              <a:rPr dirty="0" sz="2000" spc="105">
                <a:latin typeface="黑体"/>
                <a:cs typeface="黑体"/>
              </a:rPr>
              <a:t>内</a:t>
            </a:r>
            <a:r>
              <a:rPr dirty="0" sz="2000" spc="90">
                <a:latin typeface="黑体"/>
                <a:cs typeface="黑体"/>
              </a:rPr>
              <a:t>容不仅范</a:t>
            </a:r>
            <a:r>
              <a:rPr dirty="0" sz="2000" spc="105">
                <a:latin typeface="黑体"/>
                <a:cs typeface="黑体"/>
              </a:rPr>
              <a:t>围</a:t>
            </a:r>
            <a:r>
              <a:rPr dirty="0" sz="2000" spc="110">
                <a:latin typeface="黑体"/>
                <a:cs typeface="黑体"/>
              </a:rPr>
              <a:t>广</a:t>
            </a:r>
            <a:r>
              <a:rPr dirty="0" sz="2000">
                <a:latin typeface="黑体"/>
                <a:cs typeface="黑体"/>
              </a:rPr>
              <a:t>，  </a:t>
            </a:r>
            <a:r>
              <a:rPr dirty="0" sz="2000" spc="90">
                <a:latin typeface="黑体"/>
                <a:cs typeface="黑体"/>
              </a:rPr>
              <a:t>也更</a:t>
            </a:r>
            <a:r>
              <a:rPr dirty="0" sz="2000" spc="105">
                <a:latin typeface="黑体"/>
                <a:cs typeface="黑体"/>
              </a:rPr>
              <a:t>细</a:t>
            </a:r>
            <a:r>
              <a:rPr dirty="0" sz="2000" spc="100">
                <a:latin typeface="黑体"/>
                <a:cs typeface="黑体"/>
              </a:rPr>
              <a:t>分</a:t>
            </a:r>
            <a:r>
              <a:rPr dirty="0" sz="2000" spc="95">
                <a:latin typeface="黑体"/>
                <a:cs typeface="黑体"/>
              </a:rPr>
              <a:t>，</a:t>
            </a:r>
            <a:r>
              <a:rPr dirty="0" sz="2000" spc="90">
                <a:latin typeface="黑体"/>
                <a:cs typeface="黑体"/>
              </a:rPr>
              <a:t>特别是</a:t>
            </a:r>
            <a:r>
              <a:rPr dirty="0" sz="2000" spc="105">
                <a:latin typeface="黑体"/>
                <a:cs typeface="黑体"/>
              </a:rPr>
              <a:t>垂</a:t>
            </a:r>
            <a:r>
              <a:rPr dirty="0" sz="2000" spc="90">
                <a:latin typeface="黑体"/>
                <a:cs typeface="黑体"/>
              </a:rPr>
              <a:t>直类领域</a:t>
            </a:r>
            <a:r>
              <a:rPr dirty="0" sz="2000" spc="105">
                <a:latin typeface="黑体"/>
                <a:cs typeface="黑体"/>
              </a:rPr>
              <a:t>的</a:t>
            </a:r>
            <a:r>
              <a:rPr dirty="0" sz="2000" spc="90">
                <a:latin typeface="黑体"/>
                <a:cs typeface="黑体"/>
              </a:rPr>
              <a:t>精</a:t>
            </a:r>
            <a:r>
              <a:rPr dirty="0" sz="2000">
                <a:latin typeface="黑体"/>
                <a:cs typeface="黑体"/>
              </a:rPr>
              <a:t>细 </a:t>
            </a:r>
            <a:r>
              <a:rPr dirty="0" sz="2000" spc="90">
                <a:latin typeface="黑体"/>
                <a:cs typeface="黑体"/>
              </a:rPr>
              <a:t>化运</a:t>
            </a:r>
            <a:r>
              <a:rPr dirty="0" sz="2000" spc="105">
                <a:latin typeface="黑体"/>
                <a:cs typeface="黑体"/>
              </a:rPr>
              <a:t>营</a:t>
            </a:r>
            <a:r>
              <a:rPr dirty="0" sz="2000" spc="90">
                <a:latin typeface="黑体"/>
                <a:cs typeface="黑体"/>
              </a:rPr>
              <a:t>在不断加</a:t>
            </a:r>
            <a:r>
              <a:rPr dirty="0" sz="2000" spc="110">
                <a:latin typeface="黑体"/>
                <a:cs typeface="黑体"/>
              </a:rPr>
              <a:t>强</a:t>
            </a:r>
            <a:r>
              <a:rPr dirty="0" sz="2000" spc="105">
                <a:latin typeface="黑体"/>
                <a:cs typeface="黑体"/>
              </a:rPr>
              <a:t>。</a:t>
            </a:r>
            <a:r>
              <a:rPr dirty="0" sz="2000" spc="90">
                <a:latin typeface="黑体"/>
                <a:cs typeface="黑体"/>
              </a:rPr>
              <a:t>快手重点</a:t>
            </a:r>
            <a:r>
              <a:rPr dirty="0" sz="2000" spc="105">
                <a:latin typeface="黑体"/>
                <a:cs typeface="黑体"/>
              </a:rPr>
              <a:t>发</a:t>
            </a:r>
            <a:r>
              <a:rPr dirty="0" sz="2000" spc="90">
                <a:latin typeface="黑体"/>
                <a:cs typeface="黑体"/>
              </a:rPr>
              <a:t>力</a:t>
            </a:r>
            <a:r>
              <a:rPr dirty="0" sz="2000">
                <a:latin typeface="黑体"/>
                <a:cs typeface="黑体"/>
              </a:rPr>
              <a:t>美 </a:t>
            </a:r>
            <a:r>
              <a:rPr dirty="0" sz="2000" spc="95">
                <a:latin typeface="黑体"/>
                <a:cs typeface="黑体"/>
              </a:rPr>
              <a:t>食、</a:t>
            </a:r>
            <a:r>
              <a:rPr dirty="0" sz="2000" spc="105">
                <a:latin typeface="黑体"/>
                <a:cs typeface="黑体"/>
              </a:rPr>
              <a:t>体</a:t>
            </a:r>
            <a:r>
              <a:rPr dirty="0" sz="2000" spc="95">
                <a:latin typeface="黑体"/>
                <a:cs typeface="黑体"/>
              </a:rPr>
              <a:t>育、政务、</a:t>
            </a:r>
            <a:r>
              <a:rPr dirty="0" sz="2000" spc="105">
                <a:latin typeface="黑体"/>
                <a:cs typeface="黑体"/>
              </a:rPr>
              <a:t>媒</a:t>
            </a:r>
            <a:r>
              <a:rPr dirty="0" sz="2000" spc="95">
                <a:latin typeface="黑体"/>
                <a:cs typeface="黑体"/>
              </a:rPr>
              <a:t>体、二次</a:t>
            </a:r>
            <a:r>
              <a:rPr dirty="0" sz="2000" spc="105">
                <a:latin typeface="黑体"/>
                <a:cs typeface="黑体"/>
              </a:rPr>
              <a:t>元</a:t>
            </a:r>
            <a:r>
              <a:rPr dirty="0" sz="2000" spc="95">
                <a:latin typeface="黑体"/>
                <a:cs typeface="黑体"/>
              </a:rPr>
              <a:t>、</a:t>
            </a:r>
            <a:r>
              <a:rPr dirty="0" sz="2000">
                <a:latin typeface="黑体"/>
                <a:cs typeface="黑体"/>
              </a:rPr>
              <a:t>时 </a:t>
            </a:r>
            <a:r>
              <a:rPr dirty="0" sz="2000" spc="95">
                <a:latin typeface="黑体"/>
                <a:cs typeface="黑体"/>
              </a:rPr>
              <a:t>尚、</a:t>
            </a:r>
            <a:r>
              <a:rPr dirty="0" sz="2000" spc="105">
                <a:latin typeface="黑体"/>
                <a:cs typeface="黑体"/>
              </a:rPr>
              <a:t>音</a:t>
            </a:r>
            <a:r>
              <a:rPr dirty="0" sz="2000" spc="95">
                <a:latin typeface="黑体"/>
                <a:cs typeface="黑体"/>
              </a:rPr>
              <a:t>乐、汽车、</a:t>
            </a:r>
            <a:r>
              <a:rPr dirty="0" sz="2000" spc="105">
                <a:latin typeface="黑体"/>
                <a:cs typeface="黑体"/>
              </a:rPr>
              <a:t>搞</a:t>
            </a:r>
            <a:r>
              <a:rPr dirty="0" sz="2000" spc="95">
                <a:latin typeface="黑体"/>
                <a:cs typeface="黑体"/>
              </a:rPr>
              <a:t>笑、</a:t>
            </a:r>
            <a:r>
              <a:rPr dirty="0" sz="2000" spc="90">
                <a:latin typeface="黑体"/>
                <a:cs typeface="黑体"/>
              </a:rPr>
              <a:t>宠物</a:t>
            </a:r>
            <a:r>
              <a:rPr dirty="0" sz="2000" spc="105">
                <a:latin typeface="黑体"/>
                <a:cs typeface="黑体"/>
              </a:rPr>
              <a:t>等</a:t>
            </a:r>
            <a:r>
              <a:rPr dirty="0" sz="2000" spc="90">
                <a:latin typeface="黑体"/>
                <a:cs typeface="黑体"/>
              </a:rPr>
              <a:t>垂</a:t>
            </a:r>
            <a:r>
              <a:rPr dirty="0" sz="2000">
                <a:latin typeface="黑体"/>
                <a:cs typeface="黑体"/>
              </a:rPr>
              <a:t>直 </a:t>
            </a:r>
            <a:r>
              <a:rPr dirty="0" sz="2000" spc="95">
                <a:latin typeface="黑体"/>
                <a:cs typeface="黑体"/>
              </a:rPr>
              <a:t>类内</a:t>
            </a:r>
            <a:r>
              <a:rPr dirty="0" sz="2000" spc="105">
                <a:latin typeface="黑体"/>
                <a:cs typeface="黑体"/>
              </a:rPr>
              <a:t>容</a:t>
            </a:r>
            <a:r>
              <a:rPr dirty="0" sz="2000" spc="95">
                <a:latin typeface="黑体"/>
                <a:cs typeface="黑体"/>
              </a:rPr>
              <a:t>，其“普惠</a:t>
            </a:r>
            <a:r>
              <a:rPr dirty="0" sz="2000" spc="105">
                <a:latin typeface="黑体"/>
                <a:cs typeface="黑体"/>
              </a:rPr>
              <a:t>流</a:t>
            </a:r>
            <a:r>
              <a:rPr dirty="0" sz="2000" spc="95">
                <a:latin typeface="黑体"/>
                <a:cs typeface="黑体"/>
              </a:rPr>
              <a:t>量”</a:t>
            </a:r>
            <a:r>
              <a:rPr dirty="0" sz="2000" spc="90">
                <a:latin typeface="黑体"/>
                <a:cs typeface="黑体"/>
              </a:rPr>
              <a:t>的特</a:t>
            </a:r>
            <a:r>
              <a:rPr dirty="0" sz="2000" spc="105">
                <a:latin typeface="黑体"/>
                <a:cs typeface="黑体"/>
              </a:rPr>
              <a:t>点</a:t>
            </a:r>
            <a:r>
              <a:rPr dirty="0" sz="2000" spc="90">
                <a:latin typeface="黑体"/>
                <a:cs typeface="黑体"/>
              </a:rPr>
              <a:t>为</a:t>
            </a:r>
            <a:r>
              <a:rPr dirty="0" sz="2000">
                <a:latin typeface="黑体"/>
                <a:cs typeface="黑体"/>
              </a:rPr>
              <a:t>细 </a:t>
            </a:r>
            <a:r>
              <a:rPr dirty="0" sz="2000">
                <a:latin typeface="黑体"/>
                <a:cs typeface="黑体"/>
              </a:rPr>
              <a:t>分赛道</a:t>
            </a:r>
            <a:r>
              <a:rPr dirty="0" sz="2000" spc="-15">
                <a:latin typeface="黑体"/>
                <a:cs typeface="黑体"/>
              </a:rPr>
              <a:t>的</a:t>
            </a:r>
            <a:r>
              <a:rPr dirty="0" sz="2000">
                <a:latin typeface="黑体"/>
                <a:cs typeface="黑体"/>
              </a:rPr>
              <a:t>发</a:t>
            </a:r>
            <a:r>
              <a:rPr dirty="0" sz="2000" spc="-15">
                <a:latin typeface="黑体"/>
                <a:cs typeface="黑体"/>
              </a:rPr>
              <a:t>展</a:t>
            </a:r>
            <a:r>
              <a:rPr dirty="0" sz="2000">
                <a:latin typeface="黑体"/>
                <a:cs typeface="黑体"/>
              </a:rPr>
              <a:t>提供了</a:t>
            </a:r>
            <a:r>
              <a:rPr dirty="0" sz="2000" spc="-15">
                <a:latin typeface="黑体"/>
                <a:cs typeface="黑体"/>
              </a:rPr>
              <a:t>良</a:t>
            </a:r>
            <a:r>
              <a:rPr dirty="0" sz="2000">
                <a:latin typeface="黑体"/>
                <a:cs typeface="黑体"/>
              </a:rPr>
              <a:t>好</a:t>
            </a:r>
            <a:r>
              <a:rPr dirty="0" sz="2000" spc="-15">
                <a:latin typeface="黑体"/>
                <a:cs typeface="黑体"/>
              </a:rPr>
              <a:t>土</a:t>
            </a:r>
            <a:r>
              <a:rPr dirty="0" sz="2000">
                <a:latin typeface="黑体"/>
                <a:cs typeface="黑体"/>
              </a:rPr>
              <a:t>壤。</a:t>
            </a:r>
            <a:endParaRPr sz="2000">
              <a:latin typeface="黑体"/>
              <a:cs typeface="黑体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06085" y="2979521"/>
            <a:ext cx="4276090" cy="2403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720725">
              <a:lnSpc>
                <a:spcPct val="130000"/>
              </a:lnSpc>
              <a:spcBef>
                <a:spcPts val="100"/>
              </a:spcBef>
            </a:pPr>
            <a:r>
              <a:rPr dirty="0" sz="2000" spc="140">
                <a:latin typeface="黑体"/>
                <a:cs typeface="黑体"/>
              </a:rPr>
              <a:t>庞</a:t>
            </a:r>
            <a:r>
              <a:rPr dirty="0" sz="2000" spc="150">
                <a:latin typeface="黑体"/>
                <a:cs typeface="黑体"/>
              </a:rPr>
              <a:t>大</a:t>
            </a:r>
            <a:r>
              <a:rPr dirty="0" sz="2000" spc="140">
                <a:latin typeface="黑体"/>
                <a:cs typeface="黑体"/>
              </a:rPr>
              <a:t>的用户量</a:t>
            </a:r>
            <a:r>
              <a:rPr dirty="0" sz="2000" spc="150">
                <a:latin typeface="黑体"/>
                <a:cs typeface="黑体"/>
              </a:rPr>
              <a:t>和</a:t>
            </a:r>
            <a:r>
              <a:rPr dirty="0" sz="2000" spc="140">
                <a:latin typeface="黑体"/>
                <a:cs typeface="黑体"/>
              </a:rPr>
              <a:t>粉丝的信任</a:t>
            </a:r>
            <a:r>
              <a:rPr dirty="0" sz="2000">
                <a:latin typeface="黑体"/>
                <a:cs typeface="黑体"/>
              </a:rPr>
              <a:t>为 </a:t>
            </a:r>
            <a:r>
              <a:rPr dirty="0" sz="2000" spc="95">
                <a:latin typeface="黑体"/>
                <a:cs typeface="黑体"/>
              </a:rPr>
              <a:t>快手的“</a:t>
            </a:r>
            <a:r>
              <a:rPr dirty="0" sz="2000" spc="80">
                <a:latin typeface="黑体"/>
                <a:cs typeface="黑体"/>
              </a:rPr>
              <a:t>达</a:t>
            </a:r>
            <a:r>
              <a:rPr dirty="0" sz="2000" spc="95">
                <a:latin typeface="黑体"/>
                <a:cs typeface="黑体"/>
              </a:rPr>
              <a:t>人”变现</a:t>
            </a:r>
            <a:r>
              <a:rPr dirty="0" sz="2000" spc="80">
                <a:latin typeface="黑体"/>
                <a:cs typeface="黑体"/>
              </a:rPr>
              <a:t>提</a:t>
            </a:r>
            <a:r>
              <a:rPr dirty="0" sz="2000" spc="95">
                <a:latin typeface="黑体"/>
                <a:cs typeface="黑体"/>
              </a:rPr>
              <a:t>供了多种</a:t>
            </a:r>
            <a:r>
              <a:rPr dirty="0" sz="2000" spc="80">
                <a:latin typeface="黑体"/>
                <a:cs typeface="黑体"/>
              </a:rPr>
              <a:t>可</a:t>
            </a:r>
            <a:r>
              <a:rPr dirty="0" sz="2000">
                <a:latin typeface="黑体"/>
                <a:cs typeface="黑体"/>
              </a:rPr>
              <a:t>能 </a:t>
            </a:r>
            <a:r>
              <a:rPr dirty="0" sz="2000" spc="95">
                <a:latin typeface="黑体"/>
                <a:cs typeface="黑体"/>
              </a:rPr>
              <a:t>性，如直</a:t>
            </a:r>
            <a:r>
              <a:rPr dirty="0" sz="2000" spc="80">
                <a:latin typeface="黑体"/>
                <a:cs typeface="黑体"/>
              </a:rPr>
              <a:t>播</a:t>
            </a:r>
            <a:r>
              <a:rPr dirty="0" sz="2000" spc="95">
                <a:latin typeface="黑体"/>
                <a:cs typeface="黑体"/>
              </a:rPr>
              <a:t>、电商“</a:t>
            </a:r>
            <a:r>
              <a:rPr dirty="0" sz="2000" spc="80">
                <a:latin typeface="黑体"/>
                <a:cs typeface="黑体"/>
              </a:rPr>
              <a:t>带</a:t>
            </a:r>
            <a:r>
              <a:rPr dirty="0" sz="2000" spc="95">
                <a:latin typeface="黑体"/>
                <a:cs typeface="黑体"/>
              </a:rPr>
              <a:t>货”、</a:t>
            </a:r>
            <a:r>
              <a:rPr dirty="0" sz="2000" spc="90">
                <a:latin typeface="黑体"/>
                <a:cs typeface="黑体"/>
              </a:rPr>
              <a:t>知</a:t>
            </a:r>
            <a:r>
              <a:rPr dirty="0" sz="2000" spc="80">
                <a:latin typeface="黑体"/>
                <a:cs typeface="黑体"/>
              </a:rPr>
              <a:t>识</a:t>
            </a:r>
            <a:r>
              <a:rPr dirty="0" sz="2000">
                <a:latin typeface="黑体"/>
                <a:cs typeface="黑体"/>
              </a:rPr>
              <a:t>付 </a:t>
            </a:r>
            <a:r>
              <a:rPr dirty="0" sz="2000" spc="95">
                <a:latin typeface="黑体"/>
                <a:cs typeface="黑体"/>
              </a:rPr>
              <a:t>费、广告</a:t>
            </a:r>
            <a:r>
              <a:rPr dirty="0" sz="2000" spc="80">
                <a:latin typeface="黑体"/>
                <a:cs typeface="黑体"/>
              </a:rPr>
              <a:t>等</a:t>
            </a:r>
            <a:r>
              <a:rPr dirty="0" sz="2000" spc="95">
                <a:latin typeface="黑体"/>
                <a:cs typeface="黑体"/>
              </a:rPr>
              <a:t>。快手为</a:t>
            </a:r>
            <a:r>
              <a:rPr dirty="0" sz="2000" spc="80">
                <a:latin typeface="黑体"/>
                <a:cs typeface="黑体"/>
              </a:rPr>
              <a:t>“</a:t>
            </a:r>
            <a:r>
              <a:rPr dirty="0" sz="2000" spc="95">
                <a:latin typeface="黑体"/>
                <a:cs typeface="黑体"/>
              </a:rPr>
              <a:t>达人”</a:t>
            </a:r>
            <a:r>
              <a:rPr dirty="0" sz="2000" spc="90">
                <a:latin typeface="黑体"/>
                <a:cs typeface="黑体"/>
              </a:rPr>
              <a:t>们</a:t>
            </a:r>
            <a:r>
              <a:rPr dirty="0" sz="2000" spc="80">
                <a:latin typeface="黑体"/>
                <a:cs typeface="黑体"/>
              </a:rPr>
              <a:t>提</a:t>
            </a:r>
            <a:r>
              <a:rPr dirty="0" sz="2000">
                <a:latin typeface="黑体"/>
                <a:cs typeface="黑体"/>
              </a:rPr>
              <a:t>供 </a:t>
            </a:r>
            <a:r>
              <a:rPr dirty="0" sz="2000" spc="90">
                <a:latin typeface="黑体"/>
                <a:cs typeface="黑体"/>
              </a:rPr>
              <a:t>了多种变</a:t>
            </a:r>
            <a:r>
              <a:rPr dirty="0" sz="2000" spc="80">
                <a:latin typeface="黑体"/>
                <a:cs typeface="黑体"/>
              </a:rPr>
              <a:t>现</a:t>
            </a:r>
            <a:r>
              <a:rPr dirty="0" sz="2000" spc="90">
                <a:latin typeface="黑体"/>
                <a:cs typeface="黑体"/>
              </a:rPr>
              <a:t>手</a:t>
            </a:r>
            <a:r>
              <a:rPr dirty="0" sz="2000" spc="105">
                <a:latin typeface="黑体"/>
                <a:cs typeface="黑体"/>
              </a:rPr>
              <a:t>段</a:t>
            </a:r>
            <a:r>
              <a:rPr dirty="0" sz="2000" spc="95">
                <a:latin typeface="黑体"/>
                <a:cs typeface="黑体"/>
              </a:rPr>
              <a:t>，哪</a:t>
            </a:r>
            <a:r>
              <a:rPr dirty="0" sz="2000" spc="80">
                <a:latin typeface="黑体"/>
                <a:cs typeface="黑体"/>
              </a:rPr>
              <a:t>怕</a:t>
            </a:r>
            <a:r>
              <a:rPr dirty="0" sz="2000" spc="95">
                <a:latin typeface="黑体"/>
                <a:cs typeface="黑体"/>
              </a:rPr>
              <a:t>是腰部和</a:t>
            </a:r>
            <a:r>
              <a:rPr dirty="0" sz="2000" spc="80">
                <a:latin typeface="黑体"/>
                <a:cs typeface="黑体"/>
              </a:rPr>
              <a:t>尾</a:t>
            </a:r>
            <a:r>
              <a:rPr dirty="0" sz="2000">
                <a:latin typeface="黑体"/>
                <a:cs typeface="黑体"/>
              </a:rPr>
              <a:t>部 </a:t>
            </a:r>
            <a:r>
              <a:rPr dirty="0" sz="2000">
                <a:latin typeface="黑体"/>
                <a:cs typeface="黑体"/>
              </a:rPr>
              <a:t>主播，</a:t>
            </a:r>
            <a:r>
              <a:rPr dirty="0" sz="2000" spc="-15">
                <a:latin typeface="黑体"/>
                <a:cs typeface="黑体"/>
              </a:rPr>
              <a:t>也</a:t>
            </a:r>
            <a:r>
              <a:rPr dirty="0" sz="2000">
                <a:latin typeface="黑体"/>
                <a:cs typeface="黑体"/>
              </a:rPr>
              <a:t>能</a:t>
            </a:r>
            <a:r>
              <a:rPr dirty="0" sz="2000" spc="-15">
                <a:latin typeface="黑体"/>
                <a:cs typeface="黑体"/>
              </a:rPr>
              <a:t>获</a:t>
            </a:r>
            <a:r>
              <a:rPr dirty="0" sz="2000">
                <a:latin typeface="黑体"/>
                <a:cs typeface="黑体"/>
              </a:rPr>
              <a:t>得普惠</a:t>
            </a:r>
            <a:r>
              <a:rPr dirty="0" sz="2000" spc="-15">
                <a:latin typeface="黑体"/>
                <a:cs typeface="黑体"/>
              </a:rPr>
              <a:t>流</a:t>
            </a:r>
            <a:r>
              <a:rPr dirty="0" sz="2000">
                <a:latin typeface="黑体"/>
                <a:cs typeface="黑体"/>
              </a:rPr>
              <a:t>量</a:t>
            </a:r>
            <a:r>
              <a:rPr dirty="0" sz="2000" spc="-15">
                <a:latin typeface="黑体"/>
                <a:cs typeface="黑体"/>
              </a:rPr>
              <a:t>和</a:t>
            </a:r>
            <a:r>
              <a:rPr dirty="0" sz="2000">
                <a:latin typeface="黑体"/>
                <a:cs typeface="黑体"/>
              </a:rPr>
              <a:t>资源。</a:t>
            </a:r>
            <a:endParaRPr sz="2000">
              <a:latin typeface="黑体"/>
              <a:cs typeface="黑体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68768" y="2196083"/>
            <a:ext cx="4290060" cy="4372610"/>
            <a:chOff x="7668768" y="2196083"/>
            <a:chExt cx="4290060" cy="43726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17252" y="5370576"/>
              <a:ext cx="1941576" cy="11978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68768" y="2196083"/>
              <a:ext cx="3134868" cy="313334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23594" y="236042"/>
            <a:ext cx="403796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74165" algn="l"/>
              </a:tabLst>
            </a:pPr>
            <a:r>
              <a:rPr dirty="0" sz="3200" spc="10"/>
              <a:t>活动</a:t>
            </a:r>
            <a:r>
              <a:rPr dirty="0" sz="3200" spc="-10"/>
              <a:t>三	</a:t>
            </a:r>
            <a:r>
              <a:rPr dirty="0" sz="3200" spc="5"/>
              <a:t>认识</a:t>
            </a:r>
            <a:r>
              <a:rPr dirty="0" sz="3200" spc="-10"/>
              <a:t>淘</a:t>
            </a:r>
            <a:r>
              <a:rPr dirty="0" sz="3200" spc="5"/>
              <a:t>宝</a:t>
            </a:r>
            <a:r>
              <a:rPr dirty="0" sz="3200" spc="-10"/>
              <a:t>平台</a:t>
            </a:r>
            <a:endParaRPr sz="320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162811" cy="122377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39268" y="1367027"/>
            <a:ext cx="4326890" cy="523240"/>
          </a:xfrm>
          <a:prstGeom prst="rect">
            <a:avLst/>
          </a:prstGeom>
          <a:solidFill>
            <a:srgbClr val="FFB954"/>
          </a:solidFill>
        </p:spPr>
        <p:txBody>
          <a:bodyPr wrap="square" lIns="0" tIns="38735" rIns="0" bIns="0" rtlCol="0" vert="horz">
            <a:spAutoFit/>
          </a:bodyPr>
          <a:lstStyle/>
          <a:p>
            <a:pPr marL="1172210">
              <a:lnSpc>
                <a:spcPct val="100000"/>
              </a:lnSpc>
              <a:spcBef>
                <a:spcPts val="305"/>
              </a:spcBef>
            </a:pPr>
            <a:r>
              <a:rPr dirty="0" sz="2800">
                <a:latin typeface="Arial"/>
                <a:cs typeface="Arial"/>
              </a:rPr>
              <a:t>1</a:t>
            </a:r>
            <a:r>
              <a:rPr dirty="0" sz="2800">
                <a:latin typeface="黑体"/>
                <a:cs typeface="黑体"/>
              </a:rPr>
              <a:t>．</a:t>
            </a:r>
            <a:r>
              <a:rPr dirty="0" sz="2800" spc="5">
                <a:latin typeface="黑体"/>
                <a:cs typeface="黑体"/>
              </a:rPr>
              <a:t>平台定位</a:t>
            </a:r>
            <a:endParaRPr sz="2800">
              <a:latin typeface="黑体"/>
              <a:cs typeface="黑体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8559" y="1910718"/>
            <a:ext cx="6657975" cy="4450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720725">
              <a:lnSpc>
                <a:spcPct val="130100"/>
              </a:lnSpc>
              <a:spcBef>
                <a:spcPts val="100"/>
              </a:spcBef>
            </a:pPr>
            <a:r>
              <a:rPr dirty="0" sz="2000" spc="25">
                <a:latin typeface="黑体"/>
                <a:cs typeface="黑体"/>
              </a:rPr>
              <a:t>淘宝直</a:t>
            </a:r>
            <a:r>
              <a:rPr dirty="0" sz="2000" spc="10">
                <a:latin typeface="黑体"/>
                <a:cs typeface="黑体"/>
              </a:rPr>
              <a:t>播</a:t>
            </a:r>
            <a:r>
              <a:rPr dirty="0" sz="2000" spc="25">
                <a:latin typeface="黑体"/>
                <a:cs typeface="黑体"/>
              </a:rPr>
              <a:t>是</a:t>
            </a:r>
            <a:r>
              <a:rPr dirty="0" sz="2000" spc="10">
                <a:latin typeface="黑体"/>
                <a:cs typeface="黑体"/>
              </a:rPr>
              <a:t>阿</a:t>
            </a:r>
            <a:r>
              <a:rPr dirty="0" sz="2000" spc="25">
                <a:latin typeface="黑体"/>
                <a:cs typeface="黑体"/>
              </a:rPr>
              <a:t>里巴</a:t>
            </a:r>
            <a:r>
              <a:rPr dirty="0" sz="2000" spc="10">
                <a:latin typeface="黑体"/>
                <a:cs typeface="黑体"/>
              </a:rPr>
              <a:t>巴</a:t>
            </a:r>
            <a:r>
              <a:rPr dirty="0" sz="2000" spc="25">
                <a:latin typeface="黑体"/>
                <a:cs typeface="黑体"/>
              </a:rPr>
              <a:t>推出</a:t>
            </a:r>
            <a:r>
              <a:rPr dirty="0" sz="2000" spc="10">
                <a:latin typeface="黑体"/>
                <a:cs typeface="黑体"/>
              </a:rPr>
              <a:t>的</a:t>
            </a:r>
            <a:r>
              <a:rPr dirty="0" sz="2000" spc="25">
                <a:latin typeface="黑体"/>
                <a:cs typeface="黑体"/>
              </a:rPr>
              <a:t>直播</a:t>
            </a:r>
            <a:r>
              <a:rPr dirty="0" sz="2000" spc="10">
                <a:latin typeface="黑体"/>
                <a:cs typeface="黑体"/>
              </a:rPr>
              <a:t>平</a:t>
            </a:r>
            <a:r>
              <a:rPr dirty="0" sz="2000" spc="50">
                <a:latin typeface="黑体"/>
                <a:cs typeface="黑体"/>
              </a:rPr>
              <a:t>台</a:t>
            </a:r>
            <a:r>
              <a:rPr dirty="0" sz="2000" spc="25">
                <a:latin typeface="黑体"/>
                <a:cs typeface="黑体"/>
              </a:rPr>
              <a:t>，</a:t>
            </a:r>
            <a:r>
              <a:rPr dirty="0" sz="2000" spc="15">
                <a:latin typeface="黑体"/>
                <a:cs typeface="黑体"/>
              </a:rPr>
              <a:t>定</a:t>
            </a:r>
            <a:r>
              <a:rPr dirty="0" sz="2000" spc="25">
                <a:latin typeface="黑体"/>
                <a:cs typeface="黑体"/>
              </a:rPr>
              <a:t>位于</a:t>
            </a:r>
            <a:r>
              <a:rPr dirty="0" sz="2000" spc="15">
                <a:latin typeface="黑体"/>
                <a:cs typeface="黑体"/>
              </a:rPr>
              <a:t>消</a:t>
            </a:r>
            <a:r>
              <a:rPr dirty="0" sz="2000" spc="25">
                <a:latin typeface="黑体"/>
                <a:cs typeface="黑体"/>
              </a:rPr>
              <a:t>费</a:t>
            </a:r>
            <a:r>
              <a:rPr dirty="0" sz="2000">
                <a:latin typeface="黑体"/>
                <a:cs typeface="黑体"/>
              </a:rPr>
              <a:t>类 </a:t>
            </a:r>
            <a:r>
              <a:rPr dirty="0" sz="2000" spc="10">
                <a:latin typeface="黑体"/>
                <a:cs typeface="黑体"/>
              </a:rPr>
              <a:t>直</a:t>
            </a:r>
            <a:r>
              <a:rPr dirty="0" sz="2000">
                <a:latin typeface="黑体"/>
                <a:cs typeface="黑体"/>
              </a:rPr>
              <a:t>播，用</a:t>
            </a:r>
            <a:r>
              <a:rPr dirty="0" sz="2000" spc="10">
                <a:latin typeface="黑体"/>
                <a:cs typeface="黑体"/>
              </a:rPr>
              <a:t>户</a:t>
            </a:r>
            <a:r>
              <a:rPr dirty="0" sz="2000">
                <a:latin typeface="黑体"/>
                <a:cs typeface="黑体"/>
              </a:rPr>
              <a:t>可</a:t>
            </a:r>
            <a:r>
              <a:rPr dirty="0" sz="2000" spc="10">
                <a:latin typeface="黑体"/>
                <a:cs typeface="黑体"/>
              </a:rPr>
              <a:t>以</a:t>
            </a:r>
            <a:r>
              <a:rPr dirty="0" sz="2000">
                <a:latin typeface="黑体"/>
                <a:cs typeface="黑体"/>
              </a:rPr>
              <a:t>一边看</a:t>
            </a:r>
            <a:r>
              <a:rPr dirty="0" sz="2000" spc="10">
                <a:latin typeface="黑体"/>
                <a:cs typeface="黑体"/>
              </a:rPr>
              <a:t>直</a:t>
            </a:r>
            <a:r>
              <a:rPr dirty="0" sz="2000" spc="5">
                <a:latin typeface="黑体"/>
                <a:cs typeface="黑体"/>
              </a:rPr>
              <a:t>播</a:t>
            </a:r>
            <a:r>
              <a:rPr dirty="0" sz="2000" spc="10">
                <a:latin typeface="黑体"/>
                <a:cs typeface="黑体"/>
              </a:rPr>
              <a:t>，</a:t>
            </a:r>
            <a:r>
              <a:rPr dirty="0" sz="2000">
                <a:latin typeface="黑体"/>
                <a:cs typeface="黑体"/>
              </a:rPr>
              <a:t>一边与</a:t>
            </a:r>
            <a:r>
              <a:rPr dirty="0" sz="2000" spc="10">
                <a:latin typeface="黑体"/>
                <a:cs typeface="黑体"/>
              </a:rPr>
              <a:t>主</a:t>
            </a:r>
            <a:r>
              <a:rPr dirty="0" sz="2000">
                <a:latin typeface="黑体"/>
                <a:cs typeface="黑体"/>
              </a:rPr>
              <a:t>播</a:t>
            </a:r>
            <a:r>
              <a:rPr dirty="0" sz="2000" spc="10">
                <a:latin typeface="黑体"/>
                <a:cs typeface="黑体"/>
              </a:rPr>
              <a:t>互</a:t>
            </a:r>
            <a:r>
              <a:rPr dirty="0" sz="2000">
                <a:latin typeface="黑体"/>
                <a:cs typeface="黑体"/>
              </a:rPr>
              <a:t>动交</a:t>
            </a:r>
            <a:r>
              <a:rPr dirty="0" sz="2000" spc="5">
                <a:latin typeface="黑体"/>
                <a:cs typeface="黑体"/>
              </a:rPr>
              <a:t>流</a:t>
            </a:r>
            <a:r>
              <a:rPr dirty="0" sz="2000" spc="10">
                <a:latin typeface="黑体"/>
                <a:cs typeface="黑体"/>
              </a:rPr>
              <a:t>，</a:t>
            </a:r>
            <a:r>
              <a:rPr dirty="0" sz="2000">
                <a:latin typeface="黑体"/>
                <a:cs typeface="黑体"/>
              </a:rPr>
              <a:t>领</a:t>
            </a:r>
            <a:r>
              <a:rPr dirty="0" sz="2000" spc="10">
                <a:latin typeface="黑体"/>
                <a:cs typeface="黑体"/>
              </a:rPr>
              <a:t>取</a:t>
            </a:r>
            <a:r>
              <a:rPr dirty="0" sz="2000">
                <a:latin typeface="黑体"/>
                <a:cs typeface="黑体"/>
              </a:rPr>
              <a:t>优 </a:t>
            </a:r>
            <a:r>
              <a:rPr dirty="0" sz="2000" spc="10">
                <a:latin typeface="黑体"/>
                <a:cs typeface="黑体"/>
              </a:rPr>
              <a:t>惠</a:t>
            </a:r>
            <a:r>
              <a:rPr dirty="0" sz="2000">
                <a:latin typeface="黑体"/>
                <a:cs typeface="黑体"/>
              </a:rPr>
              <a:t>券，并</a:t>
            </a:r>
            <a:r>
              <a:rPr dirty="0" sz="2000" spc="10">
                <a:latin typeface="黑体"/>
                <a:cs typeface="黑体"/>
              </a:rPr>
              <a:t>选</a:t>
            </a:r>
            <a:r>
              <a:rPr dirty="0" sz="2000">
                <a:latin typeface="黑体"/>
                <a:cs typeface="黑体"/>
              </a:rPr>
              <a:t>购</a:t>
            </a:r>
            <a:r>
              <a:rPr dirty="0" sz="2000" spc="10">
                <a:latin typeface="黑体"/>
                <a:cs typeface="黑体"/>
              </a:rPr>
              <a:t>商</a:t>
            </a:r>
            <a:r>
              <a:rPr dirty="0" sz="2000">
                <a:latin typeface="黑体"/>
                <a:cs typeface="黑体"/>
              </a:rPr>
              <a:t>品等。</a:t>
            </a:r>
            <a:r>
              <a:rPr dirty="0" sz="2000" spc="10">
                <a:latin typeface="黑体"/>
                <a:cs typeface="黑体"/>
              </a:rPr>
              <a:t>用</a:t>
            </a:r>
            <a:r>
              <a:rPr dirty="0" sz="2000">
                <a:latin typeface="黑体"/>
                <a:cs typeface="黑体"/>
              </a:rPr>
              <a:t>户</a:t>
            </a:r>
            <a:r>
              <a:rPr dirty="0" sz="2000" spc="10">
                <a:latin typeface="黑体"/>
                <a:cs typeface="黑体"/>
              </a:rPr>
              <a:t>最</a:t>
            </a:r>
            <a:r>
              <a:rPr dirty="0" sz="2000">
                <a:latin typeface="黑体"/>
                <a:cs typeface="黑体"/>
              </a:rPr>
              <a:t>终做出</a:t>
            </a:r>
            <a:r>
              <a:rPr dirty="0" sz="2000" spc="10">
                <a:latin typeface="黑体"/>
                <a:cs typeface="黑体"/>
              </a:rPr>
              <a:t>购</a:t>
            </a:r>
            <a:r>
              <a:rPr dirty="0" sz="2000">
                <a:latin typeface="黑体"/>
                <a:cs typeface="黑体"/>
              </a:rPr>
              <a:t>买</a:t>
            </a:r>
            <a:r>
              <a:rPr dirty="0" sz="2000" spc="10">
                <a:latin typeface="黑体"/>
                <a:cs typeface="黑体"/>
              </a:rPr>
              <a:t>决</a:t>
            </a:r>
            <a:r>
              <a:rPr dirty="0" sz="2000">
                <a:latin typeface="黑体"/>
                <a:cs typeface="黑体"/>
              </a:rPr>
              <a:t>定的原</a:t>
            </a:r>
            <a:r>
              <a:rPr dirty="0" sz="2000" spc="10">
                <a:latin typeface="黑体"/>
                <a:cs typeface="黑体"/>
              </a:rPr>
              <a:t>因</a:t>
            </a:r>
            <a:r>
              <a:rPr dirty="0" sz="2000">
                <a:latin typeface="黑体"/>
                <a:cs typeface="黑体"/>
              </a:rPr>
              <a:t>可</a:t>
            </a:r>
            <a:r>
              <a:rPr dirty="0" sz="2000" spc="10">
                <a:latin typeface="黑体"/>
                <a:cs typeface="黑体"/>
              </a:rPr>
              <a:t>能</a:t>
            </a:r>
            <a:r>
              <a:rPr dirty="0" sz="2000">
                <a:latin typeface="黑体"/>
                <a:cs typeface="黑体"/>
              </a:rPr>
              <a:t>是 </a:t>
            </a:r>
            <a:r>
              <a:rPr dirty="0" sz="2000" spc="10">
                <a:latin typeface="黑体"/>
                <a:cs typeface="黑体"/>
              </a:rPr>
              <a:t>直</a:t>
            </a:r>
            <a:r>
              <a:rPr dirty="0" sz="2000" spc="5">
                <a:latin typeface="黑体"/>
                <a:cs typeface="黑体"/>
              </a:rPr>
              <a:t>播场</a:t>
            </a:r>
            <a:r>
              <a:rPr dirty="0" sz="2000" spc="-5">
                <a:latin typeface="黑体"/>
                <a:cs typeface="黑体"/>
              </a:rPr>
              <a:t>景</a:t>
            </a:r>
            <a:r>
              <a:rPr dirty="0" sz="2000" spc="10">
                <a:latin typeface="黑体"/>
                <a:cs typeface="黑体"/>
              </a:rPr>
              <a:t>中</a:t>
            </a:r>
            <a:r>
              <a:rPr dirty="0" sz="2000" spc="5">
                <a:latin typeface="黑体"/>
                <a:cs typeface="黑体"/>
              </a:rPr>
              <a:t>的</a:t>
            </a:r>
            <a:r>
              <a:rPr dirty="0" sz="2000" spc="10">
                <a:latin typeface="黑体"/>
                <a:cs typeface="黑体"/>
              </a:rPr>
              <a:t>某</a:t>
            </a:r>
            <a:r>
              <a:rPr dirty="0" sz="2000" spc="5">
                <a:latin typeface="黑体"/>
                <a:cs typeface="黑体"/>
              </a:rPr>
              <a:t>个瞬</a:t>
            </a:r>
            <a:r>
              <a:rPr dirty="0" sz="2000" spc="-5">
                <a:latin typeface="黑体"/>
                <a:cs typeface="黑体"/>
              </a:rPr>
              <a:t>间</a:t>
            </a:r>
            <a:r>
              <a:rPr dirty="0" sz="2000" spc="10">
                <a:latin typeface="黑体"/>
                <a:cs typeface="黑体"/>
              </a:rPr>
              <a:t>激</a:t>
            </a:r>
            <a:r>
              <a:rPr dirty="0" sz="2000" spc="5">
                <a:latin typeface="黑体"/>
                <a:cs typeface="黑体"/>
              </a:rPr>
              <a:t>发</a:t>
            </a:r>
            <a:r>
              <a:rPr dirty="0" sz="2000" spc="10">
                <a:latin typeface="黑体"/>
                <a:cs typeface="黑体"/>
              </a:rPr>
              <a:t>起</a:t>
            </a:r>
            <a:r>
              <a:rPr dirty="0" sz="2000" spc="5">
                <a:latin typeface="黑体"/>
                <a:cs typeface="黑体"/>
              </a:rPr>
              <a:t>了他</a:t>
            </a:r>
            <a:r>
              <a:rPr dirty="0" sz="2000" spc="-5">
                <a:latin typeface="黑体"/>
                <a:cs typeface="黑体"/>
              </a:rPr>
              <a:t>对</a:t>
            </a:r>
            <a:r>
              <a:rPr dirty="0" sz="2000" spc="10">
                <a:latin typeface="黑体"/>
                <a:cs typeface="黑体"/>
              </a:rPr>
              <a:t>商</a:t>
            </a:r>
            <a:r>
              <a:rPr dirty="0" sz="2000" spc="5">
                <a:latin typeface="黑体"/>
                <a:cs typeface="黑体"/>
              </a:rPr>
              <a:t>品</a:t>
            </a:r>
            <a:r>
              <a:rPr dirty="0" sz="2000" spc="10">
                <a:latin typeface="黑体"/>
                <a:cs typeface="黑体"/>
              </a:rPr>
              <a:t>的</a:t>
            </a:r>
            <a:r>
              <a:rPr dirty="0" sz="2000" spc="5">
                <a:latin typeface="黑体"/>
                <a:cs typeface="黑体"/>
              </a:rPr>
              <a:t>好感</a:t>
            </a:r>
            <a:r>
              <a:rPr dirty="0" sz="2000" spc="-5">
                <a:latin typeface="黑体"/>
                <a:cs typeface="黑体"/>
              </a:rPr>
              <a:t>和</a:t>
            </a:r>
            <a:r>
              <a:rPr dirty="0" sz="2000" spc="10">
                <a:latin typeface="黑体"/>
                <a:cs typeface="黑体"/>
              </a:rPr>
              <a:t>购</a:t>
            </a:r>
            <a:r>
              <a:rPr dirty="0" sz="2000" spc="5">
                <a:latin typeface="黑体"/>
                <a:cs typeface="黑体"/>
              </a:rPr>
              <a:t>买</a:t>
            </a:r>
            <a:r>
              <a:rPr dirty="0" sz="2000" spc="10">
                <a:latin typeface="黑体"/>
                <a:cs typeface="黑体"/>
              </a:rPr>
              <a:t>的</a:t>
            </a:r>
            <a:r>
              <a:rPr dirty="0" sz="2000">
                <a:latin typeface="黑体"/>
                <a:cs typeface="黑体"/>
              </a:rPr>
              <a:t>欲 </a:t>
            </a:r>
            <a:r>
              <a:rPr dirty="0" sz="2000">
                <a:latin typeface="黑体"/>
                <a:cs typeface="黑体"/>
              </a:rPr>
              <a:t>望，如</a:t>
            </a:r>
            <a:r>
              <a:rPr dirty="0" sz="2000" spc="-15">
                <a:latin typeface="黑体"/>
                <a:cs typeface="黑体"/>
              </a:rPr>
              <a:t>名</a:t>
            </a:r>
            <a:r>
              <a:rPr dirty="0" sz="2000">
                <a:latin typeface="黑体"/>
                <a:cs typeface="黑体"/>
              </a:rPr>
              <a:t>人</a:t>
            </a:r>
            <a:r>
              <a:rPr dirty="0" sz="2000" spc="-15">
                <a:latin typeface="黑体"/>
                <a:cs typeface="黑体"/>
              </a:rPr>
              <a:t>推</a:t>
            </a:r>
            <a:r>
              <a:rPr dirty="0" sz="2000">
                <a:latin typeface="黑体"/>
                <a:cs typeface="黑体"/>
              </a:rPr>
              <a:t>荐、强</a:t>
            </a:r>
            <a:r>
              <a:rPr dirty="0" sz="2000" spc="-15">
                <a:latin typeface="黑体"/>
                <a:cs typeface="黑体"/>
              </a:rPr>
              <a:t>有</a:t>
            </a:r>
            <a:r>
              <a:rPr dirty="0" sz="2000">
                <a:latin typeface="黑体"/>
                <a:cs typeface="黑体"/>
              </a:rPr>
              <a:t>力</a:t>
            </a:r>
            <a:r>
              <a:rPr dirty="0" sz="2000" spc="-15">
                <a:latin typeface="黑体"/>
                <a:cs typeface="黑体"/>
              </a:rPr>
              <a:t>的</a:t>
            </a:r>
            <a:r>
              <a:rPr dirty="0" sz="2000">
                <a:latin typeface="黑体"/>
                <a:cs typeface="黑体"/>
              </a:rPr>
              <a:t>折扣力</a:t>
            </a:r>
            <a:r>
              <a:rPr dirty="0" sz="2000" spc="-10">
                <a:latin typeface="黑体"/>
                <a:cs typeface="黑体"/>
              </a:rPr>
              <a:t>度</a:t>
            </a:r>
            <a:r>
              <a:rPr dirty="0" sz="2000">
                <a:latin typeface="黑体"/>
                <a:cs typeface="黑体"/>
              </a:rPr>
              <a:t>、</a:t>
            </a:r>
            <a:r>
              <a:rPr dirty="0" sz="2000" spc="-15">
                <a:latin typeface="黑体"/>
                <a:cs typeface="黑体"/>
              </a:rPr>
              <a:t>良</a:t>
            </a:r>
            <a:r>
              <a:rPr dirty="0" sz="2000">
                <a:latin typeface="黑体"/>
                <a:cs typeface="黑体"/>
              </a:rPr>
              <a:t>好的购</a:t>
            </a:r>
            <a:r>
              <a:rPr dirty="0" sz="2000" spc="-15">
                <a:latin typeface="黑体"/>
                <a:cs typeface="黑体"/>
              </a:rPr>
              <a:t>物</a:t>
            </a:r>
            <a:r>
              <a:rPr dirty="0" sz="2000">
                <a:latin typeface="黑体"/>
                <a:cs typeface="黑体"/>
              </a:rPr>
              <a:t>氛</a:t>
            </a:r>
            <a:r>
              <a:rPr dirty="0" sz="2000" spc="-15">
                <a:latin typeface="黑体"/>
                <a:cs typeface="黑体"/>
              </a:rPr>
              <a:t>围</a:t>
            </a:r>
            <a:r>
              <a:rPr dirty="0" sz="2000">
                <a:latin typeface="黑体"/>
                <a:cs typeface="黑体"/>
              </a:rPr>
              <a:t>等。</a:t>
            </a:r>
            <a:endParaRPr sz="2000">
              <a:latin typeface="黑体"/>
              <a:cs typeface="黑体"/>
            </a:endParaRPr>
          </a:p>
          <a:p>
            <a:pPr algn="just" marL="12700" marR="5080" indent="720725">
              <a:lnSpc>
                <a:spcPct val="130000"/>
              </a:lnSpc>
              <a:spcBef>
                <a:spcPts val="505"/>
              </a:spcBef>
            </a:pPr>
            <a:r>
              <a:rPr dirty="0" sz="2000" spc="20">
                <a:latin typeface="黑体"/>
                <a:cs typeface="黑体"/>
              </a:rPr>
              <a:t>淘宝直</a:t>
            </a:r>
            <a:r>
              <a:rPr dirty="0" sz="2000" spc="10">
                <a:latin typeface="黑体"/>
                <a:cs typeface="黑体"/>
              </a:rPr>
              <a:t>播</a:t>
            </a:r>
            <a:r>
              <a:rPr dirty="0" sz="2000" spc="20">
                <a:latin typeface="黑体"/>
                <a:cs typeface="黑体"/>
              </a:rPr>
              <a:t>是</a:t>
            </a:r>
            <a:r>
              <a:rPr dirty="0" sz="2000" spc="10">
                <a:latin typeface="黑体"/>
                <a:cs typeface="黑体"/>
              </a:rPr>
              <a:t>一</a:t>
            </a:r>
            <a:r>
              <a:rPr dirty="0" sz="2000" spc="20">
                <a:latin typeface="黑体"/>
                <a:cs typeface="黑体"/>
              </a:rPr>
              <a:t>个专</a:t>
            </a:r>
            <a:r>
              <a:rPr dirty="0" sz="2000" spc="10">
                <a:latin typeface="黑体"/>
                <a:cs typeface="黑体"/>
              </a:rPr>
              <a:t>注</a:t>
            </a:r>
            <a:r>
              <a:rPr dirty="0" sz="2000" spc="20">
                <a:latin typeface="黑体"/>
                <a:cs typeface="黑体"/>
              </a:rPr>
              <a:t>于生</a:t>
            </a:r>
            <a:r>
              <a:rPr dirty="0" sz="2000" spc="10">
                <a:latin typeface="黑体"/>
                <a:cs typeface="黑体"/>
              </a:rPr>
              <a:t>活</a:t>
            </a:r>
            <a:r>
              <a:rPr dirty="0" sz="2000" spc="20">
                <a:latin typeface="黑体"/>
                <a:cs typeface="黑体"/>
              </a:rPr>
              <a:t>消</a:t>
            </a:r>
            <a:r>
              <a:rPr dirty="0" sz="2000" spc="50">
                <a:latin typeface="黑体"/>
                <a:cs typeface="黑体"/>
              </a:rPr>
              <a:t>费</a:t>
            </a:r>
            <a:r>
              <a:rPr dirty="0" sz="2000" spc="10">
                <a:latin typeface="黑体"/>
                <a:cs typeface="黑体"/>
              </a:rPr>
              <a:t>、</a:t>
            </a:r>
            <a:r>
              <a:rPr dirty="0" sz="2000" spc="20">
                <a:latin typeface="黑体"/>
                <a:cs typeface="黑体"/>
              </a:rPr>
              <a:t>为消</a:t>
            </a:r>
            <a:r>
              <a:rPr dirty="0" sz="2000" spc="10">
                <a:latin typeface="黑体"/>
                <a:cs typeface="黑体"/>
              </a:rPr>
              <a:t>费</a:t>
            </a:r>
            <a:r>
              <a:rPr dirty="0" sz="2000" spc="20">
                <a:latin typeface="黑体"/>
                <a:cs typeface="黑体"/>
              </a:rPr>
              <a:t>者提</a:t>
            </a:r>
            <a:r>
              <a:rPr dirty="0" sz="2000" spc="10">
                <a:latin typeface="黑体"/>
                <a:cs typeface="黑体"/>
              </a:rPr>
              <a:t>供</a:t>
            </a:r>
            <a:r>
              <a:rPr dirty="0" sz="2000" spc="20">
                <a:latin typeface="黑体"/>
                <a:cs typeface="黑体"/>
              </a:rPr>
              <a:t>专</a:t>
            </a:r>
            <a:r>
              <a:rPr dirty="0" sz="2000">
                <a:latin typeface="黑体"/>
                <a:cs typeface="黑体"/>
              </a:rPr>
              <a:t>业 </a:t>
            </a:r>
            <a:r>
              <a:rPr dirty="0" sz="2000" spc="10">
                <a:latin typeface="黑体"/>
                <a:cs typeface="黑体"/>
              </a:rPr>
              <a:t>购</a:t>
            </a:r>
            <a:r>
              <a:rPr dirty="0" sz="2000" spc="5">
                <a:latin typeface="黑体"/>
                <a:cs typeface="黑体"/>
              </a:rPr>
              <a:t>物指</a:t>
            </a:r>
            <a:r>
              <a:rPr dirty="0" sz="2000" spc="-5">
                <a:latin typeface="黑体"/>
                <a:cs typeface="黑体"/>
              </a:rPr>
              <a:t>引</a:t>
            </a:r>
            <a:r>
              <a:rPr dirty="0" sz="2000" spc="10">
                <a:latin typeface="黑体"/>
                <a:cs typeface="黑体"/>
              </a:rPr>
              <a:t>的</a:t>
            </a:r>
            <a:r>
              <a:rPr dirty="0" sz="2000" spc="5">
                <a:latin typeface="黑体"/>
                <a:cs typeface="黑体"/>
              </a:rPr>
              <a:t>电</a:t>
            </a:r>
            <a:r>
              <a:rPr dirty="0" sz="2000" spc="10">
                <a:latin typeface="黑体"/>
                <a:cs typeface="黑体"/>
              </a:rPr>
              <a:t>商</a:t>
            </a:r>
            <a:r>
              <a:rPr dirty="0" sz="2000" spc="5">
                <a:latin typeface="黑体"/>
                <a:cs typeface="黑体"/>
              </a:rPr>
              <a:t>直播</a:t>
            </a:r>
            <a:r>
              <a:rPr dirty="0" sz="2000" spc="-5">
                <a:latin typeface="黑体"/>
                <a:cs typeface="黑体"/>
              </a:rPr>
              <a:t>平</a:t>
            </a:r>
            <a:r>
              <a:rPr dirty="0" sz="2000" spc="20">
                <a:latin typeface="黑体"/>
                <a:cs typeface="黑体"/>
              </a:rPr>
              <a:t>台</a:t>
            </a:r>
            <a:r>
              <a:rPr dirty="0" sz="2000">
                <a:latin typeface="黑体"/>
                <a:cs typeface="黑体"/>
              </a:rPr>
              <a:t>，</a:t>
            </a:r>
            <a:r>
              <a:rPr dirty="0" sz="2000" spc="10">
                <a:latin typeface="黑体"/>
                <a:cs typeface="黑体"/>
              </a:rPr>
              <a:t>主</a:t>
            </a:r>
            <a:r>
              <a:rPr dirty="0" sz="2000" spc="5">
                <a:latin typeface="黑体"/>
                <a:cs typeface="黑体"/>
              </a:rPr>
              <a:t>播可</a:t>
            </a:r>
            <a:r>
              <a:rPr dirty="0" sz="2000" spc="-5">
                <a:latin typeface="黑体"/>
                <a:cs typeface="黑体"/>
              </a:rPr>
              <a:t>以</a:t>
            </a:r>
            <a:r>
              <a:rPr dirty="0" sz="2000" spc="10">
                <a:latin typeface="黑体"/>
                <a:cs typeface="黑体"/>
              </a:rPr>
              <a:t>通</a:t>
            </a:r>
            <a:r>
              <a:rPr dirty="0" sz="2000" spc="5">
                <a:latin typeface="黑体"/>
                <a:cs typeface="黑体"/>
              </a:rPr>
              <a:t>过</a:t>
            </a:r>
            <a:r>
              <a:rPr dirty="0" sz="2000" spc="10">
                <a:latin typeface="黑体"/>
                <a:cs typeface="黑体"/>
              </a:rPr>
              <a:t>直</a:t>
            </a:r>
            <a:r>
              <a:rPr dirty="0" sz="2000" spc="5">
                <a:latin typeface="黑体"/>
                <a:cs typeface="黑体"/>
              </a:rPr>
              <a:t>播间</a:t>
            </a:r>
            <a:r>
              <a:rPr dirty="0" sz="2000" spc="-5">
                <a:latin typeface="黑体"/>
                <a:cs typeface="黑体"/>
              </a:rPr>
              <a:t>与</a:t>
            </a:r>
            <a:r>
              <a:rPr dirty="0" sz="2000" spc="10">
                <a:latin typeface="黑体"/>
                <a:cs typeface="黑体"/>
              </a:rPr>
              <a:t>用</a:t>
            </a:r>
            <a:r>
              <a:rPr dirty="0" sz="2000" spc="5">
                <a:latin typeface="黑体"/>
                <a:cs typeface="黑体"/>
              </a:rPr>
              <a:t>户</a:t>
            </a:r>
            <a:r>
              <a:rPr dirty="0" sz="2000" spc="10">
                <a:latin typeface="黑体"/>
                <a:cs typeface="黑体"/>
              </a:rPr>
              <a:t>进</a:t>
            </a:r>
            <a:r>
              <a:rPr dirty="0" sz="2000">
                <a:latin typeface="黑体"/>
                <a:cs typeface="黑体"/>
              </a:rPr>
              <a:t>行 </a:t>
            </a:r>
            <a:r>
              <a:rPr dirty="0" sz="2000" spc="10">
                <a:latin typeface="黑体"/>
                <a:cs typeface="黑体"/>
              </a:rPr>
              <a:t>深</a:t>
            </a:r>
            <a:r>
              <a:rPr dirty="0" sz="2000">
                <a:latin typeface="黑体"/>
                <a:cs typeface="黑体"/>
              </a:rPr>
              <a:t>度互动</a:t>
            </a:r>
            <a:r>
              <a:rPr dirty="0" sz="2000" spc="10">
                <a:latin typeface="黑体"/>
                <a:cs typeface="黑体"/>
              </a:rPr>
              <a:t>，</a:t>
            </a:r>
            <a:r>
              <a:rPr dirty="0" sz="2000">
                <a:latin typeface="黑体"/>
                <a:cs typeface="黑体"/>
              </a:rPr>
              <a:t>沉</a:t>
            </a:r>
            <a:r>
              <a:rPr dirty="0" sz="2000" spc="10">
                <a:latin typeface="黑体"/>
                <a:cs typeface="黑体"/>
              </a:rPr>
              <a:t>淀</a:t>
            </a:r>
            <a:r>
              <a:rPr dirty="0" sz="2000">
                <a:latin typeface="黑体"/>
                <a:cs typeface="黑体"/>
              </a:rPr>
              <a:t>粉丝。</a:t>
            </a:r>
            <a:r>
              <a:rPr dirty="0" sz="2000" spc="10">
                <a:latin typeface="黑体"/>
                <a:cs typeface="黑体"/>
              </a:rPr>
              <a:t>平</a:t>
            </a:r>
            <a:r>
              <a:rPr dirty="0" sz="2000">
                <a:latin typeface="黑体"/>
                <a:cs typeface="黑体"/>
              </a:rPr>
              <a:t>台</a:t>
            </a:r>
            <a:r>
              <a:rPr dirty="0" sz="2000" spc="10">
                <a:latin typeface="黑体"/>
                <a:cs typeface="黑体"/>
              </a:rPr>
              <a:t>定</a:t>
            </a:r>
            <a:r>
              <a:rPr dirty="0" sz="2000">
                <a:latin typeface="黑体"/>
                <a:cs typeface="黑体"/>
              </a:rPr>
              <a:t>位为消</a:t>
            </a:r>
            <a:r>
              <a:rPr dirty="0" sz="2000" spc="10">
                <a:latin typeface="黑体"/>
                <a:cs typeface="黑体"/>
              </a:rPr>
              <a:t>费</a:t>
            </a:r>
            <a:r>
              <a:rPr dirty="0" sz="2000">
                <a:latin typeface="黑体"/>
                <a:cs typeface="黑体"/>
              </a:rPr>
              <a:t>类</a:t>
            </a:r>
            <a:r>
              <a:rPr dirty="0" sz="2000" spc="10">
                <a:latin typeface="黑体"/>
                <a:cs typeface="黑体"/>
              </a:rPr>
              <a:t>直</a:t>
            </a:r>
            <a:r>
              <a:rPr dirty="0" sz="2000" spc="5">
                <a:latin typeface="黑体"/>
                <a:cs typeface="黑体"/>
              </a:rPr>
              <a:t>播</a:t>
            </a:r>
            <a:r>
              <a:rPr dirty="0" sz="2000">
                <a:latin typeface="黑体"/>
                <a:cs typeface="黑体"/>
              </a:rPr>
              <a:t>，直</a:t>
            </a:r>
            <a:r>
              <a:rPr dirty="0" sz="2000" spc="10">
                <a:latin typeface="黑体"/>
                <a:cs typeface="黑体"/>
              </a:rPr>
              <a:t>播</a:t>
            </a:r>
            <a:r>
              <a:rPr dirty="0" sz="2000">
                <a:latin typeface="黑体"/>
                <a:cs typeface="黑体"/>
              </a:rPr>
              <a:t>内</a:t>
            </a:r>
            <a:r>
              <a:rPr dirty="0" sz="2000" spc="10">
                <a:latin typeface="黑体"/>
                <a:cs typeface="黑体"/>
              </a:rPr>
              <a:t>容</a:t>
            </a:r>
            <a:r>
              <a:rPr dirty="0" sz="2000">
                <a:latin typeface="黑体"/>
                <a:cs typeface="黑体"/>
              </a:rPr>
              <a:t>涵 </a:t>
            </a:r>
            <a:r>
              <a:rPr dirty="0" sz="2000" spc="10">
                <a:latin typeface="黑体"/>
                <a:cs typeface="黑体"/>
              </a:rPr>
              <a:t>盖</a:t>
            </a:r>
            <a:r>
              <a:rPr dirty="0" sz="2000">
                <a:latin typeface="黑体"/>
                <a:cs typeface="黑体"/>
              </a:rPr>
              <a:t>了母婴</a:t>
            </a:r>
            <a:r>
              <a:rPr dirty="0" sz="2000" spc="10">
                <a:latin typeface="黑体"/>
                <a:cs typeface="黑体"/>
              </a:rPr>
              <a:t>、</a:t>
            </a:r>
            <a:r>
              <a:rPr dirty="0" sz="2000">
                <a:latin typeface="黑体"/>
                <a:cs typeface="黑体"/>
              </a:rPr>
              <a:t>美</a:t>
            </a:r>
            <a:r>
              <a:rPr dirty="0" sz="2000" spc="10">
                <a:latin typeface="黑体"/>
                <a:cs typeface="黑体"/>
              </a:rPr>
              <a:t>妆</a:t>
            </a:r>
            <a:r>
              <a:rPr dirty="0" sz="2000">
                <a:latin typeface="黑体"/>
                <a:cs typeface="黑体"/>
              </a:rPr>
              <a:t>、潮搭</a:t>
            </a:r>
            <a:r>
              <a:rPr dirty="0" sz="2000" spc="10">
                <a:latin typeface="黑体"/>
                <a:cs typeface="黑体"/>
              </a:rPr>
              <a:t>、</a:t>
            </a:r>
            <a:r>
              <a:rPr dirty="0" sz="2000">
                <a:latin typeface="黑体"/>
                <a:cs typeface="黑体"/>
              </a:rPr>
              <a:t>美</a:t>
            </a:r>
            <a:r>
              <a:rPr dirty="0" sz="2000" spc="10">
                <a:latin typeface="黑体"/>
                <a:cs typeface="黑体"/>
              </a:rPr>
              <a:t>食</a:t>
            </a:r>
            <a:r>
              <a:rPr dirty="0" sz="2000">
                <a:latin typeface="黑体"/>
                <a:cs typeface="黑体"/>
              </a:rPr>
              <a:t>、运动</a:t>
            </a:r>
            <a:r>
              <a:rPr dirty="0" sz="2000" spc="10">
                <a:latin typeface="黑体"/>
                <a:cs typeface="黑体"/>
              </a:rPr>
              <a:t>等</a:t>
            </a:r>
            <a:r>
              <a:rPr dirty="0" sz="2000">
                <a:latin typeface="黑体"/>
                <a:cs typeface="黑体"/>
              </a:rPr>
              <a:t>，</a:t>
            </a:r>
            <a:r>
              <a:rPr dirty="0" sz="2000" spc="10">
                <a:latin typeface="黑体"/>
                <a:cs typeface="黑体"/>
              </a:rPr>
              <a:t>平</a:t>
            </a:r>
            <a:r>
              <a:rPr dirty="0" sz="2000">
                <a:latin typeface="黑体"/>
                <a:cs typeface="黑体"/>
              </a:rPr>
              <a:t>台上的</a:t>
            </a:r>
            <a:r>
              <a:rPr dirty="0" sz="2000" spc="10">
                <a:latin typeface="黑体"/>
                <a:cs typeface="黑体"/>
              </a:rPr>
              <a:t>主</a:t>
            </a:r>
            <a:r>
              <a:rPr dirty="0" sz="2000">
                <a:latin typeface="黑体"/>
                <a:cs typeface="黑体"/>
              </a:rPr>
              <a:t>导</a:t>
            </a:r>
            <a:r>
              <a:rPr dirty="0" sz="2000" spc="10">
                <a:latin typeface="黑体"/>
                <a:cs typeface="黑体"/>
              </a:rPr>
              <a:t>消</a:t>
            </a:r>
            <a:r>
              <a:rPr dirty="0" sz="2000">
                <a:latin typeface="黑体"/>
                <a:cs typeface="黑体"/>
              </a:rPr>
              <a:t>费 </a:t>
            </a:r>
            <a:r>
              <a:rPr dirty="0" sz="2000" spc="10">
                <a:latin typeface="黑体"/>
                <a:cs typeface="黑体"/>
              </a:rPr>
              <a:t>者</a:t>
            </a:r>
            <a:r>
              <a:rPr dirty="0" sz="2000" spc="5">
                <a:latin typeface="黑体"/>
                <a:cs typeface="黑体"/>
              </a:rPr>
              <a:t>为女</a:t>
            </a:r>
            <a:r>
              <a:rPr dirty="0" sz="2000">
                <a:latin typeface="黑体"/>
                <a:cs typeface="黑体"/>
              </a:rPr>
              <a:t>性</a:t>
            </a:r>
            <a:r>
              <a:rPr dirty="0" sz="2000" spc="10">
                <a:latin typeface="黑体"/>
                <a:cs typeface="黑体"/>
              </a:rPr>
              <a:t>，</a:t>
            </a:r>
            <a:r>
              <a:rPr dirty="0" sz="2000" spc="5">
                <a:latin typeface="黑体"/>
                <a:cs typeface="黑体"/>
              </a:rPr>
              <a:t>通</a:t>
            </a:r>
            <a:r>
              <a:rPr dirty="0" sz="2000" spc="10">
                <a:latin typeface="黑体"/>
                <a:cs typeface="黑体"/>
              </a:rPr>
              <a:t>过</a:t>
            </a:r>
            <a:r>
              <a:rPr dirty="0" sz="2000" spc="5">
                <a:latin typeface="黑体"/>
                <a:cs typeface="黑体"/>
              </a:rPr>
              <a:t>线上</a:t>
            </a:r>
            <a:r>
              <a:rPr dirty="0" sz="2000" spc="-5">
                <a:latin typeface="黑体"/>
                <a:cs typeface="黑体"/>
              </a:rPr>
              <a:t>的</a:t>
            </a:r>
            <a:r>
              <a:rPr dirty="0" sz="2000" spc="10">
                <a:latin typeface="黑体"/>
                <a:cs typeface="黑体"/>
              </a:rPr>
              <a:t>“</a:t>
            </a:r>
            <a:r>
              <a:rPr dirty="0" sz="2000" spc="5">
                <a:latin typeface="黑体"/>
                <a:cs typeface="黑体"/>
              </a:rPr>
              <a:t>边</a:t>
            </a:r>
            <a:r>
              <a:rPr dirty="0" sz="2000" spc="15">
                <a:latin typeface="黑体"/>
                <a:cs typeface="黑体"/>
              </a:rPr>
              <a:t>看</a:t>
            </a:r>
            <a:r>
              <a:rPr dirty="0" sz="2000" spc="5">
                <a:latin typeface="黑体"/>
                <a:cs typeface="黑体"/>
              </a:rPr>
              <a:t>边</a:t>
            </a:r>
            <a:r>
              <a:rPr dirty="0" sz="2000" spc="-5">
                <a:latin typeface="黑体"/>
                <a:cs typeface="黑体"/>
              </a:rPr>
              <a:t>买</a:t>
            </a:r>
            <a:r>
              <a:rPr dirty="0" sz="2000">
                <a:latin typeface="黑体"/>
                <a:cs typeface="黑体"/>
              </a:rPr>
              <a:t>”</a:t>
            </a:r>
            <a:r>
              <a:rPr dirty="0" sz="2000" spc="10">
                <a:latin typeface="黑体"/>
                <a:cs typeface="黑体"/>
              </a:rPr>
              <a:t>功</a:t>
            </a:r>
            <a:r>
              <a:rPr dirty="0" sz="2000">
                <a:latin typeface="黑体"/>
                <a:cs typeface="黑体"/>
              </a:rPr>
              <a:t>能</a:t>
            </a:r>
            <a:r>
              <a:rPr dirty="0" sz="2000" spc="10">
                <a:latin typeface="黑体"/>
                <a:cs typeface="黑体"/>
              </a:rPr>
              <a:t>，</a:t>
            </a:r>
            <a:r>
              <a:rPr dirty="0" sz="2000" spc="5">
                <a:latin typeface="黑体"/>
                <a:cs typeface="黑体"/>
              </a:rPr>
              <a:t>让消</a:t>
            </a:r>
            <a:r>
              <a:rPr dirty="0" sz="2000" spc="-5">
                <a:latin typeface="黑体"/>
                <a:cs typeface="黑体"/>
              </a:rPr>
              <a:t>费</a:t>
            </a:r>
            <a:r>
              <a:rPr dirty="0" sz="2000" spc="10">
                <a:latin typeface="黑体"/>
                <a:cs typeface="黑体"/>
              </a:rPr>
              <a:t>者</a:t>
            </a:r>
            <a:r>
              <a:rPr dirty="0" sz="2000" spc="5">
                <a:latin typeface="黑体"/>
                <a:cs typeface="黑体"/>
              </a:rPr>
              <a:t>能</a:t>
            </a:r>
            <a:r>
              <a:rPr dirty="0" sz="2000" spc="10">
                <a:latin typeface="黑体"/>
                <a:cs typeface="黑体"/>
              </a:rPr>
              <a:t>够</a:t>
            </a:r>
            <a:r>
              <a:rPr dirty="0" sz="2000">
                <a:latin typeface="黑体"/>
                <a:cs typeface="黑体"/>
              </a:rPr>
              <a:t>在 </a:t>
            </a:r>
            <a:r>
              <a:rPr dirty="0" sz="2000">
                <a:latin typeface="黑体"/>
                <a:cs typeface="黑体"/>
              </a:rPr>
              <a:t>不退出</a:t>
            </a:r>
            <a:r>
              <a:rPr dirty="0" sz="2000" spc="-15">
                <a:latin typeface="黑体"/>
                <a:cs typeface="黑体"/>
              </a:rPr>
              <a:t>直</a:t>
            </a:r>
            <a:r>
              <a:rPr dirty="0" sz="2000">
                <a:latin typeface="黑体"/>
                <a:cs typeface="黑体"/>
              </a:rPr>
              <a:t>播</a:t>
            </a:r>
            <a:r>
              <a:rPr dirty="0" sz="2000" spc="-15">
                <a:latin typeface="黑体"/>
                <a:cs typeface="黑体"/>
              </a:rPr>
              <a:t>的</a:t>
            </a:r>
            <a:r>
              <a:rPr dirty="0" sz="2000">
                <a:latin typeface="黑体"/>
                <a:cs typeface="黑体"/>
              </a:rPr>
              <a:t>情况下</a:t>
            </a:r>
            <a:r>
              <a:rPr dirty="0" sz="2000" spc="-15">
                <a:latin typeface="黑体"/>
                <a:cs typeface="黑体"/>
              </a:rPr>
              <a:t>就</a:t>
            </a:r>
            <a:r>
              <a:rPr dirty="0" sz="2000">
                <a:latin typeface="黑体"/>
                <a:cs typeface="黑体"/>
              </a:rPr>
              <a:t>可</a:t>
            </a:r>
            <a:r>
              <a:rPr dirty="0" sz="2000" spc="-15">
                <a:latin typeface="黑体"/>
                <a:cs typeface="黑体"/>
              </a:rPr>
              <a:t>以</a:t>
            </a:r>
            <a:r>
              <a:rPr dirty="0" sz="2000">
                <a:latin typeface="黑体"/>
                <a:cs typeface="黑体"/>
              </a:rPr>
              <a:t>直接下</a:t>
            </a:r>
            <a:r>
              <a:rPr dirty="0" sz="2000" spc="-15">
                <a:latin typeface="黑体"/>
                <a:cs typeface="黑体"/>
              </a:rPr>
              <a:t>单</a:t>
            </a:r>
            <a:r>
              <a:rPr dirty="0" sz="2000">
                <a:latin typeface="黑体"/>
                <a:cs typeface="黑体"/>
              </a:rPr>
              <a:t>购</a:t>
            </a:r>
            <a:r>
              <a:rPr dirty="0" sz="2000" spc="-15">
                <a:latin typeface="黑体"/>
                <a:cs typeface="黑体"/>
              </a:rPr>
              <a:t>买</a:t>
            </a:r>
            <a:r>
              <a:rPr dirty="0" sz="2000">
                <a:latin typeface="黑体"/>
                <a:cs typeface="黑体"/>
              </a:rPr>
              <a:t>主播推</a:t>
            </a:r>
            <a:r>
              <a:rPr dirty="0" sz="2000" spc="-15">
                <a:latin typeface="黑体"/>
                <a:cs typeface="黑体"/>
              </a:rPr>
              <a:t>荐</a:t>
            </a:r>
            <a:r>
              <a:rPr dirty="0" sz="2000">
                <a:latin typeface="黑体"/>
                <a:cs typeface="黑体"/>
              </a:rPr>
              <a:t>的</a:t>
            </a:r>
            <a:r>
              <a:rPr dirty="0" sz="2000" spc="-15">
                <a:latin typeface="黑体"/>
                <a:cs typeface="黑体"/>
              </a:rPr>
              <a:t>商</a:t>
            </a:r>
            <a:r>
              <a:rPr dirty="0" sz="2000" spc="5">
                <a:latin typeface="黑体"/>
                <a:cs typeface="黑体"/>
              </a:rPr>
              <a:t>品</a:t>
            </a:r>
            <a:r>
              <a:rPr dirty="0" sz="2000">
                <a:latin typeface="黑体"/>
                <a:cs typeface="黑体"/>
              </a:rPr>
              <a:t>。</a:t>
            </a:r>
            <a:endParaRPr sz="2000">
              <a:latin typeface="黑体"/>
              <a:cs typeface="黑体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9268" y="1367027"/>
            <a:ext cx="4326890" cy="523240"/>
          </a:xfrm>
          <a:prstGeom prst="rect">
            <a:avLst/>
          </a:prstGeom>
          <a:solidFill>
            <a:srgbClr val="FFB954"/>
          </a:solidFill>
        </p:spPr>
        <p:txBody>
          <a:bodyPr wrap="square" lIns="0" tIns="387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dirty="0" sz="2800">
                <a:latin typeface="Arial"/>
                <a:cs typeface="Arial"/>
              </a:rPr>
              <a:t>2</a:t>
            </a:r>
            <a:r>
              <a:rPr dirty="0" sz="2800">
                <a:latin typeface="黑体"/>
                <a:cs typeface="黑体"/>
              </a:rPr>
              <a:t>．平台用户</a:t>
            </a:r>
            <a:r>
              <a:rPr dirty="0" sz="2800" spc="-5">
                <a:latin typeface="黑体"/>
                <a:cs typeface="黑体"/>
              </a:rPr>
              <a:t>结构</a:t>
            </a:r>
            <a:endParaRPr sz="2800">
              <a:latin typeface="黑体"/>
              <a:cs typeface="黑体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23594" y="236042"/>
            <a:ext cx="4037965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74165" algn="l"/>
              </a:tabLst>
            </a:pPr>
            <a:r>
              <a:rPr dirty="0" sz="3200" spc="10" b="1">
                <a:latin typeface="黑体"/>
                <a:cs typeface="黑体"/>
              </a:rPr>
              <a:t>活动</a:t>
            </a:r>
            <a:r>
              <a:rPr dirty="0" sz="3200" spc="-10" b="1">
                <a:latin typeface="黑体"/>
                <a:cs typeface="黑体"/>
              </a:rPr>
              <a:t>三	</a:t>
            </a:r>
            <a:r>
              <a:rPr dirty="0" sz="3200" spc="5" b="1">
                <a:latin typeface="黑体"/>
                <a:cs typeface="黑体"/>
              </a:rPr>
              <a:t>认识</a:t>
            </a:r>
            <a:r>
              <a:rPr dirty="0" sz="3200" spc="-10" b="1">
                <a:latin typeface="黑体"/>
                <a:cs typeface="黑体"/>
              </a:rPr>
              <a:t>淘</a:t>
            </a:r>
            <a:r>
              <a:rPr dirty="0" sz="3200" spc="5" b="1">
                <a:latin typeface="黑体"/>
                <a:cs typeface="黑体"/>
              </a:rPr>
              <a:t>宝</a:t>
            </a:r>
            <a:r>
              <a:rPr dirty="0" sz="3200" spc="-10" b="1">
                <a:latin typeface="黑体"/>
                <a:cs typeface="黑体"/>
              </a:rPr>
              <a:t>平台</a:t>
            </a:r>
            <a:endParaRPr sz="3200">
              <a:latin typeface="黑体"/>
              <a:cs typeface="黑体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9268" y="2071116"/>
            <a:ext cx="4030979" cy="742315"/>
          </a:xfrm>
          <a:prstGeom prst="rect">
            <a:avLst/>
          </a:prstGeom>
          <a:solidFill>
            <a:srgbClr val="EB5F74"/>
          </a:solidFill>
          <a:ln w="12700">
            <a:solidFill>
              <a:srgbClr val="AC4452"/>
            </a:solidFill>
          </a:ln>
        </p:spPr>
        <p:txBody>
          <a:bodyPr wrap="square" lIns="0" tIns="18351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445"/>
              </a:spcBef>
            </a:pPr>
            <a:r>
              <a:rPr dirty="0" sz="2400">
                <a:solidFill>
                  <a:srgbClr val="FFFFFF"/>
                </a:solidFill>
                <a:latin typeface="黑体"/>
                <a:cs typeface="黑体"/>
              </a:rPr>
              <a:t>用户量</a:t>
            </a:r>
            <a:endParaRPr sz="2400">
              <a:latin typeface="黑体"/>
              <a:cs typeface="黑体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8312" y="2904489"/>
            <a:ext cx="4102735" cy="180911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720725">
              <a:lnSpc>
                <a:spcPct val="130000"/>
              </a:lnSpc>
              <a:spcBef>
                <a:spcPts val="100"/>
              </a:spcBef>
            </a:pPr>
            <a:r>
              <a:rPr dirty="0" sz="1800" spc="90">
                <a:latin typeface="黑体"/>
                <a:cs typeface="黑体"/>
              </a:rPr>
              <a:t>淘宝的用户</a:t>
            </a:r>
            <a:r>
              <a:rPr dirty="0" sz="1800" spc="80">
                <a:latin typeface="黑体"/>
                <a:cs typeface="黑体"/>
              </a:rPr>
              <a:t>年</a:t>
            </a:r>
            <a:r>
              <a:rPr dirty="0" sz="1800" spc="90">
                <a:latin typeface="黑体"/>
                <a:cs typeface="黑体"/>
              </a:rPr>
              <a:t>龄分布比较</a:t>
            </a:r>
            <a:r>
              <a:rPr dirty="0" sz="1800" spc="80">
                <a:latin typeface="黑体"/>
                <a:cs typeface="黑体"/>
              </a:rPr>
              <a:t>广</a:t>
            </a:r>
            <a:r>
              <a:rPr dirty="0" sz="1800" spc="125">
                <a:latin typeface="黑体"/>
                <a:cs typeface="黑体"/>
              </a:rPr>
              <a:t>泛</a:t>
            </a:r>
            <a:r>
              <a:rPr dirty="0" sz="1800">
                <a:latin typeface="黑体"/>
                <a:cs typeface="黑体"/>
              </a:rPr>
              <a:t>， </a:t>
            </a:r>
            <a:r>
              <a:rPr dirty="0" sz="1800" spc="180">
                <a:latin typeface="黑体"/>
                <a:cs typeface="黑体"/>
              </a:rPr>
              <a:t>但以</a:t>
            </a:r>
            <a:r>
              <a:rPr dirty="0" sz="1800" spc="-5">
                <a:latin typeface="Arial"/>
                <a:cs typeface="Arial"/>
              </a:rPr>
              <a:t>20-40</a:t>
            </a:r>
            <a:r>
              <a:rPr dirty="0" sz="1800" spc="-340">
                <a:latin typeface="Arial"/>
                <a:cs typeface="Arial"/>
              </a:rPr>
              <a:t> </a:t>
            </a:r>
            <a:r>
              <a:rPr dirty="0" sz="1800" spc="175">
                <a:latin typeface="黑体"/>
                <a:cs typeface="黑体"/>
              </a:rPr>
              <a:t>岁的年轻人</a:t>
            </a:r>
            <a:r>
              <a:rPr dirty="0" sz="1800" spc="165">
                <a:latin typeface="黑体"/>
                <a:cs typeface="黑体"/>
              </a:rPr>
              <a:t>为</a:t>
            </a:r>
            <a:r>
              <a:rPr dirty="0" sz="1800" spc="180">
                <a:latin typeface="黑体"/>
                <a:cs typeface="黑体"/>
              </a:rPr>
              <a:t>主</a:t>
            </a:r>
            <a:r>
              <a:rPr dirty="0" sz="1800">
                <a:latin typeface="黑体"/>
                <a:cs typeface="黑体"/>
              </a:rPr>
              <a:t>，</a:t>
            </a:r>
            <a:r>
              <a:rPr dirty="0" sz="1800" spc="-730">
                <a:latin typeface="黑体"/>
                <a:cs typeface="黑体"/>
              </a:rPr>
              <a:t> </a:t>
            </a:r>
            <a:r>
              <a:rPr dirty="0" sz="1800" spc="180">
                <a:latin typeface="黑体"/>
                <a:cs typeface="黑体"/>
              </a:rPr>
              <a:t>其中以 </a:t>
            </a:r>
            <a:r>
              <a:rPr dirty="0" sz="1800">
                <a:latin typeface="Arial"/>
                <a:cs typeface="Arial"/>
              </a:rPr>
              <a:t>25-35</a:t>
            </a:r>
            <a:r>
              <a:rPr dirty="0" sz="1800" spc="30">
                <a:latin typeface="黑体"/>
                <a:cs typeface="黑体"/>
              </a:rPr>
              <a:t>岁的用</a:t>
            </a:r>
            <a:r>
              <a:rPr dirty="0" sz="1800" spc="45">
                <a:latin typeface="黑体"/>
                <a:cs typeface="黑体"/>
              </a:rPr>
              <a:t>户</a:t>
            </a:r>
            <a:r>
              <a:rPr dirty="0" sz="1800" spc="30">
                <a:latin typeface="黑体"/>
                <a:cs typeface="黑体"/>
              </a:rPr>
              <a:t>为主要群</a:t>
            </a:r>
            <a:r>
              <a:rPr dirty="0" sz="1800" spc="50">
                <a:latin typeface="黑体"/>
                <a:cs typeface="黑体"/>
              </a:rPr>
              <a:t>体</a:t>
            </a:r>
            <a:r>
              <a:rPr dirty="0" sz="1800" spc="35">
                <a:latin typeface="黑体"/>
                <a:cs typeface="黑体"/>
              </a:rPr>
              <a:t>。这也与淘 </a:t>
            </a:r>
            <a:r>
              <a:rPr dirty="0" sz="1800" spc="90">
                <a:latin typeface="黑体"/>
                <a:cs typeface="黑体"/>
              </a:rPr>
              <a:t>宝的商</a:t>
            </a:r>
            <a:r>
              <a:rPr dirty="0" sz="1800" spc="100">
                <a:latin typeface="黑体"/>
                <a:cs typeface="黑体"/>
              </a:rPr>
              <a:t>品</a:t>
            </a:r>
            <a:r>
              <a:rPr dirty="0" sz="1800" spc="90">
                <a:latin typeface="黑体"/>
                <a:cs typeface="黑体"/>
              </a:rPr>
              <a:t>类</a:t>
            </a:r>
            <a:r>
              <a:rPr dirty="0" sz="1800" spc="100">
                <a:latin typeface="黑体"/>
                <a:cs typeface="黑体"/>
              </a:rPr>
              <a:t>型</a:t>
            </a:r>
            <a:r>
              <a:rPr dirty="0" sz="1800" spc="90">
                <a:latin typeface="黑体"/>
                <a:cs typeface="黑体"/>
              </a:rPr>
              <a:t>有</a:t>
            </a:r>
            <a:r>
              <a:rPr dirty="0" sz="1800" spc="100">
                <a:latin typeface="黑体"/>
                <a:cs typeface="黑体"/>
              </a:rPr>
              <a:t>关</a:t>
            </a:r>
            <a:r>
              <a:rPr dirty="0" sz="1800" spc="90">
                <a:latin typeface="黑体"/>
                <a:cs typeface="黑体"/>
              </a:rPr>
              <a:t>，</a:t>
            </a:r>
            <a:r>
              <a:rPr dirty="0" sz="1800" spc="105">
                <a:latin typeface="黑体"/>
                <a:cs typeface="黑体"/>
              </a:rPr>
              <a:t>淘</a:t>
            </a:r>
            <a:r>
              <a:rPr dirty="0" sz="1800" spc="90">
                <a:latin typeface="黑体"/>
                <a:cs typeface="黑体"/>
              </a:rPr>
              <a:t>宝</a:t>
            </a:r>
            <a:r>
              <a:rPr dirty="0" sz="1800" spc="105">
                <a:latin typeface="黑体"/>
                <a:cs typeface="黑体"/>
              </a:rPr>
              <a:t>上</a:t>
            </a:r>
            <a:r>
              <a:rPr dirty="0" sz="1800" spc="90">
                <a:latin typeface="黑体"/>
                <a:cs typeface="黑体"/>
              </a:rPr>
              <a:t>的商品</a:t>
            </a:r>
            <a:r>
              <a:rPr dirty="0" sz="1800">
                <a:latin typeface="黑体"/>
                <a:cs typeface="黑体"/>
              </a:rPr>
              <a:t>种 类繁多，涵盖了各个年龄段的需求。</a:t>
            </a:r>
            <a:endParaRPr sz="1800">
              <a:latin typeface="黑体"/>
              <a:cs typeface="黑体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65903" y="2068067"/>
            <a:ext cx="3001010" cy="742315"/>
          </a:xfrm>
          <a:prstGeom prst="rect">
            <a:avLst/>
          </a:prstGeom>
          <a:solidFill>
            <a:srgbClr val="EB5F74"/>
          </a:solidFill>
          <a:ln w="12700">
            <a:solidFill>
              <a:srgbClr val="AC4452"/>
            </a:solidFill>
          </a:ln>
        </p:spPr>
        <p:txBody>
          <a:bodyPr wrap="square" lIns="0" tIns="184785" rIns="0" bIns="0" rtlCol="0" vert="horz">
            <a:spAutoFit/>
          </a:bodyPr>
          <a:lstStyle/>
          <a:p>
            <a:pPr marL="890905">
              <a:lnSpc>
                <a:spcPct val="100000"/>
              </a:lnSpc>
              <a:spcBef>
                <a:spcPts val="1455"/>
              </a:spcBef>
            </a:pPr>
            <a:r>
              <a:rPr dirty="0" sz="2400">
                <a:solidFill>
                  <a:srgbClr val="FFFFFF"/>
                </a:solidFill>
                <a:latin typeface="黑体"/>
                <a:cs typeface="黑体"/>
              </a:rPr>
              <a:t>地域分布</a:t>
            </a:r>
            <a:endParaRPr sz="2400">
              <a:latin typeface="黑体"/>
              <a:cs typeface="黑体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44897" y="2885694"/>
            <a:ext cx="2848610" cy="2165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720725">
              <a:lnSpc>
                <a:spcPct val="130000"/>
              </a:lnSpc>
              <a:spcBef>
                <a:spcPts val="100"/>
              </a:spcBef>
            </a:pPr>
            <a:r>
              <a:rPr dirty="0" sz="1800" spc="30">
                <a:latin typeface="黑体"/>
                <a:cs typeface="黑体"/>
              </a:rPr>
              <a:t>淘宝用</a:t>
            </a:r>
            <a:r>
              <a:rPr dirty="0" sz="1800" spc="45">
                <a:latin typeface="黑体"/>
                <a:cs typeface="黑体"/>
              </a:rPr>
              <a:t>户</a:t>
            </a:r>
            <a:r>
              <a:rPr dirty="0" sz="1800" spc="30">
                <a:latin typeface="黑体"/>
                <a:cs typeface="黑体"/>
              </a:rPr>
              <a:t>的</a:t>
            </a:r>
            <a:r>
              <a:rPr dirty="0" sz="1800" spc="45">
                <a:latin typeface="黑体"/>
                <a:cs typeface="黑体"/>
              </a:rPr>
              <a:t>地</a:t>
            </a:r>
            <a:r>
              <a:rPr dirty="0" sz="1800" spc="30">
                <a:latin typeface="黑体"/>
                <a:cs typeface="黑体"/>
              </a:rPr>
              <a:t>域分</a:t>
            </a:r>
            <a:r>
              <a:rPr dirty="0" sz="1800">
                <a:latin typeface="黑体"/>
                <a:cs typeface="黑体"/>
              </a:rPr>
              <a:t>布 </a:t>
            </a:r>
            <a:r>
              <a:rPr dirty="0" sz="1800" spc="45">
                <a:latin typeface="黑体"/>
                <a:cs typeface="黑体"/>
              </a:rPr>
              <a:t>也比</a:t>
            </a:r>
            <a:r>
              <a:rPr dirty="0" sz="1800" spc="55">
                <a:latin typeface="黑体"/>
                <a:cs typeface="黑体"/>
              </a:rPr>
              <a:t>较</a:t>
            </a:r>
            <a:r>
              <a:rPr dirty="0" sz="1800" spc="45">
                <a:latin typeface="黑体"/>
                <a:cs typeface="黑体"/>
              </a:rPr>
              <a:t>广</a:t>
            </a:r>
            <a:r>
              <a:rPr dirty="0" sz="1800" spc="65">
                <a:latin typeface="黑体"/>
                <a:cs typeface="黑体"/>
              </a:rPr>
              <a:t>泛</a:t>
            </a:r>
            <a:r>
              <a:rPr dirty="0" sz="1800" spc="60">
                <a:latin typeface="黑体"/>
                <a:cs typeface="黑体"/>
              </a:rPr>
              <a:t>，</a:t>
            </a:r>
            <a:r>
              <a:rPr dirty="0" sz="1800" spc="45">
                <a:latin typeface="黑体"/>
                <a:cs typeface="黑体"/>
              </a:rPr>
              <a:t>但以</a:t>
            </a:r>
            <a:r>
              <a:rPr dirty="0" sz="1800" spc="55">
                <a:latin typeface="黑体"/>
                <a:cs typeface="黑体"/>
              </a:rPr>
              <a:t>一</a:t>
            </a:r>
            <a:r>
              <a:rPr dirty="0" sz="1800" spc="45">
                <a:latin typeface="黑体"/>
                <a:cs typeface="黑体"/>
              </a:rPr>
              <a:t>二线</a:t>
            </a:r>
            <a:r>
              <a:rPr dirty="0" sz="1800">
                <a:latin typeface="黑体"/>
                <a:cs typeface="黑体"/>
              </a:rPr>
              <a:t>城 </a:t>
            </a:r>
            <a:r>
              <a:rPr dirty="0" sz="1800" spc="45">
                <a:latin typeface="黑体"/>
                <a:cs typeface="黑体"/>
              </a:rPr>
              <a:t>市的</a:t>
            </a:r>
            <a:r>
              <a:rPr dirty="0" sz="1800" spc="55">
                <a:latin typeface="黑体"/>
                <a:cs typeface="黑体"/>
              </a:rPr>
              <a:t>用</a:t>
            </a:r>
            <a:r>
              <a:rPr dirty="0" sz="1800" spc="45">
                <a:latin typeface="黑体"/>
                <a:cs typeface="黑体"/>
              </a:rPr>
              <a:t>户</a:t>
            </a:r>
            <a:r>
              <a:rPr dirty="0" sz="1800" spc="55">
                <a:latin typeface="黑体"/>
                <a:cs typeface="黑体"/>
              </a:rPr>
              <a:t>为主</a:t>
            </a:r>
            <a:r>
              <a:rPr dirty="0" sz="1800" spc="45">
                <a:latin typeface="黑体"/>
                <a:cs typeface="黑体"/>
              </a:rPr>
              <a:t>要群</a:t>
            </a:r>
            <a:r>
              <a:rPr dirty="0" sz="1800" spc="75">
                <a:latin typeface="黑体"/>
                <a:cs typeface="黑体"/>
              </a:rPr>
              <a:t>体</a:t>
            </a:r>
            <a:r>
              <a:rPr dirty="0" sz="1800" spc="45">
                <a:latin typeface="黑体"/>
                <a:cs typeface="黑体"/>
              </a:rPr>
              <a:t>。这也 </a:t>
            </a:r>
            <a:r>
              <a:rPr dirty="0" sz="1800" spc="40">
                <a:latin typeface="黑体"/>
                <a:cs typeface="黑体"/>
              </a:rPr>
              <a:t>与这</a:t>
            </a:r>
            <a:r>
              <a:rPr dirty="0" sz="1800" spc="55">
                <a:latin typeface="黑体"/>
                <a:cs typeface="黑体"/>
              </a:rPr>
              <a:t>些</a:t>
            </a:r>
            <a:r>
              <a:rPr dirty="0" sz="1800" spc="40">
                <a:latin typeface="黑体"/>
                <a:cs typeface="黑体"/>
              </a:rPr>
              <a:t>地</a:t>
            </a:r>
            <a:r>
              <a:rPr dirty="0" sz="1800" spc="55">
                <a:latin typeface="黑体"/>
                <a:cs typeface="黑体"/>
              </a:rPr>
              <a:t>区的</a:t>
            </a:r>
            <a:r>
              <a:rPr dirty="0" sz="1800" spc="40">
                <a:latin typeface="黑体"/>
                <a:cs typeface="黑体"/>
              </a:rPr>
              <a:t>经济</a:t>
            </a:r>
            <a:r>
              <a:rPr dirty="0" sz="1800" spc="55">
                <a:latin typeface="黑体"/>
                <a:cs typeface="黑体"/>
              </a:rPr>
              <a:t>发</a:t>
            </a:r>
            <a:r>
              <a:rPr dirty="0" sz="1800" spc="40">
                <a:latin typeface="黑体"/>
                <a:cs typeface="黑体"/>
              </a:rPr>
              <a:t>展水</a:t>
            </a:r>
            <a:r>
              <a:rPr dirty="0" sz="1800">
                <a:latin typeface="黑体"/>
                <a:cs typeface="黑体"/>
              </a:rPr>
              <a:t>平 </a:t>
            </a:r>
            <a:r>
              <a:rPr dirty="0" sz="1800" spc="45">
                <a:latin typeface="黑体"/>
                <a:cs typeface="黑体"/>
              </a:rPr>
              <a:t>有</a:t>
            </a:r>
            <a:r>
              <a:rPr dirty="0" sz="1800" spc="50">
                <a:latin typeface="黑体"/>
                <a:cs typeface="黑体"/>
              </a:rPr>
              <a:t>关</a:t>
            </a:r>
            <a:r>
              <a:rPr dirty="0" sz="1800" spc="60">
                <a:latin typeface="黑体"/>
                <a:cs typeface="黑体"/>
              </a:rPr>
              <a:t>，</a:t>
            </a:r>
            <a:r>
              <a:rPr dirty="0" sz="1800" spc="45">
                <a:latin typeface="黑体"/>
                <a:cs typeface="黑体"/>
              </a:rPr>
              <a:t>这</a:t>
            </a:r>
            <a:r>
              <a:rPr dirty="0" sz="1800" spc="55">
                <a:latin typeface="黑体"/>
                <a:cs typeface="黑体"/>
              </a:rPr>
              <a:t>些地</a:t>
            </a:r>
            <a:r>
              <a:rPr dirty="0" sz="1800" spc="45">
                <a:latin typeface="黑体"/>
                <a:cs typeface="黑体"/>
              </a:rPr>
              <a:t>区的</a:t>
            </a:r>
            <a:r>
              <a:rPr dirty="0" sz="1800" spc="55">
                <a:latin typeface="黑体"/>
                <a:cs typeface="黑体"/>
              </a:rPr>
              <a:t>人</a:t>
            </a:r>
            <a:r>
              <a:rPr dirty="0" sz="1800" spc="45">
                <a:latin typeface="黑体"/>
                <a:cs typeface="黑体"/>
              </a:rPr>
              <a:t>们购</a:t>
            </a:r>
            <a:r>
              <a:rPr dirty="0" sz="1800">
                <a:latin typeface="黑体"/>
                <a:cs typeface="黑体"/>
              </a:rPr>
              <a:t>买 力相对较强。</a:t>
            </a:r>
            <a:endParaRPr sz="1800">
              <a:latin typeface="黑体"/>
              <a:cs typeface="黑体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63840" y="2068067"/>
            <a:ext cx="4030979" cy="742315"/>
          </a:xfrm>
          <a:prstGeom prst="rect">
            <a:avLst/>
          </a:prstGeom>
          <a:solidFill>
            <a:srgbClr val="EB5F74"/>
          </a:solidFill>
          <a:ln w="12700">
            <a:solidFill>
              <a:srgbClr val="AC4452"/>
            </a:solidFill>
          </a:ln>
        </p:spPr>
        <p:txBody>
          <a:bodyPr wrap="square" lIns="0" tIns="18478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455"/>
              </a:spcBef>
            </a:pPr>
            <a:r>
              <a:rPr dirty="0" sz="2400">
                <a:solidFill>
                  <a:srgbClr val="FFFFFF"/>
                </a:solidFill>
                <a:latin typeface="黑体"/>
                <a:cs typeface="黑体"/>
              </a:rPr>
              <a:t>用户量</a:t>
            </a:r>
            <a:endParaRPr sz="2400">
              <a:latin typeface="黑体"/>
              <a:cs typeface="黑体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84191" y="5134355"/>
            <a:ext cx="1454150" cy="396240"/>
          </a:xfrm>
          <a:prstGeom prst="rect">
            <a:avLst/>
          </a:prstGeom>
          <a:solidFill>
            <a:srgbClr val="5F95E6"/>
          </a:solidFill>
          <a:ln w="12700">
            <a:solidFill>
              <a:srgbClr val="446CA9"/>
            </a:solidFill>
          </a:ln>
        </p:spPr>
        <p:txBody>
          <a:bodyPr wrap="square" lIns="0" tIns="12065" rIns="0" bIns="0" rtlCol="0" vert="horz">
            <a:spAutoFit/>
          </a:bodyPr>
          <a:lstStyle/>
          <a:p>
            <a:pPr marL="422275">
              <a:lnSpc>
                <a:spcPct val="100000"/>
              </a:lnSpc>
              <a:spcBef>
                <a:spcPts val="95"/>
              </a:spcBef>
            </a:pPr>
            <a:r>
              <a:rPr dirty="0" sz="2400">
                <a:solidFill>
                  <a:srgbClr val="FFFFFF"/>
                </a:solidFill>
                <a:latin typeface="黑体"/>
                <a:cs typeface="黑体"/>
              </a:rPr>
              <a:t>广东</a:t>
            </a:r>
            <a:endParaRPr sz="2400">
              <a:latin typeface="黑体"/>
              <a:cs typeface="黑体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84191" y="5663184"/>
            <a:ext cx="1454150" cy="398145"/>
          </a:xfrm>
          <a:prstGeom prst="rect">
            <a:avLst/>
          </a:prstGeom>
          <a:solidFill>
            <a:srgbClr val="55C994"/>
          </a:solidFill>
          <a:ln w="12700">
            <a:solidFill>
              <a:srgbClr val="3C936C"/>
            </a:solidFill>
          </a:ln>
        </p:spPr>
        <p:txBody>
          <a:bodyPr wrap="square" lIns="0" tIns="12700" rIns="0" bIns="0" rtlCol="0" vert="horz">
            <a:spAutoFit/>
          </a:bodyPr>
          <a:lstStyle/>
          <a:p>
            <a:pPr marL="422275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黑体"/>
                <a:cs typeface="黑体"/>
              </a:rPr>
              <a:t>江苏</a:t>
            </a:r>
            <a:endParaRPr sz="2400">
              <a:latin typeface="黑体"/>
              <a:cs typeface="黑体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84191" y="6192011"/>
            <a:ext cx="1454150" cy="396240"/>
          </a:xfrm>
          <a:prstGeom prst="rect">
            <a:avLst/>
          </a:prstGeom>
          <a:solidFill>
            <a:srgbClr val="F0876F"/>
          </a:solidFill>
          <a:ln w="12700">
            <a:solidFill>
              <a:srgbClr val="B06150"/>
            </a:solidFill>
          </a:ln>
        </p:spPr>
        <p:txBody>
          <a:bodyPr wrap="square" lIns="0" tIns="12065" rIns="0" bIns="0" rtlCol="0" vert="horz">
            <a:spAutoFit/>
          </a:bodyPr>
          <a:lstStyle/>
          <a:p>
            <a:pPr marL="422275">
              <a:lnSpc>
                <a:spcPct val="100000"/>
              </a:lnSpc>
              <a:spcBef>
                <a:spcPts val="95"/>
              </a:spcBef>
            </a:pPr>
            <a:r>
              <a:rPr dirty="0" sz="2400">
                <a:solidFill>
                  <a:srgbClr val="FFFFFF"/>
                </a:solidFill>
                <a:latin typeface="黑体"/>
                <a:cs typeface="黑体"/>
              </a:rPr>
              <a:t>上海</a:t>
            </a:r>
            <a:endParaRPr sz="2400">
              <a:latin typeface="黑体"/>
              <a:cs typeface="黑体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31052" y="5128259"/>
            <a:ext cx="1454150" cy="396240"/>
          </a:xfrm>
          <a:prstGeom prst="rect">
            <a:avLst/>
          </a:prstGeom>
          <a:solidFill>
            <a:srgbClr val="57B6E4"/>
          </a:solidFill>
          <a:ln w="12700">
            <a:solidFill>
              <a:srgbClr val="3D85A8"/>
            </a:solidFill>
          </a:ln>
        </p:spPr>
        <p:txBody>
          <a:bodyPr wrap="square" lIns="0" tIns="11430" rIns="0" bIns="0" rtlCol="0" vert="horz">
            <a:spAutoFit/>
          </a:bodyPr>
          <a:lstStyle/>
          <a:p>
            <a:pPr marL="422275">
              <a:lnSpc>
                <a:spcPct val="100000"/>
              </a:lnSpc>
              <a:spcBef>
                <a:spcPts val="90"/>
              </a:spcBef>
            </a:pPr>
            <a:r>
              <a:rPr dirty="0" sz="2400">
                <a:solidFill>
                  <a:srgbClr val="FFFFFF"/>
                </a:solidFill>
                <a:latin typeface="黑体"/>
                <a:cs typeface="黑体"/>
              </a:rPr>
              <a:t>浙江</a:t>
            </a:r>
            <a:endParaRPr sz="2400">
              <a:latin typeface="黑体"/>
              <a:cs typeface="黑体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31052" y="5663184"/>
            <a:ext cx="1454150" cy="398145"/>
          </a:xfrm>
          <a:prstGeom prst="rect">
            <a:avLst/>
          </a:prstGeom>
          <a:solidFill>
            <a:srgbClr val="FFB954"/>
          </a:solidFill>
          <a:ln w="12700">
            <a:solidFill>
              <a:srgbClr val="BB873B"/>
            </a:solidFill>
          </a:ln>
        </p:spPr>
        <p:txBody>
          <a:bodyPr wrap="square" lIns="0" tIns="12700" rIns="0" bIns="0" rtlCol="0" vert="horz">
            <a:spAutoFit/>
          </a:bodyPr>
          <a:lstStyle/>
          <a:p>
            <a:pPr marL="422275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黑体"/>
                <a:cs typeface="黑体"/>
              </a:rPr>
              <a:t>北京</a:t>
            </a:r>
            <a:endParaRPr sz="2400">
              <a:latin typeface="黑体"/>
              <a:cs typeface="黑体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31052" y="6175247"/>
            <a:ext cx="1454150" cy="398145"/>
          </a:xfrm>
          <a:prstGeom prst="rect">
            <a:avLst/>
          </a:prstGeom>
          <a:solidFill>
            <a:srgbClr val="EB5F74"/>
          </a:solidFill>
          <a:ln w="12700">
            <a:solidFill>
              <a:srgbClr val="AC4452"/>
            </a:solidFill>
          </a:ln>
        </p:spPr>
        <p:txBody>
          <a:bodyPr wrap="square" lIns="0" tIns="10160" rIns="0" bIns="0" rtlCol="0" vert="horz">
            <a:spAutoFit/>
          </a:bodyPr>
          <a:lstStyle/>
          <a:p>
            <a:pPr marL="422275">
              <a:lnSpc>
                <a:spcPct val="100000"/>
              </a:lnSpc>
              <a:spcBef>
                <a:spcPts val="80"/>
              </a:spcBef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……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943215" y="3979545"/>
            <a:ext cx="3999229" cy="180911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720725">
              <a:lnSpc>
                <a:spcPct val="130000"/>
              </a:lnSpc>
              <a:spcBef>
                <a:spcPts val="100"/>
              </a:spcBef>
            </a:pPr>
            <a:r>
              <a:rPr dirty="0" sz="1800" spc="30">
                <a:latin typeface="黑体"/>
                <a:cs typeface="黑体"/>
              </a:rPr>
              <a:t>淘宝的</a:t>
            </a:r>
            <a:r>
              <a:rPr dirty="0" sz="1800" spc="20">
                <a:latin typeface="黑体"/>
                <a:cs typeface="黑体"/>
              </a:rPr>
              <a:t>用</a:t>
            </a:r>
            <a:r>
              <a:rPr dirty="0" sz="1800" spc="30">
                <a:latin typeface="黑体"/>
                <a:cs typeface="黑体"/>
              </a:rPr>
              <a:t>户</a:t>
            </a:r>
            <a:r>
              <a:rPr dirty="0" sz="1800" spc="20">
                <a:latin typeface="黑体"/>
                <a:cs typeface="黑体"/>
              </a:rPr>
              <a:t>群</a:t>
            </a:r>
            <a:r>
              <a:rPr dirty="0" sz="1800" spc="30">
                <a:latin typeface="黑体"/>
                <a:cs typeface="黑体"/>
              </a:rPr>
              <a:t>体中男</a:t>
            </a:r>
            <a:r>
              <a:rPr dirty="0" sz="1800" spc="20">
                <a:latin typeface="黑体"/>
                <a:cs typeface="黑体"/>
              </a:rPr>
              <a:t>女</a:t>
            </a:r>
            <a:r>
              <a:rPr dirty="0" sz="1800" spc="30">
                <a:latin typeface="黑体"/>
                <a:cs typeface="黑体"/>
              </a:rPr>
              <a:t>比</a:t>
            </a:r>
            <a:r>
              <a:rPr dirty="0" sz="1800" spc="20">
                <a:latin typeface="黑体"/>
                <a:cs typeface="黑体"/>
              </a:rPr>
              <a:t>例</a:t>
            </a:r>
            <a:r>
              <a:rPr dirty="0" sz="1800" spc="30">
                <a:latin typeface="黑体"/>
                <a:cs typeface="黑体"/>
              </a:rPr>
              <a:t>大</a:t>
            </a:r>
            <a:r>
              <a:rPr dirty="0" sz="1800">
                <a:latin typeface="黑体"/>
                <a:cs typeface="黑体"/>
              </a:rPr>
              <a:t>致 </a:t>
            </a:r>
            <a:r>
              <a:rPr dirty="0" sz="1800" spc="45">
                <a:latin typeface="黑体"/>
                <a:cs typeface="黑体"/>
              </a:rPr>
              <a:t>相当</a:t>
            </a:r>
            <a:r>
              <a:rPr dirty="0" sz="1800" spc="35">
                <a:latin typeface="黑体"/>
                <a:cs typeface="黑体"/>
              </a:rPr>
              <a:t>，</a:t>
            </a:r>
            <a:r>
              <a:rPr dirty="0" sz="1800" spc="45">
                <a:latin typeface="黑体"/>
                <a:cs typeface="黑体"/>
              </a:rPr>
              <a:t>但</a:t>
            </a:r>
            <a:r>
              <a:rPr dirty="0" sz="1800" spc="30">
                <a:latin typeface="黑体"/>
                <a:cs typeface="黑体"/>
              </a:rPr>
              <a:t>女性</a:t>
            </a:r>
            <a:r>
              <a:rPr dirty="0" sz="1800" spc="45">
                <a:latin typeface="黑体"/>
                <a:cs typeface="黑体"/>
              </a:rPr>
              <a:t>用户</a:t>
            </a:r>
            <a:r>
              <a:rPr dirty="0" sz="1800" spc="30">
                <a:latin typeface="黑体"/>
                <a:cs typeface="黑体"/>
              </a:rPr>
              <a:t>略</a:t>
            </a:r>
            <a:r>
              <a:rPr dirty="0" sz="1800" spc="45">
                <a:latin typeface="黑体"/>
                <a:cs typeface="黑体"/>
              </a:rPr>
              <a:t>多</a:t>
            </a:r>
            <a:r>
              <a:rPr dirty="0" sz="1800" spc="30">
                <a:latin typeface="黑体"/>
                <a:cs typeface="黑体"/>
              </a:rPr>
              <a:t>于男</a:t>
            </a:r>
            <a:r>
              <a:rPr dirty="0" sz="1800" spc="45">
                <a:latin typeface="黑体"/>
                <a:cs typeface="黑体"/>
              </a:rPr>
              <a:t>性用</a:t>
            </a:r>
            <a:r>
              <a:rPr dirty="0" sz="1800" spc="50">
                <a:latin typeface="黑体"/>
                <a:cs typeface="黑体"/>
              </a:rPr>
              <a:t>户</a:t>
            </a:r>
            <a:r>
              <a:rPr dirty="0" sz="1800" spc="45">
                <a:latin typeface="黑体"/>
                <a:cs typeface="黑体"/>
              </a:rPr>
              <a:t>。</a:t>
            </a:r>
            <a:r>
              <a:rPr dirty="0" sz="1800">
                <a:latin typeface="黑体"/>
                <a:cs typeface="黑体"/>
              </a:rPr>
              <a:t>根 </a:t>
            </a:r>
            <a:r>
              <a:rPr dirty="0" sz="1800" spc="45">
                <a:latin typeface="黑体"/>
                <a:cs typeface="黑体"/>
              </a:rPr>
              <a:t>据淘</a:t>
            </a:r>
            <a:r>
              <a:rPr dirty="0" sz="1800" spc="30">
                <a:latin typeface="黑体"/>
                <a:cs typeface="黑体"/>
              </a:rPr>
              <a:t>宝</a:t>
            </a:r>
            <a:r>
              <a:rPr dirty="0" sz="1800" spc="45">
                <a:latin typeface="黑体"/>
                <a:cs typeface="黑体"/>
              </a:rPr>
              <a:t>的</a:t>
            </a:r>
            <a:r>
              <a:rPr dirty="0" sz="1800" spc="30">
                <a:latin typeface="黑体"/>
                <a:cs typeface="黑体"/>
              </a:rPr>
              <a:t>数据</a:t>
            </a:r>
            <a:r>
              <a:rPr dirty="0" sz="1800" spc="45">
                <a:latin typeface="黑体"/>
                <a:cs typeface="黑体"/>
              </a:rPr>
              <a:t>显</a:t>
            </a:r>
            <a:r>
              <a:rPr dirty="0" sz="1800" spc="60">
                <a:latin typeface="黑体"/>
                <a:cs typeface="黑体"/>
              </a:rPr>
              <a:t>示</a:t>
            </a:r>
            <a:r>
              <a:rPr dirty="0" sz="1800" spc="35">
                <a:latin typeface="黑体"/>
                <a:cs typeface="黑体"/>
              </a:rPr>
              <a:t>，</a:t>
            </a:r>
            <a:r>
              <a:rPr dirty="0" sz="1800" spc="45">
                <a:latin typeface="黑体"/>
                <a:cs typeface="黑体"/>
              </a:rPr>
              <a:t>女</a:t>
            </a:r>
            <a:r>
              <a:rPr dirty="0" sz="1800" spc="30">
                <a:latin typeface="黑体"/>
                <a:cs typeface="黑体"/>
              </a:rPr>
              <a:t>性用</a:t>
            </a:r>
            <a:r>
              <a:rPr dirty="0" sz="1800" spc="45">
                <a:latin typeface="黑体"/>
                <a:cs typeface="黑体"/>
              </a:rPr>
              <a:t>户占</a:t>
            </a:r>
            <a:r>
              <a:rPr dirty="0" sz="1800" spc="30">
                <a:latin typeface="黑体"/>
                <a:cs typeface="黑体"/>
              </a:rPr>
              <a:t>比</a:t>
            </a:r>
            <a:r>
              <a:rPr dirty="0" sz="1800" spc="45">
                <a:latin typeface="黑体"/>
                <a:cs typeface="黑体"/>
              </a:rPr>
              <a:t>达</a:t>
            </a:r>
            <a:r>
              <a:rPr dirty="0" sz="1800">
                <a:latin typeface="黑体"/>
                <a:cs typeface="黑体"/>
              </a:rPr>
              <a:t>到 </a:t>
            </a:r>
            <a:r>
              <a:rPr dirty="0" sz="1800" spc="120">
                <a:latin typeface="黑体"/>
                <a:cs typeface="黑体"/>
              </a:rPr>
              <a:t>了</a:t>
            </a:r>
            <a:r>
              <a:rPr dirty="0" sz="1800" spc="-10">
                <a:latin typeface="Arial"/>
                <a:cs typeface="Arial"/>
              </a:rPr>
              <a:t>60</a:t>
            </a:r>
            <a:r>
              <a:rPr dirty="0" sz="1800" spc="110">
                <a:latin typeface="Arial"/>
                <a:cs typeface="Arial"/>
              </a:rPr>
              <a:t>%</a:t>
            </a:r>
            <a:r>
              <a:rPr dirty="0" sz="1800" spc="120">
                <a:latin typeface="黑体"/>
                <a:cs typeface="黑体"/>
              </a:rPr>
              <a:t>以上</a:t>
            </a:r>
            <a:r>
              <a:rPr dirty="0" sz="1800" spc="105">
                <a:latin typeface="黑体"/>
                <a:cs typeface="黑体"/>
              </a:rPr>
              <a:t>，</a:t>
            </a:r>
            <a:r>
              <a:rPr dirty="0" sz="1800" spc="120">
                <a:latin typeface="黑体"/>
                <a:cs typeface="黑体"/>
              </a:rPr>
              <a:t>其中以</a:t>
            </a:r>
            <a:r>
              <a:rPr dirty="0" sz="1800" spc="-10">
                <a:latin typeface="Arial"/>
                <a:cs typeface="Arial"/>
              </a:rPr>
              <a:t>20</a:t>
            </a:r>
            <a:r>
              <a:rPr dirty="0" sz="1800">
                <a:latin typeface="Arial"/>
                <a:cs typeface="Arial"/>
              </a:rPr>
              <a:t>-</a:t>
            </a:r>
            <a:r>
              <a:rPr dirty="0" sz="1800" spc="-10">
                <a:latin typeface="Arial"/>
                <a:cs typeface="Arial"/>
              </a:rPr>
              <a:t>3</a:t>
            </a:r>
            <a:r>
              <a:rPr dirty="0" sz="1800" spc="95">
                <a:latin typeface="Arial"/>
                <a:cs typeface="Arial"/>
              </a:rPr>
              <a:t>0</a:t>
            </a:r>
            <a:r>
              <a:rPr dirty="0" sz="1800" spc="114">
                <a:latin typeface="黑体"/>
                <a:cs typeface="黑体"/>
              </a:rPr>
              <a:t>岁的</a:t>
            </a:r>
            <a:r>
              <a:rPr dirty="0" sz="1800" spc="105">
                <a:latin typeface="黑体"/>
                <a:cs typeface="黑体"/>
              </a:rPr>
              <a:t>年轻</a:t>
            </a:r>
            <a:r>
              <a:rPr dirty="0" sz="1800">
                <a:latin typeface="黑体"/>
                <a:cs typeface="黑体"/>
              </a:rPr>
              <a:t>女 性用户为主。</a:t>
            </a:r>
            <a:endParaRPr sz="1800">
              <a:latin typeface="黑体"/>
              <a:cs typeface="黑体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241575" y="3011423"/>
            <a:ext cx="1553210" cy="1033780"/>
          </a:xfrm>
          <a:custGeom>
            <a:avLst/>
            <a:gdLst/>
            <a:ahLst/>
            <a:cxnLst/>
            <a:rect l="l" t="t" r="r" b="b"/>
            <a:pathLst>
              <a:path w="1553209" h="1033779">
                <a:moveTo>
                  <a:pt x="316063" y="707898"/>
                </a:moveTo>
                <a:lnTo>
                  <a:pt x="187920" y="707898"/>
                </a:lnTo>
                <a:lnTo>
                  <a:pt x="187920" y="981582"/>
                </a:lnTo>
                <a:lnTo>
                  <a:pt x="192956" y="1001714"/>
                </a:lnTo>
                <a:lnTo>
                  <a:pt x="206684" y="1018143"/>
                </a:lnTo>
                <a:lnTo>
                  <a:pt x="227032" y="1029213"/>
                </a:lnTo>
                <a:lnTo>
                  <a:pt x="251928" y="1033271"/>
                </a:lnTo>
                <a:lnTo>
                  <a:pt x="276897" y="1029213"/>
                </a:lnTo>
                <a:lnTo>
                  <a:pt x="297283" y="1018143"/>
                </a:lnTo>
                <a:lnTo>
                  <a:pt x="311024" y="1001714"/>
                </a:lnTo>
                <a:lnTo>
                  <a:pt x="316063" y="981582"/>
                </a:lnTo>
                <a:lnTo>
                  <a:pt x="316063" y="707898"/>
                </a:lnTo>
                <a:close/>
              </a:path>
              <a:path w="1553209" h="1033779">
                <a:moveTo>
                  <a:pt x="490942" y="707898"/>
                </a:moveTo>
                <a:lnTo>
                  <a:pt x="362799" y="707898"/>
                </a:lnTo>
                <a:lnTo>
                  <a:pt x="362799" y="981582"/>
                </a:lnTo>
                <a:lnTo>
                  <a:pt x="367837" y="1001714"/>
                </a:lnTo>
                <a:lnTo>
                  <a:pt x="381579" y="1018143"/>
                </a:lnTo>
                <a:lnTo>
                  <a:pt x="401964" y="1029213"/>
                </a:lnTo>
                <a:lnTo>
                  <a:pt x="426934" y="1033271"/>
                </a:lnTo>
                <a:lnTo>
                  <a:pt x="451830" y="1029213"/>
                </a:lnTo>
                <a:lnTo>
                  <a:pt x="472178" y="1018143"/>
                </a:lnTo>
                <a:lnTo>
                  <a:pt x="485905" y="1001714"/>
                </a:lnTo>
                <a:lnTo>
                  <a:pt x="490942" y="981582"/>
                </a:lnTo>
                <a:lnTo>
                  <a:pt x="490942" y="707898"/>
                </a:lnTo>
                <a:close/>
              </a:path>
              <a:path w="1553209" h="1033779">
                <a:moveTo>
                  <a:pt x="521168" y="499237"/>
                </a:moveTo>
                <a:lnTo>
                  <a:pt x="157694" y="499237"/>
                </a:lnTo>
                <a:lnTo>
                  <a:pt x="119467" y="643508"/>
                </a:lnTo>
                <a:lnTo>
                  <a:pt x="118195" y="655405"/>
                </a:lnTo>
                <a:lnTo>
                  <a:pt x="120054" y="667051"/>
                </a:lnTo>
                <a:lnTo>
                  <a:pt x="155836" y="702675"/>
                </a:lnTo>
                <a:lnTo>
                  <a:pt x="184364" y="707898"/>
                </a:lnTo>
                <a:lnTo>
                  <a:pt x="494498" y="707898"/>
                </a:lnTo>
                <a:lnTo>
                  <a:pt x="535414" y="696485"/>
                </a:lnTo>
                <a:lnTo>
                  <a:pt x="560828" y="655244"/>
                </a:lnTo>
                <a:lnTo>
                  <a:pt x="559268" y="643508"/>
                </a:lnTo>
                <a:lnTo>
                  <a:pt x="521168" y="499237"/>
                </a:lnTo>
                <a:close/>
              </a:path>
              <a:path w="1553209" h="1033779">
                <a:moveTo>
                  <a:pt x="448524" y="221741"/>
                </a:moveTo>
                <a:lnTo>
                  <a:pt x="230719" y="221741"/>
                </a:lnTo>
                <a:lnTo>
                  <a:pt x="216040" y="223579"/>
                </a:lnTo>
                <a:lnTo>
                  <a:pt x="182840" y="246761"/>
                </a:lnTo>
                <a:lnTo>
                  <a:pt x="4786" y="561721"/>
                </a:lnTo>
                <a:lnTo>
                  <a:pt x="0" y="578363"/>
                </a:lnTo>
                <a:lnTo>
                  <a:pt x="3357" y="594661"/>
                </a:lnTo>
                <a:lnTo>
                  <a:pt x="14001" y="608744"/>
                </a:lnTo>
                <a:lnTo>
                  <a:pt x="31075" y="618744"/>
                </a:lnTo>
                <a:lnTo>
                  <a:pt x="51885" y="622645"/>
                </a:lnTo>
                <a:lnTo>
                  <a:pt x="72112" y="619950"/>
                </a:lnTo>
                <a:lnTo>
                  <a:pt x="89600" y="611350"/>
                </a:lnTo>
                <a:lnTo>
                  <a:pt x="102195" y="597534"/>
                </a:lnTo>
                <a:lnTo>
                  <a:pt x="157694" y="499237"/>
                </a:lnTo>
                <a:lnTo>
                  <a:pt x="638752" y="499237"/>
                </a:lnTo>
                <a:lnTo>
                  <a:pt x="496022" y="246761"/>
                </a:lnTo>
                <a:lnTo>
                  <a:pt x="487547" y="236350"/>
                </a:lnTo>
                <a:lnTo>
                  <a:pt x="476226" y="228536"/>
                </a:lnTo>
                <a:lnTo>
                  <a:pt x="462928" y="223579"/>
                </a:lnTo>
                <a:lnTo>
                  <a:pt x="448524" y="221741"/>
                </a:lnTo>
                <a:close/>
              </a:path>
              <a:path w="1553209" h="1033779">
                <a:moveTo>
                  <a:pt x="638752" y="499237"/>
                </a:moveTo>
                <a:lnTo>
                  <a:pt x="521168" y="499237"/>
                </a:lnTo>
                <a:lnTo>
                  <a:pt x="577048" y="597534"/>
                </a:lnTo>
                <a:lnTo>
                  <a:pt x="589476" y="611350"/>
                </a:lnTo>
                <a:lnTo>
                  <a:pt x="606940" y="619950"/>
                </a:lnTo>
                <a:lnTo>
                  <a:pt x="627143" y="622645"/>
                </a:lnTo>
                <a:lnTo>
                  <a:pt x="647787" y="618744"/>
                </a:lnTo>
                <a:lnTo>
                  <a:pt x="664860" y="608744"/>
                </a:lnTo>
                <a:lnTo>
                  <a:pt x="675505" y="594661"/>
                </a:lnTo>
                <a:lnTo>
                  <a:pt x="678862" y="578363"/>
                </a:lnTo>
                <a:lnTo>
                  <a:pt x="674076" y="561721"/>
                </a:lnTo>
                <a:lnTo>
                  <a:pt x="638752" y="499237"/>
                </a:lnTo>
                <a:close/>
              </a:path>
              <a:path w="1553209" h="1033779">
                <a:moveTo>
                  <a:pt x="1364575" y="445262"/>
                </a:moveTo>
                <a:lnTo>
                  <a:pt x="1061934" y="445262"/>
                </a:lnTo>
                <a:lnTo>
                  <a:pt x="1061934" y="981582"/>
                </a:lnTo>
                <a:lnTo>
                  <a:pt x="1066970" y="1001714"/>
                </a:lnTo>
                <a:lnTo>
                  <a:pt x="1080698" y="1018143"/>
                </a:lnTo>
                <a:lnTo>
                  <a:pt x="1101046" y="1029213"/>
                </a:lnTo>
                <a:lnTo>
                  <a:pt x="1125942" y="1033271"/>
                </a:lnTo>
                <a:lnTo>
                  <a:pt x="1150911" y="1029213"/>
                </a:lnTo>
                <a:lnTo>
                  <a:pt x="1171297" y="1018143"/>
                </a:lnTo>
                <a:lnTo>
                  <a:pt x="1185038" y="1001714"/>
                </a:lnTo>
                <a:lnTo>
                  <a:pt x="1190077" y="981582"/>
                </a:lnTo>
                <a:lnTo>
                  <a:pt x="1190077" y="673607"/>
                </a:lnTo>
                <a:lnTo>
                  <a:pt x="1364756" y="673607"/>
                </a:lnTo>
                <a:lnTo>
                  <a:pt x="1364575" y="445262"/>
                </a:lnTo>
                <a:close/>
              </a:path>
              <a:path w="1553209" h="1033779">
                <a:moveTo>
                  <a:pt x="1364756" y="673607"/>
                </a:moveTo>
                <a:lnTo>
                  <a:pt x="1236813" y="673607"/>
                </a:lnTo>
                <a:lnTo>
                  <a:pt x="1236813" y="981582"/>
                </a:lnTo>
                <a:lnTo>
                  <a:pt x="1241851" y="1001714"/>
                </a:lnTo>
                <a:lnTo>
                  <a:pt x="1255593" y="1018143"/>
                </a:lnTo>
                <a:lnTo>
                  <a:pt x="1275978" y="1029213"/>
                </a:lnTo>
                <a:lnTo>
                  <a:pt x="1300948" y="1033271"/>
                </a:lnTo>
                <a:lnTo>
                  <a:pt x="1325844" y="1029213"/>
                </a:lnTo>
                <a:lnTo>
                  <a:pt x="1346192" y="1018143"/>
                </a:lnTo>
                <a:lnTo>
                  <a:pt x="1359919" y="1001714"/>
                </a:lnTo>
                <a:lnTo>
                  <a:pt x="1364956" y="981582"/>
                </a:lnTo>
                <a:lnTo>
                  <a:pt x="1364923" y="883784"/>
                </a:lnTo>
                <a:lnTo>
                  <a:pt x="1364756" y="673607"/>
                </a:lnTo>
                <a:close/>
              </a:path>
              <a:path w="1553209" h="1033779">
                <a:moveTo>
                  <a:pt x="1213064" y="221487"/>
                </a:moveTo>
                <a:lnTo>
                  <a:pt x="1176071" y="221509"/>
                </a:lnTo>
                <a:lnTo>
                  <a:pt x="1143436" y="221567"/>
                </a:lnTo>
                <a:lnTo>
                  <a:pt x="1119516" y="221648"/>
                </a:lnTo>
                <a:lnTo>
                  <a:pt x="1078190" y="228393"/>
                </a:lnTo>
                <a:lnTo>
                  <a:pt x="878800" y="561721"/>
                </a:lnTo>
                <a:lnTo>
                  <a:pt x="874014" y="578363"/>
                </a:lnTo>
                <a:lnTo>
                  <a:pt x="877371" y="594661"/>
                </a:lnTo>
                <a:lnTo>
                  <a:pt x="888015" y="608744"/>
                </a:lnTo>
                <a:lnTo>
                  <a:pt x="905089" y="618744"/>
                </a:lnTo>
                <a:lnTo>
                  <a:pt x="925732" y="622645"/>
                </a:lnTo>
                <a:lnTo>
                  <a:pt x="945935" y="619950"/>
                </a:lnTo>
                <a:lnTo>
                  <a:pt x="963400" y="611350"/>
                </a:lnTo>
                <a:lnTo>
                  <a:pt x="975828" y="597534"/>
                </a:lnTo>
                <a:lnTo>
                  <a:pt x="1061934" y="445262"/>
                </a:lnTo>
                <a:lnTo>
                  <a:pt x="1482112" y="445262"/>
                </a:lnTo>
                <a:lnTo>
                  <a:pt x="1369655" y="246761"/>
                </a:lnTo>
                <a:lnTo>
                  <a:pt x="1333722" y="223704"/>
                </a:lnTo>
                <a:lnTo>
                  <a:pt x="1317839" y="221741"/>
                </a:lnTo>
                <a:lnTo>
                  <a:pt x="1213064" y="221487"/>
                </a:lnTo>
                <a:close/>
              </a:path>
              <a:path w="1553209" h="1033779">
                <a:moveTo>
                  <a:pt x="1482112" y="445262"/>
                </a:moveTo>
                <a:lnTo>
                  <a:pt x="1364575" y="445262"/>
                </a:lnTo>
                <a:lnTo>
                  <a:pt x="1450681" y="597534"/>
                </a:lnTo>
                <a:lnTo>
                  <a:pt x="1463109" y="611350"/>
                </a:lnTo>
                <a:lnTo>
                  <a:pt x="1480573" y="619950"/>
                </a:lnTo>
                <a:lnTo>
                  <a:pt x="1500776" y="622645"/>
                </a:lnTo>
                <a:lnTo>
                  <a:pt x="1521420" y="618744"/>
                </a:lnTo>
                <a:lnTo>
                  <a:pt x="1538714" y="608744"/>
                </a:lnTo>
                <a:lnTo>
                  <a:pt x="1549471" y="594661"/>
                </a:lnTo>
                <a:lnTo>
                  <a:pt x="1552870" y="578363"/>
                </a:lnTo>
                <a:lnTo>
                  <a:pt x="1548090" y="561721"/>
                </a:lnTo>
                <a:lnTo>
                  <a:pt x="1482112" y="445262"/>
                </a:lnTo>
                <a:close/>
              </a:path>
              <a:path w="1553209" h="1033779">
                <a:moveTo>
                  <a:pt x="779740" y="41528"/>
                </a:moveTo>
                <a:lnTo>
                  <a:pt x="764480" y="44043"/>
                </a:lnTo>
                <a:lnTo>
                  <a:pt x="751959" y="50879"/>
                </a:lnTo>
                <a:lnTo>
                  <a:pt x="743485" y="60977"/>
                </a:lnTo>
                <a:lnTo>
                  <a:pt x="740370" y="73278"/>
                </a:lnTo>
                <a:lnTo>
                  <a:pt x="740370" y="956182"/>
                </a:lnTo>
                <a:lnTo>
                  <a:pt x="743485" y="968484"/>
                </a:lnTo>
                <a:lnTo>
                  <a:pt x="751959" y="978582"/>
                </a:lnTo>
                <a:lnTo>
                  <a:pt x="764480" y="985418"/>
                </a:lnTo>
                <a:lnTo>
                  <a:pt x="779740" y="987932"/>
                </a:lnTo>
                <a:lnTo>
                  <a:pt x="795214" y="985418"/>
                </a:lnTo>
                <a:lnTo>
                  <a:pt x="807712" y="978582"/>
                </a:lnTo>
                <a:lnTo>
                  <a:pt x="816066" y="968484"/>
                </a:lnTo>
                <a:lnTo>
                  <a:pt x="819110" y="956182"/>
                </a:lnTo>
                <a:lnTo>
                  <a:pt x="819110" y="73278"/>
                </a:lnTo>
                <a:lnTo>
                  <a:pt x="816066" y="60977"/>
                </a:lnTo>
                <a:lnTo>
                  <a:pt x="807712" y="50879"/>
                </a:lnTo>
                <a:lnTo>
                  <a:pt x="795214" y="44043"/>
                </a:lnTo>
                <a:lnTo>
                  <a:pt x="779740" y="41528"/>
                </a:lnTo>
                <a:close/>
              </a:path>
              <a:path w="1553209" h="1033779">
                <a:moveTo>
                  <a:pt x="1213318" y="0"/>
                </a:moveTo>
                <a:lnTo>
                  <a:pt x="1164625" y="7933"/>
                </a:lnTo>
                <a:lnTo>
                  <a:pt x="1124862" y="29559"/>
                </a:lnTo>
                <a:lnTo>
                  <a:pt x="1098053" y="61614"/>
                </a:lnTo>
                <a:lnTo>
                  <a:pt x="1088223" y="100837"/>
                </a:lnTo>
                <a:lnTo>
                  <a:pt x="1098053" y="140114"/>
                </a:lnTo>
                <a:lnTo>
                  <a:pt x="1124862" y="172164"/>
                </a:lnTo>
                <a:lnTo>
                  <a:pt x="1164625" y="193760"/>
                </a:lnTo>
                <a:lnTo>
                  <a:pt x="1213318" y="201675"/>
                </a:lnTo>
                <a:lnTo>
                  <a:pt x="1261937" y="193760"/>
                </a:lnTo>
                <a:lnTo>
                  <a:pt x="1301662" y="172164"/>
                </a:lnTo>
                <a:lnTo>
                  <a:pt x="1328457" y="140114"/>
                </a:lnTo>
                <a:lnTo>
                  <a:pt x="1338286" y="100837"/>
                </a:lnTo>
                <a:lnTo>
                  <a:pt x="1328457" y="61614"/>
                </a:lnTo>
                <a:lnTo>
                  <a:pt x="1301662" y="29559"/>
                </a:lnTo>
                <a:lnTo>
                  <a:pt x="1261937" y="7933"/>
                </a:lnTo>
                <a:lnTo>
                  <a:pt x="1213318" y="0"/>
                </a:lnTo>
                <a:close/>
              </a:path>
              <a:path w="1553209" h="1033779">
                <a:moveTo>
                  <a:pt x="339304" y="0"/>
                </a:moveTo>
                <a:lnTo>
                  <a:pt x="290778" y="7933"/>
                </a:lnTo>
                <a:lnTo>
                  <a:pt x="251134" y="29559"/>
                </a:lnTo>
                <a:lnTo>
                  <a:pt x="224397" y="61614"/>
                </a:lnTo>
                <a:lnTo>
                  <a:pt x="214590" y="100837"/>
                </a:lnTo>
                <a:lnTo>
                  <a:pt x="224397" y="140114"/>
                </a:lnTo>
                <a:lnTo>
                  <a:pt x="251134" y="172164"/>
                </a:lnTo>
                <a:lnTo>
                  <a:pt x="290778" y="193760"/>
                </a:lnTo>
                <a:lnTo>
                  <a:pt x="339304" y="201675"/>
                </a:lnTo>
                <a:lnTo>
                  <a:pt x="387883" y="193760"/>
                </a:lnTo>
                <a:lnTo>
                  <a:pt x="427521" y="172164"/>
                </a:lnTo>
                <a:lnTo>
                  <a:pt x="454229" y="140114"/>
                </a:lnTo>
                <a:lnTo>
                  <a:pt x="464018" y="100837"/>
                </a:lnTo>
                <a:lnTo>
                  <a:pt x="454229" y="61614"/>
                </a:lnTo>
                <a:lnTo>
                  <a:pt x="427521" y="29559"/>
                </a:lnTo>
                <a:lnTo>
                  <a:pt x="387883" y="7933"/>
                </a:lnTo>
                <a:lnTo>
                  <a:pt x="339304" y="0"/>
                </a:lnTo>
                <a:close/>
              </a:path>
            </a:pathLst>
          </a:custGeom>
          <a:solidFill>
            <a:srgbClr val="F087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8210168" y="3281883"/>
            <a:ext cx="94170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307ADF"/>
                </a:solidFill>
                <a:latin typeface="Arial"/>
                <a:cs typeface="Arial"/>
              </a:rPr>
              <a:t>60%</a:t>
            </a:r>
            <a:endParaRPr sz="3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945494" y="3265678"/>
            <a:ext cx="94170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solidFill>
                  <a:srgbClr val="307ADF"/>
                </a:solidFill>
                <a:latin typeface="Arial"/>
                <a:cs typeface="Arial"/>
              </a:rPr>
              <a:t>40%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8140" y="4805171"/>
            <a:ext cx="3837432" cy="1623059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17252" y="5370576"/>
            <a:ext cx="1941576" cy="119786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62811" cy="122377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39268" y="1367027"/>
            <a:ext cx="4326890" cy="523240"/>
          </a:xfrm>
          <a:prstGeom prst="rect">
            <a:avLst/>
          </a:prstGeom>
          <a:solidFill>
            <a:srgbClr val="FFB954"/>
          </a:solidFill>
        </p:spPr>
        <p:txBody>
          <a:bodyPr wrap="square" lIns="0" tIns="38735" rIns="0" bIns="0" rtlCol="0" vert="horz">
            <a:spAutoFit/>
          </a:bodyPr>
          <a:lstStyle/>
          <a:p>
            <a:pPr marL="1172210">
              <a:lnSpc>
                <a:spcPct val="100000"/>
              </a:lnSpc>
              <a:spcBef>
                <a:spcPts val="305"/>
              </a:spcBef>
            </a:pPr>
            <a:r>
              <a:rPr dirty="0" sz="2800">
                <a:latin typeface="Arial"/>
                <a:cs typeface="Arial"/>
              </a:rPr>
              <a:t>3</a:t>
            </a:r>
            <a:r>
              <a:rPr dirty="0" sz="2800">
                <a:latin typeface="黑体"/>
                <a:cs typeface="黑体"/>
              </a:rPr>
              <a:t>．</a:t>
            </a:r>
            <a:r>
              <a:rPr dirty="0" sz="2800" spc="5">
                <a:latin typeface="黑体"/>
                <a:cs typeface="黑体"/>
              </a:rPr>
              <a:t>平台特点</a:t>
            </a:r>
            <a:endParaRPr sz="2800">
              <a:latin typeface="黑体"/>
              <a:cs typeface="黑体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23594" y="236042"/>
            <a:ext cx="403796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74165" algn="l"/>
              </a:tabLst>
            </a:pPr>
            <a:r>
              <a:rPr dirty="0" sz="3200" spc="10"/>
              <a:t>活动</a:t>
            </a:r>
            <a:r>
              <a:rPr dirty="0" sz="3200" spc="-10"/>
              <a:t>三	</a:t>
            </a:r>
            <a:r>
              <a:rPr dirty="0" sz="3200" spc="5"/>
              <a:t>认识</a:t>
            </a:r>
            <a:r>
              <a:rPr dirty="0" sz="3200" spc="-10"/>
              <a:t>淘</a:t>
            </a:r>
            <a:r>
              <a:rPr dirty="0" sz="3200" spc="5"/>
              <a:t>宝</a:t>
            </a:r>
            <a:r>
              <a:rPr dirty="0" sz="3200" spc="-10"/>
              <a:t>平台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239268" y="3521964"/>
            <a:ext cx="1763395" cy="1359535"/>
          </a:xfrm>
          <a:prstGeom prst="rect">
            <a:avLst/>
          </a:prstGeom>
          <a:solidFill>
            <a:srgbClr val="57B6E4"/>
          </a:solidFill>
        </p:spPr>
        <p:txBody>
          <a:bodyPr wrap="square" lIns="0" tIns="25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3450">
              <a:latin typeface="Times New Roman"/>
              <a:cs typeface="Times New Roman"/>
            </a:endParaRPr>
          </a:p>
          <a:p>
            <a:pPr marL="114300">
              <a:lnSpc>
                <a:spcPct val="100000"/>
              </a:lnSpc>
            </a:pPr>
            <a:r>
              <a:rPr dirty="0" sz="2400" b="1">
                <a:solidFill>
                  <a:srgbClr val="FFFFFF"/>
                </a:solidFill>
                <a:latin typeface="黑体"/>
                <a:cs typeface="黑体"/>
              </a:rPr>
              <a:t>转化率较高</a:t>
            </a:r>
            <a:endParaRPr sz="2400">
              <a:latin typeface="黑体"/>
              <a:cs typeface="黑体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9268" y="2058923"/>
            <a:ext cx="1763395" cy="1361440"/>
          </a:xfrm>
          <a:prstGeom prst="rect">
            <a:avLst/>
          </a:prstGeom>
          <a:solidFill>
            <a:srgbClr val="5F95E6"/>
          </a:solidFill>
        </p:spPr>
        <p:txBody>
          <a:bodyPr wrap="square" lIns="0" tIns="25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200">
              <a:latin typeface="Times New Roman"/>
              <a:cs typeface="Times New Roman"/>
            </a:endParaRPr>
          </a:p>
          <a:p>
            <a:pPr marL="420370" marR="261620" indent="-152400">
              <a:lnSpc>
                <a:spcPct val="100000"/>
              </a:lnSpc>
              <a:spcBef>
                <a:spcPts val="5"/>
              </a:spcBef>
            </a:pPr>
            <a:r>
              <a:rPr dirty="0" sz="2400" b="1">
                <a:solidFill>
                  <a:srgbClr val="FFFFFF"/>
                </a:solidFill>
                <a:latin typeface="黑体"/>
                <a:cs typeface="黑体"/>
              </a:rPr>
              <a:t>活跃用户 </a:t>
            </a:r>
            <a:r>
              <a:rPr dirty="0" sz="2400" spc="-5" b="1">
                <a:solidFill>
                  <a:srgbClr val="FFFFFF"/>
                </a:solidFill>
                <a:latin typeface="黑体"/>
                <a:cs typeface="黑体"/>
              </a:rPr>
              <a:t>规模大</a:t>
            </a:r>
            <a:endParaRPr sz="2400">
              <a:latin typeface="黑体"/>
              <a:cs typeface="黑体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02535" y="2058923"/>
            <a:ext cx="7827645" cy="1361440"/>
          </a:xfrm>
          <a:prstGeom prst="rect">
            <a:avLst/>
          </a:prstGeom>
          <a:solidFill>
            <a:srgbClr val="DFEAF9"/>
          </a:solidFill>
        </p:spPr>
        <p:txBody>
          <a:bodyPr wrap="square" lIns="0" tIns="57150" rIns="0" bIns="0" rtlCol="0" vert="horz">
            <a:spAutoFit/>
          </a:bodyPr>
          <a:lstStyle/>
          <a:p>
            <a:pPr marL="56515" marR="129539" indent="342900">
              <a:lnSpc>
                <a:spcPct val="120100"/>
              </a:lnSpc>
              <a:spcBef>
                <a:spcPts val="450"/>
              </a:spcBef>
            </a:pPr>
            <a:r>
              <a:rPr dirty="0" sz="1600" spc="-10">
                <a:latin typeface="微软雅黑"/>
                <a:cs typeface="微软雅黑"/>
              </a:rPr>
              <a:t>据第三方研究机构</a:t>
            </a:r>
            <a:r>
              <a:rPr dirty="0" sz="1600" spc="-5">
                <a:latin typeface="Arial"/>
                <a:cs typeface="Arial"/>
              </a:rPr>
              <a:t>QuestMobile</a:t>
            </a:r>
            <a:r>
              <a:rPr dirty="0" sz="1600" spc="-10">
                <a:latin typeface="微软雅黑"/>
                <a:cs typeface="微软雅黑"/>
              </a:rPr>
              <a:t>发布的数据也显</a:t>
            </a:r>
            <a:r>
              <a:rPr dirty="0" sz="1600">
                <a:latin typeface="微软雅黑"/>
                <a:cs typeface="微软雅黑"/>
              </a:rPr>
              <a:t>示</a:t>
            </a:r>
            <a:r>
              <a:rPr dirty="0" sz="1600" spc="-10">
                <a:latin typeface="微软雅黑"/>
                <a:cs typeface="微软雅黑"/>
              </a:rPr>
              <a:t>出，</a:t>
            </a:r>
            <a:r>
              <a:rPr dirty="0" sz="1600">
                <a:latin typeface="微软雅黑"/>
                <a:cs typeface="微软雅黑"/>
              </a:rPr>
              <a:t>淘</a:t>
            </a:r>
            <a:r>
              <a:rPr dirty="0" sz="1600" spc="-5">
                <a:latin typeface="微软雅黑"/>
                <a:cs typeface="微软雅黑"/>
              </a:rPr>
              <a:t>宝</a:t>
            </a:r>
            <a:r>
              <a:rPr dirty="0" sz="1600" spc="-10">
                <a:latin typeface="Arial"/>
                <a:cs typeface="Arial"/>
              </a:rPr>
              <a:t>app</a:t>
            </a:r>
            <a:r>
              <a:rPr dirty="0" sz="1600" spc="-5">
                <a:latin typeface="微软雅黑"/>
                <a:cs typeface="微软雅黑"/>
              </a:rPr>
              <a:t>日</a:t>
            </a:r>
            <a:r>
              <a:rPr dirty="0" sz="1600" spc="-10">
                <a:latin typeface="微软雅黑"/>
                <a:cs typeface="微软雅黑"/>
              </a:rPr>
              <a:t>活</a:t>
            </a:r>
            <a:r>
              <a:rPr dirty="0" sz="1600">
                <a:latin typeface="微软雅黑"/>
                <a:cs typeface="微软雅黑"/>
              </a:rPr>
              <a:t>跃</a:t>
            </a:r>
            <a:r>
              <a:rPr dirty="0" sz="1600" spc="-5">
                <a:latin typeface="微软雅黑"/>
                <a:cs typeface="微软雅黑"/>
              </a:rPr>
              <a:t>用</a:t>
            </a:r>
            <a:r>
              <a:rPr dirty="0" sz="1600" spc="-10">
                <a:latin typeface="微软雅黑"/>
                <a:cs typeface="微软雅黑"/>
              </a:rPr>
              <a:t>户</a:t>
            </a:r>
            <a:r>
              <a:rPr dirty="0" sz="1600">
                <a:latin typeface="微软雅黑"/>
                <a:cs typeface="微软雅黑"/>
              </a:rPr>
              <a:t>规</a:t>
            </a:r>
            <a:r>
              <a:rPr dirty="0" sz="1600" spc="-5">
                <a:latin typeface="微软雅黑"/>
                <a:cs typeface="微软雅黑"/>
              </a:rPr>
              <a:t>模持 续增长，</a:t>
            </a:r>
            <a:r>
              <a:rPr dirty="0" sz="1600" spc="-5">
                <a:latin typeface="Arial"/>
                <a:cs typeface="Arial"/>
              </a:rPr>
              <a:t>QuestMobile</a:t>
            </a:r>
            <a:r>
              <a:rPr dirty="0" sz="1600" spc="-5">
                <a:latin typeface="微软雅黑"/>
                <a:cs typeface="微软雅黑"/>
              </a:rPr>
              <a:t>数据显示，</a:t>
            </a:r>
            <a:r>
              <a:rPr dirty="0" sz="1600" spc="-5">
                <a:latin typeface="Arial"/>
                <a:cs typeface="Arial"/>
              </a:rPr>
              <a:t>2023</a:t>
            </a:r>
            <a:r>
              <a:rPr dirty="0" sz="1600" spc="-5">
                <a:latin typeface="微软雅黑"/>
                <a:cs typeface="微软雅黑"/>
              </a:rPr>
              <a:t>年以来，淘宝</a:t>
            </a:r>
            <a:r>
              <a:rPr dirty="0" sz="1600" spc="-5">
                <a:latin typeface="Arial"/>
                <a:cs typeface="Arial"/>
              </a:rPr>
              <a:t>app</a:t>
            </a:r>
            <a:r>
              <a:rPr dirty="0" sz="1600" spc="-5">
                <a:latin typeface="微软雅黑"/>
                <a:cs typeface="微软雅黑"/>
              </a:rPr>
              <a:t>平</a:t>
            </a:r>
            <a:r>
              <a:rPr dirty="0" sz="1600" spc="10">
                <a:latin typeface="微软雅黑"/>
                <a:cs typeface="微软雅黑"/>
              </a:rPr>
              <a:t>均</a:t>
            </a:r>
            <a:r>
              <a:rPr dirty="0" sz="1600" spc="-5">
                <a:latin typeface="微软雅黑"/>
                <a:cs typeface="微软雅黑"/>
              </a:rPr>
              <a:t>日活</a:t>
            </a:r>
            <a:r>
              <a:rPr dirty="0" sz="1600" spc="5">
                <a:latin typeface="微软雅黑"/>
                <a:cs typeface="微软雅黑"/>
              </a:rPr>
              <a:t>跃</a:t>
            </a:r>
            <a:r>
              <a:rPr dirty="0" sz="1600" spc="-5">
                <a:latin typeface="微软雅黑"/>
                <a:cs typeface="微软雅黑"/>
              </a:rPr>
              <a:t>用户</a:t>
            </a:r>
            <a:r>
              <a:rPr dirty="0" sz="1600" spc="5">
                <a:latin typeface="微软雅黑"/>
                <a:cs typeface="微软雅黑"/>
              </a:rPr>
              <a:t>数</a:t>
            </a:r>
            <a:r>
              <a:rPr dirty="0" sz="1600" spc="-10">
                <a:latin typeface="微软雅黑"/>
                <a:cs typeface="微软雅黑"/>
              </a:rPr>
              <a:t>（</a:t>
            </a:r>
            <a:r>
              <a:rPr dirty="0" sz="1600" spc="-10">
                <a:latin typeface="Arial"/>
                <a:cs typeface="Arial"/>
              </a:rPr>
              <a:t>DAU</a:t>
            </a:r>
            <a:r>
              <a:rPr dirty="0" sz="1600" spc="-10">
                <a:latin typeface="微软雅黑"/>
                <a:cs typeface="微软雅黑"/>
              </a:rPr>
              <a:t>）</a:t>
            </a:r>
            <a:r>
              <a:rPr dirty="0" sz="1600" spc="-5">
                <a:latin typeface="微软雅黑"/>
                <a:cs typeface="微软雅黑"/>
              </a:rPr>
              <a:t>已 经连</a:t>
            </a:r>
            <a:r>
              <a:rPr dirty="0" sz="1600" spc="-10">
                <a:latin typeface="微软雅黑"/>
                <a:cs typeface="微软雅黑"/>
              </a:rPr>
              <a:t>续</a:t>
            </a:r>
            <a:r>
              <a:rPr dirty="0" sz="1600" spc="-5">
                <a:latin typeface="Arial"/>
                <a:cs typeface="Arial"/>
              </a:rPr>
              <a:t>5</a:t>
            </a:r>
            <a:r>
              <a:rPr dirty="0" sz="1600" spc="-5">
                <a:latin typeface="微软雅黑"/>
                <a:cs typeface="微软雅黑"/>
              </a:rPr>
              <a:t>个月增长，</a:t>
            </a:r>
            <a:r>
              <a:rPr dirty="0" sz="1600" spc="-5">
                <a:latin typeface="Arial"/>
                <a:cs typeface="Arial"/>
              </a:rPr>
              <a:t>6</a:t>
            </a:r>
            <a:r>
              <a:rPr dirty="0" sz="1600" spc="-5">
                <a:latin typeface="微软雅黑"/>
                <a:cs typeface="微软雅黑"/>
              </a:rPr>
              <a:t>月淘宝日活跃用</a:t>
            </a:r>
            <a:r>
              <a:rPr dirty="0" sz="1600" spc="5">
                <a:latin typeface="微软雅黑"/>
                <a:cs typeface="微软雅黑"/>
              </a:rPr>
              <a:t>户</a:t>
            </a:r>
            <a:r>
              <a:rPr dirty="0" sz="1600" spc="-5">
                <a:latin typeface="微软雅黑"/>
                <a:cs typeface="微软雅黑"/>
              </a:rPr>
              <a:t>数达到</a:t>
            </a:r>
            <a:r>
              <a:rPr dirty="0" sz="1600">
                <a:latin typeface="Arial"/>
                <a:cs typeface="Arial"/>
              </a:rPr>
              <a:t>4.02</a:t>
            </a:r>
            <a:r>
              <a:rPr dirty="0" sz="1600" spc="-5">
                <a:latin typeface="微软雅黑"/>
                <a:cs typeface="微软雅黑"/>
              </a:rPr>
              <a:t>亿</a:t>
            </a:r>
            <a:r>
              <a:rPr dirty="0" sz="1600" spc="5">
                <a:latin typeface="微软雅黑"/>
                <a:cs typeface="微软雅黑"/>
              </a:rPr>
              <a:t>，</a:t>
            </a:r>
            <a:r>
              <a:rPr dirty="0" sz="1600" spc="-5">
                <a:latin typeface="微软雅黑"/>
                <a:cs typeface="微软雅黑"/>
              </a:rPr>
              <a:t>远超</a:t>
            </a:r>
            <a:r>
              <a:rPr dirty="0" sz="1600" spc="5">
                <a:latin typeface="微软雅黑"/>
                <a:cs typeface="微软雅黑"/>
              </a:rPr>
              <a:t>其</a:t>
            </a:r>
            <a:r>
              <a:rPr dirty="0" sz="1600" spc="-5">
                <a:latin typeface="微软雅黑"/>
                <a:cs typeface="微软雅黑"/>
              </a:rPr>
              <a:t>他电</a:t>
            </a:r>
            <a:r>
              <a:rPr dirty="0" sz="1600" spc="5">
                <a:latin typeface="微软雅黑"/>
                <a:cs typeface="微软雅黑"/>
              </a:rPr>
              <a:t>商</a:t>
            </a:r>
            <a:r>
              <a:rPr dirty="0" sz="1600" spc="-5">
                <a:latin typeface="微软雅黑"/>
                <a:cs typeface="微软雅黑"/>
              </a:rPr>
              <a:t>平台</a:t>
            </a:r>
            <a:r>
              <a:rPr dirty="0" sz="1600" spc="5">
                <a:latin typeface="微软雅黑"/>
                <a:cs typeface="微软雅黑"/>
              </a:rPr>
              <a:t>，</a:t>
            </a:r>
            <a:r>
              <a:rPr dirty="0" sz="1600" spc="-5">
                <a:latin typeface="微软雅黑"/>
                <a:cs typeface="微软雅黑"/>
              </a:rPr>
              <a:t>稳居</a:t>
            </a:r>
            <a:r>
              <a:rPr dirty="0" sz="1600" spc="5">
                <a:latin typeface="微软雅黑"/>
                <a:cs typeface="微软雅黑"/>
              </a:rPr>
              <a:t>行</a:t>
            </a:r>
            <a:r>
              <a:rPr dirty="0" sz="1600" spc="-5">
                <a:latin typeface="微软雅黑"/>
                <a:cs typeface="微软雅黑"/>
              </a:rPr>
              <a:t>业 第一。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9268" y="5018532"/>
            <a:ext cx="1763395" cy="1361440"/>
          </a:xfrm>
          <a:prstGeom prst="rect">
            <a:avLst/>
          </a:prstGeom>
          <a:solidFill>
            <a:srgbClr val="55C994"/>
          </a:solidFill>
        </p:spPr>
        <p:txBody>
          <a:bodyPr wrap="square" lIns="0" tIns="635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3300">
              <a:latin typeface="Times New Roman"/>
              <a:cs typeface="Times New Roman"/>
            </a:endParaRPr>
          </a:p>
          <a:p>
            <a:pPr marL="271145">
              <a:lnSpc>
                <a:spcPct val="100000"/>
              </a:lnSpc>
            </a:pPr>
            <a:r>
              <a:rPr dirty="0" sz="2400" b="1">
                <a:solidFill>
                  <a:srgbClr val="FFFFFF"/>
                </a:solidFill>
                <a:latin typeface="微软雅黑"/>
                <a:cs typeface="微软雅黑"/>
              </a:rPr>
              <a:t>货源充足</a:t>
            </a:r>
            <a:endParaRPr sz="2400">
              <a:latin typeface="微软雅黑"/>
              <a:cs typeface="微软雅黑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96358" y="1594231"/>
            <a:ext cx="638238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黑体"/>
                <a:cs typeface="黑体"/>
              </a:rPr>
              <a:t>淘宝</a:t>
            </a:r>
            <a:r>
              <a:rPr dirty="0" sz="2000" spc="5">
                <a:latin typeface="黑体"/>
                <a:cs typeface="黑体"/>
              </a:rPr>
              <a:t>直</a:t>
            </a:r>
            <a:r>
              <a:rPr dirty="0" sz="2000" spc="-10">
                <a:latin typeface="黑体"/>
                <a:cs typeface="黑体"/>
              </a:rPr>
              <a:t>播</a:t>
            </a:r>
            <a:r>
              <a:rPr dirty="0" sz="2000">
                <a:latin typeface="黑体"/>
                <a:cs typeface="黑体"/>
              </a:rPr>
              <a:t>是</a:t>
            </a:r>
            <a:r>
              <a:rPr dirty="0" sz="2000" spc="-10">
                <a:latin typeface="黑体"/>
                <a:cs typeface="黑体"/>
              </a:rPr>
              <a:t>我</a:t>
            </a:r>
            <a:r>
              <a:rPr dirty="0" sz="2000">
                <a:latin typeface="黑体"/>
                <a:cs typeface="黑体"/>
              </a:rPr>
              <a:t>国目</a:t>
            </a:r>
            <a:r>
              <a:rPr dirty="0" sz="2000" spc="5">
                <a:latin typeface="黑体"/>
                <a:cs typeface="黑体"/>
              </a:rPr>
              <a:t>前</a:t>
            </a:r>
            <a:r>
              <a:rPr dirty="0" sz="2000" spc="-10">
                <a:latin typeface="黑体"/>
                <a:cs typeface="黑体"/>
              </a:rPr>
              <a:t>最</a:t>
            </a:r>
            <a:r>
              <a:rPr dirty="0" sz="2000">
                <a:latin typeface="黑体"/>
                <a:cs typeface="黑体"/>
              </a:rPr>
              <a:t>大</a:t>
            </a:r>
            <a:r>
              <a:rPr dirty="0" sz="2000" spc="-10">
                <a:latin typeface="黑体"/>
                <a:cs typeface="黑体"/>
              </a:rPr>
              <a:t>的</a:t>
            </a:r>
            <a:r>
              <a:rPr dirty="0" sz="2000">
                <a:latin typeface="黑体"/>
                <a:cs typeface="黑体"/>
              </a:rPr>
              <a:t>直播</a:t>
            </a:r>
            <a:r>
              <a:rPr dirty="0" sz="2000" spc="5">
                <a:latin typeface="黑体"/>
                <a:cs typeface="黑体"/>
              </a:rPr>
              <a:t>电</a:t>
            </a:r>
            <a:r>
              <a:rPr dirty="0" sz="2000" spc="-10">
                <a:latin typeface="黑体"/>
                <a:cs typeface="黑体"/>
              </a:rPr>
              <a:t>商</a:t>
            </a:r>
            <a:r>
              <a:rPr dirty="0" sz="2000">
                <a:latin typeface="黑体"/>
                <a:cs typeface="黑体"/>
              </a:rPr>
              <a:t>平</a:t>
            </a:r>
            <a:r>
              <a:rPr dirty="0" sz="2000" spc="-10">
                <a:latin typeface="黑体"/>
                <a:cs typeface="黑体"/>
              </a:rPr>
              <a:t>台</a:t>
            </a:r>
            <a:r>
              <a:rPr dirty="0" sz="2000">
                <a:latin typeface="黑体"/>
                <a:cs typeface="黑体"/>
              </a:rPr>
              <a:t>，其</a:t>
            </a:r>
            <a:r>
              <a:rPr dirty="0" sz="2000" spc="5">
                <a:latin typeface="黑体"/>
                <a:cs typeface="黑体"/>
              </a:rPr>
              <a:t>特</a:t>
            </a:r>
            <a:r>
              <a:rPr dirty="0" sz="2000" spc="-10">
                <a:latin typeface="黑体"/>
                <a:cs typeface="黑体"/>
              </a:rPr>
              <a:t>点</a:t>
            </a:r>
            <a:r>
              <a:rPr dirty="0" sz="2000">
                <a:latin typeface="黑体"/>
                <a:cs typeface="黑体"/>
              </a:rPr>
              <a:t>如</a:t>
            </a:r>
            <a:r>
              <a:rPr dirty="0" sz="2000" spc="-10">
                <a:latin typeface="黑体"/>
                <a:cs typeface="黑体"/>
              </a:rPr>
              <a:t>下</a:t>
            </a:r>
            <a:r>
              <a:rPr dirty="0" sz="2000">
                <a:latin typeface="黑体"/>
                <a:cs typeface="黑体"/>
              </a:rPr>
              <a:t>。</a:t>
            </a:r>
            <a:endParaRPr sz="2000">
              <a:latin typeface="黑体"/>
              <a:cs typeface="黑体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02535" y="3521964"/>
            <a:ext cx="7827645" cy="1359535"/>
          </a:xfrm>
          <a:prstGeom prst="rect">
            <a:avLst/>
          </a:prstGeom>
          <a:solidFill>
            <a:srgbClr val="DEEFF9"/>
          </a:solidFill>
        </p:spPr>
        <p:txBody>
          <a:bodyPr wrap="square" lIns="0" tIns="51435" rIns="0" bIns="0" rtlCol="0" vert="horz">
            <a:spAutoFit/>
          </a:bodyPr>
          <a:lstStyle/>
          <a:p>
            <a:pPr marL="75565" marR="93345" indent="342900">
              <a:lnSpc>
                <a:spcPct val="120000"/>
              </a:lnSpc>
              <a:spcBef>
                <a:spcPts val="405"/>
              </a:spcBef>
            </a:pPr>
            <a:r>
              <a:rPr dirty="0" sz="1600" spc="-5">
                <a:latin typeface="微软雅黑"/>
                <a:cs typeface="微软雅黑"/>
              </a:rPr>
              <a:t>淘宝直播拥有天然的电商基因，而</a:t>
            </a:r>
            <a:r>
              <a:rPr dirty="0" sz="1600" spc="5">
                <a:latin typeface="微软雅黑"/>
                <a:cs typeface="微软雅黑"/>
              </a:rPr>
              <a:t>且</a:t>
            </a:r>
            <a:r>
              <a:rPr dirty="0" sz="1600" spc="-5">
                <a:latin typeface="微软雅黑"/>
                <a:cs typeface="微软雅黑"/>
              </a:rPr>
              <a:t>淘宝</a:t>
            </a:r>
            <a:r>
              <a:rPr dirty="0" sz="1600" spc="5">
                <a:latin typeface="微软雅黑"/>
                <a:cs typeface="微软雅黑"/>
              </a:rPr>
              <a:t>已</a:t>
            </a:r>
            <a:r>
              <a:rPr dirty="0" sz="1600" spc="-5">
                <a:latin typeface="微软雅黑"/>
                <a:cs typeface="微软雅黑"/>
              </a:rPr>
              <a:t>经在</a:t>
            </a:r>
            <a:r>
              <a:rPr dirty="0" sz="1600" spc="5">
                <a:latin typeface="微软雅黑"/>
                <a:cs typeface="微软雅黑"/>
              </a:rPr>
              <a:t>商</a:t>
            </a:r>
            <a:r>
              <a:rPr dirty="0" sz="1600" spc="-5">
                <a:latin typeface="微软雅黑"/>
                <a:cs typeface="微软雅黑"/>
              </a:rPr>
              <a:t>家和</a:t>
            </a:r>
            <a:r>
              <a:rPr dirty="0" sz="1600" spc="5">
                <a:latin typeface="微软雅黑"/>
                <a:cs typeface="微软雅黑"/>
              </a:rPr>
              <a:t>用</a:t>
            </a:r>
            <a:r>
              <a:rPr dirty="0" sz="1600" spc="-5">
                <a:latin typeface="微软雅黑"/>
                <a:cs typeface="微软雅黑"/>
              </a:rPr>
              <a:t>户之</a:t>
            </a:r>
            <a:r>
              <a:rPr dirty="0" sz="1600" spc="5">
                <a:latin typeface="微软雅黑"/>
                <a:cs typeface="微软雅黑"/>
              </a:rPr>
              <a:t>间</a:t>
            </a:r>
            <a:r>
              <a:rPr dirty="0" sz="1600" spc="-5">
                <a:latin typeface="微软雅黑"/>
                <a:cs typeface="微软雅黑"/>
              </a:rPr>
              <a:t>有了</a:t>
            </a:r>
            <a:r>
              <a:rPr dirty="0" sz="1600" spc="5">
                <a:latin typeface="微软雅黑"/>
                <a:cs typeface="微软雅黑"/>
              </a:rPr>
              <a:t>很</a:t>
            </a:r>
            <a:r>
              <a:rPr dirty="0" sz="1600" spc="-5">
                <a:latin typeface="微软雅黑"/>
                <a:cs typeface="微软雅黑"/>
              </a:rPr>
              <a:t>高的</a:t>
            </a:r>
            <a:r>
              <a:rPr dirty="0" sz="1600" spc="5">
                <a:latin typeface="微软雅黑"/>
                <a:cs typeface="微软雅黑"/>
              </a:rPr>
              <a:t>知</a:t>
            </a:r>
            <a:r>
              <a:rPr dirty="0" sz="1600" spc="-5">
                <a:latin typeface="微软雅黑"/>
                <a:cs typeface="微软雅黑"/>
              </a:rPr>
              <a:t>名度 </a:t>
            </a:r>
            <a:r>
              <a:rPr dirty="0" sz="1600" spc="-5">
                <a:latin typeface="微软雅黑"/>
                <a:cs typeface="微软雅黑"/>
              </a:rPr>
              <a:t>和信任度，与其他直播电商平台相</a:t>
            </a:r>
            <a:r>
              <a:rPr dirty="0" sz="1600" spc="5">
                <a:latin typeface="微软雅黑"/>
                <a:cs typeface="微软雅黑"/>
              </a:rPr>
              <a:t>比</a:t>
            </a:r>
            <a:r>
              <a:rPr dirty="0" sz="1600" spc="-5">
                <a:latin typeface="微软雅黑"/>
                <a:cs typeface="微软雅黑"/>
              </a:rPr>
              <a:t>，用</a:t>
            </a:r>
            <a:r>
              <a:rPr dirty="0" sz="1600" spc="5">
                <a:latin typeface="微软雅黑"/>
                <a:cs typeface="微软雅黑"/>
              </a:rPr>
              <a:t>户</a:t>
            </a:r>
            <a:r>
              <a:rPr dirty="0" sz="1600" spc="-5">
                <a:latin typeface="微软雅黑"/>
                <a:cs typeface="微软雅黑"/>
              </a:rPr>
              <a:t>更愿</a:t>
            </a:r>
            <a:r>
              <a:rPr dirty="0" sz="1600" spc="5">
                <a:latin typeface="微软雅黑"/>
                <a:cs typeface="微软雅黑"/>
              </a:rPr>
              <a:t>意</a:t>
            </a:r>
            <a:r>
              <a:rPr dirty="0" sz="1600" spc="-5">
                <a:latin typeface="微软雅黑"/>
                <a:cs typeface="微软雅黑"/>
              </a:rPr>
              <a:t>相信</a:t>
            </a:r>
            <a:r>
              <a:rPr dirty="0" sz="1600" spc="5">
                <a:latin typeface="微软雅黑"/>
                <a:cs typeface="微软雅黑"/>
              </a:rPr>
              <a:t>已</a:t>
            </a:r>
            <a:r>
              <a:rPr dirty="0" sz="1600" spc="-5">
                <a:latin typeface="微软雅黑"/>
                <a:cs typeface="微软雅黑"/>
              </a:rPr>
              <a:t>经运</a:t>
            </a:r>
            <a:r>
              <a:rPr dirty="0" sz="1600" spc="5">
                <a:latin typeface="微软雅黑"/>
                <a:cs typeface="微软雅黑"/>
              </a:rPr>
              <a:t>营</a:t>
            </a:r>
            <a:r>
              <a:rPr dirty="0" sz="1600" spc="-5">
                <a:latin typeface="微软雅黑"/>
                <a:cs typeface="微软雅黑"/>
              </a:rPr>
              <a:t>十几</a:t>
            </a:r>
            <a:r>
              <a:rPr dirty="0" sz="1600" spc="5">
                <a:latin typeface="微软雅黑"/>
                <a:cs typeface="微软雅黑"/>
              </a:rPr>
              <a:t>年</a:t>
            </a:r>
            <a:r>
              <a:rPr dirty="0" sz="1600" spc="-5">
                <a:latin typeface="微软雅黑"/>
                <a:cs typeface="微软雅黑"/>
              </a:rPr>
              <a:t>、有</a:t>
            </a:r>
            <a:r>
              <a:rPr dirty="0" sz="1600" spc="5">
                <a:latin typeface="微软雅黑"/>
                <a:cs typeface="微软雅黑"/>
              </a:rPr>
              <a:t>一</a:t>
            </a:r>
            <a:r>
              <a:rPr dirty="0" sz="1600" spc="-5">
                <a:latin typeface="微软雅黑"/>
                <a:cs typeface="微软雅黑"/>
              </a:rPr>
              <a:t>定规模 的淘宝。因此，从转化率上看，淘</a:t>
            </a:r>
            <a:r>
              <a:rPr dirty="0" sz="1600" spc="5">
                <a:latin typeface="微软雅黑"/>
                <a:cs typeface="微软雅黑"/>
              </a:rPr>
              <a:t>宝</a:t>
            </a:r>
            <a:r>
              <a:rPr dirty="0" sz="1600" spc="-5">
                <a:latin typeface="微软雅黑"/>
                <a:cs typeface="微软雅黑"/>
              </a:rPr>
              <a:t>直播</a:t>
            </a:r>
            <a:r>
              <a:rPr dirty="0" sz="1600" spc="5">
                <a:latin typeface="微软雅黑"/>
                <a:cs typeface="微软雅黑"/>
              </a:rPr>
              <a:t>的</a:t>
            </a:r>
            <a:r>
              <a:rPr dirty="0" sz="1600" spc="-5">
                <a:latin typeface="微软雅黑"/>
                <a:cs typeface="微软雅黑"/>
              </a:rPr>
              <a:t>用户</a:t>
            </a:r>
            <a:r>
              <a:rPr dirty="0" sz="1600" spc="5">
                <a:latin typeface="微软雅黑"/>
                <a:cs typeface="微软雅黑"/>
              </a:rPr>
              <a:t>群</a:t>
            </a:r>
            <a:r>
              <a:rPr dirty="0" sz="1600" spc="-5">
                <a:latin typeface="微软雅黑"/>
                <a:cs typeface="微软雅黑"/>
              </a:rPr>
              <a:t>体较</a:t>
            </a:r>
            <a:r>
              <a:rPr dirty="0" sz="1600" spc="5">
                <a:latin typeface="微软雅黑"/>
                <a:cs typeface="微软雅黑"/>
              </a:rPr>
              <a:t>大</a:t>
            </a:r>
            <a:r>
              <a:rPr dirty="0" sz="1600" spc="-5">
                <a:latin typeface="微软雅黑"/>
                <a:cs typeface="微软雅黑"/>
              </a:rPr>
              <a:t>，且</a:t>
            </a:r>
            <a:r>
              <a:rPr dirty="0" sz="1600" spc="5">
                <a:latin typeface="微软雅黑"/>
                <a:cs typeface="微软雅黑"/>
              </a:rPr>
              <a:t>用</a:t>
            </a:r>
            <a:r>
              <a:rPr dirty="0" sz="1600" spc="-5">
                <a:latin typeface="微软雅黑"/>
                <a:cs typeface="微软雅黑"/>
              </a:rPr>
              <a:t>户群</a:t>
            </a:r>
            <a:r>
              <a:rPr dirty="0" sz="1600" spc="5">
                <a:latin typeface="微软雅黑"/>
                <a:cs typeface="微软雅黑"/>
              </a:rPr>
              <a:t>体</a:t>
            </a:r>
            <a:r>
              <a:rPr dirty="0" sz="1600" spc="-5">
                <a:latin typeface="微软雅黑"/>
                <a:cs typeface="微软雅黑"/>
              </a:rPr>
              <a:t>购物</a:t>
            </a:r>
            <a:r>
              <a:rPr dirty="0" sz="1600" spc="5">
                <a:latin typeface="微软雅黑"/>
                <a:cs typeface="微软雅黑"/>
              </a:rPr>
              <a:t>目</a:t>
            </a:r>
            <a:r>
              <a:rPr dirty="0" sz="1600" spc="-5">
                <a:latin typeface="微软雅黑"/>
                <a:cs typeface="微软雅黑"/>
              </a:rPr>
              <a:t>的较为 明确，整体来说转化率较高。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02535" y="5018532"/>
            <a:ext cx="7827645" cy="1361440"/>
          </a:xfrm>
          <a:prstGeom prst="rect">
            <a:avLst/>
          </a:prstGeom>
          <a:solidFill>
            <a:srgbClr val="DDF4EA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950">
              <a:latin typeface="Times New Roman"/>
              <a:cs typeface="Times New Roman"/>
            </a:endParaRPr>
          </a:p>
          <a:p>
            <a:pPr marL="56515" marR="112395" indent="342900">
              <a:lnSpc>
                <a:spcPct val="120000"/>
              </a:lnSpc>
            </a:pPr>
            <a:r>
              <a:rPr dirty="0" sz="1600" spc="-5">
                <a:latin typeface="微软雅黑"/>
                <a:cs typeface="微软雅黑"/>
              </a:rPr>
              <a:t>因为淘宝自带电商基因，使其更加</a:t>
            </a:r>
            <a:r>
              <a:rPr dirty="0" sz="1600" spc="5">
                <a:latin typeface="微软雅黑"/>
                <a:cs typeface="微软雅黑"/>
              </a:rPr>
              <a:t>具</a:t>
            </a:r>
            <a:r>
              <a:rPr dirty="0" sz="1600" spc="-5">
                <a:latin typeface="微软雅黑"/>
                <a:cs typeface="微软雅黑"/>
              </a:rPr>
              <a:t>备供</a:t>
            </a:r>
            <a:r>
              <a:rPr dirty="0" sz="1600" spc="5">
                <a:latin typeface="微软雅黑"/>
                <a:cs typeface="微软雅黑"/>
              </a:rPr>
              <a:t>应</a:t>
            </a:r>
            <a:r>
              <a:rPr dirty="0" sz="1600" spc="-5">
                <a:latin typeface="微软雅黑"/>
                <a:cs typeface="微软雅黑"/>
              </a:rPr>
              <a:t>链等</a:t>
            </a:r>
            <a:r>
              <a:rPr dirty="0" sz="1600" spc="5">
                <a:latin typeface="微软雅黑"/>
                <a:cs typeface="微软雅黑"/>
              </a:rPr>
              <a:t>后</a:t>
            </a:r>
            <a:r>
              <a:rPr dirty="0" sz="1600" spc="-5">
                <a:latin typeface="微软雅黑"/>
                <a:cs typeface="微软雅黑"/>
              </a:rPr>
              <a:t>端资</a:t>
            </a:r>
            <a:r>
              <a:rPr dirty="0" sz="1600" spc="5">
                <a:latin typeface="微软雅黑"/>
                <a:cs typeface="微软雅黑"/>
              </a:rPr>
              <a:t>源</a:t>
            </a:r>
            <a:r>
              <a:rPr dirty="0" sz="1600" spc="-5">
                <a:latin typeface="微软雅黑"/>
                <a:cs typeface="微软雅黑"/>
              </a:rPr>
              <a:t>优势</a:t>
            </a:r>
            <a:r>
              <a:rPr dirty="0" sz="1600" spc="5">
                <a:latin typeface="微软雅黑"/>
                <a:cs typeface="微软雅黑"/>
              </a:rPr>
              <a:t>，</a:t>
            </a:r>
            <a:r>
              <a:rPr dirty="0" sz="1600" spc="-5">
                <a:latin typeface="微软雅黑"/>
                <a:cs typeface="微软雅黑"/>
              </a:rPr>
              <a:t>拥有</a:t>
            </a:r>
            <a:r>
              <a:rPr dirty="0" sz="1600" spc="5">
                <a:latin typeface="微软雅黑"/>
                <a:cs typeface="微软雅黑"/>
              </a:rPr>
              <a:t>完</a:t>
            </a:r>
            <a:r>
              <a:rPr dirty="0" sz="1600" spc="-5">
                <a:latin typeface="微软雅黑"/>
                <a:cs typeface="微软雅黑"/>
              </a:rPr>
              <a:t>善的</a:t>
            </a:r>
            <a:r>
              <a:rPr dirty="0" sz="1600" spc="5">
                <a:latin typeface="微软雅黑"/>
                <a:cs typeface="微软雅黑"/>
              </a:rPr>
              <a:t>电</a:t>
            </a:r>
            <a:r>
              <a:rPr dirty="0" sz="1600" spc="-5">
                <a:latin typeface="微软雅黑"/>
                <a:cs typeface="微软雅黑"/>
              </a:rPr>
              <a:t>商直 </a:t>
            </a:r>
            <a:r>
              <a:rPr dirty="0" sz="1600" spc="-5">
                <a:latin typeface="微软雅黑"/>
                <a:cs typeface="微软雅黑"/>
              </a:rPr>
              <a:t>播产业链条，货源充足，主播们不</a:t>
            </a:r>
            <a:r>
              <a:rPr dirty="0" sz="1600" spc="5">
                <a:latin typeface="微软雅黑"/>
                <a:cs typeface="微软雅黑"/>
              </a:rPr>
              <a:t>需</a:t>
            </a:r>
            <a:r>
              <a:rPr dirty="0" sz="1600" spc="-5">
                <a:latin typeface="微软雅黑"/>
                <a:cs typeface="微软雅黑"/>
              </a:rPr>
              <a:t>要自</a:t>
            </a:r>
            <a:r>
              <a:rPr dirty="0" sz="1600" spc="5">
                <a:latin typeface="微软雅黑"/>
                <a:cs typeface="微软雅黑"/>
              </a:rPr>
              <a:t>己</a:t>
            </a:r>
            <a:r>
              <a:rPr dirty="0" sz="1600" spc="-5">
                <a:latin typeface="微软雅黑"/>
                <a:cs typeface="微软雅黑"/>
              </a:rPr>
              <a:t>挖掘</a:t>
            </a:r>
            <a:r>
              <a:rPr dirty="0" sz="1600" spc="5">
                <a:latin typeface="微软雅黑"/>
                <a:cs typeface="微软雅黑"/>
              </a:rPr>
              <a:t>货</a:t>
            </a:r>
            <a:r>
              <a:rPr dirty="0" sz="1600" spc="-5">
                <a:latin typeface="微软雅黑"/>
                <a:cs typeface="微软雅黑"/>
              </a:rPr>
              <a:t>源，</a:t>
            </a:r>
            <a:r>
              <a:rPr dirty="0" sz="1600" spc="5">
                <a:latin typeface="微软雅黑"/>
                <a:cs typeface="微软雅黑"/>
              </a:rPr>
              <a:t>这</a:t>
            </a:r>
            <a:r>
              <a:rPr dirty="0" sz="1600" spc="-5">
                <a:latin typeface="微软雅黑"/>
                <a:cs typeface="微软雅黑"/>
              </a:rPr>
              <a:t>给很</a:t>
            </a:r>
            <a:r>
              <a:rPr dirty="0" sz="1600" spc="5">
                <a:latin typeface="微软雅黑"/>
                <a:cs typeface="微软雅黑"/>
              </a:rPr>
              <a:t>多</a:t>
            </a:r>
            <a:r>
              <a:rPr dirty="0" sz="1600" spc="-5">
                <a:latin typeface="微软雅黑"/>
                <a:cs typeface="微软雅黑"/>
              </a:rPr>
              <a:t>缺少</a:t>
            </a:r>
            <a:r>
              <a:rPr dirty="0" sz="1600" spc="5">
                <a:latin typeface="微软雅黑"/>
                <a:cs typeface="微软雅黑"/>
              </a:rPr>
              <a:t>资</a:t>
            </a:r>
            <a:r>
              <a:rPr dirty="0" sz="1600" spc="-5">
                <a:latin typeface="微软雅黑"/>
                <a:cs typeface="微软雅黑"/>
              </a:rPr>
              <a:t>金的</a:t>
            </a:r>
            <a:r>
              <a:rPr dirty="0" sz="1600" spc="5">
                <a:latin typeface="微软雅黑"/>
                <a:cs typeface="微软雅黑"/>
              </a:rPr>
              <a:t>小</a:t>
            </a:r>
            <a:r>
              <a:rPr dirty="0" sz="1600" spc="-5">
                <a:latin typeface="微软雅黑"/>
                <a:cs typeface="微软雅黑"/>
              </a:rPr>
              <a:t>主播带 来了机会。</a:t>
            </a:r>
            <a:endParaRPr sz="1600">
              <a:latin typeface="微软雅黑"/>
              <a:cs typeface="微软雅黑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61447" y="2061972"/>
            <a:ext cx="1862327" cy="3255264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17252" y="5370576"/>
            <a:ext cx="1941576" cy="11978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23594" y="236042"/>
            <a:ext cx="4445000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74165" algn="l"/>
              </a:tabLst>
            </a:pPr>
            <a:r>
              <a:rPr dirty="0" sz="3200" spc="10"/>
              <a:t>活动</a:t>
            </a:r>
            <a:r>
              <a:rPr dirty="0" sz="3200" spc="-10"/>
              <a:t>四	</a:t>
            </a:r>
            <a:r>
              <a:rPr dirty="0" sz="3200" spc="5"/>
              <a:t>认识</a:t>
            </a:r>
            <a:r>
              <a:rPr dirty="0" sz="3200" spc="-10"/>
              <a:t>小</a:t>
            </a:r>
            <a:r>
              <a:rPr dirty="0" sz="3200" spc="5"/>
              <a:t>红</a:t>
            </a:r>
            <a:r>
              <a:rPr dirty="0" sz="3200" spc="-10"/>
              <a:t>书平台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62811" cy="122377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39268" y="1367027"/>
            <a:ext cx="4326890" cy="523240"/>
          </a:xfrm>
          <a:prstGeom prst="rect">
            <a:avLst/>
          </a:prstGeom>
          <a:solidFill>
            <a:srgbClr val="FFB954"/>
          </a:solidFill>
        </p:spPr>
        <p:txBody>
          <a:bodyPr wrap="square" lIns="0" tIns="38735" rIns="0" bIns="0" rtlCol="0" vert="horz">
            <a:spAutoFit/>
          </a:bodyPr>
          <a:lstStyle/>
          <a:p>
            <a:pPr marL="1172210">
              <a:lnSpc>
                <a:spcPct val="100000"/>
              </a:lnSpc>
              <a:spcBef>
                <a:spcPts val="305"/>
              </a:spcBef>
            </a:pPr>
            <a:r>
              <a:rPr dirty="0" sz="2800">
                <a:latin typeface="Arial"/>
                <a:cs typeface="Arial"/>
              </a:rPr>
              <a:t>1</a:t>
            </a:r>
            <a:r>
              <a:rPr dirty="0" sz="2800">
                <a:latin typeface="黑体"/>
                <a:cs typeface="黑体"/>
              </a:rPr>
              <a:t>．</a:t>
            </a:r>
            <a:r>
              <a:rPr dirty="0" sz="2800" spc="5">
                <a:latin typeface="黑体"/>
                <a:cs typeface="黑体"/>
              </a:rPr>
              <a:t>平台定位</a:t>
            </a:r>
            <a:endParaRPr sz="2800">
              <a:latin typeface="黑体"/>
              <a:cs typeface="黑体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8312" y="2401696"/>
            <a:ext cx="6555105" cy="28797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720725">
              <a:lnSpc>
                <a:spcPct val="130000"/>
              </a:lnSpc>
              <a:spcBef>
                <a:spcPts val="100"/>
              </a:spcBef>
            </a:pPr>
            <a:r>
              <a:rPr dirty="0" sz="2400" spc="130">
                <a:latin typeface="黑体"/>
                <a:cs typeface="黑体"/>
              </a:rPr>
              <a:t>小红书成立于</a:t>
            </a:r>
            <a:r>
              <a:rPr dirty="0" sz="2400" spc="30">
                <a:latin typeface="Arial"/>
                <a:cs typeface="Arial"/>
              </a:rPr>
              <a:t>2013</a:t>
            </a:r>
            <a:r>
              <a:rPr dirty="0" sz="2400" spc="130">
                <a:latin typeface="黑体"/>
                <a:cs typeface="黑体"/>
              </a:rPr>
              <a:t>年，一开始是境外旅 </a:t>
            </a:r>
            <a:r>
              <a:rPr dirty="0" sz="2400" spc="45">
                <a:latin typeface="黑体"/>
                <a:cs typeface="黑体"/>
              </a:rPr>
              <a:t>游购</a:t>
            </a:r>
            <a:r>
              <a:rPr dirty="0" sz="2400" spc="55">
                <a:latin typeface="黑体"/>
                <a:cs typeface="黑体"/>
              </a:rPr>
              <a:t>物</a:t>
            </a:r>
            <a:r>
              <a:rPr dirty="0" sz="2400" spc="45">
                <a:latin typeface="黑体"/>
                <a:cs typeface="黑体"/>
              </a:rPr>
              <a:t>的</a:t>
            </a:r>
            <a:r>
              <a:rPr dirty="0" sz="2400" spc="55">
                <a:latin typeface="黑体"/>
                <a:cs typeface="黑体"/>
              </a:rPr>
              <a:t>分</a:t>
            </a:r>
            <a:r>
              <a:rPr dirty="0" sz="2400" spc="45">
                <a:latin typeface="黑体"/>
                <a:cs typeface="黑体"/>
              </a:rPr>
              <a:t>享平</a:t>
            </a:r>
            <a:r>
              <a:rPr dirty="0" sz="2400" spc="75">
                <a:latin typeface="黑体"/>
                <a:cs typeface="黑体"/>
              </a:rPr>
              <a:t>台</a:t>
            </a:r>
            <a:r>
              <a:rPr dirty="0" sz="2400" spc="45">
                <a:latin typeface="黑体"/>
                <a:cs typeface="黑体"/>
              </a:rPr>
              <a:t>，</a:t>
            </a:r>
            <a:r>
              <a:rPr dirty="0" sz="2400" spc="60">
                <a:latin typeface="黑体"/>
                <a:cs typeface="黑体"/>
              </a:rPr>
              <a:t>后</a:t>
            </a:r>
            <a:r>
              <a:rPr dirty="0" sz="2400" spc="45">
                <a:latin typeface="黑体"/>
                <a:cs typeface="黑体"/>
              </a:rPr>
              <a:t>来，</a:t>
            </a:r>
            <a:r>
              <a:rPr dirty="0" sz="2400" spc="55">
                <a:latin typeface="黑体"/>
                <a:cs typeface="黑体"/>
              </a:rPr>
              <a:t>小</a:t>
            </a:r>
            <a:r>
              <a:rPr dirty="0" sz="2400" spc="45">
                <a:latin typeface="黑体"/>
                <a:cs typeface="黑体"/>
              </a:rPr>
              <a:t>红</a:t>
            </a:r>
            <a:r>
              <a:rPr dirty="0" sz="2400" spc="55">
                <a:latin typeface="黑体"/>
                <a:cs typeface="黑体"/>
              </a:rPr>
              <a:t>书</a:t>
            </a:r>
            <a:r>
              <a:rPr dirty="0" sz="2400" spc="45">
                <a:latin typeface="黑体"/>
                <a:cs typeface="黑体"/>
              </a:rPr>
              <a:t>以美</a:t>
            </a:r>
            <a:r>
              <a:rPr dirty="0" sz="2400" spc="70">
                <a:latin typeface="黑体"/>
                <a:cs typeface="黑体"/>
              </a:rPr>
              <a:t>妆</a:t>
            </a:r>
            <a:r>
              <a:rPr dirty="0" sz="2400" spc="45">
                <a:latin typeface="黑体"/>
                <a:cs typeface="黑体"/>
              </a:rPr>
              <a:t>、</a:t>
            </a:r>
            <a:r>
              <a:rPr dirty="0" sz="2400">
                <a:latin typeface="黑体"/>
                <a:cs typeface="黑体"/>
              </a:rPr>
              <a:t>个 </a:t>
            </a:r>
            <a:r>
              <a:rPr dirty="0" sz="2400" spc="45">
                <a:latin typeface="黑体"/>
                <a:cs typeface="黑体"/>
              </a:rPr>
              <a:t>护为主的</a:t>
            </a:r>
            <a:r>
              <a:rPr dirty="0" sz="2400" spc="55">
                <a:latin typeface="黑体"/>
                <a:cs typeface="黑体"/>
              </a:rPr>
              <a:t>分</a:t>
            </a:r>
            <a:r>
              <a:rPr dirty="0" sz="2400" spc="45">
                <a:latin typeface="黑体"/>
                <a:cs typeface="黑体"/>
              </a:rPr>
              <a:t>享模式进</a:t>
            </a:r>
            <a:r>
              <a:rPr dirty="0" sz="2400" spc="55">
                <a:latin typeface="黑体"/>
                <a:cs typeface="黑体"/>
              </a:rPr>
              <a:t>入</a:t>
            </a:r>
            <a:r>
              <a:rPr dirty="0" sz="2400" spc="45">
                <a:latin typeface="黑体"/>
                <a:cs typeface="黑体"/>
              </a:rPr>
              <a:t>市</a:t>
            </a:r>
            <a:r>
              <a:rPr dirty="0" sz="2400" spc="75">
                <a:latin typeface="黑体"/>
                <a:cs typeface="黑体"/>
              </a:rPr>
              <a:t>场</a:t>
            </a:r>
            <a:r>
              <a:rPr dirty="0" sz="2400" spc="45">
                <a:latin typeface="黑体"/>
                <a:cs typeface="黑体"/>
              </a:rPr>
              <a:t>。逐</a:t>
            </a:r>
            <a:r>
              <a:rPr dirty="0" sz="2400" spc="55">
                <a:latin typeface="黑体"/>
                <a:cs typeface="黑体"/>
              </a:rPr>
              <a:t>渐</a:t>
            </a:r>
            <a:r>
              <a:rPr dirty="0" sz="2400" spc="45">
                <a:latin typeface="黑体"/>
                <a:cs typeface="黑体"/>
              </a:rPr>
              <a:t>地除了美</a:t>
            </a:r>
            <a:r>
              <a:rPr dirty="0" sz="2400" spc="75">
                <a:latin typeface="黑体"/>
                <a:cs typeface="黑体"/>
              </a:rPr>
              <a:t>妆</a:t>
            </a:r>
            <a:r>
              <a:rPr dirty="0" sz="2400">
                <a:latin typeface="黑体"/>
                <a:cs typeface="黑体"/>
              </a:rPr>
              <a:t>、 </a:t>
            </a:r>
            <a:r>
              <a:rPr dirty="0" sz="2400" spc="45">
                <a:latin typeface="黑体"/>
                <a:cs typeface="黑体"/>
              </a:rPr>
              <a:t>个护</a:t>
            </a:r>
            <a:r>
              <a:rPr dirty="0" sz="2400" spc="55">
                <a:latin typeface="黑体"/>
                <a:cs typeface="黑体"/>
              </a:rPr>
              <a:t>外</a:t>
            </a:r>
            <a:r>
              <a:rPr dirty="0" sz="2400" spc="45">
                <a:latin typeface="黑体"/>
                <a:cs typeface="黑体"/>
              </a:rPr>
              <a:t>，</a:t>
            </a:r>
            <a:r>
              <a:rPr dirty="0" sz="2400" spc="55">
                <a:latin typeface="黑体"/>
                <a:cs typeface="黑体"/>
              </a:rPr>
              <a:t>小</a:t>
            </a:r>
            <a:r>
              <a:rPr dirty="0" sz="2400" spc="40">
                <a:latin typeface="黑体"/>
                <a:cs typeface="黑体"/>
              </a:rPr>
              <a:t>红书</a:t>
            </a:r>
            <a:r>
              <a:rPr dirty="0" sz="2400" spc="55">
                <a:latin typeface="黑体"/>
                <a:cs typeface="黑体"/>
              </a:rPr>
              <a:t>上</a:t>
            </a:r>
            <a:r>
              <a:rPr dirty="0" sz="2400" spc="40">
                <a:latin typeface="黑体"/>
                <a:cs typeface="黑体"/>
              </a:rPr>
              <a:t>出</a:t>
            </a:r>
            <a:r>
              <a:rPr dirty="0" sz="2400" spc="55">
                <a:latin typeface="黑体"/>
                <a:cs typeface="黑体"/>
              </a:rPr>
              <a:t>现</a:t>
            </a:r>
            <a:r>
              <a:rPr dirty="0" sz="2400" spc="40">
                <a:latin typeface="黑体"/>
                <a:cs typeface="黑体"/>
              </a:rPr>
              <a:t>了关</a:t>
            </a:r>
            <a:r>
              <a:rPr dirty="0" sz="2400" spc="55">
                <a:latin typeface="黑体"/>
                <a:cs typeface="黑体"/>
              </a:rPr>
              <a:t>于</a:t>
            </a:r>
            <a:r>
              <a:rPr dirty="0" sz="2400" spc="40">
                <a:latin typeface="黑体"/>
                <a:cs typeface="黑体"/>
              </a:rPr>
              <a:t>运</a:t>
            </a:r>
            <a:r>
              <a:rPr dirty="0" sz="2400" spc="80">
                <a:latin typeface="黑体"/>
                <a:cs typeface="黑体"/>
              </a:rPr>
              <a:t>动</a:t>
            </a:r>
            <a:r>
              <a:rPr dirty="0" sz="2400" spc="45">
                <a:latin typeface="黑体"/>
                <a:cs typeface="黑体"/>
              </a:rPr>
              <a:t>、旅</a:t>
            </a:r>
            <a:r>
              <a:rPr dirty="0" sz="2400" spc="55">
                <a:latin typeface="黑体"/>
                <a:cs typeface="黑体"/>
              </a:rPr>
              <a:t>游</a:t>
            </a:r>
            <a:r>
              <a:rPr dirty="0" sz="2400" spc="45">
                <a:latin typeface="黑体"/>
                <a:cs typeface="黑体"/>
              </a:rPr>
              <a:t>、</a:t>
            </a:r>
            <a:r>
              <a:rPr dirty="0" sz="2400">
                <a:latin typeface="黑体"/>
                <a:cs typeface="黑体"/>
              </a:rPr>
              <a:t>家 </a:t>
            </a:r>
            <a:r>
              <a:rPr dirty="0" sz="2400" spc="45">
                <a:latin typeface="黑体"/>
                <a:cs typeface="黑体"/>
              </a:rPr>
              <a:t>居、旅行</a:t>
            </a:r>
            <a:r>
              <a:rPr dirty="0" sz="2400" spc="60">
                <a:latin typeface="黑体"/>
                <a:cs typeface="黑体"/>
              </a:rPr>
              <a:t>、</a:t>
            </a:r>
            <a:r>
              <a:rPr dirty="0" sz="2400" spc="45">
                <a:latin typeface="黑体"/>
                <a:cs typeface="黑体"/>
              </a:rPr>
              <a:t>酒店</a:t>
            </a:r>
            <a:r>
              <a:rPr dirty="0" sz="2400" spc="50">
                <a:latin typeface="黑体"/>
                <a:cs typeface="黑体"/>
              </a:rPr>
              <a:t>、</a:t>
            </a:r>
            <a:r>
              <a:rPr dirty="0" sz="2400" spc="45">
                <a:latin typeface="黑体"/>
                <a:cs typeface="黑体"/>
              </a:rPr>
              <a:t>餐</a:t>
            </a:r>
            <a:r>
              <a:rPr dirty="0" sz="2400" spc="60">
                <a:latin typeface="黑体"/>
                <a:cs typeface="黑体"/>
              </a:rPr>
              <a:t>馆</a:t>
            </a:r>
            <a:r>
              <a:rPr dirty="0" sz="2400" spc="45">
                <a:latin typeface="黑体"/>
                <a:cs typeface="黑体"/>
              </a:rPr>
              <a:t>、数码设</a:t>
            </a:r>
            <a:r>
              <a:rPr dirty="0" sz="2400" spc="55">
                <a:latin typeface="黑体"/>
                <a:cs typeface="黑体"/>
              </a:rPr>
              <a:t>备</a:t>
            </a:r>
            <a:r>
              <a:rPr dirty="0" sz="2400" spc="45">
                <a:latin typeface="黑体"/>
                <a:cs typeface="黑体"/>
              </a:rPr>
              <a:t>等信息分</a:t>
            </a:r>
            <a:r>
              <a:rPr dirty="0" sz="2400" spc="80">
                <a:latin typeface="黑体"/>
                <a:cs typeface="黑体"/>
              </a:rPr>
              <a:t>享</a:t>
            </a:r>
            <a:r>
              <a:rPr dirty="0" sz="2400">
                <a:latin typeface="黑体"/>
                <a:cs typeface="黑体"/>
              </a:rPr>
              <a:t>， 触及消费经验和生活方式的众多方面。</a:t>
            </a:r>
            <a:endParaRPr sz="2400">
              <a:latin typeface="黑体"/>
              <a:cs typeface="黑体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73468" y="2098548"/>
            <a:ext cx="3133344" cy="313486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649720"/>
          </a:xfrm>
          <a:custGeom>
            <a:avLst/>
            <a:gdLst/>
            <a:ahLst/>
            <a:cxnLst/>
            <a:rect l="l" t="t" r="r" b="b"/>
            <a:pathLst>
              <a:path w="12192000" h="6649720">
                <a:moveTo>
                  <a:pt x="0" y="6649212"/>
                </a:moveTo>
                <a:lnTo>
                  <a:pt x="12192000" y="6649212"/>
                </a:lnTo>
                <a:lnTo>
                  <a:pt x="12192000" y="0"/>
                </a:lnTo>
                <a:lnTo>
                  <a:pt x="0" y="0"/>
                </a:lnTo>
                <a:lnTo>
                  <a:pt x="0" y="6649212"/>
                </a:lnTo>
                <a:close/>
              </a:path>
            </a:pathLst>
          </a:custGeom>
          <a:solidFill>
            <a:srgbClr val="BED4F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object 4"/>
            <p:cNvSpPr/>
            <p:nvPr/>
          </p:nvSpPr>
          <p:spPr>
            <a:xfrm>
              <a:off x="3991355" y="28"/>
              <a:ext cx="6507480" cy="4183379"/>
            </a:xfrm>
            <a:custGeom>
              <a:avLst/>
              <a:gdLst/>
              <a:ahLst/>
              <a:cxnLst/>
              <a:rect l="l" t="t" r="r" b="b"/>
              <a:pathLst>
                <a:path w="6507480" h="4183379">
                  <a:moveTo>
                    <a:pt x="6161560" y="0"/>
                  </a:moveTo>
                  <a:lnTo>
                    <a:pt x="6064174" y="626"/>
                  </a:lnTo>
                  <a:lnTo>
                    <a:pt x="5986679" y="2071"/>
                  </a:lnTo>
                  <a:lnTo>
                    <a:pt x="5905516" y="4471"/>
                  </a:lnTo>
                  <a:lnTo>
                    <a:pt x="5820821" y="7939"/>
                  </a:lnTo>
                  <a:lnTo>
                    <a:pt x="5732731" y="12581"/>
                  </a:lnTo>
                  <a:lnTo>
                    <a:pt x="5641380" y="18509"/>
                  </a:lnTo>
                  <a:lnTo>
                    <a:pt x="5578735" y="23228"/>
                  </a:lnTo>
                  <a:lnTo>
                    <a:pt x="5514743" y="28600"/>
                  </a:lnTo>
                  <a:lnTo>
                    <a:pt x="5449442" y="34657"/>
                  </a:lnTo>
                  <a:lnTo>
                    <a:pt x="5382873" y="41430"/>
                  </a:lnTo>
                  <a:lnTo>
                    <a:pt x="5315078" y="48953"/>
                  </a:lnTo>
                  <a:lnTo>
                    <a:pt x="5246094" y="57258"/>
                  </a:lnTo>
                  <a:lnTo>
                    <a:pt x="5175965" y="66377"/>
                  </a:lnTo>
                  <a:lnTo>
                    <a:pt x="5104728" y="76343"/>
                  </a:lnTo>
                  <a:lnTo>
                    <a:pt x="5032425" y="87189"/>
                  </a:lnTo>
                  <a:lnTo>
                    <a:pt x="4959096" y="98945"/>
                  </a:lnTo>
                  <a:lnTo>
                    <a:pt x="4884781" y="111646"/>
                  </a:lnTo>
                  <a:lnTo>
                    <a:pt x="4809521" y="125324"/>
                  </a:lnTo>
                  <a:lnTo>
                    <a:pt x="4733355" y="140010"/>
                  </a:lnTo>
                  <a:lnTo>
                    <a:pt x="4656324" y="155738"/>
                  </a:lnTo>
                  <a:lnTo>
                    <a:pt x="4578469" y="172539"/>
                  </a:lnTo>
                  <a:lnTo>
                    <a:pt x="4499829" y="190447"/>
                  </a:lnTo>
                  <a:lnTo>
                    <a:pt x="4420445" y="209493"/>
                  </a:lnTo>
                  <a:lnTo>
                    <a:pt x="4340357" y="229710"/>
                  </a:lnTo>
                  <a:lnTo>
                    <a:pt x="4259605" y="251131"/>
                  </a:lnTo>
                  <a:lnTo>
                    <a:pt x="4218993" y="262303"/>
                  </a:lnTo>
                  <a:lnTo>
                    <a:pt x="4178230" y="273788"/>
                  </a:lnTo>
                  <a:lnTo>
                    <a:pt x="4137321" y="285590"/>
                  </a:lnTo>
                  <a:lnTo>
                    <a:pt x="4096272" y="297713"/>
                  </a:lnTo>
                  <a:lnTo>
                    <a:pt x="4055086" y="310161"/>
                  </a:lnTo>
                  <a:lnTo>
                    <a:pt x="4013771" y="322938"/>
                  </a:lnTo>
                  <a:lnTo>
                    <a:pt x="3972329" y="336049"/>
                  </a:lnTo>
                  <a:lnTo>
                    <a:pt x="3930767" y="349498"/>
                  </a:lnTo>
                  <a:lnTo>
                    <a:pt x="3889089" y="363287"/>
                  </a:lnTo>
                  <a:lnTo>
                    <a:pt x="3847301" y="377422"/>
                  </a:lnTo>
                  <a:lnTo>
                    <a:pt x="3805407" y="391907"/>
                  </a:lnTo>
                  <a:lnTo>
                    <a:pt x="3763413" y="406745"/>
                  </a:lnTo>
                  <a:lnTo>
                    <a:pt x="3721323" y="421941"/>
                  </a:lnTo>
                  <a:lnTo>
                    <a:pt x="3679143" y="437498"/>
                  </a:lnTo>
                  <a:lnTo>
                    <a:pt x="3636877" y="453421"/>
                  </a:lnTo>
                  <a:lnTo>
                    <a:pt x="3594531" y="469714"/>
                  </a:lnTo>
                  <a:lnTo>
                    <a:pt x="3552110" y="486381"/>
                  </a:lnTo>
                  <a:lnTo>
                    <a:pt x="3509619" y="503426"/>
                  </a:lnTo>
                  <a:lnTo>
                    <a:pt x="3467062" y="520853"/>
                  </a:lnTo>
                  <a:lnTo>
                    <a:pt x="3424445" y="538665"/>
                  </a:lnTo>
                  <a:lnTo>
                    <a:pt x="3381773" y="556868"/>
                  </a:lnTo>
                  <a:lnTo>
                    <a:pt x="3339051" y="575465"/>
                  </a:lnTo>
                  <a:lnTo>
                    <a:pt x="3296283" y="594460"/>
                  </a:lnTo>
                  <a:lnTo>
                    <a:pt x="3253476" y="613857"/>
                  </a:lnTo>
                  <a:lnTo>
                    <a:pt x="3210633" y="633661"/>
                  </a:lnTo>
                  <a:lnTo>
                    <a:pt x="3167761" y="653875"/>
                  </a:lnTo>
                  <a:lnTo>
                    <a:pt x="3124863" y="674503"/>
                  </a:lnTo>
                  <a:lnTo>
                    <a:pt x="3081946" y="695549"/>
                  </a:lnTo>
                  <a:lnTo>
                    <a:pt x="3039014" y="717018"/>
                  </a:lnTo>
                  <a:lnTo>
                    <a:pt x="2996072" y="738914"/>
                  </a:lnTo>
                  <a:lnTo>
                    <a:pt x="2953125" y="761240"/>
                  </a:lnTo>
                  <a:lnTo>
                    <a:pt x="2910178" y="784001"/>
                  </a:lnTo>
                  <a:lnTo>
                    <a:pt x="2867236" y="807201"/>
                  </a:lnTo>
                  <a:lnTo>
                    <a:pt x="2824305" y="830843"/>
                  </a:lnTo>
                  <a:lnTo>
                    <a:pt x="2781389" y="854932"/>
                  </a:lnTo>
                  <a:lnTo>
                    <a:pt x="2738493" y="879472"/>
                  </a:lnTo>
                  <a:lnTo>
                    <a:pt x="2695623" y="904467"/>
                  </a:lnTo>
                  <a:lnTo>
                    <a:pt x="2652783" y="929921"/>
                  </a:lnTo>
                  <a:lnTo>
                    <a:pt x="2609978" y="955838"/>
                  </a:lnTo>
                  <a:lnTo>
                    <a:pt x="2567214" y="982222"/>
                  </a:lnTo>
                  <a:lnTo>
                    <a:pt x="2524495" y="1009077"/>
                  </a:lnTo>
                  <a:lnTo>
                    <a:pt x="2481827" y="1036407"/>
                  </a:lnTo>
                  <a:lnTo>
                    <a:pt x="2439215" y="1064217"/>
                  </a:lnTo>
                  <a:lnTo>
                    <a:pt x="2396663" y="1092510"/>
                  </a:lnTo>
                  <a:lnTo>
                    <a:pt x="2354177" y="1121290"/>
                  </a:lnTo>
                  <a:lnTo>
                    <a:pt x="2311761" y="1150562"/>
                  </a:lnTo>
                  <a:lnTo>
                    <a:pt x="2269421" y="1180329"/>
                  </a:lnTo>
                  <a:lnTo>
                    <a:pt x="2227162" y="1210595"/>
                  </a:lnTo>
                  <a:lnTo>
                    <a:pt x="2184989" y="1241365"/>
                  </a:lnTo>
                  <a:lnTo>
                    <a:pt x="2142906" y="1272643"/>
                  </a:lnTo>
                  <a:lnTo>
                    <a:pt x="2100919" y="1304432"/>
                  </a:lnTo>
                  <a:lnTo>
                    <a:pt x="2059033" y="1336737"/>
                  </a:lnTo>
                  <a:lnTo>
                    <a:pt x="2017253" y="1369562"/>
                  </a:lnTo>
                  <a:lnTo>
                    <a:pt x="1975584" y="1402911"/>
                  </a:lnTo>
                  <a:lnTo>
                    <a:pt x="1934031" y="1436788"/>
                  </a:lnTo>
                  <a:lnTo>
                    <a:pt x="1892599" y="1471196"/>
                  </a:lnTo>
                  <a:lnTo>
                    <a:pt x="1851293" y="1506141"/>
                  </a:lnTo>
                  <a:lnTo>
                    <a:pt x="1810118" y="1541625"/>
                  </a:lnTo>
                  <a:lnTo>
                    <a:pt x="1769079" y="1577654"/>
                  </a:lnTo>
                  <a:lnTo>
                    <a:pt x="1728181" y="1614231"/>
                  </a:lnTo>
                  <a:lnTo>
                    <a:pt x="1687429" y="1651360"/>
                  </a:lnTo>
                  <a:lnTo>
                    <a:pt x="1646829" y="1689045"/>
                  </a:lnTo>
                  <a:lnTo>
                    <a:pt x="1606385" y="1727290"/>
                  </a:lnTo>
                  <a:lnTo>
                    <a:pt x="1566102" y="1766100"/>
                  </a:lnTo>
                  <a:lnTo>
                    <a:pt x="1525985" y="1805479"/>
                  </a:lnTo>
                  <a:lnTo>
                    <a:pt x="1486040" y="1845429"/>
                  </a:lnTo>
                  <a:lnTo>
                    <a:pt x="1446271" y="1885957"/>
                  </a:lnTo>
                  <a:lnTo>
                    <a:pt x="1406684" y="1927065"/>
                  </a:lnTo>
                  <a:lnTo>
                    <a:pt x="1367283" y="1968757"/>
                  </a:lnTo>
                  <a:lnTo>
                    <a:pt x="1328073" y="2011039"/>
                  </a:lnTo>
                  <a:lnTo>
                    <a:pt x="1289060" y="2053913"/>
                  </a:lnTo>
                  <a:lnTo>
                    <a:pt x="1250248" y="2097383"/>
                  </a:lnTo>
                  <a:lnTo>
                    <a:pt x="1211643" y="2141455"/>
                  </a:lnTo>
                  <a:lnTo>
                    <a:pt x="1173250" y="2186132"/>
                  </a:lnTo>
                  <a:lnTo>
                    <a:pt x="1135073" y="2231417"/>
                  </a:lnTo>
                  <a:lnTo>
                    <a:pt x="1097118" y="2277316"/>
                  </a:lnTo>
                  <a:lnTo>
                    <a:pt x="1059390" y="2323831"/>
                  </a:lnTo>
                  <a:lnTo>
                    <a:pt x="1021893" y="2370968"/>
                  </a:lnTo>
                  <a:lnTo>
                    <a:pt x="984633" y="2418730"/>
                  </a:lnTo>
                  <a:lnTo>
                    <a:pt x="947615" y="2467121"/>
                  </a:lnTo>
                  <a:lnTo>
                    <a:pt x="910844" y="2516145"/>
                  </a:lnTo>
                  <a:lnTo>
                    <a:pt x="874325" y="2565807"/>
                  </a:lnTo>
                  <a:lnTo>
                    <a:pt x="838062" y="2616110"/>
                  </a:lnTo>
                  <a:lnTo>
                    <a:pt x="802062" y="2667058"/>
                  </a:lnTo>
                  <a:lnTo>
                    <a:pt x="766328" y="2718656"/>
                  </a:lnTo>
                  <a:lnTo>
                    <a:pt x="730867" y="2770908"/>
                  </a:lnTo>
                  <a:lnTo>
                    <a:pt x="695682" y="2823817"/>
                  </a:lnTo>
                  <a:lnTo>
                    <a:pt x="660780" y="2877388"/>
                  </a:lnTo>
                  <a:lnTo>
                    <a:pt x="626165" y="2931624"/>
                  </a:lnTo>
                  <a:lnTo>
                    <a:pt x="591842" y="2986531"/>
                  </a:lnTo>
                  <a:lnTo>
                    <a:pt x="557816" y="3042111"/>
                  </a:lnTo>
                  <a:lnTo>
                    <a:pt x="524092" y="3098369"/>
                  </a:lnTo>
                  <a:lnTo>
                    <a:pt x="490676" y="3155309"/>
                  </a:lnTo>
                  <a:lnTo>
                    <a:pt x="457571" y="3212935"/>
                  </a:lnTo>
                  <a:lnTo>
                    <a:pt x="424784" y="3271250"/>
                  </a:lnTo>
                  <a:lnTo>
                    <a:pt x="392320" y="3330260"/>
                  </a:lnTo>
                  <a:lnTo>
                    <a:pt x="360183" y="3389969"/>
                  </a:lnTo>
                  <a:lnTo>
                    <a:pt x="328378" y="3450379"/>
                  </a:lnTo>
                  <a:lnTo>
                    <a:pt x="296911" y="3511495"/>
                  </a:lnTo>
                  <a:lnTo>
                    <a:pt x="265786" y="3573322"/>
                  </a:lnTo>
                  <a:lnTo>
                    <a:pt x="235009" y="3635863"/>
                  </a:lnTo>
                  <a:lnTo>
                    <a:pt x="204584" y="3699123"/>
                  </a:lnTo>
                  <a:lnTo>
                    <a:pt x="174517" y="3763105"/>
                  </a:lnTo>
                  <a:lnTo>
                    <a:pt x="144812" y="3827814"/>
                  </a:lnTo>
                  <a:lnTo>
                    <a:pt x="115475" y="3893253"/>
                  </a:lnTo>
                  <a:lnTo>
                    <a:pt x="86511" y="3959427"/>
                  </a:lnTo>
                  <a:lnTo>
                    <a:pt x="57924" y="4026339"/>
                  </a:lnTo>
                  <a:lnTo>
                    <a:pt x="29720" y="4093994"/>
                  </a:lnTo>
                  <a:lnTo>
                    <a:pt x="1905" y="4162396"/>
                  </a:lnTo>
                  <a:lnTo>
                    <a:pt x="0" y="4183351"/>
                  </a:lnTo>
                  <a:lnTo>
                    <a:pt x="6507480" y="4183351"/>
                  </a:lnTo>
                  <a:lnTo>
                    <a:pt x="6507480" y="8861"/>
                  </a:lnTo>
                  <a:lnTo>
                    <a:pt x="6461034" y="6634"/>
                  </a:lnTo>
                  <a:lnTo>
                    <a:pt x="6354287" y="2752"/>
                  </a:lnTo>
                  <a:lnTo>
                    <a:pt x="6251862" y="619"/>
                  </a:lnTo>
                  <a:lnTo>
                    <a:pt x="6161560" y="0"/>
                  </a:lnTo>
                  <a:close/>
                </a:path>
              </a:pathLst>
            </a:custGeom>
            <a:solidFill>
              <a:srgbClr val="DFEA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84520" y="0"/>
              <a:ext cx="6507480" cy="3884929"/>
            </a:xfrm>
            <a:custGeom>
              <a:avLst/>
              <a:gdLst/>
              <a:ahLst/>
              <a:cxnLst/>
              <a:rect l="l" t="t" r="r" b="b"/>
              <a:pathLst>
                <a:path w="6507480" h="3884929">
                  <a:moveTo>
                    <a:pt x="6507480" y="0"/>
                  </a:moveTo>
                  <a:lnTo>
                    <a:pt x="4088446" y="0"/>
                  </a:lnTo>
                  <a:lnTo>
                    <a:pt x="4055086" y="10086"/>
                  </a:lnTo>
                  <a:lnTo>
                    <a:pt x="3972329" y="35984"/>
                  </a:lnTo>
                  <a:lnTo>
                    <a:pt x="3889089" y="63232"/>
                  </a:lnTo>
                  <a:lnTo>
                    <a:pt x="3805407" y="91863"/>
                  </a:lnTo>
                  <a:lnTo>
                    <a:pt x="3721323" y="121908"/>
                  </a:lnTo>
                  <a:lnTo>
                    <a:pt x="3636877" y="153400"/>
                  </a:lnTo>
                  <a:lnTo>
                    <a:pt x="3552110" y="186372"/>
                  </a:lnTo>
                  <a:lnTo>
                    <a:pt x="3467062" y="220856"/>
                  </a:lnTo>
                  <a:lnTo>
                    <a:pt x="3381773" y="256885"/>
                  </a:lnTo>
                  <a:lnTo>
                    <a:pt x="3296283" y="294490"/>
                  </a:lnTo>
                  <a:lnTo>
                    <a:pt x="3210633" y="333706"/>
                  </a:lnTo>
                  <a:lnTo>
                    <a:pt x="3124863" y="374563"/>
                  </a:lnTo>
                  <a:lnTo>
                    <a:pt x="3039014" y="417094"/>
                  </a:lnTo>
                  <a:lnTo>
                    <a:pt x="2953125" y="461332"/>
                  </a:lnTo>
                  <a:lnTo>
                    <a:pt x="2910178" y="484101"/>
                  </a:lnTo>
                  <a:lnTo>
                    <a:pt x="2867236" y="507309"/>
                  </a:lnTo>
                  <a:lnTo>
                    <a:pt x="2824305" y="530960"/>
                  </a:lnTo>
                  <a:lnTo>
                    <a:pt x="2781389" y="555058"/>
                  </a:lnTo>
                  <a:lnTo>
                    <a:pt x="2738493" y="579607"/>
                  </a:lnTo>
                  <a:lnTo>
                    <a:pt x="2695623" y="604611"/>
                  </a:lnTo>
                  <a:lnTo>
                    <a:pt x="2652783" y="630074"/>
                  </a:lnTo>
                  <a:lnTo>
                    <a:pt x="2609978" y="656001"/>
                  </a:lnTo>
                  <a:lnTo>
                    <a:pt x="2567214" y="682394"/>
                  </a:lnTo>
                  <a:lnTo>
                    <a:pt x="2524495" y="709259"/>
                  </a:lnTo>
                  <a:lnTo>
                    <a:pt x="2481827" y="736599"/>
                  </a:lnTo>
                  <a:lnTo>
                    <a:pt x="2439215" y="764419"/>
                  </a:lnTo>
                  <a:lnTo>
                    <a:pt x="2396663" y="792722"/>
                  </a:lnTo>
                  <a:lnTo>
                    <a:pt x="2354177" y="821513"/>
                  </a:lnTo>
                  <a:lnTo>
                    <a:pt x="2311761" y="850795"/>
                  </a:lnTo>
                  <a:lnTo>
                    <a:pt x="2269421" y="880573"/>
                  </a:lnTo>
                  <a:lnTo>
                    <a:pt x="2227162" y="910851"/>
                  </a:lnTo>
                  <a:lnTo>
                    <a:pt x="2184989" y="941632"/>
                  </a:lnTo>
                  <a:lnTo>
                    <a:pt x="2142906" y="972921"/>
                  </a:lnTo>
                  <a:lnTo>
                    <a:pt x="2100919" y="1004722"/>
                  </a:lnTo>
                  <a:lnTo>
                    <a:pt x="2059033" y="1037039"/>
                  </a:lnTo>
                  <a:lnTo>
                    <a:pt x="2017253" y="1069876"/>
                  </a:lnTo>
                  <a:lnTo>
                    <a:pt x="1975584" y="1103236"/>
                  </a:lnTo>
                  <a:lnTo>
                    <a:pt x="1934031" y="1137125"/>
                  </a:lnTo>
                  <a:lnTo>
                    <a:pt x="1892599" y="1171546"/>
                  </a:lnTo>
                  <a:lnTo>
                    <a:pt x="1851293" y="1206503"/>
                  </a:lnTo>
                  <a:lnTo>
                    <a:pt x="1810118" y="1242001"/>
                  </a:lnTo>
                  <a:lnTo>
                    <a:pt x="1769079" y="1278043"/>
                  </a:lnTo>
                  <a:lnTo>
                    <a:pt x="1728181" y="1314633"/>
                  </a:lnTo>
                  <a:lnTo>
                    <a:pt x="1687429" y="1351775"/>
                  </a:lnTo>
                  <a:lnTo>
                    <a:pt x="1646829" y="1389474"/>
                  </a:lnTo>
                  <a:lnTo>
                    <a:pt x="1606385" y="1427733"/>
                  </a:lnTo>
                  <a:lnTo>
                    <a:pt x="1566102" y="1466558"/>
                  </a:lnTo>
                  <a:lnTo>
                    <a:pt x="1525985" y="1505950"/>
                  </a:lnTo>
                  <a:lnTo>
                    <a:pt x="1486040" y="1545915"/>
                  </a:lnTo>
                  <a:lnTo>
                    <a:pt x="1446271" y="1586457"/>
                  </a:lnTo>
                  <a:lnTo>
                    <a:pt x="1406684" y="1627580"/>
                  </a:lnTo>
                  <a:lnTo>
                    <a:pt x="1367283" y="1669288"/>
                  </a:lnTo>
                  <a:lnTo>
                    <a:pt x="1328073" y="1711585"/>
                  </a:lnTo>
                  <a:lnTo>
                    <a:pt x="1289060" y="1754474"/>
                  </a:lnTo>
                  <a:lnTo>
                    <a:pt x="1250248" y="1797961"/>
                  </a:lnTo>
                  <a:lnTo>
                    <a:pt x="1211643" y="1842048"/>
                  </a:lnTo>
                  <a:lnTo>
                    <a:pt x="1173250" y="1886741"/>
                  </a:lnTo>
                  <a:lnTo>
                    <a:pt x="1135073" y="1932043"/>
                  </a:lnTo>
                  <a:lnTo>
                    <a:pt x="1097118" y="1977958"/>
                  </a:lnTo>
                  <a:lnTo>
                    <a:pt x="1059390" y="2024490"/>
                  </a:lnTo>
                  <a:lnTo>
                    <a:pt x="1021893" y="2071644"/>
                  </a:lnTo>
                  <a:lnTo>
                    <a:pt x="984633" y="2119423"/>
                  </a:lnTo>
                  <a:lnTo>
                    <a:pt x="947615" y="2167832"/>
                  </a:lnTo>
                  <a:lnTo>
                    <a:pt x="910844" y="2216874"/>
                  </a:lnTo>
                  <a:lnTo>
                    <a:pt x="874325" y="2266554"/>
                  </a:lnTo>
                  <a:lnTo>
                    <a:pt x="838062" y="2316875"/>
                  </a:lnTo>
                  <a:lnTo>
                    <a:pt x="802062" y="2367842"/>
                  </a:lnTo>
                  <a:lnTo>
                    <a:pt x="766328" y="2419459"/>
                  </a:lnTo>
                  <a:lnTo>
                    <a:pt x="730867" y="2471729"/>
                  </a:lnTo>
                  <a:lnTo>
                    <a:pt x="695682" y="2524657"/>
                  </a:lnTo>
                  <a:lnTo>
                    <a:pt x="660780" y="2578248"/>
                  </a:lnTo>
                  <a:lnTo>
                    <a:pt x="626165" y="2632504"/>
                  </a:lnTo>
                  <a:lnTo>
                    <a:pt x="591842" y="2687430"/>
                  </a:lnTo>
                  <a:lnTo>
                    <a:pt x="557816" y="2743030"/>
                  </a:lnTo>
                  <a:lnTo>
                    <a:pt x="524092" y="2799308"/>
                  </a:lnTo>
                  <a:lnTo>
                    <a:pt x="490676" y="2856269"/>
                  </a:lnTo>
                  <a:lnTo>
                    <a:pt x="457571" y="2913916"/>
                  </a:lnTo>
                  <a:lnTo>
                    <a:pt x="424784" y="2972253"/>
                  </a:lnTo>
                  <a:lnTo>
                    <a:pt x="392320" y="3031284"/>
                  </a:lnTo>
                  <a:lnTo>
                    <a:pt x="360183" y="3091014"/>
                  </a:lnTo>
                  <a:lnTo>
                    <a:pt x="328378" y="3151446"/>
                  </a:lnTo>
                  <a:lnTo>
                    <a:pt x="296911" y="3212584"/>
                  </a:lnTo>
                  <a:lnTo>
                    <a:pt x="265786" y="3274434"/>
                  </a:lnTo>
                  <a:lnTo>
                    <a:pt x="235009" y="3336997"/>
                  </a:lnTo>
                  <a:lnTo>
                    <a:pt x="204584" y="3400280"/>
                  </a:lnTo>
                  <a:lnTo>
                    <a:pt x="174517" y="3464285"/>
                  </a:lnTo>
                  <a:lnTo>
                    <a:pt x="144812" y="3529017"/>
                  </a:lnTo>
                  <a:lnTo>
                    <a:pt x="115475" y="3594480"/>
                  </a:lnTo>
                  <a:lnTo>
                    <a:pt x="86511" y="3660678"/>
                  </a:lnTo>
                  <a:lnTo>
                    <a:pt x="57924" y="3727614"/>
                  </a:lnTo>
                  <a:lnTo>
                    <a:pt x="29720" y="3795294"/>
                  </a:lnTo>
                  <a:lnTo>
                    <a:pt x="1904" y="3863721"/>
                  </a:lnTo>
                  <a:lnTo>
                    <a:pt x="0" y="3884676"/>
                  </a:lnTo>
                  <a:lnTo>
                    <a:pt x="6507480" y="3884676"/>
                  </a:lnTo>
                  <a:lnTo>
                    <a:pt x="6507480" y="0"/>
                  </a:lnTo>
                  <a:close/>
                </a:path>
              </a:pathLst>
            </a:custGeom>
            <a:solidFill>
              <a:srgbClr val="BED4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990600"/>
              <a:ext cx="12192000" cy="5659120"/>
            </a:xfrm>
            <a:custGeom>
              <a:avLst/>
              <a:gdLst/>
              <a:ahLst/>
              <a:cxnLst/>
              <a:rect l="l" t="t" r="r" b="b"/>
              <a:pathLst>
                <a:path w="12192000" h="5659120">
                  <a:moveTo>
                    <a:pt x="0" y="5658612"/>
                  </a:moveTo>
                  <a:lnTo>
                    <a:pt x="12191999" y="5658612"/>
                  </a:lnTo>
                  <a:lnTo>
                    <a:pt x="12191999" y="0"/>
                  </a:lnTo>
                  <a:lnTo>
                    <a:pt x="0" y="0"/>
                  </a:lnTo>
                  <a:lnTo>
                    <a:pt x="0" y="56586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6649211"/>
              <a:ext cx="12181840" cy="208915"/>
            </a:xfrm>
            <a:custGeom>
              <a:avLst/>
              <a:gdLst/>
              <a:ahLst/>
              <a:cxnLst/>
              <a:rect l="l" t="t" r="r" b="b"/>
              <a:pathLst>
                <a:path w="12181840" h="208915">
                  <a:moveTo>
                    <a:pt x="12181332" y="208785"/>
                  </a:moveTo>
                  <a:lnTo>
                    <a:pt x="12181332" y="0"/>
                  </a:lnTo>
                  <a:lnTo>
                    <a:pt x="0" y="0"/>
                  </a:lnTo>
                  <a:lnTo>
                    <a:pt x="0" y="208785"/>
                  </a:lnTo>
                  <a:lnTo>
                    <a:pt x="12181332" y="208785"/>
                  </a:lnTo>
                  <a:close/>
                </a:path>
              </a:pathLst>
            </a:custGeom>
            <a:solidFill>
              <a:srgbClr val="5C91E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17252" y="5370576"/>
            <a:ext cx="1941576" cy="1197864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123594" y="236042"/>
            <a:ext cx="186055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0"/>
              <a:t>学习目标</a:t>
            </a:r>
            <a:endParaRPr sz="3600"/>
          </a:p>
        </p:txBody>
      </p:sp>
      <p:sp>
        <p:nvSpPr>
          <p:cNvPr id="10" name="object 10"/>
          <p:cNvSpPr txBox="1"/>
          <p:nvPr/>
        </p:nvSpPr>
        <p:spPr>
          <a:xfrm>
            <a:off x="943152" y="921434"/>
            <a:ext cx="7696200" cy="5421630"/>
          </a:xfrm>
          <a:prstGeom prst="rect">
            <a:avLst/>
          </a:prstGeom>
        </p:spPr>
        <p:txBody>
          <a:bodyPr wrap="square" lIns="0" tIns="220979" rIns="0" bIns="0" rtlCol="0" vert="horz">
            <a:spAutoFit/>
          </a:bodyPr>
          <a:lstStyle/>
          <a:p>
            <a:pPr marL="76200">
              <a:lnSpc>
                <a:spcPct val="100000"/>
              </a:lnSpc>
              <a:spcBef>
                <a:spcPts val="1739"/>
              </a:spcBef>
            </a:pPr>
            <a:r>
              <a:rPr dirty="0" sz="2400" b="1">
                <a:solidFill>
                  <a:srgbClr val="E9451F"/>
                </a:solidFill>
                <a:latin typeface="黑体"/>
                <a:cs typeface="黑体"/>
              </a:rPr>
              <a:t>素养目标</a:t>
            </a:r>
            <a:endParaRPr sz="2400">
              <a:latin typeface="黑体"/>
              <a:cs typeface="黑体"/>
            </a:endParaRPr>
          </a:p>
          <a:p>
            <a:pPr marL="368300" indent="-356235">
              <a:lnSpc>
                <a:spcPct val="100000"/>
              </a:lnSpc>
              <a:spcBef>
                <a:spcPts val="1235"/>
              </a:spcBef>
              <a:buSzPct val="94444"/>
              <a:buFont typeface="Arial"/>
              <a:buAutoNum type="arabicPeriod"/>
              <a:tabLst>
                <a:tab pos="368935" algn="l"/>
              </a:tabLst>
            </a:pPr>
            <a:r>
              <a:rPr dirty="0" sz="1800" spc="-5">
                <a:latin typeface="黑体"/>
                <a:cs typeface="黑体"/>
              </a:rPr>
              <a:t>遵守国家法律法规、行业规范准则，增强法治意识，树立正确的价值观；</a:t>
            </a:r>
            <a:endParaRPr sz="1800">
              <a:latin typeface="黑体"/>
              <a:cs typeface="黑体"/>
            </a:endParaRPr>
          </a:p>
          <a:p>
            <a:pPr marL="368300" indent="-356235">
              <a:lnSpc>
                <a:spcPct val="100000"/>
              </a:lnSpc>
              <a:spcBef>
                <a:spcPts val="1085"/>
              </a:spcBef>
              <a:buSzPct val="94444"/>
              <a:buFont typeface="Arial"/>
              <a:buAutoNum type="arabicPeriod"/>
              <a:tabLst>
                <a:tab pos="368935" algn="l"/>
              </a:tabLst>
            </a:pPr>
            <a:r>
              <a:rPr dirty="0" sz="1800">
                <a:latin typeface="黑体"/>
                <a:cs typeface="黑体"/>
              </a:rPr>
              <a:t>培养直播营销人员精益求精的工匠精神，弘扬艰苦奋斗的优良传统；</a:t>
            </a:r>
            <a:endParaRPr sz="1800">
              <a:latin typeface="黑体"/>
              <a:cs typeface="黑体"/>
            </a:endParaRPr>
          </a:p>
          <a:p>
            <a:pPr marL="368300" indent="-356235">
              <a:lnSpc>
                <a:spcPct val="100000"/>
              </a:lnSpc>
              <a:spcBef>
                <a:spcPts val="1080"/>
              </a:spcBef>
              <a:buSzPct val="94444"/>
              <a:buFont typeface="Arial"/>
              <a:buAutoNum type="arabicPeriod"/>
              <a:tabLst>
                <a:tab pos="368935" algn="l"/>
              </a:tabLst>
            </a:pPr>
            <a:r>
              <a:rPr dirty="0" sz="1800">
                <a:latin typeface="黑体"/>
                <a:cs typeface="黑体"/>
              </a:rPr>
              <a:t>培养具有数字意识、计算思维的数字公民，提升数字素养与技能。</a:t>
            </a:r>
            <a:endParaRPr sz="1800">
              <a:latin typeface="黑体"/>
              <a:cs typeface="黑体"/>
            </a:endParaRPr>
          </a:p>
          <a:p>
            <a:pPr marL="76200">
              <a:lnSpc>
                <a:spcPct val="100000"/>
              </a:lnSpc>
              <a:spcBef>
                <a:spcPts val="1285"/>
              </a:spcBef>
            </a:pPr>
            <a:r>
              <a:rPr dirty="0" sz="2400" b="1">
                <a:solidFill>
                  <a:srgbClr val="E9451F"/>
                </a:solidFill>
                <a:latin typeface="黑体"/>
                <a:cs typeface="黑体"/>
              </a:rPr>
              <a:t>知识目标</a:t>
            </a:r>
            <a:endParaRPr sz="2400">
              <a:latin typeface="黑体"/>
              <a:cs typeface="黑体"/>
            </a:endParaRPr>
          </a:p>
          <a:p>
            <a:pPr marL="368300" indent="-356235">
              <a:lnSpc>
                <a:spcPct val="100000"/>
              </a:lnSpc>
              <a:spcBef>
                <a:spcPts val="1235"/>
              </a:spcBef>
              <a:buSzPct val="94444"/>
              <a:buFont typeface="Arial"/>
              <a:buAutoNum type="arabicPeriod"/>
              <a:tabLst>
                <a:tab pos="368935" algn="l"/>
              </a:tabLst>
            </a:pPr>
            <a:r>
              <a:rPr dirty="0" sz="1800">
                <a:latin typeface="黑体"/>
                <a:cs typeface="黑体"/>
              </a:rPr>
              <a:t>熟悉直播电商的现状及发展趋势；</a:t>
            </a:r>
            <a:endParaRPr sz="1800">
              <a:latin typeface="黑体"/>
              <a:cs typeface="黑体"/>
            </a:endParaRPr>
          </a:p>
          <a:p>
            <a:pPr marL="368300" indent="-356235">
              <a:lnSpc>
                <a:spcPct val="100000"/>
              </a:lnSpc>
              <a:spcBef>
                <a:spcPts val="1080"/>
              </a:spcBef>
              <a:buSzPct val="94444"/>
              <a:buFont typeface="Arial"/>
              <a:buAutoNum type="arabicPeriod"/>
              <a:tabLst>
                <a:tab pos="368935" algn="l"/>
              </a:tabLst>
            </a:pPr>
            <a:r>
              <a:rPr dirty="0" sz="1800">
                <a:latin typeface="黑体"/>
                <a:cs typeface="黑体"/>
              </a:rPr>
              <a:t>了解直播电商常见形式及优势；</a:t>
            </a:r>
            <a:endParaRPr sz="1800">
              <a:latin typeface="黑体"/>
              <a:cs typeface="黑体"/>
            </a:endParaRPr>
          </a:p>
          <a:p>
            <a:pPr marL="368300" indent="-356235">
              <a:lnSpc>
                <a:spcPct val="100000"/>
              </a:lnSpc>
              <a:spcBef>
                <a:spcPts val="1085"/>
              </a:spcBef>
              <a:buSzPct val="94444"/>
              <a:buFont typeface="Arial"/>
              <a:buAutoNum type="arabicPeriod"/>
              <a:tabLst>
                <a:tab pos="368935" algn="l"/>
              </a:tabLst>
            </a:pPr>
            <a:r>
              <a:rPr dirty="0" sz="1800">
                <a:latin typeface="黑体"/>
                <a:cs typeface="黑体"/>
              </a:rPr>
              <a:t>掌握常见的直播电商平台类型及其特点；</a:t>
            </a:r>
            <a:endParaRPr sz="1800">
              <a:latin typeface="黑体"/>
              <a:cs typeface="黑体"/>
            </a:endParaRPr>
          </a:p>
          <a:p>
            <a:pPr marL="368300" indent="-356235">
              <a:lnSpc>
                <a:spcPct val="100000"/>
              </a:lnSpc>
              <a:spcBef>
                <a:spcPts val="1080"/>
              </a:spcBef>
              <a:buSzPct val="94444"/>
              <a:buFont typeface="Arial"/>
              <a:buAutoNum type="arabicPeriod"/>
              <a:tabLst>
                <a:tab pos="368935" algn="l"/>
              </a:tabLst>
            </a:pPr>
            <a:r>
              <a:rPr dirty="0" sz="1800">
                <a:latin typeface="黑体"/>
                <a:cs typeface="黑体"/>
              </a:rPr>
              <a:t>熟悉直播电商的主要运营模式。</a:t>
            </a:r>
            <a:endParaRPr sz="1800">
              <a:latin typeface="黑体"/>
              <a:cs typeface="黑体"/>
            </a:endParaRPr>
          </a:p>
          <a:p>
            <a:pPr marL="12700">
              <a:lnSpc>
                <a:spcPct val="100000"/>
              </a:lnSpc>
              <a:spcBef>
                <a:spcPts val="1285"/>
              </a:spcBef>
            </a:pPr>
            <a:r>
              <a:rPr dirty="0" sz="2400" spc="-5" b="1">
                <a:solidFill>
                  <a:srgbClr val="E9451F"/>
                </a:solidFill>
                <a:latin typeface="黑体"/>
                <a:cs typeface="黑体"/>
              </a:rPr>
              <a:t>技能目标</a:t>
            </a:r>
            <a:endParaRPr sz="2400">
              <a:latin typeface="黑体"/>
              <a:cs typeface="黑体"/>
            </a:endParaRPr>
          </a:p>
          <a:p>
            <a:pPr marL="368300" indent="-356235">
              <a:lnSpc>
                <a:spcPct val="100000"/>
              </a:lnSpc>
              <a:spcBef>
                <a:spcPts val="1235"/>
              </a:spcBef>
              <a:buSzPct val="94444"/>
              <a:buFont typeface="Arial"/>
              <a:buAutoNum type="arabicPeriod"/>
              <a:tabLst>
                <a:tab pos="368935" algn="l"/>
              </a:tabLst>
            </a:pPr>
            <a:r>
              <a:rPr dirty="0" sz="1800">
                <a:latin typeface="黑体"/>
                <a:cs typeface="黑体"/>
              </a:rPr>
              <a:t>能够结合企业自身条件和资源选择直播电商平台；</a:t>
            </a:r>
            <a:endParaRPr sz="1800">
              <a:latin typeface="黑体"/>
              <a:cs typeface="黑体"/>
            </a:endParaRPr>
          </a:p>
          <a:p>
            <a:pPr marL="368300" indent="-356235">
              <a:lnSpc>
                <a:spcPct val="100000"/>
              </a:lnSpc>
              <a:spcBef>
                <a:spcPts val="1080"/>
              </a:spcBef>
              <a:buSzPct val="94444"/>
              <a:buFont typeface="Arial"/>
              <a:buAutoNum type="arabicPeriod"/>
              <a:tabLst>
                <a:tab pos="368935" algn="l"/>
              </a:tabLst>
            </a:pPr>
            <a:r>
              <a:rPr dirty="0" sz="1800">
                <a:latin typeface="黑体"/>
                <a:cs typeface="黑体"/>
              </a:rPr>
              <a:t>能够选择并确定适合企业发展目标的直播带货模式。</a:t>
            </a:r>
            <a:endParaRPr sz="1800">
              <a:latin typeface="黑体"/>
              <a:cs typeface="黑体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70431" cy="1223772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17252" y="5370576"/>
            <a:ext cx="1941576" cy="11978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23594" y="236042"/>
            <a:ext cx="4445000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74165" algn="l"/>
              </a:tabLst>
            </a:pPr>
            <a:r>
              <a:rPr dirty="0" sz="3200" spc="10"/>
              <a:t>活动</a:t>
            </a:r>
            <a:r>
              <a:rPr dirty="0" sz="3200" spc="-10"/>
              <a:t>四	</a:t>
            </a:r>
            <a:r>
              <a:rPr dirty="0" sz="3200" spc="5"/>
              <a:t>认识</a:t>
            </a:r>
            <a:r>
              <a:rPr dirty="0" sz="3200" spc="-10"/>
              <a:t>小</a:t>
            </a:r>
            <a:r>
              <a:rPr dirty="0" sz="3200" spc="5"/>
              <a:t>红</a:t>
            </a:r>
            <a:r>
              <a:rPr dirty="0" sz="3200" spc="-10"/>
              <a:t>书平台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62811" cy="122377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39268" y="1367027"/>
            <a:ext cx="4326890" cy="523240"/>
          </a:xfrm>
          <a:prstGeom prst="rect">
            <a:avLst/>
          </a:prstGeom>
          <a:solidFill>
            <a:srgbClr val="FFB954"/>
          </a:solidFill>
        </p:spPr>
        <p:txBody>
          <a:bodyPr wrap="square" lIns="0" tIns="387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dirty="0" sz="2800">
                <a:latin typeface="Arial"/>
                <a:cs typeface="Arial"/>
              </a:rPr>
              <a:t>2</a:t>
            </a:r>
            <a:r>
              <a:rPr dirty="0" sz="2800">
                <a:latin typeface="黑体"/>
                <a:cs typeface="黑体"/>
              </a:rPr>
              <a:t>．平台用户</a:t>
            </a:r>
            <a:r>
              <a:rPr dirty="0" sz="2800" spc="-5">
                <a:latin typeface="黑体"/>
                <a:cs typeface="黑体"/>
              </a:rPr>
              <a:t>结构</a:t>
            </a:r>
            <a:endParaRPr sz="2800">
              <a:latin typeface="黑体"/>
              <a:cs typeface="黑体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8312" y="2057806"/>
            <a:ext cx="4525010" cy="44646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720725">
              <a:lnSpc>
                <a:spcPct val="130000"/>
              </a:lnSpc>
              <a:spcBef>
                <a:spcPts val="100"/>
              </a:spcBef>
            </a:pPr>
            <a:r>
              <a:rPr dirty="0" sz="2800" spc="220">
                <a:latin typeface="黑体"/>
                <a:cs typeface="黑体"/>
              </a:rPr>
              <a:t>小红</a:t>
            </a:r>
            <a:r>
              <a:rPr dirty="0" sz="2800" spc="204">
                <a:latin typeface="黑体"/>
                <a:cs typeface="黑体"/>
              </a:rPr>
              <a:t>书的</a:t>
            </a:r>
            <a:r>
              <a:rPr dirty="0" sz="2800" spc="220">
                <a:latin typeface="黑体"/>
                <a:cs typeface="黑体"/>
              </a:rPr>
              <a:t>用户</a:t>
            </a:r>
            <a:r>
              <a:rPr dirty="0" sz="2800" spc="204">
                <a:latin typeface="黑体"/>
                <a:cs typeface="黑体"/>
              </a:rPr>
              <a:t>年龄</a:t>
            </a:r>
            <a:r>
              <a:rPr dirty="0" sz="2800" spc="-5">
                <a:latin typeface="黑体"/>
                <a:cs typeface="黑体"/>
              </a:rPr>
              <a:t>分 </a:t>
            </a:r>
            <a:r>
              <a:rPr dirty="0" sz="2800" spc="120">
                <a:latin typeface="黑体"/>
                <a:cs typeface="黑体"/>
              </a:rPr>
              <a:t>布</a:t>
            </a:r>
            <a:r>
              <a:rPr dirty="0" sz="2800" spc="135">
                <a:latin typeface="黑体"/>
                <a:cs typeface="黑体"/>
              </a:rPr>
              <a:t>整</a:t>
            </a:r>
            <a:r>
              <a:rPr dirty="0" sz="2800" spc="120">
                <a:latin typeface="黑体"/>
                <a:cs typeface="黑体"/>
              </a:rPr>
              <a:t>体较为</a:t>
            </a:r>
            <a:r>
              <a:rPr dirty="0" sz="2800" spc="135">
                <a:latin typeface="黑体"/>
                <a:cs typeface="黑体"/>
              </a:rPr>
              <a:t>年</a:t>
            </a:r>
            <a:r>
              <a:rPr dirty="0" sz="2800" spc="145">
                <a:latin typeface="黑体"/>
                <a:cs typeface="黑体"/>
              </a:rPr>
              <a:t>轻</a:t>
            </a:r>
            <a:r>
              <a:rPr dirty="0" sz="2800" spc="125">
                <a:latin typeface="黑体"/>
                <a:cs typeface="黑体"/>
              </a:rPr>
              <a:t>，</a:t>
            </a:r>
            <a:r>
              <a:rPr dirty="0" sz="2800" spc="135">
                <a:latin typeface="黑体"/>
                <a:cs typeface="黑体"/>
              </a:rPr>
              <a:t>以</a:t>
            </a:r>
            <a:r>
              <a:rPr dirty="0" sz="2800">
                <a:latin typeface="Arial"/>
                <a:cs typeface="Arial"/>
              </a:rPr>
              <a:t>1990  </a:t>
            </a:r>
            <a:r>
              <a:rPr dirty="0" sz="2800" spc="180">
                <a:latin typeface="黑体"/>
                <a:cs typeface="黑体"/>
              </a:rPr>
              <a:t>年后</a:t>
            </a:r>
            <a:r>
              <a:rPr dirty="0" sz="2800" spc="165">
                <a:latin typeface="黑体"/>
                <a:cs typeface="黑体"/>
              </a:rPr>
              <a:t>出生</a:t>
            </a:r>
            <a:r>
              <a:rPr dirty="0" sz="2800" spc="180">
                <a:latin typeface="黑体"/>
                <a:cs typeface="黑体"/>
              </a:rPr>
              <a:t>的年</a:t>
            </a:r>
            <a:r>
              <a:rPr dirty="0" sz="2800" spc="165">
                <a:latin typeface="黑体"/>
                <a:cs typeface="黑体"/>
              </a:rPr>
              <a:t>轻人</a:t>
            </a:r>
            <a:r>
              <a:rPr dirty="0" sz="2800" spc="180">
                <a:latin typeface="黑体"/>
                <a:cs typeface="黑体"/>
              </a:rPr>
              <a:t>为</a:t>
            </a:r>
            <a:r>
              <a:rPr dirty="0" sz="2800" spc="165">
                <a:latin typeface="黑体"/>
                <a:cs typeface="黑体"/>
              </a:rPr>
              <a:t>主</a:t>
            </a:r>
            <a:r>
              <a:rPr dirty="0" sz="2800" spc="-5">
                <a:latin typeface="黑体"/>
                <a:cs typeface="黑体"/>
              </a:rPr>
              <a:t>流 </a:t>
            </a:r>
            <a:r>
              <a:rPr dirty="0" sz="2800" spc="114">
                <a:latin typeface="黑体"/>
                <a:cs typeface="黑体"/>
              </a:rPr>
              <a:t>用户</a:t>
            </a:r>
            <a:r>
              <a:rPr dirty="0" sz="2800" spc="110">
                <a:latin typeface="黑体"/>
                <a:cs typeface="黑体"/>
              </a:rPr>
              <a:t>。</a:t>
            </a:r>
            <a:r>
              <a:rPr dirty="0" sz="2800" spc="114">
                <a:latin typeface="黑体"/>
                <a:cs typeface="黑体"/>
              </a:rPr>
              <a:t>其</a:t>
            </a:r>
            <a:r>
              <a:rPr dirty="0" sz="2800" spc="125">
                <a:latin typeface="黑体"/>
                <a:cs typeface="黑体"/>
              </a:rPr>
              <a:t>中</a:t>
            </a:r>
            <a:r>
              <a:rPr dirty="0" sz="2800" spc="50">
                <a:latin typeface="Arial"/>
                <a:cs typeface="Arial"/>
              </a:rPr>
              <a:t>90</a:t>
            </a:r>
            <a:r>
              <a:rPr dirty="0" sz="2800" spc="125">
                <a:latin typeface="黑体"/>
                <a:cs typeface="黑体"/>
              </a:rPr>
              <a:t>后</a:t>
            </a:r>
            <a:r>
              <a:rPr dirty="0" sz="2800" spc="114">
                <a:latin typeface="黑体"/>
                <a:cs typeface="黑体"/>
              </a:rPr>
              <a:t>和</a:t>
            </a:r>
            <a:r>
              <a:rPr dirty="0" sz="2800" spc="60">
                <a:latin typeface="Arial"/>
                <a:cs typeface="Arial"/>
              </a:rPr>
              <a:t>95</a:t>
            </a:r>
            <a:r>
              <a:rPr dirty="0" sz="2800" spc="125">
                <a:latin typeface="黑体"/>
                <a:cs typeface="黑体"/>
              </a:rPr>
              <a:t>后占 </a:t>
            </a:r>
            <a:r>
              <a:rPr dirty="0" sz="2800" spc="180">
                <a:latin typeface="黑体"/>
                <a:cs typeface="黑体"/>
              </a:rPr>
              <a:t>了最</a:t>
            </a:r>
            <a:r>
              <a:rPr dirty="0" sz="2800" spc="165">
                <a:latin typeface="黑体"/>
                <a:cs typeface="黑体"/>
              </a:rPr>
              <a:t>大比</a:t>
            </a:r>
            <a:r>
              <a:rPr dirty="0" sz="2800" spc="195">
                <a:latin typeface="黑体"/>
                <a:cs typeface="黑体"/>
              </a:rPr>
              <a:t>例</a:t>
            </a:r>
            <a:r>
              <a:rPr dirty="0" sz="2800" spc="180">
                <a:latin typeface="黑体"/>
                <a:cs typeface="黑体"/>
              </a:rPr>
              <a:t>。</a:t>
            </a:r>
            <a:r>
              <a:rPr dirty="0" sz="2800" spc="170">
                <a:latin typeface="黑体"/>
                <a:cs typeface="黑体"/>
              </a:rPr>
              <a:t>这一</a:t>
            </a:r>
            <a:r>
              <a:rPr dirty="0" sz="2800" spc="185">
                <a:latin typeface="黑体"/>
                <a:cs typeface="黑体"/>
              </a:rPr>
              <a:t>类</a:t>
            </a:r>
            <a:r>
              <a:rPr dirty="0" sz="2800" spc="170">
                <a:latin typeface="黑体"/>
                <a:cs typeface="黑体"/>
              </a:rPr>
              <a:t>人</a:t>
            </a:r>
            <a:r>
              <a:rPr dirty="0" sz="2800" spc="-5">
                <a:latin typeface="黑体"/>
                <a:cs typeface="黑体"/>
              </a:rPr>
              <a:t>比 </a:t>
            </a:r>
            <a:r>
              <a:rPr dirty="0" sz="2800" spc="185">
                <a:latin typeface="黑体"/>
                <a:cs typeface="黑体"/>
              </a:rPr>
              <a:t>较注</a:t>
            </a:r>
            <a:r>
              <a:rPr dirty="0" sz="2800" spc="170">
                <a:latin typeface="黑体"/>
                <a:cs typeface="黑体"/>
              </a:rPr>
              <a:t>重时</a:t>
            </a:r>
            <a:r>
              <a:rPr dirty="0" sz="2800" spc="195">
                <a:latin typeface="黑体"/>
                <a:cs typeface="黑体"/>
              </a:rPr>
              <a:t>尚</a:t>
            </a:r>
            <a:r>
              <a:rPr dirty="0" sz="2800" spc="185">
                <a:latin typeface="黑体"/>
                <a:cs typeface="黑体"/>
              </a:rPr>
              <a:t>、</a:t>
            </a:r>
            <a:r>
              <a:rPr dirty="0" sz="2800" spc="170">
                <a:latin typeface="黑体"/>
                <a:cs typeface="黑体"/>
              </a:rPr>
              <a:t>生活</a:t>
            </a:r>
            <a:r>
              <a:rPr dirty="0" sz="2800" spc="185">
                <a:latin typeface="黑体"/>
                <a:cs typeface="黑体"/>
              </a:rPr>
              <a:t>品</a:t>
            </a:r>
            <a:r>
              <a:rPr dirty="0" sz="2800" spc="170">
                <a:latin typeface="黑体"/>
                <a:cs typeface="黑体"/>
              </a:rPr>
              <a:t>质</a:t>
            </a:r>
            <a:r>
              <a:rPr dirty="0" sz="2800" spc="-5">
                <a:latin typeface="黑体"/>
                <a:cs typeface="黑体"/>
              </a:rPr>
              <a:t>和 </a:t>
            </a:r>
            <a:r>
              <a:rPr dirty="0" sz="2800" spc="180">
                <a:latin typeface="黑体"/>
                <a:cs typeface="黑体"/>
              </a:rPr>
              <a:t>消费</a:t>
            </a:r>
            <a:r>
              <a:rPr dirty="0" sz="2800" spc="165">
                <a:latin typeface="黑体"/>
                <a:cs typeface="黑体"/>
              </a:rPr>
              <a:t>体验</a:t>
            </a:r>
            <a:r>
              <a:rPr dirty="0" sz="2800" spc="180">
                <a:latin typeface="黑体"/>
                <a:cs typeface="黑体"/>
              </a:rPr>
              <a:t>等方</a:t>
            </a:r>
            <a:r>
              <a:rPr dirty="0" sz="2800" spc="190">
                <a:latin typeface="黑体"/>
                <a:cs typeface="黑体"/>
              </a:rPr>
              <a:t>面</a:t>
            </a:r>
            <a:r>
              <a:rPr dirty="0" sz="2800" spc="170">
                <a:latin typeface="黑体"/>
                <a:cs typeface="黑体"/>
              </a:rPr>
              <a:t>，</a:t>
            </a:r>
            <a:r>
              <a:rPr dirty="0" sz="2800" spc="180">
                <a:latin typeface="黑体"/>
                <a:cs typeface="黑体"/>
              </a:rPr>
              <a:t>因</a:t>
            </a:r>
            <a:r>
              <a:rPr dirty="0" sz="2800" spc="165">
                <a:latin typeface="黑体"/>
                <a:cs typeface="黑体"/>
              </a:rPr>
              <a:t>此</a:t>
            </a:r>
            <a:r>
              <a:rPr dirty="0" sz="2800" spc="-5">
                <a:latin typeface="黑体"/>
                <a:cs typeface="黑体"/>
              </a:rPr>
              <a:t>也 </a:t>
            </a:r>
            <a:r>
              <a:rPr dirty="0" sz="2800" spc="160">
                <a:latin typeface="黑体"/>
                <a:cs typeface="黑体"/>
              </a:rPr>
              <a:t>是小</a:t>
            </a:r>
            <a:r>
              <a:rPr dirty="0" sz="2800" spc="170">
                <a:latin typeface="黑体"/>
                <a:cs typeface="黑体"/>
              </a:rPr>
              <a:t>红</a:t>
            </a:r>
            <a:r>
              <a:rPr dirty="0" sz="2800" spc="160">
                <a:latin typeface="黑体"/>
                <a:cs typeface="黑体"/>
              </a:rPr>
              <a:t>书上最</a:t>
            </a:r>
            <a:r>
              <a:rPr dirty="0" sz="2800" spc="170">
                <a:latin typeface="黑体"/>
                <a:cs typeface="黑体"/>
              </a:rPr>
              <a:t>活</a:t>
            </a:r>
            <a:r>
              <a:rPr dirty="0" sz="2800" spc="160">
                <a:latin typeface="黑体"/>
                <a:cs typeface="黑体"/>
              </a:rPr>
              <a:t>跃的用</a:t>
            </a:r>
            <a:r>
              <a:rPr dirty="0" sz="2800" spc="195">
                <a:latin typeface="黑体"/>
                <a:cs typeface="黑体"/>
              </a:rPr>
              <a:t>户</a:t>
            </a:r>
            <a:r>
              <a:rPr dirty="0" sz="2800" spc="-5">
                <a:latin typeface="黑体"/>
                <a:cs typeface="黑体"/>
              </a:rPr>
              <a:t>。</a:t>
            </a:r>
            <a:endParaRPr sz="2800">
              <a:latin typeface="黑体"/>
              <a:cs typeface="黑体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34534" y="4341977"/>
            <a:ext cx="6689725" cy="2133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720725">
              <a:lnSpc>
                <a:spcPct val="130000"/>
              </a:lnSpc>
              <a:spcBef>
                <a:spcPts val="100"/>
              </a:spcBef>
            </a:pPr>
            <a:r>
              <a:rPr dirty="0" sz="2000" spc="35">
                <a:latin typeface="黑体"/>
                <a:cs typeface="黑体"/>
              </a:rPr>
              <a:t>小红</a:t>
            </a:r>
            <a:r>
              <a:rPr dirty="0" sz="2000" spc="20">
                <a:latin typeface="黑体"/>
                <a:cs typeface="黑体"/>
              </a:rPr>
              <a:t>书</a:t>
            </a:r>
            <a:r>
              <a:rPr dirty="0" sz="2000" spc="35">
                <a:latin typeface="黑体"/>
                <a:cs typeface="黑体"/>
              </a:rPr>
              <a:t>的</a:t>
            </a:r>
            <a:r>
              <a:rPr dirty="0" sz="2000" spc="20">
                <a:latin typeface="黑体"/>
                <a:cs typeface="黑体"/>
              </a:rPr>
              <a:t>女性</a:t>
            </a:r>
            <a:r>
              <a:rPr dirty="0" sz="2000" spc="35">
                <a:latin typeface="黑体"/>
                <a:cs typeface="黑体"/>
              </a:rPr>
              <a:t>用户</a:t>
            </a:r>
            <a:r>
              <a:rPr dirty="0" sz="2000" spc="20">
                <a:latin typeface="黑体"/>
                <a:cs typeface="黑体"/>
              </a:rPr>
              <a:t>占</a:t>
            </a:r>
            <a:r>
              <a:rPr dirty="0" sz="2000" spc="35">
                <a:latin typeface="黑体"/>
                <a:cs typeface="黑体"/>
              </a:rPr>
              <a:t>据</a:t>
            </a:r>
            <a:r>
              <a:rPr dirty="0" sz="2000" spc="20">
                <a:latin typeface="黑体"/>
                <a:cs typeface="黑体"/>
              </a:rPr>
              <a:t>了大</a:t>
            </a:r>
            <a:r>
              <a:rPr dirty="0" sz="2000" spc="35">
                <a:latin typeface="黑体"/>
                <a:cs typeface="黑体"/>
              </a:rPr>
              <a:t>多数</a:t>
            </a:r>
            <a:r>
              <a:rPr dirty="0" sz="2000" spc="20">
                <a:latin typeface="黑体"/>
                <a:cs typeface="黑体"/>
              </a:rPr>
              <a:t>，</a:t>
            </a:r>
            <a:r>
              <a:rPr dirty="0" sz="2000" spc="30">
                <a:latin typeface="黑体"/>
                <a:cs typeface="黑体"/>
              </a:rPr>
              <a:t>其</a:t>
            </a:r>
            <a:r>
              <a:rPr dirty="0" sz="2000" spc="20">
                <a:latin typeface="黑体"/>
                <a:cs typeface="黑体"/>
              </a:rPr>
              <a:t>中以</a:t>
            </a:r>
            <a:r>
              <a:rPr dirty="0" sz="2000" spc="30">
                <a:latin typeface="黑体"/>
                <a:cs typeface="黑体"/>
              </a:rPr>
              <a:t>年轻</a:t>
            </a:r>
            <a:r>
              <a:rPr dirty="0" sz="2000" spc="20">
                <a:latin typeface="黑体"/>
                <a:cs typeface="黑体"/>
              </a:rPr>
              <a:t>女</a:t>
            </a:r>
            <a:r>
              <a:rPr dirty="0" sz="2000" spc="30">
                <a:latin typeface="黑体"/>
                <a:cs typeface="黑体"/>
              </a:rPr>
              <a:t>性</a:t>
            </a:r>
            <a:r>
              <a:rPr dirty="0" sz="2000">
                <a:latin typeface="黑体"/>
                <a:cs typeface="黑体"/>
              </a:rPr>
              <a:t>为 </a:t>
            </a:r>
            <a:r>
              <a:rPr dirty="0" sz="2000" spc="10">
                <a:latin typeface="黑体"/>
                <a:cs typeface="黑体"/>
              </a:rPr>
              <a:t>主。这</a:t>
            </a:r>
            <a:r>
              <a:rPr dirty="0" sz="2000" spc="20">
                <a:latin typeface="黑体"/>
                <a:cs typeface="黑体"/>
              </a:rPr>
              <a:t>一</a:t>
            </a:r>
            <a:r>
              <a:rPr dirty="0" sz="2000" spc="10">
                <a:latin typeface="黑体"/>
                <a:cs typeface="黑体"/>
              </a:rPr>
              <a:t>类用户已经</a:t>
            </a:r>
            <a:r>
              <a:rPr dirty="0" sz="2000" spc="20">
                <a:latin typeface="黑体"/>
                <a:cs typeface="黑体"/>
              </a:rPr>
              <a:t>走</a:t>
            </a:r>
            <a:r>
              <a:rPr dirty="0" sz="2000" spc="10">
                <a:latin typeface="黑体"/>
                <a:cs typeface="黑体"/>
              </a:rPr>
              <a:t>出校</a:t>
            </a:r>
            <a:r>
              <a:rPr dirty="0" sz="2000" spc="30">
                <a:latin typeface="黑体"/>
                <a:cs typeface="黑体"/>
              </a:rPr>
              <a:t>园</a:t>
            </a:r>
            <a:r>
              <a:rPr dirty="0" sz="2000" spc="10">
                <a:latin typeface="黑体"/>
                <a:cs typeface="黑体"/>
              </a:rPr>
              <a:t>，开</a:t>
            </a:r>
            <a:r>
              <a:rPr dirty="0" sz="2000" spc="20">
                <a:latin typeface="黑体"/>
                <a:cs typeface="黑体"/>
              </a:rPr>
              <a:t>始</a:t>
            </a:r>
            <a:r>
              <a:rPr dirty="0" sz="2000" spc="10">
                <a:latin typeface="黑体"/>
                <a:cs typeface="黑体"/>
              </a:rPr>
              <a:t>工作或持续</a:t>
            </a:r>
            <a:r>
              <a:rPr dirty="0" sz="2000" spc="20">
                <a:latin typeface="黑体"/>
                <a:cs typeface="黑体"/>
              </a:rPr>
              <a:t>深</a:t>
            </a:r>
            <a:r>
              <a:rPr dirty="0" sz="2000" spc="25">
                <a:latin typeface="黑体"/>
                <a:cs typeface="黑体"/>
              </a:rPr>
              <a:t>造</a:t>
            </a:r>
            <a:r>
              <a:rPr dirty="0" sz="2000" spc="15">
                <a:latin typeface="黑体"/>
                <a:cs typeface="黑体"/>
              </a:rPr>
              <a:t>，</a:t>
            </a:r>
            <a:r>
              <a:rPr dirty="0" sz="2000" spc="10">
                <a:latin typeface="黑体"/>
                <a:cs typeface="黑体"/>
              </a:rPr>
              <a:t>对于 </a:t>
            </a:r>
            <a:r>
              <a:rPr dirty="0" sz="2000">
                <a:latin typeface="黑体"/>
                <a:cs typeface="黑体"/>
              </a:rPr>
              <a:t>生活的</a:t>
            </a:r>
            <a:r>
              <a:rPr dirty="0" sz="2000" spc="-15">
                <a:latin typeface="黑体"/>
                <a:cs typeface="黑体"/>
              </a:rPr>
              <a:t>各</a:t>
            </a:r>
            <a:r>
              <a:rPr dirty="0" sz="2000">
                <a:latin typeface="黑体"/>
                <a:cs typeface="黑体"/>
              </a:rPr>
              <a:t>个</a:t>
            </a:r>
            <a:r>
              <a:rPr dirty="0" sz="2000" spc="-15">
                <a:latin typeface="黑体"/>
                <a:cs typeface="黑体"/>
              </a:rPr>
              <a:t>方</a:t>
            </a:r>
            <a:r>
              <a:rPr dirty="0" sz="2000">
                <a:latin typeface="黑体"/>
                <a:cs typeface="黑体"/>
              </a:rPr>
              <a:t>面有着</a:t>
            </a:r>
            <a:r>
              <a:rPr dirty="0" sz="2000" spc="-15">
                <a:latin typeface="黑体"/>
                <a:cs typeface="黑体"/>
              </a:rPr>
              <a:t>自</a:t>
            </a:r>
            <a:r>
              <a:rPr dirty="0" sz="2000">
                <a:latin typeface="黑体"/>
                <a:cs typeface="黑体"/>
              </a:rPr>
              <a:t>己</a:t>
            </a:r>
            <a:r>
              <a:rPr dirty="0" sz="2000" spc="-15">
                <a:latin typeface="黑体"/>
                <a:cs typeface="黑体"/>
              </a:rPr>
              <a:t>的</a:t>
            </a:r>
            <a:r>
              <a:rPr dirty="0" sz="2000">
                <a:latin typeface="黑体"/>
                <a:cs typeface="黑体"/>
              </a:rPr>
              <a:t>思考和</a:t>
            </a:r>
            <a:r>
              <a:rPr dirty="0" sz="2000" spc="-15">
                <a:latin typeface="黑体"/>
                <a:cs typeface="黑体"/>
              </a:rPr>
              <a:t>选</a:t>
            </a:r>
            <a:r>
              <a:rPr dirty="0" sz="2000">
                <a:latin typeface="黑体"/>
                <a:cs typeface="黑体"/>
              </a:rPr>
              <a:t>择。</a:t>
            </a:r>
            <a:endParaRPr sz="2000">
              <a:latin typeface="黑体"/>
              <a:cs typeface="黑体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dirty="0" sz="2000">
                <a:latin typeface="黑体"/>
                <a:cs typeface="黑体"/>
              </a:rPr>
              <a:t>她们注</a:t>
            </a:r>
            <a:r>
              <a:rPr dirty="0" sz="2000" spc="-15">
                <a:latin typeface="黑体"/>
                <a:cs typeface="黑体"/>
              </a:rPr>
              <a:t>重</a:t>
            </a:r>
            <a:r>
              <a:rPr dirty="0" sz="2000">
                <a:latin typeface="黑体"/>
                <a:cs typeface="黑体"/>
              </a:rPr>
              <a:t>个</a:t>
            </a:r>
            <a:r>
              <a:rPr dirty="0" sz="2000" spc="-15">
                <a:latin typeface="黑体"/>
                <a:cs typeface="黑体"/>
              </a:rPr>
              <a:t>性</a:t>
            </a:r>
            <a:r>
              <a:rPr dirty="0" sz="2000">
                <a:latin typeface="黑体"/>
                <a:cs typeface="黑体"/>
              </a:rPr>
              <a:t>、品质</a:t>
            </a:r>
            <a:r>
              <a:rPr dirty="0" sz="2000" spc="-15">
                <a:latin typeface="黑体"/>
                <a:cs typeface="黑体"/>
              </a:rPr>
              <a:t>和</a:t>
            </a:r>
            <a:r>
              <a:rPr dirty="0" sz="2000">
                <a:latin typeface="黑体"/>
                <a:cs typeface="黑体"/>
              </a:rPr>
              <a:t>健</a:t>
            </a:r>
            <a:r>
              <a:rPr dirty="0" sz="2000" spc="-15">
                <a:latin typeface="黑体"/>
                <a:cs typeface="黑体"/>
              </a:rPr>
              <a:t>康</a:t>
            </a:r>
            <a:r>
              <a:rPr dirty="0" sz="2000">
                <a:latin typeface="黑体"/>
                <a:cs typeface="黑体"/>
              </a:rPr>
              <a:t>，对于</a:t>
            </a:r>
            <a:endParaRPr sz="2000">
              <a:latin typeface="黑体"/>
              <a:cs typeface="黑体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dirty="0" sz="2000">
                <a:latin typeface="黑体"/>
                <a:cs typeface="黑体"/>
              </a:rPr>
              <a:t>独立自</a:t>
            </a:r>
            <a:r>
              <a:rPr dirty="0" sz="2000" spc="-15">
                <a:latin typeface="黑体"/>
                <a:cs typeface="黑体"/>
              </a:rPr>
              <a:t>主</a:t>
            </a:r>
            <a:r>
              <a:rPr dirty="0" sz="2000">
                <a:latin typeface="黑体"/>
                <a:cs typeface="黑体"/>
              </a:rPr>
              <a:t>的</a:t>
            </a:r>
            <a:r>
              <a:rPr dirty="0" sz="2000" spc="-15">
                <a:latin typeface="黑体"/>
                <a:cs typeface="黑体"/>
              </a:rPr>
              <a:t>生</a:t>
            </a:r>
            <a:r>
              <a:rPr dirty="0" sz="2000">
                <a:latin typeface="黑体"/>
                <a:cs typeface="黑体"/>
              </a:rPr>
              <a:t>活方式</a:t>
            </a:r>
            <a:r>
              <a:rPr dirty="0" sz="2000" spc="-15">
                <a:latin typeface="黑体"/>
                <a:cs typeface="黑体"/>
              </a:rPr>
              <a:t>有</a:t>
            </a:r>
            <a:r>
              <a:rPr dirty="0" sz="2000">
                <a:latin typeface="黑体"/>
                <a:cs typeface="黑体"/>
              </a:rPr>
              <a:t>着</a:t>
            </a:r>
            <a:r>
              <a:rPr dirty="0" sz="2000" spc="-15">
                <a:latin typeface="黑体"/>
                <a:cs typeface="黑体"/>
              </a:rPr>
              <a:t>更</a:t>
            </a:r>
            <a:r>
              <a:rPr dirty="0" sz="2000">
                <a:latin typeface="黑体"/>
                <a:cs typeface="黑体"/>
              </a:rPr>
              <a:t>多的追</a:t>
            </a:r>
            <a:r>
              <a:rPr dirty="0" sz="2000" spc="-15">
                <a:latin typeface="黑体"/>
                <a:cs typeface="黑体"/>
              </a:rPr>
              <a:t>求</a:t>
            </a:r>
            <a:r>
              <a:rPr dirty="0" sz="2000">
                <a:latin typeface="黑体"/>
                <a:cs typeface="黑体"/>
              </a:rPr>
              <a:t>。</a:t>
            </a:r>
            <a:endParaRPr sz="2000">
              <a:latin typeface="黑体"/>
              <a:cs typeface="黑体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54523" y="2090927"/>
            <a:ext cx="6746748" cy="211836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17252" y="5370576"/>
            <a:ext cx="1941576" cy="119786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62811" cy="122377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39268" y="1367027"/>
            <a:ext cx="4326890" cy="523240"/>
          </a:xfrm>
          <a:prstGeom prst="rect">
            <a:avLst/>
          </a:prstGeom>
          <a:solidFill>
            <a:srgbClr val="FFB954"/>
          </a:solidFill>
        </p:spPr>
        <p:txBody>
          <a:bodyPr wrap="square" lIns="0" tIns="38735" rIns="0" bIns="0" rtlCol="0" vert="horz">
            <a:spAutoFit/>
          </a:bodyPr>
          <a:lstStyle/>
          <a:p>
            <a:pPr marL="1172210">
              <a:lnSpc>
                <a:spcPct val="100000"/>
              </a:lnSpc>
              <a:spcBef>
                <a:spcPts val="305"/>
              </a:spcBef>
            </a:pPr>
            <a:r>
              <a:rPr dirty="0" sz="2800">
                <a:latin typeface="Arial"/>
                <a:cs typeface="Arial"/>
              </a:rPr>
              <a:t>3</a:t>
            </a:r>
            <a:r>
              <a:rPr dirty="0" sz="2800">
                <a:latin typeface="黑体"/>
                <a:cs typeface="黑体"/>
              </a:rPr>
              <a:t>．</a:t>
            </a:r>
            <a:r>
              <a:rPr dirty="0" sz="2800" spc="5">
                <a:latin typeface="黑体"/>
                <a:cs typeface="黑体"/>
              </a:rPr>
              <a:t>平台特点</a:t>
            </a:r>
            <a:endParaRPr sz="2800">
              <a:latin typeface="黑体"/>
              <a:cs typeface="黑体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9268" y="3521964"/>
            <a:ext cx="1763395" cy="1359535"/>
          </a:xfrm>
          <a:prstGeom prst="rect">
            <a:avLst/>
          </a:prstGeom>
          <a:solidFill>
            <a:srgbClr val="57B6E4"/>
          </a:solidFill>
        </p:spPr>
        <p:txBody>
          <a:bodyPr wrap="square" lIns="0" tIns="25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3450">
              <a:latin typeface="Times New Roman"/>
              <a:cs typeface="Times New Roman"/>
            </a:endParaRPr>
          </a:p>
          <a:p>
            <a:pPr marL="420370">
              <a:lnSpc>
                <a:spcPct val="100000"/>
              </a:lnSpc>
            </a:pPr>
            <a:r>
              <a:rPr dirty="0" sz="2400" b="1">
                <a:solidFill>
                  <a:srgbClr val="FFFFFF"/>
                </a:solidFill>
                <a:latin typeface="黑体"/>
                <a:cs typeface="黑体"/>
              </a:rPr>
              <a:t>个性化</a:t>
            </a:r>
            <a:endParaRPr sz="2400">
              <a:latin typeface="黑体"/>
              <a:cs typeface="黑体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9268" y="2058923"/>
            <a:ext cx="1763395" cy="1361440"/>
          </a:xfrm>
          <a:prstGeom prst="rect">
            <a:avLst/>
          </a:prstGeom>
          <a:solidFill>
            <a:srgbClr val="5F95E6"/>
          </a:solidFill>
        </p:spPr>
        <p:txBody>
          <a:bodyPr wrap="square" lIns="0" tIns="31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3450">
              <a:latin typeface="Times New Roman"/>
              <a:cs typeface="Times New Roman"/>
            </a:endParaRPr>
          </a:p>
          <a:p>
            <a:pPr marL="420370">
              <a:lnSpc>
                <a:spcPct val="100000"/>
              </a:lnSpc>
            </a:pPr>
            <a:r>
              <a:rPr dirty="0" sz="2400" spc="-5" b="1">
                <a:solidFill>
                  <a:srgbClr val="FFFFFF"/>
                </a:solidFill>
                <a:latin typeface="黑体"/>
                <a:cs typeface="黑体"/>
              </a:rPr>
              <a:t>社交化</a:t>
            </a:r>
            <a:endParaRPr sz="2400">
              <a:latin typeface="黑体"/>
              <a:cs typeface="黑体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02535" y="2058923"/>
            <a:ext cx="7929245" cy="1361440"/>
          </a:xfrm>
          <a:prstGeom prst="rect">
            <a:avLst/>
          </a:prstGeom>
          <a:solidFill>
            <a:srgbClr val="DFEAF9"/>
          </a:solidFill>
        </p:spPr>
        <p:txBody>
          <a:bodyPr wrap="square" lIns="0" tIns="169545" rIns="0" bIns="0" rtlCol="0" vert="horz">
            <a:spAutoFit/>
          </a:bodyPr>
          <a:lstStyle/>
          <a:p>
            <a:pPr marL="56515" indent="341630">
              <a:lnSpc>
                <a:spcPct val="120000"/>
              </a:lnSpc>
              <a:spcBef>
                <a:spcPts val="1335"/>
              </a:spcBef>
            </a:pPr>
            <a:r>
              <a:rPr dirty="0" sz="1600" spc="5">
                <a:latin typeface="微软雅黑"/>
                <a:cs typeface="微软雅黑"/>
              </a:rPr>
              <a:t>小</a:t>
            </a:r>
            <a:r>
              <a:rPr dirty="0" sz="1600" spc="-5">
                <a:latin typeface="微软雅黑"/>
                <a:cs typeface="微软雅黑"/>
              </a:rPr>
              <a:t>红书</a:t>
            </a:r>
            <a:r>
              <a:rPr dirty="0" sz="1600" spc="5">
                <a:latin typeface="微软雅黑"/>
                <a:cs typeface="微软雅黑"/>
              </a:rPr>
              <a:t>是一</a:t>
            </a:r>
            <a:r>
              <a:rPr dirty="0" sz="1600" spc="-5">
                <a:latin typeface="微软雅黑"/>
                <a:cs typeface="微软雅黑"/>
              </a:rPr>
              <a:t>个社交</a:t>
            </a:r>
            <a:r>
              <a:rPr dirty="0" sz="1600" spc="5">
                <a:latin typeface="微软雅黑"/>
                <a:cs typeface="微软雅黑"/>
              </a:rPr>
              <a:t>化</a:t>
            </a:r>
            <a:r>
              <a:rPr dirty="0" sz="1600" spc="-5">
                <a:latin typeface="微软雅黑"/>
                <a:cs typeface="微软雅黑"/>
              </a:rPr>
              <a:t>的购</a:t>
            </a:r>
            <a:r>
              <a:rPr dirty="0" sz="1600" spc="5">
                <a:latin typeface="微软雅黑"/>
                <a:cs typeface="微软雅黑"/>
              </a:rPr>
              <a:t>物</a:t>
            </a:r>
            <a:r>
              <a:rPr dirty="0" sz="1600" spc="-5">
                <a:latin typeface="微软雅黑"/>
                <a:cs typeface="微软雅黑"/>
              </a:rPr>
              <a:t>平台，</a:t>
            </a:r>
            <a:r>
              <a:rPr dirty="0" sz="1600" spc="5">
                <a:latin typeface="微软雅黑"/>
                <a:cs typeface="微软雅黑"/>
              </a:rPr>
              <a:t>用</a:t>
            </a:r>
            <a:r>
              <a:rPr dirty="0" sz="1600" spc="-5">
                <a:latin typeface="微软雅黑"/>
                <a:cs typeface="微软雅黑"/>
              </a:rPr>
              <a:t>户可</a:t>
            </a:r>
            <a:r>
              <a:rPr dirty="0" sz="1600" spc="5">
                <a:latin typeface="微软雅黑"/>
                <a:cs typeface="微软雅黑"/>
              </a:rPr>
              <a:t>以</a:t>
            </a:r>
            <a:r>
              <a:rPr dirty="0" sz="1600" spc="-5">
                <a:latin typeface="微软雅黑"/>
                <a:cs typeface="微软雅黑"/>
              </a:rPr>
              <a:t>在上面</a:t>
            </a:r>
            <a:r>
              <a:rPr dirty="0" sz="1600" spc="5">
                <a:latin typeface="微软雅黑"/>
                <a:cs typeface="微软雅黑"/>
              </a:rPr>
              <a:t>分</a:t>
            </a:r>
            <a:r>
              <a:rPr dirty="0" sz="1600" spc="-5">
                <a:latin typeface="微软雅黑"/>
                <a:cs typeface="微软雅黑"/>
              </a:rPr>
              <a:t>享自</a:t>
            </a:r>
            <a:r>
              <a:rPr dirty="0" sz="1600" spc="5">
                <a:latin typeface="微软雅黑"/>
                <a:cs typeface="微软雅黑"/>
              </a:rPr>
              <a:t>己</a:t>
            </a:r>
            <a:r>
              <a:rPr dirty="0" sz="1600" spc="-5">
                <a:latin typeface="微软雅黑"/>
                <a:cs typeface="微软雅黑"/>
              </a:rPr>
              <a:t>的购物</a:t>
            </a:r>
            <a:r>
              <a:rPr dirty="0" sz="1600" spc="5">
                <a:latin typeface="微软雅黑"/>
                <a:cs typeface="微软雅黑"/>
              </a:rPr>
              <a:t>经</a:t>
            </a:r>
            <a:r>
              <a:rPr dirty="0" sz="1600" spc="-5">
                <a:latin typeface="微软雅黑"/>
                <a:cs typeface="微软雅黑"/>
              </a:rPr>
              <a:t>验和</a:t>
            </a:r>
            <a:r>
              <a:rPr dirty="0" sz="1600" spc="5">
                <a:latin typeface="微软雅黑"/>
                <a:cs typeface="微软雅黑"/>
              </a:rPr>
              <a:t>使</a:t>
            </a:r>
            <a:r>
              <a:rPr dirty="0" sz="1600" spc="-5">
                <a:latin typeface="微软雅黑"/>
                <a:cs typeface="微软雅黑"/>
              </a:rPr>
              <a:t>用体验， </a:t>
            </a:r>
            <a:r>
              <a:rPr dirty="0" sz="1600" spc="-5">
                <a:latin typeface="微软雅黑"/>
                <a:cs typeface="微软雅黑"/>
              </a:rPr>
              <a:t>与其他用户、社区或品牌建立联系</a:t>
            </a:r>
            <a:r>
              <a:rPr dirty="0" sz="1600" spc="5">
                <a:latin typeface="微软雅黑"/>
                <a:cs typeface="微软雅黑"/>
              </a:rPr>
              <a:t>，</a:t>
            </a:r>
            <a:r>
              <a:rPr dirty="0" sz="1600" spc="-5">
                <a:latin typeface="微软雅黑"/>
                <a:cs typeface="微软雅黑"/>
              </a:rPr>
              <a:t>创造</a:t>
            </a:r>
            <a:r>
              <a:rPr dirty="0" sz="1600" spc="5">
                <a:latin typeface="微软雅黑"/>
                <a:cs typeface="微软雅黑"/>
              </a:rPr>
              <a:t>出</a:t>
            </a:r>
            <a:r>
              <a:rPr dirty="0" sz="1600" spc="-5">
                <a:latin typeface="微软雅黑"/>
                <a:cs typeface="微软雅黑"/>
              </a:rPr>
              <a:t>一个</a:t>
            </a:r>
            <a:r>
              <a:rPr dirty="0" sz="1600" spc="5">
                <a:latin typeface="微软雅黑"/>
                <a:cs typeface="微软雅黑"/>
              </a:rPr>
              <a:t>充</a:t>
            </a:r>
            <a:r>
              <a:rPr dirty="0" sz="1600" spc="-5">
                <a:latin typeface="微软雅黑"/>
                <a:cs typeface="微软雅黑"/>
              </a:rPr>
              <a:t>满互</a:t>
            </a:r>
            <a:r>
              <a:rPr dirty="0" sz="1600" spc="5">
                <a:latin typeface="微软雅黑"/>
                <a:cs typeface="微软雅黑"/>
              </a:rPr>
              <a:t>动</a:t>
            </a:r>
            <a:r>
              <a:rPr dirty="0" sz="1600" spc="-5">
                <a:latin typeface="微软雅黑"/>
                <a:cs typeface="微软雅黑"/>
              </a:rPr>
              <a:t>的社</a:t>
            </a:r>
            <a:r>
              <a:rPr dirty="0" sz="1600" spc="5">
                <a:latin typeface="微软雅黑"/>
                <a:cs typeface="微软雅黑"/>
              </a:rPr>
              <a:t>交</a:t>
            </a:r>
            <a:r>
              <a:rPr dirty="0" sz="1600" spc="-5">
                <a:latin typeface="微软雅黑"/>
                <a:cs typeface="微软雅黑"/>
              </a:rPr>
              <a:t>网络</a:t>
            </a:r>
            <a:r>
              <a:rPr dirty="0" sz="1600" spc="5">
                <a:latin typeface="微软雅黑"/>
                <a:cs typeface="微软雅黑"/>
              </a:rPr>
              <a:t>。</a:t>
            </a:r>
            <a:r>
              <a:rPr dirty="0" sz="1600" spc="-5">
                <a:latin typeface="微软雅黑"/>
                <a:cs typeface="微软雅黑"/>
              </a:rPr>
              <a:t>这种</a:t>
            </a:r>
            <a:r>
              <a:rPr dirty="0" sz="1600" spc="5">
                <a:latin typeface="微软雅黑"/>
                <a:cs typeface="微软雅黑"/>
              </a:rPr>
              <a:t>强</a:t>
            </a:r>
            <a:r>
              <a:rPr dirty="0" sz="1600" spc="-5">
                <a:latin typeface="微软雅黑"/>
                <a:cs typeface="微软雅黑"/>
              </a:rPr>
              <a:t>烈的社</a:t>
            </a:r>
            <a:endParaRPr sz="1600">
              <a:latin typeface="微软雅黑"/>
              <a:cs typeface="微软雅黑"/>
            </a:endParaRPr>
          </a:p>
          <a:p>
            <a:pPr marL="56515" marR="85090">
              <a:lnSpc>
                <a:spcPct val="100000"/>
              </a:lnSpc>
              <a:spcBef>
                <a:spcPts val="384"/>
              </a:spcBef>
            </a:pPr>
            <a:r>
              <a:rPr dirty="0" sz="1600" spc="-5">
                <a:latin typeface="微软雅黑"/>
                <a:cs typeface="微软雅黑"/>
              </a:rPr>
              <a:t>交性吸引了很多用户，也使得小红</a:t>
            </a:r>
            <a:r>
              <a:rPr dirty="0" sz="1600" spc="5">
                <a:latin typeface="微软雅黑"/>
                <a:cs typeface="微软雅黑"/>
              </a:rPr>
              <a:t>书</a:t>
            </a:r>
            <a:r>
              <a:rPr dirty="0" sz="1600" spc="-5">
                <a:latin typeface="微软雅黑"/>
                <a:cs typeface="微软雅黑"/>
              </a:rPr>
              <a:t>成了</a:t>
            </a:r>
            <a:r>
              <a:rPr dirty="0" sz="1600" spc="5">
                <a:latin typeface="微软雅黑"/>
                <a:cs typeface="微软雅黑"/>
              </a:rPr>
              <a:t>一</a:t>
            </a:r>
            <a:r>
              <a:rPr dirty="0" sz="1600" spc="-5">
                <a:latin typeface="微软雅黑"/>
                <a:cs typeface="微软雅黑"/>
              </a:rPr>
              <a:t>个崭</a:t>
            </a:r>
            <a:r>
              <a:rPr dirty="0" sz="1600" spc="5">
                <a:latin typeface="微软雅黑"/>
                <a:cs typeface="微软雅黑"/>
              </a:rPr>
              <a:t>新</a:t>
            </a:r>
            <a:r>
              <a:rPr dirty="0" sz="1600" spc="-5">
                <a:latin typeface="微软雅黑"/>
                <a:cs typeface="微软雅黑"/>
              </a:rPr>
              <a:t>的购</a:t>
            </a:r>
            <a:r>
              <a:rPr dirty="0" sz="1600" spc="5">
                <a:latin typeface="微软雅黑"/>
                <a:cs typeface="微软雅黑"/>
              </a:rPr>
              <a:t>物</a:t>
            </a:r>
            <a:r>
              <a:rPr dirty="0" sz="1600" spc="-5">
                <a:latin typeface="微软雅黑"/>
                <a:cs typeface="微软雅黑"/>
              </a:rPr>
              <a:t>体验</a:t>
            </a:r>
            <a:r>
              <a:rPr dirty="0" sz="1600" spc="5">
                <a:latin typeface="微软雅黑"/>
                <a:cs typeface="微软雅黑"/>
              </a:rPr>
              <a:t>的</a:t>
            </a:r>
            <a:r>
              <a:rPr dirty="0" sz="1600" spc="-5">
                <a:latin typeface="微软雅黑"/>
                <a:cs typeface="微软雅黑"/>
              </a:rPr>
              <a:t>引领</a:t>
            </a:r>
            <a:r>
              <a:rPr dirty="0" sz="1600" spc="5">
                <a:latin typeface="微软雅黑"/>
                <a:cs typeface="微软雅黑"/>
              </a:rPr>
              <a:t>者</a:t>
            </a:r>
            <a:r>
              <a:rPr dirty="0" sz="1600" spc="-5">
                <a:latin typeface="微软雅黑"/>
                <a:cs typeface="微软雅黑"/>
              </a:rPr>
              <a:t>。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9268" y="5018532"/>
            <a:ext cx="1763395" cy="1361440"/>
          </a:xfrm>
          <a:prstGeom prst="rect">
            <a:avLst/>
          </a:prstGeom>
          <a:solidFill>
            <a:srgbClr val="55C994"/>
          </a:solidFill>
        </p:spPr>
        <p:txBody>
          <a:bodyPr wrap="square" lIns="0" tIns="635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3300">
              <a:latin typeface="Times New Roman"/>
              <a:cs typeface="Times New Roman"/>
            </a:endParaRPr>
          </a:p>
          <a:p>
            <a:pPr marL="118745">
              <a:lnSpc>
                <a:spcPct val="100000"/>
              </a:lnSpc>
            </a:pPr>
            <a:r>
              <a:rPr dirty="0" sz="2400" b="1">
                <a:solidFill>
                  <a:srgbClr val="FFFFFF"/>
                </a:solidFill>
                <a:latin typeface="微软雅黑"/>
                <a:cs typeface="微软雅黑"/>
              </a:rPr>
              <a:t>购物体验强</a:t>
            </a:r>
            <a:endParaRPr sz="2400">
              <a:latin typeface="微软雅黑"/>
              <a:cs typeface="微软雅黑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96358" y="1310386"/>
            <a:ext cx="6631940" cy="623570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12700" marR="5080">
              <a:lnSpc>
                <a:spcPts val="2300"/>
              </a:lnSpc>
              <a:spcBef>
                <a:spcPts val="265"/>
              </a:spcBef>
            </a:pPr>
            <a:r>
              <a:rPr dirty="0" sz="2000">
                <a:latin typeface="黑体"/>
                <a:cs typeface="黑体"/>
              </a:rPr>
              <a:t>小红</a:t>
            </a:r>
            <a:r>
              <a:rPr dirty="0" sz="2000" spc="5">
                <a:latin typeface="黑体"/>
                <a:cs typeface="黑体"/>
              </a:rPr>
              <a:t>书</a:t>
            </a:r>
            <a:r>
              <a:rPr dirty="0" sz="2000" spc="-10">
                <a:latin typeface="黑体"/>
                <a:cs typeface="黑体"/>
              </a:rPr>
              <a:t>平</a:t>
            </a:r>
            <a:r>
              <a:rPr dirty="0" sz="2000">
                <a:latin typeface="黑体"/>
                <a:cs typeface="黑体"/>
              </a:rPr>
              <a:t>台</a:t>
            </a:r>
            <a:r>
              <a:rPr dirty="0" sz="2000" spc="-10">
                <a:latin typeface="黑体"/>
                <a:cs typeface="黑体"/>
              </a:rPr>
              <a:t>从</a:t>
            </a:r>
            <a:r>
              <a:rPr dirty="0" sz="2000">
                <a:latin typeface="黑体"/>
                <a:cs typeface="黑体"/>
              </a:rPr>
              <a:t>用户</a:t>
            </a:r>
            <a:r>
              <a:rPr dirty="0" sz="2000" spc="5">
                <a:latin typeface="黑体"/>
                <a:cs typeface="黑体"/>
              </a:rPr>
              <a:t>到</a:t>
            </a:r>
            <a:r>
              <a:rPr dirty="0" sz="2000" spc="-30">
                <a:latin typeface="黑体"/>
                <a:cs typeface="黑体"/>
              </a:rPr>
              <a:t>达</a:t>
            </a:r>
            <a:r>
              <a:rPr dirty="0" sz="2000">
                <a:latin typeface="黑体"/>
                <a:cs typeface="黑体"/>
              </a:rPr>
              <a:t>人</a:t>
            </a:r>
            <a:r>
              <a:rPr dirty="0" sz="2000" spc="-10">
                <a:latin typeface="黑体"/>
                <a:cs typeface="黑体"/>
              </a:rPr>
              <a:t>、</a:t>
            </a:r>
            <a:r>
              <a:rPr dirty="0" sz="2000">
                <a:latin typeface="黑体"/>
                <a:cs typeface="黑体"/>
              </a:rPr>
              <a:t>品牌</a:t>
            </a:r>
            <a:r>
              <a:rPr dirty="0" sz="2000" spc="5">
                <a:latin typeface="黑体"/>
                <a:cs typeface="黑体"/>
              </a:rPr>
              <a:t>都</a:t>
            </a:r>
            <a:r>
              <a:rPr dirty="0" sz="2000" spc="-10">
                <a:latin typeface="黑体"/>
                <a:cs typeface="黑体"/>
              </a:rPr>
              <a:t>有极</a:t>
            </a:r>
            <a:r>
              <a:rPr dirty="0" sz="2000" spc="-15">
                <a:latin typeface="黑体"/>
                <a:cs typeface="黑体"/>
              </a:rPr>
              <a:t>高</a:t>
            </a:r>
            <a:r>
              <a:rPr dirty="0" sz="2000">
                <a:latin typeface="黑体"/>
                <a:cs typeface="黑体"/>
              </a:rPr>
              <a:t>的时尚</a:t>
            </a:r>
            <a:r>
              <a:rPr dirty="0" sz="2000" spc="-15">
                <a:latin typeface="黑体"/>
                <a:cs typeface="黑体"/>
              </a:rPr>
              <a:t>属</a:t>
            </a:r>
            <a:r>
              <a:rPr dirty="0" sz="2000">
                <a:latin typeface="黑体"/>
                <a:cs typeface="黑体"/>
              </a:rPr>
              <a:t>性</a:t>
            </a:r>
            <a:r>
              <a:rPr dirty="0" sz="2000" spc="-15">
                <a:latin typeface="黑体"/>
                <a:cs typeface="黑体"/>
              </a:rPr>
              <a:t>，</a:t>
            </a:r>
            <a:r>
              <a:rPr dirty="0" sz="2000">
                <a:latin typeface="黑体"/>
                <a:cs typeface="黑体"/>
              </a:rPr>
              <a:t>只有 时尚</a:t>
            </a:r>
            <a:r>
              <a:rPr dirty="0" sz="2000" spc="5">
                <a:latin typeface="黑体"/>
                <a:cs typeface="黑体"/>
              </a:rPr>
              <a:t>和</a:t>
            </a:r>
            <a:r>
              <a:rPr dirty="0" sz="2000" spc="-10">
                <a:latin typeface="黑体"/>
                <a:cs typeface="黑体"/>
              </a:rPr>
              <a:t>专</a:t>
            </a:r>
            <a:r>
              <a:rPr dirty="0" sz="2000">
                <a:latin typeface="黑体"/>
                <a:cs typeface="黑体"/>
              </a:rPr>
              <a:t>业</a:t>
            </a:r>
            <a:r>
              <a:rPr dirty="0" sz="2000" spc="-10">
                <a:latin typeface="黑体"/>
                <a:cs typeface="黑体"/>
              </a:rPr>
              <a:t>才</a:t>
            </a:r>
            <a:r>
              <a:rPr dirty="0" sz="2000">
                <a:latin typeface="黑体"/>
                <a:cs typeface="黑体"/>
              </a:rPr>
              <a:t>能够</a:t>
            </a:r>
            <a:r>
              <a:rPr dirty="0" sz="2000" spc="5">
                <a:latin typeface="黑体"/>
                <a:cs typeface="黑体"/>
              </a:rPr>
              <a:t>占</a:t>
            </a:r>
            <a:r>
              <a:rPr dirty="0" sz="2000" spc="-10">
                <a:latin typeface="黑体"/>
                <a:cs typeface="黑体"/>
              </a:rPr>
              <a:t>领</a:t>
            </a:r>
            <a:r>
              <a:rPr dirty="0" sz="2000">
                <a:latin typeface="黑体"/>
                <a:cs typeface="黑体"/>
              </a:rPr>
              <a:t>消</a:t>
            </a:r>
            <a:r>
              <a:rPr dirty="0" sz="2000" spc="-10">
                <a:latin typeface="黑体"/>
                <a:cs typeface="黑体"/>
              </a:rPr>
              <a:t>费</a:t>
            </a:r>
            <a:r>
              <a:rPr dirty="0" sz="2000">
                <a:latin typeface="黑体"/>
                <a:cs typeface="黑体"/>
              </a:rPr>
              <a:t>者的</a:t>
            </a:r>
            <a:r>
              <a:rPr dirty="0" sz="2000" spc="5">
                <a:latin typeface="黑体"/>
                <a:cs typeface="黑体"/>
              </a:rPr>
              <a:t>心</a:t>
            </a:r>
            <a:r>
              <a:rPr dirty="0" sz="2000" spc="-10">
                <a:latin typeface="黑体"/>
                <a:cs typeface="黑体"/>
              </a:rPr>
              <a:t>智</a:t>
            </a:r>
            <a:r>
              <a:rPr dirty="0" sz="2000">
                <a:latin typeface="黑体"/>
                <a:cs typeface="黑体"/>
              </a:rPr>
              <a:t>。</a:t>
            </a:r>
            <a:endParaRPr sz="2000">
              <a:latin typeface="黑体"/>
              <a:cs typeface="黑体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02535" y="3521964"/>
            <a:ext cx="7827645" cy="1359535"/>
          </a:xfrm>
          <a:prstGeom prst="rect">
            <a:avLst/>
          </a:prstGeom>
          <a:solidFill>
            <a:srgbClr val="DEEFF9"/>
          </a:solidFill>
        </p:spPr>
        <p:txBody>
          <a:bodyPr wrap="square" lIns="0" tIns="19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Times New Roman"/>
              <a:cs typeface="Times New Roman"/>
            </a:endParaRPr>
          </a:p>
          <a:p>
            <a:pPr marL="56515" marR="37465" indent="342900">
              <a:lnSpc>
                <a:spcPct val="120100"/>
              </a:lnSpc>
              <a:spcBef>
                <a:spcPts val="5"/>
              </a:spcBef>
            </a:pPr>
            <a:r>
              <a:rPr dirty="0" sz="1600" spc="-10">
                <a:latin typeface="微软雅黑"/>
                <a:cs typeface="微软雅黑"/>
              </a:rPr>
              <a:t>小红书鼓励用户表达自己的个性、</a:t>
            </a:r>
            <a:r>
              <a:rPr dirty="0" sz="1600">
                <a:latin typeface="微软雅黑"/>
                <a:cs typeface="微软雅黑"/>
              </a:rPr>
              <a:t>审</a:t>
            </a:r>
            <a:r>
              <a:rPr dirty="0" sz="1600" spc="-10">
                <a:latin typeface="微软雅黑"/>
                <a:cs typeface="微软雅黑"/>
              </a:rPr>
              <a:t>美和</a:t>
            </a:r>
            <a:r>
              <a:rPr dirty="0" sz="1600">
                <a:latin typeface="微软雅黑"/>
                <a:cs typeface="微软雅黑"/>
              </a:rPr>
              <a:t>消</a:t>
            </a:r>
            <a:r>
              <a:rPr dirty="0" sz="1600" spc="-10">
                <a:latin typeface="微软雅黑"/>
                <a:cs typeface="微软雅黑"/>
              </a:rPr>
              <a:t>费观</a:t>
            </a:r>
            <a:r>
              <a:rPr dirty="0" sz="1600">
                <a:latin typeface="微软雅黑"/>
                <a:cs typeface="微软雅黑"/>
              </a:rPr>
              <a:t>念</a:t>
            </a:r>
            <a:r>
              <a:rPr dirty="0" sz="1600" spc="-10">
                <a:latin typeface="微软雅黑"/>
                <a:cs typeface="微软雅黑"/>
              </a:rPr>
              <a:t>，并</a:t>
            </a:r>
            <a:r>
              <a:rPr dirty="0" sz="1600">
                <a:latin typeface="微软雅黑"/>
                <a:cs typeface="微软雅黑"/>
              </a:rPr>
              <a:t>给</a:t>
            </a:r>
            <a:r>
              <a:rPr dirty="0" sz="1600" spc="-10">
                <a:latin typeface="微软雅黑"/>
                <a:cs typeface="微软雅黑"/>
              </a:rPr>
              <a:t>予了</a:t>
            </a:r>
            <a:r>
              <a:rPr dirty="0" sz="1600">
                <a:latin typeface="微软雅黑"/>
                <a:cs typeface="微软雅黑"/>
              </a:rPr>
              <a:t>他</a:t>
            </a:r>
            <a:r>
              <a:rPr dirty="0" sz="1600" spc="-10">
                <a:latin typeface="微软雅黑"/>
                <a:cs typeface="微软雅黑"/>
              </a:rPr>
              <a:t>们更</a:t>
            </a:r>
            <a:r>
              <a:rPr dirty="0" sz="1600">
                <a:latin typeface="微软雅黑"/>
                <a:cs typeface="微软雅黑"/>
              </a:rPr>
              <a:t>多</a:t>
            </a:r>
            <a:r>
              <a:rPr dirty="0" sz="1600" spc="-10">
                <a:latin typeface="微软雅黑"/>
                <a:cs typeface="微软雅黑"/>
              </a:rPr>
              <a:t>的自</a:t>
            </a:r>
            <a:r>
              <a:rPr dirty="0" sz="1600">
                <a:latin typeface="微软雅黑"/>
                <a:cs typeface="微软雅黑"/>
              </a:rPr>
              <a:t>由</a:t>
            </a:r>
            <a:r>
              <a:rPr dirty="0" sz="1600" spc="-10">
                <a:latin typeface="微软雅黑"/>
                <a:cs typeface="微软雅黑"/>
              </a:rPr>
              <a:t>度和 </a:t>
            </a:r>
            <a:r>
              <a:rPr dirty="0" sz="1600" spc="-5">
                <a:latin typeface="微软雅黑"/>
                <a:cs typeface="微软雅黑"/>
              </a:rPr>
              <a:t>空间。</a:t>
            </a:r>
            <a:r>
              <a:rPr dirty="0" sz="1600" spc="10">
                <a:latin typeface="微软雅黑"/>
                <a:cs typeface="微软雅黑"/>
              </a:rPr>
              <a:t>用</a:t>
            </a:r>
            <a:r>
              <a:rPr dirty="0" sz="1600" spc="-5">
                <a:latin typeface="微软雅黑"/>
                <a:cs typeface="微软雅黑"/>
              </a:rPr>
              <a:t>户可</a:t>
            </a:r>
            <a:r>
              <a:rPr dirty="0" sz="1600" spc="5">
                <a:latin typeface="微软雅黑"/>
                <a:cs typeface="微软雅黑"/>
              </a:rPr>
              <a:t>以</a:t>
            </a:r>
            <a:r>
              <a:rPr dirty="0" sz="1600" spc="-5">
                <a:latin typeface="微软雅黑"/>
                <a:cs typeface="微软雅黑"/>
              </a:rPr>
              <a:t>在上面</a:t>
            </a:r>
            <a:r>
              <a:rPr dirty="0" sz="1600" spc="10">
                <a:latin typeface="微软雅黑"/>
                <a:cs typeface="微软雅黑"/>
              </a:rPr>
              <a:t>寻</a:t>
            </a:r>
            <a:r>
              <a:rPr dirty="0" sz="1600" spc="-5">
                <a:latin typeface="微软雅黑"/>
                <a:cs typeface="微软雅黑"/>
              </a:rPr>
              <a:t>找和</a:t>
            </a:r>
            <a:r>
              <a:rPr dirty="0" sz="1600" spc="5">
                <a:latin typeface="微软雅黑"/>
                <a:cs typeface="微软雅黑"/>
              </a:rPr>
              <a:t>发</a:t>
            </a:r>
            <a:r>
              <a:rPr dirty="0" sz="1600" spc="-5">
                <a:latin typeface="微软雅黑"/>
                <a:cs typeface="微软雅黑"/>
              </a:rPr>
              <a:t>现自己</a:t>
            </a:r>
            <a:r>
              <a:rPr dirty="0" sz="1600" spc="10">
                <a:latin typeface="微软雅黑"/>
                <a:cs typeface="微软雅黑"/>
              </a:rPr>
              <a:t>的</a:t>
            </a:r>
            <a:r>
              <a:rPr dirty="0" sz="1600" spc="-5">
                <a:latin typeface="微软雅黑"/>
                <a:cs typeface="微软雅黑"/>
              </a:rPr>
              <a:t>风格</a:t>
            </a:r>
            <a:r>
              <a:rPr dirty="0" sz="1600" spc="5">
                <a:latin typeface="微软雅黑"/>
                <a:cs typeface="微软雅黑"/>
              </a:rPr>
              <a:t>，</a:t>
            </a:r>
            <a:r>
              <a:rPr dirty="0" sz="1600" spc="-5">
                <a:latin typeface="微软雅黑"/>
                <a:cs typeface="微软雅黑"/>
              </a:rPr>
              <a:t>同时也</a:t>
            </a:r>
            <a:r>
              <a:rPr dirty="0" sz="1600" spc="10">
                <a:latin typeface="微软雅黑"/>
                <a:cs typeface="微软雅黑"/>
              </a:rPr>
              <a:t>可</a:t>
            </a:r>
            <a:r>
              <a:rPr dirty="0" sz="1600" spc="-5">
                <a:latin typeface="微软雅黑"/>
                <a:cs typeface="微软雅黑"/>
              </a:rPr>
              <a:t>以表</a:t>
            </a:r>
            <a:r>
              <a:rPr dirty="0" sz="1600" spc="5">
                <a:latin typeface="微软雅黑"/>
                <a:cs typeface="微软雅黑"/>
              </a:rPr>
              <a:t>达</a:t>
            </a:r>
            <a:r>
              <a:rPr dirty="0" sz="1600" spc="-5">
                <a:latin typeface="微软雅黑"/>
                <a:cs typeface="微软雅黑"/>
              </a:rPr>
              <a:t>和展示</a:t>
            </a:r>
            <a:r>
              <a:rPr dirty="0" sz="1600" spc="10">
                <a:latin typeface="微软雅黑"/>
                <a:cs typeface="微软雅黑"/>
              </a:rPr>
              <a:t>自</a:t>
            </a:r>
            <a:r>
              <a:rPr dirty="0" sz="1600" spc="-5">
                <a:latin typeface="微软雅黑"/>
                <a:cs typeface="微软雅黑"/>
              </a:rPr>
              <a:t>己的</a:t>
            </a:r>
            <a:r>
              <a:rPr dirty="0" sz="1600" spc="5">
                <a:latin typeface="微软雅黑"/>
                <a:cs typeface="微软雅黑"/>
              </a:rPr>
              <a:t>价</a:t>
            </a:r>
            <a:r>
              <a:rPr dirty="0" sz="1600" spc="-5">
                <a:latin typeface="微软雅黑"/>
                <a:cs typeface="微软雅黑"/>
              </a:rPr>
              <a:t>值观。 </a:t>
            </a:r>
            <a:r>
              <a:rPr dirty="0" sz="1600" spc="-5">
                <a:latin typeface="微软雅黑"/>
                <a:cs typeface="微软雅黑"/>
              </a:rPr>
              <a:t>这些不同的元素因人而异，为用户</a:t>
            </a:r>
            <a:r>
              <a:rPr dirty="0" sz="1600" spc="5">
                <a:latin typeface="微软雅黑"/>
                <a:cs typeface="微软雅黑"/>
              </a:rPr>
              <a:t>提</a:t>
            </a:r>
            <a:r>
              <a:rPr dirty="0" sz="1600" spc="-5">
                <a:latin typeface="微软雅黑"/>
                <a:cs typeface="微软雅黑"/>
              </a:rPr>
              <a:t>供了</a:t>
            </a:r>
            <a:r>
              <a:rPr dirty="0" sz="1600" spc="5">
                <a:latin typeface="微软雅黑"/>
                <a:cs typeface="微软雅黑"/>
              </a:rPr>
              <a:t>一</a:t>
            </a:r>
            <a:r>
              <a:rPr dirty="0" sz="1600" spc="-5">
                <a:latin typeface="微软雅黑"/>
                <a:cs typeface="微软雅黑"/>
              </a:rPr>
              <a:t>个多</a:t>
            </a:r>
            <a:r>
              <a:rPr dirty="0" sz="1600" spc="5">
                <a:latin typeface="微软雅黑"/>
                <a:cs typeface="微软雅黑"/>
              </a:rPr>
              <a:t>元</a:t>
            </a:r>
            <a:r>
              <a:rPr dirty="0" sz="1600" spc="-5">
                <a:latin typeface="微软雅黑"/>
                <a:cs typeface="微软雅黑"/>
              </a:rPr>
              <a:t>的生</a:t>
            </a:r>
            <a:r>
              <a:rPr dirty="0" sz="1600" spc="5">
                <a:latin typeface="微软雅黑"/>
                <a:cs typeface="微软雅黑"/>
              </a:rPr>
              <a:t>活</a:t>
            </a:r>
            <a:r>
              <a:rPr dirty="0" sz="1600" spc="-5">
                <a:latin typeface="微软雅黑"/>
                <a:cs typeface="微软雅黑"/>
              </a:rPr>
              <a:t>和购</a:t>
            </a:r>
            <a:r>
              <a:rPr dirty="0" sz="1600" spc="5">
                <a:latin typeface="微软雅黑"/>
                <a:cs typeface="微软雅黑"/>
              </a:rPr>
              <a:t>物</a:t>
            </a:r>
            <a:r>
              <a:rPr dirty="0" sz="1600" spc="-5">
                <a:latin typeface="微软雅黑"/>
                <a:cs typeface="微软雅黑"/>
              </a:rPr>
              <a:t>场景。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02535" y="5018532"/>
            <a:ext cx="7827645" cy="1361440"/>
          </a:xfrm>
          <a:prstGeom prst="rect">
            <a:avLst/>
          </a:prstGeom>
          <a:solidFill>
            <a:srgbClr val="DDF4EA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950">
              <a:latin typeface="Times New Roman"/>
              <a:cs typeface="Times New Roman"/>
            </a:endParaRPr>
          </a:p>
          <a:p>
            <a:pPr marL="56515" marR="112395" indent="342900">
              <a:lnSpc>
                <a:spcPct val="120000"/>
              </a:lnSpc>
            </a:pPr>
            <a:r>
              <a:rPr dirty="0" sz="1600" spc="-5">
                <a:latin typeface="微软雅黑"/>
                <a:cs typeface="微软雅黑"/>
              </a:rPr>
              <a:t>小红书致力于打造优质的购物体验</a:t>
            </a:r>
            <a:r>
              <a:rPr dirty="0" sz="1600" spc="5">
                <a:latin typeface="微软雅黑"/>
                <a:cs typeface="微软雅黑"/>
              </a:rPr>
              <a:t>，</a:t>
            </a:r>
            <a:r>
              <a:rPr dirty="0" sz="1600" spc="-5">
                <a:latin typeface="微软雅黑"/>
                <a:cs typeface="微软雅黑"/>
              </a:rPr>
              <a:t>为用</a:t>
            </a:r>
            <a:r>
              <a:rPr dirty="0" sz="1600" spc="5">
                <a:latin typeface="微软雅黑"/>
                <a:cs typeface="微软雅黑"/>
              </a:rPr>
              <a:t>户</a:t>
            </a:r>
            <a:r>
              <a:rPr dirty="0" sz="1600" spc="-5">
                <a:latin typeface="微软雅黑"/>
                <a:cs typeface="微软雅黑"/>
              </a:rPr>
              <a:t>提供</a:t>
            </a:r>
            <a:r>
              <a:rPr dirty="0" sz="1600" spc="5">
                <a:latin typeface="微软雅黑"/>
                <a:cs typeface="微软雅黑"/>
              </a:rPr>
              <a:t>一</a:t>
            </a:r>
            <a:r>
              <a:rPr dirty="0" sz="1600" spc="-5">
                <a:latin typeface="微软雅黑"/>
                <a:cs typeface="微软雅黑"/>
              </a:rPr>
              <a:t>站式</a:t>
            </a:r>
            <a:r>
              <a:rPr dirty="0" sz="1600" spc="5">
                <a:latin typeface="微软雅黑"/>
                <a:cs typeface="微软雅黑"/>
              </a:rPr>
              <a:t>的</a:t>
            </a:r>
            <a:r>
              <a:rPr dirty="0" sz="1600" spc="-5">
                <a:latin typeface="微软雅黑"/>
                <a:cs typeface="微软雅黑"/>
              </a:rPr>
              <a:t>购物</a:t>
            </a:r>
            <a:r>
              <a:rPr dirty="0" sz="1600" spc="5">
                <a:latin typeface="微软雅黑"/>
                <a:cs typeface="微软雅黑"/>
              </a:rPr>
              <a:t>服</a:t>
            </a:r>
            <a:r>
              <a:rPr dirty="0" sz="1600" spc="-5">
                <a:latin typeface="微软雅黑"/>
                <a:cs typeface="微软雅黑"/>
              </a:rPr>
              <a:t>务。</a:t>
            </a:r>
            <a:r>
              <a:rPr dirty="0" sz="1600" spc="5">
                <a:latin typeface="微软雅黑"/>
                <a:cs typeface="微软雅黑"/>
              </a:rPr>
              <a:t>在</a:t>
            </a:r>
            <a:r>
              <a:rPr dirty="0" sz="1600" spc="-5">
                <a:latin typeface="微软雅黑"/>
                <a:cs typeface="微软雅黑"/>
              </a:rPr>
              <a:t>小红</a:t>
            </a:r>
            <a:r>
              <a:rPr dirty="0" sz="1600" spc="5">
                <a:latin typeface="微软雅黑"/>
                <a:cs typeface="微软雅黑"/>
              </a:rPr>
              <a:t>书</a:t>
            </a:r>
            <a:r>
              <a:rPr dirty="0" sz="1600" spc="-5">
                <a:latin typeface="微软雅黑"/>
                <a:cs typeface="微软雅黑"/>
              </a:rPr>
              <a:t>上购 </a:t>
            </a:r>
            <a:r>
              <a:rPr dirty="0" sz="1600" spc="-5">
                <a:latin typeface="微软雅黑"/>
                <a:cs typeface="微软雅黑"/>
              </a:rPr>
              <a:t>物，不仅可以看到产品的介绍和评</a:t>
            </a:r>
            <a:r>
              <a:rPr dirty="0" sz="1600" spc="5">
                <a:latin typeface="微软雅黑"/>
                <a:cs typeface="微软雅黑"/>
              </a:rPr>
              <a:t>价</a:t>
            </a:r>
            <a:r>
              <a:rPr dirty="0" sz="1600" spc="-5">
                <a:latin typeface="微软雅黑"/>
                <a:cs typeface="微软雅黑"/>
              </a:rPr>
              <a:t>，还</a:t>
            </a:r>
            <a:r>
              <a:rPr dirty="0" sz="1600" spc="5">
                <a:latin typeface="微软雅黑"/>
                <a:cs typeface="微软雅黑"/>
              </a:rPr>
              <a:t>可</a:t>
            </a:r>
            <a:r>
              <a:rPr dirty="0" sz="1600" spc="-5">
                <a:latin typeface="微软雅黑"/>
                <a:cs typeface="微软雅黑"/>
              </a:rPr>
              <a:t>以看</a:t>
            </a:r>
            <a:r>
              <a:rPr dirty="0" sz="1600" spc="5">
                <a:latin typeface="微软雅黑"/>
                <a:cs typeface="微软雅黑"/>
              </a:rPr>
              <a:t>到</a:t>
            </a:r>
            <a:r>
              <a:rPr dirty="0" sz="1600" spc="-5">
                <a:latin typeface="微软雅黑"/>
                <a:cs typeface="微软雅黑"/>
              </a:rPr>
              <a:t>实景</a:t>
            </a:r>
            <a:r>
              <a:rPr dirty="0" sz="1600" spc="5">
                <a:latin typeface="微软雅黑"/>
                <a:cs typeface="微软雅黑"/>
              </a:rPr>
              <a:t>拍</a:t>
            </a:r>
            <a:r>
              <a:rPr dirty="0" sz="1600" spc="-5">
                <a:latin typeface="微软雅黑"/>
                <a:cs typeface="微软雅黑"/>
              </a:rPr>
              <a:t>摄和</a:t>
            </a:r>
            <a:r>
              <a:rPr dirty="0" sz="1600" spc="5">
                <a:latin typeface="微软雅黑"/>
                <a:cs typeface="微软雅黑"/>
              </a:rPr>
              <a:t>试</a:t>
            </a:r>
            <a:r>
              <a:rPr dirty="0" sz="1600" spc="-5">
                <a:latin typeface="微软雅黑"/>
                <a:cs typeface="微软雅黑"/>
              </a:rPr>
              <a:t>用效</a:t>
            </a:r>
            <a:r>
              <a:rPr dirty="0" sz="1600" spc="5">
                <a:latin typeface="微软雅黑"/>
                <a:cs typeface="微软雅黑"/>
              </a:rPr>
              <a:t>果</a:t>
            </a:r>
            <a:r>
              <a:rPr dirty="0" sz="1600" spc="-5">
                <a:latin typeface="微软雅黑"/>
                <a:cs typeface="微软雅黑"/>
              </a:rPr>
              <a:t>。这</a:t>
            </a:r>
            <a:r>
              <a:rPr dirty="0" sz="1600" spc="5">
                <a:latin typeface="微软雅黑"/>
                <a:cs typeface="微软雅黑"/>
              </a:rPr>
              <a:t>些</a:t>
            </a:r>
            <a:r>
              <a:rPr dirty="0" sz="1600" spc="-5">
                <a:latin typeface="微软雅黑"/>
                <a:cs typeface="微软雅黑"/>
              </a:rPr>
              <a:t>信息的 呈现方式更加直观、真实，有助于</a:t>
            </a:r>
            <a:r>
              <a:rPr dirty="0" sz="1600" spc="5">
                <a:latin typeface="微软雅黑"/>
                <a:cs typeface="微软雅黑"/>
              </a:rPr>
              <a:t>用</a:t>
            </a:r>
            <a:r>
              <a:rPr dirty="0" sz="1600" spc="-5">
                <a:latin typeface="微软雅黑"/>
                <a:cs typeface="微软雅黑"/>
              </a:rPr>
              <a:t>户做</a:t>
            </a:r>
            <a:r>
              <a:rPr dirty="0" sz="1600" spc="5">
                <a:latin typeface="微软雅黑"/>
                <a:cs typeface="微软雅黑"/>
              </a:rPr>
              <a:t>出</a:t>
            </a:r>
            <a:r>
              <a:rPr dirty="0" sz="1600" spc="-5">
                <a:latin typeface="微软雅黑"/>
                <a:cs typeface="微软雅黑"/>
              </a:rPr>
              <a:t>更加</a:t>
            </a:r>
            <a:r>
              <a:rPr dirty="0" sz="1600" spc="5">
                <a:latin typeface="微软雅黑"/>
                <a:cs typeface="微软雅黑"/>
              </a:rPr>
              <a:t>准</a:t>
            </a:r>
            <a:r>
              <a:rPr dirty="0" sz="1600" spc="-5">
                <a:latin typeface="微软雅黑"/>
                <a:cs typeface="微软雅黑"/>
              </a:rPr>
              <a:t>确、</a:t>
            </a:r>
            <a:r>
              <a:rPr dirty="0" sz="1600" spc="5">
                <a:latin typeface="微软雅黑"/>
                <a:cs typeface="微软雅黑"/>
              </a:rPr>
              <a:t>明</a:t>
            </a:r>
            <a:r>
              <a:rPr dirty="0" sz="1600" spc="-5">
                <a:latin typeface="微软雅黑"/>
                <a:cs typeface="微软雅黑"/>
              </a:rPr>
              <a:t>智的</a:t>
            </a:r>
            <a:r>
              <a:rPr dirty="0" sz="1600" spc="5">
                <a:latin typeface="微软雅黑"/>
                <a:cs typeface="微软雅黑"/>
              </a:rPr>
              <a:t>购</a:t>
            </a:r>
            <a:r>
              <a:rPr dirty="0" sz="1600" spc="-5">
                <a:latin typeface="微软雅黑"/>
                <a:cs typeface="微软雅黑"/>
              </a:rPr>
              <a:t>买决</a:t>
            </a:r>
            <a:r>
              <a:rPr dirty="0" sz="1600" spc="5">
                <a:latin typeface="微软雅黑"/>
                <a:cs typeface="微软雅黑"/>
              </a:rPr>
              <a:t>策</a:t>
            </a:r>
            <a:r>
              <a:rPr dirty="0" sz="1600" spc="-5">
                <a:latin typeface="微软雅黑"/>
                <a:cs typeface="微软雅黑"/>
              </a:rPr>
              <a:t>。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123594" y="236042"/>
            <a:ext cx="4445000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74165" algn="l"/>
              </a:tabLst>
            </a:pPr>
            <a:r>
              <a:rPr dirty="0" sz="3200" spc="10"/>
              <a:t>活动</a:t>
            </a:r>
            <a:r>
              <a:rPr dirty="0" sz="3200" spc="-10"/>
              <a:t>四	</a:t>
            </a:r>
            <a:r>
              <a:rPr dirty="0" sz="3200" spc="5"/>
              <a:t>认识</a:t>
            </a:r>
            <a:r>
              <a:rPr dirty="0" sz="3200" spc="-10"/>
              <a:t>小</a:t>
            </a:r>
            <a:r>
              <a:rPr dirty="0" sz="3200" spc="5"/>
              <a:t>红</a:t>
            </a:r>
            <a:r>
              <a:rPr dirty="0" sz="3200" spc="-10"/>
              <a:t>书平台</a:t>
            </a:r>
            <a:endParaRPr sz="3200"/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95916" y="2037588"/>
            <a:ext cx="1848611" cy="3267455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17252" y="5370576"/>
              <a:ext cx="1941576" cy="11978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162811" cy="1223772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39268" y="1367027"/>
            <a:ext cx="4326890" cy="523240"/>
          </a:xfrm>
          <a:prstGeom prst="rect">
            <a:avLst/>
          </a:prstGeom>
          <a:solidFill>
            <a:srgbClr val="FFB954"/>
          </a:solidFill>
        </p:spPr>
        <p:txBody>
          <a:bodyPr wrap="square" lIns="0" tIns="38735" rIns="0" bIns="0" rtlCol="0" vert="horz">
            <a:spAutoFit/>
          </a:bodyPr>
          <a:lstStyle/>
          <a:p>
            <a:pPr marL="1172210">
              <a:lnSpc>
                <a:spcPct val="100000"/>
              </a:lnSpc>
              <a:spcBef>
                <a:spcPts val="305"/>
              </a:spcBef>
            </a:pPr>
            <a:r>
              <a:rPr dirty="0" sz="2800">
                <a:latin typeface="Arial"/>
                <a:cs typeface="Arial"/>
              </a:rPr>
              <a:t>3</a:t>
            </a:r>
            <a:r>
              <a:rPr dirty="0" sz="2800">
                <a:latin typeface="黑体"/>
                <a:cs typeface="黑体"/>
              </a:rPr>
              <a:t>．</a:t>
            </a:r>
            <a:r>
              <a:rPr dirty="0" sz="2800" spc="5">
                <a:latin typeface="黑体"/>
                <a:cs typeface="黑体"/>
              </a:rPr>
              <a:t>平台特点</a:t>
            </a:r>
            <a:endParaRPr sz="2800">
              <a:latin typeface="黑体"/>
              <a:cs typeface="黑体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02535" y="3521964"/>
            <a:ext cx="7827645" cy="1359535"/>
          </a:xfrm>
          <a:custGeom>
            <a:avLst/>
            <a:gdLst/>
            <a:ahLst/>
            <a:cxnLst/>
            <a:rect l="l" t="t" r="r" b="b"/>
            <a:pathLst>
              <a:path w="7827645" h="1359535">
                <a:moveTo>
                  <a:pt x="0" y="1359408"/>
                </a:moveTo>
                <a:lnTo>
                  <a:pt x="7827263" y="1359408"/>
                </a:lnTo>
                <a:lnTo>
                  <a:pt x="7827263" y="0"/>
                </a:lnTo>
                <a:lnTo>
                  <a:pt x="0" y="0"/>
                </a:lnTo>
                <a:lnTo>
                  <a:pt x="0" y="1359408"/>
                </a:lnTo>
                <a:close/>
              </a:path>
            </a:pathLst>
          </a:custGeom>
          <a:solidFill>
            <a:srgbClr val="DEEFF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39268" y="3521964"/>
            <a:ext cx="1763395" cy="1359535"/>
          </a:xfrm>
          <a:prstGeom prst="rect">
            <a:avLst/>
          </a:prstGeom>
          <a:solidFill>
            <a:srgbClr val="57B6E4"/>
          </a:solidFill>
        </p:spPr>
        <p:txBody>
          <a:bodyPr wrap="square" lIns="0" tIns="25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3450">
              <a:latin typeface="Times New Roman"/>
              <a:cs typeface="Times New Roman"/>
            </a:endParaRPr>
          </a:p>
          <a:p>
            <a:pPr marL="267970">
              <a:lnSpc>
                <a:spcPct val="100000"/>
              </a:lnSpc>
            </a:pPr>
            <a:r>
              <a:rPr dirty="0" sz="2400" b="1">
                <a:solidFill>
                  <a:srgbClr val="FFFFFF"/>
                </a:solidFill>
                <a:latin typeface="黑体"/>
                <a:cs typeface="黑体"/>
              </a:rPr>
              <a:t>职场群体</a:t>
            </a:r>
            <a:endParaRPr sz="2400">
              <a:latin typeface="黑体"/>
              <a:cs typeface="黑体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02535" y="2058923"/>
            <a:ext cx="7827645" cy="1361440"/>
          </a:xfrm>
          <a:custGeom>
            <a:avLst/>
            <a:gdLst/>
            <a:ahLst/>
            <a:cxnLst/>
            <a:rect l="l" t="t" r="r" b="b"/>
            <a:pathLst>
              <a:path w="7827645" h="1361439">
                <a:moveTo>
                  <a:pt x="0" y="1360931"/>
                </a:moveTo>
                <a:lnTo>
                  <a:pt x="7827263" y="1360931"/>
                </a:lnTo>
                <a:lnTo>
                  <a:pt x="7827263" y="0"/>
                </a:lnTo>
                <a:lnTo>
                  <a:pt x="0" y="0"/>
                </a:lnTo>
                <a:lnTo>
                  <a:pt x="0" y="1360931"/>
                </a:lnTo>
                <a:close/>
              </a:path>
            </a:pathLst>
          </a:custGeom>
          <a:solidFill>
            <a:srgbClr val="DFEAF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39268" y="2058923"/>
            <a:ext cx="1763395" cy="1361440"/>
          </a:xfrm>
          <a:prstGeom prst="rect">
            <a:avLst/>
          </a:prstGeom>
          <a:solidFill>
            <a:srgbClr val="5F95E6"/>
          </a:solidFill>
        </p:spPr>
        <p:txBody>
          <a:bodyPr wrap="square" lIns="0" tIns="31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3450">
              <a:latin typeface="Times New Roman"/>
              <a:cs typeface="Times New Roman"/>
            </a:endParaRPr>
          </a:p>
          <a:p>
            <a:pPr marL="267970">
              <a:lnSpc>
                <a:spcPct val="100000"/>
              </a:lnSpc>
            </a:pPr>
            <a:r>
              <a:rPr dirty="0" sz="2400" spc="-5" b="1">
                <a:solidFill>
                  <a:srgbClr val="FFFFFF"/>
                </a:solidFill>
                <a:latin typeface="黑体"/>
                <a:cs typeface="黑体"/>
              </a:rPr>
              <a:t>学生群体</a:t>
            </a:r>
            <a:endParaRPr sz="2400">
              <a:latin typeface="黑体"/>
              <a:cs typeface="黑体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02535" y="2058923"/>
            <a:ext cx="7827645" cy="1361440"/>
          </a:xfrm>
          <a:prstGeom prst="rect">
            <a:avLst/>
          </a:prstGeom>
        </p:spPr>
        <p:txBody>
          <a:bodyPr wrap="square" lIns="0" tIns="86995" rIns="0" bIns="0" rtlCol="0" vert="horz">
            <a:spAutoFit/>
          </a:bodyPr>
          <a:lstStyle/>
          <a:p>
            <a:pPr marL="56515" marR="112395" indent="342900">
              <a:lnSpc>
                <a:spcPct val="120100"/>
              </a:lnSpc>
              <a:spcBef>
                <a:spcPts val="685"/>
              </a:spcBef>
            </a:pPr>
            <a:r>
              <a:rPr dirty="0" sz="1600" spc="-5">
                <a:latin typeface="微软雅黑"/>
                <a:cs typeface="微软雅黑"/>
              </a:rPr>
              <a:t>学生群体是小红书的核心用户之一</a:t>
            </a:r>
            <a:r>
              <a:rPr dirty="0" sz="1600" spc="5">
                <a:latin typeface="微软雅黑"/>
                <a:cs typeface="微软雅黑"/>
              </a:rPr>
              <a:t>，</a:t>
            </a:r>
            <a:r>
              <a:rPr dirty="0" sz="1600" spc="-5">
                <a:latin typeface="微软雅黑"/>
                <a:cs typeface="微软雅黑"/>
              </a:rPr>
              <a:t>小红</a:t>
            </a:r>
            <a:r>
              <a:rPr dirty="0" sz="1600" spc="5">
                <a:latin typeface="微软雅黑"/>
                <a:cs typeface="微软雅黑"/>
              </a:rPr>
              <a:t>书</a:t>
            </a:r>
            <a:r>
              <a:rPr dirty="0" sz="1600" spc="-5">
                <a:latin typeface="微软雅黑"/>
                <a:cs typeface="微软雅黑"/>
              </a:rPr>
              <a:t>在新</a:t>
            </a:r>
            <a:r>
              <a:rPr dirty="0" sz="1600" spc="5">
                <a:latin typeface="微软雅黑"/>
                <a:cs typeface="微软雅黑"/>
              </a:rPr>
              <a:t>增</a:t>
            </a:r>
            <a:r>
              <a:rPr dirty="0" sz="1600" spc="-5">
                <a:latin typeface="微软雅黑"/>
                <a:cs typeface="微软雅黑"/>
              </a:rPr>
              <a:t>长的</a:t>
            </a:r>
            <a:r>
              <a:rPr dirty="0" sz="1600" spc="5">
                <a:latin typeface="微软雅黑"/>
                <a:cs typeface="微软雅黑"/>
              </a:rPr>
              <a:t>用</a:t>
            </a:r>
            <a:r>
              <a:rPr dirty="0" sz="1600" spc="-5">
                <a:latin typeface="微软雅黑"/>
                <a:cs typeface="微软雅黑"/>
              </a:rPr>
              <a:t>户当</a:t>
            </a:r>
            <a:r>
              <a:rPr dirty="0" sz="1600" spc="5">
                <a:latin typeface="微软雅黑"/>
                <a:cs typeface="微软雅黑"/>
              </a:rPr>
              <a:t>中</a:t>
            </a:r>
            <a:r>
              <a:rPr dirty="0" sz="1600" spc="-5">
                <a:latin typeface="微软雅黑"/>
                <a:cs typeface="微软雅黑"/>
              </a:rPr>
              <a:t>，很</a:t>
            </a:r>
            <a:r>
              <a:rPr dirty="0" sz="1600" spc="5">
                <a:latin typeface="微软雅黑"/>
                <a:cs typeface="微软雅黑"/>
              </a:rPr>
              <a:t>多</a:t>
            </a:r>
            <a:r>
              <a:rPr dirty="0" sz="1600" spc="-5">
                <a:latin typeface="微软雅黑"/>
                <a:cs typeface="微软雅黑"/>
              </a:rPr>
              <a:t>都是</a:t>
            </a:r>
            <a:r>
              <a:rPr dirty="0" sz="1600" spc="5">
                <a:latin typeface="微软雅黑"/>
                <a:cs typeface="微软雅黑"/>
              </a:rPr>
              <a:t>学</a:t>
            </a:r>
            <a:r>
              <a:rPr dirty="0" sz="1600" spc="-5">
                <a:latin typeface="微软雅黑"/>
                <a:cs typeface="微软雅黑"/>
              </a:rPr>
              <a:t>生， </a:t>
            </a:r>
            <a:r>
              <a:rPr dirty="0" sz="1600" spc="-5">
                <a:latin typeface="微软雅黑"/>
                <a:cs typeface="微软雅黑"/>
              </a:rPr>
              <a:t>她们有的是高中生，有的是大学生</a:t>
            </a:r>
            <a:r>
              <a:rPr dirty="0" sz="1600" spc="-15">
                <a:latin typeface="微软雅黑"/>
                <a:cs typeface="微软雅黑"/>
              </a:rPr>
              <a:t>，</a:t>
            </a:r>
            <a:r>
              <a:rPr dirty="0" sz="1600" spc="-15">
                <a:latin typeface="Arial"/>
                <a:cs typeface="Arial"/>
              </a:rPr>
              <a:t>95</a:t>
            </a:r>
            <a:r>
              <a:rPr dirty="0" sz="1600" spc="-10">
                <a:latin typeface="微软雅黑"/>
                <a:cs typeface="微软雅黑"/>
              </a:rPr>
              <a:t>至</a:t>
            </a:r>
            <a:r>
              <a:rPr dirty="0" sz="1600" spc="-10">
                <a:latin typeface="Arial"/>
                <a:cs typeface="Arial"/>
              </a:rPr>
              <a:t>05</a:t>
            </a:r>
            <a:r>
              <a:rPr dirty="0" sz="1600" spc="-5">
                <a:latin typeface="微软雅黑"/>
                <a:cs typeface="微软雅黑"/>
              </a:rPr>
              <a:t>后</a:t>
            </a:r>
            <a:r>
              <a:rPr dirty="0" sz="1600">
                <a:latin typeface="微软雅黑"/>
                <a:cs typeface="微软雅黑"/>
              </a:rPr>
              <a:t>为</a:t>
            </a:r>
            <a:r>
              <a:rPr dirty="0" sz="1600" spc="-5">
                <a:latin typeface="微软雅黑"/>
                <a:cs typeface="微软雅黑"/>
              </a:rPr>
              <a:t>主</a:t>
            </a:r>
            <a:r>
              <a:rPr dirty="0" sz="1600" spc="-10">
                <a:latin typeface="微软雅黑"/>
                <a:cs typeface="微软雅黑"/>
              </a:rPr>
              <a:t>力</a:t>
            </a:r>
            <a:r>
              <a:rPr dirty="0" sz="1600">
                <a:latin typeface="微软雅黑"/>
                <a:cs typeface="微软雅黑"/>
              </a:rPr>
              <a:t>，</a:t>
            </a:r>
            <a:r>
              <a:rPr dirty="0" sz="1600" spc="-5">
                <a:latin typeface="微软雅黑"/>
                <a:cs typeface="微软雅黑"/>
              </a:rPr>
              <a:t>有</a:t>
            </a:r>
            <a:r>
              <a:rPr dirty="0" sz="1600" spc="-10">
                <a:latin typeface="微软雅黑"/>
                <a:cs typeface="微软雅黑"/>
              </a:rPr>
              <a:t>着</a:t>
            </a:r>
            <a:r>
              <a:rPr dirty="0" sz="1600">
                <a:latin typeface="微软雅黑"/>
                <a:cs typeface="微软雅黑"/>
              </a:rPr>
              <a:t>充</a:t>
            </a:r>
            <a:r>
              <a:rPr dirty="0" sz="1600" spc="-5">
                <a:latin typeface="微软雅黑"/>
                <a:cs typeface="微软雅黑"/>
              </a:rPr>
              <a:t>足</a:t>
            </a:r>
            <a:r>
              <a:rPr dirty="0" sz="1600" spc="-10">
                <a:latin typeface="微软雅黑"/>
                <a:cs typeface="微软雅黑"/>
              </a:rPr>
              <a:t>的</a:t>
            </a:r>
            <a:r>
              <a:rPr dirty="0" sz="1600">
                <a:latin typeface="微软雅黑"/>
                <a:cs typeface="微软雅黑"/>
              </a:rPr>
              <a:t>时</a:t>
            </a:r>
            <a:r>
              <a:rPr dirty="0" sz="1600" spc="-5">
                <a:latin typeface="微软雅黑"/>
                <a:cs typeface="微软雅黑"/>
              </a:rPr>
              <a:t>候</a:t>
            </a:r>
            <a:r>
              <a:rPr dirty="0" sz="1600" spc="-10">
                <a:latin typeface="微软雅黑"/>
                <a:cs typeface="微软雅黑"/>
              </a:rPr>
              <a:t>去</a:t>
            </a:r>
            <a:r>
              <a:rPr dirty="0" sz="1600">
                <a:latin typeface="微软雅黑"/>
                <a:cs typeface="微软雅黑"/>
              </a:rPr>
              <a:t>看</a:t>
            </a:r>
            <a:r>
              <a:rPr dirty="0" sz="1600" spc="-5">
                <a:latin typeface="微软雅黑"/>
                <a:cs typeface="微软雅黑"/>
              </a:rPr>
              <a:t>小</a:t>
            </a:r>
            <a:r>
              <a:rPr dirty="0" sz="1600" spc="-10">
                <a:latin typeface="微软雅黑"/>
                <a:cs typeface="微软雅黑"/>
              </a:rPr>
              <a:t>红</a:t>
            </a:r>
            <a:r>
              <a:rPr dirty="0" sz="1600">
                <a:latin typeface="微软雅黑"/>
                <a:cs typeface="微软雅黑"/>
              </a:rPr>
              <a:t>书</a:t>
            </a:r>
            <a:r>
              <a:rPr dirty="0" sz="1600" spc="-5">
                <a:latin typeface="微软雅黑"/>
                <a:cs typeface="微软雅黑"/>
              </a:rPr>
              <a:t>笔 记，也愿意追逐时尚，敢于尝试新</a:t>
            </a:r>
            <a:r>
              <a:rPr dirty="0" sz="1600" spc="5">
                <a:latin typeface="微软雅黑"/>
                <a:cs typeface="微软雅黑"/>
              </a:rPr>
              <a:t>鲜</a:t>
            </a:r>
            <a:r>
              <a:rPr dirty="0" sz="1600" spc="-5">
                <a:latin typeface="微软雅黑"/>
                <a:cs typeface="微软雅黑"/>
              </a:rPr>
              <a:t>事物</a:t>
            </a:r>
            <a:r>
              <a:rPr dirty="0" sz="1600" spc="5">
                <a:latin typeface="微软雅黑"/>
                <a:cs typeface="微软雅黑"/>
              </a:rPr>
              <a:t>，</a:t>
            </a:r>
            <a:r>
              <a:rPr dirty="0" sz="1600" spc="-5">
                <a:latin typeface="微软雅黑"/>
                <a:cs typeface="微软雅黑"/>
              </a:rPr>
              <a:t>当然</a:t>
            </a:r>
            <a:r>
              <a:rPr dirty="0" sz="1600" spc="5">
                <a:latin typeface="微软雅黑"/>
                <a:cs typeface="微软雅黑"/>
              </a:rPr>
              <a:t>最</a:t>
            </a:r>
            <a:r>
              <a:rPr dirty="0" sz="1600" spc="-5">
                <a:latin typeface="微软雅黑"/>
                <a:cs typeface="微软雅黑"/>
              </a:rPr>
              <a:t>重要</a:t>
            </a:r>
            <a:r>
              <a:rPr dirty="0" sz="1600" spc="5">
                <a:latin typeface="微软雅黑"/>
                <a:cs typeface="微软雅黑"/>
              </a:rPr>
              <a:t>的</a:t>
            </a:r>
            <a:r>
              <a:rPr dirty="0" sz="1600" spc="-5">
                <a:latin typeface="微软雅黑"/>
                <a:cs typeface="微软雅黑"/>
              </a:rPr>
              <a:t>是时</a:t>
            </a:r>
            <a:r>
              <a:rPr dirty="0" sz="1600" spc="5">
                <a:latin typeface="微软雅黑"/>
                <a:cs typeface="微软雅黑"/>
              </a:rPr>
              <a:t>间</a:t>
            </a:r>
            <a:r>
              <a:rPr dirty="0" sz="1600" spc="-5">
                <a:latin typeface="微软雅黑"/>
                <a:cs typeface="微软雅黑"/>
              </a:rPr>
              <a:t>充足</a:t>
            </a:r>
            <a:r>
              <a:rPr dirty="0" sz="1600" spc="5">
                <a:latin typeface="微软雅黑"/>
                <a:cs typeface="微软雅黑"/>
              </a:rPr>
              <a:t>，</a:t>
            </a:r>
            <a:r>
              <a:rPr dirty="0" sz="1600" spc="-5">
                <a:latin typeface="微软雅黑"/>
                <a:cs typeface="微软雅黑"/>
              </a:rPr>
              <a:t>可以</a:t>
            </a:r>
            <a:r>
              <a:rPr dirty="0" sz="1600" spc="5">
                <a:latin typeface="微软雅黑"/>
                <a:cs typeface="微软雅黑"/>
              </a:rPr>
              <a:t>经</a:t>
            </a:r>
            <a:r>
              <a:rPr dirty="0" sz="1600" spc="-5">
                <a:latin typeface="微软雅黑"/>
                <a:cs typeface="微软雅黑"/>
              </a:rPr>
              <a:t>常在小 红书上逛，愿意在小红书下单购买</a:t>
            </a:r>
            <a:r>
              <a:rPr dirty="0" sz="1600" spc="5">
                <a:latin typeface="微软雅黑"/>
                <a:cs typeface="微软雅黑"/>
              </a:rPr>
              <a:t>产</a:t>
            </a:r>
            <a:r>
              <a:rPr dirty="0" sz="1600" spc="-5">
                <a:latin typeface="微软雅黑"/>
                <a:cs typeface="微软雅黑"/>
              </a:rPr>
              <a:t>品，</a:t>
            </a:r>
            <a:r>
              <a:rPr dirty="0" sz="1600" spc="5">
                <a:latin typeface="微软雅黑"/>
                <a:cs typeface="微软雅黑"/>
              </a:rPr>
              <a:t>也</a:t>
            </a:r>
            <a:r>
              <a:rPr dirty="0" sz="1600" spc="-5">
                <a:latin typeface="微软雅黑"/>
                <a:cs typeface="微软雅黑"/>
              </a:rPr>
              <a:t>愿意</a:t>
            </a:r>
            <a:r>
              <a:rPr dirty="0" sz="1600" spc="5">
                <a:latin typeface="微软雅黑"/>
                <a:cs typeface="微软雅黑"/>
              </a:rPr>
              <a:t>将</a:t>
            </a:r>
            <a:r>
              <a:rPr dirty="0" sz="1600" spc="-5">
                <a:latin typeface="微软雅黑"/>
                <a:cs typeface="微软雅黑"/>
              </a:rPr>
              <a:t>自己</a:t>
            </a:r>
            <a:r>
              <a:rPr dirty="0" sz="1600" spc="5">
                <a:latin typeface="微软雅黑"/>
                <a:cs typeface="微软雅黑"/>
              </a:rPr>
              <a:t>的</a:t>
            </a:r>
            <a:r>
              <a:rPr dirty="0" sz="1600" spc="-5">
                <a:latin typeface="微软雅黑"/>
                <a:cs typeface="微软雅黑"/>
              </a:rPr>
              <a:t>生活</a:t>
            </a:r>
            <a:r>
              <a:rPr dirty="0" sz="1600" spc="5">
                <a:latin typeface="微软雅黑"/>
                <a:cs typeface="微软雅黑"/>
              </a:rPr>
              <a:t>与</a:t>
            </a:r>
            <a:r>
              <a:rPr dirty="0" sz="1600" spc="-5">
                <a:latin typeface="微软雅黑"/>
                <a:cs typeface="微软雅黑"/>
              </a:rPr>
              <a:t>好物</a:t>
            </a:r>
            <a:r>
              <a:rPr dirty="0" sz="1600" spc="5">
                <a:latin typeface="微软雅黑"/>
                <a:cs typeface="微软雅黑"/>
              </a:rPr>
              <a:t>分</a:t>
            </a:r>
            <a:r>
              <a:rPr dirty="0" sz="1600" spc="-5">
                <a:latin typeface="微软雅黑"/>
                <a:cs typeface="微软雅黑"/>
              </a:rPr>
              <a:t>享出</a:t>
            </a:r>
            <a:r>
              <a:rPr dirty="0" sz="1600" spc="5">
                <a:latin typeface="微软雅黑"/>
                <a:cs typeface="微软雅黑"/>
              </a:rPr>
              <a:t>去</a:t>
            </a:r>
            <a:r>
              <a:rPr dirty="0" sz="1600" spc="-5">
                <a:latin typeface="微软雅黑"/>
                <a:cs typeface="微软雅黑"/>
              </a:rPr>
              <a:t>。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9268" y="5018532"/>
            <a:ext cx="1763395" cy="1361440"/>
          </a:xfrm>
          <a:prstGeom prst="rect">
            <a:avLst/>
          </a:prstGeom>
          <a:solidFill>
            <a:srgbClr val="55C994"/>
          </a:solidFill>
        </p:spPr>
        <p:txBody>
          <a:bodyPr wrap="square" lIns="0" tIns="635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3300">
              <a:latin typeface="Times New Roman"/>
              <a:cs typeface="Times New Roman"/>
            </a:endParaRPr>
          </a:p>
          <a:p>
            <a:pPr marL="118745">
              <a:lnSpc>
                <a:spcPct val="100000"/>
              </a:lnSpc>
            </a:pPr>
            <a:r>
              <a:rPr dirty="0" sz="2400" b="1">
                <a:solidFill>
                  <a:srgbClr val="FFFFFF"/>
                </a:solidFill>
                <a:latin typeface="微软雅黑"/>
                <a:cs typeface="微软雅黑"/>
              </a:rPr>
              <a:t>网红与明星</a:t>
            </a:r>
            <a:endParaRPr sz="2400">
              <a:latin typeface="微软雅黑"/>
              <a:cs typeface="微软雅黑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96358" y="1518665"/>
            <a:ext cx="689102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黑体"/>
                <a:cs typeface="黑体"/>
              </a:rPr>
              <a:t>如果</a:t>
            </a:r>
            <a:r>
              <a:rPr dirty="0" sz="2000" spc="5">
                <a:latin typeface="黑体"/>
                <a:cs typeface="黑体"/>
              </a:rPr>
              <a:t>以</a:t>
            </a:r>
            <a:r>
              <a:rPr dirty="0" sz="2000" spc="-10">
                <a:latin typeface="黑体"/>
                <a:cs typeface="黑体"/>
              </a:rPr>
              <a:t>群</a:t>
            </a:r>
            <a:r>
              <a:rPr dirty="0" sz="2000">
                <a:latin typeface="黑体"/>
                <a:cs typeface="黑体"/>
              </a:rPr>
              <a:t>体</a:t>
            </a:r>
            <a:r>
              <a:rPr dirty="0" sz="2000" spc="-10">
                <a:latin typeface="黑体"/>
                <a:cs typeface="黑体"/>
              </a:rPr>
              <a:t>分</a:t>
            </a:r>
            <a:r>
              <a:rPr dirty="0" sz="2000">
                <a:latin typeface="黑体"/>
                <a:cs typeface="黑体"/>
              </a:rPr>
              <a:t>类的</a:t>
            </a:r>
            <a:r>
              <a:rPr dirty="0" sz="2000" spc="5">
                <a:latin typeface="黑体"/>
                <a:cs typeface="黑体"/>
              </a:rPr>
              <a:t>话</a:t>
            </a:r>
            <a:r>
              <a:rPr dirty="0" sz="2000" spc="-10">
                <a:latin typeface="黑体"/>
                <a:cs typeface="黑体"/>
              </a:rPr>
              <a:t>，</a:t>
            </a:r>
            <a:r>
              <a:rPr dirty="0" sz="2000">
                <a:latin typeface="黑体"/>
                <a:cs typeface="黑体"/>
              </a:rPr>
              <a:t>小</a:t>
            </a:r>
            <a:r>
              <a:rPr dirty="0" sz="2000" spc="-10">
                <a:latin typeface="黑体"/>
                <a:cs typeface="黑体"/>
              </a:rPr>
              <a:t>红</a:t>
            </a:r>
            <a:r>
              <a:rPr dirty="0" sz="2000">
                <a:latin typeface="黑体"/>
                <a:cs typeface="黑体"/>
              </a:rPr>
              <a:t>书用</a:t>
            </a:r>
            <a:r>
              <a:rPr dirty="0" sz="2000" spc="5">
                <a:latin typeface="黑体"/>
                <a:cs typeface="黑体"/>
              </a:rPr>
              <a:t>户</a:t>
            </a:r>
            <a:r>
              <a:rPr dirty="0" sz="2000" spc="-10">
                <a:latin typeface="黑体"/>
                <a:cs typeface="黑体"/>
              </a:rPr>
              <a:t>大</a:t>
            </a:r>
            <a:r>
              <a:rPr dirty="0" sz="2000">
                <a:latin typeface="黑体"/>
                <a:cs typeface="黑体"/>
              </a:rPr>
              <a:t>体</a:t>
            </a:r>
            <a:r>
              <a:rPr dirty="0" sz="2000" spc="-10">
                <a:latin typeface="黑体"/>
                <a:cs typeface="黑体"/>
              </a:rPr>
              <a:t>可</a:t>
            </a:r>
            <a:r>
              <a:rPr dirty="0" sz="2000">
                <a:latin typeface="黑体"/>
                <a:cs typeface="黑体"/>
              </a:rPr>
              <a:t>以划</a:t>
            </a:r>
            <a:r>
              <a:rPr dirty="0" sz="2000" spc="5">
                <a:latin typeface="黑体"/>
                <a:cs typeface="黑体"/>
              </a:rPr>
              <a:t>分</a:t>
            </a:r>
            <a:r>
              <a:rPr dirty="0" sz="2000" spc="-10">
                <a:latin typeface="黑体"/>
                <a:cs typeface="黑体"/>
              </a:rPr>
              <a:t>为</a:t>
            </a:r>
            <a:r>
              <a:rPr dirty="0" sz="2000">
                <a:latin typeface="黑体"/>
                <a:cs typeface="黑体"/>
              </a:rPr>
              <a:t>以</a:t>
            </a:r>
            <a:r>
              <a:rPr dirty="0" sz="2000" spc="-10">
                <a:latin typeface="黑体"/>
                <a:cs typeface="黑体"/>
              </a:rPr>
              <a:t>下</a:t>
            </a:r>
            <a:r>
              <a:rPr dirty="0" sz="2000">
                <a:latin typeface="黑体"/>
                <a:cs typeface="黑体"/>
              </a:rPr>
              <a:t>几类：</a:t>
            </a:r>
            <a:endParaRPr sz="2000">
              <a:latin typeface="黑体"/>
              <a:cs typeface="黑体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02535" y="3521964"/>
            <a:ext cx="7827645" cy="1359535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Times New Roman"/>
              <a:cs typeface="Times New Roman"/>
            </a:endParaRPr>
          </a:p>
          <a:p>
            <a:pPr marL="56515" marR="112395" indent="342900">
              <a:lnSpc>
                <a:spcPct val="120100"/>
              </a:lnSpc>
              <a:spcBef>
                <a:spcPts val="5"/>
              </a:spcBef>
            </a:pPr>
            <a:r>
              <a:rPr dirty="0" sz="1600" spc="-10">
                <a:latin typeface="微软雅黑"/>
                <a:cs typeface="微软雅黑"/>
              </a:rPr>
              <a:t>职场群体是小红书的另一大主力，</a:t>
            </a:r>
            <a:r>
              <a:rPr dirty="0" sz="1600">
                <a:latin typeface="微软雅黑"/>
                <a:cs typeface="微软雅黑"/>
              </a:rPr>
              <a:t>也</a:t>
            </a:r>
            <a:r>
              <a:rPr dirty="0" sz="1600" spc="-10">
                <a:latin typeface="微软雅黑"/>
                <a:cs typeface="微软雅黑"/>
              </a:rPr>
              <a:t>是高</a:t>
            </a:r>
            <a:r>
              <a:rPr dirty="0" sz="1600">
                <a:latin typeface="微软雅黑"/>
                <a:cs typeface="微软雅黑"/>
              </a:rPr>
              <a:t>消</a:t>
            </a:r>
            <a:r>
              <a:rPr dirty="0" sz="1600" spc="-10">
                <a:latin typeface="微软雅黑"/>
                <a:cs typeface="微软雅黑"/>
              </a:rPr>
              <a:t>费群</a:t>
            </a:r>
            <a:r>
              <a:rPr dirty="0" sz="1600">
                <a:latin typeface="微软雅黑"/>
                <a:cs typeface="微软雅黑"/>
              </a:rPr>
              <a:t>体</a:t>
            </a:r>
            <a:r>
              <a:rPr dirty="0" sz="1600" spc="-10">
                <a:latin typeface="微软雅黑"/>
                <a:cs typeface="微软雅黑"/>
              </a:rPr>
              <a:t>的来</a:t>
            </a:r>
            <a:r>
              <a:rPr dirty="0" sz="1600">
                <a:latin typeface="微软雅黑"/>
                <a:cs typeface="微软雅黑"/>
              </a:rPr>
              <a:t>源</a:t>
            </a:r>
            <a:r>
              <a:rPr dirty="0" sz="1600" spc="-10">
                <a:latin typeface="微软雅黑"/>
                <a:cs typeface="微软雅黑"/>
              </a:rPr>
              <a:t>，这</a:t>
            </a:r>
            <a:r>
              <a:rPr dirty="0" sz="1600">
                <a:latin typeface="微软雅黑"/>
                <a:cs typeface="微软雅黑"/>
              </a:rPr>
              <a:t>一</a:t>
            </a:r>
            <a:r>
              <a:rPr dirty="0" sz="1600" spc="-10">
                <a:latin typeface="微软雅黑"/>
                <a:cs typeface="微软雅黑"/>
              </a:rPr>
              <a:t>群体</a:t>
            </a:r>
            <a:r>
              <a:rPr dirty="0" sz="1600">
                <a:latin typeface="微软雅黑"/>
                <a:cs typeface="微软雅黑"/>
              </a:rPr>
              <a:t>基</a:t>
            </a:r>
            <a:r>
              <a:rPr dirty="0" sz="1600" spc="-10">
                <a:latin typeface="微软雅黑"/>
                <a:cs typeface="微软雅黑"/>
              </a:rPr>
              <a:t>本上</a:t>
            </a:r>
            <a:r>
              <a:rPr dirty="0" sz="1600">
                <a:latin typeface="微软雅黑"/>
                <a:cs typeface="微软雅黑"/>
              </a:rPr>
              <a:t>来</a:t>
            </a:r>
            <a:r>
              <a:rPr dirty="0" sz="1600" spc="-10">
                <a:latin typeface="微软雅黑"/>
                <a:cs typeface="微软雅黑"/>
              </a:rPr>
              <a:t>自北 </a:t>
            </a:r>
            <a:r>
              <a:rPr dirty="0" sz="1600" spc="-5">
                <a:latin typeface="微软雅黑"/>
                <a:cs typeface="微软雅黑"/>
              </a:rPr>
              <a:t>上广深以及中国的新一线城市，她</a:t>
            </a:r>
            <a:r>
              <a:rPr dirty="0" sz="1600" spc="5">
                <a:latin typeface="微软雅黑"/>
                <a:cs typeface="微软雅黑"/>
              </a:rPr>
              <a:t>们</a:t>
            </a:r>
            <a:r>
              <a:rPr dirty="0" sz="1600" spc="-5">
                <a:latin typeface="微软雅黑"/>
                <a:cs typeface="微软雅黑"/>
              </a:rPr>
              <a:t>有收</a:t>
            </a:r>
            <a:r>
              <a:rPr dirty="0" sz="1600" spc="5">
                <a:latin typeface="微软雅黑"/>
                <a:cs typeface="微软雅黑"/>
              </a:rPr>
              <a:t>入</a:t>
            </a:r>
            <a:r>
              <a:rPr dirty="0" sz="1600" spc="-5">
                <a:latin typeface="微软雅黑"/>
                <a:cs typeface="微软雅黑"/>
              </a:rPr>
              <a:t>，对</a:t>
            </a:r>
            <a:r>
              <a:rPr dirty="0" sz="1600" spc="5">
                <a:latin typeface="微软雅黑"/>
                <a:cs typeface="微软雅黑"/>
              </a:rPr>
              <a:t>生</a:t>
            </a:r>
            <a:r>
              <a:rPr dirty="0" sz="1600" spc="-5">
                <a:latin typeface="微软雅黑"/>
                <a:cs typeface="微软雅黑"/>
              </a:rPr>
              <a:t>活有</a:t>
            </a:r>
            <a:r>
              <a:rPr dirty="0" sz="1600" spc="5">
                <a:latin typeface="微软雅黑"/>
                <a:cs typeface="微软雅黑"/>
              </a:rPr>
              <a:t>着</a:t>
            </a:r>
            <a:r>
              <a:rPr dirty="0" sz="1600" spc="-5">
                <a:latin typeface="微软雅黑"/>
                <a:cs typeface="微软雅黑"/>
              </a:rPr>
              <a:t>高标</a:t>
            </a:r>
            <a:r>
              <a:rPr dirty="0" sz="1600" spc="5">
                <a:latin typeface="微软雅黑"/>
                <a:cs typeface="微软雅黑"/>
              </a:rPr>
              <a:t>准</a:t>
            </a:r>
            <a:r>
              <a:rPr dirty="0" sz="1600" spc="-5">
                <a:latin typeface="微软雅黑"/>
                <a:cs typeface="微软雅黑"/>
              </a:rPr>
              <a:t>的追</a:t>
            </a:r>
            <a:r>
              <a:rPr dirty="0" sz="1600" spc="5">
                <a:latin typeface="微软雅黑"/>
                <a:cs typeface="微软雅黑"/>
              </a:rPr>
              <a:t>求</a:t>
            </a:r>
            <a:r>
              <a:rPr dirty="0" sz="1600" spc="-5">
                <a:latin typeface="微软雅黑"/>
                <a:cs typeface="微软雅黑"/>
              </a:rPr>
              <a:t>，对</a:t>
            </a:r>
            <a:r>
              <a:rPr dirty="0" sz="1600" spc="5">
                <a:latin typeface="微软雅黑"/>
                <a:cs typeface="微软雅黑"/>
              </a:rPr>
              <a:t>海</a:t>
            </a:r>
            <a:r>
              <a:rPr dirty="0" sz="1600" spc="-5">
                <a:latin typeface="微软雅黑"/>
                <a:cs typeface="微软雅黑"/>
              </a:rPr>
              <a:t>外产品 以及小众产品有着浓厚的兴趣，并</a:t>
            </a:r>
            <a:r>
              <a:rPr dirty="0" sz="1600" spc="5">
                <a:latin typeface="微软雅黑"/>
                <a:cs typeface="微软雅黑"/>
              </a:rPr>
              <a:t>愿</a:t>
            </a:r>
            <a:r>
              <a:rPr dirty="0" sz="1600" spc="-5">
                <a:latin typeface="微软雅黑"/>
                <a:cs typeface="微软雅黑"/>
              </a:rPr>
              <a:t>意为</a:t>
            </a:r>
            <a:r>
              <a:rPr dirty="0" sz="1600" spc="5">
                <a:latin typeface="微软雅黑"/>
                <a:cs typeface="微软雅黑"/>
              </a:rPr>
              <a:t>品</a:t>
            </a:r>
            <a:r>
              <a:rPr dirty="0" sz="1600" spc="-5">
                <a:latin typeface="微软雅黑"/>
                <a:cs typeface="微软雅黑"/>
              </a:rPr>
              <a:t>质生</a:t>
            </a:r>
            <a:r>
              <a:rPr dirty="0" sz="1600" spc="5">
                <a:latin typeface="微软雅黑"/>
                <a:cs typeface="微软雅黑"/>
              </a:rPr>
              <a:t>活</a:t>
            </a:r>
            <a:r>
              <a:rPr dirty="0" sz="1600" spc="-5">
                <a:latin typeface="微软雅黑"/>
                <a:cs typeface="微软雅黑"/>
              </a:rPr>
              <a:t>买单。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02535" y="5018532"/>
            <a:ext cx="7827645" cy="1361440"/>
          </a:xfrm>
          <a:prstGeom prst="rect">
            <a:avLst/>
          </a:prstGeom>
          <a:solidFill>
            <a:srgbClr val="DDF4EA"/>
          </a:solidFill>
        </p:spPr>
        <p:txBody>
          <a:bodyPr wrap="square" lIns="0" tIns="81915" rIns="0" bIns="0" rtlCol="0" vert="horz">
            <a:spAutoFit/>
          </a:bodyPr>
          <a:lstStyle/>
          <a:p>
            <a:pPr marL="56515" marR="112395" indent="342900">
              <a:lnSpc>
                <a:spcPct val="120000"/>
              </a:lnSpc>
              <a:spcBef>
                <a:spcPts val="645"/>
              </a:spcBef>
            </a:pPr>
            <a:r>
              <a:rPr dirty="0" sz="1600" spc="-10">
                <a:latin typeface="微软雅黑"/>
                <a:cs typeface="微软雅黑"/>
              </a:rPr>
              <a:t>网红和明星是影响力极大的群体，</a:t>
            </a:r>
            <a:r>
              <a:rPr dirty="0" sz="1600">
                <a:latin typeface="微软雅黑"/>
                <a:cs typeface="微软雅黑"/>
              </a:rPr>
              <a:t>小</a:t>
            </a:r>
            <a:r>
              <a:rPr dirty="0" sz="1600" spc="-10">
                <a:latin typeface="微软雅黑"/>
                <a:cs typeface="微软雅黑"/>
              </a:rPr>
              <a:t>红书</a:t>
            </a:r>
            <a:r>
              <a:rPr dirty="0" sz="1600">
                <a:latin typeface="微软雅黑"/>
                <a:cs typeface="微软雅黑"/>
              </a:rPr>
              <a:t>平</a:t>
            </a:r>
            <a:r>
              <a:rPr dirty="0" sz="1600" spc="-10">
                <a:latin typeface="微软雅黑"/>
                <a:cs typeface="微软雅黑"/>
              </a:rPr>
              <a:t>台上</a:t>
            </a:r>
            <a:r>
              <a:rPr dirty="0" sz="1600">
                <a:latin typeface="微软雅黑"/>
                <a:cs typeface="微软雅黑"/>
              </a:rPr>
              <a:t>有</a:t>
            </a:r>
            <a:r>
              <a:rPr dirty="0" sz="1600" spc="-10">
                <a:latin typeface="微软雅黑"/>
                <a:cs typeface="微软雅黑"/>
              </a:rPr>
              <a:t>着很</a:t>
            </a:r>
            <a:r>
              <a:rPr dirty="0" sz="1600">
                <a:latin typeface="微软雅黑"/>
                <a:cs typeface="微软雅黑"/>
              </a:rPr>
              <a:t>多</a:t>
            </a:r>
            <a:r>
              <a:rPr dirty="0" sz="1600" spc="-10">
                <a:latin typeface="微软雅黑"/>
                <a:cs typeface="微软雅黑"/>
              </a:rPr>
              <a:t>高度</a:t>
            </a:r>
            <a:r>
              <a:rPr dirty="0" sz="1600">
                <a:latin typeface="微软雅黑"/>
                <a:cs typeface="微软雅黑"/>
              </a:rPr>
              <a:t>垂</a:t>
            </a:r>
            <a:r>
              <a:rPr dirty="0" sz="1600" spc="-10">
                <a:latin typeface="微软雅黑"/>
                <a:cs typeface="微软雅黑"/>
              </a:rPr>
              <a:t>直的</a:t>
            </a:r>
            <a:r>
              <a:rPr dirty="0" sz="1600">
                <a:latin typeface="微软雅黑"/>
                <a:cs typeface="微软雅黑"/>
              </a:rPr>
              <a:t>网</a:t>
            </a:r>
            <a:r>
              <a:rPr dirty="0" sz="1600" spc="-10">
                <a:latin typeface="微软雅黑"/>
                <a:cs typeface="微软雅黑"/>
              </a:rPr>
              <a:t>红达</a:t>
            </a:r>
            <a:r>
              <a:rPr dirty="0" sz="1600">
                <a:latin typeface="微软雅黑"/>
                <a:cs typeface="微软雅黑"/>
              </a:rPr>
              <a:t>人</a:t>
            </a:r>
            <a:r>
              <a:rPr dirty="0" sz="1600" spc="-10">
                <a:latin typeface="微软雅黑"/>
                <a:cs typeface="微软雅黑"/>
              </a:rPr>
              <a:t>，涵 </a:t>
            </a:r>
            <a:r>
              <a:rPr dirty="0" sz="1600" spc="-5">
                <a:latin typeface="微软雅黑"/>
                <a:cs typeface="微软雅黑"/>
              </a:rPr>
              <a:t>盖了美妆、服饰、美食、好物、金</a:t>
            </a:r>
            <a:r>
              <a:rPr dirty="0" sz="1600" spc="5">
                <a:latin typeface="微软雅黑"/>
                <a:cs typeface="微软雅黑"/>
              </a:rPr>
              <a:t>融</a:t>
            </a:r>
            <a:r>
              <a:rPr dirty="0" sz="1600" spc="-5">
                <a:latin typeface="微软雅黑"/>
                <a:cs typeface="微软雅黑"/>
              </a:rPr>
              <a:t>等诸</a:t>
            </a:r>
            <a:r>
              <a:rPr dirty="0" sz="1600" spc="5">
                <a:latin typeface="微软雅黑"/>
                <a:cs typeface="微软雅黑"/>
              </a:rPr>
              <a:t>多</a:t>
            </a:r>
            <a:r>
              <a:rPr dirty="0" sz="1600" spc="-5">
                <a:latin typeface="微软雅黑"/>
                <a:cs typeface="微软雅黑"/>
              </a:rPr>
              <a:t>领域</a:t>
            </a:r>
            <a:r>
              <a:rPr dirty="0" sz="1600" spc="5">
                <a:latin typeface="微软雅黑"/>
                <a:cs typeface="微软雅黑"/>
              </a:rPr>
              <a:t>，</a:t>
            </a:r>
            <a:r>
              <a:rPr dirty="0" sz="1600" spc="-5">
                <a:latin typeface="微软雅黑"/>
                <a:cs typeface="微软雅黑"/>
              </a:rPr>
              <a:t>她们</a:t>
            </a:r>
            <a:r>
              <a:rPr dirty="0" sz="1600" spc="5">
                <a:latin typeface="微软雅黑"/>
                <a:cs typeface="微软雅黑"/>
              </a:rPr>
              <a:t>会</a:t>
            </a:r>
            <a:r>
              <a:rPr dirty="0" sz="1600" spc="-5">
                <a:latin typeface="微软雅黑"/>
                <a:cs typeface="微软雅黑"/>
              </a:rPr>
              <a:t>以自</a:t>
            </a:r>
            <a:r>
              <a:rPr dirty="0" sz="1600" spc="5">
                <a:latin typeface="微软雅黑"/>
                <a:cs typeface="微软雅黑"/>
              </a:rPr>
              <a:t>己</a:t>
            </a:r>
            <a:r>
              <a:rPr dirty="0" sz="1600" spc="-5">
                <a:latin typeface="微软雅黑"/>
                <a:cs typeface="微软雅黑"/>
              </a:rPr>
              <a:t>专业</a:t>
            </a:r>
            <a:r>
              <a:rPr dirty="0" sz="1600" spc="5">
                <a:latin typeface="微软雅黑"/>
                <a:cs typeface="微软雅黑"/>
              </a:rPr>
              <a:t>的</a:t>
            </a:r>
            <a:r>
              <a:rPr dirty="0" sz="1600" spc="-5">
                <a:latin typeface="微软雅黑"/>
                <a:cs typeface="微软雅黑"/>
              </a:rPr>
              <a:t>知识</a:t>
            </a:r>
            <a:r>
              <a:rPr dirty="0" sz="1600" spc="5">
                <a:latin typeface="微软雅黑"/>
                <a:cs typeface="微软雅黑"/>
              </a:rPr>
              <a:t>告</a:t>
            </a:r>
            <a:r>
              <a:rPr dirty="0" sz="1600" spc="-5">
                <a:latin typeface="微软雅黑"/>
                <a:cs typeface="微软雅黑"/>
              </a:rPr>
              <a:t>诉用户 应该如何解决生活中遇到的一些问</a:t>
            </a:r>
            <a:r>
              <a:rPr dirty="0" sz="1600" spc="5">
                <a:latin typeface="微软雅黑"/>
                <a:cs typeface="微软雅黑"/>
              </a:rPr>
              <a:t>题</a:t>
            </a:r>
            <a:r>
              <a:rPr dirty="0" sz="1600" spc="-5">
                <a:latin typeface="微软雅黑"/>
                <a:cs typeface="微软雅黑"/>
              </a:rPr>
              <a:t>，这</a:t>
            </a:r>
            <a:r>
              <a:rPr dirty="0" sz="1600" spc="5">
                <a:latin typeface="微软雅黑"/>
                <a:cs typeface="微软雅黑"/>
              </a:rPr>
              <a:t>也</a:t>
            </a:r>
            <a:r>
              <a:rPr dirty="0" sz="1600" spc="-5">
                <a:latin typeface="微软雅黑"/>
                <a:cs typeface="微软雅黑"/>
              </a:rPr>
              <a:t>让用</a:t>
            </a:r>
            <a:r>
              <a:rPr dirty="0" sz="1600" spc="5">
                <a:latin typeface="微软雅黑"/>
                <a:cs typeface="微软雅黑"/>
              </a:rPr>
              <a:t>户</a:t>
            </a:r>
            <a:r>
              <a:rPr dirty="0" sz="1600" spc="-5">
                <a:latin typeface="微软雅黑"/>
                <a:cs typeface="微软雅黑"/>
              </a:rPr>
              <a:t>更加</a:t>
            </a:r>
            <a:r>
              <a:rPr dirty="0" sz="1600" spc="5">
                <a:latin typeface="微软雅黑"/>
                <a:cs typeface="微软雅黑"/>
              </a:rPr>
              <a:t>信</a:t>
            </a:r>
            <a:r>
              <a:rPr dirty="0" sz="1600" spc="-5">
                <a:latin typeface="微软雅黑"/>
                <a:cs typeface="微软雅黑"/>
              </a:rPr>
              <a:t>赖她</a:t>
            </a:r>
            <a:r>
              <a:rPr dirty="0" sz="1600" spc="5">
                <a:latin typeface="微软雅黑"/>
                <a:cs typeface="微软雅黑"/>
              </a:rPr>
              <a:t>们</a:t>
            </a:r>
            <a:r>
              <a:rPr dirty="0" sz="1600" spc="-5">
                <a:latin typeface="微软雅黑"/>
                <a:cs typeface="微软雅黑"/>
              </a:rPr>
              <a:t>。而</a:t>
            </a:r>
            <a:r>
              <a:rPr dirty="0" sz="1600" spc="5">
                <a:latin typeface="微软雅黑"/>
                <a:cs typeface="微软雅黑"/>
              </a:rPr>
              <a:t>明</a:t>
            </a:r>
            <a:r>
              <a:rPr dirty="0" sz="1600" spc="-5">
                <a:latin typeface="微软雅黑"/>
                <a:cs typeface="微软雅黑"/>
              </a:rPr>
              <a:t>星，</a:t>
            </a:r>
            <a:r>
              <a:rPr dirty="0" sz="1600" spc="5">
                <a:latin typeface="微软雅黑"/>
                <a:cs typeface="微软雅黑"/>
              </a:rPr>
              <a:t>主</a:t>
            </a:r>
            <a:r>
              <a:rPr dirty="0" sz="1600" spc="-5">
                <a:latin typeface="微软雅黑"/>
                <a:cs typeface="微软雅黑"/>
              </a:rPr>
              <a:t>要是通 过自身的影响力，来分享自己日常</a:t>
            </a:r>
            <a:r>
              <a:rPr dirty="0" sz="1600" spc="5">
                <a:latin typeface="微软雅黑"/>
                <a:cs typeface="微软雅黑"/>
              </a:rPr>
              <a:t>中</a:t>
            </a:r>
            <a:r>
              <a:rPr dirty="0" sz="1600" spc="-5">
                <a:latin typeface="微软雅黑"/>
                <a:cs typeface="微软雅黑"/>
              </a:rPr>
              <a:t>的一</a:t>
            </a:r>
            <a:r>
              <a:rPr dirty="0" sz="1600" spc="5">
                <a:latin typeface="微软雅黑"/>
                <a:cs typeface="微软雅黑"/>
              </a:rPr>
              <a:t>些</a:t>
            </a:r>
            <a:r>
              <a:rPr dirty="0" sz="1600" spc="-5">
                <a:latin typeface="微软雅黑"/>
                <a:cs typeface="微软雅黑"/>
              </a:rPr>
              <a:t>好物</a:t>
            </a:r>
            <a:r>
              <a:rPr dirty="0" sz="1600" spc="5">
                <a:latin typeface="微软雅黑"/>
                <a:cs typeface="微软雅黑"/>
              </a:rPr>
              <a:t>，</a:t>
            </a:r>
            <a:r>
              <a:rPr dirty="0" sz="1600" spc="-5">
                <a:latin typeface="微软雅黑"/>
                <a:cs typeface="微软雅黑"/>
              </a:rPr>
              <a:t>很多</a:t>
            </a:r>
            <a:r>
              <a:rPr dirty="0" sz="1600" spc="5">
                <a:latin typeface="微软雅黑"/>
                <a:cs typeface="微软雅黑"/>
              </a:rPr>
              <a:t>小</a:t>
            </a:r>
            <a:r>
              <a:rPr dirty="0" sz="1600" spc="-5">
                <a:latin typeface="微软雅黑"/>
                <a:cs typeface="微软雅黑"/>
              </a:rPr>
              <a:t>红书</a:t>
            </a:r>
            <a:r>
              <a:rPr dirty="0" sz="1600" spc="5">
                <a:latin typeface="微软雅黑"/>
                <a:cs typeface="微软雅黑"/>
              </a:rPr>
              <a:t>用</a:t>
            </a:r>
            <a:r>
              <a:rPr dirty="0" sz="1600" spc="-5">
                <a:latin typeface="微软雅黑"/>
                <a:cs typeface="微软雅黑"/>
              </a:rPr>
              <a:t>户因</a:t>
            </a:r>
            <a:r>
              <a:rPr dirty="0" sz="1600" spc="5">
                <a:latin typeface="微软雅黑"/>
                <a:cs typeface="微软雅黑"/>
              </a:rPr>
              <a:t>此</a:t>
            </a:r>
            <a:r>
              <a:rPr dirty="0" sz="1600" spc="-5">
                <a:latin typeface="微软雅黑"/>
                <a:cs typeface="微软雅黑"/>
              </a:rPr>
              <a:t>受到</a:t>
            </a:r>
            <a:r>
              <a:rPr dirty="0" sz="1600" spc="5">
                <a:latin typeface="微软雅黑"/>
                <a:cs typeface="微软雅黑"/>
              </a:rPr>
              <a:t>了</a:t>
            </a:r>
            <a:r>
              <a:rPr dirty="0" sz="1600" spc="-5">
                <a:latin typeface="微软雅黑"/>
                <a:cs typeface="微软雅黑"/>
              </a:rPr>
              <a:t>安利。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123594" y="236042"/>
            <a:ext cx="4445000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74165" algn="l"/>
              </a:tabLst>
            </a:pPr>
            <a:r>
              <a:rPr dirty="0" sz="3200" spc="10"/>
              <a:t>活动</a:t>
            </a:r>
            <a:r>
              <a:rPr dirty="0" sz="3200" spc="-10"/>
              <a:t>四	</a:t>
            </a:r>
            <a:r>
              <a:rPr dirty="0" sz="3200" spc="5"/>
              <a:t>认识</a:t>
            </a:r>
            <a:r>
              <a:rPr dirty="0" sz="3200" spc="-10"/>
              <a:t>小</a:t>
            </a:r>
            <a:r>
              <a:rPr dirty="0" sz="3200" spc="5"/>
              <a:t>红</a:t>
            </a:r>
            <a:r>
              <a:rPr dirty="0" sz="3200" spc="-10"/>
              <a:t>书平台</a:t>
            </a:r>
            <a:endParaRPr sz="3200"/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12095" y="2026920"/>
            <a:ext cx="2124455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BED4F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457200" y="0"/>
            <a:ext cx="11734800" cy="6858000"/>
            <a:chOff x="457200" y="0"/>
            <a:chExt cx="11734800" cy="6858000"/>
          </a:xfrm>
        </p:grpSpPr>
        <p:sp>
          <p:nvSpPr>
            <p:cNvPr id="4" name="object 4"/>
            <p:cNvSpPr/>
            <p:nvPr/>
          </p:nvSpPr>
          <p:spPr>
            <a:xfrm>
              <a:off x="3991355" y="0"/>
              <a:ext cx="6507480" cy="4170045"/>
            </a:xfrm>
            <a:custGeom>
              <a:avLst/>
              <a:gdLst/>
              <a:ahLst/>
              <a:cxnLst/>
              <a:rect l="l" t="t" r="r" b="b"/>
              <a:pathLst>
                <a:path w="6507480" h="4170045">
                  <a:moveTo>
                    <a:pt x="6507480" y="0"/>
                  </a:moveTo>
                  <a:lnTo>
                    <a:pt x="5714516" y="0"/>
                  </a:lnTo>
                  <a:lnTo>
                    <a:pt x="5672184" y="2695"/>
                  </a:lnTo>
                  <a:lnTo>
                    <a:pt x="5546905" y="12143"/>
                  </a:lnTo>
                  <a:lnTo>
                    <a:pt x="5416314" y="24264"/>
                  </a:lnTo>
                  <a:lnTo>
                    <a:pt x="5280732" y="39318"/>
                  </a:lnTo>
                  <a:lnTo>
                    <a:pt x="5140482" y="57565"/>
                  </a:lnTo>
                  <a:lnTo>
                    <a:pt x="5032425" y="73501"/>
                  </a:lnTo>
                  <a:lnTo>
                    <a:pt x="4922059" y="91488"/>
                  </a:lnTo>
                  <a:lnTo>
                    <a:pt x="4809521" y="111636"/>
                  </a:lnTo>
                  <a:lnTo>
                    <a:pt x="4694945" y="134054"/>
                  </a:lnTo>
                  <a:lnTo>
                    <a:pt x="4578469" y="158851"/>
                  </a:lnTo>
                  <a:lnTo>
                    <a:pt x="4460227" y="186137"/>
                  </a:lnTo>
                  <a:lnTo>
                    <a:pt x="4340357" y="216022"/>
                  </a:lnTo>
                  <a:lnTo>
                    <a:pt x="4218993" y="248615"/>
                  </a:lnTo>
                  <a:lnTo>
                    <a:pt x="4137321" y="271902"/>
                  </a:lnTo>
                  <a:lnTo>
                    <a:pt x="4055086" y="296473"/>
                  </a:lnTo>
                  <a:lnTo>
                    <a:pt x="3972329" y="322361"/>
                  </a:lnTo>
                  <a:lnTo>
                    <a:pt x="3889089" y="349599"/>
                  </a:lnTo>
                  <a:lnTo>
                    <a:pt x="3805407" y="378219"/>
                  </a:lnTo>
                  <a:lnTo>
                    <a:pt x="3721323" y="408253"/>
                  </a:lnTo>
                  <a:lnTo>
                    <a:pt x="3636877" y="439734"/>
                  </a:lnTo>
                  <a:lnTo>
                    <a:pt x="3552110" y="472693"/>
                  </a:lnTo>
                  <a:lnTo>
                    <a:pt x="3467062" y="507165"/>
                  </a:lnTo>
                  <a:lnTo>
                    <a:pt x="3381773" y="543180"/>
                  </a:lnTo>
                  <a:lnTo>
                    <a:pt x="3296283" y="580772"/>
                  </a:lnTo>
                  <a:lnTo>
                    <a:pt x="3210633" y="619973"/>
                  </a:lnTo>
                  <a:lnTo>
                    <a:pt x="3124863" y="660815"/>
                  </a:lnTo>
                  <a:lnTo>
                    <a:pt x="3039014" y="703331"/>
                  </a:lnTo>
                  <a:lnTo>
                    <a:pt x="2953125" y="747553"/>
                  </a:lnTo>
                  <a:lnTo>
                    <a:pt x="2910178" y="770313"/>
                  </a:lnTo>
                  <a:lnTo>
                    <a:pt x="2867236" y="793513"/>
                  </a:lnTo>
                  <a:lnTo>
                    <a:pt x="2824305" y="817155"/>
                  </a:lnTo>
                  <a:lnTo>
                    <a:pt x="2781389" y="841245"/>
                  </a:lnTo>
                  <a:lnTo>
                    <a:pt x="2738493" y="865785"/>
                  </a:lnTo>
                  <a:lnTo>
                    <a:pt x="2695623" y="890779"/>
                  </a:lnTo>
                  <a:lnTo>
                    <a:pt x="2652783" y="916233"/>
                  </a:lnTo>
                  <a:lnTo>
                    <a:pt x="2609978" y="942150"/>
                  </a:lnTo>
                  <a:lnTo>
                    <a:pt x="2567214" y="968534"/>
                  </a:lnTo>
                  <a:lnTo>
                    <a:pt x="2524495" y="995389"/>
                  </a:lnTo>
                  <a:lnTo>
                    <a:pt x="2481827" y="1022720"/>
                  </a:lnTo>
                  <a:lnTo>
                    <a:pt x="2439215" y="1050529"/>
                  </a:lnTo>
                  <a:lnTo>
                    <a:pt x="2396663" y="1078822"/>
                  </a:lnTo>
                  <a:lnTo>
                    <a:pt x="2354177" y="1107602"/>
                  </a:lnTo>
                  <a:lnTo>
                    <a:pt x="2311761" y="1136874"/>
                  </a:lnTo>
                  <a:lnTo>
                    <a:pt x="2269421" y="1166641"/>
                  </a:lnTo>
                  <a:lnTo>
                    <a:pt x="2227162" y="1196907"/>
                  </a:lnTo>
                  <a:lnTo>
                    <a:pt x="2184989" y="1227677"/>
                  </a:lnTo>
                  <a:lnTo>
                    <a:pt x="2142906" y="1258955"/>
                  </a:lnTo>
                  <a:lnTo>
                    <a:pt x="2100919" y="1290745"/>
                  </a:lnTo>
                  <a:lnTo>
                    <a:pt x="2059033" y="1323050"/>
                  </a:lnTo>
                  <a:lnTo>
                    <a:pt x="2017253" y="1355874"/>
                  </a:lnTo>
                  <a:lnTo>
                    <a:pt x="1975584" y="1389223"/>
                  </a:lnTo>
                  <a:lnTo>
                    <a:pt x="1934031" y="1423100"/>
                  </a:lnTo>
                  <a:lnTo>
                    <a:pt x="1892599" y="1457508"/>
                  </a:lnTo>
                  <a:lnTo>
                    <a:pt x="1851293" y="1492453"/>
                  </a:lnTo>
                  <a:lnTo>
                    <a:pt x="1810118" y="1527937"/>
                  </a:lnTo>
                  <a:lnTo>
                    <a:pt x="1769079" y="1563966"/>
                  </a:lnTo>
                  <a:lnTo>
                    <a:pt x="1728181" y="1600543"/>
                  </a:lnTo>
                  <a:lnTo>
                    <a:pt x="1687429" y="1637672"/>
                  </a:lnTo>
                  <a:lnTo>
                    <a:pt x="1646829" y="1675357"/>
                  </a:lnTo>
                  <a:lnTo>
                    <a:pt x="1606385" y="1713603"/>
                  </a:lnTo>
                  <a:lnTo>
                    <a:pt x="1566102" y="1752412"/>
                  </a:lnTo>
                  <a:lnTo>
                    <a:pt x="1525985" y="1791791"/>
                  </a:lnTo>
                  <a:lnTo>
                    <a:pt x="1486040" y="1831742"/>
                  </a:lnTo>
                  <a:lnTo>
                    <a:pt x="1446271" y="1872269"/>
                  </a:lnTo>
                  <a:lnTo>
                    <a:pt x="1406684" y="1913377"/>
                  </a:lnTo>
                  <a:lnTo>
                    <a:pt x="1367283" y="1955070"/>
                  </a:lnTo>
                  <a:lnTo>
                    <a:pt x="1328073" y="1997351"/>
                  </a:lnTo>
                  <a:lnTo>
                    <a:pt x="1289060" y="2040225"/>
                  </a:lnTo>
                  <a:lnTo>
                    <a:pt x="1250248" y="2083696"/>
                  </a:lnTo>
                  <a:lnTo>
                    <a:pt x="1211643" y="2127767"/>
                  </a:lnTo>
                  <a:lnTo>
                    <a:pt x="1173250" y="2172444"/>
                  </a:lnTo>
                  <a:lnTo>
                    <a:pt x="1135073" y="2217729"/>
                  </a:lnTo>
                  <a:lnTo>
                    <a:pt x="1097118" y="2263628"/>
                  </a:lnTo>
                  <a:lnTo>
                    <a:pt x="1059390" y="2310143"/>
                  </a:lnTo>
                  <a:lnTo>
                    <a:pt x="1021893" y="2357280"/>
                  </a:lnTo>
                  <a:lnTo>
                    <a:pt x="984633" y="2405042"/>
                  </a:lnTo>
                  <a:lnTo>
                    <a:pt x="947615" y="2453433"/>
                  </a:lnTo>
                  <a:lnTo>
                    <a:pt x="910844" y="2502457"/>
                  </a:lnTo>
                  <a:lnTo>
                    <a:pt x="874325" y="2552119"/>
                  </a:lnTo>
                  <a:lnTo>
                    <a:pt x="838062" y="2602422"/>
                  </a:lnTo>
                  <a:lnTo>
                    <a:pt x="802062" y="2653371"/>
                  </a:lnTo>
                  <a:lnTo>
                    <a:pt x="766328" y="2704969"/>
                  </a:lnTo>
                  <a:lnTo>
                    <a:pt x="730867" y="2757220"/>
                  </a:lnTo>
                  <a:lnTo>
                    <a:pt x="695682" y="2810129"/>
                  </a:lnTo>
                  <a:lnTo>
                    <a:pt x="660780" y="2863700"/>
                  </a:lnTo>
                  <a:lnTo>
                    <a:pt x="626165" y="2917937"/>
                  </a:lnTo>
                  <a:lnTo>
                    <a:pt x="591842" y="2972843"/>
                  </a:lnTo>
                  <a:lnTo>
                    <a:pt x="557816" y="3028423"/>
                  </a:lnTo>
                  <a:lnTo>
                    <a:pt x="524092" y="3084681"/>
                  </a:lnTo>
                  <a:lnTo>
                    <a:pt x="490676" y="3141621"/>
                  </a:lnTo>
                  <a:lnTo>
                    <a:pt x="457571" y="3199247"/>
                  </a:lnTo>
                  <a:lnTo>
                    <a:pt x="424784" y="3257563"/>
                  </a:lnTo>
                  <a:lnTo>
                    <a:pt x="392320" y="3316573"/>
                  </a:lnTo>
                  <a:lnTo>
                    <a:pt x="360183" y="3376281"/>
                  </a:lnTo>
                  <a:lnTo>
                    <a:pt x="328378" y="3436691"/>
                  </a:lnTo>
                  <a:lnTo>
                    <a:pt x="296911" y="3497808"/>
                  </a:lnTo>
                  <a:lnTo>
                    <a:pt x="265786" y="3559634"/>
                  </a:lnTo>
                  <a:lnTo>
                    <a:pt x="235009" y="3622176"/>
                  </a:lnTo>
                  <a:lnTo>
                    <a:pt x="204584" y="3685435"/>
                  </a:lnTo>
                  <a:lnTo>
                    <a:pt x="174517" y="3749417"/>
                  </a:lnTo>
                  <a:lnTo>
                    <a:pt x="144812" y="3814126"/>
                  </a:lnTo>
                  <a:lnTo>
                    <a:pt x="115475" y="3879565"/>
                  </a:lnTo>
                  <a:lnTo>
                    <a:pt x="86511" y="3945739"/>
                  </a:lnTo>
                  <a:lnTo>
                    <a:pt x="57924" y="4012651"/>
                  </a:lnTo>
                  <a:lnTo>
                    <a:pt x="29720" y="4080307"/>
                  </a:lnTo>
                  <a:lnTo>
                    <a:pt x="1905" y="4148708"/>
                  </a:lnTo>
                  <a:lnTo>
                    <a:pt x="0" y="4169664"/>
                  </a:lnTo>
                  <a:lnTo>
                    <a:pt x="6507480" y="4169664"/>
                  </a:lnTo>
                  <a:lnTo>
                    <a:pt x="6507480" y="0"/>
                  </a:lnTo>
                  <a:close/>
                </a:path>
              </a:pathLst>
            </a:custGeom>
            <a:solidFill>
              <a:srgbClr val="DFEA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89091" y="0"/>
              <a:ext cx="6503034" cy="3872865"/>
            </a:xfrm>
            <a:custGeom>
              <a:avLst/>
              <a:gdLst/>
              <a:ahLst/>
              <a:cxnLst/>
              <a:rect l="l" t="t" r="r" b="b"/>
              <a:pathLst>
                <a:path w="6503034" h="3872865">
                  <a:moveTo>
                    <a:pt x="6502907" y="0"/>
                  </a:moveTo>
                  <a:lnTo>
                    <a:pt x="4052802" y="0"/>
                  </a:lnTo>
                  <a:lnTo>
                    <a:pt x="3972329" y="25181"/>
                  </a:lnTo>
                  <a:lnTo>
                    <a:pt x="3889089" y="52419"/>
                  </a:lnTo>
                  <a:lnTo>
                    <a:pt x="3805407" y="81039"/>
                  </a:lnTo>
                  <a:lnTo>
                    <a:pt x="3721323" y="111073"/>
                  </a:lnTo>
                  <a:lnTo>
                    <a:pt x="3636877" y="142554"/>
                  </a:lnTo>
                  <a:lnTo>
                    <a:pt x="3552110" y="175513"/>
                  </a:lnTo>
                  <a:lnTo>
                    <a:pt x="3467062" y="209985"/>
                  </a:lnTo>
                  <a:lnTo>
                    <a:pt x="3381773" y="246000"/>
                  </a:lnTo>
                  <a:lnTo>
                    <a:pt x="3296283" y="283592"/>
                  </a:lnTo>
                  <a:lnTo>
                    <a:pt x="3210633" y="322793"/>
                  </a:lnTo>
                  <a:lnTo>
                    <a:pt x="3124863" y="363635"/>
                  </a:lnTo>
                  <a:lnTo>
                    <a:pt x="3039014" y="406151"/>
                  </a:lnTo>
                  <a:lnTo>
                    <a:pt x="2953125" y="450373"/>
                  </a:lnTo>
                  <a:lnTo>
                    <a:pt x="2910178" y="473133"/>
                  </a:lnTo>
                  <a:lnTo>
                    <a:pt x="2867236" y="496333"/>
                  </a:lnTo>
                  <a:lnTo>
                    <a:pt x="2824305" y="519975"/>
                  </a:lnTo>
                  <a:lnTo>
                    <a:pt x="2781389" y="544065"/>
                  </a:lnTo>
                  <a:lnTo>
                    <a:pt x="2738493" y="568605"/>
                  </a:lnTo>
                  <a:lnTo>
                    <a:pt x="2695623" y="593599"/>
                  </a:lnTo>
                  <a:lnTo>
                    <a:pt x="2652783" y="619053"/>
                  </a:lnTo>
                  <a:lnTo>
                    <a:pt x="2609978" y="644970"/>
                  </a:lnTo>
                  <a:lnTo>
                    <a:pt x="2567214" y="671354"/>
                  </a:lnTo>
                  <a:lnTo>
                    <a:pt x="2524495" y="698209"/>
                  </a:lnTo>
                  <a:lnTo>
                    <a:pt x="2481827" y="725540"/>
                  </a:lnTo>
                  <a:lnTo>
                    <a:pt x="2439215" y="753349"/>
                  </a:lnTo>
                  <a:lnTo>
                    <a:pt x="2396663" y="781642"/>
                  </a:lnTo>
                  <a:lnTo>
                    <a:pt x="2354177" y="810422"/>
                  </a:lnTo>
                  <a:lnTo>
                    <a:pt x="2311761" y="839694"/>
                  </a:lnTo>
                  <a:lnTo>
                    <a:pt x="2269421" y="869461"/>
                  </a:lnTo>
                  <a:lnTo>
                    <a:pt x="2227162" y="899727"/>
                  </a:lnTo>
                  <a:lnTo>
                    <a:pt x="2184989" y="930497"/>
                  </a:lnTo>
                  <a:lnTo>
                    <a:pt x="2142906" y="961775"/>
                  </a:lnTo>
                  <a:lnTo>
                    <a:pt x="2100919" y="993565"/>
                  </a:lnTo>
                  <a:lnTo>
                    <a:pt x="2059033" y="1025870"/>
                  </a:lnTo>
                  <a:lnTo>
                    <a:pt x="2017253" y="1058694"/>
                  </a:lnTo>
                  <a:lnTo>
                    <a:pt x="1975584" y="1092043"/>
                  </a:lnTo>
                  <a:lnTo>
                    <a:pt x="1934031" y="1125920"/>
                  </a:lnTo>
                  <a:lnTo>
                    <a:pt x="1892599" y="1160328"/>
                  </a:lnTo>
                  <a:lnTo>
                    <a:pt x="1851293" y="1195273"/>
                  </a:lnTo>
                  <a:lnTo>
                    <a:pt x="1810118" y="1230757"/>
                  </a:lnTo>
                  <a:lnTo>
                    <a:pt x="1769079" y="1266786"/>
                  </a:lnTo>
                  <a:lnTo>
                    <a:pt x="1728181" y="1303363"/>
                  </a:lnTo>
                  <a:lnTo>
                    <a:pt x="1687429" y="1340492"/>
                  </a:lnTo>
                  <a:lnTo>
                    <a:pt x="1646829" y="1378177"/>
                  </a:lnTo>
                  <a:lnTo>
                    <a:pt x="1606385" y="1416423"/>
                  </a:lnTo>
                  <a:lnTo>
                    <a:pt x="1566102" y="1455232"/>
                  </a:lnTo>
                  <a:lnTo>
                    <a:pt x="1525985" y="1494611"/>
                  </a:lnTo>
                  <a:lnTo>
                    <a:pt x="1486040" y="1534562"/>
                  </a:lnTo>
                  <a:lnTo>
                    <a:pt x="1446271" y="1575089"/>
                  </a:lnTo>
                  <a:lnTo>
                    <a:pt x="1406684" y="1616197"/>
                  </a:lnTo>
                  <a:lnTo>
                    <a:pt x="1367283" y="1657890"/>
                  </a:lnTo>
                  <a:lnTo>
                    <a:pt x="1328073" y="1700171"/>
                  </a:lnTo>
                  <a:lnTo>
                    <a:pt x="1289060" y="1743045"/>
                  </a:lnTo>
                  <a:lnTo>
                    <a:pt x="1250248" y="1786516"/>
                  </a:lnTo>
                  <a:lnTo>
                    <a:pt x="1211643" y="1830587"/>
                  </a:lnTo>
                  <a:lnTo>
                    <a:pt x="1173250" y="1875264"/>
                  </a:lnTo>
                  <a:lnTo>
                    <a:pt x="1135073" y="1920549"/>
                  </a:lnTo>
                  <a:lnTo>
                    <a:pt x="1097118" y="1966448"/>
                  </a:lnTo>
                  <a:lnTo>
                    <a:pt x="1059390" y="2012963"/>
                  </a:lnTo>
                  <a:lnTo>
                    <a:pt x="1021893" y="2060100"/>
                  </a:lnTo>
                  <a:lnTo>
                    <a:pt x="984633" y="2107862"/>
                  </a:lnTo>
                  <a:lnTo>
                    <a:pt x="947615" y="2156253"/>
                  </a:lnTo>
                  <a:lnTo>
                    <a:pt x="910844" y="2205277"/>
                  </a:lnTo>
                  <a:lnTo>
                    <a:pt x="874325" y="2254939"/>
                  </a:lnTo>
                  <a:lnTo>
                    <a:pt x="838062" y="2305242"/>
                  </a:lnTo>
                  <a:lnTo>
                    <a:pt x="802062" y="2356191"/>
                  </a:lnTo>
                  <a:lnTo>
                    <a:pt x="766328" y="2407789"/>
                  </a:lnTo>
                  <a:lnTo>
                    <a:pt x="730867" y="2460040"/>
                  </a:lnTo>
                  <a:lnTo>
                    <a:pt x="695682" y="2512949"/>
                  </a:lnTo>
                  <a:lnTo>
                    <a:pt x="660780" y="2566520"/>
                  </a:lnTo>
                  <a:lnTo>
                    <a:pt x="626165" y="2620757"/>
                  </a:lnTo>
                  <a:lnTo>
                    <a:pt x="591842" y="2675663"/>
                  </a:lnTo>
                  <a:lnTo>
                    <a:pt x="557816" y="2731243"/>
                  </a:lnTo>
                  <a:lnTo>
                    <a:pt x="524092" y="2787501"/>
                  </a:lnTo>
                  <a:lnTo>
                    <a:pt x="490676" y="2844441"/>
                  </a:lnTo>
                  <a:lnTo>
                    <a:pt x="457571" y="2902067"/>
                  </a:lnTo>
                  <a:lnTo>
                    <a:pt x="424784" y="2960383"/>
                  </a:lnTo>
                  <a:lnTo>
                    <a:pt x="392320" y="3019393"/>
                  </a:lnTo>
                  <a:lnTo>
                    <a:pt x="360183" y="3079101"/>
                  </a:lnTo>
                  <a:lnTo>
                    <a:pt x="328378" y="3139511"/>
                  </a:lnTo>
                  <a:lnTo>
                    <a:pt x="296911" y="3200628"/>
                  </a:lnTo>
                  <a:lnTo>
                    <a:pt x="265786" y="3262454"/>
                  </a:lnTo>
                  <a:lnTo>
                    <a:pt x="235009" y="3324996"/>
                  </a:lnTo>
                  <a:lnTo>
                    <a:pt x="204584" y="3388255"/>
                  </a:lnTo>
                  <a:lnTo>
                    <a:pt x="174517" y="3452237"/>
                  </a:lnTo>
                  <a:lnTo>
                    <a:pt x="144812" y="3516946"/>
                  </a:lnTo>
                  <a:lnTo>
                    <a:pt x="115475" y="3582385"/>
                  </a:lnTo>
                  <a:lnTo>
                    <a:pt x="86511" y="3648559"/>
                  </a:lnTo>
                  <a:lnTo>
                    <a:pt x="57924" y="3715471"/>
                  </a:lnTo>
                  <a:lnTo>
                    <a:pt x="29720" y="3783127"/>
                  </a:lnTo>
                  <a:lnTo>
                    <a:pt x="1905" y="3851529"/>
                  </a:lnTo>
                  <a:lnTo>
                    <a:pt x="0" y="3872483"/>
                  </a:lnTo>
                  <a:lnTo>
                    <a:pt x="6502907" y="3872483"/>
                  </a:lnTo>
                  <a:lnTo>
                    <a:pt x="6502907" y="0"/>
                  </a:lnTo>
                  <a:close/>
                </a:path>
              </a:pathLst>
            </a:custGeom>
            <a:solidFill>
              <a:srgbClr val="307A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746232" y="3100090"/>
              <a:ext cx="9446260" cy="3757929"/>
            </a:xfrm>
            <a:custGeom>
              <a:avLst/>
              <a:gdLst/>
              <a:ahLst/>
              <a:cxnLst/>
              <a:rect l="l" t="t" r="r" b="b"/>
              <a:pathLst>
                <a:path w="9446260" h="3757929">
                  <a:moveTo>
                    <a:pt x="9445767" y="0"/>
                  </a:moveTo>
                  <a:lnTo>
                    <a:pt x="9355627" y="35036"/>
                  </a:lnTo>
                  <a:lnTo>
                    <a:pt x="9260514" y="70379"/>
                  </a:lnTo>
                  <a:lnTo>
                    <a:pt x="9165011" y="104275"/>
                  </a:lnTo>
                  <a:lnTo>
                    <a:pt x="9069132" y="136770"/>
                  </a:lnTo>
                  <a:lnTo>
                    <a:pt x="8972889" y="167912"/>
                  </a:lnTo>
                  <a:lnTo>
                    <a:pt x="8876294" y="197745"/>
                  </a:lnTo>
                  <a:lnTo>
                    <a:pt x="8779360" y="226316"/>
                  </a:lnTo>
                  <a:lnTo>
                    <a:pt x="8682099" y="253672"/>
                  </a:lnTo>
                  <a:lnTo>
                    <a:pt x="8535621" y="292527"/>
                  </a:lnTo>
                  <a:lnTo>
                    <a:pt x="8388478" y="328906"/>
                  </a:lnTo>
                  <a:lnTo>
                    <a:pt x="8240711" y="362965"/>
                  </a:lnTo>
                  <a:lnTo>
                    <a:pt x="8092361" y="394861"/>
                  </a:lnTo>
                  <a:lnTo>
                    <a:pt x="7893729" y="434291"/>
                  </a:lnTo>
                  <a:lnTo>
                    <a:pt x="7644240" y="479121"/>
                  </a:lnTo>
                  <a:lnTo>
                    <a:pt x="7343351" y="527332"/>
                  </a:lnTo>
                  <a:lnTo>
                    <a:pt x="6990666" y="577452"/>
                  </a:lnTo>
                  <a:lnTo>
                    <a:pt x="5118048" y="811082"/>
                  </a:lnTo>
                  <a:lnTo>
                    <a:pt x="4766237" y="864473"/>
                  </a:lnTo>
                  <a:lnTo>
                    <a:pt x="4516185" y="907227"/>
                  </a:lnTo>
                  <a:lnTo>
                    <a:pt x="4317037" y="944756"/>
                  </a:lnTo>
                  <a:lnTo>
                    <a:pt x="4118791" y="985641"/>
                  </a:lnTo>
                  <a:lnTo>
                    <a:pt x="3970759" y="1018728"/>
                  </a:lnTo>
                  <a:lnTo>
                    <a:pt x="3823331" y="1054067"/>
                  </a:lnTo>
                  <a:lnTo>
                    <a:pt x="3676551" y="1091814"/>
                  </a:lnTo>
                  <a:lnTo>
                    <a:pt x="3530459" y="1132123"/>
                  </a:lnTo>
                  <a:lnTo>
                    <a:pt x="3433468" y="1160496"/>
                  </a:lnTo>
                  <a:lnTo>
                    <a:pt x="3336814" y="1190124"/>
                  </a:lnTo>
                  <a:lnTo>
                    <a:pt x="3240510" y="1221053"/>
                  </a:lnTo>
                  <a:lnTo>
                    <a:pt x="3144568" y="1253329"/>
                  </a:lnTo>
                  <a:lnTo>
                    <a:pt x="3049001" y="1286997"/>
                  </a:lnTo>
                  <a:lnTo>
                    <a:pt x="2953820" y="1322105"/>
                  </a:lnTo>
                  <a:lnTo>
                    <a:pt x="2859039" y="1358698"/>
                  </a:lnTo>
                  <a:lnTo>
                    <a:pt x="2764669" y="1396823"/>
                  </a:lnTo>
                  <a:lnTo>
                    <a:pt x="2670724" y="1436525"/>
                  </a:lnTo>
                  <a:lnTo>
                    <a:pt x="2577215" y="1477852"/>
                  </a:lnTo>
                  <a:lnTo>
                    <a:pt x="2530628" y="1499138"/>
                  </a:lnTo>
                  <a:lnTo>
                    <a:pt x="2484155" y="1520848"/>
                  </a:lnTo>
                  <a:lnTo>
                    <a:pt x="2437797" y="1542987"/>
                  </a:lnTo>
                  <a:lnTo>
                    <a:pt x="2391556" y="1565561"/>
                  </a:lnTo>
                  <a:lnTo>
                    <a:pt x="2345434" y="1588575"/>
                  </a:lnTo>
                  <a:lnTo>
                    <a:pt x="2299431" y="1612036"/>
                  </a:lnTo>
                  <a:lnTo>
                    <a:pt x="2253551" y="1635949"/>
                  </a:lnTo>
                  <a:lnTo>
                    <a:pt x="2207793" y="1660319"/>
                  </a:lnTo>
                  <a:lnTo>
                    <a:pt x="2162160" y="1685154"/>
                  </a:lnTo>
                  <a:lnTo>
                    <a:pt x="2116653" y="1710458"/>
                  </a:lnTo>
                  <a:lnTo>
                    <a:pt x="2071274" y="1736237"/>
                  </a:lnTo>
                  <a:lnTo>
                    <a:pt x="2026024" y="1762497"/>
                  </a:lnTo>
                  <a:lnTo>
                    <a:pt x="1980905" y="1789244"/>
                  </a:lnTo>
                  <a:lnTo>
                    <a:pt x="1935918" y="1816483"/>
                  </a:lnTo>
                  <a:lnTo>
                    <a:pt x="1891066" y="1844221"/>
                  </a:lnTo>
                  <a:lnTo>
                    <a:pt x="1846349" y="1872463"/>
                  </a:lnTo>
                  <a:lnTo>
                    <a:pt x="1801769" y="1901215"/>
                  </a:lnTo>
                  <a:lnTo>
                    <a:pt x="1757328" y="1930482"/>
                  </a:lnTo>
                  <a:lnTo>
                    <a:pt x="1713026" y="1960271"/>
                  </a:lnTo>
                  <a:lnTo>
                    <a:pt x="1668867" y="1990587"/>
                  </a:lnTo>
                  <a:lnTo>
                    <a:pt x="1624851" y="2021436"/>
                  </a:lnTo>
                  <a:lnTo>
                    <a:pt x="1580980" y="2052823"/>
                  </a:lnTo>
                  <a:lnTo>
                    <a:pt x="1537255" y="2084755"/>
                  </a:lnTo>
                  <a:lnTo>
                    <a:pt x="1493678" y="2117238"/>
                  </a:lnTo>
                  <a:lnTo>
                    <a:pt x="1450250" y="2150276"/>
                  </a:lnTo>
                  <a:lnTo>
                    <a:pt x="1406974" y="2183876"/>
                  </a:lnTo>
                  <a:lnTo>
                    <a:pt x="1363850" y="2218044"/>
                  </a:lnTo>
                  <a:lnTo>
                    <a:pt x="1320880" y="2252785"/>
                  </a:lnTo>
                  <a:lnTo>
                    <a:pt x="1278066" y="2288105"/>
                  </a:lnTo>
                  <a:lnTo>
                    <a:pt x="1235409" y="2324010"/>
                  </a:lnTo>
                  <a:lnTo>
                    <a:pt x="1192911" y="2360506"/>
                  </a:lnTo>
                  <a:lnTo>
                    <a:pt x="1150573" y="2397598"/>
                  </a:lnTo>
                  <a:lnTo>
                    <a:pt x="1108397" y="2435293"/>
                  </a:lnTo>
                  <a:lnTo>
                    <a:pt x="1066385" y="2473595"/>
                  </a:lnTo>
                  <a:lnTo>
                    <a:pt x="1024538" y="2512511"/>
                  </a:lnTo>
                  <a:lnTo>
                    <a:pt x="982857" y="2552047"/>
                  </a:lnTo>
                  <a:lnTo>
                    <a:pt x="941344" y="2592208"/>
                  </a:lnTo>
                  <a:lnTo>
                    <a:pt x="900001" y="2633000"/>
                  </a:lnTo>
                  <a:lnTo>
                    <a:pt x="858829" y="2674429"/>
                  </a:lnTo>
                  <a:lnTo>
                    <a:pt x="817830" y="2716500"/>
                  </a:lnTo>
                  <a:lnTo>
                    <a:pt x="777006" y="2759220"/>
                  </a:lnTo>
                  <a:lnTo>
                    <a:pt x="736357" y="2802594"/>
                  </a:lnTo>
                  <a:lnTo>
                    <a:pt x="695885" y="2846628"/>
                  </a:lnTo>
                  <a:lnTo>
                    <a:pt x="655593" y="2891327"/>
                  </a:lnTo>
                  <a:lnTo>
                    <a:pt x="615481" y="2936698"/>
                  </a:lnTo>
                  <a:lnTo>
                    <a:pt x="575551" y="2982747"/>
                  </a:lnTo>
                  <a:lnTo>
                    <a:pt x="535805" y="3029478"/>
                  </a:lnTo>
                  <a:lnTo>
                    <a:pt x="496244" y="3076898"/>
                  </a:lnTo>
                  <a:lnTo>
                    <a:pt x="456869" y="3125013"/>
                  </a:lnTo>
                  <a:lnTo>
                    <a:pt x="417683" y="3173828"/>
                  </a:lnTo>
                  <a:lnTo>
                    <a:pt x="378687" y="3223349"/>
                  </a:lnTo>
                  <a:lnTo>
                    <a:pt x="339882" y="3273582"/>
                  </a:lnTo>
                  <a:lnTo>
                    <a:pt x="301270" y="3324532"/>
                  </a:lnTo>
                  <a:lnTo>
                    <a:pt x="262853" y="3376206"/>
                  </a:lnTo>
                  <a:lnTo>
                    <a:pt x="224631" y="3428609"/>
                  </a:lnTo>
                  <a:lnTo>
                    <a:pt x="186608" y="3481747"/>
                  </a:lnTo>
                  <a:lnTo>
                    <a:pt x="148783" y="3535626"/>
                  </a:lnTo>
                  <a:lnTo>
                    <a:pt x="111159" y="3590252"/>
                  </a:lnTo>
                  <a:lnTo>
                    <a:pt x="73737" y="3645629"/>
                  </a:lnTo>
                  <a:lnTo>
                    <a:pt x="36519" y="3701765"/>
                  </a:lnTo>
                  <a:lnTo>
                    <a:pt x="0" y="3757907"/>
                  </a:lnTo>
                  <a:lnTo>
                    <a:pt x="9445767" y="3757907"/>
                  </a:lnTo>
                  <a:lnTo>
                    <a:pt x="9445767" y="0"/>
                  </a:lnTo>
                  <a:close/>
                </a:path>
              </a:pathLst>
            </a:custGeom>
            <a:solidFill>
              <a:srgbClr val="5C91E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303314"/>
              <a:ext cx="11483594" cy="6391909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2648" y="458723"/>
            <a:ext cx="10966704" cy="5925312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003551" y="886714"/>
            <a:ext cx="627253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/>
              <a:t>力学笃</a:t>
            </a:r>
            <a:r>
              <a:rPr dirty="0" sz="3600" spc="-15"/>
              <a:t>行</a:t>
            </a:r>
            <a:r>
              <a:rPr dirty="0" sz="3600" spc="130"/>
              <a:t> </a:t>
            </a:r>
            <a:r>
              <a:rPr dirty="0" sz="3600">
                <a:latin typeface="Arial"/>
                <a:cs typeface="Arial"/>
              </a:rPr>
              <a:t>—</a:t>
            </a:r>
            <a:r>
              <a:rPr dirty="0" sz="3600" spc="-35">
                <a:latin typeface="Arial"/>
                <a:cs typeface="Arial"/>
              </a:rPr>
              <a:t> </a:t>
            </a:r>
            <a:r>
              <a:rPr dirty="0" spc="5"/>
              <a:t>新手如何选</a:t>
            </a:r>
            <a:r>
              <a:rPr dirty="0" spc="-5"/>
              <a:t>择</a:t>
            </a:r>
            <a:r>
              <a:rPr dirty="0" spc="5"/>
              <a:t>直</a:t>
            </a:r>
            <a:r>
              <a:rPr dirty="0" spc="-5"/>
              <a:t>播</a:t>
            </a:r>
            <a:r>
              <a:rPr dirty="0" spc="5"/>
              <a:t>平</a:t>
            </a:r>
            <a:r>
              <a:rPr dirty="0" spc="-15"/>
              <a:t>台</a:t>
            </a:r>
            <a:endParaRPr sz="3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06041" y="2127631"/>
            <a:ext cx="9078595" cy="37490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81940">
              <a:lnSpc>
                <a:spcPts val="2350"/>
              </a:lnSpc>
              <a:spcBef>
                <a:spcPts val="105"/>
              </a:spcBef>
            </a:pPr>
            <a:r>
              <a:rPr dirty="0" sz="2000">
                <a:latin typeface="黑体"/>
                <a:cs typeface="黑体"/>
              </a:rPr>
              <a:t>直播</a:t>
            </a:r>
            <a:r>
              <a:rPr dirty="0" sz="2000" spc="5">
                <a:latin typeface="黑体"/>
                <a:cs typeface="黑体"/>
              </a:rPr>
              <a:t>新</a:t>
            </a:r>
            <a:r>
              <a:rPr dirty="0" sz="2000" spc="-10">
                <a:latin typeface="黑体"/>
                <a:cs typeface="黑体"/>
              </a:rPr>
              <a:t>手</a:t>
            </a:r>
            <a:r>
              <a:rPr dirty="0" sz="2000">
                <a:latin typeface="黑体"/>
                <a:cs typeface="黑体"/>
              </a:rPr>
              <a:t>在</a:t>
            </a:r>
            <a:r>
              <a:rPr dirty="0" sz="2000" spc="-10">
                <a:latin typeface="黑体"/>
                <a:cs typeface="黑体"/>
              </a:rPr>
              <a:t>选</a:t>
            </a:r>
            <a:r>
              <a:rPr dirty="0" sz="2000">
                <a:latin typeface="黑体"/>
                <a:cs typeface="黑体"/>
              </a:rPr>
              <a:t>择直</a:t>
            </a:r>
            <a:r>
              <a:rPr dirty="0" sz="2000" spc="5">
                <a:latin typeface="黑体"/>
                <a:cs typeface="黑体"/>
              </a:rPr>
              <a:t>播</a:t>
            </a:r>
            <a:r>
              <a:rPr dirty="0" sz="2000" spc="-10">
                <a:latin typeface="黑体"/>
                <a:cs typeface="黑体"/>
              </a:rPr>
              <a:t>平</a:t>
            </a:r>
            <a:r>
              <a:rPr dirty="0" sz="2000">
                <a:latin typeface="黑体"/>
                <a:cs typeface="黑体"/>
              </a:rPr>
              <a:t>台</a:t>
            </a:r>
            <a:r>
              <a:rPr dirty="0" sz="2000" spc="-10">
                <a:latin typeface="黑体"/>
                <a:cs typeface="黑体"/>
              </a:rPr>
              <a:t>时</a:t>
            </a:r>
            <a:r>
              <a:rPr dirty="0" sz="2000">
                <a:latin typeface="黑体"/>
                <a:cs typeface="黑体"/>
              </a:rPr>
              <a:t>，首</a:t>
            </a:r>
            <a:r>
              <a:rPr dirty="0" sz="2000" spc="5">
                <a:latin typeface="黑体"/>
                <a:cs typeface="黑体"/>
              </a:rPr>
              <a:t>先</a:t>
            </a:r>
            <a:r>
              <a:rPr dirty="0" sz="2000" spc="-10">
                <a:latin typeface="黑体"/>
                <a:cs typeface="黑体"/>
              </a:rPr>
              <a:t>要</a:t>
            </a:r>
            <a:r>
              <a:rPr dirty="0" sz="2000">
                <a:latin typeface="黑体"/>
                <a:cs typeface="黑体"/>
              </a:rPr>
              <a:t>了</a:t>
            </a:r>
            <a:r>
              <a:rPr dirty="0" sz="2000" spc="-10">
                <a:latin typeface="黑体"/>
                <a:cs typeface="黑体"/>
              </a:rPr>
              <a:t>解</a:t>
            </a:r>
            <a:r>
              <a:rPr dirty="0" sz="2000">
                <a:latin typeface="黑体"/>
                <a:cs typeface="黑体"/>
              </a:rPr>
              <a:t>直播</a:t>
            </a:r>
            <a:r>
              <a:rPr dirty="0" sz="2000" spc="5">
                <a:latin typeface="黑体"/>
                <a:cs typeface="黑体"/>
              </a:rPr>
              <a:t>平</a:t>
            </a:r>
            <a:r>
              <a:rPr dirty="0" sz="2000" spc="-10">
                <a:latin typeface="黑体"/>
                <a:cs typeface="黑体"/>
              </a:rPr>
              <a:t>台</a:t>
            </a:r>
            <a:r>
              <a:rPr dirty="0" sz="2000">
                <a:latin typeface="黑体"/>
                <a:cs typeface="黑体"/>
              </a:rPr>
              <a:t>的</a:t>
            </a:r>
            <a:r>
              <a:rPr dirty="0" sz="2000" spc="-10">
                <a:latin typeface="黑体"/>
                <a:cs typeface="黑体"/>
              </a:rPr>
              <a:t>分</a:t>
            </a:r>
            <a:r>
              <a:rPr dirty="0" sz="2000">
                <a:latin typeface="黑体"/>
                <a:cs typeface="黑体"/>
              </a:rPr>
              <a:t>类和</a:t>
            </a:r>
            <a:r>
              <a:rPr dirty="0" sz="2000" spc="5">
                <a:latin typeface="黑体"/>
                <a:cs typeface="黑体"/>
              </a:rPr>
              <a:t>定</a:t>
            </a:r>
            <a:r>
              <a:rPr dirty="0" sz="2000" spc="-10">
                <a:latin typeface="黑体"/>
                <a:cs typeface="黑体"/>
              </a:rPr>
              <a:t>位</a:t>
            </a:r>
            <a:r>
              <a:rPr dirty="0" sz="2000">
                <a:latin typeface="黑体"/>
                <a:cs typeface="黑体"/>
              </a:rPr>
              <a:t>，</a:t>
            </a:r>
            <a:r>
              <a:rPr dirty="0" sz="2000" spc="-10">
                <a:latin typeface="黑体"/>
                <a:cs typeface="黑体"/>
              </a:rPr>
              <a:t>最</a:t>
            </a:r>
            <a:r>
              <a:rPr dirty="0" sz="2000">
                <a:latin typeface="黑体"/>
                <a:cs typeface="黑体"/>
              </a:rPr>
              <a:t>好以</a:t>
            </a:r>
            <a:r>
              <a:rPr dirty="0" sz="2000" spc="5">
                <a:latin typeface="黑体"/>
                <a:cs typeface="黑体"/>
              </a:rPr>
              <a:t>同</a:t>
            </a:r>
            <a:r>
              <a:rPr dirty="0" sz="2000">
                <a:latin typeface="黑体"/>
                <a:cs typeface="黑体"/>
              </a:rPr>
              <a:t>属</a:t>
            </a:r>
            <a:endParaRPr sz="2000">
              <a:latin typeface="黑体"/>
              <a:cs typeface="黑体"/>
            </a:endParaRPr>
          </a:p>
          <a:p>
            <a:pPr marL="12700">
              <a:lnSpc>
                <a:spcPts val="2350"/>
              </a:lnSpc>
            </a:pPr>
            <a:r>
              <a:rPr dirty="0" sz="2000" spc="5">
                <a:latin typeface="黑体"/>
                <a:cs typeface="黑体"/>
              </a:rPr>
              <a:t>性、</a:t>
            </a:r>
            <a:r>
              <a:rPr dirty="0" sz="2000" spc="-5">
                <a:latin typeface="黑体"/>
                <a:cs typeface="黑体"/>
              </a:rPr>
              <a:t>流</a:t>
            </a:r>
            <a:r>
              <a:rPr dirty="0" sz="2000" spc="-10">
                <a:latin typeface="黑体"/>
                <a:cs typeface="黑体"/>
              </a:rPr>
              <a:t>量</a:t>
            </a:r>
            <a:r>
              <a:rPr dirty="0" sz="2000" spc="5">
                <a:latin typeface="黑体"/>
                <a:cs typeface="黑体"/>
              </a:rPr>
              <a:t>大</a:t>
            </a:r>
            <a:r>
              <a:rPr dirty="0" sz="2000" spc="-15">
                <a:latin typeface="黑体"/>
                <a:cs typeface="黑体"/>
              </a:rPr>
              <a:t>为</a:t>
            </a:r>
            <a:r>
              <a:rPr dirty="0" sz="2000" spc="5">
                <a:latin typeface="黑体"/>
                <a:cs typeface="黑体"/>
              </a:rPr>
              <a:t>前提</a:t>
            </a:r>
            <a:r>
              <a:rPr dirty="0" sz="2000" spc="-5">
                <a:latin typeface="黑体"/>
                <a:cs typeface="黑体"/>
              </a:rPr>
              <a:t>，</a:t>
            </a:r>
            <a:r>
              <a:rPr dirty="0" sz="2000" spc="-10">
                <a:latin typeface="黑体"/>
                <a:cs typeface="黑体"/>
              </a:rPr>
              <a:t>再</a:t>
            </a:r>
            <a:r>
              <a:rPr dirty="0" sz="2000" spc="5">
                <a:latin typeface="黑体"/>
                <a:cs typeface="黑体"/>
              </a:rPr>
              <a:t>做</a:t>
            </a:r>
            <a:r>
              <a:rPr dirty="0" sz="2000" spc="-15">
                <a:latin typeface="黑体"/>
                <a:cs typeface="黑体"/>
              </a:rPr>
              <a:t>进</a:t>
            </a:r>
            <a:r>
              <a:rPr dirty="0" sz="2000" spc="5">
                <a:latin typeface="黑体"/>
                <a:cs typeface="黑体"/>
              </a:rPr>
              <a:t>一步</a:t>
            </a:r>
            <a:r>
              <a:rPr dirty="0" sz="2000" spc="-5">
                <a:latin typeface="黑体"/>
                <a:cs typeface="黑体"/>
              </a:rPr>
              <a:t>的</a:t>
            </a:r>
            <a:r>
              <a:rPr dirty="0" sz="2000" spc="-10">
                <a:latin typeface="黑体"/>
                <a:cs typeface="黑体"/>
              </a:rPr>
              <a:t>筛</a:t>
            </a:r>
            <a:r>
              <a:rPr dirty="0" sz="2000" spc="5">
                <a:latin typeface="黑体"/>
                <a:cs typeface="黑体"/>
              </a:rPr>
              <a:t>选。</a:t>
            </a:r>
            <a:endParaRPr sz="2000">
              <a:latin typeface="黑体"/>
              <a:cs typeface="黑体"/>
            </a:endParaRPr>
          </a:p>
          <a:p>
            <a:pPr marL="12700" marR="5080" indent="269240">
              <a:lnSpc>
                <a:spcPct val="100000"/>
              </a:lnSpc>
              <a:spcBef>
                <a:spcPts val="994"/>
              </a:spcBef>
              <a:buSzPct val="95000"/>
              <a:buAutoNum type="arabicPlain"/>
              <a:tabLst>
                <a:tab pos="936625" algn="l"/>
              </a:tabLst>
            </a:pPr>
            <a:r>
              <a:rPr dirty="0" sz="2000">
                <a:latin typeface="黑体"/>
                <a:cs typeface="黑体"/>
              </a:rPr>
              <a:t>了</a:t>
            </a:r>
            <a:r>
              <a:rPr dirty="0" sz="2000" spc="-15">
                <a:latin typeface="黑体"/>
                <a:cs typeface="黑体"/>
              </a:rPr>
              <a:t>解</a:t>
            </a:r>
            <a:r>
              <a:rPr dirty="0" sz="2000">
                <a:latin typeface="黑体"/>
                <a:cs typeface="黑体"/>
              </a:rPr>
              <a:t>直播</a:t>
            </a:r>
            <a:r>
              <a:rPr dirty="0" sz="2000" spc="-15">
                <a:latin typeface="黑体"/>
                <a:cs typeface="黑体"/>
              </a:rPr>
              <a:t>平</a:t>
            </a:r>
            <a:r>
              <a:rPr dirty="0" sz="2000">
                <a:latin typeface="黑体"/>
                <a:cs typeface="黑体"/>
              </a:rPr>
              <a:t>台的</a:t>
            </a:r>
            <a:r>
              <a:rPr dirty="0" sz="2000" spc="-15">
                <a:latin typeface="黑体"/>
                <a:cs typeface="黑体"/>
              </a:rPr>
              <a:t>特</a:t>
            </a:r>
            <a:r>
              <a:rPr dirty="0" sz="2000">
                <a:latin typeface="黑体"/>
                <a:cs typeface="黑体"/>
              </a:rPr>
              <a:t>点。</a:t>
            </a:r>
            <a:r>
              <a:rPr dirty="0" sz="2000" spc="-15">
                <a:latin typeface="黑体"/>
                <a:cs typeface="黑体"/>
              </a:rPr>
              <a:t>要</a:t>
            </a:r>
            <a:r>
              <a:rPr dirty="0" sz="2000">
                <a:latin typeface="黑体"/>
                <a:cs typeface="黑体"/>
              </a:rPr>
              <a:t>想在</a:t>
            </a:r>
            <a:r>
              <a:rPr dirty="0" sz="2000" spc="-15">
                <a:latin typeface="黑体"/>
                <a:cs typeface="黑体"/>
              </a:rPr>
              <a:t>一</a:t>
            </a:r>
            <a:r>
              <a:rPr dirty="0" sz="2000">
                <a:latin typeface="黑体"/>
                <a:cs typeface="黑体"/>
              </a:rPr>
              <a:t>个平</a:t>
            </a:r>
            <a:r>
              <a:rPr dirty="0" sz="2000" spc="-15">
                <a:latin typeface="黑体"/>
                <a:cs typeface="黑体"/>
              </a:rPr>
              <a:t>台</a:t>
            </a:r>
            <a:r>
              <a:rPr dirty="0" sz="2000">
                <a:latin typeface="黑体"/>
                <a:cs typeface="黑体"/>
              </a:rPr>
              <a:t>上长</a:t>
            </a:r>
            <a:r>
              <a:rPr dirty="0" sz="2000" spc="-15">
                <a:latin typeface="黑体"/>
                <a:cs typeface="黑体"/>
              </a:rPr>
              <a:t>期</a:t>
            </a:r>
            <a:r>
              <a:rPr dirty="0" sz="2000">
                <a:latin typeface="黑体"/>
                <a:cs typeface="黑体"/>
              </a:rPr>
              <a:t>发展</a:t>
            </a:r>
            <a:r>
              <a:rPr dirty="0" sz="2000" spc="-15">
                <a:latin typeface="黑体"/>
                <a:cs typeface="黑体"/>
              </a:rPr>
              <a:t>，</a:t>
            </a:r>
            <a:r>
              <a:rPr dirty="0" sz="2000">
                <a:latin typeface="黑体"/>
                <a:cs typeface="黑体"/>
              </a:rPr>
              <a:t>就必</a:t>
            </a:r>
            <a:r>
              <a:rPr dirty="0" sz="2000" spc="-15">
                <a:latin typeface="黑体"/>
                <a:cs typeface="黑体"/>
              </a:rPr>
              <a:t>须</a:t>
            </a:r>
            <a:r>
              <a:rPr dirty="0" sz="2000">
                <a:latin typeface="黑体"/>
                <a:cs typeface="黑体"/>
              </a:rPr>
              <a:t>充分</a:t>
            </a:r>
            <a:r>
              <a:rPr dirty="0" sz="2000" spc="-15">
                <a:latin typeface="黑体"/>
                <a:cs typeface="黑体"/>
              </a:rPr>
              <a:t>了</a:t>
            </a:r>
            <a:r>
              <a:rPr dirty="0" sz="2000">
                <a:latin typeface="黑体"/>
                <a:cs typeface="黑体"/>
              </a:rPr>
              <a:t>解该平 台，除</a:t>
            </a:r>
            <a:r>
              <a:rPr dirty="0" sz="2000" spc="-15">
                <a:latin typeface="黑体"/>
                <a:cs typeface="黑体"/>
              </a:rPr>
              <a:t>了</a:t>
            </a:r>
            <a:r>
              <a:rPr dirty="0" sz="2000">
                <a:latin typeface="黑体"/>
                <a:cs typeface="黑体"/>
              </a:rPr>
              <a:t>表</a:t>
            </a:r>
            <a:r>
              <a:rPr dirty="0" sz="2000" spc="-15">
                <a:latin typeface="黑体"/>
                <a:cs typeface="黑体"/>
              </a:rPr>
              <a:t>面</a:t>
            </a:r>
            <a:r>
              <a:rPr dirty="0" sz="2000">
                <a:latin typeface="黑体"/>
                <a:cs typeface="黑体"/>
              </a:rPr>
              <a:t>上看得</a:t>
            </a:r>
            <a:r>
              <a:rPr dirty="0" sz="2000" spc="-15">
                <a:latin typeface="黑体"/>
                <a:cs typeface="黑体"/>
              </a:rPr>
              <a:t>见</a:t>
            </a:r>
            <a:r>
              <a:rPr dirty="0" sz="2000">
                <a:latin typeface="黑体"/>
                <a:cs typeface="黑体"/>
              </a:rPr>
              <a:t>的</a:t>
            </a:r>
            <a:r>
              <a:rPr dirty="0" sz="2000" spc="-15">
                <a:latin typeface="黑体"/>
                <a:cs typeface="黑体"/>
              </a:rPr>
              <a:t>平</a:t>
            </a:r>
            <a:r>
              <a:rPr dirty="0" sz="2000">
                <a:latin typeface="黑体"/>
                <a:cs typeface="黑体"/>
              </a:rPr>
              <a:t>台流量</a:t>
            </a:r>
            <a:r>
              <a:rPr dirty="0" sz="2000" spc="-15">
                <a:latin typeface="黑体"/>
                <a:cs typeface="黑体"/>
              </a:rPr>
              <a:t>、</a:t>
            </a:r>
            <a:r>
              <a:rPr dirty="0" sz="2000">
                <a:latin typeface="黑体"/>
                <a:cs typeface="黑体"/>
              </a:rPr>
              <a:t>带</a:t>
            </a:r>
            <a:r>
              <a:rPr dirty="0" sz="2000" spc="-15">
                <a:latin typeface="黑体"/>
                <a:cs typeface="黑体"/>
              </a:rPr>
              <a:t>货</a:t>
            </a:r>
            <a:r>
              <a:rPr dirty="0" sz="2000">
                <a:latin typeface="黑体"/>
                <a:cs typeface="黑体"/>
              </a:rPr>
              <a:t>模式，</a:t>
            </a:r>
            <a:r>
              <a:rPr dirty="0" sz="2000" spc="-15">
                <a:latin typeface="黑体"/>
                <a:cs typeface="黑体"/>
              </a:rPr>
              <a:t>还</a:t>
            </a:r>
            <a:r>
              <a:rPr dirty="0" sz="2000">
                <a:latin typeface="黑体"/>
                <a:cs typeface="黑体"/>
              </a:rPr>
              <a:t>要</a:t>
            </a:r>
            <a:r>
              <a:rPr dirty="0" sz="2000" spc="-15">
                <a:latin typeface="黑体"/>
                <a:cs typeface="黑体"/>
              </a:rPr>
              <a:t>知</a:t>
            </a:r>
            <a:r>
              <a:rPr dirty="0" sz="2000">
                <a:latin typeface="黑体"/>
                <a:cs typeface="黑体"/>
              </a:rPr>
              <a:t>道分成</a:t>
            </a:r>
            <a:r>
              <a:rPr dirty="0" sz="2000" spc="-15">
                <a:latin typeface="黑体"/>
                <a:cs typeface="黑体"/>
              </a:rPr>
              <a:t>方</a:t>
            </a:r>
            <a:r>
              <a:rPr dirty="0" sz="2000">
                <a:latin typeface="黑体"/>
                <a:cs typeface="黑体"/>
              </a:rPr>
              <a:t>式</a:t>
            </a:r>
            <a:r>
              <a:rPr dirty="0" sz="2000" spc="-15">
                <a:latin typeface="黑体"/>
                <a:cs typeface="黑体"/>
              </a:rPr>
              <a:t>、</a:t>
            </a:r>
            <a:r>
              <a:rPr dirty="0" sz="2000">
                <a:latin typeface="黑体"/>
                <a:cs typeface="黑体"/>
              </a:rPr>
              <a:t>流量来</a:t>
            </a:r>
            <a:r>
              <a:rPr dirty="0" sz="2000" spc="-15">
                <a:latin typeface="黑体"/>
                <a:cs typeface="黑体"/>
              </a:rPr>
              <a:t>源</a:t>
            </a:r>
            <a:r>
              <a:rPr dirty="0" sz="2000">
                <a:latin typeface="黑体"/>
                <a:cs typeface="黑体"/>
              </a:rPr>
              <a:t>、 用户年</a:t>
            </a:r>
            <a:r>
              <a:rPr dirty="0" sz="2000" spc="-15">
                <a:latin typeface="黑体"/>
                <a:cs typeface="黑体"/>
              </a:rPr>
              <a:t>龄</a:t>
            </a:r>
            <a:r>
              <a:rPr dirty="0" sz="2000">
                <a:latin typeface="黑体"/>
                <a:cs typeface="黑体"/>
              </a:rPr>
              <a:t>段</a:t>
            </a:r>
            <a:r>
              <a:rPr dirty="0" sz="2000" spc="-15">
                <a:latin typeface="黑体"/>
                <a:cs typeface="黑体"/>
              </a:rPr>
              <a:t>等</a:t>
            </a:r>
            <a:r>
              <a:rPr dirty="0" sz="2000">
                <a:latin typeface="黑体"/>
                <a:cs typeface="黑体"/>
              </a:rPr>
              <a:t>，尽量</a:t>
            </a:r>
            <a:r>
              <a:rPr dirty="0" sz="2000" spc="-15">
                <a:latin typeface="黑体"/>
                <a:cs typeface="黑体"/>
              </a:rPr>
              <a:t>使</a:t>
            </a:r>
            <a:r>
              <a:rPr dirty="0" sz="2000">
                <a:latin typeface="黑体"/>
                <a:cs typeface="黑体"/>
              </a:rPr>
              <a:t>这</a:t>
            </a:r>
            <a:r>
              <a:rPr dirty="0" sz="2000" spc="-15">
                <a:latin typeface="黑体"/>
                <a:cs typeface="黑体"/>
              </a:rPr>
              <a:t>些</a:t>
            </a:r>
            <a:r>
              <a:rPr dirty="0" sz="2000">
                <a:latin typeface="黑体"/>
                <a:cs typeface="黑体"/>
              </a:rPr>
              <a:t>元素与</a:t>
            </a:r>
            <a:r>
              <a:rPr dirty="0" sz="2000" spc="-15">
                <a:latin typeface="黑体"/>
                <a:cs typeface="黑体"/>
              </a:rPr>
              <a:t>主</a:t>
            </a:r>
            <a:r>
              <a:rPr dirty="0" sz="2000">
                <a:latin typeface="黑体"/>
                <a:cs typeface="黑体"/>
              </a:rPr>
              <a:t>播</a:t>
            </a:r>
            <a:r>
              <a:rPr dirty="0" sz="2000" spc="-15">
                <a:latin typeface="黑体"/>
                <a:cs typeface="黑体"/>
              </a:rPr>
              <a:t>特</a:t>
            </a:r>
            <a:r>
              <a:rPr dirty="0" sz="2000">
                <a:latin typeface="黑体"/>
                <a:cs typeface="黑体"/>
              </a:rPr>
              <a:t>点、产</a:t>
            </a:r>
            <a:r>
              <a:rPr dirty="0" sz="2000" spc="-15">
                <a:latin typeface="黑体"/>
                <a:cs typeface="黑体"/>
              </a:rPr>
              <a:t>品</a:t>
            </a:r>
            <a:r>
              <a:rPr dirty="0" sz="2000">
                <a:latin typeface="黑体"/>
                <a:cs typeface="黑体"/>
              </a:rPr>
              <a:t>特</a:t>
            </a:r>
            <a:r>
              <a:rPr dirty="0" sz="2000" spc="-15">
                <a:latin typeface="黑体"/>
                <a:cs typeface="黑体"/>
              </a:rPr>
              <a:t>性</a:t>
            </a:r>
            <a:r>
              <a:rPr dirty="0" sz="2000">
                <a:latin typeface="黑体"/>
                <a:cs typeface="黑体"/>
              </a:rPr>
              <a:t>高度吻</a:t>
            </a:r>
            <a:r>
              <a:rPr dirty="0" sz="2000" spc="-15">
                <a:latin typeface="黑体"/>
                <a:cs typeface="黑体"/>
              </a:rPr>
              <a:t>合</a:t>
            </a:r>
            <a:r>
              <a:rPr dirty="0" sz="2000">
                <a:latin typeface="黑体"/>
                <a:cs typeface="黑体"/>
              </a:rPr>
              <a:t>。</a:t>
            </a:r>
            <a:endParaRPr sz="2000">
              <a:latin typeface="黑体"/>
              <a:cs typeface="黑体"/>
            </a:endParaRPr>
          </a:p>
          <a:p>
            <a:pPr marL="12700" marR="5080" indent="269240">
              <a:lnSpc>
                <a:spcPct val="100000"/>
              </a:lnSpc>
              <a:spcBef>
                <a:spcPts val="1010"/>
              </a:spcBef>
              <a:buSzPct val="95000"/>
              <a:buAutoNum type="arabicPlain"/>
              <a:tabLst>
                <a:tab pos="936625" algn="l"/>
              </a:tabLst>
            </a:pPr>
            <a:r>
              <a:rPr dirty="0" sz="2000">
                <a:latin typeface="黑体"/>
                <a:cs typeface="黑体"/>
              </a:rPr>
              <a:t>找</a:t>
            </a:r>
            <a:r>
              <a:rPr dirty="0" sz="2000" spc="-15">
                <a:latin typeface="黑体"/>
                <a:cs typeface="黑体"/>
              </a:rPr>
              <a:t>准</a:t>
            </a:r>
            <a:r>
              <a:rPr dirty="0" sz="2000">
                <a:latin typeface="黑体"/>
                <a:cs typeface="黑体"/>
              </a:rPr>
              <a:t>直播</a:t>
            </a:r>
            <a:r>
              <a:rPr dirty="0" sz="2000" spc="-15">
                <a:latin typeface="黑体"/>
                <a:cs typeface="黑体"/>
              </a:rPr>
              <a:t>平</a:t>
            </a:r>
            <a:r>
              <a:rPr dirty="0" sz="2000">
                <a:latin typeface="黑体"/>
                <a:cs typeface="黑体"/>
              </a:rPr>
              <a:t>台的</a:t>
            </a:r>
            <a:r>
              <a:rPr dirty="0" sz="2000" spc="-15">
                <a:latin typeface="黑体"/>
                <a:cs typeface="黑体"/>
              </a:rPr>
              <a:t>定</a:t>
            </a:r>
            <a:r>
              <a:rPr dirty="0" sz="2000">
                <a:latin typeface="黑体"/>
                <a:cs typeface="黑体"/>
              </a:rPr>
              <a:t>位。</a:t>
            </a:r>
            <a:r>
              <a:rPr dirty="0" sz="2000" spc="-15">
                <a:latin typeface="黑体"/>
                <a:cs typeface="黑体"/>
              </a:rPr>
              <a:t>大</a:t>
            </a:r>
            <a:r>
              <a:rPr dirty="0" sz="2000">
                <a:latin typeface="黑体"/>
                <a:cs typeface="黑体"/>
              </a:rPr>
              <a:t>多数</a:t>
            </a:r>
            <a:r>
              <a:rPr dirty="0" sz="2000" spc="-15">
                <a:latin typeface="黑体"/>
                <a:cs typeface="黑体"/>
              </a:rPr>
              <a:t>直</a:t>
            </a:r>
            <a:r>
              <a:rPr dirty="0" sz="2000">
                <a:latin typeface="黑体"/>
                <a:cs typeface="黑体"/>
              </a:rPr>
              <a:t>播平</a:t>
            </a:r>
            <a:r>
              <a:rPr dirty="0" sz="2000" spc="-15">
                <a:latin typeface="黑体"/>
                <a:cs typeface="黑体"/>
              </a:rPr>
              <a:t>台</a:t>
            </a:r>
            <a:r>
              <a:rPr dirty="0" sz="2000">
                <a:latin typeface="黑体"/>
                <a:cs typeface="黑体"/>
              </a:rPr>
              <a:t>都有</a:t>
            </a:r>
            <a:r>
              <a:rPr dirty="0" sz="2000" spc="-15">
                <a:latin typeface="黑体"/>
                <a:cs typeface="黑体"/>
              </a:rPr>
              <a:t>自</a:t>
            </a:r>
            <a:r>
              <a:rPr dirty="0" sz="2000">
                <a:latin typeface="黑体"/>
                <a:cs typeface="黑体"/>
              </a:rPr>
              <a:t>己的</a:t>
            </a:r>
            <a:r>
              <a:rPr dirty="0" sz="2000" spc="-15">
                <a:latin typeface="黑体"/>
                <a:cs typeface="黑体"/>
              </a:rPr>
              <a:t>定</a:t>
            </a:r>
            <a:r>
              <a:rPr dirty="0" sz="2000">
                <a:latin typeface="黑体"/>
                <a:cs typeface="黑体"/>
              </a:rPr>
              <a:t>位，</a:t>
            </a:r>
            <a:r>
              <a:rPr dirty="0" sz="2000" spc="-15">
                <a:latin typeface="黑体"/>
                <a:cs typeface="黑体"/>
              </a:rPr>
              <a:t>例</a:t>
            </a:r>
            <a:r>
              <a:rPr dirty="0" sz="2000">
                <a:latin typeface="黑体"/>
                <a:cs typeface="黑体"/>
              </a:rPr>
              <a:t>如，</a:t>
            </a:r>
            <a:r>
              <a:rPr dirty="0" sz="2000" spc="-15">
                <a:latin typeface="黑体"/>
                <a:cs typeface="黑体"/>
              </a:rPr>
              <a:t>淘</a:t>
            </a:r>
            <a:r>
              <a:rPr dirty="0" sz="2000">
                <a:latin typeface="黑体"/>
                <a:cs typeface="黑体"/>
              </a:rPr>
              <a:t>宝具有 电商特</a:t>
            </a:r>
            <a:r>
              <a:rPr dirty="0" sz="2000" spc="-15">
                <a:latin typeface="黑体"/>
                <a:cs typeface="黑体"/>
              </a:rPr>
              <a:t>性</a:t>
            </a:r>
            <a:r>
              <a:rPr dirty="0" sz="2000">
                <a:latin typeface="黑体"/>
                <a:cs typeface="黑体"/>
              </a:rPr>
              <a:t>，</a:t>
            </a:r>
            <a:r>
              <a:rPr dirty="0" sz="2000" spc="-15">
                <a:latin typeface="黑体"/>
                <a:cs typeface="黑体"/>
              </a:rPr>
              <a:t>抖</a:t>
            </a:r>
            <a:r>
              <a:rPr dirty="0" sz="2000">
                <a:latin typeface="黑体"/>
                <a:cs typeface="黑体"/>
              </a:rPr>
              <a:t>音具有</a:t>
            </a:r>
            <a:r>
              <a:rPr dirty="0" sz="2000" spc="-15">
                <a:latin typeface="黑体"/>
                <a:cs typeface="黑体"/>
              </a:rPr>
              <a:t>社</a:t>
            </a:r>
            <a:r>
              <a:rPr dirty="0" sz="2000">
                <a:latin typeface="黑体"/>
                <a:cs typeface="黑体"/>
              </a:rPr>
              <a:t>交</a:t>
            </a:r>
            <a:r>
              <a:rPr dirty="0" sz="2000" spc="-15">
                <a:latin typeface="黑体"/>
                <a:cs typeface="黑体"/>
              </a:rPr>
              <a:t>特</a:t>
            </a:r>
            <a:r>
              <a:rPr dirty="0" sz="2000">
                <a:latin typeface="黑体"/>
                <a:cs typeface="黑体"/>
              </a:rPr>
              <a:t>性，主</a:t>
            </a:r>
            <a:r>
              <a:rPr dirty="0" sz="2000" spc="-15">
                <a:latin typeface="黑体"/>
                <a:cs typeface="黑体"/>
              </a:rPr>
              <a:t>播</a:t>
            </a:r>
            <a:r>
              <a:rPr dirty="0" sz="2000">
                <a:latin typeface="黑体"/>
                <a:cs typeface="黑体"/>
              </a:rPr>
              <a:t>要</a:t>
            </a:r>
            <a:r>
              <a:rPr dirty="0" sz="2000" spc="-15">
                <a:latin typeface="黑体"/>
                <a:cs typeface="黑体"/>
              </a:rPr>
              <a:t>看</a:t>
            </a:r>
            <a:r>
              <a:rPr dirty="0" sz="2000">
                <a:latin typeface="黑体"/>
                <a:cs typeface="黑体"/>
              </a:rPr>
              <a:t>自己更</a:t>
            </a:r>
            <a:r>
              <a:rPr dirty="0" sz="2000" spc="-15">
                <a:latin typeface="黑体"/>
                <a:cs typeface="黑体"/>
              </a:rPr>
              <a:t>适</a:t>
            </a:r>
            <a:r>
              <a:rPr dirty="0" sz="2000">
                <a:latin typeface="黑体"/>
                <a:cs typeface="黑体"/>
              </a:rPr>
              <a:t>合</a:t>
            </a:r>
            <a:r>
              <a:rPr dirty="0" sz="2000" spc="-15">
                <a:latin typeface="黑体"/>
                <a:cs typeface="黑体"/>
              </a:rPr>
              <a:t>哪</a:t>
            </a:r>
            <a:r>
              <a:rPr dirty="0" sz="2000">
                <a:latin typeface="黑体"/>
                <a:cs typeface="黑体"/>
              </a:rPr>
              <a:t>一类平</a:t>
            </a:r>
            <a:r>
              <a:rPr dirty="0" sz="2000" spc="-15">
                <a:latin typeface="黑体"/>
                <a:cs typeface="黑体"/>
              </a:rPr>
              <a:t>台</a:t>
            </a:r>
            <a:r>
              <a:rPr dirty="0" sz="2000">
                <a:latin typeface="黑体"/>
                <a:cs typeface="黑体"/>
              </a:rPr>
              <a:t>。</a:t>
            </a:r>
            <a:endParaRPr sz="2000">
              <a:latin typeface="黑体"/>
              <a:cs typeface="黑体"/>
            </a:endParaRPr>
          </a:p>
          <a:p>
            <a:pPr marL="12700" marR="5080" indent="269240">
              <a:lnSpc>
                <a:spcPct val="100000"/>
              </a:lnSpc>
              <a:spcBef>
                <a:spcPts val="1000"/>
              </a:spcBef>
              <a:buSzPct val="95000"/>
              <a:buAutoNum type="arabicPlain"/>
              <a:tabLst>
                <a:tab pos="936625" algn="l"/>
              </a:tabLst>
            </a:pPr>
            <a:r>
              <a:rPr dirty="0" sz="2000">
                <a:latin typeface="黑体"/>
                <a:cs typeface="黑体"/>
              </a:rPr>
              <a:t>考</a:t>
            </a:r>
            <a:r>
              <a:rPr dirty="0" sz="2000" spc="-15">
                <a:latin typeface="黑体"/>
                <a:cs typeface="黑体"/>
              </a:rPr>
              <a:t>虑</a:t>
            </a:r>
            <a:r>
              <a:rPr dirty="0" sz="2000">
                <a:latin typeface="黑体"/>
                <a:cs typeface="黑体"/>
              </a:rPr>
              <a:t>直播</a:t>
            </a:r>
            <a:r>
              <a:rPr dirty="0" sz="2000" spc="-15">
                <a:latin typeface="黑体"/>
                <a:cs typeface="黑体"/>
              </a:rPr>
              <a:t>平</a:t>
            </a:r>
            <a:r>
              <a:rPr dirty="0" sz="2000">
                <a:latin typeface="黑体"/>
                <a:cs typeface="黑体"/>
              </a:rPr>
              <a:t>台的</a:t>
            </a:r>
            <a:r>
              <a:rPr dirty="0" sz="2000" spc="-15">
                <a:latin typeface="黑体"/>
                <a:cs typeface="黑体"/>
              </a:rPr>
              <a:t>发</a:t>
            </a:r>
            <a:r>
              <a:rPr dirty="0" sz="2000">
                <a:latin typeface="黑体"/>
                <a:cs typeface="黑体"/>
              </a:rPr>
              <a:t>展。</a:t>
            </a:r>
            <a:r>
              <a:rPr dirty="0" sz="2000" spc="-15">
                <a:latin typeface="黑体"/>
                <a:cs typeface="黑体"/>
              </a:rPr>
              <a:t>每</a:t>
            </a:r>
            <a:r>
              <a:rPr dirty="0" sz="2000">
                <a:latin typeface="黑体"/>
                <a:cs typeface="黑体"/>
              </a:rPr>
              <a:t>个平</a:t>
            </a:r>
            <a:r>
              <a:rPr dirty="0" sz="2000" spc="-15">
                <a:latin typeface="黑体"/>
                <a:cs typeface="黑体"/>
              </a:rPr>
              <a:t>台</a:t>
            </a:r>
            <a:r>
              <a:rPr dirty="0" sz="2000">
                <a:latin typeface="黑体"/>
                <a:cs typeface="黑体"/>
              </a:rPr>
              <a:t>的政</a:t>
            </a:r>
            <a:r>
              <a:rPr dirty="0" sz="2000" spc="-15">
                <a:latin typeface="黑体"/>
                <a:cs typeface="黑体"/>
              </a:rPr>
              <a:t>策</a:t>
            </a:r>
            <a:r>
              <a:rPr dirty="0" sz="2000">
                <a:latin typeface="黑体"/>
                <a:cs typeface="黑体"/>
              </a:rPr>
              <a:t>不同</a:t>
            </a:r>
            <a:r>
              <a:rPr dirty="0" sz="2000" spc="-15">
                <a:latin typeface="黑体"/>
                <a:cs typeface="黑体"/>
              </a:rPr>
              <a:t>，</a:t>
            </a:r>
            <a:r>
              <a:rPr dirty="0" sz="2000">
                <a:latin typeface="黑体"/>
                <a:cs typeface="黑体"/>
              </a:rPr>
              <a:t>针对</a:t>
            </a:r>
            <a:r>
              <a:rPr dirty="0" sz="2000" spc="-15">
                <a:latin typeface="黑体"/>
                <a:cs typeface="黑体"/>
              </a:rPr>
              <a:t>各</a:t>
            </a:r>
            <a:r>
              <a:rPr dirty="0" sz="2000">
                <a:latin typeface="黑体"/>
                <a:cs typeface="黑体"/>
              </a:rPr>
              <a:t>个领</a:t>
            </a:r>
            <a:r>
              <a:rPr dirty="0" sz="2000" spc="-15">
                <a:latin typeface="黑体"/>
                <a:cs typeface="黑体"/>
              </a:rPr>
              <a:t>域</a:t>
            </a:r>
            <a:r>
              <a:rPr dirty="0" sz="2000">
                <a:latin typeface="黑体"/>
                <a:cs typeface="黑体"/>
              </a:rPr>
              <a:t>的扶</a:t>
            </a:r>
            <a:r>
              <a:rPr dirty="0" sz="2000" spc="-15">
                <a:latin typeface="黑体"/>
                <a:cs typeface="黑体"/>
              </a:rPr>
              <a:t>持</a:t>
            </a:r>
            <a:r>
              <a:rPr dirty="0" sz="2000">
                <a:latin typeface="黑体"/>
                <a:cs typeface="黑体"/>
              </a:rPr>
              <a:t>计划也 </a:t>
            </a:r>
            <a:r>
              <a:rPr dirty="0" sz="2000" spc="5">
                <a:latin typeface="黑体"/>
                <a:cs typeface="黑体"/>
              </a:rPr>
              <a:t>不同</a:t>
            </a:r>
            <a:r>
              <a:rPr dirty="0" sz="2000" spc="-5">
                <a:latin typeface="黑体"/>
                <a:cs typeface="黑体"/>
              </a:rPr>
              <a:t>。</a:t>
            </a:r>
            <a:r>
              <a:rPr dirty="0" sz="2000" spc="-10">
                <a:latin typeface="黑体"/>
                <a:cs typeface="黑体"/>
              </a:rPr>
              <a:t>以</a:t>
            </a:r>
            <a:r>
              <a:rPr dirty="0" sz="2000" spc="5">
                <a:latin typeface="黑体"/>
                <a:cs typeface="黑体"/>
              </a:rPr>
              <a:t>抖</a:t>
            </a:r>
            <a:r>
              <a:rPr dirty="0" sz="2000" spc="-15">
                <a:latin typeface="黑体"/>
                <a:cs typeface="黑体"/>
              </a:rPr>
              <a:t>音</a:t>
            </a:r>
            <a:r>
              <a:rPr dirty="0" sz="2000" spc="5">
                <a:latin typeface="黑体"/>
                <a:cs typeface="黑体"/>
              </a:rPr>
              <a:t>为例</a:t>
            </a:r>
            <a:r>
              <a:rPr dirty="0" sz="2000" spc="-5">
                <a:latin typeface="黑体"/>
                <a:cs typeface="黑体"/>
              </a:rPr>
              <a:t>，</a:t>
            </a:r>
            <a:r>
              <a:rPr dirty="0" sz="2000" spc="-10">
                <a:latin typeface="黑体"/>
                <a:cs typeface="黑体"/>
              </a:rPr>
              <a:t>每</a:t>
            </a:r>
            <a:r>
              <a:rPr dirty="0" sz="2000" spc="5">
                <a:latin typeface="黑体"/>
                <a:cs typeface="黑体"/>
              </a:rPr>
              <a:t>隔</a:t>
            </a:r>
            <a:r>
              <a:rPr dirty="0" sz="2000" spc="-15">
                <a:latin typeface="黑体"/>
                <a:cs typeface="黑体"/>
              </a:rPr>
              <a:t>一</a:t>
            </a:r>
            <a:r>
              <a:rPr dirty="0" sz="2000" spc="5">
                <a:latin typeface="黑体"/>
                <a:cs typeface="黑体"/>
              </a:rPr>
              <a:t>段时</a:t>
            </a:r>
            <a:r>
              <a:rPr dirty="0" sz="2000" spc="-5">
                <a:latin typeface="黑体"/>
                <a:cs typeface="黑体"/>
              </a:rPr>
              <a:t>间</a:t>
            </a:r>
            <a:r>
              <a:rPr dirty="0" sz="2000" spc="-10">
                <a:latin typeface="黑体"/>
                <a:cs typeface="黑体"/>
              </a:rPr>
              <a:t>，</a:t>
            </a:r>
            <a:r>
              <a:rPr dirty="0" sz="2000" spc="5">
                <a:latin typeface="黑体"/>
                <a:cs typeface="黑体"/>
              </a:rPr>
              <a:t>扶</a:t>
            </a:r>
            <a:r>
              <a:rPr dirty="0" sz="2000" spc="-15">
                <a:latin typeface="黑体"/>
                <a:cs typeface="黑体"/>
              </a:rPr>
              <a:t>持</a:t>
            </a:r>
            <a:r>
              <a:rPr dirty="0" sz="2000" spc="5">
                <a:latin typeface="黑体"/>
                <a:cs typeface="黑体"/>
              </a:rPr>
              <a:t>项目</a:t>
            </a:r>
            <a:r>
              <a:rPr dirty="0" sz="2000" spc="-5">
                <a:latin typeface="黑体"/>
                <a:cs typeface="黑体"/>
              </a:rPr>
              <a:t>就</a:t>
            </a:r>
            <a:r>
              <a:rPr dirty="0" sz="2000" spc="-10">
                <a:latin typeface="黑体"/>
                <a:cs typeface="黑体"/>
              </a:rPr>
              <a:t>会</a:t>
            </a:r>
            <a:r>
              <a:rPr dirty="0" sz="2000" spc="5">
                <a:latin typeface="黑体"/>
                <a:cs typeface="黑体"/>
              </a:rPr>
              <a:t>有</a:t>
            </a:r>
            <a:r>
              <a:rPr dirty="0" sz="2000" spc="-15">
                <a:latin typeface="黑体"/>
                <a:cs typeface="黑体"/>
              </a:rPr>
              <a:t>所</a:t>
            </a:r>
            <a:r>
              <a:rPr dirty="0" sz="2000" spc="5">
                <a:latin typeface="黑体"/>
                <a:cs typeface="黑体"/>
              </a:rPr>
              <a:t>变化</a:t>
            </a:r>
            <a:r>
              <a:rPr dirty="0" sz="2000" spc="-5">
                <a:latin typeface="黑体"/>
                <a:cs typeface="黑体"/>
              </a:rPr>
              <a:t>，</a:t>
            </a:r>
            <a:r>
              <a:rPr dirty="0" sz="2000" spc="-10">
                <a:latin typeface="黑体"/>
                <a:cs typeface="黑体"/>
              </a:rPr>
              <a:t>这</a:t>
            </a:r>
            <a:r>
              <a:rPr dirty="0" sz="2000" spc="5">
                <a:latin typeface="黑体"/>
                <a:cs typeface="黑体"/>
              </a:rPr>
              <a:t>是</a:t>
            </a:r>
            <a:r>
              <a:rPr dirty="0" sz="2000" spc="-15">
                <a:latin typeface="黑体"/>
                <a:cs typeface="黑体"/>
              </a:rPr>
              <a:t>为</a:t>
            </a:r>
            <a:r>
              <a:rPr dirty="0" sz="2000" spc="5">
                <a:latin typeface="黑体"/>
                <a:cs typeface="黑体"/>
              </a:rPr>
              <a:t>了更</a:t>
            </a:r>
            <a:r>
              <a:rPr dirty="0" sz="2000" spc="-5">
                <a:latin typeface="黑体"/>
                <a:cs typeface="黑体"/>
              </a:rPr>
              <a:t>好</a:t>
            </a:r>
            <a:r>
              <a:rPr dirty="0" sz="2000" spc="-10">
                <a:latin typeface="黑体"/>
                <a:cs typeface="黑体"/>
              </a:rPr>
              <a:t>地</a:t>
            </a:r>
            <a:r>
              <a:rPr dirty="0" sz="2000" spc="5">
                <a:latin typeface="黑体"/>
                <a:cs typeface="黑体"/>
              </a:rPr>
              <a:t>迎 </a:t>
            </a:r>
            <a:r>
              <a:rPr dirty="0" sz="2000">
                <a:latin typeface="黑体"/>
                <a:cs typeface="黑体"/>
              </a:rPr>
              <a:t>合用户</a:t>
            </a:r>
            <a:r>
              <a:rPr dirty="0" sz="2000" spc="-15">
                <a:latin typeface="黑体"/>
                <a:cs typeface="黑体"/>
              </a:rPr>
              <a:t>和</a:t>
            </a:r>
            <a:r>
              <a:rPr dirty="0" sz="2000">
                <a:latin typeface="黑体"/>
                <a:cs typeface="黑体"/>
              </a:rPr>
              <a:t>市</a:t>
            </a:r>
            <a:r>
              <a:rPr dirty="0" sz="2000" spc="-15">
                <a:latin typeface="黑体"/>
                <a:cs typeface="黑体"/>
              </a:rPr>
              <a:t>场</a:t>
            </a:r>
            <a:r>
              <a:rPr dirty="0" sz="2000">
                <a:latin typeface="黑体"/>
                <a:cs typeface="黑体"/>
              </a:rPr>
              <a:t>。直播</a:t>
            </a:r>
            <a:r>
              <a:rPr dirty="0" sz="2000" spc="-15">
                <a:latin typeface="黑体"/>
                <a:cs typeface="黑体"/>
              </a:rPr>
              <a:t>新</a:t>
            </a:r>
            <a:r>
              <a:rPr dirty="0" sz="2000">
                <a:latin typeface="黑体"/>
                <a:cs typeface="黑体"/>
              </a:rPr>
              <a:t>手</a:t>
            </a:r>
            <a:r>
              <a:rPr dirty="0" sz="2000" spc="-15">
                <a:latin typeface="黑体"/>
                <a:cs typeface="黑体"/>
              </a:rPr>
              <a:t>要</a:t>
            </a:r>
            <a:r>
              <a:rPr dirty="0" sz="2000">
                <a:latin typeface="黑体"/>
                <a:cs typeface="黑体"/>
              </a:rPr>
              <a:t>多分析</a:t>
            </a:r>
            <a:r>
              <a:rPr dirty="0" sz="2000" spc="-15">
                <a:latin typeface="黑体"/>
                <a:cs typeface="黑体"/>
              </a:rPr>
              <a:t>这</a:t>
            </a:r>
            <a:r>
              <a:rPr dirty="0" sz="2000">
                <a:latin typeface="黑体"/>
                <a:cs typeface="黑体"/>
              </a:rPr>
              <a:t>些</a:t>
            </a:r>
            <a:r>
              <a:rPr dirty="0" sz="2000" spc="-15">
                <a:latin typeface="黑体"/>
                <a:cs typeface="黑体"/>
              </a:rPr>
              <a:t>平</a:t>
            </a:r>
            <a:r>
              <a:rPr dirty="0" sz="2000">
                <a:latin typeface="黑体"/>
                <a:cs typeface="黑体"/>
              </a:rPr>
              <a:t>台未来</a:t>
            </a:r>
            <a:r>
              <a:rPr dirty="0" sz="2000" spc="-15">
                <a:latin typeface="黑体"/>
                <a:cs typeface="黑体"/>
              </a:rPr>
              <a:t>的</a:t>
            </a:r>
            <a:r>
              <a:rPr dirty="0" sz="2000">
                <a:latin typeface="黑体"/>
                <a:cs typeface="黑体"/>
              </a:rPr>
              <a:t>发</a:t>
            </a:r>
            <a:r>
              <a:rPr dirty="0" sz="2000" spc="-15">
                <a:latin typeface="黑体"/>
                <a:cs typeface="黑体"/>
              </a:rPr>
              <a:t>展</a:t>
            </a:r>
            <a:r>
              <a:rPr dirty="0" sz="2000">
                <a:latin typeface="黑体"/>
                <a:cs typeface="黑体"/>
              </a:rPr>
              <a:t>趋势、</a:t>
            </a:r>
            <a:r>
              <a:rPr dirty="0" sz="2000" spc="-15">
                <a:latin typeface="黑体"/>
                <a:cs typeface="黑体"/>
              </a:rPr>
              <a:t>扶</a:t>
            </a:r>
            <a:r>
              <a:rPr dirty="0" sz="2000">
                <a:latin typeface="黑体"/>
                <a:cs typeface="黑体"/>
              </a:rPr>
              <a:t>持</a:t>
            </a:r>
            <a:r>
              <a:rPr dirty="0" sz="2000" spc="-15">
                <a:latin typeface="黑体"/>
                <a:cs typeface="黑体"/>
              </a:rPr>
              <a:t>政</a:t>
            </a:r>
            <a:r>
              <a:rPr dirty="0" sz="2000">
                <a:latin typeface="黑体"/>
                <a:cs typeface="黑体"/>
              </a:rPr>
              <a:t>策，这</a:t>
            </a:r>
            <a:r>
              <a:rPr dirty="0" sz="2000" spc="-15">
                <a:latin typeface="黑体"/>
                <a:cs typeface="黑体"/>
              </a:rPr>
              <a:t>样</a:t>
            </a:r>
            <a:r>
              <a:rPr dirty="0" sz="2000">
                <a:latin typeface="黑体"/>
                <a:cs typeface="黑体"/>
              </a:rPr>
              <a:t>才 能更好</a:t>
            </a:r>
            <a:r>
              <a:rPr dirty="0" sz="2000" spc="-15">
                <a:latin typeface="黑体"/>
                <a:cs typeface="黑体"/>
              </a:rPr>
              <a:t>地</a:t>
            </a:r>
            <a:r>
              <a:rPr dirty="0" sz="2000">
                <a:latin typeface="黑体"/>
                <a:cs typeface="黑体"/>
              </a:rPr>
              <a:t>生</a:t>
            </a:r>
            <a:r>
              <a:rPr dirty="0" sz="2000" spc="-15">
                <a:latin typeface="黑体"/>
                <a:cs typeface="黑体"/>
              </a:rPr>
              <a:t>存</a:t>
            </a:r>
            <a:r>
              <a:rPr dirty="0" sz="2000">
                <a:latin typeface="黑体"/>
                <a:cs typeface="黑体"/>
              </a:rPr>
              <a:t>下去。</a:t>
            </a:r>
            <a:endParaRPr sz="2000">
              <a:latin typeface="黑体"/>
              <a:cs typeface="黑体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77111" y="891539"/>
            <a:ext cx="647700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649720"/>
          </a:xfrm>
          <a:custGeom>
            <a:avLst/>
            <a:gdLst/>
            <a:ahLst/>
            <a:cxnLst/>
            <a:rect l="l" t="t" r="r" b="b"/>
            <a:pathLst>
              <a:path w="12192000" h="6649720">
                <a:moveTo>
                  <a:pt x="0" y="6649212"/>
                </a:moveTo>
                <a:lnTo>
                  <a:pt x="12192000" y="6649212"/>
                </a:lnTo>
                <a:lnTo>
                  <a:pt x="12192000" y="0"/>
                </a:lnTo>
                <a:lnTo>
                  <a:pt x="0" y="0"/>
                </a:lnTo>
                <a:lnTo>
                  <a:pt x="0" y="6649212"/>
                </a:lnTo>
                <a:close/>
              </a:path>
            </a:pathLst>
          </a:custGeom>
          <a:solidFill>
            <a:srgbClr val="BED4F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object 4"/>
            <p:cNvSpPr/>
            <p:nvPr/>
          </p:nvSpPr>
          <p:spPr>
            <a:xfrm>
              <a:off x="3991355" y="28"/>
              <a:ext cx="6507480" cy="4183379"/>
            </a:xfrm>
            <a:custGeom>
              <a:avLst/>
              <a:gdLst/>
              <a:ahLst/>
              <a:cxnLst/>
              <a:rect l="l" t="t" r="r" b="b"/>
              <a:pathLst>
                <a:path w="6507480" h="4183379">
                  <a:moveTo>
                    <a:pt x="6161560" y="0"/>
                  </a:moveTo>
                  <a:lnTo>
                    <a:pt x="6064174" y="626"/>
                  </a:lnTo>
                  <a:lnTo>
                    <a:pt x="5986679" y="2071"/>
                  </a:lnTo>
                  <a:lnTo>
                    <a:pt x="5905516" y="4471"/>
                  </a:lnTo>
                  <a:lnTo>
                    <a:pt x="5820821" y="7939"/>
                  </a:lnTo>
                  <a:lnTo>
                    <a:pt x="5732731" y="12581"/>
                  </a:lnTo>
                  <a:lnTo>
                    <a:pt x="5641380" y="18509"/>
                  </a:lnTo>
                  <a:lnTo>
                    <a:pt x="5578735" y="23228"/>
                  </a:lnTo>
                  <a:lnTo>
                    <a:pt x="5514743" y="28600"/>
                  </a:lnTo>
                  <a:lnTo>
                    <a:pt x="5449442" y="34657"/>
                  </a:lnTo>
                  <a:lnTo>
                    <a:pt x="5382873" y="41430"/>
                  </a:lnTo>
                  <a:lnTo>
                    <a:pt x="5315078" y="48953"/>
                  </a:lnTo>
                  <a:lnTo>
                    <a:pt x="5246094" y="57258"/>
                  </a:lnTo>
                  <a:lnTo>
                    <a:pt x="5175965" y="66377"/>
                  </a:lnTo>
                  <a:lnTo>
                    <a:pt x="5104728" y="76343"/>
                  </a:lnTo>
                  <a:lnTo>
                    <a:pt x="5032425" y="87189"/>
                  </a:lnTo>
                  <a:lnTo>
                    <a:pt x="4959096" y="98945"/>
                  </a:lnTo>
                  <a:lnTo>
                    <a:pt x="4884781" y="111646"/>
                  </a:lnTo>
                  <a:lnTo>
                    <a:pt x="4809521" y="125324"/>
                  </a:lnTo>
                  <a:lnTo>
                    <a:pt x="4733355" y="140010"/>
                  </a:lnTo>
                  <a:lnTo>
                    <a:pt x="4656324" y="155738"/>
                  </a:lnTo>
                  <a:lnTo>
                    <a:pt x="4578469" y="172539"/>
                  </a:lnTo>
                  <a:lnTo>
                    <a:pt x="4499829" y="190447"/>
                  </a:lnTo>
                  <a:lnTo>
                    <a:pt x="4420445" y="209493"/>
                  </a:lnTo>
                  <a:lnTo>
                    <a:pt x="4340357" y="229710"/>
                  </a:lnTo>
                  <a:lnTo>
                    <a:pt x="4259605" y="251131"/>
                  </a:lnTo>
                  <a:lnTo>
                    <a:pt x="4218993" y="262303"/>
                  </a:lnTo>
                  <a:lnTo>
                    <a:pt x="4178230" y="273788"/>
                  </a:lnTo>
                  <a:lnTo>
                    <a:pt x="4137321" y="285590"/>
                  </a:lnTo>
                  <a:lnTo>
                    <a:pt x="4096272" y="297713"/>
                  </a:lnTo>
                  <a:lnTo>
                    <a:pt x="4055086" y="310161"/>
                  </a:lnTo>
                  <a:lnTo>
                    <a:pt x="4013771" y="322938"/>
                  </a:lnTo>
                  <a:lnTo>
                    <a:pt x="3972329" y="336049"/>
                  </a:lnTo>
                  <a:lnTo>
                    <a:pt x="3930767" y="349498"/>
                  </a:lnTo>
                  <a:lnTo>
                    <a:pt x="3889089" y="363287"/>
                  </a:lnTo>
                  <a:lnTo>
                    <a:pt x="3847301" y="377422"/>
                  </a:lnTo>
                  <a:lnTo>
                    <a:pt x="3805407" y="391907"/>
                  </a:lnTo>
                  <a:lnTo>
                    <a:pt x="3763413" y="406745"/>
                  </a:lnTo>
                  <a:lnTo>
                    <a:pt x="3721323" y="421941"/>
                  </a:lnTo>
                  <a:lnTo>
                    <a:pt x="3679143" y="437498"/>
                  </a:lnTo>
                  <a:lnTo>
                    <a:pt x="3636877" y="453421"/>
                  </a:lnTo>
                  <a:lnTo>
                    <a:pt x="3594531" y="469714"/>
                  </a:lnTo>
                  <a:lnTo>
                    <a:pt x="3552110" y="486381"/>
                  </a:lnTo>
                  <a:lnTo>
                    <a:pt x="3509619" y="503426"/>
                  </a:lnTo>
                  <a:lnTo>
                    <a:pt x="3467062" y="520853"/>
                  </a:lnTo>
                  <a:lnTo>
                    <a:pt x="3424445" y="538665"/>
                  </a:lnTo>
                  <a:lnTo>
                    <a:pt x="3381773" y="556868"/>
                  </a:lnTo>
                  <a:lnTo>
                    <a:pt x="3339051" y="575465"/>
                  </a:lnTo>
                  <a:lnTo>
                    <a:pt x="3296283" y="594460"/>
                  </a:lnTo>
                  <a:lnTo>
                    <a:pt x="3253476" y="613857"/>
                  </a:lnTo>
                  <a:lnTo>
                    <a:pt x="3210633" y="633661"/>
                  </a:lnTo>
                  <a:lnTo>
                    <a:pt x="3167761" y="653875"/>
                  </a:lnTo>
                  <a:lnTo>
                    <a:pt x="3124863" y="674503"/>
                  </a:lnTo>
                  <a:lnTo>
                    <a:pt x="3081946" y="695549"/>
                  </a:lnTo>
                  <a:lnTo>
                    <a:pt x="3039014" y="717018"/>
                  </a:lnTo>
                  <a:lnTo>
                    <a:pt x="2996072" y="738914"/>
                  </a:lnTo>
                  <a:lnTo>
                    <a:pt x="2953125" y="761240"/>
                  </a:lnTo>
                  <a:lnTo>
                    <a:pt x="2910178" y="784001"/>
                  </a:lnTo>
                  <a:lnTo>
                    <a:pt x="2867236" y="807201"/>
                  </a:lnTo>
                  <a:lnTo>
                    <a:pt x="2824305" y="830843"/>
                  </a:lnTo>
                  <a:lnTo>
                    <a:pt x="2781389" y="854932"/>
                  </a:lnTo>
                  <a:lnTo>
                    <a:pt x="2738493" y="879472"/>
                  </a:lnTo>
                  <a:lnTo>
                    <a:pt x="2695623" y="904467"/>
                  </a:lnTo>
                  <a:lnTo>
                    <a:pt x="2652783" y="929921"/>
                  </a:lnTo>
                  <a:lnTo>
                    <a:pt x="2609978" y="955838"/>
                  </a:lnTo>
                  <a:lnTo>
                    <a:pt x="2567214" y="982222"/>
                  </a:lnTo>
                  <a:lnTo>
                    <a:pt x="2524495" y="1009077"/>
                  </a:lnTo>
                  <a:lnTo>
                    <a:pt x="2481827" y="1036407"/>
                  </a:lnTo>
                  <a:lnTo>
                    <a:pt x="2439215" y="1064217"/>
                  </a:lnTo>
                  <a:lnTo>
                    <a:pt x="2396663" y="1092510"/>
                  </a:lnTo>
                  <a:lnTo>
                    <a:pt x="2354177" y="1121290"/>
                  </a:lnTo>
                  <a:lnTo>
                    <a:pt x="2311761" y="1150562"/>
                  </a:lnTo>
                  <a:lnTo>
                    <a:pt x="2269421" y="1180329"/>
                  </a:lnTo>
                  <a:lnTo>
                    <a:pt x="2227162" y="1210595"/>
                  </a:lnTo>
                  <a:lnTo>
                    <a:pt x="2184989" y="1241365"/>
                  </a:lnTo>
                  <a:lnTo>
                    <a:pt x="2142906" y="1272643"/>
                  </a:lnTo>
                  <a:lnTo>
                    <a:pt x="2100919" y="1304432"/>
                  </a:lnTo>
                  <a:lnTo>
                    <a:pt x="2059033" y="1336737"/>
                  </a:lnTo>
                  <a:lnTo>
                    <a:pt x="2017253" y="1369562"/>
                  </a:lnTo>
                  <a:lnTo>
                    <a:pt x="1975584" y="1402911"/>
                  </a:lnTo>
                  <a:lnTo>
                    <a:pt x="1934031" y="1436788"/>
                  </a:lnTo>
                  <a:lnTo>
                    <a:pt x="1892599" y="1471196"/>
                  </a:lnTo>
                  <a:lnTo>
                    <a:pt x="1851293" y="1506141"/>
                  </a:lnTo>
                  <a:lnTo>
                    <a:pt x="1810118" y="1541625"/>
                  </a:lnTo>
                  <a:lnTo>
                    <a:pt x="1769079" y="1577654"/>
                  </a:lnTo>
                  <a:lnTo>
                    <a:pt x="1728181" y="1614231"/>
                  </a:lnTo>
                  <a:lnTo>
                    <a:pt x="1687429" y="1651360"/>
                  </a:lnTo>
                  <a:lnTo>
                    <a:pt x="1646829" y="1689045"/>
                  </a:lnTo>
                  <a:lnTo>
                    <a:pt x="1606385" y="1727290"/>
                  </a:lnTo>
                  <a:lnTo>
                    <a:pt x="1566102" y="1766100"/>
                  </a:lnTo>
                  <a:lnTo>
                    <a:pt x="1525985" y="1805479"/>
                  </a:lnTo>
                  <a:lnTo>
                    <a:pt x="1486040" y="1845429"/>
                  </a:lnTo>
                  <a:lnTo>
                    <a:pt x="1446271" y="1885957"/>
                  </a:lnTo>
                  <a:lnTo>
                    <a:pt x="1406684" y="1927065"/>
                  </a:lnTo>
                  <a:lnTo>
                    <a:pt x="1367283" y="1968757"/>
                  </a:lnTo>
                  <a:lnTo>
                    <a:pt x="1328073" y="2011039"/>
                  </a:lnTo>
                  <a:lnTo>
                    <a:pt x="1289060" y="2053913"/>
                  </a:lnTo>
                  <a:lnTo>
                    <a:pt x="1250248" y="2097383"/>
                  </a:lnTo>
                  <a:lnTo>
                    <a:pt x="1211643" y="2141455"/>
                  </a:lnTo>
                  <a:lnTo>
                    <a:pt x="1173250" y="2186132"/>
                  </a:lnTo>
                  <a:lnTo>
                    <a:pt x="1135073" y="2231417"/>
                  </a:lnTo>
                  <a:lnTo>
                    <a:pt x="1097118" y="2277316"/>
                  </a:lnTo>
                  <a:lnTo>
                    <a:pt x="1059390" y="2323831"/>
                  </a:lnTo>
                  <a:lnTo>
                    <a:pt x="1021893" y="2370968"/>
                  </a:lnTo>
                  <a:lnTo>
                    <a:pt x="984633" y="2418730"/>
                  </a:lnTo>
                  <a:lnTo>
                    <a:pt x="947615" y="2467121"/>
                  </a:lnTo>
                  <a:lnTo>
                    <a:pt x="910844" y="2516145"/>
                  </a:lnTo>
                  <a:lnTo>
                    <a:pt x="874325" y="2565807"/>
                  </a:lnTo>
                  <a:lnTo>
                    <a:pt x="838062" y="2616110"/>
                  </a:lnTo>
                  <a:lnTo>
                    <a:pt x="802062" y="2667058"/>
                  </a:lnTo>
                  <a:lnTo>
                    <a:pt x="766328" y="2718656"/>
                  </a:lnTo>
                  <a:lnTo>
                    <a:pt x="730867" y="2770908"/>
                  </a:lnTo>
                  <a:lnTo>
                    <a:pt x="695682" y="2823817"/>
                  </a:lnTo>
                  <a:lnTo>
                    <a:pt x="660780" y="2877388"/>
                  </a:lnTo>
                  <a:lnTo>
                    <a:pt x="626165" y="2931624"/>
                  </a:lnTo>
                  <a:lnTo>
                    <a:pt x="591842" y="2986531"/>
                  </a:lnTo>
                  <a:lnTo>
                    <a:pt x="557816" y="3042111"/>
                  </a:lnTo>
                  <a:lnTo>
                    <a:pt x="524092" y="3098369"/>
                  </a:lnTo>
                  <a:lnTo>
                    <a:pt x="490676" y="3155309"/>
                  </a:lnTo>
                  <a:lnTo>
                    <a:pt x="457571" y="3212935"/>
                  </a:lnTo>
                  <a:lnTo>
                    <a:pt x="424784" y="3271250"/>
                  </a:lnTo>
                  <a:lnTo>
                    <a:pt x="392320" y="3330260"/>
                  </a:lnTo>
                  <a:lnTo>
                    <a:pt x="360183" y="3389969"/>
                  </a:lnTo>
                  <a:lnTo>
                    <a:pt x="328378" y="3450379"/>
                  </a:lnTo>
                  <a:lnTo>
                    <a:pt x="296911" y="3511495"/>
                  </a:lnTo>
                  <a:lnTo>
                    <a:pt x="265786" y="3573322"/>
                  </a:lnTo>
                  <a:lnTo>
                    <a:pt x="235009" y="3635863"/>
                  </a:lnTo>
                  <a:lnTo>
                    <a:pt x="204584" y="3699123"/>
                  </a:lnTo>
                  <a:lnTo>
                    <a:pt x="174517" y="3763105"/>
                  </a:lnTo>
                  <a:lnTo>
                    <a:pt x="144812" y="3827814"/>
                  </a:lnTo>
                  <a:lnTo>
                    <a:pt x="115475" y="3893253"/>
                  </a:lnTo>
                  <a:lnTo>
                    <a:pt x="86511" y="3959427"/>
                  </a:lnTo>
                  <a:lnTo>
                    <a:pt x="57924" y="4026339"/>
                  </a:lnTo>
                  <a:lnTo>
                    <a:pt x="29720" y="4093994"/>
                  </a:lnTo>
                  <a:lnTo>
                    <a:pt x="1905" y="4162396"/>
                  </a:lnTo>
                  <a:lnTo>
                    <a:pt x="0" y="4183351"/>
                  </a:lnTo>
                  <a:lnTo>
                    <a:pt x="6507480" y="4183351"/>
                  </a:lnTo>
                  <a:lnTo>
                    <a:pt x="6507480" y="8861"/>
                  </a:lnTo>
                  <a:lnTo>
                    <a:pt x="6461034" y="6634"/>
                  </a:lnTo>
                  <a:lnTo>
                    <a:pt x="6354287" y="2752"/>
                  </a:lnTo>
                  <a:lnTo>
                    <a:pt x="6251862" y="619"/>
                  </a:lnTo>
                  <a:lnTo>
                    <a:pt x="6161560" y="0"/>
                  </a:lnTo>
                  <a:close/>
                </a:path>
              </a:pathLst>
            </a:custGeom>
            <a:solidFill>
              <a:srgbClr val="DFEA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84520" y="0"/>
              <a:ext cx="6507480" cy="3884929"/>
            </a:xfrm>
            <a:custGeom>
              <a:avLst/>
              <a:gdLst/>
              <a:ahLst/>
              <a:cxnLst/>
              <a:rect l="l" t="t" r="r" b="b"/>
              <a:pathLst>
                <a:path w="6507480" h="3884929">
                  <a:moveTo>
                    <a:pt x="6507480" y="0"/>
                  </a:moveTo>
                  <a:lnTo>
                    <a:pt x="4088446" y="0"/>
                  </a:lnTo>
                  <a:lnTo>
                    <a:pt x="4055086" y="10086"/>
                  </a:lnTo>
                  <a:lnTo>
                    <a:pt x="3972329" y="35984"/>
                  </a:lnTo>
                  <a:lnTo>
                    <a:pt x="3889089" y="63232"/>
                  </a:lnTo>
                  <a:lnTo>
                    <a:pt x="3805407" y="91863"/>
                  </a:lnTo>
                  <a:lnTo>
                    <a:pt x="3721323" y="121908"/>
                  </a:lnTo>
                  <a:lnTo>
                    <a:pt x="3636877" y="153400"/>
                  </a:lnTo>
                  <a:lnTo>
                    <a:pt x="3552110" y="186372"/>
                  </a:lnTo>
                  <a:lnTo>
                    <a:pt x="3467062" y="220856"/>
                  </a:lnTo>
                  <a:lnTo>
                    <a:pt x="3381773" y="256885"/>
                  </a:lnTo>
                  <a:lnTo>
                    <a:pt x="3296283" y="294490"/>
                  </a:lnTo>
                  <a:lnTo>
                    <a:pt x="3210633" y="333706"/>
                  </a:lnTo>
                  <a:lnTo>
                    <a:pt x="3124863" y="374563"/>
                  </a:lnTo>
                  <a:lnTo>
                    <a:pt x="3039014" y="417094"/>
                  </a:lnTo>
                  <a:lnTo>
                    <a:pt x="2953125" y="461332"/>
                  </a:lnTo>
                  <a:lnTo>
                    <a:pt x="2910178" y="484101"/>
                  </a:lnTo>
                  <a:lnTo>
                    <a:pt x="2867236" y="507309"/>
                  </a:lnTo>
                  <a:lnTo>
                    <a:pt x="2824305" y="530960"/>
                  </a:lnTo>
                  <a:lnTo>
                    <a:pt x="2781389" y="555058"/>
                  </a:lnTo>
                  <a:lnTo>
                    <a:pt x="2738493" y="579607"/>
                  </a:lnTo>
                  <a:lnTo>
                    <a:pt x="2695623" y="604611"/>
                  </a:lnTo>
                  <a:lnTo>
                    <a:pt x="2652783" y="630074"/>
                  </a:lnTo>
                  <a:lnTo>
                    <a:pt x="2609978" y="656001"/>
                  </a:lnTo>
                  <a:lnTo>
                    <a:pt x="2567214" y="682394"/>
                  </a:lnTo>
                  <a:lnTo>
                    <a:pt x="2524495" y="709259"/>
                  </a:lnTo>
                  <a:lnTo>
                    <a:pt x="2481827" y="736599"/>
                  </a:lnTo>
                  <a:lnTo>
                    <a:pt x="2439215" y="764419"/>
                  </a:lnTo>
                  <a:lnTo>
                    <a:pt x="2396663" y="792722"/>
                  </a:lnTo>
                  <a:lnTo>
                    <a:pt x="2354177" y="821513"/>
                  </a:lnTo>
                  <a:lnTo>
                    <a:pt x="2311761" y="850795"/>
                  </a:lnTo>
                  <a:lnTo>
                    <a:pt x="2269421" y="880573"/>
                  </a:lnTo>
                  <a:lnTo>
                    <a:pt x="2227162" y="910851"/>
                  </a:lnTo>
                  <a:lnTo>
                    <a:pt x="2184989" y="941632"/>
                  </a:lnTo>
                  <a:lnTo>
                    <a:pt x="2142906" y="972921"/>
                  </a:lnTo>
                  <a:lnTo>
                    <a:pt x="2100919" y="1004722"/>
                  </a:lnTo>
                  <a:lnTo>
                    <a:pt x="2059033" y="1037039"/>
                  </a:lnTo>
                  <a:lnTo>
                    <a:pt x="2017253" y="1069876"/>
                  </a:lnTo>
                  <a:lnTo>
                    <a:pt x="1975584" y="1103236"/>
                  </a:lnTo>
                  <a:lnTo>
                    <a:pt x="1934031" y="1137125"/>
                  </a:lnTo>
                  <a:lnTo>
                    <a:pt x="1892599" y="1171546"/>
                  </a:lnTo>
                  <a:lnTo>
                    <a:pt x="1851293" y="1206503"/>
                  </a:lnTo>
                  <a:lnTo>
                    <a:pt x="1810118" y="1242001"/>
                  </a:lnTo>
                  <a:lnTo>
                    <a:pt x="1769079" y="1278043"/>
                  </a:lnTo>
                  <a:lnTo>
                    <a:pt x="1728181" y="1314633"/>
                  </a:lnTo>
                  <a:lnTo>
                    <a:pt x="1687429" y="1351775"/>
                  </a:lnTo>
                  <a:lnTo>
                    <a:pt x="1646829" y="1389474"/>
                  </a:lnTo>
                  <a:lnTo>
                    <a:pt x="1606385" y="1427733"/>
                  </a:lnTo>
                  <a:lnTo>
                    <a:pt x="1566102" y="1466558"/>
                  </a:lnTo>
                  <a:lnTo>
                    <a:pt x="1525985" y="1505950"/>
                  </a:lnTo>
                  <a:lnTo>
                    <a:pt x="1486040" y="1545915"/>
                  </a:lnTo>
                  <a:lnTo>
                    <a:pt x="1446271" y="1586457"/>
                  </a:lnTo>
                  <a:lnTo>
                    <a:pt x="1406684" y="1627580"/>
                  </a:lnTo>
                  <a:lnTo>
                    <a:pt x="1367283" y="1669288"/>
                  </a:lnTo>
                  <a:lnTo>
                    <a:pt x="1328073" y="1711585"/>
                  </a:lnTo>
                  <a:lnTo>
                    <a:pt x="1289060" y="1754474"/>
                  </a:lnTo>
                  <a:lnTo>
                    <a:pt x="1250248" y="1797961"/>
                  </a:lnTo>
                  <a:lnTo>
                    <a:pt x="1211643" y="1842048"/>
                  </a:lnTo>
                  <a:lnTo>
                    <a:pt x="1173250" y="1886741"/>
                  </a:lnTo>
                  <a:lnTo>
                    <a:pt x="1135073" y="1932043"/>
                  </a:lnTo>
                  <a:lnTo>
                    <a:pt x="1097118" y="1977958"/>
                  </a:lnTo>
                  <a:lnTo>
                    <a:pt x="1059390" y="2024490"/>
                  </a:lnTo>
                  <a:lnTo>
                    <a:pt x="1021893" y="2071644"/>
                  </a:lnTo>
                  <a:lnTo>
                    <a:pt x="984633" y="2119423"/>
                  </a:lnTo>
                  <a:lnTo>
                    <a:pt x="947615" y="2167832"/>
                  </a:lnTo>
                  <a:lnTo>
                    <a:pt x="910844" y="2216874"/>
                  </a:lnTo>
                  <a:lnTo>
                    <a:pt x="874325" y="2266554"/>
                  </a:lnTo>
                  <a:lnTo>
                    <a:pt x="838062" y="2316875"/>
                  </a:lnTo>
                  <a:lnTo>
                    <a:pt x="802062" y="2367842"/>
                  </a:lnTo>
                  <a:lnTo>
                    <a:pt x="766328" y="2419459"/>
                  </a:lnTo>
                  <a:lnTo>
                    <a:pt x="730867" y="2471729"/>
                  </a:lnTo>
                  <a:lnTo>
                    <a:pt x="695682" y="2524657"/>
                  </a:lnTo>
                  <a:lnTo>
                    <a:pt x="660780" y="2578248"/>
                  </a:lnTo>
                  <a:lnTo>
                    <a:pt x="626165" y="2632504"/>
                  </a:lnTo>
                  <a:lnTo>
                    <a:pt x="591842" y="2687430"/>
                  </a:lnTo>
                  <a:lnTo>
                    <a:pt x="557816" y="2743030"/>
                  </a:lnTo>
                  <a:lnTo>
                    <a:pt x="524092" y="2799308"/>
                  </a:lnTo>
                  <a:lnTo>
                    <a:pt x="490676" y="2856269"/>
                  </a:lnTo>
                  <a:lnTo>
                    <a:pt x="457571" y="2913916"/>
                  </a:lnTo>
                  <a:lnTo>
                    <a:pt x="424784" y="2972253"/>
                  </a:lnTo>
                  <a:lnTo>
                    <a:pt x="392320" y="3031284"/>
                  </a:lnTo>
                  <a:lnTo>
                    <a:pt x="360183" y="3091014"/>
                  </a:lnTo>
                  <a:lnTo>
                    <a:pt x="328378" y="3151446"/>
                  </a:lnTo>
                  <a:lnTo>
                    <a:pt x="296911" y="3212584"/>
                  </a:lnTo>
                  <a:lnTo>
                    <a:pt x="265786" y="3274434"/>
                  </a:lnTo>
                  <a:lnTo>
                    <a:pt x="235009" y="3336997"/>
                  </a:lnTo>
                  <a:lnTo>
                    <a:pt x="204584" y="3400280"/>
                  </a:lnTo>
                  <a:lnTo>
                    <a:pt x="174517" y="3464285"/>
                  </a:lnTo>
                  <a:lnTo>
                    <a:pt x="144812" y="3529017"/>
                  </a:lnTo>
                  <a:lnTo>
                    <a:pt x="115475" y="3594480"/>
                  </a:lnTo>
                  <a:lnTo>
                    <a:pt x="86511" y="3660678"/>
                  </a:lnTo>
                  <a:lnTo>
                    <a:pt x="57924" y="3727614"/>
                  </a:lnTo>
                  <a:lnTo>
                    <a:pt x="29720" y="3795294"/>
                  </a:lnTo>
                  <a:lnTo>
                    <a:pt x="1904" y="3863721"/>
                  </a:lnTo>
                  <a:lnTo>
                    <a:pt x="0" y="3884676"/>
                  </a:lnTo>
                  <a:lnTo>
                    <a:pt x="6507480" y="3884676"/>
                  </a:lnTo>
                  <a:lnTo>
                    <a:pt x="6507480" y="0"/>
                  </a:lnTo>
                  <a:close/>
                </a:path>
              </a:pathLst>
            </a:custGeom>
            <a:solidFill>
              <a:srgbClr val="BED4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990600"/>
              <a:ext cx="12192000" cy="5659120"/>
            </a:xfrm>
            <a:custGeom>
              <a:avLst/>
              <a:gdLst/>
              <a:ahLst/>
              <a:cxnLst/>
              <a:rect l="l" t="t" r="r" b="b"/>
              <a:pathLst>
                <a:path w="12192000" h="5659120">
                  <a:moveTo>
                    <a:pt x="0" y="5658612"/>
                  </a:moveTo>
                  <a:lnTo>
                    <a:pt x="12191999" y="5658612"/>
                  </a:lnTo>
                  <a:lnTo>
                    <a:pt x="12191999" y="0"/>
                  </a:lnTo>
                  <a:lnTo>
                    <a:pt x="0" y="0"/>
                  </a:lnTo>
                  <a:lnTo>
                    <a:pt x="0" y="56586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6649211"/>
              <a:ext cx="12181840" cy="208915"/>
            </a:xfrm>
            <a:custGeom>
              <a:avLst/>
              <a:gdLst/>
              <a:ahLst/>
              <a:cxnLst/>
              <a:rect l="l" t="t" r="r" b="b"/>
              <a:pathLst>
                <a:path w="12181840" h="208915">
                  <a:moveTo>
                    <a:pt x="12181332" y="208785"/>
                  </a:moveTo>
                  <a:lnTo>
                    <a:pt x="12181332" y="0"/>
                  </a:lnTo>
                  <a:lnTo>
                    <a:pt x="0" y="0"/>
                  </a:lnTo>
                  <a:lnTo>
                    <a:pt x="0" y="208785"/>
                  </a:lnTo>
                  <a:lnTo>
                    <a:pt x="12181332" y="208785"/>
                  </a:lnTo>
                  <a:close/>
                </a:path>
              </a:pathLst>
            </a:custGeom>
            <a:solidFill>
              <a:srgbClr val="5C91E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17252" y="5370576"/>
              <a:ext cx="1941576" cy="119786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50036" y="4674108"/>
              <a:ext cx="5218430" cy="858519"/>
            </a:xfrm>
            <a:custGeom>
              <a:avLst/>
              <a:gdLst/>
              <a:ahLst/>
              <a:cxnLst/>
              <a:rect l="l" t="t" r="r" b="b"/>
              <a:pathLst>
                <a:path w="5218430" h="858520">
                  <a:moveTo>
                    <a:pt x="5075174" y="0"/>
                  </a:moveTo>
                  <a:lnTo>
                    <a:pt x="143001" y="0"/>
                  </a:lnTo>
                  <a:lnTo>
                    <a:pt x="97800" y="7288"/>
                  </a:lnTo>
                  <a:lnTo>
                    <a:pt x="58545" y="27586"/>
                  </a:lnTo>
                  <a:lnTo>
                    <a:pt x="27590" y="58539"/>
                  </a:lnTo>
                  <a:lnTo>
                    <a:pt x="7290" y="97796"/>
                  </a:lnTo>
                  <a:lnTo>
                    <a:pt x="0" y="143002"/>
                  </a:lnTo>
                  <a:lnTo>
                    <a:pt x="0" y="715010"/>
                  </a:lnTo>
                  <a:lnTo>
                    <a:pt x="7290" y="760215"/>
                  </a:lnTo>
                  <a:lnTo>
                    <a:pt x="27590" y="799472"/>
                  </a:lnTo>
                  <a:lnTo>
                    <a:pt x="58545" y="830425"/>
                  </a:lnTo>
                  <a:lnTo>
                    <a:pt x="97800" y="850723"/>
                  </a:lnTo>
                  <a:lnTo>
                    <a:pt x="143001" y="858012"/>
                  </a:lnTo>
                  <a:lnTo>
                    <a:pt x="5075174" y="858012"/>
                  </a:lnTo>
                  <a:lnTo>
                    <a:pt x="5120379" y="850723"/>
                  </a:lnTo>
                  <a:lnTo>
                    <a:pt x="5159636" y="830425"/>
                  </a:lnTo>
                  <a:lnTo>
                    <a:pt x="5190589" y="799472"/>
                  </a:lnTo>
                  <a:lnTo>
                    <a:pt x="5210887" y="760215"/>
                  </a:lnTo>
                  <a:lnTo>
                    <a:pt x="5218176" y="715010"/>
                  </a:lnTo>
                  <a:lnTo>
                    <a:pt x="5218176" y="143002"/>
                  </a:lnTo>
                  <a:lnTo>
                    <a:pt x="5210887" y="97796"/>
                  </a:lnTo>
                  <a:lnTo>
                    <a:pt x="5190589" y="58539"/>
                  </a:lnTo>
                  <a:lnTo>
                    <a:pt x="5159636" y="27586"/>
                  </a:lnTo>
                  <a:lnTo>
                    <a:pt x="5120379" y="7288"/>
                  </a:lnTo>
                  <a:lnTo>
                    <a:pt x="5075174" y="0"/>
                  </a:lnTo>
                  <a:close/>
                </a:path>
              </a:pathLst>
            </a:custGeom>
            <a:solidFill>
              <a:srgbClr val="BED4F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123594" y="236042"/>
            <a:ext cx="186055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0"/>
              <a:t>学习内容</a:t>
            </a:r>
            <a:endParaRPr sz="3600"/>
          </a:p>
        </p:txBody>
      </p:sp>
      <p:sp>
        <p:nvSpPr>
          <p:cNvPr id="11" name="object 11"/>
          <p:cNvSpPr txBox="1"/>
          <p:nvPr/>
        </p:nvSpPr>
        <p:spPr>
          <a:xfrm>
            <a:off x="1248562" y="1896872"/>
            <a:ext cx="4741545" cy="34410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10" b="1">
                <a:latin typeface="黑体"/>
                <a:cs typeface="黑体"/>
              </a:rPr>
              <a:t>任务</a:t>
            </a:r>
            <a:r>
              <a:rPr dirty="0" sz="3200" spc="-10" b="1">
                <a:latin typeface="黑体"/>
                <a:cs typeface="黑体"/>
              </a:rPr>
              <a:t>一</a:t>
            </a:r>
            <a:r>
              <a:rPr dirty="0" sz="3200" spc="120" b="1">
                <a:latin typeface="黑体"/>
                <a:cs typeface="黑体"/>
              </a:rPr>
              <a:t> </a:t>
            </a:r>
            <a:r>
              <a:rPr dirty="0" sz="3200" spc="5" b="1">
                <a:latin typeface="黑体"/>
                <a:cs typeface="黑体"/>
              </a:rPr>
              <a:t>认识</a:t>
            </a:r>
            <a:r>
              <a:rPr dirty="0" sz="3200" spc="-5" b="1">
                <a:latin typeface="黑体"/>
                <a:cs typeface="黑体"/>
              </a:rPr>
              <a:t>直播电</a:t>
            </a:r>
            <a:r>
              <a:rPr dirty="0" sz="3200" spc="-10" b="1">
                <a:latin typeface="黑体"/>
                <a:cs typeface="黑体"/>
              </a:rPr>
              <a:t>商</a:t>
            </a:r>
            <a:endParaRPr sz="3200">
              <a:latin typeface="黑体"/>
              <a:cs typeface="黑体"/>
            </a:endParaRPr>
          </a:p>
          <a:p>
            <a:pPr marL="12700" marR="5080">
              <a:lnSpc>
                <a:spcPts val="11520"/>
              </a:lnSpc>
              <a:spcBef>
                <a:spcPts val="1465"/>
              </a:spcBef>
            </a:pPr>
            <a:r>
              <a:rPr dirty="0" sz="3200" spc="10" b="1">
                <a:latin typeface="黑体"/>
                <a:cs typeface="黑体"/>
              </a:rPr>
              <a:t>任务</a:t>
            </a:r>
            <a:r>
              <a:rPr dirty="0" sz="3200" spc="-10" b="1">
                <a:latin typeface="黑体"/>
                <a:cs typeface="黑体"/>
              </a:rPr>
              <a:t>二</a:t>
            </a:r>
            <a:r>
              <a:rPr dirty="0" sz="3200" spc="55" b="1">
                <a:latin typeface="黑体"/>
                <a:cs typeface="黑体"/>
              </a:rPr>
              <a:t> </a:t>
            </a:r>
            <a:r>
              <a:rPr dirty="0" sz="3200" spc="5" b="1">
                <a:latin typeface="黑体"/>
                <a:cs typeface="黑体"/>
              </a:rPr>
              <a:t>认识</a:t>
            </a:r>
            <a:r>
              <a:rPr dirty="0" sz="3200" spc="-5" b="1">
                <a:latin typeface="黑体"/>
                <a:cs typeface="黑体"/>
              </a:rPr>
              <a:t>直播电</a:t>
            </a:r>
            <a:r>
              <a:rPr dirty="0" sz="3200" spc="-10" b="1">
                <a:latin typeface="黑体"/>
                <a:cs typeface="黑体"/>
              </a:rPr>
              <a:t>商</a:t>
            </a:r>
            <a:r>
              <a:rPr dirty="0" sz="3200" spc="-5" b="1">
                <a:latin typeface="黑体"/>
                <a:cs typeface="黑体"/>
              </a:rPr>
              <a:t>平</a:t>
            </a:r>
            <a:r>
              <a:rPr dirty="0" sz="3200" spc="-10" b="1">
                <a:latin typeface="黑体"/>
                <a:cs typeface="黑体"/>
              </a:rPr>
              <a:t>台 </a:t>
            </a:r>
            <a:r>
              <a:rPr dirty="0" sz="3200" spc="10" b="1">
                <a:latin typeface="黑体"/>
                <a:cs typeface="黑体"/>
              </a:rPr>
              <a:t>任务</a:t>
            </a:r>
            <a:r>
              <a:rPr dirty="0" sz="3200" spc="-10" b="1">
                <a:latin typeface="黑体"/>
                <a:cs typeface="黑体"/>
              </a:rPr>
              <a:t>三</a:t>
            </a:r>
            <a:r>
              <a:rPr dirty="0" sz="3200" spc="75" b="1">
                <a:latin typeface="黑体"/>
                <a:cs typeface="黑体"/>
              </a:rPr>
              <a:t> </a:t>
            </a:r>
            <a:r>
              <a:rPr dirty="0" sz="3200" spc="5" b="1">
                <a:latin typeface="黑体"/>
                <a:cs typeface="黑体"/>
              </a:rPr>
              <a:t>认识</a:t>
            </a:r>
            <a:r>
              <a:rPr dirty="0" sz="3200" spc="-10" b="1">
                <a:latin typeface="黑体"/>
                <a:cs typeface="黑体"/>
              </a:rPr>
              <a:t>直</a:t>
            </a:r>
            <a:r>
              <a:rPr dirty="0" sz="3200" spc="5" b="1">
                <a:latin typeface="黑体"/>
                <a:cs typeface="黑体"/>
              </a:rPr>
              <a:t>播</a:t>
            </a:r>
            <a:r>
              <a:rPr dirty="0" sz="3200" spc="-10" b="1">
                <a:latin typeface="黑体"/>
                <a:cs typeface="黑体"/>
              </a:rPr>
              <a:t>电商</a:t>
            </a:r>
            <a:r>
              <a:rPr dirty="0" sz="3200" b="1">
                <a:latin typeface="黑体"/>
                <a:cs typeface="黑体"/>
              </a:rPr>
              <a:t>运</a:t>
            </a:r>
            <a:r>
              <a:rPr dirty="0" sz="3200" spc="-10" b="1">
                <a:latin typeface="黑体"/>
                <a:cs typeface="黑体"/>
              </a:rPr>
              <a:t>营</a:t>
            </a:r>
            <a:endParaRPr sz="3200">
              <a:latin typeface="黑体"/>
              <a:cs typeface="黑体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70431" cy="1223772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BED4F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457200" y="0"/>
            <a:ext cx="11734800" cy="6858000"/>
            <a:chOff x="457200" y="0"/>
            <a:chExt cx="11734800" cy="6858000"/>
          </a:xfrm>
        </p:grpSpPr>
        <p:sp>
          <p:nvSpPr>
            <p:cNvPr id="4" name="object 4"/>
            <p:cNvSpPr/>
            <p:nvPr/>
          </p:nvSpPr>
          <p:spPr>
            <a:xfrm>
              <a:off x="3991355" y="0"/>
              <a:ext cx="6507480" cy="4170045"/>
            </a:xfrm>
            <a:custGeom>
              <a:avLst/>
              <a:gdLst/>
              <a:ahLst/>
              <a:cxnLst/>
              <a:rect l="l" t="t" r="r" b="b"/>
              <a:pathLst>
                <a:path w="6507480" h="4170045">
                  <a:moveTo>
                    <a:pt x="6507480" y="0"/>
                  </a:moveTo>
                  <a:lnTo>
                    <a:pt x="5714516" y="0"/>
                  </a:lnTo>
                  <a:lnTo>
                    <a:pt x="5672184" y="2695"/>
                  </a:lnTo>
                  <a:lnTo>
                    <a:pt x="5546905" y="12143"/>
                  </a:lnTo>
                  <a:lnTo>
                    <a:pt x="5416314" y="24264"/>
                  </a:lnTo>
                  <a:lnTo>
                    <a:pt x="5280732" y="39318"/>
                  </a:lnTo>
                  <a:lnTo>
                    <a:pt x="5140482" y="57565"/>
                  </a:lnTo>
                  <a:lnTo>
                    <a:pt x="5032425" y="73501"/>
                  </a:lnTo>
                  <a:lnTo>
                    <a:pt x="4922059" y="91488"/>
                  </a:lnTo>
                  <a:lnTo>
                    <a:pt x="4809521" y="111636"/>
                  </a:lnTo>
                  <a:lnTo>
                    <a:pt x="4694945" y="134054"/>
                  </a:lnTo>
                  <a:lnTo>
                    <a:pt x="4578469" y="158851"/>
                  </a:lnTo>
                  <a:lnTo>
                    <a:pt x="4460227" y="186137"/>
                  </a:lnTo>
                  <a:lnTo>
                    <a:pt x="4340357" y="216022"/>
                  </a:lnTo>
                  <a:lnTo>
                    <a:pt x="4218993" y="248615"/>
                  </a:lnTo>
                  <a:lnTo>
                    <a:pt x="4137321" y="271902"/>
                  </a:lnTo>
                  <a:lnTo>
                    <a:pt x="4055086" y="296473"/>
                  </a:lnTo>
                  <a:lnTo>
                    <a:pt x="3972329" y="322361"/>
                  </a:lnTo>
                  <a:lnTo>
                    <a:pt x="3889089" y="349599"/>
                  </a:lnTo>
                  <a:lnTo>
                    <a:pt x="3805407" y="378219"/>
                  </a:lnTo>
                  <a:lnTo>
                    <a:pt x="3721323" y="408253"/>
                  </a:lnTo>
                  <a:lnTo>
                    <a:pt x="3636877" y="439734"/>
                  </a:lnTo>
                  <a:lnTo>
                    <a:pt x="3552110" y="472693"/>
                  </a:lnTo>
                  <a:lnTo>
                    <a:pt x="3467062" y="507165"/>
                  </a:lnTo>
                  <a:lnTo>
                    <a:pt x="3381773" y="543180"/>
                  </a:lnTo>
                  <a:lnTo>
                    <a:pt x="3296283" y="580772"/>
                  </a:lnTo>
                  <a:lnTo>
                    <a:pt x="3210633" y="619973"/>
                  </a:lnTo>
                  <a:lnTo>
                    <a:pt x="3124863" y="660815"/>
                  </a:lnTo>
                  <a:lnTo>
                    <a:pt x="3039014" y="703331"/>
                  </a:lnTo>
                  <a:lnTo>
                    <a:pt x="2953125" y="747553"/>
                  </a:lnTo>
                  <a:lnTo>
                    <a:pt x="2910178" y="770313"/>
                  </a:lnTo>
                  <a:lnTo>
                    <a:pt x="2867236" y="793513"/>
                  </a:lnTo>
                  <a:lnTo>
                    <a:pt x="2824305" y="817155"/>
                  </a:lnTo>
                  <a:lnTo>
                    <a:pt x="2781389" y="841245"/>
                  </a:lnTo>
                  <a:lnTo>
                    <a:pt x="2738493" y="865785"/>
                  </a:lnTo>
                  <a:lnTo>
                    <a:pt x="2695623" y="890779"/>
                  </a:lnTo>
                  <a:lnTo>
                    <a:pt x="2652783" y="916233"/>
                  </a:lnTo>
                  <a:lnTo>
                    <a:pt x="2609978" y="942150"/>
                  </a:lnTo>
                  <a:lnTo>
                    <a:pt x="2567214" y="968534"/>
                  </a:lnTo>
                  <a:lnTo>
                    <a:pt x="2524495" y="995389"/>
                  </a:lnTo>
                  <a:lnTo>
                    <a:pt x="2481827" y="1022720"/>
                  </a:lnTo>
                  <a:lnTo>
                    <a:pt x="2439215" y="1050529"/>
                  </a:lnTo>
                  <a:lnTo>
                    <a:pt x="2396663" y="1078822"/>
                  </a:lnTo>
                  <a:lnTo>
                    <a:pt x="2354177" y="1107602"/>
                  </a:lnTo>
                  <a:lnTo>
                    <a:pt x="2311761" y="1136874"/>
                  </a:lnTo>
                  <a:lnTo>
                    <a:pt x="2269421" y="1166641"/>
                  </a:lnTo>
                  <a:lnTo>
                    <a:pt x="2227162" y="1196907"/>
                  </a:lnTo>
                  <a:lnTo>
                    <a:pt x="2184989" y="1227677"/>
                  </a:lnTo>
                  <a:lnTo>
                    <a:pt x="2142906" y="1258955"/>
                  </a:lnTo>
                  <a:lnTo>
                    <a:pt x="2100919" y="1290745"/>
                  </a:lnTo>
                  <a:lnTo>
                    <a:pt x="2059033" y="1323050"/>
                  </a:lnTo>
                  <a:lnTo>
                    <a:pt x="2017253" y="1355874"/>
                  </a:lnTo>
                  <a:lnTo>
                    <a:pt x="1975584" y="1389223"/>
                  </a:lnTo>
                  <a:lnTo>
                    <a:pt x="1934031" y="1423100"/>
                  </a:lnTo>
                  <a:lnTo>
                    <a:pt x="1892599" y="1457508"/>
                  </a:lnTo>
                  <a:lnTo>
                    <a:pt x="1851293" y="1492453"/>
                  </a:lnTo>
                  <a:lnTo>
                    <a:pt x="1810118" y="1527937"/>
                  </a:lnTo>
                  <a:lnTo>
                    <a:pt x="1769079" y="1563966"/>
                  </a:lnTo>
                  <a:lnTo>
                    <a:pt x="1728181" y="1600543"/>
                  </a:lnTo>
                  <a:lnTo>
                    <a:pt x="1687429" y="1637672"/>
                  </a:lnTo>
                  <a:lnTo>
                    <a:pt x="1646829" y="1675357"/>
                  </a:lnTo>
                  <a:lnTo>
                    <a:pt x="1606385" y="1713603"/>
                  </a:lnTo>
                  <a:lnTo>
                    <a:pt x="1566102" y="1752412"/>
                  </a:lnTo>
                  <a:lnTo>
                    <a:pt x="1525985" y="1791791"/>
                  </a:lnTo>
                  <a:lnTo>
                    <a:pt x="1486040" y="1831742"/>
                  </a:lnTo>
                  <a:lnTo>
                    <a:pt x="1446271" y="1872269"/>
                  </a:lnTo>
                  <a:lnTo>
                    <a:pt x="1406684" y="1913377"/>
                  </a:lnTo>
                  <a:lnTo>
                    <a:pt x="1367283" y="1955070"/>
                  </a:lnTo>
                  <a:lnTo>
                    <a:pt x="1328073" y="1997351"/>
                  </a:lnTo>
                  <a:lnTo>
                    <a:pt x="1289060" y="2040225"/>
                  </a:lnTo>
                  <a:lnTo>
                    <a:pt x="1250248" y="2083696"/>
                  </a:lnTo>
                  <a:lnTo>
                    <a:pt x="1211643" y="2127767"/>
                  </a:lnTo>
                  <a:lnTo>
                    <a:pt x="1173250" y="2172444"/>
                  </a:lnTo>
                  <a:lnTo>
                    <a:pt x="1135073" y="2217729"/>
                  </a:lnTo>
                  <a:lnTo>
                    <a:pt x="1097118" y="2263628"/>
                  </a:lnTo>
                  <a:lnTo>
                    <a:pt x="1059390" y="2310143"/>
                  </a:lnTo>
                  <a:lnTo>
                    <a:pt x="1021893" y="2357280"/>
                  </a:lnTo>
                  <a:lnTo>
                    <a:pt x="984633" y="2405042"/>
                  </a:lnTo>
                  <a:lnTo>
                    <a:pt x="947615" y="2453433"/>
                  </a:lnTo>
                  <a:lnTo>
                    <a:pt x="910844" y="2502457"/>
                  </a:lnTo>
                  <a:lnTo>
                    <a:pt x="874325" y="2552119"/>
                  </a:lnTo>
                  <a:lnTo>
                    <a:pt x="838062" y="2602422"/>
                  </a:lnTo>
                  <a:lnTo>
                    <a:pt x="802062" y="2653371"/>
                  </a:lnTo>
                  <a:lnTo>
                    <a:pt x="766328" y="2704969"/>
                  </a:lnTo>
                  <a:lnTo>
                    <a:pt x="730867" y="2757220"/>
                  </a:lnTo>
                  <a:lnTo>
                    <a:pt x="695682" y="2810129"/>
                  </a:lnTo>
                  <a:lnTo>
                    <a:pt x="660780" y="2863700"/>
                  </a:lnTo>
                  <a:lnTo>
                    <a:pt x="626165" y="2917937"/>
                  </a:lnTo>
                  <a:lnTo>
                    <a:pt x="591842" y="2972843"/>
                  </a:lnTo>
                  <a:lnTo>
                    <a:pt x="557816" y="3028423"/>
                  </a:lnTo>
                  <a:lnTo>
                    <a:pt x="524092" y="3084681"/>
                  </a:lnTo>
                  <a:lnTo>
                    <a:pt x="490676" y="3141621"/>
                  </a:lnTo>
                  <a:lnTo>
                    <a:pt x="457571" y="3199247"/>
                  </a:lnTo>
                  <a:lnTo>
                    <a:pt x="424784" y="3257563"/>
                  </a:lnTo>
                  <a:lnTo>
                    <a:pt x="392320" y="3316573"/>
                  </a:lnTo>
                  <a:lnTo>
                    <a:pt x="360183" y="3376281"/>
                  </a:lnTo>
                  <a:lnTo>
                    <a:pt x="328378" y="3436691"/>
                  </a:lnTo>
                  <a:lnTo>
                    <a:pt x="296911" y="3497808"/>
                  </a:lnTo>
                  <a:lnTo>
                    <a:pt x="265786" y="3559634"/>
                  </a:lnTo>
                  <a:lnTo>
                    <a:pt x="235009" y="3622176"/>
                  </a:lnTo>
                  <a:lnTo>
                    <a:pt x="204584" y="3685435"/>
                  </a:lnTo>
                  <a:lnTo>
                    <a:pt x="174517" y="3749417"/>
                  </a:lnTo>
                  <a:lnTo>
                    <a:pt x="144812" y="3814126"/>
                  </a:lnTo>
                  <a:lnTo>
                    <a:pt x="115475" y="3879565"/>
                  </a:lnTo>
                  <a:lnTo>
                    <a:pt x="86511" y="3945739"/>
                  </a:lnTo>
                  <a:lnTo>
                    <a:pt x="57924" y="4012651"/>
                  </a:lnTo>
                  <a:lnTo>
                    <a:pt x="29720" y="4080307"/>
                  </a:lnTo>
                  <a:lnTo>
                    <a:pt x="1905" y="4148708"/>
                  </a:lnTo>
                  <a:lnTo>
                    <a:pt x="0" y="4169664"/>
                  </a:lnTo>
                  <a:lnTo>
                    <a:pt x="6507480" y="4169664"/>
                  </a:lnTo>
                  <a:lnTo>
                    <a:pt x="6507480" y="0"/>
                  </a:lnTo>
                  <a:close/>
                </a:path>
              </a:pathLst>
            </a:custGeom>
            <a:solidFill>
              <a:srgbClr val="DFEA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89091" y="0"/>
              <a:ext cx="6503034" cy="3872865"/>
            </a:xfrm>
            <a:custGeom>
              <a:avLst/>
              <a:gdLst/>
              <a:ahLst/>
              <a:cxnLst/>
              <a:rect l="l" t="t" r="r" b="b"/>
              <a:pathLst>
                <a:path w="6503034" h="3872865">
                  <a:moveTo>
                    <a:pt x="6502907" y="0"/>
                  </a:moveTo>
                  <a:lnTo>
                    <a:pt x="4052802" y="0"/>
                  </a:lnTo>
                  <a:lnTo>
                    <a:pt x="3972329" y="25181"/>
                  </a:lnTo>
                  <a:lnTo>
                    <a:pt x="3889089" y="52419"/>
                  </a:lnTo>
                  <a:lnTo>
                    <a:pt x="3805407" y="81039"/>
                  </a:lnTo>
                  <a:lnTo>
                    <a:pt x="3721323" y="111073"/>
                  </a:lnTo>
                  <a:lnTo>
                    <a:pt x="3636877" y="142554"/>
                  </a:lnTo>
                  <a:lnTo>
                    <a:pt x="3552110" y="175513"/>
                  </a:lnTo>
                  <a:lnTo>
                    <a:pt x="3467062" y="209985"/>
                  </a:lnTo>
                  <a:lnTo>
                    <a:pt x="3381773" y="246000"/>
                  </a:lnTo>
                  <a:lnTo>
                    <a:pt x="3296283" y="283592"/>
                  </a:lnTo>
                  <a:lnTo>
                    <a:pt x="3210633" y="322793"/>
                  </a:lnTo>
                  <a:lnTo>
                    <a:pt x="3124863" y="363635"/>
                  </a:lnTo>
                  <a:lnTo>
                    <a:pt x="3039014" y="406151"/>
                  </a:lnTo>
                  <a:lnTo>
                    <a:pt x="2953125" y="450373"/>
                  </a:lnTo>
                  <a:lnTo>
                    <a:pt x="2910178" y="473133"/>
                  </a:lnTo>
                  <a:lnTo>
                    <a:pt x="2867236" y="496333"/>
                  </a:lnTo>
                  <a:lnTo>
                    <a:pt x="2824305" y="519975"/>
                  </a:lnTo>
                  <a:lnTo>
                    <a:pt x="2781389" y="544065"/>
                  </a:lnTo>
                  <a:lnTo>
                    <a:pt x="2738493" y="568605"/>
                  </a:lnTo>
                  <a:lnTo>
                    <a:pt x="2695623" y="593599"/>
                  </a:lnTo>
                  <a:lnTo>
                    <a:pt x="2652783" y="619053"/>
                  </a:lnTo>
                  <a:lnTo>
                    <a:pt x="2609978" y="644970"/>
                  </a:lnTo>
                  <a:lnTo>
                    <a:pt x="2567214" y="671354"/>
                  </a:lnTo>
                  <a:lnTo>
                    <a:pt x="2524495" y="698209"/>
                  </a:lnTo>
                  <a:lnTo>
                    <a:pt x="2481827" y="725540"/>
                  </a:lnTo>
                  <a:lnTo>
                    <a:pt x="2439215" y="753349"/>
                  </a:lnTo>
                  <a:lnTo>
                    <a:pt x="2396663" y="781642"/>
                  </a:lnTo>
                  <a:lnTo>
                    <a:pt x="2354177" y="810422"/>
                  </a:lnTo>
                  <a:lnTo>
                    <a:pt x="2311761" y="839694"/>
                  </a:lnTo>
                  <a:lnTo>
                    <a:pt x="2269421" y="869461"/>
                  </a:lnTo>
                  <a:lnTo>
                    <a:pt x="2227162" y="899727"/>
                  </a:lnTo>
                  <a:lnTo>
                    <a:pt x="2184989" y="930497"/>
                  </a:lnTo>
                  <a:lnTo>
                    <a:pt x="2142906" y="961775"/>
                  </a:lnTo>
                  <a:lnTo>
                    <a:pt x="2100919" y="993565"/>
                  </a:lnTo>
                  <a:lnTo>
                    <a:pt x="2059033" y="1025870"/>
                  </a:lnTo>
                  <a:lnTo>
                    <a:pt x="2017253" y="1058694"/>
                  </a:lnTo>
                  <a:lnTo>
                    <a:pt x="1975584" y="1092043"/>
                  </a:lnTo>
                  <a:lnTo>
                    <a:pt x="1934031" y="1125920"/>
                  </a:lnTo>
                  <a:lnTo>
                    <a:pt x="1892599" y="1160328"/>
                  </a:lnTo>
                  <a:lnTo>
                    <a:pt x="1851293" y="1195273"/>
                  </a:lnTo>
                  <a:lnTo>
                    <a:pt x="1810118" y="1230757"/>
                  </a:lnTo>
                  <a:lnTo>
                    <a:pt x="1769079" y="1266786"/>
                  </a:lnTo>
                  <a:lnTo>
                    <a:pt x="1728181" y="1303363"/>
                  </a:lnTo>
                  <a:lnTo>
                    <a:pt x="1687429" y="1340492"/>
                  </a:lnTo>
                  <a:lnTo>
                    <a:pt x="1646829" y="1378177"/>
                  </a:lnTo>
                  <a:lnTo>
                    <a:pt x="1606385" y="1416423"/>
                  </a:lnTo>
                  <a:lnTo>
                    <a:pt x="1566102" y="1455232"/>
                  </a:lnTo>
                  <a:lnTo>
                    <a:pt x="1525985" y="1494611"/>
                  </a:lnTo>
                  <a:lnTo>
                    <a:pt x="1486040" y="1534562"/>
                  </a:lnTo>
                  <a:lnTo>
                    <a:pt x="1446271" y="1575089"/>
                  </a:lnTo>
                  <a:lnTo>
                    <a:pt x="1406684" y="1616197"/>
                  </a:lnTo>
                  <a:lnTo>
                    <a:pt x="1367283" y="1657890"/>
                  </a:lnTo>
                  <a:lnTo>
                    <a:pt x="1328073" y="1700171"/>
                  </a:lnTo>
                  <a:lnTo>
                    <a:pt x="1289060" y="1743045"/>
                  </a:lnTo>
                  <a:lnTo>
                    <a:pt x="1250248" y="1786516"/>
                  </a:lnTo>
                  <a:lnTo>
                    <a:pt x="1211643" y="1830587"/>
                  </a:lnTo>
                  <a:lnTo>
                    <a:pt x="1173250" y="1875264"/>
                  </a:lnTo>
                  <a:lnTo>
                    <a:pt x="1135073" y="1920549"/>
                  </a:lnTo>
                  <a:lnTo>
                    <a:pt x="1097118" y="1966448"/>
                  </a:lnTo>
                  <a:lnTo>
                    <a:pt x="1059390" y="2012963"/>
                  </a:lnTo>
                  <a:lnTo>
                    <a:pt x="1021893" y="2060100"/>
                  </a:lnTo>
                  <a:lnTo>
                    <a:pt x="984633" y="2107862"/>
                  </a:lnTo>
                  <a:lnTo>
                    <a:pt x="947615" y="2156253"/>
                  </a:lnTo>
                  <a:lnTo>
                    <a:pt x="910844" y="2205277"/>
                  </a:lnTo>
                  <a:lnTo>
                    <a:pt x="874325" y="2254939"/>
                  </a:lnTo>
                  <a:lnTo>
                    <a:pt x="838062" y="2305242"/>
                  </a:lnTo>
                  <a:lnTo>
                    <a:pt x="802062" y="2356191"/>
                  </a:lnTo>
                  <a:lnTo>
                    <a:pt x="766328" y="2407789"/>
                  </a:lnTo>
                  <a:lnTo>
                    <a:pt x="730867" y="2460040"/>
                  </a:lnTo>
                  <a:lnTo>
                    <a:pt x="695682" y="2512949"/>
                  </a:lnTo>
                  <a:lnTo>
                    <a:pt x="660780" y="2566520"/>
                  </a:lnTo>
                  <a:lnTo>
                    <a:pt x="626165" y="2620757"/>
                  </a:lnTo>
                  <a:lnTo>
                    <a:pt x="591842" y="2675663"/>
                  </a:lnTo>
                  <a:lnTo>
                    <a:pt x="557816" y="2731243"/>
                  </a:lnTo>
                  <a:lnTo>
                    <a:pt x="524092" y="2787501"/>
                  </a:lnTo>
                  <a:lnTo>
                    <a:pt x="490676" y="2844441"/>
                  </a:lnTo>
                  <a:lnTo>
                    <a:pt x="457571" y="2902067"/>
                  </a:lnTo>
                  <a:lnTo>
                    <a:pt x="424784" y="2960383"/>
                  </a:lnTo>
                  <a:lnTo>
                    <a:pt x="392320" y="3019393"/>
                  </a:lnTo>
                  <a:lnTo>
                    <a:pt x="360183" y="3079101"/>
                  </a:lnTo>
                  <a:lnTo>
                    <a:pt x="328378" y="3139511"/>
                  </a:lnTo>
                  <a:lnTo>
                    <a:pt x="296911" y="3200628"/>
                  </a:lnTo>
                  <a:lnTo>
                    <a:pt x="265786" y="3262454"/>
                  </a:lnTo>
                  <a:lnTo>
                    <a:pt x="235009" y="3324996"/>
                  </a:lnTo>
                  <a:lnTo>
                    <a:pt x="204584" y="3388255"/>
                  </a:lnTo>
                  <a:lnTo>
                    <a:pt x="174517" y="3452237"/>
                  </a:lnTo>
                  <a:lnTo>
                    <a:pt x="144812" y="3516946"/>
                  </a:lnTo>
                  <a:lnTo>
                    <a:pt x="115475" y="3582385"/>
                  </a:lnTo>
                  <a:lnTo>
                    <a:pt x="86511" y="3648559"/>
                  </a:lnTo>
                  <a:lnTo>
                    <a:pt x="57924" y="3715471"/>
                  </a:lnTo>
                  <a:lnTo>
                    <a:pt x="29720" y="3783127"/>
                  </a:lnTo>
                  <a:lnTo>
                    <a:pt x="1905" y="3851529"/>
                  </a:lnTo>
                  <a:lnTo>
                    <a:pt x="0" y="3872483"/>
                  </a:lnTo>
                  <a:lnTo>
                    <a:pt x="6502907" y="3872483"/>
                  </a:lnTo>
                  <a:lnTo>
                    <a:pt x="6502907" y="0"/>
                  </a:lnTo>
                  <a:close/>
                </a:path>
              </a:pathLst>
            </a:custGeom>
            <a:solidFill>
              <a:srgbClr val="307A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746232" y="3100090"/>
              <a:ext cx="9446260" cy="3757929"/>
            </a:xfrm>
            <a:custGeom>
              <a:avLst/>
              <a:gdLst/>
              <a:ahLst/>
              <a:cxnLst/>
              <a:rect l="l" t="t" r="r" b="b"/>
              <a:pathLst>
                <a:path w="9446260" h="3757929">
                  <a:moveTo>
                    <a:pt x="9445767" y="0"/>
                  </a:moveTo>
                  <a:lnTo>
                    <a:pt x="9355627" y="35036"/>
                  </a:lnTo>
                  <a:lnTo>
                    <a:pt x="9260514" y="70379"/>
                  </a:lnTo>
                  <a:lnTo>
                    <a:pt x="9165011" y="104275"/>
                  </a:lnTo>
                  <a:lnTo>
                    <a:pt x="9069132" y="136770"/>
                  </a:lnTo>
                  <a:lnTo>
                    <a:pt x="8972889" y="167912"/>
                  </a:lnTo>
                  <a:lnTo>
                    <a:pt x="8876294" y="197745"/>
                  </a:lnTo>
                  <a:lnTo>
                    <a:pt x="8779360" y="226316"/>
                  </a:lnTo>
                  <a:lnTo>
                    <a:pt x="8682099" y="253672"/>
                  </a:lnTo>
                  <a:lnTo>
                    <a:pt x="8535621" y="292527"/>
                  </a:lnTo>
                  <a:lnTo>
                    <a:pt x="8388478" y="328906"/>
                  </a:lnTo>
                  <a:lnTo>
                    <a:pt x="8240711" y="362965"/>
                  </a:lnTo>
                  <a:lnTo>
                    <a:pt x="8092361" y="394861"/>
                  </a:lnTo>
                  <a:lnTo>
                    <a:pt x="7893729" y="434291"/>
                  </a:lnTo>
                  <a:lnTo>
                    <a:pt x="7644240" y="479121"/>
                  </a:lnTo>
                  <a:lnTo>
                    <a:pt x="7343351" y="527332"/>
                  </a:lnTo>
                  <a:lnTo>
                    <a:pt x="6990666" y="577452"/>
                  </a:lnTo>
                  <a:lnTo>
                    <a:pt x="5118048" y="811082"/>
                  </a:lnTo>
                  <a:lnTo>
                    <a:pt x="4766237" y="864473"/>
                  </a:lnTo>
                  <a:lnTo>
                    <a:pt x="4516185" y="907227"/>
                  </a:lnTo>
                  <a:lnTo>
                    <a:pt x="4317037" y="944756"/>
                  </a:lnTo>
                  <a:lnTo>
                    <a:pt x="4118791" y="985641"/>
                  </a:lnTo>
                  <a:lnTo>
                    <a:pt x="3970759" y="1018728"/>
                  </a:lnTo>
                  <a:lnTo>
                    <a:pt x="3823331" y="1054067"/>
                  </a:lnTo>
                  <a:lnTo>
                    <a:pt x="3676551" y="1091814"/>
                  </a:lnTo>
                  <a:lnTo>
                    <a:pt x="3530459" y="1132123"/>
                  </a:lnTo>
                  <a:lnTo>
                    <a:pt x="3433468" y="1160496"/>
                  </a:lnTo>
                  <a:lnTo>
                    <a:pt x="3336814" y="1190124"/>
                  </a:lnTo>
                  <a:lnTo>
                    <a:pt x="3240510" y="1221053"/>
                  </a:lnTo>
                  <a:lnTo>
                    <a:pt x="3144568" y="1253329"/>
                  </a:lnTo>
                  <a:lnTo>
                    <a:pt x="3049001" y="1286997"/>
                  </a:lnTo>
                  <a:lnTo>
                    <a:pt x="2953820" y="1322105"/>
                  </a:lnTo>
                  <a:lnTo>
                    <a:pt x="2859039" y="1358698"/>
                  </a:lnTo>
                  <a:lnTo>
                    <a:pt x="2764669" y="1396823"/>
                  </a:lnTo>
                  <a:lnTo>
                    <a:pt x="2670724" y="1436525"/>
                  </a:lnTo>
                  <a:lnTo>
                    <a:pt x="2577215" y="1477852"/>
                  </a:lnTo>
                  <a:lnTo>
                    <a:pt x="2530628" y="1499138"/>
                  </a:lnTo>
                  <a:lnTo>
                    <a:pt x="2484155" y="1520848"/>
                  </a:lnTo>
                  <a:lnTo>
                    <a:pt x="2437797" y="1542987"/>
                  </a:lnTo>
                  <a:lnTo>
                    <a:pt x="2391556" y="1565561"/>
                  </a:lnTo>
                  <a:lnTo>
                    <a:pt x="2345434" y="1588575"/>
                  </a:lnTo>
                  <a:lnTo>
                    <a:pt x="2299431" y="1612036"/>
                  </a:lnTo>
                  <a:lnTo>
                    <a:pt x="2253551" y="1635949"/>
                  </a:lnTo>
                  <a:lnTo>
                    <a:pt x="2207793" y="1660319"/>
                  </a:lnTo>
                  <a:lnTo>
                    <a:pt x="2162160" y="1685154"/>
                  </a:lnTo>
                  <a:lnTo>
                    <a:pt x="2116653" y="1710458"/>
                  </a:lnTo>
                  <a:lnTo>
                    <a:pt x="2071274" y="1736237"/>
                  </a:lnTo>
                  <a:lnTo>
                    <a:pt x="2026024" y="1762497"/>
                  </a:lnTo>
                  <a:lnTo>
                    <a:pt x="1980905" y="1789244"/>
                  </a:lnTo>
                  <a:lnTo>
                    <a:pt x="1935918" y="1816483"/>
                  </a:lnTo>
                  <a:lnTo>
                    <a:pt x="1891066" y="1844221"/>
                  </a:lnTo>
                  <a:lnTo>
                    <a:pt x="1846349" y="1872463"/>
                  </a:lnTo>
                  <a:lnTo>
                    <a:pt x="1801769" y="1901215"/>
                  </a:lnTo>
                  <a:lnTo>
                    <a:pt x="1757328" y="1930482"/>
                  </a:lnTo>
                  <a:lnTo>
                    <a:pt x="1713026" y="1960271"/>
                  </a:lnTo>
                  <a:lnTo>
                    <a:pt x="1668867" y="1990587"/>
                  </a:lnTo>
                  <a:lnTo>
                    <a:pt x="1624851" y="2021436"/>
                  </a:lnTo>
                  <a:lnTo>
                    <a:pt x="1580980" y="2052823"/>
                  </a:lnTo>
                  <a:lnTo>
                    <a:pt x="1537255" y="2084755"/>
                  </a:lnTo>
                  <a:lnTo>
                    <a:pt x="1493678" y="2117238"/>
                  </a:lnTo>
                  <a:lnTo>
                    <a:pt x="1450250" y="2150276"/>
                  </a:lnTo>
                  <a:lnTo>
                    <a:pt x="1406974" y="2183876"/>
                  </a:lnTo>
                  <a:lnTo>
                    <a:pt x="1363850" y="2218044"/>
                  </a:lnTo>
                  <a:lnTo>
                    <a:pt x="1320880" y="2252785"/>
                  </a:lnTo>
                  <a:lnTo>
                    <a:pt x="1278066" y="2288105"/>
                  </a:lnTo>
                  <a:lnTo>
                    <a:pt x="1235409" y="2324010"/>
                  </a:lnTo>
                  <a:lnTo>
                    <a:pt x="1192911" y="2360506"/>
                  </a:lnTo>
                  <a:lnTo>
                    <a:pt x="1150573" y="2397598"/>
                  </a:lnTo>
                  <a:lnTo>
                    <a:pt x="1108397" y="2435293"/>
                  </a:lnTo>
                  <a:lnTo>
                    <a:pt x="1066385" y="2473595"/>
                  </a:lnTo>
                  <a:lnTo>
                    <a:pt x="1024538" y="2512511"/>
                  </a:lnTo>
                  <a:lnTo>
                    <a:pt x="982857" y="2552047"/>
                  </a:lnTo>
                  <a:lnTo>
                    <a:pt x="941344" y="2592208"/>
                  </a:lnTo>
                  <a:lnTo>
                    <a:pt x="900001" y="2633000"/>
                  </a:lnTo>
                  <a:lnTo>
                    <a:pt x="858829" y="2674429"/>
                  </a:lnTo>
                  <a:lnTo>
                    <a:pt x="817830" y="2716500"/>
                  </a:lnTo>
                  <a:lnTo>
                    <a:pt x="777006" y="2759220"/>
                  </a:lnTo>
                  <a:lnTo>
                    <a:pt x="736357" y="2802594"/>
                  </a:lnTo>
                  <a:lnTo>
                    <a:pt x="695885" y="2846628"/>
                  </a:lnTo>
                  <a:lnTo>
                    <a:pt x="655593" y="2891327"/>
                  </a:lnTo>
                  <a:lnTo>
                    <a:pt x="615481" y="2936698"/>
                  </a:lnTo>
                  <a:lnTo>
                    <a:pt x="575551" y="2982747"/>
                  </a:lnTo>
                  <a:lnTo>
                    <a:pt x="535805" y="3029478"/>
                  </a:lnTo>
                  <a:lnTo>
                    <a:pt x="496244" y="3076898"/>
                  </a:lnTo>
                  <a:lnTo>
                    <a:pt x="456869" y="3125013"/>
                  </a:lnTo>
                  <a:lnTo>
                    <a:pt x="417683" y="3173828"/>
                  </a:lnTo>
                  <a:lnTo>
                    <a:pt x="378687" y="3223349"/>
                  </a:lnTo>
                  <a:lnTo>
                    <a:pt x="339882" y="3273582"/>
                  </a:lnTo>
                  <a:lnTo>
                    <a:pt x="301270" y="3324532"/>
                  </a:lnTo>
                  <a:lnTo>
                    <a:pt x="262853" y="3376206"/>
                  </a:lnTo>
                  <a:lnTo>
                    <a:pt x="224631" y="3428609"/>
                  </a:lnTo>
                  <a:lnTo>
                    <a:pt x="186608" y="3481747"/>
                  </a:lnTo>
                  <a:lnTo>
                    <a:pt x="148783" y="3535626"/>
                  </a:lnTo>
                  <a:lnTo>
                    <a:pt x="111159" y="3590252"/>
                  </a:lnTo>
                  <a:lnTo>
                    <a:pt x="73737" y="3645629"/>
                  </a:lnTo>
                  <a:lnTo>
                    <a:pt x="36519" y="3701765"/>
                  </a:lnTo>
                  <a:lnTo>
                    <a:pt x="0" y="3757907"/>
                  </a:lnTo>
                  <a:lnTo>
                    <a:pt x="9445767" y="3757907"/>
                  </a:lnTo>
                  <a:lnTo>
                    <a:pt x="9445767" y="0"/>
                  </a:lnTo>
                  <a:close/>
                </a:path>
              </a:pathLst>
            </a:custGeom>
            <a:solidFill>
              <a:srgbClr val="5C91E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303314"/>
              <a:ext cx="11483594" cy="6391909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612648" y="458723"/>
            <a:ext cx="10967085" cy="5925820"/>
            <a:chOff x="612648" y="458723"/>
            <a:chExt cx="10967085" cy="5925820"/>
          </a:xfrm>
        </p:grpSpPr>
        <p:sp>
          <p:nvSpPr>
            <p:cNvPr id="9" name="object 9"/>
            <p:cNvSpPr/>
            <p:nvPr/>
          </p:nvSpPr>
          <p:spPr>
            <a:xfrm>
              <a:off x="612648" y="458723"/>
              <a:ext cx="10967085" cy="5925820"/>
            </a:xfrm>
            <a:custGeom>
              <a:avLst/>
              <a:gdLst/>
              <a:ahLst/>
              <a:cxnLst/>
              <a:rect l="l" t="t" r="r" b="b"/>
              <a:pathLst>
                <a:path w="10967085" h="5925820">
                  <a:moveTo>
                    <a:pt x="10966704" y="0"/>
                  </a:moveTo>
                  <a:lnTo>
                    <a:pt x="987551" y="0"/>
                  </a:lnTo>
                  <a:lnTo>
                    <a:pt x="939704" y="1138"/>
                  </a:lnTo>
                  <a:lnTo>
                    <a:pt x="892445" y="4520"/>
                  </a:lnTo>
                  <a:lnTo>
                    <a:pt x="845825" y="10092"/>
                  </a:lnTo>
                  <a:lnTo>
                    <a:pt x="799896" y="17805"/>
                  </a:lnTo>
                  <a:lnTo>
                    <a:pt x="754710" y="27604"/>
                  </a:lnTo>
                  <a:lnTo>
                    <a:pt x="710318" y="39440"/>
                  </a:lnTo>
                  <a:lnTo>
                    <a:pt x="666773" y="53261"/>
                  </a:lnTo>
                  <a:lnTo>
                    <a:pt x="624126" y="69013"/>
                  </a:lnTo>
                  <a:lnTo>
                    <a:pt x="582429" y="86647"/>
                  </a:lnTo>
                  <a:lnTo>
                    <a:pt x="541733" y="106110"/>
                  </a:lnTo>
                  <a:lnTo>
                    <a:pt x="502090" y="127351"/>
                  </a:lnTo>
                  <a:lnTo>
                    <a:pt x="463552" y="150317"/>
                  </a:lnTo>
                  <a:lnTo>
                    <a:pt x="426172" y="174958"/>
                  </a:lnTo>
                  <a:lnTo>
                    <a:pt x="389999" y="201220"/>
                  </a:lnTo>
                  <a:lnTo>
                    <a:pt x="355087" y="229054"/>
                  </a:lnTo>
                  <a:lnTo>
                    <a:pt x="321487" y="258406"/>
                  </a:lnTo>
                  <a:lnTo>
                    <a:pt x="289250" y="289226"/>
                  </a:lnTo>
                  <a:lnTo>
                    <a:pt x="258429" y="321461"/>
                  </a:lnTo>
                  <a:lnTo>
                    <a:pt x="229075" y="355061"/>
                  </a:lnTo>
                  <a:lnTo>
                    <a:pt x="201239" y="389972"/>
                  </a:lnTo>
                  <a:lnTo>
                    <a:pt x="174975" y="426144"/>
                  </a:lnTo>
                  <a:lnTo>
                    <a:pt x="150332" y="463524"/>
                  </a:lnTo>
                  <a:lnTo>
                    <a:pt x="127364" y="502062"/>
                  </a:lnTo>
                  <a:lnTo>
                    <a:pt x="106122" y="541705"/>
                  </a:lnTo>
                  <a:lnTo>
                    <a:pt x="86657" y="582401"/>
                  </a:lnTo>
                  <a:lnTo>
                    <a:pt x="69022" y="624100"/>
                  </a:lnTo>
                  <a:lnTo>
                    <a:pt x="53267" y="666748"/>
                  </a:lnTo>
                  <a:lnTo>
                    <a:pt x="39445" y="710295"/>
                  </a:lnTo>
                  <a:lnTo>
                    <a:pt x="27608" y="754689"/>
                  </a:lnTo>
                  <a:lnTo>
                    <a:pt x="17807" y="799878"/>
                  </a:lnTo>
                  <a:lnTo>
                    <a:pt x="10094" y="845811"/>
                  </a:lnTo>
                  <a:lnTo>
                    <a:pt x="4520" y="892435"/>
                  </a:lnTo>
                  <a:lnTo>
                    <a:pt x="1138" y="939699"/>
                  </a:lnTo>
                  <a:lnTo>
                    <a:pt x="0" y="987551"/>
                  </a:lnTo>
                  <a:lnTo>
                    <a:pt x="0" y="5925312"/>
                  </a:lnTo>
                  <a:lnTo>
                    <a:pt x="9979152" y="5925312"/>
                  </a:lnTo>
                  <a:lnTo>
                    <a:pt x="10027004" y="5924173"/>
                  </a:lnTo>
                  <a:lnTo>
                    <a:pt x="10074268" y="5920791"/>
                  </a:lnTo>
                  <a:lnTo>
                    <a:pt x="10120892" y="5915217"/>
                  </a:lnTo>
                  <a:lnTo>
                    <a:pt x="10166825" y="5907504"/>
                  </a:lnTo>
                  <a:lnTo>
                    <a:pt x="10212014" y="5897703"/>
                  </a:lnTo>
                  <a:lnTo>
                    <a:pt x="10256408" y="5885866"/>
                  </a:lnTo>
                  <a:lnTo>
                    <a:pt x="10299955" y="5872044"/>
                  </a:lnTo>
                  <a:lnTo>
                    <a:pt x="10342603" y="5856289"/>
                  </a:lnTo>
                  <a:lnTo>
                    <a:pt x="10384302" y="5838654"/>
                  </a:lnTo>
                  <a:lnTo>
                    <a:pt x="10424998" y="5819189"/>
                  </a:lnTo>
                  <a:lnTo>
                    <a:pt x="10464641" y="5797947"/>
                  </a:lnTo>
                  <a:lnTo>
                    <a:pt x="10503179" y="5774979"/>
                  </a:lnTo>
                  <a:lnTo>
                    <a:pt x="10540559" y="5750336"/>
                  </a:lnTo>
                  <a:lnTo>
                    <a:pt x="10576731" y="5724072"/>
                  </a:lnTo>
                  <a:lnTo>
                    <a:pt x="10611642" y="5696236"/>
                  </a:lnTo>
                  <a:lnTo>
                    <a:pt x="10645242" y="5666882"/>
                  </a:lnTo>
                  <a:lnTo>
                    <a:pt x="10677477" y="5636061"/>
                  </a:lnTo>
                  <a:lnTo>
                    <a:pt x="10708297" y="5603824"/>
                  </a:lnTo>
                  <a:lnTo>
                    <a:pt x="10737649" y="5570224"/>
                  </a:lnTo>
                  <a:lnTo>
                    <a:pt x="10765483" y="5535312"/>
                  </a:lnTo>
                  <a:lnTo>
                    <a:pt x="10791745" y="5499139"/>
                  </a:lnTo>
                  <a:lnTo>
                    <a:pt x="10816386" y="5461759"/>
                  </a:lnTo>
                  <a:lnTo>
                    <a:pt x="10839352" y="5423221"/>
                  </a:lnTo>
                  <a:lnTo>
                    <a:pt x="10860593" y="5383578"/>
                  </a:lnTo>
                  <a:lnTo>
                    <a:pt x="10880056" y="5342882"/>
                  </a:lnTo>
                  <a:lnTo>
                    <a:pt x="10897690" y="5301185"/>
                  </a:lnTo>
                  <a:lnTo>
                    <a:pt x="10913442" y="5258538"/>
                  </a:lnTo>
                  <a:lnTo>
                    <a:pt x="10927263" y="5214993"/>
                  </a:lnTo>
                  <a:lnTo>
                    <a:pt x="10939099" y="5170601"/>
                  </a:lnTo>
                  <a:lnTo>
                    <a:pt x="10948898" y="5125415"/>
                  </a:lnTo>
                  <a:lnTo>
                    <a:pt x="10956611" y="5079486"/>
                  </a:lnTo>
                  <a:lnTo>
                    <a:pt x="10962183" y="5032866"/>
                  </a:lnTo>
                  <a:lnTo>
                    <a:pt x="10965565" y="4985607"/>
                  </a:lnTo>
                  <a:lnTo>
                    <a:pt x="10966704" y="4937760"/>
                  </a:lnTo>
                  <a:lnTo>
                    <a:pt x="10966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47376" y="1504187"/>
              <a:ext cx="237744" cy="23774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00943" y="1824227"/>
              <a:ext cx="126491" cy="128016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224483" y="898905"/>
            <a:ext cx="186055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/>
              <a:t>任务描述</a:t>
            </a:r>
            <a:endParaRPr sz="3600"/>
          </a:p>
        </p:txBody>
      </p:sp>
      <p:sp>
        <p:nvSpPr>
          <p:cNvPr id="13" name="object 13"/>
          <p:cNvSpPr txBox="1"/>
          <p:nvPr/>
        </p:nvSpPr>
        <p:spPr>
          <a:xfrm>
            <a:off x="1622552" y="2530602"/>
            <a:ext cx="8864600" cy="2712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194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黑体"/>
                <a:cs typeface="黑体"/>
              </a:rPr>
              <a:t>凡事预则立，不预则废。</a:t>
            </a:r>
            <a:endParaRPr sz="2400">
              <a:latin typeface="黑体"/>
              <a:cs typeface="黑体"/>
            </a:endParaRPr>
          </a:p>
          <a:p>
            <a:pPr algn="just" marL="12700" marR="5080" indent="269240">
              <a:lnSpc>
                <a:spcPct val="150000"/>
              </a:lnSpc>
              <a:spcBef>
                <a:spcPts val="994"/>
              </a:spcBef>
            </a:pPr>
            <a:r>
              <a:rPr dirty="0" sz="2400">
                <a:latin typeface="黑体"/>
                <a:cs typeface="黑体"/>
              </a:rPr>
              <a:t>直播电商平台的运营模式、流量来源、直播规范等是我们做直播 带货的基础知识，艾特佳电商公司运营专员小珂需要在开展直播运 </a:t>
            </a:r>
            <a:r>
              <a:rPr dirty="0" sz="2400" spc="-5">
                <a:latin typeface="黑体"/>
                <a:cs typeface="黑体"/>
              </a:rPr>
              <a:t>营前，确定好用哪种运营模式，怎样承接平台流量，需要遵守的直 </a:t>
            </a:r>
            <a:r>
              <a:rPr dirty="0" sz="2400">
                <a:latin typeface="黑体"/>
                <a:cs typeface="黑体"/>
              </a:rPr>
              <a:t>播规范有哪些等工作。</a:t>
            </a:r>
            <a:endParaRPr sz="2400">
              <a:latin typeface="黑体"/>
              <a:cs typeface="黑体"/>
            </a:endParaRPr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0703" y="1778507"/>
            <a:ext cx="10070592" cy="4596383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649720"/>
          </a:xfrm>
          <a:custGeom>
            <a:avLst/>
            <a:gdLst/>
            <a:ahLst/>
            <a:cxnLst/>
            <a:rect l="l" t="t" r="r" b="b"/>
            <a:pathLst>
              <a:path w="12192000" h="6649720">
                <a:moveTo>
                  <a:pt x="0" y="6649212"/>
                </a:moveTo>
                <a:lnTo>
                  <a:pt x="12192000" y="6649212"/>
                </a:lnTo>
                <a:lnTo>
                  <a:pt x="12192000" y="0"/>
                </a:lnTo>
                <a:lnTo>
                  <a:pt x="0" y="0"/>
                </a:lnTo>
                <a:lnTo>
                  <a:pt x="0" y="6649212"/>
                </a:lnTo>
                <a:close/>
              </a:path>
            </a:pathLst>
          </a:custGeom>
          <a:solidFill>
            <a:srgbClr val="BED4F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object 4"/>
            <p:cNvSpPr/>
            <p:nvPr/>
          </p:nvSpPr>
          <p:spPr>
            <a:xfrm>
              <a:off x="3991355" y="28"/>
              <a:ext cx="6507480" cy="4183379"/>
            </a:xfrm>
            <a:custGeom>
              <a:avLst/>
              <a:gdLst/>
              <a:ahLst/>
              <a:cxnLst/>
              <a:rect l="l" t="t" r="r" b="b"/>
              <a:pathLst>
                <a:path w="6507480" h="4183379">
                  <a:moveTo>
                    <a:pt x="6161560" y="0"/>
                  </a:moveTo>
                  <a:lnTo>
                    <a:pt x="6064174" y="626"/>
                  </a:lnTo>
                  <a:lnTo>
                    <a:pt x="5986679" y="2071"/>
                  </a:lnTo>
                  <a:lnTo>
                    <a:pt x="5905516" y="4471"/>
                  </a:lnTo>
                  <a:lnTo>
                    <a:pt x="5820821" y="7939"/>
                  </a:lnTo>
                  <a:lnTo>
                    <a:pt x="5732731" y="12581"/>
                  </a:lnTo>
                  <a:lnTo>
                    <a:pt x="5641380" y="18509"/>
                  </a:lnTo>
                  <a:lnTo>
                    <a:pt x="5578735" y="23228"/>
                  </a:lnTo>
                  <a:lnTo>
                    <a:pt x="5514743" y="28600"/>
                  </a:lnTo>
                  <a:lnTo>
                    <a:pt x="5449442" y="34657"/>
                  </a:lnTo>
                  <a:lnTo>
                    <a:pt x="5382873" y="41430"/>
                  </a:lnTo>
                  <a:lnTo>
                    <a:pt x="5315078" y="48953"/>
                  </a:lnTo>
                  <a:lnTo>
                    <a:pt x="5246094" y="57258"/>
                  </a:lnTo>
                  <a:lnTo>
                    <a:pt x="5175965" y="66377"/>
                  </a:lnTo>
                  <a:lnTo>
                    <a:pt x="5104728" y="76343"/>
                  </a:lnTo>
                  <a:lnTo>
                    <a:pt x="5032425" y="87189"/>
                  </a:lnTo>
                  <a:lnTo>
                    <a:pt x="4959096" y="98945"/>
                  </a:lnTo>
                  <a:lnTo>
                    <a:pt x="4884781" y="111646"/>
                  </a:lnTo>
                  <a:lnTo>
                    <a:pt x="4809521" y="125324"/>
                  </a:lnTo>
                  <a:lnTo>
                    <a:pt x="4733355" y="140010"/>
                  </a:lnTo>
                  <a:lnTo>
                    <a:pt x="4656324" y="155738"/>
                  </a:lnTo>
                  <a:lnTo>
                    <a:pt x="4578469" y="172539"/>
                  </a:lnTo>
                  <a:lnTo>
                    <a:pt x="4499829" y="190447"/>
                  </a:lnTo>
                  <a:lnTo>
                    <a:pt x="4420445" y="209493"/>
                  </a:lnTo>
                  <a:lnTo>
                    <a:pt x="4340357" y="229710"/>
                  </a:lnTo>
                  <a:lnTo>
                    <a:pt x="4259605" y="251131"/>
                  </a:lnTo>
                  <a:lnTo>
                    <a:pt x="4218993" y="262303"/>
                  </a:lnTo>
                  <a:lnTo>
                    <a:pt x="4178230" y="273788"/>
                  </a:lnTo>
                  <a:lnTo>
                    <a:pt x="4137321" y="285590"/>
                  </a:lnTo>
                  <a:lnTo>
                    <a:pt x="4096272" y="297713"/>
                  </a:lnTo>
                  <a:lnTo>
                    <a:pt x="4055086" y="310161"/>
                  </a:lnTo>
                  <a:lnTo>
                    <a:pt x="4013771" y="322938"/>
                  </a:lnTo>
                  <a:lnTo>
                    <a:pt x="3972329" y="336049"/>
                  </a:lnTo>
                  <a:lnTo>
                    <a:pt x="3930767" y="349498"/>
                  </a:lnTo>
                  <a:lnTo>
                    <a:pt x="3889089" y="363287"/>
                  </a:lnTo>
                  <a:lnTo>
                    <a:pt x="3847301" y="377422"/>
                  </a:lnTo>
                  <a:lnTo>
                    <a:pt x="3805407" y="391907"/>
                  </a:lnTo>
                  <a:lnTo>
                    <a:pt x="3763413" y="406745"/>
                  </a:lnTo>
                  <a:lnTo>
                    <a:pt x="3721323" y="421941"/>
                  </a:lnTo>
                  <a:lnTo>
                    <a:pt x="3679143" y="437498"/>
                  </a:lnTo>
                  <a:lnTo>
                    <a:pt x="3636877" y="453421"/>
                  </a:lnTo>
                  <a:lnTo>
                    <a:pt x="3594531" y="469714"/>
                  </a:lnTo>
                  <a:lnTo>
                    <a:pt x="3552110" y="486381"/>
                  </a:lnTo>
                  <a:lnTo>
                    <a:pt x="3509619" y="503426"/>
                  </a:lnTo>
                  <a:lnTo>
                    <a:pt x="3467062" y="520853"/>
                  </a:lnTo>
                  <a:lnTo>
                    <a:pt x="3424445" y="538665"/>
                  </a:lnTo>
                  <a:lnTo>
                    <a:pt x="3381773" y="556868"/>
                  </a:lnTo>
                  <a:lnTo>
                    <a:pt x="3339051" y="575465"/>
                  </a:lnTo>
                  <a:lnTo>
                    <a:pt x="3296283" y="594460"/>
                  </a:lnTo>
                  <a:lnTo>
                    <a:pt x="3253476" y="613857"/>
                  </a:lnTo>
                  <a:lnTo>
                    <a:pt x="3210633" y="633661"/>
                  </a:lnTo>
                  <a:lnTo>
                    <a:pt x="3167761" y="653875"/>
                  </a:lnTo>
                  <a:lnTo>
                    <a:pt x="3124863" y="674503"/>
                  </a:lnTo>
                  <a:lnTo>
                    <a:pt x="3081946" y="695549"/>
                  </a:lnTo>
                  <a:lnTo>
                    <a:pt x="3039014" y="717018"/>
                  </a:lnTo>
                  <a:lnTo>
                    <a:pt x="2996072" y="738914"/>
                  </a:lnTo>
                  <a:lnTo>
                    <a:pt x="2953125" y="761240"/>
                  </a:lnTo>
                  <a:lnTo>
                    <a:pt x="2910178" y="784001"/>
                  </a:lnTo>
                  <a:lnTo>
                    <a:pt x="2867236" y="807201"/>
                  </a:lnTo>
                  <a:lnTo>
                    <a:pt x="2824305" y="830843"/>
                  </a:lnTo>
                  <a:lnTo>
                    <a:pt x="2781389" y="854932"/>
                  </a:lnTo>
                  <a:lnTo>
                    <a:pt x="2738493" y="879472"/>
                  </a:lnTo>
                  <a:lnTo>
                    <a:pt x="2695623" y="904467"/>
                  </a:lnTo>
                  <a:lnTo>
                    <a:pt x="2652783" y="929921"/>
                  </a:lnTo>
                  <a:lnTo>
                    <a:pt x="2609978" y="955838"/>
                  </a:lnTo>
                  <a:lnTo>
                    <a:pt x="2567214" y="982222"/>
                  </a:lnTo>
                  <a:lnTo>
                    <a:pt x="2524495" y="1009077"/>
                  </a:lnTo>
                  <a:lnTo>
                    <a:pt x="2481827" y="1036407"/>
                  </a:lnTo>
                  <a:lnTo>
                    <a:pt x="2439215" y="1064217"/>
                  </a:lnTo>
                  <a:lnTo>
                    <a:pt x="2396663" y="1092510"/>
                  </a:lnTo>
                  <a:lnTo>
                    <a:pt x="2354177" y="1121290"/>
                  </a:lnTo>
                  <a:lnTo>
                    <a:pt x="2311761" y="1150562"/>
                  </a:lnTo>
                  <a:lnTo>
                    <a:pt x="2269421" y="1180329"/>
                  </a:lnTo>
                  <a:lnTo>
                    <a:pt x="2227162" y="1210595"/>
                  </a:lnTo>
                  <a:lnTo>
                    <a:pt x="2184989" y="1241365"/>
                  </a:lnTo>
                  <a:lnTo>
                    <a:pt x="2142906" y="1272643"/>
                  </a:lnTo>
                  <a:lnTo>
                    <a:pt x="2100919" y="1304432"/>
                  </a:lnTo>
                  <a:lnTo>
                    <a:pt x="2059033" y="1336737"/>
                  </a:lnTo>
                  <a:lnTo>
                    <a:pt x="2017253" y="1369562"/>
                  </a:lnTo>
                  <a:lnTo>
                    <a:pt x="1975584" y="1402911"/>
                  </a:lnTo>
                  <a:lnTo>
                    <a:pt x="1934031" y="1436788"/>
                  </a:lnTo>
                  <a:lnTo>
                    <a:pt x="1892599" y="1471196"/>
                  </a:lnTo>
                  <a:lnTo>
                    <a:pt x="1851293" y="1506141"/>
                  </a:lnTo>
                  <a:lnTo>
                    <a:pt x="1810118" y="1541625"/>
                  </a:lnTo>
                  <a:lnTo>
                    <a:pt x="1769079" y="1577654"/>
                  </a:lnTo>
                  <a:lnTo>
                    <a:pt x="1728181" y="1614231"/>
                  </a:lnTo>
                  <a:lnTo>
                    <a:pt x="1687429" y="1651360"/>
                  </a:lnTo>
                  <a:lnTo>
                    <a:pt x="1646829" y="1689045"/>
                  </a:lnTo>
                  <a:lnTo>
                    <a:pt x="1606385" y="1727290"/>
                  </a:lnTo>
                  <a:lnTo>
                    <a:pt x="1566102" y="1766100"/>
                  </a:lnTo>
                  <a:lnTo>
                    <a:pt x="1525985" y="1805479"/>
                  </a:lnTo>
                  <a:lnTo>
                    <a:pt x="1486040" y="1845429"/>
                  </a:lnTo>
                  <a:lnTo>
                    <a:pt x="1446271" y="1885957"/>
                  </a:lnTo>
                  <a:lnTo>
                    <a:pt x="1406684" y="1927065"/>
                  </a:lnTo>
                  <a:lnTo>
                    <a:pt x="1367283" y="1968757"/>
                  </a:lnTo>
                  <a:lnTo>
                    <a:pt x="1328073" y="2011039"/>
                  </a:lnTo>
                  <a:lnTo>
                    <a:pt x="1289060" y="2053913"/>
                  </a:lnTo>
                  <a:lnTo>
                    <a:pt x="1250248" y="2097383"/>
                  </a:lnTo>
                  <a:lnTo>
                    <a:pt x="1211643" y="2141455"/>
                  </a:lnTo>
                  <a:lnTo>
                    <a:pt x="1173250" y="2186132"/>
                  </a:lnTo>
                  <a:lnTo>
                    <a:pt x="1135073" y="2231417"/>
                  </a:lnTo>
                  <a:lnTo>
                    <a:pt x="1097118" y="2277316"/>
                  </a:lnTo>
                  <a:lnTo>
                    <a:pt x="1059390" y="2323831"/>
                  </a:lnTo>
                  <a:lnTo>
                    <a:pt x="1021893" y="2370968"/>
                  </a:lnTo>
                  <a:lnTo>
                    <a:pt x="984633" y="2418730"/>
                  </a:lnTo>
                  <a:lnTo>
                    <a:pt x="947615" y="2467121"/>
                  </a:lnTo>
                  <a:lnTo>
                    <a:pt x="910844" y="2516145"/>
                  </a:lnTo>
                  <a:lnTo>
                    <a:pt x="874325" y="2565807"/>
                  </a:lnTo>
                  <a:lnTo>
                    <a:pt x="838062" y="2616110"/>
                  </a:lnTo>
                  <a:lnTo>
                    <a:pt x="802062" y="2667058"/>
                  </a:lnTo>
                  <a:lnTo>
                    <a:pt x="766328" y="2718656"/>
                  </a:lnTo>
                  <a:lnTo>
                    <a:pt x="730867" y="2770908"/>
                  </a:lnTo>
                  <a:lnTo>
                    <a:pt x="695682" y="2823817"/>
                  </a:lnTo>
                  <a:lnTo>
                    <a:pt x="660780" y="2877388"/>
                  </a:lnTo>
                  <a:lnTo>
                    <a:pt x="626165" y="2931624"/>
                  </a:lnTo>
                  <a:lnTo>
                    <a:pt x="591842" y="2986531"/>
                  </a:lnTo>
                  <a:lnTo>
                    <a:pt x="557816" y="3042111"/>
                  </a:lnTo>
                  <a:lnTo>
                    <a:pt x="524092" y="3098369"/>
                  </a:lnTo>
                  <a:lnTo>
                    <a:pt x="490676" y="3155309"/>
                  </a:lnTo>
                  <a:lnTo>
                    <a:pt x="457571" y="3212935"/>
                  </a:lnTo>
                  <a:lnTo>
                    <a:pt x="424784" y="3271250"/>
                  </a:lnTo>
                  <a:lnTo>
                    <a:pt x="392320" y="3330260"/>
                  </a:lnTo>
                  <a:lnTo>
                    <a:pt x="360183" y="3389969"/>
                  </a:lnTo>
                  <a:lnTo>
                    <a:pt x="328378" y="3450379"/>
                  </a:lnTo>
                  <a:lnTo>
                    <a:pt x="296911" y="3511495"/>
                  </a:lnTo>
                  <a:lnTo>
                    <a:pt x="265786" y="3573322"/>
                  </a:lnTo>
                  <a:lnTo>
                    <a:pt x="235009" y="3635863"/>
                  </a:lnTo>
                  <a:lnTo>
                    <a:pt x="204584" y="3699123"/>
                  </a:lnTo>
                  <a:lnTo>
                    <a:pt x="174517" y="3763105"/>
                  </a:lnTo>
                  <a:lnTo>
                    <a:pt x="144812" y="3827814"/>
                  </a:lnTo>
                  <a:lnTo>
                    <a:pt x="115475" y="3893253"/>
                  </a:lnTo>
                  <a:lnTo>
                    <a:pt x="86511" y="3959427"/>
                  </a:lnTo>
                  <a:lnTo>
                    <a:pt x="57924" y="4026339"/>
                  </a:lnTo>
                  <a:lnTo>
                    <a:pt x="29720" y="4093994"/>
                  </a:lnTo>
                  <a:lnTo>
                    <a:pt x="1905" y="4162396"/>
                  </a:lnTo>
                  <a:lnTo>
                    <a:pt x="0" y="4183351"/>
                  </a:lnTo>
                  <a:lnTo>
                    <a:pt x="6507480" y="4183351"/>
                  </a:lnTo>
                  <a:lnTo>
                    <a:pt x="6507480" y="8861"/>
                  </a:lnTo>
                  <a:lnTo>
                    <a:pt x="6461034" y="6634"/>
                  </a:lnTo>
                  <a:lnTo>
                    <a:pt x="6354287" y="2752"/>
                  </a:lnTo>
                  <a:lnTo>
                    <a:pt x="6251862" y="619"/>
                  </a:lnTo>
                  <a:lnTo>
                    <a:pt x="6161560" y="0"/>
                  </a:lnTo>
                  <a:close/>
                </a:path>
              </a:pathLst>
            </a:custGeom>
            <a:solidFill>
              <a:srgbClr val="DFEA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84520" y="0"/>
              <a:ext cx="6507480" cy="3884929"/>
            </a:xfrm>
            <a:custGeom>
              <a:avLst/>
              <a:gdLst/>
              <a:ahLst/>
              <a:cxnLst/>
              <a:rect l="l" t="t" r="r" b="b"/>
              <a:pathLst>
                <a:path w="6507480" h="3884929">
                  <a:moveTo>
                    <a:pt x="6507480" y="0"/>
                  </a:moveTo>
                  <a:lnTo>
                    <a:pt x="4088446" y="0"/>
                  </a:lnTo>
                  <a:lnTo>
                    <a:pt x="4055086" y="10086"/>
                  </a:lnTo>
                  <a:lnTo>
                    <a:pt x="3972329" y="35984"/>
                  </a:lnTo>
                  <a:lnTo>
                    <a:pt x="3889089" y="63232"/>
                  </a:lnTo>
                  <a:lnTo>
                    <a:pt x="3805407" y="91863"/>
                  </a:lnTo>
                  <a:lnTo>
                    <a:pt x="3721323" y="121908"/>
                  </a:lnTo>
                  <a:lnTo>
                    <a:pt x="3636877" y="153400"/>
                  </a:lnTo>
                  <a:lnTo>
                    <a:pt x="3552110" y="186372"/>
                  </a:lnTo>
                  <a:lnTo>
                    <a:pt x="3467062" y="220856"/>
                  </a:lnTo>
                  <a:lnTo>
                    <a:pt x="3381773" y="256885"/>
                  </a:lnTo>
                  <a:lnTo>
                    <a:pt x="3296283" y="294490"/>
                  </a:lnTo>
                  <a:lnTo>
                    <a:pt x="3210633" y="333706"/>
                  </a:lnTo>
                  <a:lnTo>
                    <a:pt x="3124863" y="374563"/>
                  </a:lnTo>
                  <a:lnTo>
                    <a:pt x="3039014" y="417094"/>
                  </a:lnTo>
                  <a:lnTo>
                    <a:pt x="2953125" y="461332"/>
                  </a:lnTo>
                  <a:lnTo>
                    <a:pt x="2910178" y="484101"/>
                  </a:lnTo>
                  <a:lnTo>
                    <a:pt x="2867236" y="507309"/>
                  </a:lnTo>
                  <a:lnTo>
                    <a:pt x="2824305" y="530960"/>
                  </a:lnTo>
                  <a:lnTo>
                    <a:pt x="2781389" y="555058"/>
                  </a:lnTo>
                  <a:lnTo>
                    <a:pt x="2738493" y="579607"/>
                  </a:lnTo>
                  <a:lnTo>
                    <a:pt x="2695623" y="604611"/>
                  </a:lnTo>
                  <a:lnTo>
                    <a:pt x="2652783" y="630074"/>
                  </a:lnTo>
                  <a:lnTo>
                    <a:pt x="2609978" y="656001"/>
                  </a:lnTo>
                  <a:lnTo>
                    <a:pt x="2567214" y="682394"/>
                  </a:lnTo>
                  <a:lnTo>
                    <a:pt x="2524495" y="709259"/>
                  </a:lnTo>
                  <a:lnTo>
                    <a:pt x="2481827" y="736599"/>
                  </a:lnTo>
                  <a:lnTo>
                    <a:pt x="2439215" y="764419"/>
                  </a:lnTo>
                  <a:lnTo>
                    <a:pt x="2396663" y="792722"/>
                  </a:lnTo>
                  <a:lnTo>
                    <a:pt x="2354177" y="821513"/>
                  </a:lnTo>
                  <a:lnTo>
                    <a:pt x="2311761" y="850795"/>
                  </a:lnTo>
                  <a:lnTo>
                    <a:pt x="2269421" y="880573"/>
                  </a:lnTo>
                  <a:lnTo>
                    <a:pt x="2227162" y="910851"/>
                  </a:lnTo>
                  <a:lnTo>
                    <a:pt x="2184989" y="941632"/>
                  </a:lnTo>
                  <a:lnTo>
                    <a:pt x="2142906" y="972921"/>
                  </a:lnTo>
                  <a:lnTo>
                    <a:pt x="2100919" y="1004722"/>
                  </a:lnTo>
                  <a:lnTo>
                    <a:pt x="2059033" y="1037039"/>
                  </a:lnTo>
                  <a:lnTo>
                    <a:pt x="2017253" y="1069876"/>
                  </a:lnTo>
                  <a:lnTo>
                    <a:pt x="1975584" y="1103236"/>
                  </a:lnTo>
                  <a:lnTo>
                    <a:pt x="1934031" y="1137125"/>
                  </a:lnTo>
                  <a:lnTo>
                    <a:pt x="1892599" y="1171546"/>
                  </a:lnTo>
                  <a:lnTo>
                    <a:pt x="1851293" y="1206503"/>
                  </a:lnTo>
                  <a:lnTo>
                    <a:pt x="1810118" y="1242001"/>
                  </a:lnTo>
                  <a:lnTo>
                    <a:pt x="1769079" y="1278043"/>
                  </a:lnTo>
                  <a:lnTo>
                    <a:pt x="1728181" y="1314633"/>
                  </a:lnTo>
                  <a:lnTo>
                    <a:pt x="1687429" y="1351775"/>
                  </a:lnTo>
                  <a:lnTo>
                    <a:pt x="1646829" y="1389474"/>
                  </a:lnTo>
                  <a:lnTo>
                    <a:pt x="1606385" y="1427733"/>
                  </a:lnTo>
                  <a:lnTo>
                    <a:pt x="1566102" y="1466558"/>
                  </a:lnTo>
                  <a:lnTo>
                    <a:pt x="1525985" y="1505950"/>
                  </a:lnTo>
                  <a:lnTo>
                    <a:pt x="1486040" y="1545915"/>
                  </a:lnTo>
                  <a:lnTo>
                    <a:pt x="1446271" y="1586457"/>
                  </a:lnTo>
                  <a:lnTo>
                    <a:pt x="1406684" y="1627580"/>
                  </a:lnTo>
                  <a:lnTo>
                    <a:pt x="1367283" y="1669288"/>
                  </a:lnTo>
                  <a:lnTo>
                    <a:pt x="1328073" y="1711585"/>
                  </a:lnTo>
                  <a:lnTo>
                    <a:pt x="1289060" y="1754474"/>
                  </a:lnTo>
                  <a:lnTo>
                    <a:pt x="1250248" y="1797961"/>
                  </a:lnTo>
                  <a:lnTo>
                    <a:pt x="1211643" y="1842048"/>
                  </a:lnTo>
                  <a:lnTo>
                    <a:pt x="1173250" y="1886741"/>
                  </a:lnTo>
                  <a:lnTo>
                    <a:pt x="1135073" y="1932043"/>
                  </a:lnTo>
                  <a:lnTo>
                    <a:pt x="1097118" y="1977958"/>
                  </a:lnTo>
                  <a:lnTo>
                    <a:pt x="1059390" y="2024490"/>
                  </a:lnTo>
                  <a:lnTo>
                    <a:pt x="1021893" y="2071644"/>
                  </a:lnTo>
                  <a:lnTo>
                    <a:pt x="984633" y="2119423"/>
                  </a:lnTo>
                  <a:lnTo>
                    <a:pt x="947615" y="2167832"/>
                  </a:lnTo>
                  <a:lnTo>
                    <a:pt x="910844" y="2216874"/>
                  </a:lnTo>
                  <a:lnTo>
                    <a:pt x="874325" y="2266554"/>
                  </a:lnTo>
                  <a:lnTo>
                    <a:pt x="838062" y="2316875"/>
                  </a:lnTo>
                  <a:lnTo>
                    <a:pt x="802062" y="2367842"/>
                  </a:lnTo>
                  <a:lnTo>
                    <a:pt x="766328" y="2419459"/>
                  </a:lnTo>
                  <a:lnTo>
                    <a:pt x="730867" y="2471729"/>
                  </a:lnTo>
                  <a:lnTo>
                    <a:pt x="695682" y="2524657"/>
                  </a:lnTo>
                  <a:lnTo>
                    <a:pt x="660780" y="2578248"/>
                  </a:lnTo>
                  <a:lnTo>
                    <a:pt x="626165" y="2632504"/>
                  </a:lnTo>
                  <a:lnTo>
                    <a:pt x="591842" y="2687430"/>
                  </a:lnTo>
                  <a:lnTo>
                    <a:pt x="557816" y="2743030"/>
                  </a:lnTo>
                  <a:lnTo>
                    <a:pt x="524092" y="2799308"/>
                  </a:lnTo>
                  <a:lnTo>
                    <a:pt x="490676" y="2856269"/>
                  </a:lnTo>
                  <a:lnTo>
                    <a:pt x="457571" y="2913916"/>
                  </a:lnTo>
                  <a:lnTo>
                    <a:pt x="424784" y="2972253"/>
                  </a:lnTo>
                  <a:lnTo>
                    <a:pt x="392320" y="3031284"/>
                  </a:lnTo>
                  <a:lnTo>
                    <a:pt x="360183" y="3091014"/>
                  </a:lnTo>
                  <a:lnTo>
                    <a:pt x="328378" y="3151446"/>
                  </a:lnTo>
                  <a:lnTo>
                    <a:pt x="296911" y="3212584"/>
                  </a:lnTo>
                  <a:lnTo>
                    <a:pt x="265786" y="3274434"/>
                  </a:lnTo>
                  <a:lnTo>
                    <a:pt x="235009" y="3336997"/>
                  </a:lnTo>
                  <a:lnTo>
                    <a:pt x="204584" y="3400280"/>
                  </a:lnTo>
                  <a:lnTo>
                    <a:pt x="174517" y="3464285"/>
                  </a:lnTo>
                  <a:lnTo>
                    <a:pt x="144812" y="3529017"/>
                  </a:lnTo>
                  <a:lnTo>
                    <a:pt x="115475" y="3594480"/>
                  </a:lnTo>
                  <a:lnTo>
                    <a:pt x="86511" y="3660678"/>
                  </a:lnTo>
                  <a:lnTo>
                    <a:pt x="57924" y="3727614"/>
                  </a:lnTo>
                  <a:lnTo>
                    <a:pt x="29720" y="3795294"/>
                  </a:lnTo>
                  <a:lnTo>
                    <a:pt x="1904" y="3863721"/>
                  </a:lnTo>
                  <a:lnTo>
                    <a:pt x="0" y="3884676"/>
                  </a:lnTo>
                  <a:lnTo>
                    <a:pt x="6507480" y="3884676"/>
                  </a:lnTo>
                  <a:lnTo>
                    <a:pt x="6507480" y="0"/>
                  </a:lnTo>
                  <a:close/>
                </a:path>
              </a:pathLst>
            </a:custGeom>
            <a:solidFill>
              <a:srgbClr val="BED4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1054608"/>
              <a:ext cx="12192000" cy="5594985"/>
            </a:xfrm>
            <a:custGeom>
              <a:avLst/>
              <a:gdLst/>
              <a:ahLst/>
              <a:cxnLst/>
              <a:rect l="l" t="t" r="r" b="b"/>
              <a:pathLst>
                <a:path w="12192000" h="5594984">
                  <a:moveTo>
                    <a:pt x="0" y="5594604"/>
                  </a:moveTo>
                  <a:lnTo>
                    <a:pt x="12191999" y="5594604"/>
                  </a:lnTo>
                  <a:lnTo>
                    <a:pt x="12191999" y="0"/>
                  </a:lnTo>
                  <a:lnTo>
                    <a:pt x="0" y="0"/>
                  </a:lnTo>
                  <a:lnTo>
                    <a:pt x="0" y="55946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6649211"/>
              <a:ext cx="12181840" cy="208915"/>
            </a:xfrm>
            <a:custGeom>
              <a:avLst/>
              <a:gdLst/>
              <a:ahLst/>
              <a:cxnLst/>
              <a:rect l="l" t="t" r="r" b="b"/>
              <a:pathLst>
                <a:path w="12181840" h="208915">
                  <a:moveTo>
                    <a:pt x="12181332" y="208785"/>
                  </a:moveTo>
                  <a:lnTo>
                    <a:pt x="12181332" y="0"/>
                  </a:lnTo>
                  <a:lnTo>
                    <a:pt x="0" y="0"/>
                  </a:lnTo>
                  <a:lnTo>
                    <a:pt x="0" y="208785"/>
                  </a:lnTo>
                  <a:lnTo>
                    <a:pt x="12181332" y="208785"/>
                  </a:lnTo>
                  <a:close/>
                </a:path>
              </a:pathLst>
            </a:custGeom>
            <a:solidFill>
              <a:srgbClr val="5C91E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23119" y="5387340"/>
            <a:ext cx="1941576" cy="1197864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123594" y="236042"/>
            <a:ext cx="4853940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74165" algn="l"/>
              </a:tabLst>
            </a:pPr>
            <a:r>
              <a:rPr dirty="0" sz="3200" spc="10"/>
              <a:t>任务</a:t>
            </a:r>
            <a:r>
              <a:rPr dirty="0" sz="3200" spc="-10"/>
              <a:t>三	</a:t>
            </a:r>
            <a:r>
              <a:rPr dirty="0" sz="3200" spc="5"/>
              <a:t>认识</a:t>
            </a:r>
            <a:r>
              <a:rPr dirty="0" sz="3200" spc="-10"/>
              <a:t>直</a:t>
            </a:r>
            <a:r>
              <a:rPr dirty="0" sz="3200" spc="5"/>
              <a:t>播</a:t>
            </a:r>
            <a:r>
              <a:rPr dirty="0" sz="3200" spc="-10"/>
              <a:t>电商</a:t>
            </a:r>
            <a:r>
              <a:rPr dirty="0" sz="3200"/>
              <a:t>运</a:t>
            </a:r>
            <a:r>
              <a:rPr dirty="0" sz="3200" spc="-10"/>
              <a:t>营</a:t>
            </a:r>
            <a:endParaRPr sz="3200"/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70431" cy="1223772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1913889" y="2480817"/>
            <a:ext cx="8717915" cy="2542540"/>
            <a:chOff x="1913889" y="2480817"/>
            <a:chExt cx="8717915" cy="2542540"/>
          </a:xfrm>
        </p:grpSpPr>
        <p:sp>
          <p:nvSpPr>
            <p:cNvPr id="12" name="object 12"/>
            <p:cNvSpPr/>
            <p:nvPr/>
          </p:nvSpPr>
          <p:spPr>
            <a:xfrm>
              <a:off x="1920239" y="2630423"/>
              <a:ext cx="8707120" cy="2388235"/>
            </a:xfrm>
            <a:custGeom>
              <a:avLst/>
              <a:gdLst/>
              <a:ahLst/>
              <a:cxnLst/>
              <a:rect l="l" t="t" r="r" b="b"/>
              <a:pathLst>
                <a:path w="8707120" h="2388235">
                  <a:moveTo>
                    <a:pt x="8527542" y="0"/>
                  </a:moveTo>
                  <a:lnTo>
                    <a:pt x="179070" y="0"/>
                  </a:lnTo>
                  <a:lnTo>
                    <a:pt x="131453" y="6394"/>
                  </a:lnTo>
                  <a:lnTo>
                    <a:pt x="88674" y="24440"/>
                  </a:lnTo>
                  <a:lnTo>
                    <a:pt x="52435" y="52435"/>
                  </a:lnTo>
                  <a:lnTo>
                    <a:pt x="24440" y="88674"/>
                  </a:lnTo>
                  <a:lnTo>
                    <a:pt x="6394" y="131453"/>
                  </a:lnTo>
                  <a:lnTo>
                    <a:pt x="0" y="179070"/>
                  </a:lnTo>
                  <a:lnTo>
                    <a:pt x="0" y="2209038"/>
                  </a:lnTo>
                  <a:lnTo>
                    <a:pt x="6394" y="2256654"/>
                  </a:lnTo>
                  <a:lnTo>
                    <a:pt x="24440" y="2299433"/>
                  </a:lnTo>
                  <a:lnTo>
                    <a:pt x="52435" y="2335672"/>
                  </a:lnTo>
                  <a:lnTo>
                    <a:pt x="88674" y="2363667"/>
                  </a:lnTo>
                  <a:lnTo>
                    <a:pt x="131453" y="2381713"/>
                  </a:lnTo>
                  <a:lnTo>
                    <a:pt x="179070" y="2388108"/>
                  </a:lnTo>
                  <a:lnTo>
                    <a:pt x="8527542" y="2388108"/>
                  </a:lnTo>
                  <a:lnTo>
                    <a:pt x="8575158" y="2381713"/>
                  </a:lnTo>
                  <a:lnTo>
                    <a:pt x="8617937" y="2363667"/>
                  </a:lnTo>
                  <a:lnTo>
                    <a:pt x="8654176" y="2335672"/>
                  </a:lnTo>
                  <a:lnTo>
                    <a:pt x="8682171" y="2299433"/>
                  </a:lnTo>
                  <a:lnTo>
                    <a:pt x="8700217" y="2256654"/>
                  </a:lnTo>
                  <a:lnTo>
                    <a:pt x="8706612" y="2209038"/>
                  </a:lnTo>
                  <a:lnTo>
                    <a:pt x="8706612" y="179070"/>
                  </a:lnTo>
                  <a:lnTo>
                    <a:pt x="8700217" y="131453"/>
                  </a:lnTo>
                  <a:lnTo>
                    <a:pt x="8682171" y="88674"/>
                  </a:lnTo>
                  <a:lnTo>
                    <a:pt x="8654176" y="52435"/>
                  </a:lnTo>
                  <a:lnTo>
                    <a:pt x="8617937" y="24440"/>
                  </a:lnTo>
                  <a:lnTo>
                    <a:pt x="8575158" y="6394"/>
                  </a:lnTo>
                  <a:lnTo>
                    <a:pt x="852754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920239" y="2630423"/>
              <a:ext cx="8707120" cy="2388235"/>
            </a:xfrm>
            <a:custGeom>
              <a:avLst/>
              <a:gdLst/>
              <a:ahLst/>
              <a:cxnLst/>
              <a:rect l="l" t="t" r="r" b="b"/>
              <a:pathLst>
                <a:path w="8707120" h="2388235">
                  <a:moveTo>
                    <a:pt x="0" y="179070"/>
                  </a:moveTo>
                  <a:lnTo>
                    <a:pt x="6394" y="131453"/>
                  </a:lnTo>
                  <a:lnTo>
                    <a:pt x="24440" y="88674"/>
                  </a:lnTo>
                  <a:lnTo>
                    <a:pt x="52435" y="52435"/>
                  </a:lnTo>
                  <a:lnTo>
                    <a:pt x="88674" y="24440"/>
                  </a:lnTo>
                  <a:lnTo>
                    <a:pt x="131453" y="6394"/>
                  </a:lnTo>
                  <a:lnTo>
                    <a:pt x="179070" y="0"/>
                  </a:lnTo>
                  <a:lnTo>
                    <a:pt x="8527542" y="0"/>
                  </a:lnTo>
                  <a:lnTo>
                    <a:pt x="8575158" y="6394"/>
                  </a:lnTo>
                  <a:lnTo>
                    <a:pt x="8617937" y="24440"/>
                  </a:lnTo>
                  <a:lnTo>
                    <a:pt x="8654176" y="52435"/>
                  </a:lnTo>
                  <a:lnTo>
                    <a:pt x="8682171" y="88674"/>
                  </a:lnTo>
                  <a:lnTo>
                    <a:pt x="8700217" y="131453"/>
                  </a:lnTo>
                  <a:lnTo>
                    <a:pt x="8706612" y="179070"/>
                  </a:lnTo>
                  <a:lnTo>
                    <a:pt x="8706612" y="2209038"/>
                  </a:lnTo>
                  <a:lnTo>
                    <a:pt x="8700217" y="2256654"/>
                  </a:lnTo>
                  <a:lnTo>
                    <a:pt x="8682171" y="2299433"/>
                  </a:lnTo>
                  <a:lnTo>
                    <a:pt x="8654176" y="2335672"/>
                  </a:lnTo>
                  <a:lnTo>
                    <a:pt x="8617937" y="2363667"/>
                  </a:lnTo>
                  <a:lnTo>
                    <a:pt x="8575158" y="2381713"/>
                  </a:lnTo>
                  <a:lnTo>
                    <a:pt x="8527542" y="2388108"/>
                  </a:lnTo>
                  <a:lnTo>
                    <a:pt x="179070" y="2388108"/>
                  </a:lnTo>
                  <a:lnTo>
                    <a:pt x="131453" y="2381713"/>
                  </a:lnTo>
                  <a:lnTo>
                    <a:pt x="88674" y="2363667"/>
                  </a:lnTo>
                  <a:lnTo>
                    <a:pt x="52435" y="2335672"/>
                  </a:lnTo>
                  <a:lnTo>
                    <a:pt x="24440" y="2299433"/>
                  </a:lnTo>
                  <a:lnTo>
                    <a:pt x="6394" y="2256654"/>
                  </a:lnTo>
                  <a:lnTo>
                    <a:pt x="0" y="2209038"/>
                  </a:lnTo>
                  <a:lnTo>
                    <a:pt x="0" y="17907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920239" y="2487167"/>
              <a:ext cx="8642985" cy="2421890"/>
            </a:xfrm>
            <a:custGeom>
              <a:avLst/>
              <a:gdLst/>
              <a:ahLst/>
              <a:cxnLst/>
              <a:rect l="l" t="t" r="r" b="b"/>
              <a:pathLst>
                <a:path w="8642985" h="2421890">
                  <a:moveTo>
                    <a:pt x="8330819" y="0"/>
                  </a:moveTo>
                  <a:lnTo>
                    <a:pt x="311785" y="0"/>
                  </a:lnTo>
                  <a:lnTo>
                    <a:pt x="265707" y="3380"/>
                  </a:lnTo>
                  <a:lnTo>
                    <a:pt x="221730" y="13199"/>
                  </a:lnTo>
                  <a:lnTo>
                    <a:pt x="180336" y="28975"/>
                  </a:lnTo>
                  <a:lnTo>
                    <a:pt x="142006" y="50225"/>
                  </a:lnTo>
                  <a:lnTo>
                    <a:pt x="107223" y="76469"/>
                  </a:lnTo>
                  <a:lnTo>
                    <a:pt x="76469" y="107223"/>
                  </a:lnTo>
                  <a:lnTo>
                    <a:pt x="50225" y="142006"/>
                  </a:lnTo>
                  <a:lnTo>
                    <a:pt x="28975" y="180336"/>
                  </a:lnTo>
                  <a:lnTo>
                    <a:pt x="13199" y="221730"/>
                  </a:lnTo>
                  <a:lnTo>
                    <a:pt x="3380" y="265707"/>
                  </a:lnTo>
                  <a:lnTo>
                    <a:pt x="0" y="311785"/>
                  </a:lnTo>
                  <a:lnTo>
                    <a:pt x="0" y="2109851"/>
                  </a:lnTo>
                  <a:lnTo>
                    <a:pt x="3380" y="2155928"/>
                  </a:lnTo>
                  <a:lnTo>
                    <a:pt x="13199" y="2199905"/>
                  </a:lnTo>
                  <a:lnTo>
                    <a:pt x="28975" y="2241299"/>
                  </a:lnTo>
                  <a:lnTo>
                    <a:pt x="50225" y="2279629"/>
                  </a:lnTo>
                  <a:lnTo>
                    <a:pt x="76469" y="2314412"/>
                  </a:lnTo>
                  <a:lnTo>
                    <a:pt x="107223" y="2345166"/>
                  </a:lnTo>
                  <a:lnTo>
                    <a:pt x="142006" y="2371410"/>
                  </a:lnTo>
                  <a:lnTo>
                    <a:pt x="180336" y="2392660"/>
                  </a:lnTo>
                  <a:lnTo>
                    <a:pt x="221730" y="2408436"/>
                  </a:lnTo>
                  <a:lnTo>
                    <a:pt x="265707" y="2418255"/>
                  </a:lnTo>
                  <a:lnTo>
                    <a:pt x="311785" y="2421636"/>
                  </a:lnTo>
                  <a:lnTo>
                    <a:pt x="8330819" y="2421636"/>
                  </a:lnTo>
                  <a:lnTo>
                    <a:pt x="8376896" y="2418255"/>
                  </a:lnTo>
                  <a:lnTo>
                    <a:pt x="8420873" y="2408436"/>
                  </a:lnTo>
                  <a:lnTo>
                    <a:pt x="8462267" y="2392660"/>
                  </a:lnTo>
                  <a:lnTo>
                    <a:pt x="8500597" y="2371410"/>
                  </a:lnTo>
                  <a:lnTo>
                    <a:pt x="8535380" y="2345166"/>
                  </a:lnTo>
                  <a:lnTo>
                    <a:pt x="8566134" y="2314412"/>
                  </a:lnTo>
                  <a:lnTo>
                    <a:pt x="8592378" y="2279629"/>
                  </a:lnTo>
                  <a:lnTo>
                    <a:pt x="8613628" y="2241299"/>
                  </a:lnTo>
                  <a:lnTo>
                    <a:pt x="8629404" y="2199905"/>
                  </a:lnTo>
                  <a:lnTo>
                    <a:pt x="8639223" y="2155928"/>
                  </a:lnTo>
                  <a:lnTo>
                    <a:pt x="8642604" y="2109851"/>
                  </a:lnTo>
                  <a:lnTo>
                    <a:pt x="8642604" y="311785"/>
                  </a:lnTo>
                  <a:lnTo>
                    <a:pt x="8639223" y="265707"/>
                  </a:lnTo>
                  <a:lnTo>
                    <a:pt x="8629404" y="221730"/>
                  </a:lnTo>
                  <a:lnTo>
                    <a:pt x="8613628" y="180336"/>
                  </a:lnTo>
                  <a:lnTo>
                    <a:pt x="8592378" y="142006"/>
                  </a:lnTo>
                  <a:lnTo>
                    <a:pt x="8566134" y="107223"/>
                  </a:lnTo>
                  <a:lnTo>
                    <a:pt x="8535380" y="76469"/>
                  </a:lnTo>
                  <a:lnTo>
                    <a:pt x="8500597" y="50225"/>
                  </a:lnTo>
                  <a:lnTo>
                    <a:pt x="8462267" y="28975"/>
                  </a:lnTo>
                  <a:lnTo>
                    <a:pt x="8420873" y="13199"/>
                  </a:lnTo>
                  <a:lnTo>
                    <a:pt x="8376896" y="3380"/>
                  </a:lnTo>
                  <a:lnTo>
                    <a:pt x="8330819" y="0"/>
                  </a:lnTo>
                  <a:close/>
                </a:path>
              </a:pathLst>
            </a:custGeom>
            <a:solidFill>
              <a:srgbClr val="5F95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920239" y="2487167"/>
              <a:ext cx="8642985" cy="2421890"/>
            </a:xfrm>
            <a:custGeom>
              <a:avLst/>
              <a:gdLst/>
              <a:ahLst/>
              <a:cxnLst/>
              <a:rect l="l" t="t" r="r" b="b"/>
              <a:pathLst>
                <a:path w="8642985" h="2421890">
                  <a:moveTo>
                    <a:pt x="0" y="311785"/>
                  </a:moveTo>
                  <a:lnTo>
                    <a:pt x="3380" y="265707"/>
                  </a:lnTo>
                  <a:lnTo>
                    <a:pt x="13199" y="221730"/>
                  </a:lnTo>
                  <a:lnTo>
                    <a:pt x="28975" y="180336"/>
                  </a:lnTo>
                  <a:lnTo>
                    <a:pt x="50225" y="142006"/>
                  </a:lnTo>
                  <a:lnTo>
                    <a:pt x="76469" y="107223"/>
                  </a:lnTo>
                  <a:lnTo>
                    <a:pt x="107223" y="76469"/>
                  </a:lnTo>
                  <a:lnTo>
                    <a:pt x="142006" y="50225"/>
                  </a:lnTo>
                  <a:lnTo>
                    <a:pt x="180336" y="28975"/>
                  </a:lnTo>
                  <a:lnTo>
                    <a:pt x="221730" y="13199"/>
                  </a:lnTo>
                  <a:lnTo>
                    <a:pt x="265707" y="3380"/>
                  </a:lnTo>
                  <a:lnTo>
                    <a:pt x="311785" y="0"/>
                  </a:lnTo>
                  <a:lnTo>
                    <a:pt x="8330819" y="0"/>
                  </a:lnTo>
                  <a:lnTo>
                    <a:pt x="8376896" y="3380"/>
                  </a:lnTo>
                  <a:lnTo>
                    <a:pt x="8420873" y="13199"/>
                  </a:lnTo>
                  <a:lnTo>
                    <a:pt x="8462267" y="28975"/>
                  </a:lnTo>
                  <a:lnTo>
                    <a:pt x="8500597" y="50225"/>
                  </a:lnTo>
                  <a:lnTo>
                    <a:pt x="8535380" y="76469"/>
                  </a:lnTo>
                  <a:lnTo>
                    <a:pt x="8566134" y="107223"/>
                  </a:lnTo>
                  <a:lnTo>
                    <a:pt x="8592378" y="142006"/>
                  </a:lnTo>
                  <a:lnTo>
                    <a:pt x="8613628" y="180336"/>
                  </a:lnTo>
                  <a:lnTo>
                    <a:pt x="8629404" y="221730"/>
                  </a:lnTo>
                  <a:lnTo>
                    <a:pt x="8639223" y="265707"/>
                  </a:lnTo>
                  <a:lnTo>
                    <a:pt x="8642604" y="311785"/>
                  </a:lnTo>
                  <a:lnTo>
                    <a:pt x="8642604" y="2109851"/>
                  </a:lnTo>
                  <a:lnTo>
                    <a:pt x="8639223" y="2155928"/>
                  </a:lnTo>
                  <a:lnTo>
                    <a:pt x="8629404" y="2199905"/>
                  </a:lnTo>
                  <a:lnTo>
                    <a:pt x="8613628" y="2241299"/>
                  </a:lnTo>
                  <a:lnTo>
                    <a:pt x="8592378" y="2279629"/>
                  </a:lnTo>
                  <a:lnTo>
                    <a:pt x="8566134" y="2314412"/>
                  </a:lnTo>
                  <a:lnTo>
                    <a:pt x="8535380" y="2345166"/>
                  </a:lnTo>
                  <a:lnTo>
                    <a:pt x="8500597" y="2371410"/>
                  </a:lnTo>
                  <a:lnTo>
                    <a:pt x="8462267" y="2392660"/>
                  </a:lnTo>
                  <a:lnTo>
                    <a:pt x="8420873" y="2408436"/>
                  </a:lnTo>
                  <a:lnTo>
                    <a:pt x="8376896" y="2418255"/>
                  </a:lnTo>
                  <a:lnTo>
                    <a:pt x="8330819" y="2421636"/>
                  </a:lnTo>
                  <a:lnTo>
                    <a:pt x="311785" y="2421636"/>
                  </a:lnTo>
                  <a:lnTo>
                    <a:pt x="265707" y="2418255"/>
                  </a:lnTo>
                  <a:lnTo>
                    <a:pt x="221730" y="2408436"/>
                  </a:lnTo>
                  <a:lnTo>
                    <a:pt x="180336" y="2392660"/>
                  </a:lnTo>
                  <a:lnTo>
                    <a:pt x="142006" y="2371410"/>
                  </a:lnTo>
                  <a:lnTo>
                    <a:pt x="107223" y="2345166"/>
                  </a:lnTo>
                  <a:lnTo>
                    <a:pt x="76469" y="2314412"/>
                  </a:lnTo>
                  <a:lnTo>
                    <a:pt x="50225" y="2279629"/>
                  </a:lnTo>
                  <a:lnTo>
                    <a:pt x="28975" y="2241299"/>
                  </a:lnTo>
                  <a:lnTo>
                    <a:pt x="13199" y="2199905"/>
                  </a:lnTo>
                  <a:lnTo>
                    <a:pt x="3380" y="2155928"/>
                  </a:lnTo>
                  <a:lnTo>
                    <a:pt x="0" y="2109851"/>
                  </a:lnTo>
                  <a:lnTo>
                    <a:pt x="0" y="31178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6325361" y="3235198"/>
            <a:ext cx="2265045" cy="6965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15" b="1">
                <a:solidFill>
                  <a:srgbClr val="FFFFFF"/>
                </a:solidFill>
                <a:latin typeface="黑体"/>
                <a:cs typeface="黑体"/>
              </a:rPr>
              <a:t>任务</a:t>
            </a:r>
            <a:r>
              <a:rPr dirty="0" sz="4400" b="1">
                <a:solidFill>
                  <a:srgbClr val="FFFFFF"/>
                </a:solidFill>
                <a:latin typeface="黑体"/>
                <a:cs typeface="黑体"/>
              </a:rPr>
              <a:t>实</a:t>
            </a:r>
            <a:r>
              <a:rPr dirty="0" sz="4400" spc="-15" b="1">
                <a:solidFill>
                  <a:srgbClr val="FFFFFF"/>
                </a:solidFill>
                <a:latin typeface="黑体"/>
                <a:cs typeface="黑体"/>
              </a:rPr>
              <a:t>施</a:t>
            </a:r>
            <a:endParaRPr sz="4400">
              <a:latin typeface="黑体"/>
              <a:cs typeface="黑体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0" y="1208512"/>
            <a:ext cx="9634855" cy="4444365"/>
            <a:chOff x="0" y="1208512"/>
            <a:chExt cx="9634855" cy="4444365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539240"/>
              <a:ext cx="5728715" cy="411327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8412602" y="1237087"/>
              <a:ext cx="1193800" cy="1181100"/>
            </a:xfrm>
            <a:custGeom>
              <a:avLst/>
              <a:gdLst/>
              <a:ahLst/>
              <a:cxnLst/>
              <a:rect l="l" t="t" r="r" b="b"/>
              <a:pathLst>
                <a:path w="1193800" h="1181100">
                  <a:moveTo>
                    <a:pt x="848363" y="747287"/>
                  </a:moveTo>
                  <a:lnTo>
                    <a:pt x="590299" y="747287"/>
                  </a:lnTo>
                  <a:lnTo>
                    <a:pt x="714124" y="797706"/>
                  </a:lnTo>
                  <a:lnTo>
                    <a:pt x="719331" y="1089933"/>
                  </a:lnTo>
                  <a:lnTo>
                    <a:pt x="724538" y="1089933"/>
                  </a:lnTo>
                  <a:lnTo>
                    <a:pt x="727344" y="1107703"/>
                  </a:lnTo>
                  <a:lnTo>
                    <a:pt x="735460" y="1122652"/>
                  </a:lnTo>
                  <a:lnTo>
                    <a:pt x="748434" y="1133814"/>
                  </a:lnTo>
                  <a:lnTo>
                    <a:pt x="765813" y="1140225"/>
                  </a:lnTo>
                  <a:lnTo>
                    <a:pt x="853443" y="1175531"/>
                  </a:lnTo>
                  <a:lnTo>
                    <a:pt x="905085" y="1174880"/>
                  </a:lnTo>
                  <a:lnTo>
                    <a:pt x="941200" y="1140225"/>
                  </a:lnTo>
                  <a:lnTo>
                    <a:pt x="946459" y="1113341"/>
                  </a:lnTo>
                  <a:lnTo>
                    <a:pt x="940597" y="1087362"/>
                  </a:lnTo>
                  <a:lnTo>
                    <a:pt x="926020" y="1065145"/>
                  </a:lnTo>
                  <a:lnTo>
                    <a:pt x="905132" y="1049547"/>
                  </a:lnTo>
                  <a:lnTo>
                    <a:pt x="858650" y="1034434"/>
                  </a:lnTo>
                  <a:lnTo>
                    <a:pt x="848363" y="752367"/>
                  </a:lnTo>
                  <a:lnTo>
                    <a:pt x="848363" y="747287"/>
                  </a:lnTo>
                  <a:close/>
                </a:path>
                <a:path w="1193800" h="1181100">
                  <a:moveTo>
                    <a:pt x="881209" y="319170"/>
                  </a:moveTo>
                  <a:lnTo>
                    <a:pt x="394211" y="319170"/>
                  </a:lnTo>
                  <a:lnTo>
                    <a:pt x="569725" y="329203"/>
                  </a:lnTo>
                  <a:lnTo>
                    <a:pt x="466474" y="586124"/>
                  </a:lnTo>
                  <a:lnTo>
                    <a:pt x="460767" y="608714"/>
                  </a:lnTo>
                  <a:lnTo>
                    <a:pt x="459394" y="630828"/>
                  </a:lnTo>
                  <a:lnTo>
                    <a:pt x="462831" y="651990"/>
                  </a:lnTo>
                  <a:lnTo>
                    <a:pt x="471554" y="671722"/>
                  </a:lnTo>
                  <a:lnTo>
                    <a:pt x="435486" y="787673"/>
                  </a:lnTo>
                  <a:lnTo>
                    <a:pt x="141354" y="817899"/>
                  </a:lnTo>
                  <a:lnTo>
                    <a:pt x="101421" y="846189"/>
                  </a:lnTo>
                  <a:lnTo>
                    <a:pt x="63884" y="958869"/>
                  </a:lnTo>
                  <a:lnTo>
                    <a:pt x="60922" y="984954"/>
                  </a:lnTo>
                  <a:lnTo>
                    <a:pt x="67139" y="1008669"/>
                  </a:lnTo>
                  <a:lnTo>
                    <a:pt x="82047" y="1027646"/>
                  </a:lnTo>
                  <a:lnTo>
                    <a:pt x="105159" y="1039514"/>
                  </a:lnTo>
                  <a:lnTo>
                    <a:pt x="131883" y="1042404"/>
                  </a:lnTo>
                  <a:lnTo>
                    <a:pt x="156166" y="1036339"/>
                  </a:lnTo>
                  <a:lnTo>
                    <a:pt x="175615" y="1021798"/>
                  </a:lnTo>
                  <a:lnTo>
                    <a:pt x="187836" y="999255"/>
                  </a:lnTo>
                  <a:lnTo>
                    <a:pt x="208410" y="943756"/>
                  </a:lnTo>
                  <a:lnTo>
                    <a:pt x="487048" y="913530"/>
                  </a:lnTo>
                  <a:lnTo>
                    <a:pt x="523894" y="902196"/>
                  </a:lnTo>
                  <a:lnTo>
                    <a:pt x="549024" y="868191"/>
                  </a:lnTo>
                  <a:lnTo>
                    <a:pt x="590299" y="747287"/>
                  </a:lnTo>
                  <a:lnTo>
                    <a:pt x="848363" y="747287"/>
                  </a:lnTo>
                  <a:lnTo>
                    <a:pt x="844726" y="728662"/>
                  </a:lnTo>
                  <a:lnTo>
                    <a:pt x="834790" y="711442"/>
                  </a:lnTo>
                  <a:lnTo>
                    <a:pt x="820021" y="697031"/>
                  </a:lnTo>
                  <a:lnTo>
                    <a:pt x="801881" y="686835"/>
                  </a:lnTo>
                  <a:lnTo>
                    <a:pt x="683136" y="611270"/>
                  </a:lnTo>
                  <a:lnTo>
                    <a:pt x="770893" y="389655"/>
                  </a:lnTo>
                  <a:lnTo>
                    <a:pt x="1110868" y="389655"/>
                  </a:lnTo>
                  <a:lnTo>
                    <a:pt x="1142176" y="364509"/>
                  </a:lnTo>
                  <a:lnTo>
                    <a:pt x="956694" y="364509"/>
                  </a:lnTo>
                  <a:lnTo>
                    <a:pt x="881209" y="319170"/>
                  </a:lnTo>
                  <a:close/>
                </a:path>
                <a:path w="1193800" h="1181100">
                  <a:moveTo>
                    <a:pt x="337442" y="586124"/>
                  </a:moveTo>
                  <a:lnTo>
                    <a:pt x="229111" y="767480"/>
                  </a:lnTo>
                  <a:lnTo>
                    <a:pt x="249685" y="777513"/>
                  </a:lnTo>
                  <a:lnTo>
                    <a:pt x="261145" y="782357"/>
                  </a:lnTo>
                  <a:lnTo>
                    <a:pt x="363223" y="636543"/>
                  </a:lnTo>
                  <a:lnTo>
                    <a:pt x="368135" y="625286"/>
                  </a:lnTo>
                  <a:lnTo>
                    <a:pt x="367748" y="614493"/>
                  </a:lnTo>
                  <a:lnTo>
                    <a:pt x="362527" y="604629"/>
                  </a:lnTo>
                  <a:lnTo>
                    <a:pt x="352936" y="596157"/>
                  </a:lnTo>
                  <a:lnTo>
                    <a:pt x="337442" y="586124"/>
                  </a:lnTo>
                  <a:close/>
                </a:path>
                <a:path w="1193800" h="1181100">
                  <a:moveTo>
                    <a:pt x="141354" y="480333"/>
                  </a:moveTo>
                  <a:lnTo>
                    <a:pt x="32896" y="661689"/>
                  </a:lnTo>
                  <a:lnTo>
                    <a:pt x="218697" y="762400"/>
                  </a:lnTo>
                  <a:lnTo>
                    <a:pt x="321948" y="581171"/>
                  </a:lnTo>
                  <a:lnTo>
                    <a:pt x="141354" y="480333"/>
                  </a:lnTo>
                  <a:close/>
                </a:path>
                <a:path w="1193800" h="1181100">
                  <a:moveTo>
                    <a:pt x="109114" y="465510"/>
                  </a:moveTo>
                  <a:lnTo>
                    <a:pt x="2035" y="611270"/>
                  </a:lnTo>
                  <a:lnTo>
                    <a:pt x="0" y="622448"/>
                  </a:lnTo>
                  <a:lnTo>
                    <a:pt x="1369" y="632686"/>
                  </a:lnTo>
                  <a:lnTo>
                    <a:pt x="5643" y="641042"/>
                  </a:lnTo>
                  <a:lnTo>
                    <a:pt x="12322" y="646576"/>
                  </a:lnTo>
                  <a:lnTo>
                    <a:pt x="22609" y="651656"/>
                  </a:lnTo>
                  <a:lnTo>
                    <a:pt x="125860" y="470300"/>
                  </a:lnTo>
                  <a:lnTo>
                    <a:pt x="120653" y="470300"/>
                  </a:lnTo>
                  <a:lnTo>
                    <a:pt x="109114" y="465510"/>
                  </a:lnTo>
                  <a:close/>
                </a:path>
                <a:path w="1193800" h="1181100">
                  <a:moveTo>
                    <a:pt x="337760" y="510559"/>
                  </a:moveTo>
                  <a:lnTo>
                    <a:pt x="316741" y="510559"/>
                  </a:lnTo>
                  <a:lnTo>
                    <a:pt x="316741" y="515639"/>
                  </a:lnTo>
                  <a:lnTo>
                    <a:pt x="311661" y="515639"/>
                  </a:lnTo>
                  <a:lnTo>
                    <a:pt x="296167" y="550945"/>
                  </a:lnTo>
                  <a:lnTo>
                    <a:pt x="311661" y="560978"/>
                  </a:lnTo>
                  <a:lnTo>
                    <a:pt x="332338" y="525490"/>
                  </a:lnTo>
                  <a:lnTo>
                    <a:pt x="337361" y="516560"/>
                  </a:lnTo>
                  <a:lnTo>
                    <a:pt x="337760" y="510559"/>
                  </a:lnTo>
                  <a:close/>
                </a:path>
                <a:path w="1193800" h="1181100">
                  <a:moveTo>
                    <a:pt x="345398" y="450107"/>
                  </a:moveTo>
                  <a:lnTo>
                    <a:pt x="218697" y="450107"/>
                  </a:lnTo>
                  <a:lnTo>
                    <a:pt x="218584" y="472463"/>
                  </a:lnTo>
                  <a:lnTo>
                    <a:pt x="225222" y="492938"/>
                  </a:lnTo>
                  <a:lnTo>
                    <a:pt x="237646" y="509651"/>
                  </a:lnTo>
                  <a:lnTo>
                    <a:pt x="254892" y="520719"/>
                  </a:lnTo>
                  <a:lnTo>
                    <a:pt x="271057" y="525490"/>
                  </a:lnTo>
                  <a:lnTo>
                    <a:pt x="287722" y="525069"/>
                  </a:lnTo>
                  <a:lnTo>
                    <a:pt x="303434" y="519934"/>
                  </a:lnTo>
                  <a:lnTo>
                    <a:pt x="316741" y="510559"/>
                  </a:lnTo>
                  <a:lnTo>
                    <a:pt x="337760" y="510559"/>
                  </a:lnTo>
                  <a:lnTo>
                    <a:pt x="338093" y="505543"/>
                  </a:lnTo>
                  <a:lnTo>
                    <a:pt x="335897" y="494526"/>
                  </a:lnTo>
                  <a:lnTo>
                    <a:pt x="332235" y="485413"/>
                  </a:lnTo>
                  <a:lnTo>
                    <a:pt x="345398" y="450107"/>
                  </a:lnTo>
                  <a:close/>
                </a:path>
                <a:path w="1193800" h="1181100">
                  <a:moveTo>
                    <a:pt x="1110868" y="389655"/>
                  </a:moveTo>
                  <a:lnTo>
                    <a:pt x="770893" y="389655"/>
                  </a:lnTo>
                  <a:lnTo>
                    <a:pt x="925706" y="485413"/>
                  </a:lnTo>
                  <a:lnTo>
                    <a:pt x="945034" y="493121"/>
                  </a:lnTo>
                  <a:lnTo>
                    <a:pt x="963838" y="494208"/>
                  </a:lnTo>
                  <a:lnTo>
                    <a:pt x="981642" y="489628"/>
                  </a:lnTo>
                  <a:lnTo>
                    <a:pt x="997969" y="480333"/>
                  </a:lnTo>
                  <a:lnTo>
                    <a:pt x="1110868" y="389655"/>
                  </a:lnTo>
                  <a:close/>
                </a:path>
                <a:path w="1193800" h="1181100">
                  <a:moveTo>
                    <a:pt x="363223" y="203346"/>
                  </a:moveTo>
                  <a:lnTo>
                    <a:pt x="311699" y="222420"/>
                  </a:lnTo>
                  <a:lnTo>
                    <a:pt x="229111" y="430041"/>
                  </a:lnTo>
                  <a:lnTo>
                    <a:pt x="217652" y="431051"/>
                  </a:lnTo>
                  <a:lnTo>
                    <a:pt x="207156" y="434407"/>
                  </a:lnTo>
                  <a:lnTo>
                    <a:pt x="198590" y="440596"/>
                  </a:lnTo>
                  <a:lnTo>
                    <a:pt x="192916" y="450107"/>
                  </a:lnTo>
                  <a:lnTo>
                    <a:pt x="172342" y="480333"/>
                  </a:lnTo>
                  <a:lnTo>
                    <a:pt x="192916" y="490493"/>
                  </a:lnTo>
                  <a:lnTo>
                    <a:pt x="213617" y="460267"/>
                  </a:lnTo>
                  <a:lnTo>
                    <a:pt x="213617" y="455187"/>
                  </a:lnTo>
                  <a:lnTo>
                    <a:pt x="218697" y="450107"/>
                  </a:lnTo>
                  <a:lnTo>
                    <a:pt x="345398" y="450107"/>
                  </a:lnTo>
                  <a:lnTo>
                    <a:pt x="394211" y="319170"/>
                  </a:lnTo>
                  <a:lnTo>
                    <a:pt x="881209" y="319170"/>
                  </a:lnTo>
                  <a:lnTo>
                    <a:pt x="747684" y="239021"/>
                  </a:lnTo>
                  <a:lnTo>
                    <a:pt x="732254" y="227996"/>
                  </a:lnTo>
                  <a:lnTo>
                    <a:pt x="724538" y="223412"/>
                  </a:lnTo>
                  <a:lnTo>
                    <a:pt x="714124" y="223412"/>
                  </a:lnTo>
                  <a:lnTo>
                    <a:pt x="706407" y="220549"/>
                  </a:lnTo>
                  <a:lnTo>
                    <a:pt x="698678" y="219078"/>
                  </a:lnTo>
                  <a:lnTo>
                    <a:pt x="690925" y="218537"/>
                  </a:lnTo>
                  <a:lnTo>
                    <a:pt x="683136" y="218459"/>
                  </a:lnTo>
                  <a:lnTo>
                    <a:pt x="363223" y="203346"/>
                  </a:lnTo>
                  <a:close/>
                </a:path>
                <a:path w="1193800" h="1181100">
                  <a:moveTo>
                    <a:pt x="1139241" y="236700"/>
                  </a:moveTo>
                  <a:lnTo>
                    <a:pt x="1116895" y="238198"/>
                  </a:lnTo>
                  <a:lnTo>
                    <a:pt x="1096013" y="248685"/>
                  </a:lnTo>
                  <a:lnTo>
                    <a:pt x="956694" y="364509"/>
                  </a:lnTo>
                  <a:lnTo>
                    <a:pt x="1142176" y="364509"/>
                  </a:lnTo>
                  <a:lnTo>
                    <a:pt x="1173483" y="339363"/>
                  </a:lnTo>
                  <a:lnTo>
                    <a:pt x="1188065" y="321780"/>
                  </a:lnTo>
                  <a:lnTo>
                    <a:pt x="1193454" y="300898"/>
                  </a:lnTo>
                  <a:lnTo>
                    <a:pt x="1190128" y="279088"/>
                  </a:lnTo>
                  <a:lnTo>
                    <a:pt x="1178563" y="258718"/>
                  </a:lnTo>
                  <a:lnTo>
                    <a:pt x="1160611" y="243703"/>
                  </a:lnTo>
                  <a:lnTo>
                    <a:pt x="1139241" y="236700"/>
                  </a:lnTo>
                  <a:close/>
                </a:path>
                <a:path w="1193800" h="1181100">
                  <a:moveTo>
                    <a:pt x="719331" y="218459"/>
                  </a:moveTo>
                  <a:lnTo>
                    <a:pt x="714124" y="223412"/>
                  </a:lnTo>
                  <a:lnTo>
                    <a:pt x="724538" y="223412"/>
                  </a:lnTo>
                  <a:lnTo>
                    <a:pt x="719331" y="218459"/>
                  </a:lnTo>
                  <a:close/>
                </a:path>
                <a:path w="1193800" h="1181100">
                  <a:moveTo>
                    <a:pt x="782651" y="0"/>
                  </a:moveTo>
                  <a:lnTo>
                    <a:pt x="739905" y="6877"/>
                  </a:lnTo>
                  <a:lnTo>
                    <a:pt x="706310" y="28015"/>
                  </a:lnTo>
                  <a:lnTo>
                    <a:pt x="683835" y="59106"/>
                  </a:lnTo>
                  <a:lnTo>
                    <a:pt x="673933" y="96817"/>
                  </a:lnTo>
                  <a:lnTo>
                    <a:pt x="678056" y="137814"/>
                  </a:lnTo>
                  <a:lnTo>
                    <a:pt x="700440" y="171370"/>
                  </a:lnTo>
                  <a:lnTo>
                    <a:pt x="733492" y="194520"/>
                  </a:lnTo>
                  <a:lnTo>
                    <a:pt x="772354" y="204430"/>
                  </a:lnTo>
                  <a:lnTo>
                    <a:pt x="812168" y="198266"/>
                  </a:lnTo>
                  <a:lnTo>
                    <a:pt x="848713" y="176361"/>
                  </a:lnTo>
                  <a:lnTo>
                    <a:pt x="872208" y="144085"/>
                  </a:lnTo>
                  <a:lnTo>
                    <a:pt x="881177" y="106166"/>
                  </a:lnTo>
                  <a:lnTo>
                    <a:pt x="874144" y="67329"/>
                  </a:lnTo>
                  <a:lnTo>
                    <a:pt x="854616" y="31630"/>
                  </a:lnTo>
                  <a:lnTo>
                    <a:pt x="822503" y="8719"/>
                  </a:lnTo>
                  <a:lnTo>
                    <a:pt x="782651" y="0"/>
                  </a:lnTo>
                  <a:close/>
                </a:path>
              </a:pathLst>
            </a:custGeom>
            <a:solidFill>
              <a:srgbClr val="5F95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9086536" y="1237087"/>
              <a:ext cx="207645" cy="204470"/>
            </a:xfrm>
            <a:custGeom>
              <a:avLst/>
              <a:gdLst/>
              <a:ahLst/>
              <a:cxnLst/>
              <a:rect l="l" t="t" r="r" b="b"/>
              <a:pathLst>
                <a:path w="207645" h="204469">
                  <a:moveTo>
                    <a:pt x="138235" y="198266"/>
                  </a:moveTo>
                  <a:lnTo>
                    <a:pt x="98421" y="204430"/>
                  </a:lnTo>
                  <a:lnTo>
                    <a:pt x="59559" y="194520"/>
                  </a:lnTo>
                  <a:lnTo>
                    <a:pt x="26507" y="171370"/>
                  </a:lnTo>
                  <a:lnTo>
                    <a:pt x="4123" y="137814"/>
                  </a:lnTo>
                  <a:lnTo>
                    <a:pt x="0" y="96817"/>
                  </a:lnTo>
                  <a:lnTo>
                    <a:pt x="9902" y="59106"/>
                  </a:lnTo>
                  <a:lnTo>
                    <a:pt x="32377" y="28015"/>
                  </a:lnTo>
                  <a:lnTo>
                    <a:pt x="65972" y="6877"/>
                  </a:lnTo>
                  <a:lnTo>
                    <a:pt x="108717" y="0"/>
                  </a:lnTo>
                  <a:lnTo>
                    <a:pt x="148570" y="8719"/>
                  </a:lnTo>
                  <a:lnTo>
                    <a:pt x="180683" y="31630"/>
                  </a:lnTo>
                  <a:lnTo>
                    <a:pt x="200211" y="67329"/>
                  </a:lnTo>
                  <a:lnTo>
                    <a:pt x="207244" y="106166"/>
                  </a:lnTo>
                  <a:lnTo>
                    <a:pt x="198274" y="144085"/>
                  </a:lnTo>
                  <a:lnTo>
                    <a:pt x="174779" y="176361"/>
                  </a:lnTo>
                  <a:lnTo>
                    <a:pt x="138235" y="198266"/>
                  </a:lnTo>
                  <a:close/>
                </a:path>
              </a:pathLst>
            </a:custGeom>
            <a:ln w="57150">
              <a:solidFill>
                <a:srgbClr val="BED4F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13140" y="1794637"/>
              <a:ext cx="196173" cy="25338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445500" y="1440434"/>
              <a:ext cx="1160780" cy="977900"/>
            </a:xfrm>
            <a:custGeom>
              <a:avLst/>
              <a:gdLst/>
              <a:ahLst/>
              <a:cxnLst/>
              <a:rect l="l" t="t" r="r" b="b"/>
              <a:pathLst>
                <a:path w="1160779" h="977900">
                  <a:moveTo>
                    <a:pt x="61975" y="659891"/>
                  </a:moveTo>
                  <a:lnTo>
                    <a:pt x="68524" y="642842"/>
                  </a:lnTo>
                  <a:lnTo>
                    <a:pt x="79406" y="629602"/>
                  </a:lnTo>
                  <a:lnTo>
                    <a:pt x="93194" y="620172"/>
                  </a:lnTo>
                  <a:lnTo>
                    <a:pt x="108457" y="614552"/>
                  </a:lnTo>
                  <a:lnTo>
                    <a:pt x="278503" y="597078"/>
                  </a:lnTo>
                  <a:lnTo>
                    <a:pt x="365823" y="588105"/>
                  </a:lnTo>
                  <a:lnTo>
                    <a:pt x="397994" y="584799"/>
                  </a:lnTo>
                  <a:lnTo>
                    <a:pt x="402590" y="584326"/>
                  </a:lnTo>
                  <a:lnTo>
                    <a:pt x="423441" y="517292"/>
                  </a:lnTo>
                  <a:lnTo>
                    <a:pt x="434149" y="482869"/>
                  </a:lnTo>
                  <a:lnTo>
                    <a:pt x="438094" y="470187"/>
                  </a:lnTo>
                  <a:lnTo>
                    <a:pt x="438657" y="468375"/>
                  </a:lnTo>
                  <a:lnTo>
                    <a:pt x="429934" y="448643"/>
                  </a:lnTo>
                  <a:lnTo>
                    <a:pt x="426497" y="427481"/>
                  </a:lnTo>
                  <a:lnTo>
                    <a:pt x="427870" y="405368"/>
                  </a:lnTo>
                  <a:lnTo>
                    <a:pt x="433577" y="382777"/>
                  </a:lnTo>
                  <a:lnTo>
                    <a:pt x="493269" y="234245"/>
                  </a:lnTo>
                  <a:lnTo>
                    <a:pt x="523922" y="157972"/>
                  </a:lnTo>
                  <a:lnTo>
                    <a:pt x="535215" y="129871"/>
                  </a:lnTo>
                  <a:lnTo>
                    <a:pt x="536828" y="125856"/>
                  </a:lnTo>
                  <a:lnTo>
                    <a:pt x="435359" y="120056"/>
                  </a:lnTo>
                  <a:lnTo>
                    <a:pt x="383254" y="117078"/>
                  </a:lnTo>
                  <a:lnTo>
                    <a:pt x="364057" y="115980"/>
                  </a:lnTo>
                  <a:lnTo>
                    <a:pt x="361315" y="115824"/>
                  </a:lnTo>
                  <a:lnTo>
                    <a:pt x="325485" y="211933"/>
                  </a:lnTo>
                  <a:lnTo>
                    <a:pt x="307086" y="261286"/>
                  </a:lnTo>
                  <a:lnTo>
                    <a:pt x="300307" y="279469"/>
                  </a:lnTo>
                  <a:lnTo>
                    <a:pt x="299339" y="282066"/>
                  </a:lnTo>
                  <a:lnTo>
                    <a:pt x="303000" y="291179"/>
                  </a:lnTo>
                  <a:lnTo>
                    <a:pt x="305196" y="302196"/>
                  </a:lnTo>
                  <a:lnTo>
                    <a:pt x="304464" y="313213"/>
                  </a:lnTo>
                  <a:lnTo>
                    <a:pt x="299339" y="322325"/>
                  </a:lnTo>
                  <a:lnTo>
                    <a:pt x="287444" y="342737"/>
                  </a:lnTo>
                  <a:lnTo>
                    <a:pt x="281336" y="353218"/>
                  </a:lnTo>
                  <a:lnTo>
                    <a:pt x="279086" y="357080"/>
                  </a:lnTo>
                  <a:lnTo>
                    <a:pt x="278765" y="357631"/>
                  </a:lnTo>
                  <a:lnTo>
                    <a:pt x="263271" y="347599"/>
                  </a:lnTo>
                  <a:lnTo>
                    <a:pt x="272228" y="327187"/>
                  </a:lnTo>
                  <a:lnTo>
                    <a:pt x="276828" y="316706"/>
                  </a:lnTo>
                  <a:lnTo>
                    <a:pt x="278522" y="312844"/>
                  </a:lnTo>
                  <a:lnTo>
                    <a:pt x="278765" y="312292"/>
                  </a:lnTo>
                  <a:lnTo>
                    <a:pt x="283845" y="312292"/>
                  </a:lnTo>
                  <a:lnTo>
                    <a:pt x="283845" y="307213"/>
                  </a:lnTo>
                  <a:lnTo>
                    <a:pt x="270537" y="316587"/>
                  </a:lnTo>
                  <a:lnTo>
                    <a:pt x="254825" y="321722"/>
                  </a:lnTo>
                  <a:lnTo>
                    <a:pt x="204749" y="306304"/>
                  </a:lnTo>
                  <a:lnTo>
                    <a:pt x="185687" y="269116"/>
                  </a:lnTo>
                  <a:lnTo>
                    <a:pt x="185800" y="246761"/>
                  </a:lnTo>
                  <a:lnTo>
                    <a:pt x="180721" y="251840"/>
                  </a:lnTo>
                  <a:lnTo>
                    <a:pt x="180721" y="256920"/>
                  </a:lnTo>
                  <a:lnTo>
                    <a:pt x="168753" y="274395"/>
                  </a:lnTo>
                  <a:lnTo>
                    <a:pt x="162607" y="283368"/>
                  </a:lnTo>
                  <a:lnTo>
                    <a:pt x="160343" y="286674"/>
                  </a:lnTo>
                  <a:lnTo>
                    <a:pt x="160020" y="287146"/>
                  </a:lnTo>
                  <a:lnTo>
                    <a:pt x="139446" y="276987"/>
                  </a:lnTo>
                  <a:lnTo>
                    <a:pt x="151340" y="259512"/>
                  </a:lnTo>
                  <a:lnTo>
                    <a:pt x="157448" y="250539"/>
                  </a:lnTo>
                  <a:lnTo>
                    <a:pt x="159698" y="247233"/>
                  </a:lnTo>
                  <a:lnTo>
                    <a:pt x="160020" y="246761"/>
                  </a:lnTo>
                  <a:lnTo>
                    <a:pt x="165693" y="237249"/>
                  </a:lnTo>
                  <a:lnTo>
                    <a:pt x="174259" y="231060"/>
                  </a:lnTo>
                  <a:lnTo>
                    <a:pt x="184755" y="227705"/>
                  </a:lnTo>
                  <a:lnTo>
                    <a:pt x="196215" y="226694"/>
                  </a:lnTo>
                  <a:lnTo>
                    <a:pt x="237918" y="115974"/>
                  </a:lnTo>
                  <a:lnTo>
                    <a:pt x="259333" y="59118"/>
                  </a:lnTo>
                  <a:lnTo>
                    <a:pt x="278802" y="19073"/>
                  </a:lnTo>
                  <a:lnTo>
                    <a:pt x="330326" y="0"/>
                  </a:lnTo>
                  <a:lnTo>
                    <a:pt x="515276" y="8737"/>
                  </a:lnTo>
                  <a:lnTo>
                    <a:pt x="610250" y="13223"/>
                  </a:lnTo>
                  <a:lnTo>
                    <a:pt x="645241" y="14876"/>
                  </a:lnTo>
                  <a:lnTo>
                    <a:pt x="650240" y="15112"/>
                  </a:lnTo>
                  <a:lnTo>
                    <a:pt x="658028" y="15190"/>
                  </a:lnTo>
                  <a:lnTo>
                    <a:pt x="665781" y="15732"/>
                  </a:lnTo>
                  <a:lnTo>
                    <a:pt x="673510" y="17202"/>
                  </a:lnTo>
                  <a:lnTo>
                    <a:pt x="681227" y="20065"/>
                  </a:lnTo>
                  <a:lnTo>
                    <a:pt x="686434" y="15112"/>
                  </a:lnTo>
                  <a:lnTo>
                    <a:pt x="691642" y="20065"/>
                  </a:lnTo>
                  <a:lnTo>
                    <a:pt x="699357" y="24649"/>
                  </a:lnTo>
                  <a:lnTo>
                    <a:pt x="707072" y="30162"/>
                  </a:lnTo>
                  <a:lnTo>
                    <a:pt x="714787" y="35675"/>
                  </a:lnTo>
                  <a:lnTo>
                    <a:pt x="722502" y="40258"/>
                  </a:lnTo>
                  <a:lnTo>
                    <a:pt x="838876" y="110156"/>
                  </a:lnTo>
                  <a:lnTo>
                    <a:pt x="898636" y="146050"/>
                  </a:lnTo>
                  <a:lnTo>
                    <a:pt x="920652" y="159273"/>
                  </a:lnTo>
                  <a:lnTo>
                    <a:pt x="923798" y="161162"/>
                  </a:lnTo>
                  <a:lnTo>
                    <a:pt x="1004341" y="94202"/>
                  </a:lnTo>
                  <a:lnTo>
                    <a:pt x="1045702" y="59817"/>
                  </a:lnTo>
                  <a:lnTo>
                    <a:pt x="1060940" y="47148"/>
                  </a:lnTo>
                  <a:lnTo>
                    <a:pt x="1063117" y="45338"/>
                  </a:lnTo>
                  <a:lnTo>
                    <a:pt x="1083998" y="34851"/>
                  </a:lnTo>
                  <a:lnTo>
                    <a:pt x="1106344" y="33353"/>
                  </a:lnTo>
                  <a:lnTo>
                    <a:pt x="1127714" y="40356"/>
                  </a:lnTo>
                  <a:lnTo>
                    <a:pt x="1145667" y="55371"/>
                  </a:lnTo>
                  <a:lnTo>
                    <a:pt x="1157231" y="75741"/>
                  </a:lnTo>
                  <a:lnTo>
                    <a:pt x="1160557" y="97551"/>
                  </a:lnTo>
                  <a:lnTo>
                    <a:pt x="1155168" y="118433"/>
                  </a:lnTo>
                  <a:lnTo>
                    <a:pt x="1140586" y="136016"/>
                  </a:lnTo>
                  <a:lnTo>
                    <a:pt x="1039117" y="217515"/>
                  </a:lnTo>
                  <a:lnTo>
                    <a:pt x="987012" y="259365"/>
                  </a:lnTo>
                  <a:lnTo>
                    <a:pt x="967815" y="274784"/>
                  </a:lnTo>
                  <a:lnTo>
                    <a:pt x="965073" y="276987"/>
                  </a:lnTo>
                  <a:lnTo>
                    <a:pt x="948745" y="286281"/>
                  </a:lnTo>
                  <a:lnTo>
                    <a:pt x="930941" y="290861"/>
                  </a:lnTo>
                  <a:lnTo>
                    <a:pt x="912137" y="289774"/>
                  </a:lnTo>
                  <a:lnTo>
                    <a:pt x="892809" y="282066"/>
                  </a:lnTo>
                  <a:lnTo>
                    <a:pt x="803308" y="226706"/>
                  </a:lnTo>
                  <a:lnTo>
                    <a:pt x="757348" y="198278"/>
                  </a:lnTo>
                  <a:lnTo>
                    <a:pt x="740415" y="187805"/>
                  </a:lnTo>
                  <a:lnTo>
                    <a:pt x="737997" y="186308"/>
                  </a:lnTo>
                  <a:lnTo>
                    <a:pt x="687262" y="314430"/>
                  </a:lnTo>
                  <a:lnTo>
                    <a:pt x="661209" y="380222"/>
                  </a:lnTo>
                  <a:lnTo>
                    <a:pt x="651611" y="404461"/>
                  </a:lnTo>
                  <a:lnTo>
                    <a:pt x="650240" y="407924"/>
                  </a:lnTo>
                  <a:lnTo>
                    <a:pt x="718889" y="451610"/>
                  </a:lnTo>
                  <a:lnTo>
                    <a:pt x="754141" y="474043"/>
                  </a:lnTo>
                  <a:lnTo>
                    <a:pt x="767129" y="482308"/>
                  </a:lnTo>
                  <a:lnTo>
                    <a:pt x="768984" y="483488"/>
                  </a:lnTo>
                  <a:lnTo>
                    <a:pt x="787124" y="493684"/>
                  </a:lnTo>
                  <a:lnTo>
                    <a:pt x="801893" y="508095"/>
                  </a:lnTo>
                  <a:lnTo>
                    <a:pt x="811829" y="525315"/>
                  </a:lnTo>
                  <a:lnTo>
                    <a:pt x="815467" y="543940"/>
                  </a:lnTo>
                  <a:lnTo>
                    <a:pt x="815467" y="549020"/>
                  </a:lnTo>
                  <a:lnTo>
                    <a:pt x="821414" y="712090"/>
                  </a:lnTo>
                  <a:lnTo>
                    <a:pt x="824468" y="795829"/>
                  </a:lnTo>
                  <a:lnTo>
                    <a:pt x="825593" y="826680"/>
                  </a:lnTo>
                  <a:lnTo>
                    <a:pt x="825753" y="831088"/>
                  </a:lnTo>
                  <a:lnTo>
                    <a:pt x="852626" y="839825"/>
                  </a:lnTo>
                  <a:lnTo>
                    <a:pt x="866425" y="844311"/>
                  </a:lnTo>
                  <a:lnTo>
                    <a:pt x="871509" y="845964"/>
                  </a:lnTo>
                  <a:lnTo>
                    <a:pt x="872235" y="846201"/>
                  </a:lnTo>
                  <a:lnTo>
                    <a:pt x="893123" y="861798"/>
                  </a:lnTo>
                  <a:lnTo>
                    <a:pt x="907700" y="884015"/>
                  </a:lnTo>
                  <a:lnTo>
                    <a:pt x="913562" y="909994"/>
                  </a:lnTo>
                  <a:lnTo>
                    <a:pt x="908303" y="936878"/>
                  </a:lnTo>
                  <a:lnTo>
                    <a:pt x="893145" y="957272"/>
                  </a:lnTo>
                  <a:lnTo>
                    <a:pt x="872188" y="971534"/>
                  </a:lnTo>
                  <a:lnTo>
                    <a:pt x="847349" y="977294"/>
                  </a:lnTo>
                  <a:lnTo>
                    <a:pt x="820547" y="972185"/>
                  </a:lnTo>
                  <a:lnTo>
                    <a:pt x="769885" y="951773"/>
                  </a:lnTo>
                  <a:lnTo>
                    <a:pt x="743870" y="941292"/>
                  </a:lnTo>
                  <a:lnTo>
                    <a:pt x="734286" y="937430"/>
                  </a:lnTo>
                  <a:lnTo>
                    <a:pt x="732917" y="936878"/>
                  </a:lnTo>
                  <a:lnTo>
                    <a:pt x="715537" y="930467"/>
                  </a:lnTo>
                  <a:lnTo>
                    <a:pt x="702564" y="919305"/>
                  </a:lnTo>
                  <a:lnTo>
                    <a:pt x="694447" y="904357"/>
                  </a:lnTo>
                  <a:lnTo>
                    <a:pt x="691642" y="886587"/>
                  </a:lnTo>
                  <a:lnTo>
                    <a:pt x="686434" y="886587"/>
                  </a:lnTo>
                  <a:lnTo>
                    <a:pt x="683424" y="717643"/>
                  </a:lnTo>
                  <a:lnTo>
                    <a:pt x="681878" y="630888"/>
                  </a:lnTo>
                  <a:lnTo>
                    <a:pt x="681309" y="598926"/>
                  </a:lnTo>
                  <a:lnTo>
                    <a:pt x="681227" y="594360"/>
                  </a:lnTo>
                  <a:lnTo>
                    <a:pt x="609641" y="565211"/>
                  </a:lnTo>
                  <a:lnTo>
                    <a:pt x="572881" y="550243"/>
                  </a:lnTo>
                  <a:lnTo>
                    <a:pt x="559337" y="544728"/>
                  </a:lnTo>
                  <a:lnTo>
                    <a:pt x="557402" y="543940"/>
                  </a:lnTo>
                  <a:lnTo>
                    <a:pt x="533540" y="613838"/>
                  </a:lnTo>
                  <a:lnTo>
                    <a:pt x="521287" y="649731"/>
                  </a:lnTo>
                  <a:lnTo>
                    <a:pt x="516772" y="662955"/>
                  </a:lnTo>
                  <a:lnTo>
                    <a:pt x="516127" y="664844"/>
                  </a:lnTo>
                  <a:lnTo>
                    <a:pt x="490997" y="698849"/>
                  </a:lnTo>
                  <a:lnTo>
                    <a:pt x="454151" y="710183"/>
                  </a:lnTo>
                  <a:lnTo>
                    <a:pt x="293064" y="727658"/>
                  </a:lnTo>
                  <a:lnTo>
                    <a:pt x="210343" y="736631"/>
                  </a:lnTo>
                  <a:lnTo>
                    <a:pt x="163619" y="772495"/>
                  </a:lnTo>
                  <a:lnTo>
                    <a:pt x="155261" y="795041"/>
                  </a:lnTo>
                  <a:lnTo>
                    <a:pt x="154940" y="795908"/>
                  </a:lnTo>
                  <a:lnTo>
                    <a:pt x="142718" y="818451"/>
                  </a:lnTo>
                  <a:lnTo>
                    <a:pt x="123269" y="832992"/>
                  </a:lnTo>
                  <a:lnTo>
                    <a:pt x="98986" y="839057"/>
                  </a:lnTo>
                  <a:lnTo>
                    <a:pt x="72263" y="836167"/>
                  </a:lnTo>
                  <a:lnTo>
                    <a:pt x="49150" y="824299"/>
                  </a:lnTo>
                  <a:lnTo>
                    <a:pt x="34242" y="805322"/>
                  </a:lnTo>
                  <a:lnTo>
                    <a:pt x="28025" y="781607"/>
                  </a:lnTo>
                  <a:lnTo>
                    <a:pt x="30988" y="755523"/>
                  </a:lnTo>
                  <a:lnTo>
                    <a:pt x="61975" y="659891"/>
                  </a:lnTo>
                  <a:close/>
                </a:path>
                <a:path w="1160779" h="977900">
                  <a:moveTo>
                    <a:pt x="289051" y="377825"/>
                  </a:moveTo>
                  <a:lnTo>
                    <a:pt x="229360" y="482598"/>
                  </a:lnTo>
                  <a:lnTo>
                    <a:pt x="198707" y="536400"/>
                  </a:lnTo>
                  <a:lnTo>
                    <a:pt x="187414" y="556222"/>
                  </a:lnTo>
                  <a:lnTo>
                    <a:pt x="185800" y="559053"/>
                  </a:lnTo>
                  <a:lnTo>
                    <a:pt x="78384" y="500830"/>
                  </a:lnTo>
                  <a:lnTo>
                    <a:pt x="23225" y="470931"/>
                  </a:lnTo>
                  <a:lnTo>
                    <a:pt x="2903" y="459916"/>
                  </a:lnTo>
                  <a:lnTo>
                    <a:pt x="0" y="458342"/>
                  </a:lnTo>
                  <a:lnTo>
                    <a:pt x="62702" y="353496"/>
                  </a:lnTo>
                  <a:lnTo>
                    <a:pt x="94900" y="299656"/>
                  </a:lnTo>
                  <a:lnTo>
                    <a:pt x="106763" y="279820"/>
                  </a:lnTo>
                  <a:lnTo>
                    <a:pt x="108457" y="276987"/>
                  </a:lnTo>
                  <a:lnTo>
                    <a:pt x="289051" y="377825"/>
                  </a:lnTo>
                  <a:close/>
                </a:path>
              </a:pathLst>
            </a:custGeom>
            <a:ln w="57150">
              <a:solidFill>
                <a:srgbClr val="BED4F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84027" y="1674022"/>
              <a:ext cx="183010" cy="2432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649720"/>
          </a:xfrm>
          <a:custGeom>
            <a:avLst/>
            <a:gdLst/>
            <a:ahLst/>
            <a:cxnLst/>
            <a:rect l="l" t="t" r="r" b="b"/>
            <a:pathLst>
              <a:path w="12192000" h="6649720">
                <a:moveTo>
                  <a:pt x="0" y="6649212"/>
                </a:moveTo>
                <a:lnTo>
                  <a:pt x="12192000" y="6649212"/>
                </a:lnTo>
                <a:lnTo>
                  <a:pt x="12192000" y="0"/>
                </a:lnTo>
                <a:lnTo>
                  <a:pt x="0" y="0"/>
                </a:lnTo>
                <a:lnTo>
                  <a:pt x="0" y="6649212"/>
                </a:lnTo>
                <a:close/>
              </a:path>
            </a:pathLst>
          </a:custGeom>
          <a:solidFill>
            <a:srgbClr val="BED4F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object 4"/>
            <p:cNvSpPr/>
            <p:nvPr/>
          </p:nvSpPr>
          <p:spPr>
            <a:xfrm>
              <a:off x="3991355" y="28"/>
              <a:ext cx="6507480" cy="4183379"/>
            </a:xfrm>
            <a:custGeom>
              <a:avLst/>
              <a:gdLst/>
              <a:ahLst/>
              <a:cxnLst/>
              <a:rect l="l" t="t" r="r" b="b"/>
              <a:pathLst>
                <a:path w="6507480" h="4183379">
                  <a:moveTo>
                    <a:pt x="6161560" y="0"/>
                  </a:moveTo>
                  <a:lnTo>
                    <a:pt x="6064174" y="626"/>
                  </a:lnTo>
                  <a:lnTo>
                    <a:pt x="5986679" y="2071"/>
                  </a:lnTo>
                  <a:lnTo>
                    <a:pt x="5905516" y="4471"/>
                  </a:lnTo>
                  <a:lnTo>
                    <a:pt x="5820821" y="7939"/>
                  </a:lnTo>
                  <a:lnTo>
                    <a:pt x="5732731" y="12581"/>
                  </a:lnTo>
                  <a:lnTo>
                    <a:pt x="5641380" y="18509"/>
                  </a:lnTo>
                  <a:lnTo>
                    <a:pt x="5578735" y="23228"/>
                  </a:lnTo>
                  <a:lnTo>
                    <a:pt x="5514743" y="28600"/>
                  </a:lnTo>
                  <a:lnTo>
                    <a:pt x="5449442" y="34657"/>
                  </a:lnTo>
                  <a:lnTo>
                    <a:pt x="5382873" y="41430"/>
                  </a:lnTo>
                  <a:lnTo>
                    <a:pt x="5315078" y="48953"/>
                  </a:lnTo>
                  <a:lnTo>
                    <a:pt x="5246094" y="57258"/>
                  </a:lnTo>
                  <a:lnTo>
                    <a:pt x="5175965" y="66377"/>
                  </a:lnTo>
                  <a:lnTo>
                    <a:pt x="5104728" y="76343"/>
                  </a:lnTo>
                  <a:lnTo>
                    <a:pt x="5032425" y="87189"/>
                  </a:lnTo>
                  <a:lnTo>
                    <a:pt x="4959096" y="98945"/>
                  </a:lnTo>
                  <a:lnTo>
                    <a:pt x="4884781" y="111646"/>
                  </a:lnTo>
                  <a:lnTo>
                    <a:pt x="4809521" y="125324"/>
                  </a:lnTo>
                  <a:lnTo>
                    <a:pt x="4733355" y="140010"/>
                  </a:lnTo>
                  <a:lnTo>
                    <a:pt x="4656324" y="155738"/>
                  </a:lnTo>
                  <a:lnTo>
                    <a:pt x="4578469" y="172539"/>
                  </a:lnTo>
                  <a:lnTo>
                    <a:pt x="4499829" y="190447"/>
                  </a:lnTo>
                  <a:lnTo>
                    <a:pt x="4420445" y="209493"/>
                  </a:lnTo>
                  <a:lnTo>
                    <a:pt x="4340357" y="229710"/>
                  </a:lnTo>
                  <a:lnTo>
                    <a:pt x="4259605" y="251131"/>
                  </a:lnTo>
                  <a:lnTo>
                    <a:pt x="4218993" y="262303"/>
                  </a:lnTo>
                  <a:lnTo>
                    <a:pt x="4178230" y="273788"/>
                  </a:lnTo>
                  <a:lnTo>
                    <a:pt x="4137321" y="285590"/>
                  </a:lnTo>
                  <a:lnTo>
                    <a:pt x="4096272" y="297713"/>
                  </a:lnTo>
                  <a:lnTo>
                    <a:pt x="4055086" y="310161"/>
                  </a:lnTo>
                  <a:lnTo>
                    <a:pt x="4013771" y="322938"/>
                  </a:lnTo>
                  <a:lnTo>
                    <a:pt x="3972329" y="336049"/>
                  </a:lnTo>
                  <a:lnTo>
                    <a:pt x="3930767" y="349498"/>
                  </a:lnTo>
                  <a:lnTo>
                    <a:pt x="3889089" y="363287"/>
                  </a:lnTo>
                  <a:lnTo>
                    <a:pt x="3847301" y="377422"/>
                  </a:lnTo>
                  <a:lnTo>
                    <a:pt x="3805407" y="391907"/>
                  </a:lnTo>
                  <a:lnTo>
                    <a:pt x="3763413" y="406745"/>
                  </a:lnTo>
                  <a:lnTo>
                    <a:pt x="3721323" y="421941"/>
                  </a:lnTo>
                  <a:lnTo>
                    <a:pt x="3679143" y="437498"/>
                  </a:lnTo>
                  <a:lnTo>
                    <a:pt x="3636877" y="453421"/>
                  </a:lnTo>
                  <a:lnTo>
                    <a:pt x="3594531" y="469714"/>
                  </a:lnTo>
                  <a:lnTo>
                    <a:pt x="3552110" y="486381"/>
                  </a:lnTo>
                  <a:lnTo>
                    <a:pt x="3509619" y="503426"/>
                  </a:lnTo>
                  <a:lnTo>
                    <a:pt x="3467062" y="520853"/>
                  </a:lnTo>
                  <a:lnTo>
                    <a:pt x="3424445" y="538665"/>
                  </a:lnTo>
                  <a:lnTo>
                    <a:pt x="3381773" y="556868"/>
                  </a:lnTo>
                  <a:lnTo>
                    <a:pt x="3339051" y="575465"/>
                  </a:lnTo>
                  <a:lnTo>
                    <a:pt x="3296283" y="594460"/>
                  </a:lnTo>
                  <a:lnTo>
                    <a:pt x="3253476" y="613857"/>
                  </a:lnTo>
                  <a:lnTo>
                    <a:pt x="3210633" y="633661"/>
                  </a:lnTo>
                  <a:lnTo>
                    <a:pt x="3167761" y="653875"/>
                  </a:lnTo>
                  <a:lnTo>
                    <a:pt x="3124863" y="674503"/>
                  </a:lnTo>
                  <a:lnTo>
                    <a:pt x="3081946" y="695549"/>
                  </a:lnTo>
                  <a:lnTo>
                    <a:pt x="3039014" y="717018"/>
                  </a:lnTo>
                  <a:lnTo>
                    <a:pt x="2996072" y="738914"/>
                  </a:lnTo>
                  <a:lnTo>
                    <a:pt x="2953125" y="761240"/>
                  </a:lnTo>
                  <a:lnTo>
                    <a:pt x="2910178" y="784001"/>
                  </a:lnTo>
                  <a:lnTo>
                    <a:pt x="2867236" y="807201"/>
                  </a:lnTo>
                  <a:lnTo>
                    <a:pt x="2824305" y="830843"/>
                  </a:lnTo>
                  <a:lnTo>
                    <a:pt x="2781389" y="854932"/>
                  </a:lnTo>
                  <a:lnTo>
                    <a:pt x="2738493" y="879472"/>
                  </a:lnTo>
                  <a:lnTo>
                    <a:pt x="2695623" y="904467"/>
                  </a:lnTo>
                  <a:lnTo>
                    <a:pt x="2652783" y="929921"/>
                  </a:lnTo>
                  <a:lnTo>
                    <a:pt x="2609978" y="955838"/>
                  </a:lnTo>
                  <a:lnTo>
                    <a:pt x="2567214" y="982222"/>
                  </a:lnTo>
                  <a:lnTo>
                    <a:pt x="2524495" y="1009077"/>
                  </a:lnTo>
                  <a:lnTo>
                    <a:pt x="2481827" y="1036407"/>
                  </a:lnTo>
                  <a:lnTo>
                    <a:pt x="2439215" y="1064217"/>
                  </a:lnTo>
                  <a:lnTo>
                    <a:pt x="2396663" y="1092510"/>
                  </a:lnTo>
                  <a:lnTo>
                    <a:pt x="2354177" y="1121290"/>
                  </a:lnTo>
                  <a:lnTo>
                    <a:pt x="2311761" y="1150562"/>
                  </a:lnTo>
                  <a:lnTo>
                    <a:pt x="2269421" y="1180329"/>
                  </a:lnTo>
                  <a:lnTo>
                    <a:pt x="2227162" y="1210595"/>
                  </a:lnTo>
                  <a:lnTo>
                    <a:pt x="2184989" y="1241365"/>
                  </a:lnTo>
                  <a:lnTo>
                    <a:pt x="2142906" y="1272643"/>
                  </a:lnTo>
                  <a:lnTo>
                    <a:pt x="2100919" y="1304432"/>
                  </a:lnTo>
                  <a:lnTo>
                    <a:pt x="2059033" y="1336737"/>
                  </a:lnTo>
                  <a:lnTo>
                    <a:pt x="2017253" y="1369562"/>
                  </a:lnTo>
                  <a:lnTo>
                    <a:pt x="1975584" y="1402911"/>
                  </a:lnTo>
                  <a:lnTo>
                    <a:pt x="1934031" y="1436788"/>
                  </a:lnTo>
                  <a:lnTo>
                    <a:pt x="1892599" y="1471196"/>
                  </a:lnTo>
                  <a:lnTo>
                    <a:pt x="1851293" y="1506141"/>
                  </a:lnTo>
                  <a:lnTo>
                    <a:pt x="1810118" y="1541625"/>
                  </a:lnTo>
                  <a:lnTo>
                    <a:pt x="1769079" y="1577654"/>
                  </a:lnTo>
                  <a:lnTo>
                    <a:pt x="1728181" y="1614231"/>
                  </a:lnTo>
                  <a:lnTo>
                    <a:pt x="1687429" y="1651360"/>
                  </a:lnTo>
                  <a:lnTo>
                    <a:pt x="1646829" y="1689045"/>
                  </a:lnTo>
                  <a:lnTo>
                    <a:pt x="1606385" y="1727290"/>
                  </a:lnTo>
                  <a:lnTo>
                    <a:pt x="1566102" y="1766100"/>
                  </a:lnTo>
                  <a:lnTo>
                    <a:pt x="1525985" y="1805479"/>
                  </a:lnTo>
                  <a:lnTo>
                    <a:pt x="1486040" y="1845429"/>
                  </a:lnTo>
                  <a:lnTo>
                    <a:pt x="1446271" y="1885957"/>
                  </a:lnTo>
                  <a:lnTo>
                    <a:pt x="1406684" y="1927065"/>
                  </a:lnTo>
                  <a:lnTo>
                    <a:pt x="1367283" y="1968757"/>
                  </a:lnTo>
                  <a:lnTo>
                    <a:pt x="1328073" y="2011039"/>
                  </a:lnTo>
                  <a:lnTo>
                    <a:pt x="1289060" y="2053913"/>
                  </a:lnTo>
                  <a:lnTo>
                    <a:pt x="1250248" y="2097383"/>
                  </a:lnTo>
                  <a:lnTo>
                    <a:pt x="1211643" y="2141455"/>
                  </a:lnTo>
                  <a:lnTo>
                    <a:pt x="1173250" y="2186132"/>
                  </a:lnTo>
                  <a:lnTo>
                    <a:pt x="1135073" y="2231417"/>
                  </a:lnTo>
                  <a:lnTo>
                    <a:pt x="1097118" y="2277316"/>
                  </a:lnTo>
                  <a:lnTo>
                    <a:pt x="1059390" y="2323831"/>
                  </a:lnTo>
                  <a:lnTo>
                    <a:pt x="1021893" y="2370968"/>
                  </a:lnTo>
                  <a:lnTo>
                    <a:pt x="984633" y="2418730"/>
                  </a:lnTo>
                  <a:lnTo>
                    <a:pt x="947615" y="2467121"/>
                  </a:lnTo>
                  <a:lnTo>
                    <a:pt x="910844" y="2516145"/>
                  </a:lnTo>
                  <a:lnTo>
                    <a:pt x="874325" y="2565807"/>
                  </a:lnTo>
                  <a:lnTo>
                    <a:pt x="838062" y="2616110"/>
                  </a:lnTo>
                  <a:lnTo>
                    <a:pt x="802062" y="2667058"/>
                  </a:lnTo>
                  <a:lnTo>
                    <a:pt x="766328" y="2718656"/>
                  </a:lnTo>
                  <a:lnTo>
                    <a:pt x="730867" y="2770908"/>
                  </a:lnTo>
                  <a:lnTo>
                    <a:pt x="695682" y="2823817"/>
                  </a:lnTo>
                  <a:lnTo>
                    <a:pt x="660780" y="2877388"/>
                  </a:lnTo>
                  <a:lnTo>
                    <a:pt x="626165" y="2931624"/>
                  </a:lnTo>
                  <a:lnTo>
                    <a:pt x="591842" y="2986531"/>
                  </a:lnTo>
                  <a:lnTo>
                    <a:pt x="557816" y="3042111"/>
                  </a:lnTo>
                  <a:lnTo>
                    <a:pt x="524092" y="3098369"/>
                  </a:lnTo>
                  <a:lnTo>
                    <a:pt x="490676" y="3155309"/>
                  </a:lnTo>
                  <a:lnTo>
                    <a:pt x="457571" y="3212935"/>
                  </a:lnTo>
                  <a:lnTo>
                    <a:pt x="424784" y="3271250"/>
                  </a:lnTo>
                  <a:lnTo>
                    <a:pt x="392320" y="3330260"/>
                  </a:lnTo>
                  <a:lnTo>
                    <a:pt x="360183" y="3389969"/>
                  </a:lnTo>
                  <a:lnTo>
                    <a:pt x="328378" y="3450379"/>
                  </a:lnTo>
                  <a:lnTo>
                    <a:pt x="296911" y="3511495"/>
                  </a:lnTo>
                  <a:lnTo>
                    <a:pt x="265786" y="3573322"/>
                  </a:lnTo>
                  <a:lnTo>
                    <a:pt x="235009" y="3635863"/>
                  </a:lnTo>
                  <a:lnTo>
                    <a:pt x="204584" y="3699123"/>
                  </a:lnTo>
                  <a:lnTo>
                    <a:pt x="174517" y="3763105"/>
                  </a:lnTo>
                  <a:lnTo>
                    <a:pt x="144812" y="3827814"/>
                  </a:lnTo>
                  <a:lnTo>
                    <a:pt x="115475" y="3893253"/>
                  </a:lnTo>
                  <a:lnTo>
                    <a:pt x="86511" y="3959427"/>
                  </a:lnTo>
                  <a:lnTo>
                    <a:pt x="57924" y="4026339"/>
                  </a:lnTo>
                  <a:lnTo>
                    <a:pt x="29720" y="4093994"/>
                  </a:lnTo>
                  <a:lnTo>
                    <a:pt x="1905" y="4162396"/>
                  </a:lnTo>
                  <a:lnTo>
                    <a:pt x="0" y="4183351"/>
                  </a:lnTo>
                  <a:lnTo>
                    <a:pt x="6507480" y="4183351"/>
                  </a:lnTo>
                  <a:lnTo>
                    <a:pt x="6507480" y="8861"/>
                  </a:lnTo>
                  <a:lnTo>
                    <a:pt x="6461034" y="6634"/>
                  </a:lnTo>
                  <a:lnTo>
                    <a:pt x="6354287" y="2752"/>
                  </a:lnTo>
                  <a:lnTo>
                    <a:pt x="6251862" y="619"/>
                  </a:lnTo>
                  <a:lnTo>
                    <a:pt x="6161560" y="0"/>
                  </a:lnTo>
                  <a:close/>
                </a:path>
              </a:pathLst>
            </a:custGeom>
            <a:solidFill>
              <a:srgbClr val="DFEA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84520" y="0"/>
              <a:ext cx="6507480" cy="3884929"/>
            </a:xfrm>
            <a:custGeom>
              <a:avLst/>
              <a:gdLst/>
              <a:ahLst/>
              <a:cxnLst/>
              <a:rect l="l" t="t" r="r" b="b"/>
              <a:pathLst>
                <a:path w="6507480" h="3884929">
                  <a:moveTo>
                    <a:pt x="6507480" y="0"/>
                  </a:moveTo>
                  <a:lnTo>
                    <a:pt x="4088446" y="0"/>
                  </a:lnTo>
                  <a:lnTo>
                    <a:pt x="4055086" y="10086"/>
                  </a:lnTo>
                  <a:lnTo>
                    <a:pt x="3972329" y="35984"/>
                  </a:lnTo>
                  <a:lnTo>
                    <a:pt x="3889089" y="63232"/>
                  </a:lnTo>
                  <a:lnTo>
                    <a:pt x="3805407" y="91863"/>
                  </a:lnTo>
                  <a:lnTo>
                    <a:pt x="3721323" y="121908"/>
                  </a:lnTo>
                  <a:lnTo>
                    <a:pt x="3636877" y="153400"/>
                  </a:lnTo>
                  <a:lnTo>
                    <a:pt x="3552110" y="186372"/>
                  </a:lnTo>
                  <a:lnTo>
                    <a:pt x="3467062" y="220856"/>
                  </a:lnTo>
                  <a:lnTo>
                    <a:pt x="3381773" y="256885"/>
                  </a:lnTo>
                  <a:lnTo>
                    <a:pt x="3296283" y="294490"/>
                  </a:lnTo>
                  <a:lnTo>
                    <a:pt x="3210633" y="333706"/>
                  </a:lnTo>
                  <a:lnTo>
                    <a:pt x="3124863" y="374563"/>
                  </a:lnTo>
                  <a:lnTo>
                    <a:pt x="3039014" y="417094"/>
                  </a:lnTo>
                  <a:lnTo>
                    <a:pt x="2953125" y="461332"/>
                  </a:lnTo>
                  <a:lnTo>
                    <a:pt x="2910178" y="484101"/>
                  </a:lnTo>
                  <a:lnTo>
                    <a:pt x="2867236" y="507309"/>
                  </a:lnTo>
                  <a:lnTo>
                    <a:pt x="2824305" y="530960"/>
                  </a:lnTo>
                  <a:lnTo>
                    <a:pt x="2781389" y="555058"/>
                  </a:lnTo>
                  <a:lnTo>
                    <a:pt x="2738493" y="579607"/>
                  </a:lnTo>
                  <a:lnTo>
                    <a:pt x="2695623" y="604611"/>
                  </a:lnTo>
                  <a:lnTo>
                    <a:pt x="2652783" y="630074"/>
                  </a:lnTo>
                  <a:lnTo>
                    <a:pt x="2609978" y="656001"/>
                  </a:lnTo>
                  <a:lnTo>
                    <a:pt x="2567214" y="682394"/>
                  </a:lnTo>
                  <a:lnTo>
                    <a:pt x="2524495" y="709259"/>
                  </a:lnTo>
                  <a:lnTo>
                    <a:pt x="2481827" y="736599"/>
                  </a:lnTo>
                  <a:lnTo>
                    <a:pt x="2439215" y="764419"/>
                  </a:lnTo>
                  <a:lnTo>
                    <a:pt x="2396663" y="792722"/>
                  </a:lnTo>
                  <a:lnTo>
                    <a:pt x="2354177" y="821513"/>
                  </a:lnTo>
                  <a:lnTo>
                    <a:pt x="2311761" y="850795"/>
                  </a:lnTo>
                  <a:lnTo>
                    <a:pt x="2269421" y="880573"/>
                  </a:lnTo>
                  <a:lnTo>
                    <a:pt x="2227162" y="910851"/>
                  </a:lnTo>
                  <a:lnTo>
                    <a:pt x="2184989" y="941632"/>
                  </a:lnTo>
                  <a:lnTo>
                    <a:pt x="2142906" y="972921"/>
                  </a:lnTo>
                  <a:lnTo>
                    <a:pt x="2100919" y="1004722"/>
                  </a:lnTo>
                  <a:lnTo>
                    <a:pt x="2059033" y="1037039"/>
                  </a:lnTo>
                  <a:lnTo>
                    <a:pt x="2017253" y="1069876"/>
                  </a:lnTo>
                  <a:lnTo>
                    <a:pt x="1975584" y="1103236"/>
                  </a:lnTo>
                  <a:lnTo>
                    <a:pt x="1934031" y="1137125"/>
                  </a:lnTo>
                  <a:lnTo>
                    <a:pt x="1892599" y="1171546"/>
                  </a:lnTo>
                  <a:lnTo>
                    <a:pt x="1851293" y="1206503"/>
                  </a:lnTo>
                  <a:lnTo>
                    <a:pt x="1810118" y="1242001"/>
                  </a:lnTo>
                  <a:lnTo>
                    <a:pt x="1769079" y="1278043"/>
                  </a:lnTo>
                  <a:lnTo>
                    <a:pt x="1728181" y="1314633"/>
                  </a:lnTo>
                  <a:lnTo>
                    <a:pt x="1687429" y="1351775"/>
                  </a:lnTo>
                  <a:lnTo>
                    <a:pt x="1646829" y="1389474"/>
                  </a:lnTo>
                  <a:lnTo>
                    <a:pt x="1606385" y="1427733"/>
                  </a:lnTo>
                  <a:lnTo>
                    <a:pt x="1566102" y="1466558"/>
                  </a:lnTo>
                  <a:lnTo>
                    <a:pt x="1525985" y="1505950"/>
                  </a:lnTo>
                  <a:lnTo>
                    <a:pt x="1486040" y="1545915"/>
                  </a:lnTo>
                  <a:lnTo>
                    <a:pt x="1446271" y="1586457"/>
                  </a:lnTo>
                  <a:lnTo>
                    <a:pt x="1406684" y="1627580"/>
                  </a:lnTo>
                  <a:lnTo>
                    <a:pt x="1367283" y="1669288"/>
                  </a:lnTo>
                  <a:lnTo>
                    <a:pt x="1328073" y="1711585"/>
                  </a:lnTo>
                  <a:lnTo>
                    <a:pt x="1289060" y="1754474"/>
                  </a:lnTo>
                  <a:lnTo>
                    <a:pt x="1250248" y="1797961"/>
                  </a:lnTo>
                  <a:lnTo>
                    <a:pt x="1211643" y="1842048"/>
                  </a:lnTo>
                  <a:lnTo>
                    <a:pt x="1173250" y="1886741"/>
                  </a:lnTo>
                  <a:lnTo>
                    <a:pt x="1135073" y="1932043"/>
                  </a:lnTo>
                  <a:lnTo>
                    <a:pt x="1097118" y="1977958"/>
                  </a:lnTo>
                  <a:lnTo>
                    <a:pt x="1059390" y="2024490"/>
                  </a:lnTo>
                  <a:lnTo>
                    <a:pt x="1021893" y="2071644"/>
                  </a:lnTo>
                  <a:lnTo>
                    <a:pt x="984633" y="2119423"/>
                  </a:lnTo>
                  <a:lnTo>
                    <a:pt x="947615" y="2167832"/>
                  </a:lnTo>
                  <a:lnTo>
                    <a:pt x="910844" y="2216874"/>
                  </a:lnTo>
                  <a:lnTo>
                    <a:pt x="874325" y="2266554"/>
                  </a:lnTo>
                  <a:lnTo>
                    <a:pt x="838062" y="2316875"/>
                  </a:lnTo>
                  <a:lnTo>
                    <a:pt x="802062" y="2367842"/>
                  </a:lnTo>
                  <a:lnTo>
                    <a:pt x="766328" y="2419459"/>
                  </a:lnTo>
                  <a:lnTo>
                    <a:pt x="730867" y="2471729"/>
                  </a:lnTo>
                  <a:lnTo>
                    <a:pt x="695682" y="2524657"/>
                  </a:lnTo>
                  <a:lnTo>
                    <a:pt x="660780" y="2578248"/>
                  </a:lnTo>
                  <a:lnTo>
                    <a:pt x="626165" y="2632504"/>
                  </a:lnTo>
                  <a:lnTo>
                    <a:pt x="591842" y="2687430"/>
                  </a:lnTo>
                  <a:lnTo>
                    <a:pt x="557816" y="2743030"/>
                  </a:lnTo>
                  <a:lnTo>
                    <a:pt x="524092" y="2799308"/>
                  </a:lnTo>
                  <a:lnTo>
                    <a:pt x="490676" y="2856269"/>
                  </a:lnTo>
                  <a:lnTo>
                    <a:pt x="457571" y="2913916"/>
                  </a:lnTo>
                  <a:lnTo>
                    <a:pt x="424784" y="2972253"/>
                  </a:lnTo>
                  <a:lnTo>
                    <a:pt x="392320" y="3031284"/>
                  </a:lnTo>
                  <a:lnTo>
                    <a:pt x="360183" y="3091014"/>
                  </a:lnTo>
                  <a:lnTo>
                    <a:pt x="328378" y="3151446"/>
                  </a:lnTo>
                  <a:lnTo>
                    <a:pt x="296911" y="3212584"/>
                  </a:lnTo>
                  <a:lnTo>
                    <a:pt x="265786" y="3274434"/>
                  </a:lnTo>
                  <a:lnTo>
                    <a:pt x="235009" y="3336997"/>
                  </a:lnTo>
                  <a:lnTo>
                    <a:pt x="204584" y="3400280"/>
                  </a:lnTo>
                  <a:lnTo>
                    <a:pt x="174517" y="3464285"/>
                  </a:lnTo>
                  <a:lnTo>
                    <a:pt x="144812" y="3529017"/>
                  </a:lnTo>
                  <a:lnTo>
                    <a:pt x="115475" y="3594480"/>
                  </a:lnTo>
                  <a:lnTo>
                    <a:pt x="86511" y="3660678"/>
                  </a:lnTo>
                  <a:lnTo>
                    <a:pt x="57924" y="3727614"/>
                  </a:lnTo>
                  <a:lnTo>
                    <a:pt x="29720" y="3795294"/>
                  </a:lnTo>
                  <a:lnTo>
                    <a:pt x="1904" y="3863721"/>
                  </a:lnTo>
                  <a:lnTo>
                    <a:pt x="0" y="3884676"/>
                  </a:lnTo>
                  <a:lnTo>
                    <a:pt x="6507480" y="3884676"/>
                  </a:lnTo>
                  <a:lnTo>
                    <a:pt x="6507480" y="0"/>
                  </a:lnTo>
                  <a:close/>
                </a:path>
              </a:pathLst>
            </a:custGeom>
            <a:solidFill>
              <a:srgbClr val="BED4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1054608"/>
              <a:ext cx="12192000" cy="5594985"/>
            </a:xfrm>
            <a:custGeom>
              <a:avLst/>
              <a:gdLst/>
              <a:ahLst/>
              <a:cxnLst/>
              <a:rect l="l" t="t" r="r" b="b"/>
              <a:pathLst>
                <a:path w="12192000" h="5594984">
                  <a:moveTo>
                    <a:pt x="0" y="5594604"/>
                  </a:moveTo>
                  <a:lnTo>
                    <a:pt x="12191999" y="5594604"/>
                  </a:lnTo>
                  <a:lnTo>
                    <a:pt x="12191999" y="0"/>
                  </a:lnTo>
                  <a:lnTo>
                    <a:pt x="0" y="0"/>
                  </a:lnTo>
                  <a:lnTo>
                    <a:pt x="0" y="55946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6649211"/>
              <a:ext cx="12181840" cy="208915"/>
            </a:xfrm>
            <a:custGeom>
              <a:avLst/>
              <a:gdLst/>
              <a:ahLst/>
              <a:cxnLst/>
              <a:rect l="l" t="t" r="r" b="b"/>
              <a:pathLst>
                <a:path w="12181840" h="208915">
                  <a:moveTo>
                    <a:pt x="12181332" y="208785"/>
                  </a:moveTo>
                  <a:lnTo>
                    <a:pt x="12181332" y="0"/>
                  </a:lnTo>
                  <a:lnTo>
                    <a:pt x="0" y="0"/>
                  </a:lnTo>
                  <a:lnTo>
                    <a:pt x="0" y="208785"/>
                  </a:lnTo>
                  <a:lnTo>
                    <a:pt x="12181332" y="208785"/>
                  </a:lnTo>
                  <a:close/>
                </a:path>
              </a:pathLst>
            </a:custGeom>
            <a:solidFill>
              <a:srgbClr val="5C91E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23119" y="5387340"/>
            <a:ext cx="1941576" cy="119786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70431" cy="1223772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123594" y="242696"/>
            <a:ext cx="485267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74165" algn="l"/>
              </a:tabLst>
            </a:pPr>
            <a:r>
              <a:rPr dirty="0" sz="3200" spc="10"/>
              <a:t>活动</a:t>
            </a:r>
            <a:r>
              <a:rPr dirty="0" sz="3200" spc="-10"/>
              <a:t>一	</a:t>
            </a:r>
            <a:r>
              <a:rPr dirty="0" sz="3200" spc="5"/>
              <a:t>认识</a:t>
            </a:r>
            <a:r>
              <a:rPr dirty="0" sz="3200" spc="-5"/>
              <a:t>直播电</a:t>
            </a:r>
            <a:r>
              <a:rPr dirty="0" sz="3200" spc="-10"/>
              <a:t>商</a:t>
            </a:r>
            <a:r>
              <a:rPr dirty="0" sz="3200" spc="-5"/>
              <a:t>模</a:t>
            </a:r>
            <a:r>
              <a:rPr dirty="0" sz="3200" spc="-10"/>
              <a:t>式</a:t>
            </a:r>
            <a:endParaRPr sz="3200"/>
          </a:p>
        </p:txBody>
      </p:sp>
      <p:sp>
        <p:nvSpPr>
          <p:cNvPr id="11" name="object 11"/>
          <p:cNvSpPr txBox="1"/>
          <p:nvPr/>
        </p:nvSpPr>
        <p:spPr>
          <a:xfrm>
            <a:off x="239268" y="1367027"/>
            <a:ext cx="4326890" cy="523240"/>
          </a:xfrm>
          <a:prstGeom prst="rect">
            <a:avLst/>
          </a:prstGeom>
          <a:solidFill>
            <a:srgbClr val="FFB954"/>
          </a:solidFill>
        </p:spPr>
        <p:txBody>
          <a:bodyPr wrap="square" lIns="0" tIns="38735" rIns="0" bIns="0" rtlCol="0" vert="horz">
            <a:spAutoFit/>
          </a:bodyPr>
          <a:lstStyle/>
          <a:p>
            <a:pPr marL="1252855">
              <a:lnSpc>
                <a:spcPct val="100000"/>
              </a:lnSpc>
              <a:spcBef>
                <a:spcPts val="305"/>
              </a:spcBef>
            </a:pPr>
            <a:r>
              <a:rPr dirty="0" sz="2800" spc="-5">
                <a:latin typeface="Arial"/>
                <a:cs typeface="Arial"/>
              </a:rPr>
              <a:t>1.</a:t>
            </a:r>
            <a:r>
              <a:rPr dirty="0" sz="2800" spc="-15">
                <a:latin typeface="Arial"/>
                <a:cs typeface="Arial"/>
              </a:rPr>
              <a:t> </a:t>
            </a:r>
            <a:r>
              <a:rPr dirty="0" sz="2800" spc="5">
                <a:latin typeface="黑体"/>
                <a:cs typeface="黑体"/>
              </a:rPr>
              <a:t>店铺直播</a:t>
            </a:r>
            <a:endParaRPr sz="2800">
              <a:latin typeface="黑体"/>
              <a:cs typeface="黑体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8312" y="2076452"/>
            <a:ext cx="5953125" cy="31972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720725">
              <a:lnSpc>
                <a:spcPct val="130000"/>
              </a:lnSpc>
              <a:spcBef>
                <a:spcPts val="100"/>
              </a:spcBef>
            </a:pPr>
            <a:r>
              <a:rPr dirty="0" sz="2000" spc="60">
                <a:latin typeface="黑体"/>
                <a:cs typeface="黑体"/>
              </a:rPr>
              <a:t>店</a:t>
            </a:r>
            <a:r>
              <a:rPr dirty="0" sz="2000" spc="45">
                <a:latin typeface="黑体"/>
                <a:cs typeface="黑体"/>
              </a:rPr>
              <a:t>铺直</a:t>
            </a:r>
            <a:r>
              <a:rPr dirty="0" sz="2000" spc="60">
                <a:latin typeface="黑体"/>
                <a:cs typeface="黑体"/>
              </a:rPr>
              <a:t>播</a:t>
            </a:r>
            <a:r>
              <a:rPr dirty="0" sz="2000" spc="45">
                <a:latin typeface="黑体"/>
                <a:cs typeface="黑体"/>
              </a:rPr>
              <a:t>是</a:t>
            </a:r>
            <a:r>
              <a:rPr dirty="0" sz="2000" spc="60">
                <a:latin typeface="黑体"/>
                <a:cs typeface="黑体"/>
              </a:rPr>
              <a:t>一</a:t>
            </a:r>
            <a:r>
              <a:rPr dirty="0" sz="2000" spc="45">
                <a:latin typeface="黑体"/>
                <a:cs typeface="黑体"/>
              </a:rPr>
              <a:t>种电</a:t>
            </a:r>
            <a:r>
              <a:rPr dirty="0" sz="2000" spc="60">
                <a:latin typeface="黑体"/>
                <a:cs typeface="黑体"/>
              </a:rPr>
              <a:t>商</a:t>
            </a:r>
            <a:r>
              <a:rPr dirty="0" sz="2000" spc="45">
                <a:latin typeface="黑体"/>
                <a:cs typeface="黑体"/>
              </a:rPr>
              <a:t>直</a:t>
            </a:r>
            <a:r>
              <a:rPr dirty="0" sz="2000" spc="60">
                <a:latin typeface="黑体"/>
                <a:cs typeface="黑体"/>
              </a:rPr>
              <a:t>播</a:t>
            </a:r>
            <a:r>
              <a:rPr dirty="0" sz="2000" spc="45">
                <a:latin typeface="黑体"/>
                <a:cs typeface="黑体"/>
              </a:rPr>
              <a:t>的主</a:t>
            </a:r>
            <a:r>
              <a:rPr dirty="0" sz="2000" spc="60">
                <a:latin typeface="黑体"/>
                <a:cs typeface="黑体"/>
              </a:rPr>
              <a:t>要</a:t>
            </a:r>
            <a:r>
              <a:rPr dirty="0" sz="2000" spc="45">
                <a:latin typeface="黑体"/>
                <a:cs typeface="黑体"/>
              </a:rPr>
              <a:t>模</a:t>
            </a:r>
            <a:r>
              <a:rPr dirty="0" sz="2000" spc="85">
                <a:latin typeface="黑体"/>
                <a:cs typeface="黑体"/>
              </a:rPr>
              <a:t>式</a:t>
            </a:r>
            <a:r>
              <a:rPr dirty="0" sz="2000" spc="50">
                <a:latin typeface="黑体"/>
                <a:cs typeface="黑体"/>
              </a:rPr>
              <a:t>，</a:t>
            </a:r>
            <a:r>
              <a:rPr dirty="0" sz="2000" spc="60">
                <a:latin typeface="黑体"/>
                <a:cs typeface="黑体"/>
              </a:rPr>
              <a:t>主播 </a:t>
            </a:r>
            <a:r>
              <a:rPr dirty="0" sz="2000" spc="30">
                <a:latin typeface="黑体"/>
                <a:cs typeface="黑体"/>
              </a:rPr>
              <a:t>在</a:t>
            </a:r>
            <a:r>
              <a:rPr dirty="0" sz="2000" spc="20">
                <a:latin typeface="黑体"/>
                <a:cs typeface="黑体"/>
              </a:rPr>
              <a:t>店铺</a:t>
            </a:r>
            <a:r>
              <a:rPr dirty="0" sz="2000" spc="30">
                <a:latin typeface="黑体"/>
                <a:cs typeface="黑体"/>
              </a:rPr>
              <a:t>中</a:t>
            </a:r>
            <a:r>
              <a:rPr dirty="0" sz="2000" spc="20">
                <a:latin typeface="黑体"/>
                <a:cs typeface="黑体"/>
              </a:rPr>
              <a:t>展示</a:t>
            </a:r>
            <a:r>
              <a:rPr dirty="0" sz="2000" spc="30">
                <a:latin typeface="黑体"/>
                <a:cs typeface="黑体"/>
              </a:rPr>
              <a:t>商</a:t>
            </a:r>
            <a:r>
              <a:rPr dirty="0" sz="2000" spc="35">
                <a:latin typeface="黑体"/>
                <a:cs typeface="黑体"/>
              </a:rPr>
              <a:t>品</a:t>
            </a:r>
            <a:r>
              <a:rPr dirty="0" sz="2000" spc="25">
                <a:latin typeface="黑体"/>
                <a:cs typeface="黑体"/>
              </a:rPr>
              <a:t>，</a:t>
            </a:r>
            <a:r>
              <a:rPr dirty="0" sz="2000" spc="30">
                <a:latin typeface="黑体"/>
                <a:cs typeface="黑体"/>
              </a:rPr>
              <a:t>消</a:t>
            </a:r>
            <a:r>
              <a:rPr dirty="0" sz="2000" spc="20">
                <a:latin typeface="黑体"/>
                <a:cs typeface="黑体"/>
              </a:rPr>
              <a:t>费者</a:t>
            </a:r>
            <a:r>
              <a:rPr dirty="0" sz="2000" spc="30">
                <a:latin typeface="黑体"/>
                <a:cs typeface="黑体"/>
              </a:rPr>
              <a:t>可</a:t>
            </a:r>
            <a:r>
              <a:rPr dirty="0" sz="2000" spc="20">
                <a:latin typeface="黑体"/>
                <a:cs typeface="黑体"/>
              </a:rPr>
              <a:t>以指</a:t>
            </a:r>
            <a:r>
              <a:rPr dirty="0" sz="2000" spc="30">
                <a:latin typeface="黑体"/>
                <a:cs typeface="黑体"/>
              </a:rPr>
              <a:t>定</a:t>
            </a:r>
            <a:r>
              <a:rPr dirty="0" sz="2000" spc="20">
                <a:latin typeface="黑体"/>
                <a:cs typeface="黑体"/>
              </a:rPr>
              <a:t>主播</a:t>
            </a:r>
            <a:r>
              <a:rPr dirty="0" sz="2000" spc="30">
                <a:latin typeface="黑体"/>
                <a:cs typeface="黑体"/>
              </a:rPr>
              <a:t>要</a:t>
            </a:r>
            <a:r>
              <a:rPr dirty="0" sz="2000" spc="20">
                <a:latin typeface="黑体"/>
                <a:cs typeface="黑体"/>
              </a:rPr>
              <a:t>介</a:t>
            </a:r>
            <a:r>
              <a:rPr dirty="0" sz="2000" spc="30">
                <a:latin typeface="黑体"/>
                <a:cs typeface="黑体"/>
              </a:rPr>
              <a:t>绍</a:t>
            </a:r>
            <a:r>
              <a:rPr dirty="0" sz="2000">
                <a:latin typeface="黑体"/>
                <a:cs typeface="黑体"/>
              </a:rPr>
              <a:t>的 </a:t>
            </a:r>
            <a:r>
              <a:rPr dirty="0" sz="2000" spc="35">
                <a:latin typeface="黑体"/>
                <a:cs typeface="黑体"/>
              </a:rPr>
              <a:t>产</a:t>
            </a:r>
            <a:r>
              <a:rPr dirty="0" sz="2000" spc="20">
                <a:latin typeface="黑体"/>
                <a:cs typeface="黑体"/>
              </a:rPr>
              <a:t>品。</a:t>
            </a:r>
            <a:r>
              <a:rPr dirty="0" sz="2000" spc="30">
                <a:latin typeface="黑体"/>
                <a:cs typeface="黑体"/>
              </a:rPr>
              <a:t>这</a:t>
            </a:r>
            <a:r>
              <a:rPr dirty="0" sz="2000" spc="20">
                <a:latin typeface="黑体"/>
                <a:cs typeface="黑体"/>
              </a:rPr>
              <a:t>种模</a:t>
            </a:r>
            <a:r>
              <a:rPr dirty="0" sz="2000" spc="30">
                <a:latin typeface="黑体"/>
                <a:cs typeface="黑体"/>
              </a:rPr>
              <a:t>式下</a:t>
            </a:r>
            <a:r>
              <a:rPr dirty="0" sz="2000" spc="25">
                <a:latin typeface="黑体"/>
                <a:cs typeface="黑体"/>
              </a:rPr>
              <a:t>，</a:t>
            </a:r>
            <a:r>
              <a:rPr dirty="0" sz="2000" spc="30">
                <a:latin typeface="黑体"/>
                <a:cs typeface="黑体"/>
              </a:rPr>
              <a:t>直</a:t>
            </a:r>
            <a:r>
              <a:rPr dirty="0" sz="2000" spc="20">
                <a:latin typeface="黑体"/>
                <a:cs typeface="黑体"/>
              </a:rPr>
              <a:t>播产</a:t>
            </a:r>
            <a:r>
              <a:rPr dirty="0" sz="2000" spc="30">
                <a:latin typeface="黑体"/>
                <a:cs typeface="黑体"/>
              </a:rPr>
              <a:t>品</a:t>
            </a:r>
            <a:r>
              <a:rPr dirty="0" sz="2000" spc="20">
                <a:latin typeface="黑体"/>
                <a:cs typeface="黑体"/>
              </a:rPr>
              <a:t>仅仅</a:t>
            </a:r>
            <a:r>
              <a:rPr dirty="0" sz="2000" spc="30">
                <a:latin typeface="黑体"/>
                <a:cs typeface="黑体"/>
              </a:rPr>
              <a:t>是</a:t>
            </a:r>
            <a:r>
              <a:rPr dirty="0" sz="2000" spc="20">
                <a:latin typeface="黑体"/>
                <a:cs typeface="黑体"/>
              </a:rPr>
              <a:t>直播</a:t>
            </a:r>
            <a:r>
              <a:rPr dirty="0" sz="2000" spc="30">
                <a:latin typeface="黑体"/>
                <a:cs typeface="黑体"/>
              </a:rPr>
              <a:t>间</a:t>
            </a:r>
            <a:r>
              <a:rPr dirty="0" sz="2000" spc="20">
                <a:latin typeface="黑体"/>
                <a:cs typeface="黑体"/>
              </a:rPr>
              <a:t>的</a:t>
            </a:r>
            <a:r>
              <a:rPr dirty="0" sz="2000" spc="30">
                <a:latin typeface="黑体"/>
                <a:cs typeface="黑体"/>
              </a:rPr>
              <a:t>在</a:t>
            </a:r>
            <a:r>
              <a:rPr dirty="0" sz="2000">
                <a:latin typeface="黑体"/>
                <a:cs typeface="黑体"/>
              </a:rPr>
              <a:t>播 </a:t>
            </a:r>
            <a:r>
              <a:rPr dirty="0" sz="2000" spc="35">
                <a:latin typeface="黑体"/>
                <a:cs typeface="黑体"/>
              </a:rPr>
              <a:t>商</a:t>
            </a:r>
            <a:r>
              <a:rPr dirty="0" sz="2000" spc="25">
                <a:latin typeface="黑体"/>
                <a:cs typeface="黑体"/>
              </a:rPr>
              <a:t>品，</a:t>
            </a:r>
            <a:r>
              <a:rPr dirty="0" sz="2000" spc="35">
                <a:latin typeface="黑体"/>
                <a:cs typeface="黑体"/>
              </a:rPr>
              <a:t>主</a:t>
            </a:r>
            <a:r>
              <a:rPr dirty="0" sz="2000" spc="25">
                <a:latin typeface="黑体"/>
                <a:cs typeface="黑体"/>
              </a:rPr>
              <a:t>要依</a:t>
            </a:r>
            <a:r>
              <a:rPr dirty="0" sz="2000" spc="35">
                <a:latin typeface="黑体"/>
                <a:cs typeface="黑体"/>
              </a:rPr>
              <a:t>靠</a:t>
            </a:r>
            <a:r>
              <a:rPr dirty="0" sz="2000" spc="25">
                <a:latin typeface="黑体"/>
                <a:cs typeface="黑体"/>
              </a:rPr>
              <a:t>产品</a:t>
            </a:r>
            <a:r>
              <a:rPr dirty="0" sz="2000" spc="35">
                <a:latin typeface="黑体"/>
                <a:cs typeface="黑体"/>
              </a:rPr>
              <a:t>与</a:t>
            </a:r>
            <a:r>
              <a:rPr dirty="0" sz="2000" spc="25">
                <a:latin typeface="黑体"/>
                <a:cs typeface="黑体"/>
              </a:rPr>
              <a:t>观众</a:t>
            </a:r>
            <a:r>
              <a:rPr dirty="0" sz="2000" spc="35">
                <a:latin typeface="黑体"/>
                <a:cs typeface="黑体"/>
              </a:rPr>
              <a:t>进</a:t>
            </a:r>
            <a:r>
              <a:rPr dirty="0" sz="2000" spc="25">
                <a:latin typeface="黑体"/>
                <a:cs typeface="黑体"/>
              </a:rPr>
              <a:t>行互</a:t>
            </a:r>
            <a:r>
              <a:rPr dirty="0" sz="2000" spc="55">
                <a:latin typeface="黑体"/>
                <a:cs typeface="黑体"/>
              </a:rPr>
              <a:t>动</a:t>
            </a:r>
            <a:r>
              <a:rPr dirty="0" sz="2000" spc="25">
                <a:latin typeface="黑体"/>
                <a:cs typeface="黑体"/>
              </a:rPr>
              <a:t>。店</a:t>
            </a:r>
            <a:r>
              <a:rPr dirty="0" sz="2000" spc="35">
                <a:latin typeface="黑体"/>
                <a:cs typeface="黑体"/>
              </a:rPr>
              <a:t>铺</a:t>
            </a:r>
            <a:r>
              <a:rPr dirty="0" sz="2000" spc="25">
                <a:latin typeface="黑体"/>
                <a:cs typeface="黑体"/>
              </a:rPr>
              <a:t>直</a:t>
            </a:r>
            <a:r>
              <a:rPr dirty="0" sz="2000" spc="35">
                <a:latin typeface="黑体"/>
                <a:cs typeface="黑体"/>
              </a:rPr>
              <a:t>播</a:t>
            </a:r>
            <a:r>
              <a:rPr dirty="0" sz="2000" spc="5">
                <a:latin typeface="黑体"/>
                <a:cs typeface="黑体"/>
              </a:rPr>
              <a:t>的 </a:t>
            </a:r>
            <a:r>
              <a:rPr dirty="0" sz="2000" spc="30">
                <a:latin typeface="黑体"/>
                <a:cs typeface="黑体"/>
              </a:rPr>
              <a:t>优</a:t>
            </a:r>
            <a:r>
              <a:rPr dirty="0" sz="2000" spc="20">
                <a:latin typeface="黑体"/>
                <a:cs typeface="黑体"/>
              </a:rPr>
              <a:t>势在</a:t>
            </a:r>
            <a:r>
              <a:rPr dirty="0" sz="2000" spc="30">
                <a:latin typeface="黑体"/>
                <a:cs typeface="黑体"/>
              </a:rPr>
              <a:t>于</a:t>
            </a:r>
            <a:r>
              <a:rPr dirty="0" sz="2000" spc="20">
                <a:latin typeface="黑体"/>
                <a:cs typeface="黑体"/>
              </a:rPr>
              <a:t>真实</a:t>
            </a:r>
            <a:r>
              <a:rPr dirty="0" sz="2000" spc="30">
                <a:latin typeface="黑体"/>
                <a:cs typeface="黑体"/>
              </a:rPr>
              <a:t>可</a:t>
            </a:r>
            <a:r>
              <a:rPr dirty="0" sz="2000" spc="35">
                <a:latin typeface="黑体"/>
                <a:cs typeface="黑体"/>
              </a:rPr>
              <a:t>靠</a:t>
            </a:r>
            <a:r>
              <a:rPr dirty="0" sz="2000" spc="25">
                <a:latin typeface="黑体"/>
                <a:cs typeface="黑体"/>
              </a:rPr>
              <a:t>，</a:t>
            </a:r>
            <a:r>
              <a:rPr dirty="0" sz="2000" spc="30">
                <a:latin typeface="黑体"/>
                <a:cs typeface="黑体"/>
              </a:rPr>
              <a:t>直</a:t>
            </a:r>
            <a:r>
              <a:rPr dirty="0" sz="2000" spc="20">
                <a:latin typeface="黑体"/>
                <a:cs typeface="黑体"/>
              </a:rPr>
              <a:t>播展</a:t>
            </a:r>
            <a:r>
              <a:rPr dirty="0" sz="2000" spc="30">
                <a:latin typeface="黑体"/>
                <a:cs typeface="黑体"/>
              </a:rPr>
              <a:t>示</a:t>
            </a:r>
            <a:r>
              <a:rPr dirty="0" sz="2000" spc="20">
                <a:latin typeface="黑体"/>
                <a:cs typeface="黑体"/>
              </a:rPr>
              <a:t>的商</a:t>
            </a:r>
            <a:r>
              <a:rPr dirty="0" sz="2000" spc="30">
                <a:latin typeface="黑体"/>
                <a:cs typeface="黑体"/>
              </a:rPr>
              <a:t>品</a:t>
            </a:r>
            <a:r>
              <a:rPr dirty="0" sz="2000" spc="20">
                <a:latin typeface="黑体"/>
                <a:cs typeface="黑体"/>
              </a:rPr>
              <a:t>都是</a:t>
            </a:r>
            <a:r>
              <a:rPr dirty="0" sz="2000" spc="30">
                <a:latin typeface="黑体"/>
                <a:cs typeface="黑体"/>
              </a:rPr>
              <a:t>用</a:t>
            </a:r>
            <a:r>
              <a:rPr dirty="0" sz="2000" spc="20">
                <a:latin typeface="黑体"/>
                <a:cs typeface="黑体"/>
              </a:rPr>
              <a:t>户</a:t>
            </a:r>
            <a:r>
              <a:rPr dirty="0" sz="2000" spc="30">
                <a:latin typeface="黑体"/>
                <a:cs typeface="黑体"/>
              </a:rPr>
              <a:t>看</a:t>
            </a:r>
            <a:r>
              <a:rPr dirty="0" sz="2000">
                <a:latin typeface="黑体"/>
                <a:cs typeface="黑体"/>
              </a:rPr>
              <a:t>得 </a:t>
            </a:r>
            <a:r>
              <a:rPr dirty="0" sz="2000" spc="35">
                <a:latin typeface="黑体"/>
                <a:cs typeface="黑体"/>
              </a:rPr>
              <a:t>见</a:t>
            </a:r>
            <a:r>
              <a:rPr dirty="0" sz="2000" spc="20">
                <a:latin typeface="黑体"/>
                <a:cs typeface="黑体"/>
              </a:rPr>
              <a:t>的，</a:t>
            </a:r>
            <a:r>
              <a:rPr dirty="0" sz="2000" spc="30">
                <a:latin typeface="黑体"/>
                <a:cs typeface="黑体"/>
              </a:rPr>
              <a:t>而</a:t>
            </a:r>
            <a:r>
              <a:rPr dirty="0" sz="2000" spc="20">
                <a:latin typeface="黑体"/>
                <a:cs typeface="黑体"/>
              </a:rPr>
              <a:t>且可</a:t>
            </a:r>
            <a:r>
              <a:rPr dirty="0" sz="2000" spc="30">
                <a:latin typeface="黑体"/>
                <a:cs typeface="黑体"/>
              </a:rPr>
              <a:t>以</a:t>
            </a:r>
            <a:r>
              <a:rPr dirty="0" sz="2000" spc="20">
                <a:latin typeface="黑体"/>
                <a:cs typeface="黑体"/>
              </a:rPr>
              <a:t>直接</a:t>
            </a:r>
            <a:r>
              <a:rPr dirty="0" sz="2000" spc="30">
                <a:latin typeface="黑体"/>
                <a:cs typeface="黑体"/>
              </a:rPr>
              <a:t>向</a:t>
            </a:r>
            <a:r>
              <a:rPr dirty="0" sz="2000" spc="20">
                <a:latin typeface="黑体"/>
                <a:cs typeface="黑体"/>
              </a:rPr>
              <a:t>用户</a:t>
            </a:r>
            <a:r>
              <a:rPr dirty="0" sz="2000" spc="30">
                <a:latin typeface="黑体"/>
                <a:cs typeface="黑体"/>
              </a:rPr>
              <a:t>展</a:t>
            </a:r>
            <a:r>
              <a:rPr dirty="0" sz="2000" spc="20">
                <a:latin typeface="黑体"/>
                <a:cs typeface="黑体"/>
              </a:rPr>
              <a:t>示店</a:t>
            </a:r>
            <a:r>
              <a:rPr dirty="0" sz="2000" spc="60">
                <a:latin typeface="黑体"/>
                <a:cs typeface="黑体"/>
              </a:rPr>
              <a:t>铺</a:t>
            </a:r>
            <a:r>
              <a:rPr dirty="0" sz="2000" spc="20">
                <a:latin typeface="黑体"/>
                <a:cs typeface="黑体"/>
              </a:rPr>
              <a:t>，极</a:t>
            </a:r>
            <a:r>
              <a:rPr dirty="0" sz="2000" spc="30">
                <a:latin typeface="黑体"/>
                <a:cs typeface="黑体"/>
              </a:rPr>
              <a:t>大</a:t>
            </a:r>
            <a:r>
              <a:rPr dirty="0" sz="2000" spc="20">
                <a:latin typeface="黑体"/>
                <a:cs typeface="黑体"/>
              </a:rPr>
              <a:t>地</a:t>
            </a:r>
            <a:r>
              <a:rPr dirty="0" sz="2000" spc="30">
                <a:latin typeface="黑体"/>
                <a:cs typeface="黑体"/>
              </a:rPr>
              <a:t>提</a:t>
            </a:r>
            <a:r>
              <a:rPr dirty="0" sz="2000">
                <a:latin typeface="黑体"/>
                <a:cs typeface="黑体"/>
              </a:rPr>
              <a:t>高 </a:t>
            </a:r>
            <a:r>
              <a:rPr dirty="0" sz="2000" spc="25">
                <a:latin typeface="黑体"/>
                <a:cs typeface="黑体"/>
              </a:rPr>
              <a:t>了</a:t>
            </a:r>
            <a:r>
              <a:rPr dirty="0" sz="2000" spc="35">
                <a:latin typeface="黑体"/>
                <a:cs typeface="黑体"/>
              </a:rPr>
              <a:t>用</a:t>
            </a:r>
            <a:r>
              <a:rPr dirty="0" sz="2000" spc="25">
                <a:latin typeface="黑体"/>
                <a:cs typeface="黑体"/>
              </a:rPr>
              <a:t>户对自己的</a:t>
            </a:r>
            <a:r>
              <a:rPr dirty="0" sz="2000" spc="35">
                <a:latin typeface="黑体"/>
                <a:cs typeface="黑体"/>
              </a:rPr>
              <a:t>信</a:t>
            </a:r>
            <a:r>
              <a:rPr dirty="0" sz="2000" spc="25">
                <a:latin typeface="黑体"/>
                <a:cs typeface="黑体"/>
              </a:rPr>
              <a:t>任</a:t>
            </a:r>
            <a:r>
              <a:rPr dirty="0" sz="2000" spc="40">
                <a:latin typeface="黑体"/>
                <a:cs typeface="黑体"/>
              </a:rPr>
              <a:t>度</a:t>
            </a:r>
            <a:r>
              <a:rPr dirty="0" sz="2000" spc="25">
                <a:latin typeface="黑体"/>
                <a:cs typeface="黑体"/>
              </a:rPr>
              <a:t>。店铺</a:t>
            </a:r>
            <a:r>
              <a:rPr dirty="0" sz="2000" spc="35">
                <a:latin typeface="黑体"/>
                <a:cs typeface="黑体"/>
              </a:rPr>
              <a:t>直</a:t>
            </a:r>
            <a:r>
              <a:rPr dirty="0" sz="2000" spc="25">
                <a:latin typeface="黑体"/>
                <a:cs typeface="黑体"/>
              </a:rPr>
              <a:t>播只限于本</a:t>
            </a:r>
            <a:r>
              <a:rPr dirty="0" sz="2000" spc="35">
                <a:latin typeface="黑体"/>
                <a:cs typeface="黑体"/>
              </a:rPr>
              <a:t>店</a:t>
            </a:r>
            <a:r>
              <a:rPr dirty="0" sz="2000" spc="25">
                <a:latin typeface="黑体"/>
                <a:cs typeface="黑体"/>
              </a:rPr>
              <a:t>宣</a:t>
            </a:r>
            <a:r>
              <a:rPr dirty="0" sz="2000" spc="40">
                <a:latin typeface="黑体"/>
                <a:cs typeface="黑体"/>
              </a:rPr>
              <a:t>传</a:t>
            </a:r>
            <a:r>
              <a:rPr dirty="0" sz="2000">
                <a:latin typeface="黑体"/>
                <a:cs typeface="黑体"/>
              </a:rPr>
              <a:t>， </a:t>
            </a:r>
            <a:r>
              <a:rPr dirty="0" sz="2000">
                <a:latin typeface="黑体"/>
                <a:cs typeface="黑体"/>
              </a:rPr>
              <a:t>店铺卖</a:t>
            </a:r>
            <a:r>
              <a:rPr dirty="0" sz="2000" spc="-15">
                <a:latin typeface="黑体"/>
                <a:cs typeface="黑体"/>
              </a:rPr>
              <a:t>的</a:t>
            </a:r>
            <a:r>
              <a:rPr dirty="0" sz="2000">
                <a:latin typeface="黑体"/>
                <a:cs typeface="黑体"/>
              </a:rPr>
              <a:t>是</a:t>
            </a:r>
            <a:r>
              <a:rPr dirty="0" sz="2000" spc="-15">
                <a:latin typeface="黑体"/>
                <a:cs typeface="黑体"/>
              </a:rPr>
              <a:t>什</a:t>
            </a:r>
            <a:r>
              <a:rPr dirty="0" sz="2000">
                <a:latin typeface="黑体"/>
                <a:cs typeface="黑体"/>
              </a:rPr>
              <a:t>么产品</a:t>
            </a:r>
            <a:r>
              <a:rPr dirty="0" sz="2000" spc="-15">
                <a:latin typeface="黑体"/>
                <a:cs typeface="黑体"/>
              </a:rPr>
              <a:t>就</a:t>
            </a:r>
            <a:r>
              <a:rPr dirty="0" sz="2000">
                <a:latin typeface="黑体"/>
                <a:cs typeface="黑体"/>
              </a:rPr>
              <a:t>推</a:t>
            </a:r>
            <a:r>
              <a:rPr dirty="0" sz="2000" spc="-15">
                <a:latin typeface="黑体"/>
                <a:cs typeface="黑体"/>
              </a:rPr>
              <a:t>荐</a:t>
            </a:r>
            <a:r>
              <a:rPr dirty="0" sz="2000">
                <a:latin typeface="黑体"/>
                <a:cs typeface="黑体"/>
              </a:rPr>
              <a:t>什么。</a:t>
            </a:r>
            <a:endParaRPr sz="2000">
              <a:latin typeface="黑体"/>
              <a:cs typeface="黑体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82156" y="2061972"/>
            <a:ext cx="4450080" cy="313182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649720"/>
          </a:xfrm>
          <a:custGeom>
            <a:avLst/>
            <a:gdLst/>
            <a:ahLst/>
            <a:cxnLst/>
            <a:rect l="l" t="t" r="r" b="b"/>
            <a:pathLst>
              <a:path w="12192000" h="6649720">
                <a:moveTo>
                  <a:pt x="0" y="6649212"/>
                </a:moveTo>
                <a:lnTo>
                  <a:pt x="12192000" y="6649212"/>
                </a:lnTo>
                <a:lnTo>
                  <a:pt x="12192000" y="0"/>
                </a:lnTo>
                <a:lnTo>
                  <a:pt x="0" y="0"/>
                </a:lnTo>
                <a:lnTo>
                  <a:pt x="0" y="6649212"/>
                </a:lnTo>
                <a:close/>
              </a:path>
            </a:pathLst>
          </a:custGeom>
          <a:solidFill>
            <a:srgbClr val="BED4F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object 4"/>
            <p:cNvSpPr/>
            <p:nvPr/>
          </p:nvSpPr>
          <p:spPr>
            <a:xfrm>
              <a:off x="3991355" y="28"/>
              <a:ext cx="6507480" cy="4183379"/>
            </a:xfrm>
            <a:custGeom>
              <a:avLst/>
              <a:gdLst/>
              <a:ahLst/>
              <a:cxnLst/>
              <a:rect l="l" t="t" r="r" b="b"/>
              <a:pathLst>
                <a:path w="6507480" h="4183379">
                  <a:moveTo>
                    <a:pt x="6161560" y="0"/>
                  </a:moveTo>
                  <a:lnTo>
                    <a:pt x="6064174" y="626"/>
                  </a:lnTo>
                  <a:lnTo>
                    <a:pt x="5986679" y="2071"/>
                  </a:lnTo>
                  <a:lnTo>
                    <a:pt x="5905516" y="4471"/>
                  </a:lnTo>
                  <a:lnTo>
                    <a:pt x="5820821" y="7939"/>
                  </a:lnTo>
                  <a:lnTo>
                    <a:pt x="5732731" y="12581"/>
                  </a:lnTo>
                  <a:lnTo>
                    <a:pt x="5641380" y="18509"/>
                  </a:lnTo>
                  <a:lnTo>
                    <a:pt x="5578735" y="23228"/>
                  </a:lnTo>
                  <a:lnTo>
                    <a:pt x="5514743" y="28600"/>
                  </a:lnTo>
                  <a:lnTo>
                    <a:pt x="5449442" y="34657"/>
                  </a:lnTo>
                  <a:lnTo>
                    <a:pt x="5382873" y="41430"/>
                  </a:lnTo>
                  <a:lnTo>
                    <a:pt x="5315078" y="48953"/>
                  </a:lnTo>
                  <a:lnTo>
                    <a:pt x="5246094" y="57258"/>
                  </a:lnTo>
                  <a:lnTo>
                    <a:pt x="5175965" y="66377"/>
                  </a:lnTo>
                  <a:lnTo>
                    <a:pt x="5104728" y="76343"/>
                  </a:lnTo>
                  <a:lnTo>
                    <a:pt x="5032425" y="87189"/>
                  </a:lnTo>
                  <a:lnTo>
                    <a:pt x="4959096" y="98945"/>
                  </a:lnTo>
                  <a:lnTo>
                    <a:pt x="4884781" y="111646"/>
                  </a:lnTo>
                  <a:lnTo>
                    <a:pt x="4809521" y="125324"/>
                  </a:lnTo>
                  <a:lnTo>
                    <a:pt x="4733355" y="140010"/>
                  </a:lnTo>
                  <a:lnTo>
                    <a:pt x="4656324" y="155738"/>
                  </a:lnTo>
                  <a:lnTo>
                    <a:pt x="4578469" y="172539"/>
                  </a:lnTo>
                  <a:lnTo>
                    <a:pt x="4499829" y="190447"/>
                  </a:lnTo>
                  <a:lnTo>
                    <a:pt x="4420445" y="209493"/>
                  </a:lnTo>
                  <a:lnTo>
                    <a:pt x="4340357" y="229710"/>
                  </a:lnTo>
                  <a:lnTo>
                    <a:pt x="4259605" y="251131"/>
                  </a:lnTo>
                  <a:lnTo>
                    <a:pt x="4218993" y="262303"/>
                  </a:lnTo>
                  <a:lnTo>
                    <a:pt x="4178230" y="273788"/>
                  </a:lnTo>
                  <a:lnTo>
                    <a:pt x="4137321" y="285590"/>
                  </a:lnTo>
                  <a:lnTo>
                    <a:pt x="4096272" y="297713"/>
                  </a:lnTo>
                  <a:lnTo>
                    <a:pt x="4055086" y="310161"/>
                  </a:lnTo>
                  <a:lnTo>
                    <a:pt x="4013771" y="322938"/>
                  </a:lnTo>
                  <a:lnTo>
                    <a:pt x="3972329" y="336049"/>
                  </a:lnTo>
                  <a:lnTo>
                    <a:pt x="3930767" y="349498"/>
                  </a:lnTo>
                  <a:lnTo>
                    <a:pt x="3889089" y="363287"/>
                  </a:lnTo>
                  <a:lnTo>
                    <a:pt x="3847301" y="377422"/>
                  </a:lnTo>
                  <a:lnTo>
                    <a:pt x="3805407" y="391907"/>
                  </a:lnTo>
                  <a:lnTo>
                    <a:pt x="3763413" y="406745"/>
                  </a:lnTo>
                  <a:lnTo>
                    <a:pt x="3721323" y="421941"/>
                  </a:lnTo>
                  <a:lnTo>
                    <a:pt x="3679143" y="437498"/>
                  </a:lnTo>
                  <a:lnTo>
                    <a:pt x="3636877" y="453421"/>
                  </a:lnTo>
                  <a:lnTo>
                    <a:pt x="3594531" y="469714"/>
                  </a:lnTo>
                  <a:lnTo>
                    <a:pt x="3552110" y="486381"/>
                  </a:lnTo>
                  <a:lnTo>
                    <a:pt x="3509619" y="503426"/>
                  </a:lnTo>
                  <a:lnTo>
                    <a:pt x="3467062" y="520853"/>
                  </a:lnTo>
                  <a:lnTo>
                    <a:pt x="3424445" y="538665"/>
                  </a:lnTo>
                  <a:lnTo>
                    <a:pt x="3381773" y="556868"/>
                  </a:lnTo>
                  <a:lnTo>
                    <a:pt x="3339051" y="575465"/>
                  </a:lnTo>
                  <a:lnTo>
                    <a:pt x="3296283" y="594460"/>
                  </a:lnTo>
                  <a:lnTo>
                    <a:pt x="3253476" y="613857"/>
                  </a:lnTo>
                  <a:lnTo>
                    <a:pt x="3210633" y="633661"/>
                  </a:lnTo>
                  <a:lnTo>
                    <a:pt x="3167761" y="653875"/>
                  </a:lnTo>
                  <a:lnTo>
                    <a:pt x="3124863" y="674503"/>
                  </a:lnTo>
                  <a:lnTo>
                    <a:pt x="3081946" y="695549"/>
                  </a:lnTo>
                  <a:lnTo>
                    <a:pt x="3039014" y="717018"/>
                  </a:lnTo>
                  <a:lnTo>
                    <a:pt x="2996072" y="738914"/>
                  </a:lnTo>
                  <a:lnTo>
                    <a:pt x="2953125" y="761240"/>
                  </a:lnTo>
                  <a:lnTo>
                    <a:pt x="2910178" y="784001"/>
                  </a:lnTo>
                  <a:lnTo>
                    <a:pt x="2867236" y="807201"/>
                  </a:lnTo>
                  <a:lnTo>
                    <a:pt x="2824305" y="830843"/>
                  </a:lnTo>
                  <a:lnTo>
                    <a:pt x="2781389" y="854932"/>
                  </a:lnTo>
                  <a:lnTo>
                    <a:pt x="2738493" y="879472"/>
                  </a:lnTo>
                  <a:lnTo>
                    <a:pt x="2695623" y="904467"/>
                  </a:lnTo>
                  <a:lnTo>
                    <a:pt x="2652783" y="929921"/>
                  </a:lnTo>
                  <a:lnTo>
                    <a:pt x="2609978" y="955838"/>
                  </a:lnTo>
                  <a:lnTo>
                    <a:pt x="2567214" y="982222"/>
                  </a:lnTo>
                  <a:lnTo>
                    <a:pt x="2524495" y="1009077"/>
                  </a:lnTo>
                  <a:lnTo>
                    <a:pt x="2481827" y="1036407"/>
                  </a:lnTo>
                  <a:lnTo>
                    <a:pt x="2439215" y="1064217"/>
                  </a:lnTo>
                  <a:lnTo>
                    <a:pt x="2396663" y="1092510"/>
                  </a:lnTo>
                  <a:lnTo>
                    <a:pt x="2354177" y="1121290"/>
                  </a:lnTo>
                  <a:lnTo>
                    <a:pt x="2311761" y="1150562"/>
                  </a:lnTo>
                  <a:lnTo>
                    <a:pt x="2269421" y="1180329"/>
                  </a:lnTo>
                  <a:lnTo>
                    <a:pt x="2227162" y="1210595"/>
                  </a:lnTo>
                  <a:lnTo>
                    <a:pt x="2184989" y="1241365"/>
                  </a:lnTo>
                  <a:lnTo>
                    <a:pt x="2142906" y="1272643"/>
                  </a:lnTo>
                  <a:lnTo>
                    <a:pt x="2100919" y="1304432"/>
                  </a:lnTo>
                  <a:lnTo>
                    <a:pt x="2059033" y="1336737"/>
                  </a:lnTo>
                  <a:lnTo>
                    <a:pt x="2017253" y="1369562"/>
                  </a:lnTo>
                  <a:lnTo>
                    <a:pt x="1975584" y="1402911"/>
                  </a:lnTo>
                  <a:lnTo>
                    <a:pt x="1934031" y="1436788"/>
                  </a:lnTo>
                  <a:lnTo>
                    <a:pt x="1892599" y="1471196"/>
                  </a:lnTo>
                  <a:lnTo>
                    <a:pt x="1851293" y="1506141"/>
                  </a:lnTo>
                  <a:lnTo>
                    <a:pt x="1810118" y="1541625"/>
                  </a:lnTo>
                  <a:lnTo>
                    <a:pt x="1769079" y="1577654"/>
                  </a:lnTo>
                  <a:lnTo>
                    <a:pt x="1728181" y="1614231"/>
                  </a:lnTo>
                  <a:lnTo>
                    <a:pt x="1687429" y="1651360"/>
                  </a:lnTo>
                  <a:lnTo>
                    <a:pt x="1646829" y="1689045"/>
                  </a:lnTo>
                  <a:lnTo>
                    <a:pt x="1606385" y="1727290"/>
                  </a:lnTo>
                  <a:lnTo>
                    <a:pt x="1566102" y="1766100"/>
                  </a:lnTo>
                  <a:lnTo>
                    <a:pt x="1525985" y="1805479"/>
                  </a:lnTo>
                  <a:lnTo>
                    <a:pt x="1486040" y="1845429"/>
                  </a:lnTo>
                  <a:lnTo>
                    <a:pt x="1446271" y="1885957"/>
                  </a:lnTo>
                  <a:lnTo>
                    <a:pt x="1406684" y="1927065"/>
                  </a:lnTo>
                  <a:lnTo>
                    <a:pt x="1367283" y="1968757"/>
                  </a:lnTo>
                  <a:lnTo>
                    <a:pt x="1328073" y="2011039"/>
                  </a:lnTo>
                  <a:lnTo>
                    <a:pt x="1289060" y="2053913"/>
                  </a:lnTo>
                  <a:lnTo>
                    <a:pt x="1250248" y="2097383"/>
                  </a:lnTo>
                  <a:lnTo>
                    <a:pt x="1211643" y="2141455"/>
                  </a:lnTo>
                  <a:lnTo>
                    <a:pt x="1173250" y="2186132"/>
                  </a:lnTo>
                  <a:lnTo>
                    <a:pt x="1135073" y="2231417"/>
                  </a:lnTo>
                  <a:lnTo>
                    <a:pt x="1097118" y="2277316"/>
                  </a:lnTo>
                  <a:lnTo>
                    <a:pt x="1059390" y="2323831"/>
                  </a:lnTo>
                  <a:lnTo>
                    <a:pt x="1021893" y="2370968"/>
                  </a:lnTo>
                  <a:lnTo>
                    <a:pt x="984633" y="2418730"/>
                  </a:lnTo>
                  <a:lnTo>
                    <a:pt x="947615" y="2467121"/>
                  </a:lnTo>
                  <a:lnTo>
                    <a:pt x="910844" y="2516145"/>
                  </a:lnTo>
                  <a:lnTo>
                    <a:pt x="874325" y="2565807"/>
                  </a:lnTo>
                  <a:lnTo>
                    <a:pt x="838062" y="2616110"/>
                  </a:lnTo>
                  <a:lnTo>
                    <a:pt x="802062" y="2667058"/>
                  </a:lnTo>
                  <a:lnTo>
                    <a:pt x="766328" y="2718656"/>
                  </a:lnTo>
                  <a:lnTo>
                    <a:pt x="730867" y="2770908"/>
                  </a:lnTo>
                  <a:lnTo>
                    <a:pt x="695682" y="2823817"/>
                  </a:lnTo>
                  <a:lnTo>
                    <a:pt x="660780" y="2877388"/>
                  </a:lnTo>
                  <a:lnTo>
                    <a:pt x="626165" y="2931624"/>
                  </a:lnTo>
                  <a:lnTo>
                    <a:pt x="591842" y="2986531"/>
                  </a:lnTo>
                  <a:lnTo>
                    <a:pt x="557816" y="3042111"/>
                  </a:lnTo>
                  <a:lnTo>
                    <a:pt x="524092" y="3098369"/>
                  </a:lnTo>
                  <a:lnTo>
                    <a:pt x="490676" y="3155309"/>
                  </a:lnTo>
                  <a:lnTo>
                    <a:pt x="457571" y="3212935"/>
                  </a:lnTo>
                  <a:lnTo>
                    <a:pt x="424784" y="3271250"/>
                  </a:lnTo>
                  <a:lnTo>
                    <a:pt x="392320" y="3330260"/>
                  </a:lnTo>
                  <a:lnTo>
                    <a:pt x="360183" y="3389969"/>
                  </a:lnTo>
                  <a:lnTo>
                    <a:pt x="328378" y="3450379"/>
                  </a:lnTo>
                  <a:lnTo>
                    <a:pt x="296911" y="3511495"/>
                  </a:lnTo>
                  <a:lnTo>
                    <a:pt x="265786" y="3573322"/>
                  </a:lnTo>
                  <a:lnTo>
                    <a:pt x="235009" y="3635863"/>
                  </a:lnTo>
                  <a:lnTo>
                    <a:pt x="204584" y="3699123"/>
                  </a:lnTo>
                  <a:lnTo>
                    <a:pt x="174517" y="3763105"/>
                  </a:lnTo>
                  <a:lnTo>
                    <a:pt x="144812" y="3827814"/>
                  </a:lnTo>
                  <a:lnTo>
                    <a:pt x="115475" y="3893253"/>
                  </a:lnTo>
                  <a:lnTo>
                    <a:pt x="86511" y="3959427"/>
                  </a:lnTo>
                  <a:lnTo>
                    <a:pt x="57924" y="4026339"/>
                  </a:lnTo>
                  <a:lnTo>
                    <a:pt x="29720" y="4093994"/>
                  </a:lnTo>
                  <a:lnTo>
                    <a:pt x="1905" y="4162396"/>
                  </a:lnTo>
                  <a:lnTo>
                    <a:pt x="0" y="4183351"/>
                  </a:lnTo>
                  <a:lnTo>
                    <a:pt x="6507480" y="4183351"/>
                  </a:lnTo>
                  <a:lnTo>
                    <a:pt x="6507480" y="8861"/>
                  </a:lnTo>
                  <a:lnTo>
                    <a:pt x="6461034" y="6634"/>
                  </a:lnTo>
                  <a:lnTo>
                    <a:pt x="6354287" y="2752"/>
                  </a:lnTo>
                  <a:lnTo>
                    <a:pt x="6251862" y="619"/>
                  </a:lnTo>
                  <a:lnTo>
                    <a:pt x="6161560" y="0"/>
                  </a:lnTo>
                  <a:close/>
                </a:path>
              </a:pathLst>
            </a:custGeom>
            <a:solidFill>
              <a:srgbClr val="DFEA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84520" y="0"/>
              <a:ext cx="6507480" cy="3884929"/>
            </a:xfrm>
            <a:custGeom>
              <a:avLst/>
              <a:gdLst/>
              <a:ahLst/>
              <a:cxnLst/>
              <a:rect l="l" t="t" r="r" b="b"/>
              <a:pathLst>
                <a:path w="6507480" h="3884929">
                  <a:moveTo>
                    <a:pt x="6507480" y="0"/>
                  </a:moveTo>
                  <a:lnTo>
                    <a:pt x="4088446" y="0"/>
                  </a:lnTo>
                  <a:lnTo>
                    <a:pt x="4055086" y="10086"/>
                  </a:lnTo>
                  <a:lnTo>
                    <a:pt x="3972329" y="35984"/>
                  </a:lnTo>
                  <a:lnTo>
                    <a:pt x="3889089" y="63232"/>
                  </a:lnTo>
                  <a:lnTo>
                    <a:pt x="3805407" y="91863"/>
                  </a:lnTo>
                  <a:lnTo>
                    <a:pt x="3721323" y="121908"/>
                  </a:lnTo>
                  <a:lnTo>
                    <a:pt x="3636877" y="153400"/>
                  </a:lnTo>
                  <a:lnTo>
                    <a:pt x="3552110" y="186372"/>
                  </a:lnTo>
                  <a:lnTo>
                    <a:pt x="3467062" y="220856"/>
                  </a:lnTo>
                  <a:lnTo>
                    <a:pt x="3381773" y="256885"/>
                  </a:lnTo>
                  <a:lnTo>
                    <a:pt x="3296283" y="294490"/>
                  </a:lnTo>
                  <a:lnTo>
                    <a:pt x="3210633" y="333706"/>
                  </a:lnTo>
                  <a:lnTo>
                    <a:pt x="3124863" y="374563"/>
                  </a:lnTo>
                  <a:lnTo>
                    <a:pt x="3039014" y="417094"/>
                  </a:lnTo>
                  <a:lnTo>
                    <a:pt x="2953125" y="461332"/>
                  </a:lnTo>
                  <a:lnTo>
                    <a:pt x="2910178" y="484101"/>
                  </a:lnTo>
                  <a:lnTo>
                    <a:pt x="2867236" y="507309"/>
                  </a:lnTo>
                  <a:lnTo>
                    <a:pt x="2824305" y="530960"/>
                  </a:lnTo>
                  <a:lnTo>
                    <a:pt x="2781389" y="555058"/>
                  </a:lnTo>
                  <a:lnTo>
                    <a:pt x="2738493" y="579607"/>
                  </a:lnTo>
                  <a:lnTo>
                    <a:pt x="2695623" y="604611"/>
                  </a:lnTo>
                  <a:lnTo>
                    <a:pt x="2652783" y="630074"/>
                  </a:lnTo>
                  <a:lnTo>
                    <a:pt x="2609978" y="656001"/>
                  </a:lnTo>
                  <a:lnTo>
                    <a:pt x="2567214" y="682394"/>
                  </a:lnTo>
                  <a:lnTo>
                    <a:pt x="2524495" y="709259"/>
                  </a:lnTo>
                  <a:lnTo>
                    <a:pt x="2481827" y="736599"/>
                  </a:lnTo>
                  <a:lnTo>
                    <a:pt x="2439215" y="764419"/>
                  </a:lnTo>
                  <a:lnTo>
                    <a:pt x="2396663" y="792722"/>
                  </a:lnTo>
                  <a:lnTo>
                    <a:pt x="2354177" y="821513"/>
                  </a:lnTo>
                  <a:lnTo>
                    <a:pt x="2311761" y="850795"/>
                  </a:lnTo>
                  <a:lnTo>
                    <a:pt x="2269421" y="880573"/>
                  </a:lnTo>
                  <a:lnTo>
                    <a:pt x="2227162" y="910851"/>
                  </a:lnTo>
                  <a:lnTo>
                    <a:pt x="2184989" y="941632"/>
                  </a:lnTo>
                  <a:lnTo>
                    <a:pt x="2142906" y="972921"/>
                  </a:lnTo>
                  <a:lnTo>
                    <a:pt x="2100919" y="1004722"/>
                  </a:lnTo>
                  <a:lnTo>
                    <a:pt x="2059033" y="1037039"/>
                  </a:lnTo>
                  <a:lnTo>
                    <a:pt x="2017253" y="1069876"/>
                  </a:lnTo>
                  <a:lnTo>
                    <a:pt x="1975584" y="1103236"/>
                  </a:lnTo>
                  <a:lnTo>
                    <a:pt x="1934031" y="1137125"/>
                  </a:lnTo>
                  <a:lnTo>
                    <a:pt x="1892599" y="1171546"/>
                  </a:lnTo>
                  <a:lnTo>
                    <a:pt x="1851293" y="1206503"/>
                  </a:lnTo>
                  <a:lnTo>
                    <a:pt x="1810118" y="1242001"/>
                  </a:lnTo>
                  <a:lnTo>
                    <a:pt x="1769079" y="1278043"/>
                  </a:lnTo>
                  <a:lnTo>
                    <a:pt x="1728181" y="1314633"/>
                  </a:lnTo>
                  <a:lnTo>
                    <a:pt x="1687429" y="1351775"/>
                  </a:lnTo>
                  <a:lnTo>
                    <a:pt x="1646829" y="1389474"/>
                  </a:lnTo>
                  <a:lnTo>
                    <a:pt x="1606385" y="1427733"/>
                  </a:lnTo>
                  <a:lnTo>
                    <a:pt x="1566102" y="1466558"/>
                  </a:lnTo>
                  <a:lnTo>
                    <a:pt x="1525985" y="1505950"/>
                  </a:lnTo>
                  <a:lnTo>
                    <a:pt x="1486040" y="1545915"/>
                  </a:lnTo>
                  <a:lnTo>
                    <a:pt x="1446271" y="1586457"/>
                  </a:lnTo>
                  <a:lnTo>
                    <a:pt x="1406684" y="1627580"/>
                  </a:lnTo>
                  <a:lnTo>
                    <a:pt x="1367283" y="1669288"/>
                  </a:lnTo>
                  <a:lnTo>
                    <a:pt x="1328073" y="1711585"/>
                  </a:lnTo>
                  <a:lnTo>
                    <a:pt x="1289060" y="1754474"/>
                  </a:lnTo>
                  <a:lnTo>
                    <a:pt x="1250248" y="1797961"/>
                  </a:lnTo>
                  <a:lnTo>
                    <a:pt x="1211643" y="1842048"/>
                  </a:lnTo>
                  <a:lnTo>
                    <a:pt x="1173250" y="1886741"/>
                  </a:lnTo>
                  <a:lnTo>
                    <a:pt x="1135073" y="1932043"/>
                  </a:lnTo>
                  <a:lnTo>
                    <a:pt x="1097118" y="1977958"/>
                  </a:lnTo>
                  <a:lnTo>
                    <a:pt x="1059390" y="2024490"/>
                  </a:lnTo>
                  <a:lnTo>
                    <a:pt x="1021893" y="2071644"/>
                  </a:lnTo>
                  <a:lnTo>
                    <a:pt x="984633" y="2119423"/>
                  </a:lnTo>
                  <a:lnTo>
                    <a:pt x="947615" y="2167832"/>
                  </a:lnTo>
                  <a:lnTo>
                    <a:pt x="910844" y="2216874"/>
                  </a:lnTo>
                  <a:lnTo>
                    <a:pt x="874325" y="2266554"/>
                  </a:lnTo>
                  <a:lnTo>
                    <a:pt x="838062" y="2316875"/>
                  </a:lnTo>
                  <a:lnTo>
                    <a:pt x="802062" y="2367842"/>
                  </a:lnTo>
                  <a:lnTo>
                    <a:pt x="766328" y="2419459"/>
                  </a:lnTo>
                  <a:lnTo>
                    <a:pt x="730867" y="2471729"/>
                  </a:lnTo>
                  <a:lnTo>
                    <a:pt x="695682" y="2524657"/>
                  </a:lnTo>
                  <a:lnTo>
                    <a:pt x="660780" y="2578248"/>
                  </a:lnTo>
                  <a:lnTo>
                    <a:pt x="626165" y="2632504"/>
                  </a:lnTo>
                  <a:lnTo>
                    <a:pt x="591842" y="2687430"/>
                  </a:lnTo>
                  <a:lnTo>
                    <a:pt x="557816" y="2743030"/>
                  </a:lnTo>
                  <a:lnTo>
                    <a:pt x="524092" y="2799308"/>
                  </a:lnTo>
                  <a:lnTo>
                    <a:pt x="490676" y="2856269"/>
                  </a:lnTo>
                  <a:lnTo>
                    <a:pt x="457571" y="2913916"/>
                  </a:lnTo>
                  <a:lnTo>
                    <a:pt x="424784" y="2972253"/>
                  </a:lnTo>
                  <a:lnTo>
                    <a:pt x="392320" y="3031284"/>
                  </a:lnTo>
                  <a:lnTo>
                    <a:pt x="360183" y="3091014"/>
                  </a:lnTo>
                  <a:lnTo>
                    <a:pt x="328378" y="3151446"/>
                  </a:lnTo>
                  <a:lnTo>
                    <a:pt x="296911" y="3212584"/>
                  </a:lnTo>
                  <a:lnTo>
                    <a:pt x="265786" y="3274434"/>
                  </a:lnTo>
                  <a:lnTo>
                    <a:pt x="235009" y="3336997"/>
                  </a:lnTo>
                  <a:lnTo>
                    <a:pt x="204584" y="3400280"/>
                  </a:lnTo>
                  <a:lnTo>
                    <a:pt x="174517" y="3464285"/>
                  </a:lnTo>
                  <a:lnTo>
                    <a:pt x="144812" y="3529017"/>
                  </a:lnTo>
                  <a:lnTo>
                    <a:pt x="115475" y="3594480"/>
                  </a:lnTo>
                  <a:lnTo>
                    <a:pt x="86511" y="3660678"/>
                  </a:lnTo>
                  <a:lnTo>
                    <a:pt x="57924" y="3727614"/>
                  </a:lnTo>
                  <a:lnTo>
                    <a:pt x="29720" y="3795294"/>
                  </a:lnTo>
                  <a:lnTo>
                    <a:pt x="1904" y="3863721"/>
                  </a:lnTo>
                  <a:lnTo>
                    <a:pt x="0" y="3884676"/>
                  </a:lnTo>
                  <a:lnTo>
                    <a:pt x="6507480" y="3884676"/>
                  </a:lnTo>
                  <a:lnTo>
                    <a:pt x="6507480" y="0"/>
                  </a:lnTo>
                  <a:close/>
                </a:path>
              </a:pathLst>
            </a:custGeom>
            <a:solidFill>
              <a:srgbClr val="BED4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1054608"/>
              <a:ext cx="12192000" cy="5594985"/>
            </a:xfrm>
            <a:custGeom>
              <a:avLst/>
              <a:gdLst/>
              <a:ahLst/>
              <a:cxnLst/>
              <a:rect l="l" t="t" r="r" b="b"/>
              <a:pathLst>
                <a:path w="12192000" h="5594984">
                  <a:moveTo>
                    <a:pt x="0" y="5594604"/>
                  </a:moveTo>
                  <a:lnTo>
                    <a:pt x="12191999" y="5594604"/>
                  </a:lnTo>
                  <a:lnTo>
                    <a:pt x="12191999" y="0"/>
                  </a:lnTo>
                  <a:lnTo>
                    <a:pt x="0" y="0"/>
                  </a:lnTo>
                  <a:lnTo>
                    <a:pt x="0" y="55946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6649211"/>
              <a:ext cx="12181840" cy="208915"/>
            </a:xfrm>
            <a:custGeom>
              <a:avLst/>
              <a:gdLst/>
              <a:ahLst/>
              <a:cxnLst/>
              <a:rect l="l" t="t" r="r" b="b"/>
              <a:pathLst>
                <a:path w="12181840" h="208915">
                  <a:moveTo>
                    <a:pt x="12181332" y="208785"/>
                  </a:moveTo>
                  <a:lnTo>
                    <a:pt x="12181332" y="0"/>
                  </a:lnTo>
                  <a:lnTo>
                    <a:pt x="0" y="0"/>
                  </a:lnTo>
                  <a:lnTo>
                    <a:pt x="0" y="208785"/>
                  </a:lnTo>
                  <a:lnTo>
                    <a:pt x="12181332" y="208785"/>
                  </a:lnTo>
                  <a:close/>
                </a:path>
              </a:pathLst>
            </a:custGeom>
            <a:solidFill>
              <a:srgbClr val="5C91E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23119" y="5387340"/>
            <a:ext cx="1941576" cy="119786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70431" cy="1223772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123594" y="242696"/>
            <a:ext cx="485267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74165" algn="l"/>
              </a:tabLst>
            </a:pPr>
            <a:r>
              <a:rPr dirty="0" sz="3200" spc="10"/>
              <a:t>活动</a:t>
            </a:r>
            <a:r>
              <a:rPr dirty="0" sz="3200" spc="-10"/>
              <a:t>一	</a:t>
            </a:r>
            <a:r>
              <a:rPr dirty="0" sz="3200" spc="5"/>
              <a:t>认识</a:t>
            </a:r>
            <a:r>
              <a:rPr dirty="0" sz="3200" spc="-5"/>
              <a:t>直播电</a:t>
            </a:r>
            <a:r>
              <a:rPr dirty="0" sz="3200" spc="-10"/>
              <a:t>商</a:t>
            </a:r>
            <a:r>
              <a:rPr dirty="0" sz="3200" spc="-5"/>
              <a:t>模</a:t>
            </a:r>
            <a:r>
              <a:rPr dirty="0" sz="3200" spc="-10"/>
              <a:t>式</a:t>
            </a:r>
            <a:endParaRPr sz="3200"/>
          </a:p>
        </p:txBody>
      </p:sp>
      <p:sp>
        <p:nvSpPr>
          <p:cNvPr id="11" name="object 11"/>
          <p:cNvSpPr txBox="1"/>
          <p:nvPr/>
        </p:nvSpPr>
        <p:spPr>
          <a:xfrm>
            <a:off x="239268" y="1367027"/>
            <a:ext cx="4326890" cy="523240"/>
          </a:xfrm>
          <a:prstGeom prst="rect">
            <a:avLst/>
          </a:prstGeom>
          <a:solidFill>
            <a:srgbClr val="FFB954"/>
          </a:solidFill>
        </p:spPr>
        <p:txBody>
          <a:bodyPr wrap="square" lIns="0" tIns="38735" rIns="0" bIns="0" rtlCol="0" vert="horz">
            <a:spAutoFit/>
          </a:bodyPr>
          <a:lstStyle/>
          <a:p>
            <a:pPr marL="1252855">
              <a:lnSpc>
                <a:spcPct val="100000"/>
              </a:lnSpc>
              <a:spcBef>
                <a:spcPts val="305"/>
              </a:spcBef>
            </a:pPr>
            <a:r>
              <a:rPr dirty="0" sz="2800">
                <a:latin typeface="Arial"/>
                <a:cs typeface="Arial"/>
              </a:rPr>
              <a:t>2.</a:t>
            </a:r>
            <a:r>
              <a:rPr dirty="0" sz="2800" spc="-20">
                <a:latin typeface="Arial"/>
                <a:cs typeface="Arial"/>
              </a:rPr>
              <a:t> </a:t>
            </a:r>
            <a:r>
              <a:rPr dirty="0" sz="2800" spc="5">
                <a:latin typeface="黑体"/>
                <a:cs typeface="黑体"/>
              </a:rPr>
              <a:t>基地走播</a:t>
            </a:r>
            <a:endParaRPr sz="2800">
              <a:latin typeface="黑体"/>
              <a:cs typeface="黑体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8312" y="2076452"/>
            <a:ext cx="5712460" cy="398970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720725">
              <a:lnSpc>
                <a:spcPct val="130000"/>
              </a:lnSpc>
              <a:spcBef>
                <a:spcPts val="100"/>
              </a:spcBef>
            </a:pPr>
            <a:r>
              <a:rPr dirty="0" sz="2000" spc="60">
                <a:latin typeface="黑体"/>
                <a:cs typeface="黑体"/>
              </a:rPr>
              <a:t>基</a:t>
            </a:r>
            <a:r>
              <a:rPr dirty="0" sz="2000" spc="45">
                <a:latin typeface="黑体"/>
                <a:cs typeface="黑体"/>
              </a:rPr>
              <a:t>地走</a:t>
            </a:r>
            <a:r>
              <a:rPr dirty="0" sz="2000" spc="60">
                <a:latin typeface="黑体"/>
                <a:cs typeface="黑体"/>
              </a:rPr>
              <a:t>播</a:t>
            </a:r>
            <a:r>
              <a:rPr dirty="0" sz="2000" spc="45">
                <a:latin typeface="黑体"/>
                <a:cs typeface="黑体"/>
              </a:rPr>
              <a:t>是</a:t>
            </a:r>
            <a:r>
              <a:rPr dirty="0" sz="2000" spc="60">
                <a:latin typeface="黑体"/>
                <a:cs typeface="黑体"/>
              </a:rPr>
              <a:t>一</a:t>
            </a:r>
            <a:r>
              <a:rPr dirty="0" sz="2000" spc="45">
                <a:latin typeface="黑体"/>
                <a:cs typeface="黑体"/>
              </a:rPr>
              <a:t>种电</a:t>
            </a:r>
            <a:r>
              <a:rPr dirty="0" sz="2000" spc="60">
                <a:latin typeface="黑体"/>
                <a:cs typeface="黑体"/>
              </a:rPr>
              <a:t>商</a:t>
            </a:r>
            <a:r>
              <a:rPr dirty="0" sz="2000" spc="45">
                <a:latin typeface="黑体"/>
                <a:cs typeface="黑体"/>
              </a:rPr>
              <a:t>直</a:t>
            </a:r>
            <a:r>
              <a:rPr dirty="0" sz="2000" spc="60">
                <a:latin typeface="黑体"/>
                <a:cs typeface="黑体"/>
              </a:rPr>
              <a:t>播</a:t>
            </a:r>
            <a:r>
              <a:rPr dirty="0" sz="2000" spc="45">
                <a:latin typeface="黑体"/>
                <a:cs typeface="黑体"/>
              </a:rPr>
              <a:t>的主</a:t>
            </a:r>
            <a:r>
              <a:rPr dirty="0" sz="2000" spc="60">
                <a:latin typeface="黑体"/>
                <a:cs typeface="黑体"/>
              </a:rPr>
              <a:t>要</a:t>
            </a:r>
            <a:r>
              <a:rPr dirty="0" sz="2000" spc="45">
                <a:latin typeface="黑体"/>
                <a:cs typeface="黑体"/>
              </a:rPr>
              <a:t>模</a:t>
            </a:r>
            <a:r>
              <a:rPr dirty="0" sz="2000" spc="85">
                <a:latin typeface="黑体"/>
                <a:cs typeface="黑体"/>
              </a:rPr>
              <a:t>式</a:t>
            </a:r>
            <a:r>
              <a:rPr dirty="0" sz="2000" spc="50">
                <a:latin typeface="黑体"/>
                <a:cs typeface="黑体"/>
              </a:rPr>
              <a:t>。</a:t>
            </a:r>
            <a:r>
              <a:rPr dirty="0" sz="2000" spc="60">
                <a:latin typeface="黑体"/>
                <a:cs typeface="黑体"/>
              </a:rPr>
              <a:t>在这 </a:t>
            </a:r>
            <a:r>
              <a:rPr dirty="0" sz="2000" spc="30">
                <a:latin typeface="黑体"/>
                <a:cs typeface="黑体"/>
              </a:rPr>
              <a:t>种</a:t>
            </a:r>
            <a:r>
              <a:rPr dirty="0" sz="2000" spc="20">
                <a:latin typeface="黑体"/>
                <a:cs typeface="黑体"/>
              </a:rPr>
              <a:t>模式</a:t>
            </a:r>
            <a:r>
              <a:rPr dirty="0" sz="2000" spc="40">
                <a:latin typeface="黑体"/>
                <a:cs typeface="黑体"/>
              </a:rPr>
              <a:t>下</a:t>
            </a:r>
            <a:r>
              <a:rPr dirty="0" sz="2000" spc="20">
                <a:latin typeface="黑体"/>
                <a:cs typeface="黑体"/>
              </a:rPr>
              <a:t>，主</a:t>
            </a:r>
            <a:r>
              <a:rPr dirty="0" sz="2000" spc="30">
                <a:latin typeface="黑体"/>
                <a:cs typeface="黑体"/>
              </a:rPr>
              <a:t>播</a:t>
            </a:r>
            <a:r>
              <a:rPr dirty="0" sz="2000" spc="20">
                <a:latin typeface="黑体"/>
                <a:cs typeface="黑体"/>
              </a:rPr>
              <a:t>只需</a:t>
            </a:r>
            <a:r>
              <a:rPr dirty="0" sz="2000" spc="30">
                <a:latin typeface="黑体"/>
                <a:cs typeface="黑体"/>
              </a:rPr>
              <a:t>在</a:t>
            </a:r>
            <a:r>
              <a:rPr dirty="0" sz="2000" spc="20">
                <a:latin typeface="黑体"/>
                <a:cs typeface="黑体"/>
              </a:rPr>
              <a:t>基地</a:t>
            </a:r>
            <a:r>
              <a:rPr dirty="0" sz="2000" spc="30">
                <a:latin typeface="黑体"/>
                <a:cs typeface="黑体"/>
              </a:rPr>
              <a:t>搭</a:t>
            </a:r>
            <a:r>
              <a:rPr dirty="0" sz="2000" spc="20">
                <a:latin typeface="黑体"/>
                <a:cs typeface="黑体"/>
              </a:rPr>
              <a:t>建好</a:t>
            </a:r>
            <a:r>
              <a:rPr dirty="0" sz="2000" spc="30">
                <a:latin typeface="黑体"/>
                <a:cs typeface="黑体"/>
              </a:rPr>
              <a:t>直</a:t>
            </a:r>
            <a:r>
              <a:rPr dirty="0" sz="2000" spc="20">
                <a:latin typeface="黑体"/>
                <a:cs typeface="黑体"/>
              </a:rPr>
              <a:t>播场</a:t>
            </a:r>
            <a:r>
              <a:rPr dirty="0" sz="2000" spc="65">
                <a:latin typeface="黑体"/>
                <a:cs typeface="黑体"/>
              </a:rPr>
              <a:t>地</a:t>
            </a:r>
            <a:r>
              <a:rPr dirty="0" sz="2000" spc="20">
                <a:latin typeface="黑体"/>
                <a:cs typeface="黑体"/>
              </a:rPr>
              <a:t>，</a:t>
            </a:r>
            <a:r>
              <a:rPr dirty="0" sz="2000" spc="35">
                <a:latin typeface="黑体"/>
                <a:cs typeface="黑体"/>
              </a:rPr>
              <a:t>然后 </a:t>
            </a:r>
            <a:r>
              <a:rPr dirty="0" sz="2000" spc="30">
                <a:latin typeface="黑体"/>
                <a:cs typeface="黑体"/>
              </a:rPr>
              <a:t>根</a:t>
            </a:r>
            <a:r>
              <a:rPr dirty="0" sz="2000" spc="20">
                <a:latin typeface="黑体"/>
                <a:cs typeface="黑体"/>
              </a:rPr>
              <a:t>据观</a:t>
            </a:r>
            <a:r>
              <a:rPr dirty="0" sz="2000" spc="30">
                <a:latin typeface="黑体"/>
                <a:cs typeface="黑体"/>
              </a:rPr>
              <a:t>众</a:t>
            </a:r>
            <a:r>
              <a:rPr dirty="0" sz="2000" spc="20">
                <a:latin typeface="黑体"/>
                <a:cs typeface="黑体"/>
              </a:rPr>
              <a:t>需求</a:t>
            </a:r>
            <a:r>
              <a:rPr dirty="0" sz="2000" spc="30">
                <a:latin typeface="黑体"/>
                <a:cs typeface="黑体"/>
              </a:rPr>
              <a:t>筛</a:t>
            </a:r>
            <a:r>
              <a:rPr dirty="0" sz="2000" spc="20">
                <a:latin typeface="黑体"/>
                <a:cs typeface="黑体"/>
              </a:rPr>
              <a:t>选合</a:t>
            </a:r>
            <a:r>
              <a:rPr dirty="0" sz="2000" spc="30">
                <a:latin typeface="黑体"/>
                <a:cs typeface="黑体"/>
              </a:rPr>
              <a:t>适</a:t>
            </a:r>
            <a:r>
              <a:rPr dirty="0" sz="2000" spc="20">
                <a:latin typeface="黑体"/>
                <a:cs typeface="黑体"/>
              </a:rPr>
              <a:t>的款</a:t>
            </a:r>
            <a:r>
              <a:rPr dirty="0" sz="2000" spc="60">
                <a:latin typeface="黑体"/>
                <a:cs typeface="黑体"/>
              </a:rPr>
              <a:t>式</a:t>
            </a:r>
            <a:r>
              <a:rPr dirty="0" sz="2000" spc="20">
                <a:latin typeface="黑体"/>
                <a:cs typeface="黑体"/>
              </a:rPr>
              <a:t>，内</a:t>
            </a:r>
            <a:r>
              <a:rPr dirty="0" sz="2000" spc="30">
                <a:latin typeface="黑体"/>
                <a:cs typeface="黑体"/>
              </a:rPr>
              <a:t>容</a:t>
            </a:r>
            <a:r>
              <a:rPr dirty="0" sz="2000" spc="20">
                <a:latin typeface="黑体"/>
                <a:cs typeface="黑体"/>
              </a:rPr>
              <a:t>辨识</a:t>
            </a:r>
            <a:r>
              <a:rPr dirty="0" sz="2000" spc="30">
                <a:latin typeface="黑体"/>
                <a:cs typeface="黑体"/>
              </a:rPr>
              <a:t>度</a:t>
            </a:r>
            <a:r>
              <a:rPr dirty="0" sz="2000" spc="20">
                <a:latin typeface="黑体"/>
                <a:cs typeface="黑体"/>
              </a:rPr>
              <a:t>较</a:t>
            </a:r>
            <a:r>
              <a:rPr dirty="0" sz="2000" spc="45">
                <a:latin typeface="黑体"/>
                <a:cs typeface="黑体"/>
              </a:rPr>
              <a:t>高</a:t>
            </a:r>
            <a:r>
              <a:rPr dirty="0" sz="2000">
                <a:latin typeface="黑体"/>
                <a:cs typeface="黑体"/>
              </a:rPr>
              <a:t>，  </a:t>
            </a:r>
            <a:r>
              <a:rPr dirty="0" sz="2000" spc="35">
                <a:latin typeface="黑体"/>
                <a:cs typeface="黑体"/>
              </a:rPr>
              <a:t>互</a:t>
            </a:r>
            <a:r>
              <a:rPr dirty="0" sz="2000" spc="25">
                <a:latin typeface="黑体"/>
                <a:cs typeface="黑体"/>
              </a:rPr>
              <a:t>动玩</a:t>
            </a:r>
            <a:r>
              <a:rPr dirty="0" sz="2000" spc="35">
                <a:latin typeface="黑体"/>
                <a:cs typeface="黑体"/>
              </a:rPr>
              <a:t>法</a:t>
            </a:r>
            <a:r>
              <a:rPr dirty="0" sz="2000" spc="25">
                <a:latin typeface="黑体"/>
                <a:cs typeface="黑体"/>
              </a:rPr>
              <a:t>也更</a:t>
            </a:r>
            <a:r>
              <a:rPr dirty="0" sz="2000" spc="45">
                <a:latin typeface="黑体"/>
                <a:cs typeface="黑体"/>
              </a:rPr>
              <a:t>多</a:t>
            </a:r>
            <a:r>
              <a:rPr dirty="0" sz="2000" spc="25">
                <a:latin typeface="黑体"/>
                <a:cs typeface="黑体"/>
              </a:rPr>
              <a:t>。这</a:t>
            </a:r>
            <a:r>
              <a:rPr dirty="0" sz="2000" spc="35">
                <a:latin typeface="黑体"/>
                <a:cs typeface="黑体"/>
              </a:rPr>
              <a:t>种</a:t>
            </a:r>
            <a:r>
              <a:rPr dirty="0" sz="2000" spc="25">
                <a:latin typeface="黑体"/>
                <a:cs typeface="黑体"/>
              </a:rPr>
              <a:t>模式</a:t>
            </a:r>
            <a:r>
              <a:rPr dirty="0" sz="2000" spc="35">
                <a:latin typeface="黑体"/>
                <a:cs typeface="黑体"/>
              </a:rPr>
              <a:t>较</a:t>
            </a:r>
            <a:r>
              <a:rPr dirty="0" sz="2000" spc="25">
                <a:latin typeface="黑体"/>
                <a:cs typeface="黑体"/>
              </a:rPr>
              <a:t>轻，</a:t>
            </a:r>
            <a:r>
              <a:rPr dirty="0" sz="2000" spc="35">
                <a:latin typeface="黑体"/>
                <a:cs typeface="黑体"/>
              </a:rPr>
              <a:t>主</a:t>
            </a:r>
            <a:r>
              <a:rPr dirty="0" sz="2000" spc="25">
                <a:latin typeface="黑体"/>
                <a:cs typeface="黑体"/>
              </a:rPr>
              <a:t>播不</a:t>
            </a:r>
            <a:r>
              <a:rPr dirty="0" sz="2000" spc="35">
                <a:latin typeface="黑体"/>
                <a:cs typeface="黑体"/>
              </a:rPr>
              <a:t>用</a:t>
            </a:r>
            <a:r>
              <a:rPr dirty="0" sz="2000" spc="25">
                <a:latin typeface="黑体"/>
                <a:cs typeface="黑体"/>
              </a:rPr>
              <a:t>担</a:t>
            </a:r>
            <a:r>
              <a:rPr dirty="0" sz="2000" spc="35">
                <a:latin typeface="黑体"/>
                <a:cs typeface="黑体"/>
              </a:rPr>
              <a:t>心</a:t>
            </a:r>
            <a:r>
              <a:rPr dirty="0" sz="2000" spc="5">
                <a:latin typeface="黑体"/>
                <a:cs typeface="黑体"/>
              </a:rPr>
              <a:t>库 </a:t>
            </a:r>
            <a:r>
              <a:rPr dirty="0" sz="2000" spc="30">
                <a:latin typeface="黑体"/>
                <a:cs typeface="黑体"/>
              </a:rPr>
              <a:t>存</a:t>
            </a:r>
            <a:r>
              <a:rPr dirty="0" sz="2000" spc="20">
                <a:latin typeface="黑体"/>
                <a:cs typeface="黑体"/>
              </a:rPr>
              <a:t>压力</a:t>
            </a:r>
            <a:r>
              <a:rPr dirty="0" sz="2000" spc="30">
                <a:latin typeface="黑体"/>
                <a:cs typeface="黑体"/>
              </a:rPr>
              <a:t>和</a:t>
            </a:r>
            <a:r>
              <a:rPr dirty="0" sz="2000" spc="20">
                <a:latin typeface="黑体"/>
                <a:cs typeface="黑体"/>
              </a:rPr>
              <a:t>售后</a:t>
            </a:r>
            <a:r>
              <a:rPr dirty="0" sz="2000" spc="30">
                <a:latin typeface="黑体"/>
                <a:cs typeface="黑体"/>
              </a:rPr>
              <a:t>服</a:t>
            </a:r>
            <a:r>
              <a:rPr dirty="0" sz="2000" spc="20">
                <a:latin typeface="黑体"/>
                <a:cs typeface="黑体"/>
              </a:rPr>
              <a:t>务问</a:t>
            </a:r>
            <a:r>
              <a:rPr dirty="0" sz="2000" spc="55">
                <a:latin typeface="黑体"/>
                <a:cs typeface="黑体"/>
              </a:rPr>
              <a:t>题</a:t>
            </a:r>
            <a:r>
              <a:rPr dirty="0" sz="2000" spc="20">
                <a:latin typeface="黑体"/>
                <a:cs typeface="黑体"/>
              </a:rPr>
              <a:t>。供</a:t>
            </a:r>
            <a:r>
              <a:rPr dirty="0" sz="2000" spc="30">
                <a:latin typeface="黑体"/>
                <a:cs typeface="黑体"/>
              </a:rPr>
              <a:t>应</a:t>
            </a:r>
            <a:r>
              <a:rPr dirty="0" sz="2000" spc="20">
                <a:latin typeface="黑体"/>
                <a:cs typeface="黑体"/>
              </a:rPr>
              <a:t>链构</a:t>
            </a:r>
            <a:r>
              <a:rPr dirty="0" sz="2000" spc="30">
                <a:latin typeface="黑体"/>
                <a:cs typeface="黑体"/>
              </a:rPr>
              <a:t>建</a:t>
            </a:r>
            <a:r>
              <a:rPr dirty="0" sz="2000" spc="20">
                <a:latin typeface="黑体"/>
                <a:cs typeface="黑体"/>
              </a:rPr>
              <a:t>直播</a:t>
            </a:r>
            <a:r>
              <a:rPr dirty="0" sz="2000" spc="30">
                <a:latin typeface="黑体"/>
                <a:cs typeface="黑体"/>
              </a:rPr>
              <a:t>基</a:t>
            </a:r>
            <a:r>
              <a:rPr dirty="0" sz="2000" spc="40">
                <a:latin typeface="黑体"/>
                <a:cs typeface="黑体"/>
              </a:rPr>
              <a:t>地</a:t>
            </a:r>
            <a:r>
              <a:rPr dirty="0" sz="2000" spc="35">
                <a:latin typeface="黑体"/>
                <a:cs typeface="黑体"/>
              </a:rPr>
              <a:t>，</a:t>
            </a:r>
            <a:r>
              <a:rPr dirty="0" sz="2000">
                <a:latin typeface="黑体"/>
                <a:cs typeface="黑体"/>
              </a:rPr>
              <a:t>主 </a:t>
            </a:r>
            <a:r>
              <a:rPr dirty="0" sz="2000" spc="30">
                <a:latin typeface="黑体"/>
                <a:cs typeface="黑体"/>
              </a:rPr>
              <a:t>播</a:t>
            </a:r>
            <a:r>
              <a:rPr dirty="0" sz="2000" spc="20">
                <a:latin typeface="黑体"/>
                <a:cs typeface="黑体"/>
              </a:rPr>
              <a:t>在各</a:t>
            </a:r>
            <a:r>
              <a:rPr dirty="0" sz="2000" spc="30">
                <a:latin typeface="黑体"/>
                <a:cs typeface="黑体"/>
              </a:rPr>
              <a:t>个</a:t>
            </a:r>
            <a:r>
              <a:rPr dirty="0" sz="2000" spc="20">
                <a:latin typeface="黑体"/>
                <a:cs typeface="黑体"/>
              </a:rPr>
              <a:t>直播</a:t>
            </a:r>
            <a:r>
              <a:rPr dirty="0" sz="2000" spc="30">
                <a:latin typeface="黑体"/>
                <a:cs typeface="黑体"/>
              </a:rPr>
              <a:t>基</a:t>
            </a:r>
            <a:r>
              <a:rPr dirty="0" sz="2000" spc="20">
                <a:latin typeface="黑体"/>
                <a:cs typeface="黑体"/>
              </a:rPr>
              <a:t>地去</a:t>
            </a:r>
            <a:r>
              <a:rPr dirty="0" sz="2000" spc="30">
                <a:latin typeface="黑体"/>
                <a:cs typeface="黑体"/>
              </a:rPr>
              <a:t>做</a:t>
            </a:r>
            <a:r>
              <a:rPr dirty="0" sz="2000" spc="20">
                <a:latin typeface="黑体"/>
                <a:cs typeface="黑体"/>
              </a:rPr>
              <a:t>直</a:t>
            </a:r>
            <a:r>
              <a:rPr dirty="0" sz="2000" spc="45">
                <a:latin typeface="黑体"/>
                <a:cs typeface="黑体"/>
              </a:rPr>
              <a:t>播</a:t>
            </a:r>
            <a:r>
              <a:rPr dirty="0" sz="2000" spc="35">
                <a:latin typeface="黑体"/>
                <a:cs typeface="黑体"/>
              </a:rPr>
              <a:t>，</a:t>
            </a:r>
            <a:r>
              <a:rPr dirty="0" sz="2000" spc="20">
                <a:latin typeface="黑体"/>
                <a:cs typeface="黑体"/>
              </a:rPr>
              <a:t>一般</a:t>
            </a:r>
            <a:r>
              <a:rPr dirty="0" sz="2000" spc="30">
                <a:latin typeface="黑体"/>
                <a:cs typeface="黑体"/>
              </a:rPr>
              <a:t>提</a:t>
            </a:r>
            <a:r>
              <a:rPr dirty="0" sz="2000" spc="20">
                <a:latin typeface="黑体"/>
                <a:cs typeface="黑体"/>
              </a:rPr>
              <a:t>前选</a:t>
            </a:r>
            <a:r>
              <a:rPr dirty="0" sz="2000" spc="30">
                <a:latin typeface="黑体"/>
                <a:cs typeface="黑体"/>
              </a:rPr>
              <a:t>好</a:t>
            </a:r>
            <a:r>
              <a:rPr dirty="0" sz="2000" spc="35">
                <a:latin typeface="黑体"/>
                <a:cs typeface="黑体"/>
              </a:rPr>
              <a:t>货，</a:t>
            </a:r>
            <a:r>
              <a:rPr dirty="0" sz="2000">
                <a:latin typeface="黑体"/>
                <a:cs typeface="黑体"/>
              </a:rPr>
              <a:t>等 </a:t>
            </a:r>
            <a:r>
              <a:rPr dirty="0" sz="2000" spc="35">
                <a:latin typeface="黑体"/>
                <a:cs typeface="黑体"/>
              </a:rPr>
              <a:t>基</a:t>
            </a:r>
            <a:r>
              <a:rPr dirty="0" sz="2000" spc="25">
                <a:latin typeface="黑体"/>
                <a:cs typeface="黑体"/>
              </a:rPr>
              <a:t>地做</a:t>
            </a:r>
            <a:r>
              <a:rPr dirty="0" sz="2000" spc="35">
                <a:latin typeface="黑体"/>
                <a:cs typeface="黑体"/>
              </a:rPr>
              <a:t>好</a:t>
            </a:r>
            <a:r>
              <a:rPr dirty="0" sz="2000" spc="25">
                <a:latin typeface="黑体"/>
                <a:cs typeface="黑体"/>
              </a:rPr>
              <a:t>场景</a:t>
            </a:r>
            <a:r>
              <a:rPr dirty="0" sz="2000" spc="35">
                <a:latin typeface="黑体"/>
                <a:cs typeface="黑体"/>
              </a:rPr>
              <a:t>搭建</a:t>
            </a:r>
            <a:r>
              <a:rPr dirty="0" sz="2000" spc="25">
                <a:latin typeface="黑体"/>
                <a:cs typeface="黑体"/>
              </a:rPr>
              <a:t>，</a:t>
            </a:r>
            <a:r>
              <a:rPr dirty="0" sz="2000" spc="35">
                <a:latin typeface="黑体"/>
                <a:cs typeface="黑体"/>
              </a:rPr>
              <a:t>主</a:t>
            </a:r>
            <a:r>
              <a:rPr dirty="0" sz="2000" spc="25">
                <a:latin typeface="黑体"/>
                <a:cs typeface="黑体"/>
              </a:rPr>
              <a:t>播即</a:t>
            </a:r>
            <a:r>
              <a:rPr dirty="0" sz="2000" spc="35">
                <a:latin typeface="黑体"/>
                <a:cs typeface="黑体"/>
              </a:rPr>
              <a:t>可</a:t>
            </a:r>
            <a:r>
              <a:rPr dirty="0" sz="2000" spc="25">
                <a:latin typeface="黑体"/>
                <a:cs typeface="黑体"/>
              </a:rPr>
              <a:t>开</a:t>
            </a:r>
            <a:r>
              <a:rPr dirty="0" sz="2000" spc="30">
                <a:latin typeface="黑体"/>
                <a:cs typeface="黑体"/>
              </a:rPr>
              <a:t>播</a:t>
            </a:r>
            <a:r>
              <a:rPr dirty="0" sz="2000" spc="35">
                <a:latin typeface="黑体"/>
                <a:cs typeface="黑体"/>
              </a:rPr>
              <a:t>。</a:t>
            </a:r>
            <a:r>
              <a:rPr dirty="0" sz="2000" spc="25">
                <a:latin typeface="黑体"/>
                <a:cs typeface="黑体"/>
              </a:rPr>
              <a:t>内容</a:t>
            </a:r>
            <a:r>
              <a:rPr dirty="0" sz="2000" spc="40">
                <a:latin typeface="黑体"/>
                <a:cs typeface="黑体"/>
              </a:rPr>
              <a:t>上</a:t>
            </a:r>
            <a:r>
              <a:rPr dirty="0" sz="2000" spc="25">
                <a:latin typeface="黑体"/>
                <a:cs typeface="黑体"/>
              </a:rPr>
              <a:t>，</a:t>
            </a:r>
            <a:r>
              <a:rPr dirty="0" sz="2000" spc="35">
                <a:latin typeface="黑体"/>
                <a:cs typeface="黑体"/>
              </a:rPr>
              <a:t>主播 </a:t>
            </a:r>
            <a:r>
              <a:rPr dirty="0" sz="2000" spc="30">
                <a:latin typeface="黑体"/>
                <a:cs typeface="黑体"/>
              </a:rPr>
              <a:t>会</a:t>
            </a:r>
            <a:r>
              <a:rPr dirty="0" sz="2000" spc="20">
                <a:latin typeface="黑体"/>
                <a:cs typeface="黑体"/>
              </a:rPr>
              <a:t>根据</a:t>
            </a:r>
            <a:r>
              <a:rPr dirty="0" sz="2000" spc="30">
                <a:latin typeface="黑体"/>
                <a:cs typeface="黑体"/>
              </a:rPr>
              <a:t>粉</a:t>
            </a:r>
            <a:r>
              <a:rPr dirty="0" sz="2000" spc="20">
                <a:latin typeface="黑体"/>
                <a:cs typeface="黑体"/>
              </a:rPr>
              <a:t>丝需</a:t>
            </a:r>
            <a:r>
              <a:rPr dirty="0" sz="2000" spc="30">
                <a:latin typeface="黑体"/>
                <a:cs typeface="黑体"/>
              </a:rPr>
              <a:t>求</a:t>
            </a:r>
            <a:r>
              <a:rPr dirty="0" sz="2000" spc="20">
                <a:latin typeface="黑体"/>
                <a:cs typeface="黑体"/>
              </a:rPr>
              <a:t>来筛</a:t>
            </a:r>
            <a:r>
              <a:rPr dirty="0" sz="2000" spc="30">
                <a:latin typeface="黑体"/>
                <a:cs typeface="黑体"/>
              </a:rPr>
              <a:t>选</a:t>
            </a:r>
            <a:r>
              <a:rPr dirty="0" sz="2000" spc="20">
                <a:latin typeface="黑体"/>
                <a:cs typeface="黑体"/>
              </a:rPr>
              <a:t>款</a:t>
            </a:r>
            <a:r>
              <a:rPr dirty="0" sz="2000" spc="45">
                <a:latin typeface="黑体"/>
                <a:cs typeface="黑体"/>
              </a:rPr>
              <a:t>式</a:t>
            </a:r>
            <a:r>
              <a:rPr dirty="0" sz="2000" spc="35">
                <a:latin typeface="黑体"/>
                <a:cs typeface="黑体"/>
              </a:rPr>
              <a:t>，</a:t>
            </a:r>
            <a:r>
              <a:rPr dirty="0" sz="2000" spc="20">
                <a:latin typeface="黑体"/>
                <a:cs typeface="黑体"/>
              </a:rPr>
              <a:t>一场</a:t>
            </a:r>
            <a:r>
              <a:rPr dirty="0" sz="2000" spc="30">
                <a:latin typeface="黑体"/>
                <a:cs typeface="黑体"/>
              </a:rPr>
              <a:t>直</a:t>
            </a:r>
            <a:r>
              <a:rPr dirty="0" sz="2000" spc="20">
                <a:latin typeface="黑体"/>
                <a:cs typeface="黑体"/>
              </a:rPr>
              <a:t>播往</a:t>
            </a:r>
            <a:r>
              <a:rPr dirty="0" sz="2000" spc="30">
                <a:latin typeface="黑体"/>
                <a:cs typeface="黑体"/>
              </a:rPr>
              <a:t>往</a:t>
            </a:r>
            <a:r>
              <a:rPr dirty="0" sz="2000" spc="20">
                <a:latin typeface="黑体"/>
                <a:cs typeface="黑体"/>
              </a:rPr>
              <a:t>多</a:t>
            </a:r>
            <a:r>
              <a:rPr dirty="0" sz="2000" spc="30">
                <a:latin typeface="黑体"/>
                <a:cs typeface="黑体"/>
              </a:rPr>
              <a:t>量</a:t>
            </a:r>
            <a:r>
              <a:rPr dirty="0" sz="2000">
                <a:latin typeface="黑体"/>
                <a:cs typeface="黑体"/>
              </a:rPr>
              <a:t>款 </a:t>
            </a:r>
            <a:r>
              <a:rPr dirty="0" sz="2000" spc="35">
                <a:latin typeface="黑体"/>
                <a:cs typeface="黑体"/>
              </a:rPr>
              <a:t>式</a:t>
            </a:r>
            <a:r>
              <a:rPr dirty="0" sz="2000" spc="20">
                <a:latin typeface="黑体"/>
                <a:cs typeface="黑体"/>
              </a:rPr>
              <a:t>，内</a:t>
            </a:r>
            <a:r>
              <a:rPr dirty="0" sz="2000" spc="30">
                <a:latin typeface="黑体"/>
                <a:cs typeface="黑体"/>
              </a:rPr>
              <a:t>容</a:t>
            </a:r>
            <a:r>
              <a:rPr dirty="0" sz="2000" spc="20">
                <a:latin typeface="黑体"/>
                <a:cs typeface="黑体"/>
              </a:rPr>
              <a:t>值得</a:t>
            </a:r>
            <a:r>
              <a:rPr dirty="0" sz="2000" spc="30">
                <a:latin typeface="黑体"/>
                <a:cs typeface="黑体"/>
              </a:rPr>
              <a:t>期待</a:t>
            </a:r>
            <a:r>
              <a:rPr dirty="0" sz="2000" spc="25">
                <a:latin typeface="黑体"/>
                <a:cs typeface="黑体"/>
              </a:rPr>
              <a:t>。</a:t>
            </a:r>
            <a:r>
              <a:rPr dirty="0" sz="2000" spc="35">
                <a:latin typeface="黑体"/>
                <a:cs typeface="黑体"/>
              </a:rPr>
              <a:t>同</a:t>
            </a:r>
            <a:r>
              <a:rPr dirty="0" sz="2000" spc="20">
                <a:latin typeface="黑体"/>
                <a:cs typeface="黑体"/>
              </a:rPr>
              <a:t>时，</a:t>
            </a:r>
            <a:r>
              <a:rPr dirty="0" sz="2000" spc="30">
                <a:latin typeface="黑体"/>
                <a:cs typeface="黑体"/>
              </a:rPr>
              <a:t>基</a:t>
            </a:r>
            <a:r>
              <a:rPr dirty="0" sz="2000" spc="20">
                <a:latin typeface="黑体"/>
                <a:cs typeface="黑体"/>
              </a:rPr>
              <a:t>地的</a:t>
            </a:r>
            <a:r>
              <a:rPr dirty="0" sz="2000" spc="30">
                <a:latin typeface="黑体"/>
                <a:cs typeface="黑体"/>
              </a:rPr>
              <a:t>装</a:t>
            </a:r>
            <a:r>
              <a:rPr dirty="0" sz="2000" spc="20">
                <a:latin typeface="黑体"/>
                <a:cs typeface="黑体"/>
              </a:rPr>
              <a:t>修和</a:t>
            </a:r>
            <a:r>
              <a:rPr dirty="0" sz="2000" spc="30">
                <a:latin typeface="黑体"/>
                <a:cs typeface="黑体"/>
              </a:rPr>
              <a:t>直</a:t>
            </a:r>
            <a:r>
              <a:rPr dirty="0" sz="2000" spc="20">
                <a:latin typeface="黑体"/>
                <a:cs typeface="黑体"/>
              </a:rPr>
              <a:t>播</a:t>
            </a:r>
            <a:r>
              <a:rPr dirty="0" sz="2000" spc="30">
                <a:latin typeface="黑体"/>
                <a:cs typeface="黑体"/>
              </a:rPr>
              <a:t>设</a:t>
            </a:r>
            <a:r>
              <a:rPr dirty="0" sz="2000">
                <a:latin typeface="黑体"/>
                <a:cs typeface="黑体"/>
              </a:rPr>
              <a:t>备 比较高</a:t>
            </a:r>
            <a:r>
              <a:rPr dirty="0" sz="2000" spc="-10">
                <a:latin typeface="黑体"/>
                <a:cs typeface="黑体"/>
              </a:rPr>
              <a:t>档</a:t>
            </a:r>
            <a:r>
              <a:rPr dirty="0" sz="2000">
                <a:latin typeface="黑体"/>
                <a:cs typeface="黑体"/>
              </a:rPr>
              <a:t>，</a:t>
            </a:r>
            <a:r>
              <a:rPr dirty="0" sz="2000" spc="-10">
                <a:latin typeface="黑体"/>
                <a:cs typeface="黑体"/>
              </a:rPr>
              <a:t>画</a:t>
            </a:r>
            <a:r>
              <a:rPr dirty="0" sz="2000" spc="5">
                <a:latin typeface="黑体"/>
                <a:cs typeface="黑体"/>
              </a:rPr>
              <a:t>质都</a:t>
            </a:r>
            <a:r>
              <a:rPr dirty="0" sz="2000" spc="-5">
                <a:latin typeface="黑体"/>
                <a:cs typeface="黑体"/>
              </a:rPr>
              <a:t>比</a:t>
            </a:r>
            <a:r>
              <a:rPr dirty="0" sz="2000" spc="-10">
                <a:latin typeface="黑体"/>
                <a:cs typeface="黑体"/>
              </a:rPr>
              <a:t>较</a:t>
            </a:r>
            <a:r>
              <a:rPr dirty="0" sz="2000" spc="5">
                <a:latin typeface="黑体"/>
                <a:cs typeface="黑体"/>
              </a:rPr>
              <a:t>好</a:t>
            </a:r>
            <a:r>
              <a:rPr dirty="0" sz="2000" spc="-10">
                <a:latin typeface="黑体"/>
                <a:cs typeface="黑体"/>
              </a:rPr>
              <a:t>，</a:t>
            </a:r>
            <a:r>
              <a:rPr dirty="0" sz="2000" spc="5">
                <a:latin typeface="黑体"/>
                <a:cs typeface="黑体"/>
              </a:rPr>
              <a:t>内容</a:t>
            </a:r>
            <a:r>
              <a:rPr dirty="0" sz="2000" spc="-5">
                <a:latin typeface="黑体"/>
                <a:cs typeface="黑体"/>
              </a:rPr>
              <a:t>辨</a:t>
            </a:r>
            <a:r>
              <a:rPr dirty="0" sz="2000" spc="-10">
                <a:latin typeface="黑体"/>
                <a:cs typeface="黑体"/>
              </a:rPr>
              <a:t>识</a:t>
            </a:r>
            <a:r>
              <a:rPr dirty="0" sz="2000" spc="5">
                <a:latin typeface="黑体"/>
                <a:cs typeface="黑体"/>
              </a:rPr>
              <a:t>度</a:t>
            </a:r>
            <a:r>
              <a:rPr dirty="0" sz="2000" spc="-15">
                <a:latin typeface="黑体"/>
                <a:cs typeface="黑体"/>
              </a:rPr>
              <a:t>也</a:t>
            </a:r>
            <a:r>
              <a:rPr dirty="0" sz="2000" spc="5">
                <a:latin typeface="黑体"/>
                <a:cs typeface="黑体"/>
              </a:rPr>
              <a:t>可</a:t>
            </a:r>
            <a:r>
              <a:rPr dirty="0" sz="2000">
                <a:latin typeface="黑体"/>
                <a:cs typeface="黑体"/>
              </a:rPr>
              <a:t>观</a:t>
            </a:r>
            <a:r>
              <a:rPr dirty="0" sz="2000" spc="5">
                <a:latin typeface="黑体"/>
                <a:cs typeface="黑体"/>
              </a:rPr>
              <a:t>。</a:t>
            </a:r>
            <a:endParaRPr sz="2000">
              <a:latin typeface="黑体"/>
              <a:cs typeface="黑体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82156" y="2269235"/>
            <a:ext cx="4450080" cy="301752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649720"/>
          </a:xfrm>
          <a:custGeom>
            <a:avLst/>
            <a:gdLst/>
            <a:ahLst/>
            <a:cxnLst/>
            <a:rect l="l" t="t" r="r" b="b"/>
            <a:pathLst>
              <a:path w="12192000" h="6649720">
                <a:moveTo>
                  <a:pt x="0" y="6649212"/>
                </a:moveTo>
                <a:lnTo>
                  <a:pt x="12192000" y="6649212"/>
                </a:lnTo>
                <a:lnTo>
                  <a:pt x="12192000" y="0"/>
                </a:lnTo>
                <a:lnTo>
                  <a:pt x="0" y="0"/>
                </a:lnTo>
                <a:lnTo>
                  <a:pt x="0" y="6649212"/>
                </a:lnTo>
                <a:close/>
              </a:path>
            </a:pathLst>
          </a:custGeom>
          <a:solidFill>
            <a:srgbClr val="BED4F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object 4"/>
            <p:cNvSpPr/>
            <p:nvPr/>
          </p:nvSpPr>
          <p:spPr>
            <a:xfrm>
              <a:off x="3991355" y="28"/>
              <a:ext cx="6507480" cy="4183379"/>
            </a:xfrm>
            <a:custGeom>
              <a:avLst/>
              <a:gdLst/>
              <a:ahLst/>
              <a:cxnLst/>
              <a:rect l="l" t="t" r="r" b="b"/>
              <a:pathLst>
                <a:path w="6507480" h="4183379">
                  <a:moveTo>
                    <a:pt x="6161560" y="0"/>
                  </a:moveTo>
                  <a:lnTo>
                    <a:pt x="6064174" y="626"/>
                  </a:lnTo>
                  <a:lnTo>
                    <a:pt x="5986679" y="2071"/>
                  </a:lnTo>
                  <a:lnTo>
                    <a:pt x="5905516" y="4471"/>
                  </a:lnTo>
                  <a:lnTo>
                    <a:pt x="5820821" y="7939"/>
                  </a:lnTo>
                  <a:lnTo>
                    <a:pt x="5732731" y="12581"/>
                  </a:lnTo>
                  <a:lnTo>
                    <a:pt x="5641380" y="18509"/>
                  </a:lnTo>
                  <a:lnTo>
                    <a:pt x="5578735" y="23228"/>
                  </a:lnTo>
                  <a:lnTo>
                    <a:pt x="5514743" y="28600"/>
                  </a:lnTo>
                  <a:lnTo>
                    <a:pt x="5449442" y="34657"/>
                  </a:lnTo>
                  <a:lnTo>
                    <a:pt x="5382873" y="41430"/>
                  </a:lnTo>
                  <a:lnTo>
                    <a:pt x="5315078" y="48953"/>
                  </a:lnTo>
                  <a:lnTo>
                    <a:pt x="5246094" y="57258"/>
                  </a:lnTo>
                  <a:lnTo>
                    <a:pt x="5175965" y="66377"/>
                  </a:lnTo>
                  <a:lnTo>
                    <a:pt x="5104728" y="76343"/>
                  </a:lnTo>
                  <a:lnTo>
                    <a:pt x="5032425" y="87189"/>
                  </a:lnTo>
                  <a:lnTo>
                    <a:pt x="4959096" y="98945"/>
                  </a:lnTo>
                  <a:lnTo>
                    <a:pt x="4884781" y="111646"/>
                  </a:lnTo>
                  <a:lnTo>
                    <a:pt x="4809521" y="125324"/>
                  </a:lnTo>
                  <a:lnTo>
                    <a:pt x="4733355" y="140010"/>
                  </a:lnTo>
                  <a:lnTo>
                    <a:pt x="4656324" y="155738"/>
                  </a:lnTo>
                  <a:lnTo>
                    <a:pt x="4578469" y="172539"/>
                  </a:lnTo>
                  <a:lnTo>
                    <a:pt x="4499829" y="190447"/>
                  </a:lnTo>
                  <a:lnTo>
                    <a:pt x="4420445" y="209493"/>
                  </a:lnTo>
                  <a:lnTo>
                    <a:pt x="4340357" y="229710"/>
                  </a:lnTo>
                  <a:lnTo>
                    <a:pt x="4259605" y="251131"/>
                  </a:lnTo>
                  <a:lnTo>
                    <a:pt x="4218993" y="262303"/>
                  </a:lnTo>
                  <a:lnTo>
                    <a:pt x="4178230" y="273788"/>
                  </a:lnTo>
                  <a:lnTo>
                    <a:pt x="4137321" y="285590"/>
                  </a:lnTo>
                  <a:lnTo>
                    <a:pt x="4096272" y="297713"/>
                  </a:lnTo>
                  <a:lnTo>
                    <a:pt x="4055086" y="310161"/>
                  </a:lnTo>
                  <a:lnTo>
                    <a:pt x="4013771" y="322938"/>
                  </a:lnTo>
                  <a:lnTo>
                    <a:pt x="3972329" y="336049"/>
                  </a:lnTo>
                  <a:lnTo>
                    <a:pt x="3930767" y="349498"/>
                  </a:lnTo>
                  <a:lnTo>
                    <a:pt x="3889089" y="363287"/>
                  </a:lnTo>
                  <a:lnTo>
                    <a:pt x="3847301" y="377422"/>
                  </a:lnTo>
                  <a:lnTo>
                    <a:pt x="3805407" y="391907"/>
                  </a:lnTo>
                  <a:lnTo>
                    <a:pt x="3763413" y="406745"/>
                  </a:lnTo>
                  <a:lnTo>
                    <a:pt x="3721323" y="421941"/>
                  </a:lnTo>
                  <a:lnTo>
                    <a:pt x="3679143" y="437498"/>
                  </a:lnTo>
                  <a:lnTo>
                    <a:pt x="3636877" y="453421"/>
                  </a:lnTo>
                  <a:lnTo>
                    <a:pt x="3594531" y="469714"/>
                  </a:lnTo>
                  <a:lnTo>
                    <a:pt x="3552110" y="486381"/>
                  </a:lnTo>
                  <a:lnTo>
                    <a:pt x="3509619" y="503426"/>
                  </a:lnTo>
                  <a:lnTo>
                    <a:pt x="3467062" y="520853"/>
                  </a:lnTo>
                  <a:lnTo>
                    <a:pt x="3424445" y="538665"/>
                  </a:lnTo>
                  <a:lnTo>
                    <a:pt x="3381773" y="556868"/>
                  </a:lnTo>
                  <a:lnTo>
                    <a:pt x="3339051" y="575465"/>
                  </a:lnTo>
                  <a:lnTo>
                    <a:pt x="3296283" y="594460"/>
                  </a:lnTo>
                  <a:lnTo>
                    <a:pt x="3253476" y="613857"/>
                  </a:lnTo>
                  <a:lnTo>
                    <a:pt x="3210633" y="633661"/>
                  </a:lnTo>
                  <a:lnTo>
                    <a:pt x="3167761" y="653875"/>
                  </a:lnTo>
                  <a:lnTo>
                    <a:pt x="3124863" y="674503"/>
                  </a:lnTo>
                  <a:lnTo>
                    <a:pt x="3081946" y="695549"/>
                  </a:lnTo>
                  <a:lnTo>
                    <a:pt x="3039014" y="717018"/>
                  </a:lnTo>
                  <a:lnTo>
                    <a:pt x="2996072" y="738914"/>
                  </a:lnTo>
                  <a:lnTo>
                    <a:pt x="2953125" y="761240"/>
                  </a:lnTo>
                  <a:lnTo>
                    <a:pt x="2910178" y="784001"/>
                  </a:lnTo>
                  <a:lnTo>
                    <a:pt x="2867236" y="807201"/>
                  </a:lnTo>
                  <a:lnTo>
                    <a:pt x="2824305" y="830843"/>
                  </a:lnTo>
                  <a:lnTo>
                    <a:pt x="2781389" y="854932"/>
                  </a:lnTo>
                  <a:lnTo>
                    <a:pt x="2738493" y="879472"/>
                  </a:lnTo>
                  <a:lnTo>
                    <a:pt x="2695623" y="904467"/>
                  </a:lnTo>
                  <a:lnTo>
                    <a:pt x="2652783" y="929921"/>
                  </a:lnTo>
                  <a:lnTo>
                    <a:pt x="2609978" y="955838"/>
                  </a:lnTo>
                  <a:lnTo>
                    <a:pt x="2567214" y="982222"/>
                  </a:lnTo>
                  <a:lnTo>
                    <a:pt x="2524495" y="1009077"/>
                  </a:lnTo>
                  <a:lnTo>
                    <a:pt x="2481827" y="1036407"/>
                  </a:lnTo>
                  <a:lnTo>
                    <a:pt x="2439215" y="1064217"/>
                  </a:lnTo>
                  <a:lnTo>
                    <a:pt x="2396663" y="1092510"/>
                  </a:lnTo>
                  <a:lnTo>
                    <a:pt x="2354177" y="1121290"/>
                  </a:lnTo>
                  <a:lnTo>
                    <a:pt x="2311761" y="1150562"/>
                  </a:lnTo>
                  <a:lnTo>
                    <a:pt x="2269421" y="1180329"/>
                  </a:lnTo>
                  <a:lnTo>
                    <a:pt x="2227162" y="1210595"/>
                  </a:lnTo>
                  <a:lnTo>
                    <a:pt x="2184989" y="1241365"/>
                  </a:lnTo>
                  <a:lnTo>
                    <a:pt x="2142906" y="1272643"/>
                  </a:lnTo>
                  <a:lnTo>
                    <a:pt x="2100919" y="1304432"/>
                  </a:lnTo>
                  <a:lnTo>
                    <a:pt x="2059033" y="1336737"/>
                  </a:lnTo>
                  <a:lnTo>
                    <a:pt x="2017253" y="1369562"/>
                  </a:lnTo>
                  <a:lnTo>
                    <a:pt x="1975584" y="1402911"/>
                  </a:lnTo>
                  <a:lnTo>
                    <a:pt x="1934031" y="1436788"/>
                  </a:lnTo>
                  <a:lnTo>
                    <a:pt x="1892599" y="1471196"/>
                  </a:lnTo>
                  <a:lnTo>
                    <a:pt x="1851293" y="1506141"/>
                  </a:lnTo>
                  <a:lnTo>
                    <a:pt x="1810118" y="1541625"/>
                  </a:lnTo>
                  <a:lnTo>
                    <a:pt x="1769079" y="1577654"/>
                  </a:lnTo>
                  <a:lnTo>
                    <a:pt x="1728181" y="1614231"/>
                  </a:lnTo>
                  <a:lnTo>
                    <a:pt x="1687429" y="1651360"/>
                  </a:lnTo>
                  <a:lnTo>
                    <a:pt x="1646829" y="1689045"/>
                  </a:lnTo>
                  <a:lnTo>
                    <a:pt x="1606385" y="1727290"/>
                  </a:lnTo>
                  <a:lnTo>
                    <a:pt x="1566102" y="1766100"/>
                  </a:lnTo>
                  <a:lnTo>
                    <a:pt x="1525985" y="1805479"/>
                  </a:lnTo>
                  <a:lnTo>
                    <a:pt x="1486040" y="1845429"/>
                  </a:lnTo>
                  <a:lnTo>
                    <a:pt x="1446271" y="1885957"/>
                  </a:lnTo>
                  <a:lnTo>
                    <a:pt x="1406684" y="1927065"/>
                  </a:lnTo>
                  <a:lnTo>
                    <a:pt x="1367283" y="1968757"/>
                  </a:lnTo>
                  <a:lnTo>
                    <a:pt x="1328073" y="2011039"/>
                  </a:lnTo>
                  <a:lnTo>
                    <a:pt x="1289060" y="2053913"/>
                  </a:lnTo>
                  <a:lnTo>
                    <a:pt x="1250248" y="2097383"/>
                  </a:lnTo>
                  <a:lnTo>
                    <a:pt x="1211643" y="2141455"/>
                  </a:lnTo>
                  <a:lnTo>
                    <a:pt x="1173250" y="2186132"/>
                  </a:lnTo>
                  <a:lnTo>
                    <a:pt x="1135073" y="2231417"/>
                  </a:lnTo>
                  <a:lnTo>
                    <a:pt x="1097118" y="2277316"/>
                  </a:lnTo>
                  <a:lnTo>
                    <a:pt x="1059390" y="2323831"/>
                  </a:lnTo>
                  <a:lnTo>
                    <a:pt x="1021893" y="2370968"/>
                  </a:lnTo>
                  <a:lnTo>
                    <a:pt x="984633" y="2418730"/>
                  </a:lnTo>
                  <a:lnTo>
                    <a:pt x="947615" y="2467121"/>
                  </a:lnTo>
                  <a:lnTo>
                    <a:pt x="910844" y="2516145"/>
                  </a:lnTo>
                  <a:lnTo>
                    <a:pt x="874325" y="2565807"/>
                  </a:lnTo>
                  <a:lnTo>
                    <a:pt x="838062" y="2616110"/>
                  </a:lnTo>
                  <a:lnTo>
                    <a:pt x="802062" y="2667058"/>
                  </a:lnTo>
                  <a:lnTo>
                    <a:pt x="766328" y="2718656"/>
                  </a:lnTo>
                  <a:lnTo>
                    <a:pt x="730867" y="2770908"/>
                  </a:lnTo>
                  <a:lnTo>
                    <a:pt x="695682" y="2823817"/>
                  </a:lnTo>
                  <a:lnTo>
                    <a:pt x="660780" y="2877388"/>
                  </a:lnTo>
                  <a:lnTo>
                    <a:pt x="626165" y="2931624"/>
                  </a:lnTo>
                  <a:lnTo>
                    <a:pt x="591842" y="2986531"/>
                  </a:lnTo>
                  <a:lnTo>
                    <a:pt x="557816" y="3042111"/>
                  </a:lnTo>
                  <a:lnTo>
                    <a:pt x="524092" y="3098369"/>
                  </a:lnTo>
                  <a:lnTo>
                    <a:pt x="490676" y="3155309"/>
                  </a:lnTo>
                  <a:lnTo>
                    <a:pt x="457571" y="3212935"/>
                  </a:lnTo>
                  <a:lnTo>
                    <a:pt x="424784" y="3271250"/>
                  </a:lnTo>
                  <a:lnTo>
                    <a:pt x="392320" y="3330260"/>
                  </a:lnTo>
                  <a:lnTo>
                    <a:pt x="360183" y="3389969"/>
                  </a:lnTo>
                  <a:lnTo>
                    <a:pt x="328378" y="3450379"/>
                  </a:lnTo>
                  <a:lnTo>
                    <a:pt x="296911" y="3511495"/>
                  </a:lnTo>
                  <a:lnTo>
                    <a:pt x="265786" y="3573322"/>
                  </a:lnTo>
                  <a:lnTo>
                    <a:pt x="235009" y="3635863"/>
                  </a:lnTo>
                  <a:lnTo>
                    <a:pt x="204584" y="3699123"/>
                  </a:lnTo>
                  <a:lnTo>
                    <a:pt x="174517" y="3763105"/>
                  </a:lnTo>
                  <a:lnTo>
                    <a:pt x="144812" y="3827814"/>
                  </a:lnTo>
                  <a:lnTo>
                    <a:pt x="115475" y="3893253"/>
                  </a:lnTo>
                  <a:lnTo>
                    <a:pt x="86511" y="3959427"/>
                  </a:lnTo>
                  <a:lnTo>
                    <a:pt x="57924" y="4026339"/>
                  </a:lnTo>
                  <a:lnTo>
                    <a:pt x="29720" y="4093994"/>
                  </a:lnTo>
                  <a:lnTo>
                    <a:pt x="1905" y="4162396"/>
                  </a:lnTo>
                  <a:lnTo>
                    <a:pt x="0" y="4183351"/>
                  </a:lnTo>
                  <a:lnTo>
                    <a:pt x="6507480" y="4183351"/>
                  </a:lnTo>
                  <a:lnTo>
                    <a:pt x="6507480" y="8861"/>
                  </a:lnTo>
                  <a:lnTo>
                    <a:pt x="6461034" y="6634"/>
                  </a:lnTo>
                  <a:lnTo>
                    <a:pt x="6354287" y="2752"/>
                  </a:lnTo>
                  <a:lnTo>
                    <a:pt x="6251862" y="619"/>
                  </a:lnTo>
                  <a:lnTo>
                    <a:pt x="6161560" y="0"/>
                  </a:lnTo>
                  <a:close/>
                </a:path>
              </a:pathLst>
            </a:custGeom>
            <a:solidFill>
              <a:srgbClr val="DFEA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84520" y="0"/>
              <a:ext cx="6507480" cy="3884929"/>
            </a:xfrm>
            <a:custGeom>
              <a:avLst/>
              <a:gdLst/>
              <a:ahLst/>
              <a:cxnLst/>
              <a:rect l="l" t="t" r="r" b="b"/>
              <a:pathLst>
                <a:path w="6507480" h="3884929">
                  <a:moveTo>
                    <a:pt x="6507480" y="0"/>
                  </a:moveTo>
                  <a:lnTo>
                    <a:pt x="4088446" y="0"/>
                  </a:lnTo>
                  <a:lnTo>
                    <a:pt x="4055086" y="10086"/>
                  </a:lnTo>
                  <a:lnTo>
                    <a:pt x="3972329" y="35984"/>
                  </a:lnTo>
                  <a:lnTo>
                    <a:pt x="3889089" y="63232"/>
                  </a:lnTo>
                  <a:lnTo>
                    <a:pt x="3805407" y="91863"/>
                  </a:lnTo>
                  <a:lnTo>
                    <a:pt x="3721323" y="121908"/>
                  </a:lnTo>
                  <a:lnTo>
                    <a:pt x="3636877" y="153400"/>
                  </a:lnTo>
                  <a:lnTo>
                    <a:pt x="3552110" y="186372"/>
                  </a:lnTo>
                  <a:lnTo>
                    <a:pt x="3467062" y="220856"/>
                  </a:lnTo>
                  <a:lnTo>
                    <a:pt x="3381773" y="256885"/>
                  </a:lnTo>
                  <a:lnTo>
                    <a:pt x="3296283" y="294490"/>
                  </a:lnTo>
                  <a:lnTo>
                    <a:pt x="3210633" y="333706"/>
                  </a:lnTo>
                  <a:lnTo>
                    <a:pt x="3124863" y="374563"/>
                  </a:lnTo>
                  <a:lnTo>
                    <a:pt x="3039014" y="417094"/>
                  </a:lnTo>
                  <a:lnTo>
                    <a:pt x="2953125" y="461332"/>
                  </a:lnTo>
                  <a:lnTo>
                    <a:pt x="2910178" y="484101"/>
                  </a:lnTo>
                  <a:lnTo>
                    <a:pt x="2867236" y="507309"/>
                  </a:lnTo>
                  <a:lnTo>
                    <a:pt x="2824305" y="530960"/>
                  </a:lnTo>
                  <a:lnTo>
                    <a:pt x="2781389" y="555058"/>
                  </a:lnTo>
                  <a:lnTo>
                    <a:pt x="2738493" y="579607"/>
                  </a:lnTo>
                  <a:lnTo>
                    <a:pt x="2695623" y="604611"/>
                  </a:lnTo>
                  <a:lnTo>
                    <a:pt x="2652783" y="630074"/>
                  </a:lnTo>
                  <a:lnTo>
                    <a:pt x="2609978" y="656001"/>
                  </a:lnTo>
                  <a:lnTo>
                    <a:pt x="2567214" y="682394"/>
                  </a:lnTo>
                  <a:lnTo>
                    <a:pt x="2524495" y="709259"/>
                  </a:lnTo>
                  <a:lnTo>
                    <a:pt x="2481827" y="736599"/>
                  </a:lnTo>
                  <a:lnTo>
                    <a:pt x="2439215" y="764419"/>
                  </a:lnTo>
                  <a:lnTo>
                    <a:pt x="2396663" y="792722"/>
                  </a:lnTo>
                  <a:lnTo>
                    <a:pt x="2354177" y="821513"/>
                  </a:lnTo>
                  <a:lnTo>
                    <a:pt x="2311761" y="850795"/>
                  </a:lnTo>
                  <a:lnTo>
                    <a:pt x="2269421" y="880573"/>
                  </a:lnTo>
                  <a:lnTo>
                    <a:pt x="2227162" y="910851"/>
                  </a:lnTo>
                  <a:lnTo>
                    <a:pt x="2184989" y="941632"/>
                  </a:lnTo>
                  <a:lnTo>
                    <a:pt x="2142906" y="972921"/>
                  </a:lnTo>
                  <a:lnTo>
                    <a:pt x="2100919" y="1004722"/>
                  </a:lnTo>
                  <a:lnTo>
                    <a:pt x="2059033" y="1037039"/>
                  </a:lnTo>
                  <a:lnTo>
                    <a:pt x="2017253" y="1069876"/>
                  </a:lnTo>
                  <a:lnTo>
                    <a:pt x="1975584" y="1103236"/>
                  </a:lnTo>
                  <a:lnTo>
                    <a:pt x="1934031" y="1137125"/>
                  </a:lnTo>
                  <a:lnTo>
                    <a:pt x="1892599" y="1171546"/>
                  </a:lnTo>
                  <a:lnTo>
                    <a:pt x="1851293" y="1206503"/>
                  </a:lnTo>
                  <a:lnTo>
                    <a:pt x="1810118" y="1242001"/>
                  </a:lnTo>
                  <a:lnTo>
                    <a:pt x="1769079" y="1278043"/>
                  </a:lnTo>
                  <a:lnTo>
                    <a:pt x="1728181" y="1314633"/>
                  </a:lnTo>
                  <a:lnTo>
                    <a:pt x="1687429" y="1351775"/>
                  </a:lnTo>
                  <a:lnTo>
                    <a:pt x="1646829" y="1389474"/>
                  </a:lnTo>
                  <a:lnTo>
                    <a:pt x="1606385" y="1427733"/>
                  </a:lnTo>
                  <a:lnTo>
                    <a:pt x="1566102" y="1466558"/>
                  </a:lnTo>
                  <a:lnTo>
                    <a:pt x="1525985" y="1505950"/>
                  </a:lnTo>
                  <a:lnTo>
                    <a:pt x="1486040" y="1545915"/>
                  </a:lnTo>
                  <a:lnTo>
                    <a:pt x="1446271" y="1586457"/>
                  </a:lnTo>
                  <a:lnTo>
                    <a:pt x="1406684" y="1627580"/>
                  </a:lnTo>
                  <a:lnTo>
                    <a:pt x="1367283" y="1669288"/>
                  </a:lnTo>
                  <a:lnTo>
                    <a:pt x="1328073" y="1711585"/>
                  </a:lnTo>
                  <a:lnTo>
                    <a:pt x="1289060" y="1754474"/>
                  </a:lnTo>
                  <a:lnTo>
                    <a:pt x="1250248" y="1797961"/>
                  </a:lnTo>
                  <a:lnTo>
                    <a:pt x="1211643" y="1842048"/>
                  </a:lnTo>
                  <a:lnTo>
                    <a:pt x="1173250" y="1886741"/>
                  </a:lnTo>
                  <a:lnTo>
                    <a:pt x="1135073" y="1932043"/>
                  </a:lnTo>
                  <a:lnTo>
                    <a:pt x="1097118" y="1977958"/>
                  </a:lnTo>
                  <a:lnTo>
                    <a:pt x="1059390" y="2024490"/>
                  </a:lnTo>
                  <a:lnTo>
                    <a:pt x="1021893" y="2071644"/>
                  </a:lnTo>
                  <a:lnTo>
                    <a:pt x="984633" y="2119423"/>
                  </a:lnTo>
                  <a:lnTo>
                    <a:pt x="947615" y="2167832"/>
                  </a:lnTo>
                  <a:lnTo>
                    <a:pt x="910844" y="2216874"/>
                  </a:lnTo>
                  <a:lnTo>
                    <a:pt x="874325" y="2266554"/>
                  </a:lnTo>
                  <a:lnTo>
                    <a:pt x="838062" y="2316875"/>
                  </a:lnTo>
                  <a:lnTo>
                    <a:pt x="802062" y="2367842"/>
                  </a:lnTo>
                  <a:lnTo>
                    <a:pt x="766328" y="2419459"/>
                  </a:lnTo>
                  <a:lnTo>
                    <a:pt x="730867" y="2471729"/>
                  </a:lnTo>
                  <a:lnTo>
                    <a:pt x="695682" y="2524657"/>
                  </a:lnTo>
                  <a:lnTo>
                    <a:pt x="660780" y="2578248"/>
                  </a:lnTo>
                  <a:lnTo>
                    <a:pt x="626165" y="2632504"/>
                  </a:lnTo>
                  <a:lnTo>
                    <a:pt x="591842" y="2687430"/>
                  </a:lnTo>
                  <a:lnTo>
                    <a:pt x="557816" y="2743030"/>
                  </a:lnTo>
                  <a:lnTo>
                    <a:pt x="524092" y="2799308"/>
                  </a:lnTo>
                  <a:lnTo>
                    <a:pt x="490676" y="2856269"/>
                  </a:lnTo>
                  <a:lnTo>
                    <a:pt x="457571" y="2913916"/>
                  </a:lnTo>
                  <a:lnTo>
                    <a:pt x="424784" y="2972253"/>
                  </a:lnTo>
                  <a:lnTo>
                    <a:pt x="392320" y="3031284"/>
                  </a:lnTo>
                  <a:lnTo>
                    <a:pt x="360183" y="3091014"/>
                  </a:lnTo>
                  <a:lnTo>
                    <a:pt x="328378" y="3151446"/>
                  </a:lnTo>
                  <a:lnTo>
                    <a:pt x="296911" y="3212584"/>
                  </a:lnTo>
                  <a:lnTo>
                    <a:pt x="265786" y="3274434"/>
                  </a:lnTo>
                  <a:lnTo>
                    <a:pt x="235009" y="3336997"/>
                  </a:lnTo>
                  <a:lnTo>
                    <a:pt x="204584" y="3400280"/>
                  </a:lnTo>
                  <a:lnTo>
                    <a:pt x="174517" y="3464285"/>
                  </a:lnTo>
                  <a:lnTo>
                    <a:pt x="144812" y="3529017"/>
                  </a:lnTo>
                  <a:lnTo>
                    <a:pt x="115475" y="3594480"/>
                  </a:lnTo>
                  <a:lnTo>
                    <a:pt x="86511" y="3660678"/>
                  </a:lnTo>
                  <a:lnTo>
                    <a:pt x="57924" y="3727614"/>
                  </a:lnTo>
                  <a:lnTo>
                    <a:pt x="29720" y="3795294"/>
                  </a:lnTo>
                  <a:lnTo>
                    <a:pt x="1904" y="3863721"/>
                  </a:lnTo>
                  <a:lnTo>
                    <a:pt x="0" y="3884676"/>
                  </a:lnTo>
                  <a:lnTo>
                    <a:pt x="6507480" y="3884676"/>
                  </a:lnTo>
                  <a:lnTo>
                    <a:pt x="6507480" y="0"/>
                  </a:lnTo>
                  <a:close/>
                </a:path>
              </a:pathLst>
            </a:custGeom>
            <a:solidFill>
              <a:srgbClr val="BED4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1054608"/>
              <a:ext cx="12192000" cy="5594985"/>
            </a:xfrm>
            <a:custGeom>
              <a:avLst/>
              <a:gdLst/>
              <a:ahLst/>
              <a:cxnLst/>
              <a:rect l="l" t="t" r="r" b="b"/>
              <a:pathLst>
                <a:path w="12192000" h="5594984">
                  <a:moveTo>
                    <a:pt x="0" y="5594604"/>
                  </a:moveTo>
                  <a:lnTo>
                    <a:pt x="12191999" y="5594604"/>
                  </a:lnTo>
                  <a:lnTo>
                    <a:pt x="12191999" y="0"/>
                  </a:lnTo>
                  <a:lnTo>
                    <a:pt x="0" y="0"/>
                  </a:lnTo>
                  <a:lnTo>
                    <a:pt x="0" y="55946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6649211"/>
              <a:ext cx="12181840" cy="208915"/>
            </a:xfrm>
            <a:custGeom>
              <a:avLst/>
              <a:gdLst/>
              <a:ahLst/>
              <a:cxnLst/>
              <a:rect l="l" t="t" r="r" b="b"/>
              <a:pathLst>
                <a:path w="12181840" h="208915">
                  <a:moveTo>
                    <a:pt x="12181332" y="208785"/>
                  </a:moveTo>
                  <a:lnTo>
                    <a:pt x="12181332" y="0"/>
                  </a:lnTo>
                  <a:lnTo>
                    <a:pt x="0" y="0"/>
                  </a:lnTo>
                  <a:lnTo>
                    <a:pt x="0" y="208785"/>
                  </a:lnTo>
                  <a:lnTo>
                    <a:pt x="12181332" y="208785"/>
                  </a:lnTo>
                  <a:close/>
                </a:path>
              </a:pathLst>
            </a:custGeom>
            <a:solidFill>
              <a:srgbClr val="5C91E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23119" y="5387340"/>
            <a:ext cx="1941576" cy="119786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70431" cy="1223772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123594" y="242696"/>
            <a:ext cx="485267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74165" algn="l"/>
              </a:tabLst>
            </a:pPr>
            <a:r>
              <a:rPr dirty="0" sz="3200" spc="10"/>
              <a:t>活动</a:t>
            </a:r>
            <a:r>
              <a:rPr dirty="0" sz="3200" spc="-10"/>
              <a:t>一	</a:t>
            </a:r>
            <a:r>
              <a:rPr dirty="0" sz="3200" spc="5"/>
              <a:t>认识</a:t>
            </a:r>
            <a:r>
              <a:rPr dirty="0" sz="3200" spc="-5"/>
              <a:t>直播电</a:t>
            </a:r>
            <a:r>
              <a:rPr dirty="0" sz="3200" spc="-10"/>
              <a:t>商</a:t>
            </a:r>
            <a:r>
              <a:rPr dirty="0" sz="3200" spc="-5"/>
              <a:t>模</a:t>
            </a:r>
            <a:r>
              <a:rPr dirty="0" sz="3200" spc="-10"/>
              <a:t>式</a:t>
            </a:r>
            <a:endParaRPr sz="3200"/>
          </a:p>
        </p:txBody>
      </p:sp>
      <p:sp>
        <p:nvSpPr>
          <p:cNvPr id="11" name="object 11"/>
          <p:cNvSpPr txBox="1"/>
          <p:nvPr/>
        </p:nvSpPr>
        <p:spPr>
          <a:xfrm>
            <a:off x="239268" y="1367027"/>
            <a:ext cx="4326890" cy="523240"/>
          </a:xfrm>
          <a:prstGeom prst="rect">
            <a:avLst/>
          </a:prstGeom>
          <a:solidFill>
            <a:srgbClr val="FFB954"/>
          </a:solidFill>
        </p:spPr>
        <p:txBody>
          <a:bodyPr wrap="square" lIns="0" tIns="38735" rIns="0" bIns="0" rtlCol="0" vert="horz">
            <a:spAutoFit/>
          </a:bodyPr>
          <a:lstStyle/>
          <a:p>
            <a:pPr marL="614045">
              <a:lnSpc>
                <a:spcPct val="100000"/>
              </a:lnSpc>
              <a:spcBef>
                <a:spcPts val="305"/>
              </a:spcBef>
            </a:pPr>
            <a:r>
              <a:rPr dirty="0" sz="2800">
                <a:latin typeface="Arial"/>
                <a:cs typeface="Arial"/>
              </a:rPr>
              <a:t>3.</a:t>
            </a:r>
            <a:r>
              <a:rPr dirty="0" sz="2800" spc="-25">
                <a:latin typeface="Arial"/>
                <a:cs typeface="Arial"/>
              </a:rPr>
              <a:t> </a:t>
            </a:r>
            <a:r>
              <a:rPr dirty="0" sz="2800" spc="5">
                <a:latin typeface="黑体"/>
                <a:cs typeface="黑体"/>
              </a:rPr>
              <a:t>直播</a:t>
            </a:r>
            <a:r>
              <a:rPr dirty="0" sz="2800" spc="-10">
                <a:latin typeface="Arial"/>
                <a:cs typeface="Arial"/>
              </a:rPr>
              <a:t>+</a:t>
            </a:r>
            <a:r>
              <a:rPr dirty="0" sz="2800" spc="5">
                <a:latin typeface="黑体"/>
                <a:cs typeface="黑体"/>
              </a:rPr>
              <a:t>短视频模式</a:t>
            </a:r>
            <a:endParaRPr sz="2800">
              <a:latin typeface="黑体"/>
              <a:cs typeface="黑体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8312" y="2076452"/>
            <a:ext cx="5701665" cy="31972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720725">
              <a:lnSpc>
                <a:spcPct val="130000"/>
              </a:lnSpc>
              <a:spcBef>
                <a:spcPts val="100"/>
              </a:spcBef>
            </a:pPr>
            <a:r>
              <a:rPr dirty="0" sz="2000" spc="95">
                <a:latin typeface="黑体"/>
                <a:cs typeface="黑体"/>
              </a:rPr>
              <a:t>直</a:t>
            </a:r>
            <a:r>
              <a:rPr dirty="0" sz="2000" spc="110">
                <a:latin typeface="黑体"/>
                <a:cs typeface="黑体"/>
              </a:rPr>
              <a:t>播</a:t>
            </a:r>
            <a:r>
              <a:rPr dirty="0" sz="2000" spc="85">
                <a:latin typeface="Arial"/>
                <a:cs typeface="Arial"/>
              </a:rPr>
              <a:t>+</a:t>
            </a:r>
            <a:r>
              <a:rPr dirty="0" sz="2000" spc="95">
                <a:latin typeface="黑体"/>
                <a:cs typeface="黑体"/>
              </a:rPr>
              <a:t>短视频模</a:t>
            </a:r>
            <a:r>
              <a:rPr dirty="0" sz="2000" spc="105">
                <a:latin typeface="黑体"/>
                <a:cs typeface="黑体"/>
              </a:rPr>
              <a:t>式</a:t>
            </a:r>
            <a:r>
              <a:rPr dirty="0" sz="2000" spc="95">
                <a:latin typeface="黑体"/>
                <a:cs typeface="黑体"/>
              </a:rPr>
              <a:t>是电商直</a:t>
            </a:r>
            <a:r>
              <a:rPr dirty="0" sz="2000" spc="105">
                <a:latin typeface="黑体"/>
                <a:cs typeface="黑体"/>
              </a:rPr>
              <a:t>播</a:t>
            </a:r>
            <a:r>
              <a:rPr dirty="0" sz="2000" spc="95">
                <a:latin typeface="黑体"/>
                <a:cs typeface="黑体"/>
              </a:rPr>
              <a:t>的主要模式</a:t>
            </a:r>
            <a:r>
              <a:rPr dirty="0" sz="2000">
                <a:latin typeface="黑体"/>
                <a:cs typeface="黑体"/>
              </a:rPr>
              <a:t>之 </a:t>
            </a:r>
            <a:r>
              <a:rPr dirty="0" sz="2000" spc="35">
                <a:latin typeface="黑体"/>
                <a:cs typeface="黑体"/>
              </a:rPr>
              <a:t>一</a:t>
            </a:r>
            <a:r>
              <a:rPr dirty="0" sz="2000" spc="20">
                <a:latin typeface="黑体"/>
                <a:cs typeface="黑体"/>
              </a:rPr>
              <a:t>。主</a:t>
            </a:r>
            <a:r>
              <a:rPr dirty="0" sz="2000" spc="30">
                <a:latin typeface="黑体"/>
                <a:cs typeface="黑体"/>
              </a:rPr>
              <a:t>播</a:t>
            </a:r>
            <a:r>
              <a:rPr dirty="0" sz="2000" spc="20">
                <a:latin typeface="黑体"/>
                <a:cs typeface="黑体"/>
              </a:rPr>
              <a:t>们可</a:t>
            </a:r>
            <a:r>
              <a:rPr dirty="0" sz="2000" spc="30">
                <a:latin typeface="黑体"/>
                <a:cs typeface="黑体"/>
              </a:rPr>
              <a:t>以</a:t>
            </a:r>
            <a:r>
              <a:rPr dirty="0" sz="2000" spc="20">
                <a:latin typeface="黑体"/>
                <a:cs typeface="黑体"/>
              </a:rPr>
              <a:t>通过</a:t>
            </a:r>
            <a:r>
              <a:rPr dirty="0" sz="2000" spc="30">
                <a:latin typeface="黑体"/>
                <a:cs typeface="黑体"/>
              </a:rPr>
              <a:t>直</a:t>
            </a:r>
            <a:r>
              <a:rPr dirty="0" sz="2000" spc="20">
                <a:latin typeface="黑体"/>
                <a:cs typeface="黑体"/>
              </a:rPr>
              <a:t>播将</a:t>
            </a:r>
            <a:r>
              <a:rPr dirty="0" sz="2000" spc="30">
                <a:latin typeface="黑体"/>
                <a:cs typeface="黑体"/>
              </a:rPr>
              <a:t>直</a:t>
            </a:r>
            <a:r>
              <a:rPr dirty="0" sz="2000" spc="20">
                <a:latin typeface="黑体"/>
                <a:cs typeface="黑体"/>
              </a:rPr>
              <a:t>播的</a:t>
            </a:r>
            <a:r>
              <a:rPr dirty="0" sz="2000" spc="30">
                <a:latin typeface="黑体"/>
                <a:cs typeface="黑体"/>
              </a:rPr>
              <a:t>片</a:t>
            </a:r>
            <a:r>
              <a:rPr dirty="0" sz="2000" spc="20">
                <a:latin typeface="黑体"/>
                <a:cs typeface="黑体"/>
              </a:rPr>
              <a:t>段及</a:t>
            </a:r>
            <a:r>
              <a:rPr dirty="0" sz="2000" spc="30">
                <a:latin typeface="黑体"/>
                <a:cs typeface="黑体"/>
              </a:rPr>
              <a:t>时</a:t>
            </a:r>
            <a:r>
              <a:rPr dirty="0" sz="2000" spc="20">
                <a:latin typeface="黑体"/>
                <a:cs typeface="黑体"/>
              </a:rPr>
              <a:t>发</a:t>
            </a:r>
            <a:r>
              <a:rPr dirty="0" sz="2000" spc="30">
                <a:latin typeface="黑体"/>
                <a:cs typeface="黑体"/>
              </a:rPr>
              <a:t>布</a:t>
            </a:r>
            <a:r>
              <a:rPr dirty="0" sz="2000">
                <a:latin typeface="黑体"/>
                <a:cs typeface="黑体"/>
              </a:rPr>
              <a:t>在 </a:t>
            </a:r>
            <a:r>
              <a:rPr dirty="0" sz="2000" spc="30">
                <a:latin typeface="黑体"/>
                <a:cs typeface="黑体"/>
              </a:rPr>
              <a:t>短</a:t>
            </a:r>
            <a:r>
              <a:rPr dirty="0" sz="2000" spc="20">
                <a:latin typeface="黑体"/>
                <a:cs typeface="黑体"/>
              </a:rPr>
              <a:t>视频</a:t>
            </a:r>
            <a:r>
              <a:rPr dirty="0" sz="2000" spc="30">
                <a:latin typeface="黑体"/>
                <a:cs typeface="黑体"/>
              </a:rPr>
              <a:t>平</a:t>
            </a:r>
            <a:r>
              <a:rPr dirty="0" sz="2000" spc="20">
                <a:latin typeface="黑体"/>
                <a:cs typeface="黑体"/>
              </a:rPr>
              <a:t>台</a:t>
            </a:r>
            <a:r>
              <a:rPr dirty="0" sz="2000" spc="30">
                <a:latin typeface="黑体"/>
                <a:cs typeface="黑体"/>
              </a:rPr>
              <a:t>上</a:t>
            </a:r>
            <a:r>
              <a:rPr dirty="0" sz="2000" spc="35">
                <a:latin typeface="黑体"/>
                <a:cs typeface="黑体"/>
              </a:rPr>
              <a:t>，</a:t>
            </a:r>
            <a:r>
              <a:rPr dirty="0" sz="2000" spc="20">
                <a:latin typeface="黑体"/>
                <a:cs typeface="黑体"/>
              </a:rPr>
              <a:t>增加</a:t>
            </a:r>
            <a:r>
              <a:rPr dirty="0" sz="2000" spc="30">
                <a:latin typeface="黑体"/>
                <a:cs typeface="黑体"/>
              </a:rPr>
              <a:t>品</a:t>
            </a:r>
            <a:r>
              <a:rPr dirty="0" sz="2000" spc="20">
                <a:latin typeface="黑体"/>
                <a:cs typeface="黑体"/>
              </a:rPr>
              <a:t>牌曝</a:t>
            </a:r>
            <a:r>
              <a:rPr dirty="0" sz="2000" spc="30">
                <a:latin typeface="黑体"/>
                <a:cs typeface="黑体"/>
              </a:rPr>
              <a:t>光</a:t>
            </a:r>
            <a:r>
              <a:rPr dirty="0" sz="2000" spc="20">
                <a:latin typeface="黑体"/>
                <a:cs typeface="黑体"/>
              </a:rPr>
              <a:t>率和</a:t>
            </a:r>
            <a:r>
              <a:rPr dirty="0" sz="2000" spc="30">
                <a:latin typeface="黑体"/>
                <a:cs typeface="黑体"/>
              </a:rPr>
              <a:t>产</a:t>
            </a:r>
            <a:r>
              <a:rPr dirty="0" sz="2000" spc="20">
                <a:latin typeface="黑体"/>
                <a:cs typeface="黑体"/>
              </a:rPr>
              <a:t>品吸</a:t>
            </a:r>
            <a:r>
              <a:rPr dirty="0" sz="2000" spc="30">
                <a:latin typeface="黑体"/>
                <a:cs typeface="黑体"/>
              </a:rPr>
              <a:t>引</a:t>
            </a:r>
            <a:r>
              <a:rPr dirty="0" sz="2000" spc="50">
                <a:latin typeface="黑体"/>
                <a:cs typeface="黑体"/>
              </a:rPr>
              <a:t>力</a:t>
            </a:r>
            <a:r>
              <a:rPr dirty="0" sz="2000" spc="35">
                <a:latin typeface="黑体"/>
                <a:cs typeface="黑体"/>
              </a:rPr>
              <a:t>。</a:t>
            </a:r>
            <a:r>
              <a:rPr dirty="0" sz="2000">
                <a:latin typeface="黑体"/>
                <a:cs typeface="黑体"/>
              </a:rPr>
              <a:t>短 </a:t>
            </a:r>
            <a:r>
              <a:rPr dirty="0" sz="2000" spc="35">
                <a:latin typeface="黑体"/>
                <a:cs typeface="黑体"/>
              </a:rPr>
              <a:t>视</a:t>
            </a:r>
            <a:r>
              <a:rPr dirty="0" sz="2000" spc="25">
                <a:latin typeface="黑体"/>
                <a:cs typeface="黑体"/>
              </a:rPr>
              <a:t>频直</a:t>
            </a:r>
            <a:r>
              <a:rPr dirty="0" sz="2000" spc="35">
                <a:latin typeface="黑体"/>
                <a:cs typeface="黑体"/>
              </a:rPr>
              <a:t>播</a:t>
            </a:r>
            <a:r>
              <a:rPr dirty="0" sz="2000" spc="25">
                <a:latin typeface="黑体"/>
                <a:cs typeface="黑体"/>
              </a:rPr>
              <a:t>模式</a:t>
            </a:r>
            <a:r>
              <a:rPr dirty="0" sz="2000" spc="35">
                <a:latin typeface="黑体"/>
                <a:cs typeface="黑体"/>
              </a:rPr>
              <a:t>主</a:t>
            </a:r>
            <a:r>
              <a:rPr dirty="0" sz="2000" spc="25">
                <a:latin typeface="黑体"/>
                <a:cs typeface="黑体"/>
              </a:rPr>
              <a:t>要通</a:t>
            </a:r>
            <a:r>
              <a:rPr dirty="0" sz="2000" spc="35">
                <a:latin typeface="黑体"/>
                <a:cs typeface="黑体"/>
              </a:rPr>
              <a:t>过</a:t>
            </a:r>
            <a:r>
              <a:rPr dirty="0" sz="2000" spc="25">
                <a:latin typeface="黑体"/>
                <a:cs typeface="黑体"/>
              </a:rPr>
              <a:t>短视</a:t>
            </a:r>
            <a:r>
              <a:rPr dirty="0" sz="2000" spc="35">
                <a:latin typeface="黑体"/>
                <a:cs typeface="黑体"/>
              </a:rPr>
              <a:t>频</a:t>
            </a:r>
            <a:r>
              <a:rPr dirty="0" sz="2000" spc="25">
                <a:latin typeface="黑体"/>
                <a:cs typeface="黑体"/>
              </a:rPr>
              <a:t>平台</a:t>
            </a:r>
            <a:r>
              <a:rPr dirty="0" sz="2000" spc="35">
                <a:latin typeface="黑体"/>
                <a:cs typeface="黑体"/>
              </a:rPr>
              <a:t>与</a:t>
            </a:r>
            <a:r>
              <a:rPr dirty="0" sz="2000" spc="25">
                <a:latin typeface="黑体"/>
                <a:cs typeface="黑体"/>
              </a:rPr>
              <a:t>电商</a:t>
            </a:r>
            <a:r>
              <a:rPr dirty="0" sz="2000" spc="35">
                <a:latin typeface="黑体"/>
                <a:cs typeface="黑体"/>
              </a:rPr>
              <a:t>平</a:t>
            </a:r>
            <a:r>
              <a:rPr dirty="0" sz="2000" spc="25">
                <a:latin typeface="黑体"/>
                <a:cs typeface="黑体"/>
              </a:rPr>
              <a:t>台</a:t>
            </a:r>
            <a:r>
              <a:rPr dirty="0" sz="2000" spc="35">
                <a:latin typeface="黑体"/>
                <a:cs typeface="黑体"/>
              </a:rPr>
              <a:t>建</a:t>
            </a:r>
            <a:r>
              <a:rPr dirty="0" sz="2000">
                <a:latin typeface="黑体"/>
                <a:cs typeface="黑体"/>
              </a:rPr>
              <a:t>立 </a:t>
            </a:r>
            <a:r>
              <a:rPr dirty="0" sz="2000" spc="35">
                <a:latin typeface="黑体"/>
                <a:cs typeface="黑体"/>
              </a:rPr>
              <a:t>联</a:t>
            </a:r>
            <a:r>
              <a:rPr dirty="0" sz="2000" spc="20">
                <a:latin typeface="黑体"/>
                <a:cs typeface="黑体"/>
              </a:rPr>
              <a:t>系，</a:t>
            </a:r>
            <a:r>
              <a:rPr dirty="0" sz="2000" spc="30">
                <a:latin typeface="黑体"/>
                <a:cs typeface="黑体"/>
              </a:rPr>
              <a:t>借</a:t>
            </a:r>
            <a:r>
              <a:rPr dirty="0" sz="2000" spc="20">
                <a:latin typeface="黑体"/>
                <a:cs typeface="黑体"/>
              </a:rPr>
              <a:t>助商</a:t>
            </a:r>
            <a:r>
              <a:rPr dirty="0" sz="2000" spc="30">
                <a:latin typeface="黑体"/>
                <a:cs typeface="黑体"/>
              </a:rPr>
              <a:t>品</a:t>
            </a:r>
            <a:r>
              <a:rPr dirty="0" sz="2000" spc="20">
                <a:latin typeface="黑体"/>
                <a:cs typeface="黑体"/>
              </a:rPr>
              <a:t>的链</a:t>
            </a:r>
            <a:r>
              <a:rPr dirty="0" sz="2000" spc="30">
                <a:latin typeface="黑体"/>
                <a:cs typeface="黑体"/>
              </a:rPr>
              <a:t>接</a:t>
            </a:r>
            <a:r>
              <a:rPr dirty="0" sz="2000" spc="20">
                <a:latin typeface="黑体"/>
                <a:cs typeface="黑体"/>
              </a:rPr>
              <a:t>去跟</a:t>
            </a:r>
            <a:r>
              <a:rPr dirty="0" sz="2000" spc="30">
                <a:latin typeface="黑体"/>
                <a:cs typeface="黑体"/>
              </a:rPr>
              <a:t>电</a:t>
            </a:r>
            <a:r>
              <a:rPr dirty="0" sz="2000" spc="20">
                <a:latin typeface="黑体"/>
                <a:cs typeface="黑体"/>
              </a:rPr>
              <a:t>商平</a:t>
            </a:r>
            <a:r>
              <a:rPr dirty="0" sz="2000" spc="30">
                <a:latin typeface="黑体"/>
                <a:cs typeface="黑体"/>
              </a:rPr>
              <a:t>台</a:t>
            </a:r>
            <a:r>
              <a:rPr dirty="0" sz="2000" spc="20">
                <a:latin typeface="黑体"/>
                <a:cs typeface="黑体"/>
              </a:rPr>
              <a:t>建立</a:t>
            </a:r>
            <a:r>
              <a:rPr dirty="0" sz="2000" spc="30">
                <a:latin typeface="黑体"/>
                <a:cs typeface="黑体"/>
              </a:rPr>
              <a:t>联</a:t>
            </a:r>
            <a:r>
              <a:rPr dirty="0" sz="2000" spc="55">
                <a:latin typeface="黑体"/>
                <a:cs typeface="黑体"/>
              </a:rPr>
              <a:t>系</a:t>
            </a:r>
            <a:r>
              <a:rPr dirty="0" sz="2000" spc="35">
                <a:latin typeface="黑体"/>
                <a:cs typeface="黑体"/>
              </a:rPr>
              <a:t>。</a:t>
            </a:r>
            <a:r>
              <a:rPr dirty="0" sz="2000">
                <a:latin typeface="黑体"/>
                <a:cs typeface="黑体"/>
              </a:rPr>
              <a:t>这 </a:t>
            </a:r>
            <a:r>
              <a:rPr dirty="0" sz="2000" spc="30">
                <a:latin typeface="黑体"/>
                <a:cs typeface="黑体"/>
              </a:rPr>
              <a:t>种</a:t>
            </a:r>
            <a:r>
              <a:rPr dirty="0" sz="2000" spc="20">
                <a:latin typeface="黑体"/>
                <a:cs typeface="黑体"/>
              </a:rPr>
              <a:t>模式</a:t>
            </a:r>
            <a:r>
              <a:rPr dirty="0" sz="2000" spc="30">
                <a:latin typeface="黑体"/>
                <a:cs typeface="黑体"/>
              </a:rPr>
              <a:t>为</a:t>
            </a:r>
            <a:r>
              <a:rPr dirty="0" sz="2000" spc="20">
                <a:latin typeface="黑体"/>
                <a:cs typeface="黑体"/>
              </a:rPr>
              <a:t>电商</a:t>
            </a:r>
            <a:r>
              <a:rPr dirty="0" sz="2000" spc="30">
                <a:latin typeface="黑体"/>
                <a:cs typeface="黑体"/>
              </a:rPr>
              <a:t>直</a:t>
            </a:r>
            <a:r>
              <a:rPr dirty="0" sz="2000" spc="20">
                <a:latin typeface="黑体"/>
                <a:cs typeface="黑体"/>
              </a:rPr>
              <a:t>播提</a:t>
            </a:r>
            <a:r>
              <a:rPr dirty="0" sz="2000" spc="30">
                <a:latin typeface="黑体"/>
                <a:cs typeface="黑体"/>
              </a:rPr>
              <a:t>供</a:t>
            </a:r>
            <a:r>
              <a:rPr dirty="0" sz="2000" spc="20">
                <a:latin typeface="黑体"/>
                <a:cs typeface="黑体"/>
              </a:rPr>
              <a:t>了初</a:t>
            </a:r>
            <a:r>
              <a:rPr dirty="0" sz="2000" spc="30">
                <a:latin typeface="黑体"/>
                <a:cs typeface="黑体"/>
              </a:rPr>
              <a:t>始</a:t>
            </a:r>
            <a:r>
              <a:rPr dirty="0" sz="2000" spc="20">
                <a:latin typeface="黑体"/>
                <a:cs typeface="黑体"/>
              </a:rPr>
              <a:t>用</a:t>
            </a:r>
            <a:r>
              <a:rPr dirty="0" sz="2000" spc="50">
                <a:latin typeface="黑体"/>
                <a:cs typeface="黑体"/>
              </a:rPr>
              <a:t>户</a:t>
            </a:r>
            <a:r>
              <a:rPr dirty="0" sz="2000" spc="35">
                <a:latin typeface="黑体"/>
                <a:cs typeface="黑体"/>
              </a:rPr>
              <a:t>，</a:t>
            </a:r>
            <a:r>
              <a:rPr dirty="0" sz="2000" spc="20">
                <a:latin typeface="黑体"/>
                <a:cs typeface="黑体"/>
              </a:rPr>
              <a:t>使其</a:t>
            </a:r>
            <a:r>
              <a:rPr dirty="0" sz="2000" spc="30">
                <a:latin typeface="黑体"/>
                <a:cs typeface="黑体"/>
              </a:rPr>
              <a:t>在</a:t>
            </a:r>
            <a:r>
              <a:rPr dirty="0" sz="2000" spc="20">
                <a:latin typeface="黑体"/>
                <a:cs typeface="黑体"/>
              </a:rPr>
              <a:t>推</a:t>
            </a:r>
            <a:r>
              <a:rPr dirty="0" sz="2000" spc="30">
                <a:latin typeface="黑体"/>
                <a:cs typeface="黑体"/>
              </a:rPr>
              <a:t>广</a:t>
            </a:r>
            <a:r>
              <a:rPr dirty="0" sz="2000">
                <a:latin typeface="黑体"/>
                <a:cs typeface="黑体"/>
              </a:rPr>
              <a:t>期 </a:t>
            </a:r>
            <a:r>
              <a:rPr dirty="0" sz="2000" spc="35">
                <a:latin typeface="黑体"/>
                <a:cs typeface="黑体"/>
              </a:rPr>
              <a:t>间</a:t>
            </a:r>
            <a:r>
              <a:rPr dirty="0" sz="2000" spc="25">
                <a:latin typeface="黑体"/>
                <a:cs typeface="黑体"/>
              </a:rPr>
              <a:t>拥有</a:t>
            </a:r>
            <a:r>
              <a:rPr dirty="0" sz="2000" spc="35">
                <a:latin typeface="黑体"/>
                <a:cs typeface="黑体"/>
              </a:rPr>
              <a:t>更</a:t>
            </a:r>
            <a:r>
              <a:rPr dirty="0" sz="2000" spc="25">
                <a:latin typeface="黑体"/>
                <a:cs typeface="黑体"/>
              </a:rPr>
              <a:t>多的</a:t>
            </a:r>
            <a:r>
              <a:rPr dirty="0" sz="2000" spc="35">
                <a:latin typeface="黑体"/>
                <a:cs typeface="黑体"/>
              </a:rPr>
              <a:t>用</a:t>
            </a:r>
            <a:r>
              <a:rPr dirty="0" sz="2000" spc="25">
                <a:latin typeface="黑体"/>
                <a:cs typeface="黑体"/>
              </a:rPr>
              <a:t>户</a:t>
            </a:r>
            <a:r>
              <a:rPr dirty="0" sz="2000" spc="40">
                <a:latin typeface="黑体"/>
                <a:cs typeface="黑体"/>
              </a:rPr>
              <a:t>数</a:t>
            </a:r>
            <a:r>
              <a:rPr dirty="0" sz="2000" spc="35">
                <a:latin typeface="黑体"/>
                <a:cs typeface="黑体"/>
              </a:rPr>
              <a:t>，</a:t>
            </a:r>
            <a:r>
              <a:rPr dirty="0" sz="2000" spc="25">
                <a:latin typeface="黑体"/>
                <a:cs typeface="黑体"/>
              </a:rPr>
              <a:t>为电</a:t>
            </a:r>
            <a:r>
              <a:rPr dirty="0" sz="2000" spc="35">
                <a:latin typeface="黑体"/>
                <a:cs typeface="黑体"/>
              </a:rPr>
              <a:t>商</a:t>
            </a:r>
            <a:r>
              <a:rPr dirty="0" sz="2000" spc="25">
                <a:latin typeface="黑体"/>
                <a:cs typeface="黑体"/>
              </a:rPr>
              <a:t>直播</a:t>
            </a:r>
            <a:r>
              <a:rPr dirty="0" sz="2000" spc="35">
                <a:latin typeface="黑体"/>
                <a:cs typeface="黑体"/>
              </a:rPr>
              <a:t>的</a:t>
            </a:r>
            <a:r>
              <a:rPr dirty="0" sz="2000" spc="25">
                <a:latin typeface="黑体"/>
                <a:cs typeface="黑体"/>
              </a:rPr>
              <a:t>发展</a:t>
            </a:r>
            <a:r>
              <a:rPr dirty="0" sz="2000" spc="35">
                <a:latin typeface="黑体"/>
                <a:cs typeface="黑体"/>
              </a:rPr>
              <a:t>提</a:t>
            </a:r>
            <a:r>
              <a:rPr dirty="0" sz="2000" spc="25">
                <a:latin typeface="黑体"/>
                <a:cs typeface="黑体"/>
              </a:rPr>
              <a:t>供</a:t>
            </a:r>
            <a:r>
              <a:rPr dirty="0" sz="2000" spc="35">
                <a:latin typeface="黑体"/>
                <a:cs typeface="黑体"/>
              </a:rPr>
              <a:t>了</a:t>
            </a:r>
            <a:r>
              <a:rPr dirty="0" sz="2000">
                <a:latin typeface="黑体"/>
                <a:cs typeface="黑体"/>
              </a:rPr>
              <a:t>关 </a:t>
            </a:r>
            <a:r>
              <a:rPr dirty="0" sz="2000">
                <a:latin typeface="黑体"/>
                <a:cs typeface="黑体"/>
              </a:rPr>
              <a:t>键因素</a:t>
            </a:r>
            <a:r>
              <a:rPr dirty="0" sz="2000" spc="-15">
                <a:latin typeface="黑体"/>
                <a:cs typeface="黑体"/>
              </a:rPr>
              <a:t>之</a:t>
            </a:r>
            <a:r>
              <a:rPr dirty="0" sz="2000" spc="-5">
                <a:latin typeface="黑体"/>
                <a:cs typeface="黑体"/>
              </a:rPr>
              <a:t>一</a:t>
            </a:r>
            <a:r>
              <a:rPr dirty="0" sz="2000">
                <a:latin typeface="黑体"/>
                <a:cs typeface="黑体"/>
              </a:rPr>
              <a:t>。</a:t>
            </a:r>
            <a:endParaRPr sz="2000">
              <a:latin typeface="黑体"/>
              <a:cs typeface="黑体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57416" y="2001011"/>
            <a:ext cx="4049268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649720"/>
          </a:xfrm>
          <a:custGeom>
            <a:avLst/>
            <a:gdLst/>
            <a:ahLst/>
            <a:cxnLst/>
            <a:rect l="l" t="t" r="r" b="b"/>
            <a:pathLst>
              <a:path w="12192000" h="6649720">
                <a:moveTo>
                  <a:pt x="0" y="6649212"/>
                </a:moveTo>
                <a:lnTo>
                  <a:pt x="12192000" y="6649212"/>
                </a:lnTo>
                <a:lnTo>
                  <a:pt x="12192000" y="0"/>
                </a:lnTo>
                <a:lnTo>
                  <a:pt x="0" y="0"/>
                </a:lnTo>
                <a:lnTo>
                  <a:pt x="0" y="6649212"/>
                </a:lnTo>
                <a:close/>
              </a:path>
            </a:pathLst>
          </a:custGeom>
          <a:solidFill>
            <a:srgbClr val="BED4F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object 4"/>
            <p:cNvSpPr/>
            <p:nvPr/>
          </p:nvSpPr>
          <p:spPr>
            <a:xfrm>
              <a:off x="3991355" y="28"/>
              <a:ext cx="6507480" cy="4183379"/>
            </a:xfrm>
            <a:custGeom>
              <a:avLst/>
              <a:gdLst/>
              <a:ahLst/>
              <a:cxnLst/>
              <a:rect l="l" t="t" r="r" b="b"/>
              <a:pathLst>
                <a:path w="6507480" h="4183379">
                  <a:moveTo>
                    <a:pt x="6161560" y="0"/>
                  </a:moveTo>
                  <a:lnTo>
                    <a:pt x="6064174" y="626"/>
                  </a:lnTo>
                  <a:lnTo>
                    <a:pt x="5986679" y="2071"/>
                  </a:lnTo>
                  <a:lnTo>
                    <a:pt x="5905516" y="4471"/>
                  </a:lnTo>
                  <a:lnTo>
                    <a:pt x="5820821" y="7939"/>
                  </a:lnTo>
                  <a:lnTo>
                    <a:pt x="5732731" y="12581"/>
                  </a:lnTo>
                  <a:lnTo>
                    <a:pt x="5641380" y="18509"/>
                  </a:lnTo>
                  <a:lnTo>
                    <a:pt x="5578735" y="23228"/>
                  </a:lnTo>
                  <a:lnTo>
                    <a:pt x="5514743" y="28600"/>
                  </a:lnTo>
                  <a:lnTo>
                    <a:pt x="5449442" y="34657"/>
                  </a:lnTo>
                  <a:lnTo>
                    <a:pt x="5382873" y="41430"/>
                  </a:lnTo>
                  <a:lnTo>
                    <a:pt x="5315078" y="48953"/>
                  </a:lnTo>
                  <a:lnTo>
                    <a:pt x="5246094" y="57258"/>
                  </a:lnTo>
                  <a:lnTo>
                    <a:pt x="5175965" y="66377"/>
                  </a:lnTo>
                  <a:lnTo>
                    <a:pt x="5104728" y="76343"/>
                  </a:lnTo>
                  <a:lnTo>
                    <a:pt x="5032425" y="87189"/>
                  </a:lnTo>
                  <a:lnTo>
                    <a:pt x="4959096" y="98945"/>
                  </a:lnTo>
                  <a:lnTo>
                    <a:pt x="4884781" y="111646"/>
                  </a:lnTo>
                  <a:lnTo>
                    <a:pt x="4809521" y="125324"/>
                  </a:lnTo>
                  <a:lnTo>
                    <a:pt x="4733355" y="140010"/>
                  </a:lnTo>
                  <a:lnTo>
                    <a:pt x="4656324" y="155738"/>
                  </a:lnTo>
                  <a:lnTo>
                    <a:pt x="4578469" y="172539"/>
                  </a:lnTo>
                  <a:lnTo>
                    <a:pt x="4499829" y="190447"/>
                  </a:lnTo>
                  <a:lnTo>
                    <a:pt x="4420445" y="209493"/>
                  </a:lnTo>
                  <a:lnTo>
                    <a:pt x="4340357" y="229710"/>
                  </a:lnTo>
                  <a:lnTo>
                    <a:pt x="4259605" y="251131"/>
                  </a:lnTo>
                  <a:lnTo>
                    <a:pt x="4218993" y="262303"/>
                  </a:lnTo>
                  <a:lnTo>
                    <a:pt x="4178230" y="273788"/>
                  </a:lnTo>
                  <a:lnTo>
                    <a:pt x="4137321" y="285590"/>
                  </a:lnTo>
                  <a:lnTo>
                    <a:pt x="4096272" y="297713"/>
                  </a:lnTo>
                  <a:lnTo>
                    <a:pt x="4055086" y="310161"/>
                  </a:lnTo>
                  <a:lnTo>
                    <a:pt x="4013771" y="322938"/>
                  </a:lnTo>
                  <a:lnTo>
                    <a:pt x="3972329" y="336049"/>
                  </a:lnTo>
                  <a:lnTo>
                    <a:pt x="3930767" y="349498"/>
                  </a:lnTo>
                  <a:lnTo>
                    <a:pt x="3889089" y="363287"/>
                  </a:lnTo>
                  <a:lnTo>
                    <a:pt x="3847301" y="377422"/>
                  </a:lnTo>
                  <a:lnTo>
                    <a:pt x="3805407" y="391907"/>
                  </a:lnTo>
                  <a:lnTo>
                    <a:pt x="3763413" y="406745"/>
                  </a:lnTo>
                  <a:lnTo>
                    <a:pt x="3721323" y="421941"/>
                  </a:lnTo>
                  <a:lnTo>
                    <a:pt x="3679143" y="437498"/>
                  </a:lnTo>
                  <a:lnTo>
                    <a:pt x="3636877" y="453421"/>
                  </a:lnTo>
                  <a:lnTo>
                    <a:pt x="3594531" y="469714"/>
                  </a:lnTo>
                  <a:lnTo>
                    <a:pt x="3552110" y="486381"/>
                  </a:lnTo>
                  <a:lnTo>
                    <a:pt x="3509619" y="503426"/>
                  </a:lnTo>
                  <a:lnTo>
                    <a:pt x="3467062" y="520853"/>
                  </a:lnTo>
                  <a:lnTo>
                    <a:pt x="3424445" y="538665"/>
                  </a:lnTo>
                  <a:lnTo>
                    <a:pt x="3381773" y="556868"/>
                  </a:lnTo>
                  <a:lnTo>
                    <a:pt x="3339051" y="575465"/>
                  </a:lnTo>
                  <a:lnTo>
                    <a:pt x="3296283" y="594460"/>
                  </a:lnTo>
                  <a:lnTo>
                    <a:pt x="3253476" y="613857"/>
                  </a:lnTo>
                  <a:lnTo>
                    <a:pt x="3210633" y="633661"/>
                  </a:lnTo>
                  <a:lnTo>
                    <a:pt x="3167761" y="653875"/>
                  </a:lnTo>
                  <a:lnTo>
                    <a:pt x="3124863" y="674503"/>
                  </a:lnTo>
                  <a:lnTo>
                    <a:pt x="3081946" y="695549"/>
                  </a:lnTo>
                  <a:lnTo>
                    <a:pt x="3039014" y="717018"/>
                  </a:lnTo>
                  <a:lnTo>
                    <a:pt x="2996072" y="738914"/>
                  </a:lnTo>
                  <a:lnTo>
                    <a:pt x="2953125" y="761240"/>
                  </a:lnTo>
                  <a:lnTo>
                    <a:pt x="2910178" y="784001"/>
                  </a:lnTo>
                  <a:lnTo>
                    <a:pt x="2867236" y="807201"/>
                  </a:lnTo>
                  <a:lnTo>
                    <a:pt x="2824305" y="830843"/>
                  </a:lnTo>
                  <a:lnTo>
                    <a:pt x="2781389" y="854932"/>
                  </a:lnTo>
                  <a:lnTo>
                    <a:pt x="2738493" y="879472"/>
                  </a:lnTo>
                  <a:lnTo>
                    <a:pt x="2695623" y="904467"/>
                  </a:lnTo>
                  <a:lnTo>
                    <a:pt x="2652783" y="929921"/>
                  </a:lnTo>
                  <a:lnTo>
                    <a:pt x="2609978" y="955838"/>
                  </a:lnTo>
                  <a:lnTo>
                    <a:pt x="2567214" y="982222"/>
                  </a:lnTo>
                  <a:lnTo>
                    <a:pt x="2524495" y="1009077"/>
                  </a:lnTo>
                  <a:lnTo>
                    <a:pt x="2481827" y="1036407"/>
                  </a:lnTo>
                  <a:lnTo>
                    <a:pt x="2439215" y="1064217"/>
                  </a:lnTo>
                  <a:lnTo>
                    <a:pt x="2396663" y="1092510"/>
                  </a:lnTo>
                  <a:lnTo>
                    <a:pt x="2354177" y="1121290"/>
                  </a:lnTo>
                  <a:lnTo>
                    <a:pt x="2311761" y="1150562"/>
                  </a:lnTo>
                  <a:lnTo>
                    <a:pt x="2269421" y="1180329"/>
                  </a:lnTo>
                  <a:lnTo>
                    <a:pt x="2227162" y="1210595"/>
                  </a:lnTo>
                  <a:lnTo>
                    <a:pt x="2184989" y="1241365"/>
                  </a:lnTo>
                  <a:lnTo>
                    <a:pt x="2142906" y="1272643"/>
                  </a:lnTo>
                  <a:lnTo>
                    <a:pt x="2100919" y="1304432"/>
                  </a:lnTo>
                  <a:lnTo>
                    <a:pt x="2059033" y="1336737"/>
                  </a:lnTo>
                  <a:lnTo>
                    <a:pt x="2017253" y="1369562"/>
                  </a:lnTo>
                  <a:lnTo>
                    <a:pt x="1975584" y="1402911"/>
                  </a:lnTo>
                  <a:lnTo>
                    <a:pt x="1934031" y="1436788"/>
                  </a:lnTo>
                  <a:lnTo>
                    <a:pt x="1892599" y="1471196"/>
                  </a:lnTo>
                  <a:lnTo>
                    <a:pt x="1851293" y="1506141"/>
                  </a:lnTo>
                  <a:lnTo>
                    <a:pt x="1810118" y="1541625"/>
                  </a:lnTo>
                  <a:lnTo>
                    <a:pt x="1769079" y="1577654"/>
                  </a:lnTo>
                  <a:lnTo>
                    <a:pt x="1728181" y="1614231"/>
                  </a:lnTo>
                  <a:lnTo>
                    <a:pt x="1687429" y="1651360"/>
                  </a:lnTo>
                  <a:lnTo>
                    <a:pt x="1646829" y="1689045"/>
                  </a:lnTo>
                  <a:lnTo>
                    <a:pt x="1606385" y="1727290"/>
                  </a:lnTo>
                  <a:lnTo>
                    <a:pt x="1566102" y="1766100"/>
                  </a:lnTo>
                  <a:lnTo>
                    <a:pt x="1525985" y="1805479"/>
                  </a:lnTo>
                  <a:lnTo>
                    <a:pt x="1486040" y="1845429"/>
                  </a:lnTo>
                  <a:lnTo>
                    <a:pt x="1446271" y="1885957"/>
                  </a:lnTo>
                  <a:lnTo>
                    <a:pt x="1406684" y="1927065"/>
                  </a:lnTo>
                  <a:lnTo>
                    <a:pt x="1367283" y="1968757"/>
                  </a:lnTo>
                  <a:lnTo>
                    <a:pt x="1328073" y="2011039"/>
                  </a:lnTo>
                  <a:lnTo>
                    <a:pt x="1289060" y="2053913"/>
                  </a:lnTo>
                  <a:lnTo>
                    <a:pt x="1250248" y="2097383"/>
                  </a:lnTo>
                  <a:lnTo>
                    <a:pt x="1211643" y="2141455"/>
                  </a:lnTo>
                  <a:lnTo>
                    <a:pt x="1173250" y="2186132"/>
                  </a:lnTo>
                  <a:lnTo>
                    <a:pt x="1135073" y="2231417"/>
                  </a:lnTo>
                  <a:lnTo>
                    <a:pt x="1097118" y="2277316"/>
                  </a:lnTo>
                  <a:lnTo>
                    <a:pt x="1059390" y="2323831"/>
                  </a:lnTo>
                  <a:lnTo>
                    <a:pt x="1021893" y="2370968"/>
                  </a:lnTo>
                  <a:lnTo>
                    <a:pt x="984633" y="2418730"/>
                  </a:lnTo>
                  <a:lnTo>
                    <a:pt x="947615" y="2467121"/>
                  </a:lnTo>
                  <a:lnTo>
                    <a:pt x="910844" y="2516145"/>
                  </a:lnTo>
                  <a:lnTo>
                    <a:pt x="874325" y="2565807"/>
                  </a:lnTo>
                  <a:lnTo>
                    <a:pt x="838062" y="2616110"/>
                  </a:lnTo>
                  <a:lnTo>
                    <a:pt x="802062" y="2667058"/>
                  </a:lnTo>
                  <a:lnTo>
                    <a:pt x="766328" y="2718656"/>
                  </a:lnTo>
                  <a:lnTo>
                    <a:pt x="730867" y="2770908"/>
                  </a:lnTo>
                  <a:lnTo>
                    <a:pt x="695682" y="2823817"/>
                  </a:lnTo>
                  <a:lnTo>
                    <a:pt x="660780" y="2877388"/>
                  </a:lnTo>
                  <a:lnTo>
                    <a:pt x="626165" y="2931624"/>
                  </a:lnTo>
                  <a:lnTo>
                    <a:pt x="591842" y="2986531"/>
                  </a:lnTo>
                  <a:lnTo>
                    <a:pt x="557816" y="3042111"/>
                  </a:lnTo>
                  <a:lnTo>
                    <a:pt x="524092" y="3098369"/>
                  </a:lnTo>
                  <a:lnTo>
                    <a:pt x="490676" y="3155309"/>
                  </a:lnTo>
                  <a:lnTo>
                    <a:pt x="457571" y="3212935"/>
                  </a:lnTo>
                  <a:lnTo>
                    <a:pt x="424784" y="3271250"/>
                  </a:lnTo>
                  <a:lnTo>
                    <a:pt x="392320" y="3330260"/>
                  </a:lnTo>
                  <a:lnTo>
                    <a:pt x="360183" y="3389969"/>
                  </a:lnTo>
                  <a:lnTo>
                    <a:pt x="328378" y="3450379"/>
                  </a:lnTo>
                  <a:lnTo>
                    <a:pt x="296911" y="3511495"/>
                  </a:lnTo>
                  <a:lnTo>
                    <a:pt x="265786" y="3573322"/>
                  </a:lnTo>
                  <a:lnTo>
                    <a:pt x="235009" y="3635863"/>
                  </a:lnTo>
                  <a:lnTo>
                    <a:pt x="204584" y="3699123"/>
                  </a:lnTo>
                  <a:lnTo>
                    <a:pt x="174517" y="3763105"/>
                  </a:lnTo>
                  <a:lnTo>
                    <a:pt x="144812" y="3827814"/>
                  </a:lnTo>
                  <a:lnTo>
                    <a:pt x="115475" y="3893253"/>
                  </a:lnTo>
                  <a:lnTo>
                    <a:pt x="86511" y="3959427"/>
                  </a:lnTo>
                  <a:lnTo>
                    <a:pt x="57924" y="4026339"/>
                  </a:lnTo>
                  <a:lnTo>
                    <a:pt x="29720" y="4093994"/>
                  </a:lnTo>
                  <a:lnTo>
                    <a:pt x="1905" y="4162396"/>
                  </a:lnTo>
                  <a:lnTo>
                    <a:pt x="0" y="4183351"/>
                  </a:lnTo>
                  <a:lnTo>
                    <a:pt x="6507480" y="4183351"/>
                  </a:lnTo>
                  <a:lnTo>
                    <a:pt x="6507480" y="8861"/>
                  </a:lnTo>
                  <a:lnTo>
                    <a:pt x="6461034" y="6634"/>
                  </a:lnTo>
                  <a:lnTo>
                    <a:pt x="6354287" y="2752"/>
                  </a:lnTo>
                  <a:lnTo>
                    <a:pt x="6251862" y="619"/>
                  </a:lnTo>
                  <a:lnTo>
                    <a:pt x="6161560" y="0"/>
                  </a:lnTo>
                  <a:close/>
                </a:path>
              </a:pathLst>
            </a:custGeom>
            <a:solidFill>
              <a:srgbClr val="DFEA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84520" y="0"/>
              <a:ext cx="6507480" cy="3884929"/>
            </a:xfrm>
            <a:custGeom>
              <a:avLst/>
              <a:gdLst/>
              <a:ahLst/>
              <a:cxnLst/>
              <a:rect l="l" t="t" r="r" b="b"/>
              <a:pathLst>
                <a:path w="6507480" h="3884929">
                  <a:moveTo>
                    <a:pt x="6507480" y="0"/>
                  </a:moveTo>
                  <a:lnTo>
                    <a:pt x="4088446" y="0"/>
                  </a:lnTo>
                  <a:lnTo>
                    <a:pt x="4055086" y="10086"/>
                  </a:lnTo>
                  <a:lnTo>
                    <a:pt x="3972329" y="35984"/>
                  </a:lnTo>
                  <a:lnTo>
                    <a:pt x="3889089" y="63232"/>
                  </a:lnTo>
                  <a:lnTo>
                    <a:pt x="3805407" y="91863"/>
                  </a:lnTo>
                  <a:lnTo>
                    <a:pt x="3721323" y="121908"/>
                  </a:lnTo>
                  <a:lnTo>
                    <a:pt x="3636877" y="153400"/>
                  </a:lnTo>
                  <a:lnTo>
                    <a:pt x="3552110" y="186372"/>
                  </a:lnTo>
                  <a:lnTo>
                    <a:pt x="3467062" y="220856"/>
                  </a:lnTo>
                  <a:lnTo>
                    <a:pt x="3381773" y="256885"/>
                  </a:lnTo>
                  <a:lnTo>
                    <a:pt x="3296283" y="294490"/>
                  </a:lnTo>
                  <a:lnTo>
                    <a:pt x="3210633" y="333706"/>
                  </a:lnTo>
                  <a:lnTo>
                    <a:pt x="3124863" y="374563"/>
                  </a:lnTo>
                  <a:lnTo>
                    <a:pt x="3039014" y="417094"/>
                  </a:lnTo>
                  <a:lnTo>
                    <a:pt x="2953125" y="461332"/>
                  </a:lnTo>
                  <a:lnTo>
                    <a:pt x="2910178" y="484101"/>
                  </a:lnTo>
                  <a:lnTo>
                    <a:pt x="2867236" y="507309"/>
                  </a:lnTo>
                  <a:lnTo>
                    <a:pt x="2824305" y="530960"/>
                  </a:lnTo>
                  <a:lnTo>
                    <a:pt x="2781389" y="555058"/>
                  </a:lnTo>
                  <a:lnTo>
                    <a:pt x="2738493" y="579607"/>
                  </a:lnTo>
                  <a:lnTo>
                    <a:pt x="2695623" y="604611"/>
                  </a:lnTo>
                  <a:lnTo>
                    <a:pt x="2652783" y="630074"/>
                  </a:lnTo>
                  <a:lnTo>
                    <a:pt x="2609978" y="656001"/>
                  </a:lnTo>
                  <a:lnTo>
                    <a:pt x="2567214" y="682394"/>
                  </a:lnTo>
                  <a:lnTo>
                    <a:pt x="2524495" y="709259"/>
                  </a:lnTo>
                  <a:lnTo>
                    <a:pt x="2481827" y="736599"/>
                  </a:lnTo>
                  <a:lnTo>
                    <a:pt x="2439215" y="764419"/>
                  </a:lnTo>
                  <a:lnTo>
                    <a:pt x="2396663" y="792722"/>
                  </a:lnTo>
                  <a:lnTo>
                    <a:pt x="2354177" y="821513"/>
                  </a:lnTo>
                  <a:lnTo>
                    <a:pt x="2311761" y="850795"/>
                  </a:lnTo>
                  <a:lnTo>
                    <a:pt x="2269421" y="880573"/>
                  </a:lnTo>
                  <a:lnTo>
                    <a:pt x="2227162" y="910851"/>
                  </a:lnTo>
                  <a:lnTo>
                    <a:pt x="2184989" y="941632"/>
                  </a:lnTo>
                  <a:lnTo>
                    <a:pt x="2142906" y="972921"/>
                  </a:lnTo>
                  <a:lnTo>
                    <a:pt x="2100919" y="1004722"/>
                  </a:lnTo>
                  <a:lnTo>
                    <a:pt x="2059033" y="1037039"/>
                  </a:lnTo>
                  <a:lnTo>
                    <a:pt x="2017253" y="1069876"/>
                  </a:lnTo>
                  <a:lnTo>
                    <a:pt x="1975584" y="1103236"/>
                  </a:lnTo>
                  <a:lnTo>
                    <a:pt x="1934031" y="1137125"/>
                  </a:lnTo>
                  <a:lnTo>
                    <a:pt x="1892599" y="1171546"/>
                  </a:lnTo>
                  <a:lnTo>
                    <a:pt x="1851293" y="1206503"/>
                  </a:lnTo>
                  <a:lnTo>
                    <a:pt x="1810118" y="1242001"/>
                  </a:lnTo>
                  <a:lnTo>
                    <a:pt x="1769079" y="1278043"/>
                  </a:lnTo>
                  <a:lnTo>
                    <a:pt x="1728181" y="1314633"/>
                  </a:lnTo>
                  <a:lnTo>
                    <a:pt x="1687429" y="1351775"/>
                  </a:lnTo>
                  <a:lnTo>
                    <a:pt x="1646829" y="1389474"/>
                  </a:lnTo>
                  <a:lnTo>
                    <a:pt x="1606385" y="1427733"/>
                  </a:lnTo>
                  <a:lnTo>
                    <a:pt x="1566102" y="1466558"/>
                  </a:lnTo>
                  <a:lnTo>
                    <a:pt x="1525985" y="1505950"/>
                  </a:lnTo>
                  <a:lnTo>
                    <a:pt x="1486040" y="1545915"/>
                  </a:lnTo>
                  <a:lnTo>
                    <a:pt x="1446271" y="1586457"/>
                  </a:lnTo>
                  <a:lnTo>
                    <a:pt x="1406684" y="1627580"/>
                  </a:lnTo>
                  <a:lnTo>
                    <a:pt x="1367283" y="1669288"/>
                  </a:lnTo>
                  <a:lnTo>
                    <a:pt x="1328073" y="1711585"/>
                  </a:lnTo>
                  <a:lnTo>
                    <a:pt x="1289060" y="1754474"/>
                  </a:lnTo>
                  <a:lnTo>
                    <a:pt x="1250248" y="1797961"/>
                  </a:lnTo>
                  <a:lnTo>
                    <a:pt x="1211643" y="1842048"/>
                  </a:lnTo>
                  <a:lnTo>
                    <a:pt x="1173250" y="1886741"/>
                  </a:lnTo>
                  <a:lnTo>
                    <a:pt x="1135073" y="1932043"/>
                  </a:lnTo>
                  <a:lnTo>
                    <a:pt x="1097118" y="1977958"/>
                  </a:lnTo>
                  <a:lnTo>
                    <a:pt x="1059390" y="2024490"/>
                  </a:lnTo>
                  <a:lnTo>
                    <a:pt x="1021893" y="2071644"/>
                  </a:lnTo>
                  <a:lnTo>
                    <a:pt x="984633" y="2119423"/>
                  </a:lnTo>
                  <a:lnTo>
                    <a:pt x="947615" y="2167832"/>
                  </a:lnTo>
                  <a:lnTo>
                    <a:pt x="910844" y="2216874"/>
                  </a:lnTo>
                  <a:lnTo>
                    <a:pt x="874325" y="2266554"/>
                  </a:lnTo>
                  <a:lnTo>
                    <a:pt x="838062" y="2316875"/>
                  </a:lnTo>
                  <a:lnTo>
                    <a:pt x="802062" y="2367842"/>
                  </a:lnTo>
                  <a:lnTo>
                    <a:pt x="766328" y="2419459"/>
                  </a:lnTo>
                  <a:lnTo>
                    <a:pt x="730867" y="2471729"/>
                  </a:lnTo>
                  <a:lnTo>
                    <a:pt x="695682" y="2524657"/>
                  </a:lnTo>
                  <a:lnTo>
                    <a:pt x="660780" y="2578248"/>
                  </a:lnTo>
                  <a:lnTo>
                    <a:pt x="626165" y="2632504"/>
                  </a:lnTo>
                  <a:lnTo>
                    <a:pt x="591842" y="2687430"/>
                  </a:lnTo>
                  <a:lnTo>
                    <a:pt x="557816" y="2743030"/>
                  </a:lnTo>
                  <a:lnTo>
                    <a:pt x="524092" y="2799308"/>
                  </a:lnTo>
                  <a:lnTo>
                    <a:pt x="490676" y="2856269"/>
                  </a:lnTo>
                  <a:lnTo>
                    <a:pt x="457571" y="2913916"/>
                  </a:lnTo>
                  <a:lnTo>
                    <a:pt x="424784" y="2972253"/>
                  </a:lnTo>
                  <a:lnTo>
                    <a:pt x="392320" y="3031284"/>
                  </a:lnTo>
                  <a:lnTo>
                    <a:pt x="360183" y="3091014"/>
                  </a:lnTo>
                  <a:lnTo>
                    <a:pt x="328378" y="3151446"/>
                  </a:lnTo>
                  <a:lnTo>
                    <a:pt x="296911" y="3212584"/>
                  </a:lnTo>
                  <a:lnTo>
                    <a:pt x="265786" y="3274434"/>
                  </a:lnTo>
                  <a:lnTo>
                    <a:pt x="235009" y="3336997"/>
                  </a:lnTo>
                  <a:lnTo>
                    <a:pt x="204584" y="3400280"/>
                  </a:lnTo>
                  <a:lnTo>
                    <a:pt x="174517" y="3464285"/>
                  </a:lnTo>
                  <a:lnTo>
                    <a:pt x="144812" y="3529017"/>
                  </a:lnTo>
                  <a:lnTo>
                    <a:pt x="115475" y="3594480"/>
                  </a:lnTo>
                  <a:lnTo>
                    <a:pt x="86511" y="3660678"/>
                  </a:lnTo>
                  <a:lnTo>
                    <a:pt x="57924" y="3727614"/>
                  </a:lnTo>
                  <a:lnTo>
                    <a:pt x="29720" y="3795294"/>
                  </a:lnTo>
                  <a:lnTo>
                    <a:pt x="1904" y="3863721"/>
                  </a:lnTo>
                  <a:lnTo>
                    <a:pt x="0" y="3884676"/>
                  </a:lnTo>
                  <a:lnTo>
                    <a:pt x="6507480" y="3884676"/>
                  </a:lnTo>
                  <a:lnTo>
                    <a:pt x="6507480" y="0"/>
                  </a:lnTo>
                  <a:close/>
                </a:path>
              </a:pathLst>
            </a:custGeom>
            <a:solidFill>
              <a:srgbClr val="BED4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990600"/>
              <a:ext cx="12192000" cy="5659120"/>
            </a:xfrm>
            <a:custGeom>
              <a:avLst/>
              <a:gdLst/>
              <a:ahLst/>
              <a:cxnLst/>
              <a:rect l="l" t="t" r="r" b="b"/>
              <a:pathLst>
                <a:path w="12192000" h="5659120">
                  <a:moveTo>
                    <a:pt x="0" y="5658612"/>
                  </a:moveTo>
                  <a:lnTo>
                    <a:pt x="12191999" y="5658612"/>
                  </a:lnTo>
                  <a:lnTo>
                    <a:pt x="12191999" y="0"/>
                  </a:lnTo>
                  <a:lnTo>
                    <a:pt x="0" y="0"/>
                  </a:lnTo>
                  <a:lnTo>
                    <a:pt x="0" y="56586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6649211"/>
              <a:ext cx="12181840" cy="208915"/>
            </a:xfrm>
            <a:custGeom>
              <a:avLst/>
              <a:gdLst/>
              <a:ahLst/>
              <a:cxnLst/>
              <a:rect l="l" t="t" r="r" b="b"/>
              <a:pathLst>
                <a:path w="12181840" h="208915">
                  <a:moveTo>
                    <a:pt x="12181332" y="208785"/>
                  </a:moveTo>
                  <a:lnTo>
                    <a:pt x="12181332" y="0"/>
                  </a:lnTo>
                  <a:lnTo>
                    <a:pt x="0" y="0"/>
                  </a:lnTo>
                  <a:lnTo>
                    <a:pt x="0" y="208785"/>
                  </a:lnTo>
                  <a:lnTo>
                    <a:pt x="12181332" y="208785"/>
                  </a:lnTo>
                  <a:close/>
                </a:path>
              </a:pathLst>
            </a:custGeom>
            <a:solidFill>
              <a:srgbClr val="5C91E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17252" y="5370576"/>
              <a:ext cx="1941576" cy="1197864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123594" y="236042"/>
            <a:ext cx="186055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0"/>
              <a:t>学习内容</a:t>
            </a:r>
            <a:endParaRPr sz="3600"/>
          </a:p>
        </p:txBody>
      </p:sp>
      <p:sp>
        <p:nvSpPr>
          <p:cNvPr id="10" name="object 10"/>
          <p:cNvSpPr/>
          <p:nvPr/>
        </p:nvSpPr>
        <p:spPr>
          <a:xfrm>
            <a:off x="1043939" y="1726692"/>
            <a:ext cx="5219700" cy="858519"/>
          </a:xfrm>
          <a:custGeom>
            <a:avLst/>
            <a:gdLst/>
            <a:ahLst/>
            <a:cxnLst/>
            <a:rect l="l" t="t" r="r" b="b"/>
            <a:pathLst>
              <a:path w="5219700" h="858519">
                <a:moveTo>
                  <a:pt x="5076698" y="0"/>
                </a:moveTo>
                <a:lnTo>
                  <a:pt x="143001" y="0"/>
                </a:lnTo>
                <a:lnTo>
                  <a:pt x="97800" y="7288"/>
                </a:lnTo>
                <a:lnTo>
                  <a:pt x="58545" y="27586"/>
                </a:lnTo>
                <a:lnTo>
                  <a:pt x="27590" y="58539"/>
                </a:lnTo>
                <a:lnTo>
                  <a:pt x="7290" y="97796"/>
                </a:lnTo>
                <a:lnTo>
                  <a:pt x="0" y="143002"/>
                </a:lnTo>
                <a:lnTo>
                  <a:pt x="0" y="715010"/>
                </a:lnTo>
                <a:lnTo>
                  <a:pt x="7290" y="760215"/>
                </a:lnTo>
                <a:lnTo>
                  <a:pt x="27590" y="799472"/>
                </a:lnTo>
                <a:lnTo>
                  <a:pt x="58545" y="830425"/>
                </a:lnTo>
                <a:lnTo>
                  <a:pt x="97800" y="850723"/>
                </a:lnTo>
                <a:lnTo>
                  <a:pt x="143001" y="858012"/>
                </a:lnTo>
                <a:lnTo>
                  <a:pt x="5076698" y="858012"/>
                </a:lnTo>
                <a:lnTo>
                  <a:pt x="5121903" y="850723"/>
                </a:lnTo>
                <a:lnTo>
                  <a:pt x="5161160" y="830425"/>
                </a:lnTo>
                <a:lnTo>
                  <a:pt x="5192113" y="799472"/>
                </a:lnTo>
                <a:lnTo>
                  <a:pt x="5212411" y="760215"/>
                </a:lnTo>
                <a:lnTo>
                  <a:pt x="5219700" y="715010"/>
                </a:lnTo>
                <a:lnTo>
                  <a:pt x="5219700" y="143002"/>
                </a:lnTo>
                <a:lnTo>
                  <a:pt x="5212411" y="97796"/>
                </a:lnTo>
                <a:lnTo>
                  <a:pt x="5192113" y="58539"/>
                </a:lnTo>
                <a:lnTo>
                  <a:pt x="5161160" y="27586"/>
                </a:lnTo>
                <a:lnTo>
                  <a:pt x="5121903" y="7288"/>
                </a:lnTo>
                <a:lnTo>
                  <a:pt x="5076698" y="0"/>
                </a:lnTo>
                <a:close/>
              </a:path>
            </a:pathLst>
          </a:custGeom>
          <a:solidFill>
            <a:srgbClr val="BED4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248562" y="1896872"/>
            <a:ext cx="4741545" cy="34410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10" b="1">
                <a:latin typeface="黑体"/>
                <a:cs typeface="黑体"/>
              </a:rPr>
              <a:t>任务</a:t>
            </a:r>
            <a:r>
              <a:rPr dirty="0" sz="3200" spc="-10" b="1">
                <a:latin typeface="黑体"/>
                <a:cs typeface="黑体"/>
              </a:rPr>
              <a:t>一</a:t>
            </a:r>
            <a:r>
              <a:rPr dirty="0" sz="3200" spc="120" b="1">
                <a:latin typeface="黑体"/>
                <a:cs typeface="黑体"/>
              </a:rPr>
              <a:t> </a:t>
            </a:r>
            <a:r>
              <a:rPr dirty="0" sz="3200" spc="5" b="1">
                <a:latin typeface="黑体"/>
                <a:cs typeface="黑体"/>
              </a:rPr>
              <a:t>认识</a:t>
            </a:r>
            <a:r>
              <a:rPr dirty="0" sz="3200" spc="-5" b="1">
                <a:latin typeface="黑体"/>
                <a:cs typeface="黑体"/>
              </a:rPr>
              <a:t>直播电</a:t>
            </a:r>
            <a:r>
              <a:rPr dirty="0" sz="3200" spc="-10" b="1">
                <a:latin typeface="黑体"/>
                <a:cs typeface="黑体"/>
              </a:rPr>
              <a:t>商</a:t>
            </a:r>
            <a:endParaRPr sz="3200">
              <a:latin typeface="黑体"/>
              <a:cs typeface="黑体"/>
            </a:endParaRPr>
          </a:p>
          <a:p>
            <a:pPr marL="12700" marR="5080">
              <a:lnSpc>
                <a:spcPts val="11520"/>
              </a:lnSpc>
              <a:spcBef>
                <a:spcPts val="1465"/>
              </a:spcBef>
            </a:pPr>
            <a:r>
              <a:rPr dirty="0" sz="3200" spc="10" b="1">
                <a:latin typeface="黑体"/>
                <a:cs typeface="黑体"/>
              </a:rPr>
              <a:t>任务</a:t>
            </a:r>
            <a:r>
              <a:rPr dirty="0" sz="3200" spc="-10" b="1">
                <a:latin typeface="黑体"/>
                <a:cs typeface="黑体"/>
              </a:rPr>
              <a:t>二</a:t>
            </a:r>
            <a:r>
              <a:rPr dirty="0" sz="3200" spc="55" b="1">
                <a:latin typeface="黑体"/>
                <a:cs typeface="黑体"/>
              </a:rPr>
              <a:t> </a:t>
            </a:r>
            <a:r>
              <a:rPr dirty="0" sz="3200" spc="5" b="1">
                <a:latin typeface="黑体"/>
                <a:cs typeface="黑体"/>
              </a:rPr>
              <a:t>认识</a:t>
            </a:r>
            <a:r>
              <a:rPr dirty="0" sz="3200" spc="-5" b="1">
                <a:latin typeface="黑体"/>
                <a:cs typeface="黑体"/>
              </a:rPr>
              <a:t>直播电</a:t>
            </a:r>
            <a:r>
              <a:rPr dirty="0" sz="3200" spc="-10" b="1">
                <a:latin typeface="黑体"/>
                <a:cs typeface="黑体"/>
              </a:rPr>
              <a:t>商</a:t>
            </a:r>
            <a:r>
              <a:rPr dirty="0" sz="3200" spc="-5" b="1">
                <a:latin typeface="黑体"/>
                <a:cs typeface="黑体"/>
              </a:rPr>
              <a:t>平</a:t>
            </a:r>
            <a:r>
              <a:rPr dirty="0" sz="3200" spc="-10" b="1">
                <a:latin typeface="黑体"/>
                <a:cs typeface="黑体"/>
              </a:rPr>
              <a:t>台 </a:t>
            </a:r>
            <a:r>
              <a:rPr dirty="0" sz="3200" spc="10" b="1">
                <a:latin typeface="黑体"/>
                <a:cs typeface="黑体"/>
              </a:rPr>
              <a:t>任务</a:t>
            </a:r>
            <a:r>
              <a:rPr dirty="0" sz="3200" spc="-10" b="1">
                <a:latin typeface="黑体"/>
                <a:cs typeface="黑体"/>
              </a:rPr>
              <a:t>三</a:t>
            </a:r>
            <a:r>
              <a:rPr dirty="0" sz="3200" spc="75" b="1">
                <a:latin typeface="黑体"/>
                <a:cs typeface="黑体"/>
              </a:rPr>
              <a:t> </a:t>
            </a:r>
            <a:r>
              <a:rPr dirty="0" sz="3200" spc="5" b="1">
                <a:latin typeface="黑体"/>
                <a:cs typeface="黑体"/>
              </a:rPr>
              <a:t>认识</a:t>
            </a:r>
            <a:r>
              <a:rPr dirty="0" sz="3200" spc="-10" b="1">
                <a:latin typeface="黑体"/>
                <a:cs typeface="黑体"/>
              </a:rPr>
              <a:t>直</a:t>
            </a:r>
            <a:r>
              <a:rPr dirty="0" sz="3200" spc="5" b="1">
                <a:latin typeface="黑体"/>
                <a:cs typeface="黑体"/>
              </a:rPr>
              <a:t>播</a:t>
            </a:r>
            <a:r>
              <a:rPr dirty="0" sz="3200" spc="-10" b="1">
                <a:latin typeface="黑体"/>
                <a:cs typeface="黑体"/>
              </a:rPr>
              <a:t>电商</a:t>
            </a:r>
            <a:r>
              <a:rPr dirty="0" sz="3200" b="1">
                <a:latin typeface="黑体"/>
                <a:cs typeface="黑体"/>
              </a:rPr>
              <a:t>运</a:t>
            </a:r>
            <a:r>
              <a:rPr dirty="0" sz="3200" spc="-10" b="1">
                <a:latin typeface="黑体"/>
                <a:cs typeface="黑体"/>
              </a:rPr>
              <a:t>营</a:t>
            </a:r>
            <a:endParaRPr sz="3200">
              <a:latin typeface="黑体"/>
              <a:cs typeface="黑体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70431" cy="1223772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649720"/>
          </a:xfrm>
          <a:custGeom>
            <a:avLst/>
            <a:gdLst/>
            <a:ahLst/>
            <a:cxnLst/>
            <a:rect l="l" t="t" r="r" b="b"/>
            <a:pathLst>
              <a:path w="12192000" h="6649720">
                <a:moveTo>
                  <a:pt x="0" y="6649212"/>
                </a:moveTo>
                <a:lnTo>
                  <a:pt x="12192000" y="6649212"/>
                </a:lnTo>
                <a:lnTo>
                  <a:pt x="12192000" y="0"/>
                </a:lnTo>
                <a:lnTo>
                  <a:pt x="0" y="0"/>
                </a:lnTo>
                <a:lnTo>
                  <a:pt x="0" y="6649212"/>
                </a:lnTo>
                <a:close/>
              </a:path>
            </a:pathLst>
          </a:custGeom>
          <a:solidFill>
            <a:srgbClr val="BED4F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object 4"/>
            <p:cNvSpPr/>
            <p:nvPr/>
          </p:nvSpPr>
          <p:spPr>
            <a:xfrm>
              <a:off x="3991355" y="28"/>
              <a:ext cx="6507480" cy="4183379"/>
            </a:xfrm>
            <a:custGeom>
              <a:avLst/>
              <a:gdLst/>
              <a:ahLst/>
              <a:cxnLst/>
              <a:rect l="l" t="t" r="r" b="b"/>
              <a:pathLst>
                <a:path w="6507480" h="4183379">
                  <a:moveTo>
                    <a:pt x="6161560" y="0"/>
                  </a:moveTo>
                  <a:lnTo>
                    <a:pt x="6064174" y="626"/>
                  </a:lnTo>
                  <a:lnTo>
                    <a:pt x="5986679" y="2071"/>
                  </a:lnTo>
                  <a:lnTo>
                    <a:pt x="5905516" y="4471"/>
                  </a:lnTo>
                  <a:lnTo>
                    <a:pt x="5820821" y="7939"/>
                  </a:lnTo>
                  <a:lnTo>
                    <a:pt x="5732731" y="12581"/>
                  </a:lnTo>
                  <a:lnTo>
                    <a:pt x="5641380" y="18509"/>
                  </a:lnTo>
                  <a:lnTo>
                    <a:pt x="5578735" y="23228"/>
                  </a:lnTo>
                  <a:lnTo>
                    <a:pt x="5514743" y="28600"/>
                  </a:lnTo>
                  <a:lnTo>
                    <a:pt x="5449442" y="34657"/>
                  </a:lnTo>
                  <a:lnTo>
                    <a:pt x="5382873" y="41430"/>
                  </a:lnTo>
                  <a:lnTo>
                    <a:pt x="5315078" y="48953"/>
                  </a:lnTo>
                  <a:lnTo>
                    <a:pt x="5246094" y="57258"/>
                  </a:lnTo>
                  <a:lnTo>
                    <a:pt x="5175965" y="66377"/>
                  </a:lnTo>
                  <a:lnTo>
                    <a:pt x="5104728" y="76343"/>
                  </a:lnTo>
                  <a:lnTo>
                    <a:pt x="5032425" y="87189"/>
                  </a:lnTo>
                  <a:lnTo>
                    <a:pt x="4959096" y="98945"/>
                  </a:lnTo>
                  <a:lnTo>
                    <a:pt x="4884781" y="111646"/>
                  </a:lnTo>
                  <a:lnTo>
                    <a:pt x="4809521" y="125324"/>
                  </a:lnTo>
                  <a:lnTo>
                    <a:pt x="4733355" y="140010"/>
                  </a:lnTo>
                  <a:lnTo>
                    <a:pt x="4656324" y="155738"/>
                  </a:lnTo>
                  <a:lnTo>
                    <a:pt x="4578469" y="172539"/>
                  </a:lnTo>
                  <a:lnTo>
                    <a:pt x="4499829" y="190447"/>
                  </a:lnTo>
                  <a:lnTo>
                    <a:pt x="4420445" y="209493"/>
                  </a:lnTo>
                  <a:lnTo>
                    <a:pt x="4340357" y="229710"/>
                  </a:lnTo>
                  <a:lnTo>
                    <a:pt x="4259605" y="251131"/>
                  </a:lnTo>
                  <a:lnTo>
                    <a:pt x="4218993" y="262303"/>
                  </a:lnTo>
                  <a:lnTo>
                    <a:pt x="4178230" y="273788"/>
                  </a:lnTo>
                  <a:lnTo>
                    <a:pt x="4137321" y="285590"/>
                  </a:lnTo>
                  <a:lnTo>
                    <a:pt x="4096272" y="297713"/>
                  </a:lnTo>
                  <a:lnTo>
                    <a:pt x="4055086" y="310161"/>
                  </a:lnTo>
                  <a:lnTo>
                    <a:pt x="4013771" y="322938"/>
                  </a:lnTo>
                  <a:lnTo>
                    <a:pt x="3972329" y="336049"/>
                  </a:lnTo>
                  <a:lnTo>
                    <a:pt x="3930767" y="349498"/>
                  </a:lnTo>
                  <a:lnTo>
                    <a:pt x="3889089" y="363287"/>
                  </a:lnTo>
                  <a:lnTo>
                    <a:pt x="3847301" y="377422"/>
                  </a:lnTo>
                  <a:lnTo>
                    <a:pt x="3805407" y="391907"/>
                  </a:lnTo>
                  <a:lnTo>
                    <a:pt x="3763413" y="406745"/>
                  </a:lnTo>
                  <a:lnTo>
                    <a:pt x="3721323" y="421941"/>
                  </a:lnTo>
                  <a:lnTo>
                    <a:pt x="3679143" y="437498"/>
                  </a:lnTo>
                  <a:lnTo>
                    <a:pt x="3636877" y="453421"/>
                  </a:lnTo>
                  <a:lnTo>
                    <a:pt x="3594531" y="469714"/>
                  </a:lnTo>
                  <a:lnTo>
                    <a:pt x="3552110" y="486381"/>
                  </a:lnTo>
                  <a:lnTo>
                    <a:pt x="3509619" y="503426"/>
                  </a:lnTo>
                  <a:lnTo>
                    <a:pt x="3467062" y="520853"/>
                  </a:lnTo>
                  <a:lnTo>
                    <a:pt x="3424445" y="538665"/>
                  </a:lnTo>
                  <a:lnTo>
                    <a:pt x="3381773" y="556868"/>
                  </a:lnTo>
                  <a:lnTo>
                    <a:pt x="3339051" y="575465"/>
                  </a:lnTo>
                  <a:lnTo>
                    <a:pt x="3296283" y="594460"/>
                  </a:lnTo>
                  <a:lnTo>
                    <a:pt x="3253476" y="613857"/>
                  </a:lnTo>
                  <a:lnTo>
                    <a:pt x="3210633" y="633661"/>
                  </a:lnTo>
                  <a:lnTo>
                    <a:pt x="3167761" y="653875"/>
                  </a:lnTo>
                  <a:lnTo>
                    <a:pt x="3124863" y="674503"/>
                  </a:lnTo>
                  <a:lnTo>
                    <a:pt x="3081946" y="695549"/>
                  </a:lnTo>
                  <a:lnTo>
                    <a:pt x="3039014" y="717018"/>
                  </a:lnTo>
                  <a:lnTo>
                    <a:pt x="2996072" y="738914"/>
                  </a:lnTo>
                  <a:lnTo>
                    <a:pt x="2953125" y="761240"/>
                  </a:lnTo>
                  <a:lnTo>
                    <a:pt x="2910178" y="784001"/>
                  </a:lnTo>
                  <a:lnTo>
                    <a:pt x="2867236" y="807201"/>
                  </a:lnTo>
                  <a:lnTo>
                    <a:pt x="2824305" y="830843"/>
                  </a:lnTo>
                  <a:lnTo>
                    <a:pt x="2781389" y="854932"/>
                  </a:lnTo>
                  <a:lnTo>
                    <a:pt x="2738493" y="879472"/>
                  </a:lnTo>
                  <a:lnTo>
                    <a:pt x="2695623" y="904467"/>
                  </a:lnTo>
                  <a:lnTo>
                    <a:pt x="2652783" y="929921"/>
                  </a:lnTo>
                  <a:lnTo>
                    <a:pt x="2609978" y="955838"/>
                  </a:lnTo>
                  <a:lnTo>
                    <a:pt x="2567214" y="982222"/>
                  </a:lnTo>
                  <a:lnTo>
                    <a:pt x="2524495" y="1009077"/>
                  </a:lnTo>
                  <a:lnTo>
                    <a:pt x="2481827" y="1036407"/>
                  </a:lnTo>
                  <a:lnTo>
                    <a:pt x="2439215" y="1064217"/>
                  </a:lnTo>
                  <a:lnTo>
                    <a:pt x="2396663" y="1092510"/>
                  </a:lnTo>
                  <a:lnTo>
                    <a:pt x="2354177" y="1121290"/>
                  </a:lnTo>
                  <a:lnTo>
                    <a:pt x="2311761" y="1150562"/>
                  </a:lnTo>
                  <a:lnTo>
                    <a:pt x="2269421" y="1180329"/>
                  </a:lnTo>
                  <a:lnTo>
                    <a:pt x="2227162" y="1210595"/>
                  </a:lnTo>
                  <a:lnTo>
                    <a:pt x="2184989" y="1241365"/>
                  </a:lnTo>
                  <a:lnTo>
                    <a:pt x="2142906" y="1272643"/>
                  </a:lnTo>
                  <a:lnTo>
                    <a:pt x="2100919" y="1304432"/>
                  </a:lnTo>
                  <a:lnTo>
                    <a:pt x="2059033" y="1336737"/>
                  </a:lnTo>
                  <a:lnTo>
                    <a:pt x="2017253" y="1369562"/>
                  </a:lnTo>
                  <a:lnTo>
                    <a:pt x="1975584" y="1402911"/>
                  </a:lnTo>
                  <a:lnTo>
                    <a:pt x="1934031" y="1436788"/>
                  </a:lnTo>
                  <a:lnTo>
                    <a:pt x="1892599" y="1471196"/>
                  </a:lnTo>
                  <a:lnTo>
                    <a:pt x="1851293" y="1506141"/>
                  </a:lnTo>
                  <a:lnTo>
                    <a:pt x="1810118" y="1541625"/>
                  </a:lnTo>
                  <a:lnTo>
                    <a:pt x="1769079" y="1577654"/>
                  </a:lnTo>
                  <a:lnTo>
                    <a:pt x="1728181" y="1614231"/>
                  </a:lnTo>
                  <a:lnTo>
                    <a:pt x="1687429" y="1651360"/>
                  </a:lnTo>
                  <a:lnTo>
                    <a:pt x="1646829" y="1689045"/>
                  </a:lnTo>
                  <a:lnTo>
                    <a:pt x="1606385" y="1727290"/>
                  </a:lnTo>
                  <a:lnTo>
                    <a:pt x="1566102" y="1766100"/>
                  </a:lnTo>
                  <a:lnTo>
                    <a:pt x="1525985" y="1805479"/>
                  </a:lnTo>
                  <a:lnTo>
                    <a:pt x="1486040" y="1845429"/>
                  </a:lnTo>
                  <a:lnTo>
                    <a:pt x="1446271" y="1885957"/>
                  </a:lnTo>
                  <a:lnTo>
                    <a:pt x="1406684" y="1927065"/>
                  </a:lnTo>
                  <a:lnTo>
                    <a:pt x="1367283" y="1968757"/>
                  </a:lnTo>
                  <a:lnTo>
                    <a:pt x="1328073" y="2011039"/>
                  </a:lnTo>
                  <a:lnTo>
                    <a:pt x="1289060" y="2053913"/>
                  </a:lnTo>
                  <a:lnTo>
                    <a:pt x="1250248" y="2097383"/>
                  </a:lnTo>
                  <a:lnTo>
                    <a:pt x="1211643" y="2141455"/>
                  </a:lnTo>
                  <a:lnTo>
                    <a:pt x="1173250" y="2186132"/>
                  </a:lnTo>
                  <a:lnTo>
                    <a:pt x="1135073" y="2231417"/>
                  </a:lnTo>
                  <a:lnTo>
                    <a:pt x="1097118" y="2277316"/>
                  </a:lnTo>
                  <a:lnTo>
                    <a:pt x="1059390" y="2323831"/>
                  </a:lnTo>
                  <a:lnTo>
                    <a:pt x="1021893" y="2370968"/>
                  </a:lnTo>
                  <a:lnTo>
                    <a:pt x="984633" y="2418730"/>
                  </a:lnTo>
                  <a:lnTo>
                    <a:pt x="947615" y="2467121"/>
                  </a:lnTo>
                  <a:lnTo>
                    <a:pt x="910844" y="2516145"/>
                  </a:lnTo>
                  <a:lnTo>
                    <a:pt x="874325" y="2565807"/>
                  </a:lnTo>
                  <a:lnTo>
                    <a:pt x="838062" y="2616110"/>
                  </a:lnTo>
                  <a:lnTo>
                    <a:pt x="802062" y="2667058"/>
                  </a:lnTo>
                  <a:lnTo>
                    <a:pt x="766328" y="2718656"/>
                  </a:lnTo>
                  <a:lnTo>
                    <a:pt x="730867" y="2770908"/>
                  </a:lnTo>
                  <a:lnTo>
                    <a:pt x="695682" y="2823817"/>
                  </a:lnTo>
                  <a:lnTo>
                    <a:pt x="660780" y="2877388"/>
                  </a:lnTo>
                  <a:lnTo>
                    <a:pt x="626165" y="2931624"/>
                  </a:lnTo>
                  <a:lnTo>
                    <a:pt x="591842" y="2986531"/>
                  </a:lnTo>
                  <a:lnTo>
                    <a:pt x="557816" y="3042111"/>
                  </a:lnTo>
                  <a:lnTo>
                    <a:pt x="524092" y="3098369"/>
                  </a:lnTo>
                  <a:lnTo>
                    <a:pt x="490676" y="3155309"/>
                  </a:lnTo>
                  <a:lnTo>
                    <a:pt x="457571" y="3212935"/>
                  </a:lnTo>
                  <a:lnTo>
                    <a:pt x="424784" y="3271250"/>
                  </a:lnTo>
                  <a:lnTo>
                    <a:pt x="392320" y="3330260"/>
                  </a:lnTo>
                  <a:lnTo>
                    <a:pt x="360183" y="3389969"/>
                  </a:lnTo>
                  <a:lnTo>
                    <a:pt x="328378" y="3450379"/>
                  </a:lnTo>
                  <a:lnTo>
                    <a:pt x="296911" y="3511495"/>
                  </a:lnTo>
                  <a:lnTo>
                    <a:pt x="265786" y="3573322"/>
                  </a:lnTo>
                  <a:lnTo>
                    <a:pt x="235009" y="3635863"/>
                  </a:lnTo>
                  <a:lnTo>
                    <a:pt x="204584" y="3699123"/>
                  </a:lnTo>
                  <a:lnTo>
                    <a:pt x="174517" y="3763105"/>
                  </a:lnTo>
                  <a:lnTo>
                    <a:pt x="144812" y="3827814"/>
                  </a:lnTo>
                  <a:lnTo>
                    <a:pt x="115475" y="3893253"/>
                  </a:lnTo>
                  <a:lnTo>
                    <a:pt x="86511" y="3959427"/>
                  </a:lnTo>
                  <a:lnTo>
                    <a:pt x="57924" y="4026339"/>
                  </a:lnTo>
                  <a:lnTo>
                    <a:pt x="29720" y="4093994"/>
                  </a:lnTo>
                  <a:lnTo>
                    <a:pt x="1905" y="4162396"/>
                  </a:lnTo>
                  <a:lnTo>
                    <a:pt x="0" y="4183351"/>
                  </a:lnTo>
                  <a:lnTo>
                    <a:pt x="6507480" y="4183351"/>
                  </a:lnTo>
                  <a:lnTo>
                    <a:pt x="6507480" y="8861"/>
                  </a:lnTo>
                  <a:lnTo>
                    <a:pt x="6461034" y="6634"/>
                  </a:lnTo>
                  <a:lnTo>
                    <a:pt x="6354287" y="2752"/>
                  </a:lnTo>
                  <a:lnTo>
                    <a:pt x="6251862" y="619"/>
                  </a:lnTo>
                  <a:lnTo>
                    <a:pt x="6161560" y="0"/>
                  </a:lnTo>
                  <a:close/>
                </a:path>
              </a:pathLst>
            </a:custGeom>
            <a:solidFill>
              <a:srgbClr val="DFEA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84520" y="0"/>
              <a:ext cx="6507480" cy="3884929"/>
            </a:xfrm>
            <a:custGeom>
              <a:avLst/>
              <a:gdLst/>
              <a:ahLst/>
              <a:cxnLst/>
              <a:rect l="l" t="t" r="r" b="b"/>
              <a:pathLst>
                <a:path w="6507480" h="3884929">
                  <a:moveTo>
                    <a:pt x="6507480" y="0"/>
                  </a:moveTo>
                  <a:lnTo>
                    <a:pt x="4088446" y="0"/>
                  </a:lnTo>
                  <a:lnTo>
                    <a:pt x="4055086" y="10086"/>
                  </a:lnTo>
                  <a:lnTo>
                    <a:pt x="3972329" y="35984"/>
                  </a:lnTo>
                  <a:lnTo>
                    <a:pt x="3889089" y="63232"/>
                  </a:lnTo>
                  <a:lnTo>
                    <a:pt x="3805407" y="91863"/>
                  </a:lnTo>
                  <a:lnTo>
                    <a:pt x="3721323" y="121908"/>
                  </a:lnTo>
                  <a:lnTo>
                    <a:pt x="3636877" y="153400"/>
                  </a:lnTo>
                  <a:lnTo>
                    <a:pt x="3552110" y="186372"/>
                  </a:lnTo>
                  <a:lnTo>
                    <a:pt x="3467062" y="220856"/>
                  </a:lnTo>
                  <a:lnTo>
                    <a:pt x="3381773" y="256885"/>
                  </a:lnTo>
                  <a:lnTo>
                    <a:pt x="3296283" y="294490"/>
                  </a:lnTo>
                  <a:lnTo>
                    <a:pt x="3210633" y="333706"/>
                  </a:lnTo>
                  <a:lnTo>
                    <a:pt x="3124863" y="374563"/>
                  </a:lnTo>
                  <a:lnTo>
                    <a:pt x="3039014" y="417094"/>
                  </a:lnTo>
                  <a:lnTo>
                    <a:pt x="2953125" y="461332"/>
                  </a:lnTo>
                  <a:lnTo>
                    <a:pt x="2910178" y="484101"/>
                  </a:lnTo>
                  <a:lnTo>
                    <a:pt x="2867236" y="507309"/>
                  </a:lnTo>
                  <a:lnTo>
                    <a:pt x="2824305" y="530960"/>
                  </a:lnTo>
                  <a:lnTo>
                    <a:pt x="2781389" y="555058"/>
                  </a:lnTo>
                  <a:lnTo>
                    <a:pt x="2738493" y="579607"/>
                  </a:lnTo>
                  <a:lnTo>
                    <a:pt x="2695623" y="604611"/>
                  </a:lnTo>
                  <a:lnTo>
                    <a:pt x="2652783" y="630074"/>
                  </a:lnTo>
                  <a:lnTo>
                    <a:pt x="2609978" y="656001"/>
                  </a:lnTo>
                  <a:lnTo>
                    <a:pt x="2567214" y="682394"/>
                  </a:lnTo>
                  <a:lnTo>
                    <a:pt x="2524495" y="709259"/>
                  </a:lnTo>
                  <a:lnTo>
                    <a:pt x="2481827" y="736599"/>
                  </a:lnTo>
                  <a:lnTo>
                    <a:pt x="2439215" y="764419"/>
                  </a:lnTo>
                  <a:lnTo>
                    <a:pt x="2396663" y="792722"/>
                  </a:lnTo>
                  <a:lnTo>
                    <a:pt x="2354177" y="821513"/>
                  </a:lnTo>
                  <a:lnTo>
                    <a:pt x="2311761" y="850795"/>
                  </a:lnTo>
                  <a:lnTo>
                    <a:pt x="2269421" y="880573"/>
                  </a:lnTo>
                  <a:lnTo>
                    <a:pt x="2227162" y="910851"/>
                  </a:lnTo>
                  <a:lnTo>
                    <a:pt x="2184989" y="941632"/>
                  </a:lnTo>
                  <a:lnTo>
                    <a:pt x="2142906" y="972921"/>
                  </a:lnTo>
                  <a:lnTo>
                    <a:pt x="2100919" y="1004722"/>
                  </a:lnTo>
                  <a:lnTo>
                    <a:pt x="2059033" y="1037039"/>
                  </a:lnTo>
                  <a:lnTo>
                    <a:pt x="2017253" y="1069876"/>
                  </a:lnTo>
                  <a:lnTo>
                    <a:pt x="1975584" y="1103236"/>
                  </a:lnTo>
                  <a:lnTo>
                    <a:pt x="1934031" y="1137125"/>
                  </a:lnTo>
                  <a:lnTo>
                    <a:pt x="1892599" y="1171546"/>
                  </a:lnTo>
                  <a:lnTo>
                    <a:pt x="1851293" y="1206503"/>
                  </a:lnTo>
                  <a:lnTo>
                    <a:pt x="1810118" y="1242001"/>
                  </a:lnTo>
                  <a:lnTo>
                    <a:pt x="1769079" y="1278043"/>
                  </a:lnTo>
                  <a:lnTo>
                    <a:pt x="1728181" y="1314633"/>
                  </a:lnTo>
                  <a:lnTo>
                    <a:pt x="1687429" y="1351775"/>
                  </a:lnTo>
                  <a:lnTo>
                    <a:pt x="1646829" y="1389474"/>
                  </a:lnTo>
                  <a:lnTo>
                    <a:pt x="1606385" y="1427733"/>
                  </a:lnTo>
                  <a:lnTo>
                    <a:pt x="1566102" y="1466558"/>
                  </a:lnTo>
                  <a:lnTo>
                    <a:pt x="1525985" y="1505950"/>
                  </a:lnTo>
                  <a:lnTo>
                    <a:pt x="1486040" y="1545915"/>
                  </a:lnTo>
                  <a:lnTo>
                    <a:pt x="1446271" y="1586457"/>
                  </a:lnTo>
                  <a:lnTo>
                    <a:pt x="1406684" y="1627580"/>
                  </a:lnTo>
                  <a:lnTo>
                    <a:pt x="1367283" y="1669288"/>
                  </a:lnTo>
                  <a:lnTo>
                    <a:pt x="1328073" y="1711585"/>
                  </a:lnTo>
                  <a:lnTo>
                    <a:pt x="1289060" y="1754474"/>
                  </a:lnTo>
                  <a:lnTo>
                    <a:pt x="1250248" y="1797961"/>
                  </a:lnTo>
                  <a:lnTo>
                    <a:pt x="1211643" y="1842048"/>
                  </a:lnTo>
                  <a:lnTo>
                    <a:pt x="1173250" y="1886741"/>
                  </a:lnTo>
                  <a:lnTo>
                    <a:pt x="1135073" y="1932043"/>
                  </a:lnTo>
                  <a:lnTo>
                    <a:pt x="1097118" y="1977958"/>
                  </a:lnTo>
                  <a:lnTo>
                    <a:pt x="1059390" y="2024490"/>
                  </a:lnTo>
                  <a:lnTo>
                    <a:pt x="1021893" y="2071644"/>
                  </a:lnTo>
                  <a:lnTo>
                    <a:pt x="984633" y="2119423"/>
                  </a:lnTo>
                  <a:lnTo>
                    <a:pt x="947615" y="2167832"/>
                  </a:lnTo>
                  <a:lnTo>
                    <a:pt x="910844" y="2216874"/>
                  </a:lnTo>
                  <a:lnTo>
                    <a:pt x="874325" y="2266554"/>
                  </a:lnTo>
                  <a:lnTo>
                    <a:pt x="838062" y="2316875"/>
                  </a:lnTo>
                  <a:lnTo>
                    <a:pt x="802062" y="2367842"/>
                  </a:lnTo>
                  <a:lnTo>
                    <a:pt x="766328" y="2419459"/>
                  </a:lnTo>
                  <a:lnTo>
                    <a:pt x="730867" y="2471729"/>
                  </a:lnTo>
                  <a:lnTo>
                    <a:pt x="695682" y="2524657"/>
                  </a:lnTo>
                  <a:lnTo>
                    <a:pt x="660780" y="2578248"/>
                  </a:lnTo>
                  <a:lnTo>
                    <a:pt x="626165" y="2632504"/>
                  </a:lnTo>
                  <a:lnTo>
                    <a:pt x="591842" y="2687430"/>
                  </a:lnTo>
                  <a:lnTo>
                    <a:pt x="557816" y="2743030"/>
                  </a:lnTo>
                  <a:lnTo>
                    <a:pt x="524092" y="2799308"/>
                  </a:lnTo>
                  <a:lnTo>
                    <a:pt x="490676" y="2856269"/>
                  </a:lnTo>
                  <a:lnTo>
                    <a:pt x="457571" y="2913916"/>
                  </a:lnTo>
                  <a:lnTo>
                    <a:pt x="424784" y="2972253"/>
                  </a:lnTo>
                  <a:lnTo>
                    <a:pt x="392320" y="3031284"/>
                  </a:lnTo>
                  <a:lnTo>
                    <a:pt x="360183" y="3091014"/>
                  </a:lnTo>
                  <a:lnTo>
                    <a:pt x="328378" y="3151446"/>
                  </a:lnTo>
                  <a:lnTo>
                    <a:pt x="296911" y="3212584"/>
                  </a:lnTo>
                  <a:lnTo>
                    <a:pt x="265786" y="3274434"/>
                  </a:lnTo>
                  <a:lnTo>
                    <a:pt x="235009" y="3336997"/>
                  </a:lnTo>
                  <a:lnTo>
                    <a:pt x="204584" y="3400280"/>
                  </a:lnTo>
                  <a:lnTo>
                    <a:pt x="174517" y="3464285"/>
                  </a:lnTo>
                  <a:lnTo>
                    <a:pt x="144812" y="3529017"/>
                  </a:lnTo>
                  <a:lnTo>
                    <a:pt x="115475" y="3594480"/>
                  </a:lnTo>
                  <a:lnTo>
                    <a:pt x="86511" y="3660678"/>
                  </a:lnTo>
                  <a:lnTo>
                    <a:pt x="57924" y="3727614"/>
                  </a:lnTo>
                  <a:lnTo>
                    <a:pt x="29720" y="3795294"/>
                  </a:lnTo>
                  <a:lnTo>
                    <a:pt x="1904" y="3863721"/>
                  </a:lnTo>
                  <a:lnTo>
                    <a:pt x="0" y="3884676"/>
                  </a:lnTo>
                  <a:lnTo>
                    <a:pt x="6507480" y="3884676"/>
                  </a:lnTo>
                  <a:lnTo>
                    <a:pt x="6507480" y="0"/>
                  </a:lnTo>
                  <a:close/>
                </a:path>
              </a:pathLst>
            </a:custGeom>
            <a:solidFill>
              <a:srgbClr val="BED4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1054608"/>
              <a:ext cx="12192000" cy="5594985"/>
            </a:xfrm>
            <a:custGeom>
              <a:avLst/>
              <a:gdLst/>
              <a:ahLst/>
              <a:cxnLst/>
              <a:rect l="l" t="t" r="r" b="b"/>
              <a:pathLst>
                <a:path w="12192000" h="5594984">
                  <a:moveTo>
                    <a:pt x="0" y="5594604"/>
                  </a:moveTo>
                  <a:lnTo>
                    <a:pt x="12191999" y="5594604"/>
                  </a:lnTo>
                  <a:lnTo>
                    <a:pt x="12191999" y="0"/>
                  </a:lnTo>
                  <a:lnTo>
                    <a:pt x="0" y="0"/>
                  </a:lnTo>
                  <a:lnTo>
                    <a:pt x="0" y="55946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6649211"/>
              <a:ext cx="12181840" cy="208915"/>
            </a:xfrm>
            <a:custGeom>
              <a:avLst/>
              <a:gdLst/>
              <a:ahLst/>
              <a:cxnLst/>
              <a:rect l="l" t="t" r="r" b="b"/>
              <a:pathLst>
                <a:path w="12181840" h="208915">
                  <a:moveTo>
                    <a:pt x="12181332" y="208785"/>
                  </a:moveTo>
                  <a:lnTo>
                    <a:pt x="12181332" y="0"/>
                  </a:lnTo>
                  <a:lnTo>
                    <a:pt x="0" y="0"/>
                  </a:lnTo>
                  <a:lnTo>
                    <a:pt x="0" y="208785"/>
                  </a:lnTo>
                  <a:lnTo>
                    <a:pt x="12181332" y="208785"/>
                  </a:lnTo>
                  <a:close/>
                </a:path>
              </a:pathLst>
            </a:custGeom>
            <a:solidFill>
              <a:srgbClr val="5C91E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23119" y="5387340"/>
            <a:ext cx="1941576" cy="119786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70431" cy="1223772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123594" y="242696"/>
            <a:ext cx="485267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74165" algn="l"/>
              </a:tabLst>
            </a:pPr>
            <a:r>
              <a:rPr dirty="0" sz="3200" spc="10"/>
              <a:t>活动</a:t>
            </a:r>
            <a:r>
              <a:rPr dirty="0" sz="3200" spc="-10"/>
              <a:t>一	</a:t>
            </a:r>
            <a:r>
              <a:rPr dirty="0" sz="3200" spc="5"/>
              <a:t>认识</a:t>
            </a:r>
            <a:r>
              <a:rPr dirty="0" sz="3200" spc="-5"/>
              <a:t>直播电</a:t>
            </a:r>
            <a:r>
              <a:rPr dirty="0" sz="3200" spc="-10"/>
              <a:t>商</a:t>
            </a:r>
            <a:r>
              <a:rPr dirty="0" sz="3200" spc="-5"/>
              <a:t>模</a:t>
            </a:r>
            <a:r>
              <a:rPr dirty="0" sz="3200" spc="-10"/>
              <a:t>式</a:t>
            </a:r>
            <a:endParaRPr sz="3200"/>
          </a:p>
        </p:txBody>
      </p:sp>
      <p:sp>
        <p:nvSpPr>
          <p:cNvPr id="11" name="object 11"/>
          <p:cNvSpPr txBox="1"/>
          <p:nvPr/>
        </p:nvSpPr>
        <p:spPr>
          <a:xfrm>
            <a:off x="239268" y="1367027"/>
            <a:ext cx="4326890" cy="523240"/>
          </a:xfrm>
          <a:prstGeom prst="rect">
            <a:avLst/>
          </a:prstGeom>
          <a:solidFill>
            <a:srgbClr val="FFB954"/>
          </a:solidFill>
        </p:spPr>
        <p:txBody>
          <a:bodyPr wrap="square" lIns="0" tIns="38735" rIns="0" bIns="0" rtlCol="0" vert="horz">
            <a:spAutoFit/>
          </a:bodyPr>
          <a:lstStyle/>
          <a:p>
            <a:pPr marL="895985">
              <a:lnSpc>
                <a:spcPct val="100000"/>
              </a:lnSpc>
              <a:spcBef>
                <a:spcPts val="305"/>
              </a:spcBef>
            </a:pPr>
            <a:r>
              <a:rPr dirty="0" sz="2800">
                <a:latin typeface="Arial"/>
                <a:cs typeface="Arial"/>
              </a:rPr>
              <a:t>4.</a:t>
            </a:r>
            <a:r>
              <a:rPr dirty="0" sz="2800" spc="-20">
                <a:latin typeface="Arial"/>
                <a:cs typeface="Arial"/>
              </a:rPr>
              <a:t> </a:t>
            </a:r>
            <a:r>
              <a:rPr dirty="0" sz="2800" spc="5">
                <a:latin typeface="黑体"/>
                <a:cs typeface="黑体"/>
              </a:rPr>
              <a:t>直</a:t>
            </a:r>
            <a:r>
              <a:rPr dirty="0" sz="2800" spc="10">
                <a:latin typeface="黑体"/>
                <a:cs typeface="黑体"/>
              </a:rPr>
              <a:t>播</a:t>
            </a:r>
            <a:r>
              <a:rPr dirty="0" sz="2800" spc="5">
                <a:latin typeface="黑体"/>
                <a:cs typeface="黑体"/>
              </a:rPr>
              <a:t>带货模式</a:t>
            </a:r>
            <a:endParaRPr sz="2800">
              <a:latin typeface="黑体"/>
              <a:cs typeface="黑体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8312" y="2076452"/>
            <a:ext cx="5712460" cy="31972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720725">
              <a:lnSpc>
                <a:spcPct val="130000"/>
              </a:lnSpc>
              <a:spcBef>
                <a:spcPts val="100"/>
              </a:spcBef>
            </a:pPr>
            <a:r>
              <a:rPr dirty="0" sz="2000" spc="60">
                <a:latin typeface="黑体"/>
                <a:cs typeface="黑体"/>
              </a:rPr>
              <a:t>直</a:t>
            </a:r>
            <a:r>
              <a:rPr dirty="0" sz="2000" spc="45">
                <a:latin typeface="黑体"/>
                <a:cs typeface="黑体"/>
              </a:rPr>
              <a:t>播带</a:t>
            </a:r>
            <a:r>
              <a:rPr dirty="0" sz="2000" spc="60">
                <a:latin typeface="黑体"/>
                <a:cs typeface="黑体"/>
              </a:rPr>
              <a:t>货</a:t>
            </a:r>
            <a:r>
              <a:rPr dirty="0" sz="2000" spc="45">
                <a:latin typeface="黑体"/>
                <a:cs typeface="黑体"/>
              </a:rPr>
              <a:t>是</a:t>
            </a:r>
            <a:r>
              <a:rPr dirty="0" sz="2000" spc="60">
                <a:latin typeface="黑体"/>
                <a:cs typeface="黑体"/>
              </a:rPr>
              <a:t>电</a:t>
            </a:r>
            <a:r>
              <a:rPr dirty="0" sz="2000" spc="45">
                <a:latin typeface="黑体"/>
                <a:cs typeface="黑体"/>
              </a:rPr>
              <a:t>商直</a:t>
            </a:r>
            <a:r>
              <a:rPr dirty="0" sz="2000" spc="60">
                <a:latin typeface="黑体"/>
                <a:cs typeface="黑体"/>
              </a:rPr>
              <a:t>播</a:t>
            </a:r>
            <a:r>
              <a:rPr dirty="0" sz="2000" spc="45">
                <a:latin typeface="黑体"/>
                <a:cs typeface="黑体"/>
              </a:rPr>
              <a:t>的</a:t>
            </a:r>
            <a:r>
              <a:rPr dirty="0" sz="2000" spc="60">
                <a:latin typeface="黑体"/>
                <a:cs typeface="黑体"/>
              </a:rPr>
              <a:t>主</a:t>
            </a:r>
            <a:r>
              <a:rPr dirty="0" sz="2000" spc="45">
                <a:latin typeface="黑体"/>
                <a:cs typeface="黑体"/>
              </a:rPr>
              <a:t>要形</a:t>
            </a:r>
            <a:r>
              <a:rPr dirty="0" sz="2000" spc="60">
                <a:latin typeface="黑体"/>
                <a:cs typeface="黑体"/>
              </a:rPr>
              <a:t>式</a:t>
            </a:r>
            <a:r>
              <a:rPr dirty="0" sz="2000" spc="45">
                <a:latin typeface="黑体"/>
                <a:cs typeface="黑体"/>
              </a:rPr>
              <a:t>之</a:t>
            </a:r>
            <a:r>
              <a:rPr dirty="0" sz="2000" spc="85">
                <a:latin typeface="黑体"/>
                <a:cs typeface="黑体"/>
              </a:rPr>
              <a:t>一</a:t>
            </a:r>
            <a:r>
              <a:rPr dirty="0" sz="2000" spc="50">
                <a:latin typeface="黑体"/>
                <a:cs typeface="黑体"/>
              </a:rPr>
              <a:t>，</a:t>
            </a:r>
            <a:r>
              <a:rPr dirty="0" sz="2000" spc="60">
                <a:latin typeface="黑体"/>
                <a:cs typeface="黑体"/>
              </a:rPr>
              <a:t>通过 </a:t>
            </a:r>
            <a:r>
              <a:rPr dirty="0" sz="2000" spc="30">
                <a:latin typeface="黑体"/>
                <a:cs typeface="黑体"/>
              </a:rPr>
              <a:t>直</a:t>
            </a:r>
            <a:r>
              <a:rPr dirty="0" sz="2000" spc="20">
                <a:latin typeface="黑体"/>
                <a:cs typeface="黑体"/>
              </a:rPr>
              <a:t>播展</a:t>
            </a:r>
            <a:r>
              <a:rPr dirty="0" sz="2000" spc="30">
                <a:latin typeface="黑体"/>
                <a:cs typeface="黑体"/>
              </a:rPr>
              <a:t>示</a:t>
            </a:r>
            <a:r>
              <a:rPr dirty="0" sz="2000" spc="20">
                <a:latin typeface="黑体"/>
                <a:cs typeface="黑体"/>
              </a:rPr>
              <a:t>商</a:t>
            </a:r>
            <a:r>
              <a:rPr dirty="0" sz="2000" spc="30">
                <a:latin typeface="黑体"/>
                <a:cs typeface="黑体"/>
              </a:rPr>
              <a:t>品</a:t>
            </a:r>
            <a:r>
              <a:rPr dirty="0" sz="2000" spc="35">
                <a:latin typeface="黑体"/>
                <a:cs typeface="黑体"/>
              </a:rPr>
              <a:t>，</a:t>
            </a:r>
            <a:r>
              <a:rPr dirty="0" sz="2000" spc="20">
                <a:latin typeface="黑体"/>
                <a:cs typeface="黑体"/>
              </a:rPr>
              <a:t>引导</a:t>
            </a:r>
            <a:r>
              <a:rPr dirty="0" sz="2000" spc="30">
                <a:latin typeface="黑体"/>
                <a:cs typeface="黑体"/>
              </a:rPr>
              <a:t>观</a:t>
            </a:r>
            <a:r>
              <a:rPr dirty="0" sz="2000" spc="20">
                <a:latin typeface="黑体"/>
                <a:cs typeface="黑体"/>
              </a:rPr>
              <a:t>众购</a:t>
            </a:r>
            <a:r>
              <a:rPr dirty="0" sz="2000" spc="45">
                <a:latin typeface="黑体"/>
                <a:cs typeface="黑体"/>
              </a:rPr>
              <a:t>买</a:t>
            </a:r>
            <a:r>
              <a:rPr dirty="0" sz="2000" spc="20">
                <a:latin typeface="黑体"/>
                <a:cs typeface="黑体"/>
              </a:rPr>
              <a:t>。直</a:t>
            </a:r>
            <a:r>
              <a:rPr dirty="0" sz="2000" spc="30">
                <a:latin typeface="黑体"/>
                <a:cs typeface="黑体"/>
              </a:rPr>
              <a:t>播</a:t>
            </a:r>
            <a:r>
              <a:rPr dirty="0" sz="2000" spc="20">
                <a:latin typeface="黑体"/>
                <a:cs typeface="黑体"/>
              </a:rPr>
              <a:t>带货</a:t>
            </a:r>
            <a:r>
              <a:rPr dirty="0" sz="2000" spc="30">
                <a:latin typeface="黑体"/>
                <a:cs typeface="黑体"/>
              </a:rPr>
              <a:t>还</a:t>
            </a:r>
            <a:r>
              <a:rPr dirty="0" sz="2000" spc="20">
                <a:latin typeface="黑体"/>
                <a:cs typeface="黑体"/>
              </a:rPr>
              <a:t>可</a:t>
            </a:r>
            <a:r>
              <a:rPr dirty="0" sz="2000" spc="30">
                <a:latin typeface="黑体"/>
                <a:cs typeface="黑体"/>
              </a:rPr>
              <a:t>以</a:t>
            </a:r>
            <a:r>
              <a:rPr dirty="0" sz="2000">
                <a:latin typeface="黑体"/>
                <a:cs typeface="黑体"/>
              </a:rPr>
              <a:t>结 </a:t>
            </a:r>
            <a:r>
              <a:rPr dirty="0" sz="2000" spc="30">
                <a:latin typeface="黑体"/>
                <a:cs typeface="黑体"/>
              </a:rPr>
              <a:t>合</a:t>
            </a:r>
            <a:r>
              <a:rPr dirty="0" sz="2000" spc="20">
                <a:latin typeface="黑体"/>
                <a:cs typeface="黑体"/>
              </a:rPr>
              <a:t>抽</a:t>
            </a:r>
            <a:r>
              <a:rPr dirty="0" sz="2000" spc="25">
                <a:latin typeface="黑体"/>
                <a:cs typeface="黑体"/>
              </a:rPr>
              <a:t>奖</a:t>
            </a:r>
            <a:r>
              <a:rPr dirty="0" sz="2000" spc="35">
                <a:latin typeface="黑体"/>
                <a:cs typeface="黑体"/>
              </a:rPr>
              <a:t>、</a:t>
            </a:r>
            <a:r>
              <a:rPr dirty="0" sz="2000" spc="20">
                <a:latin typeface="黑体"/>
                <a:cs typeface="黑体"/>
              </a:rPr>
              <a:t>秒杀</a:t>
            </a:r>
            <a:r>
              <a:rPr dirty="0" sz="2000" spc="35">
                <a:latin typeface="黑体"/>
                <a:cs typeface="黑体"/>
              </a:rPr>
              <a:t>、</a:t>
            </a:r>
            <a:r>
              <a:rPr dirty="0" sz="2000" spc="20">
                <a:latin typeface="黑体"/>
                <a:cs typeface="黑体"/>
              </a:rPr>
              <a:t>打折</a:t>
            </a:r>
            <a:r>
              <a:rPr dirty="0" sz="2000" spc="30">
                <a:latin typeface="黑体"/>
                <a:cs typeface="黑体"/>
              </a:rPr>
              <a:t>等</a:t>
            </a:r>
            <a:r>
              <a:rPr dirty="0" sz="2000" spc="20">
                <a:latin typeface="黑体"/>
                <a:cs typeface="黑体"/>
              </a:rPr>
              <a:t>多种</a:t>
            </a:r>
            <a:r>
              <a:rPr dirty="0" sz="2000" spc="30">
                <a:latin typeface="黑体"/>
                <a:cs typeface="黑体"/>
              </a:rPr>
              <a:t>营</a:t>
            </a:r>
            <a:r>
              <a:rPr dirty="0" sz="2000" spc="20">
                <a:latin typeface="黑体"/>
                <a:cs typeface="黑体"/>
              </a:rPr>
              <a:t>销手</a:t>
            </a:r>
            <a:r>
              <a:rPr dirty="0" sz="2000" spc="50">
                <a:latin typeface="黑体"/>
                <a:cs typeface="黑体"/>
              </a:rPr>
              <a:t>段</a:t>
            </a:r>
            <a:r>
              <a:rPr dirty="0" sz="2000" spc="20">
                <a:latin typeface="黑体"/>
                <a:cs typeface="黑体"/>
              </a:rPr>
              <a:t>，增</a:t>
            </a:r>
            <a:r>
              <a:rPr dirty="0" sz="2000" spc="30">
                <a:latin typeface="黑体"/>
                <a:cs typeface="黑体"/>
              </a:rPr>
              <a:t>加</a:t>
            </a:r>
            <a:r>
              <a:rPr dirty="0" sz="2000" spc="20">
                <a:latin typeface="黑体"/>
                <a:cs typeface="黑体"/>
              </a:rPr>
              <a:t>观</a:t>
            </a:r>
            <a:r>
              <a:rPr dirty="0" sz="2000" spc="30">
                <a:latin typeface="黑体"/>
                <a:cs typeface="黑体"/>
              </a:rPr>
              <a:t>众</a:t>
            </a:r>
            <a:r>
              <a:rPr dirty="0" sz="2000">
                <a:latin typeface="黑体"/>
                <a:cs typeface="黑体"/>
              </a:rPr>
              <a:t>的 </a:t>
            </a:r>
            <a:r>
              <a:rPr dirty="0" sz="2000" spc="215">
                <a:latin typeface="黑体"/>
                <a:cs typeface="黑体"/>
              </a:rPr>
              <a:t>购买</a:t>
            </a:r>
            <a:r>
              <a:rPr dirty="0" sz="2000" spc="225">
                <a:latin typeface="黑体"/>
                <a:cs typeface="黑体"/>
              </a:rPr>
              <a:t>欲望</a:t>
            </a:r>
            <a:r>
              <a:rPr dirty="0" sz="2000" spc="215">
                <a:latin typeface="黑体"/>
                <a:cs typeface="黑体"/>
              </a:rPr>
              <a:t>。</a:t>
            </a:r>
            <a:r>
              <a:rPr dirty="0" sz="2000">
                <a:latin typeface="Arial"/>
                <a:cs typeface="Arial"/>
              </a:rPr>
              <a:t>KOL</a:t>
            </a:r>
            <a:r>
              <a:rPr dirty="0" sz="2000" spc="-355">
                <a:latin typeface="Arial"/>
                <a:cs typeface="Arial"/>
              </a:rPr>
              <a:t> </a:t>
            </a:r>
            <a:r>
              <a:rPr dirty="0" sz="2000" spc="5">
                <a:latin typeface="黑体"/>
                <a:cs typeface="黑体"/>
              </a:rPr>
              <a:t>（</a:t>
            </a:r>
            <a:r>
              <a:rPr dirty="0" sz="2000" spc="-795">
                <a:latin typeface="黑体"/>
                <a:cs typeface="黑体"/>
              </a:rPr>
              <a:t> </a:t>
            </a:r>
            <a:r>
              <a:rPr dirty="0" sz="2000" spc="220">
                <a:latin typeface="黑体"/>
                <a:cs typeface="黑体"/>
              </a:rPr>
              <a:t>关键意见领袖</a:t>
            </a:r>
            <a:r>
              <a:rPr dirty="0" sz="2000" spc="5">
                <a:latin typeface="黑体"/>
                <a:cs typeface="黑体"/>
              </a:rPr>
              <a:t>，</a:t>
            </a:r>
            <a:r>
              <a:rPr dirty="0" sz="2000" spc="-795">
                <a:latin typeface="黑体"/>
                <a:cs typeface="黑体"/>
              </a:rPr>
              <a:t> </a:t>
            </a:r>
            <a:r>
              <a:rPr dirty="0" sz="2000">
                <a:latin typeface="Arial"/>
                <a:cs typeface="Arial"/>
              </a:rPr>
              <a:t>Key</a:t>
            </a:r>
            <a:r>
              <a:rPr dirty="0" sz="2000" spc="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Opinion  </a:t>
            </a:r>
            <a:r>
              <a:rPr dirty="0" sz="2000" spc="5">
                <a:latin typeface="Arial"/>
                <a:cs typeface="Arial"/>
              </a:rPr>
              <a:t>Leader</a:t>
            </a:r>
            <a:r>
              <a:rPr dirty="0" sz="2000" spc="5">
                <a:latin typeface="黑体"/>
                <a:cs typeface="黑体"/>
              </a:rPr>
              <a:t>，</a:t>
            </a:r>
            <a:r>
              <a:rPr dirty="0" sz="2000" spc="10">
                <a:latin typeface="黑体"/>
                <a:cs typeface="黑体"/>
              </a:rPr>
              <a:t>简</a:t>
            </a:r>
            <a:r>
              <a:rPr dirty="0" sz="2000" spc="35">
                <a:latin typeface="黑体"/>
                <a:cs typeface="黑体"/>
              </a:rPr>
              <a:t>称</a:t>
            </a:r>
            <a:r>
              <a:rPr dirty="0" sz="2000" spc="5">
                <a:latin typeface="Arial"/>
                <a:cs typeface="Arial"/>
              </a:rPr>
              <a:t>KOL</a:t>
            </a:r>
            <a:r>
              <a:rPr dirty="0" sz="2000" spc="5">
                <a:latin typeface="黑体"/>
                <a:cs typeface="黑体"/>
              </a:rPr>
              <a:t>）</a:t>
            </a:r>
            <a:r>
              <a:rPr dirty="0" sz="2000" spc="20">
                <a:latin typeface="黑体"/>
                <a:cs typeface="黑体"/>
              </a:rPr>
              <a:t>直</a:t>
            </a:r>
            <a:r>
              <a:rPr dirty="0" sz="2000" spc="10">
                <a:latin typeface="黑体"/>
                <a:cs typeface="黑体"/>
              </a:rPr>
              <a:t>播</a:t>
            </a:r>
            <a:r>
              <a:rPr dirty="0" sz="2000" spc="20">
                <a:latin typeface="黑体"/>
                <a:cs typeface="黑体"/>
              </a:rPr>
              <a:t>带货模式</a:t>
            </a:r>
            <a:r>
              <a:rPr dirty="0" sz="2000" spc="10">
                <a:latin typeface="黑体"/>
                <a:cs typeface="黑体"/>
              </a:rPr>
              <a:t>是其</a:t>
            </a:r>
            <a:r>
              <a:rPr dirty="0" sz="2000" spc="20">
                <a:latin typeface="黑体"/>
                <a:cs typeface="黑体"/>
              </a:rPr>
              <a:t>中一</a:t>
            </a:r>
            <a:r>
              <a:rPr dirty="0" sz="2000" spc="45">
                <a:latin typeface="黑体"/>
                <a:cs typeface="黑体"/>
              </a:rPr>
              <a:t>种</a:t>
            </a:r>
            <a:r>
              <a:rPr dirty="0" sz="2000" spc="20">
                <a:latin typeface="黑体"/>
                <a:cs typeface="黑体"/>
              </a:rPr>
              <a:t>，</a:t>
            </a:r>
            <a:r>
              <a:rPr dirty="0" sz="2000">
                <a:latin typeface="黑体"/>
                <a:cs typeface="黑体"/>
              </a:rPr>
              <a:t>由 </a:t>
            </a:r>
            <a:r>
              <a:rPr dirty="0" sz="2000" spc="30">
                <a:latin typeface="黑体"/>
                <a:cs typeface="黑体"/>
              </a:rPr>
              <a:t>头</a:t>
            </a:r>
            <a:r>
              <a:rPr dirty="0" sz="2000" spc="20">
                <a:latin typeface="黑体"/>
                <a:cs typeface="黑体"/>
              </a:rPr>
              <a:t>部</a:t>
            </a:r>
            <a:r>
              <a:rPr dirty="0" sz="2000" spc="30">
                <a:latin typeface="黑体"/>
                <a:cs typeface="黑体"/>
              </a:rPr>
              <a:t>网</a:t>
            </a:r>
            <a:r>
              <a:rPr dirty="0" sz="2000" spc="20">
                <a:latin typeface="黑体"/>
                <a:cs typeface="黑体"/>
              </a:rPr>
              <a:t>红</a:t>
            </a:r>
            <a:r>
              <a:rPr dirty="0" sz="2000" spc="30">
                <a:latin typeface="黑体"/>
                <a:cs typeface="黑体"/>
              </a:rPr>
              <a:t>或</a:t>
            </a:r>
            <a:r>
              <a:rPr dirty="0" sz="2000" spc="20">
                <a:latin typeface="黑体"/>
                <a:cs typeface="黑体"/>
              </a:rPr>
              <a:t>明</a:t>
            </a:r>
            <a:r>
              <a:rPr dirty="0" sz="2000" spc="30">
                <a:latin typeface="黑体"/>
                <a:cs typeface="黑体"/>
              </a:rPr>
              <a:t>星</a:t>
            </a:r>
            <a:r>
              <a:rPr dirty="0" sz="2000" spc="20">
                <a:latin typeface="黑体"/>
                <a:cs typeface="黑体"/>
              </a:rPr>
              <a:t>直</a:t>
            </a:r>
            <a:r>
              <a:rPr dirty="0" sz="2000" spc="30">
                <a:latin typeface="黑体"/>
                <a:cs typeface="黑体"/>
              </a:rPr>
              <a:t>播</a:t>
            </a:r>
            <a:r>
              <a:rPr dirty="0" sz="2000" spc="20">
                <a:latin typeface="黑体"/>
                <a:cs typeface="黑体"/>
              </a:rPr>
              <a:t>带</a:t>
            </a:r>
            <a:r>
              <a:rPr dirty="0" sz="2000" spc="55">
                <a:latin typeface="黑体"/>
                <a:cs typeface="黑体"/>
              </a:rPr>
              <a:t>货</a:t>
            </a:r>
            <a:r>
              <a:rPr dirty="0" sz="2000" spc="20">
                <a:latin typeface="黑体"/>
                <a:cs typeface="黑体"/>
              </a:rPr>
              <a:t>，</a:t>
            </a:r>
            <a:r>
              <a:rPr dirty="0" sz="2000" spc="30">
                <a:latin typeface="黑体"/>
                <a:cs typeface="黑体"/>
              </a:rPr>
              <a:t>商</a:t>
            </a:r>
            <a:r>
              <a:rPr dirty="0" sz="2000" spc="20">
                <a:latin typeface="黑体"/>
                <a:cs typeface="黑体"/>
              </a:rPr>
              <a:t>家</a:t>
            </a:r>
            <a:r>
              <a:rPr dirty="0" sz="2000" spc="50">
                <a:latin typeface="黑体"/>
                <a:cs typeface="黑体"/>
              </a:rPr>
              <a:t>与</a:t>
            </a:r>
            <a:r>
              <a:rPr dirty="0" sz="2000" spc="-5">
                <a:latin typeface="Arial"/>
                <a:cs typeface="Arial"/>
              </a:rPr>
              <a:t>KOL</a:t>
            </a:r>
            <a:r>
              <a:rPr dirty="0" sz="2000" spc="35">
                <a:latin typeface="黑体"/>
                <a:cs typeface="黑体"/>
              </a:rPr>
              <a:t>合作</a:t>
            </a:r>
            <a:r>
              <a:rPr dirty="0" sz="2000" spc="20">
                <a:latin typeface="黑体"/>
                <a:cs typeface="黑体"/>
              </a:rPr>
              <a:t>。</a:t>
            </a:r>
            <a:r>
              <a:rPr dirty="0" sz="2000" spc="35">
                <a:latin typeface="黑体"/>
                <a:cs typeface="黑体"/>
              </a:rPr>
              <a:t>商家 </a:t>
            </a:r>
            <a:r>
              <a:rPr dirty="0" sz="2000" spc="50">
                <a:latin typeface="黑体"/>
                <a:cs typeface="黑体"/>
              </a:rPr>
              <a:t>找</a:t>
            </a:r>
            <a:r>
              <a:rPr dirty="0" sz="2000">
                <a:latin typeface="Arial"/>
                <a:cs typeface="Arial"/>
              </a:rPr>
              <a:t>KOL</a:t>
            </a:r>
            <a:r>
              <a:rPr dirty="0" sz="2000" spc="35">
                <a:latin typeface="黑体"/>
                <a:cs typeface="黑体"/>
              </a:rPr>
              <a:t>敲</a:t>
            </a:r>
            <a:r>
              <a:rPr dirty="0" sz="2000" spc="25">
                <a:latin typeface="黑体"/>
                <a:cs typeface="黑体"/>
              </a:rPr>
              <a:t>定商</a:t>
            </a:r>
            <a:r>
              <a:rPr dirty="0" sz="2000" spc="35">
                <a:latin typeface="黑体"/>
                <a:cs typeface="黑体"/>
              </a:rPr>
              <a:t>品</a:t>
            </a:r>
            <a:r>
              <a:rPr dirty="0" sz="2000" spc="25">
                <a:latin typeface="黑体"/>
                <a:cs typeface="黑体"/>
              </a:rPr>
              <a:t>和</a:t>
            </a:r>
            <a:r>
              <a:rPr dirty="0" sz="2000" spc="35">
                <a:latin typeface="黑体"/>
                <a:cs typeface="黑体"/>
              </a:rPr>
              <a:t>价格。</a:t>
            </a:r>
            <a:r>
              <a:rPr dirty="0" sz="2000" spc="25">
                <a:latin typeface="黑体"/>
                <a:cs typeface="黑体"/>
              </a:rPr>
              <a:t>对</a:t>
            </a:r>
            <a:r>
              <a:rPr dirty="0" sz="2000" spc="35">
                <a:latin typeface="黑体"/>
                <a:cs typeface="黑体"/>
              </a:rPr>
              <a:t>小</a:t>
            </a:r>
            <a:r>
              <a:rPr dirty="0" sz="2000" spc="25">
                <a:latin typeface="黑体"/>
                <a:cs typeface="黑体"/>
              </a:rPr>
              <a:t>商</a:t>
            </a:r>
            <a:r>
              <a:rPr dirty="0" sz="2000" spc="35">
                <a:latin typeface="黑体"/>
                <a:cs typeface="黑体"/>
              </a:rPr>
              <a:t>家</a:t>
            </a:r>
            <a:r>
              <a:rPr dirty="0" sz="2000" spc="25">
                <a:latin typeface="黑体"/>
                <a:cs typeface="黑体"/>
              </a:rPr>
              <a:t>而</a:t>
            </a:r>
            <a:r>
              <a:rPr dirty="0" sz="2000" spc="45">
                <a:latin typeface="黑体"/>
                <a:cs typeface="黑体"/>
              </a:rPr>
              <a:t>言</a:t>
            </a:r>
            <a:r>
              <a:rPr dirty="0" sz="2000" spc="25">
                <a:latin typeface="黑体"/>
                <a:cs typeface="黑体"/>
              </a:rPr>
              <a:t>，</a:t>
            </a:r>
            <a:r>
              <a:rPr dirty="0" sz="2000" spc="35">
                <a:latin typeface="黑体"/>
                <a:cs typeface="黑体"/>
              </a:rPr>
              <a:t>需</a:t>
            </a:r>
            <a:r>
              <a:rPr dirty="0" sz="2000" spc="25">
                <a:latin typeface="黑体"/>
                <a:cs typeface="黑体"/>
              </a:rPr>
              <a:t>要</a:t>
            </a:r>
            <a:r>
              <a:rPr dirty="0" sz="2000" spc="35">
                <a:latin typeface="黑体"/>
                <a:cs typeface="黑体"/>
              </a:rPr>
              <a:t>慎</a:t>
            </a:r>
            <a:r>
              <a:rPr dirty="0" sz="2000" spc="5">
                <a:latin typeface="黑体"/>
                <a:cs typeface="黑体"/>
              </a:rPr>
              <a:t>重 </a:t>
            </a:r>
            <a:r>
              <a:rPr dirty="0" sz="2000">
                <a:latin typeface="黑体"/>
                <a:cs typeface="黑体"/>
              </a:rPr>
              <a:t>对待，</a:t>
            </a:r>
            <a:r>
              <a:rPr dirty="0" sz="2000" spc="-15">
                <a:latin typeface="黑体"/>
                <a:cs typeface="黑体"/>
              </a:rPr>
              <a:t>因</a:t>
            </a:r>
            <a:r>
              <a:rPr dirty="0" sz="2000">
                <a:latin typeface="黑体"/>
                <a:cs typeface="黑体"/>
              </a:rPr>
              <a:t>为</a:t>
            </a:r>
            <a:r>
              <a:rPr dirty="0" sz="2000" spc="-15">
                <a:latin typeface="黑体"/>
                <a:cs typeface="黑体"/>
              </a:rPr>
              <a:t>会</a:t>
            </a:r>
            <a:r>
              <a:rPr dirty="0" sz="2000">
                <a:latin typeface="黑体"/>
                <a:cs typeface="黑体"/>
              </a:rPr>
              <a:t>增加运</a:t>
            </a:r>
            <a:r>
              <a:rPr dirty="0" sz="2000" spc="-15">
                <a:latin typeface="黑体"/>
                <a:cs typeface="黑体"/>
              </a:rPr>
              <a:t>营</a:t>
            </a:r>
            <a:r>
              <a:rPr dirty="0" sz="2000">
                <a:latin typeface="黑体"/>
                <a:cs typeface="黑体"/>
              </a:rPr>
              <a:t>成</a:t>
            </a:r>
            <a:r>
              <a:rPr dirty="0" sz="2000" spc="-10">
                <a:latin typeface="黑体"/>
                <a:cs typeface="黑体"/>
              </a:rPr>
              <a:t>本</a:t>
            </a:r>
            <a:r>
              <a:rPr dirty="0" sz="2000">
                <a:latin typeface="黑体"/>
                <a:cs typeface="黑体"/>
              </a:rPr>
              <a:t>。</a:t>
            </a:r>
            <a:endParaRPr sz="2000">
              <a:latin typeface="黑体"/>
              <a:cs typeface="黑体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82156" y="1876044"/>
            <a:ext cx="4450079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649720"/>
          </a:xfrm>
          <a:custGeom>
            <a:avLst/>
            <a:gdLst/>
            <a:ahLst/>
            <a:cxnLst/>
            <a:rect l="l" t="t" r="r" b="b"/>
            <a:pathLst>
              <a:path w="12192000" h="6649720">
                <a:moveTo>
                  <a:pt x="0" y="6649212"/>
                </a:moveTo>
                <a:lnTo>
                  <a:pt x="12192000" y="6649212"/>
                </a:lnTo>
                <a:lnTo>
                  <a:pt x="12192000" y="0"/>
                </a:lnTo>
                <a:lnTo>
                  <a:pt x="0" y="0"/>
                </a:lnTo>
                <a:lnTo>
                  <a:pt x="0" y="6649212"/>
                </a:lnTo>
                <a:close/>
              </a:path>
            </a:pathLst>
          </a:custGeom>
          <a:solidFill>
            <a:srgbClr val="BED4F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object 4"/>
            <p:cNvSpPr/>
            <p:nvPr/>
          </p:nvSpPr>
          <p:spPr>
            <a:xfrm>
              <a:off x="3991355" y="28"/>
              <a:ext cx="6507480" cy="4183379"/>
            </a:xfrm>
            <a:custGeom>
              <a:avLst/>
              <a:gdLst/>
              <a:ahLst/>
              <a:cxnLst/>
              <a:rect l="l" t="t" r="r" b="b"/>
              <a:pathLst>
                <a:path w="6507480" h="4183379">
                  <a:moveTo>
                    <a:pt x="6161560" y="0"/>
                  </a:moveTo>
                  <a:lnTo>
                    <a:pt x="6064174" y="626"/>
                  </a:lnTo>
                  <a:lnTo>
                    <a:pt x="5986679" y="2071"/>
                  </a:lnTo>
                  <a:lnTo>
                    <a:pt x="5905516" y="4471"/>
                  </a:lnTo>
                  <a:lnTo>
                    <a:pt x="5820821" y="7939"/>
                  </a:lnTo>
                  <a:lnTo>
                    <a:pt x="5732731" y="12581"/>
                  </a:lnTo>
                  <a:lnTo>
                    <a:pt x="5641380" y="18509"/>
                  </a:lnTo>
                  <a:lnTo>
                    <a:pt x="5578735" y="23228"/>
                  </a:lnTo>
                  <a:lnTo>
                    <a:pt x="5514743" y="28600"/>
                  </a:lnTo>
                  <a:lnTo>
                    <a:pt x="5449442" y="34657"/>
                  </a:lnTo>
                  <a:lnTo>
                    <a:pt x="5382873" y="41430"/>
                  </a:lnTo>
                  <a:lnTo>
                    <a:pt x="5315078" y="48953"/>
                  </a:lnTo>
                  <a:lnTo>
                    <a:pt x="5246094" y="57258"/>
                  </a:lnTo>
                  <a:lnTo>
                    <a:pt x="5175965" y="66377"/>
                  </a:lnTo>
                  <a:lnTo>
                    <a:pt x="5104728" y="76343"/>
                  </a:lnTo>
                  <a:lnTo>
                    <a:pt x="5032425" y="87189"/>
                  </a:lnTo>
                  <a:lnTo>
                    <a:pt x="4959096" y="98945"/>
                  </a:lnTo>
                  <a:lnTo>
                    <a:pt x="4884781" y="111646"/>
                  </a:lnTo>
                  <a:lnTo>
                    <a:pt x="4809521" y="125324"/>
                  </a:lnTo>
                  <a:lnTo>
                    <a:pt x="4733355" y="140010"/>
                  </a:lnTo>
                  <a:lnTo>
                    <a:pt x="4656324" y="155738"/>
                  </a:lnTo>
                  <a:lnTo>
                    <a:pt x="4578469" y="172539"/>
                  </a:lnTo>
                  <a:lnTo>
                    <a:pt x="4499829" y="190447"/>
                  </a:lnTo>
                  <a:lnTo>
                    <a:pt x="4420445" y="209493"/>
                  </a:lnTo>
                  <a:lnTo>
                    <a:pt x="4340357" y="229710"/>
                  </a:lnTo>
                  <a:lnTo>
                    <a:pt x="4259605" y="251131"/>
                  </a:lnTo>
                  <a:lnTo>
                    <a:pt x="4218993" y="262303"/>
                  </a:lnTo>
                  <a:lnTo>
                    <a:pt x="4178230" y="273788"/>
                  </a:lnTo>
                  <a:lnTo>
                    <a:pt x="4137321" y="285590"/>
                  </a:lnTo>
                  <a:lnTo>
                    <a:pt x="4096272" y="297713"/>
                  </a:lnTo>
                  <a:lnTo>
                    <a:pt x="4055086" y="310161"/>
                  </a:lnTo>
                  <a:lnTo>
                    <a:pt x="4013771" y="322938"/>
                  </a:lnTo>
                  <a:lnTo>
                    <a:pt x="3972329" y="336049"/>
                  </a:lnTo>
                  <a:lnTo>
                    <a:pt x="3930767" y="349498"/>
                  </a:lnTo>
                  <a:lnTo>
                    <a:pt x="3889089" y="363287"/>
                  </a:lnTo>
                  <a:lnTo>
                    <a:pt x="3847301" y="377422"/>
                  </a:lnTo>
                  <a:lnTo>
                    <a:pt x="3805407" y="391907"/>
                  </a:lnTo>
                  <a:lnTo>
                    <a:pt x="3763413" y="406745"/>
                  </a:lnTo>
                  <a:lnTo>
                    <a:pt x="3721323" y="421941"/>
                  </a:lnTo>
                  <a:lnTo>
                    <a:pt x="3679143" y="437498"/>
                  </a:lnTo>
                  <a:lnTo>
                    <a:pt x="3636877" y="453421"/>
                  </a:lnTo>
                  <a:lnTo>
                    <a:pt x="3594531" y="469714"/>
                  </a:lnTo>
                  <a:lnTo>
                    <a:pt x="3552110" y="486381"/>
                  </a:lnTo>
                  <a:lnTo>
                    <a:pt x="3509619" y="503426"/>
                  </a:lnTo>
                  <a:lnTo>
                    <a:pt x="3467062" y="520853"/>
                  </a:lnTo>
                  <a:lnTo>
                    <a:pt x="3424445" y="538665"/>
                  </a:lnTo>
                  <a:lnTo>
                    <a:pt x="3381773" y="556868"/>
                  </a:lnTo>
                  <a:lnTo>
                    <a:pt x="3339051" y="575465"/>
                  </a:lnTo>
                  <a:lnTo>
                    <a:pt x="3296283" y="594460"/>
                  </a:lnTo>
                  <a:lnTo>
                    <a:pt x="3253476" y="613857"/>
                  </a:lnTo>
                  <a:lnTo>
                    <a:pt x="3210633" y="633661"/>
                  </a:lnTo>
                  <a:lnTo>
                    <a:pt x="3167761" y="653875"/>
                  </a:lnTo>
                  <a:lnTo>
                    <a:pt x="3124863" y="674503"/>
                  </a:lnTo>
                  <a:lnTo>
                    <a:pt x="3081946" y="695549"/>
                  </a:lnTo>
                  <a:lnTo>
                    <a:pt x="3039014" y="717018"/>
                  </a:lnTo>
                  <a:lnTo>
                    <a:pt x="2996072" y="738914"/>
                  </a:lnTo>
                  <a:lnTo>
                    <a:pt x="2953125" y="761240"/>
                  </a:lnTo>
                  <a:lnTo>
                    <a:pt x="2910178" y="784001"/>
                  </a:lnTo>
                  <a:lnTo>
                    <a:pt x="2867236" y="807201"/>
                  </a:lnTo>
                  <a:lnTo>
                    <a:pt x="2824305" y="830843"/>
                  </a:lnTo>
                  <a:lnTo>
                    <a:pt x="2781389" y="854932"/>
                  </a:lnTo>
                  <a:lnTo>
                    <a:pt x="2738493" y="879472"/>
                  </a:lnTo>
                  <a:lnTo>
                    <a:pt x="2695623" y="904467"/>
                  </a:lnTo>
                  <a:lnTo>
                    <a:pt x="2652783" y="929921"/>
                  </a:lnTo>
                  <a:lnTo>
                    <a:pt x="2609978" y="955838"/>
                  </a:lnTo>
                  <a:lnTo>
                    <a:pt x="2567214" y="982222"/>
                  </a:lnTo>
                  <a:lnTo>
                    <a:pt x="2524495" y="1009077"/>
                  </a:lnTo>
                  <a:lnTo>
                    <a:pt x="2481827" y="1036407"/>
                  </a:lnTo>
                  <a:lnTo>
                    <a:pt x="2439215" y="1064217"/>
                  </a:lnTo>
                  <a:lnTo>
                    <a:pt x="2396663" y="1092510"/>
                  </a:lnTo>
                  <a:lnTo>
                    <a:pt x="2354177" y="1121290"/>
                  </a:lnTo>
                  <a:lnTo>
                    <a:pt x="2311761" y="1150562"/>
                  </a:lnTo>
                  <a:lnTo>
                    <a:pt x="2269421" y="1180329"/>
                  </a:lnTo>
                  <a:lnTo>
                    <a:pt x="2227162" y="1210595"/>
                  </a:lnTo>
                  <a:lnTo>
                    <a:pt x="2184989" y="1241365"/>
                  </a:lnTo>
                  <a:lnTo>
                    <a:pt x="2142906" y="1272643"/>
                  </a:lnTo>
                  <a:lnTo>
                    <a:pt x="2100919" y="1304432"/>
                  </a:lnTo>
                  <a:lnTo>
                    <a:pt x="2059033" y="1336737"/>
                  </a:lnTo>
                  <a:lnTo>
                    <a:pt x="2017253" y="1369562"/>
                  </a:lnTo>
                  <a:lnTo>
                    <a:pt x="1975584" y="1402911"/>
                  </a:lnTo>
                  <a:lnTo>
                    <a:pt x="1934031" y="1436788"/>
                  </a:lnTo>
                  <a:lnTo>
                    <a:pt x="1892599" y="1471196"/>
                  </a:lnTo>
                  <a:lnTo>
                    <a:pt x="1851293" y="1506141"/>
                  </a:lnTo>
                  <a:lnTo>
                    <a:pt x="1810118" y="1541625"/>
                  </a:lnTo>
                  <a:lnTo>
                    <a:pt x="1769079" y="1577654"/>
                  </a:lnTo>
                  <a:lnTo>
                    <a:pt x="1728181" y="1614231"/>
                  </a:lnTo>
                  <a:lnTo>
                    <a:pt x="1687429" y="1651360"/>
                  </a:lnTo>
                  <a:lnTo>
                    <a:pt x="1646829" y="1689045"/>
                  </a:lnTo>
                  <a:lnTo>
                    <a:pt x="1606385" y="1727290"/>
                  </a:lnTo>
                  <a:lnTo>
                    <a:pt x="1566102" y="1766100"/>
                  </a:lnTo>
                  <a:lnTo>
                    <a:pt x="1525985" y="1805479"/>
                  </a:lnTo>
                  <a:lnTo>
                    <a:pt x="1486040" y="1845429"/>
                  </a:lnTo>
                  <a:lnTo>
                    <a:pt x="1446271" y="1885957"/>
                  </a:lnTo>
                  <a:lnTo>
                    <a:pt x="1406684" y="1927065"/>
                  </a:lnTo>
                  <a:lnTo>
                    <a:pt x="1367283" y="1968757"/>
                  </a:lnTo>
                  <a:lnTo>
                    <a:pt x="1328073" y="2011039"/>
                  </a:lnTo>
                  <a:lnTo>
                    <a:pt x="1289060" y="2053913"/>
                  </a:lnTo>
                  <a:lnTo>
                    <a:pt x="1250248" y="2097383"/>
                  </a:lnTo>
                  <a:lnTo>
                    <a:pt x="1211643" y="2141455"/>
                  </a:lnTo>
                  <a:lnTo>
                    <a:pt x="1173250" y="2186132"/>
                  </a:lnTo>
                  <a:lnTo>
                    <a:pt x="1135073" y="2231417"/>
                  </a:lnTo>
                  <a:lnTo>
                    <a:pt x="1097118" y="2277316"/>
                  </a:lnTo>
                  <a:lnTo>
                    <a:pt x="1059390" y="2323831"/>
                  </a:lnTo>
                  <a:lnTo>
                    <a:pt x="1021893" y="2370968"/>
                  </a:lnTo>
                  <a:lnTo>
                    <a:pt x="984633" y="2418730"/>
                  </a:lnTo>
                  <a:lnTo>
                    <a:pt x="947615" y="2467121"/>
                  </a:lnTo>
                  <a:lnTo>
                    <a:pt x="910844" y="2516145"/>
                  </a:lnTo>
                  <a:lnTo>
                    <a:pt x="874325" y="2565807"/>
                  </a:lnTo>
                  <a:lnTo>
                    <a:pt x="838062" y="2616110"/>
                  </a:lnTo>
                  <a:lnTo>
                    <a:pt x="802062" y="2667058"/>
                  </a:lnTo>
                  <a:lnTo>
                    <a:pt x="766328" y="2718656"/>
                  </a:lnTo>
                  <a:lnTo>
                    <a:pt x="730867" y="2770908"/>
                  </a:lnTo>
                  <a:lnTo>
                    <a:pt x="695682" y="2823817"/>
                  </a:lnTo>
                  <a:lnTo>
                    <a:pt x="660780" y="2877388"/>
                  </a:lnTo>
                  <a:lnTo>
                    <a:pt x="626165" y="2931624"/>
                  </a:lnTo>
                  <a:lnTo>
                    <a:pt x="591842" y="2986531"/>
                  </a:lnTo>
                  <a:lnTo>
                    <a:pt x="557816" y="3042111"/>
                  </a:lnTo>
                  <a:lnTo>
                    <a:pt x="524092" y="3098369"/>
                  </a:lnTo>
                  <a:lnTo>
                    <a:pt x="490676" y="3155309"/>
                  </a:lnTo>
                  <a:lnTo>
                    <a:pt x="457571" y="3212935"/>
                  </a:lnTo>
                  <a:lnTo>
                    <a:pt x="424784" y="3271250"/>
                  </a:lnTo>
                  <a:lnTo>
                    <a:pt x="392320" y="3330260"/>
                  </a:lnTo>
                  <a:lnTo>
                    <a:pt x="360183" y="3389969"/>
                  </a:lnTo>
                  <a:lnTo>
                    <a:pt x="328378" y="3450379"/>
                  </a:lnTo>
                  <a:lnTo>
                    <a:pt x="296911" y="3511495"/>
                  </a:lnTo>
                  <a:lnTo>
                    <a:pt x="265786" y="3573322"/>
                  </a:lnTo>
                  <a:lnTo>
                    <a:pt x="235009" y="3635863"/>
                  </a:lnTo>
                  <a:lnTo>
                    <a:pt x="204584" y="3699123"/>
                  </a:lnTo>
                  <a:lnTo>
                    <a:pt x="174517" y="3763105"/>
                  </a:lnTo>
                  <a:lnTo>
                    <a:pt x="144812" y="3827814"/>
                  </a:lnTo>
                  <a:lnTo>
                    <a:pt x="115475" y="3893253"/>
                  </a:lnTo>
                  <a:lnTo>
                    <a:pt x="86511" y="3959427"/>
                  </a:lnTo>
                  <a:lnTo>
                    <a:pt x="57924" y="4026339"/>
                  </a:lnTo>
                  <a:lnTo>
                    <a:pt x="29720" y="4093994"/>
                  </a:lnTo>
                  <a:lnTo>
                    <a:pt x="1905" y="4162396"/>
                  </a:lnTo>
                  <a:lnTo>
                    <a:pt x="0" y="4183351"/>
                  </a:lnTo>
                  <a:lnTo>
                    <a:pt x="6507480" y="4183351"/>
                  </a:lnTo>
                  <a:lnTo>
                    <a:pt x="6507480" y="8861"/>
                  </a:lnTo>
                  <a:lnTo>
                    <a:pt x="6461034" y="6634"/>
                  </a:lnTo>
                  <a:lnTo>
                    <a:pt x="6354287" y="2752"/>
                  </a:lnTo>
                  <a:lnTo>
                    <a:pt x="6251862" y="619"/>
                  </a:lnTo>
                  <a:lnTo>
                    <a:pt x="6161560" y="0"/>
                  </a:lnTo>
                  <a:close/>
                </a:path>
              </a:pathLst>
            </a:custGeom>
            <a:solidFill>
              <a:srgbClr val="DFEA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84520" y="0"/>
              <a:ext cx="6507480" cy="3884929"/>
            </a:xfrm>
            <a:custGeom>
              <a:avLst/>
              <a:gdLst/>
              <a:ahLst/>
              <a:cxnLst/>
              <a:rect l="l" t="t" r="r" b="b"/>
              <a:pathLst>
                <a:path w="6507480" h="3884929">
                  <a:moveTo>
                    <a:pt x="6507480" y="0"/>
                  </a:moveTo>
                  <a:lnTo>
                    <a:pt x="4088446" y="0"/>
                  </a:lnTo>
                  <a:lnTo>
                    <a:pt x="4055086" y="10086"/>
                  </a:lnTo>
                  <a:lnTo>
                    <a:pt x="3972329" y="35984"/>
                  </a:lnTo>
                  <a:lnTo>
                    <a:pt x="3889089" y="63232"/>
                  </a:lnTo>
                  <a:lnTo>
                    <a:pt x="3805407" y="91863"/>
                  </a:lnTo>
                  <a:lnTo>
                    <a:pt x="3721323" y="121908"/>
                  </a:lnTo>
                  <a:lnTo>
                    <a:pt x="3636877" y="153400"/>
                  </a:lnTo>
                  <a:lnTo>
                    <a:pt x="3552110" y="186372"/>
                  </a:lnTo>
                  <a:lnTo>
                    <a:pt x="3467062" y="220856"/>
                  </a:lnTo>
                  <a:lnTo>
                    <a:pt x="3381773" y="256885"/>
                  </a:lnTo>
                  <a:lnTo>
                    <a:pt x="3296283" y="294490"/>
                  </a:lnTo>
                  <a:lnTo>
                    <a:pt x="3210633" y="333706"/>
                  </a:lnTo>
                  <a:lnTo>
                    <a:pt x="3124863" y="374563"/>
                  </a:lnTo>
                  <a:lnTo>
                    <a:pt x="3039014" y="417094"/>
                  </a:lnTo>
                  <a:lnTo>
                    <a:pt x="2953125" y="461332"/>
                  </a:lnTo>
                  <a:lnTo>
                    <a:pt x="2910178" y="484101"/>
                  </a:lnTo>
                  <a:lnTo>
                    <a:pt x="2867236" y="507309"/>
                  </a:lnTo>
                  <a:lnTo>
                    <a:pt x="2824305" y="530960"/>
                  </a:lnTo>
                  <a:lnTo>
                    <a:pt x="2781389" y="555058"/>
                  </a:lnTo>
                  <a:lnTo>
                    <a:pt x="2738493" y="579607"/>
                  </a:lnTo>
                  <a:lnTo>
                    <a:pt x="2695623" y="604611"/>
                  </a:lnTo>
                  <a:lnTo>
                    <a:pt x="2652783" y="630074"/>
                  </a:lnTo>
                  <a:lnTo>
                    <a:pt x="2609978" y="656001"/>
                  </a:lnTo>
                  <a:lnTo>
                    <a:pt x="2567214" y="682394"/>
                  </a:lnTo>
                  <a:lnTo>
                    <a:pt x="2524495" y="709259"/>
                  </a:lnTo>
                  <a:lnTo>
                    <a:pt x="2481827" y="736599"/>
                  </a:lnTo>
                  <a:lnTo>
                    <a:pt x="2439215" y="764419"/>
                  </a:lnTo>
                  <a:lnTo>
                    <a:pt x="2396663" y="792722"/>
                  </a:lnTo>
                  <a:lnTo>
                    <a:pt x="2354177" y="821513"/>
                  </a:lnTo>
                  <a:lnTo>
                    <a:pt x="2311761" y="850795"/>
                  </a:lnTo>
                  <a:lnTo>
                    <a:pt x="2269421" y="880573"/>
                  </a:lnTo>
                  <a:lnTo>
                    <a:pt x="2227162" y="910851"/>
                  </a:lnTo>
                  <a:lnTo>
                    <a:pt x="2184989" y="941632"/>
                  </a:lnTo>
                  <a:lnTo>
                    <a:pt x="2142906" y="972921"/>
                  </a:lnTo>
                  <a:lnTo>
                    <a:pt x="2100919" y="1004722"/>
                  </a:lnTo>
                  <a:lnTo>
                    <a:pt x="2059033" y="1037039"/>
                  </a:lnTo>
                  <a:lnTo>
                    <a:pt x="2017253" y="1069876"/>
                  </a:lnTo>
                  <a:lnTo>
                    <a:pt x="1975584" y="1103236"/>
                  </a:lnTo>
                  <a:lnTo>
                    <a:pt x="1934031" y="1137125"/>
                  </a:lnTo>
                  <a:lnTo>
                    <a:pt x="1892599" y="1171546"/>
                  </a:lnTo>
                  <a:lnTo>
                    <a:pt x="1851293" y="1206503"/>
                  </a:lnTo>
                  <a:lnTo>
                    <a:pt x="1810118" y="1242001"/>
                  </a:lnTo>
                  <a:lnTo>
                    <a:pt x="1769079" y="1278043"/>
                  </a:lnTo>
                  <a:lnTo>
                    <a:pt x="1728181" y="1314633"/>
                  </a:lnTo>
                  <a:lnTo>
                    <a:pt x="1687429" y="1351775"/>
                  </a:lnTo>
                  <a:lnTo>
                    <a:pt x="1646829" y="1389474"/>
                  </a:lnTo>
                  <a:lnTo>
                    <a:pt x="1606385" y="1427733"/>
                  </a:lnTo>
                  <a:lnTo>
                    <a:pt x="1566102" y="1466558"/>
                  </a:lnTo>
                  <a:lnTo>
                    <a:pt x="1525985" y="1505950"/>
                  </a:lnTo>
                  <a:lnTo>
                    <a:pt x="1486040" y="1545915"/>
                  </a:lnTo>
                  <a:lnTo>
                    <a:pt x="1446271" y="1586457"/>
                  </a:lnTo>
                  <a:lnTo>
                    <a:pt x="1406684" y="1627580"/>
                  </a:lnTo>
                  <a:lnTo>
                    <a:pt x="1367283" y="1669288"/>
                  </a:lnTo>
                  <a:lnTo>
                    <a:pt x="1328073" y="1711585"/>
                  </a:lnTo>
                  <a:lnTo>
                    <a:pt x="1289060" y="1754474"/>
                  </a:lnTo>
                  <a:lnTo>
                    <a:pt x="1250248" y="1797961"/>
                  </a:lnTo>
                  <a:lnTo>
                    <a:pt x="1211643" y="1842048"/>
                  </a:lnTo>
                  <a:lnTo>
                    <a:pt x="1173250" y="1886741"/>
                  </a:lnTo>
                  <a:lnTo>
                    <a:pt x="1135073" y="1932043"/>
                  </a:lnTo>
                  <a:lnTo>
                    <a:pt x="1097118" y="1977958"/>
                  </a:lnTo>
                  <a:lnTo>
                    <a:pt x="1059390" y="2024490"/>
                  </a:lnTo>
                  <a:lnTo>
                    <a:pt x="1021893" y="2071644"/>
                  </a:lnTo>
                  <a:lnTo>
                    <a:pt x="984633" y="2119423"/>
                  </a:lnTo>
                  <a:lnTo>
                    <a:pt x="947615" y="2167832"/>
                  </a:lnTo>
                  <a:lnTo>
                    <a:pt x="910844" y="2216874"/>
                  </a:lnTo>
                  <a:lnTo>
                    <a:pt x="874325" y="2266554"/>
                  </a:lnTo>
                  <a:lnTo>
                    <a:pt x="838062" y="2316875"/>
                  </a:lnTo>
                  <a:lnTo>
                    <a:pt x="802062" y="2367842"/>
                  </a:lnTo>
                  <a:lnTo>
                    <a:pt x="766328" y="2419459"/>
                  </a:lnTo>
                  <a:lnTo>
                    <a:pt x="730867" y="2471729"/>
                  </a:lnTo>
                  <a:lnTo>
                    <a:pt x="695682" y="2524657"/>
                  </a:lnTo>
                  <a:lnTo>
                    <a:pt x="660780" y="2578248"/>
                  </a:lnTo>
                  <a:lnTo>
                    <a:pt x="626165" y="2632504"/>
                  </a:lnTo>
                  <a:lnTo>
                    <a:pt x="591842" y="2687430"/>
                  </a:lnTo>
                  <a:lnTo>
                    <a:pt x="557816" y="2743030"/>
                  </a:lnTo>
                  <a:lnTo>
                    <a:pt x="524092" y="2799308"/>
                  </a:lnTo>
                  <a:lnTo>
                    <a:pt x="490676" y="2856269"/>
                  </a:lnTo>
                  <a:lnTo>
                    <a:pt x="457571" y="2913916"/>
                  </a:lnTo>
                  <a:lnTo>
                    <a:pt x="424784" y="2972253"/>
                  </a:lnTo>
                  <a:lnTo>
                    <a:pt x="392320" y="3031284"/>
                  </a:lnTo>
                  <a:lnTo>
                    <a:pt x="360183" y="3091014"/>
                  </a:lnTo>
                  <a:lnTo>
                    <a:pt x="328378" y="3151446"/>
                  </a:lnTo>
                  <a:lnTo>
                    <a:pt x="296911" y="3212584"/>
                  </a:lnTo>
                  <a:lnTo>
                    <a:pt x="265786" y="3274434"/>
                  </a:lnTo>
                  <a:lnTo>
                    <a:pt x="235009" y="3336997"/>
                  </a:lnTo>
                  <a:lnTo>
                    <a:pt x="204584" y="3400280"/>
                  </a:lnTo>
                  <a:lnTo>
                    <a:pt x="174517" y="3464285"/>
                  </a:lnTo>
                  <a:lnTo>
                    <a:pt x="144812" y="3529017"/>
                  </a:lnTo>
                  <a:lnTo>
                    <a:pt x="115475" y="3594480"/>
                  </a:lnTo>
                  <a:lnTo>
                    <a:pt x="86511" y="3660678"/>
                  </a:lnTo>
                  <a:lnTo>
                    <a:pt x="57924" y="3727614"/>
                  </a:lnTo>
                  <a:lnTo>
                    <a:pt x="29720" y="3795294"/>
                  </a:lnTo>
                  <a:lnTo>
                    <a:pt x="1904" y="3863721"/>
                  </a:lnTo>
                  <a:lnTo>
                    <a:pt x="0" y="3884676"/>
                  </a:lnTo>
                  <a:lnTo>
                    <a:pt x="6507480" y="3884676"/>
                  </a:lnTo>
                  <a:lnTo>
                    <a:pt x="6507480" y="0"/>
                  </a:lnTo>
                  <a:close/>
                </a:path>
              </a:pathLst>
            </a:custGeom>
            <a:solidFill>
              <a:srgbClr val="BED4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1054608"/>
              <a:ext cx="12192000" cy="5594985"/>
            </a:xfrm>
            <a:custGeom>
              <a:avLst/>
              <a:gdLst/>
              <a:ahLst/>
              <a:cxnLst/>
              <a:rect l="l" t="t" r="r" b="b"/>
              <a:pathLst>
                <a:path w="12192000" h="5594984">
                  <a:moveTo>
                    <a:pt x="0" y="5594604"/>
                  </a:moveTo>
                  <a:lnTo>
                    <a:pt x="12191999" y="5594604"/>
                  </a:lnTo>
                  <a:lnTo>
                    <a:pt x="12191999" y="0"/>
                  </a:lnTo>
                  <a:lnTo>
                    <a:pt x="0" y="0"/>
                  </a:lnTo>
                  <a:lnTo>
                    <a:pt x="0" y="55946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6649211"/>
              <a:ext cx="12181840" cy="208915"/>
            </a:xfrm>
            <a:custGeom>
              <a:avLst/>
              <a:gdLst/>
              <a:ahLst/>
              <a:cxnLst/>
              <a:rect l="l" t="t" r="r" b="b"/>
              <a:pathLst>
                <a:path w="12181840" h="208915">
                  <a:moveTo>
                    <a:pt x="12181332" y="208785"/>
                  </a:moveTo>
                  <a:lnTo>
                    <a:pt x="12181332" y="0"/>
                  </a:lnTo>
                  <a:lnTo>
                    <a:pt x="0" y="0"/>
                  </a:lnTo>
                  <a:lnTo>
                    <a:pt x="0" y="208785"/>
                  </a:lnTo>
                  <a:lnTo>
                    <a:pt x="12181332" y="208785"/>
                  </a:lnTo>
                  <a:close/>
                </a:path>
              </a:pathLst>
            </a:custGeom>
            <a:solidFill>
              <a:srgbClr val="5C91E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23119" y="5387340"/>
            <a:ext cx="1941576" cy="119786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70431" cy="1223772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123594" y="242696"/>
            <a:ext cx="485267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74165" algn="l"/>
              </a:tabLst>
            </a:pPr>
            <a:r>
              <a:rPr dirty="0" sz="3200" spc="10"/>
              <a:t>活动</a:t>
            </a:r>
            <a:r>
              <a:rPr dirty="0" sz="3200" spc="-10"/>
              <a:t>一	</a:t>
            </a:r>
            <a:r>
              <a:rPr dirty="0" sz="3200" spc="5"/>
              <a:t>认识</a:t>
            </a:r>
            <a:r>
              <a:rPr dirty="0" sz="3200" spc="-5"/>
              <a:t>直播电</a:t>
            </a:r>
            <a:r>
              <a:rPr dirty="0" sz="3200" spc="-10"/>
              <a:t>商</a:t>
            </a:r>
            <a:r>
              <a:rPr dirty="0" sz="3200" spc="-5"/>
              <a:t>模</a:t>
            </a:r>
            <a:r>
              <a:rPr dirty="0" sz="3200" spc="-10"/>
              <a:t>式</a:t>
            </a:r>
            <a:endParaRPr sz="3200"/>
          </a:p>
        </p:txBody>
      </p:sp>
      <p:sp>
        <p:nvSpPr>
          <p:cNvPr id="11" name="object 11"/>
          <p:cNvSpPr txBox="1"/>
          <p:nvPr/>
        </p:nvSpPr>
        <p:spPr>
          <a:xfrm>
            <a:off x="239268" y="1367027"/>
            <a:ext cx="4326890" cy="523240"/>
          </a:xfrm>
          <a:prstGeom prst="rect">
            <a:avLst/>
          </a:prstGeom>
          <a:solidFill>
            <a:srgbClr val="FFB954"/>
          </a:solidFill>
        </p:spPr>
        <p:txBody>
          <a:bodyPr wrap="square" lIns="0" tIns="38735" rIns="0" bIns="0" rtlCol="0" vert="horz">
            <a:spAutoFit/>
          </a:bodyPr>
          <a:lstStyle/>
          <a:p>
            <a:pPr marL="1074420">
              <a:lnSpc>
                <a:spcPct val="100000"/>
              </a:lnSpc>
              <a:spcBef>
                <a:spcPts val="305"/>
              </a:spcBef>
            </a:pPr>
            <a:r>
              <a:rPr dirty="0" sz="2800">
                <a:latin typeface="Arial"/>
                <a:cs typeface="Arial"/>
              </a:rPr>
              <a:t>5.</a:t>
            </a:r>
            <a:r>
              <a:rPr dirty="0" sz="2800" spc="-20">
                <a:latin typeface="Arial"/>
                <a:cs typeface="Arial"/>
              </a:rPr>
              <a:t> </a:t>
            </a:r>
            <a:r>
              <a:rPr dirty="0" sz="2800" spc="5">
                <a:latin typeface="黑体"/>
                <a:cs typeface="黑体"/>
              </a:rPr>
              <a:t>单</a:t>
            </a:r>
            <a:r>
              <a:rPr dirty="0" sz="2800" spc="10">
                <a:latin typeface="黑体"/>
                <a:cs typeface="黑体"/>
              </a:rPr>
              <a:t>一</a:t>
            </a:r>
            <a:r>
              <a:rPr dirty="0" sz="2800" spc="5">
                <a:latin typeface="黑体"/>
                <a:cs typeface="黑体"/>
              </a:rPr>
              <a:t>型模式</a:t>
            </a:r>
            <a:endParaRPr sz="2800">
              <a:latin typeface="黑体"/>
              <a:cs typeface="黑体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8312" y="2076452"/>
            <a:ext cx="5704840" cy="31972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720725">
              <a:lnSpc>
                <a:spcPct val="130000"/>
              </a:lnSpc>
              <a:spcBef>
                <a:spcPts val="100"/>
              </a:spcBef>
            </a:pPr>
            <a:r>
              <a:rPr dirty="0" sz="2000" spc="60">
                <a:latin typeface="黑体"/>
                <a:cs typeface="黑体"/>
              </a:rPr>
              <a:t>单</a:t>
            </a:r>
            <a:r>
              <a:rPr dirty="0" sz="2000" spc="45">
                <a:latin typeface="黑体"/>
                <a:cs typeface="黑体"/>
              </a:rPr>
              <a:t>一型</a:t>
            </a:r>
            <a:r>
              <a:rPr dirty="0" sz="2000" spc="60">
                <a:latin typeface="黑体"/>
                <a:cs typeface="黑体"/>
              </a:rPr>
              <a:t>模</a:t>
            </a:r>
            <a:r>
              <a:rPr dirty="0" sz="2000" spc="45">
                <a:latin typeface="黑体"/>
                <a:cs typeface="黑体"/>
              </a:rPr>
              <a:t>式</a:t>
            </a:r>
            <a:r>
              <a:rPr dirty="0" sz="2000" spc="60">
                <a:latin typeface="黑体"/>
                <a:cs typeface="黑体"/>
              </a:rPr>
              <a:t>是</a:t>
            </a:r>
            <a:r>
              <a:rPr dirty="0" sz="2000" spc="45">
                <a:latin typeface="黑体"/>
                <a:cs typeface="黑体"/>
              </a:rPr>
              <a:t>一种</a:t>
            </a:r>
            <a:r>
              <a:rPr dirty="0" sz="2000" spc="60">
                <a:latin typeface="黑体"/>
                <a:cs typeface="黑体"/>
              </a:rPr>
              <a:t>电</a:t>
            </a:r>
            <a:r>
              <a:rPr dirty="0" sz="2000" spc="45">
                <a:latin typeface="黑体"/>
                <a:cs typeface="黑体"/>
              </a:rPr>
              <a:t>商</a:t>
            </a:r>
            <a:r>
              <a:rPr dirty="0" sz="2000" spc="60">
                <a:latin typeface="黑体"/>
                <a:cs typeface="黑体"/>
              </a:rPr>
              <a:t>直</a:t>
            </a:r>
            <a:r>
              <a:rPr dirty="0" sz="2000" spc="45">
                <a:latin typeface="黑体"/>
                <a:cs typeface="黑体"/>
              </a:rPr>
              <a:t>播的</a:t>
            </a:r>
            <a:r>
              <a:rPr dirty="0" sz="2000" spc="60">
                <a:latin typeface="黑体"/>
                <a:cs typeface="黑体"/>
              </a:rPr>
              <a:t>主</a:t>
            </a:r>
            <a:r>
              <a:rPr dirty="0" sz="2000" spc="45">
                <a:latin typeface="黑体"/>
                <a:cs typeface="黑体"/>
              </a:rPr>
              <a:t>要</a:t>
            </a:r>
            <a:r>
              <a:rPr dirty="0" sz="2000" spc="60">
                <a:latin typeface="黑体"/>
                <a:cs typeface="黑体"/>
              </a:rPr>
              <a:t>模</a:t>
            </a:r>
            <a:r>
              <a:rPr dirty="0" sz="2000" spc="75">
                <a:latin typeface="黑体"/>
                <a:cs typeface="黑体"/>
              </a:rPr>
              <a:t>式</a:t>
            </a:r>
            <a:r>
              <a:rPr dirty="0" sz="2000" spc="60">
                <a:latin typeface="黑体"/>
                <a:cs typeface="黑体"/>
              </a:rPr>
              <a:t>，</a:t>
            </a:r>
            <a:r>
              <a:rPr dirty="0" sz="2000">
                <a:latin typeface="黑体"/>
                <a:cs typeface="黑体"/>
              </a:rPr>
              <a:t>主 </a:t>
            </a:r>
            <a:r>
              <a:rPr dirty="0" sz="2000" spc="30">
                <a:latin typeface="黑体"/>
                <a:cs typeface="黑体"/>
              </a:rPr>
              <a:t>播</a:t>
            </a:r>
            <a:r>
              <a:rPr dirty="0" sz="2000" spc="20">
                <a:latin typeface="黑体"/>
                <a:cs typeface="黑体"/>
              </a:rPr>
              <a:t>在直</a:t>
            </a:r>
            <a:r>
              <a:rPr dirty="0" sz="2000" spc="30">
                <a:latin typeface="黑体"/>
                <a:cs typeface="黑体"/>
              </a:rPr>
              <a:t>播</a:t>
            </a:r>
            <a:r>
              <a:rPr dirty="0" sz="2000" spc="20">
                <a:latin typeface="黑体"/>
                <a:cs typeface="黑体"/>
              </a:rPr>
              <a:t>中只</a:t>
            </a:r>
            <a:r>
              <a:rPr dirty="0" sz="2000" spc="30">
                <a:latin typeface="黑体"/>
                <a:cs typeface="黑体"/>
              </a:rPr>
              <a:t>展</a:t>
            </a:r>
            <a:r>
              <a:rPr dirty="0" sz="2000" spc="20">
                <a:latin typeface="黑体"/>
                <a:cs typeface="黑体"/>
              </a:rPr>
              <a:t>示一</a:t>
            </a:r>
            <a:r>
              <a:rPr dirty="0" sz="2000" spc="30">
                <a:latin typeface="黑体"/>
                <a:cs typeface="黑体"/>
              </a:rPr>
              <a:t>种</a:t>
            </a:r>
            <a:r>
              <a:rPr dirty="0" sz="2000" spc="20">
                <a:latin typeface="黑体"/>
                <a:cs typeface="黑体"/>
              </a:rPr>
              <a:t>或类</a:t>
            </a:r>
            <a:r>
              <a:rPr dirty="0" sz="2000" spc="30">
                <a:latin typeface="黑体"/>
                <a:cs typeface="黑体"/>
              </a:rPr>
              <a:t>似</a:t>
            </a:r>
            <a:r>
              <a:rPr dirty="0" sz="2000" spc="20">
                <a:latin typeface="黑体"/>
                <a:cs typeface="黑体"/>
              </a:rPr>
              <a:t>种类</a:t>
            </a:r>
            <a:r>
              <a:rPr dirty="0" sz="2000" spc="30">
                <a:latin typeface="黑体"/>
                <a:cs typeface="黑体"/>
              </a:rPr>
              <a:t>的</a:t>
            </a:r>
            <a:r>
              <a:rPr dirty="0" sz="2000" spc="20">
                <a:latin typeface="黑体"/>
                <a:cs typeface="黑体"/>
              </a:rPr>
              <a:t>商</a:t>
            </a:r>
            <a:r>
              <a:rPr dirty="0" sz="2000" spc="55">
                <a:latin typeface="黑体"/>
                <a:cs typeface="黑体"/>
              </a:rPr>
              <a:t>品</a:t>
            </a:r>
            <a:r>
              <a:rPr dirty="0" sz="2000" spc="35">
                <a:latin typeface="黑体"/>
                <a:cs typeface="黑体"/>
              </a:rPr>
              <a:t>，</a:t>
            </a:r>
            <a:r>
              <a:rPr dirty="0" sz="2000" spc="20">
                <a:latin typeface="黑体"/>
                <a:cs typeface="黑体"/>
              </a:rPr>
              <a:t>比</a:t>
            </a:r>
            <a:r>
              <a:rPr dirty="0" sz="2000" spc="30">
                <a:latin typeface="黑体"/>
                <a:cs typeface="黑体"/>
              </a:rPr>
              <a:t>如</a:t>
            </a:r>
            <a:r>
              <a:rPr dirty="0" sz="2000">
                <a:latin typeface="黑体"/>
                <a:cs typeface="黑体"/>
              </a:rPr>
              <a:t>美 </a:t>
            </a:r>
            <a:r>
              <a:rPr dirty="0" sz="2000" spc="30">
                <a:latin typeface="黑体"/>
                <a:cs typeface="黑体"/>
              </a:rPr>
              <a:t>妆</a:t>
            </a:r>
            <a:r>
              <a:rPr dirty="0" sz="2000" spc="20">
                <a:latin typeface="黑体"/>
                <a:cs typeface="黑体"/>
              </a:rPr>
              <a:t>主播</a:t>
            </a:r>
            <a:r>
              <a:rPr dirty="0" sz="2000" spc="30">
                <a:latin typeface="黑体"/>
                <a:cs typeface="黑体"/>
              </a:rPr>
              <a:t>只</a:t>
            </a:r>
            <a:r>
              <a:rPr dirty="0" sz="2000" spc="20">
                <a:latin typeface="黑体"/>
                <a:cs typeface="黑体"/>
              </a:rPr>
              <a:t>展示</a:t>
            </a:r>
            <a:r>
              <a:rPr dirty="0" sz="2000" spc="30">
                <a:latin typeface="黑体"/>
                <a:cs typeface="黑体"/>
              </a:rPr>
              <a:t>或</a:t>
            </a:r>
            <a:r>
              <a:rPr dirty="0" sz="2000" spc="20">
                <a:latin typeface="黑体"/>
                <a:cs typeface="黑体"/>
              </a:rPr>
              <a:t>介绍</a:t>
            </a:r>
            <a:r>
              <a:rPr dirty="0" sz="2000" spc="30">
                <a:latin typeface="黑体"/>
                <a:cs typeface="黑体"/>
              </a:rPr>
              <a:t>化</a:t>
            </a:r>
            <a:r>
              <a:rPr dirty="0" sz="2000" spc="20">
                <a:latin typeface="黑体"/>
                <a:cs typeface="黑体"/>
              </a:rPr>
              <a:t>妆</a:t>
            </a:r>
            <a:r>
              <a:rPr dirty="0" sz="2000" spc="45">
                <a:latin typeface="黑体"/>
                <a:cs typeface="黑体"/>
              </a:rPr>
              <a:t>品</a:t>
            </a:r>
            <a:r>
              <a:rPr dirty="0" sz="2000" spc="35">
                <a:latin typeface="黑体"/>
                <a:cs typeface="黑体"/>
              </a:rPr>
              <a:t>、</a:t>
            </a:r>
            <a:r>
              <a:rPr dirty="0" sz="2000" spc="20">
                <a:latin typeface="黑体"/>
                <a:cs typeface="黑体"/>
              </a:rPr>
              <a:t>护肤</a:t>
            </a:r>
            <a:r>
              <a:rPr dirty="0" sz="2000" spc="30">
                <a:latin typeface="黑体"/>
                <a:cs typeface="黑体"/>
              </a:rPr>
              <a:t>品</a:t>
            </a:r>
            <a:r>
              <a:rPr dirty="0" sz="2000" spc="20">
                <a:latin typeface="黑体"/>
                <a:cs typeface="黑体"/>
              </a:rPr>
              <a:t>等美</a:t>
            </a:r>
            <a:r>
              <a:rPr dirty="0" sz="2000" spc="30">
                <a:latin typeface="黑体"/>
                <a:cs typeface="黑体"/>
              </a:rPr>
              <a:t>妆</a:t>
            </a:r>
            <a:r>
              <a:rPr dirty="0" sz="2000" spc="20">
                <a:latin typeface="黑体"/>
                <a:cs typeface="黑体"/>
              </a:rPr>
              <a:t>用</a:t>
            </a:r>
            <a:r>
              <a:rPr dirty="0" sz="2000" spc="50">
                <a:latin typeface="黑体"/>
                <a:cs typeface="黑体"/>
              </a:rPr>
              <a:t>品</a:t>
            </a:r>
            <a:r>
              <a:rPr dirty="0" sz="2000">
                <a:latin typeface="黑体"/>
                <a:cs typeface="黑体"/>
              </a:rPr>
              <a:t>，  </a:t>
            </a:r>
            <a:r>
              <a:rPr dirty="0" sz="2000" spc="35">
                <a:latin typeface="黑体"/>
                <a:cs typeface="黑体"/>
              </a:rPr>
              <a:t>衣</a:t>
            </a:r>
            <a:r>
              <a:rPr dirty="0" sz="2000" spc="25">
                <a:latin typeface="黑体"/>
                <a:cs typeface="黑体"/>
              </a:rPr>
              <a:t>服主</a:t>
            </a:r>
            <a:r>
              <a:rPr dirty="0" sz="2000" spc="35">
                <a:latin typeface="黑体"/>
                <a:cs typeface="黑体"/>
              </a:rPr>
              <a:t>播</a:t>
            </a:r>
            <a:r>
              <a:rPr dirty="0" sz="2000" spc="25">
                <a:latin typeface="黑体"/>
                <a:cs typeface="黑体"/>
              </a:rPr>
              <a:t>只展</a:t>
            </a:r>
            <a:r>
              <a:rPr dirty="0" sz="2000" spc="35">
                <a:latin typeface="黑体"/>
                <a:cs typeface="黑体"/>
              </a:rPr>
              <a:t>示</a:t>
            </a:r>
            <a:r>
              <a:rPr dirty="0" sz="2000" spc="25">
                <a:latin typeface="黑体"/>
                <a:cs typeface="黑体"/>
              </a:rPr>
              <a:t>衣服</a:t>
            </a:r>
            <a:r>
              <a:rPr dirty="0" sz="2000" spc="35">
                <a:latin typeface="黑体"/>
                <a:cs typeface="黑体"/>
              </a:rPr>
              <a:t>等</a:t>
            </a:r>
            <a:r>
              <a:rPr dirty="0" sz="2000" spc="25">
                <a:latin typeface="黑体"/>
                <a:cs typeface="黑体"/>
              </a:rPr>
              <a:t>商</a:t>
            </a:r>
            <a:r>
              <a:rPr dirty="0" sz="2000" spc="45">
                <a:latin typeface="黑体"/>
                <a:cs typeface="黑体"/>
              </a:rPr>
              <a:t>品</a:t>
            </a:r>
            <a:r>
              <a:rPr dirty="0" sz="2000" spc="35">
                <a:latin typeface="黑体"/>
                <a:cs typeface="黑体"/>
              </a:rPr>
              <a:t>。</a:t>
            </a:r>
            <a:r>
              <a:rPr dirty="0" sz="2000" spc="25">
                <a:latin typeface="黑体"/>
                <a:cs typeface="黑体"/>
              </a:rPr>
              <a:t>这种</a:t>
            </a:r>
            <a:r>
              <a:rPr dirty="0" sz="2000" spc="35">
                <a:latin typeface="黑体"/>
                <a:cs typeface="黑体"/>
              </a:rPr>
              <a:t>模</a:t>
            </a:r>
            <a:r>
              <a:rPr dirty="0" sz="2000" spc="25">
                <a:latin typeface="黑体"/>
                <a:cs typeface="黑体"/>
              </a:rPr>
              <a:t>式针</a:t>
            </a:r>
            <a:r>
              <a:rPr dirty="0" sz="2000" spc="35">
                <a:latin typeface="黑体"/>
                <a:cs typeface="黑体"/>
              </a:rPr>
              <a:t>对</a:t>
            </a:r>
            <a:r>
              <a:rPr dirty="0" sz="2000" spc="25">
                <a:latin typeface="黑体"/>
                <a:cs typeface="黑体"/>
              </a:rPr>
              <a:t>性</a:t>
            </a:r>
            <a:r>
              <a:rPr dirty="0" sz="2000" spc="50">
                <a:latin typeface="黑体"/>
                <a:cs typeface="黑体"/>
              </a:rPr>
              <a:t>强</a:t>
            </a:r>
            <a:r>
              <a:rPr dirty="0" sz="2000">
                <a:latin typeface="黑体"/>
                <a:cs typeface="黑体"/>
              </a:rPr>
              <a:t>， </a:t>
            </a:r>
            <a:r>
              <a:rPr dirty="0" sz="2000" spc="30">
                <a:latin typeface="黑体"/>
                <a:cs typeface="黑体"/>
              </a:rPr>
              <a:t>更</a:t>
            </a:r>
            <a:r>
              <a:rPr dirty="0" sz="2000" spc="20">
                <a:latin typeface="黑体"/>
                <a:cs typeface="黑体"/>
              </a:rPr>
              <a:t>容易</a:t>
            </a:r>
            <a:r>
              <a:rPr dirty="0" sz="2000" spc="30">
                <a:latin typeface="黑体"/>
                <a:cs typeface="黑体"/>
              </a:rPr>
              <a:t>吸</a:t>
            </a:r>
            <a:r>
              <a:rPr dirty="0" sz="2000" spc="20">
                <a:latin typeface="黑体"/>
                <a:cs typeface="黑体"/>
              </a:rPr>
              <a:t>引到</a:t>
            </a:r>
            <a:r>
              <a:rPr dirty="0" sz="2000" spc="30">
                <a:latin typeface="黑体"/>
                <a:cs typeface="黑体"/>
              </a:rPr>
              <a:t>对</a:t>
            </a:r>
            <a:r>
              <a:rPr dirty="0" sz="2000" spc="20">
                <a:latin typeface="黑体"/>
                <a:cs typeface="黑体"/>
              </a:rPr>
              <a:t>某一</a:t>
            </a:r>
            <a:r>
              <a:rPr dirty="0" sz="2000" spc="30">
                <a:latin typeface="黑体"/>
                <a:cs typeface="黑体"/>
              </a:rPr>
              <a:t>类</a:t>
            </a:r>
            <a:r>
              <a:rPr dirty="0" sz="2000" spc="20">
                <a:latin typeface="黑体"/>
                <a:cs typeface="黑体"/>
              </a:rPr>
              <a:t>商品</a:t>
            </a:r>
            <a:r>
              <a:rPr dirty="0" sz="2000" spc="30">
                <a:latin typeface="黑体"/>
                <a:cs typeface="黑体"/>
              </a:rPr>
              <a:t>感</a:t>
            </a:r>
            <a:r>
              <a:rPr dirty="0" sz="2000" spc="20">
                <a:latin typeface="黑体"/>
                <a:cs typeface="黑体"/>
              </a:rPr>
              <a:t>兴趣</a:t>
            </a:r>
            <a:r>
              <a:rPr dirty="0" sz="2000" spc="30">
                <a:latin typeface="黑体"/>
                <a:cs typeface="黑体"/>
              </a:rPr>
              <a:t>的</a:t>
            </a:r>
            <a:r>
              <a:rPr dirty="0" sz="2000" spc="20">
                <a:latin typeface="黑体"/>
                <a:cs typeface="黑体"/>
              </a:rPr>
              <a:t>顾</a:t>
            </a:r>
            <a:r>
              <a:rPr dirty="0" sz="2000" spc="55">
                <a:latin typeface="黑体"/>
                <a:cs typeface="黑体"/>
              </a:rPr>
              <a:t>客</a:t>
            </a:r>
            <a:r>
              <a:rPr dirty="0" sz="2000" spc="35">
                <a:latin typeface="黑体"/>
                <a:cs typeface="黑体"/>
              </a:rPr>
              <a:t>。</a:t>
            </a:r>
            <a:r>
              <a:rPr dirty="0" sz="2000" spc="20">
                <a:latin typeface="黑体"/>
                <a:cs typeface="黑体"/>
              </a:rPr>
              <a:t>主</a:t>
            </a:r>
            <a:r>
              <a:rPr dirty="0" sz="2000" spc="30">
                <a:latin typeface="黑体"/>
                <a:cs typeface="黑体"/>
              </a:rPr>
              <a:t>播</a:t>
            </a:r>
            <a:r>
              <a:rPr dirty="0" sz="2000">
                <a:latin typeface="黑体"/>
                <a:cs typeface="黑体"/>
              </a:rPr>
              <a:t>可 </a:t>
            </a:r>
            <a:r>
              <a:rPr dirty="0" sz="2000" spc="30">
                <a:latin typeface="黑体"/>
                <a:cs typeface="黑体"/>
              </a:rPr>
              <a:t>以</a:t>
            </a:r>
            <a:r>
              <a:rPr dirty="0" sz="2000" spc="20">
                <a:latin typeface="黑体"/>
                <a:cs typeface="黑体"/>
              </a:rPr>
              <a:t>通过</a:t>
            </a:r>
            <a:r>
              <a:rPr dirty="0" sz="2000" spc="30">
                <a:latin typeface="黑体"/>
                <a:cs typeface="黑体"/>
              </a:rPr>
              <a:t>自</a:t>
            </a:r>
            <a:r>
              <a:rPr dirty="0" sz="2000" spc="20">
                <a:latin typeface="黑体"/>
                <a:cs typeface="黑体"/>
              </a:rPr>
              <a:t>己的</a:t>
            </a:r>
            <a:r>
              <a:rPr dirty="0" sz="2000" spc="30">
                <a:latin typeface="黑体"/>
                <a:cs typeface="黑体"/>
              </a:rPr>
              <a:t>试</a:t>
            </a:r>
            <a:r>
              <a:rPr dirty="0" sz="2000" spc="35">
                <a:latin typeface="黑体"/>
                <a:cs typeface="黑体"/>
              </a:rPr>
              <a:t>用</a:t>
            </a:r>
            <a:r>
              <a:rPr dirty="0" sz="2000" spc="25">
                <a:latin typeface="黑体"/>
                <a:cs typeface="黑体"/>
              </a:rPr>
              <a:t>，</a:t>
            </a:r>
            <a:r>
              <a:rPr dirty="0" sz="2000" spc="30">
                <a:latin typeface="黑体"/>
                <a:cs typeface="黑体"/>
              </a:rPr>
              <a:t>增</a:t>
            </a:r>
            <a:r>
              <a:rPr dirty="0" sz="2000" spc="20">
                <a:latin typeface="黑体"/>
                <a:cs typeface="黑体"/>
              </a:rPr>
              <a:t>加说</a:t>
            </a:r>
            <a:r>
              <a:rPr dirty="0" sz="2000" spc="30">
                <a:latin typeface="黑体"/>
                <a:cs typeface="黑体"/>
              </a:rPr>
              <a:t>服力</a:t>
            </a:r>
            <a:r>
              <a:rPr dirty="0" sz="2000" spc="20">
                <a:latin typeface="黑体"/>
                <a:cs typeface="黑体"/>
              </a:rPr>
              <a:t>，</a:t>
            </a:r>
            <a:r>
              <a:rPr dirty="0" sz="2000" spc="30">
                <a:latin typeface="黑体"/>
                <a:cs typeface="黑体"/>
              </a:rPr>
              <a:t>从</a:t>
            </a:r>
            <a:r>
              <a:rPr dirty="0" sz="2000" spc="20">
                <a:latin typeface="黑体"/>
                <a:cs typeface="黑体"/>
              </a:rPr>
              <a:t>而更</a:t>
            </a:r>
            <a:r>
              <a:rPr dirty="0" sz="2000" spc="30">
                <a:latin typeface="黑体"/>
                <a:cs typeface="黑体"/>
              </a:rPr>
              <a:t>进</a:t>
            </a:r>
            <a:r>
              <a:rPr dirty="0" sz="2000" spc="20">
                <a:latin typeface="黑体"/>
                <a:cs typeface="黑体"/>
              </a:rPr>
              <a:t>一</a:t>
            </a:r>
            <a:r>
              <a:rPr dirty="0" sz="2000" spc="30">
                <a:latin typeface="黑体"/>
                <a:cs typeface="黑体"/>
              </a:rPr>
              <a:t>步</a:t>
            </a:r>
            <a:r>
              <a:rPr dirty="0" sz="2000">
                <a:latin typeface="黑体"/>
                <a:cs typeface="黑体"/>
              </a:rPr>
              <a:t>加 </a:t>
            </a:r>
            <a:r>
              <a:rPr dirty="0" sz="2000" spc="35">
                <a:latin typeface="黑体"/>
                <a:cs typeface="黑体"/>
              </a:rPr>
              <a:t>强</a:t>
            </a:r>
            <a:r>
              <a:rPr dirty="0" sz="2000" spc="25">
                <a:latin typeface="黑体"/>
                <a:cs typeface="黑体"/>
              </a:rPr>
              <a:t>使用</a:t>
            </a:r>
            <a:r>
              <a:rPr dirty="0" sz="2000" spc="35">
                <a:latin typeface="黑体"/>
                <a:cs typeface="黑体"/>
              </a:rPr>
              <a:t>的</a:t>
            </a:r>
            <a:r>
              <a:rPr dirty="0" sz="2000" spc="25">
                <a:latin typeface="黑体"/>
                <a:cs typeface="黑体"/>
              </a:rPr>
              <a:t>体验</a:t>
            </a:r>
            <a:r>
              <a:rPr dirty="0" sz="2000" spc="45">
                <a:latin typeface="黑体"/>
                <a:cs typeface="黑体"/>
              </a:rPr>
              <a:t>感</a:t>
            </a:r>
            <a:r>
              <a:rPr dirty="0" sz="2000" spc="25">
                <a:latin typeface="黑体"/>
                <a:cs typeface="黑体"/>
              </a:rPr>
              <a:t>，拉</a:t>
            </a:r>
            <a:r>
              <a:rPr dirty="0" sz="2000" spc="35">
                <a:latin typeface="黑体"/>
                <a:cs typeface="黑体"/>
              </a:rPr>
              <a:t>近</a:t>
            </a:r>
            <a:r>
              <a:rPr dirty="0" sz="2000" spc="25">
                <a:latin typeface="黑体"/>
                <a:cs typeface="黑体"/>
              </a:rPr>
              <a:t>与粉</a:t>
            </a:r>
            <a:r>
              <a:rPr dirty="0" sz="2000" spc="35">
                <a:latin typeface="黑体"/>
                <a:cs typeface="黑体"/>
              </a:rPr>
              <a:t>丝</a:t>
            </a:r>
            <a:r>
              <a:rPr dirty="0" sz="2000" spc="25">
                <a:latin typeface="黑体"/>
                <a:cs typeface="黑体"/>
              </a:rPr>
              <a:t>之间</a:t>
            </a:r>
            <a:r>
              <a:rPr dirty="0" sz="2000" spc="35">
                <a:latin typeface="黑体"/>
                <a:cs typeface="黑体"/>
              </a:rPr>
              <a:t>的</a:t>
            </a:r>
            <a:r>
              <a:rPr dirty="0" sz="2000" spc="25">
                <a:latin typeface="黑体"/>
                <a:cs typeface="黑体"/>
              </a:rPr>
              <a:t>距离</a:t>
            </a:r>
            <a:r>
              <a:rPr dirty="0" sz="2000" spc="40">
                <a:latin typeface="黑体"/>
                <a:cs typeface="黑体"/>
              </a:rPr>
              <a:t>。</a:t>
            </a:r>
            <a:r>
              <a:rPr dirty="0" sz="2000" spc="25">
                <a:latin typeface="黑体"/>
                <a:cs typeface="黑体"/>
              </a:rPr>
              <a:t>单</a:t>
            </a:r>
            <a:r>
              <a:rPr dirty="0" sz="2000" spc="35">
                <a:latin typeface="黑体"/>
                <a:cs typeface="黑体"/>
              </a:rPr>
              <a:t>一</a:t>
            </a:r>
            <a:r>
              <a:rPr dirty="0" sz="2000">
                <a:latin typeface="黑体"/>
                <a:cs typeface="黑体"/>
              </a:rPr>
              <a:t>型 </a:t>
            </a:r>
            <a:r>
              <a:rPr dirty="0" sz="2000">
                <a:latin typeface="黑体"/>
                <a:cs typeface="黑体"/>
              </a:rPr>
              <a:t>模式深</a:t>
            </a:r>
            <a:r>
              <a:rPr dirty="0" sz="2000" spc="-15">
                <a:latin typeface="黑体"/>
                <a:cs typeface="黑体"/>
              </a:rPr>
              <a:t>受</a:t>
            </a:r>
            <a:r>
              <a:rPr dirty="0" sz="2000">
                <a:latin typeface="黑体"/>
                <a:cs typeface="黑体"/>
              </a:rPr>
              <a:t>消</a:t>
            </a:r>
            <a:r>
              <a:rPr dirty="0" sz="2000" spc="-15">
                <a:latin typeface="黑体"/>
                <a:cs typeface="黑体"/>
              </a:rPr>
              <a:t>费</a:t>
            </a:r>
            <a:r>
              <a:rPr dirty="0" sz="2000">
                <a:latin typeface="黑体"/>
                <a:cs typeface="黑体"/>
              </a:rPr>
              <a:t>者和粉</a:t>
            </a:r>
            <a:r>
              <a:rPr dirty="0" sz="2000" spc="-15">
                <a:latin typeface="黑体"/>
                <a:cs typeface="黑体"/>
              </a:rPr>
              <a:t>丝</a:t>
            </a:r>
            <a:r>
              <a:rPr dirty="0" sz="2000">
                <a:latin typeface="黑体"/>
                <a:cs typeface="黑体"/>
              </a:rPr>
              <a:t>的</a:t>
            </a:r>
            <a:r>
              <a:rPr dirty="0" sz="2000" spc="-10">
                <a:latin typeface="黑体"/>
                <a:cs typeface="黑体"/>
              </a:rPr>
              <a:t>心</a:t>
            </a:r>
            <a:r>
              <a:rPr dirty="0" sz="2000">
                <a:latin typeface="黑体"/>
                <a:cs typeface="黑体"/>
              </a:rPr>
              <a:t>。</a:t>
            </a:r>
            <a:endParaRPr sz="2000">
              <a:latin typeface="黑体"/>
              <a:cs typeface="黑体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72656" y="1883664"/>
            <a:ext cx="4064507" cy="3415284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649720"/>
          </a:xfrm>
          <a:custGeom>
            <a:avLst/>
            <a:gdLst/>
            <a:ahLst/>
            <a:cxnLst/>
            <a:rect l="l" t="t" r="r" b="b"/>
            <a:pathLst>
              <a:path w="12192000" h="6649720">
                <a:moveTo>
                  <a:pt x="0" y="6649212"/>
                </a:moveTo>
                <a:lnTo>
                  <a:pt x="12192000" y="6649212"/>
                </a:lnTo>
                <a:lnTo>
                  <a:pt x="12192000" y="0"/>
                </a:lnTo>
                <a:lnTo>
                  <a:pt x="0" y="0"/>
                </a:lnTo>
                <a:lnTo>
                  <a:pt x="0" y="6649212"/>
                </a:lnTo>
                <a:close/>
              </a:path>
            </a:pathLst>
          </a:custGeom>
          <a:solidFill>
            <a:srgbClr val="BED4F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object 4"/>
            <p:cNvSpPr/>
            <p:nvPr/>
          </p:nvSpPr>
          <p:spPr>
            <a:xfrm>
              <a:off x="3991355" y="28"/>
              <a:ext cx="6507480" cy="4183379"/>
            </a:xfrm>
            <a:custGeom>
              <a:avLst/>
              <a:gdLst/>
              <a:ahLst/>
              <a:cxnLst/>
              <a:rect l="l" t="t" r="r" b="b"/>
              <a:pathLst>
                <a:path w="6507480" h="4183379">
                  <a:moveTo>
                    <a:pt x="6161560" y="0"/>
                  </a:moveTo>
                  <a:lnTo>
                    <a:pt x="6064174" y="626"/>
                  </a:lnTo>
                  <a:lnTo>
                    <a:pt x="5986679" y="2071"/>
                  </a:lnTo>
                  <a:lnTo>
                    <a:pt x="5905516" y="4471"/>
                  </a:lnTo>
                  <a:lnTo>
                    <a:pt x="5820821" y="7939"/>
                  </a:lnTo>
                  <a:lnTo>
                    <a:pt x="5732731" y="12581"/>
                  </a:lnTo>
                  <a:lnTo>
                    <a:pt x="5641380" y="18509"/>
                  </a:lnTo>
                  <a:lnTo>
                    <a:pt x="5578735" y="23228"/>
                  </a:lnTo>
                  <a:lnTo>
                    <a:pt x="5514743" y="28600"/>
                  </a:lnTo>
                  <a:lnTo>
                    <a:pt x="5449442" y="34657"/>
                  </a:lnTo>
                  <a:lnTo>
                    <a:pt x="5382873" y="41430"/>
                  </a:lnTo>
                  <a:lnTo>
                    <a:pt x="5315078" y="48953"/>
                  </a:lnTo>
                  <a:lnTo>
                    <a:pt x="5246094" y="57258"/>
                  </a:lnTo>
                  <a:lnTo>
                    <a:pt x="5175965" y="66377"/>
                  </a:lnTo>
                  <a:lnTo>
                    <a:pt x="5104728" y="76343"/>
                  </a:lnTo>
                  <a:lnTo>
                    <a:pt x="5032425" y="87189"/>
                  </a:lnTo>
                  <a:lnTo>
                    <a:pt x="4959096" y="98945"/>
                  </a:lnTo>
                  <a:lnTo>
                    <a:pt x="4884781" y="111646"/>
                  </a:lnTo>
                  <a:lnTo>
                    <a:pt x="4809521" y="125324"/>
                  </a:lnTo>
                  <a:lnTo>
                    <a:pt x="4733355" y="140010"/>
                  </a:lnTo>
                  <a:lnTo>
                    <a:pt x="4656324" y="155738"/>
                  </a:lnTo>
                  <a:lnTo>
                    <a:pt x="4578469" y="172539"/>
                  </a:lnTo>
                  <a:lnTo>
                    <a:pt x="4499829" y="190447"/>
                  </a:lnTo>
                  <a:lnTo>
                    <a:pt x="4420445" y="209493"/>
                  </a:lnTo>
                  <a:lnTo>
                    <a:pt x="4340357" y="229710"/>
                  </a:lnTo>
                  <a:lnTo>
                    <a:pt x="4259605" y="251131"/>
                  </a:lnTo>
                  <a:lnTo>
                    <a:pt x="4218993" y="262303"/>
                  </a:lnTo>
                  <a:lnTo>
                    <a:pt x="4178230" y="273788"/>
                  </a:lnTo>
                  <a:lnTo>
                    <a:pt x="4137321" y="285590"/>
                  </a:lnTo>
                  <a:lnTo>
                    <a:pt x="4096272" y="297713"/>
                  </a:lnTo>
                  <a:lnTo>
                    <a:pt x="4055086" y="310161"/>
                  </a:lnTo>
                  <a:lnTo>
                    <a:pt x="4013771" y="322938"/>
                  </a:lnTo>
                  <a:lnTo>
                    <a:pt x="3972329" y="336049"/>
                  </a:lnTo>
                  <a:lnTo>
                    <a:pt x="3930767" y="349498"/>
                  </a:lnTo>
                  <a:lnTo>
                    <a:pt x="3889089" y="363287"/>
                  </a:lnTo>
                  <a:lnTo>
                    <a:pt x="3847301" y="377422"/>
                  </a:lnTo>
                  <a:lnTo>
                    <a:pt x="3805407" y="391907"/>
                  </a:lnTo>
                  <a:lnTo>
                    <a:pt x="3763413" y="406745"/>
                  </a:lnTo>
                  <a:lnTo>
                    <a:pt x="3721323" y="421941"/>
                  </a:lnTo>
                  <a:lnTo>
                    <a:pt x="3679143" y="437498"/>
                  </a:lnTo>
                  <a:lnTo>
                    <a:pt x="3636877" y="453421"/>
                  </a:lnTo>
                  <a:lnTo>
                    <a:pt x="3594531" y="469714"/>
                  </a:lnTo>
                  <a:lnTo>
                    <a:pt x="3552110" y="486381"/>
                  </a:lnTo>
                  <a:lnTo>
                    <a:pt x="3509619" y="503426"/>
                  </a:lnTo>
                  <a:lnTo>
                    <a:pt x="3467062" y="520853"/>
                  </a:lnTo>
                  <a:lnTo>
                    <a:pt x="3424445" y="538665"/>
                  </a:lnTo>
                  <a:lnTo>
                    <a:pt x="3381773" y="556868"/>
                  </a:lnTo>
                  <a:lnTo>
                    <a:pt x="3339051" y="575465"/>
                  </a:lnTo>
                  <a:lnTo>
                    <a:pt x="3296283" y="594460"/>
                  </a:lnTo>
                  <a:lnTo>
                    <a:pt x="3253476" y="613857"/>
                  </a:lnTo>
                  <a:lnTo>
                    <a:pt x="3210633" y="633661"/>
                  </a:lnTo>
                  <a:lnTo>
                    <a:pt x="3167761" y="653875"/>
                  </a:lnTo>
                  <a:lnTo>
                    <a:pt x="3124863" y="674503"/>
                  </a:lnTo>
                  <a:lnTo>
                    <a:pt x="3081946" y="695549"/>
                  </a:lnTo>
                  <a:lnTo>
                    <a:pt x="3039014" y="717018"/>
                  </a:lnTo>
                  <a:lnTo>
                    <a:pt x="2996072" y="738914"/>
                  </a:lnTo>
                  <a:lnTo>
                    <a:pt x="2953125" y="761240"/>
                  </a:lnTo>
                  <a:lnTo>
                    <a:pt x="2910178" y="784001"/>
                  </a:lnTo>
                  <a:lnTo>
                    <a:pt x="2867236" y="807201"/>
                  </a:lnTo>
                  <a:lnTo>
                    <a:pt x="2824305" y="830843"/>
                  </a:lnTo>
                  <a:lnTo>
                    <a:pt x="2781389" y="854932"/>
                  </a:lnTo>
                  <a:lnTo>
                    <a:pt x="2738493" y="879472"/>
                  </a:lnTo>
                  <a:lnTo>
                    <a:pt x="2695623" y="904467"/>
                  </a:lnTo>
                  <a:lnTo>
                    <a:pt x="2652783" y="929921"/>
                  </a:lnTo>
                  <a:lnTo>
                    <a:pt x="2609978" y="955838"/>
                  </a:lnTo>
                  <a:lnTo>
                    <a:pt x="2567214" y="982222"/>
                  </a:lnTo>
                  <a:lnTo>
                    <a:pt x="2524495" y="1009077"/>
                  </a:lnTo>
                  <a:lnTo>
                    <a:pt x="2481827" y="1036407"/>
                  </a:lnTo>
                  <a:lnTo>
                    <a:pt x="2439215" y="1064217"/>
                  </a:lnTo>
                  <a:lnTo>
                    <a:pt x="2396663" y="1092510"/>
                  </a:lnTo>
                  <a:lnTo>
                    <a:pt x="2354177" y="1121290"/>
                  </a:lnTo>
                  <a:lnTo>
                    <a:pt x="2311761" y="1150562"/>
                  </a:lnTo>
                  <a:lnTo>
                    <a:pt x="2269421" y="1180329"/>
                  </a:lnTo>
                  <a:lnTo>
                    <a:pt x="2227162" y="1210595"/>
                  </a:lnTo>
                  <a:lnTo>
                    <a:pt x="2184989" y="1241365"/>
                  </a:lnTo>
                  <a:lnTo>
                    <a:pt x="2142906" y="1272643"/>
                  </a:lnTo>
                  <a:lnTo>
                    <a:pt x="2100919" y="1304432"/>
                  </a:lnTo>
                  <a:lnTo>
                    <a:pt x="2059033" y="1336737"/>
                  </a:lnTo>
                  <a:lnTo>
                    <a:pt x="2017253" y="1369562"/>
                  </a:lnTo>
                  <a:lnTo>
                    <a:pt x="1975584" y="1402911"/>
                  </a:lnTo>
                  <a:lnTo>
                    <a:pt x="1934031" y="1436788"/>
                  </a:lnTo>
                  <a:lnTo>
                    <a:pt x="1892599" y="1471196"/>
                  </a:lnTo>
                  <a:lnTo>
                    <a:pt x="1851293" y="1506141"/>
                  </a:lnTo>
                  <a:lnTo>
                    <a:pt x="1810118" y="1541625"/>
                  </a:lnTo>
                  <a:lnTo>
                    <a:pt x="1769079" y="1577654"/>
                  </a:lnTo>
                  <a:lnTo>
                    <a:pt x="1728181" y="1614231"/>
                  </a:lnTo>
                  <a:lnTo>
                    <a:pt x="1687429" y="1651360"/>
                  </a:lnTo>
                  <a:lnTo>
                    <a:pt x="1646829" y="1689045"/>
                  </a:lnTo>
                  <a:lnTo>
                    <a:pt x="1606385" y="1727290"/>
                  </a:lnTo>
                  <a:lnTo>
                    <a:pt x="1566102" y="1766100"/>
                  </a:lnTo>
                  <a:lnTo>
                    <a:pt x="1525985" y="1805479"/>
                  </a:lnTo>
                  <a:lnTo>
                    <a:pt x="1486040" y="1845429"/>
                  </a:lnTo>
                  <a:lnTo>
                    <a:pt x="1446271" y="1885957"/>
                  </a:lnTo>
                  <a:lnTo>
                    <a:pt x="1406684" y="1927065"/>
                  </a:lnTo>
                  <a:lnTo>
                    <a:pt x="1367283" y="1968757"/>
                  </a:lnTo>
                  <a:lnTo>
                    <a:pt x="1328073" y="2011039"/>
                  </a:lnTo>
                  <a:lnTo>
                    <a:pt x="1289060" y="2053913"/>
                  </a:lnTo>
                  <a:lnTo>
                    <a:pt x="1250248" y="2097383"/>
                  </a:lnTo>
                  <a:lnTo>
                    <a:pt x="1211643" y="2141455"/>
                  </a:lnTo>
                  <a:lnTo>
                    <a:pt x="1173250" y="2186132"/>
                  </a:lnTo>
                  <a:lnTo>
                    <a:pt x="1135073" y="2231417"/>
                  </a:lnTo>
                  <a:lnTo>
                    <a:pt x="1097118" y="2277316"/>
                  </a:lnTo>
                  <a:lnTo>
                    <a:pt x="1059390" y="2323831"/>
                  </a:lnTo>
                  <a:lnTo>
                    <a:pt x="1021893" y="2370968"/>
                  </a:lnTo>
                  <a:lnTo>
                    <a:pt x="984633" y="2418730"/>
                  </a:lnTo>
                  <a:lnTo>
                    <a:pt x="947615" y="2467121"/>
                  </a:lnTo>
                  <a:lnTo>
                    <a:pt x="910844" y="2516145"/>
                  </a:lnTo>
                  <a:lnTo>
                    <a:pt x="874325" y="2565807"/>
                  </a:lnTo>
                  <a:lnTo>
                    <a:pt x="838062" y="2616110"/>
                  </a:lnTo>
                  <a:lnTo>
                    <a:pt x="802062" y="2667058"/>
                  </a:lnTo>
                  <a:lnTo>
                    <a:pt x="766328" y="2718656"/>
                  </a:lnTo>
                  <a:lnTo>
                    <a:pt x="730867" y="2770908"/>
                  </a:lnTo>
                  <a:lnTo>
                    <a:pt x="695682" y="2823817"/>
                  </a:lnTo>
                  <a:lnTo>
                    <a:pt x="660780" y="2877388"/>
                  </a:lnTo>
                  <a:lnTo>
                    <a:pt x="626165" y="2931624"/>
                  </a:lnTo>
                  <a:lnTo>
                    <a:pt x="591842" y="2986531"/>
                  </a:lnTo>
                  <a:lnTo>
                    <a:pt x="557816" y="3042111"/>
                  </a:lnTo>
                  <a:lnTo>
                    <a:pt x="524092" y="3098369"/>
                  </a:lnTo>
                  <a:lnTo>
                    <a:pt x="490676" y="3155309"/>
                  </a:lnTo>
                  <a:lnTo>
                    <a:pt x="457571" y="3212935"/>
                  </a:lnTo>
                  <a:lnTo>
                    <a:pt x="424784" y="3271250"/>
                  </a:lnTo>
                  <a:lnTo>
                    <a:pt x="392320" y="3330260"/>
                  </a:lnTo>
                  <a:lnTo>
                    <a:pt x="360183" y="3389969"/>
                  </a:lnTo>
                  <a:lnTo>
                    <a:pt x="328378" y="3450379"/>
                  </a:lnTo>
                  <a:lnTo>
                    <a:pt x="296911" y="3511495"/>
                  </a:lnTo>
                  <a:lnTo>
                    <a:pt x="265786" y="3573322"/>
                  </a:lnTo>
                  <a:lnTo>
                    <a:pt x="235009" y="3635863"/>
                  </a:lnTo>
                  <a:lnTo>
                    <a:pt x="204584" y="3699123"/>
                  </a:lnTo>
                  <a:lnTo>
                    <a:pt x="174517" y="3763105"/>
                  </a:lnTo>
                  <a:lnTo>
                    <a:pt x="144812" y="3827814"/>
                  </a:lnTo>
                  <a:lnTo>
                    <a:pt x="115475" y="3893253"/>
                  </a:lnTo>
                  <a:lnTo>
                    <a:pt x="86511" y="3959427"/>
                  </a:lnTo>
                  <a:lnTo>
                    <a:pt x="57924" y="4026339"/>
                  </a:lnTo>
                  <a:lnTo>
                    <a:pt x="29720" y="4093994"/>
                  </a:lnTo>
                  <a:lnTo>
                    <a:pt x="1905" y="4162396"/>
                  </a:lnTo>
                  <a:lnTo>
                    <a:pt x="0" y="4183351"/>
                  </a:lnTo>
                  <a:lnTo>
                    <a:pt x="6507480" y="4183351"/>
                  </a:lnTo>
                  <a:lnTo>
                    <a:pt x="6507480" y="8861"/>
                  </a:lnTo>
                  <a:lnTo>
                    <a:pt x="6461034" y="6634"/>
                  </a:lnTo>
                  <a:lnTo>
                    <a:pt x="6354287" y="2752"/>
                  </a:lnTo>
                  <a:lnTo>
                    <a:pt x="6251862" y="619"/>
                  </a:lnTo>
                  <a:lnTo>
                    <a:pt x="6161560" y="0"/>
                  </a:lnTo>
                  <a:close/>
                </a:path>
              </a:pathLst>
            </a:custGeom>
            <a:solidFill>
              <a:srgbClr val="DFEA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84520" y="0"/>
              <a:ext cx="6507480" cy="3884929"/>
            </a:xfrm>
            <a:custGeom>
              <a:avLst/>
              <a:gdLst/>
              <a:ahLst/>
              <a:cxnLst/>
              <a:rect l="l" t="t" r="r" b="b"/>
              <a:pathLst>
                <a:path w="6507480" h="3884929">
                  <a:moveTo>
                    <a:pt x="6507480" y="0"/>
                  </a:moveTo>
                  <a:lnTo>
                    <a:pt x="4088446" y="0"/>
                  </a:lnTo>
                  <a:lnTo>
                    <a:pt x="4055086" y="10086"/>
                  </a:lnTo>
                  <a:lnTo>
                    <a:pt x="3972329" y="35984"/>
                  </a:lnTo>
                  <a:lnTo>
                    <a:pt x="3889089" y="63232"/>
                  </a:lnTo>
                  <a:lnTo>
                    <a:pt x="3805407" y="91863"/>
                  </a:lnTo>
                  <a:lnTo>
                    <a:pt x="3721323" y="121908"/>
                  </a:lnTo>
                  <a:lnTo>
                    <a:pt x="3636877" y="153400"/>
                  </a:lnTo>
                  <a:lnTo>
                    <a:pt x="3552110" y="186372"/>
                  </a:lnTo>
                  <a:lnTo>
                    <a:pt x="3467062" y="220856"/>
                  </a:lnTo>
                  <a:lnTo>
                    <a:pt x="3381773" y="256885"/>
                  </a:lnTo>
                  <a:lnTo>
                    <a:pt x="3296283" y="294490"/>
                  </a:lnTo>
                  <a:lnTo>
                    <a:pt x="3210633" y="333706"/>
                  </a:lnTo>
                  <a:lnTo>
                    <a:pt x="3124863" y="374563"/>
                  </a:lnTo>
                  <a:lnTo>
                    <a:pt x="3039014" y="417094"/>
                  </a:lnTo>
                  <a:lnTo>
                    <a:pt x="2953125" y="461332"/>
                  </a:lnTo>
                  <a:lnTo>
                    <a:pt x="2910178" y="484101"/>
                  </a:lnTo>
                  <a:lnTo>
                    <a:pt x="2867236" y="507309"/>
                  </a:lnTo>
                  <a:lnTo>
                    <a:pt x="2824305" y="530960"/>
                  </a:lnTo>
                  <a:lnTo>
                    <a:pt x="2781389" y="555058"/>
                  </a:lnTo>
                  <a:lnTo>
                    <a:pt x="2738493" y="579607"/>
                  </a:lnTo>
                  <a:lnTo>
                    <a:pt x="2695623" y="604611"/>
                  </a:lnTo>
                  <a:lnTo>
                    <a:pt x="2652783" y="630074"/>
                  </a:lnTo>
                  <a:lnTo>
                    <a:pt x="2609978" y="656001"/>
                  </a:lnTo>
                  <a:lnTo>
                    <a:pt x="2567214" y="682394"/>
                  </a:lnTo>
                  <a:lnTo>
                    <a:pt x="2524495" y="709259"/>
                  </a:lnTo>
                  <a:lnTo>
                    <a:pt x="2481827" y="736599"/>
                  </a:lnTo>
                  <a:lnTo>
                    <a:pt x="2439215" y="764419"/>
                  </a:lnTo>
                  <a:lnTo>
                    <a:pt x="2396663" y="792722"/>
                  </a:lnTo>
                  <a:lnTo>
                    <a:pt x="2354177" y="821513"/>
                  </a:lnTo>
                  <a:lnTo>
                    <a:pt x="2311761" y="850795"/>
                  </a:lnTo>
                  <a:lnTo>
                    <a:pt x="2269421" y="880573"/>
                  </a:lnTo>
                  <a:lnTo>
                    <a:pt x="2227162" y="910851"/>
                  </a:lnTo>
                  <a:lnTo>
                    <a:pt x="2184989" y="941632"/>
                  </a:lnTo>
                  <a:lnTo>
                    <a:pt x="2142906" y="972921"/>
                  </a:lnTo>
                  <a:lnTo>
                    <a:pt x="2100919" y="1004722"/>
                  </a:lnTo>
                  <a:lnTo>
                    <a:pt x="2059033" y="1037039"/>
                  </a:lnTo>
                  <a:lnTo>
                    <a:pt x="2017253" y="1069876"/>
                  </a:lnTo>
                  <a:lnTo>
                    <a:pt x="1975584" y="1103236"/>
                  </a:lnTo>
                  <a:lnTo>
                    <a:pt x="1934031" y="1137125"/>
                  </a:lnTo>
                  <a:lnTo>
                    <a:pt x="1892599" y="1171546"/>
                  </a:lnTo>
                  <a:lnTo>
                    <a:pt x="1851293" y="1206503"/>
                  </a:lnTo>
                  <a:lnTo>
                    <a:pt x="1810118" y="1242001"/>
                  </a:lnTo>
                  <a:lnTo>
                    <a:pt x="1769079" y="1278043"/>
                  </a:lnTo>
                  <a:lnTo>
                    <a:pt x="1728181" y="1314633"/>
                  </a:lnTo>
                  <a:lnTo>
                    <a:pt x="1687429" y="1351775"/>
                  </a:lnTo>
                  <a:lnTo>
                    <a:pt x="1646829" y="1389474"/>
                  </a:lnTo>
                  <a:lnTo>
                    <a:pt x="1606385" y="1427733"/>
                  </a:lnTo>
                  <a:lnTo>
                    <a:pt x="1566102" y="1466558"/>
                  </a:lnTo>
                  <a:lnTo>
                    <a:pt x="1525985" y="1505950"/>
                  </a:lnTo>
                  <a:lnTo>
                    <a:pt x="1486040" y="1545915"/>
                  </a:lnTo>
                  <a:lnTo>
                    <a:pt x="1446271" y="1586457"/>
                  </a:lnTo>
                  <a:lnTo>
                    <a:pt x="1406684" y="1627580"/>
                  </a:lnTo>
                  <a:lnTo>
                    <a:pt x="1367283" y="1669288"/>
                  </a:lnTo>
                  <a:lnTo>
                    <a:pt x="1328073" y="1711585"/>
                  </a:lnTo>
                  <a:lnTo>
                    <a:pt x="1289060" y="1754474"/>
                  </a:lnTo>
                  <a:lnTo>
                    <a:pt x="1250248" y="1797961"/>
                  </a:lnTo>
                  <a:lnTo>
                    <a:pt x="1211643" y="1842048"/>
                  </a:lnTo>
                  <a:lnTo>
                    <a:pt x="1173250" y="1886741"/>
                  </a:lnTo>
                  <a:lnTo>
                    <a:pt x="1135073" y="1932043"/>
                  </a:lnTo>
                  <a:lnTo>
                    <a:pt x="1097118" y="1977958"/>
                  </a:lnTo>
                  <a:lnTo>
                    <a:pt x="1059390" y="2024490"/>
                  </a:lnTo>
                  <a:lnTo>
                    <a:pt x="1021893" y="2071644"/>
                  </a:lnTo>
                  <a:lnTo>
                    <a:pt x="984633" y="2119423"/>
                  </a:lnTo>
                  <a:lnTo>
                    <a:pt x="947615" y="2167832"/>
                  </a:lnTo>
                  <a:lnTo>
                    <a:pt x="910844" y="2216874"/>
                  </a:lnTo>
                  <a:lnTo>
                    <a:pt x="874325" y="2266554"/>
                  </a:lnTo>
                  <a:lnTo>
                    <a:pt x="838062" y="2316875"/>
                  </a:lnTo>
                  <a:lnTo>
                    <a:pt x="802062" y="2367842"/>
                  </a:lnTo>
                  <a:lnTo>
                    <a:pt x="766328" y="2419459"/>
                  </a:lnTo>
                  <a:lnTo>
                    <a:pt x="730867" y="2471729"/>
                  </a:lnTo>
                  <a:lnTo>
                    <a:pt x="695682" y="2524657"/>
                  </a:lnTo>
                  <a:lnTo>
                    <a:pt x="660780" y="2578248"/>
                  </a:lnTo>
                  <a:lnTo>
                    <a:pt x="626165" y="2632504"/>
                  </a:lnTo>
                  <a:lnTo>
                    <a:pt x="591842" y="2687430"/>
                  </a:lnTo>
                  <a:lnTo>
                    <a:pt x="557816" y="2743030"/>
                  </a:lnTo>
                  <a:lnTo>
                    <a:pt x="524092" y="2799308"/>
                  </a:lnTo>
                  <a:lnTo>
                    <a:pt x="490676" y="2856269"/>
                  </a:lnTo>
                  <a:lnTo>
                    <a:pt x="457571" y="2913916"/>
                  </a:lnTo>
                  <a:lnTo>
                    <a:pt x="424784" y="2972253"/>
                  </a:lnTo>
                  <a:lnTo>
                    <a:pt x="392320" y="3031284"/>
                  </a:lnTo>
                  <a:lnTo>
                    <a:pt x="360183" y="3091014"/>
                  </a:lnTo>
                  <a:lnTo>
                    <a:pt x="328378" y="3151446"/>
                  </a:lnTo>
                  <a:lnTo>
                    <a:pt x="296911" y="3212584"/>
                  </a:lnTo>
                  <a:lnTo>
                    <a:pt x="265786" y="3274434"/>
                  </a:lnTo>
                  <a:lnTo>
                    <a:pt x="235009" y="3336997"/>
                  </a:lnTo>
                  <a:lnTo>
                    <a:pt x="204584" y="3400280"/>
                  </a:lnTo>
                  <a:lnTo>
                    <a:pt x="174517" y="3464285"/>
                  </a:lnTo>
                  <a:lnTo>
                    <a:pt x="144812" y="3529017"/>
                  </a:lnTo>
                  <a:lnTo>
                    <a:pt x="115475" y="3594480"/>
                  </a:lnTo>
                  <a:lnTo>
                    <a:pt x="86511" y="3660678"/>
                  </a:lnTo>
                  <a:lnTo>
                    <a:pt x="57924" y="3727614"/>
                  </a:lnTo>
                  <a:lnTo>
                    <a:pt x="29720" y="3795294"/>
                  </a:lnTo>
                  <a:lnTo>
                    <a:pt x="1904" y="3863721"/>
                  </a:lnTo>
                  <a:lnTo>
                    <a:pt x="0" y="3884676"/>
                  </a:lnTo>
                  <a:lnTo>
                    <a:pt x="6507480" y="3884676"/>
                  </a:lnTo>
                  <a:lnTo>
                    <a:pt x="6507480" y="0"/>
                  </a:lnTo>
                  <a:close/>
                </a:path>
              </a:pathLst>
            </a:custGeom>
            <a:solidFill>
              <a:srgbClr val="BED4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1054608"/>
              <a:ext cx="12192000" cy="5594985"/>
            </a:xfrm>
            <a:custGeom>
              <a:avLst/>
              <a:gdLst/>
              <a:ahLst/>
              <a:cxnLst/>
              <a:rect l="l" t="t" r="r" b="b"/>
              <a:pathLst>
                <a:path w="12192000" h="5594984">
                  <a:moveTo>
                    <a:pt x="0" y="5594604"/>
                  </a:moveTo>
                  <a:lnTo>
                    <a:pt x="12191999" y="5594604"/>
                  </a:lnTo>
                  <a:lnTo>
                    <a:pt x="12191999" y="0"/>
                  </a:lnTo>
                  <a:lnTo>
                    <a:pt x="0" y="0"/>
                  </a:lnTo>
                  <a:lnTo>
                    <a:pt x="0" y="55946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6649211"/>
              <a:ext cx="12181840" cy="208915"/>
            </a:xfrm>
            <a:custGeom>
              <a:avLst/>
              <a:gdLst/>
              <a:ahLst/>
              <a:cxnLst/>
              <a:rect l="l" t="t" r="r" b="b"/>
              <a:pathLst>
                <a:path w="12181840" h="208915">
                  <a:moveTo>
                    <a:pt x="12181332" y="208785"/>
                  </a:moveTo>
                  <a:lnTo>
                    <a:pt x="12181332" y="0"/>
                  </a:lnTo>
                  <a:lnTo>
                    <a:pt x="0" y="0"/>
                  </a:lnTo>
                  <a:lnTo>
                    <a:pt x="0" y="208785"/>
                  </a:lnTo>
                  <a:lnTo>
                    <a:pt x="12181332" y="208785"/>
                  </a:lnTo>
                  <a:close/>
                </a:path>
              </a:pathLst>
            </a:custGeom>
            <a:solidFill>
              <a:srgbClr val="5C91E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23119" y="5387340"/>
            <a:ext cx="1941576" cy="119786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70431" cy="1223772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123594" y="242696"/>
            <a:ext cx="485267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74165" algn="l"/>
              </a:tabLst>
            </a:pPr>
            <a:r>
              <a:rPr dirty="0" sz="3200" spc="10"/>
              <a:t>活动</a:t>
            </a:r>
            <a:r>
              <a:rPr dirty="0" sz="3200" spc="-10"/>
              <a:t>一	</a:t>
            </a:r>
            <a:r>
              <a:rPr dirty="0" sz="3200" spc="5"/>
              <a:t>认识</a:t>
            </a:r>
            <a:r>
              <a:rPr dirty="0" sz="3200" spc="-5"/>
              <a:t>直播电</a:t>
            </a:r>
            <a:r>
              <a:rPr dirty="0" sz="3200" spc="-10"/>
              <a:t>商</a:t>
            </a:r>
            <a:r>
              <a:rPr dirty="0" sz="3200" spc="-5"/>
              <a:t>模</a:t>
            </a:r>
            <a:r>
              <a:rPr dirty="0" sz="3200" spc="-10"/>
              <a:t>式</a:t>
            </a:r>
            <a:endParaRPr sz="3200"/>
          </a:p>
        </p:txBody>
      </p:sp>
      <p:sp>
        <p:nvSpPr>
          <p:cNvPr id="11" name="object 11"/>
          <p:cNvSpPr txBox="1"/>
          <p:nvPr/>
        </p:nvSpPr>
        <p:spPr>
          <a:xfrm>
            <a:off x="239268" y="1367027"/>
            <a:ext cx="4326890" cy="523240"/>
          </a:xfrm>
          <a:prstGeom prst="rect">
            <a:avLst/>
          </a:prstGeom>
          <a:solidFill>
            <a:srgbClr val="FFB954"/>
          </a:solidFill>
        </p:spPr>
        <p:txBody>
          <a:bodyPr wrap="square" lIns="0" tIns="38735" rIns="0" bIns="0" rtlCol="0" vert="horz">
            <a:spAutoFit/>
          </a:bodyPr>
          <a:lstStyle/>
          <a:p>
            <a:pPr marL="895985">
              <a:lnSpc>
                <a:spcPct val="100000"/>
              </a:lnSpc>
              <a:spcBef>
                <a:spcPts val="305"/>
              </a:spcBef>
            </a:pPr>
            <a:r>
              <a:rPr dirty="0" sz="2800">
                <a:latin typeface="Arial"/>
                <a:cs typeface="Arial"/>
              </a:rPr>
              <a:t>6.</a:t>
            </a:r>
            <a:r>
              <a:rPr dirty="0" sz="2800" spc="-20">
                <a:latin typeface="Arial"/>
                <a:cs typeface="Arial"/>
              </a:rPr>
              <a:t> </a:t>
            </a:r>
            <a:r>
              <a:rPr dirty="0" sz="2800" spc="5">
                <a:latin typeface="黑体"/>
                <a:cs typeface="黑体"/>
              </a:rPr>
              <a:t>达人代销模式</a:t>
            </a:r>
            <a:endParaRPr sz="2800">
              <a:latin typeface="黑体"/>
              <a:cs typeface="黑体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8312" y="2076452"/>
            <a:ext cx="5953125" cy="398970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720725">
              <a:lnSpc>
                <a:spcPct val="130000"/>
              </a:lnSpc>
              <a:spcBef>
                <a:spcPts val="100"/>
              </a:spcBef>
            </a:pPr>
            <a:r>
              <a:rPr dirty="0" sz="2000" spc="60">
                <a:latin typeface="黑体"/>
                <a:cs typeface="黑体"/>
              </a:rPr>
              <a:t>达</a:t>
            </a:r>
            <a:r>
              <a:rPr dirty="0" sz="2000" spc="45">
                <a:latin typeface="黑体"/>
                <a:cs typeface="黑体"/>
              </a:rPr>
              <a:t>人代</a:t>
            </a:r>
            <a:r>
              <a:rPr dirty="0" sz="2000" spc="60">
                <a:latin typeface="黑体"/>
                <a:cs typeface="黑体"/>
              </a:rPr>
              <a:t>销</a:t>
            </a:r>
            <a:r>
              <a:rPr dirty="0" sz="2000" spc="45">
                <a:latin typeface="黑体"/>
                <a:cs typeface="黑体"/>
              </a:rPr>
              <a:t>模</a:t>
            </a:r>
            <a:r>
              <a:rPr dirty="0" sz="2000" spc="60">
                <a:latin typeface="黑体"/>
                <a:cs typeface="黑体"/>
              </a:rPr>
              <a:t>式</a:t>
            </a:r>
            <a:r>
              <a:rPr dirty="0" sz="2000" spc="45">
                <a:latin typeface="黑体"/>
                <a:cs typeface="黑体"/>
              </a:rPr>
              <a:t>是一</a:t>
            </a:r>
            <a:r>
              <a:rPr dirty="0" sz="2000" spc="60">
                <a:latin typeface="黑体"/>
                <a:cs typeface="黑体"/>
              </a:rPr>
              <a:t>种</a:t>
            </a:r>
            <a:r>
              <a:rPr dirty="0" sz="2000" spc="45">
                <a:latin typeface="黑体"/>
                <a:cs typeface="黑体"/>
              </a:rPr>
              <a:t>由</a:t>
            </a:r>
            <a:r>
              <a:rPr dirty="0" sz="2000" spc="60">
                <a:latin typeface="黑体"/>
                <a:cs typeface="黑体"/>
              </a:rPr>
              <a:t>知</a:t>
            </a:r>
            <a:r>
              <a:rPr dirty="0" sz="2000" spc="45">
                <a:latin typeface="黑体"/>
                <a:cs typeface="黑体"/>
              </a:rPr>
              <a:t>名人</a:t>
            </a:r>
            <a:r>
              <a:rPr dirty="0" sz="2000" spc="60">
                <a:latin typeface="黑体"/>
                <a:cs typeface="黑体"/>
              </a:rPr>
              <a:t>物</a:t>
            </a:r>
            <a:r>
              <a:rPr dirty="0" sz="2000" spc="45">
                <a:latin typeface="黑体"/>
                <a:cs typeface="黑体"/>
              </a:rPr>
              <a:t>代</a:t>
            </a:r>
            <a:r>
              <a:rPr dirty="0" sz="2000" spc="60">
                <a:latin typeface="黑体"/>
                <a:cs typeface="黑体"/>
              </a:rPr>
              <a:t>表</a:t>
            </a:r>
            <a:r>
              <a:rPr dirty="0" sz="2000" spc="45">
                <a:latin typeface="黑体"/>
                <a:cs typeface="黑体"/>
              </a:rPr>
              <a:t>产</a:t>
            </a:r>
            <a:r>
              <a:rPr dirty="0" sz="2000" spc="60">
                <a:latin typeface="黑体"/>
                <a:cs typeface="黑体"/>
              </a:rPr>
              <a:t>品</a:t>
            </a:r>
            <a:r>
              <a:rPr dirty="0" sz="2000" spc="5">
                <a:latin typeface="黑体"/>
                <a:cs typeface="黑体"/>
              </a:rPr>
              <a:t>进 </a:t>
            </a:r>
            <a:r>
              <a:rPr dirty="0" sz="2000" spc="20">
                <a:latin typeface="黑体"/>
                <a:cs typeface="黑体"/>
              </a:rPr>
              <a:t>行</a:t>
            </a:r>
            <a:r>
              <a:rPr dirty="0" sz="2000" spc="30">
                <a:latin typeface="黑体"/>
                <a:cs typeface="黑体"/>
              </a:rPr>
              <a:t>直</a:t>
            </a:r>
            <a:r>
              <a:rPr dirty="0" sz="2000" spc="20">
                <a:latin typeface="黑体"/>
                <a:cs typeface="黑体"/>
              </a:rPr>
              <a:t>播推广的方</a:t>
            </a:r>
            <a:r>
              <a:rPr dirty="0" sz="2000" spc="45">
                <a:latin typeface="黑体"/>
                <a:cs typeface="黑体"/>
              </a:rPr>
              <a:t>式</a:t>
            </a:r>
            <a:r>
              <a:rPr dirty="0" sz="2000" spc="25">
                <a:latin typeface="黑体"/>
                <a:cs typeface="黑体"/>
              </a:rPr>
              <a:t>，</a:t>
            </a:r>
            <a:r>
              <a:rPr dirty="0" sz="2000" spc="20">
                <a:latin typeface="黑体"/>
                <a:cs typeface="黑体"/>
              </a:rPr>
              <a:t>通过获取</a:t>
            </a:r>
            <a:r>
              <a:rPr dirty="0" sz="2000" spc="30">
                <a:latin typeface="黑体"/>
                <a:cs typeface="黑体"/>
              </a:rPr>
              <a:t>粉</a:t>
            </a:r>
            <a:r>
              <a:rPr dirty="0" sz="2000" spc="20">
                <a:latin typeface="黑体"/>
                <a:cs typeface="黑体"/>
              </a:rPr>
              <a:t>丝对主播的</a:t>
            </a:r>
            <a:r>
              <a:rPr dirty="0" sz="2000" spc="30">
                <a:latin typeface="黑体"/>
                <a:cs typeface="黑体"/>
              </a:rPr>
              <a:t>信</a:t>
            </a:r>
            <a:r>
              <a:rPr dirty="0" sz="2000" spc="20">
                <a:latin typeface="黑体"/>
                <a:cs typeface="黑体"/>
              </a:rPr>
              <a:t>任</a:t>
            </a:r>
            <a:r>
              <a:rPr dirty="0" sz="2000" spc="45">
                <a:latin typeface="黑体"/>
                <a:cs typeface="黑体"/>
              </a:rPr>
              <a:t>度</a:t>
            </a:r>
            <a:r>
              <a:rPr dirty="0" sz="2000">
                <a:latin typeface="黑体"/>
                <a:cs typeface="黑体"/>
              </a:rPr>
              <a:t>，  </a:t>
            </a:r>
            <a:r>
              <a:rPr dirty="0" sz="2000" spc="30">
                <a:latin typeface="黑体"/>
                <a:cs typeface="黑体"/>
              </a:rPr>
              <a:t>从</a:t>
            </a:r>
            <a:r>
              <a:rPr dirty="0" sz="2000" spc="20">
                <a:latin typeface="黑体"/>
                <a:cs typeface="黑体"/>
              </a:rPr>
              <a:t>而转</a:t>
            </a:r>
            <a:r>
              <a:rPr dirty="0" sz="2000" spc="30">
                <a:latin typeface="黑体"/>
                <a:cs typeface="黑体"/>
              </a:rPr>
              <a:t>化</a:t>
            </a:r>
            <a:r>
              <a:rPr dirty="0" sz="2000" spc="20">
                <a:latin typeface="黑体"/>
                <a:cs typeface="黑体"/>
              </a:rPr>
              <a:t>率有</a:t>
            </a:r>
            <a:r>
              <a:rPr dirty="0" sz="2000" spc="30">
                <a:latin typeface="黑体"/>
                <a:cs typeface="黑体"/>
              </a:rPr>
              <a:t>不</a:t>
            </a:r>
            <a:r>
              <a:rPr dirty="0" sz="2000" spc="20">
                <a:latin typeface="黑体"/>
                <a:cs typeface="黑体"/>
              </a:rPr>
              <a:t>错的</a:t>
            </a:r>
            <a:r>
              <a:rPr dirty="0" sz="2000" spc="30">
                <a:latin typeface="黑体"/>
                <a:cs typeface="黑体"/>
              </a:rPr>
              <a:t>表</a:t>
            </a:r>
            <a:r>
              <a:rPr dirty="0" sz="2000" spc="45">
                <a:latin typeface="黑体"/>
                <a:cs typeface="黑体"/>
              </a:rPr>
              <a:t>现</a:t>
            </a:r>
            <a:r>
              <a:rPr dirty="0" sz="2000" spc="20">
                <a:latin typeface="黑体"/>
                <a:cs typeface="黑体"/>
              </a:rPr>
              <a:t>。</a:t>
            </a:r>
            <a:r>
              <a:rPr dirty="0" sz="2000" spc="30">
                <a:latin typeface="黑体"/>
                <a:cs typeface="黑体"/>
              </a:rPr>
              <a:t>该</a:t>
            </a:r>
            <a:r>
              <a:rPr dirty="0" sz="2000" spc="20">
                <a:latin typeface="黑体"/>
                <a:cs typeface="黑体"/>
              </a:rPr>
              <a:t>模式</a:t>
            </a:r>
            <a:r>
              <a:rPr dirty="0" sz="2000" spc="30">
                <a:latin typeface="黑体"/>
                <a:cs typeface="黑体"/>
              </a:rPr>
              <a:t>需</a:t>
            </a:r>
            <a:r>
              <a:rPr dirty="0" sz="2000" spc="20">
                <a:latin typeface="黑体"/>
                <a:cs typeface="黑体"/>
              </a:rPr>
              <a:t>要主</a:t>
            </a:r>
            <a:r>
              <a:rPr dirty="0" sz="2000" spc="30">
                <a:latin typeface="黑体"/>
                <a:cs typeface="黑体"/>
              </a:rPr>
              <a:t>播</a:t>
            </a:r>
            <a:r>
              <a:rPr dirty="0" sz="2000" spc="20">
                <a:latin typeface="黑体"/>
                <a:cs typeface="黑体"/>
              </a:rPr>
              <a:t>具</a:t>
            </a:r>
            <a:r>
              <a:rPr dirty="0" sz="2000" spc="30">
                <a:latin typeface="黑体"/>
                <a:cs typeface="黑体"/>
              </a:rPr>
              <a:t>备</a:t>
            </a:r>
            <a:r>
              <a:rPr dirty="0" sz="2000">
                <a:latin typeface="黑体"/>
                <a:cs typeface="黑体"/>
              </a:rPr>
              <a:t>非 </a:t>
            </a:r>
            <a:r>
              <a:rPr dirty="0" sz="2000" spc="35">
                <a:latin typeface="黑体"/>
                <a:cs typeface="黑体"/>
              </a:rPr>
              <a:t>常</a:t>
            </a:r>
            <a:r>
              <a:rPr dirty="0" sz="2000" spc="25">
                <a:latin typeface="黑体"/>
                <a:cs typeface="黑体"/>
              </a:rPr>
              <a:t>深厚</a:t>
            </a:r>
            <a:r>
              <a:rPr dirty="0" sz="2000" spc="35">
                <a:latin typeface="黑体"/>
                <a:cs typeface="黑体"/>
              </a:rPr>
              <a:t>的</a:t>
            </a:r>
            <a:r>
              <a:rPr dirty="0" sz="2000" spc="25">
                <a:latin typeface="黑体"/>
                <a:cs typeface="黑体"/>
              </a:rPr>
              <a:t>专业</a:t>
            </a:r>
            <a:r>
              <a:rPr dirty="0" sz="2000" spc="35">
                <a:latin typeface="黑体"/>
                <a:cs typeface="黑体"/>
              </a:rPr>
              <a:t>认识</a:t>
            </a:r>
            <a:r>
              <a:rPr dirty="0" sz="2000" spc="25">
                <a:latin typeface="黑体"/>
                <a:cs typeface="黑体"/>
              </a:rPr>
              <a:t>，</a:t>
            </a:r>
            <a:r>
              <a:rPr dirty="0" sz="2000" spc="35">
                <a:latin typeface="黑体"/>
                <a:cs typeface="黑体"/>
              </a:rPr>
              <a:t>对</a:t>
            </a:r>
            <a:r>
              <a:rPr dirty="0" sz="2000" spc="25">
                <a:latin typeface="黑体"/>
                <a:cs typeface="黑体"/>
              </a:rPr>
              <a:t>该领</a:t>
            </a:r>
            <a:r>
              <a:rPr dirty="0" sz="2000" spc="35">
                <a:latin typeface="黑体"/>
                <a:cs typeface="黑体"/>
              </a:rPr>
              <a:t>域</a:t>
            </a:r>
            <a:r>
              <a:rPr dirty="0" sz="2000" spc="25">
                <a:latin typeface="黑体"/>
                <a:cs typeface="黑体"/>
              </a:rPr>
              <a:t>的商</a:t>
            </a:r>
            <a:r>
              <a:rPr dirty="0" sz="2000" spc="35">
                <a:latin typeface="黑体"/>
                <a:cs typeface="黑体"/>
              </a:rPr>
              <a:t>品</a:t>
            </a:r>
            <a:r>
              <a:rPr dirty="0" sz="2000" spc="25">
                <a:latin typeface="黑体"/>
                <a:cs typeface="黑体"/>
              </a:rPr>
              <a:t>了如</a:t>
            </a:r>
            <a:r>
              <a:rPr dirty="0" sz="2000" spc="35">
                <a:latin typeface="黑体"/>
                <a:cs typeface="黑体"/>
              </a:rPr>
              <a:t>指</a:t>
            </a:r>
            <a:r>
              <a:rPr dirty="0" sz="2000" spc="40">
                <a:latin typeface="黑体"/>
                <a:cs typeface="黑体"/>
              </a:rPr>
              <a:t>掌</a:t>
            </a:r>
            <a:r>
              <a:rPr dirty="0" sz="2000" spc="35">
                <a:latin typeface="黑体"/>
                <a:cs typeface="黑体"/>
              </a:rPr>
              <a:t>，</a:t>
            </a:r>
            <a:r>
              <a:rPr dirty="0" sz="2000" spc="5">
                <a:latin typeface="黑体"/>
                <a:cs typeface="黑体"/>
              </a:rPr>
              <a:t>成 </a:t>
            </a:r>
            <a:r>
              <a:rPr dirty="0" sz="2000" spc="30">
                <a:latin typeface="黑体"/>
                <a:cs typeface="黑体"/>
              </a:rPr>
              <a:t>为</a:t>
            </a:r>
            <a:r>
              <a:rPr dirty="0" sz="2000" spc="20">
                <a:latin typeface="黑体"/>
                <a:cs typeface="黑体"/>
              </a:rPr>
              <a:t>该领</a:t>
            </a:r>
            <a:r>
              <a:rPr dirty="0" sz="2000" spc="30">
                <a:latin typeface="黑体"/>
                <a:cs typeface="黑体"/>
              </a:rPr>
              <a:t>域</a:t>
            </a:r>
            <a:r>
              <a:rPr dirty="0" sz="2000" spc="20">
                <a:latin typeface="黑体"/>
                <a:cs typeface="黑体"/>
              </a:rPr>
              <a:t>的消</a:t>
            </a:r>
            <a:r>
              <a:rPr dirty="0" sz="2000" spc="30">
                <a:latin typeface="黑体"/>
                <a:cs typeface="黑体"/>
              </a:rPr>
              <a:t>费</a:t>
            </a:r>
            <a:r>
              <a:rPr dirty="0" sz="2000" spc="20">
                <a:latin typeface="黑体"/>
                <a:cs typeface="黑体"/>
              </a:rPr>
              <a:t>意见</a:t>
            </a:r>
            <a:r>
              <a:rPr dirty="0" sz="2000" spc="30">
                <a:latin typeface="黑体"/>
                <a:cs typeface="黑体"/>
              </a:rPr>
              <a:t>代</a:t>
            </a:r>
            <a:r>
              <a:rPr dirty="0" sz="2000" spc="45">
                <a:latin typeface="黑体"/>
                <a:cs typeface="黑体"/>
              </a:rPr>
              <a:t>表</a:t>
            </a:r>
            <a:r>
              <a:rPr dirty="0" sz="2000" spc="20">
                <a:latin typeface="黑体"/>
                <a:cs typeface="黑体"/>
              </a:rPr>
              <a:t>。</a:t>
            </a:r>
            <a:r>
              <a:rPr dirty="0" sz="2000" spc="30">
                <a:latin typeface="黑体"/>
                <a:cs typeface="黑体"/>
              </a:rPr>
              <a:t>达</a:t>
            </a:r>
            <a:r>
              <a:rPr dirty="0" sz="2000" spc="20">
                <a:latin typeface="黑体"/>
                <a:cs typeface="黑体"/>
              </a:rPr>
              <a:t>人模</a:t>
            </a:r>
            <a:r>
              <a:rPr dirty="0" sz="2000" spc="30">
                <a:latin typeface="黑体"/>
                <a:cs typeface="黑体"/>
              </a:rPr>
              <a:t>式</a:t>
            </a:r>
            <a:r>
              <a:rPr dirty="0" sz="2000" spc="20">
                <a:latin typeface="黑体"/>
                <a:cs typeface="黑体"/>
              </a:rPr>
              <a:t>依托</a:t>
            </a:r>
            <a:r>
              <a:rPr dirty="0" sz="2000" spc="30">
                <a:latin typeface="黑体"/>
                <a:cs typeface="黑体"/>
              </a:rPr>
              <a:t>于</a:t>
            </a:r>
            <a:r>
              <a:rPr dirty="0" sz="2000" spc="20">
                <a:latin typeface="黑体"/>
                <a:cs typeface="黑体"/>
              </a:rPr>
              <a:t>某</a:t>
            </a:r>
            <a:r>
              <a:rPr dirty="0" sz="2000" spc="30">
                <a:latin typeface="黑体"/>
                <a:cs typeface="黑体"/>
              </a:rPr>
              <a:t>个</a:t>
            </a:r>
            <a:r>
              <a:rPr dirty="0" sz="2000">
                <a:latin typeface="黑体"/>
                <a:cs typeface="黑体"/>
              </a:rPr>
              <a:t>领 </a:t>
            </a:r>
            <a:r>
              <a:rPr dirty="0" sz="2000" spc="30">
                <a:latin typeface="黑体"/>
                <a:cs typeface="黑体"/>
              </a:rPr>
              <a:t>域</a:t>
            </a:r>
            <a:r>
              <a:rPr dirty="0" sz="2000" spc="20">
                <a:latin typeface="黑体"/>
                <a:cs typeface="黑体"/>
              </a:rPr>
              <a:t>的专</a:t>
            </a:r>
            <a:r>
              <a:rPr dirty="0" sz="2000" spc="30">
                <a:latin typeface="黑体"/>
                <a:cs typeface="黑体"/>
              </a:rPr>
              <a:t>业</a:t>
            </a:r>
            <a:r>
              <a:rPr dirty="0" sz="2000" spc="20">
                <a:latin typeface="黑体"/>
                <a:cs typeface="黑体"/>
              </a:rPr>
              <a:t>能</a:t>
            </a:r>
            <a:r>
              <a:rPr dirty="0" sz="2000" spc="30">
                <a:latin typeface="黑体"/>
                <a:cs typeface="黑体"/>
              </a:rPr>
              <a:t>力</a:t>
            </a:r>
            <a:r>
              <a:rPr dirty="0" sz="2000" spc="35">
                <a:latin typeface="黑体"/>
                <a:cs typeface="黑体"/>
              </a:rPr>
              <a:t>，</a:t>
            </a:r>
            <a:r>
              <a:rPr dirty="0" sz="2000" spc="20">
                <a:latin typeface="黑体"/>
                <a:cs typeface="黑体"/>
              </a:rPr>
              <a:t>持续</a:t>
            </a:r>
            <a:r>
              <a:rPr dirty="0" sz="2000" spc="30">
                <a:latin typeface="黑体"/>
                <a:cs typeface="黑体"/>
              </a:rPr>
              <a:t>为</a:t>
            </a:r>
            <a:r>
              <a:rPr dirty="0" sz="2000" spc="20">
                <a:latin typeface="黑体"/>
                <a:cs typeface="黑体"/>
              </a:rPr>
              <a:t>用户</a:t>
            </a:r>
            <a:r>
              <a:rPr dirty="0" sz="2000" spc="30">
                <a:latin typeface="黑体"/>
                <a:cs typeface="黑体"/>
              </a:rPr>
              <a:t>推</a:t>
            </a:r>
            <a:r>
              <a:rPr dirty="0" sz="2000" spc="20">
                <a:latin typeface="黑体"/>
                <a:cs typeface="黑体"/>
              </a:rPr>
              <a:t>介高</a:t>
            </a:r>
            <a:r>
              <a:rPr dirty="0" sz="2000" spc="30">
                <a:latin typeface="黑体"/>
                <a:cs typeface="黑体"/>
              </a:rPr>
              <a:t>品</a:t>
            </a:r>
            <a:r>
              <a:rPr dirty="0" sz="2000" spc="20">
                <a:latin typeface="黑体"/>
                <a:cs typeface="黑体"/>
              </a:rPr>
              <a:t>质的</a:t>
            </a:r>
            <a:r>
              <a:rPr dirty="0" sz="2000" spc="30">
                <a:latin typeface="黑体"/>
                <a:cs typeface="黑体"/>
              </a:rPr>
              <a:t>产</a:t>
            </a:r>
            <a:r>
              <a:rPr dirty="0" sz="2000" spc="50">
                <a:latin typeface="黑体"/>
                <a:cs typeface="黑体"/>
              </a:rPr>
              <a:t>品</a:t>
            </a:r>
            <a:r>
              <a:rPr dirty="0" sz="2000" spc="35">
                <a:latin typeface="黑体"/>
                <a:cs typeface="黑体"/>
              </a:rPr>
              <a:t>，</a:t>
            </a:r>
            <a:r>
              <a:rPr dirty="0" sz="2000">
                <a:latin typeface="黑体"/>
                <a:cs typeface="黑体"/>
              </a:rPr>
              <a:t>如 </a:t>
            </a:r>
            <a:r>
              <a:rPr dirty="0" sz="2000" spc="35">
                <a:latin typeface="黑体"/>
                <a:cs typeface="黑体"/>
              </a:rPr>
              <a:t>老</a:t>
            </a:r>
            <a:r>
              <a:rPr dirty="0" sz="2000" spc="25">
                <a:latin typeface="黑体"/>
                <a:cs typeface="黑体"/>
              </a:rPr>
              <a:t>爸评</a:t>
            </a:r>
            <a:r>
              <a:rPr dirty="0" sz="2000" spc="35">
                <a:latin typeface="黑体"/>
                <a:cs typeface="黑体"/>
              </a:rPr>
              <a:t>测</a:t>
            </a:r>
            <a:r>
              <a:rPr dirty="0" sz="2000" spc="30">
                <a:latin typeface="黑体"/>
                <a:cs typeface="黑体"/>
              </a:rPr>
              <a:t>以</a:t>
            </a:r>
            <a:r>
              <a:rPr dirty="0" sz="2000" spc="25">
                <a:latin typeface="黑体"/>
                <a:cs typeface="黑体"/>
              </a:rPr>
              <a:t>“</a:t>
            </a:r>
            <a:r>
              <a:rPr dirty="0" sz="2000" spc="35">
                <a:latin typeface="黑体"/>
                <a:cs typeface="黑体"/>
              </a:rPr>
              <a:t>公</a:t>
            </a:r>
            <a:r>
              <a:rPr dirty="0" sz="2000" spc="25">
                <a:latin typeface="黑体"/>
                <a:cs typeface="黑体"/>
              </a:rPr>
              <a:t>益”</a:t>
            </a:r>
            <a:r>
              <a:rPr dirty="0" sz="2000" spc="35">
                <a:latin typeface="黑体"/>
                <a:cs typeface="黑体"/>
              </a:rPr>
              <a:t>为</a:t>
            </a:r>
            <a:r>
              <a:rPr dirty="0" sz="2000" spc="25">
                <a:latin typeface="黑体"/>
                <a:cs typeface="黑体"/>
              </a:rPr>
              <a:t>出发</a:t>
            </a:r>
            <a:r>
              <a:rPr dirty="0" sz="2000" spc="40">
                <a:latin typeface="黑体"/>
                <a:cs typeface="黑体"/>
              </a:rPr>
              <a:t>点</a:t>
            </a:r>
            <a:r>
              <a:rPr dirty="0" sz="2000" spc="25">
                <a:latin typeface="黑体"/>
                <a:cs typeface="黑体"/>
              </a:rPr>
              <a:t>，通</a:t>
            </a:r>
            <a:r>
              <a:rPr dirty="0" sz="2000" spc="35">
                <a:latin typeface="黑体"/>
                <a:cs typeface="黑体"/>
              </a:rPr>
              <a:t>过</a:t>
            </a:r>
            <a:r>
              <a:rPr dirty="0" sz="2000" spc="25">
                <a:latin typeface="黑体"/>
                <a:cs typeface="黑体"/>
              </a:rPr>
              <a:t>评测</a:t>
            </a:r>
            <a:r>
              <a:rPr dirty="0" sz="2000" spc="35">
                <a:latin typeface="黑体"/>
                <a:cs typeface="黑体"/>
              </a:rPr>
              <a:t>包</a:t>
            </a:r>
            <a:r>
              <a:rPr dirty="0" sz="2000" spc="25">
                <a:latin typeface="黑体"/>
                <a:cs typeface="黑体"/>
              </a:rPr>
              <a:t>书</a:t>
            </a:r>
            <a:r>
              <a:rPr dirty="0" sz="2000" spc="45">
                <a:latin typeface="黑体"/>
                <a:cs typeface="黑体"/>
              </a:rPr>
              <a:t>皮</a:t>
            </a:r>
            <a:r>
              <a:rPr dirty="0" sz="2000" spc="5">
                <a:latin typeface="黑体"/>
                <a:cs typeface="黑体"/>
              </a:rPr>
              <a:t>、 </a:t>
            </a:r>
            <a:r>
              <a:rPr dirty="0" sz="2000" spc="30">
                <a:latin typeface="黑体"/>
                <a:cs typeface="黑体"/>
              </a:rPr>
              <a:t>塑</a:t>
            </a:r>
            <a:r>
              <a:rPr dirty="0" sz="2000" spc="20">
                <a:latin typeface="黑体"/>
                <a:cs typeface="黑体"/>
              </a:rPr>
              <a:t>胶跑</a:t>
            </a:r>
            <a:r>
              <a:rPr dirty="0" sz="2000" spc="30">
                <a:latin typeface="黑体"/>
                <a:cs typeface="黑体"/>
              </a:rPr>
              <a:t>道</a:t>
            </a:r>
            <a:r>
              <a:rPr dirty="0" sz="2000" spc="20">
                <a:latin typeface="黑体"/>
                <a:cs typeface="黑体"/>
              </a:rPr>
              <a:t>等产</a:t>
            </a:r>
            <a:r>
              <a:rPr dirty="0" sz="2000" spc="45">
                <a:latin typeface="黑体"/>
                <a:cs typeface="黑体"/>
              </a:rPr>
              <a:t>品</a:t>
            </a:r>
            <a:r>
              <a:rPr dirty="0" sz="2000" spc="20">
                <a:latin typeface="黑体"/>
                <a:cs typeface="黑体"/>
              </a:rPr>
              <a:t>，正</a:t>
            </a:r>
            <a:r>
              <a:rPr dirty="0" sz="2000" spc="35">
                <a:latin typeface="黑体"/>
                <a:cs typeface="黑体"/>
              </a:rPr>
              <a:t>面</a:t>
            </a:r>
            <a:r>
              <a:rPr dirty="0" sz="2000" spc="20">
                <a:latin typeface="黑体"/>
                <a:cs typeface="黑体"/>
              </a:rPr>
              <a:t>和不</a:t>
            </a:r>
            <a:r>
              <a:rPr dirty="0" sz="2000" spc="35">
                <a:latin typeface="黑体"/>
                <a:cs typeface="黑体"/>
              </a:rPr>
              <a:t>合</a:t>
            </a:r>
            <a:r>
              <a:rPr dirty="0" sz="2000" spc="20">
                <a:latin typeface="黑体"/>
                <a:cs typeface="黑体"/>
              </a:rPr>
              <a:t>格的</a:t>
            </a:r>
            <a:r>
              <a:rPr dirty="0" sz="2000" spc="35">
                <a:latin typeface="黑体"/>
                <a:cs typeface="黑体"/>
              </a:rPr>
              <a:t>产</a:t>
            </a:r>
            <a:r>
              <a:rPr dirty="0" sz="2000" spc="20">
                <a:latin typeface="黑体"/>
                <a:cs typeface="黑体"/>
              </a:rPr>
              <a:t>品厂</a:t>
            </a:r>
            <a:r>
              <a:rPr dirty="0" sz="2000" spc="35">
                <a:latin typeface="黑体"/>
                <a:cs typeface="黑体"/>
              </a:rPr>
              <a:t>家</a:t>
            </a:r>
            <a:r>
              <a:rPr dirty="0" sz="2000" spc="20">
                <a:latin typeface="黑体"/>
                <a:cs typeface="黑体"/>
              </a:rPr>
              <a:t>对</a:t>
            </a:r>
            <a:r>
              <a:rPr dirty="0" sz="2000" spc="40">
                <a:latin typeface="黑体"/>
                <a:cs typeface="黑体"/>
              </a:rPr>
              <a:t>垒</a:t>
            </a:r>
            <a:r>
              <a:rPr dirty="0" sz="2000">
                <a:latin typeface="黑体"/>
                <a:cs typeface="黑体"/>
              </a:rPr>
              <a:t>，  </a:t>
            </a:r>
            <a:r>
              <a:rPr dirty="0" sz="2000" spc="30">
                <a:latin typeface="黑体"/>
                <a:cs typeface="黑体"/>
              </a:rPr>
              <a:t>获</a:t>
            </a:r>
            <a:r>
              <a:rPr dirty="0" sz="2000" spc="20">
                <a:latin typeface="黑体"/>
                <a:cs typeface="黑体"/>
              </a:rPr>
              <a:t>得了</a:t>
            </a:r>
            <a:r>
              <a:rPr dirty="0" sz="2000" spc="30">
                <a:latin typeface="黑体"/>
                <a:cs typeface="黑体"/>
              </a:rPr>
              <a:t>大</a:t>
            </a:r>
            <a:r>
              <a:rPr dirty="0" sz="2000" spc="20">
                <a:latin typeface="黑体"/>
                <a:cs typeface="黑体"/>
              </a:rPr>
              <a:t>量粉</a:t>
            </a:r>
            <a:r>
              <a:rPr dirty="0" sz="2000" spc="30">
                <a:latin typeface="黑体"/>
                <a:cs typeface="黑体"/>
              </a:rPr>
              <a:t>丝</a:t>
            </a:r>
            <a:r>
              <a:rPr dirty="0" sz="2000" spc="20">
                <a:latin typeface="黑体"/>
                <a:cs typeface="黑体"/>
              </a:rPr>
              <a:t>的关</a:t>
            </a:r>
            <a:r>
              <a:rPr dirty="0" sz="2000" spc="30">
                <a:latin typeface="黑体"/>
                <a:cs typeface="黑体"/>
              </a:rPr>
              <a:t>注</a:t>
            </a:r>
            <a:r>
              <a:rPr dirty="0" sz="2000" spc="20">
                <a:latin typeface="黑体"/>
                <a:cs typeface="黑体"/>
              </a:rPr>
              <a:t>和信</a:t>
            </a:r>
            <a:r>
              <a:rPr dirty="0" sz="2000" spc="60">
                <a:latin typeface="黑体"/>
                <a:cs typeface="黑体"/>
              </a:rPr>
              <a:t>赖</a:t>
            </a:r>
            <a:r>
              <a:rPr dirty="0" sz="2000" spc="20">
                <a:latin typeface="黑体"/>
                <a:cs typeface="黑体"/>
              </a:rPr>
              <a:t>，同</a:t>
            </a:r>
            <a:r>
              <a:rPr dirty="0" sz="2000" spc="30">
                <a:latin typeface="黑体"/>
                <a:cs typeface="黑体"/>
              </a:rPr>
              <a:t>时</a:t>
            </a:r>
            <a:r>
              <a:rPr dirty="0" sz="2000" spc="20">
                <a:latin typeface="黑体"/>
                <a:cs typeface="黑体"/>
              </a:rPr>
              <a:t>也取</a:t>
            </a:r>
            <a:r>
              <a:rPr dirty="0" sz="2000" spc="30">
                <a:latin typeface="黑体"/>
                <a:cs typeface="黑体"/>
              </a:rPr>
              <a:t>得</a:t>
            </a:r>
            <a:r>
              <a:rPr dirty="0" sz="2000" spc="20">
                <a:latin typeface="黑体"/>
                <a:cs typeface="黑体"/>
              </a:rPr>
              <a:t>了</a:t>
            </a:r>
            <a:r>
              <a:rPr dirty="0" sz="2000" spc="30">
                <a:latin typeface="黑体"/>
                <a:cs typeface="黑体"/>
              </a:rPr>
              <a:t>高</a:t>
            </a:r>
            <a:r>
              <a:rPr dirty="0" sz="2000">
                <a:latin typeface="黑体"/>
                <a:cs typeface="黑体"/>
              </a:rPr>
              <a:t>额 </a:t>
            </a:r>
            <a:r>
              <a:rPr dirty="0" sz="2000" spc="5">
                <a:latin typeface="黑体"/>
                <a:cs typeface="黑体"/>
              </a:rPr>
              <a:t>的市</a:t>
            </a:r>
            <a:r>
              <a:rPr dirty="0" sz="2000" spc="-5">
                <a:latin typeface="黑体"/>
                <a:cs typeface="黑体"/>
              </a:rPr>
              <a:t>场</a:t>
            </a:r>
            <a:r>
              <a:rPr dirty="0" sz="2000" spc="-10">
                <a:latin typeface="黑体"/>
                <a:cs typeface="黑体"/>
              </a:rPr>
              <a:t>回</a:t>
            </a:r>
            <a:r>
              <a:rPr dirty="0" sz="2000">
                <a:latin typeface="黑体"/>
                <a:cs typeface="黑体"/>
              </a:rPr>
              <a:t>报</a:t>
            </a:r>
            <a:r>
              <a:rPr dirty="0" sz="2000" spc="5">
                <a:latin typeface="黑体"/>
                <a:cs typeface="黑体"/>
              </a:rPr>
              <a:t>。</a:t>
            </a:r>
            <a:endParaRPr sz="2000">
              <a:latin typeface="黑体"/>
              <a:cs typeface="黑体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82156" y="1883664"/>
            <a:ext cx="4450079" cy="3415284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649720"/>
          </a:xfrm>
          <a:custGeom>
            <a:avLst/>
            <a:gdLst/>
            <a:ahLst/>
            <a:cxnLst/>
            <a:rect l="l" t="t" r="r" b="b"/>
            <a:pathLst>
              <a:path w="12192000" h="6649720">
                <a:moveTo>
                  <a:pt x="0" y="6649212"/>
                </a:moveTo>
                <a:lnTo>
                  <a:pt x="12192000" y="6649212"/>
                </a:lnTo>
                <a:lnTo>
                  <a:pt x="12192000" y="0"/>
                </a:lnTo>
                <a:lnTo>
                  <a:pt x="0" y="0"/>
                </a:lnTo>
                <a:lnTo>
                  <a:pt x="0" y="6649212"/>
                </a:lnTo>
                <a:close/>
              </a:path>
            </a:pathLst>
          </a:custGeom>
          <a:solidFill>
            <a:srgbClr val="BED4F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object 4"/>
            <p:cNvSpPr/>
            <p:nvPr/>
          </p:nvSpPr>
          <p:spPr>
            <a:xfrm>
              <a:off x="3991355" y="28"/>
              <a:ext cx="6507480" cy="4183379"/>
            </a:xfrm>
            <a:custGeom>
              <a:avLst/>
              <a:gdLst/>
              <a:ahLst/>
              <a:cxnLst/>
              <a:rect l="l" t="t" r="r" b="b"/>
              <a:pathLst>
                <a:path w="6507480" h="4183379">
                  <a:moveTo>
                    <a:pt x="6161560" y="0"/>
                  </a:moveTo>
                  <a:lnTo>
                    <a:pt x="6064174" y="626"/>
                  </a:lnTo>
                  <a:lnTo>
                    <a:pt x="5986679" y="2071"/>
                  </a:lnTo>
                  <a:lnTo>
                    <a:pt x="5905516" y="4471"/>
                  </a:lnTo>
                  <a:lnTo>
                    <a:pt x="5820821" y="7939"/>
                  </a:lnTo>
                  <a:lnTo>
                    <a:pt x="5732731" y="12581"/>
                  </a:lnTo>
                  <a:lnTo>
                    <a:pt x="5641380" y="18509"/>
                  </a:lnTo>
                  <a:lnTo>
                    <a:pt x="5578735" y="23228"/>
                  </a:lnTo>
                  <a:lnTo>
                    <a:pt x="5514743" y="28600"/>
                  </a:lnTo>
                  <a:lnTo>
                    <a:pt x="5449442" y="34657"/>
                  </a:lnTo>
                  <a:lnTo>
                    <a:pt x="5382873" y="41430"/>
                  </a:lnTo>
                  <a:lnTo>
                    <a:pt x="5315078" y="48953"/>
                  </a:lnTo>
                  <a:lnTo>
                    <a:pt x="5246094" y="57258"/>
                  </a:lnTo>
                  <a:lnTo>
                    <a:pt x="5175965" y="66377"/>
                  </a:lnTo>
                  <a:lnTo>
                    <a:pt x="5104728" y="76343"/>
                  </a:lnTo>
                  <a:lnTo>
                    <a:pt x="5032425" y="87189"/>
                  </a:lnTo>
                  <a:lnTo>
                    <a:pt x="4959096" y="98945"/>
                  </a:lnTo>
                  <a:lnTo>
                    <a:pt x="4884781" y="111646"/>
                  </a:lnTo>
                  <a:lnTo>
                    <a:pt x="4809521" y="125324"/>
                  </a:lnTo>
                  <a:lnTo>
                    <a:pt x="4733355" y="140010"/>
                  </a:lnTo>
                  <a:lnTo>
                    <a:pt x="4656324" y="155738"/>
                  </a:lnTo>
                  <a:lnTo>
                    <a:pt x="4578469" y="172539"/>
                  </a:lnTo>
                  <a:lnTo>
                    <a:pt x="4499829" y="190447"/>
                  </a:lnTo>
                  <a:lnTo>
                    <a:pt x="4420445" y="209493"/>
                  </a:lnTo>
                  <a:lnTo>
                    <a:pt x="4340357" y="229710"/>
                  </a:lnTo>
                  <a:lnTo>
                    <a:pt x="4259605" y="251131"/>
                  </a:lnTo>
                  <a:lnTo>
                    <a:pt x="4218993" y="262303"/>
                  </a:lnTo>
                  <a:lnTo>
                    <a:pt x="4178230" y="273788"/>
                  </a:lnTo>
                  <a:lnTo>
                    <a:pt x="4137321" y="285590"/>
                  </a:lnTo>
                  <a:lnTo>
                    <a:pt x="4096272" y="297713"/>
                  </a:lnTo>
                  <a:lnTo>
                    <a:pt x="4055086" y="310161"/>
                  </a:lnTo>
                  <a:lnTo>
                    <a:pt x="4013771" y="322938"/>
                  </a:lnTo>
                  <a:lnTo>
                    <a:pt x="3972329" y="336049"/>
                  </a:lnTo>
                  <a:lnTo>
                    <a:pt x="3930767" y="349498"/>
                  </a:lnTo>
                  <a:lnTo>
                    <a:pt x="3889089" y="363287"/>
                  </a:lnTo>
                  <a:lnTo>
                    <a:pt x="3847301" y="377422"/>
                  </a:lnTo>
                  <a:lnTo>
                    <a:pt x="3805407" y="391907"/>
                  </a:lnTo>
                  <a:lnTo>
                    <a:pt x="3763413" y="406745"/>
                  </a:lnTo>
                  <a:lnTo>
                    <a:pt x="3721323" y="421941"/>
                  </a:lnTo>
                  <a:lnTo>
                    <a:pt x="3679143" y="437498"/>
                  </a:lnTo>
                  <a:lnTo>
                    <a:pt x="3636877" y="453421"/>
                  </a:lnTo>
                  <a:lnTo>
                    <a:pt x="3594531" y="469714"/>
                  </a:lnTo>
                  <a:lnTo>
                    <a:pt x="3552110" y="486381"/>
                  </a:lnTo>
                  <a:lnTo>
                    <a:pt x="3509619" y="503426"/>
                  </a:lnTo>
                  <a:lnTo>
                    <a:pt x="3467062" y="520853"/>
                  </a:lnTo>
                  <a:lnTo>
                    <a:pt x="3424445" y="538665"/>
                  </a:lnTo>
                  <a:lnTo>
                    <a:pt x="3381773" y="556868"/>
                  </a:lnTo>
                  <a:lnTo>
                    <a:pt x="3339051" y="575465"/>
                  </a:lnTo>
                  <a:lnTo>
                    <a:pt x="3296283" y="594460"/>
                  </a:lnTo>
                  <a:lnTo>
                    <a:pt x="3253476" y="613857"/>
                  </a:lnTo>
                  <a:lnTo>
                    <a:pt x="3210633" y="633661"/>
                  </a:lnTo>
                  <a:lnTo>
                    <a:pt x="3167761" y="653875"/>
                  </a:lnTo>
                  <a:lnTo>
                    <a:pt x="3124863" y="674503"/>
                  </a:lnTo>
                  <a:lnTo>
                    <a:pt x="3081946" y="695549"/>
                  </a:lnTo>
                  <a:lnTo>
                    <a:pt x="3039014" y="717018"/>
                  </a:lnTo>
                  <a:lnTo>
                    <a:pt x="2996072" y="738914"/>
                  </a:lnTo>
                  <a:lnTo>
                    <a:pt x="2953125" y="761240"/>
                  </a:lnTo>
                  <a:lnTo>
                    <a:pt x="2910178" y="784001"/>
                  </a:lnTo>
                  <a:lnTo>
                    <a:pt x="2867236" y="807201"/>
                  </a:lnTo>
                  <a:lnTo>
                    <a:pt x="2824305" y="830843"/>
                  </a:lnTo>
                  <a:lnTo>
                    <a:pt x="2781389" y="854932"/>
                  </a:lnTo>
                  <a:lnTo>
                    <a:pt x="2738493" y="879472"/>
                  </a:lnTo>
                  <a:lnTo>
                    <a:pt x="2695623" y="904467"/>
                  </a:lnTo>
                  <a:lnTo>
                    <a:pt x="2652783" y="929921"/>
                  </a:lnTo>
                  <a:lnTo>
                    <a:pt x="2609978" y="955838"/>
                  </a:lnTo>
                  <a:lnTo>
                    <a:pt x="2567214" y="982222"/>
                  </a:lnTo>
                  <a:lnTo>
                    <a:pt x="2524495" y="1009077"/>
                  </a:lnTo>
                  <a:lnTo>
                    <a:pt x="2481827" y="1036407"/>
                  </a:lnTo>
                  <a:lnTo>
                    <a:pt x="2439215" y="1064217"/>
                  </a:lnTo>
                  <a:lnTo>
                    <a:pt x="2396663" y="1092510"/>
                  </a:lnTo>
                  <a:lnTo>
                    <a:pt x="2354177" y="1121290"/>
                  </a:lnTo>
                  <a:lnTo>
                    <a:pt x="2311761" y="1150562"/>
                  </a:lnTo>
                  <a:lnTo>
                    <a:pt x="2269421" y="1180329"/>
                  </a:lnTo>
                  <a:lnTo>
                    <a:pt x="2227162" y="1210595"/>
                  </a:lnTo>
                  <a:lnTo>
                    <a:pt x="2184989" y="1241365"/>
                  </a:lnTo>
                  <a:lnTo>
                    <a:pt x="2142906" y="1272643"/>
                  </a:lnTo>
                  <a:lnTo>
                    <a:pt x="2100919" y="1304432"/>
                  </a:lnTo>
                  <a:lnTo>
                    <a:pt x="2059033" y="1336737"/>
                  </a:lnTo>
                  <a:lnTo>
                    <a:pt x="2017253" y="1369562"/>
                  </a:lnTo>
                  <a:lnTo>
                    <a:pt x="1975584" y="1402911"/>
                  </a:lnTo>
                  <a:lnTo>
                    <a:pt x="1934031" y="1436788"/>
                  </a:lnTo>
                  <a:lnTo>
                    <a:pt x="1892599" y="1471196"/>
                  </a:lnTo>
                  <a:lnTo>
                    <a:pt x="1851293" y="1506141"/>
                  </a:lnTo>
                  <a:lnTo>
                    <a:pt x="1810118" y="1541625"/>
                  </a:lnTo>
                  <a:lnTo>
                    <a:pt x="1769079" y="1577654"/>
                  </a:lnTo>
                  <a:lnTo>
                    <a:pt x="1728181" y="1614231"/>
                  </a:lnTo>
                  <a:lnTo>
                    <a:pt x="1687429" y="1651360"/>
                  </a:lnTo>
                  <a:lnTo>
                    <a:pt x="1646829" y="1689045"/>
                  </a:lnTo>
                  <a:lnTo>
                    <a:pt x="1606385" y="1727290"/>
                  </a:lnTo>
                  <a:lnTo>
                    <a:pt x="1566102" y="1766100"/>
                  </a:lnTo>
                  <a:lnTo>
                    <a:pt x="1525985" y="1805479"/>
                  </a:lnTo>
                  <a:lnTo>
                    <a:pt x="1486040" y="1845429"/>
                  </a:lnTo>
                  <a:lnTo>
                    <a:pt x="1446271" y="1885957"/>
                  </a:lnTo>
                  <a:lnTo>
                    <a:pt x="1406684" y="1927065"/>
                  </a:lnTo>
                  <a:lnTo>
                    <a:pt x="1367283" y="1968757"/>
                  </a:lnTo>
                  <a:lnTo>
                    <a:pt x="1328073" y="2011039"/>
                  </a:lnTo>
                  <a:lnTo>
                    <a:pt x="1289060" y="2053913"/>
                  </a:lnTo>
                  <a:lnTo>
                    <a:pt x="1250248" y="2097383"/>
                  </a:lnTo>
                  <a:lnTo>
                    <a:pt x="1211643" y="2141455"/>
                  </a:lnTo>
                  <a:lnTo>
                    <a:pt x="1173250" y="2186132"/>
                  </a:lnTo>
                  <a:lnTo>
                    <a:pt x="1135073" y="2231417"/>
                  </a:lnTo>
                  <a:lnTo>
                    <a:pt x="1097118" y="2277316"/>
                  </a:lnTo>
                  <a:lnTo>
                    <a:pt x="1059390" y="2323831"/>
                  </a:lnTo>
                  <a:lnTo>
                    <a:pt x="1021893" y="2370968"/>
                  </a:lnTo>
                  <a:lnTo>
                    <a:pt x="984633" y="2418730"/>
                  </a:lnTo>
                  <a:lnTo>
                    <a:pt x="947615" y="2467121"/>
                  </a:lnTo>
                  <a:lnTo>
                    <a:pt x="910844" y="2516145"/>
                  </a:lnTo>
                  <a:lnTo>
                    <a:pt x="874325" y="2565807"/>
                  </a:lnTo>
                  <a:lnTo>
                    <a:pt x="838062" y="2616110"/>
                  </a:lnTo>
                  <a:lnTo>
                    <a:pt x="802062" y="2667058"/>
                  </a:lnTo>
                  <a:lnTo>
                    <a:pt x="766328" y="2718656"/>
                  </a:lnTo>
                  <a:lnTo>
                    <a:pt x="730867" y="2770908"/>
                  </a:lnTo>
                  <a:lnTo>
                    <a:pt x="695682" y="2823817"/>
                  </a:lnTo>
                  <a:lnTo>
                    <a:pt x="660780" y="2877388"/>
                  </a:lnTo>
                  <a:lnTo>
                    <a:pt x="626165" y="2931624"/>
                  </a:lnTo>
                  <a:lnTo>
                    <a:pt x="591842" y="2986531"/>
                  </a:lnTo>
                  <a:lnTo>
                    <a:pt x="557816" y="3042111"/>
                  </a:lnTo>
                  <a:lnTo>
                    <a:pt x="524092" y="3098369"/>
                  </a:lnTo>
                  <a:lnTo>
                    <a:pt x="490676" y="3155309"/>
                  </a:lnTo>
                  <a:lnTo>
                    <a:pt x="457571" y="3212935"/>
                  </a:lnTo>
                  <a:lnTo>
                    <a:pt x="424784" y="3271250"/>
                  </a:lnTo>
                  <a:lnTo>
                    <a:pt x="392320" y="3330260"/>
                  </a:lnTo>
                  <a:lnTo>
                    <a:pt x="360183" y="3389969"/>
                  </a:lnTo>
                  <a:lnTo>
                    <a:pt x="328378" y="3450379"/>
                  </a:lnTo>
                  <a:lnTo>
                    <a:pt x="296911" y="3511495"/>
                  </a:lnTo>
                  <a:lnTo>
                    <a:pt x="265786" y="3573322"/>
                  </a:lnTo>
                  <a:lnTo>
                    <a:pt x="235009" y="3635863"/>
                  </a:lnTo>
                  <a:lnTo>
                    <a:pt x="204584" y="3699123"/>
                  </a:lnTo>
                  <a:lnTo>
                    <a:pt x="174517" y="3763105"/>
                  </a:lnTo>
                  <a:lnTo>
                    <a:pt x="144812" y="3827814"/>
                  </a:lnTo>
                  <a:lnTo>
                    <a:pt x="115475" y="3893253"/>
                  </a:lnTo>
                  <a:lnTo>
                    <a:pt x="86511" y="3959427"/>
                  </a:lnTo>
                  <a:lnTo>
                    <a:pt x="57924" y="4026339"/>
                  </a:lnTo>
                  <a:lnTo>
                    <a:pt x="29720" y="4093994"/>
                  </a:lnTo>
                  <a:lnTo>
                    <a:pt x="1905" y="4162396"/>
                  </a:lnTo>
                  <a:lnTo>
                    <a:pt x="0" y="4183351"/>
                  </a:lnTo>
                  <a:lnTo>
                    <a:pt x="6507480" y="4183351"/>
                  </a:lnTo>
                  <a:lnTo>
                    <a:pt x="6507480" y="8861"/>
                  </a:lnTo>
                  <a:lnTo>
                    <a:pt x="6461034" y="6634"/>
                  </a:lnTo>
                  <a:lnTo>
                    <a:pt x="6354287" y="2752"/>
                  </a:lnTo>
                  <a:lnTo>
                    <a:pt x="6251862" y="619"/>
                  </a:lnTo>
                  <a:lnTo>
                    <a:pt x="6161560" y="0"/>
                  </a:lnTo>
                  <a:close/>
                </a:path>
              </a:pathLst>
            </a:custGeom>
            <a:solidFill>
              <a:srgbClr val="DFEA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84520" y="0"/>
              <a:ext cx="6507480" cy="3884929"/>
            </a:xfrm>
            <a:custGeom>
              <a:avLst/>
              <a:gdLst/>
              <a:ahLst/>
              <a:cxnLst/>
              <a:rect l="l" t="t" r="r" b="b"/>
              <a:pathLst>
                <a:path w="6507480" h="3884929">
                  <a:moveTo>
                    <a:pt x="6507480" y="0"/>
                  </a:moveTo>
                  <a:lnTo>
                    <a:pt x="4088446" y="0"/>
                  </a:lnTo>
                  <a:lnTo>
                    <a:pt x="4055086" y="10086"/>
                  </a:lnTo>
                  <a:lnTo>
                    <a:pt x="3972329" y="35984"/>
                  </a:lnTo>
                  <a:lnTo>
                    <a:pt x="3889089" y="63232"/>
                  </a:lnTo>
                  <a:lnTo>
                    <a:pt x="3805407" y="91863"/>
                  </a:lnTo>
                  <a:lnTo>
                    <a:pt x="3721323" y="121908"/>
                  </a:lnTo>
                  <a:lnTo>
                    <a:pt x="3636877" y="153400"/>
                  </a:lnTo>
                  <a:lnTo>
                    <a:pt x="3552110" y="186372"/>
                  </a:lnTo>
                  <a:lnTo>
                    <a:pt x="3467062" y="220856"/>
                  </a:lnTo>
                  <a:lnTo>
                    <a:pt x="3381773" y="256885"/>
                  </a:lnTo>
                  <a:lnTo>
                    <a:pt x="3296283" y="294490"/>
                  </a:lnTo>
                  <a:lnTo>
                    <a:pt x="3210633" y="333706"/>
                  </a:lnTo>
                  <a:lnTo>
                    <a:pt x="3124863" y="374563"/>
                  </a:lnTo>
                  <a:lnTo>
                    <a:pt x="3039014" y="417094"/>
                  </a:lnTo>
                  <a:lnTo>
                    <a:pt x="2953125" y="461332"/>
                  </a:lnTo>
                  <a:lnTo>
                    <a:pt x="2910178" y="484101"/>
                  </a:lnTo>
                  <a:lnTo>
                    <a:pt x="2867236" y="507309"/>
                  </a:lnTo>
                  <a:lnTo>
                    <a:pt x="2824305" y="530960"/>
                  </a:lnTo>
                  <a:lnTo>
                    <a:pt x="2781389" y="555058"/>
                  </a:lnTo>
                  <a:lnTo>
                    <a:pt x="2738493" y="579607"/>
                  </a:lnTo>
                  <a:lnTo>
                    <a:pt x="2695623" y="604611"/>
                  </a:lnTo>
                  <a:lnTo>
                    <a:pt x="2652783" y="630074"/>
                  </a:lnTo>
                  <a:lnTo>
                    <a:pt x="2609978" y="656001"/>
                  </a:lnTo>
                  <a:lnTo>
                    <a:pt x="2567214" y="682394"/>
                  </a:lnTo>
                  <a:lnTo>
                    <a:pt x="2524495" y="709259"/>
                  </a:lnTo>
                  <a:lnTo>
                    <a:pt x="2481827" y="736599"/>
                  </a:lnTo>
                  <a:lnTo>
                    <a:pt x="2439215" y="764419"/>
                  </a:lnTo>
                  <a:lnTo>
                    <a:pt x="2396663" y="792722"/>
                  </a:lnTo>
                  <a:lnTo>
                    <a:pt x="2354177" y="821513"/>
                  </a:lnTo>
                  <a:lnTo>
                    <a:pt x="2311761" y="850795"/>
                  </a:lnTo>
                  <a:lnTo>
                    <a:pt x="2269421" y="880573"/>
                  </a:lnTo>
                  <a:lnTo>
                    <a:pt x="2227162" y="910851"/>
                  </a:lnTo>
                  <a:lnTo>
                    <a:pt x="2184989" y="941632"/>
                  </a:lnTo>
                  <a:lnTo>
                    <a:pt x="2142906" y="972921"/>
                  </a:lnTo>
                  <a:lnTo>
                    <a:pt x="2100919" y="1004722"/>
                  </a:lnTo>
                  <a:lnTo>
                    <a:pt x="2059033" y="1037039"/>
                  </a:lnTo>
                  <a:lnTo>
                    <a:pt x="2017253" y="1069876"/>
                  </a:lnTo>
                  <a:lnTo>
                    <a:pt x="1975584" y="1103236"/>
                  </a:lnTo>
                  <a:lnTo>
                    <a:pt x="1934031" y="1137125"/>
                  </a:lnTo>
                  <a:lnTo>
                    <a:pt x="1892599" y="1171546"/>
                  </a:lnTo>
                  <a:lnTo>
                    <a:pt x="1851293" y="1206503"/>
                  </a:lnTo>
                  <a:lnTo>
                    <a:pt x="1810118" y="1242001"/>
                  </a:lnTo>
                  <a:lnTo>
                    <a:pt x="1769079" y="1278043"/>
                  </a:lnTo>
                  <a:lnTo>
                    <a:pt x="1728181" y="1314633"/>
                  </a:lnTo>
                  <a:lnTo>
                    <a:pt x="1687429" y="1351775"/>
                  </a:lnTo>
                  <a:lnTo>
                    <a:pt x="1646829" y="1389474"/>
                  </a:lnTo>
                  <a:lnTo>
                    <a:pt x="1606385" y="1427733"/>
                  </a:lnTo>
                  <a:lnTo>
                    <a:pt x="1566102" y="1466558"/>
                  </a:lnTo>
                  <a:lnTo>
                    <a:pt x="1525985" y="1505950"/>
                  </a:lnTo>
                  <a:lnTo>
                    <a:pt x="1486040" y="1545915"/>
                  </a:lnTo>
                  <a:lnTo>
                    <a:pt x="1446271" y="1586457"/>
                  </a:lnTo>
                  <a:lnTo>
                    <a:pt x="1406684" y="1627580"/>
                  </a:lnTo>
                  <a:lnTo>
                    <a:pt x="1367283" y="1669288"/>
                  </a:lnTo>
                  <a:lnTo>
                    <a:pt x="1328073" y="1711585"/>
                  </a:lnTo>
                  <a:lnTo>
                    <a:pt x="1289060" y="1754474"/>
                  </a:lnTo>
                  <a:lnTo>
                    <a:pt x="1250248" y="1797961"/>
                  </a:lnTo>
                  <a:lnTo>
                    <a:pt x="1211643" y="1842048"/>
                  </a:lnTo>
                  <a:lnTo>
                    <a:pt x="1173250" y="1886741"/>
                  </a:lnTo>
                  <a:lnTo>
                    <a:pt x="1135073" y="1932043"/>
                  </a:lnTo>
                  <a:lnTo>
                    <a:pt x="1097118" y="1977958"/>
                  </a:lnTo>
                  <a:lnTo>
                    <a:pt x="1059390" y="2024490"/>
                  </a:lnTo>
                  <a:lnTo>
                    <a:pt x="1021893" y="2071644"/>
                  </a:lnTo>
                  <a:lnTo>
                    <a:pt x="984633" y="2119423"/>
                  </a:lnTo>
                  <a:lnTo>
                    <a:pt x="947615" y="2167832"/>
                  </a:lnTo>
                  <a:lnTo>
                    <a:pt x="910844" y="2216874"/>
                  </a:lnTo>
                  <a:lnTo>
                    <a:pt x="874325" y="2266554"/>
                  </a:lnTo>
                  <a:lnTo>
                    <a:pt x="838062" y="2316875"/>
                  </a:lnTo>
                  <a:lnTo>
                    <a:pt x="802062" y="2367842"/>
                  </a:lnTo>
                  <a:lnTo>
                    <a:pt x="766328" y="2419459"/>
                  </a:lnTo>
                  <a:lnTo>
                    <a:pt x="730867" y="2471729"/>
                  </a:lnTo>
                  <a:lnTo>
                    <a:pt x="695682" y="2524657"/>
                  </a:lnTo>
                  <a:lnTo>
                    <a:pt x="660780" y="2578248"/>
                  </a:lnTo>
                  <a:lnTo>
                    <a:pt x="626165" y="2632504"/>
                  </a:lnTo>
                  <a:lnTo>
                    <a:pt x="591842" y="2687430"/>
                  </a:lnTo>
                  <a:lnTo>
                    <a:pt x="557816" y="2743030"/>
                  </a:lnTo>
                  <a:lnTo>
                    <a:pt x="524092" y="2799308"/>
                  </a:lnTo>
                  <a:lnTo>
                    <a:pt x="490676" y="2856269"/>
                  </a:lnTo>
                  <a:lnTo>
                    <a:pt x="457571" y="2913916"/>
                  </a:lnTo>
                  <a:lnTo>
                    <a:pt x="424784" y="2972253"/>
                  </a:lnTo>
                  <a:lnTo>
                    <a:pt x="392320" y="3031284"/>
                  </a:lnTo>
                  <a:lnTo>
                    <a:pt x="360183" y="3091014"/>
                  </a:lnTo>
                  <a:lnTo>
                    <a:pt x="328378" y="3151446"/>
                  </a:lnTo>
                  <a:lnTo>
                    <a:pt x="296911" y="3212584"/>
                  </a:lnTo>
                  <a:lnTo>
                    <a:pt x="265786" y="3274434"/>
                  </a:lnTo>
                  <a:lnTo>
                    <a:pt x="235009" y="3336997"/>
                  </a:lnTo>
                  <a:lnTo>
                    <a:pt x="204584" y="3400280"/>
                  </a:lnTo>
                  <a:lnTo>
                    <a:pt x="174517" y="3464285"/>
                  </a:lnTo>
                  <a:lnTo>
                    <a:pt x="144812" y="3529017"/>
                  </a:lnTo>
                  <a:lnTo>
                    <a:pt x="115475" y="3594480"/>
                  </a:lnTo>
                  <a:lnTo>
                    <a:pt x="86511" y="3660678"/>
                  </a:lnTo>
                  <a:lnTo>
                    <a:pt x="57924" y="3727614"/>
                  </a:lnTo>
                  <a:lnTo>
                    <a:pt x="29720" y="3795294"/>
                  </a:lnTo>
                  <a:lnTo>
                    <a:pt x="1904" y="3863721"/>
                  </a:lnTo>
                  <a:lnTo>
                    <a:pt x="0" y="3884676"/>
                  </a:lnTo>
                  <a:lnTo>
                    <a:pt x="6507480" y="3884676"/>
                  </a:lnTo>
                  <a:lnTo>
                    <a:pt x="6507480" y="0"/>
                  </a:lnTo>
                  <a:close/>
                </a:path>
              </a:pathLst>
            </a:custGeom>
            <a:solidFill>
              <a:srgbClr val="BED4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1054608"/>
              <a:ext cx="12192000" cy="5594985"/>
            </a:xfrm>
            <a:custGeom>
              <a:avLst/>
              <a:gdLst/>
              <a:ahLst/>
              <a:cxnLst/>
              <a:rect l="l" t="t" r="r" b="b"/>
              <a:pathLst>
                <a:path w="12192000" h="5594984">
                  <a:moveTo>
                    <a:pt x="0" y="5594604"/>
                  </a:moveTo>
                  <a:lnTo>
                    <a:pt x="12191999" y="5594604"/>
                  </a:lnTo>
                  <a:lnTo>
                    <a:pt x="12191999" y="0"/>
                  </a:lnTo>
                  <a:lnTo>
                    <a:pt x="0" y="0"/>
                  </a:lnTo>
                  <a:lnTo>
                    <a:pt x="0" y="55946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6649211"/>
              <a:ext cx="12181840" cy="208915"/>
            </a:xfrm>
            <a:custGeom>
              <a:avLst/>
              <a:gdLst/>
              <a:ahLst/>
              <a:cxnLst/>
              <a:rect l="l" t="t" r="r" b="b"/>
              <a:pathLst>
                <a:path w="12181840" h="208915">
                  <a:moveTo>
                    <a:pt x="12181332" y="208785"/>
                  </a:moveTo>
                  <a:lnTo>
                    <a:pt x="12181332" y="0"/>
                  </a:lnTo>
                  <a:lnTo>
                    <a:pt x="0" y="0"/>
                  </a:lnTo>
                  <a:lnTo>
                    <a:pt x="0" y="208785"/>
                  </a:lnTo>
                  <a:lnTo>
                    <a:pt x="12181332" y="208785"/>
                  </a:lnTo>
                  <a:close/>
                </a:path>
              </a:pathLst>
            </a:custGeom>
            <a:solidFill>
              <a:srgbClr val="5C91E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23119" y="5387340"/>
            <a:ext cx="1941576" cy="119786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70431" cy="1223772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123594" y="242696"/>
            <a:ext cx="485267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74165" algn="l"/>
              </a:tabLst>
            </a:pPr>
            <a:r>
              <a:rPr dirty="0" sz="3200" spc="10"/>
              <a:t>活动</a:t>
            </a:r>
            <a:r>
              <a:rPr dirty="0" sz="3200" spc="-10"/>
              <a:t>一	</a:t>
            </a:r>
            <a:r>
              <a:rPr dirty="0" sz="3200" spc="5"/>
              <a:t>认识</a:t>
            </a:r>
            <a:r>
              <a:rPr dirty="0" sz="3200" spc="-5"/>
              <a:t>直播电</a:t>
            </a:r>
            <a:r>
              <a:rPr dirty="0" sz="3200" spc="-10"/>
              <a:t>商</a:t>
            </a:r>
            <a:r>
              <a:rPr dirty="0" sz="3200" spc="-5"/>
              <a:t>模</a:t>
            </a:r>
            <a:r>
              <a:rPr dirty="0" sz="3200" spc="-10"/>
              <a:t>式</a:t>
            </a:r>
            <a:endParaRPr sz="3200"/>
          </a:p>
        </p:txBody>
      </p:sp>
      <p:sp>
        <p:nvSpPr>
          <p:cNvPr id="11" name="object 11"/>
          <p:cNvSpPr txBox="1"/>
          <p:nvPr/>
        </p:nvSpPr>
        <p:spPr>
          <a:xfrm>
            <a:off x="239268" y="1367027"/>
            <a:ext cx="4326890" cy="523240"/>
          </a:xfrm>
          <a:prstGeom prst="rect">
            <a:avLst/>
          </a:prstGeom>
          <a:solidFill>
            <a:srgbClr val="FFB954"/>
          </a:solidFill>
        </p:spPr>
        <p:txBody>
          <a:bodyPr wrap="square" lIns="0" tIns="38735" rIns="0" bIns="0" rtlCol="0" vert="horz">
            <a:spAutoFit/>
          </a:bodyPr>
          <a:lstStyle/>
          <a:p>
            <a:pPr marL="1252855">
              <a:lnSpc>
                <a:spcPct val="100000"/>
              </a:lnSpc>
              <a:spcBef>
                <a:spcPts val="305"/>
              </a:spcBef>
            </a:pPr>
            <a:r>
              <a:rPr dirty="0" sz="2800">
                <a:latin typeface="Arial"/>
                <a:cs typeface="Arial"/>
              </a:rPr>
              <a:t>7.</a:t>
            </a:r>
            <a:r>
              <a:rPr dirty="0" sz="2800" spc="-20">
                <a:latin typeface="Arial"/>
                <a:cs typeface="Arial"/>
              </a:rPr>
              <a:t> </a:t>
            </a:r>
            <a:r>
              <a:rPr dirty="0" sz="2800" spc="10">
                <a:latin typeface="黑体"/>
                <a:cs typeface="黑体"/>
              </a:rPr>
              <a:t>砍</a:t>
            </a:r>
            <a:r>
              <a:rPr dirty="0" sz="2800" spc="5">
                <a:latin typeface="黑体"/>
                <a:cs typeface="黑体"/>
              </a:rPr>
              <a:t>价模式</a:t>
            </a:r>
            <a:endParaRPr sz="2800">
              <a:latin typeface="黑体"/>
              <a:cs typeface="黑体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8312" y="2076452"/>
            <a:ext cx="5953125" cy="31972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720725">
              <a:lnSpc>
                <a:spcPct val="130000"/>
              </a:lnSpc>
              <a:spcBef>
                <a:spcPts val="100"/>
              </a:spcBef>
            </a:pPr>
            <a:r>
              <a:rPr dirty="0" sz="2000" spc="60">
                <a:latin typeface="黑体"/>
                <a:cs typeface="黑体"/>
              </a:rPr>
              <a:t>砍</a:t>
            </a:r>
            <a:r>
              <a:rPr dirty="0" sz="2000" spc="45">
                <a:latin typeface="黑体"/>
                <a:cs typeface="黑体"/>
              </a:rPr>
              <a:t>价模</a:t>
            </a:r>
            <a:r>
              <a:rPr dirty="0" sz="2000" spc="60">
                <a:latin typeface="黑体"/>
                <a:cs typeface="黑体"/>
              </a:rPr>
              <a:t>式</a:t>
            </a:r>
            <a:r>
              <a:rPr dirty="0" sz="2000" spc="45">
                <a:latin typeface="黑体"/>
                <a:cs typeface="黑体"/>
              </a:rPr>
              <a:t>是</a:t>
            </a:r>
            <a:r>
              <a:rPr dirty="0" sz="2000" spc="60">
                <a:latin typeface="黑体"/>
                <a:cs typeface="黑体"/>
              </a:rPr>
              <a:t>主</a:t>
            </a:r>
            <a:r>
              <a:rPr dirty="0" sz="2000" spc="45">
                <a:latin typeface="黑体"/>
                <a:cs typeface="黑体"/>
              </a:rPr>
              <a:t>播代</a:t>
            </a:r>
            <a:r>
              <a:rPr dirty="0" sz="2000" spc="60">
                <a:latin typeface="黑体"/>
                <a:cs typeface="黑体"/>
              </a:rPr>
              <a:t>替</a:t>
            </a:r>
            <a:r>
              <a:rPr dirty="0" sz="2000" spc="45">
                <a:latin typeface="黑体"/>
                <a:cs typeface="黑体"/>
              </a:rPr>
              <a:t>消</a:t>
            </a:r>
            <a:r>
              <a:rPr dirty="0" sz="2000" spc="60">
                <a:latin typeface="黑体"/>
                <a:cs typeface="黑体"/>
              </a:rPr>
              <a:t>费</a:t>
            </a:r>
            <a:r>
              <a:rPr dirty="0" sz="2000" spc="45">
                <a:latin typeface="黑体"/>
                <a:cs typeface="黑体"/>
              </a:rPr>
              <a:t>者进</a:t>
            </a:r>
            <a:r>
              <a:rPr dirty="0" sz="2000" spc="60">
                <a:latin typeface="黑体"/>
                <a:cs typeface="黑体"/>
              </a:rPr>
              <a:t>行</a:t>
            </a:r>
            <a:r>
              <a:rPr dirty="0" sz="2000" spc="45">
                <a:latin typeface="黑体"/>
                <a:cs typeface="黑体"/>
              </a:rPr>
              <a:t>砍</a:t>
            </a:r>
            <a:r>
              <a:rPr dirty="0" sz="2000" spc="85">
                <a:latin typeface="黑体"/>
                <a:cs typeface="黑体"/>
              </a:rPr>
              <a:t>价</a:t>
            </a:r>
            <a:r>
              <a:rPr dirty="0" sz="2000" spc="50">
                <a:latin typeface="黑体"/>
                <a:cs typeface="黑体"/>
              </a:rPr>
              <a:t>，</a:t>
            </a:r>
            <a:r>
              <a:rPr dirty="0" sz="2000" spc="60">
                <a:latin typeface="黑体"/>
                <a:cs typeface="黑体"/>
              </a:rPr>
              <a:t>在砍 </a:t>
            </a:r>
            <a:r>
              <a:rPr dirty="0" sz="2000" spc="30">
                <a:latin typeface="黑体"/>
                <a:cs typeface="黑体"/>
              </a:rPr>
              <a:t>价</a:t>
            </a:r>
            <a:r>
              <a:rPr dirty="0" sz="2000" spc="20">
                <a:latin typeface="黑体"/>
                <a:cs typeface="黑体"/>
              </a:rPr>
              <a:t>的过</a:t>
            </a:r>
            <a:r>
              <a:rPr dirty="0" sz="2000" spc="30">
                <a:latin typeface="黑体"/>
                <a:cs typeface="黑体"/>
              </a:rPr>
              <a:t>程</a:t>
            </a:r>
            <a:r>
              <a:rPr dirty="0" sz="2000" spc="20">
                <a:latin typeface="黑体"/>
                <a:cs typeface="黑体"/>
              </a:rPr>
              <a:t>中可</a:t>
            </a:r>
            <a:r>
              <a:rPr dirty="0" sz="2000" spc="30">
                <a:latin typeface="黑体"/>
                <a:cs typeface="黑体"/>
              </a:rPr>
              <a:t>以</a:t>
            </a:r>
            <a:r>
              <a:rPr dirty="0" sz="2000" spc="20">
                <a:latin typeface="黑体"/>
                <a:cs typeface="黑体"/>
              </a:rPr>
              <a:t>实时</a:t>
            </a:r>
            <a:r>
              <a:rPr dirty="0" sz="2000" spc="30">
                <a:latin typeface="黑体"/>
                <a:cs typeface="黑体"/>
              </a:rPr>
              <a:t>与</a:t>
            </a:r>
            <a:r>
              <a:rPr dirty="0" sz="2000" spc="20">
                <a:latin typeface="黑体"/>
                <a:cs typeface="黑体"/>
              </a:rPr>
              <a:t>消费</a:t>
            </a:r>
            <a:r>
              <a:rPr dirty="0" sz="2000" spc="30">
                <a:latin typeface="黑体"/>
                <a:cs typeface="黑体"/>
              </a:rPr>
              <a:t>者</a:t>
            </a:r>
            <a:r>
              <a:rPr dirty="0" sz="2000" spc="20">
                <a:latin typeface="黑体"/>
                <a:cs typeface="黑体"/>
              </a:rPr>
              <a:t>讨</a:t>
            </a:r>
            <a:r>
              <a:rPr dirty="0" sz="2000" spc="50">
                <a:latin typeface="黑体"/>
                <a:cs typeface="黑体"/>
              </a:rPr>
              <a:t>论</a:t>
            </a:r>
            <a:r>
              <a:rPr dirty="0" sz="2000" spc="35">
                <a:latin typeface="黑体"/>
                <a:cs typeface="黑体"/>
              </a:rPr>
              <a:t>，</a:t>
            </a:r>
            <a:r>
              <a:rPr dirty="0" sz="2000" spc="20">
                <a:latin typeface="黑体"/>
                <a:cs typeface="黑体"/>
              </a:rPr>
              <a:t>这种</a:t>
            </a:r>
            <a:r>
              <a:rPr dirty="0" sz="2000" spc="30">
                <a:latin typeface="黑体"/>
                <a:cs typeface="黑体"/>
              </a:rPr>
              <a:t>虽</a:t>
            </a:r>
            <a:r>
              <a:rPr dirty="0" sz="2000" spc="20">
                <a:latin typeface="黑体"/>
                <a:cs typeface="黑体"/>
              </a:rPr>
              <a:t>然</a:t>
            </a:r>
            <a:r>
              <a:rPr dirty="0" sz="2000" spc="30">
                <a:latin typeface="黑体"/>
                <a:cs typeface="黑体"/>
              </a:rPr>
              <a:t>有</a:t>
            </a:r>
            <a:r>
              <a:rPr dirty="0" sz="2000">
                <a:latin typeface="黑体"/>
                <a:cs typeface="黑体"/>
              </a:rPr>
              <a:t>表 </a:t>
            </a:r>
            <a:r>
              <a:rPr dirty="0" sz="2000" spc="30">
                <a:latin typeface="黑体"/>
                <a:cs typeface="黑体"/>
              </a:rPr>
              <a:t>演</a:t>
            </a:r>
            <a:r>
              <a:rPr dirty="0" sz="2000" spc="20">
                <a:latin typeface="黑体"/>
                <a:cs typeface="黑体"/>
              </a:rPr>
              <a:t>的成</a:t>
            </a:r>
            <a:r>
              <a:rPr dirty="0" sz="2000" spc="30">
                <a:latin typeface="黑体"/>
                <a:cs typeface="黑体"/>
              </a:rPr>
              <a:t>分</a:t>
            </a:r>
            <a:r>
              <a:rPr dirty="0" sz="2000" spc="20">
                <a:latin typeface="黑体"/>
                <a:cs typeface="黑体"/>
              </a:rPr>
              <a:t>在里</a:t>
            </a:r>
            <a:r>
              <a:rPr dirty="0" sz="2000" spc="45">
                <a:latin typeface="黑体"/>
                <a:cs typeface="黑体"/>
              </a:rPr>
              <a:t>面</a:t>
            </a:r>
            <a:r>
              <a:rPr dirty="0" sz="2000" spc="20">
                <a:latin typeface="黑体"/>
                <a:cs typeface="黑体"/>
              </a:rPr>
              <a:t>，但</a:t>
            </a:r>
            <a:r>
              <a:rPr dirty="0" sz="2000" spc="35">
                <a:latin typeface="黑体"/>
                <a:cs typeface="黑体"/>
              </a:rPr>
              <a:t>是</a:t>
            </a:r>
            <a:r>
              <a:rPr dirty="0" sz="2000" spc="20">
                <a:latin typeface="黑体"/>
                <a:cs typeface="黑体"/>
              </a:rPr>
              <a:t>却可</a:t>
            </a:r>
            <a:r>
              <a:rPr dirty="0" sz="2000" spc="35">
                <a:latin typeface="黑体"/>
                <a:cs typeface="黑体"/>
              </a:rPr>
              <a:t>以</a:t>
            </a:r>
            <a:r>
              <a:rPr dirty="0" sz="2000" spc="20">
                <a:latin typeface="黑体"/>
                <a:cs typeface="黑体"/>
              </a:rPr>
              <a:t>活跃</a:t>
            </a:r>
            <a:r>
              <a:rPr dirty="0" sz="2000" spc="35">
                <a:latin typeface="黑体"/>
                <a:cs typeface="黑体"/>
              </a:rPr>
              <a:t>气</a:t>
            </a:r>
            <a:r>
              <a:rPr dirty="0" sz="2000" spc="25">
                <a:latin typeface="黑体"/>
                <a:cs typeface="黑体"/>
              </a:rPr>
              <a:t>氛</a:t>
            </a:r>
            <a:r>
              <a:rPr dirty="0" sz="2000" spc="20">
                <a:latin typeface="黑体"/>
                <a:cs typeface="黑体"/>
              </a:rPr>
              <a:t>，</a:t>
            </a:r>
            <a:r>
              <a:rPr dirty="0" sz="2000" spc="35">
                <a:latin typeface="黑体"/>
                <a:cs typeface="黑体"/>
              </a:rPr>
              <a:t>也</a:t>
            </a:r>
            <a:r>
              <a:rPr dirty="0" sz="2000" spc="20">
                <a:latin typeface="黑体"/>
                <a:cs typeface="黑体"/>
              </a:rPr>
              <a:t>可</a:t>
            </a:r>
            <a:r>
              <a:rPr dirty="0" sz="2000" spc="35">
                <a:latin typeface="黑体"/>
                <a:cs typeface="黑体"/>
              </a:rPr>
              <a:t>以</a:t>
            </a:r>
            <a:r>
              <a:rPr dirty="0" sz="2000">
                <a:latin typeface="黑体"/>
                <a:cs typeface="黑体"/>
              </a:rPr>
              <a:t>让 </a:t>
            </a:r>
            <a:r>
              <a:rPr dirty="0" sz="2000" spc="35">
                <a:latin typeface="黑体"/>
                <a:cs typeface="黑体"/>
              </a:rPr>
              <a:t>顾</a:t>
            </a:r>
            <a:r>
              <a:rPr dirty="0" sz="2000" spc="25">
                <a:latin typeface="黑体"/>
                <a:cs typeface="黑体"/>
              </a:rPr>
              <a:t>客有</a:t>
            </a:r>
            <a:r>
              <a:rPr dirty="0" sz="2000" spc="35">
                <a:latin typeface="黑体"/>
                <a:cs typeface="黑体"/>
              </a:rPr>
              <a:t>种</a:t>
            </a:r>
            <a:r>
              <a:rPr dirty="0" sz="2000" spc="25">
                <a:latin typeface="黑体"/>
                <a:cs typeface="黑体"/>
              </a:rPr>
              <a:t>享受</a:t>
            </a:r>
            <a:r>
              <a:rPr dirty="0" sz="2000" spc="35">
                <a:latin typeface="黑体"/>
                <a:cs typeface="黑体"/>
              </a:rPr>
              <a:t>到</a:t>
            </a:r>
            <a:r>
              <a:rPr dirty="0" sz="2000" spc="25">
                <a:latin typeface="黑体"/>
                <a:cs typeface="黑体"/>
              </a:rPr>
              <a:t>优惠</a:t>
            </a:r>
            <a:r>
              <a:rPr dirty="0" sz="2000" spc="35">
                <a:latin typeface="黑体"/>
                <a:cs typeface="黑体"/>
              </a:rPr>
              <a:t>的</a:t>
            </a:r>
            <a:r>
              <a:rPr dirty="0" sz="2000" spc="25">
                <a:latin typeface="黑体"/>
                <a:cs typeface="黑体"/>
              </a:rPr>
              <a:t>感</a:t>
            </a:r>
            <a:r>
              <a:rPr dirty="0" sz="2000" spc="45">
                <a:latin typeface="黑体"/>
                <a:cs typeface="黑体"/>
              </a:rPr>
              <a:t>觉</a:t>
            </a:r>
            <a:r>
              <a:rPr dirty="0" sz="2000" spc="35">
                <a:latin typeface="黑体"/>
                <a:cs typeface="黑体"/>
              </a:rPr>
              <a:t>。</a:t>
            </a:r>
            <a:r>
              <a:rPr dirty="0" sz="2000" spc="25">
                <a:latin typeface="黑体"/>
                <a:cs typeface="黑体"/>
              </a:rPr>
              <a:t>这种</a:t>
            </a:r>
            <a:r>
              <a:rPr dirty="0" sz="2000" spc="35">
                <a:latin typeface="黑体"/>
                <a:cs typeface="黑体"/>
              </a:rPr>
              <a:t>模</a:t>
            </a:r>
            <a:r>
              <a:rPr dirty="0" sz="2000" spc="25">
                <a:latin typeface="黑体"/>
                <a:cs typeface="黑体"/>
              </a:rPr>
              <a:t>式是</a:t>
            </a:r>
            <a:r>
              <a:rPr dirty="0" sz="2000" spc="35">
                <a:latin typeface="黑体"/>
                <a:cs typeface="黑体"/>
              </a:rPr>
              <a:t>有</a:t>
            </a:r>
            <a:r>
              <a:rPr dirty="0" sz="2000" spc="25">
                <a:latin typeface="黑体"/>
                <a:cs typeface="黑体"/>
              </a:rPr>
              <a:t>从</a:t>
            </a:r>
            <a:r>
              <a:rPr dirty="0" sz="2000" spc="35">
                <a:latin typeface="黑体"/>
                <a:cs typeface="黑体"/>
              </a:rPr>
              <a:t>众</a:t>
            </a:r>
            <a:r>
              <a:rPr dirty="0" sz="2000" spc="5">
                <a:latin typeface="黑体"/>
                <a:cs typeface="黑体"/>
              </a:rPr>
              <a:t>性 </a:t>
            </a:r>
            <a:r>
              <a:rPr dirty="0" sz="2000" spc="35">
                <a:latin typeface="黑体"/>
                <a:cs typeface="黑体"/>
              </a:rPr>
              <a:t>的</a:t>
            </a:r>
            <a:r>
              <a:rPr dirty="0" sz="2000" spc="20">
                <a:latin typeface="黑体"/>
                <a:cs typeface="黑体"/>
              </a:rPr>
              <a:t>，但</a:t>
            </a:r>
            <a:r>
              <a:rPr dirty="0" sz="2000" spc="30">
                <a:latin typeface="黑体"/>
                <a:cs typeface="黑体"/>
              </a:rPr>
              <a:t>是</a:t>
            </a:r>
            <a:r>
              <a:rPr dirty="0" sz="2000" spc="20">
                <a:latin typeface="黑体"/>
                <a:cs typeface="黑体"/>
              </a:rPr>
              <a:t>价格</a:t>
            </a:r>
            <a:r>
              <a:rPr dirty="0" sz="2000" spc="30">
                <a:latin typeface="黑体"/>
                <a:cs typeface="黑体"/>
              </a:rPr>
              <a:t>就</a:t>
            </a:r>
            <a:r>
              <a:rPr dirty="0" sz="2000" spc="20">
                <a:latin typeface="黑体"/>
                <a:cs typeface="黑体"/>
              </a:rPr>
              <a:t>是粉</a:t>
            </a:r>
            <a:r>
              <a:rPr dirty="0" sz="2000" spc="30">
                <a:latin typeface="黑体"/>
                <a:cs typeface="黑体"/>
              </a:rPr>
              <a:t>丝</a:t>
            </a:r>
            <a:r>
              <a:rPr dirty="0" sz="2000" spc="20">
                <a:latin typeface="黑体"/>
                <a:cs typeface="黑体"/>
              </a:rPr>
              <a:t>下单</a:t>
            </a:r>
            <a:r>
              <a:rPr dirty="0" sz="2000" spc="30">
                <a:latin typeface="黑体"/>
                <a:cs typeface="黑体"/>
              </a:rPr>
              <a:t>的</a:t>
            </a:r>
            <a:r>
              <a:rPr dirty="0" sz="2000" spc="20">
                <a:latin typeface="黑体"/>
                <a:cs typeface="黑体"/>
              </a:rPr>
              <a:t>重要</a:t>
            </a:r>
            <a:r>
              <a:rPr dirty="0" sz="2000" spc="30">
                <a:latin typeface="黑体"/>
                <a:cs typeface="黑体"/>
              </a:rPr>
              <a:t>因</a:t>
            </a:r>
            <a:r>
              <a:rPr dirty="0" sz="2000" spc="50">
                <a:latin typeface="黑体"/>
                <a:cs typeface="黑体"/>
              </a:rPr>
              <a:t>素</a:t>
            </a:r>
            <a:r>
              <a:rPr dirty="0" sz="2000" spc="20">
                <a:latin typeface="黑体"/>
                <a:cs typeface="黑体"/>
              </a:rPr>
              <a:t>。</a:t>
            </a:r>
            <a:r>
              <a:rPr dirty="0" sz="2000" spc="35">
                <a:latin typeface="黑体"/>
                <a:cs typeface="黑体"/>
              </a:rPr>
              <a:t>目</a:t>
            </a:r>
            <a:r>
              <a:rPr dirty="0" sz="2000" spc="20">
                <a:latin typeface="黑体"/>
                <a:cs typeface="黑体"/>
              </a:rPr>
              <a:t>前</a:t>
            </a:r>
            <a:r>
              <a:rPr dirty="0" sz="2000" spc="35">
                <a:latin typeface="黑体"/>
                <a:cs typeface="黑体"/>
              </a:rPr>
              <a:t>在</a:t>
            </a:r>
            <a:r>
              <a:rPr dirty="0" sz="2000">
                <a:latin typeface="黑体"/>
                <a:cs typeface="黑体"/>
              </a:rPr>
              <a:t>一 </a:t>
            </a:r>
            <a:r>
              <a:rPr dirty="0" sz="2000" spc="30">
                <a:latin typeface="黑体"/>
                <a:cs typeface="黑体"/>
              </a:rPr>
              <a:t>些</a:t>
            </a:r>
            <a:r>
              <a:rPr dirty="0" sz="2000" spc="20">
                <a:latin typeface="黑体"/>
                <a:cs typeface="黑体"/>
              </a:rPr>
              <a:t>高附</a:t>
            </a:r>
            <a:r>
              <a:rPr dirty="0" sz="2000" spc="30">
                <a:latin typeface="黑体"/>
                <a:cs typeface="黑体"/>
              </a:rPr>
              <a:t>加</a:t>
            </a:r>
            <a:r>
              <a:rPr dirty="0" sz="2000" spc="20">
                <a:latin typeface="黑体"/>
                <a:cs typeface="黑体"/>
              </a:rPr>
              <a:t>值的</a:t>
            </a:r>
            <a:r>
              <a:rPr dirty="0" sz="2000" spc="30">
                <a:latin typeface="黑体"/>
                <a:cs typeface="黑体"/>
              </a:rPr>
              <a:t>产</a:t>
            </a:r>
            <a:r>
              <a:rPr dirty="0" sz="2000" spc="20">
                <a:latin typeface="黑体"/>
                <a:cs typeface="黑体"/>
              </a:rPr>
              <a:t>品如</a:t>
            </a:r>
            <a:r>
              <a:rPr dirty="0" sz="2000" spc="30">
                <a:latin typeface="黑体"/>
                <a:cs typeface="黑体"/>
              </a:rPr>
              <a:t>玉</a:t>
            </a:r>
            <a:r>
              <a:rPr dirty="0" sz="2000" spc="20">
                <a:latin typeface="黑体"/>
                <a:cs typeface="黑体"/>
              </a:rPr>
              <a:t>石领</a:t>
            </a:r>
            <a:r>
              <a:rPr dirty="0" sz="2000" spc="30">
                <a:latin typeface="黑体"/>
                <a:cs typeface="黑体"/>
              </a:rPr>
              <a:t>域</a:t>
            </a:r>
            <a:r>
              <a:rPr dirty="0" sz="2000" spc="20">
                <a:latin typeface="黑体"/>
                <a:cs typeface="黑体"/>
              </a:rPr>
              <a:t>应用</a:t>
            </a:r>
            <a:r>
              <a:rPr dirty="0" sz="2000" spc="30">
                <a:latin typeface="黑体"/>
                <a:cs typeface="黑体"/>
              </a:rPr>
              <a:t>较</a:t>
            </a:r>
            <a:r>
              <a:rPr dirty="0" sz="2000" spc="55">
                <a:latin typeface="黑体"/>
                <a:cs typeface="黑体"/>
              </a:rPr>
              <a:t>多</a:t>
            </a:r>
            <a:r>
              <a:rPr dirty="0" sz="2000" spc="20">
                <a:latin typeface="黑体"/>
                <a:cs typeface="黑体"/>
              </a:rPr>
              <a:t>，</a:t>
            </a:r>
            <a:r>
              <a:rPr dirty="0" sz="2000" spc="35">
                <a:latin typeface="黑体"/>
                <a:cs typeface="黑体"/>
              </a:rPr>
              <a:t>直</a:t>
            </a:r>
            <a:r>
              <a:rPr dirty="0" sz="2000" spc="20">
                <a:latin typeface="黑体"/>
                <a:cs typeface="黑体"/>
              </a:rPr>
              <a:t>播</a:t>
            </a:r>
            <a:r>
              <a:rPr dirty="0" sz="2000" spc="35">
                <a:latin typeface="黑体"/>
                <a:cs typeface="黑体"/>
              </a:rPr>
              <a:t>用</a:t>
            </a:r>
            <a:r>
              <a:rPr dirty="0" sz="2000">
                <a:latin typeface="黑体"/>
                <a:cs typeface="黑体"/>
              </a:rPr>
              <a:t>户 </a:t>
            </a:r>
            <a:r>
              <a:rPr dirty="0" sz="2000" spc="25">
                <a:latin typeface="黑体"/>
                <a:cs typeface="黑体"/>
              </a:rPr>
              <a:t>通</a:t>
            </a:r>
            <a:r>
              <a:rPr dirty="0" sz="2000" spc="35">
                <a:latin typeface="黑体"/>
                <a:cs typeface="黑体"/>
              </a:rPr>
              <a:t>过</a:t>
            </a:r>
            <a:r>
              <a:rPr dirty="0" sz="2000" spc="25">
                <a:latin typeface="黑体"/>
                <a:cs typeface="黑体"/>
              </a:rPr>
              <a:t>参与砍价的</a:t>
            </a:r>
            <a:r>
              <a:rPr dirty="0" sz="2000" spc="35">
                <a:latin typeface="黑体"/>
                <a:cs typeface="黑体"/>
              </a:rPr>
              <a:t>模</a:t>
            </a:r>
            <a:r>
              <a:rPr dirty="0" sz="2000" spc="40">
                <a:latin typeface="黑体"/>
                <a:cs typeface="黑体"/>
              </a:rPr>
              <a:t>式</a:t>
            </a:r>
            <a:r>
              <a:rPr dirty="0" sz="2000" spc="25">
                <a:latin typeface="黑体"/>
                <a:cs typeface="黑体"/>
              </a:rPr>
              <a:t>，将高价</a:t>
            </a:r>
            <a:r>
              <a:rPr dirty="0" sz="2000" spc="35">
                <a:latin typeface="黑体"/>
                <a:cs typeface="黑体"/>
              </a:rPr>
              <a:t>值</a:t>
            </a:r>
            <a:r>
              <a:rPr dirty="0" sz="2000" spc="25">
                <a:latin typeface="黑体"/>
                <a:cs typeface="黑体"/>
              </a:rPr>
              <a:t>的玉石价格</a:t>
            </a:r>
            <a:r>
              <a:rPr dirty="0" sz="2000" spc="35">
                <a:latin typeface="黑体"/>
                <a:cs typeface="黑体"/>
              </a:rPr>
              <a:t>打</a:t>
            </a:r>
            <a:r>
              <a:rPr dirty="0" sz="2000" spc="25">
                <a:latin typeface="黑体"/>
                <a:cs typeface="黑体"/>
              </a:rPr>
              <a:t>下</a:t>
            </a:r>
            <a:r>
              <a:rPr dirty="0" sz="2000" spc="45">
                <a:latin typeface="黑体"/>
                <a:cs typeface="黑体"/>
              </a:rPr>
              <a:t>来</a:t>
            </a:r>
            <a:r>
              <a:rPr dirty="0" sz="2000">
                <a:latin typeface="黑体"/>
                <a:cs typeface="黑体"/>
              </a:rPr>
              <a:t>， </a:t>
            </a:r>
            <a:r>
              <a:rPr dirty="0" sz="2000">
                <a:latin typeface="黑体"/>
                <a:cs typeface="黑体"/>
              </a:rPr>
              <a:t>最终实</a:t>
            </a:r>
            <a:r>
              <a:rPr dirty="0" sz="2000" spc="-15">
                <a:latin typeface="黑体"/>
                <a:cs typeface="黑体"/>
              </a:rPr>
              <a:t>现</a:t>
            </a:r>
            <a:r>
              <a:rPr dirty="0" sz="2000">
                <a:latin typeface="黑体"/>
                <a:cs typeface="黑体"/>
              </a:rPr>
              <a:t>用</a:t>
            </a:r>
            <a:r>
              <a:rPr dirty="0" sz="2000" spc="-15">
                <a:latin typeface="黑体"/>
                <a:cs typeface="黑体"/>
              </a:rPr>
              <a:t>户</a:t>
            </a:r>
            <a:r>
              <a:rPr dirty="0" sz="2000">
                <a:latin typeface="黑体"/>
                <a:cs typeface="黑体"/>
              </a:rPr>
              <a:t>成</a:t>
            </a:r>
            <a:r>
              <a:rPr dirty="0" sz="2000" spc="-5">
                <a:latin typeface="黑体"/>
                <a:cs typeface="黑体"/>
              </a:rPr>
              <a:t>交</a:t>
            </a:r>
            <a:r>
              <a:rPr dirty="0" sz="2000">
                <a:latin typeface="黑体"/>
                <a:cs typeface="黑体"/>
              </a:rPr>
              <a:t>。</a:t>
            </a:r>
            <a:endParaRPr sz="2000">
              <a:latin typeface="黑体"/>
              <a:cs typeface="黑体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82156" y="1879092"/>
            <a:ext cx="4450080" cy="3422904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649720"/>
          </a:xfrm>
          <a:custGeom>
            <a:avLst/>
            <a:gdLst/>
            <a:ahLst/>
            <a:cxnLst/>
            <a:rect l="l" t="t" r="r" b="b"/>
            <a:pathLst>
              <a:path w="12192000" h="6649720">
                <a:moveTo>
                  <a:pt x="0" y="6649212"/>
                </a:moveTo>
                <a:lnTo>
                  <a:pt x="12192000" y="6649212"/>
                </a:lnTo>
                <a:lnTo>
                  <a:pt x="12192000" y="0"/>
                </a:lnTo>
                <a:lnTo>
                  <a:pt x="0" y="0"/>
                </a:lnTo>
                <a:lnTo>
                  <a:pt x="0" y="6649212"/>
                </a:lnTo>
                <a:close/>
              </a:path>
            </a:pathLst>
          </a:custGeom>
          <a:solidFill>
            <a:srgbClr val="BED4F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object 4"/>
            <p:cNvSpPr/>
            <p:nvPr/>
          </p:nvSpPr>
          <p:spPr>
            <a:xfrm>
              <a:off x="3991355" y="28"/>
              <a:ext cx="6507480" cy="4183379"/>
            </a:xfrm>
            <a:custGeom>
              <a:avLst/>
              <a:gdLst/>
              <a:ahLst/>
              <a:cxnLst/>
              <a:rect l="l" t="t" r="r" b="b"/>
              <a:pathLst>
                <a:path w="6507480" h="4183379">
                  <a:moveTo>
                    <a:pt x="6161560" y="0"/>
                  </a:moveTo>
                  <a:lnTo>
                    <a:pt x="6064174" y="626"/>
                  </a:lnTo>
                  <a:lnTo>
                    <a:pt x="5986679" y="2071"/>
                  </a:lnTo>
                  <a:lnTo>
                    <a:pt x="5905516" y="4471"/>
                  </a:lnTo>
                  <a:lnTo>
                    <a:pt x="5820821" y="7939"/>
                  </a:lnTo>
                  <a:lnTo>
                    <a:pt x="5732731" y="12581"/>
                  </a:lnTo>
                  <a:lnTo>
                    <a:pt x="5641380" y="18509"/>
                  </a:lnTo>
                  <a:lnTo>
                    <a:pt x="5578735" y="23228"/>
                  </a:lnTo>
                  <a:lnTo>
                    <a:pt x="5514743" y="28600"/>
                  </a:lnTo>
                  <a:lnTo>
                    <a:pt x="5449442" y="34657"/>
                  </a:lnTo>
                  <a:lnTo>
                    <a:pt x="5382873" y="41430"/>
                  </a:lnTo>
                  <a:lnTo>
                    <a:pt x="5315078" y="48953"/>
                  </a:lnTo>
                  <a:lnTo>
                    <a:pt x="5246094" y="57258"/>
                  </a:lnTo>
                  <a:lnTo>
                    <a:pt x="5175965" y="66377"/>
                  </a:lnTo>
                  <a:lnTo>
                    <a:pt x="5104728" y="76343"/>
                  </a:lnTo>
                  <a:lnTo>
                    <a:pt x="5032425" y="87189"/>
                  </a:lnTo>
                  <a:lnTo>
                    <a:pt x="4959096" y="98945"/>
                  </a:lnTo>
                  <a:lnTo>
                    <a:pt x="4884781" y="111646"/>
                  </a:lnTo>
                  <a:lnTo>
                    <a:pt x="4809521" y="125324"/>
                  </a:lnTo>
                  <a:lnTo>
                    <a:pt x="4733355" y="140010"/>
                  </a:lnTo>
                  <a:lnTo>
                    <a:pt x="4656324" y="155738"/>
                  </a:lnTo>
                  <a:lnTo>
                    <a:pt x="4578469" y="172539"/>
                  </a:lnTo>
                  <a:lnTo>
                    <a:pt x="4499829" y="190447"/>
                  </a:lnTo>
                  <a:lnTo>
                    <a:pt x="4420445" y="209493"/>
                  </a:lnTo>
                  <a:lnTo>
                    <a:pt x="4340357" y="229710"/>
                  </a:lnTo>
                  <a:lnTo>
                    <a:pt x="4259605" y="251131"/>
                  </a:lnTo>
                  <a:lnTo>
                    <a:pt x="4218993" y="262303"/>
                  </a:lnTo>
                  <a:lnTo>
                    <a:pt x="4178230" y="273788"/>
                  </a:lnTo>
                  <a:lnTo>
                    <a:pt x="4137321" y="285590"/>
                  </a:lnTo>
                  <a:lnTo>
                    <a:pt x="4096272" y="297713"/>
                  </a:lnTo>
                  <a:lnTo>
                    <a:pt x="4055086" y="310161"/>
                  </a:lnTo>
                  <a:lnTo>
                    <a:pt x="4013771" y="322938"/>
                  </a:lnTo>
                  <a:lnTo>
                    <a:pt x="3972329" y="336049"/>
                  </a:lnTo>
                  <a:lnTo>
                    <a:pt x="3930767" y="349498"/>
                  </a:lnTo>
                  <a:lnTo>
                    <a:pt x="3889089" y="363287"/>
                  </a:lnTo>
                  <a:lnTo>
                    <a:pt x="3847301" y="377422"/>
                  </a:lnTo>
                  <a:lnTo>
                    <a:pt x="3805407" y="391907"/>
                  </a:lnTo>
                  <a:lnTo>
                    <a:pt x="3763413" y="406745"/>
                  </a:lnTo>
                  <a:lnTo>
                    <a:pt x="3721323" y="421941"/>
                  </a:lnTo>
                  <a:lnTo>
                    <a:pt x="3679143" y="437498"/>
                  </a:lnTo>
                  <a:lnTo>
                    <a:pt x="3636877" y="453421"/>
                  </a:lnTo>
                  <a:lnTo>
                    <a:pt x="3594531" y="469714"/>
                  </a:lnTo>
                  <a:lnTo>
                    <a:pt x="3552110" y="486381"/>
                  </a:lnTo>
                  <a:lnTo>
                    <a:pt x="3509619" y="503426"/>
                  </a:lnTo>
                  <a:lnTo>
                    <a:pt x="3467062" y="520853"/>
                  </a:lnTo>
                  <a:lnTo>
                    <a:pt x="3424445" y="538665"/>
                  </a:lnTo>
                  <a:lnTo>
                    <a:pt x="3381773" y="556868"/>
                  </a:lnTo>
                  <a:lnTo>
                    <a:pt x="3339051" y="575465"/>
                  </a:lnTo>
                  <a:lnTo>
                    <a:pt x="3296283" y="594460"/>
                  </a:lnTo>
                  <a:lnTo>
                    <a:pt x="3253476" y="613857"/>
                  </a:lnTo>
                  <a:lnTo>
                    <a:pt x="3210633" y="633661"/>
                  </a:lnTo>
                  <a:lnTo>
                    <a:pt x="3167761" y="653875"/>
                  </a:lnTo>
                  <a:lnTo>
                    <a:pt x="3124863" y="674503"/>
                  </a:lnTo>
                  <a:lnTo>
                    <a:pt x="3081946" y="695549"/>
                  </a:lnTo>
                  <a:lnTo>
                    <a:pt x="3039014" y="717018"/>
                  </a:lnTo>
                  <a:lnTo>
                    <a:pt x="2996072" y="738914"/>
                  </a:lnTo>
                  <a:lnTo>
                    <a:pt x="2953125" y="761240"/>
                  </a:lnTo>
                  <a:lnTo>
                    <a:pt x="2910178" y="784001"/>
                  </a:lnTo>
                  <a:lnTo>
                    <a:pt x="2867236" y="807201"/>
                  </a:lnTo>
                  <a:lnTo>
                    <a:pt x="2824305" y="830843"/>
                  </a:lnTo>
                  <a:lnTo>
                    <a:pt x="2781389" y="854932"/>
                  </a:lnTo>
                  <a:lnTo>
                    <a:pt x="2738493" y="879472"/>
                  </a:lnTo>
                  <a:lnTo>
                    <a:pt x="2695623" y="904467"/>
                  </a:lnTo>
                  <a:lnTo>
                    <a:pt x="2652783" y="929921"/>
                  </a:lnTo>
                  <a:lnTo>
                    <a:pt x="2609978" y="955838"/>
                  </a:lnTo>
                  <a:lnTo>
                    <a:pt x="2567214" y="982222"/>
                  </a:lnTo>
                  <a:lnTo>
                    <a:pt x="2524495" y="1009077"/>
                  </a:lnTo>
                  <a:lnTo>
                    <a:pt x="2481827" y="1036407"/>
                  </a:lnTo>
                  <a:lnTo>
                    <a:pt x="2439215" y="1064217"/>
                  </a:lnTo>
                  <a:lnTo>
                    <a:pt x="2396663" y="1092510"/>
                  </a:lnTo>
                  <a:lnTo>
                    <a:pt x="2354177" y="1121290"/>
                  </a:lnTo>
                  <a:lnTo>
                    <a:pt x="2311761" y="1150562"/>
                  </a:lnTo>
                  <a:lnTo>
                    <a:pt x="2269421" y="1180329"/>
                  </a:lnTo>
                  <a:lnTo>
                    <a:pt x="2227162" y="1210595"/>
                  </a:lnTo>
                  <a:lnTo>
                    <a:pt x="2184989" y="1241365"/>
                  </a:lnTo>
                  <a:lnTo>
                    <a:pt x="2142906" y="1272643"/>
                  </a:lnTo>
                  <a:lnTo>
                    <a:pt x="2100919" y="1304432"/>
                  </a:lnTo>
                  <a:lnTo>
                    <a:pt x="2059033" y="1336737"/>
                  </a:lnTo>
                  <a:lnTo>
                    <a:pt x="2017253" y="1369562"/>
                  </a:lnTo>
                  <a:lnTo>
                    <a:pt x="1975584" y="1402911"/>
                  </a:lnTo>
                  <a:lnTo>
                    <a:pt x="1934031" y="1436788"/>
                  </a:lnTo>
                  <a:lnTo>
                    <a:pt x="1892599" y="1471196"/>
                  </a:lnTo>
                  <a:lnTo>
                    <a:pt x="1851293" y="1506141"/>
                  </a:lnTo>
                  <a:lnTo>
                    <a:pt x="1810118" y="1541625"/>
                  </a:lnTo>
                  <a:lnTo>
                    <a:pt x="1769079" y="1577654"/>
                  </a:lnTo>
                  <a:lnTo>
                    <a:pt x="1728181" y="1614231"/>
                  </a:lnTo>
                  <a:lnTo>
                    <a:pt x="1687429" y="1651360"/>
                  </a:lnTo>
                  <a:lnTo>
                    <a:pt x="1646829" y="1689045"/>
                  </a:lnTo>
                  <a:lnTo>
                    <a:pt x="1606385" y="1727290"/>
                  </a:lnTo>
                  <a:lnTo>
                    <a:pt x="1566102" y="1766100"/>
                  </a:lnTo>
                  <a:lnTo>
                    <a:pt x="1525985" y="1805479"/>
                  </a:lnTo>
                  <a:lnTo>
                    <a:pt x="1486040" y="1845429"/>
                  </a:lnTo>
                  <a:lnTo>
                    <a:pt x="1446271" y="1885957"/>
                  </a:lnTo>
                  <a:lnTo>
                    <a:pt x="1406684" y="1927065"/>
                  </a:lnTo>
                  <a:lnTo>
                    <a:pt x="1367283" y="1968757"/>
                  </a:lnTo>
                  <a:lnTo>
                    <a:pt x="1328073" y="2011039"/>
                  </a:lnTo>
                  <a:lnTo>
                    <a:pt x="1289060" y="2053913"/>
                  </a:lnTo>
                  <a:lnTo>
                    <a:pt x="1250248" y="2097383"/>
                  </a:lnTo>
                  <a:lnTo>
                    <a:pt x="1211643" y="2141455"/>
                  </a:lnTo>
                  <a:lnTo>
                    <a:pt x="1173250" y="2186132"/>
                  </a:lnTo>
                  <a:lnTo>
                    <a:pt x="1135073" y="2231417"/>
                  </a:lnTo>
                  <a:lnTo>
                    <a:pt x="1097118" y="2277316"/>
                  </a:lnTo>
                  <a:lnTo>
                    <a:pt x="1059390" y="2323831"/>
                  </a:lnTo>
                  <a:lnTo>
                    <a:pt x="1021893" y="2370968"/>
                  </a:lnTo>
                  <a:lnTo>
                    <a:pt x="984633" y="2418730"/>
                  </a:lnTo>
                  <a:lnTo>
                    <a:pt x="947615" y="2467121"/>
                  </a:lnTo>
                  <a:lnTo>
                    <a:pt x="910844" y="2516145"/>
                  </a:lnTo>
                  <a:lnTo>
                    <a:pt x="874325" y="2565807"/>
                  </a:lnTo>
                  <a:lnTo>
                    <a:pt x="838062" y="2616110"/>
                  </a:lnTo>
                  <a:lnTo>
                    <a:pt x="802062" y="2667058"/>
                  </a:lnTo>
                  <a:lnTo>
                    <a:pt x="766328" y="2718656"/>
                  </a:lnTo>
                  <a:lnTo>
                    <a:pt x="730867" y="2770908"/>
                  </a:lnTo>
                  <a:lnTo>
                    <a:pt x="695682" y="2823817"/>
                  </a:lnTo>
                  <a:lnTo>
                    <a:pt x="660780" y="2877388"/>
                  </a:lnTo>
                  <a:lnTo>
                    <a:pt x="626165" y="2931624"/>
                  </a:lnTo>
                  <a:lnTo>
                    <a:pt x="591842" y="2986531"/>
                  </a:lnTo>
                  <a:lnTo>
                    <a:pt x="557816" y="3042111"/>
                  </a:lnTo>
                  <a:lnTo>
                    <a:pt x="524092" y="3098369"/>
                  </a:lnTo>
                  <a:lnTo>
                    <a:pt x="490676" y="3155309"/>
                  </a:lnTo>
                  <a:lnTo>
                    <a:pt x="457571" y="3212935"/>
                  </a:lnTo>
                  <a:lnTo>
                    <a:pt x="424784" y="3271250"/>
                  </a:lnTo>
                  <a:lnTo>
                    <a:pt x="392320" y="3330260"/>
                  </a:lnTo>
                  <a:lnTo>
                    <a:pt x="360183" y="3389969"/>
                  </a:lnTo>
                  <a:lnTo>
                    <a:pt x="328378" y="3450379"/>
                  </a:lnTo>
                  <a:lnTo>
                    <a:pt x="296911" y="3511495"/>
                  </a:lnTo>
                  <a:lnTo>
                    <a:pt x="265786" y="3573322"/>
                  </a:lnTo>
                  <a:lnTo>
                    <a:pt x="235009" y="3635863"/>
                  </a:lnTo>
                  <a:lnTo>
                    <a:pt x="204584" y="3699123"/>
                  </a:lnTo>
                  <a:lnTo>
                    <a:pt x="174517" y="3763105"/>
                  </a:lnTo>
                  <a:lnTo>
                    <a:pt x="144812" y="3827814"/>
                  </a:lnTo>
                  <a:lnTo>
                    <a:pt x="115475" y="3893253"/>
                  </a:lnTo>
                  <a:lnTo>
                    <a:pt x="86511" y="3959427"/>
                  </a:lnTo>
                  <a:lnTo>
                    <a:pt x="57924" y="4026339"/>
                  </a:lnTo>
                  <a:lnTo>
                    <a:pt x="29720" y="4093994"/>
                  </a:lnTo>
                  <a:lnTo>
                    <a:pt x="1905" y="4162396"/>
                  </a:lnTo>
                  <a:lnTo>
                    <a:pt x="0" y="4183351"/>
                  </a:lnTo>
                  <a:lnTo>
                    <a:pt x="6507480" y="4183351"/>
                  </a:lnTo>
                  <a:lnTo>
                    <a:pt x="6507480" y="8861"/>
                  </a:lnTo>
                  <a:lnTo>
                    <a:pt x="6461034" y="6634"/>
                  </a:lnTo>
                  <a:lnTo>
                    <a:pt x="6354287" y="2752"/>
                  </a:lnTo>
                  <a:lnTo>
                    <a:pt x="6251862" y="619"/>
                  </a:lnTo>
                  <a:lnTo>
                    <a:pt x="6161560" y="0"/>
                  </a:lnTo>
                  <a:close/>
                </a:path>
              </a:pathLst>
            </a:custGeom>
            <a:solidFill>
              <a:srgbClr val="DFEA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84520" y="0"/>
              <a:ext cx="6507480" cy="3884929"/>
            </a:xfrm>
            <a:custGeom>
              <a:avLst/>
              <a:gdLst/>
              <a:ahLst/>
              <a:cxnLst/>
              <a:rect l="l" t="t" r="r" b="b"/>
              <a:pathLst>
                <a:path w="6507480" h="3884929">
                  <a:moveTo>
                    <a:pt x="6507480" y="0"/>
                  </a:moveTo>
                  <a:lnTo>
                    <a:pt x="4088446" y="0"/>
                  </a:lnTo>
                  <a:lnTo>
                    <a:pt x="4055086" y="10086"/>
                  </a:lnTo>
                  <a:lnTo>
                    <a:pt x="3972329" y="35984"/>
                  </a:lnTo>
                  <a:lnTo>
                    <a:pt x="3889089" y="63232"/>
                  </a:lnTo>
                  <a:lnTo>
                    <a:pt x="3805407" y="91863"/>
                  </a:lnTo>
                  <a:lnTo>
                    <a:pt x="3721323" y="121908"/>
                  </a:lnTo>
                  <a:lnTo>
                    <a:pt x="3636877" y="153400"/>
                  </a:lnTo>
                  <a:lnTo>
                    <a:pt x="3552110" y="186372"/>
                  </a:lnTo>
                  <a:lnTo>
                    <a:pt x="3467062" y="220856"/>
                  </a:lnTo>
                  <a:lnTo>
                    <a:pt x="3381773" y="256885"/>
                  </a:lnTo>
                  <a:lnTo>
                    <a:pt x="3296283" y="294490"/>
                  </a:lnTo>
                  <a:lnTo>
                    <a:pt x="3210633" y="333706"/>
                  </a:lnTo>
                  <a:lnTo>
                    <a:pt x="3124863" y="374563"/>
                  </a:lnTo>
                  <a:lnTo>
                    <a:pt x="3039014" y="417094"/>
                  </a:lnTo>
                  <a:lnTo>
                    <a:pt x="2953125" y="461332"/>
                  </a:lnTo>
                  <a:lnTo>
                    <a:pt x="2910178" y="484101"/>
                  </a:lnTo>
                  <a:lnTo>
                    <a:pt x="2867236" y="507309"/>
                  </a:lnTo>
                  <a:lnTo>
                    <a:pt x="2824305" y="530960"/>
                  </a:lnTo>
                  <a:lnTo>
                    <a:pt x="2781389" y="555058"/>
                  </a:lnTo>
                  <a:lnTo>
                    <a:pt x="2738493" y="579607"/>
                  </a:lnTo>
                  <a:lnTo>
                    <a:pt x="2695623" y="604611"/>
                  </a:lnTo>
                  <a:lnTo>
                    <a:pt x="2652783" y="630074"/>
                  </a:lnTo>
                  <a:lnTo>
                    <a:pt x="2609978" y="656001"/>
                  </a:lnTo>
                  <a:lnTo>
                    <a:pt x="2567214" y="682394"/>
                  </a:lnTo>
                  <a:lnTo>
                    <a:pt x="2524495" y="709259"/>
                  </a:lnTo>
                  <a:lnTo>
                    <a:pt x="2481827" y="736599"/>
                  </a:lnTo>
                  <a:lnTo>
                    <a:pt x="2439215" y="764419"/>
                  </a:lnTo>
                  <a:lnTo>
                    <a:pt x="2396663" y="792722"/>
                  </a:lnTo>
                  <a:lnTo>
                    <a:pt x="2354177" y="821513"/>
                  </a:lnTo>
                  <a:lnTo>
                    <a:pt x="2311761" y="850795"/>
                  </a:lnTo>
                  <a:lnTo>
                    <a:pt x="2269421" y="880573"/>
                  </a:lnTo>
                  <a:lnTo>
                    <a:pt x="2227162" y="910851"/>
                  </a:lnTo>
                  <a:lnTo>
                    <a:pt x="2184989" y="941632"/>
                  </a:lnTo>
                  <a:lnTo>
                    <a:pt x="2142906" y="972921"/>
                  </a:lnTo>
                  <a:lnTo>
                    <a:pt x="2100919" y="1004722"/>
                  </a:lnTo>
                  <a:lnTo>
                    <a:pt x="2059033" y="1037039"/>
                  </a:lnTo>
                  <a:lnTo>
                    <a:pt x="2017253" y="1069876"/>
                  </a:lnTo>
                  <a:lnTo>
                    <a:pt x="1975584" y="1103236"/>
                  </a:lnTo>
                  <a:lnTo>
                    <a:pt x="1934031" y="1137125"/>
                  </a:lnTo>
                  <a:lnTo>
                    <a:pt x="1892599" y="1171546"/>
                  </a:lnTo>
                  <a:lnTo>
                    <a:pt x="1851293" y="1206503"/>
                  </a:lnTo>
                  <a:lnTo>
                    <a:pt x="1810118" y="1242001"/>
                  </a:lnTo>
                  <a:lnTo>
                    <a:pt x="1769079" y="1278043"/>
                  </a:lnTo>
                  <a:lnTo>
                    <a:pt x="1728181" y="1314633"/>
                  </a:lnTo>
                  <a:lnTo>
                    <a:pt x="1687429" y="1351775"/>
                  </a:lnTo>
                  <a:lnTo>
                    <a:pt x="1646829" y="1389474"/>
                  </a:lnTo>
                  <a:lnTo>
                    <a:pt x="1606385" y="1427733"/>
                  </a:lnTo>
                  <a:lnTo>
                    <a:pt x="1566102" y="1466558"/>
                  </a:lnTo>
                  <a:lnTo>
                    <a:pt x="1525985" y="1505950"/>
                  </a:lnTo>
                  <a:lnTo>
                    <a:pt x="1486040" y="1545915"/>
                  </a:lnTo>
                  <a:lnTo>
                    <a:pt x="1446271" y="1586457"/>
                  </a:lnTo>
                  <a:lnTo>
                    <a:pt x="1406684" y="1627580"/>
                  </a:lnTo>
                  <a:lnTo>
                    <a:pt x="1367283" y="1669288"/>
                  </a:lnTo>
                  <a:lnTo>
                    <a:pt x="1328073" y="1711585"/>
                  </a:lnTo>
                  <a:lnTo>
                    <a:pt x="1289060" y="1754474"/>
                  </a:lnTo>
                  <a:lnTo>
                    <a:pt x="1250248" y="1797961"/>
                  </a:lnTo>
                  <a:lnTo>
                    <a:pt x="1211643" y="1842048"/>
                  </a:lnTo>
                  <a:lnTo>
                    <a:pt x="1173250" y="1886741"/>
                  </a:lnTo>
                  <a:lnTo>
                    <a:pt x="1135073" y="1932043"/>
                  </a:lnTo>
                  <a:lnTo>
                    <a:pt x="1097118" y="1977958"/>
                  </a:lnTo>
                  <a:lnTo>
                    <a:pt x="1059390" y="2024490"/>
                  </a:lnTo>
                  <a:lnTo>
                    <a:pt x="1021893" y="2071644"/>
                  </a:lnTo>
                  <a:lnTo>
                    <a:pt x="984633" y="2119423"/>
                  </a:lnTo>
                  <a:lnTo>
                    <a:pt x="947615" y="2167832"/>
                  </a:lnTo>
                  <a:lnTo>
                    <a:pt x="910844" y="2216874"/>
                  </a:lnTo>
                  <a:lnTo>
                    <a:pt x="874325" y="2266554"/>
                  </a:lnTo>
                  <a:lnTo>
                    <a:pt x="838062" y="2316875"/>
                  </a:lnTo>
                  <a:lnTo>
                    <a:pt x="802062" y="2367842"/>
                  </a:lnTo>
                  <a:lnTo>
                    <a:pt x="766328" y="2419459"/>
                  </a:lnTo>
                  <a:lnTo>
                    <a:pt x="730867" y="2471729"/>
                  </a:lnTo>
                  <a:lnTo>
                    <a:pt x="695682" y="2524657"/>
                  </a:lnTo>
                  <a:lnTo>
                    <a:pt x="660780" y="2578248"/>
                  </a:lnTo>
                  <a:lnTo>
                    <a:pt x="626165" y="2632504"/>
                  </a:lnTo>
                  <a:lnTo>
                    <a:pt x="591842" y="2687430"/>
                  </a:lnTo>
                  <a:lnTo>
                    <a:pt x="557816" y="2743030"/>
                  </a:lnTo>
                  <a:lnTo>
                    <a:pt x="524092" y="2799308"/>
                  </a:lnTo>
                  <a:lnTo>
                    <a:pt x="490676" y="2856269"/>
                  </a:lnTo>
                  <a:lnTo>
                    <a:pt x="457571" y="2913916"/>
                  </a:lnTo>
                  <a:lnTo>
                    <a:pt x="424784" y="2972253"/>
                  </a:lnTo>
                  <a:lnTo>
                    <a:pt x="392320" y="3031284"/>
                  </a:lnTo>
                  <a:lnTo>
                    <a:pt x="360183" y="3091014"/>
                  </a:lnTo>
                  <a:lnTo>
                    <a:pt x="328378" y="3151446"/>
                  </a:lnTo>
                  <a:lnTo>
                    <a:pt x="296911" y="3212584"/>
                  </a:lnTo>
                  <a:lnTo>
                    <a:pt x="265786" y="3274434"/>
                  </a:lnTo>
                  <a:lnTo>
                    <a:pt x="235009" y="3336997"/>
                  </a:lnTo>
                  <a:lnTo>
                    <a:pt x="204584" y="3400280"/>
                  </a:lnTo>
                  <a:lnTo>
                    <a:pt x="174517" y="3464285"/>
                  </a:lnTo>
                  <a:lnTo>
                    <a:pt x="144812" y="3529017"/>
                  </a:lnTo>
                  <a:lnTo>
                    <a:pt x="115475" y="3594480"/>
                  </a:lnTo>
                  <a:lnTo>
                    <a:pt x="86511" y="3660678"/>
                  </a:lnTo>
                  <a:lnTo>
                    <a:pt x="57924" y="3727614"/>
                  </a:lnTo>
                  <a:lnTo>
                    <a:pt x="29720" y="3795294"/>
                  </a:lnTo>
                  <a:lnTo>
                    <a:pt x="1904" y="3863721"/>
                  </a:lnTo>
                  <a:lnTo>
                    <a:pt x="0" y="3884676"/>
                  </a:lnTo>
                  <a:lnTo>
                    <a:pt x="6507480" y="3884676"/>
                  </a:lnTo>
                  <a:lnTo>
                    <a:pt x="6507480" y="0"/>
                  </a:lnTo>
                  <a:close/>
                </a:path>
              </a:pathLst>
            </a:custGeom>
            <a:solidFill>
              <a:srgbClr val="BED4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1054608"/>
              <a:ext cx="12192000" cy="5594985"/>
            </a:xfrm>
            <a:custGeom>
              <a:avLst/>
              <a:gdLst/>
              <a:ahLst/>
              <a:cxnLst/>
              <a:rect l="l" t="t" r="r" b="b"/>
              <a:pathLst>
                <a:path w="12192000" h="5594984">
                  <a:moveTo>
                    <a:pt x="0" y="5594604"/>
                  </a:moveTo>
                  <a:lnTo>
                    <a:pt x="12191999" y="5594604"/>
                  </a:lnTo>
                  <a:lnTo>
                    <a:pt x="12191999" y="0"/>
                  </a:lnTo>
                  <a:lnTo>
                    <a:pt x="0" y="0"/>
                  </a:lnTo>
                  <a:lnTo>
                    <a:pt x="0" y="55946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6649211"/>
              <a:ext cx="12181840" cy="208915"/>
            </a:xfrm>
            <a:custGeom>
              <a:avLst/>
              <a:gdLst/>
              <a:ahLst/>
              <a:cxnLst/>
              <a:rect l="l" t="t" r="r" b="b"/>
              <a:pathLst>
                <a:path w="12181840" h="208915">
                  <a:moveTo>
                    <a:pt x="12181332" y="208785"/>
                  </a:moveTo>
                  <a:lnTo>
                    <a:pt x="12181332" y="0"/>
                  </a:lnTo>
                  <a:lnTo>
                    <a:pt x="0" y="0"/>
                  </a:lnTo>
                  <a:lnTo>
                    <a:pt x="0" y="208785"/>
                  </a:lnTo>
                  <a:lnTo>
                    <a:pt x="12181332" y="208785"/>
                  </a:lnTo>
                  <a:close/>
                </a:path>
              </a:pathLst>
            </a:custGeom>
            <a:solidFill>
              <a:srgbClr val="5C91E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23119" y="5387340"/>
            <a:ext cx="1941576" cy="119786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70431" cy="1223772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123594" y="242696"/>
            <a:ext cx="485267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74165" algn="l"/>
              </a:tabLst>
            </a:pPr>
            <a:r>
              <a:rPr dirty="0" sz="3200" spc="10"/>
              <a:t>活动</a:t>
            </a:r>
            <a:r>
              <a:rPr dirty="0" sz="3200" spc="-10"/>
              <a:t>一	</a:t>
            </a:r>
            <a:r>
              <a:rPr dirty="0" sz="3200" spc="5"/>
              <a:t>认识</a:t>
            </a:r>
            <a:r>
              <a:rPr dirty="0" sz="3200" spc="-5"/>
              <a:t>直播电</a:t>
            </a:r>
            <a:r>
              <a:rPr dirty="0" sz="3200" spc="-10"/>
              <a:t>商</a:t>
            </a:r>
            <a:r>
              <a:rPr dirty="0" sz="3200" spc="-5"/>
              <a:t>模</a:t>
            </a:r>
            <a:r>
              <a:rPr dirty="0" sz="3200" spc="-10"/>
              <a:t>式</a:t>
            </a:r>
            <a:endParaRPr sz="3200"/>
          </a:p>
        </p:txBody>
      </p:sp>
      <p:sp>
        <p:nvSpPr>
          <p:cNvPr id="11" name="object 11"/>
          <p:cNvSpPr txBox="1"/>
          <p:nvPr/>
        </p:nvSpPr>
        <p:spPr>
          <a:xfrm>
            <a:off x="239268" y="1367027"/>
            <a:ext cx="4326890" cy="523240"/>
          </a:xfrm>
          <a:prstGeom prst="rect">
            <a:avLst/>
          </a:prstGeom>
          <a:solidFill>
            <a:srgbClr val="FFB954"/>
          </a:solidFill>
        </p:spPr>
        <p:txBody>
          <a:bodyPr wrap="square" lIns="0" tIns="38735" rIns="0" bIns="0" rtlCol="0" vert="horz">
            <a:spAutoFit/>
          </a:bodyPr>
          <a:lstStyle/>
          <a:p>
            <a:pPr marL="717550">
              <a:lnSpc>
                <a:spcPct val="100000"/>
              </a:lnSpc>
              <a:spcBef>
                <a:spcPts val="305"/>
              </a:spcBef>
            </a:pPr>
            <a:r>
              <a:rPr dirty="0" sz="2800">
                <a:latin typeface="Arial"/>
                <a:cs typeface="Arial"/>
              </a:rPr>
              <a:t>8.</a:t>
            </a:r>
            <a:r>
              <a:rPr dirty="0" sz="2800" spc="-25">
                <a:latin typeface="Arial"/>
                <a:cs typeface="Arial"/>
              </a:rPr>
              <a:t> </a:t>
            </a:r>
            <a:r>
              <a:rPr dirty="0" sz="2800" spc="5">
                <a:latin typeface="黑体"/>
                <a:cs typeface="黑体"/>
              </a:rPr>
              <a:t>直</a:t>
            </a:r>
            <a:r>
              <a:rPr dirty="0" sz="2800" spc="10">
                <a:latin typeface="黑体"/>
                <a:cs typeface="黑体"/>
              </a:rPr>
              <a:t>播</a:t>
            </a:r>
            <a:r>
              <a:rPr dirty="0" sz="2800">
                <a:latin typeface="黑体"/>
                <a:cs typeface="黑体"/>
              </a:rPr>
              <a:t>间出品</a:t>
            </a:r>
            <a:r>
              <a:rPr dirty="0" sz="2800" spc="-5">
                <a:latin typeface="黑体"/>
                <a:cs typeface="黑体"/>
              </a:rPr>
              <a:t>模式</a:t>
            </a:r>
            <a:endParaRPr sz="2800">
              <a:latin typeface="黑体"/>
              <a:cs typeface="黑体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8312" y="2076452"/>
            <a:ext cx="5953125" cy="31972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720725">
              <a:lnSpc>
                <a:spcPct val="130000"/>
              </a:lnSpc>
              <a:spcBef>
                <a:spcPts val="100"/>
              </a:spcBef>
            </a:pPr>
            <a:r>
              <a:rPr dirty="0" sz="2000" spc="60">
                <a:latin typeface="黑体"/>
                <a:cs typeface="黑体"/>
              </a:rPr>
              <a:t>直</a:t>
            </a:r>
            <a:r>
              <a:rPr dirty="0" sz="2000" spc="45">
                <a:latin typeface="黑体"/>
                <a:cs typeface="黑体"/>
              </a:rPr>
              <a:t>播间</a:t>
            </a:r>
            <a:r>
              <a:rPr dirty="0" sz="2000" spc="60">
                <a:latin typeface="黑体"/>
                <a:cs typeface="黑体"/>
              </a:rPr>
              <a:t>出</a:t>
            </a:r>
            <a:r>
              <a:rPr dirty="0" sz="2000" spc="45">
                <a:latin typeface="黑体"/>
                <a:cs typeface="黑体"/>
              </a:rPr>
              <a:t>品</a:t>
            </a:r>
            <a:r>
              <a:rPr dirty="0" sz="2000" spc="60">
                <a:latin typeface="黑体"/>
                <a:cs typeface="黑体"/>
              </a:rPr>
              <a:t>模</a:t>
            </a:r>
            <a:r>
              <a:rPr dirty="0" sz="2000" spc="45">
                <a:latin typeface="黑体"/>
                <a:cs typeface="黑体"/>
              </a:rPr>
              <a:t>式是</a:t>
            </a:r>
            <a:r>
              <a:rPr dirty="0" sz="2000" spc="60">
                <a:latin typeface="黑体"/>
                <a:cs typeface="黑体"/>
              </a:rPr>
              <a:t>一</a:t>
            </a:r>
            <a:r>
              <a:rPr dirty="0" sz="2000" spc="45">
                <a:latin typeface="黑体"/>
                <a:cs typeface="黑体"/>
              </a:rPr>
              <a:t>种</a:t>
            </a:r>
            <a:r>
              <a:rPr dirty="0" sz="2000" spc="60">
                <a:latin typeface="黑体"/>
                <a:cs typeface="黑体"/>
              </a:rPr>
              <a:t>难</a:t>
            </a:r>
            <a:r>
              <a:rPr dirty="0" sz="2000" spc="45">
                <a:latin typeface="黑体"/>
                <a:cs typeface="黑体"/>
              </a:rPr>
              <a:t>度很</a:t>
            </a:r>
            <a:r>
              <a:rPr dirty="0" sz="2000" spc="80">
                <a:latin typeface="黑体"/>
                <a:cs typeface="黑体"/>
              </a:rPr>
              <a:t>大</a:t>
            </a:r>
            <a:r>
              <a:rPr dirty="0" sz="2000" spc="50">
                <a:latin typeface="黑体"/>
                <a:cs typeface="黑体"/>
              </a:rPr>
              <a:t>、</a:t>
            </a:r>
            <a:r>
              <a:rPr dirty="0" sz="2000" spc="60">
                <a:latin typeface="黑体"/>
                <a:cs typeface="黑体"/>
              </a:rPr>
              <a:t>门</a:t>
            </a:r>
            <a:r>
              <a:rPr dirty="0" sz="2000" spc="50">
                <a:latin typeface="黑体"/>
                <a:cs typeface="黑体"/>
              </a:rPr>
              <a:t>槛</a:t>
            </a:r>
            <a:r>
              <a:rPr dirty="0" sz="2000" spc="60">
                <a:latin typeface="黑体"/>
                <a:cs typeface="黑体"/>
              </a:rPr>
              <a:t>很</a:t>
            </a:r>
            <a:r>
              <a:rPr dirty="0" sz="2000" spc="5">
                <a:latin typeface="黑体"/>
                <a:cs typeface="黑体"/>
              </a:rPr>
              <a:t>高 </a:t>
            </a:r>
            <a:r>
              <a:rPr dirty="0" sz="2000" spc="30">
                <a:latin typeface="黑体"/>
                <a:cs typeface="黑体"/>
              </a:rPr>
              <a:t>的</a:t>
            </a:r>
            <a:r>
              <a:rPr dirty="0" sz="2000" spc="20">
                <a:latin typeface="黑体"/>
                <a:cs typeface="黑体"/>
              </a:rPr>
              <a:t>模</a:t>
            </a:r>
            <a:r>
              <a:rPr dirty="0" sz="2000" spc="25">
                <a:latin typeface="黑体"/>
                <a:cs typeface="黑体"/>
              </a:rPr>
              <a:t>式</a:t>
            </a:r>
            <a:r>
              <a:rPr dirty="0" sz="2000" spc="35">
                <a:latin typeface="黑体"/>
                <a:cs typeface="黑体"/>
              </a:rPr>
              <a:t>，</a:t>
            </a:r>
            <a:r>
              <a:rPr dirty="0" sz="2000" spc="20">
                <a:latin typeface="黑体"/>
                <a:cs typeface="黑体"/>
              </a:rPr>
              <a:t>主播</a:t>
            </a:r>
            <a:r>
              <a:rPr dirty="0" sz="2000" spc="30">
                <a:latin typeface="黑体"/>
                <a:cs typeface="黑体"/>
              </a:rPr>
              <a:t>根</a:t>
            </a:r>
            <a:r>
              <a:rPr dirty="0" sz="2000" spc="20">
                <a:latin typeface="黑体"/>
                <a:cs typeface="黑体"/>
              </a:rPr>
              <a:t>据粉</a:t>
            </a:r>
            <a:r>
              <a:rPr dirty="0" sz="2000" spc="30">
                <a:latin typeface="黑体"/>
                <a:cs typeface="黑体"/>
              </a:rPr>
              <a:t>丝</a:t>
            </a:r>
            <a:r>
              <a:rPr dirty="0" sz="2000" spc="20">
                <a:latin typeface="黑体"/>
                <a:cs typeface="黑体"/>
              </a:rPr>
              <a:t>的需</a:t>
            </a:r>
            <a:r>
              <a:rPr dirty="0" sz="2000" spc="30">
                <a:latin typeface="黑体"/>
                <a:cs typeface="黑体"/>
              </a:rPr>
              <a:t>求</a:t>
            </a:r>
            <a:r>
              <a:rPr dirty="0" sz="2000" spc="20">
                <a:latin typeface="黑体"/>
                <a:cs typeface="黑体"/>
              </a:rPr>
              <a:t>推出</a:t>
            </a:r>
            <a:r>
              <a:rPr dirty="0" sz="2000" spc="30">
                <a:latin typeface="黑体"/>
                <a:cs typeface="黑体"/>
              </a:rPr>
              <a:t>特</a:t>
            </a:r>
            <a:r>
              <a:rPr dirty="0" sz="2000" spc="20">
                <a:latin typeface="黑体"/>
                <a:cs typeface="黑体"/>
              </a:rPr>
              <a:t>有的</a:t>
            </a:r>
            <a:r>
              <a:rPr dirty="0" sz="2000" spc="30">
                <a:latin typeface="黑体"/>
                <a:cs typeface="黑体"/>
              </a:rPr>
              <a:t>款</a:t>
            </a:r>
            <a:r>
              <a:rPr dirty="0" sz="2000" spc="55">
                <a:latin typeface="黑体"/>
                <a:cs typeface="黑体"/>
              </a:rPr>
              <a:t>式</a:t>
            </a:r>
            <a:r>
              <a:rPr dirty="0" sz="2000" spc="35">
                <a:latin typeface="黑体"/>
                <a:cs typeface="黑体"/>
              </a:rPr>
              <a:t>，</a:t>
            </a:r>
            <a:r>
              <a:rPr dirty="0" sz="2000">
                <a:latin typeface="黑体"/>
                <a:cs typeface="黑体"/>
              </a:rPr>
              <a:t>同 时也</a:t>
            </a:r>
            <a:r>
              <a:rPr dirty="0" sz="2000" spc="10">
                <a:latin typeface="黑体"/>
                <a:cs typeface="黑体"/>
              </a:rPr>
              <a:t>能</a:t>
            </a:r>
            <a:r>
              <a:rPr dirty="0" sz="2000">
                <a:latin typeface="黑体"/>
                <a:cs typeface="黑体"/>
              </a:rPr>
              <a:t>够看得到品</a:t>
            </a:r>
            <a:r>
              <a:rPr dirty="0" sz="2000" spc="10">
                <a:latin typeface="黑体"/>
                <a:cs typeface="黑体"/>
              </a:rPr>
              <a:t>质</a:t>
            </a:r>
            <a:r>
              <a:rPr dirty="0" sz="2000">
                <a:latin typeface="黑体"/>
                <a:cs typeface="黑体"/>
              </a:rPr>
              <a:t>。货品多采买</a:t>
            </a:r>
            <a:r>
              <a:rPr dirty="0" sz="2000" spc="10">
                <a:latin typeface="黑体"/>
                <a:cs typeface="黑体"/>
              </a:rPr>
              <a:t>于</a:t>
            </a:r>
            <a:r>
              <a:rPr dirty="0" sz="2000">
                <a:latin typeface="黑体"/>
                <a:cs typeface="黑体"/>
              </a:rPr>
              <a:t>供应链供</a:t>
            </a:r>
            <a:r>
              <a:rPr dirty="0" sz="2000" spc="15">
                <a:latin typeface="黑体"/>
                <a:cs typeface="黑体"/>
              </a:rPr>
              <a:t>货</a:t>
            </a:r>
            <a:r>
              <a:rPr dirty="0" sz="2000" spc="-20">
                <a:latin typeface="Arial"/>
                <a:cs typeface="Arial"/>
              </a:rPr>
              <a:t>/</a:t>
            </a:r>
            <a:r>
              <a:rPr dirty="0" sz="2000">
                <a:latin typeface="黑体"/>
                <a:cs typeface="黑体"/>
              </a:rPr>
              <a:t>工 厂订</a:t>
            </a:r>
            <a:r>
              <a:rPr dirty="0" sz="2000" spc="10">
                <a:latin typeface="黑体"/>
                <a:cs typeface="黑体"/>
              </a:rPr>
              <a:t>制</a:t>
            </a:r>
            <a:r>
              <a:rPr dirty="0" sz="2000" spc="-10">
                <a:latin typeface="Arial"/>
                <a:cs typeface="Arial"/>
              </a:rPr>
              <a:t>/</a:t>
            </a:r>
            <a:r>
              <a:rPr dirty="0" sz="2000">
                <a:latin typeface="黑体"/>
                <a:cs typeface="黑体"/>
              </a:rPr>
              <a:t>市场，</a:t>
            </a:r>
            <a:r>
              <a:rPr dirty="0" sz="2000" spc="5">
                <a:latin typeface="黑体"/>
                <a:cs typeface="黑体"/>
              </a:rPr>
              <a:t>粉</a:t>
            </a:r>
            <a:r>
              <a:rPr dirty="0" sz="2000" spc="10">
                <a:latin typeface="黑体"/>
                <a:cs typeface="黑体"/>
              </a:rPr>
              <a:t>丝</a:t>
            </a:r>
            <a:r>
              <a:rPr dirty="0" sz="2000" spc="5">
                <a:latin typeface="黑体"/>
                <a:cs typeface="黑体"/>
              </a:rPr>
              <a:t>对上</a:t>
            </a:r>
            <a:r>
              <a:rPr dirty="0" sz="2000" spc="-5">
                <a:latin typeface="黑体"/>
                <a:cs typeface="黑体"/>
              </a:rPr>
              <a:t>新</a:t>
            </a:r>
            <a:r>
              <a:rPr dirty="0" sz="2000" spc="5">
                <a:latin typeface="黑体"/>
                <a:cs typeface="黑体"/>
              </a:rPr>
              <a:t>的内</a:t>
            </a:r>
            <a:r>
              <a:rPr dirty="0" sz="2000" spc="-5">
                <a:latin typeface="黑体"/>
                <a:cs typeface="黑体"/>
              </a:rPr>
              <a:t>容</a:t>
            </a:r>
            <a:r>
              <a:rPr dirty="0" sz="2000" spc="10">
                <a:latin typeface="黑体"/>
                <a:cs typeface="黑体"/>
              </a:rPr>
              <a:t>有</a:t>
            </a:r>
            <a:r>
              <a:rPr dirty="0" sz="2000" spc="5">
                <a:latin typeface="黑体"/>
                <a:cs typeface="黑体"/>
              </a:rPr>
              <a:t>期待</a:t>
            </a:r>
            <a:r>
              <a:rPr dirty="0" sz="2000">
                <a:latin typeface="黑体"/>
                <a:cs typeface="黑体"/>
              </a:rPr>
              <a:t>，</a:t>
            </a:r>
            <a:r>
              <a:rPr dirty="0" sz="2000" spc="5">
                <a:latin typeface="黑体"/>
                <a:cs typeface="黑体"/>
              </a:rPr>
              <a:t>成交的冲 </a:t>
            </a:r>
            <a:r>
              <a:rPr dirty="0" sz="2000" spc="20">
                <a:latin typeface="黑体"/>
                <a:cs typeface="黑体"/>
              </a:rPr>
              <a:t>动</a:t>
            </a:r>
            <a:r>
              <a:rPr dirty="0" sz="2000" spc="30">
                <a:latin typeface="黑体"/>
                <a:cs typeface="黑体"/>
              </a:rPr>
              <a:t>性</a:t>
            </a:r>
            <a:r>
              <a:rPr dirty="0" sz="2000" spc="20">
                <a:latin typeface="黑体"/>
                <a:cs typeface="黑体"/>
              </a:rPr>
              <a:t>主要来自粉</a:t>
            </a:r>
            <a:r>
              <a:rPr dirty="0" sz="2000" spc="30">
                <a:latin typeface="黑体"/>
                <a:cs typeface="黑体"/>
              </a:rPr>
              <a:t>丝</a:t>
            </a:r>
            <a:r>
              <a:rPr dirty="0" sz="2000" spc="20">
                <a:latin typeface="黑体"/>
                <a:cs typeface="黑体"/>
              </a:rPr>
              <a:t>的主播的信</a:t>
            </a:r>
            <a:r>
              <a:rPr dirty="0" sz="2000" spc="30">
                <a:latin typeface="黑体"/>
                <a:cs typeface="黑体"/>
              </a:rPr>
              <a:t>任</a:t>
            </a:r>
            <a:r>
              <a:rPr dirty="0" sz="2000" spc="20">
                <a:latin typeface="黑体"/>
                <a:cs typeface="黑体"/>
              </a:rPr>
              <a:t>以及对款式</a:t>
            </a:r>
            <a:r>
              <a:rPr dirty="0" sz="2000" spc="30">
                <a:latin typeface="黑体"/>
                <a:cs typeface="黑体"/>
              </a:rPr>
              <a:t>的</a:t>
            </a:r>
            <a:r>
              <a:rPr dirty="0" sz="2000" spc="20">
                <a:latin typeface="黑体"/>
                <a:cs typeface="黑体"/>
              </a:rPr>
              <a:t>认</a:t>
            </a:r>
            <a:r>
              <a:rPr dirty="0" sz="2000" spc="65">
                <a:latin typeface="黑体"/>
                <a:cs typeface="黑体"/>
              </a:rPr>
              <a:t>同</a:t>
            </a:r>
            <a:r>
              <a:rPr dirty="0" sz="2000">
                <a:latin typeface="黑体"/>
                <a:cs typeface="黑体"/>
              </a:rPr>
              <a:t>。 </a:t>
            </a:r>
            <a:r>
              <a:rPr dirty="0" sz="2000" spc="30">
                <a:latin typeface="黑体"/>
                <a:cs typeface="黑体"/>
              </a:rPr>
              <a:t>这</a:t>
            </a:r>
            <a:r>
              <a:rPr dirty="0" sz="2000" spc="20">
                <a:latin typeface="黑体"/>
                <a:cs typeface="黑体"/>
              </a:rPr>
              <a:t>种模</a:t>
            </a:r>
            <a:r>
              <a:rPr dirty="0" sz="2000" spc="30">
                <a:latin typeface="黑体"/>
                <a:cs typeface="黑体"/>
              </a:rPr>
              <a:t>式</a:t>
            </a:r>
            <a:r>
              <a:rPr dirty="0" sz="2000" spc="20">
                <a:latin typeface="黑体"/>
                <a:cs typeface="黑体"/>
              </a:rPr>
              <a:t>适合</a:t>
            </a:r>
            <a:r>
              <a:rPr dirty="0" sz="2000" spc="30">
                <a:latin typeface="黑体"/>
                <a:cs typeface="黑体"/>
              </a:rPr>
              <a:t>各</a:t>
            </a:r>
            <a:r>
              <a:rPr dirty="0" sz="2000" spc="20">
                <a:latin typeface="黑体"/>
                <a:cs typeface="黑体"/>
              </a:rPr>
              <a:t>类小</a:t>
            </a:r>
            <a:r>
              <a:rPr dirty="0" sz="2000" spc="30">
                <a:latin typeface="黑体"/>
                <a:cs typeface="黑体"/>
              </a:rPr>
              <a:t>商</a:t>
            </a:r>
            <a:r>
              <a:rPr dirty="0" sz="2000" spc="45">
                <a:latin typeface="黑体"/>
                <a:cs typeface="黑体"/>
              </a:rPr>
              <a:t>品</a:t>
            </a:r>
            <a:r>
              <a:rPr dirty="0" sz="2000" spc="20">
                <a:latin typeface="黑体"/>
                <a:cs typeface="黑体"/>
              </a:rPr>
              <a:t>、</a:t>
            </a:r>
            <a:r>
              <a:rPr dirty="0" sz="2000" spc="30">
                <a:latin typeface="黑体"/>
                <a:cs typeface="黑体"/>
              </a:rPr>
              <a:t>小</a:t>
            </a:r>
            <a:r>
              <a:rPr dirty="0" sz="2000" spc="20">
                <a:latin typeface="黑体"/>
                <a:cs typeface="黑体"/>
              </a:rPr>
              <a:t>日用</a:t>
            </a:r>
            <a:r>
              <a:rPr dirty="0" sz="2000" spc="40">
                <a:latin typeface="黑体"/>
                <a:cs typeface="黑体"/>
              </a:rPr>
              <a:t>品</a:t>
            </a:r>
            <a:r>
              <a:rPr dirty="0" sz="2000" spc="20">
                <a:latin typeface="黑体"/>
                <a:cs typeface="黑体"/>
              </a:rPr>
              <a:t>，对</a:t>
            </a:r>
            <a:r>
              <a:rPr dirty="0" sz="2000" spc="30">
                <a:latin typeface="黑体"/>
                <a:cs typeface="黑体"/>
              </a:rPr>
              <a:t>主</a:t>
            </a:r>
            <a:r>
              <a:rPr dirty="0" sz="2000" spc="20">
                <a:latin typeface="黑体"/>
                <a:cs typeface="黑体"/>
              </a:rPr>
              <a:t>播</a:t>
            </a:r>
            <a:r>
              <a:rPr dirty="0" sz="2000" spc="30">
                <a:latin typeface="黑体"/>
                <a:cs typeface="黑体"/>
              </a:rPr>
              <a:t>的</a:t>
            </a:r>
            <a:r>
              <a:rPr dirty="0" sz="2000">
                <a:latin typeface="黑体"/>
                <a:cs typeface="黑体"/>
              </a:rPr>
              <a:t>名 </a:t>
            </a:r>
            <a:r>
              <a:rPr dirty="0" sz="2000" spc="35">
                <a:latin typeface="黑体"/>
                <a:cs typeface="黑体"/>
              </a:rPr>
              <a:t>气</a:t>
            </a:r>
            <a:r>
              <a:rPr dirty="0" sz="2000" spc="25">
                <a:latin typeface="黑体"/>
                <a:cs typeface="黑体"/>
              </a:rPr>
              <a:t>要求</a:t>
            </a:r>
            <a:r>
              <a:rPr dirty="0" sz="2000" spc="35">
                <a:latin typeface="黑体"/>
                <a:cs typeface="黑体"/>
              </a:rPr>
              <a:t>比</a:t>
            </a:r>
            <a:r>
              <a:rPr dirty="0" sz="2000" spc="25">
                <a:latin typeface="黑体"/>
                <a:cs typeface="黑体"/>
              </a:rPr>
              <a:t>较</a:t>
            </a:r>
            <a:r>
              <a:rPr dirty="0" sz="2000" spc="30">
                <a:latin typeface="黑体"/>
                <a:cs typeface="黑体"/>
              </a:rPr>
              <a:t>高</a:t>
            </a:r>
            <a:r>
              <a:rPr dirty="0" sz="2000" spc="35">
                <a:latin typeface="黑体"/>
                <a:cs typeface="黑体"/>
              </a:rPr>
              <a:t>，</a:t>
            </a:r>
            <a:r>
              <a:rPr dirty="0" sz="2000" spc="25">
                <a:latin typeface="黑体"/>
                <a:cs typeface="黑体"/>
              </a:rPr>
              <a:t>基本</a:t>
            </a:r>
            <a:r>
              <a:rPr dirty="0" sz="2000" spc="35">
                <a:latin typeface="黑体"/>
                <a:cs typeface="黑体"/>
              </a:rPr>
              <a:t>是</a:t>
            </a:r>
            <a:r>
              <a:rPr dirty="0" sz="2000" spc="25">
                <a:latin typeface="黑体"/>
                <a:cs typeface="黑体"/>
              </a:rPr>
              <a:t>直播</a:t>
            </a:r>
            <a:r>
              <a:rPr dirty="0" sz="2000" spc="35">
                <a:latin typeface="黑体"/>
                <a:cs typeface="黑体"/>
              </a:rPr>
              <a:t>的</a:t>
            </a:r>
            <a:r>
              <a:rPr dirty="0" sz="2000" spc="25">
                <a:latin typeface="黑体"/>
                <a:cs typeface="黑体"/>
              </a:rPr>
              <a:t>头部</a:t>
            </a:r>
            <a:r>
              <a:rPr dirty="0" sz="2000" spc="35">
                <a:latin typeface="黑体"/>
                <a:cs typeface="黑体"/>
              </a:rPr>
              <a:t>主</a:t>
            </a:r>
            <a:r>
              <a:rPr dirty="0" sz="2000" spc="40">
                <a:latin typeface="黑体"/>
                <a:cs typeface="黑体"/>
              </a:rPr>
              <a:t>播</a:t>
            </a:r>
            <a:r>
              <a:rPr dirty="0" sz="2000" spc="25">
                <a:latin typeface="黑体"/>
                <a:cs typeface="黑体"/>
              </a:rPr>
              <a:t>，</a:t>
            </a:r>
            <a:r>
              <a:rPr dirty="0" sz="2000" spc="35">
                <a:latin typeface="黑体"/>
                <a:cs typeface="黑体"/>
              </a:rPr>
              <a:t>对</a:t>
            </a:r>
            <a:r>
              <a:rPr dirty="0" sz="2000" spc="25">
                <a:latin typeface="黑体"/>
                <a:cs typeface="黑体"/>
              </a:rPr>
              <a:t>生</a:t>
            </a:r>
            <a:r>
              <a:rPr dirty="0" sz="2000" spc="35">
                <a:latin typeface="黑体"/>
                <a:cs typeface="黑体"/>
              </a:rPr>
              <a:t>产</a:t>
            </a:r>
            <a:r>
              <a:rPr dirty="0" sz="2000" spc="5">
                <a:latin typeface="黑体"/>
                <a:cs typeface="黑体"/>
              </a:rPr>
              <a:t>部 </a:t>
            </a:r>
            <a:r>
              <a:rPr dirty="0" sz="2000">
                <a:latin typeface="黑体"/>
                <a:cs typeface="黑体"/>
              </a:rPr>
              <a:t>分的柔</a:t>
            </a:r>
            <a:r>
              <a:rPr dirty="0" sz="2000" spc="-15">
                <a:latin typeface="黑体"/>
                <a:cs typeface="黑体"/>
              </a:rPr>
              <a:t>性</a:t>
            </a:r>
            <a:r>
              <a:rPr dirty="0" sz="2000">
                <a:latin typeface="黑体"/>
                <a:cs typeface="黑体"/>
              </a:rPr>
              <a:t>化</a:t>
            </a:r>
            <a:r>
              <a:rPr dirty="0" sz="2000" spc="-15">
                <a:latin typeface="黑体"/>
                <a:cs typeface="黑体"/>
              </a:rPr>
              <a:t>生</a:t>
            </a:r>
            <a:r>
              <a:rPr dirty="0" sz="2000">
                <a:latin typeface="黑体"/>
                <a:cs typeface="黑体"/>
              </a:rPr>
              <a:t>产也有</a:t>
            </a:r>
            <a:r>
              <a:rPr dirty="0" sz="2000" spc="-15">
                <a:latin typeface="黑体"/>
                <a:cs typeface="黑体"/>
              </a:rPr>
              <a:t>要</a:t>
            </a:r>
            <a:r>
              <a:rPr dirty="0" sz="2000">
                <a:latin typeface="黑体"/>
                <a:cs typeface="黑体"/>
              </a:rPr>
              <a:t>求。</a:t>
            </a:r>
            <a:endParaRPr sz="2000">
              <a:latin typeface="黑体"/>
              <a:cs typeface="黑体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82156" y="2164079"/>
            <a:ext cx="4450080" cy="2854452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17252" y="5370576"/>
            <a:ext cx="1941576" cy="11978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23594" y="236042"/>
            <a:ext cx="566864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74165" algn="l"/>
              </a:tabLst>
            </a:pPr>
            <a:r>
              <a:rPr dirty="0" sz="3200" spc="10"/>
              <a:t>活动</a:t>
            </a:r>
            <a:r>
              <a:rPr dirty="0" sz="3200" spc="-10"/>
              <a:t>二	</a:t>
            </a:r>
            <a:r>
              <a:rPr dirty="0" sz="3200" spc="5"/>
              <a:t>认识</a:t>
            </a:r>
            <a:r>
              <a:rPr dirty="0" sz="3200" spc="-10"/>
              <a:t>直</a:t>
            </a:r>
            <a:r>
              <a:rPr dirty="0" sz="3200" spc="5"/>
              <a:t>播</a:t>
            </a:r>
            <a:r>
              <a:rPr dirty="0" sz="3200" spc="-10"/>
              <a:t>平台</a:t>
            </a:r>
            <a:r>
              <a:rPr dirty="0" sz="3200"/>
              <a:t>流</a:t>
            </a:r>
            <a:r>
              <a:rPr dirty="0" sz="3200" spc="-10"/>
              <a:t>量来源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62811" cy="122377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18312" y="1681538"/>
            <a:ext cx="11498580" cy="28632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 indent="720725">
              <a:lnSpc>
                <a:spcPct val="130000"/>
              </a:lnSpc>
              <a:spcBef>
                <a:spcPts val="95"/>
              </a:spcBef>
            </a:pPr>
            <a:r>
              <a:rPr dirty="0" sz="2800" spc="25">
                <a:latin typeface="黑体"/>
                <a:cs typeface="黑体"/>
              </a:rPr>
              <a:t>在</a:t>
            </a:r>
            <a:r>
              <a:rPr dirty="0" sz="2800" spc="15">
                <a:latin typeface="黑体"/>
                <a:cs typeface="黑体"/>
              </a:rPr>
              <a:t>数字经济</a:t>
            </a:r>
            <a:r>
              <a:rPr dirty="0" sz="2800" spc="25">
                <a:latin typeface="黑体"/>
                <a:cs typeface="黑体"/>
              </a:rPr>
              <a:t>时</a:t>
            </a:r>
            <a:r>
              <a:rPr dirty="0" sz="2800" spc="30">
                <a:latin typeface="黑体"/>
                <a:cs typeface="黑体"/>
              </a:rPr>
              <a:t>代</a:t>
            </a:r>
            <a:r>
              <a:rPr dirty="0" sz="2800" spc="15">
                <a:latin typeface="黑体"/>
                <a:cs typeface="黑体"/>
              </a:rPr>
              <a:t>，流</a:t>
            </a:r>
            <a:r>
              <a:rPr dirty="0" sz="2800" spc="25">
                <a:latin typeface="黑体"/>
                <a:cs typeface="黑体"/>
              </a:rPr>
              <a:t>量</a:t>
            </a:r>
            <a:r>
              <a:rPr dirty="0" sz="2800" spc="15">
                <a:latin typeface="黑体"/>
                <a:cs typeface="黑体"/>
              </a:rPr>
              <a:t>是商业</a:t>
            </a:r>
            <a:r>
              <a:rPr dirty="0" sz="2800" spc="40">
                <a:latin typeface="黑体"/>
                <a:cs typeface="黑体"/>
              </a:rPr>
              <a:t>的</a:t>
            </a:r>
            <a:r>
              <a:rPr dirty="0" sz="2800" spc="15">
                <a:latin typeface="黑体"/>
                <a:cs typeface="黑体"/>
              </a:rPr>
              <a:t>“基石</a:t>
            </a:r>
            <a:r>
              <a:rPr dirty="0" sz="2800" spc="30">
                <a:latin typeface="黑体"/>
                <a:cs typeface="黑体"/>
              </a:rPr>
              <a:t>”</a:t>
            </a:r>
            <a:r>
              <a:rPr dirty="0" sz="2800" spc="20">
                <a:latin typeface="黑体"/>
                <a:cs typeface="黑体"/>
              </a:rPr>
              <a:t>，</a:t>
            </a:r>
            <a:r>
              <a:rPr dirty="0" sz="2800" spc="15">
                <a:latin typeface="黑体"/>
                <a:cs typeface="黑体"/>
              </a:rPr>
              <a:t>所以</a:t>
            </a:r>
            <a:r>
              <a:rPr dirty="0" sz="2800" spc="25">
                <a:latin typeface="黑体"/>
                <a:cs typeface="黑体"/>
              </a:rPr>
              <a:t>直</a:t>
            </a:r>
            <a:r>
              <a:rPr dirty="0" sz="2800" spc="15">
                <a:latin typeface="黑体"/>
                <a:cs typeface="黑体"/>
              </a:rPr>
              <a:t>播电商</a:t>
            </a:r>
            <a:r>
              <a:rPr dirty="0" sz="2800" spc="25">
                <a:latin typeface="黑体"/>
                <a:cs typeface="黑体"/>
              </a:rPr>
              <a:t>运</a:t>
            </a:r>
            <a:r>
              <a:rPr dirty="0" sz="2800" spc="15">
                <a:latin typeface="黑体"/>
                <a:cs typeface="黑体"/>
              </a:rPr>
              <a:t>营者</a:t>
            </a:r>
            <a:r>
              <a:rPr dirty="0" sz="2800" spc="25">
                <a:latin typeface="黑体"/>
                <a:cs typeface="黑体"/>
              </a:rPr>
              <a:t>都</a:t>
            </a:r>
            <a:r>
              <a:rPr dirty="0" sz="2800" spc="-5">
                <a:latin typeface="黑体"/>
                <a:cs typeface="黑体"/>
              </a:rPr>
              <a:t>希 </a:t>
            </a:r>
            <a:r>
              <a:rPr dirty="0" sz="2800" spc="25">
                <a:latin typeface="黑体"/>
                <a:cs typeface="黑体"/>
              </a:rPr>
              <a:t>望</a:t>
            </a:r>
            <a:r>
              <a:rPr dirty="0" sz="2800" spc="10">
                <a:latin typeface="黑体"/>
                <a:cs typeface="黑体"/>
              </a:rPr>
              <a:t>借助平</a:t>
            </a:r>
            <a:r>
              <a:rPr dirty="0" sz="2800" spc="25">
                <a:latin typeface="黑体"/>
                <a:cs typeface="黑体"/>
              </a:rPr>
              <a:t>台</a:t>
            </a:r>
            <a:r>
              <a:rPr dirty="0" sz="2800" spc="10">
                <a:latin typeface="黑体"/>
                <a:cs typeface="黑体"/>
              </a:rPr>
              <a:t>流量实</a:t>
            </a:r>
            <a:r>
              <a:rPr dirty="0" sz="2800" spc="25">
                <a:latin typeface="黑体"/>
                <a:cs typeface="黑体"/>
              </a:rPr>
              <a:t>现</a:t>
            </a:r>
            <a:r>
              <a:rPr dirty="0" sz="2800" spc="10">
                <a:latin typeface="黑体"/>
                <a:cs typeface="黑体"/>
              </a:rPr>
              <a:t>商业变</a:t>
            </a:r>
            <a:r>
              <a:rPr dirty="0" sz="2800" spc="55">
                <a:latin typeface="黑体"/>
                <a:cs typeface="黑体"/>
              </a:rPr>
              <a:t>现</a:t>
            </a:r>
            <a:r>
              <a:rPr dirty="0" sz="2800" spc="15">
                <a:latin typeface="黑体"/>
                <a:cs typeface="黑体"/>
              </a:rPr>
              <a:t>。</a:t>
            </a:r>
            <a:r>
              <a:rPr dirty="0" sz="2800" spc="10">
                <a:latin typeface="黑体"/>
                <a:cs typeface="黑体"/>
              </a:rPr>
              <a:t>直播</a:t>
            </a:r>
            <a:r>
              <a:rPr dirty="0" sz="2800" spc="25">
                <a:latin typeface="黑体"/>
                <a:cs typeface="黑体"/>
              </a:rPr>
              <a:t>间</a:t>
            </a:r>
            <a:r>
              <a:rPr dirty="0" sz="2800" spc="10">
                <a:latin typeface="黑体"/>
                <a:cs typeface="黑体"/>
              </a:rPr>
              <a:t>流量的</a:t>
            </a:r>
            <a:r>
              <a:rPr dirty="0" sz="2800" spc="25">
                <a:latin typeface="黑体"/>
                <a:cs typeface="黑体"/>
              </a:rPr>
              <a:t>大</a:t>
            </a:r>
            <a:r>
              <a:rPr dirty="0" sz="2800" spc="10">
                <a:latin typeface="黑体"/>
                <a:cs typeface="黑体"/>
              </a:rPr>
              <a:t>小决定</a:t>
            </a:r>
            <a:r>
              <a:rPr dirty="0" sz="2800" spc="25">
                <a:latin typeface="黑体"/>
                <a:cs typeface="黑体"/>
              </a:rPr>
              <a:t>了</a:t>
            </a:r>
            <a:r>
              <a:rPr dirty="0" sz="2800" spc="10">
                <a:latin typeface="黑体"/>
                <a:cs typeface="黑体"/>
              </a:rPr>
              <a:t>直播带</a:t>
            </a:r>
            <a:r>
              <a:rPr dirty="0" sz="2800" spc="25">
                <a:latin typeface="黑体"/>
                <a:cs typeface="黑体"/>
              </a:rPr>
              <a:t>货</a:t>
            </a:r>
            <a:r>
              <a:rPr dirty="0" sz="2800" spc="10">
                <a:latin typeface="黑体"/>
                <a:cs typeface="黑体"/>
              </a:rPr>
              <a:t>时</a:t>
            </a:r>
            <a:r>
              <a:rPr dirty="0" sz="2800" spc="25">
                <a:latin typeface="黑体"/>
                <a:cs typeface="黑体"/>
              </a:rPr>
              <a:t>的</a:t>
            </a:r>
            <a:r>
              <a:rPr dirty="0" sz="2800" spc="-5">
                <a:latin typeface="黑体"/>
                <a:cs typeface="黑体"/>
              </a:rPr>
              <a:t>直 </a:t>
            </a:r>
            <a:r>
              <a:rPr dirty="0" sz="2800" spc="25">
                <a:latin typeface="黑体"/>
                <a:cs typeface="黑体"/>
              </a:rPr>
              <a:t>播</a:t>
            </a:r>
            <a:r>
              <a:rPr dirty="0" sz="2800" spc="15">
                <a:latin typeface="黑体"/>
                <a:cs typeface="黑体"/>
              </a:rPr>
              <a:t>间人</a:t>
            </a:r>
            <a:r>
              <a:rPr dirty="0" sz="2800" spc="20">
                <a:latin typeface="黑体"/>
                <a:cs typeface="黑体"/>
              </a:rPr>
              <a:t>数</a:t>
            </a:r>
            <a:r>
              <a:rPr dirty="0" sz="2800" spc="30">
                <a:latin typeface="黑体"/>
                <a:cs typeface="黑体"/>
              </a:rPr>
              <a:t>，</a:t>
            </a:r>
            <a:r>
              <a:rPr dirty="0" sz="2800" spc="15">
                <a:latin typeface="黑体"/>
                <a:cs typeface="黑体"/>
              </a:rPr>
              <a:t>同时也</a:t>
            </a:r>
            <a:r>
              <a:rPr dirty="0" sz="2800" spc="25">
                <a:latin typeface="黑体"/>
                <a:cs typeface="黑体"/>
              </a:rPr>
              <a:t>决</a:t>
            </a:r>
            <a:r>
              <a:rPr dirty="0" sz="2800" spc="15">
                <a:latin typeface="黑体"/>
                <a:cs typeface="黑体"/>
              </a:rPr>
              <a:t>定了直</a:t>
            </a:r>
            <a:r>
              <a:rPr dirty="0" sz="2800" spc="25">
                <a:latin typeface="黑体"/>
                <a:cs typeface="黑体"/>
              </a:rPr>
              <a:t>播</a:t>
            </a:r>
            <a:r>
              <a:rPr dirty="0" sz="2800" spc="15">
                <a:latin typeface="黑体"/>
                <a:cs typeface="黑体"/>
              </a:rPr>
              <a:t>的销</a:t>
            </a:r>
            <a:r>
              <a:rPr dirty="0" sz="2800" spc="40">
                <a:latin typeface="黑体"/>
                <a:cs typeface="黑体"/>
              </a:rPr>
              <a:t>量</a:t>
            </a:r>
            <a:r>
              <a:rPr dirty="0" sz="2800" spc="30">
                <a:latin typeface="黑体"/>
                <a:cs typeface="黑体"/>
              </a:rPr>
              <a:t>，</a:t>
            </a:r>
            <a:r>
              <a:rPr dirty="0" sz="2800" spc="15">
                <a:latin typeface="黑体"/>
                <a:cs typeface="黑体"/>
              </a:rPr>
              <a:t>决定了</a:t>
            </a:r>
            <a:r>
              <a:rPr dirty="0" sz="2800" spc="25">
                <a:latin typeface="黑体"/>
                <a:cs typeface="黑体"/>
              </a:rPr>
              <a:t>产</a:t>
            </a:r>
            <a:r>
              <a:rPr dirty="0" sz="2800" spc="15">
                <a:latin typeface="黑体"/>
                <a:cs typeface="黑体"/>
              </a:rPr>
              <a:t>品的收</a:t>
            </a:r>
            <a:r>
              <a:rPr dirty="0" sz="2800" spc="45">
                <a:latin typeface="黑体"/>
                <a:cs typeface="黑体"/>
              </a:rPr>
              <a:t>益</a:t>
            </a:r>
            <a:r>
              <a:rPr dirty="0" sz="2800" spc="15">
                <a:latin typeface="黑体"/>
                <a:cs typeface="黑体"/>
              </a:rPr>
              <a:t>。因此</a:t>
            </a:r>
            <a:r>
              <a:rPr dirty="0" sz="2800" spc="25">
                <a:latin typeface="黑体"/>
                <a:cs typeface="黑体"/>
              </a:rPr>
              <a:t>流</a:t>
            </a:r>
            <a:r>
              <a:rPr dirty="0" sz="2800" spc="15">
                <a:latin typeface="黑体"/>
                <a:cs typeface="黑体"/>
              </a:rPr>
              <a:t>量</a:t>
            </a:r>
            <a:r>
              <a:rPr dirty="0" sz="2800" spc="25">
                <a:latin typeface="黑体"/>
                <a:cs typeface="黑体"/>
              </a:rPr>
              <a:t>的</a:t>
            </a:r>
            <a:r>
              <a:rPr dirty="0" sz="2800" spc="-5">
                <a:latin typeface="黑体"/>
                <a:cs typeface="黑体"/>
              </a:rPr>
              <a:t>获 </a:t>
            </a:r>
            <a:r>
              <a:rPr dirty="0" sz="2800">
                <a:latin typeface="黑体"/>
                <a:cs typeface="黑体"/>
              </a:rPr>
              <a:t>取</a:t>
            </a:r>
            <a:r>
              <a:rPr dirty="0" sz="2800" spc="-5">
                <a:latin typeface="黑体"/>
                <a:cs typeface="黑体"/>
              </a:rPr>
              <a:t>是商家</a:t>
            </a:r>
            <a:r>
              <a:rPr dirty="0" sz="2800">
                <a:latin typeface="黑体"/>
                <a:cs typeface="黑体"/>
              </a:rPr>
              <a:t>关</a:t>
            </a:r>
            <a:r>
              <a:rPr dirty="0" sz="2800" spc="-5">
                <a:latin typeface="黑体"/>
                <a:cs typeface="黑体"/>
              </a:rPr>
              <a:t>注的重</a:t>
            </a:r>
            <a:r>
              <a:rPr dirty="0" sz="2800">
                <a:latin typeface="黑体"/>
                <a:cs typeface="黑体"/>
              </a:rPr>
              <a:t>点</a:t>
            </a:r>
            <a:r>
              <a:rPr dirty="0" sz="2800" spc="-5">
                <a:latin typeface="黑体"/>
                <a:cs typeface="黑体"/>
              </a:rPr>
              <a:t>内</a:t>
            </a:r>
            <a:r>
              <a:rPr dirty="0" sz="2800" spc="5">
                <a:latin typeface="黑体"/>
                <a:cs typeface="黑体"/>
              </a:rPr>
              <a:t>容</a:t>
            </a:r>
            <a:r>
              <a:rPr dirty="0" sz="2800" spc="-5">
                <a:latin typeface="黑体"/>
                <a:cs typeface="黑体"/>
              </a:rPr>
              <a:t>，</a:t>
            </a:r>
            <a:r>
              <a:rPr dirty="0" sz="2800">
                <a:latin typeface="黑体"/>
                <a:cs typeface="黑体"/>
              </a:rPr>
              <a:t>提</a:t>
            </a:r>
            <a:r>
              <a:rPr dirty="0" sz="2800" spc="-5">
                <a:latin typeface="黑体"/>
                <a:cs typeface="黑体"/>
              </a:rPr>
              <a:t>升直播</a:t>
            </a:r>
            <a:r>
              <a:rPr dirty="0" sz="2800">
                <a:latin typeface="黑体"/>
                <a:cs typeface="黑体"/>
              </a:rPr>
              <a:t>流</a:t>
            </a:r>
            <a:r>
              <a:rPr dirty="0" sz="2800" spc="-5">
                <a:latin typeface="黑体"/>
                <a:cs typeface="黑体"/>
              </a:rPr>
              <a:t>量也成</a:t>
            </a:r>
            <a:r>
              <a:rPr dirty="0" sz="2800">
                <a:latin typeface="黑体"/>
                <a:cs typeface="黑体"/>
              </a:rPr>
              <a:t>了</a:t>
            </a:r>
            <a:r>
              <a:rPr dirty="0" sz="2800" spc="-5">
                <a:latin typeface="黑体"/>
                <a:cs typeface="黑体"/>
              </a:rPr>
              <a:t>所有商</a:t>
            </a:r>
            <a:r>
              <a:rPr dirty="0" sz="2800">
                <a:latin typeface="黑体"/>
                <a:cs typeface="黑体"/>
              </a:rPr>
              <a:t>家</a:t>
            </a:r>
            <a:r>
              <a:rPr dirty="0" sz="2800" spc="-5">
                <a:latin typeface="黑体"/>
                <a:cs typeface="黑体"/>
              </a:rPr>
              <a:t>的共同</a:t>
            </a:r>
            <a:r>
              <a:rPr dirty="0" sz="2800">
                <a:latin typeface="黑体"/>
                <a:cs typeface="黑体"/>
              </a:rPr>
              <a:t>诉</a:t>
            </a:r>
            <a:r>
              <a:rPr dirty="0" sz="2800" spc="20">
                <a:latin typeface="黑体"/>
                <a:cs typeface="黑体"/>
              </a:rPr>
              <a:t>求</a:t>
            </a:r>
            <a:r>
              <a:rPr dirty="0" sz="2800" spc="-5">
                <a:latin typeface="黑体"/>
                <a:cs typeface="黑体"/>
              </a:rPr>
              <a:t>。</a:t>
            </a:r>
            <a:endParaRPr sz="2800">
              <a:latin typeface="黑体"/>
              <a:cs typeface="黑体"/>
            </a:endParaRPr>
          </a:p>
          <a:p>
            <a:pPr marL="733425">
              <a:lnSpc>
                <a:spcPct val="100000"/>
              </a:lnSpc>
              <a:spcBef>
                <a:spcPts val="1515"/>
              </a:spcBef>
            </a:pPr>
            <a:r>
              <a:rPr dirty="0" sz="2800">
                <a:latin typeface="黑体"/>
                <a:cs typeface="黑体"/>
              </a:rPr>
              <a:t>直</a:t>
            </a:r>
            <a:r>
              <a:rPr dirty="0" sz="2800" spc="-5">
                <a:latin typeface="黑体"/>
                <a:cs typeface="黑体"/>
              </a:rPr>
              <a:t>播电商</a:t>
            </a:r>
            <a:r>
              <a:rPr dirty="0" sz="2800">
                <a:latin typeface="黑体"/>
                <a:cs typeface="黑体"/>
              </a:rPr>
              <a:t>平</a:t>
            </a:r>
            <a:r>
              <a:rPr dirty="0" sz="2800" spc="-5">
                <a:latin typeface="黑体"/>
                <a:cs typeface="黑体"/>
              </a:rPr>
              <a:t>台的流</a:t>
            </a:r>
            <a:r>
              <a:rPr dirty="0" sz="2800">
                <a:latin typeface="黑体"/>
                <a:cs typeface="黑体"/>
              </a:rPr>
              <a:t>量</a:t>
            </a:r>
            <a:r>
              <a:rPr dirty="0" sz="2800" spc="-5">
                <a:latin typeface="黑体"/>
                <a:cs typeface="黑体"/>
              </a:rPr>
              <a:t>分为免</a:t>
            </a:r>
            <a:r>
              <a:rPr dirty="0" sz="2800">
                <a:latin typeface="黑体"/>
                <a:cs typeface="黑体"/>
              </a:rPr>
              <a:t>费</a:t>
            </a:r>
            <a:r>
              <a:rPr dirty="0" sz="2800" spc="-5">
                <a:latin typeface="黑体"/>
                <a:cs typeface="黑体"/>
              </a:rPr>
              <a:t>流量和</a:t>
            </a:r>
            <a:r>
              <a:rPr dirty="0" sz="2800">
                <a:latin typeface="黑体"/>
                <a:cs typeface="黑体"/>
              </a:rPr>
              <a:t>付</a:t>
            </a:r>
            <a:r>
              <a:rPr dirty="0" sz="2800" spc="-5">
                <a:latin typeface="黑体"/>
                <a:cs typeface="黑体"/>
              </a:rPr>
              <a:t>费流量</a:t>
            </a:r>
            <a:r>
              <a:rPr dirty="0" sz="2800">
                <a:latin typeface="黑体"/>
                <a:cs typeface="黑体"/>
              </a:rPr>
              <a:t>两</a:t>
            </a:r>
            <a:r>
              <a:rPr dirty="0" sz="2800" spc="20">
                <a:latin typeface="黑体"/>
                <a:cs typeface="黑体"/>
              </a:rPr>
              <a:t>种</a:t>
            </a:r>
            <a:r>
              <a:rPr dirty="0" sz="2800" spc="-5">
                <a:latin typeface="黑体"/>
                <a:cs typeface="黑体"/>
              </a:rPr>
              <a:t>。</a:t>
            </a:r>
            <a:endParaRPr sz="2800">
              <a:latin typeface="黑体"/>
              <a:cs typeface="黑体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69719" y="4902708"/>
            <a:ext cx="3641090" cy="899160"/>
          </a:xfrm>
          <a:prstGeom prst="rect">
            <a:avLst/>
          </a:prstGeom>
          <a:solidFill>
            <a:srgbClr val="55C994"/>
          </a:solidFill>
          <a:ln w="12700">
            <a:solidFill>
              <a:srgbClr val="3C936C"/>
            </a:solidFill>
          </a:ln>
        </p:spPr>
        <p:txBody>
          <a:bodyPr wrap="square" lIns="0" tIns="168910" rIns="0" bIns="0" rtlCol="0" vert="horz">
            <a:spAutoFit/>
          </a:bodyPr>
          <a:lstStyle/>
          <a:p>
            <a:pPr marL="906144">
              <a:lnSpc>
                <a:spcPct val="100000"/>
              </a:lnSpc>
              <a:spcBef>
                <a:spcPts val="1330"/>
              </a:spcBef>
            </a:pPr>
            <a:r>
              <a:rPr dirty="0" sz="3600">
                <a:solidFill>
                  <a:srgbClr val="FFFFFF"/>
                </a:solidFill>
                <a:latin typeface="黑体"/>
                <a:cs typeface="黑体"/>
              </a:rPr>
              <a:t>免费流量</a:t>
            </a:r>
            <a:endParaRPr sz="3600">
              <a:latin typeface="黑体"/>
              <a:cs typeface="黑体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26964" y="4902708"/>
            <a:ext cx="3641090" cy="899160"/>
          </a:xfrm>
          <a:prstGeom prst="rect">
            <a:avLst/>
          </a:prstGeom>
          <a:solidFill>
            <a:srgbClr val="55C994"/>
          </a:solidFill>
          <a:ln w="12700">
            <a:solidFill>
              <a:srgbClr val="3C936C"/>
            </a:solidFill>
          </a:ln>
        </p:spPr>
        <p:txBody>
          <a:bodyPr wrap="square" lIns="0" tIns="168910" rIns="0" bIns="0" rtlCol="0" vert="horz">
            <a:spAutoFit/>
          </a:bodyPr>
          <a:lstStyle/>
          <a:p>
            <a:pPr marL="905510">
              <a:lnSpc>
                <a:spcPct val="100000"/>
              </a:lnSpc>
              <a:spcBef>
                <a:spcPts val="1330"/>
              </a:spcBef>
            </a:pPr>
            <a:r>
              <a:rPr dirty="0" sz="3600">
                <a:solidFill>
                  <a:srgbClr val="FFFFFF"/>
                </a:solidFill>
                <a:latin typeface="黑体"/>
                <a:cs typeface="黑体"/>
              </a:rPr>
              <a:t>付费流量</a:t>
            </a:r>
            <a:endParaRPr sz="3600">
              <a:latin typeface="黑体"/>
              <a:cs typeface="黑体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17252" y="5370576"/>
            <a:ext cx="1941576" cy="119786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62811" cy="122377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23594" y="236042"/>
            <a:ext cx="566864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74165" algn="l"/>
              </a:tabLst>
            </a:pPr>
            <a:r>
              <a:rPr dirty="0" sz="3200" spc="10"/>
              <a:t>活动</a:t>
            </a:r>
            <a:r>
              <a:rPr dirty="0" sz="3200" spc="-10"/>
              <a:t>二	</a:t>
            </a:r>
            <a:r>
              <a:rPr dirty="0" sz="3200" spc="5"/>
              <a:t>认识</a:t>
            </a:r>
            <a:r>
              <a:rPr dirty="0" sz="3200" spc="-10"/>
              <a:t>直</a:t>
            </a:r>
            <a:r>
              <a:rPr dirty="0" sz="3200" spc="5"/>
              <a:t>播</a:t>
            </a:r>
            <a:r>
              <a:rPr dirty="0" sz="3200" spc="-10"/>
              <a:t>平台</a:t>
            </a:r>
            <a:r>
              <a:rPr dirty="0" sz="3200"/>
              <a:t>流</a:t>
            </a:r>
            <a:r>
              <a:rPr dirty="0" sz="3200" spc="-10"/>
              <a:t>量来源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239268" y="1367027"/>
            <a:ext cx="4326890" cy="523240"/>
          </a:xfrm>
          <a:prstGeom prst="rect">
            <a:avLst/>
          </a:prstGeom>
          <a:solidFill>
            <a:srgbClr val="FFB954"/>
          </a:solidFill>
        </p:spPr>
        <p:txBody>
          <a:bodyPr wrap="square" lIns="0" tIns="38735" rIns="0" bIns="0" rtlCol="0" vert="horz">
            <a:spAutoFit/>
          </a:bodyPr>
          <a:lstStyle/>
          <a:p>
            <a:pPr marL="461645">
              <a:lnSpc>
                <a:spcPct val="100000"/>
              </a:lnSpc>
              <a:spcBef>
                <a:spcPts val="305"/>
              </a:spcBef>
            </a:pPr>
            <a:r>
              <a:rPr dirty="0" sz="2800">
                <a:latin typeface="Arial"/>
                <a:cs typeface="Arial"/>
              </a:rPr>
              <a:t>1</a:t>
            </a:r>
            <a:r>
              <a:rPr dirty="0" sz="2800">
                <a:latin typeface="黑体"/>
                <a:cs typeface="黑体"/>
              </a:rPr>
              <a:t>．直播间流</a:t>
            </a:r>
            <a:r>
              <a:rPr dirty="0" sz="2800" spc="-5">
                <a:latin typeface="黑体"/>
                <a:cs typeface="黑体"/>
              </a:rPr>
              <a:t>量</a:t>
            </a:r>
            <a:r>
              <a:rPr dirty="0" sz="2800">
                <a:latin typeface="黑体"/>
                <a:cs typeface="黑体"/>
              </a:rPr>
              <a:t>的</a:t>
            </a:r>
            <a:r>
              <a:rPr dirty="0" sz="2800" spc="-5">
                <a:latin typeface="黑体"/>
                <a:cs typeface="黑体"/>
              </a:rPr>
              <a:t>种类</a:t>
            </a:r>
            <a:endParaRPr sz="2800">
              <a:latin typeface="黑体"/>
              <a:cs typeface="黑体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27329" y="2064766"/>
          <a:ext cx="5881370" cy="45097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7175"/>
                <a:gridCol w="2508885"/>
                <a:gridCol w="1825625"/>
              </a:tblGrid>
              <a:tr h="759333">
                <a:tc gridSpan="2">
                  <a:txBody>
                    <a:bodyPr/>
                    <a:lstStyle/>
                    <a:p>
                      <a:pPr marL="1022350">
                        <a:lnSpc>
                          <a:spcPct val="100000"/>
                        </a:lnSpc>
                        <a:spcBef>
                          <a:spcPts val="1445"/>
                        </a:spcBef>
                      </a:pPr>
                      <a:r>
                        <a:rPr dirty="0" sz="2400" spc="-5">
                          <a:solidFill>
                            <a:srgbClr val="FFFFFF"/>
                          </a:solidFill>
                          <a:latin typeface="黑体"/>
                          <a:cs typeface="黑体"/>
                        </a:rPr>
                        <a:t>（</a:t>
                      </a:r>
                      <a:r>
                        <a:rPr dirty="0" sz="2400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2400" spc="-5">
                          <a:solidFill>
                            <a:srgbClr val="FFFFFF"/>
                          </a:solidFill>
                          <a:latin typeface="黑体"/>
                          <a:cs typeface="黑体"/>
                        </a:rPr>
                        <a:t>）</a:t>
                      </a:r>
                      <a:r>
                        <a:rPr dirty="0" sz="2400">
                          <a:solidFill>
                            <a:srgbClr val="FFFFFF"/>
                          </a:solidFill>
                          <a:latin typeface="黑体"/>
                          <a:cs typeface="黑体"/>
                        </a:rPr>
                        <a:t>免费流量</a:t>
                      </a:r>
                      <a:endParaRPr sz="2400">
                        <a:latin typeface="黑体"/>
                        <a:cs typeface="黑体"/>
                      </a:endParaRPr>
                    </a:p>
                  </a:txBody>
                  <a:tcPr marL="0" marR="0" marB="0" marT="183515">
                    <a:lnL w="12700">
                      <a:solidFill>
                        <a:srgbClr val="AC4452"/>
                      </a:solidFill>
                      <a:prstDash val="solid"/>
                    </a:lnL>
                    <a:lnR w="12700">
                      <a:solidFill>
                        <a:srgbClr val="AC4452"/>
                      </a:solidFill>
                      <a:prstDash val="solid"/>
                    </a:lnR>
                    <a:lnT w="12700">
                      <a:solidFill>
                        <a:srgbClr val="AC4452"/>
                      </a:solidFill>
                      <a:prstDash val="solid"/>
                    </a:lnT>
                    <a:lnB w="12700">
                      <a:solidFill>
                        <a:srgbClr val="AC4452"/>
                      </a:solidFill>
                      <a:prstDash val="solid"/>
                    </a:lnB>
                    <a:solidFill>
                      <a:srgbClr val="EB5F7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AC4452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</a:tr>
              <a:tr h="500634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2800" spc="5" b="1">
                          <a:solidFill>
                            <a:srgbClr val="FFFFFF"/>
                          </a:solidFill>
                          <a:latin typeface="黑体"/>
                          <a:cs typeface="黑体"/>
                        </a:rPr>
                        <a:t>免</a:t>
                      </a:r>
                      <a:r>
                        <a:rPr dirty="0" sz="2800" spc="-10" b="1">
                          <a:solidFill>
                            <a:srgbClr val="FFFFFF"/>
                          </a:solidFill>
                          <a:latin typeface="黑体"/>
                          <a:cs typeface="黑体"/>
                        </a:rPr>
                        <a:t>费流量</a:t>
                      </a:r>
                      <a:r>
                        <a:rPr dirty="0" sz="2800" spc="5" b="1">
                          <a:solidFill>
                            <a:srgbClr val="FFFFFF"/>
                          </a:solidFill>
                          <a:latin typeface="黑体"/>
                          <a:cs typeface="黑体"/>
                        </a:rPr>
                        <a:t>的</a:t>
                      </a:r>
                      <a:r>
                        <a:rPr dirty="0" sz="2800" spc="-10" b="1">
                          <a:solidFill>
                            <a:srgbClr val="FFFFFF"/>
                          </a:solidFill>
                          <a:latin typeface="黑体"/>
                          <a:cs typeface="黑体"/>
                        </a:rPr>
                        <a:t>获取渠</a:t>
                      </a:r>
                      <a:r>
                        <a:rPr dirty="0" sz="2800" spc="-15" b="1">
                          <a:solidFill>
                            <a:srgbClr val="FFFFFF"/>
                          </a:solidFill>
                          <a:latin typeface="黑体"/>
                          <a:cs typeface="黑体"/>
                        </a:rPr>
                        <a:t>道</a:t>
                      </a:r>
                      <a:endParaRPr sz="2800">
                        <a:latin typeface="黑体"/>
                        <a:cs typeface="黑体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C4452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07AD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60247">
                <a:tc>
                  <a:txBody>
                    <a:bodyPr/>
                    <a:lstStyle/>
                    <a:p>
                      <a:pPr marL="50800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2000" spc="5" b="1">
                          <a:solidFill>
                            <a:srgbClr val="FFFFFF"/>
                          </a:solidFill>
                          <a:latin typeface="黑体"/>
                          <a:cs typeface="黑体"/>
                        </a:rPr>
                        <a:t>渠道</a:t>
                      </a:r>
                      <a:endParaRPr sz="2000">
                        <a:latin typeface="黑体"/>
                        <a:cs typeface="黑体"/>
                      </a:endParaRPr>
                    </a:p>
                  </a:txBody>
                  <a:tcPr marL="0" marR="0" marB="0" marT="742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07AD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2000" spc="5" b="1">
                          <a:solidFill>
                            <a:srgbClr val="FFFFFF"/>
                          </a:solidFill>
                          <a:latin typeface="黑体"/>
                          <a:cs typeface="黑体"/>
                        </a:rPr>
                        <a:t>说明</a:t>
                      </a:r>
                      <a:endParaRPr sz="2000">
                        <a:latin typeface="黑体"/>
                        <a:cs typeface="黑体"/>
                      </a:endParaRPr>
                    </a:p>
                  </a:txBody>
                  <a:tcPr marL="0" marR="0" marB="0" marT="742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07AD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32562">
                <a:tc>
                  <a:txBody>
                    <a:bodyPr/>
                    <a:lstStyle/>
                    <a:p>
                      <a:pPr marL="58737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黑体"/>
                          <a:cs typeface="黑体"/>
                        </a:rPr>
                        <a:t>关注</a:t>
                      </a:r>
                      <a:endParaRPr sz="1800">
                        <a:latin typeface="黑体"/>
                        <a:cs typeface="黑体"/>
                      </a:endParaRPr>
                    </a:p>
                  </a:txBody>
                  <a:tcPr marL="0" marR="0" marB="0" marT="755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07AD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marL="11112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dirty="0" sz="1600" spc="5">
                          <a:latin typeface="黑体"/>
                          <a:cs typeface="黑体"/>
                        </a:rPr>
                        <a:t>通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过粉</a:t>
                      </a:r>
                      <a:r>
                        <a:rPr dirty="0" sz="1600" spc="5">
                          <a:latin typeface="黑体"/>
                          <a:cs typeface="黑体"/>
                        </a:rPr>
                        <a:t>丝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关注列</a:t>
                      </a:r>
                      <a:r>
                        <a:rPr dirty="0" sz="1600" spc="10">
                          <a:latin typeface="黑体"/>
                          <a:cs typeface="黑体"/>
                        </a:rPr>
                        <a:t>表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引入</a:t>
                      </a:r>
                      <a:r>
                        <a:rPr dirty="0" sz="1600" spc="5">
                          <a:latin typeface="黑体"/>
                          <a:cs typeface="黑体"/>
                        </a:rPr>
                        <a:t>直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播间的</a:t>
                      </a:r>
                      <a:r>
                        <a:rPr dirty="0" sz="1600" spc="10">
                          <a:latin typeface="黑体"/>
                          <a:cs typeface="黑体"/>
                        </a:rPr>
                        <a:t>流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量</a:t>
                      </a:r>
                      <a:endParaRPr sz="1600">
                        <a:latin typeface="黑体"/>
                        <a:cs typeface="黑体"/>
                      </a:endParaRPr>
                    </a:p>
                  </a:txBody>
                  <a:tcPr marL="0" marR="0" marB="0" marT="92075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32562">
                <a:tc>
                  <a:txBody>
                    <a:bodyPr/>
                    <a:lstStyle/>
                    <a:p>
                      <a:pPr marL="35687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黑体"/>
                          <a:cs typeface="黑体"/>
                        </a:rPr>
                        <a:t>订单中心</a:t>
                      </a:r>
                      <a:endParaRPr sz="1800">
                        <a:latin typeface="黑体"/>
                        <a:cs typeface="黑体"/>
                      </a:endParaRPr>
                    </a:p>
                  </a:txBody>
                  <a:tcPr marL="0" marR="0" marB="0" marT="755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07AD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marL="10795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600" spc="5">
                          <a:latin typeface="黑体"/>
                          <a:cs typeface="黑体"/>
                        </a:rPr>
                        <a:t>在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订单</a:t>
                      </a:r>
                      <a:r>
                        <a:rPr dirty="0" sz="1600" spc="5">
                          <a:latin typeface="黑体"/>
                          <a:cs typeface="黑体"/>
                        </a:rPr>
                        <a:t>中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心引入</a:t>
                      </a:r>
                      <a:r>
                        <a:rPr dirty="0" sz="1600" spc="5">
                          <a:latin typeface="黑体"/>
                          <a:cs typeface="黑体"/>
                        </a:rPr>
                        <a:t>直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播间</a:t>
                      </a:r>
                      <a:r>
                        <a:rPr dirty="0" sz="1600" spc="5">
                          <a:latin typeface="黑体"/>
                          <a:cs typeface="黑体"/>
                        </a:rPr>
                        <a:t>的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流量</a:t>
                      </a:r>
                      <a:endParaRPr sz="1600">
                        <a:latin typeface="黑体"/>
                        <a:cs typeface="黑体"/>
                      </a:endParaRPr>
                    </a:p>
                  </a:txBody>
                  <a:tcPr marL="0" marR="0" marB="0" marT="9144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13663">
                <a:tc>
                  <a:txBody>
                    <a:bodyPr/>
                    <a:lstStyle/>
                    <a:p>
                      <a:pPr marL="587375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黑体"/>
                          <a:cs typeface="黑体"/>
                        </a:rPr>
                        <a:t>搜索</a:t>
                      </a:r>
                      <a:endParaRPr sz="1800">
                        <a:latin typeface="黑体"/>
                        <a:cs typeface="黑体"/>
                      </a:endParaRPr>
                    </a:p>
                  </a:txBody>
                  <a:tcPr marL="0" marR="0" marB="0" marT="166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07AD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456055" marR="76200" indent="-1266825">
                        <a:lnSpc>
                          <a:spcPts val="1839"/>
                        </a:lnSpc>
                        <a:spcBef>
                          <a:spcPts val="690"/>
                        </a:spcBef>
                      </a:pPr>
                      <a:r>
                        <a:rPr dirty="0" sz="1600" spc="10">
                          <a:latin typeface="黑体"/>
                          <a:cs typeface="黑体"/>
                        </a:rPr>
                        <a:t>通</a:t>
                      </a:r>
                      <a:r>
                        <a:rPr dirty="0" sz="1600">
                          <a:latin typeface="黑体"/>
                          <a:cs typeface="黑体"/>
                        </a:rPr>
                        <a:t>过搜</a:t>
                      </a:r>
                      <a:r>
                        <a:rPr dirty="0" sz="1600" spc="10">
                          <a:latin typeface="黑体"/>
                          <a:cs typeface="黑体"/>
                        </a:rPr>
                        <a:t>索</a:t>
                      </a:r>
                      <a:r>
                        <a:rPr dirty="0" sz="1600">
                          <a:latin typeface="黑体"/>
                          <a:cs typeface="黑体"/>
                        </a:rPr>
                        <a:t>页用户</a:t>
                      </a:r>
                      <a:r>
                        <a:rPr dirty="0" sz="1600" spc="10">
                          <a:latin typeface="黑体"/>
                          <a:cs typeface="黑体"/>
                        </a:rPr>
                        <a:t>卡</a:t>
                      </a:r>
                      <a:r>
                        <a:rPr dirty="0" sz="1600">
                          <a:latin typeface="黑体"/>
                          <a:cs typeface="黑体"/>
                        </a:rPr>
                        <a:t>片、</a:t>
                      </a:r>
                      <a:r>
                        <a:rPr dirty="0" sz="1600" spc="10">
                          <a:latin typeface="黑体"/>
                          <a:cs typeface="黑体"/>
                        </a:rPr>
                        <a:t>搜</a:t>
                      </a:r>
                      <a:r>
                        <a:rPr dirty="0" sz="1600">
                          <a:latin typeface="黑体"/>
                          <a:cs typeface="黑体"/>
                        </a:rPr>
                        <a:t>索类直</a:t>
                      </a:r>
                      <a:r>
                        <a:rPr dirty="0" sz="1600" spc="10">
                          <a:latin typeface="黑体"/>
                          <a:cs typeface="黑体"/>
                        </a:rPr>
                        <a:t>播</a:t>
                      </a:r>
                      <a:r>
                        <a:rPr dirty="0" sz="1600">
                          <a:latin typeface="黑体"/>
                          <a:cs typeface="黑体"/>
                        </a:rPr>
                        <a:t>卡片</a:t>
                      </a:r>
                      <a:r>
                        <a:rPr dirty="0" sz="1600" spc="10">
                          <a:latin typeface="黑体"/>
                          <a:cs typeface="黑体"/>
                        </a:rPr>
                        <a:t>、</a:t>
                      </a:r>
                      <a:r>
                        <a:rPr dirty="0" sz="1600">
                          <a:latin typeface="黑体"/>
                          <a:cs typeface="黑体"/>
                        </a:rPr>
                        <a:t>搜索 </a:t>
                      </a:r>
                      <a:r>
                        <a:rPr dirty="0" sz="1600" spc="5">
                          <a:latin typeface="黑体"/>
                          <a:cs typeface="黑体"/>
                        </a:rPr>
                        <a:t>页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面引</a:t>
                      </a:r>
                      <a:r>
                        <a:rPr dirty="0" sz="1600" spc="5">
                          <a:latin typeface="黑体"/>
                          <a:cs typeface="黑体"/>
                        </a:rPr>
                        <a:t>入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的流量</a:t>
                      </a:r>
                      <a:endParaRPr sz="1600">
                        <a:latin typeface="黑体"/>
                        <a:cs typeface="黑体"/>
                      </a:endParaRPr>
                    </a:p>
                  </a:txBody>
                  <a:tcPr marL="0" marR="0" marB="0" marT="8763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32587">
                <a:tc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黑体"/>
                          <a:cs typeface="黑体"/>
                        </a:rPr>
                        <a:t>短视频引流</a:t>
                      </a:r>
                      <a:endParaRPr sz="1800">
                        <a:latin typeface="黑体"/>
                        <a:cs typeface="黑体"/>
                      </a:endParaRPr>
                    </a:p>
                  </a:txBody>
                  <a:tcPr marL="0" marR="0" marB="0" marT="755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07AD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dirty="0" sz="1600" spc="5">
                          <a:latin typeface="黑体"/>
                          <a:cs typeface="黑体"/>
                        </a:rPr>
                        <a:t>从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推荐</a:t>
                      </a:r>
                      <a:r>
                        <a:rPr dirty="0" sz="1600" spc="5">
                          <a:latin typeface="黑体"/>
                          <a:cs typeface="黑体"/>
                        </a:rPr>
                        <a:t>的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主播的</a:t>
                      </a:r>
                      <a:r>
                        <a:rPr dirty="0" sz="1600" spc="5">
                          <a:latin typeface="黑体"/>
                          <a:cs typeface="黑体"/>
                        </a:rPr>
                        <a:t>短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视频</a:t>
                      </a:r>
                      <a:r>
                        <a:rPr dirty="0" sz="1600" spc="5">
                          <a:latin typeface="黑体"/>
                          <a:cs typeface="黑体"/>
                        </a:rPr>
                        <a:t>引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入直播</a:t>
                      </a:r>
                      <a:r>
                        <a:rPr dirty="0" sz="1600" spc="5">
                          <a:latin typeface="黑体"/>
                          <a:cs typeface="黑体"/>
                        </a:rPr>
                        <a:t>间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的流量</a:t>
                      </a:r>
                      <a:endParaRPr sz="1600">
                        <a:latin typeface="黑体"/>
                        <a:cs typeface="黑体"/>
                      </a:endParaRPr>
                    </a:p>
                  </a:txBody>
                  <a:tcPr marL="0" marR="0" marB="0" marT="92075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32549">
                <a:tc>
                  <a:txBody>
                    <a:bodyPr/>
                    <a:lstStyle/>
                    <a:p>
                      <a:pPr marL="35687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黑体"/>
                          <a:cs typeface="黑体"/>
                        </a:rPr>
                        <a:t>个人主页</a:t>
                      </a:r>
                      <a:endParaRPr sz="1800">
                        <a:latin typeface="黑体"/>
                        <a:cs typeface="黑体"/>
                      </a:endParaRPr>
                    </a:p>
                  </a:txBody>
                  <a:tcPr marL="0" marR="0" marB="0" marT="755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07AD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marL="106680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dirty="0" sz="1600" spc="5">
                          <a:latin typeface="黑体"/>
                          <a:cs typeface="黑体"/>
                        </a:rPr>
                        <a:t>通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过个</a:t>
                      </a:r>
                      <a:r>
                        <a:rPr dirty="0" sz="1600" spc="5">
                          <a:latin typeface="黑体"/>
                          <a:cs typeface="黑体"/>
                        </a:rPr>
                        <a:t>人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主页引</a:t>
                      </a:r>
                      <a:r>
                        <a:rPr dirty="0" sz="1600" spc="5">
                          <a:latin typeface="黑体"/>
                          <a:cs typeface="黑体"/>
                        </a:rPr>
                        <a:t>入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直播</a:t>
                      </a:r>
                      <a:r>
                        <a:rPr dirty="0" sz="1600" spc="5">
                          <a:latin typeface="黑体"/>
                          <a:cs typeface="黑体"/>
                        </a:rPr>
                        <a:t>间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的流量</a:t>
                      </a:r>
                      <a:endParaRPr sz="1600">
                        <a:latin typeface="黑体"/>
                        <a:cs typeface="黑体"/>
                      </a:endParaRPr>
                    </a:p>
                  </a:txBody>
                  <a:tcPr marL="0" marR="0" marB="0" marT="92075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32549">
                <a:tc>
                  <a:txBody>
                    <a:bodyPr/>
                    <a:lstStyle/>
                    <a:p>
                      <a:pPr marL="58737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黑体"/>
                          <a:cs typeface="黑体"/>
                        </a:rPr>
                        <a:t>其他</a:t>
                      </a:r>
                      <a:endParaRPr sz="1800">
                        <a:latin typeface="黑体"/>
                        <a:cs typeface="黑体"/>
                      </a:endParaRPr>
                    </a:p>
                  </a:txBody>
                  <a:tcPr marL="0" marR="0" marB="0" marT="762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07AD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dirty="0" sz="1600" spc="5">
                          <a:latin typeface="黑体"/>
                          <a:cs typeface="黑体"/>
                        </a:rPr>
                        <a:t>通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过转</a:t>
                      </a:r>
                      <a:r>
                        <a:rPr dirty="0" sz="1600" spc="5">
                          <a:latin typeface="黑体"/>
                          <a:cs typeface="黑体"/>
                        </a:rPr>
                        <a:t>发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、红包</a:t>
                      </a:r>
                      <a:r>
                        <a:rPr dirty="0" sz="1600" spc="5">
                          <a:latin typeface="黑体"/>
                          <a:cs typeface="黑体"/>
                        </a:rPr>
                        <a:t>、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福袋</a:t>
                      </a:r>
                      <a:r>
                        <a:rPr dirty="0" sz="1600" spc="5">
                          <a:latin typeface="黑体"/>
                          <a:cs typeface="黑体"/>
                        </a:rPr>
                        <a:t>等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引入直</a:t>
                      </a:r>
                      <a:r>
                        <a:rPr dirty="0" sz="1600" spc="5">
                          <a:latin typeface="黑体"/>
                          <a:cs typeface="黑体"/>
                        </a:rPr>
                        <a:t>播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间的</a:t>
                      </a:r>
                      <a:r>
                        <a:rPr dirty="0" sz="1600" spc="5">
                          <a:latin typeface="黑体"/>
                          <a:cs typeface="黑体"/>
                        </a:rPr>
                        <a:t>流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量</a:t>
                      </a:r>
                      <a:endParaRPr sz="1600">
                        <a:latin typeface="黑体"/>
                        <a:cs typeface="黑体"/>
                      </a:endParaRPr>
                    </a:p>
                  </a:txBody>
                  <a:tcPr marL="0" marR="0" marB="0" marT="92075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6275578" y="2103856"/>
            <a:ext cx="5712460" cy="44494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720725">
              <a:lnSpc>
                <a:spcPct val="130000"/>
              </a:lnSpc>
              <a:spcBef>
                <a:spcPts val="100"/>
              </a:spcBef>
            </a:pPr>
            <a:r>
              <a:rPr dirty="0" sz="2000" spc="60">
                <a:latin typeface="黑体"/>
                <a:cs typeface="黑体"/>
              </a:rPr>
              <a:t>免费流量指的是不用花钱，通过各种渠道 </a:t>
            </a:r>
            <a:r>
              <a:rPr dirty="0" sz="2000" spc="30">
                <a:latin typeface="黑体"/>
                <a:cs typeface="黑体"/>
              </a:rPr>
              <a:t>获得的自</a:t>
            </a:r>
            <a:r>
              <a:rPr dirty="0" sz="2000" spc="20">
                <a:latin typeface="黑体"/>
                <a:cs typeface="黑体"/>
              </a:rPr>
              <a:t>然流</a:t>
            </a:r>
            <a:r>
              <a:rPr dirty="0" sz="2000" spc="45">
                <a:latin typeface="黑体"/>
                <a:cs typeface="黑体"/>
              </a:rPr>
              <a:t>量</a:t>
            </a:r>
            <a:r>
              <a:rPr dirty="0" sz="2000" spc="35">
                <a:latin typeface="黑体"/>
                <a:cs typeface="黑体"/>
              </a:rPr>
              <a:t>，用户</a:t>
            </a:r>
            <a:r>
              <a:rPr dirty="0" sz="2000" spc="20">
                <a:latin typeface="黑体"/>
                <a:cs typeface="黑体"/>
              </a:rPr>
              <a:t>通过</a:t>
            </a:r>
            <a:r>
              <a:rPr dirty="0" sz="2000" spc="35">
                <a:latin typeface="黑体"/>
                <a:cs typeface="黑体"/>
              </a:rPr>
              <a:t>平台的</a:t>
            </a:r>
            <a:r>
              <a:rPr dirty="0" sz="2000" spc="20">
                <a:latin typeface="黑体"/>
                <a:cs typeface="黑体"/>
              </a:rPr>
              <a:t>直</a:t>
            </a:r>
            <a:r>
              <a:rPr dirty="0" sz="2000" spc="35">
                <a:latin typeface="黑体"/>
                <a:cs typeface="黑体"/>
              </a:rPr>
              <a:t>播</a:t>
            </a:r>
            <a:r>
              <a:rPr dirty="0" sz="2000" spc="20">
                <a:latin typeface="黑体"/>
                <a:cs typeface="黑体"/>
              </a:rPr>
              <a:t>推</a:t>
            </a:r>
            <a:r>
              <a:rPr dirty="0" sz="2000" spc="35">
                <a:latin typeface="黑体"/>
                <a:cs typeface="黑体"/>
              </a:rPr>
              <a:t>荐算</a:t>
            </a:r>
            <a:r>
              <a:rPr dirty="0" sz="2000" spc="40">
                <a:latin typeface="黑体"/>
                <a:cs typeface="黑体"/>
              </a:rPr>
              <a:t>法</a:t>
            </a:r>
            <a:r>
              <a:rPr dirty="0" sz="2000">
                <a:latin typeface="黑体"/>
                <a:cs typeface="黑体"/>
              </a:rPr>
              <a:t>，  </a:t>
            </a:r>
            <a:r>
              <a:rPr dirty="0" sz="2000" spc="45">
                <a:latin typeface="黑体"/>
                <a:cs typeface="黑体"/>
              </a:rPr>
              <a:t>在抖</a:t>
            </a:r>
            <a:r>
              <a:rPr dirty="0" sz="2000" spc="30">
                <a:latin typeface="黑体"/>
                <a:cs typeface="黑体"/>
              </a:rPr>
              <a:t>音</a:t>
            </a:r>
            <a:r>
              <a:rPr dirty="0" sz="2000" spc="45">
                <a:latin typeface="黑体"/>
                <a:cs typeface="黑体"/>
              </a:rPr>
              <a:t>平</a:t>
            </a:r>
            <a:r>
              <a:rPr dirty="0" sz="2000" spc="30">
                <a:latin typeface="黑体"/>
                <a:cs typeface="黑体"/>
              </a:rPr>
              <a:t>台推</a:t>
            </a:r>
            <a:r>
              <a:rPr dirty="0" sz="2000" spc="55">
                <a:latin typeface="黑体"/>
                <a:cs typeface="黑体"/>
              </a:rPr>
              <a:t>荐</a:t>
            </a:r>
            <a:r>
              <a:rPr dirty="0" sz="2000" spc="5">
                <a:latin typeface="Arial"/>
                <a:cs typeface="Arial"/>
              </a:rPr>
              <a:t>feed</a:t>
            </a:r>
            <a:r>
              <a:rPr dirty="0" sz="2000" spc="45">
                <a:latin typeface="黑体"/>
                <a:cs typeface="黑体"/>
              </a:rPr>
              <a:t>流中</a:t>
            </a:r>
            <a:r>
              <a:rPr dirty="0" sz="2000" spc="30">
                <a:latin typeface="黑体"/>
                <a:cs typeface="黑体"/>
              </a:rPr>
              <a:t>看</a:t>
            </a:r>
            <a:r>
              <a:rPr dirty="0" sz="2000" spc="45">
                <a:latin typeface="黑体"/>
                <a:cs typeface="黑体"/>
              </a:rPr>
              <a:t>到</a:t>
            </a:r>
            <a:r>
              <a:rPr dirty="0" sz="2000" spc="30">
                <a:latin typeface="黑体"/>
                <a:cs typeface="黑体"/>
              </a:rPr>
              <a:t>直</a:t>
            </a:r>
            <a:r>
              <a:rPr dirty="0" sz="2000" spc="45">
                <a:latin typeface="黑体"/>
                <a:cs typeface="黑体"/>
              </a:rPr>
              <a:t>播</a:t>
            </a:r>
            <a:r>
              <a:rPr dirty="0" sz="2000" spc="30">
                <a:latin typeface="黑体"/>
                <a:cs typeface="黑体"/>
              </a:rPr>
              <a:t>间</a:t>
            </a:r>
            <a:r>
              <a:rPr dirty="0" sz="2000" spc="45">
                <a:latin typeface="黑体"/>
                <a:cs typeface="黑体"/>
              </a:rPr>
              <a:t>和</a:t>
            </a:r>
            <a:r>
              <a:rPr dirty="0" sz="2000" spc="30">
                <a:latin typeface="黑体"/>
                <a:cs typeface="黑体"/>
              </a:rPr>
              <a:t>直</a:t>
            </a:r>
            <a:r>
              <a:rPr dirty="0" sz="2000" spc="45">
                <a:latin typeface="黑体"/>
                <a:cs typeface="黑体"/>
              </a:rPr>
              <a:t>播间</a:t>
            </a:r>
            <a:r>
              <a:rPr dirty="0" sz="2000">
                <a:latin typeface="黑体"/>
                <a:cs typeface="黑体"/>
              </a:rPr>
              <a:t>的 入口，</a:t>
            </a:r>
            <a:r>
              <a:rPr dirty="0" sz="2000" spc="-10">
                <a:latin typeface="黑体"/>
                <a:cs typeface="黑体"/>
              </a:rPr>
              <a:t>并</a:t>
            </a:r>
            <a:r>
              <a:rPr dirty="0" sz="2000" spc="5">
                <a:latin typeface="黑体"/>
                <a:cs typeface="黑体"/>
              </a:rPr>
              <a:t>且</a:t>
            </a:r>
            <a:r>
              <a:rPr dirty="0" sz="2000" spc="-15">
                <a:latin typeface="黑体"/>
                <a:cs typeface="黑体"/>
              </a:rPr>
              <a:t>进</a:t>
            </a:r>
            <a:r>
              <a:rPr dirty="0" sz="2000" spc="5">
                <a:latin typeface="黑体"/>
                <a:cs typeface="黑体"/>
              </a:rPr>
              <a:t>入直</a:t>
            </a:r>
            <a:r>
              <a:rPr dirty="0" sz="2000" spc="-5">
                <a:latin typeface="黑体"/>
                <a:cs typeface="黑体"/>
              </a:rPr>
              <a:t>播</a:t>
            </a:r>
            <a:r>
              <a:rPr dirty="0" sz="2000" spc="-10">
                <a:latin typeface="黑体"/>
                <a:cs typeface="黑体"/>
              </a:rPr>
              <a:t>间</a:t>
            </a:r>
            <a:r>
              <a:rPr dirty="0" sz="2000" spc="5">
                <a:latin typeface="黑体"/>
                <a:cs typeface="黑体"/>
              </a:rPr>
              <a:t>。</a:t>
            </a:r>
            <a:endParaRPr sz="2000">
              <a:latin typeface="黑体"/>
              <a:cs typeface="黑体"/>
            </a:endParaRPr>
          </a:p>
          <a:p>
            <a:pPr algn="just" marL="12700" marR="250825" indent="697865">
              <a:lnSpc>
                <a:spcPct val="130000"/>
              </a:lnSpc>
              <a:spcBef>
                <a:spcPts val="505"/>
              </a:spcBef>
            </a:pPr>
            <a:r>
              <a:rPr dirty="0" sz="2000" spc="70">
                <a:latin typeface="黑体"/>
                <a:cs typeface="黑体"/>
              </a:rPr>
              <a:t>系统根据直播间</a:t>
            </a:r>
            <a:r>
              <a:rPr dirty="0" sz="2000" spc="60">
                <a:latin typeface="黑体"/>
                <a:cs typeface="黑体"/>
              </a:rPr>
              <a:t>标</a:t>
            </a:r>
            <a:r>
              <a:rPr dirty="0" sz="2000" spc="70">
                <a:latin typeface="黑体"/>
                <a:cs typeface="黑体"/>
              </a:rPr>
              <a:t>签和运营</a:t>
            </a:r>
            <a:r>
              <a:rPr dirty="0" sz="2000" spc="60">
                <a:latin typeface="黑体"/>
                <a:cs typeface="黑体"/>
              </a:rPr>
              <a:t>情</a:t>
            </a:r>
            <a:r>
              <a:rPr dirty="0" sz="2000" spc="70">
                <a:latin typeface="黑体"/>
                <a:cs typeface="黑体"/>
              </a:rPr>
              <a:t>况免费推送 </a:t>
            </a:r>
            <a:r>
              <a:rPr dirty="0" sz="2000" spc="45">
                <a:latin typeface="黑体"/>
                <a:cs typeface="黑体"/>
              </a:rPr>
              <a:t>到直</a:t>
            </a:r>
            <a:r>
              <a:rPr dirty="0" sz="2000" spc="30">
                <a:latin typeface="黑体"/>
                <a:cs typeface="黑体"/>
              </a:rPr>
              <a:t>播</a:t>
            </a:r>
            <a:r>
              <a:rPr dirty="0" sz="2000" spc="45">
                <a:latin typeface="黑体"/>
                <a:cs typeface="黑体"/>
              </a:rPr>
              <a:t>间</a:t>
            </a:r>
            <a:r>
              <a:rPr dirty="0" sz="2000" spc="30">
                <a:latin typeface="黑体"/>
                <a:cs typeface="黑体"/>
              </a:rPr>
              <a:t>的流</a:t>
            </a:r>
            <a:r>
              <a:rPr dirty="0" sz="2000" spc="55">
                <a:latin typeface="黑体"/>
                <a:cs typeface="黑体"/>
              </a:rPr>
              <a:t>量</a:t>
            </a:r>
            <a:r>
              <a:rPr dirty="0" sz="2000" spc="35">
                <a:latin typeface="黑体"/>
                <a:cs typeface="黑体"/>
              </a:rPr>
              <a:t>，</a:t>
            </a:r>
            <a:r>
              <a:rPr dirty="0" sz="2000" spc="45">
                <a:latin typeface="黑体"/>
                <a:cs typeface="黑体"/>
              </a:rPr>
              <a:t>包</a:t>
            </a:r>
            <a:r>
              <a:rPr dirty="0" sz="2000" spc="35">
                <a:latin typeface="黑体"/>
                <a:cs typeface="黑体"/>
              </a:rPr>
              <a:t>含</a:t>
            </a:r>
            <a:r>
              <a:rPr dirty="0" sz="2000" spc="45">
                <a:latin typeface="黑体"/>
                <a:cs typeface="黑体"/>
              </a:rPr>
              <a:t>抖</a:t>
            </a:r>
            <a:r>
              <a:rPr dirty="0" sz="2000" spc="35">
                <a:latin typeface="黑体"/>
                <a:cs typeface="黑体"/>
              </a:rPr>
              <a:t>音</a:t>
            </a:r>
            <a:r>
              <a:rPr dirty="0" sz="2000" spc="45">
                <a:latin typeface="黑体"/>
                <a:cs typeface="黑体"/>
              </a:rPr>
              <a:t>平</a:t>
            </a:r>
            <a:r>
              <a:rPr dirty="0" sz="2000" spc="35">
                <a:latin typeface="黑体"/>
                <a:cs typeface="黑体"/>
              </a:rPr>
              <a:t>台</a:t>
            </a:r>
            <a:r>
              <a:rPr dirty="0" sz="2000" spc="45">
                <a:latin typeface="黑体"/>
                <a:cs typeface="黑体"/>
              </a:rPr>
              <a:t>推</a:t>
            </a:r>
            <a:r>
              <a:rPr dirty="0" sz="2000" spc="50">
                <a:latin typeface="黑体"/>
                <a:cs typeface="黑体"/>
              </a:rPr>
              <a:t>荐</a:t>
            </a:r>
            <a:r>
              <a:rPr dirty="0" sz="2000" spc="5">
                <a:latin typeface="Arial"/>
                <a:cs typeface="Arial"/>
              </a:rPr>
              <a:t>feed</a:t>
            </a:r>
            <a:r>
              <a:rPr dirty="0" sz="2000" spc="45">
                <a:latin typeface="黑体"/>
                <a:cs typeface="黑体"/>
              </a:rPr>
              <a:t>、直播 </a:t>
            </a:r>
            <a:r>
              <a:rPr dirty="0" sz="2000" spc="35">
                <a:latin typeface="黑体"/>
                <a:cs typeface="黑体"/>
              </a:rPr>
              <a:t>广场等流量</a:t>
            </a:r>
            <a:r>
              <a:rPr dirty="0" sz="2000" spc="20">
                <a:latin typeface="黑体"/>
                <a:cs typeface="黑体"/>
              </a:rPr>
              <a:t>。</a:t>
            </a:r>
            <a:r>
              <a:rPr dirty="0" sz="2000" spc="30">
                <a:latin typeface="黑体"/>
                <a:cs typeface="黑体"/>
              </a:rPr>
              <a:t>自然推荐流</a:t>
            </a:r>
            <a:r>
              <a:rPr dirty="0" sz="2000" spc="20">
                <a:latin typeface="黑体"/>
                <a:cs typeface="黑体"/>
              </a:rPr>
              <a:t>量</a:t>
            </a:r>
            <a:r>
              <a:rPr dirty="0" sz="2000" spc="30">
                <a:latin typeface="黑体"/>
                <a:cs typeface="黑体"/>
              </a:rPr>
              <a:t>的获取和转</a:t>
            </a:r>
            <a:r>
              <a:rPr dirty="0" sz="2000" spc="20">
                <a:latin typeface="黑体"/>
                <a:cs typeface="黑体"/>
              </a:rPr>
              <a:t>化</a:t>
            </a:r>
            <a:r>
              <a:rPr dirty="0" sz="2000" spc="30">
                <a:latin typeface="黑体"/>
                <a:cs typeface="黑体"/>
              </a:rPr>
              <a:t>是提</a:t>
            </a:r>
            <a:r>
              <a:rPr dirty="0" sz="2000">
                <a:latin typeface="黑体"/>
                <a:cs typeface="黑体"/>
              </a:rPr>
              <a:t>升 每场直</a:t>
            </a:r>
            <a:r>
              <a:rPr dirty="0" sz="2000" spc="-15">
                <a:latin typeface="黑体"/>
                <a:cs typeface="黑体"/>
              </a:rPr>
              <a:t>播</a:t>
            </a:r>
            <a:r>
              <a:rPr dirty="0" sz="2000">
                <a:latin typeface="黑体"/>
                <a:cs typeface="黑体"/>
              </a:rPr>
              <a:t>效</a:t>
            </a:r>
            <a:r>
              <a:rPr dirty="0" sz="2000" spc="-15">
                <a:latin typeface="黑体"/>
                <a:cs typeface="黑体"/>
              </a:rPr>
              <a:t>果</a:t>
            </a:r>
            <a:r>
              <a:rPr dirty="0" sz="2000">
                <a:latin typeface="黑体"/>
                <a:cs typeface="黑体"/>
              </a:rPr>
              <a:t>的关键</a:t>
            </a:r>
            <a:r>
              <a:rPr dirty="0" sz="2000" spc="-15">
                <a:latin typeface="黑体"/>
                <a:cs typeface="黑体"/>
              </a:rPr>
              <a:t>，</a:t>
            </a:r>
            <a:r>
              <a:rPr dirty="0" sz="2000">
                <a:latin typeface="黑体"/>
                <a:cs typeface="黑体"/>
              </a:rPr>
              <a:t>做好</a:t>
            </a:r>
            <a:endParaRPr sz="2000">
              <a:latin typeface="黑体"/>
              <a:cs typeface="黑体"/>
            </a:endParaRPr>
          </a:p>
          <a:p>
            <a:pPr algn="just" marL="12700" marR="2641600">
              <a:lnSpc>
                <a:spcPct val="130000"/>
              </a:lnSpc>
            </a:pPr>
            <a:r>
              <a:rPr dirty="0" sz="2000">
                <a:latin typeface="黑体"/>
                <a:cs typeface="黑体"/>
              </a:rPr>
              <a:t>每场自</a:t>
            </a:r>
            <a:r>
              <a:rPr dirty="0" sz="2000" spc="-15">
                <a:latin typeface="黑体"/>
                <a:cs typeface="黑体"/>
              </a:rPr>
              <a:t>然</a:t>
            </a:r>
            <a:r>
              <a:rPr dirty="0" sz="2000">
                <a:latin typeface="黑体"/>
                <a:cs typeface="黑体"/>
              </a:rPr>
              <a:t>流</a:t>
            </a:r>
            <a:r>
              <a:rPr dirty="0" sz="2000" spc="-15">
                <a:latin typeface="黑体"/>
                <a:cs typeface="黑体"/>
              </a:rPr>
              <a:t>量</a:t>
            </a:r>
            <a:r>
              <a:rPr dirty="0" sz="2000">
                <a:latin typeface="黑体"/>
                <a:cs typeface="黑体"/>
              </a:rPr>
              <a:t>的转化</a:t>
            </a:r>
            <a:r>
              <a:rPr dirty="0" sz="2000" spc="-15">
                <a:latin typeface="黑体"/>
                <a:cs typeface="黑体"/>
              </a:rPr>
              <a:t>也</a:t>
            </a:r>
            <a:r>
              <a:rPr dirty="0" sz="2000">
                <a:latin typeface="黑体"/>
                <a:cs typeface="黑体"/>
              </a:rPr>
              <a:t>是获 </a:t>
            </a:r>
            <a:r>
              <a:rPr dirty="0" sz="2000" spc="5">
                <a:latin typeface="黑体"/>
                <a:cs typeface="黑体"/>
              </a:rPr>
              <a:t>得下</a:t>
            </a:r>
            <a:r>
              <a:rPr dirty="0" sz="2000" spc="-5">
                <a:latin typeface="黑体"/>
                <a:cs typeface="黑体"/>
              </a:rPr>
              <a:t>次</a:t>
            </a:r>
            <a:r>
              <a:rPr dirty="0" sz="2000" spc="-10">
                <a:latin typeface="黑体"/>
                <a:cs typeface="黑体"/>
              </a:rPr>
              <a:t>直</a:t>
            </a:r>
            <a:r>
              <a:rPr dirty="0" sz="2000" spc="5">
                <a:latin typeface="黑体"/>
                <a:cs typeface="黑体"/>
              </a:rPr>
              <a:t>播</a:t>
            </a:r>
            <a:r>
              <a:rPr dirty="0" sz="2000" spc="-15">
                <a:latin typeface="黑体"/>
                <a:cs typeface="黑体"/>
              </a:rPr>
              <a:t>自</a:t>
            </a:r>
            <a:r>
              <a:rPr dirty="0" sz="2000" spc="5">
                <a:latin typeface="黑体"/>
                <a:cs typeface="黑体"/>
              </a:rPr>
              <a:t>然流</a:t>
            </a:r>
            <a:r>
              <a:rPr dirty="0" sz="2000" spc="-5">
                <a:latin typeface="黑体"/>
                <a:cs typeface="黑体"/>
              </a:rPr>
              <a:t>量</a:t>
            </a:r>
            <a:r>
              <a:rPr dirty="0" sz="2000" spc="-10">
                <a:latin typeface="黑体"/>
                <a:cs typeface="黑体"/>
              </a:rPr>
              <a:t>推</a:t>
            </a:r>
            <a:r>
              <a:rPr dirty="0" sz="2000" spc="5">
                <a:latin typeface="黑体"/>
                <a:cs typeface="黑体"/>
              </a:rPr>
              <a:t>送的 </a:t>
            </a:r>
            <a:r>
              <a:rPr dirty="0" sz="2000">
                <a:latin typeface="黑体"/>
                <a:cs typeface="黑体"/>
              </a:rPr>
              <a:t>关键。</a:t>
            </a:r>
            <a:endParaRPr sz="2000">
              <a:latin typeface="黑体"/>
              <a:cs typeface="黑体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17252" y="5370576"/>
            <a:ext cx="1941576" cy="119786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62811" cy="122377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23594" y="236042"/>
            <a:ext cx="566864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74165" algn="l"/>
              </a:tabLst>
            </a:pPr>
            <a:r>
              <a:rPr dirty="0" sz="3200" spc="10"/>
              <a:t>活动</a:t>
            </a:r>
            <a:r>
              <a:rPr dirty="0" sz="3200" spc="-10"/>
              <a:t>二	</a:t>
            </a:r>
            <a:r>
              <a:rPr dirty="0" sz="3200" spc="5"/>
              <a:t>认识</a:t>
            </a:r>
            <a:r>
              <a:rPr dirty="0" sz="3200" spc="-10"/>
              <a:t>直</a:t>
            </a:r>
            <a:r>
              <a:rPr dirty="0" sz="3200" spc="5"/>
              <a:t>播</a:t>
            </a:r>
            <a:r>
              <a:rPr dirty="0" sz="3200" spc="-10"/>
              <a:t>平台</a:t>
            </a:r>
            <a:r>
              <a:rPr dirty="0" sz="3200"/>
              <a:t>流</a:t>
            </a:r>
            <a:r>
              <a:rPr dirty="0" sz="3200" spc="-10"/>
              <a:t>量来源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239268" y="1367027"/>
            <a:ext cx="4326890" cy="523240"/>
          </a:xfrm>
          <a:prstGeom prst="rect">
            <a:avLst/>
          </a:prstGeom>
          <a:solidFill>
            <a:srgbClr val="FFB954"/>
          </a:solidFill>
        </p:spPr>
        <p:txBody>
          <a:bodyPr wrap="square" lIns="0" tIns="38735" rIns="0" bIns="0" rtlCol="0" vert="horz">
            <a:spAutoFit/>
          </a:bodyPr>
          <a:lstStyle/>
          <a:p>
            <a:pPr marL="461645">
              <a:lnSpc>
                <a:spcPct val="100000"/>
              </a:lnSpc>
              <a:spcBef>
                <a:spcPts val="305"/>
              </a:spcBef>
            </a:pPr>
            <a:r>
              <a:rPr dirty="0" sz="2800">
                <a:latin typeface="Arial"/>
                <a:cs typeface="Arial"/>
              </a:rPr>
              <a:t>1</a:t>
            </a:r>
            <a:r>
              <a:rPr dirty="0" sz="2800">
                <a:latin typeface="黑体"/>
                <a:cs typeface="黑体"/>
              </a:rPr>
              <a:t>．直播间流</a:t>
            </a:r>
            <a:r>
              <a:rPr dirty="0" sz="2800" spc="-5">
                <a:latin typeface="黑体"/>
                <a:cs typeface="黑体"/>
              </a:rPr>
              <a:t>量</a:t>
            </a:r>
            <a:r>
              <a:rPr dirty="0" sz="2800">
                <a:latin typeface="黑体"/>
                <a:cs typeface="黑体"/>
              </a:rPr>
              <a:t>的</a:t>
            </a:r>
            <a:r>
              <a:rPr dirty="0" sz="2800" spc="-5">
                <a:latin typeface="黑体"/>
                <a:cs typeface="黑体"/>
              </a:rPr>
              <a:t>种类</a:t>
            </a:r>
            <a:endParaRPr sz="2800">
              <a:latin typeface="黑体"/>
              <a:cs typeface="黑体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9268" y="2071116"/>
            <a:ext cx="4030979" cy="742315"/>
          </a:xfrm>
          <a:prstGeom prst="rect">
            <a:avLst/>
          </a:prstGeom>
          <a:solidFill>
            <a:srgbClr val="EB5F74"/>
          </a:solidFill>
          <a:ln w="12700">
            <a:solidFill>
              <a:srgbClr val="AC4452"/>
            </a:solidFill>
          </a:ln>
        </p:spPr>
        <p:txBody>
          <a:bodyPr wrap="square" lIns="0" tIns="183515" rIns="0" bIns="0" rtlCol="0" vert="horz">
            <a:spAutoFit/>
          </a:bodyPr>
          <a:lstStyle/>
          <a:p>
            <a:pPr marL="1016635">
              <a:lnSpc>
                <a:spcPct val="100000"/>
              </a:lnSpc>
              <a:spcBef>
                <a:spcPts val="1445"/>
              </a:spcBef>
            </a:pPr>
            <a:r>
              <a:rPr dirty="0" sz="2400" spc="-5">
                <a:solidFill>
                  <a:srgbClr val="FFFFFF"/>
                </a:solidFill>
                <a:latin typeface="黑体"/>
                <a:cs typeface="黑体"/>
              </a:rPr>
              <a:t>（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2400" spc="-5">
                <a:solidFill>
                  <a:srgbClr val="FFFFFF"/>
                </a:solidFill>
                <a:latin typeface="黑体"/>
                <a:cs typeface="黑体"/>
              </a:rPr>
              <a:t>）</a:t>
            </a:r>
            <a:r>
              <a:rPr dirty="0" sz="2400">
                <a:solidFill>
                  <a:srgbClr val="FFFFFF"/>
                </a:solidFill>
                <a:latin typeface="黑体"/>
                <a:cs typeface="黑体"/>
              </a:rPr>
              <a:t>付费流量</a:t>
            </a:r>
            <a:endParaRPr sz="2400">
              <a:latin typeface="黑体"/>
              <a:cs typeface="黑体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2521" y="2958853"/>
            <a:ext cx="4424045" cy="31959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720725">
              <a:lnSpc>
                <a:spcPct val="130000"/>
              </a:lnSpc>
              <a:spcBef>
                <a:spcPts val="95"/>
              </a:spcBef>
            </a:pPr>
            <a:r>
              <a:rPr dirty="0" sz="2000" spc="80">
                <a:latin typeface="黑体"/>
                <a:cs typeface="黑体"/>
              </a:rPr>
              <a:t>付</a:t>
            </a:r>
            <a:r>
              <a:rPr dirty="0" sz="2000" spc="70">
                <a:latin typeface="黑体"/>
                <a:cs typeface="黑体"/>
              </a:rPr>
              <a:t>费流</a:t>
            </a:r>
            <a:r>
              <a:rPr dirty="0" sz="2000" spc="80">
                <a:latin typeface="黑体"/>
                <a:cs typeface="黑体"/>
              </a:rPr>
              <a:t>量</a:t>
            </a:r>
            <a:r>
              <a:rPr dirty="0" sz="2000" spc="70">
                <a:latin typeface="黑体"/>
                <a:cs typeface="黑体"/>
              </a:rPr>
              <a:t>指</a:t>
            </a:r>
            <a:r>
              <a:rPr dirty="0" sz="2000" spc="80">
                <a:latin typeface="黑体"/>
                <a:cs typeface="黑体"/>
              </a:rPr>
              <a:t>的</a:t>
            </a:r>
            <a:r>
              <a:rPr dirty="0" sz="2000" spc="85">
                <a:latin typeface="黑体"/>
                <a:cs typeface="黑体"/>
              </a:rPr>
              <a:t>是</a:t>
            </a:r>
            <a:r>
              <a:rPr dirty="0" sz="2000" spc="70">
                <a:latin typeface="黑体"/>
                <a:cs typeface="黑体"/>
              </a:rPr>
              <a:t>，通过</a:t>
            </a:r>
            <a:r>
              <a:rPr dirty="0" sz="2000" spc="80">
                <a:latin typeface="黑体"/>
                <a:cs typeface="黑体"/>
              </a:rPr>
              <a:t>各</a:t>
            </a:r>
            <a:r>
              <a:rPr dirty="0" sz="2000" spc="70">
                <a:latin typeface="黑体"/>
                <a:cs typeface="黑体"/>
              </a:rPr>
              <a:t>种</a:t>
            </a:r>
            <a:r>
              <a:rPr dirty="0" sz="2000">
                <a:latin typeface="黑体"/>
                <a:cs typeface="黑体"/>
              </a:rPr>
              <a:t>渠 </a:t>
            </a:r>
            <a:r>
              <a:rPr dirty="0" sz="2000" spc="35">
                <a:latin typeface="黑体"/>
                <a:cs typeface="黑体"/>
              </a:rPr>
              <a:t>道花</a:t>
            </a:r>
            <a:r>
              <a:rPr dirty="0" sz="2000" spc="45">
                <a:latin typeface="黑体"/>
                <a:cs typeface="黑体"/>
              </a:rPr>
              <a:t>钱</a:t>
            </a:r>
            <a:r>
              <a:rPr dirty="0" sz="2000" spc="35">
                <a:latin typeface="黑体"/>
                <a:cs typeface="黑体"/>
              </a:rPr>
              <a:t>购买的流</a:t>
            </a:r>
            <a:r>
              <a:rPr dirty="0" sz="2000" spc="50">
                <a:latin typeface="黑体"/>
                <a:cs typeface="黑体"/>
              </a:rPr>
              <a:t>量</a:t>
            </a:r>
            <a:r>
              <a:rPr dirty="0" sz="2000" spc="35">
                <a:latin typeface="黑体"/>
                <a:cs typeface="黑体"/>
              </a:rPr>
              <a:t>。</a:t>
            </a:r>
            <a:r>
              <a:rPr dirty="0" sz="2000" spc="45">
                <a:latin typeface="黑体"/>
                <a:cs typeface="黑体"/>
              </a:rPr>
              <a:t>付</a:t>
            </a:r>
            <a:r>
              <a:rPr dirty="0" sz="2000" spc="35">
                <a:latin typeface="黑体"/>
                <a:cs typeface="黑体"/>
              </a:rPr>
              <a:t>费流量通过</a:t>
            </a:r>
            <a:r>
              <a:rPr dirty="0" sz="2000" spc="5">
                <a:latin typeface="黑体"/>
                <a:cs typeface="黑体"/>
              </a:rPr>
              <a:t>各 </a:t>
            </a:r>
            <a:r>
              <a:rPr dirty="0" sz="2000" spc="35">
                <a:latin typeface="黑体"/>
                <a:cs typeface="黑体"/>
              </a:rPr>
              <a:t>个付费渠道投放引流进直</a:t>
            </a:r>
            <a:r>
              <a:rPr dirty="0" sz="2000" spc="20">
                <a:latin typeface="黑体"/>
                <a:cs typeface="黑体"/>
              </a:rPr>
              <a:t>播</a:t>
            </a:r>
            <a:r>
              <a:rPr dirty="0" sz="2000" spc="35">
                <a:latin typeface="黑体"/>
                <a:cs typeface="黑体"/>
              </a:rPr>
              <a:t>间的流量</a:t>
            </a:r>
            <a:r>
              <a:rPr dirty="0" sz="2000">
                <a:latin typeface="黑体"/>
                <a:cs typeface="黑体"/>
              </a:rPr>
              <a:t>， </a:t>
            </a:r>
            <a:r>
              <a:rPr dirty="0" sz="2000" spc="30">
                <a:latin typeface="黑体"/>
                <a:cs typeface="黑体"/>
              </a:rPr>
              <a:t>通过</a:t>
            </a:r>
            <a:r>
              <a:rPr dirty="0" sz="2000" spc="45">
                <a:latin typeface="黑体"/>
                <a:cs typeface="黑体"/>
              </a:rPr>
              <a:t>平</a:t>
            </a:r>
            <a:r>
              <a:rPr dirty="0" sz="2000" spc="30">
                <a:latin typeface="黑体"/>
                <a:cs typeface="黑体"/>
              </a:rPr>
              <a:t>台官方的付费</a:t>
            </a:r>
            <a:r>
              <a:rPr dirty="0" sz="2000" spc="45">
                <a:latin typeface="黑体"/>
                <a:cs typeface="黑体"/>
              </a:rPr>
              <a:t>投</a:t>
            </a:r>
            <a:r>
              <a:rPr dirty="0" sz="2000" spc="30">
                <a:latin typeface="黑体"/>
                <a:cs typeface="黑体"/>
              </a:rPr>
              <a:t>放工</a:t>
            </a:r>
            <a:r>
              <a:rPr dirty="0" sz="2000" spc="60">
                <a:latin typeface="黑体"/>
                <a:cs typeface="黑体"/>
              </a:rPr>
              <a:t>具</a:t>
            </a:r>
            <a:r>
              <a:rPr dirty="0" sz="2000" spc="35">
                <a:latin typeface="黑体"/>
                <a:cs typeface="黑体"/>
              </a:rPr>
              <a:t>，比如 </a:t>
            </a:r>
            <a:r>
              <a:rPr dirty="0" sz="2000" spc="70">
                <a:latin typeface="黑体"/>
                <a:cs typeface="黑体"/>
              </a:rPr>
              <a:t>说抖</a:t>
            </a:r>
            <a:r>
              <a:rPr dirty="0" sz="2000" spc="85">
                <a:latin typeface="黑体"/>
                <a:cs typeface="黑体"/>
              </a:rPr>
              <a:t>音</a:t>
            </a:r>
            <a:r>
              <a:rPr dirty="0" sz="2000" spc="70">
                <a:latin typeface="黑体"/>
                <a:cs typeface="黑体"/>
              </a:rPr>
              <a:t>的巨量千</a:t>
            </a:r>
            <a:r>
              <a:rPr dirty="0" sz="2000" spc="95">
                <a:latin typeface="黑体"/>
                <a:cs typeface="黑体"/>
              </a:rPr>
              <a:t>川</a:t>
            </a:r>
            <a:r>
              <a:rPr dirty="0" sz="2000" spc="70">
                <a:latin typeface="黑体"/>
                <a:cs typeface="黑体"/>
              </a:rPr>
              <a:t>、</a:t>
            </a:r>
            <a:r>
              <a:rPr dirty="0" sz="2000" spc="15">
                <a:latin typeface="Arial"/>
                <a:cs typeface="Arial"/>
              </a:rPr>
              <a:t>DOU+</a:t>
            </a:r>
            <a:r>
              <a:rPr dirty="0" sz="2000" spc="70">
                <a:latin typeface="黑体"/>
                <a:cs typeface="黑体"/>
              </a:rPr>
              <a:t>等</a:t>
            </a:r>
            <a:r>
              <a:rPr dirty="0" sz="2000" spc="85">
                <a:latin typeface="黑体"/>
                <a:cs typeface="黑体"/>
              </a:rPr>
              <a:t>等</a:t>
            </a:r>
            <a:r>
              <a:rPr dirty="0" sz="2000" spc="70">
                <a:latin typeface="黑体"/>
                <a:cs typeface="黑体"/>
              </a:rPr>
              <a:t>购</a:t>
            </a:r>
            <a:r>
              <a:rPr dirty="0" sz="2000" spc="5">
                <a:latin typeface="黑体"/>
                <a:cs typeface="黑体"/>
              </a:rPr>
              <a:t>买 </a:t>
            </a:r>
            <a:r>
              <a:rPr dirty="0" sz="2000" spc="35">
                <a:latin typeface="黑体"/>
                <a:cs typeface="黑体"/>
              </a:rPr>
              <a:t>的流</a:t>
            </a:r>
            <a:r>
              <a:rPr dirty="0" sz="2000" spc="45">
                <a:latin typeface="黑体"/>
                <a:cs typeface="黑体"/>
              </a:rPr>
              <a:t>量</a:t>
            </a:r>
            <a:r>
              <a:rPr dirty="0" sz="2000" spc="35">
                <a:latin typeface="黑体"/>
                <a:cs typeface="黑体"/>
              </a:rPr>
              <a:t>。</a:t>
            </a:r>
            <a:r>
              <a:rPr dirty="0" sz="2000" spc="30">
                <a:latin typeface="黑体"/>
                <a:cs typeface="黑体"/>
              </a:rPr>
              <a:t>付费流量可</a:t>
            </a:r>
            <a:r>
              <a:rPr dirty="0" sz="2000" spc="45">
                <a:latin typeface="黑体"/>
                <a:cs typeface="黑体"/>
              </a:rPr>
              <a:t>以</a:t>
            </a:r>
            <a:r>
              <a:rPr dirty="0" sz="2000" spc="30">
                <a:latin typeface="黑体"/>
                <a:cs typeface="黑体"/>
              </a:rPr>
              <a:t>帮助直播间</a:t>
            </a:r>
            <a:r>
              <a:rPr dirty="0" sz="2000">
                <a:latin typeface="黑体"/>
                <a:cs typeface="黑体"/>
              </a:rPr>
              <a:t>带 </a:t>
            </a:r>
            <a:r>
              <a:rPr dirty="0" sz="2000" spc="30">
                <a:latin typeface="黑体"/>
                <a:cs typeface="黑体"/>
              </a:rPr>
              <a:t>来精</a:t>
            </a:r>
            <a:r>
              <a:rPr dirty="0" sz="2000" spc="45">
                <a:latin typeface="黑体"/>
                <a:cs typeface="黑体"/>
              </a:rPr>
              <a:t>准</a:t>
            </a:r>
            <a:r>
              <a:rPr dirty="0" sz="2000" spc="30">
                <a:latin typeface="黑体"/>
                <a:cs typeface="黑体"/>
              </a:rPr>
              <a:t>用</a:t>
            </a:r>
            <a:r>
              <a:rPr dirty="0" sz="2000" spc="40">
                <a:latin typeface="黑体"/>
                <a:cs typeface="黑体"/>
              </a:rPr>
              <a:t>户</a:t>
            </a:r>
            <a:r>
              <a:rPr dirty="0" sz="2000" spc="35">
                <a:latin typeface="黑体"/>
                <a:cs typeface="黑体"/>
              </a:rPr>
              <a:t>，是冷启</a:t>
            </a:r>
            <a:r>
              <a:rPr dirty="0" sz="2000" spc="45">
                <a:latin typeface="黑体"/>
                <a:cs typeface="黑体"/>
              </a:rPr>
              <a:t>动</a:t>
            </a:r>
            <a:r>
              <a:rPr dirty="0" sz="2000" spc="35">
                <a:latin typeface="黑体"/>
                <a:cs typeface="黑体"/>
              </a:rPr>
              <a:t>和撬动自然</a:t>
            </a:r>
            <a:r>
              <a:rPr dirty="0" sz="2000">
                <a:latin typeface="黑体"/>
                <a:cs typeface="黑体"/>
              </a:rPr>
              <a:t>流 </a:t>
            </a:r>
            <a:r>
              <a:rPr dirty="0" sz="2000" spc="5">
                <a:latin typeface="黑体"/>
                <a:cs typeface="黑体"/>
              </a:rPr>
              <a:t>量的</a:t>
            </a:r>
            <a:r>
              <a:rPr dirty="0" sz="2000" spc="-5">
                <a:latin typeface="黑体"/>
                <a:cs typeface="黑体"/>
              </a:rPr>
              <a:t>重</a:t>
            </a:r>
            <a:r>
              <a:rPr dirty="0" sz="2000" spc="-10">
                <a:latin typeface="黑体"/>
                <a:cs typeface="黑体"/>
              </a:rPr>
              <a:t>要</a:t>
            </a:r>
            <a:r>
              <a:rPr dirty="0" sz="2000" spc="5">
                <a:latin typeface="黑体"/>
                <a:cs typeface="黑体"/>
              </a:rPr>
              <a:t>工</a:t>
            </a:r>
            <a:r>
              <a:rPr dirty="0" sz="2000" spc="-15">
                <a:latin typeface="黑体"/>
                <a:cs typeface="黑体"/>
              </a:rPr>
              <a:t>具</a:t>
            </a:r>
            <a:r>
              <a:rPr dirty="0" sz="2000" spc="5">
                <a:latin typeface="黑体"/>
                <a:cs typeface="黑体"/>
              </a:rPr>
              <a:t>。</a:t>
            </a:r>
            <a:endParaRPr sz="2000">
              <a:latin typeface="黑体"/>
              <a:cs typeface="黑体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68823" y="1964435"/>
            <a:ext cx="5169408" cy="3902964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17252" y="5370576"/>
            <a:ext cx="1941576" cy="119786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62811" cy="122377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23594" y="236042"/>
            <a:ext cx="566864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74165" algn="l"/>
              </a:tabLst>
            </a:pPr>
            <a:r>
              <a:rPr dirty="0" sz="3200" spc="10"/>
              <a:t>活动</a:t>
            </a:r>
            <a:r>
              <a:rPr dirty="0" sz="3200" spc="-10"/>
              <a:t>二	</a:t>
            </a:r>
            <a:r>
              <a:rPr dirty="0" sz="3200" spc="5"/>
              <a:t>认识</a:t>
            </a:r>
            <a:r>
              <a:rPr dirty="0" sz="3200" spc="-10"/>
              <a:t>直</a:t>
            </a:r>
            <a:r>
              <a:rPr dirty="0" sz="3200" spc="5"/>
              <a:t>播</a:t>
            </a:r>
            <a:r>
              <a:rPr dirty="0" sz="3200" spc="-10"/>
              <a:t>平台</a:t>
            </a:r>
            <a:r>
              <a:rPr dirty="0" sz="3200"/>
              <a:t>流</a:t>
            </a:r>
            <a:r>
              <a:rPr dirty="0" sz="3200" spc="-10"/>
              <a:t>量来源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239268" y="1367027"/>
            <a:ext cx="6507480" cy="523240"/>
          </a:xfrm>
          <a:prstGeom prst="rect">
            <a:avLst/>
          </a:prstGeom>
          <a:solidFill>
            <a:srgbClr val="FFB954"/>
          </a:solidFill>
        </p:spPr>
        <p:txBody>
          <a:bodyPr wrap="square" lIns="0" tIns="38735" rIns="0" bIns="0" rtlCol="0" vert="horz">
            <a:spAutoFit/>
          </a:bodyPr>
          <a:lstStyle/>
          <a:p>
            <a:pPr marL="306705">
              <a:lnSpc>
                <a:spcPct val="100000"/>
              </a:lnSpc>
              <a:spcBef>
                <a:spcPts val="305"/>
              </a:spcBef>
            </a:pPr>
            <a:r>
              <a:rPr dirty="0" sz="2800">
                <a:latin typeface="Arial"/>
                <a:cs typeface="Arial"/>
              </a:rPr>
              <a:t>2</a:t>
            </a:r>
            <a:r>
              <a:rPr dirty="0" sz="2800">
                <a:latin typeface="黑体"/>
                <a:cs typeface="黑体"/>
              </a:rPr>
              <a:t>．流量分配</a:t>
            </a:r>
            <a:r>
              <a:rPr dirty="0" sz="2800" spc="-5">
                <a:latin typeface="黑体"/>
                <a:cs typeface="黑体"/>
              </a:rPr>
              <a:t>算</a:t>
            </a:r>
            <a:r>
              <a:rPr dirty="0" sz="2800" spc="25">
                <a:latin typeface="黑体"/>
                <a:cs typeface="黑体"/>
              </a:rPr>
              <a:t>法</a:t>
            </a:r>
            <a:r>
              <a:rPr dirty="0" sz="2800" spc="-5">
                <a:latin typeface="Arial"/>
                <a:cs typeface="Arial"/>
              </a:rPr>
              <a:t>——</a:t>
            </a:r>
            <a:r>
              <a:rPr dirty="0" sz="2800">
                <a:latin typeface="黑体"/>
                <a:cs typeface="黑体"/>
              </a:rPr>
              <a:t>以</a:t>
            </a:r>
            <a:r>
              <a:rPr dirty="0" sz="2800" spc="-5">
                <a:latin typeface="黑体"/>
                <a:cs typeface="黑体"/>
              </a:rPr>
              <a:t>抖音</a:t>
            </a:r>
            <a:r>
              <a:rPr dirty="0" sz="2800">
                <a:latin typeface="黑体"/>
                <a:cs typeface="黑体"/>
              </a:rPr>
              <a:t>平</a:t>
            </a:r>
            <a:r>
              <a:rPr dirty="0" sz="2800" spc="-5">
                <a:latin typeface="黑体"/>
                <a:cs typeface="黑体"/>
              </a:rPr>
              <a:t>台为例</a:t>
            </a:r>
            <a:endParaRPr sz="2800">
              <a:latin typeface="黑体"/>
              <a:cs typeface="黑体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9268" y="2071116"/>
            <a:ext cx="4030979" cy="742315"/>
          </a:xfrm>
          <a:prstGeom prst="rect">
            <a:avLst/>
          </a:prstGeom>
          <a:solidFill>
            <a:srgbClr val="EB5F74"/>
          </a:solidFill>
          <a:ln w="12700">
            <a:solidFill>
              <a:srgbClr val="AC4452"/>
            </a:solidFill>
          </a:ln>
        </p:spPr>
        <p:txBody>
          <a:bodyPr wrap="square" lIns="0" tIns="183515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445"/>
              </a:spcBef>
            </a:pPr>
            <a:r>
              <a:rPr dirty="0" sz="2400" spc="-5">
                <a:solidFill>
                  <a:srgbClr val="FFFFFF"/>
                </a:solidFill>
                <a:latin typeface="黑体"/>
                <a:cs typeface="黑体"/>
              </a:rPr>
              <a:t>（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2400" spc="-5">
                <a:solidFill>
                  <a:srgbClr val="FFFFFF"/>
                </a:solidFill>
                <a:latin typeface="黑体"/>
                <a:cs typeface="黑体"/>
              </a:rPr>
              <a:t>）</a:t>
            </a:r>
            <a:r>
              <a:rPr dirty="0" sz="2400">
                <a:solidFill>
                  <a:srgbClr val="FFFFFF"/>
                </a:solidFill>
                <a:latin typeface="黑体"/>
                <a:cs typeface="黑体"/>
              </a:rPr>
              <a:t>流量智能分发</a:t>
            </a:r>
            <a:endParaRPr sz="2400">
              <a:latin typeface="黑体"/>
              <a:cs typeface="黑体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2521" y="2958853"/>
            <a:ext cx="11570335" cy="24034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 indent="720725">
              <a:lnSpc>
                <a:spcPct val="130000"/>
              </a:lnSpc>
              <a:spcBef>
                <a:spcPts val="95"/>
              </a:spcBef>
            </a:pPr>
            <a:r>
              <a:rPr dirty="0" sz="2000" spc="20">
                <a:latin typeface="黑体"/>
                <a:cs typeface="黑体"/>
              </a:rPr>
              <a:t>抖音系统对于新发布的视频或直播间通常会给予四部分的流量推</a:t>
            </a:r>
            <a:r>
              <a:rPr dirty="0" sz="2000" spc="30">
                <a:latin typeface="黑体"/>
                <a:cs typeface="黑体"/>
              </a:rPr>
              <a:t>荐</a:t>
            </a:r>
            <a:r>
              <a:rPr dirty="0" sz="2000" spc="20">
                <a:latin typeface="黑体"/>
                <a:cs typeface="黑体"/>
              </a:rPr>
              <a:t>，</a:t>
            </a:r>
            <a:r>
              <a:rPr dirty="0" sz="2000" spc="30" b="1">
                <a:latin typeface="黑体"/>
                <a:cs typeface="黑体"/>
              </a:rPr>
              <a:t>首先</a:t>
            </a:r>
            <a:r>
              <a:rPr dirty="0" sz="2000" spc="25">
                <a:latin typeface="黑体"/>
                <a:cs typeface="黑体"/>
              </a:rPr>
              <a:t>是分发给该账号的</a:t>
            </a:r>
            <a:r>
              <a:rPr dirty="0" sz="2000" spc="35">
                <a:latin typeface="黑体"/>
                <a:cs typeface="黑体"/>
              </a:rPr>
              <a:t>关</a:t>
            </a:r>
            <a:r>
              <a:rPr dirty="0" sz="2000">
                <a:latin typeface="黑体"/>
                <a:cs typeface="黑体"/>
              </a:rPr>
              <a:t>注 </a:t>
            </a:r>
            <a:r>
              <a:rPr dirty="0" sz="2000" spc="25">
                <a:latin typeface="黑体"/>
                <a:cs typeface="黑体"/>
              </a:rPr>
              <a:t>粉</a:t>
            </a:r>
            <a:r>
              <a:rPr dirty="0" sz="2000" spc="10">
                <a:latin typeface="黑体"/>
                <a:cs typeface="黑体"/>
              </a:rPr>
              <a:t>丝，因</a:t>
            </a:r>
            <a:r>
              <a:rPr dirty="0" sz="2000" spc="25">
                <a:latin typeface="黑体"/>
                <a:cs typeface="黑体"/>
              </a:rPr>
              <a:t>为</a:t>
            </a:r>
            <a:r>
              <a:rPr dirty="0" sz="2000" spc="10">
                <a:latin typeface="黑体"/>
                <a:cs typeface="黑体"/>
              </a:rPr>
              <a:t>关</a:t>
            </a:r>
            <a:r>
              <a:rPr dirty="0" sz="2000" spc="25">
                <a:latin typeface="黑体"/>
                <a:cs typeface="黑体"/>
              </a:rPr>
              <a:t>注</a:t>
            </a:r>
            <a:r>
              <a:rPr dirty="0" sz="2000" spc="10">
                <a:latin typeface="黑体"/>
                <a:cs typeface="黑体"/>
              </a:rPr>
              <a:t>的粉丝</a:t>
            </a:r>
            <a:r>
              <a:rPr dirty="0" sz="2000" spc="25">
                <a:latin typeface="黑体"/>
                <a:cs typeface="黑体"/>
              </a:rPr>
              <a:t>与</a:t>
            </a:r>
            <a:r>
              <a:rPr dirty="0" sz="2000" spc="10">
                <a:latin typeface="黑体"/>
                <a:cs typeface="黑体"/>
              </a:rPr>
              <a:t>账</a:t>
            </a:r>
            <a:r>
              <a:rPr dirty="0" sz="2000" spc="25">
                <a:latin typeface="黑体"/>
                <a:cs typeface="黑体"/>
              </a:rPr>
              <a:t>号</a:t>
            </a:r>
            <a:r>
              <a:rPr dirty="0" sz="2000" spc="10">
                <a:latin typeface="黑体"/>
                <a:cs typeface="黑体"/>
              </a:rPr>
              <a:t>之间具</a:t>
            </a:r>
            <a:r>
              <a:rPr dirty="0" sz="2000" spc="25">
                <a:latin typeface="黑体"/>
                <a:cs typeface="黑体"/>
              </a:rPr>
              <a:t>有</a:t>
            </a:r>
            <a:r>
              <a:rPr dirty="0" sz="2000" spc="10">
                <a:latin typeface="黑体"/>
                <a:cs typeface="黑体"/>
              </a:rPr>
              <a:t>最</a:t>
            </a:r>
            <a:r>
              <a:rPr dirty="0" sz="2000" spc="25">
                <a:latin typeface="黑体"/>
                <a:cs typeface="黑体"/>
              </a:rPr>
              <a:t>强</a:t>
            </a:r>
            <a:r>
              <a:rPr dirty="0" sz="2000" spc="10">
                <a:latin typeface="黑体"/>
                <a:cs typeface="黑体"/>
              </a:rPr>
              <a:t>的关系</a:t>
            </a:r>
            <a:r>
              <a:rPr dirty="0" sz="2000" spc="25">
                <a:latin typeface="黑体"/>
                <a:cs typeface="黑体"/>
              </a:rPr>
              <a:t>链</a:t>
            </a:r>
            <a:r>
              <a:rPr dirty="0" sz="2000" spc="10">
                <a:latin typeface="黑体"/>
                <a:cs typeface="黑体"/>
              </a:rPr>
              <a:t>接</a:t>
            </a:r>
            <a:r>
              <a:rPr dirty="0" sz="2000" spc="60">
                <a:latin typeface="黑体"/>
                <a:cs typeface="黑体"/>
              </a:rPr>
              <a:t>；</a:t>
            </a:r>
            <a:r>
              <a:rPr dirty="0" sz="2000" spc="15" b="1">
                <a:latin typeface="黑体"/>
                <a:cs typeface="黑体"/>
              </a:rPr>
              <a:t>其次</a:t>
            </a:r>
            <a:r>
              <a:rPr dirty="0" sz="2000" spc="10">
                <a:latin typeface="黑体"/>
                <a:cs typeface="黑体"/>
              </a:rPr>
              <a:t>是</a:t>
            </a:r>
            <a:r>
              <a:rPr dirty="0" sz="2000" spc="25">
                <a:latin typeface="黑体"/>
                <a:cs typeface="黑体"/>
              </a:rPr>
              <a:t>通</a:t>
            </a:r>
            <a:r>
              <a:rPr dirty="0" sz="2000" spc="10">
                <a:latin typeface="黑体"/>
                <a:cs typeface="黑体"/>
              </a:rPr>
              <a:t>讯录</a:t>
            </a:r>
            <a:r>
              <a:rPr dirty="0" sz="2000" spc="25">
                <a:latin typeface="黑体"/>
                <a:cs typeface="黑体"/>
              </a:rPr>
              <a:t>好</a:t>
            </a:r>
            <a:r>
              <a:rPr dirty="0" sz="2000" spc="10">
                <a:latin typeface="黑体"/>
                <a:cs typeface="黑体"/>
              </a:rPr>
              <a:t>友或者可能</a:t>
            </a:r>
            <a:r>
              <a:rPr dirty="0" sz="2000" spc="25">
                <a:latin typeface="黑体"/>
                <a:cs typeface="黑体"/>
              </a:rPr>
              <a:t>认</a:t>
            </a:r>
            <a:r>
              <a:rPr dirty="0" sz="2000" spc="10">
                <a:latin typeface="黑体"/>
                <a:cs typeface="黑体"/>
              </a:rPr>
              <a:t>识的</a:t>
            </a:r>
            <a:r>
              <a:rPr dirty="0" sz="2000" spc="35">
                <a:latin typeface="黑体"/>
                <a:cs typeface="黑体"/>
              </a:rPr>
              <a:t>人</a:t>
            </a:r>
            <a:r>
              <a:rPr dirty="0" sz="2000" spc="10">
                <a:latin typeface="黑体"/>
                <a:cs typeface="黑体"/>
              </a:rPr>
              <a:t>，这</a:t>
            </a:r>
            <a:r>
              <a:rPr dirty="0" sz="2000" spc="25">
                <a:latin typeface="黑体"/>
                <a:cs typeface="黑体"/>
              </a:rPr>
              <a:t>里</a:t>
            </a:r>
            <a:r>
              <a:rPr dirty="0" sz="2000" spc="5">
                <a:latin typeface="黑体"/>
                <a:cs typeface="黑体"/>
              </a:rPr>
              <a:t>有 </a:t>
            </a:r>
            <a:r>
              <a:rPr dirty="0" sz="2000" spc="20">
                <a:latin typeface="黑体"/>
                <a:cs typeface="黑体"/>
              </a:rPr>
              <a:t>个</a:t>
            </a:r>
            <a:r>
              <a:rPr dirty="0" sz="2000" spc="10">
                <a:latin typeface="黑体"/>
                <a:cs typeface="黑体"/>
              </a:rPr>
              <a:t>前提</a:t>
            </a:r>
            <a:r>
              <a:rPr dirty="0" sz="2000" spc="20">
                <a:latin typeface="黑体"/>
                <a:cs typeface="黑体"/>
              </a:rPr>
              <a:t>是</a:t>
            </a:r>
            <a:r>
              <a:rPr dirty="0" sz="2000" spc="10">
                <a:latin typeface="黑体"/>
                <a:cs typeface="黑体"/>
              </a:rPr>
              <a:t>需要</a:t>
            </a:r>
            <a:r>
              <a:rPr dirty="0" sz="2000" spc="20">
                <a:latin typeface="黑体"/>
                <a:cs typeface="黑体"/>
              </a:rPr>
              <a:t>授</a:t>
            </a:r>
            <a:r>
              <a:rPr dirty="0" sz="2000" spc="40">
                <a:latin typeface="黑体"/>
                <a:cs typeface="黑体"/>
              </a:rPr>
              <a:t>予</a:t>
            </a:r>
            <a:r>
              <a:rPr dirty="0" sz="2000">
                <a:latin typeface="Arial"/>
                <a:cs typeface="Arial"/>
              </a:rPr>
              <a:t>APP</a:t>
            </a:r>
            <a:r>
              <a:rPr dirty="0" sz="2000" spc="20">
                <a:latin typeface="黑体"/>
                <a:cs typeface="黑体"/>
              </a:rPr>
              <a:t>调</a:t>
            </a:r>
            <a:r>
              <a:rPr dirty="0" sz="2000" spc="10">
                <a:latin typeface="黑体"/>
                <a:cs typeface="黑体"/>
              </a:rPr>
              <a:t>用</a:t>
            </a:r>
            <a:r>
              <a:rPr dirty="0" sz="2000" spc="20">
                <a:latin typeface="黑体"/>
                <a:cs typeface="黑体"/>
              </a:rPr>
              <a:t>手</a:t>
            </a:r>
            <a:r>
              <a:rPr dirty="0" sz="2000" spc="10">
                <a:latin typeface="黑体"/>
                <a:cs typeface="黑体"/>
              </a:rPr>
              <a:t>机通讯</a:t>
            </a:r>
            <a:r>
              <a:rPr dirty="0" sz="2000" spc="20">
                <a:latin typeface="黑体"/>
                <a:cs typeface="黑体"/>
              </a:rPr>
              <a:t>录</a:t>
            </a:r>
            <a:r>
              <a:rPr dirty="0" sz="2000" spc="10">
                <a:latin typeface="黑体"/>
                <a:cs typeface="黑体"/>
              </a:rPr>
              <a:t>的</a:t>
            </a:r>
            <a:r>
              <a:rPr dirty="0" sz="2000" spc="20">
                <a:latin typeface="黑体"/>
                <a:cs typeface="黑体"/>
              </a:rPr>
              <a:t>权</a:t>
            </a:r>
            <a:r>
              <a:rPr dirty="0" sz="2000" spc="30">
                <a:latin typeface="黑体"/>
                <a:cs typeface="黑体"/>
              </a:rPr>
              <a:t>限</a:t>
            </a:r>
            <a:r>
              <a:rPr dirty="0" sz="2000" spc="10">
                <a:latin typeface="黑体"/>
                <a:cs typeface="黑体"/>
              </a:rPr>
              <a:t>，并</a:t>
            </a:r>
            <a:r>
              <a:rPr dirty="0" sz="2000" spc="20">
                <a:latin typeface="黑体"/>
                <a:cs typeface="黑体"/>
              </a:rPr>
              <a:t>且</a:t>
            </a:r>
            <a:r>
              <a:rPr dirty="0" sz="2000" spc="15">
                <a:latin typeface="黑体"/>
                <a:cs typeface="黑体"/>
              </a:rPr>
              <a:t>在</a:t>
            </a:r>
            <a:r>
              <a:rPr dirty="0" sz="2000">
                <a:latin typeface="Arial"/>
                <a:cs typeface="Arial"/>
              </a:rPr>
              <a:t>APP</a:t>
            </a:r>
            <a:r>
              <a:rPr dirty="0" sz="2000" spc="20">
                <a:latin typeface="黑体"/>
                <a:cs typeface="黑体"/>
              </a:rPr>
              <a:t>中开</a:t>
            </a:r>
            <a:r>
              <a:rPr dirty="0" sz="2000" spc="10">
                <a:latin typeface="黑体"/>
                <a:cs typeface="黑体"/>
              </a:rPr>
              <a:t>启通</a:t>
            </a:r>
            <a:r>
              <a:rPr dirty="0" sz="2000" spc="20">
                <a:latin typeface="黑体"/>
                <a:cs typeface="黑体"/>
              </a:rPr>
              <a:t>讯</a:t>
            </a:r>
            <a:r>
              <a:rPr dirty="0" sz="2000" spc="10">
                <a:latin typeface="黑体"/>
                <a:cs typeface="黑体"/>
              </a:rPr>
              <a:t>录好友</a:t>
            </a:r>
            <a:r>
              <a:rPr dirty="0" sz="2000" spc="20">
                <a:latin typeface="黑体"/>
                <a:cs typeface="黑体"/>
              </a:rPr>
              <a:t>可</a:t>
            </a:r>
            <a:r>
              <a:rPr dirty="0" sz="2000" spc="10">
                <a:latin typeface="黑体"/>
                <a:cs typeface="黑体"/>
              </a:rPr>
              <a:t>见</a:t>
            </a:r>
            <a:r>
              <a:rPr dirty="0" sz="2000" spc="25">
                <a:latin typeface="黑体"/>
                <a:cs typeface="黑体"/>
              </a:rPr>
              <a:t>；</a:t>
            </a:r>
            <a:r>
              <a:rPr dirty="0" sz="2000" spc="15" b="1">
                <a:latin typeface="黑体"/>
                <a:cs typeface="黑体"/>
              </a:rPr>
              <a:t>然后</a:t>
            </a:r>
            <a:r>
              <a:rPr dirty="0" sz="2000" spc="20">
                <a:latin typeface="黑体"/>
                <a:cs typeface="黑体"/>
              </a:rPr>
              <a:t>是</a:t>
            </a:r>
            <a:r>
              <a:rPr dirty="0" sz="2000" spc="10">
                <a:latin typeface="黑体"/>
                <a:cs typeface="黑体"/>
              </a:rPr>
              <a:t>同城</a:t>
            </a:r>
            <a:r>
              <a:rPr dirty="0" sz="2000" spc="20">
                <a:latin typeface="黑体"/>
                <a:cs typeface="黑体"/>
              </a:rPr>
              <a:t>推</a:t>
            </a:r>
            <a:r>
              <a:rPr dirty="0" sz="2000" spc="15">
                <a:latin typeface="黑体"/>
                <a:cs typeface="黑体"/>
              </a:rPr>
              <a:t>荐</a:t>
            </a:r>
            <a:r>
              <a:rPr dirty="0" sz="2000">
                <a:latin typeface="黑体"/>
                <a:cs typeface="黑体"/>
              </a:rPr>
              <a:t>，  </a:t>
            </a:r>
            <a:r>
              <a:rPr dirty="0" sz="2000" spc="20">
                <a:latin typeface="黑体"/>
                <a:cs typeface="黑体"/>
              </a:rPr>
              <a:t>对</a:t>
            </a:r>
            <a:r>
              <a:rPr dirty="0" sz="2000" spc="10">
                <a:latin typeface="黑体"/>
                <a:cs typeface="黑体"/>
              </a:rPr>
              <a:t>于处于</a:t>
            </a:r>
            <a:r>
              <a:rPr dirty="0" sz="2000" spc="20">
                <a:latin typeface="黑体"/>
                <a:cs typeface="黑体"/>
              </a:rPr>
              <a:t>成</a:t>
            </a:r>
            <a:r>
              <a:rPr dirty="0" sz="2000" spc="10">
                <a:latin typeface="黑体"/>
                <a:cs typeface="黑体"/>
              </a:rPr>
              <a:t>长</a:t>
            </a:r>
            <a:r>
              <a:rPr dirty="0" sz="2000" spc="20">
                <a:latin typeface="黑体"/>
                <a:cs typeface="黑体"/>
              </a:rPr>
              <a:t>初</a:t>
            </a:r>
            <a:r>
              <a:rPr dirty="0" sz="2000" spc="10">
                <a:latin typeface="黑体"/>
                <a:cs typeface="黑体"/>
              </a:rPr>
              <a:t>期的账</a:t>
            </a:r>
            <a:r>
              <a:rPr dirty="0" sz="2000" spc="20">
                <a:latin typeface="黑体"/>
                <a:cs typeface="黑体"/>
              </a:rPr>
              <a:t>号</a:t>
            </a:r>
            <a:r>
              <a:rPr dirty="0" sz="2000" spc="10">
                <a:latin typeface="黑体"/>
                <a:cs typeface="黑体"/>
              </a:rPr>
              <a:t>而</a:t>
            </a:r>
            <a:r>
              <a:rPr dirty="0" sz="2000" spc="45">
                <a:latin typeface="黑体"/>
                <a:cs typeface="黑体"/>
              </a:rPr>
              <a:t>言</a:t>
            </a:r>
            <a:r>
              <a:rPr dirty="0" sz="2000" spc="10">
                <a:latin typeface="黑体"/>
                <a:cs typeface="黑体"/>
              </a:rPr>
              <a:t>，同城</a:t>
            </a:r>
            <a:r>
              <a:rPr dirty="0" sz="2000" spc="20">
                <a:latin typeface="黑体"/>
                <a:cs typeface="黑体"/>
              </a:rPr>
              <a:t>推</a:t>
            </a:r>
            <a:r>
              <a:rPr dirty="0" sz="2000" spc="10">
                <a:latin typeface="黑体"/>
                <a:cs typeface="黑体"/>
              </a:rPr>
              <a:t>荐</a:t>
            </a:r>
            <a:r>
              <a:rPr dirty="0" sz="2000" spc="20">
                <a:latin typeface="黑体"/>
                <a:cs typeface="黑体"/>
              </a:rPr>
              <a:t>是</a:t>
            </a:r>
            <a:r>
              <a:rPr dirty="0" sz="2000" spc="10">
                <a:latin typeface="黑体"/>
                <a:cs typeface="黑体"/>
              </a:rPr>
              <a:t>第一波</a:t>
            </a:r>
            <a:r>
              <a:rPr dirty="0" sz="2000" spc="20">
                <a:latin typeface="黑体"/>
                <a:cs typeface="黑体"/>
              </a:rPr>
              <a:t>推</a:t>
            </a:r>
            <a:r>
              <a:rPr dirty="0" sz="2000" spc="10">
                <a:latin typeface="黑体"/>
                <a:cs typeface="黑体"/>
              </a:rPr>
              <a:t>送</a:t>
            </a:r>
            <a:r>
              <a:rPr dirty="0" sz="2000" spc="45">
                <a:latin typeface="黑体"/>
                <a:cs typeface="黑体"/>
              </a:rPr>
              <a:t>；</a:t>
            </a:r>
            <a:r>
              <a:rPr dirty="0" sz="2000" spc="15" b="1">
                <a:latin typeface="黑体"/>
                <a:cs typeface="黑体"/>
              </a:rPr>
              <a:t>最</a:t>
            </a:r>
            <a:r>
              <a:rPr dirty="0" sz="2000" spc="20" b="1">
                <a:latin typeface="黑体"/>
                <a:cs typeface="黑体"/>
              </a:rPr>
              <a:t>后</a:t>
            </a:r>
            <a:r>
              <a:rPr dirty="0" sz="2000" spc="10">
                <a:latin typeface="黑体"/>
                <a:cs typeface="黑体"/>
              </a:rPr>
              <a:t>则</a:t>
            </a:r>
            <a:r>
              <a:rPr dirty="0" sz="2000" spc="20">
                <a:latin typeface="黑体"/>
                <a:cs typeface="黑体"/>
              </a:rPr>
              <a:t>是</a:t>
            </a:r>
            <a:r>
              <a:rPr dirty="0" sz="2000" spc="10">
                <a:latin typeface="黑体"/>
                <a:cs typeface="黑体"/>
              </a:rPr>
              <a:t>相关</a:t>
            </a:r>
            <a:r>
              <a:rPr dirty="0" sz="2000" spc="20">
                <a:latin typeface="黑体"/>
                <a:cs typeface="黑体"/>
              </a:rPr>
              <a:t>标</a:t>
            </a:r>
            <a:r>
              <a:rPr dirty="0" sz="2000" spc="10">
                <a:latin typeface="黑体"/>
                <a:cs typeface="黑体"/>
              </a:rPr>
              <a:t>签用</a:t>
            </a:r>
            <a:r>
              <a:rPr dirty="0" sz="2000" spc="25">
                <a:latin typeface="黑体"/>
                <a:cs typeface="黑体"/>
              </a:rPr>
              <a:t>户</a:t>
            </a:r>
            <a:r>
              <a:rPr dirty="0" sz="2000" spc="10">
                <a:latin typeface="黑体"/>
                <a:cs typeface="黑体"/>
              </a:rPr>
              <a:t>，系</a:t>
            </a:r>
            <a:r>
              <a:rPr dirty="0" sz="2000" spc="20">
                <a:latin typeface="黑体"/>
                <a:cs typeface="黑体"/>
              </a:rPr>
              <a:t>统</a:t>
            </a:r>
            <a:r>
              <a:rPr dirty="0" sz="2000" spc="10">
                <a:latin typeface="黑体"/>
                <a:cs typeface="黑体"/>
              </a:rPr>
              <a:t>会先将每个</a:t>
            </a:r>
            <a:r>
              <a:rPr dirty="0" sz="2000" spc="20">
                <a:latin typeface="黑体"/>
                <a:cs typeface="黑体"/>
              </a:rPr>
              <a:t>账</a:t>
            </a:r>
            <a:r>
              <a:rPr dirty="0" sz="2000">
                <a:latin typeface="黑体"/>
                <a:cs typeface="黑体"/>
              </a:rPr>
              <a:t>号 </a:t>
            </a:r>
            <a:r>
              <a:rPr dirty="0" sz="2000" spc="25">
                <a:latin typeface="黑体"/>
                <a:cs typeface="黑体"/>
              </a:rPr>
              <a:t>和</a:t>
            </a:r>
            <a:r>
              <a:rPr dirty="0" sz="2000" spc="10">
                <a:latin typeface="黑体"/>
                <a:cs typeface="黑体"/>
              </a:rPr>
              <a:t>内容</a:t>
            </a:r>
            <a:r>
              <a:rPr dirty="0" sz="2000" spc="25">
                <a:latin typeface="黑体"/>
                <a:cs typeface="黑体"/>
              </a:rPr>
              <a:t>进</a:t>
            </a:r>
            <a:r>
              <a:rPr dirty="0" sz="2000" spc="10">
                <a:latin typeface="黑体"/>
                <a:cs typeface="黑体"/>
              </a:rPr>
              <a:t>行打</a:t>
            </a:r>
            <a:r>
              <a:rPr dirty="0" sz="2000" spc="25">
                <a:latin typeface="黑体"/>
                <a:cs typeface="黑体"/>
              </a:rPr>
              <a:t>标</a:t>
            </a:r>
            <a:r>
              <a:rPr dirty="0" sz="2000" spc="10">
                <a:latin typeface="黑体"/>
                <a:cs typeface="黑体"/>
              </a:rPr>
              <a:t>签处</a:t>
            </a:r>
            <a:r>
              <a:rPr dirty="0" sz="2000" spc="40">
                <a:latin typeface="黑体"/>
                <a:cs typeface="黑体"/>
              </a:rPr>
              <a:t>理</a:t>
            </a:r>
            <a:r>
              <a:rPr dirty="0" sz="2000" spc="10">
                <a:latin typeface="黑体"/>
                <a:cs typeface="黑体"/>
              </a:rPr>
              <a:t>，然</a:t>
            </a:r>
            <a:r>
              <a:rPr dirty="0" sz="2000" spc="25">
                <a:latin typeface="黑体"/>
                <a:cs typeface="黑体"/>
              </a:rPr>
              <a:t>后</a:t>
            </a:r>
            <a:r>
              <a:rPr dirty="0" sz="2000" spc="10">
                <a:latin typeface="黑体"/>
                <a:cs typeface="黑体"/>
              </a:rPr>
              <a:t>把视</a:t>
            </a:r>
            <a:r>
              <a:rPr dirty="0" sz="2000" spc="25">
                <a:latin typeface="黑体"/>
                <a:cs typeface="黑体"/>
              </a:rPr>
              <a:t>频</a:t>
            </a:r>
            <a:r>
              <a:rPr dirty="0" sz="2000" spc="10">
                <a:latin typeface="黑体"/>
                <a:cs typeface="黑体"/>
              </a:rPr>
              <a:t>或直</a:t>
            </a:r>
            <a:r>
              <a:rPr dirty="0" sz="2000" spc="25">
                <a:latin typeface="黑体"/>
                <a:cs typeface="黑体"/>
              </a:rPr>
              <a:t>播</a:t>
            </a:r>
            <a:r>
              <a:rPr dirty="0" sz="2000" spc="10">
                <a:latin typeface="黑体"/>
                <a:cs typeface="黑体"/>
              </a:rPr>
              <a:t>间推</a:t>
            </a:r>
            <a:r>
              <a:rPr dirty="0" sz="2000" spc="25">
                <a:latin typeface="黑体"/>
                <a:cs typeface="黑体"/>
              </a:rPr>
              <a:t>荐</a:t>
            </a:r>
            <a:r>
              <a:rPr dirty="0" sz="2000" spc="10">
                <a:latin typeface="黑体"/>
                <a:cs typeface="黑体"/>
              </a:rPr>
              <a:t>给系</a:t>
            </a:r>
            <a:r>
              <a:rPr dirty="0" sz="2000" spc="25">
                <a:latin typeface="黑体"/>
                <a:cs typeface="黑体"/>
              </a:rPr>
              <a:t>统</a:t>
            </a:r>
            <a:r>
              <a:rPr dirty="0" sz="2000" spc="10">
                <a:latin typeface="黑体"/>
                <a:cs typeface="黑体"/>
              </a:rPr>
              <a:t>标签</a:t>
            </a:r>
            <a:r>
              <a:rPr dirty="0" sz="2000" spc="25">
                <a:latin typeface="黑体"/>
                <a:cs typeface="黑体"/>
              </a:rPr>
              <a:t>相</a:t>
            </a:r>
            <a:r>
              <a:rPr dirty="0" sz="2000" spc="10">
                <a:latin typeface="黑体"/>
                <a:cs typeface="黑体"/>
              </a:rPr>
              <a:t>同或</a:t>
            </a:r>
            <a:r>
              <a:rPr dirty="0" sz="2000" spc="25">
                <a:latin typeface="黑体"/>
                <a:cs typeface="黑体"/>
              </a:rPr>
              <a:t>相</a:t>
            </a:r>
            <a:r>
              <a:rPr dirty="0" sz="2000" spc="10">
                <a:latin typeface="黑体"/>
                <a:cs typeface="黑体"/>
              </a:rPr>
              <a:t>似的</a:t>
            </a:r>
            <a:r>
              <a:rPr dirty="0" sz="2000" spc="25">
                <a:latin typeface="黑体"/>
                <a:cs typeface="黑体"/>
              </a:rPr>
              <a:t>账</a:t>
            </a:r>
            <a:r>
              <a:rPr dirty="0" sz="2000" spc="55">
                <a:latin typeface="黑体"/>
                <a:cs typeface="黑体"/>
              </a:rPr>
              <a:t>号</a:t>
            </a:r>
            <a:r>
              <a:rPr dirty="0" sz="2000" spc="10">
                <a:latin typeface="黑体"/>
                <a:cs typeface="黑体"/>
              </a:rPr>
              <a:t>，</a:t>
            </a:r>
            <a:r>
              <a:rPr dirty="0" sz="2000" spc="25">
                <a:latin typeface="黑体"/>
                <a:cs typeface="黑体"/>
              </a:rPr>
              <a:t>在</a:t>
            </a:r>
            <a:r>
              <a:rPr dirty="0" sz="2000" spc="15">
                <a:latin typeface="黑体"/>
                <a:cs typeface="黑体"/>
              </a:rPr>
              <a:t>小范围</a:t>
            </a:r>
            <a:r>
              <a:rPr dirty="0" sz="2000" spc="25">
                <a:latin typeface="黑体"/>
                <a:cs typeface="黑体"/>
              </a:rPr>
              <a:t>的</a:t>
            </a:r>
            <a:r>
              <a:rPr dirty="0" sz="2000" spc="15">
                <a:latin typeface="黑体"/>
                <a:cs typeface="黑体"/>
              </a:rPr>
              <a:t>流</a:t>
            </a:r>
            <a:r>
              <a:rPr dirty="0" sz="2000" spc="25">
                <a:latin typeface="黑体"/>
                <a:cs typeface="黑体"/>
              </a:rPr>
              <a:t>量</a:t>
            </a:r>
            <a:r>
              <a:rPr dirty="0" sz="2000" spc="15">
                <a:latin typeface="黑体"/>
                <a:cs typeface="黑体"/>
              </a:rPr>
              <a:t>池</a:t>
            </a:r>
            <a:r>
              <a:rPr dirty="0" sz="2000" spc="5">
                <a:latin typeface="黑体"/>
                <a:cs typeface="黑体"/>
              </a:rPr>
              <a:t>内 </a:t>
            </a:r>
            <a:r>
              <a:rPr dirty="0" sz="2000">
                <a:latin typeface="黑体"/>
                <a:cs typeface="黑体"/>
              </a:rPr>
              <a:t>进行扩</a:t>
            </a:r>
            <a:r>
              <a:rPr dirty="0" sz="2000" spc="-15">
                <a:latin typeface="黑体"/>
                <a:cs typeface="黑体"/>
              </a:rPr>
              <a:t>散</a:t>
            </a:r>
            <a:r>
              <a:rPr dirty="0" sz="2000">
                <a:latin typeface="黑体"/>
                <a:cs typeface="黑体"/>
              </a:rPr>
              <a:t>。</a:t>
            </a:r>
            <a:endParaRPr sz="2000">
              <a:latin typeface="黑体"/>
              <a:cs typeface="黑体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82823" y="4966715"/>
            <a:ext cx="5718175" cy="159715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446523" y="2259914"/>
            <a:ext cx="739330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黑体"/>
                <a:cs typeface="黑体"/>
              </a:rPr>
              <a:t>以</a:t>
            </a:r>
            <a:r>
              <a:rPr dirty="0" sz="2000" spc="5">
                <a:latin typeface="黑体"/>
                <a:cs typeface="黑体"/>
              </a:rPr>
              <a:t>抖音</a:t>
            </a:r>
            <a:r>
              <a:rPr dirty="0" sz="2000" spc="-20">
                <a:latin typeface="黑体"/>
                <a:cs typeface="黑体"/>
              </a:rPr>
              <a:t>平</a:t>
            </a:r>
            <a:r>
              <a:rPr dirty="0" sz="2000" spc="5">
                <a:latin typeface="黑体"/>
                <a:cs typeface="黑体"/>
              </a:rPr>
              <a:t>台</a:t>
            </a:r>
            <a:r>
              <a:rPr dirty="0" sz="2000" spc="-15">
                <a:latin typeface="黑体"/>
                <a:cs typeface="黑体"/>
              </a:rPr>
              <a:t>为</a:t>
            </a:r>
            <a:r>
              <a:rPr dirty="0" sz="2000" spc="5">
                <a:latin typeface="黑体"/>
                <a:cs typeface="黑体"/>
              </a:rPr>
              <a:t>例，</a:t>
            </a:r>
            <a:r>
              <a:rPr dirty="0" sz="2000" spc="-5">
                <a:latin typeface="黑体"/>
                <a:cs typeface="黑体"/>
              </a:rPr>
              <a:t>智</a:t>
            </a:r>
            <a:r>
              <a:rPr dirty="0" sz="2000" spc="-10">
                <a:latin typeface="黑体"/>
                <a:cs typeface="黑体"/>
              </a:rPr>
              <a:t>能</a:t>
            </a:r>
            <a:r>
              <a:rPr dirty="0" sz="2000" spc="5">
                <a:latin typeface="黑体"/>
                <a:cs typeface="黑体"/>
              </a:rPr>
              <a:t>分</a:t>
            </a:r>
            <a:r>
              <a:rPr dirty="0" sz="2000" spc="-15">
                <a:latin typeface="黑体"/>
                <a:cs typeface="黑体"/>
              </a:rPr>
              <a:t>发</a:t>
            </a:r>
            <a:r>
              <a:rPr dirty="0" sz="2000" spc="5">
                <a:latin typeface="黑体"/>
                <a:cs typeface="黑体"/>
              </a:rPr>
              <a:t>、流</a:t>
            </a:r>
            <a:r>
              <a:rPr dirty="0" sz="2000" spc="-5">
                <a:latin typeface="黑体"/>
                <a:cs typeface="黑体"/>
              </a:rPr>
              <a:t>量</a:t>
            </a:r>
            <a:r>
              <a:rPr dirty="0" sz="2000" spc="-10">
                <a:latin typeface="黑体"/>
                <a:cs typeface="黑体"/>
              </a:rPr>
              <a:t>池</a:t>
            </a:r>
            <a:r>
              <a:rPr dirty="0" sz="2000" spc="5">
                <a:latin typeface="黑体"/>
                <a:cs typeface="黑体"/>
              </a:rPr>
              <a:t>、</a:t>
            </a:r>
            <a:r>
              <a:rPr dirty="0" sz="2000" spc="-15">
                <a:latin typeface="黑体"/>
                <a:cs typeface="黑体"/>
              </a:rPr>
              <a:t>去</a:t>
            </a:r>
            <a:r>
              <a:rPr dirty="0" sz="2000" spc="5">
                <a:latin typeface="黑体"/>
                <a:cs typeface="黑体"/>
              </a:rPr>
              <a:t>中心</a:t>
            </a:r>
            <a:r>
              <a:rPr dirty="0" sz="2000" spc="-5">
                <a:latin typeface="黑体"/>
                <a:cs typeface="黑体"/>
              </a:rPr>
              <a:t>化</a:t>
            </a:r>
            <a:r>
              <a:rPr dirty="0" sz="2000" spc="-10">
                <a:latin typeface="黑体"/>
                <a:cs typeface="黑体"/>
              </a:rPr>
              <a:t>，</a:t>
            </a:r>
            <a:r>
              <a:rPr dirty="0" sz="2000" spc="5">
                <a:latin typeface="黑体"/>
                <a:cs typeface="黑体"/>
              </a:rPr>
              <a:t>是</a:t>
            </a:r>
            <a:r>
              <a:rPr dirty="0" sz="2000" spc="-15">
                <a:latin typeface="黑体"/>
                <a:cs typeface="黑体"/>
              </a:rPr>
              <a:t>其</a:t>
            </a:r>
            <a:r>
              <a:rPr dirty="0" sz="2000" spc="5">
                <a:latin typeface="黑体"/>
                <a:cs typeface="黑体"/>
              </a:rPr>
              <a:t>明显</a:t>
            </a:r>
            <a:r>
              <a:rPr dirty="0" sz="2000" spc="-5">
                <a:latin typeface="黑体"/>
                <a:cs typeface="黑体"/>
              </a:rPr>
              <a:t>特</a:t>
            </a:r>
            <a:r>
              <a:rPr dirty="0" sz="2000" spc="-10">
                <a:latin typeface="黑体"/>
                <a:cs typeface="黑体"/>
              </a:rPr>
              <a:t>征</a:t>
            </a:r>
            <a:r>
              <a:rPr dirty="0" sz="2000" spc="5">
                <a:latin typeface="黑体"/>
                <a:cs typeface="黑体"/>
              </a:rPr>
              <a:t>。</a:t>
            </a:r>
            <a:endParaRPr sz="2000">
              <a:latin typeface="黑体"/>
              <a:cs typeface="黑体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17252" y="5370576"/>
            <a:ext cx="1941576" cy="119786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62811" cy="122377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23594" y="236042"/>
            <a:ext cx="566864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74165" algn="l"/>
              </a:tabLst>
            </a:pPr>
            <a:r>
              <a:rPr dirty="0" sz="3200" spc="10"/>
              <a:t>活动</a:t>
            </a:r>
            <a:r>
              <a:rPr dirty="0" sz="3200" spc="-10"/>
              <a:t>二	</a:t>
            </a:r>
            <a:r>
              <a:rPr dirty="0" sz="3200" spc="5"/>
              <a:t>认识</a:t>
            </a:r>
            <a:r>
              <a:rPr dirty="0" sz="3200" spc="-10"/>
              <a:t>直</a:t>
            </a:r>
            <a:r>
              <a:rPr dirty="0" sz="3200" spc="5"/>
              <a:t>播</a:t>
            </a:r>
            <a:r>
              <a:rPr dirty="0" sz="3200" spc="-10"/>
              <a:t>平台</a:t>
            </a:r>
            <a:r>
              <a:rPr dirty="0" sz="3200"/>
              <a:t>流</a:t>
            </a:r>
            <a:r>
              <a:rPr dirty="0" sz="3200" spc="-10"/>
              <a:t>量来源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239268" y="1367027"/>
            <a:ext cx="6507480" cy="523240"/>
          </a:xfrm>
          <a:prstGeom prst="rect">
            <a:avLst/>
          </a:prstGeom>
          <a:solidFill>
            <a:srgbClr val="FFB954"/>
          </a:solidFill>
        </p:spPr>
        <p:txBody>
          <a:bodyPr wrap="square" lIns="0" tIns="38735" rIns="0" bIns="0" rtlCol="0" vert="horz">
            <a:spAutoFit/>
          </a:bodyPr>
          <a:lstStyle/>
          <a:p>
            <a:pPr marL="306705">
              <a:lnSpc>
                <a:spcPct val="100000"/>
              </a:lnSpc>
              <a:spcBef>
                <a:spcPts val="305"/>
              </a:spcBef>
            </a:pPr>
            <a:r>
              <a:rPr dirty="0" sz="2800">
                <a:latin typeface="Arial"/>
                <a:cs typeface="Arial"/>
              </a:rPr>
              <a:t>2</a:t>
            </a:r>
            <a:r>
              <a:rPr dirty="0" sz="2800">
                <a:latin typeface="黑体"/>
                <a:cs typeface="黑体"/>
              </a:rPr>
              <a:t>．流量分配</a:t>
            </a:r>
            <a:r>
              <a:rPr dirty="0" sz="2800" spc="-5">
                <a:latin typeface="黑体"/>
                <a:cs typeface="黑体"/>
              </a:rPr>
              <a:t>算</a:t>
            </a:r>
            <a:r>
              <a:rPr dirty="0" sz="2800" spc="25">
                <a:latin typeface="黑体"/>
                <a:cs typeface="黑体"/>
              </a:rPr>
              <a:t>法</a:t>
            </a:r>
            <a:r>
              <a:rPr dirty="0" sz="2800" spc="-5">
                <a:latin typeface="Arial"/>
                <a:cs typeface="Arial"/>
              </a:rPr>
              <a:t>——</a:t>
            </a:r>
            <a:r>
              <a:rPr dirty="0" sz="2800">
                <a:latin typeface="黑体"/>
                <a:cs typeface="黑体"/>
              </a:rPr>
              <a:t>以</a:t>
            </a:r>
            <a:r>
              <a:rPr dirty="0" sz="2800" spc="-5">
                <a:latin typeface="黑体"/>
                <a:cs typeface="黑体"/>
              </a:rPr>
              <a:t>抖音</a:t>
            </a:r>
            <a:r>
              <a:rPr dirty="0" sz="2800">
                <a:latin typeface="黑体"/>
                <a:cs typeface="黑体"/>
              </a:rPr>
              <a:t>平</a:t>
            </a:r>
            <a:r>
              <a:rPr dirty="0" sz="2800" spc="-5">
                <a:latin typeface="黑体"/>
                <a:cs typeface="黑体"/>
              </a:rPr>
              <a:t>台为例</a:t>
            </a:r>
            <a:endParaRPr sz="2800">
              <a:latin typeface="黑体"/>
              <a:cs typeface="黑体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9268" y="2071116"/>
            <a:ext cx="4030979" cy="742315"/>
          </a:xfrm>
          <a:prstGeom prst="rect">
            <a:avLst/>
          </a:prstGeom>
          <a:solidFill>
            <a:srgbClr val="EB5F74"/>
          </a:solidFill>
          <a:ln w="12700">
            <a:solidFill>
              <a:srgbClr val="AC4452"/>
            </a:solidFill>
          </a:ln>
        </p:spPr>
        <p:txBody>
          <a:bodyPr wrap="square" lIns="0" tIns="183515" rIns="0" bIns="0" rtlCol="0" vert="horz">
            <a:spAutoFit/>
          </a:bodyPr>
          <a:lstStyle/>
          <a:p>
            <a:pPr marL="864235">
              <a:lnSpc>
                <a:spcPct val="100000"/>
              </a:lnSpc>
              <a:spcBef>
                <a:spcPts val="1445"/>
              </a:spcBef>
            </a:pPr>
            <a:r>
              <a:rPr dirty="0" sz="2400" spc="-5">
                <a:solidFill>
                  <a:srgbClr val="FFFFFF"/>
                </a:solidFill>
                <a:latin typeface="黑体"/>
                <a:cs typeface="黑体"/>
              </a:rPr>
              <a:t>（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2400" spc="-5">
                <a:solidFill>
                  <a:srgbClr val="FFFFFF"/>
                </a:solidFill>
                <a:latin typeface="黑体"/>
                <a:cs typeface="黑体"/>
              </a:rPr>
              <a:t>）</a:t>
            </a:r>
            <a:r>
              <a:rPr dirty="0" sz="2400">
                <a:solidFill>
                  <a:srgbClr val="FFFFFF"/>
                </a:solidFill>
                <a:latin typeface="黑体"/>
                <a:cs typeface="黑体"/>
              </a:rPr>
              <a:t>流量池原则</a:t>
            </a:r>
            <a:endParaRPr sz="2400">
              <a:latin typeface="黑体"/>
              <a:cs typeface="黑体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2521" y="2958853"/>
            <a:ext cx="11572875" cy="332232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12700" marR="5080" indent="720725">
              <a:lnSpc>
                <a:spcPct val="130100"/>
              </a:lnSpc>
              <a:spcBef>
                <a:spcPts val="90"/>
              </a:spcBef>
            </a:pPr>
            <a:r>
              <a:rPr dirty="0" sz="2000" spc="20">
                <a:latin typeface="黑体"/>
                <a:cs typeface="黑体"/>
              </a:rPr>
              <a:t>上述智</a:t>
            </a:r>
            <a:r>
              <a:rPr dirty="0" sz="2000" spc="30">
                <a:latin typeface="黑体"/>
                <a:cs typeface="黑体"/>
              </a:rPr>
              <a:t>能</a:t>
            </a:r>
            <a:r>
              <a:rPr dirty="0" sz="2000" spc="20">
                <a:latin typeface="黑体"/>
                <a:cs typeface="黑体"/>
              </a:rPr>
              <a:t>分发中提到</a:t>
            </a:r>
            <a:r>
              <a:rPr dirty="0" sz="2000" spc="30">
                <a:latin typeface="黑体"/>
                <a:cs typeface="黑体"/>
              </a:rPr>
              <a:t>的</a:t>
            </a:r>
            <a:r>
              <a:rPr dirty="0" sz="2000" spc="20">
                <a:latin typeface="黑体"/>
                <a:cs typeface="黑体"/>
              </a:rPr>
              <a:t>前三</a:t>
            </a:r>
            <a:r>
              <a:rPr dirty="0" sz="2000" spc="45">
                <a:latin typeface="黑体"/>
                <a:cs typeface="黑体"/>
              </a:rPr>
              <a:t>点</a:t>
            </a:r>
            <a:r>
              <a:rPr dirty="0" sz="2000" spc="25">
                <a:latin typeface="黑体"/>
                <a:cs typeface="黑体"/>
              </a:rPr>
              <a:t>，</a:t>
            </a:r>
            <a:r>
              <a:rPr dirty="0" sz="2000" spc="20">
                <a:latin typeface="黑体"/>
                <a:cs typeface="黑体"/>
              </a:rPr>
              <a:t>不</a:t>
            </a:r>
            <a:r>
              <a:rPr dirty="0" sz="2000" spc="30">
                <a:latin typeface="黑体"/>
                <a:cs typeface="黑体"/>
              </a:rPr>
              <a:t>管</a:t>
            </a:r>
            <a:r>
              <a:rPr dirty="0" sz="2000" spc="20">
                <a:latin typeface="黑体"/>
                <a:cs typeface="黑体"/>
              </a:rPr>
              <a:t>是粉</a:t>
            </a:r>
            <a:r>
              <a:rPr dirty="0" sz="2000" spc="30">
                <a:latin typeface="黑体"/>
                <a:cs typeface="黑体"/>
              </a:rPr>
              <a:t>丝</a:t>
            </a:r>
            <a:r>
              <a:rPr dirty="0" sz="2000" spc="20">
                <a:latin typeface="黑体"/>
                <a:cs typeface="黑体"/>
              </a:rPr>
              <a:t>，还</a:t>
            </a:r>
            <a:r>
              <a:rPr dirty="0" sz="2000" spc="30">
                <a:latin typeface="黑体"/>
                <a:cs typeface="黑体"/>
              </a:rPr>
              <a:t>是</a:t>
            </a:r>
            <a:r>
              <a:rPr dirty="0" sz="2000" spc="20">
                <a:latin typeface="黑体"/>
                <a:cs typeface="黑体"/>
              </a:rPr>
              <a:t>通讯录好</a:t>
            </a:r>
            <a:r>
              <a:rPr dirty="0" sz="2000" spc="35">
                <a:latin typeface="黑体"/>
                <a:cs typeface="黑体"/>
              </a:rPr>
              <a:t>友，</a:t>
            </a:r>
            <a:r>
              <a:rPr dirty="0" sz="2000" spc="20">
                <a:latin typeface="黑体"/>
                <a:cs typeface="黑体"/>
              </a:rPr>
              <a:t>与平台上亿的流量相</a:t>
            </a:r>
            <a:r>
              <a:rPr dirty="0" sz="2000" spc="25">
                <a:latin typeface="黑体"/>
                <a:cs typeface="黑体"/>
              </a:rPr>
              <a:t>比</a:t>
            </a:r>
            <a:r>
              <a:rPr dirty="0" sz="2000" spc="20">
                <a:latin typeface="黑体"/>
                <a:cs typeface="黑体"/>
              </a:rPr>
              <a:t>，数量上 </a:t>
            </a:r>
            <a:r>
              <a:rPr dirty="0" sz="2000" spc="25">
                <a:latin typeface="黑体"/>
                <a:cs typeface="黑体"/>
              </a:rPr>
              <a:t>简</a:t>
            </a:r>
            <a:r>
              <a:rPr dirty="0" sz="2000" spc="10">
                <a:latin typeface="黑体"/>
                <a:cs typeface="黑体"/>
              </a:rPr>
              <a:t>直可</a:t>
            </a:r>
            <a:r>
              <a:rPr dirty="0" sz="2000" spc="25">
                <a:latin typeface="黑体"/>
                <a:cs typeface="黑体"/>
              </a:rPr>
              <a:t>以</a:t>
            </a:r>
            <a:r>
              <a:rPr dirty="0" sz="2000" spc="10">
                <a:latin typeface="黑体"/>
                <a:cs typeface="黑体"/>
              </a:rPr>
              <a:t>忽略</a:t>
            </a:r>
            <a:r>
              <a:rPr dirty="0" sz="2000" spc="25">
                <a:latin typeface="黑体"/>
                <a:cs typeface="黑体"/>
              </a:rPr>
              <a:t>不计</a:t>
            </a:r>
            <a:r>
              <a:rPr dirty="0" sz="2000" spc="10">
                <a:latin typeface="黑体"/>
                <a:cs typeface="黑体"/>
              </a:rPr>
              <a:t>。</a:t>
            </a:r>
            <a:r>
              <a:rPr dirty="0" sz="2000" spc="25">
                <a:latin typeface="黑体"/>
                <a:cs typeface="黑体"/>
              </a:rPr>
              <a:t>而</a:t>
            </a:r>
            <a:r>
              <a:rPr dirty="0" sz="2000" spc="10">
                <a:latin typeface="黑体"/>
                <a:cs typeface="黑体"/>
              </a:rPr>
              <a:t>且，</a:t>
            </a:r>
            <a:r>
              <a:rPr dirty="0" sz="2000" spc="25">
                <a:latin typeface="黑体"/>
                <a:cs typeface="黑体"/>
              </a:rPr>
              <a:t>系</a:t>
            </a:r>
            <a:r>
              <a:rPr dirty="0" sz="2000" spc="10">
                <a:latin typeface="黑体"/>
                <a:cs typeface="黑体"/>
              </a:rPr>
              <a:t>统能</a:t>
            </a:r>
            <a:r>
              <a:rPr dirty="0" sz="2000" spc="25">
                <a:latin typeface="黑体"/>
                <a:cs typeface="黑体"/>
              </a:rPr>
              <a:t>推</a:t>
            </a:r>
            <a:r>
              <a:rPr dirty="0" sz="2000" spc="10">
                <a:latin typeface="黑体"/>
                <a:cs typeface="黑体"/>
              </a:rPr>
              <a:t>荐的</a:t>
            </a:r>
            <a:r>
              <a:rPr dirty="0" sz="2000" spc="25">
                <a:latin typeface="黑体"/>
                <a:cs typeface="黑体"/>
              </a:rPr>
              <a:t>同</a:t>
            </a:r>
            <a:r>
              <a:rPr dirty="0" sz="2000" spc="10">
                <a:latin typeface="黑体"/>
                <a:cs typeface="黑体"/>
              </a:rPr>
              <a:t>城流</a:t>
            </a:r>
            <a:r>
              <a:rPr dirty="0" sz="2000" spc="25">
                <a:latin typeface="黑体"/>
                <a:cs typeface="黑体"/>
              </a:rPr>
              <a:t>量</a:t>
            </a:r>
            <a:r>
              <a:rPr dirty="0" sz="2000" spc="10">
                <a:latin typeface="黑体"/>
                <a:cs typeface="黑体"/>
              </a:rPr>
              <a:t>也相</a:t>
            </a:r>
            <a:r>
              <a:rPr dirty="0" sz="2000" spc="25">
                <a:latin typeface="黑体"/>
                <a:cs typeface="黑体"/>
              </a:rPr>
              <a:t>当</a:t>
            </a:r>
            <a:r>
              <a:rPr dirty="0" sz="2000" spc="10">
                <a:latin typeface="黑体"/>
                <a:cs typeface="黑体"/>
              </a:rPr>
              <a:t>有</a:t>
            </a:r>
            <a:r>
              <a:rPr dirty="0" sz="2000" spc="40">
                <a:latin typeface="黑体"/>
                <a:cs typeface="黑体"/>
              </a:rPr>
              <a:t>限</a:t>
            </a:r>
            <a:r>
              <a:rPr dirty="0" sz="2000" spc="25">
                <a:latin typeface="黑体"/>
                <a:cs typeface="黑体"/>
              </a:rPr>
              <a:t>。</a:t>
            </a:r>
            <a:r>
              <a:rPr dirty="0" sz="2000" spc="10">
                <a:latin typeface="黑体"/>
                <a:cs typeface="黑体"/>
              </a:rPr>
              <a:t>那么</a:t>
            </a:r>
            <a:r>
              <a:rPr dirty="0" sz="2000" spc="25">
                <a:latin typeface="黑体"/>
                <a:cs typeface="黑体"/>
              </a:rPr>
              <a:t>，</a:t>
            </a:r>
            <a:r>
              <a:rPr dirty="0" sz="2000" spc="10">
                <a:latin typeface="黑体"/>
                <a:cs typeface="黑体"/>
              </a:rPr>
              <a:t>想要</a:t>
            </a:r>
            <a:r>
              <a:rPr dirty="0" sz="2000" spc="25">
                <a:latin typeface="黑体"/>
                <a:cs typeface="黑体"/>
              </a:rPr>
              <a:t>获</a:t>
            </a:r>
            <a:r>
              <a:rPr dirty="0" sz="2000" spc="10">
                <a:latin typeface="黑体"/>
                <a:cs typeface="黑体"/>
              </a:rPr>
              <a:t>取平</a:t>
            </a:r>
            <a:r>
              <a:rPr dirty="0" sz="2000" spc="25">
                <a:latin typeface="黑体"/>
                <a:cs typeface="黑体"/>
              </a:rPr>
              <a:t>台</a:t>
            </a:r>
            <a:r>
              <a:rPr dirty="0" sz="2000" spc="10">
                <a:latin typeface="黑体"/>
                <a:cs typeface="黑体"/>
              </a:rPr>
              <a:t>更多的</a:t>
            </a:r>
            <a:r>
              <a:rPr dirty="0" sz="2000" spc="25">
                <a:latin typeface="黑体"/>
                <a:cs typeface="黑体"/>
              </a:rPr>
              <a:t>免</a:t>
            </a:r>
            <a:r>
              <a:rPr dirty="0" sz="2000" spc="10">
                <a:latin typeface="黑体"/>
                <a:cs typeface="黑体"/>
              </a:rPr>
              <a:t>费</a:t>
            </a:r>
            <a:r>
              <a:rPr dirty="0" sz="2000" spc="25">
                <a:latin typeface="黑体"/>
                <a:cs typeface="黑体"/>
              </a:rPr>
              <a:t>流</a:t>
            </a:r>
            <a:r>
              <a:rPr dirty="0" sz="2000" spc="35">
                <a:latin typeface="黑体"/>
                <a:cs typeface="黑体"/>
              </a:rPr>
              <a:t>量</a:t>
            </a:r>
            <a:r>
              <a:rPr dirty="0" sz="2000" spc="5">
                <a:latin typeface="黑体"/>
                <a:cs typeface="黑体"/>
              </a:rPr>
              <a:t>，  </a:t>
            </a:r>
            <a:r>
              <a:rPr dirty="0" sz="2000">
                <a:latin typeface="黑体"/>
                <a:cs typeface="黑体"/>
              </a:rPr>
              <a:t>流量池</a:t>
            </a:r>
            <a:r>
              <a:rPr dirty="0" sz="2000" spc="-15">
                <a:latin typeface="黑体"/>
                <a:cs typeface="黑体"/>
              </a:rPr>
              <a:t>推</a:t>
            </a:r>
            <a:r>
              <a:rPr dirty="0" sz="2000">
                <a:latin typeface="黑体"/>
                <a:cs typeface="黑体"/>
              </a:rPr>
              <a:t>荐</a:t>
            </a:r>
            <a:r>
              <a:rPr dirty="0" sz="2000" spc="-15">
                <a:latin typeface="黑体"/>
                <a:cs typeface="黑体"/>
              </a:rPr>
              <a:t>则</a:t>
            </a:r>
            <a:r>
              <a:rPr dirty="0" sz="2000">
                <a:latin typeface="黑体"/>
                <a:cs typeface="黑体"/>
              </a:rPr>
              <a:t>至关重</a:t>
            </a:r>
            <a:r>
              <a:rPr dirty="0" sz="2000" spc="-10">
                <a:latin typeface="黑体"/>
                <a:cs typeface="黑体"/>
              </a:rPr>
              <a:t>要</a:t>
            </a:r>
            <a:r>
              <a:rPr dirty="0" sz="2000">
                <a:latin typeface="黑体"/>
                <a:cs typeface="黑体"/>
              </a:rPr>
              <a:t>。</a:t>
            </a:r>
            <a:endParaRPr sz="2000">
              <a:latin typeface="黑体"/>
              <a:cs typeface="黑体"/>
            </a:endParaRPr>
          </a:p>
          <a:p>
            <a:pPr algn="just" marL="12700" marR="5080" indent="720725">
              <a:lnSpc>
                <a:spcPct val="130000"/>
              </a:lnSpc>
              <a:spcBef>
                <a:spcPts val="505"/>
              </a:spcBef>
            </a:pPr>
            <a:r>
              <a:rPr dirty="0" sz="2000" spc="20">
                <a:latin typeface="黑体"/>
                <a:cs typeface="黑体"/>
              </a:rPr>
              <a:t>如上所</a:t>
            </a:r>
            <a:r>
              <a:rPr dirty="0" sz="2000" spc="35">
                <a:latin typeface="黑体"/>
                <a:cs typeface="黑体"/>
              </a:rPr>
              <a:t>述</a:t>
            </a:r>
            <a:r>
              <a:rPr dirty="0" sz="2000" spc="20">
                <a:latin typeface="黑体"/>
                <a:cs typeface="黑体"/>
              </a:rPr>
              <a:t>，对于新发</a:t>
            </a:r>
            <a:r>
              <a:rPr dirty="0" sz="2000" spc="30">
                <a:latin typeface="黑体"/>
                <a:cs typeface="黑体"/>
              </a:rPr>
              <a:t>布</a:t>
            </a:r>
            <a:r>
              <a:rPr dirty="0" sz="2000" spc="20">
                <a:latin typeface="黑体"/>
                <a:cs typeface="黑体"/>
              </a:rPr>
              <a:t>的视频或直</a:t>
            </a:r>
            <a:r>
              <a:rPr dirty="0" sz="2000" spc="30">
                <a:latin typeface="黑体"/>
                <a:cs typeface="黑体"/>
              </a:rPr>
              <a:t>播</a:t>
            </a:r>
            <a:r>
              <a:rPr dirty="0" sz="2000" spc="45">
                <a:latin typeface="黑体"/>
                <a:cs typeface="黑体"/>
              </a:rPr>
              <a:t>间</a:t>
            </a:r>
            <a:r>
              <a:rPr dirty="0" sz="2000" spc="20">
                <a:latin typeface="黑体"/>
                <a:cs typeface="黑体"/>
              </a:rPr>
              <a:t>，平台会</a:t>
            </a:r>
            <a:r>
              <a:rPr dirty="0" sz="2000" spc="30">
                <a:latin typeface="黑体"/>
                <a:cs typeface="黑体"/>
              </a:rPr>
              <a:t>先</a:t>
            </a:r>
            <a:r>
              <a:rPr dirty="0" sz="2000" spc="20">
                <a:latin typeface="黑体"/>
                <a:cs typeface="黑体"/>
              </a:rPr>
              <a:t>提供一个基</a:t>
            </a:r>
            <a:r>
              <a:rPr dirty="0" sz="2000" spc="30">
                <a:latin typeface="黑体"/>
                <a:cs typeface="黑体"/>
              </a:rPr>
              <a:t>于</a:t>
            </a:r>
            <a:r>
              <a:rPr dirty="0" sz="2000" spc="20">
                <a:latin typeface="黑体"/>
                <a:cs typeface="黑体"/>
              </a:rPr>
              <a:t>内容的小流量</a:t>
            </a:r>
            <a:r>
              <a:rPr dirty="0" sz="2000" spc="55">
                <a:latin typeface="黑体"/>
                <a:cs typeface="黑体"/>
              </a:rPr>
              <a:t>池</a:t>
            </a:r>
            <a:r>
              <a:rPr dirty="0" sz="2000" spc="20">
                <a:latin typeface="黑体"/>
                <a:cs typeface="黑体"/>
              </a:rPr>
              <a:t>，把内容推荐给 </a:t>
            </a:r>
            <a:r>
              <a:rPr dirty="0" sz="2000" spc="25">
                <a:latin typeface="黑体"/>
                <a:cs typeface="黑体"/>
              </a:rPr>
              <a:t>可</a:t>
            </a:r>
            <a:r>
              <a:rPr dirty="0" sz="2000" spc="10">
                <a:latin typeface="黑体"/>
                <a:cs typeface="黑体"/>
              </a:rPr>
              <a:t>能会</a:t>
            </a:r>
            <a:r>
              <a:rPr dirty="0" sz="2000" spc="25">
                <a:latin typeface="黑体"/>
                <a:cs typeface="黑体"/>
              </a:rPr>
              <a:t>感</a:t>
            </a:r>
            <a:r>
              <a:rPr dirty="0" sz="2000" spc="10">
                <a:latin typeface="黑体"/>
                <a:cs typeface="黑体"/>
              </a:rPr>
              <a:t>兴趣</a:t>
            </a:r>
            <a:r>
              <a:rPr dirty="0" sz="2000" spc="25">
                <a:latin typeface="黑体"/>
                <a:cs typeface="黑体"/>
              </a:rPr>
              <a:t>的</a:t>
            </a:r>
            <a:r>
              <a:rPr dirty="0" sz="2000" spc="10">
                <a:latin typeface="黑体"/>
                <a:cs typeface="黑体"/>
              </a:rPr>
              <a:t>人群</a:t>
            </a:r>
            <a:r>
              <a:rPr dirty="0" sz="2000" spc="25">
                <a:latin typeface="黑体"/>
                <a:cs typeface="黑体"/>
              </a:rPr>
              <a:t>进</a:t>
            </a:r>
            <a:r>
              <a:rPr dirty="0" sz="2000" spc="10">
                <a:latin typeface="黑体"/>
                <a:cs typeface="黑体"/>
              </a:rPr>
              <a:t>行测</a:t>
            </a:r>
            <a:r>
              <a:rPr dirty="0" sz="2000" spc="45">
                <a:latin typeface="黑体"/>
                <a:cs typeface="黑体"/>
              </a:rPr>
              <a:t>试</a:t>
            </a:r>
            <a:r>
              <a:rPr dirty="0" sz="2000" spc="10">
                <a:latin typeface="黑体"/>
                <a:cs typeface="黑体"/>
              </a:rPr>
              <a:t>。测</a:t>
            </a:r>
            <a:r>
              <a:rPr dirty="0" sz="2000" spc="25">
                <a:latin typeface="黑体"/>
                <a:cs typeface="黑体"/>
              </a:rPr>
              <a:t>试</a:t>
            </a:r>
            <a:r>
              <a:rPr dirty="0" sz="2000" spc="10">
                <a:latin typeface="黑体"/>
                <a:cs typeface="黑体"/>
              </a:rPr>
              <a:t>过程</a:t>
            </a:r>
            <a:r>
              <a:rPr dirty="0" sz="2000" spc="35">
                <a:latin typeface="黑体"/>
                <a:cs typeface="黑体"/>
              </a:rPr>
              <a:t>中</a:t>
            </a:r>
            <a:r>
              <a:rPr dirty="0" sz="2000" spc="10">
                <a:latin typeface="黑体"/>
                <a:cs typeface="黑体"/>
              </a:rPr>
              <a:t>，系</a:t>
            </a:r>
            <a:r>
              <a:rPr dirty="0" sz="2000" spc="25">
                <a:latin typeface="黑体"/>
                <a:cs typeface="黑体"/>
              </a:rPr>
              <a:t>统</a:t>
            </a:r>
            <a:r>
              <a:rPr dirty="0" sz="2000" spc="10">
                <a:latin typeface="黑体"/>
                <a:cs typeface="黑体"/>
              </a:rPr>
              <a:t>会根</a:t>
            </a:r>
            <a:r>
              <a:rPr dirty="0" sz="2000" spc="25">
                <a:latin typeface="黑体"/>
                <a:cs typeface="黑体"/>
              </a:rPr>
              <a:t>据</a:t>
            </a:r>
            <a:r>
              <a:rPr dirty="0" sz="2000" spc="10">
                <a:latin typeface="黑体"/>
                <a:cs typeface="黑体"/>
              </a:rPr>
              <a:t>视频</a:t>
            </a:r>
            <a:r>
              <a:rPr dirty="0" sz="2000" spc="25">
                <a:latin typeface="黑体"/>
                <a:cs typeface="黑体"/>
              </a:rPr>
              <a:t>或</a:t>
            </a:r>
            <a:r>
              <a:rPr dirty="0" sz="2000" spc="10">
                <a:latin typeface="黑体"/>
                <a:cs typeface="黑体"/>
              </a:rPr>
              <a:t>直播</a:t>
            </a:r>
            <a:r>
              <a:rPr dirty="0" sz="2000" spc="25">
                <a:latin typeface="黑体"/>
                <a:cs typeface="黑体"/>
              </a:rPr>
              <a:t>间</a:t>
            </a:r>
            <a:r>
              <a:rPr dirty="0" sz="2000" spc="10">
                <a:latin typeface="黑体"/>
                <a:cs typeface="黑体"/>
              </a:rPr>
              <a:t>在这</a:t>
            </a:r>
            <a:r>
              <a:rPr dirty="0" sz="2000" spc="25">
                <a:latin typeface="黑体"/>
                <a:cs typeface="黑体"/>
              </a:rPr>
              <a:t>个</a:t>
            </a:r>
            <a:r>
              <a:rPr dirty="0" sz="2000" spc="10">
                <a:latin typeface="黑体"/>
                <a:cs typeface="黑体"/>
              </a:rPr>
              <a:t>流量</a:t>
            </a:r>
            <a:r>
              <a:rPr dirty="0" sz="2000" spc="25">
                <a:latin typeface="黑体"/>
                <a:cs typeface="黑体"/>
              </a:rPr>
              <a:t>池</a:t>
            </a:r>
            <a:r>
              <a:rPr dirty="0" sz="2000" spc="10">
                <a:latin typeface="黑体"/>
                <a:cs typeface="黑体"/>
              </a:rPr>
              <a:t>内扩散</a:t>
            </a:r>
            <a:r>
              <a:rPr dirty="0" sz="2000" spc="25">
                <a:latin typeface="黑体"/>
                <a:cs typeface="黑体"/>
              </a:rPr>
              <a:t>产</a:t>
            </a:r>
            <a:r>
              <a:rPr dirty="0" sz="2000" spc="10">
                <a:latin typeface="黑体"/>
                <a:cs typeface="黑体"/>
              </a:rPr>
              <a:t>生</a:t>
            </a:r>
            <a:r>
              <a:rPr dirty="0" sz="2000" spc="25">
                <a:latin typeface="黑体"/>
                <a:cs typeface="黑体"/>
              </a:rPr>
              <a:t>的</a:t>
            </a:r>
            <a:r>
              <a:rPr dirty="0" sz="2000" spc="10">
                <a:latin typeface="黑体"/>
                <a:cs typeface="黑体"/>
              </a:rPr>
              <a:t>反</a:t>
            </a:r>
            <a:r>
              <a:rPr dirty="0" sz="2000" spc="5">
                <a:latin typeface="黑体"/>
                <a:cs typeface="黑体"/>
              </a:rPr>
              <a:t>馈 </a:t>
            </a:r>
            <a:r>
              <a:rPr dirty="0" sz="2000" spc="20">
                <a:latin typeface="黑体"/>
                <a:cs typeface="黑体"/>
              </a:rPr>
              <a:t>数</a:t>
            </a:r>
            <a:r>
              <a:rPr dirty="0" sz="2000" spc="10">
                <a:latin typeface="黑体"/>
                <a:cs typeface="黑体"/>
              </a:rPr>
              <a:t>据进</a:t>
            </a:r>
            <a:r>
              <a:rPr dirty="0" sz="2000" spc="20">
                <a:latin typeface="黑体"/>
                <a:cs typeface="黑体"/>
              </a:rPr>
              <a:t>行</a:t>
            </a:r>
            <a:r>
              <a:rPr dirty="0" sz="2000" spc="10">
                <a:latin typeface="黑体"/>
                <a:cs typeface="黑体"/>
              </a:rPr>
              <a:t>评</a:t>
            </a:r>
            <a:r>
              <a:rPr dirty="0" sz="2000" spc="20">
                <a:latin typeface="黑体"/>
                <a:cs typeface="黑体"/>
              </a:rPr>
              <a:t>估</a:t>
            </a:r>
            <a:r>
              <a:rPr dirty="0" sz="2000" spc="25">
                <a:latin typeface="黑体"/>
                <a:cs typeface="黑体"/>
              </a:rPr>
              <a:t>，</a:t>
            </a:r>
            <a:r>
              <a:rPr dirty="0" sz="2000" spc="10">
                <a:latin typeface="黑体"/>
                <a:cs typeface="黑体"/>
              </a:rPr>
              <a:t>如果</a:t>
            </a:r>
            <a:r>
              <a:rPr dirty="0" sz="2000" spc="20">
                <a:latin typeface="黑体"/>
                <a:cs typeface="黑体"/>
              </a:rPr>
              <a:t>数</a:t>
            </a:r>
            <a:r>
              <a:rPr dirty="0" sz="2000" spc="10">
                <a:latin typeface="黑体"/>
                <a:cs typeface="黑体"/>
              </a:rPr>
              <a:t>据反</a:t>
            </a:r>
            <a:r>
              <a:rPr dirty="0" sz="2000" spc="20">
                <a:latin typeface="黑体"/>
                <a:cs typeface="黑体"/>
              </a:rPr>
              <a:t>馈</a:t>
            </a:r>
            <a:r>
              <a:rPr dirty="0" sz="2000" spc="10">
                <a:latin typeface="黑体"/>
                <a:cs typeface="黑体"/>
              </a:rPr>
              <a:t>不</a:t>
            </a:r>
            <a:r>
              <a:rPr dirty="0" sz="2000" spc="25">
                <a:latin typeface="黑体"/>
                <a:cs typeface="黑体"/>
              </a:rPr>
              <a:t>错</a:t>
            </a:r>
            <a:r>
              <a:rPr dirty="0" sz="2000" spc="20">
                <a:latin typeface="黑体"/>
                <a:cs typeface="黑体"/>
              </a:rPr>
              <a:t>，</a:t>
            </a:r>
            <a:r>
              <a:rPr dirty="0" sz="2000" spc="10">
                <a:latin typeface="黑体"/>
                <a:cs typeface="黑体"/>
              </a:rPr>
              <a:t>说明</a:t>
            </a:r>
            <a:r>
              <a:rPr dirty="0" sz="2000" spc="20">
                <a:latin typeface="黑体"/>
                <a:cs typeface="黑体"/>
              </a:rPr>
              <a:t>内</a:t>
            </a:r>
            <a:r>
              <a:rPr dirty="0" sz="2000" spc="10">
                <a:latin typeface="黑体"/>
                <a:cs typeface="黑体"/>
              </a:rPr>
              <a:t>容质</a:t>
            </a:r>
            <a:r>
              <a:rPr dirty="0" sz="2000" spc="20">
                <a:latin typeface="黑体"/>
                <a:cs typeface="黑体"/>
              </a:rPr>
              <a:t>量</a:t>
            </a:r>
            <a:r>
              <a:rPr dirty="0" sz="2000" spc="10">
                <a:latin typeface="黑体"/>
                <a:cs typeface="黑体"/>
              </a:rPr>
              <a:t>优良</a:t>
            </a:r>
            <a:r>
              <a:rPr dirty="0" sz="2000" spc="20">
                <a:latin typeface="黑体"/>
                <a:cs typeface="黑体"/>
              </a:rPr>
              <a:t>，</a:t>
            </a:r>
            <a:r>
              <a:rPr dirty="0" sz="2000" spc="10">
                <a:latin typeface="黑体"/>
                <a:cs typeface="黑体"/>
              </a:rPr>
              <a:t>用户</a:t>
            </a:r>
            <a:r>
              <a:rPr dirty="0" sz="2000" spc="20">
                <a:latin typeface="黑体"/>
                <a:cs typeface="黑体"/>
              </a:rPr>
              <a:t>喜</a:t>
            </a:r>
            <a:r>
              <a:rPr dirty="0" sz="2000" spc="15">
                <a:latin typeface="黑体"/>
                <a:cs typeface="黑体"/>
              </a:rPr>
              <a:t>欢</a:t>
            </a:r>
            <a:r>
              <a:rPr dirty="0" sz="2000" spc="10">
                <a:latin typeface="黑体"/>
                <a:cs typeface="黑体"/>
              </a:rPr>
              <a:t>，</a:t>
            </a:r>
            <a:r>
              <a:rPr dirty="0" sz="2000" spc="20">
                <a:latin typeface="黑体"/>
                <a:cs typeface="黑体"/>
              </a:rPr>
              <a:t>那</a:t>
            </a:r>
            <a:r>
              <a:rPr dirty="0" sz="2000" spc="10">
                <a:latin typeface="黑体"/>
                <a:cs typeface="黑体"/>
              </a:rPr>
              <a:t>么接</a:t>
            </a:r>
            <a:r>
              <a:rPr dirty="0" sz="2000" spc="20">
                <a:latin typeface="黑体"/>
                <a:cs typeface="黑体"/>
              </a:rPr>
              <a:t>下</a:t>
            </a:r>
            <a:r>
              <a:rPr dirty="0" sz="2000" spc="10">
                <a:latin typeface="黑体"/>
                <a:cs typeface="黑体"/>
              </a:rPr>
              <a:t>来系</a:t>
            </a:r>
            <a:r>
              <a:rPr dirty="0" sz="2000" spc="20">
                <a:latin typeface="黑体"/>
                <a:cs typeface="黑体"/>
              </a:rPr>
              <a:t>统</a:t>
            </a:r>
            <a:r>
              <a:rPr dirty="0" sz="2000" spc="10">
                <a:latin typeface="黑体"/>
                <a:cs typeface="黑体"/>
              </a:rPr>
              <a:t>会将推</a:t>
            </a:r>
            <a:r>
              <a:rPr dirty="0" sz="2000" spc="20">
                <a:latin typeface="黑体"/>
                <a:cs typeface="黑体"/>
              </a:rPr>
              <a:t>荐</a:t>
            </a:r>
            <a:r>
              <a:rPr dirty="0" sz="2000" spc="10">
                <a:latin typeface="黑体"/>
                <a:cs typeface="黑体"/>
              </a:rPr>
              <a:t>的</a:t>
            </a:r>
            <a:r>
              <a:rPr dirty="0" sz="2000" spc="20">
                <a:latin typeface="黑体"/>
                <a:cs typeface="黑体"/>
              </a:rPr>
              <a:t>流</a:t>
            </a:r>
            <a:r>
              <a:rPr dirty="0" sz="2000" spc="10">
                <a:latin typeface="黑体"/>
                <a:cs typeface="黑体"/>
              </a:rPr>
              <a:t>量</a:t>
            </a:r>
            <a:r>
              <a:rPr dirty="0" sz="2000">
                <a:latin typeface="黑体"/>
                <a:cs typeface="黑体"/>
              </a:rPr>
              <a:t>池 扩大，</a:t>
            </a:r>
            <a:r>
              <a:rPr dirty="0" sz="2000" spc="-15">
                <a:latin typeface="黑体"/>
                <a:cs typeface="黑体"/>
              </a:rPr>
              <a:t>内</a:t>
            </a:r>
            <a:r>
              <a:rPr dirty="0" sz="2000">
                <a:latin typeface="黑体"/>
                <a:cs typeface="黑体"/>
              </a:rPr>
              <a:t>容</a:t>
            </a:r>
            <a:r>
              <a:rPr dirty="0" sz="2000" spc="-15">
                <a:latin typeface="黑体"/>
                <a:cs typeface="黑体"/>
              </a:rPr>
              <a:t>也</a:t>
            </a:r>
            <a:r>
              <a:rPr dirty="0" sz="2000">
                <a:latin typeface="黑体"/>
                <a:cs typeface="黑体"/>
              </a:rPr>
              <a:t>就能得</a:t>
            </a:r>
            <a:r>
              <a:rPr dirty="0" sz="2000" spc="-15">
                <a:latin typeface="黑体"/>
                <a:cs typeface="黑体"/>
              </a:rPr>
              <a:t>到</a:t>
            </a:r>
            <a:r>
              <a:rPr dirty="0" sz="2000">
                <a:latin typeface="黑体"/>
                <a:cs typeface="黑体"/>
              </a:rPr>
              <a:t>更</a:t>
            </a:r>
            <a:r>
              <a:rPr dirty="0" sz="2000" spc="-15">
                <a:latin typeface="黑体"/>
                <a:cs typeface="黑体"/>
              </a:rPr>
              <a:t>多</a:t>
            </a:r>
            <a:r>
              <a:rPr dirty="0" sz="2000">
                <a:latin typeface="黑体"/>
                <a:cs typeface="黑体"/>
              </a:rPr>
              <a:t>平台推</a:t>
            </a:r>
            <a:r>
              <a:rPr dirty="0" sz="2000" spc="-15">
                <a:latin typeface="黑体"/>
                <a:cs typeface="黑体"/>
              </a:rPr>
              <a:t>荐</a:t>
            </a:r>
            <a:r>
              <a:rPr dirty="0" sz="2000">
                <a:latin typeface="黑体"/>
                <a:cs typeface="黑体"/>
              </a:rPr>
              <a:t>的</a:t>
            </a:r>
            <a:r>
              <a:rPr dirty="0" sz="2000" spc="-15">
                <a:latin typeface="黑体"/>
                <a:cs typeface="黑体"/>
              </a:rPr>
              <a:t>流</a:t>
            </a:r>
            <a:r>
              <a:rPr dirty="0" sz="2000" spc="5">
                <a:latin typeface="黑体"/>
                <a:cs typeface="黑体"/>
              </a:rPr>
              <a:t>量</a:t>
            </a:r>
            <a:r>
              <a:rPr dirty="0" sz="2000">
                <a:latin typeface="黑体"/>
                <a:cs typeface="黑体"/>
              </a:rPr>
              <a:t>。</a:t>
            </a:r>
            <a:endParaRPr sz="2000">
              <a:latin typeface="黑体"/>
              <a:cs typeface="黑体"/>
            </a:endParaRPr>
          </a:p>
          <a:p>
            <a:pPr marL="733425">
              <a:lnSpc>
                <a:spcPct val="100000"/>
              </a:lnSpc>
              <a:spcBef>
                <a:spcPts val="1215"/>
              </a:spcBef>
            </a:pPr>
            <a:r>
              <a:rPr dirty="0" sz="2000" spc="5">
                <a:latin typeface="黑体"/>
                <a:cs typeface="黑体"/>
              </a:rPr>
              <a:t>如果</a:t>
            </a:r>
            <a:r>
              <a:rPr dirty="0" sz="2000" spc="-5">
                <a:latin typeface="黑体"/>
                <a:cs typeface="黑体"/>
              </a:rPr>
              <a:t>第</a:t>
            </a:r>
            <a:r>
              <a:rPr dirty="0" sz="2000" spc="-10">
                <a:latin typeface="黑体"/>
                <a:cs typeface="黑体"/>
              </a:rPr>
              <a:t>一</a:t>
            </a:r>
            <a:r>
              <a:rPr dirty="0" sz="2000" spc="5">
                <a:latin typeface="黑体"/>
                <a:cs typeface="黑体"/>
              </a:rPr>
              <a:t>波</a:t>
            </a:r>
            <a:r>
              <a:rPr dirty="0" sz="2000" spc="-15">
                <a:latin typeface="黑体"/>
                <a:cs typeface="黑体"/>
              </a:rPr>
              <a:t>流</a:t>
            </a:r>
            <a:r>
              <a:rPr dirty="0" sz="2000" spc="5">
                <a:latin typeface="黑体"/>
                <a:cs typeface="黑体"/>
              </a:rPr>
              <a:t>量池</a:t>
            </a:r>
            <a:r>
              <a:rPr dirty="0" sz="2000" spc="-5">
                <a:latin typeface="黑体"/>
                <a:cs typeface="黑体"/>
              </a:rPr>
              <a:t>反</a:t>
            </a:r>
            <a:r>
              <a:rPr dirty="0" sz="2000" spc="-10">
                <a:latin typeface="黑体"/>
                <a:cs typeface="黑体"/>
              </a:rPr>
              <a:t>馈</a:t>
            </a:r>
            <a:r>
              <a:rPr dirty="0" sz="2000" spc="5">
                <a:latin typeface="黑体"/>
                <a:cs typeface="黑体"/>
              </a:rPr>
              <a:t>的</a:t>
            </a:r>
            <a:r>
              <a:rPr dirty="0" sz="2000" spc="-15">
                <a:latin typeface="黑体"/>
                <a:cs typeface="黑体"/>
              </a:rPr>
              <a:t>用</a:t>
            </a:r>
            <a:r>
              <a:rPr dirty="0" sz="2000" spc="5">
                <a:latin typeface="黑体"/>
                <a:cs typeface="黑体"/>
              </a:rPr>
              <a:t>户数</a:t>
            </a:r>
            <a:r>
              <a:rPr dirty="0" sz="2000" spc="-5">
                <a:latin typeface="黑体"/>
                <a:cs typeface="黑体"/>
              </a:rPr>
              <a:t>据</a:t>
            </a:r>
            <a:r>
              <a:rPr dirty="0" sz="2000" spc="-10">
                <a:latin typeface="黑体"/>
                <a:cs typeface="黑体"/>
              </a:rPr>
              <a:t>不</a:t>
            </a:r>
            <a:r>
              <a:rPr dirty="0" sz="2000" spc="5">
                <a:latin typeface="黑体"/>
                <a:cs typeface="黑体"/>
              </a:rPr>
              <a:t>好</a:t>
            </a:r>
            <a:r>
              <a:rPr dirty="0" sz="2000" spc="-10">
                <a:latin typeface="黑体"/>
                <a:cs typeface="黑体"/>
              </a:rPr>
              <a:t>，</a:t>
            </a:r>
            <a:r>
              <a:rPr dirty="0" sz="2000" spc="5">
                <a:latin typeface="黑体"/>
                <a:cs typeface="黑体"/>
              </a:rPr>
              <a:t>那么</a:t>
            </a:r>
            <a:r>
              <a:rPr dirty="0" sz="2000" spc="-5">
                <a:latin typeface="黑体"/>
                <a:cs typeface="黑体"/>
              </a:rPr>
              <a:t>系</a:t>
            </a:r>
            <a:r>
              <a:rPr dirty="0" sz="2000" spc="-10">
                <a:latin typeface="黑体"/>
                <a:cs typeface="黑体"/>
              </a:rPr>
              <a:t>统</a:t>
            </a:r>
            <a:r>
              <a:rPr dirty="0" sz="2000" spc="5">
                <a:latin typeface="黑体"/>
                <a:cs typeface="黑体"/>
              </a:rPr>
              <a:t>则</a:t>
            </a:r>
            <a:r>
              <a:rPr dirty="0" sz="2000" spc="-15">
                <a:latin typeface="黑体"/>
                <a:cs typeface="黑体"/>
              </a:rPr>
              <a:t>不</a:t>
            </a:r>
            <a:r>
              <a:rPr dirty="0" sz="2000" spc="5">
                <a:latin typeface="黑体"/>
                <a:cs typeface="黑体"/>
              </a:rPr>
              <a:t>会继</a:t>
            </a:r>
            <a:r>
              <a:rPr dirty="0" sz="2000" spc="-5">
                <a:latin typeface="黑体"/>
                <a:cs typeface="黑体"/>
              </a:rPr>
              <a:t>续</a:t>
            </a:r>
            <a:r>
              <a:rPr dirty="0" sz="2000" spc="-10">
                <a:latin typeface="黑体"/>
                <a:cs typeface="黑体"/>
              </a:rPr>
              <a:t>下</a:t>
            </a:r>
            <a:r>
              <a:rPr dirty="0" sz="2000" spc="5">
                <a:latin typeface="黑体"/>
                <a:cs typeface="黑体"/>
              </a:rPr>
              <a:t>一</a:t>
            </a:r>
            <a:r>
              <a:rPr dirty="0" sz="2000" spc="-15">
                <a:latin typeface="黑体"/>
                <a:cs typeface="黑体"/>
              </a:rPr>
              <a:t>层</a:t>
            </a:r>
            <a:r>
              <a:rPr dirty="0" sz="2000" spc="5">
                <a:latin typeface="黑体"/>
                <a:cs typeface="黑体"/>
              </a:rPr>
              <a:t>流量</a:t>
            </a:r>
            <a:r>
              <a:rPr dirty="0" sz="2000" spc="-5">
                <a:latin typeface="黑体"/>
                <a:cs typeface="黑体"/>
              </a:rPr>
              <a:t>的</a:t>
            </a:r>
            <a:r>
              <a:rPr dirty="0" sz="2000" spc="-10">
                <a:latin typeface="黑体"/>
                <a:cs typeface="黑体"/>
              </a:rPr>
              <a:t>推</a:t>
            </a:r>
            <a:r>
              <a:rPr dirty="0" sz="2000" spc="5">
                <a:latin typeface="黑体"/>
                <a:cs typeface="黑体"/>
              </a:rPr>
              <a:t>荐。</a:t>
            </a:r>
            <a:endParaRPr sz="2000">
              <a:latin typeface="黑体"/>
              <a:cs typeface="黑体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6523" y="2259914"/>
            <a:ext cx="739330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黑体"/>
                <a:cs typeface="黑体"/>
              </a:rPr>
              <a:t>以</a:t>
            </a:r>
            <a:r>
              <a:rPr dirty="0" sz="2000" spc="5">
                <a:latin typeface="黑体"/>
                <a:cs typeface="黑体"/>
              </a:rPr>
              <a:t>抖音</a:t>
            </a:r>
            <a:r>
              <a:rPr dirty="0" sz="2000" spc="-20">
                <a:latin typeface="黑体"/>
                <a:cs typeface="黑体"/>
              </a:rPr>
              <a:t>平</a:t>
            </a:r>
            <a:r>
              <a:rPr dirty="0" sz="2000" spc="5">
                <a:latin typeface="黑体"/>
                <a:cs typeface="黑体"/>
              </a:rPr>
              <a:t>台</a:t>
            </a:r>
            <a:r>
              <a:rPr dirty="0" sz="2000" spc="-15">
                <a:latin typeface="黑体"/>
                <a:cs typeface="黑体"/>
              </a:rPr>
              <a:t>为</a:t>
            </a:r>
            <a:r>
              <a:rPr dirty="0" sz="2000" spc="5">
                <a:latin typeface="黑体"/>
                <a:cs typeface="黑体"/>
              </a:rPr>
              <a:t>例，</a:t>
            </a:r>
            <a:r>
              <a:rPr dirty="0" sz="2000" spc="-5">
                <a:latin typeface="黑体"/>
                <a:cs typeface="黑体"/>
              </a:rPr>
              <a:t>智</a:t>
            </a:r>
            <a:r>
              <a:rPr dirty="0" sz="2000" spc="-10">
                <a:latin typeface="黑体"/>
                <a:cs typeface="黑体"/>
              </a:rPr>
              <a:t>能</a:t>
            </a:r>
            <a:r>
              <a:rPr dirty="0" sz="2000" spc="5">
                <a:latin typeface="黑体"/>
                <a:cs typeface="黑体"/>
              </a:rPr>
              <a:t>分</a:t>
            </a:r>
            <a:r>
              <a:rPr dirty="0" sz="2000" spc="-15">
                <a:latin typeface="黑体"/>
                <a:cs typeface="黑体"/>
              </a:rPr>
              <a:t>发</a:t>
            </a:r>
            <a:r>
              <a:rPr dirty="0" sz="2000" spc="5">
                <a:latin typeface="黑体"/>
                <a:cs typeface="黑体"/>
              </a:rPr>
              <a:t>、流</a:t>
            </a:r>
            <a:r>
              <a:rPr dirty="0" sz="2000" spc="-5">
                <a:latin typeface="黑体"/>
                <a:cs typeface="黑体"/>
              </a:rPr>
              <a:t>量</a:t>
            </a:r>
            <a:r>
              <a:rPr dirty="0" sz="2000" spc="-10">
                <a:latin typeface="黑体"/>
                <a:cs typeface="黑体"/>
              </a:rPr>
              <a:t>池</a:t>
            </a:r>
            <a:r>
              <a:rPr dirty="0" sz="2000" spc="5">
                <a:latin typeface="黑体"/>
                <a:cs typeface="黑体"/>
              </a:rPr>
              <a:t>、</a:t>
            </a:r>
            <a:r>
              <a:rPr dirty="0" sz="2000" spc="-15">
                <a:latin typeface="黑体"/>
                <a:cs typeface="黑体"/>
              </a:rPr>
              <a:t>去</a:t>
            </a:r>
            <a:r>
              <a:rPr dirty="0" sz="2000" spc="5">
                <a:latin typeface="黑体"/>
                <a:cs typeface="黑体"/>
              </a:rPr>
              <a:t>中心</a:t>
            </a:r>
            <a:r>
              <a:rPr dirty="0" sz="2000" spc="-5">
                <a:latin typeface="黑体"/>
                <a:cs typeface="黑体"/>
              </a:rPr>
              <a:t>化</a:t>
            </a:r>
            <a:r>
              <a:rPr dirty="0" sz="2000" spc="-10">
                <a:latin typeface="黑体"/>
                <a:cs typeface="黑体"/>
              </a:rPr>
              <a:t>，</a:t>
            </a:r>
            <a:r>
              <a:rPr dirty="0" sz="2000" spc="5">
                <a:latin typeface="黑体"/>
                <a:cs typeface="黑体"/>
              </a:rPr>
              <a:t>是</a:t>
            </a:r>
            <a:r>
              <a:rPr dirty="0" sz="2000" spc="-15">
                <a:latin typeface="黑体"/>
                <a:cs typeface="黑体"/>
              </a:rPr>
              <a:t>其</a:t>
            </a:r>
            <a:r>
              <a:rPr dirty="0" sz="2000" spc="5">
                <a:latin typeface="黑体"/>
                <a:cs typeface="黑体"/>
              </a:rPr>
              <a:t>明显</a:t>
            </a:r>
            <a:r>
              <a:rPr dirty="0" sz="2000" spc="-5">
                <a:latin typeface="黑体"/>
                <a:cs typeface="黑体"/>
              </a:rPr>
              <a:t>特</a:t>
            </a:r>
            <a:r>
              <a:rPr dirty="0" sz="2000" spc="-10">
                <a:latin typeface="黑体"/>
                <a:cs typeface="黑体"/>
              </a:rPr>
              <a:t>征</a:t>
            </a:r>
            <a:r>
              <a:rPr dirty="0" sz="2000" spc="5">
                <a:latin typeface="黑体"/>
                <a:cs typeface="黑体"/>
              </a:rPr>
              <a:t>。</a:t>
            </a:r>
            <a:endParaRPr sz="2000">
              <a:latin typeface="黑体"/>
              <a:cs typeface="黑体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BED4F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457200" y="0"/>
            <a:ext cx="11734800" cy="6858000"/>
            <a:chOff x="457200" y="0"/>
            <a:chExt cx="11734800" cy="6858000"/>
          </a:xfrm>
        </p:grpSpPr>
        <p:sp>
          <p:nvSpPr>
            <p:cNvPr id="4" name="object 4"/>
            <p:cNvSpPr/>
            <p:nvPr/>
          </p:nvSpPr>
          <p:spPr>
            <a:xfrm>
              <a:off x="3991355" y="0"/>
              <a:ext cx="6507480" cy="4170045"/>
            </a:xfrm>
            <a:custGeom>
              <a:avLst/>
              <a:gdLst/>
              <a:ahLst/>
              <a:cxnLst/>
              <a:rect l="l" t="t" r="r" b="b"/>
              <a:pathLst>
                <a:path w="6507480" h="4170045">
                  <a:moveTo>
                    <a:pt x="6507480" y="0"/>
                  </a:moveTo>
                  <a:lnTo>
                    <a:pt x="5714516" y="0"/>
                  </a:lnTo>
                  <a:lnTo>
                    <a:pt x="5672184" y="2695"/>
                  </a:lnTo>
                  <a:lnTo>
                    <a:pt x="5546905" y="12143"/>
                  </a:lnTo>
                  <a:lnTo>
                    <a:pt x="5416314" y="24264"/>
                  </a:lnTo>
                  <a:lnTo>
                    <a:pt x="5280732" y="39318"/>
                  </a:lnTo>
                  <a:lnTo>
                    <a:pt x="5140482" y="57565"/>
                  </a:lnTo>
                  <a:lnTo>
                    <a:pt x="5032425" y="73501"/>
                  </a:lnTo>
                  <a:lnTo>
                    <a:pt x="4922059" y="91488"/>
                  </a:lnTo>
                  <a:lnTo>
                    <a:pt x="4809521" y="111636"/>
                  </a:lnTo>
                  <a:lnTo>
                    <a:pt x="4694945" y="134054"/>
                  </a:lnTo>
                  <a:lnTo>
                    <a:pt x="4578469" y="158851"/>
                  </a:lnTo>
                  <a:lnTo>
                    <a:pt x="4460227" y="186137"/>
                  </a:lnTo>
                  <a:lnTo>
                    <a:pt x="4340357" y="216022"/>
                  </a:lnTo>
                  <a:lnTo>
                    <a:pt x="4218993" y="248615"/>
                  </a:lnTo>
                  <a:lnTo>
                    <a:pt x="4137321" y="271902"/>
                  </a:lnTo>
                  <a:lnTo>
                    <a:pt x="4055086" y="296473"/>
                  </a:lnTo>
                  <a:lnTo>
                    <a:pt x="3972329" y="322361"/>
                  </a:lnTo>
                  <a:lnTo>
                    <a:pt x="3889089" y="349599"/>
                  </a:lnTo>
                  <a:lnTo>
                    <a:pt x="3805407" y="378219"/>
                  </a:lnTo>
                  <a:lnTo>
                    <a:pt x="3721323" y="408253"/>
                  </a:lnTo>
                  <a:lnTo>
                    <a:pt x="3636877" y="439734"/>
                  </a:lnTo>
                  <a:lnTo>
                    <a:pt x="3552110" y="472693"/>
                  </a:lnTo>
                  <a:lnTo>
                    <a:pt x="3467062" y="507165"/>
                  </a:lnTo>
                  <a:lnTo>
                    <a:pt x="3381773" y="543180"/>
                  </a:lnTo>
                  <a:lnTo>
                    <a:pt x="3296283" y="580772"/>
                  </a:lnTo>
                  <a:lnTo>
                    <a:pt x="3210633" y="619973"/>
                  </a:lnTo>
                  <a:lnTo>
                    <a:pt x="3124863" y="660815"/>
                  </a:lnTo>
                  <a:lnTo>
                    <a:pt x="3039014" y="703331"/>
                  </a:lnTo>
                  <a:lnTo>
                    <a:pt x="2953125" y="747553"/>
                  </a:lnTo>
                  <a:lnTo>
                    <a:pt x="2910178" y="770313"/>
                  </a:lnTo>
                  <a:lnTo>
                    <a:pt x="2867236" y="793513"/>
                  </a:lnTo>
                  <a:lnTo>
                    <a:pt x="2824305" y="817155"/>
                  </a:lnTo>
                  <a:lnTo>
                    <a:pt x="2781389" y="841245"/>
                  </a:lnTo>
                  <a:lnTo>
                    <a:pt x="2738493" y="865785"/>
                  </a:lnTo>
                  <a:lnTo>
                    <a:pt x="2695623" y="890779"/>
                  </a:lnTo>
                  <a:lnTo>
                    <a:pt x="2652783" y="916233"/>
                  </a:lnTo>
                  <a:lnTo>
                    <a:pt x="2609978" y="942150"/>
                  </a:lnTo>
                  <a:lnTo>
                    <a:pt x="2567214" y="968534"/>
                  </a:lnTo>
                  <a:lnTo>
                    <a:pt x="2524495" y="995389"/>
                  </a:lnTo>
                  <a:lnTo>
                    <a:pt x="2481827" y="1022720"/>
                  </a:lnTo>
                  <a:lnTo>
                    <a:pt x="2439215" y="1050529"/>
                  </a:lnTo>
                  <a:lnTo>
                    <a:pt x="2396663" y="1078822"/>
                  </a:lnTo>
                  <a:lnTo>
                    <a:pt x="2354177" y="1107602"/>
                  </a:lnTo>
                  <a:lnTo>
                    <a:pt x="2311761" y="1136874"/>
                  </a:lnTo>
                  <a:lnTo>
                    <a:pt x="2269421" y="1166641"/>
                  </a:lnTo>
                  <a:lnTo>
                    <a:pt x="2227162" y="1196907"/>
                  </a:lnTo>
                  <a:lnTo>
                    <a:pt x="2184989" y="1227677"/>
                  </a:lnTo>
                  <a:lnTo>
                    <a:pt x="2142906" y="1258955"/>
                  </a:lnTo>
                  <a:lnTo>
                    <a:pt x="2100919" y="1290745"/>
                  </a:lnTo>
                  <a:lnTo>
                    <a:pt x="2059033" y="1323050"/>
                  </a:lnTo>
                  <a:lnTo>
                    <a:pt x="2017253" y="1355874"/>
                  </a:lnTo>
                  <a:lnTo>
                    <a:pt x="1975584" y="1389223"/>
                  </a:lnTo>
                  <a:lnTo>
                    <a:pt x="1934031" y="1423100"/>
                  </a:lnTo>
                  <a:lnTo>
                    <a:pt x="1892599" y="1457508"/>
                  </a:lnTo>
                  <a:lnTo>
                    <a:pt x="1851293" y="1492453"/>
                  </a:lnTo>
                  <a:lnTo>
                    <a:pt x="1810118" y="1527937"/>
                  </a:lnTo>
                  <a:lnTo>
                    <a:pt x="1769079" y="1563966"/>
                  </a:lnTo>
                  <a:lnTo>
                    <a:pt x="1728181" y="1600543"/>
                  </a:lnTo>
                  <a:lnTo>
                    <a:pt x="1687429" y="1637672"/>
                  </a:lnTo>
                  <a:lnTo>
                    <a:pt x="1646829" y="1675357"/>
                  </a:lnTo>
                  <a:lnTo>
                    <a:pt x="1606385" y="1713603"/>
                  </a:lnTo>
                  <a:lnTo>
                    <a:pt x="1566102" y="1752412"/>
                  </a:lnTo>
                  <a:lnTo>
                    <a:pt x="1525985" y="1791791"/>
                  </a:lnTo>
                  <a:lnTo>
                    <a:pt x="1486040" y="1831742"/>
                  </a:lnTo>
                  <a:lnTo>
                    <a:pt x="1446271" y="1872269"/>
                  </a:lnTo>
                  <a:lnTo>
                    <a:pt x="1406684" y="1913377"/>
                  </a:lnTo>
                  <a:lnTo>
                    <a:pt x="1367283" y="1955070"/>
                  </a:lnTo>
                  <a:lnTo>
                    <a:pt x="1328073" y="1997351"/>
                  </a:lnTo>
                  <a:lnTo>
                    <a:pt x="1289060" y="2040225"/>
                  </a:lnTo>
                  <a:lnTo>
                    <a:pt x="1250248" y="2083696"/>
                  </a:lnTo>
                  <a:lnTo>
                    <a:pt x="1211643" y="2127767"/>
                  </a:lnTo>
                  <a:lnTo>
                    <a:pt x="1173250" y="2172444"/>
                  </a:lnTo>
                  <a:lnTo>
                    <a:pt x="1135073" y="2217729"/>
                  </a:lnTo>
                  <a:lnTo>
                    <a:pt x="1097118" y="2263628"/>
                  </a:lnTo>
                  <a:lnTo>
                    <a:pt x="1059390" y="2310143"/>
                  </a:lnTo>
                  <a:lnTo>
                    <a:pt x="1021893" y="2357280"/>
                  </a:lnTo>
                  <a:lnTo>
                    <a:pt x="984633" y="2405042"/>
                  </a:lnTo>
                  <a:lnTo>
                    <a:pt x="947615" y="2453433"/>
                  </a:lnTo>
                  <a:lnTo>
                    <a:pt x="910844" y="2502457"/>
                  </a:lnTo>
                  <a:lnTo>
                    <a:pt x="874325" y="2552119"/>
                  </a:lnTo>
                  <a:lnTo>
                    <a:pt x="838062" y="2602422"/>
                  </a:lnTo>
                  <a:lnTo>
                    <a:pt x="802062" y="2653371"/>
                  </a:lnTo>
                  <a:lnTo>
                    <a:pt x="766328" y="2704969"/>
                  </a:lnTo>
                  <a:lnTo>
                    <a:pt x="730867" y="2757220"/>
                  </a:lnTo>
                  <a:lnTo>
                    <a:pt x="695682" y="2810129"/>
                  </a:lnTo>
                  <a:lnTo>
                    <a:pt x="660780" y="2863700"/>
                  </a:lnTo>
                  <a:lnTo>
                    <a:pt x="626165" y="2917937"/>
                  </a:lnTo>
                  <a:lnTo>
                    <a:pt x="591842" y="2972843"/>
                  </a:lnTo>
                  <a:lnTo>
                    <a:pt x="557816" y="3028423"/>
                  </a:lnTo>
                  <a:lnTo>
                    <a:pt x="524092" y="3084681"/>
                  </a:lnTo>
                  <a:lnTo>
                    <a:pt x="490676" y="3141621"/>
                  </a:lnTo>
                  <a:lnTo>
                    <a:pt x="457571" y="3199247"/>
                  </a:lnTo>
                  <a:lnTo>
                    <a:pt x="424784" y="3257563"/>
                  </a:lnTo>
                  <a:lnTo>
                    <a:pt x="392320" y="3316573"/>
                  </a:lnTo>
                  <a:lnTo>
                    <a:pt x="360183" y="3376281"/>
                  </a:lnTo>
                  <a:lnTo>
                    <a:pt x="328378" y="3436691"/>
                  </a:lnTo>
                  <a:lnTo>
                    <a:pt x="296911" y="3497808"/>
                  </a:lnTo>
                  <a:lnTo>
                    <a:pt x="265786" y="3559634"/>
                  </a:lnTo>
                  <a:lnTo>
                    <a:pt x="235009" y="3622176"/>
                  </a:lnTo>
                  <a:lnTo>
                    <a:pt x="204584" y="3685435"/>
                  </a:lnTo>
                  <a:lnTo>
                    <a:pt x="174517" y="3749417"/>
                  </a:lnTo>
                  <a:lnTo>
                    <a:pt x="144812" y="3814126"/>
                  </a:lnTo>
                  <a:lnTo>
                    <a:pt x="115475" y="3879565"/>
                  </a:lnTo>
                  <a:lnTo>
                    <a:pt x="86511" y="3945739"/>
                  </a:lnTo>
                  <a:lnTo>
                    <a:pt x="57924" y="4012651"/>
                  </a:lnTo>
                  <a:lnTo>
                    <a:pt x="29720" y="4080307"/>
                  </a:lnTo>
                  <a:lnTo>
                    <a:pt x="1905" y="4148708"/>
                  </a:lnTo>
                  <a:lnTo>
                    <a:pt x="0" y="4169664"/>
                  </a:lnTo>
                  <a:lnTo>
                    <a:pt x="6507480" y="4169664"/>
                  </a:lnTo>
                  <a:lnTo>
                    <a:pt x="6507480" y="0"/>
                  </a:lnTo>
                  <a:close/>
                </a:path>
              </a:pathLst>
            </a:custGeom>
            <a:solidFill>
              <a:srgbClr val="DFEA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89091" y="0"/>
              <a:ext cx="6503034" cy="3872865"/>
            </a:xfrm>
            <a:custGeom>
              <a:avLst/>
              <a:gdLst/>
              <a:ahLst/>
              <a:cxnLst/>
              <a:rect l="l" t="t" r="r" b="b"/>
              <a:pathLst>
                <a:path w="6503034" h="3872865">
                  <a:moveTo>
                    <a:pt x="6502907" y="0"/>
                  </a:moveTo>
                  <a:lnTo>
                    <a:pt x="4052802" y="0"/>
                  </a:lnTo>
                  <a:lnTo>
                    <a:pt x="3972329" y="25181"/>
                  </a:lnTo>
                  <a:lnTo>
                    <a:pt x="3889089" y="52419"/>
                  </a:lnTo>
                  <a:lnTo>
                    <a:pt x="3805407" y="81039"/>
                  </a:lnTo>
                  <a:lnTo>
                    <a:pt x="3721323" y="111073"/>
                  </a:lnTo>
                  <a:lnTo>
                    <a:pt x="3636877" y="142554"/>
                  </a:lnTo>
                  <a:lnTo>
                    <a:pt x="3552110" y="175513"/>
                  </a:lnTo>
                  <a:lnTo>
                    <a:pt x="3467062" y="209985"/>
                  </a:lnTo>
                  <a:lnTo>
                    <a:pt x="3381773" y="246000"/>
                  </a:lnTo>
                  <a:lnTo>
                    <a:pt x="3296283" y="283592"/>
                  </a:lnTo>
                  <a:lnTo>
                    <a:pt x="3210633" y="322793"/>
                  </a:lnTo>
                  <a:lnTo>
                    <a:pt x="3124863" y="363635"/>
                  </a:lnTo>
                  <a:lnTo>
                    <a:pt x="3039014" y="406151"/>
                  </a:lnTo>
                  <a:lnTo>
                    <a:pt x="2953125" y="450373"/>
                  </a:lnTo>
                  <a:lnTo>
                    <a:pt x="2910178" y="473133"/>
                  </a:lnTo>
                  <a:lnTo>
                    <a:pt x="2867236" y="496333"/>
                  </a:lnTo>
                  <a:lnTo>
                    <a:pt x="2824305" y="519975"/>
                  </a:lnTo>
                  <a:lnTo>
                    <a:pt x="2781389" y="544065"/>
                  </a:lnTo>
                  <a:lnTo>
                    <a:pt x="2738493" y="568605"/>
                  </a:lnTo>
                  <a:lnTo>
                    <a:pt x="2695623" y="593599"/>
                  </a:lnTo>
                  <a:lnTo>
                    <a:pt x="2652783" y="619053"/>
                  </a:lnTo>
                  <a:lnTo>
                    <a:pt x="2609978" y="644970"/>
                  </a:lnTo>
                  <a:lnTo>
                    <a:pt x="2567214" y="671354"/>
                  </a:lnTo>
                  <a:lnTo>
                    <a:pt x="2524495" y="698209"/>
                  </a:lnTo>
                  <a:lnTo>
                    <a:pt x="2481827" y="725540"/>
                  </a:lnTo>
                  <a:lnTo>
                    <a:pt x="2439215" y="753349"/>
                  </a:lnTo>
                  <a:lnTo>
                    <a:pt x="2396663" y="781642"/>
                  </a:lnTo>
                  <a:lnTo>
                    <a:pt x="2354177" y="810422"/>
                  </a:lnTo>
                  <a:lnTo>
                    <a:pt x="2311761" y="839694"/>
                  </a:lnTo>
                  <a:lnTo>
                    <a:pt x="2269421" y="869461"/>
                  </a:lnTo>
                  <a:lnTo>
                    <a:pt x="2227162" y="899727"/>
                  </a:lnTo>
                  <a:lnTo>
                    <a:pt x="2184989" y="930497"/>
                  </a:lnTo>
                  <a:lnTo>
                    <a:pt x="2142906" y="961775"/>
                  </a:lnTo>
                  <a:lnTo>
                    <a:pt x="2100919" y="993565"/>
                  </a:lnTo>
                  <a:lnTo>
                    <a:pt x="2059033" y="1025870"/>
                  </a:lnTo>
                  <a:lnTo>
                    <a:pt x="2017253" y="1058694"/>
                  </a:lnTo>
                  <a:lnTo>
                    <a:pt x="1975584" y="1092043"/>
                  </a:lnTo>
                  <a:lnTo>
                    <a:pt x="1934031" y="1125920"/>
                  </a:lnTo>
                  <a:lnTo>
                    <a:pt x="1892599" y="1160328"/>
                  </a:lnTo>
                  <a:lnTo>
                    <a:pt x="1851293" y="1195273"/>
                  </a:lnTo>
                  <a:lnTo>
                    <a:pt x="1810118" y="1230757"/>
                  </a:lnTo>
                  <a:lnTo>
                    <a:pt x="1769079" y="1266786"/>
                  </a:lnTo>
                  <a:lnTo>
                    <a:pt x="1728181" y="1303363"/>
                  </a:lnTo>
                  <a:lnTo>
                    <a:pt x="1687429" y="1340492"/>
                  </a:lnTo>
                  <a:lnTo>
                    <a:pt x="1646829" y="1378177"/>
                  </a:lnTo>
                  <a:lnTo>
                    <a:pt x="1606385" y="1416423"/>
                  </a:lnTo>
                  <a:lnTo>
                    <a:pt x="1566102" y="1455232"/>
                  </a:lnTo>
                  <a:lnTo>
                    <a:pt x="1525985" y="1494611"/>
                  </a:lnTo>
                  <a:lnTo>
                    <a:pt x="1486040" y="1534562"/>
                  </a:lnTo>
                  <a:lnTo>
                    <a:pt x="1446271" y="1575089"/>
                  </a:lnTo>
                  <a:lnTo>
                    <a:pt x="1406684" y="1616197"/>
                  </a:lnTo>
                  <a:lnTo>
                    <a:pt x="1367283" y="1657890"/>
                  </a:lnTo>
                  <a:lnTo>
                    <a:pt x="1328073" y="1700171"/>
                  </a:lnTo>
                  <a:lnTo>
                    <a:pt x="1289060" y="1743045"/>
                  </a:lnTo>
                  <a:lnTo>
                    <a:pt x="1250248" y="1786516"/>
                  </a:lnTo>
                  <a:lnTo>
                    <a:pt x="1211643" y="1830587"/>
                  </a:lnTo>
                  <a:lnTo>
                    <a:pt x="1173250" y="1875264"/>
                  </a:lnTo>
                  <a:lnTo>
                    <a:pt x="1135073" y="1920549"/>
                  </a:lnTo>
                  <a:lnTo>
                    <a:pt x="1097118" y="1966448"/>
                  </a:lnTo>
                  <a:lnTo>
                    <a:pt x="1059390" y="2012963"/>
                  </a:lnTo>
                  <a:lnTo>
                    <a:pt x="1021893" y="2060100"/>
                  </a:lnTo>
                  <a:lnTo>
                    <a:pt x="984633" y="2107862"/>
                  </a:lnTo>
                  <a:lnTo>
                    <a:pt x="947615" y="2156253"/>
                  </a:lnTo>
                  <a:lnTo>
                    <a:pt x="910844" y="2205277"/>
                  </a:lnTo>
                  <a:lnTo>
                    <a:pt x="874325" y="2254939"/>
                  </a:lnTo>
                  <a:lnTo>
                    <a:pt x="838062" y="2305242"/>
                  </a:lnTo>
                  <a:lnTo>
                    <a:pt x="802062" y="2356191"/>
                  </a:lnTo>
                  <a:lnTo>
                    <a:pt x="766328" y="2407789"/>
                  </a:lnTo>
                  <a:lnTo>
                    <a:pt x="730867" y="2460040"/>
                  </a:lnTo>
                  <a:lnTo>
                    <a:pt x="695682" y="2512949"/>
                  </a:lnTo>
                  <a:lnTo>
                    <a:pt x="660780" y="2566520"/>
                  </a:lnTo>
                  <a:lnTo>
                    <a:pt x="626165" y="2620757"/>
                  </a:lnTo>
                  <a:lnTo>
                    <a:pt x="591842" y="2675663"/>
                  </a:lnTo>
                  <a:lnTo>
                    <a:pt x="557816" y="2731243"/>
                  </a:lnTo>
                  <a:lnTo>
                    <a:pt x="524092" y="2787501"/>
                  </a:lnTo>
                  <a:lnTo>
                    <a:pt x="490676" y="2844441"/>
                  </a:lnTo>
                  <a:lnTo>
                    <a:pt x="457571" y="2902067"/>
                  </a:lnTo>
                  <a:lnTo>
                    <a:pt x="424784" y="2960383"/>
                  </a:lnTo>
                  <a:lnTo>
                    <a:pt x="392320" y="3019393"/>
                  </a:lnTo>
                  <a:lnTo>
                    <a:pt x="360183" y="3079101"/>
                  </a:lnTo>
                  <a:lnTo>
                    <a:pt x="328378" y="3139511"/>
                  </a:lnTo>
                  <a:lnTo>
                    <a:pt x="296911" y="3200628"/>
                  </a:lnTo>
                  <a:lnTo>
                    <a:pt x="265786" y="3262454"/>
                  </a:lnTo>
                  <a:lnTo>
                    <a:pt x="235009" y="3324996"/>
                  </a:lnTo>
                  <a:lnTo>
                    <a:pt x="204584" y="3388255"/>
                  </a:lnTo>
                  <a:lnTo>
                    <a:pt x="174517" y="3452237"/>
                  </a:lnTo>
                  <a:lnTo>
                    <a:pt x="144812" y="3516946"/>
                  </a:lnTo>
                  <a:lnTo>
                    <a:pt x="115475" y="3582385"/>
                  </a:lnTo>
                  <a:lnTo>
                    <a:pt x="86511" y="3648559"/>
                  </a:lnTo>
                  <a:lnTo>
                    <a:pt x="57924" y="3715471"/>
                  </a:lnTo>
                  <a:lnTo>
                    <a:pt x="29720" y="3783127"/>
                  </a:lnTo>
                  <a:lnTo>
                    <a:pt x="1905" y="3851529"/>
                  </a:lnTo>
                  <a:lnTo>
                    <a:pt x="0" y="3872483"/>
                  </a:lnTo>
                  <a:lnTo>
                    <a:pt x="6502907" y="3872483"/>
                  </a:lnTo>
                  <a:lnTo>
                    <a:pt x="6502907" y="0"/>
                  </a:lnTo>
                  <a:close/>
                </a:path>
              </a:pathLst>
            </a:custGeom>
            <a:solidFill>
              <a:srgbClr val="307A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746232" y="3100090"/>
              <a:ext cx="9446260" cy="3757929"/>
            </a:xfrm>
            <a:custGeom>
              <a:avLst/>
              <a:gdLst/>
              <a:ahLst/>
              <a:cxnLst/>
              <a:rect l="l" t="t" r="r" b="b"/>
              <a:pathLst>
                <a:path w="9446260" h="3757929">
                  <a:moveTo>
                    <a:pt x="9445767" y="0"/>
                  </a:moveTo>
                  <a:lnTo>
                    <a:pt x="9355627" y="35036"/>
                  </a:lnTo>
                  <a:lnTo>
                    <a:pt x="9260514" y="70379"/>
                  </a:lnTo>
                  <a:lnTo>
                    <a:pt x="9165011" y="104275"/>
                  </a:lnTo>
                  <a:lnTo>
                    <a:pt x="9069132" y="136770"/>
                  </a:lnTo>
                  <a:lnTo>
                    <a:pt x="8972889" y="167912"/>
                  </a:lnTo>
                  <a:lnTo>
                    <a:pt x="8876294" y="197745"/>
                  </a:lnTo>
                  <a:lnTo>
                    <a:pt x="8779360" y="226316"/>
                  </a:lnTo>
                  <a:lnTo>
                    <a:pt x="8682099" y="253672"/>
                  </a:lnTo>
                  <a:lnTo>
                    <a:pt x="8535621" y="292527"/>
                  </a:lnTo>
                  <a:lnTo>
                    <a:pt x="8388478" y="328906"/>
                  </a:lnTo>
                  <a:lnTo>
                    <a:pt x="8240711" y="362965"/>
                  </a:lnTo>
                  <a:lnTo>
                    <a:pt x="8092361" y="394861"/>
                  </a:lnTo>
                  <a:lnTo>
                    <a:pt x="7893729" y="434291"/>
                  </a:lnTo>
                  <a:lnTo>
                    <a:pt x="7644240" y="479121"/>
                  </a:lnTo>
                  <a:lnTo>
                    <a:pt x="7343351" y="527332"/>
                  </a:lnTo>
                  <a:lnTo>
                    <a:pt x="6990666" y="577452"/>
                  </a:lnTo>
                  <a:lnTo>
                    <a:pt x="5118048" y="811082"/>
                  </a:lnTo>
                  <a:lnTo>
                    <a:pt x="4766237" y="864473"/>
                  </a:lnTo>
                  <a:lnTo>
                    <a:pt x="4516185" y="907227"/>
                  </a:lnTo>
                  <a:lnTo>
                    <a:pt x="4317037" y="944756"/>
                  </a:lnTo>
                  <a:lnTo>
                    <a:pt x="4118791" y="985641"/>
                  </a:lnTo>
                  <a:lnTo>
                    <a:pt x="3970759" y="1018728"/>
                  </a:lnTo>
                  <a:lnTo>
                    <a:pt x="3823331" y="1054067"/>
                  </a:lnTo>
                  <a:lnTo>
                    <a:pt x="3676551" y="1091814"/>
                  </a:lnTo>
                  <a:lnTo>
                    <a:pt x="3530459" y="1132123"/>
                  </a:lnTo>
                  <a:lnTo>
                    <a:pt x="3433468" y="1160496"/>
                  </a:lnTo>
                  <a:lnTo>
                    <a:pt x="3336814" y="1190124"/>
                  </a:lnTo>
                  <a:lnTo>
                    <a:pt x="3240510" y="1221053"/>
                  </a:lnTo>
                  <a:lnTo>
                    <a:pt x="3144568" y="1253329"/>
                  </a:lnTo>
                  <a:lnTo>
                    <a:pt x="3049001" y="1286997"/>
                  </a:lnTo>
                  <a:lnTo>
                    <a:pt x="2953820" y="1322105"/>
                  </a:lnTo>
                  <a:lnTo>
                    <a:pt x="2859039" y="1358698"/>
                  </a:lnTo>
                  <a:lnTo>
                    <a:pt x="2764669" y="1396823"/>
                  </a:lnTo>
                  <a:lnTo>
                    <a:pt x="2670724" y="1436525"/>
                  </a:lnTo>
                  <a:lnTo>
                    <a:pt x="2577215" y="1477852"/>
                  </a:lnTo>
                  <a:lnTo>
                    <a:pt x="2530628" y="1499138"/>
                  </a:lnTo>
                  <a:lnTo>
                    <a:pt x="2484155" y="1520848"/>
                  </a:lnTo>
                  <a:lnTo>
                    <a:pt x="2437797" y="1542987"/>
                  </a:lnTo>
                  <a:lnTo>
                    <a:pt x="2391556" y="1565561"/>
                  </a:lnTo>
                  <a:lnTo>
                    <a:pt x="2345434" y="1588575"/>
                  </a:lnTo>
                  <a:lnTo>
                    <a:pt x="2299431" y="1612036"/>
                  </a:lnTo>
                  <a:lnTo>
                    <a:pt x="2253551" y="1635949"/>
                  </a:lnTo>
                  <a:lnTo>
                    <a:pt x="2207793" y="1660319"/>
                  </a:lnTo>
                  <a:lnTo>
                    <a:pt x="2162160" y="1685154"/>
                  </a:lnTo>
                  <a:lnTo>
                    <a:pt x="2116653" y="1710458"/>
                  </a:lnTo>
                  <a:lnTo>
                    <a:pt x="2071274" y="1736237"/>
                  </a:lnTo>
                  <a:lnTo>
                    <a:pt x="2026024" y="1762497"/>
                  </a:lnTo>
                  <a:lnTo>
                    <a:pt x="1980905" y="1789244"/>
                  </a:lnTo>
                  <a:lnTo>
                    <a:pt x="1935918" y="1816483"/>
                  </a:lnTo>
                  <a:lnTo>
                    <a:pt x="1891066" y="1844221"/>
                  </a:lnTo>
                  <a:lnTo>
                    <a:pt x="1846349" y="1872463"/>
                  </a:lnTo>
                  <a:lnTo>
                    <a:pt x="1801769" y="1901215"/>
                  </a:lnTo>
                  <a:lnTo>
                    <a:pt x="1757328" y="1930482"/>
                  </a:lnTo>
                  <a:lnTo>
                    <a:pt x="1713026" y="1960271"/>
                  </a:lnTo>
                  <a:lnTo>
                    <a:pt x="1668867" y="1990587"/>
                  </a:lnTo>
                  <a:lnTo>
                    <a:pt x="1624851" y="2021436"/>
                  </a:lnTo>
                  <a:lnTo>
                    <a:pt x="1580980" y="2052823"/>
                  </a:lnTo>
                  <a:lnTo>
                    <a:pt x="1537255" y="2084755"/>
                  </a:lnTo>
                  <a:lnTo>
                    <a:pt x="1493678" y="2117238"/>
                  </a:lnTo>
                  <a:lnTo>
                    <a:pt x="1450250" y="2150276"/>
                  </a:lnTo>
                  <a:lnTo>
                    <a:pt x="1406974" y="2183876"/>
                  </a:lnTo>
                  <a:lnTo>
                    <a:pt x="1363850" y="2218044"/>
                  </a:lnTo>
                  <a:lnTo>
                    <a:pt x="1320880" y="2252785"/>
                  </a:lnTo>
                  <a:lnTo>
                    <a:pt x="1278066" y="2288105"/>
                  </a:lnTo>
                  <a:lnTo>
                    <a:pt x="1235409" y="2324010"/>
                  </a:lnTo>
                  <a:lnTo>
                    <a:pt x="1192911" y="2360506"/>
                  </a:lnTo>
                  <a:lnTo>
                    <a:pt x="1150573" y="2397598"/>
                  </a:lnTo>
                  <a:lnTo>
                    <a:pt x="1108397" y="2435293"/>
                  </a:lnTo>
                  <a:lnTo>
                    <a:pt x="1066385" y="2473595"/>
                  </a:lnTo>
                  <a:lnTo>
                    <a:pt x="1024538" y="2512511"/>
                  </a:lnTo>
                  <a:lnTo>
                    <a:pt x="982857" y="2552047"/>
                  </a:lnTo>
                  <a:lnTo>
                    <a:pt x="941344" y="2592208"/>
                  </a:lnTo>
                  <a:lnTo>
                    <a:pt x="900001" y="2633000"/>
                  </a:lnTo>
                  <a:lnTo>
                    <a:pt x="858829" y="2674429"/>
                  </a:lnTo>
                  <a:lnTo>
                    <a:pt x="817830" y="2716500"/>
                  </a:lnTo>
                  <a:lnTo>
                    <a:pt x="777006" y="2759220"/>
                  </a:lnTo>
                  <a:lnTo>
                    <a:pt x="736357" y="2802594"/>
                  </a:lnTo>
                  <a:lnTo>
                    <a:pt x="695885" y="2846628"/>
                  </a:lnTo>
                  <a:lnTo>
                    <a:pt x="655593" y="2891327"/>
                  </a:lnTo>
                  <a:lnTo>
                    <a:pt x="615481" y="2936698"/>
                  </a:lnTo>
                  <a:lnTo>
                    <a:pt x="575551" y="2982747"/>
                  </a:lnTo>
                  <a:lnTo>
                    <a:pt x="535805" y="3029478"/>
                  </a:lnTo>
                  <a:lnTo>
                    <a:pt x="496244" y="3076898"/>
                  </a:lnTo>
                  <a:lnTo>
                    <a:pt x="456869" y="3125013"/>
                  </a:lnTo>
                  <a:lnTo>
                    <a:pt x="417683" y="3173828"/>
                  </a:lnTo>
                  <a:lnTo>
                    <a:pt x="378687" y="3223349"/>
                  </a:lnTo>
                  <a:lnTo>
                    <a:pt x="339882" y="3273582"/>
                  </a:lnTo>
                  <a:lnTo>
                    <a:pt x="301270" y="3324532"/>
                  </a:lnTo>
                  <a:lnTo>
                    <a:pt x="262853" y="3376206"/>
                  </a:lnTo>
                  <a:lnTo>
                    <a:pt x="224631" y="3428609"/>
                  </a:lnTo>
                  <a:lnTo>
                    <a:pt x="186608" y="3481747"/>
                  </a:lnTo>
                  <a:lnTo>
                    <a:pt x="148783" y="3535626"/>
                  </a:lnTo>
                  <a:lnTo>
                    <a:pt x="111159" y="3590252"/>
                  </a:lnTo>
                  <a:lnTo>
                    <a:pt x="73737" y="3645629"/>
                  </a:lnTo>
                  <a:lnTo>
                    <a:pt x="36519" y="3701765"/>
                  </a:lnTo>
                  <a:lnTo>
                    <a:pt x="0" y="3757907"/>
                  </a:lnTo>
                  <a:lnTo>
                    <a:pt x="9445767" y="3757907"/>
                  </a:lnTo>
                  <a:lnTo>
                    <a:pt x="9445767" y="0"/>
                  </a:lnTo>
                  <a:close/>
                </a:path>
              </a:pathLst>
            </a:custGeom>
            <a:solidFill>
              <a:srgbClr val="5C91E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303314"/>
              <a:ext cx="11483594" cy="6391909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612648" y="458723"/>
            <a:ext cx="10967085" cy="5925820"/>
            <a:chOff x="612648" y="458723"/>
            <a:chExt cx="10967085" cy="5925820"/>
          </a:xfrm>
        </p:grpSpPr>
        <p:sp>
          <p:nvSpPr>
            <p:cNvPr id="9" name="object 9"/>
            <p:cNvSpPr/>
            <p:nvPr/>
          </p:nvSpPr>
          <p:spPr>
            <a:xfrm>
              <a:off x="612648" y="458723"/>
              <a:ext cx="10967085" cy="5925820"/>
            </a:xfrm>
            <a:custGeom>
              <a:avLst/>
              <a:gdLst/>
              <a:ahLst/>
              <a:cxnLst/>
              <a:rect l="l" t="t" r="r" b="b"/>
              <a:pathLst>
                <a:path w="10967085" h="5925820">
                  <a:moveTo>
                    <a:pt x="10966704" y="0"/>
                  </a:moveTo>
                  <a:lnTo>
                    <a:pt x="987551" y="0"/>
                  </a:lnTo>
                  <a:lnTo>
                    <a:pt x="939704" y="1138"/>
                  </a:lnTo>
                  <a:lnTo>
                    <a:pt x="892445" y="4520"/>
                  </a:lnTo>
                  <a:lnTo>
                    <a:pt x="845825" y="10092"/>
                  </a:lnTo>
                  <a:lnTo>
                    <a:pt x="799896" y="17805"/>
                  </a:lnTo>
                  <a:lnTo>
                    <a:pt x="754710" y="27604"/>
                  </a:lnTo>
                  <a:lnTo>
                    <a:pt x="710318" y="39440"/>
                  </a:lnTo>
                  <a:lnTo>
                    <a:pt x="666773" y="53261"/>
                  </a:lnTo>
                  <a:lnTo>
                    <a:pt x="624126" y="69013"/>
                  </a:lnTo>
                  <a:lnTo>
                    <a:pt x="582429" y="86647"/>
                  </a:lnTo>
                  <a:lnTo>
                    <a:pt x="541733" y="106110"/>
                  </a:lnTo>
                  <a:lnTo>
                    <a:pt x="502090" y="127351"/>
                  </a:lnTo>
                  <a:lnTo>
                    <a:pt x="463552" y="150317"/>
                  </a:lnTo>
                  <a:lnTo>
                    <a:pt x="426172" y="174958"/>
                  </a:lnTo>
                  <a:lnTo>
                    <a:pt x="389999" y="201220"/>
                  </a:lnTo>
                  <a:lnTo>
                    <a:pt x="355087" y="229054"/>
                  </a:lnTo>
                  <a:lnTo>
                    <a:pt x="321487" y="258406"/>
                  </a:lnTo>
                  <a:lnTo>
                    <a:pt x="289250" y="289226"/>
                  </a:lnTo>
                  <a:lnTo>
                    <a:pt x="258429" y="321461"/>
                  </a:lnTo>
                  <a:lnTo>
                    <a:pt x="229075" y="355061"/>
                  </a:lnTo>
                  <a:lnTo>
                    <a:pt x="201239" y="389972"/>
                  </a:lnTo>
                  <a:lnTo>
                    <a:pt x="174975" y="426144"/>
                  </a:lnTo>
                  <a:lnTo>
                    <a:pt x="150332" y="463524"/>
                  </a:lnTo>
                  <a:lnTo>
                    <a:pt x="127364" y="502062"/>
                  </a:lnTo>
                  <a:lnTo>
                    <a:pt x="106122" y="541705"/>
                  </a:lnTo>
                  <a:lnTo>
                    <a:pt x="86657" y="582401"/>
                  </a:lnTo>
                  <a:lnTo>
                    <a:pt x="69022" y="624100"/>
                  </a:lnTo>
                  <a:lnTo>
                    <a:pt x="53267" y="666748"/>
                  </a:lnTo>
                  <a:lnTo>
                    <a:pt x="39445" y="710295"/>
                  </a:lnTo>
                  <a:lnTo>
                    <a:pt x="27608" y="754689"/>
                  </a:lnTo>
                  <a:lnTo>
                    <a:pt x="17807" y="799878"/>
                  </a:lnTo>
                  <a:lnTo>
                    <a:pt x="10094" y="845811"/>
                  </a:lnTo>
                  <a:lnTo>
                    <a:pt x="4520" y="892435"/>
                  </a:lnTo>
                  <a:lnTo>
                    <a:pt x="1138" y="939699"/>
                  </a:lnTo>
                  <a:lnTo>
                    <a:pt x="0" y="987551"/>
                  </a:lnTo>
                  <a:lnTo>
                    <a:pt x="0" y="5925312"/>
                  </a:lnTo>
                  <a:lnTo>
                    <a:pt x="9979152" y="5925312"/>
                  </a:lnTo>
                  <a:lnTo>
                    <a:pt x="10027004" y="5924173"/>
                  </a:lnTo>
                  <a:lnTo>
                    <a:pt x="10074268" y="5920791"/>
                  </a:lnTo>
                  <a:lnTo>
                    <a:pt x="10120892" y="5915217"/>
                  </a:lnTo>
                  <a:lnTo>
                    <a:pt x="10166825" y="5907504"/>
                  </a:lnTo>
                  <a:lnTo>
                    <a:pt x="10212014" y="5897703"/>
                  </a:lnTo>
                  <a:lnTo>
                    <a:pt x="10256408" y="5885866"/>
                  </a:lnTo>
                  <a:lnTo>
                    <a:pt x="10299955" y="5872044"/>
                  </a:lnTo>
                  <a:lnTo>
                    <a:pt x="10342603" y="5856289"/>
                  </a:lnTo>
                  <a:lnTo>
                    <a:pt x="10384302" y="5838654"/>
                  </a:lnTo>
                  <a:lnTo>
                    <a:pt x="10424998" y="5819189"/>
                  </a:lnTo>
                  <a:lnTo>
                    <a:pt x="10464641" y="5797947"/>
                  </a:lnTo>
                  <a:lnTo>
                    <a:pt x="10503179" y="5774979"/>
                  </a:lnTo>
                  <a:lnTo>
                    <a:pt x="10540559" y="5750336"/>
                  </a:lnTo>
                  <a:lnTo>
                    <a:pt x="10576731" y="5724072"/>
                  </a:lnTo>
                  <a:lnTo>
                    <a:pt x="10611642" y="5696236"/>
                  </a:lnTo>
                  <a:lnTo>
                    <a:pt x="10645242" y="5666882"/>
                  </a:lnTo>
                  <a:lnTo>
                    <a:pt x="10677477" y="5636061"/>
                  </a:lnTo>
                  <a:lnTo>
                    <a:pt x="10708297" y="5603824"/>
                  </a:lnTo>
                  <a:lnTo>
                    <a:pt x="10737649" y="5570224"/>
                  </a:lnTo>
                  <a:lnTo>
                    <a:pt x="10765483" y="5535312"/>
                  </a:lnTo>
                  <a:lnTo>
                    <a:pt x="10791745" y="5499139"/>
                  </a:lnTo>
                  <a:lnTo>
                    <a:pt x="10816386" y="5461759"/>
                  </a:lnTo>
                  <a:lnTo>
                    <a:pt x="10839352" y="5423221"/>
                  </a:lnTo>
                  <a:lnTo>
                    <a:pt x="10860593" y="5383578"/>
                  </a:lnTo>
                  <a:lnTo>
                    <a:pt x="10880056" y="5342882"/>
                  </a:lnTo>
                  <a:lnTo>
                    <a:pt x="10897690" y="5301185"/>
                  </a:lnTo>
                  <a:lnTo>
                    <a:pt x="10913442" y="5258538"/>
                  </a:lnTo>
                  <a:lnTo>
                    <a:pt x="10927263" y="5214993"/>
                  </a:lnTo>
                  <a:lnTo>
                    <a:pt x="10939099" y="5170601"/>
                  </a:lnTo>
                  <a:lnTo>
                    <a:pt x="10948898" y="5125415"/>
                  </a:lnTo>
                  <a:lnTo>
                    <a:pt x="10956611" y="5079486"/>
                  </a:lnTo>
                  <a:lnTo>
                    <a:pt x="10962183" y="5032866"/>
                  </a:lnTo>
                  <a:lnTo>
                    <a:pt x="10965565" y="4985607"/>
                  </a:lnTo>
                  <a:lnTo>
                    <a:pt x="10966704" y="4937760"/>
                  </a:lnTo>
                  <a:lnTo>
                    <a:pt x="10966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47376" y="1504187"/>
              <a:ext cx="237744" cy="23774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00943" y="1824227"/>
              <a:ext cx="126491" cy="128016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224483" y="898905"/>
            <a:ext cx="186055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/>
              <a:t>任务描述</a:t>
            </a:r>
            <a:endParaRPr sz="3600"/>
          </a:p>
        </p:txBody>
      </p:sp>
      <p:sp>
        <p:nvSpPr>
          <p:cNvPr id="13" name="object 13"/>
          <p:cNvSpPr txBox="1"/>
          <p:nvPr/>
        </p:nvSpPr>
        <p:spPr>
          <a:xfrm>
            <a:off x="1633473" y="2255901"/>
            <a:ext cx="8864600" cy="3261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194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黑体"/>
                <a:cs typeface="黑体"/>
              </a:rPr>
              <a:t>以史为镜，可以知兴替；以人为镜，可以明得失。</a:t>
            </a:r>
            <a:endParaRPr sz="2400">
              <a:latin typeface="黑体"/>
              <a:cs typeface="黑体"/>
            </a:endParaRPr>
          </a:p>
          <a:p>
            <a:pPr algn="just" marL="12700" marR="5080" indent="269240">
              <a:lnSpc>
                <a:spcPct val="150000"/>
              </a:lnSpc>
              <a:spcBef>
                <a:spcPts val="994"/>
              </a:spcBef>
            </a:pPr>
            <a:r>
              <a:rPr dirty="0" sz="2400" spc="-5">
                <a:latin typeface="黑体"/>
                <a:cs typeface="黑体"/>
              </a:rPr>
              <a:t>在正式开展直播销售之前，要对直播电商的特点有全面的认识，  </a:t>
            </a:r>
            <a:r>
              <a:rPr dirty="0" sz="2400">
                <a:latin typeface="黑体"/>
                <a:cs typeface="黑体"/>
              </a:rPr>
              <a:t>所以艾特佳电商总监小冉需要准确把握直播电商的发展趋势，了解 </a:t>
            </a:r>
            <a:r>
              <a:rPr dirty="0" sz="2400" spc="-5">
                <a:latin typeface="黑体"/>
                <a:cs typeface="黑体"/>
              </a:rPr>
              <a:t>直播电商与传统电商的区别，这样才能结合企业自身条件和资源选 </a:t>
            </a:r>
            <a:r>
              <a:rPr dirty="0" sz="2400">
                <a:latin typeface="黑体"/>
                <a:cs typeface="黑体"/>
              </a:rPr>
              <a:t>择直播电商平台，确定适合企业发展目标的直播带货模式，为企业 制定长远的发展规划，并在经营过程中少走弯路，避免踩坑。</a:t>
            </a:r>
            <a:endParaRPr sz="2400">
              <a:latin typeface="黑体"/>
              <a:cs typeface="黑体"/>
            </a:endParaRPr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0703" y="1778507"/>
            <a:ext cx="10070592" cy="4596383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17252" y="5370576"/>
            <a:ext cx="1941576" cy="119786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62811" cy="122377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23594" y="236042"/>
            <a:ext cx="566864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74165" algn="l"/>
              </a:tabLst>
            </a:pPr>
            <a:r>
              <a:rPr dirty="0" sz="3200" spc="10"/>
              <a:t>活动</a:t>
            </a:r>
            <a:r>
              <a:rPr dirty="0" sz="3200" spc="-10"/>
              <a:t>二	</a:t>
            </a:r>
            <a:r>
              <a:rPr dirty="0" sz="3200" spc="5"/>
              <a:t>认识</a:t>
            </a:r>
            <a:r>
              <a:rPr dirty="0" sz="3200" spc="-10"/>
              <a:t>直</a:t>
            </a:r>
            <a:r>
              <a:rPr dirty="0" sz="3200" spc="5"/>
              <a:t>播</a:t>
            </a:r>
            <a:r>
              <a:rPr dirty="0" sz="3200" spc="-10"/>
              <a:t>平台</a:t>
            </a:r>
            <a:r>
              <a:rPr dirty="0" sz="3200"/>
              <a:t>流</a:t>
            </a:r>
            <a:r>
              <a:rPr dirty="0" sz="3200" spc="-10"/>
              <a:t>量来源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239268" y="1367027"/>
            <a:ext cx="6507480" cy="523240"/>
          </a:xfrm>
          <a:prstGeom prst="rect">
            <a:avLst/>
          </a:prstGeom>
          <a:solidFill>
            <a:srgbClr val="FFB954"/>
          </a:solidFill>
        </p:spPr>
        <p:txBody>
          <a:bodyPr wrap="square" lIns="0" tIns="38735" rIns="0" bIns="0" rtlCol="0" vert="horz">
            <a:spAutoFit/>
          </a:bodyPr>
          <a:lstStyle/>
          <a:p>
            <a:pPr marL="306705">
              <a:lnSpc>
                <a:spcPct val="100000"/>
              </a:lnSpc>
              <a:spcBef>
                <a:spcPts val="305"/>
              </a:spcBef>
            </a:pPr>
            <a:r>
              <a:rPr dirty="0" sz="2800">
                <a:latin typeface="Arial"/>
                <a:cs typeface="Arial"/>
              </a:rPr>
              <a:t>2</a:t>
            </a:r>
            <a:r>
              <a:rPr dirty="0" sz="2800">
                <a:latin typeface="黑体"/>
                <a:cs typeface="黑体"/>
              </a:rPr>
              <a:t>．流量分配</a:t>
            </a:r>
            <a:r>
              <a:rPr dirty="0" sz="2800" spc="-5">
                <a:latin typeface="黑体"/>
                <a:cs typeface="黑体"/>
              </a:rPr>
              <a:t>算</a:t>
            </a:r>
            <a:r>
              <a:rPr dirty="0" sz="2800" spc="25">
                <a:latin typeface="黑体"/>
                <a:cs typeface="黑体"/>
              </a:rPr>
              <a:t>法</a:t>
            </a:r>
            <a:r>
              <a:rPr dirty="0" sz="2800" spc="-5">
                <a:latin typeface="Arial"/>
                <a:cs typeface="Arial"/>
              </a:rPr>
              <a:t>——</a:t>
            </a:r>
            <a:r>
              <a:rPr dirty="0" sz="2800">
                <a:latin typeface="黑体"/>
                <a:cs typeface="黑体"/>
              </a:rPr>
              <a:t>以</a:t>
            </a:r>
            <a:r>
              <a:rPr dirty="0" sz="2800" spc="-5">
                <a:latin typeface="黑体"/>
                <a:cs typeface="黑体"/>
              </a:rPr>
              <a:t>抖音</a:t>
            </a:r>
            <a:r>
              <a:rPr dirty="0" sz="2800">
                <a:latin typeface="黑体"/>
                <a:cs typeface="黑体"/>
              </a:rPr>
              <a:t>平</a:t>
            </a:r>
            <a:r>
              <a:rPr dirty="0" sz="2800" spc="-5">
                <a:latin typeface="黑体"/>
                <a:cs typeface="黑体"/>
              </a:rPr>
              <a:t>台为例</a:t>
            </a:r>
            <a:endParaRPr sz="2800">
              <a:latin typeface="黑体"/>
              <a:cs typeface="黑体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9268" y="2071116"/>
            <a:ext cx="4030979" cy="742315"/>
          </a:xfrm>
          <a:prstGeom prst="rect">
            <a:avLst/>
          </a:prstGeom>
          <a:solidFill>
            <a:srgbClr val="EB5F74"/>
          </a:solidFill>
          <a:ln w="12700">
            <a:solidFill>
              <a:srgbClr val="AC4452"/>
            </a:solidFill>
          </a:ln>
        </p:spPr>
        <p:txBody>
          <a:bodyPr wrap="square" lIns="0" tIns="183515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445"/>
              </a:spcBef>
            </a:pPr>
            <a:r>
              <a:rPr dirty="0" sz="2400" spc="-5">
                <a:solidFill>
                  <a:srgbClr val="FFFFFF"/>
                </a:solidFill>
                <a:latin typeface="黑体"/>
                <a:cs typeface="黑体"/>
              </a:rPr>
              <a:t>（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2400" spc="-5">
                <a:solidFill>
                  <a:srgbClr val="FFFFFF"/>
                </a:solidFill>
                <a:latin typeface="黑体"/>
                <a:cs typeface="黑体"/>
              </a:rPr>
              <a:t>）</a:t>
            </a:r>
            <a:r>
              <a:rPr dirty="0" sz="2400">
                <a:solidFill>
                  <a:srgbClr val="FFFFFF"/>
                </a:solidFill>
                <a:latin typeface="黑体"/>
                <a:cs typeface="黑体"/>
              </a:rPr>
              <a:t>流量池原则。</a:t>
            </a:r>
            <a:endParaRPr sz="2400">
              <a:latin typeface="黑体"/>
              <a:cs typeface="黑体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2521" y="2894921"/>
            <a:ext cx="11821160" cy="1738630"/>
          </a:xfrm>
          <a:prstGeom prst="rect">
            <a:avLst/>
          </a:prstGeom>
        </p:spPr>
        <p:txBody>
          <a:bodyPr wrap="square" lIns="0" tIns="167640" rIns="0" bIns="0" rtlCol="0" vert="horz">
            <a:spAutoFit/>
          </a:bodyPr>
          <a:lstStyle/>
          <a:p>
            <a:pPr marL="733425">
              <a:lnSpc>
                <a:spcPct val="100000"/>
              </a:lnSpc>
              <a:spcBef>
                <a:spcPts val="1320"/>
              </a:spcBef>
            </a:pPr>
            <a:r>
              <a:rPr dirty="0" sz="2000" spc="20">
                <a:latin typeface="黑体"/>
                <a:cs typeface="黑体"/>
              </a:rPr>
              <a:t>流量池测试评估的数据维度主要包括以下几个：点赞</a:t>
            </a:r>
            <a:r>
              <a:rPr dirty="0" sz="2000" spc="30">
                <a:latin typeface="黑体"/>
                <a:cs typeface="黑体"/>
              </a:rPr>
              <a:t>量</a:t>
            </a:r>
            <a:r>
              <a:rPr dirty="0" sz="2000" spc="20">
                <a:latin typeface="黑体"/>
                <a:cs typeface="黑体"/>
              </a:rPr>
              <a:t>、评论量、转发量、</a:t>
            </a:r>
            <a:r>
              <a:rPr dirty="0" sz="2000" spc="25">
                <a:latin typeface="黑体"/>
                <a:cs typeface="黑体"/>
              </a:rPr>
              <a:t>关注</a:t>
            </a:r>
            <a:r>
              <a:rPr dirty="0" sz="2000" spc="20">
                <a:latin typeface="黑体"/>
                <a:cs typeface="黑体"/>
              </a:rPr>
              <a:t>量、视频完播</a:t>
            </a:r>
            <a:r>
              <a:rPr dirty="0" sz="2000" spc="35">
                <a:latin typeface="黑体"/>
                <a:cs typeface="黑体"/>
              </a:rPr>
              <a:t>率</a:t>
            </a:r>
            <a:r>
              <a:rPr dirty="0" sz="2000">
                <a:latin typeface="黑体"/>
                <a:cs typeface="黑体"/>
              </a:rPr>
              <a:t>。</a:t>
            </a:r>
            <a:endParaRPr sz="2000">
              <a:latin typeface="黑体"/>
              <a:cs typeface="黑体"/>
            </a:endParaRPr>
          </a:p>
          <a:p>
            <a:pPr algn="just" marL="12700" marR="253365" indent="720725">
              <a:lnSpc>
                <a:spcPct val="130100"/>
              </a:lnSpc>
              <a:spcBef>
                <a:spcPts val="500"/>
              </a:spcBef>
            </a:pPr>
            <a:r>
              <a:rPr dirty="0" sz="2000" spc="25">
                <a:latin typeface="黑体"/>
                <a:cs typeface="黑体"/>
              </a:rPr>
              <a:t>根据这</a:t>
            </a:r>
            <a:r>
              <a:rPr dirty="0" sz="2000" spc="35">
                <a:latin typeface="黑体"/>
                <a:cs typeface="黑体"/>
              </a:rPr>
              <a:t>几</a:t>
            </a:r>
            <a:r>
              <a:rPr dirty="0" sz="2000" spc="25">
                <a:latin typeface="黑体"/>
                <a:cs typeface="黑体"/>
              </a:rPr>
              <a:t>个评估标</a:t>
            </a:r>
            <a:r>
              <a:rPr dirty="0" sz="2000" spc="40">
                <a:latin typeface="黑体"/>
                <a:cs typeface="黑体"/>
              </a:rPr>
              <a:t>准</a:t>
            </a:r>
            <a:r>
              <a:rPr dirty="0" sz="2000" spc="35">
                <a:latin typeface="黑体"/>
                <a:cs typeface="黑体"/>
              </a:rPr>
              <a:t>，</a:t>
            </a:r>
            <a:r>
              <a:rPr dirty="0" sz="2000" spc="25">
                <a:latin typeface="黑体"/>
                <a:cs typeface="黑体"/>
              </a:rPr>
              <a:t>直播间一开</a:t>
            </a:r>
            <a:r>
              <a:rPr dirty="0" sz="2000" spc="40">
                <a:latin typeface="黑体"/>
                <a:cs typeface="黑体"/>
              </a:rPr>
              <a:t>播</a:t>
            </a:r>
            <a:r>
              <a:rPr dirty="0" sz="2000" spc="25">
                <a:latin typeface="黑体"/>
                <a:cs typeface="黑体"/>
              </a:rPr>
              <a:t>，就要想办</a:t>
            </a:r>
            <a:r>
              <a:rPr dirty="0" sz="2000" spc="35">
                <a:latin typeface="黑体"/>
                <a:cs typeface="黑体"/>
              </a:rPr>
              <a:t>法</a:t>
            </a:r>
            <a:r>
              <a:rPr dirty="0" sz="2000" spc="25">
                <a:latin typeface="黑体"/>
                <a:cs typeface="黑体"/>
              </a:rPr>
              <a:t>去提升点</a:t>
            </a:r>
            <a:r>
              <a:rPr dirty="0" sz="2000" spc="40">
                <a:latin typeface="黑体"/>
                <a:cs typeface="黑体"/>
              </a:rPr>
              <a:t>赞</a:t>
            </a:r>
            <a:r>
              <a:rPr dirty="0" sz="2000" spc="35">
                <a:latin typeface="黑体"/>
                <a:cs typeface="黑体"/>
              </a:rPr>
              <a:t>、</a:t>
            </a:r>
            <a:r>
              <a:rPr dirty="0" sz="2000" spc="25">
                <a:latin typeface="黑体"/>
                <a:cs typeface="黑体"/>
              </a:rPr>
              <a:t>评论、转发、关注等数据。用户 </a:t>
            </a:r>
            <a:r>
              <a:rPr dirty="0" sz="2000" spc="20">
                <a:latin typeface="黑体"/>
                <a:cs typeface="黑体"/>
              </a:rPr>
              <a:t>在</a:t>
            </a:r>
            <a:r>
              <a:rPr dirty="0" sz="2000" spc="10">
                <a:latin typeface="黑体"/>
                <a:cs typeface="黑体"/>
              </a:rPr>
              <a:t>直播</a:t>
            </a:r>
            <a:r>
              <a:rPr dirty="0" sz="2000" spc="20">
                <a:latin typeface="黑体"/>
                <a:cs typeface="黑体"/>
              </a:rPr>
              <a:t>间</a:t>
            </a:r>
            <a:r>
              <a:rPr dirty="0" sz="2000" spc="10">
                <a:latin typeface="黑体"/>
                <a:cs typeface="黑体"/>
              </a:rPr>
              <a:t>停留</a:t>
            </a:r>
            <a:r>
              <a:rPr dirty="0" sz="2000" spc="20">
                <a:latin typeface="黑体"/>
                <a:cs typeface="黑体"/>
              </a:rPr>
              <a:t>观</a:t>
            </a:r>
            <a:r>
              <a:rPr dirty="0" sz="2000" spc="10">
                <a:latin typeface="黑体"/>
                <a:cs typeface="黑体"/>
              </a:rPr>
              <a:t>看的</a:t>
            </a:r>
            <a:r>
              <a:rPr dirty="0" sz="2000" spc="20">
                <a:latin typeface="黑体"/>
                <a:cs typeface="黑体"/>
              </a:rPr>
              <a:t>时</a:t>
            </a:r>
            <a:r>
              <a:rPr dirty="0" sz="2000" spc="10">
                <a:latin typeface="黑体"/>
                <a:cs typeface="黑体"/>
              </a:rPr>
              <a:t>间尽</a:t>
            </a:r>
            <a:r>
              <a:rPr dirty="0" sz="2000" spc="20">
                <a:latin typeface="黑体"/>
                <a:cs typeface="黑体"/>
              </a:rPr>
              <a:t>可</a:t>
            </a:r>
            <a:r>
              <a:rPr dirty="0" sz="2000" spc="10">
                <a:latin typeface="黑体"/>
                <a:cs typeface="黑体"/>
              </a:rPr>
              <a:t>能</a:t>
            </a:r>
            <a:r>
              <a:rPr dirty="0" sz="2000" spc="40">
                <a:latin typeface="黑体"/>
                <a:cs typeface="黑体"/>
              </a:rPr>
              <a:t>久</a:t>
            </a:r>
            <a:r>
              <a:rPr dirty="0" sz="2000" spc="20">
                <a:latin typeface="黑体"/>
                <a:cs typeface="黑体"/>
              </a:rPr>
              <a:t>，</a:t>
            </a:r>
            <a:r>
              <a:rPr dirty="0" sz="2000" spc="10">
                <a:latin typeface="黑体"/>
                <a:cs typeface="黑体"/>
              </a:rPr>
              <a:t>直播</a:t>
            </a:r>
            <a:r>
              <a:rPr dirty="0" sz="2000" spc="20">
                <a:latin typeface="黑体"/>
                <a:cs typeface="黑体"/>
              </a:rPr>
              <a:t>间</a:t>
            </a:r>
            <a:r>
              <a:rPr dirty="0" sz="2000" spc="10">
                <a:latin typeface="黑体"/>
                <a:cs typeface="黑体"/>
              </a:rPr>
              <a:t>粉丝</a:t>
            </a:r>
            <a:r>
              <a:rPr dirty="0" sz="2000" spc="20">
                <a:latin typeface="黑体"/>
                <a:cs typeface="黑体"/>
              </a:rPr>
              <a:t>的</a:t>
            </a:r>
            <a:r>
              <a:rPr dirty="0" sz="2000" spc="10">
                <a:latin typeface="黑体"/>
                <a:cs typeface="黑体"/>
              </a:rPr>
              <a:t>互动</a:t>
            </a:r>
            <a:r>
              <a:rPr dirty="0" sz="2000" spc="20">
                <a:latin typeface="黑体"/>
                <a:cs typeface="黑体"/>
              </a:rPr>
              <a:t>率</a:t>
            </a:r>
            <a:r>
              <a:rPr dirty="0" sz="2000" spc="10">
                <a:latin typeface="黑体"/>
                <a:cs typeface="黑体"/>
              </a:rPr>
              <a:t>高，</a:t>
            </a:r>
            <a:r>
              <a:rPr dirty="0" sz="2000" spc="20">
                <a:latin typeface="黑体"/>
                <a:cs typeface="黑体"/>
              </a:rPr>
              <a:t>直</a:t>
            </a:r>
            <a:r>
              <a:rPr dirty="0" sz="2000" spc="10">
                <a:latin typeface="黑体"/>
                <a:cs typeface="黑体"/>
              </a:rPr>
              <a:t>播观</a:t>
            </a:r>
            <a:r>
              <a:rPr dirty="0" sz="2000" spc="20">
                <a:latin typeface="黑体"/>
                <a:cs typeface="黑体"/>
              </a:rPr>
              <a:t>看</a:t>
            </a:r>
            <a:r>
              <a:rPr dirty="0" sz="2000" spc="10">
                <a:latin typeface="黑体"/>
                <a:cs typeface="黑体"/>
              </a:rPr>
              <a:t>数据</a:t>
            </a:r>
            <a:r>
              <a:rPr dirty="0" sz="2000" spc="35">
                <a:latin typeface="黑体"/>
                <a:cs typeface="黑体"/>
              </a:rPr>
              <a:t>好</a:t>
            </a:r>
            <a:r>
              <a:rPr dirty="0" sz="2000" spc="10">
                <a:latin typeface="黑体"/>
                <a:cs typeface="黑体"/>
              </a:rPr>
              <a:t>，这</a:t>
            </a:r>
            <a:r>
              <a:rPr dirty="0" sz="2000" spc="20">
                <a:latin typeface="黑体"/>
                <a:cs typeface="黑体"/>
              </a:rPr>
              <a:t>样</a:t>
            </a:r>
            <a:r>
              <a:rPr dirty="0" sz="2000" spc="10">
                <a:latin typeface="黑体"/>
                <a:cs typeface="黑体"/>
              </a:rPr>
              <a:t>才会被</a:t>
            </a:r>
            <a:r>
              <a:rPr dirty="0" sz="2000" spc="20">
                <a:latin typeface="黑体"/>
                <a:cs typeface="黑体"/>
              </a:rPr>
              <a:t>系</a:t>
            </a:r>
            <a:r>
              <a:rPr dirty="0" sz="2000" spc="10">
                <a:latin typeface="黑体"/>
                <a:cs typeface="黑体"/>
              </a:rPr>
              <a:t>统</a:t>
            </a:r>
            <a:r>
              <a:rPr dirty="0" sz="2000" spc="20">
                <a:latin typeface="黑体"/>
                <a:cs typeface="黑体"/>
              </a:rPr>
              <a:t>判</a:t>
            </a:r>
            <a:r>
              <a:rPr dirty="0" sz="2000" spc="10">
                <a:latin typeface="黑体"/>
                <a:cs typeface="黑体"/>
              </a:rPr>
              <a:t>定</a:t>
            </a:r>
            <a:r>
              <a:rPr dirty="0" sz="2000">
                <a:latin typeface="黑体"/>
                <a:cs typeface="黑体"/>
              </a:rPr>
              <a:t>为 优质直</a:t>
            </a:r>
            <a:r>
              <a:rPr dirty="0" sz="2000" spc="-15">
                <a:latin typeface="黑体"/>
                <a:cs typeface="黑体"/>
              </a:rPr>
              <a:t>播</a:t>
            </a:r>
            <a:r>
              <a:rPr dirty="0" sz="2000">
                <a:latin typeface="黑体"/>
                <a:cs typeface="黑体"/>
              </a:rPr>
              <a:t>间</a:t>
            </a:r>
            <a:r>
              <a:rPr dirty="0" sz="2000" spc="-15">
                <a:latin typeface="黑体"/>
                <a:cs typeface="黑体"/>
              </a:rPr>
              <a:t>，</a:t>
            </a:r>
            <a:r>
              <a:rPr dirty="0" sz="2000">
                <a:latin typeface="黑体"/>
                <a:cs typeface="黑体"/>
              </a:rPr>
              <a:t>才有</a:t>
            </a:r>
            <a:r>
              <a:rPr dirty="0" sz="2000" spc="5">
                <a:latin typeface="黑体"/>
                <a:cs typeface="黑体"/>
              </a:rPr>
              <a:t>机</a:t>
            </a:r>
            <a:r>
              <a:rPr dirty="0" sz="2000" spc="-10">
                <a:latin typeface="黑体"/>
                <a:cs typeface="黑体"/>
              </a:rPr>
              <a:t>会</a:t>
            </a:r>
            <a:r>
              <a:rPr dirty="0" sz="2000">
                <a:latin typeface="黑体"/>
                <a:cs typeface="黑体"/>
              </a:rPr>
              <a:t>被</a:t>
            </a:r>
            <a:r>
              <a:rPr dirty="0" sz="2000" spc="-10">
                <a:latin typeface="黑体"/>
                <a:cs typeface="黑体"/>
              </a:rPr>
              <a:t>平</a:t>
            </a:r>
            <a:r>
              <a:rPr dirty="0" sz="2000">
                <a:latin typeface="黑体"/>
                <a:cs typeface="黑体"/>
              </a:rPr>
              <a:t>台持</a:t>
            </a:r>
            <a:r>
              <a:rPr dirty="0" sz="2000" spc="5">
                <a:latin typeface="黑体"/>
                <a:cs typeface="黑体"/>
              </a:rPr>
              <a:t>续</a:t>
            </a:r>
            <a:r>
              <a:rPr dirty="0" sz="2000" spc="-10">
                <a:latin typeface="黑体"/>
                <a:cs typeface="黑体"/>
              </a:rPr>
              <a:t>加</a:t>
            </a:r>
            <a:r>
              <a:rPr dirty="0" sz="2000">
                <a:latin typeface="黑体"/>
                <a:cs typeface="黑体"/>
              </a:rPr>
              <a:t>持</a:t>
            </a:r>
            <a:r>
              <a:rPr dirty="0" sz="2000" spc="-10">
                <a:latin typeface="黑体"/>
                <a:cs typeface="黑体"/>
              </a:rPr>
              <a:t>流</a:t>
            </a:r>
            <a:r>
              <a:rPr dirty="0" sz="2000" spc="-20">
                <a:latin typeface="黑体"/>
                <a:cs typeface="黑体"/>
              </a:rPr>
              <a:t>量</a:t>
            </a:r>
            <a:r>
              <a:rPr dirty="0" sz="2000">
                <a:latin typeface="黑体"/>
                <a:cs typeface="黑体"/>
              </a:rPr>
              <a:t>。</a:t>
            </a:r>
            <a:endParaRPr sz="2000">
              <a:latin typeface="黑体"/>
              <a:cs typeface="黑体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72100" y="4255008"/>
            <a:ext cx="5126736" cy="23804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446523" y="2259914"/>
            <a:ext cx="739330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黑体"/>
                <a:cs typeface="黑体"/>
              </a:rPr>
              <a:t>以</a:t>
            </a:r>
            <a:r>
              <a:rPr dirty="0" sz="2000" spc="5">
                <a:latin typeface="黑体"/>
                <a:cs typeface="黑体"/>
              </a:rPr>
              <a:t>抖音</a:t>
            </a:r>
            <a:r>
              <a:rPr dirty="0" sz="2000" spc="-20">
                <a:latin typeface="黑体"/>
                <a:cs typeface="黑体"/>
              </a:rPr>
              <a:t>平</a:t>
            </a:r>
            <a:r>
              <a:rPr dirty="0" sz="2000" spc="5">
                <a:latin typeface="黑体"/>
                <a:cs typeface="黑体"/>
              </a:rPr>
              <a:t>台</a:t>
            </a:r>
            <a:r>
              <a:rPr dirty="0" sz="2000" spc="-15">
                <a:latin typeface="黑体"/>
                <a:cs typeface="黑体"/>
              </a:rPr>
              <a:t>为</a:t>
            </a:r>
            <a:r>
              <a:rPr dirty="0" sz="2000" spc="5">
                <a:latin typeface="黑体"/>
                <a:cs typeface="黑体"/>
              </a:rPr>
              <a:t>例，</a:t>
            </a:r>
            <a:r>
              <a:rPr dirty="0" sz="2000" spc="-5">
                <a:latin typeface="黑体"/>
                <a:cs typeface="黑体"/>
              </a:rPr>
              <a:t>智</a:t>
            </a:r>
            <a:r>
              <a:rPr dirty="0" sz="2000" spc="-10">
                <a:latin typeface="黑体"/>
                <a:cs typeface="黑体"/>
              </a:rPr>
              <a:t>能</a:t>
            </a:r>
            <a:r>
              <a:rPr dirty="0" sz="2000" spc="5">
                <a:latin typeface="黑体"/>
                <a:cs typeface="黑体"/>
              </a:rPr>
              <a:t>分</a:t>
            </a:r>
            <a:r>
              <a:rPr dirty="0" sz="2000" spc="-15">
                <a:latin typeface="黑体"/>
                <a:cs typeface="黑体"/>
              </a:rPr>
              <a:t>发</a:t>
            </a:r>
            <a:r>
              <a:rPr dirty="0" sz="2000" spc="5">
                <a:latin typeface="黑体"/>
                <a:cs typeface="黑体"/>
              </a:rPr>
              <a:t>、流</a:t>
            </a:r>
            <a:r>
              <a:rPr dirty="0" sz="2000" spc="-5">
                <a:latin typeface="黑体"/>
                <a:cs typeface="黑体"/>
              </a:rPr>
              <a:t>量</a:t>
            </a:r>
            <a:r>
              <a:rPr dirty="0" sz="2000" spc="-10">
                <a:latin typeface="黑体"/>
                <a:cs typeface="黑体"/>
              </a:rPr>
              <a:t>池</a:t>
            </a:r>
            <a:r>
              <a:rPr dirty="0" sz="2000" spc="5">
                <a:latin typeface="黑体"/>
                <a:cs typeface="黑体"/>
              </a:rPr>
              <a:t>、</a:t>
            </a:r>
            <a:r>
              <a:rPr dirty="0" sz="2000" spc="-15">
                <a:latin typeface="黑体"/>
                <a:cs typeface="黑体"/>
              </a:rPr>
              <a:t>去</a:t>
            </a:r>
            <a:r>
              <a:rPr dirty="0" sz="2000" spc="5">
                <a:latin typeface="黑体"/>
                <a:cs typeface="黑体"/>
              </a:rPr>
              <a:t>中心</a:t>
            </a:r>
            <a:r>
              <a:rPr dirty="0" sz="2000" spc="-5">
                <a:latin typeface="黑体"/>
                <a:cs typeface="黑体"/>
              </a:rPr>
              <a:t>化</a:t>
            </a:r>
            <a:r>
              <a:rPr dirty="0" sz="2000" spc="-10">
                <a:latin typeface="黑体"/>
                <a:cs typeface="黑体"/>
              </a:rPr>
              <a:t>，</a:t>
            </a:r>
            <a:r>
              <a:rPr dirty="0" sz="2000" spc="5">
                <a:latin typeface="黑体"/>
                <a:cs typeface="黑体"/>
              </a:rPr>
              <a:t>是</a:t>
            </a:r>
            <a:r>
              <a:rPr dirty="0" sz="2000" spc="-15">
                <a:latin typeface="黑体"/>
                <a:cs typeface="黑体"/>
              </a:rPr>
              <a:t>其</a:t>
            </a:r>
            <a:r>
              <a:rPr dirty="0" sz="2000" spc="5">
                <a:latin typeface="黑体"/>
                <a:cs typeface="黑体"/>
              </a:rPr>
              <a:t>明显</a:t>
            </a:r>
            <a:r>
              <a:rPr dirty="0" sz="2000" spc="-5">
                <a:latin typeface="黑体"/>
                <a:cs typeface="黑体"/>
              </a:rPr>
              <a:t>特</a:t>
            </a:r>
            <a:r>
              <a:rPr dirty="0" sz="2000" spc="-10">
                <a:latin typeface="黑体"/>
                <a:cs typeface="黑体"/>
              </a:rPr>
              <a:t>征</a:t>
            </a:r>
            <a:r>
              <a:rPr dirty="0" sz="2000" spc="5">
                <a:latin typeface="黑体"/>
                <a:cs typeface="黑体"/>
              </a:rPr>
              <a:t>。</a:t>
            </a:r>
            <a:endParaRPr sz="2000">
              <a:latin typeface="黑体"/>
              <a:cs typeface="黑体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17252" y="5370576"/>
            <a:ext cx="1941576" cy="119786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62811" cy="122377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23594" y="236042"/>
            <a:ext cx="566864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74165" algn="l"/>
              </a:tabLst>
            </a:pPr>
            <a:r>
              <a:rPr dirty="0" sz="3200" spc="10"/>
              <a:t>活动</a:t>
            </a:r>
            <a:r>
              <a:rPr dirty="0" sz="3200" spc="-10"/>
              <a:t>二	</a:t>
            </a:r>
            <a:r>
              <a:rPr dirty="0" sz="3200" spc="5"/>
              <a:t>认识</a:t>
            </a:r>
            <a:r>
              <a:rPr dirty="0" sz="3200" spc="-10"/>
              <a:t>直</a:t>
            </a:r>
            <a:r>
              <a:rPr dirty="0" sz="3200" spc="5"/>
              <a:t>播</a:t>
            </a:r>
            <a:r>
              <a:rPr dirty="0" sz="3200" spc="-10"/>
              <a:t>平台</a:t>
            </a:r>
            <a:r>
              <a:rPr dirty="0" sz="3200"/>
              <a:t>流</a:t>
            </a:r>
            <a:r>
              <a:rPr dirty="0" sz="3200" spc="-10"/>
              <a:t>量来源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239268" y="2071116"/>
            <a:ext cx="4030979" cy="742315"/>
          </a:xfrm>
          <a:prstGeom prst="rect">
            <a:avLst/>
          </a:prstGeom>
          <a:solidFill>
            <a:srgbClr val="EB5F74"/>
          </a:solidFill>
          <a:ln w="12700">
            <a:solidFill>
              <a:srgbClr val="AC4452"/>
            </a:solidFill>
          </a:ln>
        </p:spPr>
        <p:txBody>
          <a:bodyPr wrap="square" lIns="0" tIns="183515" rIns="0" bIns="0" rtlCol="0" vert="horz">
            <a:spAutoFit/>
          </a:bodyPr>
          <a:lstStyle/>
          <a:p>
            <a:pPr marL="1016635">
              <a:lnSpc>
                <a:spcPct val="100000"/>
              </a:lnSpc>
              <a:spcBef>
                <a:spcPts val="1445"/>
              </a:spcBef>
            </a:pPr>
            <a:r>
              <a:rPr dirty="0" sz="2400" spc="-5">
                <a:solidFill>
                  <a:srgbClr val="FFFFFF"/>
                </a:solidFill>
                <a:latin typeface="黑体"/>
                <a:cs typeface="黑体"/>
              </a:rPr>
              <a:t>（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sz="2400" spc="-5">
                <a:solidFill>
                  <a:srgbClr val="FFFFFF"/>
                </a:solidFill>
                <a:latin typeface="黑体"/>
                <a:cs typeface="黑体"/>
              </a:rPr>
              <a:t>）</a:t>
            </a:r>
            <a:r>
              <a:rPr dirty="0" sz="2400">
                <a:solidFill>
                  <a:srgbClr val="FFFFFF"/>
                </a:solidFill>
                <a:latin typeface="黑体"/>
                <a:cs typeface="黑体"/>
              </a:rPr>
              <a:t>去中心化</a:t>
            </a:r>
            <a:endParaRPr sz="2400">
              <a:latin typeface="黑体"/>
              <a:cs typeface="黑体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2521" y="2948305"/>
            <a:ext cx="11569700" cy="24682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720725">
              <a:lnSpc>
                <a:spcPct val="130100"/>
              </a:lnSpc>
              <a:spcBef>
                <a:spcPts val="100"/>
              </a:spcBef>
            </a:pPr>
            <a:r>
              <a:rPr dirty="0" sz="2400" spc="35">
                <a:latin typeface="黑体"/>
                <a:cs typeface="黑体"/>
              </a:rPr>
              <a:t>所谓的去中心化，是对于平台而言，维持整个生态持续健康均衡的发展是最</a:t>
            </a:r>
            <a:r>
              <a:rPr dirty="0" sz="2400" spc="20">
                <a:latin typeface="黑体"/>
                <a:cs typeface="黑体"/>
              </a:rPr>
              <a:t>为</a:t>
            </a:r>
            <a:r>
              <a:rPr dirty="0" sz="2400">
                <a:latin typeface="黑体"/>
                <a:cs typeface="黑体"/>
              </a:rPr>
              <a:t>重 </a:t>
            </a:r>
            <a:r>
              <a:rPr dirty="0" sz="2400" spc="10">
                <a:latin typeface="黑体"/>
                <a:cs typeface="黑体"/>
              </a:rPr>
              <a:t>要的事情。所以从平台角度出发不希望看到所有流量聚集在少数的</a:t>
            </a:r>
            <a:r>
              <a:rPr dirty="0" sz="2400" spc="-40">
                <a:latin typeface="黑体"/>
                <a:cs typeface="黑体"/>
              </a:rPr>
              <a:t>大</a:t>
            </a:r>
            <a:r>
              <a:rPr dirty="0" sz="2400" spc="5">
                <a:latin typeface="Arial"/>
                <a:cs typeface="Arial"/>
              </a:rPr>
              <a:t>V</a:t>
            </a:r>
            <a:r>
              <a:rPr dirty="0" sz="2400" spc="10">
                <a:latin typeface="黑体"/>
                <a:cs typeface="黑体"/>
              </a:rPr>
              <a:t>账号，</a:t>
            </a:r>
            <a:r>
              <a:rPr dirty="0" sz="2400" spc="20">
                <a:latin typeface="黑体"/>
                <a:cs typeface="黑体"/>
              </a:rPr>
              <a:t>平</a:t>
            </a:r>
            <a:r>
              <a:rPr dirty="0" sz="2400" spc="5">
                <a:latin typeface="黑体"/>
                <a:cs typeface="黑体"/>
              </a:rPr>
              <a:t>台</a:t>
            </a:r>
            <a:r>
              <a:rPr dirty="0" sz="2400" spc="20">
                <a:latin typeface="黑体"/>
                <a:cs typeface="黑体"/>
              </a:rPr>
              <a:t>会</a:t>
            </a:r>
            <a:r>
              <a:rPr dirty="0" sz="2400">
                <a:latin typeface="黑体"/>
                <a:cs typeface="黑体"/>
              </a:rPr>
              <a:t>在 一定程度上限制大</a:t>
            </a:r>
            <a:r>
              <a:rPr dirty="0" sz="2400" spc="-5">
                <a:latin typeface="Arial"/>
                <a:cs typeface="Arial"/>
              </a:rPr>
              <a:t>V</a:t>
            </a:r>
            <a:r>
              <a:rPr dirty="0" sz="2400">
                <a:latin typeface="黑体"/>
                <a:cs typeface="黑体"/>
              </a:rPr>
              <a:t>账号新流量的分配，把更多流量红利分到新的高质量账号上。</a:t>
            </a:r>
            <a:endParaRPr sz="2400">
              <a:latin typeface="黑体"/>
              <a:cs typeface="黑体"/>
            </a:endParaRPr>
          </a:p>
          <a:p>
            <a:pPr marL="733425">
              <a:lnSpc>
                <a:spcPct val="100000"/>
              </a:lnSpc>
              <a:spcBef>
                <a:spcPts val="1365"/>
              </a:spcBef>
            </a:pPr>
            <a:r>
              <a:rPr dirty="0" sz="2400" spc="30">
                <a:latin typeface="黑体"/>
                <a:cs typeface="黑体"/>
              </a:rPr>
              <a:t>这种去中心化的平衡机制不会让平台生态失</a:t>
            </a:r>
            <a:r>
              <a:rPr dirty="0" sz="2400" spc="40">
                <a:latin typeface="黑体"/>
                <a:cs typeface="黑体"/>
              </a:rPr>
              <a:t>衡</a:t>
            </a:r>
            <a:r>
              <a:rPr dirty="0" sz="2400" spc="30">
                <a:latin typeface="黑体"/>
                <a:cs typeface="黑体"/>
              </a:rPr>
              <a:t>，并且对新入局的创作者来说</a:t>
            </a:r>
            <a:r>
              <a:rPr dirty="0" sz="2400" spc="20">
                <a:latin typeface="黑体"/>
                <a:cs typeface="黑体"/>
              </a:rPr>
              <a:t>是</a:t>
            </a:r>
            <a:r>
              <a:rPr dirty="0" sz="2400">
                <a:latin typeface="黑体"/>
                <a:cs typeface="黑体"/>
              </a:rPr>
              <a:t>很</a:t>
            </a:r>
            <a:endParaRPr sz="2400">
              <a:latin typeface="黑体"/>
              <a:cs typeface="黑体"/>
            </a:endParaRPr>
          </a:p>
          <a:p>
            <a:pPr marL="12700">
              <a:lnSpc>
                <a:spcPct val="100000"/>
              </a:lnSpc>
              <a:spcBef>
                <a:spcPts val="870"/>
              </a:spcBef>
            </a:pPr>
            <a:r>
              <a:rPr dirty="0" sz="2400">
                <a:latin typeface="黑体"/>
                <a:cs typeface="黑体"/>
              </a:rPr>
              <a:t>大的吸引，会吸引更多的人参与到内容生态的建设当</a:t>
            </a:r>
            <a:r>
              <a:rPr dirty="0" sz="2400" spc="-40">
                <a:latin typeface="黑体"/>
                <a:cs typeface="黑体"/>
              </a:rPr>
              <a:t>中</a:t>
            </a:r>
            <a:r>
              <a:rPr dirty="0" sz="2400">
                <a:latin typeface="黑体"/>
                <a:cs typeface="黑体"/>
              </a:rPr>
              <a:t>。</a:t>
            </a:r>
            <a:endParaRPr sz="2400">
              <a:latin typeface="黑体"/>
              <a:cs typeface="黑体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6523" y="2259914"/>
            <a:ext cx="739330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黑体"/>
                <a:cs typeface="黑体"/>
              </a:rPr>
              <a:t>以</a:t>
            </a:r>
            <a:r>
              <a:rPr dirty="0" sz="2000" spc="5">
                <a:latin typeface="黑体"/>
                <a:cs typeface="黑体"/>
              </a:rPr>
              <a:t>抖音</a:t>
            </a:r>
            <a:r>
              <a:rPr dirty="0" sz="2000" spc="-20">
                <a:latin typeface="黑体"/>
                <a:cs typeface="黑体"/>
              </a:rPr>
              <a:t>平</a:t>
            </a:r>
            <a:r>
              <a:rPr dirty="0" sz="2000" spc="5">
                <a:latin typeface="黑体"/>
                <a:cs typeface="黑体"/>
              </a:rPr>
              <a:t>台</a:t>
            </a:r>
            <a:r>
              <a:rPr dirty="0" sz="2000" spc="-15">
                <a:latin typeface="黑体"/>
                <a:cs typeface="黑体"/>
              </a:rPr>
              <a:t>为</a:t>
            </a:r>
            <a:r>
              <a:rPr dirty="0" sz="2000" spc="5">
                <a:latin typeface="黑体"/>
                <a:cs typeface="黑体"/>
              </a:rPr>
              <a:t>例，</a:t>
            </a:r>
            <a:r>
              <a:rPr dirty="0" sz="2000" spc="-5">
                <a:latin typeface="黑体"/>
                <a:cs typeface="黑体"/>
              </a:rPr>
              <a:t>智</a:t>
            </a:r>
            <a:r>
              <a:rPr dirty="0" sz="2000" spc="-10">
                <a:latin typeface="黑体"/>
                <a:cs typeface="黑体"/>
              </a:rPr>
              <a:t>能</a:t>
            </a:r>
            <a:r>
              <a:rPr dirty="0" sz="2000" spc="5">
                <a:latin typeface="黑体"/>
                <a:cs typeface="黑体"/>
              </a:rPr>
              <a:t>分</a:t>
            </a:r>
            <a:r>
              <a:rPr dirty="0" sz="2000" spc="-15">
                <a:latin typeface="黑体"/>
                <a:cs typeface="黑体"/>
              </a:rPr>
              <a:t>发</a:t>
            </a:r>
            <a:r>
              <a:rPr dirty="0" sz="2000" spc="5">
                <a:latin typeface="黑体"/>
                <a:cs typeface="黑体"/>
              </a:rPr>
              <a:t>、流</a:t>
            </a:r>
            <a:r>
              <a:rPr dirty="0" sz="2000" spc="-5">
                <a:latin typeface="黑体"/>
                <a:cs typeface="黑体"/>
              </a:rPr>
              <a:t>量</a:t>
            </a:r>
            <a:r>
              <a:rPr dirty="0" sz="2000" spc="-10">
                <a:latin typeface="黑体"/>
                <a:cs typeface="黑体"/>
              </a:rPr>
              <a:t>池</a:t>
            </a:r>
            <a:r>
              <a:rPr dirty="0" sz="2000" spc="5">
                <a:latin typeface="黑体"/>
                <a:cs typeface="黑体"/>
              </a:rPr>
              <a:t>、</a:t>
            </a:r>
            <a:r>
              <a:rPr dirty="0" sz="2000" spc="-15">
                <a:latin typeface="黑体"/>
                <a:cs typeface="黑体"/>
              </a:rPr>
              <a:t>去</a:t>
            </a:r>
            <a:r>
              <a:rPr dirty="0" sz="2000" spc="5">
                <a:latin typeface="黑体"/>
                <a:cs typeface="黑体"/>
              </a:rPr>
              <a:t>中心</a:t>
            </a:r>
            <a:r>
              <a:rPr dirty="0" sz="2000" spc="-5">
                <a:latin typeface="黑体"/>
                <a:cs typeface="黑体"/>
              </a:rPr>
              <a:t>化</a:t>
            </a:r>
            <a:r>
              <a:rPr dirty="0" sz="2000" spc="-10">
                <a:latin typeface="黑体"/>
                <a:cs typeface="黑体"/>
              </a:rPr>
              <a:t>，</a:t>
            </a:r>
            <a:r>
              <a:rPr dirty="0" sz="2000" spc="5">
                <a:latin typeface="黑体"/>
                <a:cs typeface="黑体"/>
              </a:rPr>
              <a:t>是</a:t>
            </a:r>
            <a:r>
              <a:rPr dirty="0" sz="2000" spc="-15">
                <a:latin typeface="黑体"/>
                <a:cs typeface="黑体"/>
              </a:rPr>
              <a:t>其</a:t>
            </a:r>
            <a:r>
              <a:rPr dirty="0" sz="2000" spc="5">
                <a:latin typeface="黑体"/>
                <a:cs typeface="黑体"/>
              </a:rPr>
              <a:t>明显</a:t>
            </a:r>
            <a:r>
              <a:rPr dirty="0" sz="2000" spc="-5">
                <a:latin typeface="黑体"/>
                <a:cs typeface="黑体"/>
              </a:rPr>
              <a:t>特</a:t>
            </a:r>
            <a:r>
              <a:rPr dirty="0" sz="2000" spc="-10">
                <a:latin typeface="黑体"/>
                <a:cs typeface="黑体"/>
              </a:rPr>
              <a:t>征</a:t>
            </a:r>
            <a:r>
              <a:rPr dirty="0" sz="2000" spc="5">
                <a:latin typeface="黑体"/>
                <a:cs typeface="黑体"/>
              </a:rPr>
              <a:t>。</a:t>
            </a:r>
            <a:endParaRPr sz="2000">
              <a:latin typeface="黑体"/>
              <a:cs typeface="黑体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9268" y="1367027"/>
            <a:ext cx="6507480" cy="523240"/>
          </a:xfrm>
          <a:prstGeom prst="rect">
            <a:avLst/>
          </a:prstGeom>
          <a:solidFill>
            <a:srgbClr val="FFB954"/>
          </a:solidFill>
        </p:spPr>
        <p:txBody>
          <a:bodyPr wrap="square" lIns="0" tIns="38735" rIns="0" bIns="0" rtlCol="0" vert="horz">
            <a:spAutoFit/>
          </a:bodyPr>
          <a:lstStyle/>
          <a:p>
            <a:pPr marL="306705">
              <a:lnSpc>
                <a:spcPct val="100000"/>
              </a:lnSpc>
              <a:spcBef>
                <a:spcPts val="305"/>
              </a:spcBef>
            </a:pPr>
            <a:r>
              <a:rPr dirty="0" sz="2800">
                <a:latin typeface="Arial"/>
                <a:cs typeface="Arial"/>
              </a:rPr>
              <a:t>2</a:t>
            </a:r>
            <a:r>
              <a:rPr dirty="0" sz="2800">
                <a:latin typeface="黑体"/>
                <a:cs typeface="黑体"/>
              </a:rPr>
              <a:t>．流量分配</a:t>
            </a:r>
            <a:r>
              <a:rPr dirty="0" sz="2800" spc="-5">
                <a:latin typeface="黑体"/>
                <a:cs typeface="黑体"/>
              </a:rPr>
              <a:t>算</a:t>
            </a:r>
            <a:r>
              <a:rPr dirty="0" sz="2800" spc="25">
                <a:latin typeface="黑体"/>
                <a:cs typeface="黑体"/>
              </a:rPr>
              <a:t>法</a:t>
            </a:r>
            <a:r>
              <a:rPr dirty="0" sz="2800" spc="-5">
                <a:latin typeface="Arial"/>
                <a:cs typeface="Arial"/>
              </a:rPr>
              <a:t>——</a:t>
            </a:r>
            <a:r>
              <a:rPr dirty="0" sz="2800">
                <a:latin typeface="黑体"/>
                <a:cs typeface="黑体"/>
              </a:rPr>
              <a:t>以</a:t>
            </a:r>
            <a:r>
              <a:rPr dirty="0" sz="2800" spc="-5">
                <a:latin typeface="黑体"/>
                <a:cs typeface="黑体"/>
              </a:rPr>
              <a:t>抖音</a:t>
            </a:r>
            <a:r>
              <a:rPr dirty="0" sz="2800">
                <a:latin typeface="黑体"/>
                <a:cs typeface="黑体"/>
              </a:rPr>
              <a:t>平</a:t>
            </a:r>
            <a:r>
              <a:rPr dirty="0" sz="2800" spc="-5">
                <a:latin typeface="黑体"/>
                <a:cs typeface="黑体"/>
              </a:rPr>
              <a:t>台为例</a:t>
            </a:r>
            <a:endParaRPr sz="2800">
              <a:latin typeface="黑体"/>
              <a:cs typeface="黑体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17252" y="5370576"/>
            <a:ext cx="1941576" cy="119786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62811" cy="122377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23594" y="236042"/>
            <a:ext cx="566864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74165" algn="l"/>
              </a:tabLst>
            </a:pPr>
            <a:r>
              <a:rPr dirty="0" sz="3200" spc="10"/>
              <a:t>活动</a:t>
            </a:r>
            <a:r>
              <a:rPr dirty="0" sz="3200" spc="-10"/>
              <a:t>三	</a:t>
            </a:r>
            <a:r>
              <a:rPr dirty="0" sz="3200" spc="5"/>
              <a:t>认识</a:t>
            </a:r>
            <a:r>
              <a:rPr dirty="0" sz="3200" spc="-10"/>
              <a:t>直</a:t>
            </a:r>
            <a:r>
              <a:rPr dirty="0" sz="3200" spc="5"/>
              <a:t>播</a:t>
            </a:r>
            <a:r>
              <a:rPr dirty="0" sz="3200" spc="-10"/>
              <a:t>电商</a:t>
            </a:r>
            <a:r>
              <a:rPr dirty="0" sz="3200"/>
              <a:t>行</a:t>
            </a:r>
            <a:r>
              <a:rPr dirty="0" sz="3200" spc="-10"/>
              <a:t>为规范</a:t>
            </a:r>
            <a:endParaRPr sz="3200"/>
          </a:p>
        </p:txBody>
      </p:sp>
      <p:grpSp>
        <p:nvGrpSpPr>
          <p:cNvPr id="5" name="object 5"/>
          <p:cNvGrpSpPr/>
          <p:nvPr/>
        </p:nvGrpSpPr>
        <p:grpSpPr>
          <a:xfrm>
            <a:off x="245363" y="2008377"/>
            <a:ext cx="11800840" cy="4549775"/>
            <a:chOff x="245363" y="2008377"/>
            <a:chExt cx="11800840" cy="454977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5363" y="2124455"/>
              <a:ext cx="4105655" cy="443331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997453" y="2014727"/>
              <a:ext cx="9042400" cy="1917064"/>
            </a:xfrm>
            <a:custGeom>
              <a:avLst/>
              <a:gdLst/>
              <a:ahLst/>
              <a:cxnLst/>
              <a:rect l="l" t="t" r="r" b="b"/>
              <a:pathLst>
                <a:path w="9042400" h="1917064">
                  <a:moveTo>
                    <a:pt x="9042146" y="0"/>
                  </a:moveTo>
                  <a:lnTo>
                    <a:pt x="608330" y="0"/>
                  </a:lnTo>
                  <a:lnTo>
                    <a:pt x="608330" y="1616964"/>
                  </a:lnTo>
                  <a:lnTo>
                    <a:pt x="2013966" y="1616964"/>
                  </a:lnTo>
                  <a:lnTo>
                    <a:pt x="0" y="1917065"/>
                  </a:lnTo>
                  <a:lnTo>
                    <a:pt x="4122420" y="1616964"/>
                  </a:lnTo>
                  <a:lnTo>
                    <a:pt x="9042146" y="1616964"/>
                  </a:lnTo>
                  <a:lnTo>
                    <a:pt x="90421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997453" y="2014727"/>
              <a:ext cx="9042400" cy="1917064"/>
            </a:xfrm>
            <a:custGeom>
              <a:avLst/>
              <a:gdLst/>
              <a:ahLst/>
              <a:cxnLst/>
              <a:rect l="l" t="t" r="r" b="b"/>
              <a:pathLst>
                <a:path w="9042400" h="1917064">
                  <a:moveTo>
                    <a:pt x="608330" y="0"/>
                  </a:moveTo>
                  <a:lnTo>
                    <a:pt x="2013966" y="0"/>
                  </a:lnTo>
                  <a:lnTo>
                    <a:pt x="4122420" y="0"/>
                  </a:lnTo>
                  <a:lnTo>
                    <a:pt x="9042146" y="0"/>
                  </a:lnTo>
                  <a:lnTo>
                    <a:pt x="9042146" y="943229"/>
                  </a:lnTo>
                  <a:lnTo>
                    <a:pt x="9042146" y="1347470"/>
                  </a:lnTo>
                  <a:lnTo>
                    <a:pt x="9042146" y="1616964"/>
                  </a:lnTo>
                  <a:lnTo>
                    <a:pt x="4122420" y="1616964"/>
                  </a:lnTo>
                  <a:lnTo>
                    <a:pt x="0" y="1917065"/>
                  </a:lnTo>
                  <a:lnTo>
                    <a:pt x="2013966" y="1616964"/>
                  </a:lnTo>
                  <a:lnTo>
                    <a:pt x="608330" y="1616964"/>
                  </a:lnTo>
                  <a:lnTo>
                    <a:pt x="608330" y="1347470"/>
                  </a:lnTo>
                  <a:lnTo>
                    <a:pt x="608330" y="943229"/>
                  </a:lnTo>
                  <a:lnTo>
                    <a:pt x="608330" y="0"/>
                  </a:lnTo>
                  <a:close/>
                </a:path>
              </a:pathLst>
            </a:custGeom>
            <a:ln w="12700">
              <a:solidFill>
                <a:srgbClr val="EB5F7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3685794" y="2183383"/>
            <a:ext cx="8201025" cy="3601085"/>
          </a:xfrm>
          <a:prstGeom prst="rect">
            <a:avLst/>
          </a:prstGeom>
        </p:spPr>
        <p:txBody>
          <a:bodyPr wrap="square" lIns="0" tIns="20955" rIns="0" bIns="0" rtlCol="0" vert="horz">
            <a:spAutoFit/>
          </a:bodyPr>
          <a:lstStyle/>
          <a:p>
            <a:pPr algn="just" marL="12700" marR="5080">
              <a:lnSpc>
                <a:spcPct val="97900"/>
              </a:lnSpc>
              <a:spcBef>
                <a:spcPts val="165"/>
              </a:spcBef>
            </a:pPr>
            <a:r>
              <a:rPr dirty="0" sz="2800">
                <a:latin typeface="黑体"/>
                <a:cs typeface="黑体"/>
              </a:rPr>
              <a:t>“</a:t>
            </a:r>
            <a:r>
              <a:rPr dirty="0" sz="2800" spc="-5">
                <a:latin typeface="黑体"/>
                <a:cs typeface="黑体"/>
              </a:rPr>
              <a:t>对突出</a:t>
            </a:r>
            <a:r>
              <a:rPr dirty="0" sz="2800">
                <a:latin typeface="黑体"/>
                <a:cs typeface="黑体"/>
              </a:rPr>
              <a:t>的</a:t>
            </a:r>
            <a:r>
              <a:rPr dirty="0" sz="2800" spc="-5">
                <a:latin typeface="黑体"/>
                <a:cs typeface="黑体"/>
              </a:rPr>
              <a:t>诚信缺</a:t>
            </a:r>
            <a:r>
              <a:rPr dirty="0" sz="2800">
                <a:latin typeface="黑体"/>
                <a:cs typeface="黑体"/>
              </a:rPr>
              <a:t>失</a:t>
            </a:r>
            <a:r>
              <a:rPr dirty="0" sz="2800" spc="-5">
                <a:latin typeface="黑体"/>
                <a:cs typeface="黑体"/>
              </a:rPr>
              <a:t>问题，</a:t>
            </a:r>
            <a:r>
              <a:rPr dirty="0" sz="2800">
                <a:latin typeface="黑体"/>
                <a:cs typeface="黑体"/>
              </a:rPr>
              <a:t>既</a:t>
            </a:r>
            <a:r>
              <a:rPr dirty="0" sz="2800" spc="-5">
                <a:latin typeface="黑体"/>
                <a:cs typeface="黑体"/>
              </a:rPr>
              <a:t>要抓紧</a:t>
            </a:r>
            <a:r>
              <a:rPr dirty="0" sz="2800">
                <a:latin typeface="黑体"/>
                <a:cs typeface="黑体"/>
              </a:rPr>
              <a:t>建</a:t>
            </a:r>
            <a:r>
              <a:rPr dirty="0" sz="2800" spc="-5">
                <a:latin typeface="黑体"/>
                <a:cs typeface="黑体"/>
              </a:rPr>
              <a:t>立覆盖</a:t>
            </a:r>
            <a:r>
              <a:rPr dirty="0" sz="2800">
                <a:latin typeface="黑体"/>
                <a:cs typeface="黑体"/>
              </a:rPr>
              <a:t>全</a:t>
            </a:r>
            <a:r>
              <a:rPr dirty="0" sz="2800" spc="-5">
                <a:latin typeface="黑体"/>
                <a:cs typeface="黑体"/>
              </a:rPr>
              <a:t>社会 </a:t>
            </a:r>
            <a:r>
              <a:rPr dirty="0" sz="2800">
                <a:latin typeface="黑体"/>
                <a:cs typeface="黑体"/>
              </a:rPr>
              <a:t>的</a:t>
            </a:r>
            <a:r>
              <a:rPr dirty="0" sz="2800" spc="-5">
                <a:latin typeface="黑体"/>
                <a:cs typeface="黑体"/>
              </a:rPr>
              <a:t>征信系统，又要完善守法诚信褒奖</a:t>
            </a:r>
            <a:r>
              <a:rPr dirty="0" sz="2800">
                <a:latin typeface="黑体"/>
                <a:cs typeface="黑体"/>
              </a:rPr>
              <a:t>机</a:t>
            </a:r>
            <a:r>
              <a:rPr dirty="0" sz="2800" spc="-5">
                <a:latin typeface="黑体"/>
                <a:cs typeface="黑体"/>
              </a:rPr>
              <a:t>制和违法失信 </a:t>
            </a:r>
            <a:r>
              <a:rPr dirty="0" sz="2800">
                <a:latin typeface="黑体"/>
                <a:cs typeface="黑体"/>
              </a:rPr>
              <a:t>惩</a:t>
            </a:r>
            <a:r>
              <a:rPr dirty="0" sz="2800" spc="-5">
                <a:latin typeface="黑体"/>
                <a:cs typeface="黑体"/>
              </a:rPr>
              <a:t>戒机制</a:t>
            </a:r>
            <a:r>
              <a:rPr dirty="0" sz="2800">
                <a:latin typeface="黑体"/>
                <a:cs typeface="黑体"/>
              </a:rPr>
              <a:t>，</a:t>
            </a:r>
            <a:r>
              <a:rPr dirty="0" sz="2800" spc="-5">
                <a:latin typeface="黑体"/>
                <a:cs typeface="黑体"/>
              </a:rPr>
              <a:t>使人不</a:t>
            </a:r>
            <a:r>
              <a:rPr dirty="0" sz="2800">
                <a:latin typeface="黑体"/>
                <a:cs typeface="黑体"/>
              </a:rPr>
              <a:t>敢</a:t>
            </a:r>
            <a:r>
              <a:rPr dirty="0" sz="2800" spc="-5">
                <a:latin typeface="黑体"/>
                <a:cs typeface="黑体"/>
              </a:rPr>
              <a:t>失信、</a:t>
            </a:r>
            <a:r>
              <a:rPr dirty="0" sz="2800">
                <a:latin typeface="黑体"/>
                <a:cs typeface="黑体"/>
              </a:rPr>
              <a:t>不</a:t>
            </a:r>
            <a:r>
              <a:rPr dirty="0" sz="2800" spc="-5">
                <a:latin typeface="黑体"/>
                <a:cs typeface="黑体"/>
              </a:rPr>
              <a:t>能失信</a:t>
            </a:r>
            <a:r>
              <a:rPr dirty="0" sz="2800">
                <a:latin typeface="黑体"/>
                <a:cs typeface="黑体"/>
              </a:rPr>
              <a:t>。</a:t>
            </a:r>
            <a:r>
              <a:rPr dirty="0" sz="2800" spc="-5">
                <a:latin typeface="黑体"/>
                <a:cs typeface="黑体"/>
              </a:rPr>
              <a:t>”</a:t>
            </a:r>
            <a:endParaRPr sz="2800">
              <a:latin typeface="黑体"/>
              <a:cs typeface="黑体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00">
              <a:latin typeface="黑体"/>
              <a:cs typeface="黑体"/>
            </a:endParaRPr>
          </a:p>
          <a:p>
            <a:pPr algn="just" marL="1064895" marR="86995" indent="720725">
              <a:lnSpc>
                <a:spcPct val="130000"/>
              </a:lnSpc>
              <a:spcBef>
                <a:spcPts val="5"/>
              </a:spcBef>
            </a:pPr>
            <a:r>
              <a:rPr dirty="0" sz="2000" spc="70">
                <a:latin typeface="黑体"/>
                <a:cs typeface="黑体"/>
              </a:rPr>
              <a:t>为加强网络直播营销活动监</a:t>
            </a:r>
            <a:r>
              <a:rPr dirty="0" sz="2000" spc="75">
                <a:latin typeface="黑体"/>
                <a:cs typeface="黑体"/>
              </a:rPr>
              <a:t>管</a:t>
            </a:r>
            <a:r>
              <a:rPr dirty="0" sz="2000" spc="70">
                <a:latin typeface="黑体"/>
                <a:cs typeface="黑体"/>
              </a:rPr>
              <a:t>，保护消费者合法权</a:t>
            </a:r>
            <a:r>
              <a:rPr dirty="0" sz="2000" spc="50">
                <a:latin typeface="黑体"/>
                <a:cs typeface="黑体"/>
              </a:rPr>
              <a:t>益</a:t>
            </a:r>
            <a:r>
              <a:rPr dirty="0" sz="2000">
                <a:latin typeface="黑体"/>
                <a:cs typeface="黑体"/>
              </a:rPr>
              <a:t>，  </a:t>
            </a:r>
            <a:r>
              <a:rPr dirty="0" sz="2000" spc="55">
                <a:latin typeface="黑体"/>
                <a:cs typeface="黑体"/>
              </a:rPr>
              <a:t>促</a:t>
            </a:r>
            <a:r>
              <a:rPr dirty="0" sz="2000" spc="45">
                <a:latin typeface="黑体"/>
                <a:cs typeface="黑体"/>
              </a:rPr>
              <a:t>进直播营</a:t>
            </a:r>
            <a:r>
              <a:rPr dirty="0" sz="2000" spc="55">
                <a:latin typeface="黑体"/>
                <a:cs typeface="黑体"/>
              </a:rPr>
              <a:t>销</a:t>
            </a:r>
            <a:r>
              <a:rPr dirty="0" sz="2000" spc="45">
                <a:latin typeface="黑体"/>
                <a:cs typeface="黑体"/>
              </a:rPr>
              <a:t>新业态健</a:t>
            </a:r>
            <a:r>
              <a:rPr dirty="0" sz="2000" spc="55">
                <a:latin typeface="黑体"/>
                <a:cs typeface="黑体"/>
              </a:rPr>
              <a:t>康</a:t>
            </a:r>
            <a:r>
              <a:rPr dirty="0" sz="2000" spc="45">
                <a:latin typeface="黑体"/>
                <a:cs typeface="黑体"/>
              </a:rPr>
              <a:t>发</a:t>
            </a:r>
            <a:r>
              <a:rPr dirty="0" sz="2000" spc="70">
                <a:latin typeface="黑体"/>
                <a:cs typeface="黑体"/>
              </a:rPr>
              <a:t>展</a:t>
            </a:r>
            <a:r>
              <a:rPr dirty="0" sz="2000" spc="45">
                <a:latin typeface="黑体"/>
                <a:cs typeface="黑体"/>
              </a:rPr>
              <a:t>，市场</a:t>
            </a:r>
            <a:r>
              <a:rPr dirty="0" sz="2000" spc="55">
                <a:latin typeface="黑体"/>
                <a:cs typeface="黑体"/>
              </a:rPr>
              <a:t>监</a:t>
            </a:r>
            <a:r>
              <a:rPr dirty="0" sz="2000" spc="45">
                <a:latin typeface="黑体"/>
                <a:cs typeface="黑体"/>
              </a:rPr>
              <a:t>管总局将</a:t>
            </a:r>
            <a:r>
              <a:rPr dirty="0" sz="2000" spc="55">
                <a:latin typeface="黑体"/>
                <a:cs typeface="黑体"/>
              </a:rPr>
              <a:t>依</a:t>
            </a:r>
            <a:r>
              <a:rPr dirty="0" sz="2000" spc="45">
                <a:latin typeface="黑体"/>
                <a:cs typeface="黑体"/>
              </a:rPr>
              <a:t>法查处</a:t>
            </a:r>
            <a:r>
              <a:rPr dirty="0" sz="2000" spc="70">
                <a:latin typeface="黑体"/>
                <a:cs typeface="黑体"/>
              </a:rPr>
              <a:t>直</a:t>
            </a:r>
            <a:r>
              <a:rPr dirty="0" sz="2000">
                <a:latin typeface="黑体"/>
                <a:cs typeface="黑体"/>
              </a:rPr>
              <a:t>播 </a:t>
            </a:r>
            <a:r>
              <a:rPr dirty="0" sz="2000" spc="55">
                <a:latin typeface="黑体"/>
                <a:cs typeface="黑体"/>
              </a:rPr>
              <a:t>营</a:t>
            </a:r>
            <a:r>
              <a:rPr dirty="0" sz="2000" spc="45">
                <a:latin typeface="黑体"/>
                <a:cs typeface="黑体"/>
              </a:rPr>
              <a:t>销活动中</a:t>
            </a:r>
            <a:r>
              <a:rPr dirty="0" sz="2000" spc="55">
                <a:latin typeface="黑体"/>
                <a:cs typeface="黑体"/>
              </a:rPr>
              <a:t>侵</a:t>
            </a:r>
            <a:r>
              <a:rPr dirty="0" sz="2000" spc="45">
                <a:latin typeface="黑体"/>
                <a:cs typeface="黑体"/>
              </a:rPr>
              <a:t>犯消费者</a:t>
            </a:r>
            <a:r>
              <a:rPr dirty="0" sz="2000" spc="55">
                <a:latin typeface="黑体"/>
                <a:cs typeface="黑体"/>
              </a:rPr>
              <a:t>合</a:t>
            </a:r>
            <a:r>
              <a:rPr dirty="0" sz="2000" spc="45">
                <a:latin typeface="黑体"/>
                <a:cs typeface="黑体"/>
              </a:rPr>
              <a:t>法权</a:t>
            </a:r>
            <a:r>
              <a:rPr dirty="0" sz="2000" spc="75">
                <a:latin typeface="黑体"/>
                <a:cs typeface="黑体"/>
              </a:rPr>
              <a:t>益</a:t>
            </a:r>
            <a:r>
              <a:rPr dirty="0" sz="2000" spc="45">
                <a:latin typeface="黑体"/>
                <a:cs typeface="黑体"/>
              </a:rPr>
              <a:t>、侵</a:t>
            </a:r>
            <a:r>
              <a:rPr dirty="0" sz="2000" spc="55">
                <a:latin typeface="黑体"/>
                <a:cs typeface="黑体"/>
              </a:rPr>
              <a:t>犯</a:t>
            </a:r>
            <a:r>
              <a:rPr dirty="0" sz="2000" spc="45">
                <a:latin typeface="黑体"/>
                <a:cs typeface="黑体"/>
              </a:rPr>
              <a:t>知识产</a:t>
            </a:r>
            <a:r>
              <a:rPr dirty="0" sz="2000" spc="55">
                <a:latin typeface="黑体"/>
                <a:cs typeface="黑体"/>
              </a:rPr>
              <a:t>权</a:t>
            </a:r>
            <a:r>
              <a:rPr dirty="0" sz="2000" spc="60">
                <a:latin typeface="黑体"/>
                <a:cs typeface="黑体"/>
              </a:rPr>
              <a:t>、</a:t>
            </a:r>
            <a:r>
              <a:rPr dirty="0" sz="2000" spc="45">
                <a:latin typeface="黑体"/>
                <a:cs typeface="黑体"/>
              </a:rPr>
              <a:t>破坏市</a:t>
            </a:r>
            <a:r>
              <a:rPr dirty="0" sz="2000" spc="70">
                <a:latin typeface="黑体"/>
                <a:cs typeface="黑体"/>
              </a:rPr>
              <a:t>场</a:t>
            </a:r>
            <a:r>
              <a:rPr dirty="0" sz="2000">
                <a:latin typeface="黑体"/>
                <a:cs typeface="黑体"/>
              </a:rPr>
              <a:t>秩 </a:t>
            </a:r>
            <a:r>
              <a:rPr dirty="0" sz="2000" spc="55">
                <a:latin typeface="黑体"/>
                <a:cs typeface="黑体"/>
              </a:rPr>
              <a:t>序</a:t>
            </a:r>
            <a:r>
              <a:rPr dirty="0" sz="2000" spc="45">
                <a:latin typeface="黑体"/>
                <a:cs typeface="黑体"/>
              </a:rPr>
              <a:t>等违法行</a:t>
            </a:r>
            <a:r>
              <a:rPr dirty="0" sz="2000" spc="65">
                <a:latin typeface="黑体"/>
                <a:cs typeface="黑体"/>
              </a:rPr>
              <a:t>为</a:t>
            </a:r>
            <a:r>
              <a:rPr dirty="0" sz="2000" spc="45">
                <a:latin typeface="黑体"/>
                <a:cs typeface="黑体"/>
              </a:rPr>
              <a:t>，以促进</a:t>
            </a:r>
            <a:r>
              <a:rPr dirty="0" sz="2000" spc="60">
                <a:latin typeface="黑体"/>
                <a:cs typeface="黑体"/>
              </a:rPr>
              <a:t>网</a:t>
            </a:r>
            <a:r>
              <a:rPr dirty="0" sz="2000" spc="45">
                <a:latin typeface="黑体"/>
                <a:cs typeface="黑体"/>
              </a:rPr>
              <a:t>络直播营销</a:t>
            </a:r>
            <a:r>
              <a:rPr dirty="0" sz="2000" spc="60">
                <a:latin typeface="黑体"/>
                <a:cs typeface="黑体"/>
              </a:rPr>
              <a:t>健</a:t>
            </a:r>
            <a:r>
              <a:rPr dirty="0" sz="2000" spc="45">
                <a:latin typeface="黑体"/>
                <a:cs typeface="黑体"/>
              </a:rPr>
              <a:t>康发</a:t>
            </a:r>
            <a:r>
              <a:rPr dirty="0" sz="2000" spc="50">
                <a:latin typeface="黑体"/>
                <a:cs typeface="黑体"/>
              </a:rPr>
              <a:t>展</a:t>
            </a:r>
            <a:r>
              <a:rPr dirty="0" sz="2000" spc="45">
                <a:latin typeface="黑体"/>
                <a:cs typeface="黑体"/>
              </a:rPr>
              <a:t>，</a:t>
            </a:r>
            <a:r>
              <a:rPr dirty="0" sz="2000" spc="55">
                <a:latin typeface="黑体"/>
                <a:cs typeface="黑体"/>
              </a:rPr>
              <a:t>营</a:t>
            </a:r>
            <a:r>
              <a:rPr dirty="0" sz="2000" spc="45">
                <a:latin typeface="黑体"/>
                <a:cs typeface="黑体"/>
              </a:rPr>
              <a:t>造公平</a:t>
            </a:r>
            <a:r>
              <a:rPr dirty="0" sz="2000" spc="70">
                <a:latin typeface="黑体"/>
                <a:cs typeface="黑体"/>
              </a:rPr>
              <a:t>有</a:t>
            </a:r>
            <a:r>
              <a:rPr dirty="0" sz="2000">
                <a:latin typeface="黑体"/>
                <a:cs typeface="黑体"/>
              </a:rPr>
              <a:t>序 的竞争</a:t>
            </a:r>
            <a:r>
              <a:rPr dirty="0" sz="2000" spc="-15">
                <a:latin typeface="黑体"/>
                <a:cs typeface="黑体"/>
              </a:rPr>
              <a:t>环</a:t>
            </a:r>
            <a:r>
              <a:rPr dirty="0" sz="2000">
                <a:latin typeface="黑体"/>
                <a:cs typeface="黑体"/>
              </a:rPr>
              <a:t>境</a:t>
            </a:r>
            <a:r>
              <a:rPr dirty="0" sz="2000" spc="-15">
                <a:latin typeface="黑体"/>
                <a:cs typeface="黑体"/>
              </a:rPr>
              <a:t>、</a:t>
            </a:r>
            <a:r>
              <a:rPr dirty="0" sz="2000">
                <a:latin typeface="黑体"/>
                <a:cs typeface="黑体"/>
              </a:rPr>
              <a:t>安全放</a:t>
            </a:r>
            <a:r>
              <a:rPr dirty="0" sz="2000" spc="-15">
                <a:latin typeface="黑体"/>
                <a:cs typeface="黑体"/>
              </a:rPr>
              <a:t>心</a:t>
            </a:r>
            <a:r>
              <a:rPr dirty="0" sz="2000">
                <a:latin typeface="黑体"/>
                <a:cs typeface="黑体"/>
              </a:rPr>
              <a:t>的</a:t>
            </a:r>
            <a:r>
              <a:rPr dirty="0" sz="2000" spc="-15">
                <a:latin typeface="黑体"/>
                <a:cs typeface="黑体"/>
              </a:rPr>
              <a:t>消</a:t>
            </a:r>
            <a:r>
              <a:rPr dirty="0" sz="2000">
                <a:latin typeface="黑体"/>
                <a:cs typeface="黑体"/>
              </a:rPr>
              <a:t>费环境。</a:t>
            </a:r>
            <a:endParaRPr sz="2000">
              <a:latin typeface="黑体"/>
              <a:cs typeface="黑体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9268" y="1367027"/>
            <a:ext cx="4326890" cy="523240"/>
          </a:xfrm>
          <a:prstGeom prst="rect">
            <a:avLst/>
          </a:prstGeom>
          <a:solidFill>
            <a:srgbClr val="FFB954"/>
          </a:solidFill>
        </p:spPr>
        <p:txBody>
          <a:bodyPr wrap="square" lIns="0" tIns="38735" rIns="0" bIns="0" rtlCol="0" vert="horz">
            <a:spAutoFit/>
          </a:bodyPr>
          <a:lstStyle/>
          <a:p>
            <a:pPr marL="461645">
              <a:lnSpc>
                <a:spcPct val="100000"/>
              </a:lnSpc>
              <a:spcBef>
                <a:spcPts val="305"/>
              </a:spcBef>
            </a:pPr>
            <a:r>
              <a:rPr dirty="0" sz="2800">
                <a:latin typeface="Arial"/>
                <a:cs typeface="Arial"/>
              </a:rPr>
              <a:t>1</a:t>
            </a:r>
            <a:r>
              <a:rPr dirty="0" sz="2800">
                <a:latin typeface="黑体"/>
                <a:cs typeface="黑体"/>
              </a:rPr>
              <a:t>．直播营销</a:t>
            </a:r>
            <a:r>
              <a:rPr dirty="0" sz="2800" spc="-5">
                <a:latin typeface="黑体"/>
                <a:cs typeface="黑体"/>
              </a:rPr>
              <a:t>违</a:t>
            </a:r>
            <a:r>
              <a:rPr dirty="0" sz="2800">
                <a:latin typeface="黑体"/>
                <a:cs typeface="黑体"/>
              </a:rPr>
              <a:t>规</a:t>
            </a:r>
            <a:r>
              <a:rPr dirty="0" sz="2800" spc="-5">
                <a:latin typeface="黑体"/>
                <a:cs typeface="黑体"/>
              </a:rPr>
              <a:t>行为</a:t>
            </a:r>
            <a:endParaRPr sz="2800">
              <a:latin typeface="黑体"/>
              <a:cs typeface="黑体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62811" cy="12237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23594" y="236042"/>
            <a:ext cx="566864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74165" algn="l"/>
              </a:tabLst>
            </a:pPr>
            <a:r>
              <a:rPr dirty="0" sz="3200" spc="10"/>
              <a:t>活动</a:t>
            </a:r>
            <a:r>
              <a:rPr dirty="0" sz="3200" spc="-10"/>
              <a:t>三	</a:t>
            </a:r>
            <a:r>
              <a:rPr dirty="0" sz="3200" spc="5"/>
              <a:t>认识</a:t>
            </a:r>
            <a:r>
              <a:rPr dirty="0" sz="3200" spc="-10"/>
              <a:t>直</a:t>
            </a:r>
            <a:r>
              <a:rPr dirty="0" sz="3200" spc="5"/>
              <a:t>播</a:t>
            </a:r>
            <a:r>
              <a:rPr dirty="0" sz="3200" spc="-10"/>
              <a:t>电商</a:t>
            </a:r>
            <a:r>
              <a:rPr dirty="0" sz="3200"/>
              <a:t>行</a:t>
            </a:r>
            <a:r>
              <a:rPr dirty="0" sz="3200" spc="-10"/>
              <a:t>为规范</a:t>
            </a:r>
            <a:endParaRPr sz="32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36220" y="1987423"/>
          <a:ext cx="11725275" cy="45523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92804"/>
                <a:gridCol w="8322945"/>
              </a:tblGrid>
              <a:tr h="4152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2000" spc="5" b="1">
                          <a:solidFill>
                            <a:srgbClr val="FFFFFF"/>
                          </a:solidFill>
                          <a:latin typeface="黑体"/>
                          <a:cs typeface="黑体"/>
                        </a:rPr>
                        <a:t>行为</a:t>
                      </a:r>
                      <a:endParaRPr sz="2000">
                        <a:latin typeface="黑体"/>
                        <a:cs typeface="黑体"/>
                      </a:endParaRPr>
                    </a:p>
                  </a:txBody>
                  <a:tcPr marL="0" marR="0" marB="0" marT="45085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5F95E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2000" spc="5" b="1">
                          <a:solidFill>
                            <a:srgbClr val="FFFFFF"/>
                          </a:solidFill>
                          <a:latin typeface="黑体"/>
                          <a:cs typeface="黑体"/>
                        </a:rPr>
                        <a:t>内容</a:t>
                      </a:r>
                      <a:endParaRPr sz="2000">
                        <a:latin typeface="黑体"/>
                        <a:cs typeface="黑体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5F95E6"/>
                    </a:solidFill>
                  </a:tcPr>
                </a:tc>
              </a:tr>
              <a:tr h="59448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600">
                          <a:latin typeface="黑体"/>
                          <a:cs typeface="黑体"/>
                        </a:rPr>
                        <a:t>（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600">
                          <a:latin typeface="黑体"/>
                          <a:cs typeface="黑体"/>
                        </a:rPr>
                        <a:t>）</a:t>
                      </a:r>
                      <a:r>
                        <a:rPr dirty="0" sz="1600" spc="5">
                          <a:latin typeface="黑体"/>
                          <a:cs typeface="黑体"/>
                        </a:rPr>
                        <a:t>电子商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务违</a:t>
                      </a:r>
                      <a:r>
                        <a:rPr dirty="0" sz="1600" spc="5">
                          <a:latin typeface="黑体"/>
                          <a:cs typeface="黑体"/>
                        </a:rPr>
                        <a:t>法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行为</a:t>
                      </a:r>
                      <a:endParaRPr sz="1600">
                        <a:latin typeface="黑体"/>
                        <a:cs typeface="黑体"/>
                      </a:endParaRPr>
                    </a:p>
                  </a:txBody>
                  <a:tcPr marL="0" marR="0" marB="0" marT="39370">
                    <a:lnL w="6350">
                      <a:solidFill>
                        <a:srgbClr val="5F95E6"/>
                      </a:solidFill>
                      <a:prstDash val="solid"/>
                    </a:lnL>
                    <a:lnR w="12700">
                      <a:solidFill>
                        <a:srgbClr val="BED4F5"/>
                      </a:solidFill>
                      <a:prstDash val="solid"/>
                    </a:lnR>
                    <a:lnB w="6350">
                      <a:solidFill>
                        <a:srgbClr val="5F95E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98425">
                        <a:lnSpc>
                          <a:spcPts val="1839"/>
                        </a:lnSpc>
                        <a:spcBef>
                          <a:spcPts val="525"/>
                        </a:spcBef>
                      </a:pPr>
                      <a:r>
                        <a:rPr dirty="0" sz="1600" spc="10">
                          <a:latin typeface="黑体"/>
                          <a:cs typeface="黑体"/>
                        </a:rPr>
                        <a:t>擅</a:t>
                      </a:r>
                      <a:r>
                        <a:rPr dirty="0" sz="1600">
                          <a:latin typeface="黑体"/>
                          <a:cs typeface="黑体"/>
                        </a:rPr>
                        <a:t>自删</a:t>
                      </a:r>
                      <a:r>
                        <a:rPr dirty="0" sz="1600" spc="10">
                          <a:latin typeface="黑体"/>
                          <a:cs typeface="黑体"/>
                        </a:rPr>
                        <a:t>除</a:t>
                      </a:r>
                      <a:r>
                        <a:rPr dirty="0" sz="1600">
                          <a:latin typeface="黑体"/>
                          <a:cs typeface="黑体"/>
                        </a:rPr>
                        <a:t>消费者</a:t>
                      </a:r>
                      <a:r>
                        <a:rPr dirty="0" sz="1600" spc="10">
                          <a:latin typeface="黑体"/>
                          <a:cs typeface="黑体"/>
                        </a:rPr>
                        <a:t>评</a:t>
                      </a:r>
                      <a:r>
                        <a:rPr dirty="0" sz="1600">
                          <a:latin typeface="黑体"/>
                          <a:cs typeface="黑体"/>
                        </a:rPr>
                        <a:t>价、</a:t>
                      </a:r>
                      <a:r>
                        <a:rPr dirty="0" sz="1600" spc="10">
                          <a:latin typeface="黑体"/>
                          <a:cs typeface="黑体"/>
                        </a:rPr>
                        <a:t>对</a:t>
                      </a:r>
                      <a:r>
                        <a:rPr dirty="0" sz="1600">
                          <a:latin typeface="黑体"/>
                          <a:cs typeface="黑体"/>
                        </a:rPr>
                        <a:t>平台内</a:t>
                      </a:r>
                      <a:r>
                        <a:rPr dirty="0" sz="1600" spc="10">
                          <a:latin typeface="黑体"/>
                          <a:cs typeface="黑体"/>
                        </a:rPr>
                        <a:t>经</a:t>
                      </a:r>
                      <a:r>
                        <a:rPr dirty="0" sz="1600">
                          <a:latin typeface="黑体"/>
                          <a:cs typeface="黑体"/>
                        </a:rPr>
                        <a:t>营者</a:t>
                      </a:r>
                      <a:r>
                        <a:rPr dirty="0" sz="1600" spc="10">
                          <a:latin typeface="黑体"/>
                          <a:cs typeface="黑体"/>
                        </a:rPr>
                        <a:t>侵</a:t>
                      </a:r>
                      <a:r>
                        <a:rPr dirty="0" sz="1600">
                          <a:latin typeface="黑体"/>
                          <a:cs typeface="黑体"/>
                        </a:rPr>
                        <a:t>害消费</a:t>
                      </a:r>
                      <a:r>
                        <a:rPr dirty="0" sz="1600" spc="10">
                          <a:latin typeface="黑体"/>
                          <a:cs typeface="黑体"/>
                        </a:rPr>
                        <a:t>者</a:t>
                      </a:r>
                      <a:r>
                        <a:rPr dirty="0" sz="1600">
                          <a:latin typeface="黑体"/>
                          <a:cs typeface="黑体"/>
                        </a:rPr>
                        <a:t>合法</a:t>
                      </a:r>
                      <a:r>
                        <a:rPr dirty="0" sz="1600" spc="10">
                          <a:latin typeface="黑体"/>
                          <a:cs typeface="黑体"/>
                        </a:rPr>
                        <a:t>权</a:t>
                      </a:r>
                      <a:r>
                        <a:rPr dirty="0" sz="1600">
                          <a:latin typeface="黑体"/>
                          <a:cs typeface="黑体"/>
                        </a:rPr>
                        <a:t>益行为</a:t>
                      </a:r>
                      <a:r>
                        <a:rPr dirty="0" sz="1600" spc="10">
                          <a:latin typeface="黑体"/>
                          <a:cs typeface="黑体"/>
                        </a:rPr>
                        <a:t>未</a:t>
                      </a:r>
                      <a:r>
                        <a:rPr dirty="0" sz="1600">
                          <a:latin typeface="黑体"/>
                          <a:cs typeface="黑体"/>
                        </a:rPr>
                        <a:t>采取</a:t>
                      </a:r>
                      <a:r>
                        <a:rPr dirty="0" sz="1600" spc="10">
                          <a:latin typeface="黑体"/>
                          <a:cs typeface="黑体"/>
                        </a:rPr>
                        <a:t>必</a:t>
                      </a:r>
                      <a:r>
                        <a:rPr dirty="0" sz="1600">
                          <a:latin typeface="黑体"/>
                          <a:cs typeface="黑体"/>
                        </a:rPr>
                        <a:t>要措施</a:t>
                      </a:r>
                      <a:r>
                        <a:rPr dirty="0" sz="1600" spc="10">
                          <a:latin typeface="黑体"/>
                          <a:cs typeface="黑体"/>
                        </a:rPr>
                        <a:t>、</a:t>
                      </a:r>
                      <a:r>
                        <a:rPr dirty="0" sz="1600">
                          <a:latin typeface="黑体"/>
                          <a:cs typeface="黑体"/>
                        </a:rPr>
                        <a:t>未尽</a:t>
                      </a:r>
                      <a:r>
                        <a:rPr dirty="0" sz="1600" spc="10">
                          <a:latin typeface="黑体"/>
                          <a:cs typeface="黑体"/>
                        </a:rPr>
                        <a:t>到</a:t>
                      </a:r>
                      <a:r>
                        <a:rPr dirty="0" sz="1600">
                          <a:latin typeface="黑体"/>
                          <a:cs typeface="黑体"/>
                        </a:rPr>
                        <a:t>资 </a:t>
                      </a:r>
                      <a:r>
                        <a:rPr dirty="0" sz="1600" spc="5">
                          <a:latin typeface="黑体"/>
                          <a:cs typeface="黑体"/>
                        </a:rPr>
                        <a:t>质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资格</a:t>
                      </a:r>
                      <a:r>
                        <a:rPr dirty="0" sz="1600" spc="5">
                          <a:latin typeface="黑体"/>
                          <a:cs typeface="黑体"/>
                        </a:rPr>
                        <a:t>审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核义务</a:t>
                      </a:r>
                      <a:r>
                        <a:rPr dirty="0" sz="1600" spc="5">
                          <a:latin typeface="黑体"/>
                          <a:cs typeface="黑体"/>
                        </a:rPr>
                        <a:t>、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对消</a:t>
                      </a:r>
                      <a:r>
                        <a:rPr dirty="0" sz="1600" spc="5">
                          <a:latin typeface="黑体"/>
                          <a:cs typeface="黑体"/>
                        </a:rPr>
                        <a:t>费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者未尽</a:t>
                      </a:r>
                      <a:r>
                        <a:rPr dirty="0" sz="1600" spc="5">
                          <a:latin typeface="黑体"/>
                          <a:cs typeface="黑体"/>
                        </a:rPr>
                        <a:t>到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安全</a:t>
                      </a:r>
                      <a:r>
                        <a:rPr dirty="0" sz="1600" spc="5">
                          <a:latin typeface="黑体"/>
                          <a:cs typeface="黑体"/>
                        </a:rPr>
                        <a:t>保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障义务</a:t>
                      </a:r>
                      <a:r>
                        <a:rPr dirty="0" sz="1600" spc="5">
                          <a:latin typeface="黑体"/>
                          <a:cs typeface="黑体"/>
                        </a:rPr>
                        <a:t>等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违法</a:t>
                      </a:r>
                      <a:r>
                        <a:rPr dirty="0" sz="1600" spc="5">
                          <a:latin typeface="黑体"/>
                          <a:cs typeface="黑体"/>
                        </a:rPr>
                        <a:t>行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为。</a:t>
                      </a:r>
                      <a:endParaRPr sz="1600">
                        <a:latin typeface="黑体"/>
                        <a:cs typeface="黑体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BED4F5"/>
                      </a:solidFill>
                      <a:prstDash val="solid"/>
                    </a:lnL>
                    <a:lnR w="6350">
                      <a:solidFill>
                        <a:srgbClr val="5F95E6"/>
                      </a:solidFill>
                      <a:prstDash val="solid"/>
                    </a:lnR>
                    <a:lnB w="6350">
                      <a:solidFill>
                        <a:srgbClr val="5F95E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778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600">
                          <a:latin typeface="黑体"/>
                          <a:cs typeface="黑体"/>
                        </a:rPr>
                        <a:t>（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600">
                          <a:latin typeface="黑体"/>
                          <a:cs typeface="黑体"/>
                        </a:rPr>
                        <a:t>）</a:t>
                      </a:r>
                      <a:r>
                        <a:rPr dirty="0" sz="1600" spc="5">
                          <a:latin typeface="黑体"/>
                          <a:cs typeface="黑体"/>
                        </a:rPr>
                        <a:t>侵犯消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费者</a:t>
                      </a:r>
                      <a:r>
                        <a:rPr dirty="0" sz="1600" spc="5">
                          <a:latin typeface="黑体"/>
                          <a:cs typeface="黑体"/>
                        </a:rPr>
                        <a:t>合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法权</a:t>
                      </a:r>
                      <a:r>
                        <a:rPr dirty="0" sz="1600" spc="5">
                          <a:latin typeface="黑体"/>
                          <a:cs typeface="黑体"/>
                        </a:rPr>
                        <a:t>益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违法</a:t>
                      </a:r>
                      <a:r>
                        <a:rPr dirty="0" sz="1600" spc="5">
                          <a:latin typeface="黑体"/>
                          <a:cs typeface="黑体"/>
                        </a:rPr>
                        <a:t>行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为</a:t>
                      </a:r>
                      <a:endParaRPr sz="1600">
                        <a:latin typeface="黑体"/>
                        <a:cs typeface="黑体"/>
                      </a:endParaRPr>
                    </a:p>
                  </a:txBody>
                  <a:tcPr marL="0" marR="0" marB="0" marT="42545">
                    <a:lnL w="6350">
                      <a:solidFill>
                        <a:srgbClr val="5F95E6"/>
                      </a:solidFill>
                      <a:prstDash val="solid"/>
                    </a:lnL>
                    <a:lnR w="12700">
                      <a:solidFill>
                        <a:srgbClr val="BED4F5"/>
                      </a:solidFill>
                      <a:prstDash val="solid"/>
                    </a:lnR>
                    <a:lnT w="6350">
                      <a:solidFill>
                        <a:srgbClr val="5F95E6"/>
                      </a:solidFill>
                      <a:prstDash val="solid"/>
                    </a:lnT>
                    <a:lnB w="6350">
                      <a:solidFill>
                        <a:srgbClr val="5F95E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880"/>
                        </a:lnSpc>
                        <a:spcBef>
                          <a:spcPts val="420"/>
                        </a:spcBef>
                      </a:pPr>
                      <a:r>
                        <a:rPr dirty="0" sz="1600" spc="5">
                          <a:latin typeface="黑体"/>
                          <a:cs typeface="黑体"/>
                        </a:rPr>
                        <a:t>对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消费</a:t>
                      </a:r>
                      <a:r>
                        <a:rPr dirty="0" sz="1600" spc="5">
                          <a:latin typeface="黑体"/>
                          <a:cs typeface="黑体"/>
                        </a:rPr>
                        <a:t>者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依法提</a:t>
                      </a:r>
                      <a:r>
                        <a:rPr dirty="0" sz="1600" spc="5">
                          <a:latin typeface="黑体"/>
                          <a:cs typeface="黑体"/>
                        </a:rPr>
                        <a:t>出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的修</a:t>
                      </a:r>
                      <a:r>
                        <a:rPr dirty="0" sz="1600" spc="5">
                          <a:latin typeface="黑体"/>
                          <a:cs typeface="黑体"/>
                        </a:rPr>
                        <a:t>理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、重作</a:t>
                      </a:r>
                      <a:r>
                        <a:rPr dirty="0" sz="1600" spc="5">
                          <a:latin typeface="黑体"/>
                          <a:cs typeface="黑体"/>
                        </a:rPr>
                        <a:t>、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更换</a:t>
                      </a:r>
                      <a:r>
                        <a:rPr dirty="0" sz="1600" spc="5">
                          <a:latin typeface="黑体"/>
                          <a:cs typeface="黑体"/>
                        </a:rPr>
                        <a:t>、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退货、</a:t>
                      </a:r>
                      <a:r>
                        <a:rPr dirty="0" sz="1600" spc="5">
                          <a:latin typeface="黑体"/>
                          <a:cs typeface="黑体"/>
                        </a:rPr>
                        <a:t>补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足商</a:t>
                      </a:r>
                      <a:r>
                        <a:rPr dirty="0" sz="1600" spc="5">
                          <a:latin typeface="黑体"/>
                          <a:cs typeface="黑体"/>
                        </a:rPr>
                        <a:t>品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数量、</a:t>
                      </a:r>
                      <a:r>
                        <a:rPr dirty="0" sz="1600" spc="5">
                          <a:latin typeface="黑体"/>
                          <a:cs typeface="黑体"/>
                        </a:rPr>
                        <a:t>退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还货</a:t>
                      </a:r>
                      <a:r>
                        <a:rPr dirty="0" sz="1600" spc="5">
                          <a:latin typeface="黑体"/>
                          <a:cs typeface="黑体"/>
                        </a:rPr>
                        <a:t>款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和服务</a:t>
                      </a:r>
                      <a:r>
                        <a:rPr dirty="0" sz="1600" spc="5">
                          <a:latin typeface="黑体"/>
                          <a:cs typeface="黑体"/>
                        </a:rPr>
                        <a:t>费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用或</a:t>
                      </a:r>
                      <a:r>
                        <a:rPr dirty="0" sz="1600" spc="5">
                          <a:latin typeface="黑体"/>
                          <a:cs typeface="黑体"/>
                        </a:rPr>
                        <a:t>赔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偿</a:t>
                      </a:r>
                      <a:endParaRPr sz="1600">
                        <a:latin typeface="黑体"/>
                        <a:cs typeface="黑体"/>
                      </a:endParaRPr>
                    </a:p>
                    <a:p>
                      <a:pPr marL="91440">
                        <a:lnSpc>
                          <a:spcPts val="1880"/>
                        </a:lnSpc>
                      </a:pPr>
                      <a:r>
                        <a:rPr dirty="0" sz="1600">
                          <a:latin typeface="黑体"/>
                          <a:cs typeface="黑体"/>
                        </a:rPr>
                        <a:t>损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失</a:t>
                      </a:r>
                      <a:r>
                        <a:rPr dirty="0" sz="1600" spc="-10">
                          <a:latin typeface="黑体"/>
                          <a:cs typeface="黑体"/>
                        </a:rPr>
                        <a:t>的</a:t>
                      </a:r>
                      <a:r>
                        <a:rPr dirty="0" sz="1600">
                          <a:latin typeface="黑体"/>
                          <a:cs typeface="黑体"/>
                        </a:rPr>
                        <a:t>要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求</a:t>
                      </a:r>
                      <a:r>
                        <a:rPr dirty="0" sz="1600" spc="-10">
                          <a:latin typeface="黑体"/>
                          <a:cs typeface="黑体"/>
                        </a:rPr>
                        <a:t>，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故</a:t>
                      </a:r>
                      <a:r>
                        <a:rPr dirty="0" sz="1600">
                          <a:latin typeface="黑体"/>
                          <a:cs typeface="黑体"/>
                        </a:rPr>
                        <a:t>意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拖</a:t>
                      </a:r>
                      <a:r>
                        <a:rPr dirty="0" sz="1600" spc="-10">
                          <a:latin typeface="黑体"/>
                          <a:cs typeface="黑体"/>
                        </a:rPr>
                        <a:t>延</a:t>
                      </a:r>
                      <a:r>
                        <a:rPr dirty="0" sz="1600">
                          <a:latin typeface="黑体"/>
                          <a:cs typeface="黑体"/>
                        </a:rPr>
                        <a:t>或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无</a:t>
                      </a:r>
                      <a:r>
                        <a:rPr dirty="0" sz="1600" spc="-10">
                          <a:latin typeface="黑体"/>
                          <a:cs typeface="黑体"/>
                        </a:rPr>
                        <a:t>理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拒</a:t>
                      </a:r>
                      <a:r>
                        <a:rPr dirty="0" sz="1600">
                          <a:latin typeface="黑体"/>
                          <a:cs typeface="黑体"/>
                        </a:rPr>
                        <a:t>绝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等</a:t>
                      </a:r>
                      <a:r>
                        <a:rPr dirty="0" sz="1600" spc="-10">
                          <a:latin typeface="黑体"/>
                          <a:cs typeface="黑体"/>
                        </a:rPr>
                        <a:t>违</a:t>
                      </a:r>
                      <a:r>
                        <a:rPr dirty="0" sz="1600">
                          <a:latin typeface="黑体"/>
                          <a:cs typeface="黑体"/>
                        </a:rPr>
                        <a:t>法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行</a:t>
                      </a:r>
                      <a:r>
                        <a:rPr dirty="0" sz="1600" spc="-10">
                          <a:latin typeface="黑体"/>
                          <a:cs typeface="黑体"/>
                        </a:rPr>
                        <a:t>为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。</a:t>
                      </a:r>
                      <a:endParaRPr sz="1600">
                        <a:latin typeface="黑体"/>
                        <a:cs typeface="黑体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BED4F5"/>
                      </a:solidFill>
                      <a:prstDash val="solid"/>
                    </a:lnL>
                    <a:lnR w="6350">
                      <a:solidFill>
                        <a:srgbClr val="5F95E6"/>
                      </a:solidFill>
                      <a:prstDash val="solid"/>
                    </a:lnR>
                    <a:lnT w="6350">
                      <a:solidFill>
                        <a:srgbClr val="5F95E6"/>
                      </a:solidFill>
                      <a:prstDash val="solid"/>
                    </a:lnT>
                    <a:lnB w="6350">
                      <a:solidFill>
                        <a:srgbClr val="5F95E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766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600">
                          <a:latin typeface="黑体"/>
                          <a:cs typeface="黑体"/>
                        </a:rPr>
                        <a:t>（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600">
                          <a:latin typeface="黑体"/>
                          <a:cs typeface="黑体"/>
                        </a:rPr>
                        <a:t>）</a:t>
                      </a:r>
                      <a:r>
                        <a:rPr dirty="0" sz="1600" spc="5">
                          <a:latin typeface="黑体"/>
                          <a:cs typeface="黑体"/>
                        </a:rPr>
                        <a:t>不正当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竞争</a:t>
                      </a:r>
                      <a:r>
                        <a:rPr dirty="0" sz="1600" spc="5">
                          <a:latin typeface="黑体"/>
                          <a:cs typeface="黑体"/>
                        </a:rPr>
                        <a:t>违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法行为</a:t>
                      </a:r>
                      <a:endParaRPr sz="1600">
                        <a:latin typeface="黑体"/>
                        <a:cs typeface="黑体"/>
                      </a:endParaRPr>
                    </a:p>
                  </a:txBody>
                  <a:tcPr marL="0" marR="0" marB="0" marT="43180">
                    <a:lnL w="6350">
                      <a:solidFill>
                        <a:srgbClr val="5F95E6"/>
                      </a:solidFill>
                      <a:prstDash val="solid"/>
                    </a:lnL>
                    <a:lnR w="12700">
                      <a:solidFill>
                        <a:srgbClr val="BED4F5"/>
                      </a:solidFill>
                      <a:prstDash val="solid"/>
                    </a:lnR>
                    <a:lnT w="6350">
                      <a:solidFill>
                        <a:srgbClr val="5F95E6"/>
                      </a:solidFill>
                      <a:prstDash val="solid"/>
                    </a:lnT>
                    <a:lnB w="6350">
                      <a:solidFill>
                        <a:srgbClr val="5F95E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98425">
                        <a:lnSpc>
                          <a:spcPts val="1839"/>
                        </a:lnSpc>
                        <a:spcBef>
                          <a:spcPts val="550"/>
                        </a:spcBef>
                      </a:pPr>
                      <a:r>
                        <a:rPr dirty="0" sz="1600" spc="10">
                          <a:latin typeface="黑体"/>
                          <a:cs typeface="黑体"/>
                        </a:rPr>
                        <a:t>实</a:t>
                      </a:r>
                      <a:r>
                        <a:rPr dirty="0" sz="1600">
                          <a:latin typeface="黑体"/>
                          <a:cs typeface="黑体"/>
                        </a:rPr>
                        <a:t>施虚</a:t>
                      </a:r>
                      <a:r>
                        <a:rPr dirty="0" sz="1600" spc="10">
                          <a:latin typeface="黑体"/>
                          <a:cs typeface="黑体"/>
                        </a:rPr>
                        <a:t>假</a:t>
                      </a:r>
                      <a:r>
                        <a:rPr dirty="0" sz="1600">
                          <a:latin typeface="黑体"/>
                          <a:cs typeface="黑体"/>
                        </a:rPr>
                        <a:t>或引人</a:t>
                      </a:r>
                      <a:r>
                        <a:rPr dirty="0" sz="1600" spc="10">
                          <a:latin typeface="黑体"/>
                          <a:cs typeface="黑体"/>
                        </a:rPr>
                        <a:t>误</a:t>
                      </a:r>
                      <a:r>
                        <a:rPr dirty="0" sz="1600">
                          <a:latin typeface="黑体"/>
                          <a:cs typeface="黑体"/>
                        </a:rPr>
                        <a:t>解的</a:t>
                      </a:r>
                      <a:r>
                        <a:rPr dirty="0" sz="1600" spc="10">
                          <a:latin typeface="黑体"/>
                          <a:cs typeface="黑体"/>
                        </a:rPr>
                        <a:t>商</a:t>
                      </a:r>
                      <a:r>
                        <a:rPr dirty="0" sz="1600">
                          <a:latin typeface="黑体"/>
                          <a:cs typeface="黑体"/>
                        </a:rPr>
                        <a:t>业宣传</a:t>
                      </a:r>
                      <a:r>
                        <a:rPr dirty="0" sz="1600" spc="10">
                          <a:latin typeface="黑体"/>
                          <a:cs typeface="黑体"/>
                        </a:rPr>
                        <a:t>、</a:t>
                      </a:r>
                      <a:r>
                        <a:rPr dirty="0" sz="1600">
                          <a:latin typeface="黑体"/>
                          <a:cs typeface="黑体"/>
                        </a:rPr>
                        <a:t>帮助</a:t>
                      </a:r>
                      <a:r>
                        <a:rPr dirty="0" sz="1600" spc="10">
                          <a:latin typeface="黑体"/>
                          <a:cs typeface="黑体"/>
                        </a:rPr>
                        <a:t>其</a:t>
                      </a:r>
                      <a:r>
                        <a:rPr dirty="0" sz="1600">
                          <a:latin typeface="黑体"/>
                          <a:cs typeface="黑体"/>
                        </a:rPr>
                        <a:t>他经营</a:t>
                      </a:r>
                      <a:r>
                        <a:rPr dirty="0" sz="1600" spc="10">
                          <a:latin typeface="黑体"/>
                          <a:cs typeface="黑体"/>
                        </a:rPr>
                        <a:t>者</a:t>
                      </a:r>
                      <a:r>
                        <a:rPr dirty="0" sz="1600">
                          <a:latin typeface="黑体"/>
                          <a:cs typeface="黑体"/>
                        </a:rPr>
                        <a:t>进行</a:t>
                      </a:r>
                      <a:r>
                        <a:rPr dirty="0" sz="1600" spc="10">
                          <a:latin typeface="黑体"/>
                          <a:cs typeface="黑体"/>
                        </a:rPr>
                        <a:t>虚</a:t>
                      </a:r>
                      <a:r>
                        <a:rPr dirty="0" sz="1600">
                          <a:latin typeface="黑体"/>
                          <a:cs typeface="黑体"/>
                        </a:rPr>
                        <a:t>假或者</a:t>
                      </a:r>
                      <a:r>
                        <a:rPr dirty="0" sz="1600" spc="10">
                          <a:latin typeface="黑体"/>
                          <a:cs typeface="黑体"/>
                        </a:rPr>
                        <a:t>引</a:t>
                      </a:r>
                      <a:r>
                        <a:rPr dirty="0" sz="1600">
                          <a:latin typeface="黑体"/>
                          <a:cs typeface="黑体"/>
                        </a:rPr>
                        <a:t>人误</a:t>
                      </a:r>
                      <a:r>
                        <a:rPr dirty="0" sz="1600" spc="10">
                          <a:latin typeface="黑体"/>
                          <a:cs typeface="黑体"/>
                        </a:rPr>
                        <a:t>解</a:t>
                      </a:r>
                      <a:r>
                        <a:rPr dirty="0" sz="1600">
                          <a:latin typeface="黑体"/>
                          <a:cs typeface="黑体"/>
                        </a:rPr>
                        <a:t>的商业</a:t>
                      </a:r>
                      <a:r>
                        <a:rPr dirty="0" sz="1600" spc="10">
                          <a:latin typeface="黑体"/>
                          <a:cs typeface="黑体"/>
                        </a:rPr>
                        <a:t>宣</a:t>
                      </a:r>
                      <a:r>
                        <a:rPr dirty="0" sz="1600">
                          <a:latin typeface="黑体"/>
                          <a:cs typeface="黑体"/>
                        </a:rPr>
                        <a:t>传、</a:t>
                      </a:r>
                      <a:r>
                        <a:rPr dirty="0" sz="1600" spc="10">
                          <a:latin typeface="黑体"/>
                          <a:cs typeface="黑体"/>
                        </a:rPr>
                        <a:t>仿</a:t>
                      </a:r>
                      <a:r>
                        <a:rPr dirty="0" sz="1600">
                          <a:latin typeface="黑体"/>
                          <a:cs typeface="黑体"/>
                        </a:rPr>
                        <a:t>冒 </a:t>
                      </a:r>
                      <a:r>
                        <a:rPr dirty="0" sz="1600" spc="5">
                          <a:latin typeface="黑体"/>
                          <a:cs typeface="黑体"/>
                        </a:rPr>
                        <a:t>混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淆、</a:t>
                      </a:r>
                      <a:r>
                        <a:rPr dirty="0" sz="1600" spc="5">
                          <a:latin typeface="黑体"/>
                          <a:cs typeface="黑体"/>
                        </a:rPr>
                        <a:t>商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业诋毁</a:t>
                      </a:r>
                      <a:r>
                        <a:rPr dirty="0" sz="1600" spc="5">
                          <a:latin typeface="黑体"/>
                          <a:cs typeface="黑体"/>
                        </a:rPr>
                        <a:t>和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违法</a:t>
                      </a:r>
                      <a:r>
                        <a:rPr dirty="0" sz="1600" spc="5">
                          <a:latin typeface="黑体"/>
                          <a:cs typeface="黑体"/>
                        </a:rPr>
                        <a:t>有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奖销售</a:t>
                      </a:r>
                      <a:r>
                        <a:rPr dirty="0" sz="1600" spc="5">
                          <a:latin typeface="黑体"/>
                          <a:cs typeface="黑体"/>
                        </a:rPr>
                        <a:t>等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违法</a:t>
                      </a:r>
                      <a:r>
                        <a:rPr dirty="0" sz="1600" spc="5">
                          <a:latin typeface="黑体"/>
                          <a:cs typeface="黑体"/>
                        </a:rPr>
                        <a:t>行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为。</a:t>
                      </a:r>
                      <a:endParaRPr sz="1600">
                        <a:latin typeface="黑体"/>
                        <a:cs typeface="黑体"/>
                      </a:endParaRPr>
                    </a:p>
                  </a:txBody>
                  <a:tcPr marL="0" marR="0" marB="0" marT="69850">
                    <a:lnL w="12700">
                      <a:solidFill>
                        <a:srgbClr val="BED4F5"/>
                      </a:solidFill>
                      <a:prstDash val="solid"/>
                    </a:lnL>
                    <a:lnR w="6350">
                      <a:solidFill>
                        <a:srgbClr val="5F95E6"/>
                      </a:solidFill>
                      <a:prstDash val="solid"/>
                    </a:lnR>
                    <a:lnT w="6350">
                      <a:solidFill>
                        <a:srgbClr val="5F95E6"/>
                      </a:solidFill>
                      <a:prstDash val="solid"/>
                    </a:lnT>
                    <a:lnB w="6350">
                      <a:solidFill>
                        <a:srgbClr val="5F95E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766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600">
                          <a:latin typeface="黑体"/>
                          <a:cs typeface="黑体"/>
                        </a:rPr>
                        <a:t>（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600">
                          <a:latin typeface="黑体"/>
                          <a:cs typeface="黑体"/>
                        </a:rPr>
                        <a:t>）</a:t>
                      </a:r>
                      <a:r>
                        <a:rPr dirty="0" sz="1600" spc="5">
                          <a:latin typeface="黑体"/>
                          <a:cs typeface="黑体"/>
                        </a:rPr>
                        <a:t>产品质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量违</a:t>
                      </a:r>
                      <a:r>
                        <a:rPr dirty="0" sz="1600" spc="5">
                          <a:latin typeface="黑体"/>
                          <a:cs typeface="黑体"/>
                        </a:rPr>
                        <a:t>法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行为</a:t>
                      </a:r>
                      <a:endParaRPr sz="1600">
                        <a:latin typeface="黑体"/>
                        <a:cs typeface="黑体"/>
                      </a:endParaRPr>
                    </a:p>
                  </a:txBody>
                  <a:tcPr marL="0" marR="0" marB="0" marT="43180">
                    <a:lnL w="6350">
                      <a:solidFill>
                        <a:srgbClr val="5F95E6"/>
                      </a:solidFill>
                      <a:prstDash val="solid"/>
                    </a:lnL>
                    <a:lnR w="12700">
                      <a:solidFill>
                        <a:srgbClr val="BED4F5"/>
                      </a:solidFill>
                      <a:prstDash val="solid"/>
                    </a:lnR>
                    <a:lnT w="6350">
                      <a:solidFill>
                        <a:srgbClr val="5F95E6"/>
                      </a:solidFill>
                      <a:prstDash val="solid"/>
                    </a:lnT>
                    <a:lnB w="6350">
                      <a:solidFill>
                        <a:srgbClr val="5F95E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98425">
                        <a:lnSpc>
                          <a:spcPts val="1839"/>
                        </a:lnSpc>
                        <a:spcBef>
                          <a:spcPts val="550"/>
                        </a:spcBef>
                      </a:pPr>
                      <a:r>
                        <a:rPr dirty="0" sz="1600" spc="10">
                          <a:latin typeface="黑体"/>
                          <a:cs typeface="黑体"/>
                        </a:rPr>
                        <a:t>在</a:t>
                      </a:r>
                      <a:r>
                        <a:rPr dirty="0" sz="1600">
                          <a:latin typeface="黑体"/>
                          <a:cs typeface="黑体"/>
                        </a:rPr>
                        <a:t>产品</a:t>
                      </a:r>
                      <a:r>
                        <a:rPr dirty="0" sz="1600" spc="10">
                          <a:latin typeface="黑体"/>
                          <a:cs typeface="黑体"/>
                        </a:rPr>
                        <a:t>中</a:t>
                      </a:r>
                      <a:r>
                        <a:rPr dirty="0" sz="1600">
                          <a:latin typeface="黑体"/>
                          <a:cs typeface="黑体"/>
                        </a:rPr>
                        <a:t>掺杂掺</a:t>
                      </a:r>
                      <a:r>
                        <a:rPr dirty="0" sz="1600" spc="10">
                          <a:latin typeface="黑体"/>
                          <a:cs typeface="黑体"/>
                        </a:rPr>
                        <a:t>假</a:t>
                      </a:r>
                      <a:r>
                        <a:rPr dirty="0" sz="1600">
                          <a:latin typeface="黑体"/>
                          <a:cs typeface="黑体"/>
                        </a:rPr>
                        <a:t>、以</a:t>
                      </a:r>
                      <a:r>
                        <a:rPr dirty="0" sz="1600" spc="10">
                          <a:latin typeface="黑体"/>
                          <a:cs typeface="黑体"/>
                        </a:rPr>
                        <a:t>假</a:t>
                      </a:r>
                      <a:r>
                        <a:rPr dirty="0" sz="1600">
                          <a:latin typeface="黑体"/>
                          <a:cs typeface="黑体"/>
                        </a:rPr>
                        <a:t>充真、</a:t>
                      </a:r>
                      <a:r>
                        <a:rPr dirty="0" sz="1600" spc="10">
                          <a:latin typeface="黑体"/>
                          <a:cs typeface="黑体"/>
                        </a:rPr>
                        <a:t>以</a:t>
                      </a:r>
                      <a:r>
                        <a:rPr dirty="0" sz="1600">
                          <a:latin typeface="黑体"/>
                          <a:cs typeface="黑体"/>
                        </a:rPr>
                        <a:t>次充</a:t>
                      </a:r>
                      <a:r>
                        <a:rPr dirty="0" sz="1600" spc="10">
                          <a:latin typeface="黑体"/>
                          <a:cs typeface="黑体"/>
                        </a:rPr>
                        <a:t>好</a:t>
                      </a:r>
                      <a:r>
                        <a:rPr dirty="0" sz="1600">
                          <a:latin typeface="黑体"/>
                          <a:cs typeface="黑体"/>
                        </a:rPr>
                        <a:t>、以不</a:t>
                      </a:r>
                      <a:r>
                        <a:rPr dirty="0" sz="1600" spc="10">
                          <a:latin typeface="黑体"/>
                          <a:cs typeface="黑体"/>
                        </a:rPr>
                        <a:t>合</a:t>
                      </a:r>
                      <a:r>
                        <a:rPr dirty="0" sz="1600">
                          <a:latin typeface="黑体"/>
                          <a:cs typeface="黑体"/>
                        </a:rPr>
                        <a:t>格产</a:t>
                      </a:r>
                      <a:r>
                        <a:rPr dirty="0" sz="1600" spc="10">
                          <a:latin typeface="黑体"/>
                          <a:cs typeface="黑体"/>
                        </a:rPr>
                        <a:t>品</a:t>
                      </a:r>
                      <a:r>
                        <a:rPr dirty="0" sz="1600">
                          <a:latin typeface="黑体"/>
                          <a:cs typeface="黑体"/>
                        </a:rPr>
                        <a:t>冒充合</a:t>
                      </a:r>
                      <a:r>
                        <a:rPr dirty="0" sz="1600" spc="10">
                          <a:latin typeface="黑体"/>
                          <a:cs typeface="黑体"/>
                        </a:rPr>
                        <a:t>格</a:t>
                      </a:r>
                      <a:r>
                        <a:rPr dirty="0" sz="1600">
                          <a:latin typeface="黑体"/>
                          <a:cs typeface="黑体"/>
                        </a:rPr>
                        <a:t>产品</a:t>
                      </a:r>
                      <a:r>
                        <a:rPr dirty="0" sz="1600" spc="10">
                          <a:latin typeface="黑体"/>
                          <a:cs typeface="黑体"/>
                        </a:rPr>
                        <a:t>、</a:t>
                      </a:r>
                      <a:r>
                        <a:rPr dirty="0" sz="1600">
                          <a:latin typeface="黑体"/>
                          <a:cs typeface="黑体"/>
                        </a:rPr>
                        <a:t>伪造产</a:t>
                      </a:r>
                      <a:r>
                        <a:rPr dirty="0" sz="1600" spc="10">
                          <a:latin typeface="黑体"/>
                          <a:cs typeface="黑体"/>
                        </a:rPr>
                        <a:t>品</a:t>
                      </a:r>
                      <a:r>
                        <a:rPr dirty="0" sz="1600">
                          <a:latin typeface="黑体"/>
                          <a:cs typeface="黑体"/>
                        </a:rPr>
                        <a:t>的产</a:t>
                      </a:r>
                      <a:r>
                        <a:rPr dirty="0" sz="1600" spc="10">
                          <a:latin typeface="黑体"/>
                          <a:cs typeface="黑体"/>
                        </a:rPr>
                        <a:t>地</a:t>
                      </a:r>
                      <a:r>
                        <a:rPr dirty="0" sz="1600">
                          <a:latin typeface="黑体"/>
                          <a:cs typeface="黑体"/>
                        </a:rPr>
                        <a:t>和 </a:t>
                      </a:r>
                      <a:r>
                        <a:rPr dirty="0" sz="1600" spc="5">
                          <a:latin typeface="黑体"/>
                          <a:cs typeface="黑体"/>
                        </a:rPr>
                        <a:t>伪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造或</a:t>
                      </a:r>
                      <a:r>
                        <a:rPr dirty="0" sz="1600" spc="5">
                          <a:latin typeface="黑体"/>
                          <a:cs typeface="黑体"/>
                        </a:rPr>
                        <a:t>冒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用他人</a:t>
                      </a:r>
                      <a:r>
                        <a:rPr dirty="0" sz="1600" spc="5">
                          <a:latin typeface="黑体"/>
                          <a:cs typeface="黑体"/>
                        </a:rPr>
                        <a:t>厂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名厂</a:t>
                      </a:r>
                      <a:r>
                        <a:rPr dirty="0" sz="1600" spc="5">
                          <a:latin typeface="黑体"/>
                          <a:cs typeface="黑体"/>
                        </a:rPr>
                        <a:t>址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等违法</a:t>
                      </a:r>
                      <a:r>
                        <a:rPr dirty="0" sz="1600" spc="5">
                          <a:latin typeface="黑体"/>
                          <a:cs typeface="黑体"/>
                        </a:rPr>
                        <a:t>行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为。</a:t>
                      </a:r>
                      <a:endParaRPr sz="1600">
                        <a:latin typeface="黑体"/>
                        <a:cs typeface="黑体"/>
                      </a:endParaRPr>
                    </a:p>
                  </a:txBody>
                  <a:tcPr marL="0" marR="0" marB="0" marT="69850">
                    <a:lnL w="12700">
                      <a:solidFill>
                        <a:srgbClr val="BED4F5"/>
                      </a:solidFill>
                      <a:prstDash val="solid"/>
                    </a:lnL>
                    <a:lnR w="6350">
                      <a:solidFill>
                        <a:srgbClr val="5F95E6"/>
                      </a:solidFill>
                      <a:prstDash val="solid"/>
                    </a:lnR>
                    <a:lnT w="6350">
                      <a:solidFill>
                        <a:srgbClr val="5F95E6"/>
                      </a:solidFill>
                      <a:prstDash val="solid"/>
                    </a:lnT>
                    <a:lnB w="6350">
                      <a:solidFill>
                        <a:srgbClr val="5F95E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8277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600">
                          <a:latin typeface="黑体"/>
                          <a:cs typeface="黑体"/>
                        </a:rPr>
                        <a:t>（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600">
                          <a:latin typeface="黑体"/>
                          <a:cs typeface="黑体"/>
                        </a:rPr>
                        <a:t>）侵犯知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识</a:t>
                      </a:r>
                      <a:r>
                        <a:rPr dirty="0" sz="1600" spc="-10">
                          <a:latin typeface="黑体"/>
                          <a:cs typeface="黑体"/>
                        </a:rPr>
                        <a:t>产</a:t>
                      </a:r>
                      <a:r>
                        <a:rPr dirty="0" sz="1600">
                          <a:latin typeface="黑体"/>
                          <a:cs typeface="黑体"/>
                        </a:rPr>
                        <a:t>权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违</a:t>
                      </a:r>
                      <a:r>
                        <a:rPr dirty="0" sz="1600" spc="-10">
                          <a:latin typeface="黑体"/>
                          <a:cs typeface="黑体"/>
                        </a:rPr>
                        <a:t>法</a:t>
                      </a:r>
                      <a:r>
                        <a:rPr dirty="0" sz="1600">
                          <a:latin typeface="黑体"/>
                          <a:cs typeface="黑体"/>
                        </a:rPr>
                        <a:t>行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为</a:t>
                      </a:r>
                      <a:endParaRPr sz="1600">
                        <a:latin typeface="黑体"/>
                        <a:cs typeface="黑体"/>
                      </a:endParaRPr>
                    </a:p>
                  </a:txBody>
                  <a:tcPr marL="0" marR="0" marB="0" marT="43180">
                    <a:lnL w="6350">
                      <a:solidFill>
                        <a:srgbClr val="5F95E6"/>
                      </a:solidFill>
                      <a:prstDash val="solid"/>
                    </a:lnL>
                    <a:lnR w="12700">
                      <a:solidFill>
                        <a:srgbClr val="BED4F5"/>
                      </a:solidFill>
                      <a:prstDash val="solid"/>
                    </a:lnR>
                    <a:lnT w="6350">
                      <a:solidFill>
                        <a:srgbClr val="5F95E6"/>
                      </a:solidFill>
                      <a:prstDash val="solid"/>
                    </a:lnT>
                    <a:lnB w="6350">
                      <a:solidFill>
                        <a:srgbClr val="5F95E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600">
                          <a:latin typeface="黑体"/>
                          <a:cs typeface="黑体"/>
                        </a:rPr>
                        <a:t>侵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犯</a:t>
                      </a:r>
                      <a:r>
                        <a:rPr dirty="0" sz="1600" spc="-10">
                          <a:latin typeface="黑体"/>
                          <a:cs typeface="黑体"/>
                        </a:rPr>
                        <a:t>注</a:t>
                      </a:r>
                      <a:r>
                        <a:rPr dirty="0" sz="1600">
                          <a:latin typeface="黑体"/>
                          <a:cs typeface="黑体"/>
                        </a:rPr>
                        <a:t>册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商</a:t>
                      </a:r>
                      <a:r>
                        <a:rPr dirty="0" sz="1600" spc="-10">
                          <a:latin typeface="黑体"/>
                          <a:cs typeface="黑体"/>
                        </a:rPr>
                        <a:t>标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专</a:t>
                      </a:r>
                      <a:r>
                        <a:rPr dirty="0" sz="1600">
                          <a:latin typeface="黑体"/>
                          <a:cs typeface="黑体"/>
                        </a:rPr>
                        <a:t>用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权</a:t>
                      </a:r>
                      <a:r>
                        <a:rPr dirty="0" sz="1600" spc="-10">
                          <a:latin typeface="黑体"/>
                          <a:cs typeface="黑体"/>
                        </a:rPr>
                        <a:t>、</a:t>
                      </a:r>
                      <a:r>
                        <a:rPr dirty="0" sz="1600">
                          <a:latin typeface="黑体"/>
                          <a:cs typeface="黑体"/>
                        </a:rPr>
                        <a:t>假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冒</a:t>
                      </a:r>
                      <a:r>
                        <a:rPr dirty="0" sz="1600" spc="-10">
                          <a:latin typeface="黑体"/>
                          <a:cs typeface="黑体"/>
                        </a:rPr>
                        <a:t>专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利</a:t>
                      </a:r>
                      <a:r>
                        <a:rPr dirty="0" sz="1600">
                          <a:latin typeface="黑体"/>
                          <a:cs typeface="黑体"/>
                        </a:rPr>
                        <a:t>等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违</a:t>
                      </a:r>
                      <a:r>
                        <a:rPr dirty="0" sz="1600" spc="-10">
                          <a:latin typeface="黑体"/>
                          <a:cs typeface="黑体"/>
                        </a:rPr>
                        <a:t>法</a:t>
                      </a:r>
                      <a:r>
                        <a:rPr dirty="0" sz="1600">
                          <a:latin typeface="黑体"/>
                          <a:cs typeface="黑体"/>
                        </a:rPr>
                        <a:t>行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为。</a:t>
                      </a:r>
                      <a:endParaRPr sz="1600">
                        <a:latin typeface="黑体"/>
                        <a:cs typeface="黑体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BED4F5"/>
                      </a:solidFill>
                      <a:prstDash val="solid"/>
                    </a:lnL>
                    <a:lnR w="6350">
                      <a:solidFill>
                        <a:srgbClr val="5F95E6"/>
                      </a:solidFill>
                      <a:prstDash val="solid"/>
                    </a:lnR>
                    <a:lnT w="6350">
                      <a:solidFill>
                        <a:srgbClr val="5F95E6"/>
                      </a:solidFill>
                      <a:prstDash val="solid"/>
                    </a:lnT>
                    <a:lnB w="6350">
                      <a:solidFill>
                        <a:srgbClr val="5F95E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77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600">
                          <a:latin typeface="黑体"/>
                          <a:cs typeface="黑体"/>
                        </a:rPr>
                        <a:t>（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6</a:t>
                      </a:r>
                      <a:r>
                        <a:rPr dirty="0" sz="1600">
                          <a:latin typeface="黑体"/>
                          <a:cs typeface="黑体"/>
                        </a:rPr>
                        <a:t>）食品安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全</a:t>
                      </a:r>
                      <a:r>
                        <a:rPr dirty="0" sz="1600" spc="-10">
                          <a:latin typeface="黑体"/>
                          <a:cs typeface="黑体"/>
                        </a:rPr>
                        <a:t>违</a:t>
                      </a:r>
                      <a:r>
                        <a:rPr dirty="0" sz="1600">
                          <a:latin typeface="黑体"/>
                          <a:cs typeface="黑体"/>
                        </a:rPr>
                        <a:t>法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行为</a:t>
                      </a:r>
                      <a:endParaRPr sz="1600">
                        <a:latin typeface="黑体"/>
                        <a:cs typeface="黑体"/>
                      </a:endParaRPr>
                    </a:p>
                  </a:txBody>
                  <a:tcPr marL="0" marR="0" marB="0" marT="43180">
                    <a:lnL w="6350">
                      <a:solidFill>
                        <a:srgbClr val="5F95E6"/>
                      </a:solidFill>
                      <a:prstDash val="solid"/>
                    </a:lnL>
                    <a:lnR w="12700">
                      <a:solidFill>
                        <a:srgbClr val="BED4F5"/>
                      </a:solidFill>
                      <a:prstDash val="solid"/>
                    </a:lnR>
                    <a:lnT w="6350">
                      <a:solidFill>
                        <a:srgbClr val="5F95E6"/>
                      </a:solidFill>
                      <a:prstDash val="solid"/>
                    </a:lnT>
                    <a:lnB w="6350">
                      <a:solidFill>
                        <a:srgbClr val="5F95E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880"/>
                        </a:lnSpc>
                        <a:spcBef>
                          <a:spcPts val="425"/>
                        </a:spcBef>
                      </a:pPr>
                      <a:r>
                        <a:rPr dirty="0" sz="1600">
                          <a:latin typeface="黑体"/>
                          <a:cs typeface="黑体"/>
                        </a:rPr>
                        <a:t>无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经</a:t>
                      </a:r>
                      <a:r>
                        <a:rPr dirty="0" sz="1600" spc="-10">
                          <a:latin typeface="黑体"/>
                          <a:cs typeface="黑体"/>
                        </a:rPr>
                        <a:t>营</a:t>
                      </a:r>
                      <a:r>
                        <a:rPr dirty="0" sz="1600">
                          <a:latin typeface="黑体"/>
                          <a:cs typeface="黑体"/>
                        </a:rPr>
                        <a:t>资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质</a:t>
                      </a:r>
                      <a:r>
                        <a:rPr dirty="0" sz="1600" spc="-10">
                          <a:latin typeface="黑体"/>
                          <a:cs typeface="黑体"/>
                        </a:rPr>
                        <a:t>销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售</a:t>
                      </a:r>
                      <a:r>
                        <a:rPr dirty="0" sz="1600">
                          <a:latin typeface="黑体"/>
                          <a:cs typeface="黑体"/>
                        </a:rPr>
                        <a:t>食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品</a:t>
                      </a:r>
                      <a:r>
                        <a:rPr dirty="0" sz="1600" spc="-10">
                          <a:latin typeface="黑体"/>
                          <a:cs typeface="黑体"/>
                        </a:rPr>
                        <a:t>、</a:t>
                      </a:r>
                      <a:r>
                        <a:rPr dirty="0" sz="1600">
                          <a:latin typeface="黑体"/>
                          <a:cs typeface="黑体"/>
                        </a:rPr>
                        <a:t>销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售</a:t>
                      </a:r>
                      <a:r>
                        <a:rPr dirty="0" sz="1600" spc="-10">
                          <a:latin typeface="黑体"/>
                          <a:cs typeface="黑体"/>
                        </a:rPr>
                        <a:t>不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符</a:t>
                      </a:r>
                      <a:r>
                        <a:rPr dirty="0" sz="1600">
                          <a:latin typeface="黑体"/>
                          <a:cs typeface="黑体"/>
                        </a:rPr>
                        <a:t>合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食</a:t>
                      </a:r>
                      <a:r>
                        <a:rPr dirty="0" sz="1600" spc="-10">
                          <a:latin typeface="黑体"/>
                          <a:cs typeface="黑体"/>
                        </a:rPr>
                        <a:t>品</a:t>
                      </a:r>
                      <a:r>
                        <a:rPr dirty="0" sz="1600">
                          <a:latin typeface="黑体"/>
                          <a:cs typeface="黑体"/>
                        </a:rPr>
                        <a:t>安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全</a:t>
                      </a:r>
                      <a:r>
                        <a:rPr dirty="0" sz="1600" spc="-10">
                          <a:latin typeface="黑体"/>
                          <a:cs typeface="黑体"/>
                        </a:rPr>
                        <a:t>标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准</a:t>
                      </a:r>
                      <a:r>
                        <a:rPr dirty="0" sz="1600">
                          <a:latin typeface="黑体"/>
                          <a:cs typeface="黑体"/>
                        </a:rPr>
                        <a:t>的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食</a:t>
                      </a:r>
                      <a:r>
                        <a:rPr dirty="0" sz="1600" spc="-10">
                          <a:latin typeface="黑体"/>
                          <a:cs typeface="黑体"/>
                        </a:rPr>
                        <a:t>品</a:t>
                      </a:r>
                      <a:r>
                        <a:rPr dirty="0" sz="1600">
                          <a:latin typeface="黑体"/>
                          <a:cs typeface="黑体"/>
                        </a:rPr>
                        <a:t>、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销</a:t>
                      </a:r>
                      <a:r>
                        <a:rPr dirty="0" sz="1600" spc="-10">
                          <a:latin typeface="黑体"/>
                          <a:cs typeface="黑体"/>
                        </a:rPr>
                        <a:t>售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标</a:t>
                      </a:r>
                      <a:r>
                        <a:rPr dirty="0" sz="1600">
                          <a:latin typeface="黑体"/>
                          <a:cs typeface="黑体"/>
                        </a:rPr>
                        <a:t>注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虚</a:t>
                      </a:r>
                      <a:r>
                        <a:rPr dirty="0" sz="1600" spc="-10">
                          <a:latin typeface="黑体"/>
                          <a:cs typeface="黑体"/>
                        </a:rPr>
                        <a:t>假</a:t>
                      </a:r>
                      <a:r>
                        <a:rPr dirty="0" sz="1600">
                          <a:latin typeface="黑体"/>
                          <a:cs typeface="黑体"/>
                        </a:rPr>
                        <a:t>生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产</a:t>
                      </a:r>
                      <a:r>
                        <a:rPr dirty="0" sz="1600" spc="-10">
                          <a:latin typeface="黑体"/>
                          <a:cs typeface="黑体"/>
                        </a:rPr>
                        <a:t>日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期</a:t>
                      </a:r>
                      <a:r>
                        <a:rPr dirty="0" sz="1600">
                          <a:latin typeface="黑体"/>
                          <a:cs typeface="黑体"/>
                        </a:rPr>
                        <a:t>或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超</a:t>
                      </a:r>
                      <a:r>
                        <a:rPr dirty="0" sz="1600" spc="-10">
                          <a:latin typeface="黑体"/>
                          <a:cs typeface="黑体"/>
                        </a:rPr>
                        <a:t>过</a:t>
                      </a:r>
                      <a:r>
                        <a:rPr dirty="0" sz="1600">
                          <a:latin typeface="黑体"/>
                          <a:cs typeface="黑体"/>
                        </a:rPr>
                        <a:t>保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质</a:t>
                      </a:r>
                      <a:endParaRPr sz="1600">
                        <a:latin typeface="黑体"/>
                        <a:cs typeface="黑体"/>
                      </a:endParaRPr>
                    </a:p>
                    <a:p>
                      <a:pPr marL="91440">
                        <a:lnSpc>
                          <a:spcPts val="1880"/>
                        </a:lnSpc>
                      </a:pPr>
                      <a:r>
                        <a:rPr dirty="0" sz="1600" spc="5">
                          <a:latin typeface="黑体"/>
                          <a:cs typeface="黑体"/>
                        </a:rPr>
                        <a:t>期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的食</a:t>
                      </a:r>
                      <a:r>
                        <a:rPr dirty="0" sz="1600" spc="5">
                          <a:latin typeface="黑体"/>
                          <a:cs typeface="黑体"/>
                        </a:rPr>
                        <a:t>品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等违法</a:t>
                      </a:r>
                      <a:r>
                        <a:rPr dirty="0" sz="1600" spc="5">
                          <a:latin typeface="黑体"/>
                          <a:cs typeface="黑体"/>
                        </a:rPr>
                        <a:t>行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为。</a:t>
                      </a:r>
                      <a:endParaRPr sz="1600">
                        <a:latin typeface="黑体"/>
                        <a:cs typeface="黑体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BED4F5"/>
                      </a:solidFill>
                      <a:prstDash val="solid"/>
                    </a:lnL>
                    <a:lnR w="6350">
                      <a:solidFill>
                        <a:srgbClr val="5F95E6"/>
                      </a:solidFill>
                      <a:prstDash val="solid"/>
                    </a:lnR>
                    <a:lnT w="6350">
                      <a:solidFill>
                        <a:srgbClr val="5F95E6"/>
                      </a:solidFill>
                      <a:prstDash val="solid"/>
                    </a:lnT>
                    <a:lnB w="6350">
                      <a:solidFill>
                        <a:srgbClr val="5F95E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8272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600">
                          <a:latin typeface="黑体"/>
                          <a:cs typeface="黑体"/>
                        </a:rPr>
                        <a:t>（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7</a:t>
                      </a:r>
                      <a:r>
                        <a:rPr dirty="0" sz="1600">
                          <a:latin typeface="黑体"/>
                          <a:cs typeface="黑体"/>
                        </a:rPr>
                        <a:t>）</a:t>
                      </a:r>
                      <a:r>
                        <a:rPr dirty="0" sz="1600" spc="5">
                          <a:latin typeface="黑体"/>
                          <a:cs typeface="黑体"/>
                        </a:rPr>
                        <a:t>广告违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法行为</a:t>
                      </a:r>
                      <a:endParaRPr sz="1600">
                        <a:latin typeface="黑体"/>
                        <a:cs typeface="黑体"/>
                      </a:endParaRPr>
                    </a:p>
                  </a:txBody>
                  <a:tcPr marL="0" marR="0" marB="0" marT="43180">
                    <a:lnL w="6350">
                      <a:solidFill>
                        <a:srgbClr val="5F95E6"/>
                      </a:solidFill>
                      <a:prstDash val="solid"/>
                    </a:lnL>
                    <a:lnR w="12700">
                      <a:solidFill>
                        <a:srgbClr val="BED4F5"/>
                      </a:solidFill>
                      <a:prstDash val="solid"/>
                    </a:lnR>
                    <a:lnT w="6350">
                      <a:solidFill>
                        <a:srgbClr val="5F95E6"/>
                      </a:solidFill>
                      <a:prstDash val="solid"/>
                    </a:lnT>
                    <a:lnB w="6350">
                      <a:solidFill>
                        <a:srgbClr val="5F95E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600" spc="5">
                          <a:latin typeface="黑体"/>
                          <a:cs typeface="黑体"/>
                        </a:rPr>
                        <a:t>发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布虚</a:t>
                      </a:r>
                      <a:r>
                        <a:rPr dirty="0" sz="1600" spc="5">
                          <a:latin typeface="黑体"/>
                          <a:cs typeface="黑体"/>
                        </a:rPr>
                        <a:t>假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广告、</a:t>
                      </a:r>
                      <a:r>
                        <a:rPr dirty="0" sz="1600" spc="5">
                          <a:latin typeface="黑体"/>
                          <a:cs typeface="黑体"/>
                        </a:rPr>
                        <a:t>发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布违</a:t>
                      </a:r>
                      <a:r>
                        <a:rPr dirty="0" sz="1600" spc="5">
                          <a:latin typeface="黑体"/>
                          <a:cs typeface="黑体"/>
                        </a:rPr>
                        <a:t>背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社会良</a:t>
                      </a:r>
                      <a:r>
                        <a:rPr dirty="0" sz="1600" spc="5">
                          <a:latin typeface="黑体"/>
                          <a:cs typeface="黑体"/>
                        </a:rPr>
                        <a:t>好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风尚</a:t>
                      </a:r>
                      <a:r>
                        <a:rPr dirty="0" sz="1600" spc="5">
                          <a:latin typeface="黑体"/>
                          <a:cs typeface="黑体"/>
                        </a:rPr>
                        <a:t>的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违法广</a:t>
                      </a:r>
                      <a:r>
                        <a:rPr dirty="0" sz="1600" spc="5">
                          <a:latin typeface="黑体"/>
                          <a:cs typeface="黑体"/>
                        </a:rPr>
                        <a:t>告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和违</a:t>
                      </a:r>
                      <a:r>
                        <a:rPr dirty="0" sz="1600" spc="5">
                          <a:latin typeface="黑体"/>
                          <a:cs typeface="黑体"/>
                        </a:rPr>
                        <a:t>规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广告代</a:t>
                      </a:r>
                      <a:r>
                        <a:rPr dirty="0" sz="1600" spc="5">
                          <a:latin typeface="黑体"/>
                          <a:cs typeface="黑体"/>
                        </a:rPr>
                        <a:t>言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等违</a:t>
                      </a:r>
                      <a:r>
                        <a:rPr dirty="0" sz="1600" spc="5">
                          <a:latin typeface="黑体"/>
                          <a:cs typeface="黑体"/>
                        </a:rPr>
                        <a:t>法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行为。</a:t>
                      </a:r>
                      <a:endParaRPr sz="1600">
                        <a:latin typeface="黑体"/>
                        <a:cs typeface="黑体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BED4F5"/>
                      </a:solidFill>
                      <a:prstDash val="solid"/>
                    </a:lnL>
                    <a:lnR w="6350">
                      <a:solidFill>
                        <a:srgbClr val="5F95E6"/>
                      </a:solidFill>
                      <a:prstDash val="solid"/>
                    </a:lnR>
                    <a:lnT w="6350">
                      <a:solidFill>
                        <a:srgbClr val="5F95E6"/>
                      </a:solidFill>
                      <a:prstDash val="solid"/>
                    </a:lnT>
                    <a:lnB w="6350">
                      <a:solidFill>
                        <a:srgbClr val="5F95E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827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600">
                          <a:latin typeface="黑体"/>
                          <a:cs typeface="黑体"/>
                        </a:rPr>
                        <a:t>（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8</a:t>
                      </a:r>
                      <a:r>
                        <a:rPr dirty="0" sz="1600">
                          <a:latin typeface="黑体"/>
                          <a:cs typeface="黑体"/>
                        </a:rPr>
                        <a:t>）</a:t>
                      </a:r>
                      <a:r>
                        <a:rPr dirty="0" sz="1600" spc="5">
                          <a:latin typeface="黑体"/>
                          <a:cs typeface="黑体"/>
                        </a:rPr>
                        <a:t>价格违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法行为</a:t>
                      </a:r>
                      <a:endParaRPr sz="1600">
                        <a:latin typeface="黑体"/>
                        <a:cs typeface="黑体"/>
                      </a:endParaRPr>
                    </a:p>
                  </a:txBody>
                  <a:tcPr marL="0" marR="0" marB="0" marT="43815">
                    <a:lnL w="6350">
                      <a:solidFill>
                        <a:srgbClr val="5F95E6"/>
                      </a:solidFill>
                      <a:prstDash val="solid"/>
                    </a:lnL>
                    <a:lnR w="12700">
                      <a:solidFill>
                        <a:srgbClr val="BED4F5"/>
                      </a:solidFill>
                      <a:prstDash val="solid"/>
                    </a:lnR>
                    <a:lnT w="6350">
                      <a:solidFill>
                        <a:srgbClr val="5F95E6"/>
                      </a:solidFill>
                      <a:prstDash val="solid"/>
                    </a:lnT>
                    <a:lnB w="6350">
                      <a:solidFill>
                        <a:srgbClr val="5F95E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600" spc="5">
                          <a:latin typeface="黑体"/>
                          <a:cs typeface="黑体"/>
                        </a:rPr>
                        <a:t>重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点查</a:t>
                      </a:r>
                      <a:r>
                        <a:rPr dirty="0" sz="1600" spc="5">
                          <a:latin typeface="黑体"/>
                          <a:cs typeface="黑体"/>
                        </a:rPr>
                        <a:t>处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哄抬价</a:t>
                      </a:r>
                      <a:r>
                        <a:rPr dirty="0" sz="1600" spc="5">
                          <a:latin typeface="黑体"/>
                          <a:cs typeface="黑体"/>
                        </a:rPr>
                        <a:t>格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、利</a:t>
                      </a:r>
                      <a:r>
                        <a:rPr dirty="0" sz="1600" spc="5">
                          <a:latin typeface="黑体"/>
                          <a:cs typeface="黑体"/>
                        </a:rPr>
                        <a:t>用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虚假的</a:t>
                      </a:r>
                      <a:r>
                        <a:rPr dirty="0" sz="1600" spc="5">
                          <a:latin typeface="黑体"/>
                          <a:cs typeface="黑体"/>
                        </a:rPr>
                        <a:t>或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者使</a:t>
                      </a:r>
                      <a:r>
                        <a:rPr dirty="0" sz="1600" spc="5">
                          <a:latin typeface="黑体"/>
                          <a:cs typeface="黑体"/>
                        </a:rPr>
                        <a:t>人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误解的</a:t>
                      </a:r>
                      <a:r>
                        <a:rPr dirty="0" sz="1600" spc="5">
                          <a:latin typeface="黑体"/>
                          <a:cs typeface="黑体"/>
                        </a:rPr>
                        <a:t>价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格手</a:t>
                      </a:r>
                      <a:r>
                        <a:rPr dirty="0" sz="1600" spc="5">
                          <a:latin typeface="黑体"/>
                          <a:cs typeface="黑体"/>
                        </a:rPr>
                        <a:t>段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诱骗消</a:t>
                      </a:r>
                      <a:r>
                        <a:rPr dirty="0" sz="1600" spc="5">
                          <a:latin typeface="黑体"/>
                          <a:cs typeface="黑体"/>
                        </a:rPr>
                        <a:t>费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者进</a:t>
                      </a:r>
                      <a:r>
                        <a:rPr dirty="0" sz="1600" spc="5">
                          <a:latin typeface="黑体"/>
                          <a:cs typeface="黑体"/>
                        </a:rPr>
                        <a:t>行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交易等</a:t>
                      </a:r>
                      <a:r>
                        <a:rPr dirty="0" sz="1600" spc="5">
                          <a:latin typeface="黑体"/>
                          <a:cs typeface="黑体"/>
                        </a:rPr>
                        <a:t>违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法行</a:t>
                      </a:r>
                      <a:r>
                        <a:rPr dirty="0" sz="1600" spc="5">
                          <a:latin typeface="黑体"/>
                          <a:cs typeface="黑体"/>
                        </a:rPr>
                        <a:t>为</a:t>
                      </a:r>
                      <a:r>
                        <a:rPr dirty="0" sz="1600" spc="-5">
                          <a:latin typeface="黑体"/>
                          <a:cs typeface="黑体"/>
                        </a:rPr>
                        <a:t>。</a:t>
                      </a:r>
                      <a:endParaRPr sz="1600">
                        <a:latin typeface="黑体"/>
                        <a:cs typeface="黑体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BED4F5"/>
                      </a:solidFill>
                      <a:prstDash val="solid"/>
                    </a:lnL>
                    <a:lnR w="6350">
                      <a:solidFill>
                        <a:srgbClr val="5F95E6"/>
                      </a:solidFill>
                      <a:prstDash val="solid"/>
                    </a:lnR>
                    <a:lnT w="6350">
                      <a:solidFill>
                        <a:srgbClr val="5F95E6"/>
                      </a:solidFill>
                      <a:prstDash val="solid"/>
                    </a:lnT>
                    <a:lnB w="6350">
                      <a:solidFill>
                        <a:srgbClr val="5F95E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39268" y="1367027"/>
            <a:ext cx="4326890" cy="523240"/>
          </a:xfrm>
          <a:prstGeom prst="rect">
            <a:avLst/>
          </a:prstGeom>
          <a:solidFill>
            <a:srgbClr val="FFB954"/>
          </a:solidFill>
        </p:spPr>
        <p:txBody>
          <a:bodyPr wrap="square" lIns="0" tIns="38735" rIns="0" bIns="0" rtlCol="0" vert="horz">
            <a:spAutoFit/>
          </a:bodyPr>
          <a:lstStyle/>
          <a:p>
            <a:pPr marL="461645">
              <a:lnSpc>
                <a:spcPct val="100000"/>
              </a:lnSpc>
              <a:spcBef>
                <a:spcPts val="305"/>
              </a:spcBef>
            </a:pPr>
            <a:r>
              <a:rPr dirty="0" sz="2800">
                <a:latin typeface="Arial"/>
                <a:cs typeface="Arial"/>
              </a:rPr>
              <a:t>1</a:t>
            </a:r>
            <a:r>
              <a:rPr dirty="0" sz="2800">
                <a:latin typeface="黑体"/>
                <a:cs typeface="黑体"/>
              </a:rPr>
              <a:t>．直播营销</a:t>
            </a:r>
            <a:r>
              <a:rPr dirty="0" sz="2800" spc="-5">
                <a:latin typeface="黑体"/>
                <a:cs typeface="黑体"/>
              </a:rPr>
              <a:t>违</a:t>
            </a:r>
            <a:r>
              <a:rPr dirty="0" sz="2800">
                <a:latin typeface="黑体"/>
                <a:cs typeface="黑体"/>
              </a:rPr>
              <a:t>规</a:t>
            </a:r>
            <a:r>
              <a:rPr dirty="0" sz="2800" spc="-5">
                <a:latin typeface="黑体"/>
                <a:cs typeface="黑体"/>
              </a:rPr>
              <a:t>行为</a:t>
            </a:r>
            <a:endParaRPr sz="2800">
              <a:latin typeface="黑体"/>
              <a:cs typeface="黑体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62811" cy="12237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23594" y="236042"/>
            <a:ext cx="566864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74165" algn="l"/>
              </a:tabLst>
            </a:pPr>
            <a:r>
              <a:rPr dirty="0" sz="3200" spc="10"/>
              <a:t>活动</a:t>
            </a:r>
            <a:r>
              <a:rPr dirty="0" sz="3200" spc="-10"/>
              <a:t>三	</a:t>
            </a:r>
            <a:r>
              <a:rPr dirty="0" sz="3200" spc="5"/>
              <a:t>认识</a:t>
            </a:r>
            <a:r>
              <a:rPr dirty="0" sz="3200" spc="-10"/>
              <a:t>直</a:t>
            </a:r>
            <a:r>
              <a:rPr dirty="0" sz="3200" spc="5"/>
              <a:t>播</a:t>
            </a:r>
            <a:r>
              <a:rPr dirty="0" sz="3200" spc="-10"/>
              <a:t>电商</a:t>
            </a:r>
            <a:r>
              <a:rPr dirty="0" sz="3200"/>
              <a:t>行</a:t>
            </a:r>
            <a:r>
              <a:rPr dirty="0" sz="3200" spc="-10"/>
              <a:t>为规范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239268" y="1367027"/>
            <a:ext cx="4326890" cy="523240"/>
          </a:xfrm>
          <a:prstGeom prst="rect">
            <a:avLst/>
          </a:prstGeom>
          <a:solidFill>
            <a:srgbClr val="FFB954"/>
          </a:solidFill>
        </p:spPr>
        <p:txBody>
          <a:bodyPr wrap="square" lIns="0" tIns="38735" rIns="0" bIns="0" rtlCol="0" vert="horz">
            <a:spAutoFit/>
          </a:bodyPr>
          <a:lstStyle/>
          <a:p>
            <a:pPr marL="461645">
              <a:lnSpc>
                <a:spcPct val="100000"/>
              </a:lnSpc>
              <a:spcBef>
                <a:spcPts val="305"/>
              </a:spcBef>
            </a:pPr>
            <a:r>
              <a:rPr dirty="0" sz="2800">
                <a:latin typeface="Arial"/>
                <a:cs typeface="Arial"/>
              </a:rPr>
              <a:t>2</a:t>
            </a:r>
            <a:r>
              <a:rPr dirty="0" sz="2800">
                <a:latin typeface="黑体"/>
                <a:cs typeface="黑体"/>
              </a:rPr>
              <a:t>．直播电商</a:t>
            </a:r>
            <a:r>
              <a:rPr dirty="0" sz="2800" spc="-5">
                <a:latin typeface="黑体"/>
                <a:cs typeface="黑体"/>
              </a:rPr>
              <a:t>行</a:t>
            </a:r>
            <a:r>
              <a:rPr dirty="0" sz="2800">
                <a:latin typeface="黑体"/>
                <a:cs typeface="黑体"/>
              </a:rPr>
              <a:t>为</a:t>
            </a:r>
            <a:r>
              <a:rPr dirty="0" sz="2800" spc="-5">
                <a:latin typeface="黑体"/>
                <a:cs typeface="黑体"/>
              </a:rPr>
              <a:t>规范</a:t>
            </a:r>
            <a:endParaRPr sz="2800">
              <a:latin typeface="黑体"/>
              <a:cs typeface="黑体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8312" y="2008377"/>
            <a:ext cx="7122159" cy="43700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720725">
              <a:lnSpc>
                <a:spcPct val="130000"/>
              </a:lnSpc>
              <a:spcBef>
                <a:spcPts val="100"/>
              </a:spcBef>
            </a:pPr>
            <a:r>
              <a:rPr dirty="0" sz="2400" spc="105">
                <a:latin typeface="黑体"/>
                <a:cs typeface="黑体"/>
              </a:rPr>
              <a:t>为规</a:t>
            </a:r>
            <a:r>
              <a:rPr dirty="0" sz="2400" spc="90">
                <a:latin typeface="黑体"/>
                <a:cs typeface="黑体"/>
              </a:rPr>
              <a:t>范直</a:t>
            </a:r>
            <a:r>
              <a:rPr dirty="0" sz="2400" spc="105">
                <a:latin typeface="黑体"/>
                <a:cs typeface="黑体"/>
              </a:rPr>
              <a:t>播营</a:t>
            </a:r>
            <a:r>
              <a:rPr dirty="0" sz="2400" spc="90">
                <a:latin typeface="黑体"/>
                <a:cs typeface="黑体"/>
              </a:rPr>
              <a:t>销活</a:t>
            </a:r>
            <a:r>
              <a:rPr dirty="0" sz="2400" spc="125">
                <a:latin typeface="黑体"/>
                <a:cs typeface="黑体"/>
              </a:rPr>
              <a:t>动</a:t>
            </a:r>
            <a:r>
              <a:rPr dirty="0" sz="2400" spc="95">
                <a:latin typeface="黑体"/>
                <a:cs typeface="黑体"/>
              </a:rPr>
              <a:t>，</a:t>
            </a:r>
            <a:r>
              <a:rPr dirty="0" sz="2400" spc="90">
                <a:latin typeface="黑体"/>
                <a:cs typeface="黑体"/>
              </a:rPr>
              <a:t>促</a:t>
            </a:r>
            <a:r>
              <a:rPr dirty="0" sz="2400" spc="105">
                <a:latin typeface="黑体"/>
                <a:cs typeface="黑体"/>
              </a:rPr>
              <a:t>进</a:t>
            </a:r>
            <a:r>
              <a:rPr dirty="0" sz="2400" spc="90">
                <a:latin typeface="黑体"/>
                <a:cs typeface="黑体"/>
              </a:rPr>
              <a:t>其健</a:t>
            </a:r>
            <a:r>
              <a:rPr dirty="0" sz="2400" spc="105">
                <a:latin typeface="黑体"/>
                <a:cs typeface="黑体"/>
              </a:rPr>
              <a:t>康发</a:t>
            </a:r>
            <a:r>
              <a:rPr dirty="0" sz="2400" spc="110">
                <a:latin typeface="黑体"/>
                <a:cs typeface="黑体"/>
              </a:rPr>
              <a:t>展</a:t>
            </a:r>
            <a:r>
              <a:rPr dirty="0" sz="2400" spc="95">
                <a:latin typeface="黑体"/>
                <a:cs typeface="黑体"/>
              </a:rPr>
              <a:t>，中国 </a:t>
            </a:r>
            <a:r>
              <a:rPr dirty="0" sz="2400" spc="20">
                <a:latin typeface="黑体"/>
                <a:cs typeface="黑体"/>
              </a:rPr>
              <a:t>广告</a:t>
            </a:r>
            <a:r>
              <a:rPr dirty="0" sz="2400" spc="5">
                <a:latin typeface="黑体"/>
                <a:cs typeface="黑体"/>
              </a:rPr>
              <a:t>协</a:t>
            </a:r>
            <a:r>
              <a:rPr dirty="0" sz="2400" spc="20">
                <a:latin typeface="黑体"/>
                <a:cs typeface="黑体"/>
              </a:rPr>
              <a:t>会</a:t>
            </a:r>
            <a:r>
              <a:rPr dirty="0" sz="2400" spc="5">
                <a:latin typeface="黑体"/>
                <a:cs typeface="黑体"/>
              </a:rPr>
              <a:t>发</a:t>
            </a:r>
            <a:r>
              <a:rPr dirty="0" sz="2400" spc="20">
                <a:latin typeface="黑体"/>
                <a:cs typeface="黑体"/>
              </a:rPr>
              <a:t>布</a:t>
            </a:r>
            <a:r>
              <a:rPr dirty="0" sz="2400" spc="35">
                <a:latin typeface="黑体"/>
                <a:cs typeface="黑体"/>
              </a:rPr>
              <a:t>了</a:t>
            </a:r>
            <a:r>
              <a:rPr dirty="0" sz="2400" spc="15">
                <a:latin typeface="黑体"/>
                <a:cs typeface="黑体"/>
              </a:rPr>
              <a:t>《</a:t>
            </a:r>
            <a:r>
              <a:rPr dirty="0" sz="2400" spc="20">
                <a:latin typeface="黑体"/>
                <a:cs typeface="黑体"/>
              </a:rPr>
              <a:t>网</a:t>
            </a:r>
            <a:r>
              <a:rPr dirty="0" sz="2400" spc="5">
                <a:latin typeface="黑体"/>
                <a:cs typeface="黑体"/>
              </a:rPr>
              <a:t>络</a:t>
            </a:r>
            <a:r>
              <a:rPr dirty="0" sz="2400" spc="20">
                <a:latin typeface="黑体"/>
                <a:cs typeface="黑体"/>
              </a:rPr>
              <a:t>直播</a:t>
            </a:r>
            <a:r>
              <a:rPr dirty="0" sz="2400" spc="5">
                <a:latin typeface="黑体"/>
                <a:cs typeface="黑体"/>
              </a:rPr>
              <a:t>营</a:t>
            </a:r>
            <a:r>
              <a:rPr dirty="0" sz="2400" spc="20">
                <a:latin typeface="黑体"/>
                <a:cs typeface="黑体"/>
              </a:rPr>
              <a:t>销</a:t>
            </a:r>
            <a:r>
              <a:rPr dirty="0" sz="2400" spc="5">
                <a:latin typeface="黑体"/>
                <a:cs typeface="黑体"/>
              </a:rPr>
              <a:t>行</a:t>
            </a:r>
            <a:r>
              <a:rPr dirty="0" sz="2400" spc="20">
                <a:latin typeface="黑体"/>
                <a:cs typeface="黑体"/>
              </a:rPr>
              <a:t>为规</a:t>
            </a:r>
            <a:r>
              <a:rPr dirty="0" sz="2400" spc="35">
                <a:latin typeface="黑体"/>
                <a:cs typeface="黑体"/>
              </a:rPr>
              <a:t>范</a:t>
            </a:r>
            <a:r>
              <a:rPr dirty="0" sz="2400" spc="20">
                <a:latin typeface="黑体"/>
                <a:cs typeface="黑体"/>
              </a:rPr>
              <a:t>》</a:t>
            </a:r>
            <a:r>
              <a:rPr dirty="0" sz="2400" spc="10">
                <a:latin typeface="黑体"/>
                <a:cs typeface="黑体"/>
              </a:rPr>
              <a:t>，</a:t>
            </a:r>
            <a:r>
              <a:rPr dirty="0" sz="2400" spc="20">
                <a:latin typeface="黑体"/>
                <a:cs typeface="黑体"/>
              </a:rPr>
              <a:t>该规范 </a:t>
            </a:r>
            <a:r>
              <a:rPr dirty="0" sz="2400" spc="254">
                <a:latin typeface="黑体"/>
                <a:cs typeface="黑体"/>
              </a:rPr>
              <a:t>为国内</a:t>
            </a:r>
            <a:r>
              <a:rPr dirty="0" sz="2400" spc="245">
                <a:latin typeface="黑体"/>
                <a:cs typeface="黑体"/>
              </a:rPr>
              <a:t>首</a:t>
            </a:r>
            <a:r>
              <a:rPr dirty="0" sz="2400" spc="254">
                <a:latin typeface="黑体"/>
                <a:cs typeface="黑体"/>
              </a:rPr>
              <a:t>个关于</a:t>
            </a:r>
            <a:r>
              <a:rPr dirty="0" sz="2400" spc="245">
                <a:latin typeface="黑体"/>
                <a:cs typeface="黑体"/>
              </a:rPr>
              <a:t>直</a:t>
            </a:r>
            <a:r>
              <a:rPr dirty="0" sz="2400" spc="254">
                <a:latin typeface="黑体"/>
                <a:cs typeface="黑体"/>
              </a:rPr>
              <a:t>播营销</a:t>
            </a:r>
            <a:r>
              <a:rPr dirty="0" sz="2400" spc="245">
                <a:latin typeface="黑体"/>
                <a:cs typeface="黑体"/>
              </a:rPr>
              <a:t>活</a:t>
            </a:r>
            <a:r>
              <a:rPr dirty="0" sz="2400" spc="254">
                <a:latin typeface="黑体"/>
                <a:cs typeface="黑体"/>
              </a:rPr>
              <a:t>动的专</a:t>
            </a:r>
            <a:r>
              <a:rPr dirty="0" sz="2400" spc="245">
                <a:latin typeface="黑体"/>
                <a:cs typeface="黑体"/>
              </a:rPr>
              <a:t>门</a:t>
            </a:r>
            <a:r>
              <a:rPr dirty="0" sz="2400" spc="254">
                <a:latin typeface="黑体"/>
                <a:cs typeface="黑体"/>
              </a:rPr>
              <a:t>规</a:t>
            </a:r>
            <a:r>
              <a:rPr dirty="0" sz="2400" spc="300">
                <a:latin typeface="黑体"/>
                <a:cs typeface="黑体"/>
              </a:rPr>
              <a:t>范</a:t>
            </a:r>
            <a:r>
              <a:rPr dirty="0" sz="2400">
                <a:latin typeface="黑体"/>
                <a:cs typeface="黑体"/>
              </a:rPr>
              <a:t>，</a:t>
            </a:r>
            <a:r>
              <a:rPr dirty="0" sz="2400" spc="-980">
                <a:latin typeface="黑体"/>
                <a:cs typeface="黑体"/>
              </a:rPr>
              <a:t> </a:t>
            </a:r>
            <a:r>
              <a:rPr dirty="0" sz="2400" spc="250">
                <a:latin typeface="黑体"/>
                <a:cs typeface="黑体"/>
              </a:rPr>
              <a:t>并于 </a:t>
            </a:r>
            <a:r>
              <a:rPr dirty="0" sz="2400" spc="-10">
                <a:latin typeface="Arial"/>
                <a:cs typeface="Arial"/>
              </a:rPr>
              <a:t>2020</a:t>
            </a:r>
            <a:r>
              <a:rPr dirty="0" sz="2400" spc="-5">
                <a:latin typeface="黑体"/>
                <a:cs typeface="黑体"/>
              </a:rPr>
              <a:t>年</a:t>
            </a:r>
            <a:r>
              <a:rPr dirty="0" sz="2400" spc="-10">
                <a:latin typeface="Arial"/>
                <a:cs typeface="Arial"/>
              </a:rPr>
              <a:t>7</a:t>
            </a:r>
            <a:r>
              <a:rPr dirty="0" sz="2400">
                <a:latin typeface="黑体"/>
                <a:cs typeface="黑体"/>
              </a:rPr>
              <a:t>月</a:t>
            </a:r>
            <a:r>
              <a:rPr dirty="0" sz="2400" spc="-10">
                <a:latin typeface="Arial"/>
                <a:cs typeface="Arial"/>
              </a:rPr>
              <a:t>1</a:t>
            </a:r>
            <a:r>
              <a:rPr dirty="0" sz="2400">
                <a:latin typeface="黑体"/>
                <a:cs typeface="黑体"/>
              </a:rPr>
              <a:t>日正式生效。</a:t>
            </a:r>
            <a:endParaRPr sz="2400">
              <a:latin typeface="黑体"/>
              <a:cs typeface="黑体"/>
            </a:endParaRPr>
          </a:p>
          <a:p>
            <a:pPr algn="just" marL="12700" marR="35560" indent="720725">
              <a:lnSpc>
                <a:spcPct val="130000"/>
              </a:lnSpc>
              <a:spcBef>
                <a:spcPts val="500"/>
              </a:spcBef>
            </a:pPr>
            <a:r>
              <a:rPr dirty="0" sz="2400" spc="105">
                <a:latin typeface="黑体"/>
                <a:cs typeface="黑体"/>
              </a:rPr>
              <a:t>《网</a:t>
            </a:r>
            <a:r>
              <a:rPr dirty="0" sz="2400" spc="90">
                <a:latin typeface="黑体"/>
                <a:cs typeface="黑体"/>
              </a:rPr>
              <a:t>络直</a:t>
            </a:r>
            <a:r>
              <a:rPr dirty="0" sz="2400" spc="105">
                <a:latin typeface="黑体"/>
                <a:cs typeface="黑体"/>
              </a:rPr>
              <a:t>播营</a:t>
            </a:r>
            <a:r>
              <a:rPr dirty="0" sz="2400" spc="90">
                <a:latin typeface="黑体"/>
                <a:cs typeface="黑体"/>
              </a:rPr>
              <a:t>销行</a:t>
            </a:r>
            <a:r>
              <a:rPr dirty="0" sz="2400" spc="105">
                <a:latin typeface="黑体"/>
                <a:cs typeface="黑体"/>
              </a:rPr>
              <a:t>为</a:t>
            </a:r>
            <a:r>
              <a:rPr dirty="0" sz="2400" spc="90">
                <a:latin typeface="黑体"/>
                <a:cs typeface="黑体"/>
              </a:rPr>
              <a:t>规</a:t>
            </a:r>
            <a:r>
              <a:rPr dirty="0" sz="2400" spc="120">
                <a:latin typeface="黑体"/>
                <a:cs typeface="黑体"/>
              </a:rPr>
              <a:t>范</a:t>
            </a:r>
            <a:r>
              <a:rPr dirty="0" sz="2400" spc="105">
                <a:latin typeface="黑体"/>
                <a:cs typeface="黑体"/>
              </a:rPr>
              <a:t>》</a:t>
            </a:r>
            <a:r>
              <a:rPr dirty="0" sz="2400" spc="95">
                <a:latin typeface="黑体"/>
                <a:cs typeface="黑体"/>
              </a:rPr>
              <a:t>（</a:t>
            </a:r>
            <a:r>
              <a:rPr dirty="0" sz="2400" spc="90">
                <a:latin typeface="黑体"/>
                <a:cs typeface="黑体"/>
              </a:rPr>
              <a:t>以</a:t>
            </a:r>
            <a:r>
              <a:rPr dirty="0" sz="2400" spc="105">
                <a:latin typeface="黑体"/>
                <a:cs typeface="黑体"/>
              </a:rPr>
              <a:t>下简</a:t>
            </a:r>
            <a:r>
              <a:rPr dirty="0" sz="2400" spc="90">
                <a:latin typeface="黑体"/>
                <a:cs typeface="黑体"/>
              </a:rPr>
              <a:t>称规</a:t>
            </a:r>
            <a:r>
              <a:rPr dirty="0" sz="2400" spc="105">
                <a:latin typeface="黑体"/>
                <a:cs typeface="黑体"/>
              </a:rPr>
              <a:t>范</a:t>
            </a:r>
            <a:r>
              <a:rPr dirty="0" sz="2400">
                <a:latin typeface="黑体"/>
                <a:cs typeface="黑体"/>
              </a:rPr>
              <a:t>） </a:t>
            </a:r>
            <a:r>
              <a:rPr dirty="0" sz="2400" spc="20">
                <a:latin typeface="黑体"/>
                <a:cs typeface="黑体"/>
              </a:rPr>
              <a:t>共六</a:t>
            </a:r>
            <a:r>
              <a:rPr dirty="0" sz="2400" spc="5">
                <a:latin typeface="黑体"/>
                <a:cs typeface="黑体"/>
              </a:rPr>
              <a:t>章</a:t>
            </a:r>
            <a:r>
              <a:rPr dirty="0" sz="2400" spc="20">
                <a:latin typeface="黑体"/>
                <a:cs typeface="黑体"/>
              </a:rPr>
              <a:t>四</a:t>
            </a:r>
            <a:r>
              <a:rPr dirty="0" sz="2400" spc="5">
                <a:latin typeface="黑体"/>
                <a:cs typeface="黑体"/>
              </a:rPr>
              <a:t>十</a:t>
            </a:r>
            <a:r>
              <a:rPr dirty="0" sz="2400" spc="20">
                <a:latin typeface="黑体"/>
                <a:cs typeface="黑体"/>
              </a:rPr>
              <a:t>四</a:t>
            </a:r>
            <a:r>
              <a:rPr dirty="0" sz="2400" spc="35">
                <a:latin typeface="黑体"/>
                <a:cs typeface="黑体"/>
              </a:rPr>
              <a:t>条</a:t>
            </a:r>
            <a:r>
              <a:rPr dirty="0" sz="2400" spc="15">
                <a:latin typeface="黑体"/>
                <a:cs typeface="黑体"/>
              </a:rPr>
              <a:t>，</a:t>
            </a:r>
            <a:r>
              <a:rPr dirty="0" sz="2400" spc="20">
                <a:latin typeface="黑体"/>
                <a:cs typeface="黑体"/>
              </a:rPr>
              <a:t>对</a:t>
            </a:r>
            <a:r>
              <a:rPr dirty="0" sz="2400" spc="5">
                <a:latin typeface="黑体"/>
                <a:cs typeface="黑体"/>
              </a:rPr>
              <a:t>网</a:t>
            </a:r>
            <a:r>
              <a:rPr dirty="0" sz="2400" spc="20">
                <a:latin typeface="黑体"/>
                <a:cs typeface="黑体"/>
              </a:rPr>
              <a:t>络直</a:t>
            </a:r>
            <a:r>
              <a:rPr dirty="0" sz="2400" spc="5">
                <a:latin typeface="黑体"/>
                <a:cs typeface="黑体"/>
              </a:rPr>
              <a:t>播</a:t>
            </a:r>
            <a:r>
              <a:rPr dirty="0" sz="2400" spc="20">
                <a:latin typeface="黑体"/>
                <a:cs typeface="黑体"/>
              </a:rPr>
              <a:t>营</a:t>
            </a:r>
            <a:r>
              <a:rPr dirty="0" sz="2400" spc="5">
                <a:latin typeface="黑体"/>
                <a:cs typeface="黑体"/>
              </a:rPr>
              <a:t>销</a:t>
            </a:r>
            <a:r>
              <a:rPr dirty="0" sz="2400" spc="20">
                <a:latin typeface="黑体"/>
                <a:cs typeface="黑体"/>
              </a:rPr>
              <a:t>中的</a:t>
            </a:r>
            <a:r>
              <a:rPr dirty="0" sz="2400" spc="5">
                <a:latin typeface="黑体"/>
                <a:cs typeface="黑体"/>
              </a:rPr>
              <a:t>商</a:t>
            </a:r>
            <a:r>
              <a:rPr dirty="0" sz="2400" spc="50">
                <a:latin typeface="黑体"/>
                <a:cs typeface="黑体"/>
              </a:rPr>
              <a:t>家</a:t>
            </a:r>
            <a:r>
              <a:rPr dirty="0" sz="2400" spc="10">
                <a:latin typeface="黑体"/>
                <a:cs typeface="黑体"/>
              </a:rPr>
              <a:t>、</a:t>
            </a:r>
            <a:r>
              <a:rPr dirty="0" sz="2400" spc="20">
                <a:latin typeface="黑体"/>
                <a:cs typeface="黑体"/>
              </a:rPr>
              <a:t>主播</a:t>
            </a:r>
            <a:r>
              <a:rPr dirty="0" sz="2400">
                <a:latin typeface="黑体"/>
                <a:cs typeface="黑体"/>
              </a:rPr>
              <a:t>、 </a:t>
            </a:r>
            <a:r>
              <a:rPr dirty="0" sz="2400" spc="20">
                <a:latin typeface="黑体"/>
                <a:cs typeface="黑体"/>
              </a:rPr>
              <a:t>平台</a:t>
            </a:r>
            <a:r>
              <a:rPr dirty="0" sz="2400" spc="5">
                <a:latin typeface="黑体"/>
                <a:cs typeface="黑体"/>
              </a:rPr>
              <a:t>经</a:t>
            </a:r>
            <a:r>
              <a:rPr dirty="0" sz="2400" spc="20">
                <a:latin typeface="黑体"/>
                <a:cs typeface="黑体"/>
              </a:rPr>
              <a:t>营者、主</a:t>
            </a:r>
            <a:r>
              <a:rPr dirty="0" sz="2400" spc="5">
                <a:latin typeface="黑体"/>
                <a:cs typeface="黑体"/>
              </a:rPr>
              <a:t>播</a:t>
            </a:r>
            <a:r>
              <a:rPr dirty="0" sz="2400" spc="20">
                <a:latin typeface="黑体"/>
                <a:cs typeface="黑体"/>
              </a:rPr>
              <a:t>服</a:t>
            </a:r>
            <a:r>
              <a:rPr dirty="0" sz="2400" spc="5">
                <a:latin typeface="黑体"/>
                <a:cs typeface="黑体"/>
              </a:rPr>
              <a:t>务</a:t>
            </a:r>
            <a:r>
              <a:rPr dirty="0" sz="2400" spc="20">
                <a:latin typeface="黑体"/>
                <a:cs typeface="黑体"/>
              </a:rPr>
              <a:t>机构</a:t>
            </a:r>
            <a:r>
              <a:rPr dirty="0" sz="2400" spc="5">
                <a:latin typeface="黑体"/>
                <a:cs typeface="黑体"/>
              </a:rPr>
              <a:t>和</a:t>
            </a:r>
            <a:r>
              <a:rPr dirty="0" sz="2400" spc="20">
                <a:latin typeface="黑体"/>
                <a:cs typeface="黑体"/>
              </a:rPr>
              <a:t>参</a:t>
            </a:r>
            <a:r>
              <a:rPr dirty="0" sz="2400" spc="5">
                <a:latin typeface="黑体"/>
                <a:cs typeface="黑体"/>
              </a:rPr>
              <a:t>与</a:t>
            </a:r>
            <a:r>
              <a:rPr dirty="0" sz="2400" spc="20">
                <a:latin typeface="黑体"/>
                <a:cs typeface="黑体"/>
              </a:rPr>
              <a:t>用户</a:t>
            </a:r>
            <a:r>
              <a:rPr dirty="0" sz="2400" spc="5">
                <a:latin typeface="黑体"/>
                <a:cs typeface="黑体"/>
              </a:rPr>
              <a:t>的</a:t>
            </a:r>
            <a:r>
              <a:rPr dirty="0" sz="2400" spc="20">
                <a:latin typeface="黑体"/>
                <a:cs typeface="黑体"/>
              </a:rPr>
              <a:t>行</a:t>
            </a:r>
            <a:r>
              <a:rPr dirty="0" sz="2400" spc="5">
                <a:latin typeface="黑体"/>
                <a:cs typeface="黑体"/>
              </a:rPr>
              <a:t>为</a:t>
            </a:r>
            <a:r>
              <a:rPr dirty="0" sz="2400" spc="20">
                <a:latin typeface="黑体"/>
                <a:cs typeface="黑体"/>
              </a:rPr>
              <a:t>提出</a:t>
            </a:r>
            <a:r>
              <a:rPr dirty="0" sz="2400">
                <a:latin typeface="黑体"/>
                <a:cs typeface="黑体"/>
              </a:rPr>
              <a:t>了 </a:t>
            </a:r>
            <a:r>
              <a:rPr dirty="0" sz="2400" spc="20">
                <a:latin typeface="黑体"/>
                <a:cs typeface="黑体"/>
              </a:rPr>
              <a:t>规范</a:t>
            </a:r>
            <a:r>
              <a:rPr dirty="0" sz="2400" spc="5">
                <a:latin typeface="黑体"/>
                <a:cs typeface="黑体"/>
              </a:rPr>
              <a:t>，</a:t>
            </a:r>
            <a:r>
              <a:rPr dirty="0" sz="2400" spc="15">
                <a:latin typeface="黑体"/>
                <a:cs typeface="黑体"/>
              </a:rPr>
              <a:t>并</a:t>
            </a:r>
            <a:r>
              <a:rPr dirty="0" sz="2400" spc="5">
                <a:latin typeface="黑体"/>
                <a:cs typeface="黑体"/>
              </a:rPr>
              <a:t>鼓</a:t>
            </a:r>
            <a:r>
              <a:rPr dirty="0" sz="2400" spc="15">
                <a:latin typeface="黑体"/>
                <a:cs typeface="黑体"/>
              </a:rPr>
              <a:t>励网</a:t>
            </a:r>
            <a:r>
              <a:rPr dirty="0" sz="2400" spc="5">
                <a:latin typeface="黑体"/>
                <a:cs typeface="黑体"/>
              </a:rPr>
              <a:t>络</a:t>
            </a:r>
            <a:r>
              <a:rPr dirty="0" sz="2400" spc="15">
                <a:latin typeface="黑体"/>
                <a:cs typeface="黑体"/>
              </a:rPr>
              <a:t>直</a:t>
            </a:r>
            <a:r>
              <a:rPr dirty="0" sz="2400" spc="5">
                <a:latin typeface="黑体"/>
                <a:cs typeface="黑体"/>
              </a:rPr>
              <a:t>播</a:t>
            </a:r>
            <a:r>
              <a:rPr dirty="0" sz="2400" spc="15">
                <a:latin typeface="黑体"/>
                <a:cs typeface="黑体"/>
              </a:rPr>
              <a:t>营销</a:t>
            </a:r>
            <a:r>
              <a:rPr dirty="0" sz="2400" spc="5">
                <a:latin typeface="黑体"/>
                <a:cs typeface="黑体"/>
              </a:rPr>
              <a:t>活</a:t>
            </a:r>
            <a:r>
              <a:rPr dirty="0" sz="2400" spc="15">
                <a:latin typeface="黑体"/>
                <a:cs typeface="黑体"/>
              </a:rPr>
              <a:t>动</a:t>
            </a:r>
            <a:r>
              <a:rPr dirty="0" sz="2400" spc="5">
                <a:latin typeface="黑体"/>
                <a:cs typeface="黑体"/>
              </a:rPr>
              <a:t>主</a:t>
            </a:r>
            <a:r>
              <a:rPr dirty="0" sz="2400" spc="15">
                <a:latin typeface="黑体"/>
                <a:cs typeface="黑体"/>
              </a:rPr>
              <a:t>体响</a:t>
            </a:r>
            <a:r>
              <a:rPr dirty="0" sz="2400" spc="5">
                <a:latin typeface="黑体"/>
                <a:cs typeface="黑体"/>
              </a:rPr>
              <a:t>应</a:t>
            </a:r>
            <a:r>
              <a:rPr dirty="0" sz="2400" spc="15">
                <a:latin typeface="黑体"/>
                <a:cs typeface="黑体"/>
              </a:rPr>
              <a:t>国</a:t>
            </a:r>
            <a:r>
              <a:rPr dirty="0" sz="2400" spc="5">
                <a:latin typeface="黑体"/>
                <a:cs typeface="黑体"/>
              </a:rPr>
              <a:t>家</a:t>
            </a:r>
            <a:r>
              <a:rPr dirty="0" sz="2400" spc="15">
                <a:latin typeface="黑体"/>
                <a:cs typeface="黑体"/>
              </a:rPr>
              <a:t>脱贫</a:t>
            </a:r>
            <a:r>
              <a:rPr dirty="0" sz="2400">
                <a:latin typeface="黑体"/>
                <a:cs typeface="黑体"/>
              </a:rPr>
              <a:t>攻 坚、乡村振兴等号召，积极开展公益直播。</a:t>
            </a:r>
            <a:endParaRPr sz="2400">
              <a:latin typeface="黑体"/>
              <a:cs typeface="黑体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17252" y="5370576"/>
            <a:ext cx="1941576" cy="119786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65719" y="1667255"/>
            <a:ext cx="4067555" cy="3523488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62811" cy="12237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23594" y="236042"/>
            <a:ext cx="566864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74165" algn="l"/>
              </a:tabLst>
            </a:pPr>
            <a:r>
              <a:rPr dirty="0" sz="3200" spc="10"/>
              <a:t>活动</a:t>
            </a:r>
            <a:r>
              <a:rPr dirty="0" sz="3200" spc="-10"/>
              <a:t>三	</a:t>
            </a:r>
            <a:r>
              <a:rPr dirty="0" sz="3200" spc="5"/>
              <a:t>认识</a:t>
            </a:r>
            <a:r>
              <a:rPr dirty="0" sz="3200" spc="-10"/>
              <a:t>直</a:t>
            </a:r>
            <a:r>
              <a:rPr dirty="0" sz="3200" spc="5"/>
              <a:t>播</a:t>
            </a:r>
            <a:r>
              <a:rPr dirty="0" sz="3200" spc="-10"/>
              <a:t>电商</a:t>
            </a:r>
            <a:r>
              <a:rPr dirty="0" sz="3200"/>
              <a:t>行</a:t>
            </a:r>
            <a:r>
              <a:rPr dirty="0" sz="3200" spc="-10"/>
              <a:t>为规范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239268" y="1367027"/>
            <a:ext cx="4326890" cy="523240"/>
          </a:xfrm>
          <a:prstGeom prst="rect">
            <a:avLst/>
          </a:prstGeom>
          <a:solidFill>
            <a:srgbClr val="FFB954"/>
          </a:solidFill>
        </p:spPr>
        <p:txBody>
          <a:bodyPr wrap="square" lIns="0" tIns="38735" rIns="0" bIns="0" rtlCol="0" vert="horz">
            <a:spAutoFit/>
          </a:bodyPr>
          <a:lstStyle/>
          <a:p>
            <a:pPr marL="461645">
              <a:lnSpc>
                <a:spcPct val="100000"/>
              </a:lnSpc>
              <a:spcBef>
                <a:spcPts val="305"/>
              </a:spcBef>
            </a:pPr>
            <a:r>
              <a:rPr dirty="0" sz="2800">
                <a:latin typeface="Arial"/>
                <a:cs typeface="Arial"/>
              </a:rPr>
              <a:t>2</a:t>
            </a:r>
            <a:r>
              <a:rPr dirty="0" sz="2800">
                <a:latin typeface="黑体"/>
                <a:cs typeface="黑体"/>
              </a:rPr>
              <a:t>．直播电商</a:t>
            </a:r>
            <a:r>
              <a:rPr dirty="0" sz="2800" spc="-5">
                <a:latin typeface="黑体"/>
                <a:cs typeface="黑体"/>
              </a:rPr>
              <a:t>行</a:t>
            </a:r>
            <a:r>
              <a:rPr dirty="0" sz="2800">
                <a:latin typeface="黑体"/>
                <a:cs typeface="黑体"/>
              </a:rPr>
              <a:t>为</a:t>
            </a:r>
            <a:r>
              <a:rPr dirty="0" sz="2800" spc="-5">
                <a:latin typeface="黑体"/>
                <a:cs typeface="黑体"/>
              </a:rPr>
              <a:t>规范</a:t>
            </a:r>
            <a:endParaRPr sz="2800">
              <a:latin typeface="黑体"/>
              <a:cs typeface="黑体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9268" y="2071116"/>
            <a:ext cx="4030979" cy="742315"/>
          </a:xfrm>
          <a:prstGeom prst="rect">
            <a:avLst/>
          </a:prstGeom>
          <a:solidFill>
            <a:srgbClr val="EB5F74"/>
          </a:solidFill>
          <a:ln w="12700">
            <a:solidFill>
              <a:srgbClr val="AC4452"/>
            </a:solidFill>
          </a:ln>
        </p:spPr>
        <p:txBody>
          <a:bodyPr wrap="square" lIns="0" tIns="183515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445"/>
              </a:spcBef>
            </a:pPr>
            <a:r>
              <a:rPr dirty="0" sz="2400" spc="-5">
                <a:solidFill>
                  <a:srgbClr val="FFFFFF"/>
                </a:solidFill>
                <a:latin typeface="黑体"/>
                <a:cs typeface="黑体"/>
              </a:rPr>
              <a:t>（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2400" spc="-5">
                <a:solidFill>
                  <a:srgbClr val="FFFFFF"/>
                </a:solidFill>
                <a:latin typeface="黑体"/>
                <a:cs typeface="黑体"/>
              </a:rPr>
              <a:t>）</a:t>
            </a:r>
            <a:r>
              <a:rPr dirty="0" sz="2400">
                <a:solidFill>
                  <a:srgbClr val="FFFFFF"/>
                </a:solidFill>
                <a:latin typeface="黑体"/>
                <a:cs typeface="黑体"/>
              </a:rPr>
              <a:t>商家</a:t>
            </a:r>
            <a:endParaRPr sz="2400">
              <a:latin typeface="黑体"/>
              <a:cs typeface="黑体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2521" y="2958853"/>
            <a:ext cx="8136255" cy="332232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12700" marR="257810" indent="720725">
              <a:lnSpc>
                <a:spcPct val="130100"/>
              </a:lnSpc>
              <a:spcBef>
                <a:spcPts val="90"/>
              </a:spcBef>
            </a:pPr>
            <a:r>
              <a:rPr dirty="0" sz="2000">
                <a:latin typeface="黑体"/>
                <a:cs typeface="黑体"/>
              </a:rPr>
              <a:t>付</a:t>
            </a:r>
            <a:r>
              <a:rPr dirty="0" sz="2000" spc="10">
                <a:latin typeface="黑体"/>
                <a:cs typeface="黑体"/>
              </a:rPr>
              <a:t>费</a:t>
            </a:r>
            <a:r>
              <a:rPr dirty="0" sz="2000">
                <a:latin typeface="黑体"/>
                <a:cs typeface="黑体"/>
              </a:rPr>
              <a:t>流量指的是</a:t>
            </a:r>
            <a:r>
              <a:rPr dirty="0" sz="2000" spc="10">
                <a:latin typeface="黑体"/>
                <a:cs typeface="黑体"/>
              </a:rPr>
              <a:t>，</a:t>
            </a:r>
            <a:r>
              <a:rPr dirty="0" sz="2000">
                <a:latin typeface="黑体"/>
                <a:cs typeface="黑体"/>
              </a:rPr>
              <a:t>通过各种渠</a:t>
            </a:r>
            <a:r>
              <a:rPr dirty="0" sz="2000" spc="10">
                <a:latin typeface="黑体"/>
                <a:cs typeface="黑体"/>
              </a:rPr>
              <a:t>道</a:t>
            </a:r>
            <a:r>
              <a:rPr dirty="0" sz="2000">
                <a:latin typeface="黑体"/>
                <a:cs typeface="黑体"/>
              </a:rPr>
              <a:t>花钱购买的</a:t>
            </a:r>
            <a:r>
              <a:rPr dirty="0" sz="2000" spc="10">
                <a:latin typeface="黑体"/>
                <a:cs typeface="黑体"/>
              </a:rPr>
              <a:t>流</a:t>
            </a:r>
            <a:r>
              <a:rPr dirty="0" sz="2000" spc="5">
                <a:latin typeface="黑体"/>
                <a:cs typeface="黑体"/>
              </a:rPr>
              <a:t>量</a:t>
            </a:r>
            <a:r>
              <a:rPr dirty="0" sz="2000">
                <a:latin typeface="黑体"/>
                <a:cs typeface="黑体"/>
              </a:rPr>
              <a:t>。付费流</a:t>
            </a:r>
            <a:r>
              <a:rPr dirty="0" sz="2000" spc="10">
                <a:latin typeface="黑体"/>
                <a:cs typeface="黑体"/>
              </a:rPr>
              <a:t>量</a:t>
            </a:r>
            <a:r>
              <a:rPr dirty="0" sz="2000">
                <a:latin typeface="黑体"/>
                <a:cs typeface="黑体"/>
              </a:rPr>
              <a:t>通过 </a:t>
            </a:r>
            <a:r>
              <a:rPr dirty="0" sz="2000" spc="60">
                <a:latin typeface="黑体"/>
                <a:cs typeface="黑体"/>
              </a:rPr>
              <a:t>各个付费渠道投放引流进亮证亮照经</a:t>
            </a:r>
            <a:r>
              <a:rPr dirty="0" sz="2000" spc="65">
                <a:latin typeface="黑体"/>
                <a:cs typeface="黑体"/>
              </a:rPr>
              <a:t>营</a:t>
            </a:r>
            <a:r>
              <a:rPr dirty="0" sz="2000" spc="60">
                <a:latin typeface="黑体"/>
                <a:cs typeface="黑体"/>
              </a:rPr>
              <a:t>，履行广告主的应尽义务，</a:t>
            </a:r>
            <a:r>
              <a:rPr dirty="0" sz="2000" spc="5">
                <a:latin typeface="黑体"/>
                <a:cs typeface="黑体"/>
              </a:rPr>
              <a:t>特 </a:t>
            </a:r>
            <a:r>
              <a:rPr dirty="0" sz="2000">
                <a:latin typeface="黑体"/>
                <a:cs typeface="黑体"/>
              </a:rPr>
              <a:t>殊商品</a:t>
            </a:r>
            <a:r>
              <a:rPr dirty="0" sz="2000" spc="-15">
                <a:latin typeface="黑体"/>
                <a:cs typeface="黑体"/>
              </a:rPr>
              <a:t>需</a:t>
            </a:r>
            <a:r>
              <a:rPr dirty="0" sz="2000">
                <a:latin typeface="黑体"/>
                <a:cs typeface="黑体"/>
              </a:rPr>
              <a:t>合</a:t>
            </a:r>
            <a:r>
              <a:rPr dirty="0" sz="2000" spc="-15">
                <a:latin typeface="黑体"/>
                <a:cs typeface="黑体"/>
              </a:rPr>
              <a:t>规</a:t>
            </a:r>
            <a:r>
              <a:rPr dirty="0" sz="2000">
                <a:latin typeface="黑体"/>
                <a:cs typeface="黑体"/>
              </a:rPr>
              <a:t>销售。</a:t>
            </a:r>
            <a:endParaRPr sz="2000">
              <a:latin typeface="黑体"/>
              <a:cs typeface="黑体"/>
            </a:endParaRPr>
          </a:p>
          <a:p>
            <a:pPr marL="733425">
              <a:lnSpc>
                <a:spcPct val="100000"/>
              </a:lnSpc>
              <a:spcBef>
                <a:spcPts val="1225"/>
              </a:spcBef>
            </a:pPr>
            <a:r>
              <a:rPr dirty="0" sz="2000">
                <a:latin typeface="黑体"/>
                <a:cs typeface="黑体"/>
              </a:rPr>
              <a:t>商</a:t>
            </a:r>
            <a:r>
              <a:rPr dirty="0" sz="2000" spc="10">
                <a:latin typeface="黑体"/>
                <a:cs typeface="黑体"/>
              </a:rPr>
              <a:t>家</a:t>
            </a:r>
            <a:r>
              <a:rPr dirty="0" sz="2000">
                <a:latin typeface="黑体"/>
                <a:cs typeface="黑体"/>
              </a:rPr>
              <a:t>通过网络直</a:t>
            </a:r>
            <a:r>
              <a:rPr dirty="0" sz="2000" spc="10">
                <a:latin typeface="黑体"/>
                <a:cs typeface="黑体"/>
              </a:rPr>
              <a:t>播</a:t>
            </a:r>
            <a:r>
              <a:rPr dirty="0" sz="2000">
                <a:latin typeface="黑体"/>
                <a:cs typeface="黑体"/>
              </a:rPr>
              <a:t>方式销售药</a:t>
            </a:r>
            <a:r>
              <a:rPr dirty="0" sz="2000" spc="20">
                <a:latin typeface="黑体"/>
                <a:cs typeface="黑体"/>
              </a:rPr>
              <a:t>品</a:t>
            </a:r>
            <a:r>
              <a:rPr dirty="0" sz="2000">
                <a:latin typeface="黑体"/>
                <a:cs typeface="黑体"/>
              </a:rPr>
              <a:t>、医疗器械</a:t>
            </a:r>
            <a:r>
              <a:rPr dirty="0" sz="2000" spc="10">
                <a:latin typeface="黑体"/>
                <a:cs typeface="黑体"/>
              </a:rPr>
              <a:t>、</a:t>
            </a:r>
            <a:r>
              <a:rPr dirty="0" sz="2000">
                <a:latin typeface="黑体"/>
                <a:cs typeface="黑体"/>
              </a:rPr>
              <a:t>保健食品、</a:t>
            </a:r>
            <a:r>
              <a:rPr dirty="0" sz="2000" spc="10">
                <a:latin typeface="黑体"/>
                <a:cs typeface="黑体"/>
              </a:rPr>
              <a:t>特</a:t>
            </a:r>
            <a:r>
              <a:rPr dirty="0" sz="2000">
                <a:latin typeface="黑体"/>
                <a:cs typeface="黑体"/>
              </a:rPr>
              <a:t>殊医</a:t>
            </a:r>
            <a:endParaRPr sz="2000">
              <a:latin typeface="黑体"/>
              <a:cs typeface="黑体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2000" spc="60">
                <a:latin typeface="黑体"/>
                <a:cs typeface="黑体"/>
              </a:rPr>
              <a:t>学用途配</a:t>
            </a:r>
            <a:r>
              <a:rPr dirty="0" sz="2000" spc="45">
                <a:latin typeface="黑体"/>
                <a:cs typeface="黑体"/>
              </a:rPr>
              <a:t>方</a:t>
            </a:r>
            <a:r>
              <a:rPr dirty="0" sz="2000" spc="60">
                <a:latin typeface="黑体"/>
                <a:cs typeface="黑体"/>
              </a:rPr>
              <a:t>食品等特</a:t>
            </a:r>
            <a:r>
              <a:rPr dirty="0" sz="2000" spc="45">
                <a:latin typeface="黑体"/>
                <a:cs typeface="黑体"/>
              </a:rPr>
              <a:t>殊</a:t>
            </a:r>
            <a:r>
              <a:rPr dirty="0" sz="2000" spc="60">
                <a:latin typeface="黑体"/>
                <a:cs typeface="黑体"/>
              </a:rPr>
              <a:t>商品</a:t>
            </a:r>
            <a:r>
              <a:rPr dirty="0" sz="2000" spc="80">
                <a:latin typeface="黑体"/>
                <a:cs typeface="黑体"/>
              </a:rPr>
              <a:t>时</a:t>
            </a:r>
            <a:r>
              <a:rPr dirty="0" sz="2000" spc="60">
                <a:latin typeface="黑体"/>
                <a:cs typeface="黑体"/>
              </a:rPr>
              <a:t>，</a:t>
            </a:r>
            <a:r>
              <a:rPr dirty="0" sz="2000" spc="45">
                <a:latin typeface="黑体"/>
                <a:cs typeface="黑体"/>
              </a:rPr>
              <a:t>应</a:t>
            </a:r>
            <a:r>
              <a:rPr dirty="0" sz="2000" spc="60">
                <a:latin typeface="黑体"/>
                <a:cs typeface="黑体"/>
              </a:rPr>
              <a:t>当依法取</a:t>
            </a:r>
            <a:r>
              <a:rPr dirty="0" sz="2000" spc="45">
                <a:latin typeface="黑体"/>
                <a:cs typeface="黑体"/>
              </a:rPr>
              <a:t>得</a:t>
            </a:r>
            <a:r>
              <a:rPr dirty="0" sz="2000" spc="60">
                <a:latin typeface="黑体"/>
                <a:cs typeface="黑体"/>
              </a:rPr>
              <a:t>相应的资</a:t>
            </a:r>
            <a:r>
              <a:rPr dirty="0" sz="2000" spc="45">
                <a:latin typeface="黑体"/>
                <a:cs typeface="黑体"/>
              </a:rPr>
              <a:t>质</a:t>
            </a:r>
            <a:r>
              <a:rPr dirty="0" sz="2000" spc="60">
                <a:latin typeface="黑体"/>
                <a:cs typeface="黑体"/>
              </a:rPr>
              <a:t>或行政许</a:t>
            </a:r>
            <a:r>
              <a:rPr dirty="0" sz="2000" spc="75">
                <a:latin typeface="黑体"/>
                <a:cs typeface="黑体"/>
              </a:rPr>
              <a:t>可</a:t>
            </a:r>
            <a:r>
              <a:rPr dirty="0" sz="2000" spc="5">
                <a:latin typeface="黑体"/>
                <a:cs typeface="黑体"/>
              </a:rPr>
              <a:t>。</a:t>
            </a:r>
            <a:endParaRPr sz="2000">
              <a:latin typeface="黑体"/>
              <a:cs typeface="黑体"/>
            </a:endParaRPr>
          </a:p>
          <a:p>
            <a:pPr algn="just" marL="12700" marR="260350" indent="720725">
              <a:lnSpc>
                <a:spcPct val="130000"/>
              </a:lnSpc>
              <a:spcBef>
                <a:spcPts val="495"/>
              </a:spcBef>
            </a:pPr>
            <a:r>
              <a:rPr dirty="0" sz="2000">
                <a:latin typeface="黑体"/>
                <a:cs typeface="黑体"/>
              </a:rPr>
              <a:t>直</a:t>
            </a:r>
            <a:r>
              <a:rPr dirty="0" sz="2000" spc="10">
                <a:latin typeface="黑体"/>
                <a:cs typeface="黑体"/>
              </a:rPr>
              <a:t>播</a:t>
            </a:r>
            <a:r>
              <a:rPr dirty="0" sz="2000">
                <a:latin typeface="黑体"/>
                <a:cs typeface="黑体"/>
              </a:rPr>
              <a:t>间的流量，</a:t>
            </a:r>
            <a:r>
              <a:rPr dirty="0" sz="2000" spc="10">
                <a:latin typeface="黑体"/>
                <a:cs typeface="黑体"/>
              </a:rPr>
              <a:t>通</a:t>
            </a:r>
            <a:r>
              <a:rPr dirty="0" sz="2000">
                <a:latin typeface="黑体"/>
                <a:cs typeface="黑体"/>
              </a:rPr>
              <a:t>过平台官方</a:t>
            </a:r>
            <a:r>
              <a:rPr dirty="0" sz="2000" spc="10">
                <a:latin typeface="黑体"/>
                <a:cs typeface="黑体"/>
              </a:rPr>
              <a:t>的</a:t>
            </a:r>
            <a:r>
              <a:rPr dirty="0" sz="2000">
                <a:latin typeface="黑体"/>
                <a:cs typeface="黑体"/>
              </a:rPr>
              <a:t>付费投放工</a:t>
            </a:r>
            <a:r>
              <a:rPr dirty="0" sz="2000" spc="15">
                <a:latin typeface="黑体"/>
                <a:cs typeface="黑体"/>
              </a:rPr>
              <a:t>具</a:t>
            </a:r>
            <a:r>
              <a:rPr dirty="0" sz="2000">
                <a:latin typeface="黑体"/>
                <a:cs typeface="黑体"/>
              </a:rPr>
              <a:t>，比如说抖</a:t>
            </a:r>
            <a:r>
              <a:rPr dirty="0" sz="2000" spc="10">
                <a:latin typeface="黑体"/>
                <a:cs typeface="黑体"/>
              </a:rPr>
              <a:t>音</a:t>
            </a:r>
            <a:r>
              <a:rPr dirty="0" sz="2000">
                <a:latin typeface="黑体"/>
                <a:cs typeface="黑体"/>
              </a:rPr>
              <a:t>的巨 </a:t>
            </a:r>
            <a:r>
              <a:rPr dirty="0" sz="2000" spc="10">
                <a:latin typeface="黑体"/>
                <a:cs typeface="黑体"/>
              </a:rPr>
              <a:t>量</a:t>
            </a:r>
            <a:r>
              <a:rPr dirty="0" sz="2000">
                <a:latin typeface="黑体"/>
                <a:cs typeface="黑体"/>
              </a:rPr>
              <a:t>千川</a:t>
            </a:r>
            <a:r>
              <a:rPr dirty="0" sz="2000" spc="10">
                <a:latin typeface="黑体"/>
                <a:cs typeface="黑体"/>
              </a:rPr>
              <a:t>、</a:t>
            </a:r>
            <a:r>
              <a:rPr dirty="0" sz="2000" spc="-5">
                <a:latin typeface="Arial"/>
                <a:cs typeface="Arial"/>
              </a:rPr>
              <a:t>DOU+</a:t>
            </a:r>
            <a:r>
              <a:rPr dirty="0" sz="2000" spc="10">
                <a:latin typeface="黑体"/>
                <a:cs typeface="黑体"/>
              </a:rPr>
              <a:t>等等</a:t>
            </a:r>
            <a:r>
              <a:rPr dirty="0" sz="2000">
                <a:latin typeface="黑体"/>
                <a:cs typeface="黑体"/>
              </a:rPr>
              <a:t>购买</a:t>
            </a:r>
            <a:r>
              <a:rPr dirty="0" sz="2000" spc="10">
                <a:latin typeface="黑体"/>
                <a:cs typeface="黑体"/>
              </a:rPr>
              <a:t>的</a:t>
            </a:r>
            <a:r>
              <a:rPr dirty="0" sz="2000">
                <a:latin typeface="黑体"/>
                <a:cs typeface="黑体"/>
              </a:rPr>
              <a:t>流</a:t>
            </a:r>
            <a:r>
              <a:rPr dirty="0" sz="2000" spc="5">
                <a:latin typeface="黑体"/>
                <a:cs typeface="黑体"/>
              </a:rPr>
              <a:t>量</a:t>
            </a:r>
            <a:r>
              <a:rPr dirty="0" sz="2000" spc="10">
                <a:latin typeface="黑体"/>
                <a:cs typeface="黑体"/>
              </a:rPr>
              <a:t>。</a:t>
            </a:r>
            <a:r>
              <a:rPr dirty="0" sz="2000">
                <a:latin typeface="黑体"/>
                <a:cs typeface="黑体"/>
              </a:rPr>
              <a:t>付费</a:t>
            </a:r>
            <a:r>
              <a:rPr dirty="0" sz="2000" spc="10">
                <a:latin typeface="黑体"/>
                <a:cs typeface="黑体"/>
              </a:rPr>
              <a:t>流</a:t>
            </a:r>
            <a:r>
              <a:rPr dirty="0" sz="2000">
                <a:latin typeface="黑体"/>
                <a:cs typeface="黑体"/>
              </a:rPr>
              <a:t>量可</a:t>
            </a:r>
            <a:r>
              <a:rPr dirty="0" sz="2000" spc="10">
                <a:latin typeface="黑体"/>
                <a:cs typeface="黑体"/>
              </a:rPr>
              <a:t>以</a:t>
            </a:r>
            <a:r>
              <a:rPr dirty="0" sz="2000">
                <a:latin typeface="黑体"/>
                <a:cs typeface="黑体"/>
              </a:rPr>
              <a:t>帮助</a:t>
            </a:r>
            <a:r>
              <a:rPr dirty="0" sz="2000" spc="10">
                <a:latin typeface="黑体"/>
                <a:cs typeface="黑体"/>
              </a:rPr>
              <a:t>直</a:t>
            </a:r>
            <a:r>
              <a:rPr dirty="0" sz="2000">
                <a:latin typeface="黑体"/>
                <a:cs typeface="黑体"/>
              </a:rPr>
              <a:t>播间</a:t>
            </a:r>
            <a:r>
              <a:rPr dirty="0" sz="2000" spc="10">
                <a:latin typeface="黑体"/>
                <a:cs typeface="黑体"/>
              </a:rPr>
              <a:t>带</a:t>
            </a:r>
            <a:r>
              <a:rPr dirty="0" sz="2000">
                <a:latin typeface="黑体"/>
                <a:cs typeface="黑体"/>
              </a:rPr>
              <a:t>来精</a:t>
            </a:r>
            <a:r>
              <a:rPr dirty="0" sz="2000" spc="10">
                <a:latin typeface="黑体"/>
                <a:cs typeface="黑体"/>
              </a:rPr>
              <a:t>准</a:t>
            </a:r>
            <a:r>
              <a:rPr dirty="0" sz="2000">
                <a:latin typeface="黑体"/>
                <a:cs typeface="黑体"/>
              </a:rPr>
              <a:t>用 户，</a:t>
            </a:r>
            <a:r>
              <a:rPr dirty="0" sz="2000" spc="5">
                <a:latin typeface="黑体"/>
                <a:cs typeface="黑体"/>
              </a:rPr>
              <a:t>是</a:t>
            </a:r>
            <a:r>
              <a:rPr dirty="0" sz="2000" spc="-15">
                <a:latin typeface="黑体"/>
                <a:cs typeface="黑体"/>
              </a:rPr>
              <a:t>冷</a:t>
            </a:r>
            <a:r>
              <a:rPr dirty="0" sz="2000" spc="5">
                <a:latin typeface="黑体"/>
                <a:cs typeface="黑体"/>
              </a:rPr>
              <a:t>启</a:t>
            </a:r>
            <a:r>
              <a:rPr dirty="0" sz="2000" spc="-15">
                <a:latin typeface="黑体"/>
                <a:cs typeface="黑体"/>
              </a:rPr>
              <a:t>动</a:t>
            </a:r>
            <a:r>
              <a:rPr dirty="0" sz="2000" spc="5">
                <a:latin typeface="黑体"/>
                <a:cs typeface="黑体"/>
              </a:rPr>
              <a:t>和撬</a:t>
            </a:r>
            <a:r>
              <a:rPr dirty="0" sz="2000" spc="-5">
                <a:latin typeface="黑体"/>
                <a:cs typeface="黑体"/>
              </a:rPr>
              <a:t>动</a:t>
            </a:r>
            <a:r>
              <a:rPr dirty="0" sz="2000" spc="-10">
                <a:latin typeface="黑体"/>
                <a:cs typeface="黑体"/>
              </a:rPr>
              <a:t>自</a:t>
            </a:r>
            <a:r>
              <a:rPr dirty="0" sz="2000" spc="5">
                <a:latin typeface="黑体"/>
                <a:cs typeface="黑体"/>
              </a:rPr>
              <a:t>然</a:t>
            </a:r>
            <a:r>
              <a:rPr dirty="0" sz="2000" spc="-15">
                <a:latin typeface="黑体"/>
                <a:cs typeface="黑体"/>
              </a:rPr>
              <a:t>流</a:t>
            </a:r>
            <a:r>
              <a:rPr dirty="0" sz="2000" spc="5">
                <a:latin typeface="黑体"/>
                <a:cs typeface="黑体"/>
              </a:rPr>
              <a:t>量的</a:t>
            </a:r>
            <a:r>
              <a:rPr dirty="0" sz="2000" spc="-5">
                <a:latin typeface="黑体"/>
                <a:cs typeface="黑体"/>
              </a:rPr>
              <a:t>重</a:t>
            </a:r>
            <a:r>
              <a:rPr dirty="0" sz="2000" spc="-10">
                <a:latin typeface="黑体"/>
                <a:cs typeface="黑体"/>
              </a:rPr>
              <a:t>要</a:t>
            </a:r>
            <a:r>
              <a:rPr dirty="0" sz="2000" spc="5">
                <a:latin typeface="黑体"/>
                <a:cs typeface="黑体"/>
              </a:rPr>
              <a:t>工</a:t>
            </a:r>
            <a:r>
              <a:rPr dirty="0" sz="2000" spc="-10">
                <a:latin typeface="黑体"/>
                <a:cs typeface="黑体"/>
              </a:rPr>
              <a:t>具</a:t>
            </a:r>
            <a:r>
              <a:rPr dirty="0" sz="2000" spc="5">
                <a:latin typeface="黑体"/>
                <a:cs typeface="黑体"/>
              </a:rPr>
              <a:t>。</a:t>
            </a:r>
            <a:endParaRPr sz="2000">
              <a:latin typeface="黑体"/>
              <a:cs typeface="黑体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94747" y="5231891"/>
            <a:ext cx="2164079" cy="133654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11540" y="2465832"/>
            <a:ext cx="3326892" cy="2680716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62811" cy="12237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23594" y="236042"/>
            <a:ext cx="566864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74165" algn="l"/>
              </a:tabLst>
            </a:pPr>
            <a:r>
              <a:rPr dirty="0" sz="3200" spc="10"/>
              <a:t>活动</a:t>
            </a:r>
            <a:r>
              <a:rPr dirty="0" sz="3200" spc="-10"/>
              <a:t>三	</a:t>
            </a:r>
            <a:r>
              <a:rPr dirty="0" sz="3200" spc="5"/>
              <a:t>认识</a:t>
            </a:r>
            <a:r>
              <a:rPr dirty="0" sz="3200" spc="-10"/>
              <a:t>直</a:t>
            </a:r>
            <a:r>
              <a:rPr dirty="0" sz="3200" spc="5"/>
              <a:t>播</a:t>
            </a:r>
            <a:r>
              <a:rPr dirty="0" sz="3200" spc="-10"/>
              <a:t>电商</a:t>
            </a:r>
            <a:r>
              <a:rPr dirty="0" sz="3200"/>
              <a:t>行</a:t>
            </a:r>
            <a:r>
              <a:rPr dirty="0" sz="3200" spc="-10"/>
              <a:t>为规范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239268" y="1367027"/>
            <a:ext cx="4326890" cy="523240"/>
          </a:xfrm>
          <a:prstGeom prst="rect">
            <a:avLst/>
          </a:prstGeom>
          <a:solidFill>
            <a:srgbClr val="FFB954"/>
          </a:solidFill>
        </p:spPr>
        <p:txBody>
          <a:bodyPr wrap="square" lIns="0" tIns="38735" rIns="0" bIns="0" rtlCol="0" vert="horz">
            <a:spAutoFit/>
          </a:bodyPr>
          <a:lstStyle/>
          <a:p>
            <a:pPr marL="461645">
              <a:lnSpc>
                <a:spcPct val="100000"/>
              </a:lnSpc>
              <a:spcBef>
                <a:spcPts val="305"/>
              </a:spcBef>
            </a:pPr>
            <a:r>
              <a:rPr dirty="0" sz="2800">
                <a:latin typeface="Arial"/>
                <a:cs typeface="Arial"/>
              </a:rPr>
              <a:t>2</a:t>
            </a:r>
            <a:r>
              <a:rPr dirty="0" sz="2800">
                <a:latin typeface="黑体"/>
                <a:cs typeface="黑体"/>
              </a:rPr>
              <a:t>．直播电商</a:t>
            </a:r>
            <a:r>
              <a:rPr dirty="0" sz="2800" spc="-5">
                <a:latin typeface="黑体"/>
                <a:cs typeface="黑体"/>
              </a:rPr>
              <a:t>行</a:t>
            </a:r>
            <a:r>
              <a:rPr dirty="0" sz="2800">
                <a:latin typeface="黑体"/>
                <a:cs typeface="黑体"/>
              </a:rPr>
              <a:t>为</a:t>
            </a:r>
            <a:r>
              <a:rPr dirty="0" sz="2800" spc="-5">
                <a:latin typeface="黑体"/>
                <a:cs typeface="黑体"/>
              </a:rPr>
              <a:t>规范</a:t>
            </a:r>
            <a:endParaRPr sz="2800">
              <a:latin typeface="黑体"/>
              <a:cs typeface="黑体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9268" y="2071116"/>
            <a:ext cx="4030979" cy="742315"/>
          </a:xfrm>
          <a:prstGeom prst="rect">
            <a:avLst/>
          </a:prstGeom>
          <a:solidFill>
            <a:srgbClr val="EB5F74"/>
          </a:solidFill>
          <a:ln w="12700">
            <a:solidFill>
              <a:srgbClr val="AC4452"/>
            </a:solidFill>
          </a:ln>
        </p:spPr>
        <p:txBody>
          <a:bodyPr wrap="square" lIns="0" tIns="183515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445"/>
              </a:spcBef>
            </a:pPr>
            <a:r>
              <a:rPr dirty="0" sz="2400" spc="-5">
                <a:solidFill>
                  <a:srgbClr val="FFFFFF"/>
                </a:solidFill>
                <a:latin typeface="黑体"/>
                <a:cs typeface="黑体"/>
              </a:rPr>
              <a:t>（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2400" spc="-5">
                <a:solidFill>
                  <a:srgbClr val="FFFFFF"/>
                </a:solidFill>
                <a:latin typeface="黑体"/>
                <a:cs typeface="黑体"/>
              </a:rPr>
              <a:t>）</a:t>
            </a:r>
            <a:r>
              <a:rPr dirty="0" sz="2400">
                <a:solidFill>
                  <a:srgbClr val="FFFFFF"/>
                </a:solidFill>
                <a:latin typeface="黑体"/>
                <a:cs typeface="黑体"/>
              </a:rPr>
              <a:t>主播</a:t>
            </a:r>
            <a:endParaRPr sz="2400">
              <a:latin typeface="黑体"/>
              <a:cs typeface="黑体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2521" y="2958853"/>
            <a:ext cx="7821930" cy="3260090"/>
          </a:xfrm>
          <a:prstGeom prst="rect">
            <a:avLst/>
          </a:prstGeom>
        </p:spPr>
        <p:txBody>
          <a:bodyPr wrap="square" lIns="0" tIns="103505" rIns="0" bIns="0" rtlCol="0" vert="horz">
            <a:spAutoFit/>
          </a:bodyPr>
          <a:lstStyle/>
          <a:p>
            <a:pPr marL="733425">
              <a:lnSpc>
                <a:spcPct val="100000"/>
              </a:lnSpc>
              <a:spcBef>
                <a:spcPts val="815"/>
              </a:spcBef>
            </a:pPr>
            <a:r>
              <a:rPr dirty="0" sz="2000" spc="60">
                <a:latin typeface="黑体"/>
                <a:cs typeface="黑体"/>
              </a:rPr>
              <a:t>实名认证，禁止虚假宣传，禁止主播引导用户私下交</a:t>
            </a:r>
            <a:r>
              <a:rPr dirty="0" sz="2000" spc="65">
                <a:latin typeface="黑体"/>
                <a:cs typeface="黑体"/>
              </a:rPr>
              <a:t>易</a:t>
            </a:r>
            <a:r>
              <a:rPr dirty="0" sz="2000" spc="60">
                <a:latin typeface="黑体"/>
                <a:cs typeface="黑体"/>
              </a:rPr>
              <a:t>，</a:t>
            </a:r>
            <a:r>
              <a:rPr dirty="0" sz="2000" spc="45">
                <a:latin typeface="黑体"/>
                <a:cs typeface="黑体"/>
              </a:rPr>
              <a:t>禁止</a:t>
            </a:r>
            <a:endParaRPr sz="2000">
              <a:latin typeface="黑体"/>
              <a:cs typeface="黑体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2000">
                <a:latin typeface="黑体"/>
                <a:cs typeface="黑体"/>
              </a:rPr>
              <a:t>数据造</a:t>
            </a:r>
            <a:r>
              <a:rPr dirty="0" sz="2000" spc="-10">
                <a:latin typeface="黑体"/>
                <a:cs typeface="黑体"/>
              </a:rPr>
              <a:t>假</a:t>
            </a:r>
            <a:r>
              <a:rPr dirty="0" sz="2000" spc="5">
                <a:latin typeface="黑体"/>
                <a:cs typeface="黑体"/>
              </a:rPr>
              <a:t>。</a:t>
            </a:r>
            <a:endParaRPr sz="2000">
              <a:latin typeface="黑体"/>
              <a:cs typeface="黑体"/>
            </a:endParaRPr>
          </a:p>
          <a:p>
            <a:pPr algn="just" marL="12700" marR="11430" indent="720725">
              <a:lnSpc>
                <a:spcPct val="130000"/>
              </a:lnSpc>
              <a:spcBef>
                <a:spcPts val="505"/>
              </a:spcBef>
            </a:pPr>
            <a:r>
              <a:rPr dirty="0" sz="2000" spc="60">
                <a:latin typeface="黑体"/>
                <a:cs typeface="黑体"/>
              </a:rPr>
              <a:t>虚假广告是网络直播营销行为中最常</a:t>
            </a:r>
            <a:r>
              <a:rPr dirty="0" sz="2000" spc="65">
                <a:latin typeface="黑体"/>
                <a:cs typeface="黑体"/>
              </a:rPr>
              <a:t>见</a:t>
            </a:r>
            <a:r>
              <a:rPr dirty="0" sz="2000" spc="60">
                <a:latin typeface="黑体"/>
                <a:cs typeface="黑体"/>
              </a:rPr>
              <a:t>，也是被消费者诟</a:t>
            </a:r>
            <a:r>
              <a:rPr dirty="0" sz="2000" spc="45">
                <a:latin typeface="黑体"/>
                <a:cs typeface="黑体"/>
              </a:rPr>
              <a:t>病</a:t>
            </a:r>
            <a:r>
              <a:rPr dirty="0" sz="2000">
                <a:latin typeface="黑体"/>
                <a:cs typeface="黑体"/>
              </a:rPr>
              <a:t>最 </a:t>
            </a:r>
            <a:r>
              <a:rPr dirty="0" sz="2000" spc="45">
                <a:latin typeface="黑体"/>
                <a:cs typeface="黑体"/>
              </a:rPr>
              <a:t>多</a:t>
            </a:r>
            <a:r>
              <a:rPr dirty="0" sz="2000" spc="30">
                <a:latin typeface="黑体"/>
                <a:cs typeface="黑体"/>
              </a:rPr>
              <a:t>的</a:t>
            </a:r>
            <a:r>
              <a:rPr dirty="0" sz="2000" spc="45">
                <a:latin typeface="黑体"/>
                <a:cs typeface="黑体"/>
              </a:rPr>
              <a:t>问</a:t>
            </a:r>
            <a:r>
              <a:rPr dirty="0" sz="2000" spc="40">
                <a:latin typeface="黑体"/>
                <a:cs typeface="黑体"/>
              </a:rPr>
              <a:t>题</a:t>
            </a:r>
            <a:r>
              <a:rPr dirty="0" sz="2000" spc="45">
                <a:latin typeface="黑体"/>
                <a:cs typeface="黑体"/>
              </a:rPr>
              <a:t>，</a:t>
            </a:r>
            <a:r>
              <a:rPr dirty="0" sz="2000" spc="30">
                <a:latin typeface="黑体"/>
                <a:cs typeface="黑体"/>
              </a:rPr>
              <a:t>规</a:t>
            </a:r>
            <a:r>
              <a:rPr dirty="0" sz="2000" spc="45">
                <a:latin typeface="黑体"/>
                <a:cs typeface="黑体"/>
              </a:rPr>
              <a:t>范</a:t>
            </a:r>
            <a:r>
              <a:rPr dirty="0" sz="2000" spc="30">
                <a:latin typeface="黑体"/>
                <a:cs typeface="黑体"/>
              </a:rPr>
              <a:t>中</a:t>
            </a:r>
            <a:r>
              <a:rPr dirty="0" sz="2000" spc="45">
                <a:latin typeface="黑体"/>
                <a:cs typeface="黑体"/>
              </a:rPr>
              <a:t>明</a:t>
            </a:r>
            <a:r>
              <a:rPr dirty="0" sz="2000" spc="30">
                <a:latin typeface="黑体"/>
                <a:cs typeface="黑体"/>
              </a:rPr>
              <a:t>确</a:t>
            </a:r>
            <a:r>
              <a:rPr dirty="0" sz="2000" spc="45">
                <a:latin typeface="黑体"/>
                <a:cs typeface="黑体"/>
              </a:rPr>
              <a:t>提</a:t>
            </a:r>
            <a:r>
              <a:rPr dirty="0" sz="2000" spc="30">
                <a:latin typeface="黑体"/>
                <a:cs typeface="黑体"/>
              </a:rPr>
              <a:t>出</a:t>
            </a:r>
            <a:r>
              <a:rPr dirty="0" sz="2000" spc="45">
                <a:latin typeface="黑体"/>
                <a:cs typeface="黑体"/>
              </a:rPr>
              <a:t>主</a:t>
            </a:r>
            <a:r>
              <a:rPr dirty="0" sz="2000" spc="30">
                <a:latin typeface="黑体"/>
                <a:cs typeface="黑体"/>
              </a:rPr>
              <a:t>播</a:t>
            </a:r>
            <a:r>
              <a:rPr dirty="0" sz="2000" spc="45">
                <a:latin typeface="黑体"/>
                <a:cs typeface="黑体"/>
              </a:rPr>
              <a:t>入</a:t>
            </a:r>
            <a:r>
              <a:rPr dirty="0" sz="2000" spc="30">
                <a:latin typeface="黑体"/>
                <a:cs typeface="黑体"/>
              </a:rPr>
              <a:t>驻</a:t>
            </a:r>
            <a:r>
              <a:rPr dirty="0" sz="2000" spc="45">
                <a:latin typeface="黑体"/>
                <a:cs typeface="黑体"/>
              </a:rPr>
              <a:t>网</a:t>
            </a:r>
            <a:r>
              <a:rPr dirty="0" sz="2000" spc="30">
                <a:latin typeface="黑体"/>
                <a:cs typeface="黑体"/>
              </a:rPr>
              <a:t>络</a:t>
            </a:r>
            <a:r>
              <a:rPr dirty="0" sz="2000" spc="45">
                <a:latin typeface="黑体"/>
                <a:cs typeface="黑体"/>
              </a:rPr>
              <a:t>直</a:t>
            </a:r>
            <a:r>
              <a:rPr dirty="0" sz="2000" spc="30">
                <a:latin typeface="黑体"/>
                <a:cs typeface="黑体"/>
              </a:rPr>
              <a:t>播</a:t>
            </a:r>
            <a:r>
              <a:rPr dirty="0" sz="2000" spc="45">
                <a:latin typeface="黑体"/>
                <a:cs typeface="黑体"/>
              </a:rPr>
              <a:t>营</a:t>
            </a:r>
            <a:r>
              <a:rPr dirty="0" sz="2000" spc="30">
                <a:latin typeface="黑体"/>
                <a:cs typeface="黑体"/>
              </a:rPr>
              <a:t>销平台</a:t>
            </a:r>
            <a:r>
              <a:rPr dirty="0" sz="2000" spc="45">
                <a:latin typeface="黑体"/>
                <a:cs typeface="黑体"/>
              </a:rPr>
              <a:t>应</a:t>
            </a:r>
            <a:r>
              <a:rPr dirty="0" sz="2000" spc="30">
                <a:latin typeface="黑体"/>
                <a:cs typeface="黑体"/>
              </a:rPr>
              <a:t>当</a:t>
            </a:r>
            <a:r>
              <a:rPr dirty="0" sz="2000" spc="45">
                <a:latin typeface="黑体"/>
                <a:cs typeface="黑体"/>
              </a:rPr>
              <a:t>进</a:t>
            </a:r>
            <a:r>
              <a:rPr dirty="0" sz="2000" spc="30">
                <a:latin typeface="黑体"/>
                <a:cs typeface="黑体"/>
              </a:rPr>
              <a:t>行</a:t>
            </a:r>
            <a:r>
              <a:rPr dirty="0" sz="2000" spc="45">
                <a:latin typeface="黑体"/>
                <a:cs typeface="黑体"/>
              </a:rPr>
              <a:t>实</a:t>
            </a:r>
            <a:r>
              <a:rPr dirty="0" sz="2000">
                <a:latin typeface="黑体"/>
                <a:cs typeface="黑体"/>
              </a:rPr>
              <a:t>名 </a:t>
            </a:r>
            <a:r>
              <a:rPr dirty="0" sz="2000" spc="50">
                <a:latin typeface="黑体"/>
                <a:cs typeface="黑体"/>
              </a:rPr>
              <a:t>认</a:t>
            </a:r>
            <a:r>
              <a:rPr dirty="0" sz="2000" spc="35">
                <a:latin typeface="黑体"/>
                <a:cs typeface="黑体"/>
              </a:rPr>
              <a:t>证</a:t>
            </a:r>
            <a:r>
              <a:rPr dirty="0" sz="2000" spc="50">
                <a:latin typeface="黑体"/>
                <a:cs typeface="黑体"/>
              </a:rPr>
              <a:t>。</a:t>
            </a:r>
            <a:r>
              <a:rPr dirty="0" sz="2000" spc="35">
                <a:latin typeface="黑体"/>
                <a:cs typeface="黑体"/>
              </a:rPr>
              <a:t>主</a:t>
            </a:r>
            <a:r>
              <a:rPr dirty="0" sz="2000" spc="45">
                <a:latin typeface="黑体"/>
                <a:cs typeface="黑体"/>
              </a:rPr>
              <a:t>播</a:t>
            </a:r>
            <a:r>
              <a:rPr dirty="0" sz="2000" spc="35">
                <a:latin typeface="黑体"/>
                <a:cs typeface="黑体"/>
              </a:rPr>
              <a:t>在</a:t>
            </a:r>
            <a:r>
              <a:rPr dirty="0" sz="2000" spc="45">
                <a:latin typeface="黑体"/>
                <a:cs typeface="黑体"/>
              </a:rPr>
              <a:t>直</a:t>
            </a:r>
            <a:r>
              <a:rPr dirty="0" sz="2000" spc="35">
                <a:latin typeface="黑体"/>
                <a:cs typeface="黑体"/>
              </a:rPr>
              <a:t>播</a:t>
            </a:r>
            <a:r>
              <a:rPr dirty="0" sz="2000" spc="45">
                <a:latin typeface="黑体"/>
                <a:cs typeface="黑体"/>
              </a:rPr>
              <a:t>过</a:t>
            </a:r>
            <a:r>
              <a:rPr dirty="0" sz="2000" spc="35">
                <a:latin typeface="黑体"/>
                <a:cs typeface="黑体"/>
              </a:rPr>
              <a:t>程</a:t>
            </a:r>
            <a:r>
              <a:rPr dirty="0" sz="2000" spc="60">
                <a:latin typeface="黑体"/>
                <a:cs typeface="黑体"/>
              </a:rPr>
              <a:t>中</a:t>
            </a:r>
            <a:r>
              <a:rPr dirty="0" sz="2000" spc="35">
                <a:latin typeface="黑体"/>
                <a:cs typeface="黑体"/>
              </a:rPr>
              <a:t>，</a:t>
            </a:r>
            <a:r>
              <a:rPr dirty="0" sz="2000" spc="45">
                <a:latin typeface="黑体"/>
                <a:cs typeface="黑体"/>
              </a:rPr>
              <a:t>应</a:t>
            </a:r>
            <a:r>
              <a:rPr dirty="0" sz="2000" spc="35">
                <a:latin typeface="黑体"/>
                <a:cs typeface="黑体"/>
              </a:rPr>
              <a:t>当</a:t>
            </a:r>
            <a:r>
              <a:rPr dirty="0" sz="2000" spc="45">
                <a:latin typeface="黑体"/>
                <a:cs typeface="黑体"/>
              </a:rPr>
              <a:t>保</a:t>
            </a:r>
            <a:r>
              <a:rPr dirty="0" sz="2000" spc="35">
                <a:latin typeface="黑体"/>
                <a:cs typeface="黑体"/>
              </a:rPr>
              <a:t>证</a:t>
            </a:r>
            <a:r>
              <a:rPr dirty="0" sz="2000" spc="45">
                <a:latin typeface="黑体"/>
                <a:cs typeface="黑体"/>
              </a:rPr>
              <a:t>信</a:t>
            </a:r>
            <a:r>
              <a:rPr dirty="0" sz="2000" spc="35">
                <a:latin typeface="黑体"/>
                <a:cs typeface="黑体"/>
              </a:rPr>
              <a:t>息</a:t>
            </a:r>
            <a:r>
              <a:rPr dirty="0" sz="2000" spc="45">
                <a:latin typeface="黑体"/>
                <a:cs typeface="黑体"/>
              </a:rPr>
              <a:t>真</a:t>
            </a:r>
            <a:r>
              <a:rPr dirty="0" sz="2000" spc="50">
                <a:latin typeface="黑体"/>
                <a:cs typeface="黑体"/>
              </a:rPr>
              <a:t>实、</a:t>
            </a:r>
            <a:r>
              <a:rPr dirty="0" sz="2000" spc="35">
                <a:latin typeface="黑体"/>
                <a:cs typeface="黑体"/>
              </a:rPr>
              <a:t>合法，</a:t>
            </a:r>
            <a:r>
              <a:rPr dirty="0" sz="2000" spc="45">
                <a:latin typeface="黑体"/>
                <a:cs typeface="黑体"/>
              </a:rPr>
              <a:t>不</a:t>
            </a:r>
            <a:r>
              <a:rPr dirty="0" sz="2000" spc="35">
                <a:latin typeface="黑体"/>
                <a:cs typeface="黑体"/>
              </a:rPr>
              <a:t>得</a:t>
            </a:r>
            <a:r>
              <a:rPr dirty="0" sz="2000" spc="45">
                <a:latin typeface="黑体"/>
                <a:cs typeface="黑体"/>
              </a:rPr>
              <a:t>对</a:t>
            </a:r>
            <a:r>
              <a:rPr dirty="0" sz="2000" spc="35">
                <a:latin typeface="黑体"/>
                <a:cs typeface="黑体"/>
              </a:rPr>
              <a:t>商</a:t>
            </a:r>
            <a:r>
              <a:rPr dirty="0" sz="2000" spc="45">
                <a:latin typeface="黑体"/>
                <a:cs typeface="黑体"/>
              </a:rPr>
              <a:t>品</a:t>
            </a:r>
            <a:r>
              <a:rPr dirty="0" sz="2000" spc="5">
                <a:latin typeface="黑体"/>
                <a:cs typeface="黑体"/>
              </a:rPr>
              <a:t>和 </a:t>
            </a:r>
            <a:r>
              <a:rPr dirty="0" sz="2000" spc="45">
                <a:latin typeface="黑体"/>
                <a:cs typeface="黑体"/>
              </a:rPr>
              <a:t>服</a:t>
            </a:r>
            <a:r>
              <a:rPr dirty="0" sz="2000" spc="30">
                <a:latin typeface="黑体"/>
                <a:cs typeface="黑体"/>
              </a:rPr>
              <a:t>务</a:t>
            </a:r>
            <a:r>
              <a:rPr dirty="0" sz="2000" spc="45">
                <a:latin typeface="黑体"/>
                <a:cs typeface="黑体"/>
              </a:rPr>
              <a:t>进</a:t>
            </a:r>
            <a:r>
              <a:rPr dirty="0" sz="2000" spc="30">
                <a:latin typeface="黑体"/>
                <a:cs typeface="黑体"/>
              </a:rPr>
              <a:t>行</a:t>
            </a:r>
            <a:r>
              <a:rPr dirty="0" sz="2000" spc="45">
                <a:latin typeface="黑体"/>
                <a:cs typeface="黑体"/>
              </a:rPr>
              <a:t>虚</a:t>
            </a:r>
            <a:r>
              <a:rPr dirty="0" sz="2000" spc="30">
                <a:latin typeface="黑体"/>
                <a:cs typeface="黑体"/>
              </a:rPr>
              <a:t>假</a:t>
            </a:r>
            <a:r>
              <a:rPr dirty="0" sz="2000" spc="45">
                <a:latin typeface="黑体"/>
                <a:cs typeface="黑体"/>
              </a:rPr>
              <a:t>宣</a:t>
            </a:r>
            <a:r>
              <a:rPr dirty="0" sz="2000" spc="50">
                <a:latin typeface="黑体"/>
                <a:cs typeface="黑体"/>
              </a:rPr>
              <a:t>传</a:t>
            </a:r>
            <a:r>
              <a:rPr dirty="0" sz="2000" spc="45">
                <a:latin typeface="黑体"/>
                <a:cs typeface="黑体"/>
              </a:rPr>
              <a:t>，</a:t>
            </a:r>
            <a:r>
              <a:rPr dirty="0" sz="2000" spc="35">
                <a:latin typeface="黑体"/>
                <a:cs typeface="黑体"/>
              </a:rPr>
              <a:t>欺</a:t>
            </a:r>
            <a:r>
              <a:rPr dirty="0" sz="2000" spc="45">
                <a:latin typeface="黑体"/>
                <a:cs typeface="黑体"/>
              </a:rPr>
              <a:t>骗</a:t>
            </a:r>
            <a:r>
              <a:rPr dirty="0" sz="2000" spc="35">
                <a:latin typeface="黑体"/>
                <a:cs typeface="黑体"/>
              </a:rPr>
              <a:t>、</a:t>
            </a:r>
            <a:r>
              <a:rPr dirty="0" sz="2000" spc="45">
                <a:latin typeface="黑体"/>
                <a:cs typeface="黑体"/>
              </a:rPr>
              <a:t>误</a:t>
            </a:r>
            <a:r>
              <a:rPr dirty="0" sz="2000" spc="30">
                <a:latin typeface="黑体"/>
                <a:cs typeface="黑体"/>
              </a:rPr>
              <a:t>导</a:t>
            </a:r>
            <a:r>
              <a:rPr dirty="0" sz="2000" spc="45">
                <a:latin typeface="黑体"/>
                <a:cs typeface="黑体"/>
              </a:rPr>
              <a:t>消</a:t>
            </a:r>
            <a:r>
              <a:rPr dirty="0" sz="2000" spc="30">
                <a:latin typeface="黑体"/>
                <a:cs typeface="黑体"/>
              </a:rPr>
              <a:t>费</a:t>
            </a:r>
            <a:r>
              <a:rPr dirty="0" sz="2000" spc="55">
                <a:latin typeface="黑体"/>
                <a:cs typeface="黑体"/>
              </a:rPr>
              <a:t>者</a:t>
            </a:r>
            <a:r>
              <a:rPr dirty="0" sz="2000" spc="35">
                <a:latin typeface="黑体"/>
                <a:cs typeface="黑体"/>
              </a:rPr>
              <a:t>。</a:t>
            </a:r>
            <a:r>
              <a:rPr dirty="0" sz="2000" spc="45">
                <a:latin typeface="黑体"/>
                <a:cs typeface="黑体"/>
              </a:rPr>
              <a:t>同</a:t>
            </a:r>
            <a:r>
              <a:rPr dirty="0" sz="2000" spc="35">
                <a:latin typeface="黑体"/>
                <a:cs typeface="黑体"/>
              </a:rPr>
              <a:t>时</a:t>
            </a:r>
            <a:r>
              <a:rPr dirty="0" sz="2000" spc="45">
                <a:latin typeface="黑体"/>
                <a:cs typeface="黑体"/>
              </a:rPr>
              <a:t>，</a:t>
            </a:r>
            <a:r>
              <a:rPr dirty="0" sz="2000" spc="30">
                <a:latin typeface="黑体"/>
                <a:cs typeface="黑体"/>
              </a:rPr>
              <a:t>主播向</a:t>
            </a:r>
            <a:r>
              <a:rPr dirty="0" sz="2000" spc="45">
                <a:latin typeface="黑体"/>
                <a:cs typeface="黑体"/>
              </a:rPr>
              <a:t>商家、</a:t>
            </a:r>
            <a:r>
              <a:rPr dirty="0" sz="2000" spc="30">
                <a:latin typeface="黑体"/>
                <a:cs typeface="黑体"/>
              </a:rPr>
              <a:t>网</a:t>
            </a:r>
            <a:r>
              <a:rPr dirty="0" sz="2000" spc="45">
                <a:latin typeface="黑体"/>
                <a:cs typeface="黑体"/>
              </a:rPr>
              <a:t>络</a:t>
            </a:r>
            <a:r>
              <a:rPr dirty="0" sz="2000">
                <a:latin typeface="黑体"/>
                <a:cs typeface="黑体"/>
              </a:rPr>
              <a:t>直 </a:t>
            </a:r>
            <a:r>
              <a:rPr dirty="0" sz="2000" spc="45">
                <a:latin typeface="黑体"/>
                <a:cs typeface="黑体"/>
              </a:rPr>
              <a:t>播</a:t>
            </a:r>
            <a:r>
              <a:rPr dirty="0" sz="2000" spc="30">
                <a:latin typeface="黑体"/>
                <a:cs typeface="黑体"/>
              </a:rPr>
              <a:t>营</a:t>
            </a:r>
            <a:r>
              <a:rPr dirty="0" sz="2000" spc="45">
                <a:latin typeface="黑体"/>
                <a:cs typeface="黑体"/>
              </a:rPr>
              <a:t>销</a:t>
            </a:r>
            <a:r>
              <a:rPr dirty="0" sz="2000" spc="30">
                <a:latin typeface="黑体"/>
                <a:cs typeface="黑体"/>
              </a:rPr>
              <a:t>平</a:t>
            </a:r>
            <a:r>
              <a:rPr dirty="0" sz="2000" spc="45">
                <a:latin typeface="黑体"/>
                <a:cs typeface="黑体"/>
              </a:rPr>
              <a:t>台</a:t>
            </a:r>
            <a:r>
              <a:rPr dirty="0" sz="2000" spc="30">
                <a:latin typeface="黑体"/>
                <a:cs typeface="黑体"/>
              </a:rPr>
              <a:t>等</a:t>
            </a:r>
            <a:r>
              <a:rPr dirty="0" sz="2000" spc="45">
                <a:latin typeface="黑体"/>
                <a:cs typeface="黑体"/>
              </a:rPr>
              <a:t>提</a:t>
            </a:r>
            <a:r>
              <a:rPr dirty="0" sz="2000" spc="30">
                <a:latin typeface="黑体"/>
                <a:cs typeface="黑体"/>
              </a:rPr>
              <a:t>供</a:t>
            </a:r>
            <a:r>
              <a:rPr dirty="0" sz="2000" spc="45">
                <a:latin typeface="黑体"/>
                <a:cs typeface="黑体"/>
              </a:rPr>
              <a:t>的</a:t>
            </a:r>
            <a:r>
              <a:rPr dirty="0" sz="2000" spc="30">
                <a:latin typeface="黑体"/>
                <a:cs typeface="黑体"/>
              </a:rPr>
              <a:t>营</a:t>
            </a:r>
            <a:r>
              <a:rPr dirty="0" sz="2000" spc="45">
                <a:latin typeface="黑体"/>
                <a:cs typeface="黑体"/>
              </a:rPr>
              <a:t>销</a:t>
            </a:r>
            <a:r>
              <a:rPr dirty="0" sz="2000" spc="30">
                <a:latin typeface="黑体"/>
                <a:cs typeface="黑体"/>
              </a:rPr>
              <a:t>数</a:t>
            </a:r>
            <a:r>
              <a:rPr dirty="0" sz="2000" spc="45">
                <a:latin typeface="黑体"/>
                <a:cs typeface="黑体"/>
              </a:rPr>
              <a:t>据</a:t>
            </a:r>
            <a:r>
              <a:rPr dirty="0" sz="2000" spc="30">
                <a:latin typeface="黑体"/>
                <a:cs typeface="黑体"/>
              </a:rPr>
              <a:t>应</a:t>
            </a:r>
            <a:r>
              <a:rPr dirty="0" sz="2000" spc="45">
                <a:latin typeface="黑体"/>
                <a:cs typeface="黑体"/>
              </a:rPr>
              <a:t>当</a:t>
            </a:r>
            <a:r>
              <a:rPr dirty="0" sz="2000" spc="30">
                <a:latin typeface="黑体"/>
                <a:cs typeface="黑体"/>
              </a:rPr>
              <a:t>真</a:t>
            </a:r>
            <a:r>
              <a:rPr dirty="0" sz="2000" spc="80">
                <a:latin typeface="黑体"/>
                <a:cs typeface="黑体"/>
              </a:rPr>
              <a:t>实</a:t>
            </a:r>
            <a:r>
              <a:rPr dirty="0" sz="2000" spc="35">
                <a:latin typeface="黑体"/>
                <a:cs typeface="黑体"/>
              </a:rPr>
              <a:t>，</a:t>
            </a:r>
            <a:r>
              <a:rPr dirty="0" sz="2000" spc="45">
                <a:latin typeface="黑体"/>
                <a:cs typeface="黑体"/>
              </a:rPr>
              <a:t>不</a:t>
            </a:r>
            <a:r>
              <a:rPr dirty="0" sz="2000" spc="30">
                <a:latin typeface="黑体"/>
                <a:cs typeface="黑体"/>
              </a:rPr>
              <a:t>得</a:t>
            </a:r>
            <a:r>
              <a:rPr dirty="0" sz="2000" spc="45">
                <a:latin typeface="黑体"/>
                <a:cs typeface="黑体"/>
              </a:rPr>
              <a:t>采</a:t>
            </a:r>
            <a:r>
              <a:rPr dirty="0" sz="2000" spc="30">
                <a:latin typeface="黑体"/>
                <a:cs typeface="黑体"/>
              </a:rPr>
              <a:t>取任何</a:t>
            </a:r>
            <a:r>
              <a:rPr dirty="0" sz="2000" spc="45">
                <a:latin typeface="黑体"/>
                <a:cs typeface="黑体"/>
              </a:rPr>
              <a:t>形</a:t>
            </a:r>
            <a:r>
              <a:rPr dirty="0" sz="2000" spc="30">
                <a:latin typeface="黑体"/>
                <a:cs typeface="黑体"/>
              </a:rPr>
              <a:t>式</a:t>
            </a:r>
            <a:r>
              <a:rPr dirty="0" sz="2000" spc="45">
                <a:latin typeface="黑体"/>
                <a:cs typeface="黑体"/>
              </a:rPr>
              <a:t>进</a:t>
            </a:r>
            <a:r>
              <a:rPr dirty="0" sz="2000" spc="30">
                <a:latin typeface="黑体"/>
                <a:cs typeface="黑体"/>
              </a:rPr>
              <a:t>行</a:t>
            </a:r>
            <a:r>
              <a:rPr dirty="0" sz="2000" spc="45">
                <a:latin typeface="黑体"/>
                <a:cs typeface="黑体"/>
              </a:rPr>
              <a:t>流</a:t>
            </a:r>
            <a:r>
              <a:rPr dirty="0" sz="2000">
                <a:latin typeface="黑体"/>
                <a:cs typeface="黑体"/>
              </a:rPr>
              <a:t>量 </a:t>
            </a:r>
            <a:r>
              <a:rPr dirty="0" sz="2000" spc="5">
                <a:latin typeface="黑体"/>
                <a:cs typeface="黑体"/>
              </a:rPr>
              <a:t>等数</a:t>
            </a:r>
            <a:r>
              <a:rPr dirty="0" sz="2000" spc="-5">
                <a:latin typeface="黑体"/>
                <a:cs typeface="黑体"/>
              </a:rPr>
              <a:t>据</a:t>
            </a:r>
            <a:r>
              <a:rPr dirty="0" sz="2000" spc="-10">
                <a:latin typeface="黑体"/>
                <a:cs typeface="黑体"/>
              </a:rPr>
              <a:t>造</a:t>
            </a:r>
            <a:r>
              <a:rPr dirty="0" sz="2000">
                <a:latin typeface="黑体"/>
                <a:cs typeface="黑体"/>
              </a:rPr>
              <a:t>假</a:t>
            </a:r>
            <a:r>
              <a:rPr dirty="0" sz="2000" spc="-10">
                <a:latin typeface="黑体"/>
                <a:cs typeface="黑体"/>
              </a:rPr>
              <a:t>，</a:t>
            </a:r>
            <a:r>
              <a:rPr dirty="0" sz="2000" spc="5">
                <a:latin typeface="黑体"/>
                <a:cs typeface="黑体"/>
              </a:rPr>
              <a:t>不得采</a:t>
            </a:r>
            <a:r>
              <a:rPr dirty="0" sz="2000" spc="-10">
                <a:latin typeface="黑体"/>
                <a:cs typeface="黑体"/>
              </a:rPr>
              <a:t>取</a:t>
            </a:r>
            <a:r>
              <a:rPr dirty="0" sz="2000" spc="5">
                <a:latin typeface="黑体"/>
                <a:cs typeface="黑体"/>
              </a:rPr>
              <a:t>虚</a:t>
            </a:r>
            <a:r>
              <a:rPr dirty="0" sz="2000" spc="-10">
                <a:latin typeface="黑体"/>
                <a:cs typeface="黑体"/>
              </a:rPr>
              <a:t>假</a:t>
            </a:r>
            <a:r>
              <a:rPr dirty="0" sz="2000" spc="5">
                <a:latin typeface="黑体"/>
                <a:cs typeface="黑体"/>
              </a:rPr>
              <a:t>购买和</a:t>
            </a:r>
            <a:r>
              <a:rPr dirty="0" sz="2000" spc="-10">
                <a:latin typeface="黑体"/>
                <a:cs typeface="黑体"/>
              </a:rPr>
              <a:t>事</a:t>
            </a:r>
            <a:r>
              <a:rPr dirty="0" sz="2000" spc="5">
                <a:latin typeface="黑体"/>
                <a:cs typeface="黑体"/>
              </a:rPr>
              <a:t>后</a:t>
            </a:r>
            <a:r>
              <a:rPr dirty="0" sz="2000" spc="-10">
                <a:latin typeface="黑体"/>
                <a:cs typeface="黑体"/>
              </a:rPr>
              <a:t>退</a:t>
            </a:r>
            <a:r>
              <a:rPr dirty="0" sz="2000" spc="5">
                <a:latin typeface="黑体"/>
                <a:cs typeface="黑体"/>
              </a:rPr>
              <a:t>货等方</a:t>
            </a:r>
            <a:r>
              <a:rPr dirty="0" sz="2000" spc="-10">
                <a:latin typeface="黑体"/>
                <a:cs typeface="黑体"/>
              </a:rPr>
              <a:t>式</a:t>
            </a:r>
            <a:r>
              <a:rPr dirty="0" sz="2000" spc="5">
                <a:latin typeface="黑体"/>
                <a:cs typeface="黑体"/>
              </a:rPr>
              <a:t>骗</a:t>
            </a:r>
            <a:r>
              <a:rPr dirty="0" sz="2000" spc="-10">
                <a:latin typeface="黑体"/>
                <a:cs typeface="黑体"/>
              </a:rPr>
              <a:t>取</a:t>
            </a:r>
            <a:r>
              <a:rPr dirty="0" sz="2000" spc="5">
                <a:latin typeface="黑体"/>
                <a:cs typeface="黑体"/>
              </a:rPr>
              <a:t>商家的</a:t>
            </a:r>
            <a:r>
              <a:rPr dirty="0" sz="2000" spc="-10">
                <a:latin typeface="黑体"/>
                <a:cs typeface="黑体"/>
              </a:rPr>
              <a:t>佣</a:t>
            </a:r>
            <a:r>
              <a:rPr dirty="0" sz="2000" spc="-45">
                <a:latin typeface="黑体"/>
                <a:cs typeface="黑体"/>
              </a:rPr>
              <a:t>金</a:t>
            </a:r>
            <a:r>
              <a:rPr dirty="0" sz="2000" spc="5">
                <a:latin typeface="黑体"/>
                <a:cs typeface="黑体"/>
              </a:rPr>
              <a:t>。</a:t>
            </a:r>
            <a:endParaRPr sz="2000">
              <a:latin typeface="黑体"/>
              <a:cs typeface="黑体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94747" y="5231891"/>
            <a:ext cx="2164079" cy="1336548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8584438" y="4522978"/>
            <a:ext cx="3225800" cy="635000"/>
            <a:chOff x="8584438" y="4522978"/>
            <a:chExt cx="3225800" cy="635000"/>
          </a:xfrm>
        </p:grpSpPr>
        <p:sp>
          <p:nvSpPr>
            <p:cNvPr id="9" name="object 9"/>
            <p:cNvSpPr/>
            <p:nvPr/>
          </p:nvSpPr>
          <p:spPr>
            <a:xfrm>
              <a:off x="8590788" y="4529328"/>
              <a:ext cx="3213100" cy="622300"/>
            </a:xfrm>
            <a:custGeom>
              <a:avLst/>
              <a:gdLst/>
              <a:ahLst/>
              <a:cxnLst/>
              <a:rect l="l" t="t" r="r" b="b"/>
              <a:pathLst>
                <a:path w="3213100" h="622300">
                  <a:moveTo>
                    <a:pt x="3108959" y="0"/>
                  </a:moveTo>
                  <a:lnTo>
                    <a:pt x="103631" y="0"/>
                  </a:lnTo>
                  <a:lnTo>
                    <a:pt x="63275" y="8137"/>
                  </a:lnTo>
                  <a:lnTo>
                    <a:pt x="30337" y="30337"/>
                  </a:lnTo>
                  <a:lnTo>
                    <a:pt x="8137" y="63275"/>
                  </a:lnTo>
                  <a:lnTo>
                    <a:pt x="0" y="103632"/>
                  </a:lnTo>
                  <a:lnTo>
                    <a:pt x="0" y="518160"/>
                  </a:lnTo>
                  <a:lnTo>
                    <a:pt x="8137" y="558516"/>
                  </a:lnTo>
                  <a:lnTo>
                    <a:pt x="30337" y="591454"/>
                  </a:lnTo>
                  <a:lnTo>
                    <a:pt x="63275" y="613654"/>
                  </a:lnTo>
                  <a:lnTo>
                    <a:pt x="103631" y="621792"/>
                  </a:lnTo>
                  <a:lnTo>
                    <a:pt x="3108959" y="621792"/>
                  </a:lnTo>
                  <a:lnTo>
                    <a:pt x="3149316" y="613654"/>
                  </a:lnTo>
                  <a:lnTo>
                    <a:pt x="3182254" y="591454"/>
                  </a:lnTo>
                  <a:lnTo>
                    <a:pt x="3204454" y="558516"/>
                  </a:lnTo>
                  <a:lnTo>
                    <a:pt x="3212591" y="518160"/>
                  </a:lnTo>
                  <a:lnTo>
                    <a:pt x="3212591" y="103632"/>
                  </a:lnTo>
                  <a:lnTo>
                    <a:pt x="3204454" y="63275"/>
                  </a:lnTo>
                  <a:lnTo>
                    <a:pt x="3182254" y="30337"/>
                  </a:lnTo>
                  <a:lnTo>
                    <a:pt x="3149316" y="8137"/>
                  </a:lnTo>
                  <a:lnTo>
                    <a:pt x="3108959" y="0"/>
                  </a:lnTo>
                  <a:close/>
                </a:path>
              </a:pathLst>
            </a:custGeom>
            <a:solidFill>
              <a:srgbClr val="55C9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590788" y="4529328"/>
              <a:ext cx="3213100" cy="622300"/>
            </a:xfrm>
            <a:custGeom>
              <a:avLst/>
              <a:gdLst/>
              <a:ahLst/>
              <a:cxnLst/>
              <a:rect l="l" t="t" r="r" b="b"/>
              <a:pathLst>
                <a:path w="3213100" h="622300">
                  <a:moveTo>
                    <a:pt x="0" y="103632"/>
                  </a:moveTo>
                  <a:lnTo>
                    <a:pt x="8137" y="63275"/>
                  </a:lnTo>
                  <a:lnTo>
                    <a:pt x="30337" y="30337"/>
                  </a:lnTo>
                  <a:lnTo>
                    <a:pt x="63275" y="8137"/>
                  </a:lnTo>
                  <a:lnTo>
                    <a:pt x="103631" y="0"/>
                  </a:lnTo>
                  <a:lnTo>
                    <a:pt x="3108959" y="0"/>
                  </a:lnTo>
                  <a:lnTo>
                    <a:pt x="3149316" y="8137"/>
                  </a:lnTo>
                  <a:lnTo>
                    <a:pt x="3182254" y="30337"/>
                  </a:lnTo>
                  <a:lnTo>
                    <a:pt x="3204454" y="63275"/>
                  </a:lnTo>
                  <a:lnTo>
                    <a:pt x="3212591" y="103632"/>
                  </a:lnTo>
                  <a:lnTo>
                    <a:pt x="3212591" y="518160"/>
                  </a:lnTo>
                  <a:lnTo>
                    <a:pt x="3204454" y="558516"/>
                  </a:lnTo>
                  <a:lnTo>
                    <a:pt x="3182254" y="591454"/>
                  </a:lnTo>
                  <a:lnTo>
                    <a:pt x="3149316" y="613654"/>
                  </a:lnTo>
                  <a:lnTo>
                    <a:pt x="3108959" y="621792"/>
                  </a:lnTo>
                  <a:lnTo>
                    <a:pt x="103631" y="621792"/>
                  </a:lnTo>
                  <a:lnTo>
                    <a:pt x="63275" y="613654"/>
                  </a:lnTo>
                  <a:lnTo>
                    <a:pt x="30337" y="591454"/>
                  </a:lnTo>
                  <a:lnTo>
                    <a:pt x="8137" y="558516"/>
                  </a:lnTo>
                  <a:lnTo>
                    <a:pt x="0" y="518160"/>
                  </a:lnTo>
                  <a:lnTo>
                    <a:pt x="0" y="103632"/>
                  </a:lnTo>
                  <a:close/>
                </a:path>
              </a:pathLst>
            </a:custGeom>
            <a:ln w="12700">
              <a:solidFill>
                <a:srgbClr val="3C936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8569452" y="1706879"/>
            <a:ext cx="3373120" cy="2677160"/>
            <a:chOff x="8569452" y="1706879"/>
            <a:chExt cx="3373120" cy="267716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69452" y="1706879"/>
              <a:ext cx="3372611" cy="260604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242679" y="2468117"/>
              <a:ext cx="1930400" cy="1910080"/>
            </a:xfrm>
            <a:custGeom>
              <a:avLst/>
              <a:gdLst/>
              <a:ahLst/>
              <a:cxnLst/>
              <a:rect l="l" t="t" r="r" b="b"/>
              <a:pathLst>
                <a:path w="1930400" h="1910079">
                  <a:moveTo>
                    <a:pt x="1473073" y="0"/>
                  </a:moveTo>
                  <a:lnTo>
                    <a:pt x="965073" y="497713"/>
                  </a:lnTo>
                  <a:lnTo>
                    <a:pt x="457073" y="0"/>
                  </a:lnTo>
                  <a:lnTo>
                    <a:pt x="0" y="466598"/>
                  </a:lnTo>
                  <a:lnTo>
                    <a:pt x="498475" y="954786"/>
                  </a:lnTo>
                  <a:lnTo>
                    <a:pt x="0" y="1442974"/>
                  </a:lnTo>
                  <a:lnTo>
                    <a:pt x="457073" y="1909572"/>
                  </a:lnTo>
                  <a:lnTo>
                    <a:pt x="965073" y="1411859"/>
                  </a:lnTo>
                  <a:lnTo>
                    <a:pt x="1473073" y="1909572"/>
                  </a:lnTo>
                  <a:lnTo>
                    <a:pt x="1930146" y="1442974"/>
                  </a:lnTo>
                  <a:lnTo>
                    <a:pt x="1431671" y="954786"/>
                  </a:lnTo>
                  <a:lnTo>
                    <a:pt x="1930146" y="466598"/>
                  </a:lnTo>
                  <a:lnTo>
                    <a:pt x="1473073" y="0"/>
                  </a:lnTo>
                  <a:close/>
                </a:path>
              </a:pathLst>
            </a:custGeom>
            <a:solidFill>
              <a:srgbClr val="EB5F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242679" y="2468117"/>
              <a:ext cx="1930400" cy="1910080"/>
            </a:xfrm>
            <a:custGeom>
              <a:avLst/>
              <a:gdLst/>
              <a:ahLst/>
              <a:cxnLst/>
              <a:rect l="l" t="t" r="r" b="b"/>
              <a:pathLst>
                <a:path w="1930400" h="1910079">
                  <a:moveTo>
                    <a:pt x="0" y="466598"/>
                  </a:moveTo>
                  <a:lnTo>
                    <a:pt x="457073" y="0"/>
                  </a:lnTo>
                  <a:lnTo>
                    <a:pt x="965073" y="497713"/>
                  </a:lnTo>
                  <a:lnTo>
                    <a:pt x="1473073" y="0"/>
                  </a:lnTo>
                  <a:lnTo>
                    <a:pt x="1930146" y="466598"/>
                  </a:lnTo>
                  <a:lnTo>
                    <a:pt x="1431671" y="954786"/>
                  </a:lnTo>
                  <a:lnTo>
                    <a:pt x="1930146" y="1442974"/>
                  </a:lnTo>
                  <a:lnTo>
                    <a:pt x="1473073" y="1909572"/>
                  </a:lnTo>
                  <a:lnTo>
                    <a:pt x="965073" y="1411859"/>
                  </a:lnTo>
                  <a:lnTo>
                    <a:pt x="457073" y="1909572"/>
                  </a:lnTo>
                  <a:lnTo>
                    <a:pt x="0" y="1442974"/>
                  </a:lnTo>
                  <a:lnTo>
                    <a:pt x="498475" y="954786"/>
                  </a:lnTo>
                  <a:lnTo>
                    <a:pt x="0" y="466598"/>
                  </a:lnTo>
                  <a:close/>
                </a:path>
              </a:pathLst>
            </a:custGeom>
            <a:ln w="12700">
              <a:solidFill>
                <a:srgbClr val="AC445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9576307" y="4641342"/>
            <a:ext cx="12446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黑体"/>
                <a:cs typeface="黑体"/>
              </a:rPr>
              <a:t>虚拟广告</a:t>
            </a:r>
            <a:endParaRPr sz="2400">
              <a:latin typeface="黑体"/>
              <a:cs typeface="黑体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62811" cy="12237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23594" y="236042"/>
            <a:ext cx="566864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74165" algn="l"/>
              </a:tabLst>
            </a:pPr>
            <a:r>
              <a:rPr dirty="0" sz="3200" spc="10"/>
              <a:t>活动</a:t>
            </a:r>
            <a:r>
              <a:rPr dirty="0" sz="3200" spc="-10"/>
              <a:t>三	</a:t>
            </a:r>
            <a:r>
              <a:rPr dirty="0" sz="3200" spc="5"/>
              <a:t>认识</a:t>
            </a:r>
            <a:r>
              <a:rPr dirty="0" sz="3200" spc="-10"/>
              <a:t>直</a:t>
            </a:r>
            <a:r>
              <a:rPr dirty="0" sz="3200" spc="5"/>
              <a:t>播</a:t>
            </a:r>
            <a:r>
              <a:rPr dirty="0" sz="3200" spc="-10"/>
              <a:t>电商</a:t>
            </a:r>
            <a:r>
              <a:rPr dirty="0" sz="3200"/>
              <a:t>行</a:t>
            </a:r>
            <a:r>
              <a:rPr dirty="0" sz="3200" spc="-10"/>
              <a:t>为规范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239268" y="1367027"/>
            <a:ext cx="4326890" cy="523240"/>
          </a:xfrm>
          <a:prstGeom prst="rect">
            <a:avLst/>
          </a:prstGeom>
          <a:solidFill>
            <a:srgbClr val="FFB954"/>
          </a:solidFill>
        </p:spPr>
        <p:txBody>
          <a:bodyPr wrap="square" lIns="0" tIns="38735" rIns="0" bIns="0" rtlCol="0" vert="horz">
            <a:spAutoFit/>
          </a:bodyPr>
          <a:lstStyle/>
          <a:p>
            <a:pPr marL="461645">
              <a:lnSpc>
                <a:spcPct val="100000"/>
              </a:lnSpc>
              <a:spcBef>
                <a:spcPts val="305"/>
              </a:spcBef>
            </a:pPr>
            <a:r>
              <a:rPr dirty="0" sz="2800">
                <a:latin typeface="Arial"/>
                <a:cs typeface="Arial"/>
              </a:rPr>
              <a:t>2</a:t>
            </a:r>
            <a:r>
              <a:rPr dirty="0" sz="2800">
                <a:latin typeface="黑体"/>
                <a:cs typeface="黑体"/>
              </a:rPr>
              <a:t>．直播电商</a:t>
            </a:r>
            <a:r>
              <a:rPr dirty="0" sz="2800" spc="-5">
                <a:latin typeface="黑体"/>
                <a:cs typeface="黑体"/>
              </a:rPr>
              <a:t>行</a:t>
            </a:r>
            <a:r>
              <a:rPr dirty="0" sz="2800">
                <a:latin typeface="黑体"/>
                <a:cs typeface="黑体"/>
              </a:rPr>
              <a:t>为</a:t>
            </a:r>
            <a:r>
              <a:rPr dirty="0" sz="2800" spc="-5">
                <a:latin typeface="黑体"/>
                <a:cs typeface="黑体"/>
              </a:rPr>
              <a:t>规范</a:t>
            </a:r>
            <a:endParaRPr sz="2800">
              <a:latin typeface="黑体"/>
              <a:cs typeface="黑体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9268" y="2071116"/>
            <a:ext cx="4030979" cy="742315"/>
          </a:xfrm>
          <a:prstGeom prst="rect">
            <a:avLst/>
          </a:prstGeom>
          <a:solidFill>
            <a:srgbClr val="EB5F74"/>
          </a:solidFill>
          <a:ln w="12700">
            <a:solidFill>
              <a:srgbClr val="AC4452"/>
            </a:solidFill>
          </a:ln>
        </p:spPr>
        <p:txBody>
          <a:bodyPr wrap="square" lIns="0" tIns="183515" rIns="0" bIns="0" rtlCol="0" vert="horz">
            <a:spAutoFit/>
          </a:bodyPr>
          <a:lstStyle/>
          <a:p>
            <a:pPr marL="1016635">
              <a:lnSpc>
                <a:spcPct val="100000"/>
              </a:lnSpc>
              <a:spcBef>
                <a:spcPts val="1445"/>
              </a:spcBef>
            </a:pPr>
            <a:r>
              <a:rPr dirty="0" sz="2400" spc="-5">
                <a:solidFill>
                  <a:srgbClr val="FFFFFF"/>
                </a:solidFill>
                <a:latin typeface="黑体"/>
                <a:cs typeface="黑体"/>
              </a:rPr>
              <a:t>（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sz="2400" spc="-5">
                <a:solidFill>
                  <a:srgbClr val="FFFFFF"/>
                </a:solidFill>
                <a:latin typeface="黑体"/>
                <a:cs typeface="黑体"/>
              </a:rPr>
              <a:t>）</a:t>
            </a:r>
            <a:r>
              <a:rPr dirty="0" sz="2400">
                <a:solidFill>
                  <a:srgbClr val="FFFFFF"/>
                </a:solidFill>
                <a:latin typeface="黑体"/>
                <a:cs typeface="黑体"/>
              </a:rPr>
              <a:t>直播平台</a:t>
            </a:r>
            <a:endParaRPr sz="2400">
              <a:latin typeface="黑体"/>
              <a:cs typeface="黑体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2521" y="2894921"/>
            <a:ext cx="7497445" cy="3386454"/>
          </a:xfrm>
          <a:prstGeom prst="rect">
            <a:avLst/>
          </a:prstGeom>
        </p:spPr>
        <p:txBody>
          <a:bodyPr wrap="square" lIns="0" tIns="167640" rIns="0" bIns="0" rtlCol="0" vert="horz">
            <a:spAutoFit/>
          </a:bodyPr>
          <a:lstStyle/>
          <a:p>
            <a:pPr marL="733425">
              <a:lnSpc>
                <a:spcPct val="100000"/>
              </a:lnSpc>
              <a:spcBef>
                <a:spcPts val="1320"/>
              </a:spcBef>
            </a:pPr>
            <a:r>
              <a:rPr dirty="0" sz="2000">
                <a:latin typeface="黑体"/>
                <a:cs typeface="黑体"/>
              </a:rPr>
              <a:t>规范同</a:t>
            </a:r>
            <a:r>
              <a:rPr dirty="0" sz="2000" spc="-15">
                <a:latin typeface="黑体"/>
                <a:cs typeface="黑体"/>
              </a:rPr>
              <a:t>时</a:t>
            </a:r>
            <a:r>
              <a:rPr dirty="0" sz="2000">
                <a:latin typeface="黑体"/>
                <a:cs typeface="黑体"/>
              </a:rPr>
              <a:t>规</a:t>
            </a:r>
            <a:r>
              <a:rPr dirty="0" sz="2000" spc="-15">
                <a:latin typeface="黑体"/>
                <a:cs typeface="黑体"/>
              </a:rPr>
              <a:t>定</a:t>
            </a:r>
            <a:r>
              <a:rPr dirty="0" sz="2000">
                <a:latin typeface="黑体"/>
                <a:cs typeface="黑体"/>
              </a:rPr>
              <a:t>了各类</a:t>
            </a:r>
            <a:r>
              <a:rPr dirty="0" sz="2000" spc="-15">
                <a:latin typeface="黑体"/>
                <a:cs typeface="黑体"/>
              </a:rPr>
              <a:t>平</a:t>
            </a:r>
            <a:r>
              <a:rPr dirty="0" sz="2000">
                <a:latin typeface="黑体"/>
                <a:cs typeface="黑体"/>
              </a:rPr>
              <a:t>台</a:t>
            </a:r>
            <a:r>
              <a:rPr dirty="0" sz="2000" spc="-15">
                <a:latin typeface="黑体"/>
                <a:cs typeface="黑体"/>
              </a:rPr>
              <a:t>的</a:t>
            </a:r>
            <a:r>
              <a:rPr dirty="0" sz="2000">
                <a:latin typeface="黑体"/>
                <a:cs typeface="黑体"/>
              </a:rPr>
              <a:t>主要义</a:t>
            </a:r>
            <a:r>
              <a:rPr dirty="0" sz="2000" spc="-10">
                <a:latin typeface="黑体"/>
                <a:cs typeface="黑体"/>
              </a:rPr>
              <a:t>务</a:t>
            </a:r>
            <a:r>
              <a:rPr dirty="0" sz="2000">
                <a:latin typeface="黑体"/>
                <a:cs typeface="黑体"/>
              </a:rPr>
              <a:t>。</a:t>
            </a:r>
            <a:endParaRPr sz="2000">
              <a:latin typeface="黑体"/>
              <a:cs typeface="黑体"/>
            </a:endParaRPr>
          </a:p>
          <a:p>
            <a:pPr algn="just" marL="12700" marR="5715" indent="720725">
              <a:lnSpc>
                <a:spcPct val="130000"/>
              </a:lnSpc>
              <a:spcBef>
                <a:spcPts val="500"/>
              </a:spcBef>
            </a:pPr>
            <a:r>
              <a:rPr dirty="0" sz="2000" spc="45">
                <a:latin typeface="黑体"/>
                <a:cs typeface="黑体"/>
              </a:rPr>
              <a:t>电商</a:t>
            </a:r>
            <a:r>
              <a:rPr dirty="0" sz="2000" spc="35">
                <a:latin typeface="黑体"/>
                <a:cs typeface="黑体"/>
              </a:rPr>
              <a:t>平</a:t>
            </a:r>
            <a:r>
              <a:rPr dirty="0" sz="2000" spc="45">
                <a:latin typeface="黑体"/>
                <a:cs typeface="黑体"/>
              </a:rPr>
              <a:t>台</a:t>
            </a:r>
            <a:r>
              <a:rPr dirty="0" sz="2000" spc="35">
                <a:latin typeface="黑体"/>
                <a:cs typeface="黑体"/>
              </a:rPr>
              <a:t>类</a:t>
            </a:r>
            <a:r>
              <a:rPr dirty="0" sz="2000" spc="45">
                <a:latin typeface="黑体"/>
                <a:cs typeface="黑体"/>
              </a:rPr>
              <a:t>的网</a:t>
            </a:r>
            <a:r>
              <a:rPr dirty="0" sz="2000" spc="35">
                <a:latin typeface="黑体"/>
                <a:cs typeface="黑体"/>
              </a:rPr>
              <a:t>络</a:t>
            </a:r>
            <a:r>
              <a:rPr dirty="0" sz="2000" spc="45">
                <a:latin typeface="黑体"/>
                <a:cs typeface="黑体"/>
              </a:rPr>
              <a:t>直</a:t>
            </a:r>
            <a:r>
              <a:rPr dirty="0" sz="2000" spc="35">
                <a:latin typeface="黑体"/>
                <a:cs typeface="黑体"/>
              </a:rPr>
              <a:t>播</a:t>
            </a:r>
            <a:r>
              <a:rPr dirty="0" sz="2000" spc="45">
                <a:latin typeface="黑体"/>
                <a:cs typeface="黑体"/>
              </a:rPr>
              <a:t>营销</a:t>
            </a:r>
            <a:r>
              <a:rPr dirty="0" sz="2000" spc="35">
                <a:latin typeface="黑体"/>
                <a:cs typeface="黑体"/>
              </a:rPr>
              <a:t>平</a:t>
            </a:r>
            <a:r>
              <a:rPr dirty="0" sz="2000" spc="45">
                <a:latin typeface="黑体"/>
                <a:cs typeface="黑体"/>
              </a:rPr>
              <a:t>台</a:t>
            </a:r>
            <a:r>
              <a:rPr dirty="0" sz="2000" spc="35">
                <a:latin typeface="黑体"/>
                <a:cs typeface="黑体"/>
              </a:rPr>
              <a:t>经营</a:t>
            </a:r>
            <a:r>
              <a:rPr dirty="0" sz="2000" spc="45">
                <a:latin typeface="黑体"/>
                <a:cs typeface="黑体"/>
              </a:rPr>
              <a:t>者的</a:t>
            </a:r>
            <a:r>
              <a:rPr dirty="0" sz="2000" spc="35">
                <a:latin typeface="黑体"/>
                <a:cs typeface="黑体"/>
              </a:rPr>
              <a:t>主</a:t>
            </a:r>
            <a:r>
              <a:rPr dirty="0" sz="2000" spc="45">
                <a:latin typeface="黑体"/>
                <a:cs typeface="黑体"/>
              </a:rPr>
              <a:t>要</a:t>
            </a:r>
            <a:r>
              <a:rPr dirty="0" sz="2000" spc="35">
                <a:latin typeface="黑体"/>
                <a:cs typeface="黑体"/>
              </a:rPr>
              <a:t>义务</a:t>
            </a:r>
            <a:r>
              <a:rPr dirty="0" sz="2000" spc="45">
                <a:latin typeface="黑体"/>
                <a:cs typeface="黑体"/>
              </a:rPr>
              <a:t>在于</a:t>
            </a:r>
            <a:r>
              <a:rPr dirty="0" sz="2000" spc="35">
                <a:latin typeface="黑体"/>
                <a:cs typeface="黑体"/>
              </a:rPr>
              <a:t>对</a:t>
            </a:r>
            <a:r>
              <a:rPr dirty="0" sz="2000" spc="5">
                <a:latin typeface="黑体"/>
                <a:cs typeface="黑体"/>
              </a:rPr>
              <a:t>平 </a:t>
            </a:r>
            <a:r>
              <a:rPr dirty="0" sz="2000" spc="20">
                <a:latin typeface="黑体"/>
                <a:cs typeface="黑体"/>
              </a:rPr>
              <a:t>台</a:t>
            </a:r>
            <a:r>
              <a:rPr dirty="0" sz="2000" spc="30">
                <a:latin typeface="黑体"/>
                <a:cs typeface="黑体"/>
              </a:rPr>
              <a:t>内</a:t>
            </a:r>
            <a:r>
              <a:rPr dirty="0" sz="2000" spc="20">
                <a:latin typeface="黑体"/>
                <a:cs typeface="黑体"/>
              </a:rPr>
              <a:t>商家资质和</a:t>
            </a:r>
            <a:r>
              <a:rPr dirty="0" sz="2000" spc="30">
                <a:latin typeface="黑体"/>
                <a:cs typeface="黑体"/>
              </a:rPr>
              <a:t>经</a:t>
            </a:r>
            <a:r>
              <a:rPr dirty="0" sz="2000" spc="20">
                <a:latin typeface="黑体"/>
                <a:cs typeface="黑体"/>
              </a:rPr>
              <a:t>营范围的监</a:t>
            </a:r>
            <a:r>
              <a:rPr dirty="0" sz="2000" spc="60">
                <a:latin typeface="黑体"/>
                <a:cs typeface="黑体"/>
              </a:rPr>
              <a:t>管</a:t>
            </a:r>
            <a:r>
              <a:rPr dirty="0" sz="2000" spc="20">
                <a:latin typeface="黑体"/>
                <a:cs typeface="黑体"/>
              </a:rPr>
              <a:t>，平台应当</a:t>
            </a:r>
            <a:r>
              <a:rPr dirty="0" sz="2000" spc="30">
                <a:latin typeface="黑体"/>
                <a:cs typeface="黑体"/>
              </a:rPr>
              <a:t>加</a:t>
            </a:r>
            <a:r>
              <a:rPr dirty="0" sz="2000" spc="20">
                <a:latin typeface="黑体"/>
                <a:cs typeface="黑体"/>
              </a:rPr>
              <a:t>强对入驻本平</a:t>
            </a:r>
            <a:r>
              <a:rPr dirty="0" sz="2000" spc="30">
                <a:latin typeface="黑体"/>
                <a:cs typeface="黑体"/>
              </a:rPr>
              <a:t>台</a:t>
            </a:r>
            <a:r>
              <a:rPr dirty="0" sz="2000" spc="20">
                <a:latin typeface="黑体"/>
                <a:cs typeface="黑体"/>
              </a:rPr>
              <a:t>内</a:t>
            </a:r>
            <a:r>
              <a:rPr dirty="0" sz="2000">
                <a:latin typeface="黑体"/>
                <a:cs typeface="黑体"/>
              </a:rPr>
              <a:t>的 </a:t>
            </a:r>
            <a:r>
              <a:rPr dirty="0" sz="2000" spc="20">
                <a:latin typeface="黑体"/>
                <a:cs typeface="黑体"/>
              </a:rPr>
              <a:t>商</a:t>
            </a:r>
            <a:r>
              <a:rPr dirty="0" sz="2000" spc="30">
                <a:latin typeface="黑体"/>
                <a:cs typeface="黑体"/>
              </a:rPr>
              <a:t>家</a:t>
            </a:r>
            <a:r>
              <a:rPr dirty="0" sz="2000" spc="20">
                <a:latin typeface="黑体"/>
                <a:cs typeface="黑体"/>
              </a:rPr>
              <a:t>主体资质规</a:t>
            </a:r>
            <a:r>
              <a:rPr dirty="0" sz="2000" spc="50">
                <a:latin typeface="黑体"/>
                <a:cs typeface="黑体"/>
              </a:rPr>
              <a:t>范</a:t>
            </a:r>
            <a:r>
              <a:rPr dirty="0" sz="2000" spc="20">
                <a:latin typeface="黑体"/>
                <a:cs typeface="黑体"/>
              </a:rPr>
              <a:t>，督促商家</a:t>
            </a:r>
            <a:r>
              <a:rPr dirty="0" sz="2000" spc="30">
                <a:latin typeface="黑体"/>
                <a:cs typeface="黑体"/>
              </a:rPr>
              <a:t>依</a:t>
            </a:r>
            <a:r>
              <a:rPr dirty="0" sz="2000" spc="20">
                <a:latin typeface="黑体"/>
                <a:cs typeface="黑体"/>
              </a:rPr>
              <a:t>法公示营业</a:t>
            </a:r>
            <a:r>
              <a:rPr dirty="0" sz="2000" spc="30">
                <a:latin typeface="黑体"/>
                <a:cs typeface="黑体"/>
              </a:rPr>
              <a:t>执</a:t>
            </a:r>
            <a:r>
              <a:rPr dirty="0" sz="2000" spc="20">
                <a:latin typeface="黑体"/>
                <a:cs typeface="黑体"/>
              </a:rPr>
              <a:t>照及与其经营</a:t>
            </a:r>
            <a:r>
              <a:rPr dirty="0" sz="2000" spc="30">
                <a:latin typeface="黑体"/>
                <a:cs typeface="黑体"/>
              </a:rPr>
              <a:t>业</a:t>
            </a:r>
            <a:r>
              <a:rPr dirty="0" sz="2000" spc="20">
                <a:latin typeface="黑体"/>
                <a:cs typeface="黑体"/>
              </a:rPr>
              <a:t>务</a:t>
            </a:r>
            <a:r>
              <a:rPr dirty="0" sz="2000">
                <a:latin typeface="黑体"/>
                <a:cs typeface="黑体"/>
              </a:rPr>
              <a:t>有 </a:t>
            </a:r>
            <a:r>
              <a:rPr dirty="0" sz="2000" spc="5">
                <a:latin typeface="黑体"/>
                <a:cs typeface="黑体"/>
              </a:rPr>
              <a:t>关的</a:t>
            </a:r>
            <a:r>
              <a:rPr dirty="0" sz="2000" spc="-5">
                <a:latin typeface="黑体"/>
                <a:cs typeface="黑体"/>
              </a:rPr>
              <a:t>行</a:t>
            </a:r>
            <a:r>
              <a:rPr dirty="0" sz="2000" spc="-10">
                <a:latin typeface="黑体"/>
                <a:cs typeface="黑体"/>
              </a:rPr>
              <a:t>政</a:t>
            </a:r>
            <a:r>
              <a:rPr dirty="0" sz="2000" spc="5">
                <a:latin typeface="黑体"/>
                <a:cs typeface="黑体"/>
              </a:rPr>
              <a:t>许</a:t>
            </a:r>
            <a:r>
              <a:rPr dirty="0" sz="2000" spc="-15">
                <a:latin typeface="黑体"/>
                <a:cs typeface="黑体"/>
              </a:rPr>
              <a:t>可</a:t>
            </a:r>
            <a:r>
              <a:rPr dirty="0" sz="2000" spc="5">
                <a:latin typeface="黑体"/>
                <a:cs typeface="黑体"/>
              </a:rPr>
              <a:t>等信</a:t>
            </a:r>
            <a:r>
              <a:rPr dirty="0" sz="2000" spc="-5">
                <a:latin typeface="黑体"/>
                <a:cs typeface="黑体"/>
              </a:rPr>
              <a:t>息</a:t>
            </a:r>
            <a:r>
              <a:rPr dirty="0" sz="2000" spc="5">
                <a:latin typeface="黑体"/>
                <a:cs typeface="黑体"/>
              </a:rPr>
              <a:t>。</a:t>
            </a:r>
            <a:endParaRPr sz="2000">
              <a:latin typeface="黑体"/>
              <a:cs typeface="黑体"/>
            </a:endParaRPr>
          </a:p>
          <a:p>
            <a:pPr algn="just" marL="12700" marR="5080" indent="720725">
              <a:lnSpc>
                <a:spcPct val="130000"/>
              </a:lnSpc>
              <a:spcBef>
                <a:spcPts val="495"/>
              </a:spcBef>
            </a:pPr>
            <a:r>
              <a:rPr dirty="0" sz="2000" spc="45">
                <a:latin typeface="黑体"/>
                <a:cs typeface="黑体"/>
              </a:rPr>
              <a:t>内容</a:t>
            </a:r>
            <a:r>
              <a:rPr dirty="0" sz="2000" spc="30">
                <a:latin typeface="黑体"/>
                <a:cs typeface="黑体"/>
              </a:rPr>
              <a:t>平</a:t>
            </a:r>
            <a:r>
              <a:rPr dirty="0" sz="2000" spc="45">
                <a:latin typeface="黑体"/>
                <a:cs typeface="黑体"/>
              </a:rPr>
              <a:t>台</a:t>
            </a:r>
            <a:r>
              <a:rPr dirty="0" sz="2000" spc="30">
                <a:latin typeface="黑体"/>
                <a:cs typeface="黑体"/>
              </a:rPr>
              <a:t>类</a:t>
            </a:r>
            <a:r>
              <a:rPr dirty="0" sz="2000" spc="45">
                <a:latin typeface="黑体"/>
                <a:cs typeface="黑体"/>
              </a:rPr>
              <a:t>及社</a:t>
            </a:r>
            <a:r>
              <a:rPr dirty="0" sz="2000" spc="30">
                <a:latin typeface="黑体"/>
                <a:cs typeface="黑体"/>
              </a:rPr>
              <a:t>交</a:t>
            </a:r>
            <a:r>
              <a:rPr dirty="0" sz="2000" spc="45">
                <a:latin typeface="黑体"/>
                <a:cs typeface="黑体"/>
              </a:rPr>
              <a:t>平</a:t>
            </a:r>
            <a:r>
              <a:rPr dirty="0" sz="2000" spc="30">
                <a:latin typeface="黑体"/>
                <a:cs typeface="黑体"/>
              </a:rPr>
              <a:t>台</a:t>
            </a:r>
            <a:r>
              <a:rPr dirty="0" sz="2000" spc="45">
                <a:latin typeface="黑体"/>
                <a:cs typeface="黑体"/>
              </a:rPr>
              <a:t>类网</a:t>
            </a:r>
            <a:r>
              <a:rPr dirty="0" sz="2000" spc="30">
                <a:latin typeface="黑体"/>
                <a:cs typeface="黑体"/>
              </a:rPr>
              <a:t>络</a:t>
            </a:r>
            <a:r>
              <a:rPr dirty="0" sz="2000" spc="45">
                <a:latin typeface="黑体"/>
                <a:cs typeface="黑体"/>
              </a:rPr>
              <a:t>直</a:t>
            </a:r>
            <a:r>
              <a:rPr dirty="0" sz="2000" spc="30">
                <a:latin typeface="黑体"/>
                <a:cs typeface="黑体"/>
              </a:rPr>
              <a:t>播营</a:t>
            </a:r>
            <a:r>
              <a:rPr dirty="0" sz="2000" spc="45">
                <a:latin typeface="黑体"/>
                <a:cs typeface="黑体"/>
              </a:rPr>
              <a:t>销平</a:t>
            </a:r>
            <a:r>
              <a:rPr dirty="0" sz="2000" spc="30">
                <a:latin typeface="黑体"/>
                <a:cs typeface="黑体"/>
              </a:rPr>
              <a:t>台</a:t>
            </a:r>
            <a:r>
              <a:rPr dirty="0" sz="2000" spc="45">
                <a:latin typeface="黑体"/>
                <a:cs typeface="黑体"/>
              </a:rPr>
              <a:t>经</a:t>
            </a:r>
            <a:r>
              <a:rPr dirty="0" sz="2000" spc="30">
                <a:latin typeface="黑体"/>
                <a:cs typeface="黑体"/>
              </a:rPr>
              <a:t>营者</a:t>
            </a:r>
            <a:r>
              <a:rPr dirty="0" sz="2000" spc="45">
                <a:latin typeface="黑体"/>
                <a:cs typeface="黑体"/>
              </a:rPr>
              <a:t>的主</a:t>
            </a:r>
            <a:r>
              <a:rPr dirty="0" sz="2000" spc="30">
                <a:latin typeface="黑体"/>
                <a:cs typeface="黑体"/>
              </a:rPr>
              <a:t>要</a:t>
            </a:r>
            <a:r>
              <a:rPr dirty="0" sz="2000">
                <a:latin typeface="黑体"/>
                <a:cs typeface="黑体"/>
              </a:rPr>
              <a:t>义 </a:t>
            </a:r>
            <a:r>
              <a:rPr dirty="0" sz="2000" spc="20">
                <a:latin typeface="黑体"/>
                <a:cs typeface="黑体"/>
              </a:rPr>
              <a:t>务</a:t>
            </a:r>
            <a:r>
              <a:rPr dirty="0" sz="2000" spc="30">
                <a:latin typeface="黑体"/>
                <a:cs typeface="黑体"/>
              </a:rPr>
              <a:t>均</a:t>
            </a:r>
            <a:r>
              <a:rPr dirty="0" sz="2000" spc="20">
                <a:latin typeface="黑体"/>
                <a:cs typeface="黑体"/>
              </a:rPr>
              <a:t>在于避免主</a:t>
            </a:r>
            <a:r>
              <a:rPr dirty="0" sz="2000" spc="30">
                <a:latin typeface="黑体"/>
                <a:cs typeface="黑体"/>
              </a:rPr>
              <a:t>播</a:t>
            </a:r>
            <a:r>
              <a:rPr dirty="0" sz="2000" spc="20">
                <a:latin typeface="黑体"/>
                <a:cs typeface="黑体"/>
              </a:rPr>
              <a:t>与用户达成</a:t>
            </a:r>
            <a:r>
              <a:rPr dirty="0" sz="2000" spc="30">
                <a:latin typeface="黑体"/>
                <a:cs typeface="黑体"/>
              </a:rPr>
              <a:t>线</a:t>
            </a:r>
            <a:r>
              <a:rPr dirty="0" sz="2000" spc="20">
                <a:latin typeface="黑体"/>
                <a:cs typeface="黑体"/>
              </a:rPr>
              <a:t>下交</a:t>
            </a:r>
            <a:r>
              <a:rPr dirty="0" sz="2000" spc="60">
                <a:latin typeface="黑体"/>
                <a:cs typeface="黑体"/>
              </a:rPr>
              <a:t>易</a:t>
            </a:r>
            <a:r>
              <a:rPr dirty="0" sz="2000" spc="20">
                <a:latin typeface="黑体"/>
                <a:cs typeface="黑体"/>
              </a:rPr>
              <a:t>，这</a:t>
            </a:r>
            <a:r>
              <a:rPr dirty="0" sz="2000" spc="30">
                <a:latin typeface="黑体"/>
                <a:cs typeface="黑体"/>
              </a:rPr>
              <a:t>一</a:t>
            </a:r>
            <a:r>
              <a:rPr dirty="0" sz="2000" spc="20">
                <a:latin typeface="黑体"/>
                <a:cs typeface="黑体"/>
              </a:rPr>
              <a:t>点系基于网络</a:t>
            </a:r>
            <a:r>
              <a:rPr dirty="0" sz="2000" spc="30">
                <a:latin typeface="黑体"/>
                <a:cs typeface="黑体"/>
              </a:rPr>
              <a:t>直</a:t>
            </a:r>
            <a:r>
              <a:rPr dirty="0" sz="2000" spc="20">
                <a:latin typeface="黑体"/>
                <a:cs typeface="黑体"/>
              </a:rPr>
              <a:t>播</a:t>
            </a:r>
            <a:r>
              <a:rPr dirty="0" sz="2000">
                <a:latin typeface="黑体"/>
                <a:cs typeface="黑体"/>
              </a:rPr>
              <a:t>的 </a:t>
            </a:r>
            <a:r>
              <a:rPr dirty="0" sz="2000" spc="5">
                <a:latin typeface="黑体"/>
                <a:cs typeface="黑体"/>
              </a:rPr>
              <a:t>特征</a:t>
            </a:r>
            <a:r>
              <a:rPr dirty="0" sz="2000" spc="-5">
                <a:latin typeface="黑体"/>
                <a:cs typeface="黑体"/>
              </a:rPr>
              <a:t>而</a:t>
            </a:r>
            <a:r>
              <a:rPr dirty="0" sz="2000" spc="-10">
                <a:latin typeface="黑体"/>
                <a:cs typeface="黑体"/>
              </a:rPr>
              <a:t>提</a:t>
            </a:r>
            <a:r>
              <a:rPr dirty="0" sz="2000" spc="5">
                <a:latin typeface="黑体"/>
                <a:cs typeface="黑体"/>
              </a:rPr>
              <a:t>出</a:t>
            </a:r>
            <a:r>
              <a:rPr dirty="0" sz="2000" spc="-15">
                <a:latin typeface="黑体"/>
                <a:cs typeface="黑体"/>
              </a:rPr>
              <a:t>的</a:t>
            </a:r>
            <a:r>
              <a:rPr dirty="0" sz="2000">
                <a:latin typeface="黑体"/>
                <a:cs typeface="黑体"/>
              </a:rPr>
              <a:t>，</a:t>
            </a:r>
            <a:r>
              <a:rPr dirty="0" sz="2000" spc="5">
                <a:latin typeface="黑体"/>
                <a:cs typeface="黑体"/>
              </a:rPr>
              <a:t>有别</a:t>
            </a:r>
            <a:r>
              <a:rPr dirty="0" sz="2000" spc="-20">
                <a:latin typeface="黑体"/>
                <a:cs typeface="黑体"/>
              </a:rPr>
              <a:t>于</a:t>
            </a:r>
            <a:r>
              <a:rPr dirty="0" sz="2000" spc="5">
                <a:latin typeface="黑体"/>
                <a:cs typeface="黑体"/>
              </a:rPr>
              <a:t>线</a:t>
            </a:r>
            <a:r>
              <a:rPr dirty="0" sz="2000" spc="-15">
                <a:latin typeface="黑体"/>
                <a:cs typeface="黑体"/>
              </a:rPr>
              <a:t>下</a:t>
            </a:r>
            <a:r>
              <a:rPr dirty="0" sz="2000" spc="5">
                <a:latin typeface="黑体"/>
                <a:cs typeface="黑体"/>
              </a:rPr>
              <a:t>交</a:t>
            </a:r>
            <a:r>
              <a:rPr dirty="0" sz="2000">
                <a:latin typeface="黑体"/>
                <a:cs typeface="黑体"/>
              </a:rPr>
              <a:t>易、</a:t>
            </a:r>
            <a:r>
              <a:rPr dirty="0" sz="2000" spc="-10">
                <a:latin typeface="黑体"/>
                <a:cs typeface="黑体"/>
              </a:rPr>
              <a:t>其</a:t>
            </a:r>
            <a:r>
              <a:rPr dirty="0" sz="2000" spc="5">
                <a:latin typeface="黑体"/>
                <a:cs typeface="黑体"/>
              </a:rPr>
              <a:t>他</a:t>
            </a:r>
            <a:r>
              <a:rPr dirty="0" sz="2000" spc="-15">
                <a:latin typeface="黑体"/>
                <a:cs typeface="黑体"/>
              </a:rPr>
              <a:t>非</a:t>
            </a:r>
            <a:r>
              <a:rPr dirty="0" sz="2000" spc="5">
                <a:latin typeface="黑体"/>
                <a:cs typeface="黑体"/>
              </a:rPr>
              <a:t>直播</a:t>
            </a:r>
            <a:r>
              <a:rPr dirty="0" sz="2000" spc="-5">
                <a:latin typeface="黑体"/>
                <a:cs typeface="黑体"/>
              </a:rPr>
              <a:t>线</a:t>
            </a:r>
            <a:r>
              <a:rPr dirty="0" sz="2000" spc="-10">
                <a:latin typeface="黑体"/>
                <a:cs typeface="黑体"/>
              </a:rPr>
              <a:t>上</a:t>
            </a:r>
            <a:r>
              <a:rPr dirty="0" sz="2000" spc="5">
                <a:latin typeface="黑体"/>
                <a:cs typeface="黑体"/>
              </a:rPr>
              <a:t>交</a:t>
            </a:r>
            <a:r>
              <a:rPr dirty="0" sz="2000" spc="-15">
                <a:latin typeface="黑体"/>
                <a:cs typeface="黑体"/>
              </a:rPr>
              <a:t>易</a:t>
            </a:r>
            <a:r>
              <a:rPr dirty="0" sz="2000" spc="5">
                <a:latin typeface="黑体"/>
                <a:cs typeface="黑体"/>
              </a:rPr>
              <a:t>的规</a:t>
            </a:r>
            <a:r>
              <a:rPr dirty="0" sz="2000">
                <a:latin typeface="黑体"/>
                <a:cs typeface="黑体"/>
              </a:rPr>
              <a:t>定</a:t>
            </a:r>
            <a:r>
              <a:rPr dirty="0" sz="2000" spc="5">
                <a:latin typeface="黑体"/>
                <a:cs typeface="黑体"/>
              </a:rPr>
              <a:t>。</a:t>
            </a:r>
            <a:endParaRPr sz="2000">
              <a:latin typeface="黑体"/>
              <a:cs typeface="黑体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94747" y="5231891"/>
            <a:ext cx="2164079" cy="133654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87283" y="2069592"/>
            <a:ext cx="3968496" cy="3081527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62811" cy="12237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23594" y="236042"/>
            <a:ext cx="566864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74165" algn="l"/>
              </a:tabLst>
            </a:pPr>
            <a:r>
              <a:rPr dirty="0" sz="3200" spc="10"/>
              <a:t>活动</a:t>
            </a:r>
            <a:r>
              <a:rPr dirty="0" sz="3200" spc="-10"/>
              <a:t>三	</a:t>
            </a:r>
            <a:r>
              <a:rPr dirty="0" sz="3200" spc="5"/>
              <a:t>认识</a:t>
            </a:r>
            <a:r>
              <a:rPr dirty="0" sz="3200" spc="-10"/>
              <a:t>直</a:t>
            </a:r>
            <a:r>
              <a:rPr dirty="0" sz="3200" spc="5"/>
              <a:t>播</a:t>
            </a:r>
            <a:r>
              <a:rPr dirty="0" sz="3200" spc="-10"/>
              <a:t>电商</a:t>
            </a:r>
            <a:r>
              <a:rPr dirty="0" sz="3200"/>
              <a:t>行</a:t>
            </a:r>
            <a:r>
              <a:rPr dirty="0" sz="3200" spc="-10"/>
              <a:t>为规范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239268" y="1367027"/>
            <a:ext cx="4326890" cy="523240"/>
          </a:xfrm>
          <a:prstGeom prst="rect">
            <a:avLst/>
          </a:prstGeom>
          <a:solidFill>
            <a:srgbClr val="FFB954"/>
          </a:solidFill>
        </p:spPr>
        <p:txBody>
          <a:bodyPr wrap="square" lIns="0" tIns="38735" rIns="0" bIns="0" rtlCol="0" vert="horz">
            <a:spAutoFit/>
          </a:bodyPr>
          <a:lstStyle/>
          <a:p>
            <a:pPr marL="461645">
              <a:lnSpc>
                <a:spcPct val="100000"/>
              </a:lnSpc>
              <a:spcBef>
                <a:spcPts val="305"/>
              </a:spcBef>
            </a:pPr>
            <a:r>
              <a:rPr dirty="0" sz="2800">
                <a:latin typeface="Arial"/>
                <a:cs typeface="Arial"/>
              </a:rPr>
              <a:t>2</a:t>
            </a:r>
            <a:r>
              <a:rPr dirty="0" sz="2800">
                <a:latin typeface="黑体"/>
                <a:cs typeface="黑体"/>
              </a:rPr>
              <a:t>．直播电商</a:t>
            </a:r>
            <a:r>
              <a:rPr dirty="0" sz="2800" spc="-5">
                <a:latin typeface="黑体"/>
                <a:cs typeface="黑体"/>
              </a:rPr>
              <a:t>行</a:t>
            </a:r>
            <a:r>
              <a:rPr dirty="0" sz="2800">
                <a:latin typeface="黑体"/>
                <a:cs typeface="黑体"/>
              </a:rPr>
              <a:t>为</a:t>
            </a:r>
            <a:r>
              <a:rPr dirty="0" sz="2800" spc="-5">
                <a:latin typeface="黑体"/>
                <a:cs typeface="黑体"/>
              </a:rPr>
              <a:t>规范</a:t>
            </a:r>
            <a:endParaRPr sz="2800">
              <a:latin typeface="黑体"/>
              <a:cs typeface="黑体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9268" y="2071116"/>
            <a:ext cx="4030979" cy="742315"/>
          </a:xfrm>
          <a:prstGeom prst="rect">
            <a:avLst/>
          </a:prstGeom>
          <a:solidFill>
            <a:srgbClr val="EB5F74"/>
          </a:solidFill>
          <a:ln w="12700">
            <a:solidFill>
              <a:srgbClr val="AC4452"/>
            </a:solidFill>
          </a:ln>
        </p:spPr>
        <p:txBody>
          <a:bodyPr wrap="square" lIns="0" tIns="183515" rIns="0" bIns="0" rtlCol="0" vert="horz">
            <a:spAutoFit/>
          </a:bodyPr>
          <a:lstStyle/>
          <a:p>
            <a:pPr marL="754380">
              <a:lnSpc>
                <a:spcPct val="100000"/>
              </a:lnSpc>
              <a:spcBef>
                <a:spcPts val="1445"/>
              </a:spcBef>
            </a:pPr>
            <a:r>
              <a:rPr dirty="0" sz="2400">
                <a:solidFill>
                  <a:srgbClr val="FFFFFF"/>
                </a:solidFill>
                <a:latin typeface="黑体"/>
                <a:cs typeface="黑体"/>
              </a:rPr>
              <a:t>其他参与者</a:t>
            </a:r>
            <a:r>
              <a:rPr dirty="0" sz="2400" spc="-5">
                <a:solidFill>
                  <a:srgbClr val="FFFFFF"/>
                </a:solidFill>
                <a:latin typeface="黑体"/>
                <a:cs typeface="黑体"/>
              </a:rPr>
              <a:t>：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MCN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2521" y="2948305"/>
            <a:ext cx="5855970" cy="3355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720725">
              <a:lnSpc>
                <a:spcPct val="130000"/>
              </a:lnSpc>
              <a:spcBef>
                <a:spcPts val="100"/>
              </a:spcBef>
            </a:pPr>
            <a:r>
              <a:rPr dirty="0" sz="2400" spc="-5">
                <a:latin typeface="Arial"/>
                <a:cs typeface="Arial"/>
              </a:rPr>
              <a:t>MCN</a:t>
            </a:r>
            <a:r>
              <a:rPr dirty="0" sz="2400" spc="114">
                <a:latin typeface="Arial"/>
                <a:cs typeface="Arial"/>
              </a:rPr>
              <a:t> </a:t>
            </a:r>
            <a:r>
              <a:rPr dirty="0" sz="2400">
                <a:latin typeface="黑体"/>
                <a:cs typeface="黑体"/>
              </a:rPr>
              <a:t>（</a:t>
            </a:r>
            <a:r>
              <a:rPr dirty="0" sz="2400" spc="-400">
                <a:latin typeface="黑体"/>
                <a:cs typeface="黑体"/>
              </a:rPr>
              <a:t> </a:t>
            </a:r>
            <a:r>
              <a:rPr dirty="0" sz="2400">
                <a:latin typeface="黑体"/>
                <a:cs typeface="黑体"/>
              </a:rPr>
              <a:t>多</a:t>
            </a:r>
            <a:r>
              <a:rPr dirty="0" sz="2400" spc="-420">
                <a:latin typeface="黑体"/>
                <a:cs typeface="黑体"/>
              </a:rPr>
              <a:t> </a:t>
            </a:r>
            <a:r>
              <a:rPr dirty="0" sz="2400">
                <a:latin typeface="黑体"/>
                <a:cs typeface="黑体"/>
              </a:rPr>
              <a:t>频</a:t>
            </a:r>
            <a:r>
              <a:rPr dirty="0" sz="2400" spc="-420">
                <a:latin typeface="黑体"/>
                <a:cs typeface="黑体"/>
              </a:rPr>
              <a:t> </a:t>
            </a:r>
            <a:r>
              <a:rPr dirty="0" sz="2400">
                <a:latin typeface="黑体"/>
                <a:cs typeface="黑体"/>
              </a:rPr>
              <a:t>道</a:t>
            </a:r>
            <a:r>
              <a:rPr dirty="0" sz="2400" spc="-430">
                <a:latin typeface="黑体"/>
                <a:cs typeface="黑体"/>
              </a:rPr>
              <a:t> </a:t>
            </a:r>
            <a:r>
              <a:rPr dirty="0" sz="2400">
                <a:latin typeface="黑体"/>
                <a:cs typeface="黑体"/>
              </a:rPr>
              <a:t>网</a:t>
            </a:r>
            <a:r>
              <a:rPr dirty="0" sz="2400" spc="-415">
                <a:latin typeface="黑体"/>
                <a:cs typeface="黑体"/>
              </a:rPr>
              <a:t> </a:t>
            </a:r>
            <a:r>
              <a:rPr dirty="0" sz="2400">
                <a:latin typeface="黑体"/>
                <a:cs typeface="黑体"/>
              </a:rPr>
              <a:t>络</a:t>
            </a:r>
            <a:r>
              <a:rPr dirty="0" sz="2400" spc="-405">
                <a:latin typeface="黑体"/>
                <a:cs typeface="黑体"/>
              </a:rPr>
              <a:t> </a:t>
            </a:r>
            <a:r>
              <a:rPr dirty="0" sz="2400" spc="-5">
                <a:latin typeface="Arial"/>
                <a:cs typeface="Arial"/>
              </a:rPr>
              <a:t>Multi-Channel  </a:t>
            </a:r>
            <a:r>
              <a:rPr dirty="0" sz="2400" spc="5">
                <a:latin typeface="Arial"/>
                <a:cs typeface="Arial"/>
              </a:rPr>
              <a:t>Network</a:t>
            </a:r>
            <a:r>
              <a:rPr dirty="0" sz="2400" spc="80">
                <a:latin typeface="黑体"/>
                <a:cs typeface="黑体"/>
              </a:rPr>
              <a:t>是</a:t>
            </a:r>
            <a:r>
              <a:rPr dirty="0" sz="2400" spc="65">
                <a:latin typeface="黑体"/>
                <a:cs typeface="黑体"/>
              </a:rPr>
              <a:t>与内容创作者合作或直接生产</a:t>
            </a:r>
            <a:r>
              <a:rPr dirty="0" sz="2400">
                <a:latin typeface="黑体"/>
                <a:cs typeface="黑体"/>
              </a:rPr>
              <a:t>各 </a:t>
            </a:r>
            <a:r>
              <a:rPr dirty="0" sz="2400" spc="5">
                <a:latin typeface="黑体"/>
                <a:cs typeface="黑体"/>
              </a:rPr>
              <a:t>种独</a:t>
            </a:r>
            <a:r>
              <a:rPr dirty="0" sz="2400" spc="20">
                <a:latin typeface="黑体"/>
                <a:cs typeface="黑体"/>
              </a:rPr>
              <a:t>特</a:t>
            </a:r>
            <a:r>
              <a:rPr dirty="0" sz="2400" spc="5">
                <a:latin typeface="黑体"/>
                <a:cs typeface="黑体"/>
              </a:rPr>
              <a:t>内</a:t>
            </a:r>
            <a:r>
              <a:rPr dirty="0" sz="2400" spc="20">
                <a:latin typeface="黑体"/>
                <a:cs typeface="黑体"/>
              </a:rPr>
              <a:t>容</a:t>
            </a:r>
            <a:r>
              <a:rPr dirty="0" sz="2400" spc="5">
                <a:latin typeface="黑体"/>
                <a:cs typeface="黑体"/>
              </a:rPr>
              <a:t>的任</a:t>
            </a:r>
            <a:r>
              <a:rPr dirty="0" sz="2400" spc="20">
                <a:latin typeface="黑体"/>
                <a:cs typeface="黑体"/>
              </a:rPr>
              <a:t>何</a:t>
            </a:r>
            <a:r>
              <a:rPr dirty="0" sz="2400" spc="5">
                <a:latin typeface="黑体"/>
                <a:cs typeface="黑体"/>
              </a:rPr>
              <a:t>实</a:t>
            </a:r>
            <a:r>
              <a:rPr dirty="0" sz="2400" spc="20">
                <a:latin typeface="黑体"/>
                <a:cs typeface="黑体"/>
              </a:rPr>
              <a:t>体</a:t>
            </a:r>
            <a:r>
              <a:rPr dirty="0" sz="2400" spc="5">
                <a:latin typeface="黑体"/>
                <a:cs typeface="黑体"/>
              </a:rPr>
              <a:t>或组</a:t>
            </a:r>
            <a:r>
              <a:rPr dirty="0" sz="2400" spc="55">
                <a:latin typeface="黑体"/>
                <a:cs typeface="黑体"/>
              </a:rPr>
              <a:t>织</a:t>
            </a:r>
            <a:r>
              <a:rPr dirty="0" sz="2400" spc="15">
                <a:latin typeface="黑体"/>
                <a:cs typeface="黑体"/>
              </a:rPr>
              <a:t>，</a:t>
            </a:r>
            <a:r>
              <a:rPr dirty="0" sz="2400" spc="20">
                <a:latin typeface="黑体"/>
                <a:cs typeface="黑体"/>
              </a:rPr>
              <a:t>并</a:t>
            </a:r>
            <a:r>
              <a:rPr dirty="0" sz="2400" spc="5">
                <a:latin typeface="黑体"/>
                <a:cs typeface="黑体"/>
              </a:rPr>
              <a:t>在发布</a:t>
            </a:r>
            <a:r>
              <a:rPr dirty="0" sz="2400">
                <a:latin typeface="黑体"/>
                <a:cs typeface="黑体"/>
              </a:rPr>
              <a:t>内 </a:t>
            </a:r>
            <a:r>
              <a:rPr dirty="0" sz="2400" spc="5">
                <a:latin typeface="黑体"/>
                <a:cs typeface="黑体"/>
              </a:rPr>
              <a:t>容的</a:t>
            </a:r>
            <a:r>
              <a:rPr dirty="0" sz="2400" spc="15">
                <a:latin typeface="黑体"/>
                <a:cs typeface="黑体"/>
              </a:rPr>
              <a:t>平</a:t>
            </a:r>
            <a:r>
              <a:rPr dirty="0" sz="2400" spc="5">
                <a:latin typeface="黑体"/>
                <a:cs typeface="黑体"/>
              </a:rPr>
              <a:t>台</a:t>
            </a:r>
            <a:r>
              <a:rPr dirty="0" sz="2400" spc="15">
                <a:latin typeface="黑体"/>
                <a:cs typeface="黑体"/>
              </a:rPr>
              <a:t>上</a:t>
            </a:r>
            <a:r>
              <a:rPr dirty="0" sz="2400" spc="5">
                <a:latin typeface="黑体"/>
                <a:cs typeface="黑体"/>
              </a:rPr>
              <a:t>执行</a:t>
            </a:r>
            <a:r>
              <a:rPr dirty="0" sz="2400" spc="15">
                <a:latin typeface="黑体"/>
                <a:cs typeface="黑体"/>
              </a:rPr>
              <a:t>业</a:t>
            </a:r>
            <a:r>
              <a:rPr dirty="0" sz="2400" spc="5">
                <a:latin typeface="黑体"/>
                <a:cs typeface="黑体"/>
              </a:rPr>
              <a:t>务</a:t>
            </a:r>
            <a:r>
              <a:rPr dirty="0" sz="2400" spc="15">
                <a:latin typeface="黑体"/>
                <a:cs typeface="黑体"/>
              </a:rPr>
              <a:t>和</a:t>
            </a:r>
            <a:r>
              <a:rPr dirty="0" sz="2400" spc="5">
                <a:latin typeface="黑体"/>
                <a:cs typeface="黑体"/>
              </a:rPr>
              <a:t>营销</a:t>
            </a:r>
            <a:r>
              <a:rPr dirty="0" sz="2400" spc="15">
                <a:latin typeface="黑体"/>
                <a:cs typeface="黑体"/>
              </a:rPr>
              <a:t>功</a:t>
            </a:r>
            <a:r>
              <a:rPr dirty="0" sz="2400" spc="45">
                <a:latin typeface="黑体"/>
                <a:cs typeface="黑体"/>
              </a:rPr>
              <a:t>能</a:t>
            </a:r>
            <a:r>
              <a:rPr dirty="0" sz="2400" spc="20">
                <a:latin typeface="黑体"/>
                <a:cs typeface="黑体"/>
              </a:rPr>
              <a:t>）</a:t>
            </a:r>
            <a:r>
              <a:rPr dirty="0" sz="2400" spc="5">
                <a:latin typeface="黑体"/>
                <a:cs typeface="黑体"/>
              </a:rPr>
              <a:t>机构等主 </a:t>
            </a:r>
            <a:r>
              <a:rPr dirty="0" sz="2400" spc="5">
                <a:latin typeface="黑体"/>
                <a:cs typeface="黑体"/>
              </a:rPr>
              <a:t>播服</a:t>
            </a:r>
            <a:r>
              <a:rPr dirty="0" sz="2400" spc="20">
                <a:latin typeface="黑体"/>
                <a:cs typeface="黑体"/>
              </a:rPr>
              <a:t>务</a:t>
            </a:r>
            <a:r>
              <a:rPr dirty="0" sz="2400" spc="5">
                <a:latin typeface="黑体"/>
                <a:cs typeface="黑体"/>
              </a:rPr>
              <a:t>机</a:t>
            </a:r>
            <a:r>
              <a:rPr dirty="0" sz="2400" spc="20">
                <a:latin typeface="黑体"/>
                <a:cs typeface="黑体"/>
              </a:rPr>
              <a:t>构</a:t>
            </a:r>
            <a:r>
              <a:rPr dirty="0" sz="2400" spc="5">
                <a:latin typeface="黑体"/>
                <a:cs typeface="黑体"/>
              </a:rPr>
              <a:t>应建</a:t>
            </a:r>
            <a:r>
              <a:rPr dirty="0" sz="2400" spc="20">
                <a:latin typeface="黑体"/>
                <a:cs typeface="黑体"/>
              </a:rPr>
              <a:t>立</a:t>
            </a:r>
            <a:r>
              <a:rPr dirty="0" sz="2400" spc="5">
                <a:latin typeface="黑体"/>
                <a:cs typeface="黑体"/>
              </a:rPr>
              <a:t>健</a:t>
            </a:r>
            <a:r>
              <a:rPr dirty="0" sz="2400" spc="20">
                <a:latin typeface="黑体"/>
                <a:cs typeface="黑体"/>
              </a:rPr>
              <a:t>全</a:t>
            </a:r>
            <a:r>
              <a:rPr dirty="0" sz="2400" spc="5">
                <a:latin typeface="黑体"/>
                <a:cs typeface="黑体"/>
              </a:rPr>
              <a:t>内部</a:t>
            </a:r>
            <a:r>
              <a:rPr dirty="0" sz="2400" spc="20">
                <a:latin typeface="黑体"/>
                <a:cs typeface="黑体"/>
              </a:rPr>
              <a:t>管</a:t>
            </a:r>
            <a:r>
              <a:rPr dirty="0" sz="2400" spc="5">
                <a:latin typeface="黑体"/>
                <a:cs typeface="黑体"/>
              </a:rPr>
              <a:t>理</a:t>
            </a:r>
            <a:r>
              <a:rPr dirty="0" sz="2400" spc="20">
                <a:latin typeface="黑体"/>
                <a:cs typeface="黑体"/>
              </a:rPr>
              <a:t>规</a:t>
            </a:r>
            <a:r>
              <a:rPr dirty="0" sz="2400" spc="50">
                <a:latin typeface="黑体"/>
                <a:cs typeface="黑体"/>
              </a:rPr>
              <a:t>范</a:t>
            </a:r>
            <a:r>
              <a:rPr dirty="0" sz="2400" spc="10">
                <a:latin typeface="黑体"/>
                <a:cs typeface="黑体"/>
              </a:rPr>
              <a:t>，落实 </a:t>
            </a:r>
            <a:r>
              <a:rPr dirty="0" sz="2400" spc="5">
                <a:latin typeface="黑体"/>
                <a:cs typeface="黑体"/>
              </a:rPr>
              <a:t>合作</a:t>
            </a:r>
            <a:r>
              <a:rPr dirty="0" sz="2400" spc="20">
                <a:latin typeface="黑体"/>
                <a:cs typeface="黑体"/>
              </a:rPr>
              <a:t>协</a:t>
            </a:r>
            <a:r>
              <a:rPr dirty="0" sz="2400" spc="5">
                <a:latin typeface="黑体"/>
                <a:cs typeface="黑体"/>
              </a:rPr>
              <a:t>议</a:t>
            </a:r>
            <a:r>
              <a:rPr dirty="0" sz="2400" spc="20">
                <a:latin typeface="黑体"/>
                <a:cs typeface="黑体"/>
              </a:rPr>
              <a:t>与</a:t>
            </a:r>
            <a:r>
              <a:rPr dirty="0" sz="2400" spc="5">
                <a:latin typeface="黑体"/>
                <a:cs typeface="黑体"/>
              </a:rPr>
              <a:t>平台</a:t>
            </a:r>
            <a:r>
              <a:rPr dirty="0" sz="2400" spc="20">
                <a:latin typeface="黑体"/>
                <a:cs typeface="黑体"/>
              </a:rPr>
              <a:t>规</a:t>
            </a:r>
            <a:r>
              <a:rPr dirty="0" sz="2400" spc="30">
                <a:latin typeface="黑体"/>
                <a:cs typeface="黑体"/>
              </a:rPr>
              <a:t>则</a:t>
            </a:r>
            <a:r>
              <a:rPr dirty="0" sz="2400" spc="20">
                <a:latin typeface="黑体"/>
                <a:cs typeface="黑体"/>
              </a:rPr>
              <a:t>，</a:t>
            </a:r>
            <a:r>
              <a:rPr dirty="0" sz="2400" spc="5">
                <a:latin typeface="黑体"/>
                <a:cs typeface="黑体"/>
              </a:rPr>
              <a:t>用户</a:t>
            </a:r>
            <a:r>
              <a:rPr dirty="0" sz="2400" spc="20">
                <a:latin typeface="黑体"/>
                <a:cs typeface="黑体"/>
              </a:rPr>
              <a:t>不</a:t>
            </a:r>
            <a:r>
              <a:rPr dirty="0" sz="2400" spc="5">
                <a:latin typeface="黑体"/>
                <a:cs typeface="黑体"/>
              </a:rPr>
              <a:t>得</a:t>
            </a:r>
            <a:r>
              <a:rPr dirty="0" sz="2400" spc="20">
                <a:latin typeface="黑体"/>
                <a:cs typeface="黑体"/>
              </a:rPr>
              <a:t>利</a:t>
            </a:r>
            <a:r>
              <a:rPr dirty="0" sz="2400" spc="5">
                <a:latin typeface="黑体"/>
                <a:cs typeface="黑体"/>
              </a:rPr>
              <a:t>用直播</a:t>
            </a:r>
            <a:r>
              <a:rPr dirty="0" sz="2400">
                <a:latin typeface="黑体"/>
                <a:cs typeface="黑体"/>
              </a:rPr>
              <a:t>平 </a:t>
            </a:r>
            <a:r>
              <a:rPr dirty="0" sz="2400" spc="-5">
                <a:latin typeface="黑体"/>
                <a:cs typeface="黑体"/>
              </a:rPr>
              <a:t>台发布不当言论，侵犯他人合法权</a:t>
            </a:r>
            <a:r>
              <a:rPr dirty="0" sz="2400">
                <a:latin typeface="黑体"/>
                <a:cs typeface="黑体"/>
              </a:rPr>
              <a:t>益。</a:t>
            </a:r>
            <a:endParaRPr sz="2400">
              <a:latin typeface="黑体"/>
              <a:cs typeface="黑体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493764" y="1825751"/>
            <a:ext cx="5465445" cy="4742815"/>
            <a:chOff x="6493764" y="1825751"/>
            <a:chExt cx="5465445" cy="474281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94748" y="5231892"/>
              <a:ext cx="2164079" cy="133654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93764" y="1825751"/>
              <a:ext cx="5329428" cy="34488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62811" cy="12237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23594" y="236042"/>
            <a:ext cx="566864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74165" algn="l"/>
              </a:tabLst>
            </a:pPr>
            <a:r>
              <a:rPr dirty="0" sz="3200" spc="10"/>
              <a:t>活动</a:t>
            </a:r>
            <a:r>
              <a:rPr dirty="0" sz="3200" spc="-10"/>
              <a:t>三	</a:t>
            </a:r>
            <a:r>
              <a:rPr dirty="0" sz="3200" spc="5"/>
              <a:t>认识</a:t>
            </a:r>
            <a:r>
              <a:rPr dirty="0" sz="3200" spc="-10"/>
              <a:t>直</a:t>
            </a:r>
            <a:r>
              <a:rPr dirty="0" sz="3200" spc="5"/>
              <a:t>播</a:t>
            </a:r>
            <a:r>
              <a:rPr dirty="0" sz="3200" spc="-10"/>
              <a:t>电商</a:t>
            </a:r>
            <a:r>
              <a:rPr dirty="0" sz="3200"/>
              <a:t>行</a:t>
            </a:r>
            <a:r>
              <a:rPr dirty="0" sz="3200" spc="-10"/>
              <a:t>为规范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239268" y="1367027"/>
            <a:ext cx="4326890" cy="523240"/>
          </a:xfrm>
          <a:prstGeom prst="rect">
            <a:avLst/>
          </a:prstGeom>
          <a:solidFill>
            <a:srgbClr val="FFB954"/>
          </a:solidFill>
        </p:spPr>
        <p:txBody>
          <a:bodyPr wrap="square" lIns="0" tIns="38735" rIns="0" bIns="0" rtlCol="0" vert="horz">
            <a:spAutoFit/>
          </a:bodyPr>
          <a:lstStyle/>
          <a:p>
            <a:pPr marL="461645">
              <a:lnSpc>
                <a:spcPct val="100000"/>
              </a:lnSpc>
              <a:spcBef>
                <a:spcPts val="305"/>
              </a:spcBef>
            </a:pPr>
            <a:r>
              <a:rPr dirty="0" sz="2800">
                <a:latin typeface="Arial"/>
                <a:cs typeface="Arial"/>
              </a:rPr>
              <a:t>2</a:t>
            </a:r>
            <a:r>
              <a:rPr dirty="0" sz="2800">
                <a:latin typeface="黑体"/>
                <a:cs typeface="黑体"/>
              </a:rPr>
              <a:t>．直播电商</a:t>
            </a:r>
            <a:r>
              <a:rPr dirty="0" sz="2800" spc="-5">
                <a:latin typeface="黑体"/>
                <a:cs typeface="黑体"/>
              </a:rPr>
              <a:t>行</a:t>
            </a:r>
            <a:r>
              <a:rPr dirty="0" sz="2800">
                <a:latin typeface="黑体"/>
                <a:cs typeface="黑体"/>
              </a:rPr>
              <a:t>为</a:t>
            </a:r>
            <a:r>
              <a:rPr dirty="0" sz="2800" spc="-5">
                <a:latin typeface="黑体"/>
                <a:cs typeface="黑体"/>
              </a:rPr>
              <a:t>规范</a:t>
            </a:r>
            <a:endParaRPr sz="2800">
              <a:latin typeface="黑体"/>
              <a:cs typeface="黑体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6633" y="1915320"/>
            <a:ext cx="11579225" cy="9766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720725">
              <a:lnSpc>
                <a:spcPct val="130000"/>
              </a:lnSpc>
              <a:spcBef>
                <a:spcPts val="95"/>
              </a:spcBef>
            </a:pPr>
            <a:r>
              <a:rPr dirty="0" sz="2400" spc="35">
                <a:latin typeface="黑体"/>
                <a:cs typeface="黑体"/>
              </a:rPr>
              <a:t>同时，</a:t>
            </a:r>
            <a:r>
              <a:rPr dirty="0" sz="2400" spc="45">
                <a:latin typeface="黑体"/>
                <a:cs typeface="黑体"/>
              </a:rPr>
              <a:t>规范</a:t>
            </a:r>
            <a:r>
              <a:rPr dirty="0" sz="2400" spc="30">
                <a:latin typeface="黑体"/>
                <a:cs typeface="黑体"/>
              </a:rPr>
              <a:t>对主播服</a:t>
            </a:r>
            <a:r>
              <a:rPr dirty="0" sz="2400" spc="45">
                <a:latin typeface="黑体"/>
                <a:cs typeface="黑体"/>
              </a:rPr>
              <a:t>务</a:t>
            </a:r>
            <a:r>
              <a:rPr dirty="0" sz="2400" spc="30">
                <a:latin typeface="黑体"/>
                <a:cs typeface="黑体"/>
              </a:rPr>
              <a:t>机构与网</a:t>
            </a:r>
            <a:r>
              <a:rPr dirty="0" sz="2400" spc="45">
                <a:latin typeface="黑体"/>
                <a:cs typeface="黑体"/>
              </a:rPr>
              <a:t>络</a:t>
            </a:r>
            <a:r>
              <a:rPr dirty="0" sz="2400" spc="30">
                <a:latin typeface="黑体"/>
                <a:cs typeface="黑体"/>
              </a:rPr>
              <a:t>直播平</a:t>
            </a:r>
            <a:r>
              <a:rPr dirty="0" sz="2400" spc="75">
                <a:latin typeface="黑体"/>
                <a:cs typeface="黑体"/>
              </a:rPr>
              <a:t>台</a:t>
            </a:r>
            <a:r>
              <a:rPr dirty="0" sz="2400" spc="45">
                <a:latin typeface="黑体"/>
                <a:cs typeface="黑体"/>
              </a:rPr>
              <a:t>、</a:t>
            </a:r>
            <a:r>
              <a:rPr dirty="0" sz="2400" spc="30">
                <a:latin typeface="黑体"/>
                <a:cs typeface="黑体"/>
              </a:rPr>
              <a:t>主播之间</a:t>
            </a:r>
            <a:r>
              <a:rPr dirty="0" sz="2400" spc="45">
                <a:latin typeface="黑体"/>
                <a:cs typeface="黑体"/>
              </a:rPr>
              <a:t>常</a:t>
            </a:r>
            <a:r>
              <a:rPr dirty="0" sz="2400" spc="30">
                <a:latin typeface="黑体"/>
                <a:cs typeface="黑体"/>
              </a:rPr>
              <a:t>见的发生</a:t>
            </a:r>
            <a:r>
              <a:rPr dirty="0" sz="2400" spc="45">
                <a:latin typeface="黑体"/>
                <a:cs typeface="黑体"/>
              </a:rPr>
              <a:t>纠</a:t>
            </a:r>
            <a:r>
              <a:rPr dirty="0" sz="2400" spc="30">
                <a:latin typeface="黑体"/>
                <a:cs typeface="黑体"/>
              </a:rPr>
              <a:t>纷的几</a:t>
            </a:r>
            <a:r>
              <a:rPr dirty="0" sz="2400">
                <a:latin typeface="黑体"/>
                <a:cs typeface="黑体"/>
              </a:rPr>
              <a:t>类 </a:t>
            </a:r>
            <a:r>
              <a:rPr dirty="0" sz="2400" spc="55">
                <a:latin typeface="黑体"/>
                <a:cs typeface="黑体"/>
              </a:rPr>
              <a:t>行为也进行了列举式的规</a:t>
            </a:r>
            <a:r>
              <a:rPr dirty="0" sz="2400" spc="60">
                <a:latin typeface="黑体"/>
                <a:cs typeface="黑体"/>
              </a:rPr>
              <a:t>定</a:t>
            </a:r>
            <a:r>
              <a:rPr dirty="0" sz="2400" spc="55">
                <a:latin typeface="黑体"/>
                <a:cs typeface="黑体"/>
              </a:rPr>
              <a:t>，明确主播服务机构应当规范经</a:t>
            </a:r>
            <a:r>
              <a:rPr dirty="0" sz="2400" spc="60">
                <a:latin typeface="黑体"/>
                <a:cs typeface="黑体"/>
              </a:rPr>
              <a:t>营</a:t>
            </a:r>
            <a:r>
              <a:rPr dirty="0" sz="2400" spc="55">
                <a:latin typeface="黑体"/>
                <a:cs typeface="黑体"/>
              </a:rPr>
              <a:t>，不得出现下列行</a:t>
            </a:r>
            <a:r>
              <a:rPr dirty="0" sz="2400" spc="60">
                <a:latin typeface="黑体"/>
                <a:cs typeface="黑体"/>
              </a:rPr>
              <a:t>为</a:t>
            </a:r>
            <a:r>
              <a:rPr dirty="0" sz="2400">
                <a:latin typeface="黑体"/>
                <a:cs typeface="黑体"/>
              </a:rPr>
              <a:t>。</a:t>
            </a:r>
            <a:endParaRPr sz="2400">
              <a:latin typeface="黑体"/>
              <a:cs typeface="黑体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64705" y="3162554"/>
          <a:ext cx="11443335" cy="3267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3175"/>
              </a:tblGrid>
              <a:tr h="579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3200" spc="-5" b="1">
                          <a:solidFill>
                            <a:srgbClr val="FFFFFF"/>
                          </a:solidFill>
                          <a:latin typeface="黑体"/>
                          <a:cs typeface="黑体"/>
                        </a:rPr>
                        <a:t>行为</a:t>
                      </a:r>
                      <a:r>
                        <a:rPr dirty="0" sz="3200" spc="-10" b="1">
                          <a:solidFill>
                            <a:srgbClr val="FFFFFF"/>
                          </a:solidFill>
                          <a:latin typeface="黑体"/>
                          <a:cs typeface="黑体"/>
                        </a:rPr>
                        <a:t>规范</a:t>
                      </a:r>
                      <a:endParaRPr sz="3200">
                        <a:latin typeface="黑体"/>
                        <a:cs typeface="黑体"/>
                      </a:endParaRPr>
                    </a:p>
                  </a:txBody>
                  <a:tcPr marL="0" marR="0" marB="0" marT="39370">
                    <a:lnL w="6350">
                      <a:solidFill>
                        <a:srgbClr val="5F95E6"/>
                      </a:solidFill>
                      <a:prstDash val="solid"/>
                    </a:lnL>
                    <a:lnR w="6350">
                      <a:solidFill>
                        <a:srgbClr val="5F95E6"/>
                      </a:solidFill>
                      <a:prstDash val="solid"/>
                    </a:lnR>
                    <a:lnT w="6350">
                      <a:solidFill>
                        <a:srgbClr val="5F95E6"/>
                      </a:solidFill>
                      <a:prstDash val="solid"/>
                    </a:lnT>
                    <a:lnB w="6350">
                      <a:solidFill>
                        <a:srgbClr val="5F95E6"/>
                      </a:solidFill>
                      <a:prstDash val="solid"/>
                    </a:lnB>
                    <a:solidFill>
                      <a:srgbClr val="307ADF"/>
                    </a:solidFill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2000" spc="5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2000" spc="5">
                          <a:latin typeface="黑体"/>
                          <a:cs typeface="黑体"/>
                        </a:rPr>
                        <a:t>）</a:t>
                      </a:r>
                      <a:r>
                        <a:rPr dirty="0" sz="2000" spc="10">
                          <a:latin typeface="黑体"/>
                          <a:cs typeface="黑体"/>
                        </a:rPr>
                        <a:t>获</a:t>
                      </a:r>
                      <a:r>
                        <a:rPr dirty="0" sz="2000" spc="5">
                          <a:latin typeface="黑体"/>
                          <a:cs typeface="黑体"/>
                        </a:rPr>
                        <a:t>取</a:t>
                      </a:r>
                      <a:r>
                        <a:rPr dirty="0" sz="2000" spc="-15">
                          <a:latin typeface="黑体"/>
                          <a:cs typeface="黑体"/>
                        </a:rPr>
                        <a:t>不</a:t>
                      </a:r>
                      <a:r>
                        <a:rPr dirty="0" sz="2000" spc="5">
                          <a:latin typeface="黑体"/>
                          <a:cs typeface="黑体"/>
                        </a:rPr>
                        <a:t>正当</a:t>
                      </a:r>
                      <a:r>
                        <a:rPr dirty="0" sz="2000" spc="-20">
                          <a:latin typeface="黑体"/>
                          <a:cs typeface="黑体"/>
                        </a:rPr>
                        <a:t>利</a:t>
                      </a:r>
                      <a:r>
                        <a:rPr dirty="0" sz="2000" spc="5">
                          <a:latin typeface="黑体"/>
                          <a:cs typeface="黑体"/>
                        </a:rPr>
                        <a:t>益，</a:t>
                      </a:r>
                      <a:r>
                        <a:rPr dirty="0" sz="2000" spc="-20">
                          <a:latin typeface="黑体"/>
                          <a:cs typeface="黑体"/>
                        </a:rPr>
                        <a:t>如</a:t>
                      </a:r>
                      <a:r>
                        <a:rPr dirty="0" sz="2000" spc="5">
                          <a:latin typeface="黑体"/>
                          <a:cs typeface="黑体"/>
                        </a:rPr>
                        <a:t>向签</a:t>
                      </a:r>
                      <a:r>
                        <a:rPr dirty="0" sz="2000" spc="-20">
                          <a:latin typeface="黑体"/>
                          <a:cs typeface="黑体"/>
                        </a:rPr>
                        <a:t>约</a:t>
                      </a:r>
                      <a:r>
                        <a:rPr dirty="0" sz="2000" spc="5">
                          <a:latin typeface="黑体"/>
                          <a:cs typeface="黑体"/>
                        </a:rPr>
                        <a:t>主播</a:t>
                      </a:r>
                      <a:r>
                        <a:rPr dirty="0" sz="2000" spc="-20">
                          <a:latin typeface="黑体"/>
                          <a:cs typeface="黑体"/>
                        </a:rPr>
                        <a:t>进</a:t>
                      </a:r>
                      <a:r>
                        <a:rPr dirty="0" sz="2000" spc="5">
                          <a:latin typeface="黑体"/>
                          <a:cs typeface="黑体"/>
                        </a:rPr>
                        <a:t>行不</a:t>
                      </a:r>
                      <a:r>
                        <a:rPr dirty="0" sz="2000" spc="-20">
                          <a:latin typeface="黑体"/>
                          <a:cs typeface="黑体"/>
                        </a:rPr>
                        <a:t>正</a:t>
                      </a:r>
                      <a:r>
                        <a:rPr dirty="0" sz="2000" spc="5">
                          <a:latin typeface="黑体"/>
                          <a:cs typeface="黑体"/>
                        </a:rPr>
                        <a:t>当收</a:t>
                      </a:r>
                      <a:r>
                        <a:rPr dirty="0" sz="2000" spc="-20">
                          <a:latin typeface="黑体"/>
                          <a:cs typeface="黑体"/>
                        </a:rPr>
                        <a:t>费</a:t>
                      </a:r>
                      <a:r>
                        <a:rPr dirty="0" sz="2000" spc="5">
                          <a:latin typeface="黑体"/>
                          <a:cs typeface="黑体"/>
                        </a:rPr>
                        <a:t>等；</a:t>
                      </a:r>
                      <a:endParaRPr sz="2000">
                        <a:latin typeface="黑体"/>
                        <a:cs typeface="黑体"/>
                      </a:endParaRPr>
                    </a:p>
                  </a:txBody>
                  <a:tcPr marL="0" marR="0" marB="0" marT="42545">
                    <a:lnL w="6350">
                      <a:solidFill>
                        <a:srgbClr val="5F95E6"/>
                      </a:solidFill>
                      <a:prstDash val="solid"/>
                    </a:lnL>
                    <a:lnR w="6350">
                      <a:solidFill>
                        <a:srgbClr val="5F95E6"/>
                      </a:solidFill>
                      <a:prstDash val="solid"/>
                    </a:lnR>
                    <a:lnT w="6350">
                      <a:solidFill>
                        <a:srgbClr val="5F95E6"/>
                      </a:solidFill>
                      <a:prstDash val="solid"/>
                    </a:lnT>
                    <a:lnB w="6350">
                      <a:solidFill>
                        <a:srgbClr val="5F95E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91440" marR="26543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2000" spc="5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2000" spc="5">
                          <a:latin typeface="黑体"/>
                          <a:cs typeface="黑体"/>
                        </a:rPr>
                        <a:t>）</a:t>
                      </a:r>
                      <a:r>
                        <a:rPr dirty="0" sz="2000" spc="10">
                          <a:latin typeface="黑体"/>
                          <a:cs typeface="黑体"/>
                        </a:rPr>
                        <a:t>未</a:t>
                      </a:r>
                      <a:r>
                        <a:rPr dirty="0" sz="2000">
                          <a:latin typeface="黑体"/>
                          <a:cs typeface="黑体"/>
                        </a:rPr>
                        <a:t>恰</a:t>
                      </a:r>
                      <a:r>
                        <a:rPr dirty="0" sz="2000" spc="-15">
                          <a:latin typeface="黑体"/>
                          <a:cs typeface="黑体"/>
                        </a:rPr>
                        <a:t>当</a:t>
                      </a:r>
                      <a:r>
                        <a:rPr dirty="0" sz="2000">
                          <a:latin typeface="黑体"/>
                          <a:cs typeface="黑体"/>
                        </a:rPr>
                        <a:t>履行</a:t>
                      </a:r>
                      <a:r>
                        <a:rPr dirty="0" sz="2000" spc="-15">
                          <a:latin typeface="黑体"/>
                          <a:cs typeface="黑体"/>
                        </a:rPr>
                        <a:t>与</a:t>
                      </a:r>
                      <a:r>
                        <a:rPr dirty="0" sz="2000">
                          <a:latin typeface="黑体"/>
                          <a:cs typeface="黑体"/>
                        </a:rPr>
                        <a:t>签约</a:t>
                      </a:r>
                      <a:r>
                        <a:rPr dirty="0" sz="2000" spc="-15">
                          <a:latin typeface="黑体"/>
                          <a:cs typeface="黑体"/>
                        </a:rPr>
                        <a:t>主</a:t>
                      </a:r>
                      <a:r>
                        <a:rPr dirty="0" sz="2000">
                          <a:latin typeface="黑体"/>
                          <a:cs typeface="黑体"/>
                        </a:rPr>
                        <a:t>播签</a:t>
                      </a:r>
                      <a:r>
                        <a:rPr dirty="0" sz="2000" spc="-15">
                          <a:latin typeface="黑体"/>
                          <a:cs typeface="黑体"/>
                        </a:rPr>
                        <a:t>署</a:t>
                      </a:r>
                      <a:r>
                        <a:rPr dirty="0" sz="2000">
                          <a:latin typeface="黑体"/>
                          <a:cs typeface="黑体"/>
                        </a:rPr>
                        <a:t>的合</a:t>
                      </a:r>
                      <a:r>
                        <a:rPr dirty="0" sz="2000" spc="-15">
                          <a:latin typeface="黑体"/>
                          <a:cs typeface="黑体"/>
                        </a:rPr>
                        <a:t>作</a:t>
                      </a:r>
                      <a:r>
                        <a:rPr dirty="0" sz="2000">
                          <a:latin typeface="黑体"/>
                          <a:cs typeface="黑体"/>
                        </a:rPr>
                        <a:t>协议</a:t>
                      </a:r>
                      <a:r>
                        <a:rPr dirty="0" sz="2000" spc="-15">
                          <a:latin typeface="黑体"/>
                          <a:cs typeface="黑体"/>
                        </a:rPr>
                        <a:t>，</a:t>
                      </a:r>
                      <a:r>
                        <a:rPr dirty="0" sz="2000">
                          <a:latin typeface="黑体"/>
                          <a:cs typeface="黑体"/>
                        </a:rPr>
                        <a:t>或因</a:t>
                      </a:r>
                      <a:r>
                        <a:rPr dirty="0" sz="2000" spc="-15">
                          <a:latin typeface="黑体"/>
                          <a:cs typeface="黑体"/>
                        </a:rPr>
                        <a:t>显</a:t>
                      </a:r>
                      <a:r>
                        <a:rPr dirty="0" sz="2000">
                          <a:latin typeface="黑体"/>
                          <a:cs typeface="黑体"/>
                        </a:rPr>
                        <a:t>失公</a:t>
                      </a:r>
                      <a:r>
                        <a:rPr dirty="0" sz="2000" spc="-15">
                          <a:latin typeface="黑体"/>
                          <a:cs typeface="黑体"/>
                        </a:rPr>
                        <a:t>平</a:t>
                      </a:r>
                      <a:r>
                        <a:rPr dirty="0" sz="2000">
                          <a:latin typeface="黑体"/>
                          <a:cs typeface="黑体"/>
                        </a:rPr>
                        <a:t>、附</a:t>
                      </a:r>
                      <a:r>
                        <a:rPr dirty="0" sz="2000" spc="-15">
                          <a:latin typeface="黑体"/>
                          <a:cs typeface="黑体"/>
                        </a:rPr>
                        <a:t>加</a:t>
                      </a:r>
                      <a:r>
                        <a:rPr dirty="0" sz="2000">
                          <a:latin typeface="黑体"/>
                          <a:cs typeface="黑体"/>
                        </a:rPr>
                        <a:t>不当</a:t>
                      </a:r>
                      <a:r>
                        <a:rPr dirty="0" sz="2000" spc="-15">
                          <a:latin typeface="黑体"/>
                          <a:cs typeface="黑体"/>
                        </a:rPr>
                        <a:t>条</a:t>
                      </a:r>
                      <a:r>
                        <a:rPr dirty="0" sz="2000">
                          <a:latin typeface="黑体"/>
                          <a:cs typeface="黑体"/>
                        </a:rPr>
                        <a:t>件与</a:t>
                      </a:r>
                      <a:r>
                        <a:rPr dirty="0" sz="2000" spc="-15">
                          <a:latin typeface="黑体"/>
                          <a:cs typeface="黑体"/>
                        </a:rPr>
                        <a:t>签</a:t>
                      </a:r>
                      <a:r>
                        <a:rPr dirty="0" sz="2000">
                          <a:latin typeface="黑体"/>
                          <a:cs typeface="黑体"/>
                        </a:rPr>
                        <a:t>约主</a:t>
                      </a:r>
                      <a:r>
                        <a:rPr dirty="0" sz="2000" spc="-15">
                          <a:latin typeface="黑体"/>
                          <a:cs typeface="黑体"/>
                        </a:rPr>
                        <a:t>播</a:t>
                      </a:r>
                      <a:r>
                        <a:rPr dirty="0" sz="2000">
                          <a:latin typeface="黑体"/>
                          <a:cs typeface="黑体"/>
                        </a:rPr>
                        <a:t>产生</a:t>
                      </a:r>
                      <a:r>
                        <a:rPr dirty="0" sz="2000" spc="-15">
                          <a:latin typeface="黑体"/>
                          <a:cs typeface="黑体"/>
                        </a:rPr>
                        <a:t>纠</a:t>
                      </a:r>
                      <a:r>
                        <a:rPr dirty="0" sz="2000">
                          <a:latin typeface="黑体"/>
                          <a:cs typeface="黑体"/>
                        </a:rPr>
                        <a:t>纷，未 妥善解</a:t>
                      </a:r>
                      <a:r>
                        <a:rPr dirty="0" sz="2000" spc="-15">
                          <a:latin typeface="黑体"/>
                          <a:cs typeface="黑体"/>
                        </a:rPr>
                        <a:t>决</a:t>
                      </a:r>
                      <a:r>
                        <a:rPr dirty="0" sz="2000">
                          <a:latin typeface="黑体"/>
                          <a:cs typeface="黑体"/>
                        </a:rPr>
                        <a:t>，</a:t>
                      </a:r>
                      <a:r>
                        <a:rPr dirty="0" sz="2000" spc="-15">
                          <a:latin typeface="黑体"/>
                          <a:cs typeface="黑体"/>
                        </a:rPr>
                        <a:t>造</a:t>
                      </a:r>
                      <a:r>
                        <a:rPr dirty="0" sz="2000">
                          <a:latin typeface="黑体"/>
                          <a:cs typeface="黑体"/>
                        </a:rPr>
                        <a:t>成恶劣</a:t>
                      </a:r>
                      <a:r>
                        <a:rPr dirty="0" sz="2000" spc="-15">
                          <a:latin typeface="黑体"/>
                          <a:cs typeface="黑体"/>
                        </a:rPr>
                        <a:t>影</a:t>
                      </a:r>
                      <a:r>
                        <a:rPr dirty="0" sz="2000">
                          <a:latin typeface="黑体"/>
                          <a:cs typeface="黑体"/>
                        </a:rPr>
                        <a:t>响；</a:t>
                      </a:r>
                      <a:endParaRPr sz="2000">
                        <a:latin typeface="黑体"/>
                        <a:cs typeface="黑体"/>
                      </a:endParaRPr>
                    </a:p>
                  </a:txBody>
                  <a:tcPr marL="0" marR="0" marB="0" marT="42545">
                    <a:lnL w="6350">
                      <a:solidFill>
                        <a:srgbClr val="5F95E6"/>
                      </a:solidFill>
                      <a:prstDash val="solid"/>
                    </a:lnL>
                    <a:lnR w="6350">
                      <a:solidFill>
                        <a:srgbClr val="5F95E6"/>
                      </a:solidFill>
                      <a:prstDash val="solid"/>
                    </a:lnR>
                    <a:lnT w="6350">
                      <a:solidFill>
                        <a:srgbClr val="5F95E6"/>
                      </a:solidFill>
                      <a:prstDash val="solid"/>
                    </a:lnT>
                    <a:lnB w="6350">
                      <a:solidFill>
                        <a:srgbClr val="5F95E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962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2000" spc="5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2000" spc="5">
                          <a:latin typeface="黑体"/>
                          <a:cs typeface="黑体"/>
                        </a:rPr>
                        <a:t>）</a:t>
                      </a:r>
                      <a:r>
                        <a:rPr dirty="0" sz="2000" spc="10">
                          <a:latin typeface="黑体"/>
                          <a:cs typeface="黑体"/>
                        </a:rPr>
                        <a:t>违</a:t>
                      </a:r>
                      <a:r>
                        <a:rPr dirty="0" sz="2000">
                          <a:latin typeface="黑体"/>
                          <a:cs typeface="黑体"/>
                        </a:rPr>
                        <a:t>背</a:t>
                      </a:r>
                      <a:r>
                        <a:rPr dirty="0" sz="2000" spc="-15">
                          <a:latin typeface="黑体"/>
                          <a:cs typeface="黑体"/>
                        </a:rPr>
                        <a:t>承</a:t>
                      </a:r>
                      <a:r>
                        <a:rPr dirty="0" sz="2000">
                          <a:latin typeface="黑体"/>
                          <a:cs typeface="黑体"/>
                        </a:rPr>
                        <a:t>诺，</a:t>
                      </a:r>
                      <a:r>
                        <a:rPr dirty="0" sz="2000" spc="-15">
                          <a:latin typeface="黑体"/>
                          <a:cs typeface="黑体"/>
                        </a:rPr>
                        <a:t>不</a:t>
                      </a:r>
                      <a:r>
                        <a:rPr dirty="0" sz="2000">
                          <a:latin typeface="黑体"/>
                          <a:cs typeface="黑体"/>
                        </a:rPr>
                        <a:t>守信</a:t>
                      </a:r>
                      <a:r>
                        <a:rPr dirty="0" sz="2000" spc="-15">
                          <a:latin typeface="黑体"/>
                          <a:cs typeface="黑体"/>
                        </a:rPr>
                        <a:t>经</a:t>
                      </a:r>
                      <a:r>
                        <a:rPr dirty="0" sz="2000">
                          <a:latin typeface="黑体"/>
                          <a:cs typeface="黑体"/>
                        </a:rPr>
                        <a:t>营，</a:t>
                      </a:r>
                      <a:r>
                        <a:rPr dirty="0" sz="2000" spc="-15">
                          <a:latin typeface="黑体"/>
                          <a:cs typeface="黑体"/>
                        </a:rPr>
                        <a:t>如</a:t>
                      </a:r>
                      <a:r>
                        <a:rPr dirty="0" sz="2000">
                          <a:latin typeface="黑体"/>
                          <a:cs typeface="黑体"/>
                        </a:rPr>
                        <a:t>擅自</a:t>
                      </a:r>
                      <a:r>
                        <a:rPr dirty="0" sz="2000" spc="-15">
                          <a:latin typeface="黑体"/>
                          <a:cs typeface="黑体"/>
                        </a:rPr>
                        <a:t>退</a:t>
                      </a:r>
                      <a:r>
                        <a:rPr dirty="0" sz="2000">
                          <a:latin typeface="黑体"/>
                          <a:cs typeface="黑体"/>
                        </a:rPr>
                        <a:t>出已</a:t>
                      </a:r>
                      <a:r>
                        <a:rPr dirty="0" sz="2000" spc="-15">
                          <a:latin typeface="黑体"/>
                          <a:cs typeface="黑体"/>
                        </a:rPr>
                        <a:t>承</a:t>
                      </a:r>
                      <a:r>
                        <a:rPr dirty="0" sz="2000">
                          <a:latin typeface="黑体"/>
                          <a:cs typeface="黑体"/>
                        </a:rPr>
                        <a:t>诺参</a:t>
                      </a:r>
                      <a:r>
                        <a:rPr dirty="0" sz="2000" spc="-15">
                          <a:latin typeface="黑体"/>
                          <a:cs typeface="黑体"/>
                        </a:rPr>
                        <a:t>与</a:t>
                      </a:r>
                      <a:r>
                        <a:rPr dirty="0" sz="2000">
                          <a:latin typeface="黑体"/>
                          <a:cs typeface="黑体"/>
                        </a:rPr>
                        <a:t>的平</a:t>
                      </a:r>
                      <a:r>
                        <a:rPr dirty="0" sz="2000" spc="-15">
                          <a:latin typeface="黑体"/>
                          <a:cs typeface="黑体"/>
                        </a:rPr>
                        <a:t>台</a:t>
                      </a:r>
                      <a:r>
                        <a:rPr dirty="0" sz="2000">
                          <a:latin typeface="黑体"/>
                          <a:cs typeface="黑体"/>
                        </a:rPr>
                        <a:t>活动</a:t>
                      </a:r>
                      <a:r>
                        <a:rPr dirty="0" sz="2000" spc="-15">
                          <a:latin typeface="黑体"/>
                          <a:cs typeface="黑体"/>
                        </a:rPr>
                        <a:t>等</a:t>
                      </a:r>
                      <a:r>
                        <a:rPr dirty="0" sz="2000">
                          <a:latin typeface="黑体"/>
                          <a:cs typeface="黑体"/>
                        </a:rPr>
                        <a:t>；</a:t>
                      </a:r>
                      <a:endParaRPr sz="2000">
                        <a:latin typeface="黑体"/>
                        <a:cs typeface="黑体"/>
                      </a:endParaRPr>
                    </a:p>
                  </a:txBody>
                  <a:tcPr marL="0" marR="0" marB="0" marT="42545">
                    <a:lnL w="6350">
                      <a:solidFill>
                        <a:srgbClr val="5F95E6"/>
                      </a:solidFill>
                      <a:prstDash val="solid"/>
                    </a:lnL>
                    <a:lnR w="6350">
                      <a:solidFill>
                        <a:srgbClr val="5F95E6"/>
                      </a:solidFill>
                      <a:prstDash val="solid"/>
                    </a:lnR>
                    <a:lnT w="6350">
                      <a:solidFill>
                        <a:srgbClr val="5F95E6"/>
                      </a:solidFill>
                      <a:prstDash val="solid"/>
                    </a:lnT>
                    <a:lnB w="6350">
                      <a:solidFill>
                        <a:srgbClr val="5F95E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9618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2000" spc="5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2000" spc="5">
                          <a:latin typeface="黑体"/>
                          <a:cs typeface="黑体"/>
                        </a:rPr>
                        <a:t>）</a:t>
                      </a:r>
                      <a:r>
                        <a:rPr dirty="0" sz="2000" spc="10">
                          <a:latin typeface="黑体"/>
                          <a:cs typeface="黑体"/>
                        </a:rPr>
                        <a:t>扰</a:t>
                      </a:r>
                      <a:r>
                        <a:rPr dirty="0" sz="2000">
                          <a:latin typeface="黑体"/>
                          <a:cs typeface="黑体"/>
                        </a:rPr>
                        <a:t>乱</a:t>
                      </a:r>
                      <a:r>
                        <a:rPr dirty="0" sz="2000" spc="-15">
                          <a:latin typeface="黑体"/>
                          <a:cs typeface="黑体"/>
                        </a:rPr>
                        <a:t>网</a:t>
                      </a:r>
                      <a:r>
                        <a:rPr dirty="0" sz="2000">
                          <a:latin typeface="黑体"/>
                          <a:cs typeface="黑体"/>
                        </a:rPr>
                        <a:t>络直</a:t>
                      </a:r>
                      <a:r>
                        <a:rPr dirty="0" sz="2000" spc="-15">
                          <a:latin typeface="黑体"/>
                          <a:cs typeface="黑体"/>
                        </a:rPr>
                        <a:t>播</a:t>
                      </a:r>
                      <a:r>
                        <a:rPr dirty="0" sz="2000">
                          <a:latin typeface="黑体"/>
                          <a:cs typeface="黑体"/>
                        </a:rPr>
                        <a:t>营销</a:t>
                      </a:r>
                      <a:r>
                        <a:rPr dirty="0" sz="2000" spc="-15">
                          <a:latin typeface="黑体"/>
                          <a:cs typeface="黑体"/>
                        </a:rPr>
                        <a:t>活</a:t>
                      </a:r>
                      <a:r>
                        <a:rPr dirty="0" sz="2000">
                          <a:latin typeface="黑体"/>
                          <a:cs typeface="黑体"/>
                        </a:rPr>
                        <a:t>动秩</a:t>
                      </a:r>
                      <a:r>
                        <a:rPr dirty="0" sz="2000" spc="-15">
                          <a:latin typeface="黑体"/>
                          <a:cs typeface="黑体"/>
                        </a:rPr>
                        <a:t>序</a:t>
                      </a:r>
                      <a:r>
                        <a:rPr dirty="0" sz="2000">
                          <a:latin typeface="黑体"/>
                          <a:cs typeface="黑体"/>
                        </a:rPr>
                        <a:t>，如</a:t>
                      </a:r>
                      <a:r>
                        <a:rPr dirty="0" sz="2000" spc="-15">
                          <a:latin typeface="黑体"/>
                          <a:cs typeface="黑体"/>
                        </a:rPr>
                        <a:t>数</a:t>
                      </a:r>
                      <a:r>
                        <a:rPr dirty="0" sz="2000">
                          <a:latin typeface="黑体"/>
                          <a:cs typeface="黑体"/>
                        </a:rPr>
                        <a:t>据造</a:t>
                      </a:r>
                      <a:r>
                        <a:rPr dirty="0" sz="2000" spc="-15">
                          <a:latin typeface="黑体"/>
                          <a:cs typeface="黑体"/>
                        </a:rPr>
                        <a:t>假</a:t>
                      </a:r>
                      <a:r>
                        <a:rPr dirty="0" sz="2000">
                          <a:latin typeface="黑体"/>
                          <a:cs typeface="黑体"/>
                        </a:rPr>
                        <a:t>或舞</a:t>
                      </a:r>
                      <a:r>
                        <a:rPr dirty="0" sz="2000" spc="-15">
                          <a:latin typeface="黑体"/>
                          <a:cs typeface="黑体"/>
                        </a:rPr>
                        <a:t>弊</a:t>
                      </a:r>
                      <a:r>
                        <a:rPr dirty="0" sz="2000">
                          <a:latin typeface="黑体"/>
                          <a:cs typeface="黑体"/>
                        </a:rPr>
                        <a:t>等；</a:t>
                      </a:r>
                      <a:endParaRPr sz="2000">
                        <a:latin typeface="黑体"/>
                        <a:cs typeface="黑体"/>
                      </a:endParaRPr>
                    </a:p>
                  </a:txBody>
                  <a:tcPr marL="0" marR="0" marB="0" marT="43180">
                    <a:lnL w="6350">
                      <a:solidFill>
                        <a:srgbClr val="5F95E6"/>
                      </a:solidFill>
                      <a:prstDash val="solid"/>
                    </a:lnL>
                    <a:lnR w="6350">
                      <a:solidFill>
                        <a:srgbClr val="5F95E6"/>
                      </a:solidFill>
                      <a:prstDash val="solid"/>
                    </a:lnR>
                    <a:lnT w="6350">
                      <a:solidFill>
                        <a:srgbClr val="5F95E6"/>
                      </a:solidFill>
                      <a:prstDash val="solid"/>
                    </a:lnT>
                    <a:lnB w="6350">
                      <a:solidFill>
                        <a:srgbClr val="5F95E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2000" spc="5">
                          <a:latin typeface="Arial"/>
                          <a:cs typeface="Arial"/>
                        </a:rPr>
                        <a:t>5</a:t>
                      </a:r>
                      <a:r>
                        <a:rPr dirty="0" sz="2000" spc="5">
                          <a:latin typeface="黑体"/>
                          <a:cs typeface="黑体"/>
                        </a:rPr>
                        <a:t>）</a:t>
                      </a:r>
                      <a:r>
                        <a:rPr dirty="0" sz="2000" spc="10">
                          <a:latin typeface="黑体"/>
                          <a:cs typeface="黑体"/>
                        </a:rPr>
                        <a:t>侵</a:t>
                      </a:r>
                      <a:r>
                        <a:rPr dirty="0" sz="2000">
                          <a:latin typeface="黑体"/>
                          <a:cs typeface="黑体"/>
                        </a:rPr>
                        <a:t>犯</a:t>
                      </a:r>
                      <a:r>
                        <a:rPr dirty="0" sz="2000" spc="-15">
                          <a:latin typeface="黑体"/>
                          <a:cs typeface="黑体"/>
                        </a:rPr>
                        <a:t>他</a:t>
                      </a:r>
                      <a:r>
                        <a:rPr dirty="0" sz="2000">
                          <a:latin typeface="黑体"/>
                          <a:cs typeface="黑体"/>
                        </a:rPr>
                        <a:t>人权</a:t>
                      </a:r>
                      <a:r>
                        <a:rPr dirty="0" sz="2000" spc="-15">
                          <a:latin typeface="黑体"/>
                          <a:cs typeface="黑体"/>
                        </a:rPr>
                        <a:t>益</a:t>
                      </a:r>
                      <a:r>
                        <a:rPr dirty="0" sz="2000">
                          <a:latin typeface="黑体"/>
                          <a:cs typeface="黑体"/>
                        </a:rPr>
                        <a:t>，如</a:t>
                      </a:r>
                      <a:r>
                        <a:rPr dirty="0" sz="2000" spc="-15">
                          <a:latin typeface="黑体"/>
                          <a:cs typeface="黑体"/>
                        </a:rPr>
                        <a:t>不</a:t>
                      </a:r>
                      <a:r>
                        <a:rPr dirty="0" sz="2000">
                          <a:latin typeface="黑体"/>
                          <a:cs typeface="黑体"/>
                        </a:rPr>
                        <a:t>当使</a:t>
                      </a:r>
                      <a:r>
                        <a:rPr dirty="0" sz="2000" spc="-15">
                          <a:latin typeface="黑体"/>
                          <a:cs typeface="黑体"/>
                        </a:rPr>
                        <a:t>用</a:t>
                      </a:r>
                      <a:r>
                        <a:rPr dirty="0" sz="2000">
                          <a:latin typeface="黑体"/>
                          <a:cs typeface="黑体"/>
                        </a:rPr>
                        <a:t>他人</a:t>
                      </a:r>
                      <a:r>
                        <a:rPr dirty="0" sz="2000" spc="-15">
                          <a:latin typeface="黑体"/>
                          <a:cs typeface="黑体"/>
                        </a:rPr>
                        <a:t>权</a:t>
                      </a:r>
                      <a:r>
                        <a:rPr dirty="0" sz="2000">
                          <a:latin typeface="黑体"/>
                          <a:cs typeface="黑体"/>
                        </a:rPr>
                        <a:t>利、</a:t>
                      </a:r>
                      <a:r>
                        <a:rPr dirty="0" sz="2000" spc="-15">
                          <a:latin typeface="黑体"/>
                          <a:cs typeface="黑体"/>
                        </a:rPr>
                        <a:t>泄</a:t>
                      </a:r>
                      <a:r>
                        <a:rPr dirty="0" sz="2000">
                          <a:latin typeface="黑体"/>
                          <a:cs typeface="黑体"/>
                        </a:rPr>
                        <a:t>露他</a:t>
                      </a:r>
                      <a:r>
                        <a:rPr dirty="0" sz="2000" spc="-15">
                          <a:latin typeface="黑体"/>
                          <a:cs typeface="黑体"/>
                        </a:rPr>
                        <a:t>人</a:t>
                      </a:r>
                      <a:r>
                        <a:rPr dirty="0" sz="2000">
                          <a:latin typeface="黑体"/>
                          <a:cs typeface="黑体"/>
                        </a:rPr>
                        <a:t>信息</a:t>
                      </a:r>
                      <a:r>
                        <a:rPr dirty="0" sz="2000" spc="-15">
                          <a:latin typeface="黑体"/>
                          <a:cs typeface="黑体"/>
                        </a:rPr>
                        <a:t>、</a:t>
                      </a:r>
                      <a:r>
                        <a:rPr dirty="0" sz="2000">
                          <a:latin typeface="黑体"/>
                          <a:cs typeface="黑体"/>
                        </a:rPr>
                        <a:t>骗取</a:t>
                      </a:r>
                      <a:r>
                        <a:rPr dirty="0" sz="2000" spc="-15">
                          <a:latin typeface="黑体"/>
                          <a:cs typeface="黑体"/>
                        </a:rPr>
                        <a:t>他</a:t>
                      </a:r>
                      <a:r>
                        <a:rPr dirty="0" sz="2000">
                          <a:latin typeface="黑体"/>
                          <a:cs typeface="黑体"/>
                        </a:rPr>
                        <a:t>人财</a:t>
                      </a:r>
                      <a:r>
                        <a:rPr dirty="0" sz="2000" spc="-15">
                          <a:latin typeface="黑体"/>
                          <a:cs typeface="黑体"/>
                        </a:rPr>
                        <a:t>物</a:t>
                      </a:r>
                      <a:r>
                        <a:rPr dirty="0" sz="2000">
                          <a:latin typeface="黑体"/>
                          <a:cs typeface="黑体"/>
                        </a:rPr>
                        <a:t>、骚</a:t>
                      </a:r>
                      <a:r>
                        <a:rPr dirty="0" sz="2000" spc="-15">
                          <a:latin typeface="黑体"/>
                          <a:cs typeface="黑体"/>
                        </a:rPr>
                        <a:t>扰</a:t>
                      </a:r>
                      <a:r>
                        <a:rPr dirty="0" sz="2000">
                          <a:latin typeface="黑体"/>
                          <a:cs typeface="黑体"/>
                        </a:rPr>
                        <a:t>他人</a:t>
                      </a:r>
                      <a:r>
                        <a:rPr dirty="0" sz="2000" spc="-15">
                          <a:latin typeface="黑体"/>
                          <a:cs typeface="黑体"/>
                        </a:rPr>
                        <a:t>等</a:t>
                      </a:r>
                      <a:r>
                        <a:rPr dirty="0" sz="2000">
                          <a:latin typeface="黑体"/>
                          <a:cs typeface="黑体"/>
                        </a:rPr>
                        <a:t>；</a:t>
                      </a:r>
                      <a:endParaRPr sz="2000">
                        <a:latin typeface="黑体"/>
                        <a:cs typeface="黑体"/>
                      </a:endParaRPr>
                    </a:p>
                  </a:txBody>
                  <a:tcPr marL="0" marR="0" marB="0" marT="43180">
                    <a:lnL w="6350">
                      <a:solidFill>
                        <a:srgbClr val="5F95E6"/>
                      </a:solidFill>
                      <a:prstDash val="solid"/>
                    </a:lnL>
                    <a:lnR w="6350">
                      <a:solidFill>
                        <a:srgbClr val="5F95E6"/>
                      </a:solidFill>
                      <a:prstDash val="solid"/>
                    </a:lnR>
                    <a:lnT w="6350">
                      <a:solidFill>
                        <a:srgbClr val="5F95E6"/>
                      </a:solidFill>
                      <a:prstDash val="solid"/>
                    </a:lnT>
                    <a:lnB w="6350">
                      <a:solidFill>
                        <a:srgbClr val="5F95E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2000" spc="-5">
                          <a:latin typeface="Arial"/>
                          <a:cs typeface="Arial"/>
                        </a:rPr>
                        <a:t>6</a:t>
                      </a:r>
                      <a:r>
                        <a:rPr dirty="0" sz="2000" spc="-5">
                          <a:latin typeface="黑体"/>
                          <a:cs typeface="黑体"/>
                        </a:rPr>
                        <a:t>）</a:t>
                      </a:r>
                      <a:r>
                        <a:rPr dirty="0" sz="2000">
                          <a:latin typeface="黑体"/>
                          <a:cs typeface="黑体"/>
                        </a:rPr>
                        <a:t>故意或</a:t>
                      </a:r>
                      <a:r>
                        <a:rPr dirty="0" sz="2000" spc="-15">
                          <a:latin typeface="黑体"/>
                          <a:cs typeface="黑体"/>
                        </a:rPr>
                        <a:t>疏</a:t>
                      </a:r>
                      <a:r>
                        <a:rPr dirty="0" sz="2000">
                          <a:latin typeface="黑体"/>
                          <a:cs typeface="黑体"/>
                        </a:rPr>
                        <a:t>于管理</a:t>
                      </a:r>
                      <a:r>
                        <a:rPr dirty="0" sz="2000" spc="-15">
                          <a:latin typeface="黑体"/>
                          <a:cs typeface="黑体"/>
                        </a:rPr>
                        <a:t>，</a:t>
                      </a:r>
                      <a:r>
                        <a:rPr dirty="0" sz="2000">
                          <a:latin typeface="黑体"/>
                          <a:cs typeface="黑体"/>
                        </a:rPr>
                        <a:t>导</a:t>
                      </a:r>
                      <a:r>
                        <a:rPr dirty="0" sz="2000" spc="-15">
                          <a:latin typeface="黑体"/>
                          <a:cs typeface="黑体"/>
                        </a:rPr>
                        <a:t>致</a:t>
                      </a:r>
                      <a:r>
                        <a:rPr dirty="0" sz="2000">
                          <a:latin typeface="黑体"/>
                          <a:cs typeface="黑体"/>
                        </a:rPr>
                        <a:t>实际参</a:t>
                      </a:r>
                      <a:r>
                        <a:rPr dirty="0" sz="2000" spc="-15">
                          <a:latin typeface="黑体"/>
                          <a:cs typeface="黑体"/>
                        </a:rPr>
                        <a:t>与</a:t>
                      </a:r>
                      <a:r>
                        <a:rPr dirty="0" sz="2000">
                          <a:latin typeface="黑体"/>
                          <a:cs typeface="黑体"/>
                        </a:rPr>
                        <a:t>网</a:t>
                      </a:r>
                      <a:r>
                        <a:rPr dirty="0" sz="2000" spc="-15">
                          <a:latin typeface="黑体"/>
                          <a:cs typeface="黑体"/>
                        </a:rPr>
                        <a:t>络</a:t>
                      </a:r>
                      <a:r>
                        <a:rPr dirty="0" sz="2000">
                          <a:latin typeface="黑体"/>
                          <a:cs typeface="黑体"/>
                        </a:rPr>
                        <a:t>直播营</a:t>
                      </a:r>
                      <a:r>
                        <a:rPr dirty="0" sz="2000" spc="-15">
                          <a:latin typeface="黑体"/>
                          <a:cs typeface="黑体"/>
                        </a:rPr>
                        <a:t>销</a:t>
                      </a:r>
                      <a:r>
                        <a:rPr dirty="0" sz="2000">
                          <a:latin typeface="黑体"/>
                          <a:cs typeface="黑体"/>
                        </a:rPr>
                        <a:t>活</a:t>
                      </a:r>
                      <a:r>
                        <a:rPr dirty="0" sz="2000" spc="-15">
                          <a:latin typeface="黑体"/>
                          <a:cs typeface="黑体"/>
                        </a:rPr>
                        <a:t>动</a:t>
                      </a:r>
                      <a:r>
                        <a:rPr dirty="0" sz="2000">
                          <a:latin typeface="黑体"/>
                          <a:cs typeface="黑体"/>
                        </a:rPr>
                        <a:t>的主播</a:t>
                      </a:r>
                      <a:r>
                        <a:rPr dirty="0" sz="2000" spc="-15">
                          <a:latin typeface="黑体"/>
                          <a:cs typeface="黑体"/>
                        </a:rPr>
                        <a:t>与</a:t>
                      </a:r>
                      <a:r>
                        <a:rPr dirty="0" sz="2000">
                          <a:latin typeface="黑体"/>
                          <a:cs typeface="黑体"/>
                        </a:rPr>
                        <a:t>该</a:t>
                      </a:r>
                      <a:r>
                        <a:rPr dirty="0" sz="2000" spc="-15">
                          <a:latin typeface="黑体"/>
                          <a:cs typeface="黑体"/>
                        </a:rPr>
                        <a:t>机</a:t>
                      </a:r>
                      <a:r>
                        <a:rPr dirty="0" sz="2000">
                          <a:latin typeface="黑体"/>
                          <a:cs typeface="黑体"/>
                        </a:rPr>
                        <a:t>构提交</a:t>
                      </a:r>
                      <a:r>
                        <a:rPr dirty="0" sz="2000" spc="-15">
                          <a:latin typeface="黑体"/>
                          <a:cs typeface="黑体"/>
                        </a:rPr>
                        <a:t>的</a:t>
                      </a:r>
                      <a:r>
                        <a:rPr dirty="0" sz="2000">
                          <a:latin typeface="黑体"/>
                          <a:cs typeface="黑体"/>
                        </a:rPr>
                        <a:t>主</a:t>
                      </a:r>
                      <a:r>
                        <a:rPr dirty="0" sz="2000" spc="-15">
                          <a:latin typeface="黑体"/>
                          <a:cs typeface="黑体"/>
                        </a:rPr>
                        <a:t>播</a:t>
                      </a:r>
                      <a:r>
                        <a:rPr dirty="0" sz="2000">
                          <a:latin typeface="黑体"/>
                          <a:cs typeface="黑体"/>
                        </a:rPr>
                        <a:t>账户身</a:t>
                      </a:r>
                      <a:r>
                        <a:rPr dirty="0" sz="2000" spc="-15">
                          <a:latin typeface="黑体"/>
                          <a:cs typeface="黑体"/>
                        </a:rPr>
                        <a:t>份</a:t>
                      </a:r>
                      <a:r>
                        <a:rPr dirty="0" sz="2000">
                          <a:latin typeface="黑体"/>
                          <a:cs typeface="黑体"/>
                        </a:rPr>
                        <a:t>信</a:t>
                      </a:r>
                      <a:r>
                        <a:rPr dirty="0" sz="2000" spc="-15">
                          <a:latin typeface="黑体"/>
                          <a:cs typeface="黑体"/>
                        </a:rPr>
                        <a:t>息</a:t>
                      </a:r>
                      <a:r>
                        <a:rPr dirty="0" sz="2000">
                          <a:latin typeface="黑体"/>
                          <a:cs typeface="黑体"/>
                        </a:rPr>
                        <a:t>不符。</a:t>
                      </a:r>
                      <a:endParaRPr sz="2000">
                        <a:latin typeface="黑体"/>
                        <a:cs typeface="黑体"/>
                      </a:endParaRPr>
                    </a:p>
                  </a:txBody>
                  <a:tcPr marL="0" marR="0" marB="0" marT="43180">
                    <a:lnL w="6350">
                      <a:solidFill>
                        <a:srgbClr val="5F95E6"/>
                      </a:solidFill>
                      <a:prstDash val="solid"/>
                    </a:lnL>
                    <a:lnR w="6350">
                      <a:solidFill>
                        <a:srgbClr val="5F95E6"/>
                      </a:solidFill>
                      <a:prstDash val="solid"/>
                    </a:lnR>
                    <a:lnT w="6350">
                      <a:solidFill>
                        <a:srgbClr val="5F95E6"/>
                      </a:solidFill>
                      <a:prstDash val="solid"/>
                    </a:lnT>
                    <a:lnB w="6350">
                      <a:solidFill>
                        <a:srgbClr val="5F95E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649720"/>
          </a:xfrm>
          <a:custGeom>
            <a:avLst/>
            <a:gdLst/>
            <a:ahLst/>
            <a:cxnLst/>
            <a:rect l="l" t="t" r="r" b="b"/>
            <a:pathLst>
              <a:path w="12192000" h="6649720">
                <a:moveTo>
                  <a:pt x="0" y="6649212"/>
                </a:moveTo>
                <a:lnTo>
                  <a:pt x="12192000" y="6649212"/>
                </a:lnTo>
                <a:lnTo>
                  <a:pt x="12192000" y="0"/>
                </a:lnTo>
                <a:lnTo>
                  <a:pt x="0" y="0"/>
                </a:lnTo>
                <a:lnTo>
                  <a:pt x="0" y="6649212"/>
                </a:lnTo>
                <a:close/>
              </a:path>
            </a:pathLst>
          </a:custGeom>
          <a:solidFill>
            <a:srgbClr val="BED4F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object 4"/>
            <p:cNvSpPr/>
            <p:nvPr/>
          </p:nvSpPr>
          <p:spPr>
            <a:xfrm>
              <a:off x="3991355" y="28"/>
              <a:ext cx="6507480" cy="4183379"/>
            </a:xfrm>
            <a:custGeom>
              <a:avLst/>
              <a:gdLst/>
              <a:ahLst/>
              <a:cxnLst/>
              <a:rect l="l" t="t" r="r" b="b"/>
              <a:pathLst>
                <a:path w="6507480" h="4183379">
                  <a:moveTo>
                    <a:pt x="6161560" y="0"/>
                  </a:moveTo>
                  <a:lnTo>
                    <a:pt x="6064174" y="626"/>
                  </a:lnTo>
                  <a:lnTo>
                    <a:pt x="5986679" y="2071"/>
                  </a:lnTo>
                  <a:lnTo>
                    <a:pt x="5905516" y="4471"/>
                  </a:lnTo>
                  <a:lnTo>
                    <a:pt x="5820821" y="7939"/>
                  </a:lnTo>
                  <a:lnTo>
                    <a:pt x="5732731" y="12581"/>
                  </a:lnTo>
                  <a:lnTo>
                    <a:pt x="5641380" y="18509"/>
                  </a:lnTo>
                  <a:lnTo>
                    <a:pt x="5578735" y="23228"/>
                  </a:lnTo>
                  <a:lnTo>
                    <a:pt x="5514743" y="28600"/>
                  </a:lnTo>
                  <a:lnTo>
                    <a:pt x="5449442" y="34657"/>
                  </a:lnTo>
                  <a:lnTo>
                    <a:pt x="5382873" y="41430"/>
                  </a:lnTo>
                  <a:lnTo>
                    <a:pt x="5315078" y="48953"/>
                  </a:lnTo>
                  <a:lnTo>
                    <a:pt x="5246094" y="57258"/>
                  </a:lnTo>
                  <a:lnTo>
                    <a:pt x="5175965" y="66377"/>
                  </a:lnTo>
                  <a:lnTo>
                    <a:pt x="5104728" y="76343"/>
                  </a:lnTo>
                  <a:lnTo>
                    <a:pt x="5032425" y="87189"/>
                  </a:lnTo>
                  <a:lnTo>
                    <a:pt x="4959096" y="98945"/>
                  </a:lnTo>
                  <a:lnTo>
                    <a:pt x="4884781" y="111646"/>
                  </a:lnTo>
                  <a:lnTo>
                    <a:pt x="4809521" y="125324"/>
                  </a:lnTo>
                  <a:lnTo>
                    <a:pt x="4733355" y="140010"/>
                  </a:lnTo>
                  <a:lnTo>
                    <a:pt x="4656324" y="155738"/>
                  </a:lnTo>
                  <a:lnTo>
                    <a:pt x="4578469" y="172539"/>
                  </a:lnTo>
                  <a:lnTo>
                    <a:pt x="4499829" y="190447"/>
                  </a:lnTo>
                  <a:lnTo>
                    <a:pt x="4420445" y="209493"/>
                  </a:lnTo>
                  <a:lnTo>
                    <a:pt x="4340357" y="229710"/>
                  </a:lnTo>
                  <a:lnTo>
                    <a:pt x="4259605" y="251131"/>
                  </a:lnTo>
                  <a:lnTo>
                    <a:pt x="4218993" y="262303"/>
                  </a:lnTo>
                  <a:lnTo>
                    <a:pt x="4178230" y="273788"/>
                  </a:lnTo>
                  <a:lnTo>
                    <a:pt x="4137321" y="285590"/>
                  </a:lnTo>
                  <a:lnTo>
                    <a:pt x="4096272" y="297713"/>
                  </a:lnTo>
                  <a:lnTo>
                    <a:pt x="4055086" y="310161"/>
                  </a:lnTo>
                  <a:lnTo>
                    <a:pt x="4013771" y="322938"/>
                  </a:lnTo>
                  <a:lnTo>
                    <a:pt x="3972329" y="336049"/>
                  </a:lnTo>
                  <a:lnTo>
                    <a:pt x="3930767" y="349498"/>
                  </a:lnTo>
                  <a:lnTo>
                    <a:pt x="3889089" y="363287"/>
                  </a:lnTo>
                  <a:lnTo>
                    <a:pt x="3847301" y="377422"/>
                  </a:lnTo>
                  <a:lnTo>
                    <a:pt x="3805407" y="391907"/>
                  </a:lnTo>
                  <a:lnTo>
                    <a:pt x="3763413" y="406745"/>
                  </a:lnTo>
                  <a:lnTo>
                    <a:pt x="3721323" y="421941"/>
                  </a:lnTo>
                  <a:lnTo>
                    <a:pt x="3679143" y="437498"/>
                  </a:lnTo>
                  <a:lnTo>
                    <a:pt x="3636877" y="453421"/>
                  </a:lnTo>
                  <a:lnTo>
                    <a:pt x="3594531" y="469714"/>
                  </a:lnTo>
                  <a:lnTo>
                    <a:pt x="3552110" y="486381"/>
                  </a:lnTo>
                  <a:lnTo>
                    <a:pt x="3509619" y="503426"/>
                  </a:lnTo>
                  <a:lnTo>
                    <a:pt x="3467062" y="520853"/>
                  </a:lnTo>
                  <a:lnTo>
                    <a:pt x="3424445" y="538665"/>
                  </a:lnTo>
                  <a:lnTo>
                    <a:pt x="3381773" y="556868"/>
                  </a:lnTo>
                  <a:lnTo>
                    <a:pt x="3339051" y="575465"/>
                  </a:lnTo>
                  <a:lnTo>
                    <a:pt x="3296283" y="594460"/>
                  </a:lnTo>
                  <a:lnTo>
                    <a:pt x="3253476" y="613857"/>
                  </a:lnTo>
                  <a:lnTo>
                    <a:pt x="3210633" y="633661"/>
                  </a:lnTo>
                  <a:lnTo>
                    <a:pt x="3167761" y="653875"/>
                  </a:lnTo>
                  <a:lnTo>
                    <a:pt x="3124863" y="674503"/>
                  </a:lnTo>
                  <a:lnTo>
                    <a:pt x="3081946" y="695549"/>
                  </a:lnTo>
                  <a:lnTo>
                    <a:pt x="3039014" y="717018"/>
                  </a:lnTo>
                  <a:lnTo>
                    <a:pt x="2996072" y="738914"/>
                  </a:lnTo>
                  <a:lnTo>
                    <a:pt x="2953125" y="761240"/>
                  </a:lnTo>
                  <a:lnTo>
                    <a:pt x="2910178" y="784001"/>
                  </a:lnTo>
                  <a:lnTo>
                    <a:pt x="2867236" y="807201"/>
                  </a:lnTo>
                  <a:lnTo>
                    <a:pt x="2824305" y="830843"/>
                  </a:lnTo>
                  <a:lnTo>
                    <a:pt x="2781389" y="854932"/>
                  </a:lnTo>
                  <a:lnTo>
                    <a:pt x="2738493" y="879472"/>
                  </a:lnTo>
                  <a:lnTo>
                    <a:pt x="2695623" y="904467"/>
                  </a:lnTo>
                  <a:lnTo>
                    <a:pt x="2652783" y="929921"/>
                  </a:lnTo>
                  <a:lnTo>
                    <a:pt x="2609978" y="955838"/>
                  </a:lnTo>
                  <a:lnTo>
                    <a:pt x="2567214" y="982222"/>
                  </a:lnTo>
                  <a:lnTo>
                    <a:pt x="2524495" y="1009077"/>
                  </a:lnTo>
                  <a:lnTo>
                    <a:pt x="2481827" y="1036407"/>
                  </a:lnTo>
                  <a:lnTo>
                    <a:pt x="2439215" y="1064217"/>
                  </a:lnTo>
                  <a:lnTo>
                    <a:pt x="2396663" y="1092510"/>
                  </a:lnTo>
                  <a:lnTo>
                    <a:pt x="2354177" y="1121290"/>
                  </a:lnTo>
                  <a:lnTo>
                    <a:pt x="2311761" y="1150562"/>
                  </a:lnTo>
                  <a:lnTo>
                    <a:pt x="2269421" y="1180329"/>
                  </a:lnTo>
                  <a:lnTo>
                    <a:pt x="2227162" y="1210595"/>
                  </a:lnTo>
                  <a:lnTo>
                    <a:pt x="2184989" y="1241365"/>
                  </a:lnTo>
                  <a:lnTo>
                    <a:pt x="2142906" y="1272643"/>
                  </a:lnTo>
                  <a:lnTo>
                    <a:pt x="2100919" y="1304432"/>
                  </a:lnTo>
                  <a:lnTo>
                    <a:pt x="2059033" y="1336737"/>
                  </a:lnTo>
                  <a:lnTo>
                    <a:pt x="2017253" y="1369562"/>
                  </a:lnTo>
                  <a:lnTo>
                    <a:pt x="1975584" y="1402911"/>
                  </a:lnTo>
                  <a:lnTo>
                    <a:pt x="1934031" y="1436788"/>
                  </a:lnTo>
                  <a:lnTo>
                    <a:pt x="1892599" y="1471196"/>
                  </a:lnTo>
                  <a:lnTo>
                    <a:pt x="1851293" y="1506141"/>
                  </a:lnTo>
                  <a:lnTo>
                    <a:pt x="1810118" y="1541625"/>
                  </a:lnTo>
                  <a:lnTo>
                    <a:pt x="1769079" y="1577654"/>
                  </a:lnTo>
                  <a:lnTo>
                    <a:pt x="1728181" y="1614231"/>
                  </a:lnTo>
                  <a:lnTo>
                    <a:pt x="1687429" y="1651360"/>
                  </a:lnTo>
                  <a:lnTo>
                    <a:pt x="1646829" y="1689045"/>
                  </a:lnTo>
                  <a:lnTo>
                    <a:pt x="1606385" y="1727290"/>
                  </a:lnTo>
                  <a:lnTo>
                    <a:pt x="1566102" y="1766100"/>
                  </a:lnTo>
                  <a:lnTo>
                    <a:pt x="1525985" y="1805479"/>
                  </a:lnTo>
                  <a:lnTo>
                    <a:pt x="1486040" y="1845429"/>
                  </a:lnTo>
                  <a:lnTo>
                    <a:pt x="1446271" y="1885957"/>
                  </a:lnTo>
                  <a:lnTo>
                    <a:pt x="1406684" y="1927065"/>
                  </a:lnTo>
                  <a:lnTo>
                    <a:pt x="1367283" y="1968757"/>
                  </a:lnTo>
                  <a:lnTo>
                    <a:pt x="1328073" y="2011039"/>
                  </a:lnTo>
                  <a:lnTo>
                    <a:pt x="1289060" y="2053913"/>
                  </a:lnTo>
                  <a:lnTo>
                    <a:pt x="1250248" y="2097383"/>
                  </a:lnTo>
                  <a:lnTo>
                    <a:pt x="1211643" y="2141455"/>
                  </a:lnTo>
                  <a:lnTo>
                    <a:pt x="1173250" y="2186132"/>
                  </a:lnTo>
                  <a:lnTo>
                    <a:pt x="1135073" y="2231417"/>
                  </a:lnTo>
                  <a:lnTo>
                    <a:pt x="1097118" y="2277316"/>
                  </a:lnTo>
                  <a:lnTo>
                    <a:pt x="1059390" y="2323831"/>
                  </a:lnTo>
                  <a:lnTo>
                    <a:pt x="1021893" y="2370968"/>
                  </a:lnTo>
                  <a:lnTo>
                    <a:pt x="984633" y="2418730"/>
                  </a:lnTo>
                  <a:lnTo>
                    <a:pt x="947615" y="2467121"/>
                  </a:lnTo>
                  <a:lnTo>
                    <a:pt x="910844" y="2516145"/>
                  </a:lnTo>
                  <a:lnTo>
                    <a:pt x="874325" y="2565807"/>
                  </a:lnTo>
                  <a:lnTo>
                    <a:pt x="838062" y="2616110"/>
                  </a:lnTo>
                  <a:lnTo>
                    <a:pt x="802062" y="2667058"/>
                  </a:lnTo>
                  <a:lnTo>
                    <a:pt x="766328" y="2718656"/>
                  </a:lnTo>
                  <a:lnTo>
                    <a:pt x="730867" y="2770908"/>
                  </a:lnTo>
                  <a:lnTo>
                    <a:pt x="695682" y="2823817"/>
                  </a:lnTo>
                  <a:lnTo>
                    <a:pt x="660780" y="2877388"/>
                  </a:lnTo>
                  <a:lnTo>
                    <a:pt x="626165" y="2931624"/>
                  </a:lnTo>
                  <a:lnTo>
                    <a:pt x="591842" y="2986531"/>
                  </a:lnTo>
                  <a:lnTo>
                    <a:pt x="557816" y="3042111"/>
                  </a:lnTo>
                  <a:lnTo>
                    <a:pt x="524092" y="3098369"/>
                  </a:lnTo>
                  <a:lnTo>
                    <a:pt x="490676" y="3155309"/>
                  </a:lnTo>
                  <a:lnTo>
                    <a:pt x="457571" y="3212935"/>
                  </a:lnTo>
                  <a:lnTo>
                    <a:pt x="424784" y="3271250"/>
                  </a:lnTo>
                  <a:lnTo>
                    <a:pt x="392320" y="3330260"/>
                  </a:lnTo>
                  <a:lnTo>
                    <a:pt x="360183" y="3389969"/>
                  </a:lnTo>
                  <a:lnTo>
                    <a:pt x="328378" y="3450379"/>
                  </a:lnTo>
                  <a:lnTo>
                    <a:pt x="296911" y="3511495"/>
                  </a:lnTo>
                  <a:lnTo>
                    <a:pt x="265786" y="3573322"/>
                  </a:lnTo>
                  <a:lnTo>
                    <a:pt x="235009" y="3635863"/>
                  </a:lnTo>
                  <a:lnTo>
                    <a:pt x="204584" y="3699123"/>
                  </a:lnTo>
                  <a:lnTo>
                    <a:pt x="174517" y="3763105"/>
                  </a:lnTo>
                  <a:lnTo>
                    <a:pt x="144812" y="3827814"/>
                  </a:lnTo>
                  <a:lnTo>
                    <a:pt x="115475" y="3893253"/>
                  </a:lnTo>
                  <a:lnTo>
                    <a:pt x="86511" y="3959427"/>
                  </a:lnTo>
                  <a:lnTo>
                    <a:pt x="57924" y="4026339"/>
                  </a:lnTo>
                  <a:lnTo>
                    <a:pt x="29720" y="4093994"/>
                  </a:lnTo>
                  <a:lnTo>
                    <a:pt x="1905" y="4162396"/>
                  </a:lnTo>
                  <a:lnTo>
                    <a:pt x="0" y="4183351"/>
                  </a:lnTo>
                  <a:lnTo>
                    <a:pt x="6507480" y="4183351"/>
                  </a:lnTo>
                  <a:lnTo>
                    <a:pt x="6507480" y="8861"/>
                  </a:lnTo>
                  <a:lnTo>
                    <a:pt x="6461034" y="6634"/>
                  </a:lnTo>
                  <a:lnTo>
                    <a:pt x="6354287" y="2752"/>
                  </a:lnTo>
                  <a:lnTo>
                    <a:pt x="6251862" y="619"/>
                  </a:lnTo>
                  <a:lnTo>
                    <a:pt x="6161560" y="0"/>
                  </a:lnTo>
                  <a:close/>
                </a:path>
              </a:pathLst>
            </a:custGeom>
            <a:solidFill>
              <a:srgbClr val="DFEA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84520" y="0"/>
              <a:ext cx="6507480" cy="3884929"/>
            </a:xfrm>
            <a:custGeom>
              <a:avLst/>
              <a:gdLst/>
              <a:ahLst/>
              <a:cxnLst/>
              <a:rect l="l" t="t" r="r" b="b"/>
              <a:pathLst>
                <a:path w="6507480" h="3884929">
                  <a:moveTo>
                    <a:pt x="6507480" y="0"/>
                  </a:moveTo>
                  <a:lnTo>
                    <a:pt x="4088446" y="0"/>
                  </a:lnTo>
                  <a:lnTo>
                    <a:pt x="4055086" y="10086"/>
                  </a:lnTo>
                  <a:lnTo>
                    <a:pt x="3972329" y="35984"/>
                  </a:lnTo>
                  <a:lnTo>
                    <a:pt x="3889089" y="63232"/>
                  </a:lnTo>
                  <a:lnTo>
                    <a:pt x="3805407" y="91863"/>
                  </a:lnTo>
                  <a:lnTo>
                    <a:pt x="3721323" y="121908"/>
                  </a:lnTo>
                  <a:lnTo>
                    <a:pt x="3636877" y="153400"/>
                  </a:lnTo>
                  <a:lnTo>
                    <a:pt x="3552110" y="186372"/>
                  </a:lnTo>
                  <a:lnTo>
                    <a:pt x="3467062" y="220856"/>
                  </a:lnTo>
                  <a:lnTo>
                    <a:pt x="3381773" y="256885"/>
                  </a:lnTo>
                  <a:lnTo>
                    <a:pt x="3296283" y="294490"/>
                  </a:lnTo>
                  <a:lnTo>
                    <a:pt x="3210633" y="333706"/>
                  </a:lnTo>
                  <a:lnTo>
                    <a:pt x="3124863" y="374563"/>
                  </a:lnTo>
                  <a:lnTo>
                    <a:pt x="3039014" y="417094"/>
                  </a:lnTo>
                  <a:lnTo>
                    <a:pt x="2953125" y="461332"/>
                  </a:lnTo>
                  <a:lnTo>
                    <a:pt x="2910178" y="484101"/>
                  </a:lnTo>
                  <a:lnTo>
                    <a:pt x="2867236" y="507309"/>
                  </a:lnTo>
                  <a:lnTo>
                    <a:pt x="2824305" y="530960"/>
                  </a:lnTo>
                  <a:lnTo>
                    <a:pt x="2781389" y="555058"/>
                  </a:lnTo>
                  <a:lnTo>
                    <a:pt x="2738493" y="579607"/>
                  </a:lnTo>
                  <a:lnTo>
                    <a:pt x="2695623" y="604611"/>
                  </a:lnTo>
                  <a:lnTo>
                    <a:pt x="2652783" y="630074"/>
                  </a:lnTo>
                  <a:lnTo>
                    <a:pt x="2609978" y="656001"/>
                  </a:lnTo>
                  <a:lnTo>
                    <a:pt x="2567214" y="682394"/>
                  </a:lnTo>
                  <a:lnTo>
                    <a:pt x="2524495" y="709259"/>
                  </a:lnTo>
                  <a:lnTo>
                    <a:pt x="2481827" y="736599"/>
                  </a:lnTo>
                  <a:lnTo>
                    <a:pt x="2439215" y="764419"/>
                  </a:lnTo>
                  <a:lnTo>
                    <a:pt x="2396663" y="792722"/>
                  </a:lnTo>
                  <a:lnTo>
                    <a:pt x="2354177" y="821513"/>
                  </a:lnTo>
                  <a:lnTo>
                    <a:pt x="2311761" y="850795"/>
                  </a:lnTo>
                  <a:lnTo>
                    <a:pt x="2269421" y="880573"/>
                  </a:lnTo>
                  <a:lnTo>
                    <a:pt x="2227162" y="910851"/>
                  </a:lnTo>
                  <a:lnTo>
                    <a:pt x="2184989" y="941632"/>
                  </a:lnTo>
                  <a:lnTo>
                    <a:pt x="2142906" y="972921"/>
                  </a:lnTo>
                  <a:lnTo>
                    <a:pt x="2100919" y="1004722"/>
                  </a:lnTo>
                  <a:lnTo>
                    <a:pt x="2059033" y="1037039"/>
                  </a:lnTo>
                  <a:lnTo>
                    <a:pt x="2017253" y="1069876"/>
                  </a:lnTo>
                  <a:lnTo>
                    <a:pt x="1975584" y="1103236"/>
                  </a:lnTo>
                  <a:lnTo>
                    <a:pt x="1934031" y="1137125"/>
                  </a:lnTo>
                  <a:lnTo>
                    <a:pt x="1892599" y="1171546"/>
                  </a:lnTo>
                  <a:lnTo>
                    <a:pt x="1851293" y="1206503"/>
                  </a:lnTo>
                  <a:lnTo>
                    <a:pt x="1810118" y="1242001"/>
                  </a:lnTo>
                  <a:lnTo>
                    <a:pt x="1769079" y="1278043"/>
                  </a:lnTo>
                  <a:lnTo>
                    <a:pt x="1728181" y="1314633"/>
                  </a:lnTo>
                  <a:lnTo>
                    <a:pt x="1687429" y="1351775"/>
                  </a:lnTo>
                  <a:lnTo>
                    <a:pt x="1646829" y="1389474"/>
                  </a:lnTo>
                  <a:lnTo>
                    <a:pt x="1606385" y="1427733"/>
                  </a:lnTo>
                  <a:lnTo>
                    <a:pt x="1566102" y="1466558"/>
                  </a:lnTo>
                  <a:lnTo>
                    <a:pt x="1525985" y="1505950"/>
                  </a:lnTo>
                  <a:lnTo>
                    <a:pt x="1486040" y="1545915"/>
                  </a:lnTo>
                  <a:lnTo>
                    <a:pt x="1446271" y="1586457"/>
                  </a:lnTo>
                  <a:lnTo>
                    <a:pt x="1406684" y="1627580"/>
                  </a:lnTo>
                  <a:lnTo>
                    <a:pt x="1367283" y="1669288"/>
                  </a:lnTo>
                  <a:lnTo>
                    <a:pt x="1328073" y="1711585"/>
                  </a:lnTo>
                  <a:lnTo>
                    <a:pt x="1289060" y="1754474"/>
                  </a:lnTo>
                  <a:lnTo>
                    <a:pt x="1250248" y="1797961"/>
                  </a:lnTo>
                  <a:lnTo>
                    <a:pt x="1211643" y="1842048"/>
                  </a:lnTo>
                  <a:lnTo>
                    <a:pt x="1173250" y="1886741"/>
                  </a:lnTo>
                  <a:lnTo>
                    <a:pt x="1135073" y="1932043"/>
                  </a:lnTo>
                  <a:lnTo>
                    <a:pt x="1097118" y="1977958"/>
                  </a:lnTo>
                  <a:lnTo>
                    <a:pt x="1059390" y="2024490"/>
                  </a:lnTo>
                  <a:lnTo>
                    <a:pt x="1021893" y="2071644"/>
                  </a:lnTo>
                  <a:lnTo>
                    <a:pt x="984633" y="2119423"/>
                  </a:lnTo>
                  <a:lnTo>
                    <a:pt x="947615" y="2167832"/>
                  </a:lnTo>
                  <a:lnTo>
                    <a:pt x="910844" y="2216874"/>
                  </a:lnTo>
                  <a:lnTo>
                    <a:pt x="874325" y="2266554"/>
                  </a:lnTo>
                  <a:lnTo>
                    <a:pt x="838062" y="2316875"/>
                  </a:lnTo>
                  <a:lnTo>
                    <a:pt x="802062" y="2367842"/>
                  </a:lnTo>
                  <a:lnTo>
                    <a:pt x="766328" y="2419459"/>
                  </a:lnTo>
                  <a:lnTo>
                    <a:pt x="730867" y="2471729"/>
                  </a:lnTo>
                  <a:lnTo>
                    <a:pt x="695682" y="2524657"/>
                  </a:lnTo>
                  <a:lnTo>
                    <a:pt x="660780" y="2578248"/>
                  </a:lnTo>
                  <a:lnTo>
                    <a:pt x="626165" y="2632504"/>
                  </a:lnTo>
                  <a:lnTo>
                    <a:pt x="591842" y="2687430"/>
                  </a:lnTo>
                  <a:lnTo>
                    <a:pt x="557816" y="2743030"/>
                  </a:lnTo>
                  <a:lnTo>
                    <a:pt x="524092" y="2799308"/>
                  </a:lnTo>
                  <a:lnTo>
                    <a:pt x="490676" y="2856269"/>
                  </a:lnTo>
                  <a:lnTo>
                    <a:pt x="457571" y="2913916"/>
                  </a:lnTo>
                  <a:lnTo>
                    <a:pt x="424784" y="2972253"/>
                  </a:lnTo>
                  <a:lnTo>
                    <a:pt x="392320" y="3031284"/>
                  </a:lnTo>
                  <a:lnTo>
                    <a:pt x="360183" y="3091014"/>
                  </a:lnTo>
                  <a:lnTo>
                    <a:pt x="328378" y="3151446"/>
                  </a:lnTo>
                  <a:lnTo>
                    <a:pt x="296911" y="3212584"/>
                  </a:lnTo>
                  <a:lnTo>
                    <a:pt x="265786" y="3274434"/>
                  </a:lnTo>
                  <a:lnTo>
                    <a:pt x="235009" y="3336997"/>
                  </a:lnTo>
                  <a:lnTo>
                    <a:pt x="204584" y="3400280"/>
                  </a:lnTo>
                  <a:lnTo>
                    <a:pt x="174517" y="3464285"/>
                  </a:lnTo>
                  <a:lnTo>
                    <a:pt x="144812" y="3529017"/>
                  </a:lnTo>
                  <a:lnTo>
                    <a:pt x="115475" y="3594480"/>
                  </a:lnTo>
                  <a:lnTo>
                    <a:pt x="86511" y="3660678"/>
                  </a:lnTo>
                  <a:lnTo>
                    <a:pt x="57924" y="3727614"/>
                  </a:lnTo>
                  <a:lnTo>
                    <a:pt x="29720" y="3795294"/>
                  </a:lnTo>
                  <a:lnTo>
                    <a:pt x="1904" y="3863721"/>
                  </a:lnTo>
                  <a:lnTo>
                    <a:pt x="0" y="3884676"/>
                  </a:lnTo>
                  <a:lnTo>
                    <a:pt x="6507480" y="3884676"/>
                  </a:lnTo>
                  <a:lnTo>
                    <a:pt x="6507480" y="0"/>
                  </a:lnTo>
                  <a:close/>
                </a:path>
              </a:pathLst>
            </a:custGeom>
            <a:solidFill>
              <a:srgbClr val="BED4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990600"/>
              <a:ext cx="12192000" cy="5659120"/>
            </a:xfrm>
            <a:custGeom>
              <a:avLst/>
              <a:gdLst/>
              <a:ahLst/>
              <a:cxnLst/>
              <a:rect l="l" t="t" r="r" b="b"/>
              <a:pathLst>
                <a:path w="12192000" h="5659120">
                  <a:moveTo>
                    <a:pt x="0" y="5658612"/>
                  </a:moveTo>
                  <a:lnTo>
                    <a:pt x="12191999" y="5658612"/>
                  </a:lnTo>
                  <a:lnTo>
                    <a:pt x="12191999" y="0"/>
                  </a:lnTo>
                  <a:lnTo>
                    <a:pt x="0" y="0"/>
                  </a:lnTo>
                  <a:lnTo>
                    <a:pt x="0" y="56586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6649211"/>
              <a:ext cx="12181840" cy="208915"/>
            </a:xfrm>
            <a:custGeom>
              <a:avLst/>
              <a:gdLst/>
              <a:ahLst/>
              <a:cxnLst/>
              <a:rect l="l" t="t" r="r" b="b"/>
              <a:pathLst>
                <a:path w="12181840" h="208915">
                  <a:moveTo>
                    <a:pt x="12181332" y="208785"/>
                  </a:moveTo>
                  <a:lnTo>
                    <a:pt x="12181332" y="0"/>
                  </a:lnTo>
                  <a:lnTo>
                    <a:pt x="0" y="0"/>
                  </a:lnTo>
                  <a:lnTo>
                    <a:pt x="0" y="208785"/>
                  </a:lnTo>
                  <a:lnTo>
                    <a:pt x="12181332" y="208785"/>
                  </a:lnTo>
                  <a:close/>
                </a:path>
              </a:pathLst>
            </a:custGeom>
            <a:solidFill>
              <a:srgbClr val="5C91E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23119" y="5387340"/>
            <a:ext cx="1941576" cy="119786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913889" y="2480817"/>
            <a:ext cx="8717915" cy="2542540"/>
            <a:chOff x="1913889" y="2480817"/>
            <a:chExt cx="8717915" cy="2542540"/>
          </a:xfrm>
        </p:grpSpPr>
        <p:sp>
          <p:nvSpPr>
            <p:cNvPr id="10" name="object 10"/>
            <p:cNvSpPr/>
            <p:nvPr/>
          </p:nvSpPr>
          <p:spPr>
            <a:xfrm>
              <a:off x="1920239" y="2630423"/>
              <a:ext cx="8707120" cy="2388235"/>
            </a:xfrm>
            <a:custGeom>
              <a:avLst/>
              <a:gdLst/>
              <a:ahLst/>
              <a:cxnLst/>
              <a:rect l="l" t="t" r="r" b="b"/>
              <a:pathLst>
                <a:path w="8707120" h="2388235">
                  <a:moveTo>
                    <a:pt x="8527542" y="0"/>
                  </a:moveTo>
                  <a:lnTo>
                    <a:pt x="179070" y="0"/>
                  </a:lnTo>
                  <a:lnTo>
                    <a:pt x="131453" y="6394"/>
                  </a:lnTo>
                  <a:lnTo>
                    <a:pt x="88674" y="24440"/>
                  </a:lnTo>
                  <a:lnTo>
                    <a:pt x="52435" y="52435"/>
                  </a:lnTo>
                  <a:lnTo>
                    <a:pt x="24440" y="88674"/>
                  </a:lnTo>
                  <a:lnTo>
                    <a:pt x="6394" y="131453"/>
                  </a:lnTo>
                  <a:lnTo>
                    <a:pt x="0" y="179070"/>
                  </a:lnTo>
                  <a:lnTo>
                    <a:pt x="0" y="2209038"/>
                  </a:lnTo>
                  <a:lnTo>
                    <a:pt x="6394" y="2256654"/>
                  </a:lnTo>
                  <a:lnTo>
                    <a:pt x="24440" y="2299433"/>
                  </a:lnTo>
                  <a:lnTo>
                    <a:pt x="52435" y="2335672"/>
                  </a:lnTo>
                  <a:lnTo>
                    <a:pt x="88674" y="2363667"/>
                  </a:lnTo>
                  <a:lnTo>
                    <a:pt x="131453" y="2381713"/>
                  </a:lnTo>
                  <a:lnTo>
                    <a:pt x="179070" y="2388108"/>
                  </a:lnTo>
                  <a:lnTo>
                    <a:pt x="8527542" y="2388108"/>
                  </a:lnTo>
                  <a:lnTo>
                    <a:pt x="8575158" y="2381713"/>
                  </a:lnTo>
                  <a:lnTo>
                    <a:pt x="8617937" y="2363667"/>
                  </a:lnTo>
                  <a:lnTo>
                    <a:pt x="8654176" y="2335672"/>
                  </a:lnTo>
                  <a:lnTo>
                    <a:pt x="8682171" y="2299433"/>
                  </a:lnTo>
                  <a:lnTo>
                    <a:pt x="8700217" y="2256654"/>
                  </a:lnTo>
                  <a:lnTo>
                    <a:pt x="8706612" y="2209038"/>
                  </a:lnTo>
                  <a:lnTo>
                    <a:pt x="8706612" y="179070"/>
                  </a:lnTo>
                  <a:lnTo>
                    <a:pt x="8700217" y="131453"/>
                  </a:lnTo>
                  <a:lnTo>
                    <a:pt x="8682171" y="88674"/>
                  </a:lnTo>
                  <a:lnTo>
                    <a:pt x="8654176" y="52435"/>
                  </a:lnTo>
                  <a:lnTo>
                    <a:pt x="8617937" y="24440"/>
                  </a:lnTo>
                  <a:lnTo>
                    <a:pt x="8575158" y="6394"/>
                  </a:lnTo>
                  <a:lnTo>
                    <a:pt x="852754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920239" y="2630423"/>
              <a:ext cx="8707120" cy="2388235"/>
            </a:xfrm>
            <a:custGeom>
              <a:avLst/>
              <a:gdLst/>
              <a:ahLst/>
              <a:cxnLst/>
              <a:rect l="l" t="t" r="r" b="b"/>
              <a:pathLst>
                <a:path w="8707120" h="2388235">
                  <a:moveTo>
                    <a:pt x="0" y="179070"/>
                  </a:moveTo>
                  <a:lnTo>
                    <a:pt x="6394" y="131453"/>
                  </a:lnTo>
                  <a:lnTo>
                    <a:pt x="24440" y="88674"/>
                  </a:lnTo>
                  <a:lnTo>
                    <a:pt x="52435" y="52435"/>
                  </a:lnTo>
                  <a:lnTo>
                    <a:pt x="88674" y="24440"/>
                  </a:lnTo>
                  <a:lnTo>
                    <a:pt x="131453" y="6394"/>
                  </a:lnTo>
                  <a:lnTo>
                    <a:pt x="179070" y="0"/>
                  </a:lnTo>
                  <a:lnTo>
                    <a:pt x="8527542" y="0"/>
                  </a:lnTo>
                  <a:lnTo>
                    <a:pt x="8575158" y="6394"/>
                  </a:lnTo>
                  <a:lnTo>
                    <a:pt x="8617937" y="24440"/>
                  </a:lnTo>
                  <a:lnTo>
                    <a:pt x="8654176" y="52435"/>
                  </a:lnTo>
                  <a:lnTo>
                    <a:pt x="8682171" y="88674"/>
                  </a:lnTo>
                  <a:lnTo>
                    <a:pt x="8700217" y="131453"/>
                  </a:lnTo>
                  <a:lnTo>
                    <a:pt x="8706612" y="179070"/>
                  </a:lnTo>
                  <a:lnTo>
                    <a:pt x="8706612" y="2209038"/>
                  </a:lnTo>
                  <a:lnTo>
                    <a:pt x="8700217" y="2256654"/>
                  </a:lnTo>
                  <a:lnTo>
                    <a:pt x="8682171" y="2299433"/>
                  </a:lnTo>
                  <a:lnTo>
                    <a:pt x="8654176" y="2335672"/>
                  </a:lnTo>
                  <a:lnTo>
                    <a:pt x="8617937" y="2363667"/>
                  </a:lnTo>
                  <a:lnTo>
                    <a:pt x="8575158" y="2381713"/>
                  </a:lnTo>
                  <a:lnTo>
                    <a:pt x="8527542" y="2388108"/>
                  </a:lnTo>
                  <a:lnTo>
                    <a:pt x="179070" y="2388108"/>
                  </a:lnTo>
                  <a:lnTo>
                    <a:pt x="131453" y="2381713"/>
                  </a:lnTo>
                  <a:lnTo>
                    <a:pt x="88674" y="2363667"/>
                  </a:lnTo>
                  <a:lnTo>
                    <a:pt x="52435" y="2335672"/>
                  </a:lnTo>
                  <a:lnTo>
                    <a:pt x="24440" y="2299433"/>
                  </a:lnTo>
                  <a:lnTo>
                    <a:pt x="6394" y="2256654"/>
                  </a:lnTo>
                  <a:lnTo>
                    <a:pt x="0" y="2209038"/>
                  </a:lnTo>
                  <a:lnTo>
                    <a:pt x="0" y="17907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920239" y="2487167"/>
              <a:ext cx="8642985" cy="2421890"/>
            </a:xfrm>
            <a:custGeom>
              <a:avLst/>
              <a:gdLst/>
              <a:ahLst/>
              <a:cxnLst/>
              <a:rect l="l" t="t" r="r" b="b"/>
              <a:pathLst>
                <a:path w="8642985" h="2421890">
                  <a:moveTo>
                    <a:pt x="8330819" y="0"/>
                  </a:moveTo>
                  <a:lnTo>
                    <a:pt x="311785" y="0"/>
                  </a:lnTo>
                  <a:lnTo>
                    <a:pt x="265707" y="3380"/>
                  </a:lnTo>
                  <a:lnTo>
                    <a:pt x="221730" y="13199"/>
                  </a:lnTo>
                  <a:lnTo>
                    <a:pt x="180336" y="28975"/>
                  </a:lnTo>
                  <a:lnTo>
                    <a:pt x="142006" y="50225"/>
                  </a:lnTo>
                  <a:lnTo>
                    <a:pt x="107223" y="76469"/>
                  </a:lnTo>
                  <a:lnTo>
                    <a:pt x="76469" y="107223"/>
                  </a:lnTo>
                  <a:lnTo>
                    <a:pt x="50225" y="142006"/>
                  </a:lnTo>
                  <a:lnTo>
                    <a:pt x="28975" y="180336"/>
                  </a:lnTo>
                  <a:lnTo>
                    <a:pt x="13199" y="221730"/>
                  </a:lnTo>
                  <a:lnTo>
                    <a:pt x="3380" y="265707"/>
                  </a:lnTo>
                  <a:lnTo>
                    <a:pt x="0" y="311785"/>
                  </a:lnTo>
                  <a:lnTo>
                    <a:pt x="0" y="2109851"/>
                  </a:lnTo>
                  <a:lnTo>
                    <a:pt x="3380" y="2155928"/>
                  </a:lnTo>
                  <a:lnTo>
                    <a:pt x="13199" y="2199905"/>
                  </a:lnTo>
                  <a:lnTo>
                    <a:pt x="28975" y="2241299"/>
                  </a:lnTo>
                  <a:lnTo>
                    <a:pt x="50225" y="2279629"/>
                  </a:lnTo>
                  <a:lnTo>
                    <a:pt x="76469" y="2314412"/>
                  </a:lnTo>
                  <a:lnTo>
                    <a:pt x="107223" y="2345166"/>
                  </a:lnTo>
                  <a:lnTo>
                    <a:pt x="142006" y="2371410"/>
                  </a:lnTo>
                  <a:lnTo>
                    <a:pt x="180336" y="2392660"/>
                  </a:lnTo>
                  <a:lnTo>
                    <a:pt x="221730" y="2408436"/>
                  </a:lnTo>
                  <a:lnTo>
                    <a:pt x="265707" y="2418255"/>
                  </a:lnTo>
                  <a:lnTo>
                    <a:pt x="311785" y="2421636"/>
                  </a:lnTo>
                  <a:lnTo>
                    <a:pt x="8330819" y="2421636"/>
                  </a:lnTo>
                  <a:lnTo>
                    <a:pt x="8376896" y="2418255"/>
                  </a:lnTo>
                  <a:lnTo>
                    <a:pt x="8420873" y="2408436"/>
                  </a:lnTo>
                  <a:lnTo>
                    <a:pt x="8462267" y="2392660"/>
                  </a:lnTo>
                  <a:lnTo>
                    <a:pt x="8500597" y="2371410"/>
                  </a:lnTo>
                  <a:lnTo>
                    <a:pt x="8535380" y="2345166"/>
                  </a:lnTo>
                  <a:lnTo>
                    <a:pt x="8566134" y="2314412"/>
                  </a:lnTo>
                  <a:lnTo>
                    <a:pt x="8592378" y="2279629"/>
                  </a:lnTo>
                  <a:lnTo>
                    <a:pt x="8613628" y="2241299"/>
                  </a:lnTo>
                  <a:lnTo>
                    <a:pt x="8629404" y="2199905"/>
                  </a:lnTo>
                  <a:lnTo>
                    <a:pt x="8639223" y="2155928"/>
                  </a:lnTo>
                  <a:lnTo>
                    <a:pt x="8642604" y="2109851"/>
                  </a:lnTo>
                  <a:lnTo>
                    <a:pt x="8642604" y="311785"/>
                  </a:lnTo>
                  <a:lnTo>
                    <a:pt x="8639223" y="265707"/>
                  </a:lnTo>
                  <a:lnTo>
                    <a:pt x="8629404" y="221730"/>
                  </a:lnTo>
                  <a:lnTo>
                    <a:pt x="8613628" y="180336"/>
                  </a:lnTo>
                  <a:lnTo>
                    <a:pt x="8592378" y="142006"/>
                  </a:lnTo>
                  <a:lnTo>
                    <a:pt x="8566134" y="107223"/>
                  </a:lnTo>
                  <a:lnTo>
                    <a:pt x="8535380" y="76469"/>
                  </a:lnTo>
                  <a:lnTo>
                    <a:pt x="8500597" y="50225"/>
                  </a:lnTo>
                  <a:lnTo>
                    <a:pt x="8462267" y="28975"/>
                  </a:lnTo>
                  <a:lnTo>
                    <a:pt x="8420873" y="13199"/>
                  </a:lnTo>
                  <a:lnTo>
                    <a:pt x="8376896" y="3380"/>
                  </a:lnTo>
                  <a:lnTo>
                    <a:pt x="8330819" y="0"/>
                  </a:lnTo>
                  <a:close/>
                </a:path>
              </a:pathLst>
            </a:custGeom>
            <a:solidFill>
              <a:srgbClr val="5F95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920239" y="2487167"/>
              <a:ext cx="8642985" cy="2421890"/>
            </a:xfrm>
            <a:custGeom>
              <a:avLst/>
              <a:gdLst/>
              <a:ahLst/>
              <a:cxnLst/>
              <a:rect l="l" t="t" r="r" b="b"/>
              <a:pathLst>
                <a:path w="8642985" h="2421890">
                  <a:moveTo>
                    <a:pt x="0" y="311785"/>
                  </a:moveTo>
                  <a:lnTo>
                    <a:pt x="3380" y="265707"/>
                  </a:lnTo>
                  <a:lnTo>
                    <a:pt x="13199" y="221730"/>
                  </a:lnTo>
                  <a:lnTo>
                    <a:pt x="28975" y="180336"/>
                  </a:lnTo>
                  <a:lnTo>
                    <a:pt x="50225" y="142006"/>
                  </a:lnTo>
                  <a:lnTo>
                    <a:pt x="76469" y="107223"/>
                  </a:lnTo>
                  <a:lnTo>
                    <a:pt x="107223" y="76469"/>
                  </a:lnTo>
                  <a:lnTo>
                    <a:pt x="142006" y="50225"/>
                  </a:lnTo>
                  <a:lnTo>
                    <a:pt x="180336" y="28975"/>
                  </a:lnTo>
                  <a:lnTo>
                    <a:pt x="221730" y="13199"/>
                  </a:lnTo>
                  <a:lnTo>
                    <a:pt x="265707" y="3380"/>
                  </a:lnTo>
                  <a:lnTo>
                    <a:pt x="311785" y="0"/>
                  </a:lnTo>
                  <a:lnTo>
                    <a:pt x="8330819" y="0"/>
                  </a:lnTo>
                  <a:lnTo>
                    <a:pt x="8376896" y="3380"/>
                  </a:lnTo>
                  <a:lnTo>
                    <a:pt x="8420873" y="13199"/>
                  </a:lnTo>
                  <a:lnTo>
                    <a:pt x="8462267" y="28975"/>
                  </a:lnTo>
                  <a:lnTo>
                    <a:pt x="8500597" y="50225"/>
                  </a:lnTo>
                  <a:lnTo>
                    <a:pt x="8535380" y="76469"/>
                  </a:lnTo>
                  <a:lnTo>
                    <a:pt x="8566134" y="107223"/>
                  </a:lnTo>
                  <a:lnTo>
                    <a:pt x="8592378" y="142006"/>
                  </a:lnTo>
                  <a:lnTo>
                    <a:pt x="8613628" y="180336"/>
                  </a:lnTo>
                  <a:lnTo>
                    <a:pt x="8629404" y="221730"/>
                  </a:lnTo>
                  <a:lnTo>
                    <a:pt x="8639223" y="265707"/>
                  </a:lnTo>
                  <a:lnTo>
                    <a:pt x="8642604" y="311785"/>
                  </a:lnTo>
                  <a:lnTo>
                    <a:pt x="8642604" y="2109851"/>
                  </a:lnTo>
                  <a:lnTo>
                    <a:pt x="8639223" y="2155928"/>
                  </a:lnTo>
                  <a:lnTo>
                    <a:pt x="8629404" y="2199905"/>
                  </a:lnTo>
                  <a:lnTo>
                    <a:pt x="8613628" y="2241299"/>
                  </a:lnTo>
                  <a:lnTo>
                    <a:pt x="8592378" y="2279629"/>
                  </a:lnTo>
                  <a:lnTo>
                    <a:pt x="8566134" y="2314412"/>
                  </a:lnTo>
                  <a:lnTo>
                    <a:pt x="8535380" y="2345166"/>
                  </a:lnTo>
                  <a:lnTo>
                    <a:pt x="8500597" y="2371410"/>
                  </a:lnTo>
                  <a:lnTo>
                    <a:pt x="8462267" y="2392660"/>
                  </a:lnTo>
                  <a:lnTo>
                    <a:pt x="8420873" y="2408436"/>
                  </a:lnTo>
                  <a:lnTo>
                    <a:pt x="8376896" y="2418255"/>
                  </a:lnTo>
                  <a:lnTo>
                    <a:pt x="8330819" y="2421636"/>
                  </a:lnTo>
                  <a:lnTo>
                    <a:pt x="311785" y="2421636"/>
                  </a:lnTo>
                  <a:lnTo>
                    <a:pt x="265707" y="2418255"/>
                  </a:lnTo>
                  <a:lnTo>
                    <a:pt x="221730" y="2408436"/>
                  </a:lnTo>
                  <a:lnTo>
                    <a:pt x="180336" y="2392660"/>
                  </a:lnTo>
                  <a:lnTo>
                    <a:pt x="142006" y="2371410"/>
                  </a:lnTo>
                  <a:lnTo>
                    <a:pt x="107223" y="2345166"/>
                  </a:lnTo>
                  <a:lnTo>
                    <a:pt x="76469" y="2314412"/>
                  </a:lnTo>
                  <a:lnTo>
                    <a:pt x="50225" y="2279629"/>
                  </a:lnTo>
                  <a:lnTo>
                    <a:pt x="28975" y="2241299"/>
                  </a:lnTo>
                  <a:lnTo>
                    <a:pt x="13199" y="2199905"/>
                  </a:lnTo>
                  <a:lnTo>
                    <a:pt x="3380" y="2155928"/>
                  </a:lnTo>
                  <a:lnTo>
                    <a:pt x="0" y="2109851"/>
                  </a:lnTo>
                  <a:lnTo>
                    <a:pt x="0" y="31178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6325361" y="3235198"/>
            <a:ext cx="2265045" cy="6965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15" b="1">
                <a:solidFill>
                  <a:srgbClr val="FFFFFF"/>
                </a:solidFill>
                <a:latin typeface="黑体"/>
                <a:cs typeface="黑体"/>
              </a:rPr>
              <a:t>任务</a:t>
            </a:r>
            <a:r>
              <a:rPr dirty="0" sz="4400" b="1">
                <a:solidFill>
                  <a:srgbClr val="FFFFFF"/>
                </a:solidFill>
                <a:latin typeface="黑体"/>
                <a:cs typeface="黑体"/>
              </a:rPr>
              <a:t>实</a:t>
            </a:r>
            <a:r>
              <a:rPr dirty="0" sz="4400" spc="-15" b="1">
                <a:solidFill>
                  <a:srgbClr val="FFFFFF"/>
                </a:solidFill>
                <a:latin typeface="黑体"/>
                <a:cs typeface="黑体"/>
              </a:rPr>
              <a:t>施</a:t>
            </a:r>
            <a:endParaRPr sz="4400">
              <a:latin typeface="黑体"/>
              <a:cs typeface="黑体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0" y="0"/>
            <a:ext cx="9634855" cy="5652770"/>
            <a:chOff x="0" y="0"/>
            <a:chExt cx="9634855" cy="5652770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539239"/>
              <a:ext cx="5728715" cy="411327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412602" y="1237087"/>
              <a:ext cx="1193800" cy="1181100"/>
            </a:xfrm>
            <a:custGeom>
              <a:avLst/>
              <a:gdLst/>
              <a:ahLst/>
              <a:cxnLst/>
              <a:rect l="l" t="t" r="r" b="b"/>
              <a:pathLst>
                <a:path w="1193800" h="1181100">
                  <a:moveTo>
                    <a:pt x="848363" y="747287"/>
                  </a:moveTo>
                  <a:lnTo>
                    <a:pt x="590299" y="747287"/>
                  </a:lnTo>
                  <a:lnTo>
                    <a:pt x="714124" y="797706"/>
                  </a:lnTo>
                  <a:lnTo>
                    <a:pt x="719331" y="1089933"/>
                  </a:lnTo>
                  <a:lnTo>
                    <a:pt x="724538" y="1089933"/>
                  </a:lnTo>
                  <a:lnTo>
                    <a:pt x="727344" y="1107703"/>
                  </a:lnTo>
                  <a:lnTo>
                    <a:pt x="735460" y="1122652"/>
                  </a:lnTo>
                  <a:lnTo>
                    <a:pt x="748434" y="1133814"/>
                  </a:lnTo>
                  <a:lnTo>
                    <a:pt x="765813" y="1140225"/>
                  </a:lnTo>
                  <a:lnTo>
                    <a:pt x="853443" y="1175531"/>
                  </a:lnTo>
                  <a:lnTo>
                    <a:pt x="905085" y="1174880"/>
                  </a:lnTo>
                  <a:lnTo>
                    <a:pt x="941200" y="1140225"/>
                  </a:lnTo>
                  <a:lnTo>
                    <a:pt x="946459" y="1113341"/>
                  </a:lnTo>
                  <a:lnTo>
                    <a:pt x="940597" y="1087362"/>
                  </a:lnTo>
                  <a:lnTo>
                    <a:pt x="926020" y="1065145"/>
                  </a:lnTo>
                  <a:lnTo>
                    <a:pt x="905132" y="1049547"/>
                  </a:lnTo>
                  <a:lnTo>
                    <a:pt x="858650" y="1034434"/>
                  </a:lnTo>
                  <a:lnTo>
                    <a:pt x="848363" y="752367"/>
                  </a:lnTo>
                  <a:lnTo>
                    <a:pt x="848363" y="747287"/>
                  </a:lnTo>
                  <a:close/>
                </a:path>
                <a:path w="1193800" h="1181100">
                  <a:moveTo>
                    <a:pt x="881209" y="319170"/>
                  </a:moveTo>
                  <a:lnTo>
                    <a:pt x="394211" y="319170"/>
                  </a:lnTo>
                  <a:lnTo>
                    <a:pt x="569725" y="329203"/>
                  </a:lnTo>
                  <a:lnTo>
                    <a:pt x="466474" y="586124"/>
                  </a:lnTo>
                  <a:lnTo>
                    <a:pt x="460767" y="608714"/>
                  </a:lnTo>
                  <a:lnTo>
                    <a:pt x="459394" y="630828"/>
                  </a:lnTo>
                  <a:lnTo>
                    <a:pt x="462831" y="651990"/>
                  </a:lnTo>
                  <a:lnTo>
                    <a:pt x="471554" y="671722"/>
                  </a:lnTo>
                  <a:lnTo>
                    <a:pt x="435486" y="787673"/>
                  </a:lnTo>
                  <a:lnTo>
                    <a:pt x="141354" y="817899"/>
                  </a:lnTo>
                  <a:lnTo>
                    <a:pt x="101421" y="846189"/>
                  </a:lnTo>
                  <a:lnTo>
                    <a:pt x="63884" y="958869"/>
                  </a:lnTo>
                  <a:lnTo>
                    <a:pt x="60922" y="984954"/>
                  </a:lnTo>
                  <a:lnTo>
                    <a:pt x="67139" y="1008669"/>
                  </a:lnTo>
                  <a:lnTo>
                    <a:pt x="82047" y="1027646"/>
                  </a:lnTo>
                  <a:lnTo>
                    <a:pt x="105159" y="1039514"/>
                  </a:lnTo>
                  <a:lnTo>
                    <a:pt x="131883" y="1042404"/>
                  </a:lnTo>
                  <a:lnTo>
                    <a:pt x="156166" y="1036339"/>
                  </a:lnTo>
                  <a:lnTo>
                    <a:pt x="175615" y="1021798"/>
                  </a:lnTo>
                  <a:lnTo>
                    <a:pt x="187836" y="999255"/>
                  </a:lnTo>
                  <a:lnTo>
                    <a:pt x="208410" y="943756"/>
                  </a:lnTo>
                  <a:lnTo>
                    <a:pt x="487048" y="913530"/>
                  </a:lnTo>
                  <a:lnTo>
                    <a:pt x="523894" y="902196"/>
                  </a:lnTo>
                  <a:lnTo>
                    <a:pt x="549024" y="868191"/>
                  </a:lnTo>
                  <a:lnTo>
                    <a:pt x="590299" y="747287"/>
                  </a:lnTo>
                  <a:lnTo>
                    <a:pt x="848363" y="747287"/>
                  </a:lnTo>
                  <a:lnTo>
                    <a:pt x="844726" y="728662"/>
                  </a:lnTo>
                  <a:lnTo>
                    <a:pt x="834790" y="711442"/>
                  </a:lnTo>
                  <a:lnTo>
                    <a:pt x="820021" y="697031"/>
                  </a:lnTo>
                  <a:lnTo>
                    <a:pt x="801881" y="686835"/>
                  </a:lnTo>
                  <a:lnTo>
                    <a:pt x="683136" y="611270"/>
                  </a:lnTo>
                  <a:lnTo>
                    <a:pt x="770893" y="389655"/>
                  </a:lnTo>
                  <a:lnTo>
                    <a:pt x="1110868" y="389655"/>
                  </a:lnTo>
                  <a:lnTo>
                    <a:pt x="1142176" y="364509"/>
                  </a:lnTo>
                  <a:lnTo>
                    <a:pt x="956694" y="364509"/>
                  </a:lnTo>
                  <a:lnTo>
                    <a:pt x="881209" y="319170"/>
                  </a:lnTo>
                  <a:close/>
                </a:path>
                <a:path w="1193800" h="1181100">
                  <a:moveTo>
                    <a:pt x="337442" y="586124"/>
                  </a:moveTo>
                  <a:lnTo>
                    <a:pt x="229111" y="767480"/>
                  </a:lnTo>
                  <a:lnTo>
                    <a:pt x="249685" y="777513"/>
                  </a:lnTo>
                  <a:lnTo>
                    <a:pt x="261145" y="782357"/>
                  </a:lnTo>
                  <a:lnTo>
                    <a:pt x="363223" y="636543"/>
                  </a:lnTo>
                  <a:lnTo>
                    <a:pt x="368135" y="625286"/>
                  </a:lnTo>
                  <a:lnTo>
                    <a:pt x="367748" y="614493"/>
                  </a:lnTo>
                  <a:lnTo>
                    <a:pt x="362527" y="604629"/>
                  </a:lnTo>
                  <a:lnTo>
                    <a:pt x="352936" y="596157"/>
                  </a:lnTo>
                  <a:lnTo>
                    <a:pt x="337442" y="586124"/>
                  </a:lnTo>
                  <a:close/>
                </a:path>
                <a:path w="1193800" h="1181100">
                  <a:moveTo>
                    <a:pt x="141354" y="480333"/>
                  </a:moveTo>
                  <a:lnTo>
                    <a:pt x="32896" y="661689"/>
                  </a:lnTo>
                  <a:lnTo>
                    <a:pt x="218697" y="762400"/>
                  </a:lnTo>
                  <a:lnTo>
                    <a:pt x="321948" y="581171"/>
                  </a:lnTo>
                  <a:lnTo>
                    <a:pt x="141354" y="480333"/>
                  </a:lnTo>
                  <a:close/>
                </a:path>
                <a:path w="1193800" h="1181100">
                  <a:moveTo>
                    <a:pt x="109114" y="465510"/>
                  </a:moveTo>
                  <a:lnTo>
                    <a:pt x="2035" y="611270"/>
                  </a:lnTo>
                  <a:lnTo>
                    <a:pt x="0" y="622448"/>
                  </a:lnTo>
                  <a:lnTo>
                    <a:pt x="1369" y="632686"/>
                  </a:lnTo>
                  <a:lnTo>
                    <a:pt x="5643" y="641042"/>
                  </a:lnTo>
                  <a:lnTo>
                    <a:pt x="12322" y="646576"/>
                  </a:lnTo>
                  <a:lnTo>
                    <a:pt x="22609" y="651656"/>
                  </a:lnTo>
                  <a:lnTo>
                    <a:pt x="125860" y="470300"/>
                  </a:lnTo>
                  <a:lnTo>
                    <a:pt x="120653" y="470300"/>
                  </a:lnTo>
                  <a:lnTo>
                    <a:pt x="109114" y="465510"/>
                  </a:lnTo>
                  <a:close/>
                </a:path>
                <a:path w="1193800" h="1181100">
                  <a:moveTo>
                    <a:pt x="337760" y="510559"/>
                  </a:moveTo>
                  <a:lnTo>
                    <a:pt x="316741" y="510559"/>
                  </a:lnTo>
                  <a:lnTo>
                    <a:pt x="316741" y="515639"/>
                  </a:lnTo>
                  <a:lnTo>
                    <a:pt x="311661" y="515639"/>
                  </a:lnTo>
                  <a:lnTo>
                    <a:pt x="296167" y="550945"/>
                  </a:lnTo>
                  <a:lnTo>
                    <a:pt x="311661" y="560978"/>
                  </a:lnTo>
                  <a:lnTo>
                    <a:pt x="332338" y="525490"/>
                  </a:lnTo>
                  <a:lnTo>
                    <a:pt x="337361" y="516560"/>
                  </a:lnTo>
                  <a:lnTo>
                    <a:pt x="337760" y="510559"/>
                  </a:lnTo>
                  <a:close/>
                </a:path>
                <a:path w="1193800" h="1181100">
                  <a:moveTo>
                    <a:pt x="345398" y="450107"/>
                  </a:moveTo>
                  <a:lnTo>
                    <a:pt x="218697" y="450107"/>
                  </a:lnTo>
                  <a:lnTo>
                    <a:pt x="218584" y="472463"/>
                  </a:lnTo>
                  <a:lnTo>
                    <a:pt x="225222" y="492938"/>
                  </a:lnTo>
                  <a:lnTo>
                    <a:pt x="237646" y="509651"/>
                  </a:lnTo>
                  <a:lnTo>
                    <a:pt x="254892" y="520719"/>
                  </a:lnTo>
                  <a:lnTo>
                    <a:pt x="271057" y="525490"/>
                  </a:lnTo>
                  <a:lnTo>
                    <a:pt x="287722" y="525069"/>
                  </a:lnTo>
                  <a:lnTo>
                    <a:pt x="303434" y="519934"/>
                  </a:lnTo>
                  <a:lnTo>
                    <a:pt x="316741" y="510559"/>
                  </a:lnTo>
                  <a:lnTo>
                    <a:pt x="337760" y="510559"/>
                  </a:lnTo>
                  <a:lnTo>
                    <a:pt x="338093" y="505543"/>
                  </a:lnTo>
                  <a:lnTo>
                    <a:pt x="335897" y="494526"/>
                  </a:lnTo>
                  <a:lnTo>
                    <a:pt x="332235" y="485413"/>
                  </a:lnTo>
                  <a:lnTo>
                    <a:pt x="345398" y="450107"/>
                  </a:lnTo>
                  <a:close/>
                </a:path>
                <a:path w="1193800" h="1181100">
                  <a:moveTo>
                    <a:pt x="1110868" y="389655"/>
                  </a:moveTo>
                  <a:lnTo>
                    <a:pt x="770893" y="389655"/>
                  </a:lnTo>
                  <a:lnTo>
                    <a:pt x="925706" y="485413"/>
                  </a:lnTo>
                  <a:lnTo>
                    <a:pt x="945034" y="493121"/>
                  </a:lnTo>
                  <a:lnTo>
                    <a:pt x="963838" y="494208"/>
                  </a:lnTo>
                  <a:lnTo>
                    <a:pt x="981642" y="489628"/>
                  </a:lnTo>
                  <a:lnTo>
                    <a:pt x="997969" y="480333"/>
                  </a:lnTo>
                  <a:lnTo>
                    <a:pt x="1110868" y="389655"/>
                  </a:lnTo>
                  <a:close/>
                </a:path>
                <a:path w="1193800" h="1181100">
                  <a:moveTo>
                    <a:pt x="363223" y="203346"/>
                  </a:moveTo>
                  <a:lnTo>
                    <a:pt x="311699" y="222420"/>
                  </a:lnTo>
                  <a:lnTo>
                    <a:pt x="229111" y="430041"/>
                  </a:lnTo>
                  <a:lnTo>
                    <a:pt x="217652" y="431051"/>
                  </a:lnTo>
                  <a:lnTo>
                    <a:pt x="207156" y="434407"/>
                  </a:lnTo>
                  <a:lnTo>
                    <a:pt x="198590" y="440596"/>
                  </a:lnTo>
                  <a:lnTo>
                    <a:pt x="192916" y="450107"/>
                  </a:lnTo>
                  <a:lnTo>
                    <a:pt x="172342" y="480333"/>
                  </a:lnTo>
                  <a:lnTo>
                    <a:pt x="192916" y="490493"/>
                  </a:lnTo>
                  <a:lnTo>
                    <a:pt x="213617" y="460267"/>
                  </a:lnTo>
                  <a:lnTo>
                    <a:pt x="213617" y="455187"/>
                  </a:lnTo>
                  <a:lnTo>
                    <a:pt x="218697" y="450107"/>
                  </a:lnTo>
                  <a:lnTo>
                    <a:pt x="345398" y="450107"/>
                  </a:lnTo>
                  <a:lnTo>
                    <a:pt x="394211" y="319170"/>
                  </a:lnTo>
                  <a:lnTo>
                    <a:pt x="881209" y="319170"/>
                  </a:lnTo>
                  <a:lnTo>
                    <a:pt x="747684" y="239021"/>
                  </a:lnTo>
                  <a:lnTo>
                    <a:pt x="732254" y="227996"/>
                  </a:lnTo>
                  <a:lnTo>
                    <a:pt x="724538" y="223412"/>
                  </a:lnTo>
                  <a:lnTo>
                    <a:pt x="714124" y="223412"/>
                  </a:lnTo>
                  <a:lnTo>
                    <a:pt x="706407" y="220549"/>
                  </a:lnTo>
                  <a:lnTo>
                    <a:pt x="698678" y="219078"/>
                  </a:lnTo>
                  <a:lnTo>
                    <a:pt x="690925" y="218537"/>
                  </a:lnTo>
                  <a:lnTo>
                    <a:pt x="683136" y="218459"/>
                  </a:lnTo>
                  <a:lnTo>
                    <a:pt x="363223" y="203346"/>
                  </a:lnTo>
                  <a:close/>
                </a:path>
                <a:path w="1193800" h="1181100">
                  <a:moveTo>
                    <a:pt x="1139241" y="236700"/>
                  </a:moveTo>
                  <a:lnTo>
                    <a:pt x="1116895" y="238198"/>
                  </a:lnTo>
                  <a:lnTo>
                    <a:pt x="1096013" y="248685"/>
                  </a:lnTo>
                  <a:lnTo>
                    <a:pt x="956694" y="364509"/>
                  </a:lnTo>
                  <a:lnTo>
                    <a:pt x="1142176" y="364509"/>
                  </a:lnTo>
                  <a:lnTo>
                    <a:pt x="1173483" y="339363"/>
                  </a:lnTo>
                  <a:lnTo>
                    <a:pt x="1188065" y="321780"/>
                  </a:lnTo>
                  <a:lnTo>
                    <a:pt x="1193454" y="300898"/>
                  </a:lnTo>
                  <a:lnTo>
                    <a:pt x="1190128" y="279088"/>
                  </a:lnTo>
                  <a:lnTo>
                    <a:pt x="1178563" y="258718"/>
                  </a:lnTo>
                  <a:lnTo>
                    <a:pt x="1160611" y="243703"/>
                  </a:lnTo>
                  <a:lnTo>
                    <a:pt x="1139241" y="236700"/>
                  </a:lnTo>
                  <a:close/>
                </a:path>
                <a:path w="1193800" h="1181100">
                  <a:moveTo>
                    <a:pt x="719331" y="218459"/>
                  </a:moveTo>
                  <a:lnTo>
                    <a:pt x="714124" y="223412"/>
                  </a:lnTo>
                  <a:lnTo>
                    <a:pt x="724538" y="223412"/>
                  </a:lnTo>
                  <a:lnTo>
                    <a:pt x="719331" y="218459"/>
                  </a:lnTo>
                  <a:close/>
                </a:path>
                <a:path w="1193800" h="1181100">
                  <a:moveTo>
                    <a:pt x="782651" y="0"/>
                  </a:moveTo>
                  <a:lnTo>
                    <a:pt x="739905" y="6877"/>
                  </a:lnTo>
                  <a:lnTo>
                    <a:pt x="706310" y="28015"/>
                  </a:lnTo>
                  <a:lnTo>
                    <a:pt x="683835" y="59106"/>
                  </a:lnTo>
                  <a:lnTo>
                    <a:pt x="673933" y="96817"/>
                  </a:lnTo>
                  <a:lnTo>
                    <a:pt x="678056" y="137814"/>
                  </a:lnTo>
                  <a:lnTo>
                    <a:pt x="700440" y="171370"/>
                  </a:lnTo>
                  <a:lnTo>
                    <a:pt x="733492" y="194520"/>
                  </a:lnTo>
                  <a:lnTo>
                    <a:pt x="772354" y="204430"/>
                  </a:lnTo>
                  <a:lnTo>
                    <a:pt x="812168" y="198266"/>
                  </a:lnTo>
                  <a:lnTo>
                    <a:pt x="848713" y="176361"/>
                  </a:lnTo>
                  <a:lnTo>
                    <a:pt x="872208" y="144085"/>
                  </a:lnTo>
                  <a:lnTo>
                    <a:pt x="881177" y="106166"/>
                  </a:lnTo>
                  <a:lnTo>
                    <a:pt x="874144" y="67329"/>
                  </a:lnTo>
                  <a:lnTo>
                    <a:pt x="854616" y="31630"/>
                  </a:lnTo>
                  <a:lnTo>
                    <a:pt x="822503" y="8719"/>
                  </a:lnTo>
                  <a:lnTo>
                    <a:pt x="782651" y="0"/>
                  </a:lnTo>
                  <a:close/>
                </a:path>
              </a:pathLst>
            </a:custGeom>
            <a:solidFill>
              <a:srgbClr val="5F95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9086536" y="1237087"/>
              <a:ext cx="207645" cy="204470"/>
            </a:xfrm>
            <a:custGeom>
              <a:avLst/>
              <a:gdLst/>
              <a:ahLst/>
              <a:cxnLst/>
              <a:rect l="l" t="t" r="r" b="b"/>
              <a:pathLst>
                <a:path w="207645" h="204469">
                  <a:moveTo>
                    <a:pt x="138235" y="198266"/>
                  </a:moveTo>
                  <a:lnTo>
                    <a:pt x="98421" y="204430"/>
                  </a:lnTo>
                  <a:lnTo>
                    <a:pt x="59559" y="194520"/>
                  </a:lnTo>
                  <a:lnTo>
                    <a:pt x="26507" y="171370"/>
                  </a:lnTo>
                  <a:lnTo>
                    <a:pt x="4123" y="137814"/>
                  </a:lnTo>
                  <a:lnTo>
                    <a:pt x="0" y="96817"/>
                  </a:lnTo>
                  <a:lnTo>
                    <a:pt x="9902" y="59106"/>
                  </a:lnTo>
                  <a:lnTo>
                    <a:pt x="32377" y="28015"/>
                  </a:lnTo>
                  <a:lnTo>
                    <a:pt x="65972" y="6877"/>
                  </a:lnTo>
                  <a:lnTo>
                    <a:pt x="108717" y="0"/>
                  </a:lnTo>
                  <a:lnTo>
                    <a:pt x="148570" y="8719"/>
                  </a:lnTo>
                  <a:lnTo>
                    <a:pt x="180683" y="31630"/>
                  </a:lnTo>
                  <a:lnTo>
                    <a:pt x="200211" y="67329"/>
                  </a:lnTo>
                  <a:lnTo>
                    <a:pt x="207244" y="106166"/>
                  </a:lnTo>
                  <a:lnTo>
                    <a:pt x="198274" y="144085"/>
                  </a:lnTo>
                  <a:lnTo>
                    <a:pt x="174779" y="176361"/>
                  </a:lnTo>
                  <a:lnTo>
                    <a:pt x="138235" y="198266"/>
                  </a:lnTo>
                  <a:close/>
                </a:path>
              </a:pathLst>
            </a:custGeom>
            <a:ln w="57150">
              <a:solidFill>
                <a:srgbClr val="BED4F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13140" y="1794636"/>
              <a:ext cx="196173" cy="25338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445500" y="1440433"/>
              <a:ext cx="1160780" cy="977900"/>
            </a:xfrm>
            <a:custGeom>
              <a:avLst/>
              <a:gdLst/>
              <a:ahLst/>
              <a:cxnLst/>
              <a:rect l="l" t="t" r="r" b="b"/>
              <a:pathLst>
                <a:path w="1160779" h="977900">
                  <a:moveTo>
                    <a:pt x="61975" y="659891"/>
                  </a:moveTo>
                  <a:lnTo>
                    <a:pt x="68524" y="642842"/>
                  </a:lnTo>
                  <a:lnTo>
                    <a:pt x="79406" y="629602"/>
                  </a:lnTo>
                  <a:lnTo>
                    <a:pt x="93194" y="620172"/>
                  </a:lnTo>
                  <a:lnTo>
                    <a:pt x="108457" y="614552"/>
                  </a:lnTo>
                  <a:lnTo>
                    <a:pt x="278503" y="597078"/>
                  </a:lnTo>
                  <a:lnTo>
                    <a:pt x="365823" y="588105"/>
                  </a:lnTo>
                  <a:lnTo>
                    <a:pt x="397994" y="584799"/>
                  </a:lnTo>
                  <a:lnTo>
                    <a:pt x="402590" y="584326"/>
                  </a:lnTo>
                  <a:lnTo>
                    <a:pt x="423441" y="517292"/>
                  </a:lnTo>
                  <a:lnTo>
                    <a:pt x="434149" y="482869"/>
                  </a:lnTo>
                  <a:lnTo>
                    <a:pt x="438094" y="470187"/>
                  </a:lnTo>
                  <a:lnTo>
                    <a:pt x="438657" y="468375"/>
                  </a:lnTo>
                  <a:lnTo>
                    <a:pt x="429934" y="448643"/>
                  </a:lnTo>
                  <a:lnTo>
                    <a:pt x="426497" y="427481"/>
                  </a:lnTo>
                  <a:lnTo>
                    <a:pt x="427870" y="405368"/>
                  </a:lnTo>
                  <a:lnTo>
                    <a:pt x="433577" y="382777"/>
                  </a:lnTo>
                  <a:lnTo>
                    <a:pt x="493269" y="234245"/>
                  </a:lnTo>
                  <a:lnTo>
                    <a:pt x="523922" y="157972"/>
                  </a:lnTo>
                  <a:lnTo>
                    <a:pt x="535215" y="129871"/>
                  </a:lnTo>
                  <a:lnTo>
                    <a:pt x="536828" y="125856"/>
                  </a:lnTo>
                  <a:lnTo>
                    <a:pt x="435359" y="120056"/>
                  </a:lnTo>
                  <a:lnTo>
                    <a:pt x="383254" y="117078"/>
                  </a:lnTo>
                  <a:lnTo>
                    <a:pt x="364057" y="115980"/>
                  </a:lnTo>
                  <a:lnTo>
                    <a:pt x="361315" y="115824"/>
                  </a:lnTo>
                  <a:lnTo>
                    <a:pt x="325485" y="211933"/>
                  </a:lnTo>
                  <a:lnTo>
                    <a:pt x="307086" y="261286"/>
                  </a:lnTo>
                  <a:lnTo>
                    <a:pt x="300307" y="279469"/>
                  </a:lnTo>
                  <a:lnTo>
                    <a:pt x="299339" y="282066"/>
                  </a:lnTo>
                  <a:lnTo>
                    <a:pt x="303000" y="291179"/>
                  </a:lnTo>
                  <a:lnTo>
                    <a:pt x="305196" y="302196"/>
                  </a:lnTo>
                  <a:lnTo>
                    <a:pt x="304464" y="313213"/>
                  </a:lnTo>
                  <a:lnTo>
                    <a:pt x="299339" y="322325"/>
                  </a:lnTo>
                  <a:lnTo>
                    <a:pt x="287444" y="342737"/>
                  </a:lnTo>
                  <a:lnTo>
                    <a:pt x="281336" y="353218"/>
                  </a:lnTo>
                  <a:lnTo>
                    <a:pt x="279086" y="357080"/>
                  </a:lnTo>
                  <a:lnTo>
                    <a:pt x="278765" y="357631"/>
                  </a:lnTo>
                  <a:lnTo>
                    <a:pt x="263271" y="347599"/>
                  </a:lnTo>
                  <a:lnTo>
                    <a:pt x="272228" y="327187"/>
                  </a:lnTo>
                  <a:lnTo>
                    <a:pt x="276828" y="316706"/>
                  </a:lnTo>
                  <a:lnTo>
                    <a:pt x="278522" y="312844"/>
                  </a:lnTo>
                  <a:lnTo>
                    <a:pt x="278765" y="312292"/>
                  </a:lnTo>
                  <a:lnTo>
                    <a:pt x="283845" y="312292"/>
                  </a:lnTo>
                  <a:lnTo>
                    <a:pt x="283845" y="307213"/>
                  </a:lnTo>
                  <a:lnTo>
                    <a:pt x="270537" y="316587"/>
                  </a:lnTo>
                  <a:lnTo>
                    <a:pt x="254825" y="321722"/>
                  </a:lnTo>
                  <a:lnTo>
                    <a:pt x="204749" y="306304"/>
                  </a:lnTo>
                  <a:lnTo>
                    <a:pt x="185687" y="269116"/>
                  </a:lnTo>
                  <a:lnTo>
                    <a:pt x="185800" y="246761"/>
                  </a:lnTo>
                  <a:lnTo>
                    <a:pt x="180721" y="251840"/>
                  </a:lnTo>
                  <a:lnTo>
                    <a:pt x="180721" y="256920"/>
                  </a:lnTo>
                  <a:lnTo>
                    <a:pt x="168753" y="274395"/>
                  </a:lnTo>
                  <a:lnTo>
                    <a:pt x="162607" y="283368"/>
                  </a:lnTo>
                  <a:lnTo>
                    <a:pt x="160343" y="286674"/>
                  </a:lnTo>
                  <a:lnTo>
                    <a:pt x="160020" y="287146"/>
                  </a:lnTo>
                  <a:lnTo>
                    <a:pt x="139446" y="276987"/>
                  </a:lnTo>
                  <a:lnTo>
                    <a:pt x="151340" y="259512"/>
                  </a:lnTo>
                  <a:lnTo>
                    <a:pt x="157448" y="250539"/>
                  </a:lnTo>
                  <a:lnTo>
                    <a:pt x="159698" y="247233"/>
                  </a:lnTo>
                  <a:lnTo>
                    <a:pt x="160020" y="246761"/>
                  </a:lnTo>
                  <a:lnTo>
                    <a:pt x="165693" y="237249"/>
                  </a:lnTo>
                  <a:lnTo>
                    <a:pt x="174259" y="231060"/>
                  </a:lnTo>
                  <a:lnTo>
                    <a:pt x="184755" y="227705"/>
                  </a:lnTo>
                  <a:lnTo>
                    <a:pt x="196215" y="226694"/>
                  </a:lnTo>
                  <a:lnTo>
                    <a:pt x="237918" y="115974"/>
                  </a:lnTo>
                  <a:lnTo>
                    <a:pt x="259333" y="59118"/>
                  </a:lnTo>
                  <a:lnTo>
                    <a:pt x="278802" y="19073"/>
                  </a:lnTo>
                  <a:lnTo>
                    <a:pt x="330326" y="0"/>
                  </a:lnTo>
                  <a:lnTo>
                    <a:pt x="515276" y="8737"/>
                  </a:lnTo>
                  <a:lnTo>
                    <a:pt x="610250" y="13223"/>
                  </a:lnTo>
                  <a:lnTo>
                    <a:pt x="645241" y="14876"/>
                  </a:lnTo>
                  <a:lnTo>
                    <a:pt x="650240" y="15112"/>
                  </a:lnTo>
                  <a:lnTo>
                    <a:pt x="658028" y="15190"/>
                  </a:lnTo>
                  <a:lnTo>
                    <a:pt x="665781" y="15732"/>
                  </a:lnTo>
                  <a:lnTo>
                    <a:pt x="673510" y="17202"/>
                  </a:lnTo>
                  <a:lnTo>
                    <a:pt x="681227" y="20065"/>
                  </a:lnTo>
                  <a:lnTo>
                    <a:pt x="686434" y="15112"/>
                  </a:lnTo>
                  <a:lnTo>
                    <a:pt x="691642" y="20065"/>
                  </a:lnTo>
                  <a:lnTo>
                    <a:pt x="699357" y="24649"/>
                  </a:lnTo>
                  <a:lnTo>
                    <a:pt x="707072" y="30162"/>
                  </a:lnTo>
                  <a:lnTo>
                    <a:pt x="714787" y="35675"/>
                  </a:lnTo>
                  <a:lnTo>
                    <a:pt x="722502" y="40258"/>
                  </a:lnTo>
                  <a:lnTo>
                    <a:pt x="838876" y="110156"/>
                  </a:lnTo>
                  <a:lnTo>
                    <a:pt x="898636" y="146050"/>
                  </a:lnTo>
                  <a:lnTo>
                    <a:pt x="920652" y="159273"/>
                  </a:lnTo>
                  <a:lnTo>
                    <a:pt x="923798" y="161162"/>
                  </a:lnTo>
                  <a:lnTo>
                    <a:pt x="1004341" y="94202"/>
                  </a:lnTo>
                  <a:lnTo>
                    <a:pt x="1045702" y="59817"/>
                  </a:lnTo>
                  <a:lnTo>
                    <a:pt x="1060940" y="47148"/>
                  </a:lnTo>
                  <a:lnTo>
                    <a:pt x="1063117" y="45338"/>
                  </a:lnTo>
                  <a:lnTo>
                    <a:pt x="1083998" y="34851"/>
                  </a:lnTo>
                  <a:lnTo>
                    <a:pt x="1106344" y="33353"/>
                  </a:lnTo>
                  <a:lnTo>
                    <a:pt x="1127714" y="40356"/>
                  </a:lnTo>
                  <a:lnTo>
                    <a:pt x="1145667" y="55371"/>
                  </a:lnTo>
                  <a:lnTo>
                    <a:pt x="1157231" y="75741"/>
                  </a:lnTo>
                  <a:lnTo>
                    <a:pt x="1160557" y="97551"/>
                  </a:lnTo>
                  <a:lnTo>
                    <a:pt x="1155168" y="118433"/>
                  </a:lnTo>
                  <a:lnTo>
                    <a:pt x="1140586" y="136016"/>
                  </a:lnTo>
                  <a:lnTo>
                    <a:pt x="1039117" y="217515"/>
                  </a:lnTo>
                  <a:lnTo>
                    <a:pt x="987012" y="259365"/>
                  </a:lnTo>
                  <a:lnTo>
                    <a:pt x="967815" y="274784"/>
                  </a:lnTo>
                  <a:lnTo>
                    <a:pt x="965073" y="276987"/>
                  </a:lnTo>
                  <a:lnTo>
                    <a:pt x="948745" y="286281"/>
                  </a:lnTo>
                  <a:lnTo>
                    <a:pt x="930941" y="290861"/>
                  </a:lnTo>
                  <a:lnTo>
                    <a:pt x="912137" y="289774"/>
                  </a:lnTo>
                  <a:lnTo>
                    <a:pt x="892809" y="282066"/>
                  </a:lnTo>
                  <a:lnTo>
                    <a:pt x="803308" y="226706"/>
                  </a:lnTo>
                  <a:lnTo>
                    <a:pt x="757348" y="198278"/>
                  </a:lnTo>
                  <a:lnTo>
                    <a:pt x="740415" y="187805"/>
                  </a:lnTo>
                  <a:lnTo>
                    <a:pt x="737997" y="186308"/>
                  </a:lnTo>
                  <a:lnTo>
                    <a:pt x="687262" y="314430"/>
                  </a:lnTo>
                  <a:lnTo>
                    <a:pt x="661209" y="380222"/>
                  </a:lnTo>
                  <a:lnTo>
                    <a:pt x="651611" y="404461"/>
                  </a:lnTo>
                  <a:lnTo>
                    <a:pt x="650240" y="407924"/>
                  </a:lnTo>
                  <a:lnTo>
                    <a:pt x="718889" y="451610"/>
                  </a:lnTo>
                  <a:lnTo>
                    <a:pt x="754141" y="474043"/>
                  </a:lnTo>
                  <a:lnTo>
                    <a:pt x="767129" y="482308"/>
                  </a:lnTo>
                  <a:lnTo>
                    <a:pt x="768984" y="483488"/>
                  </a:lnTo>
                  <a:lnTo>
                    <a:pt x="787124" y="493684"/>
                  </a:lnTo>
                  <a:lnTo>
                    <a:pt x="801893" y="508095"/>
                  </a:lnTo>
                  <a:lnTo>
                    <a:pt x="811829" y="525315"/>
                  </a:lnTo>
                  <a:lnTo>
                    <a:pt x="815467" y="543940"/>
                  </a:lnTo>
                  <a:lnTo>
                    <a:pt x="815467" y="549020"/>
                  </a:lnTo>
                  <a:lnTo>
                    <a:pt x="821414" y="712090"/>
                  </a:lnTo>
                  <a:lnTo>
                    <a:pt x="824468" y="795829"/>
                  </a:lnTo>
                  <a:lnTo>
                    <a:pt x="825593" y="826680"/>
                  </a:lnTo>
                  <a:lnTo>
                    <a:pt x="825753" y="831088"/>
                  </a:lnTo>
                  <a:lnTo>
                    <a:pt x="852626" y="839825"/>
                  </a:lnTo>
                  <a:lnTo>
                    <a:pt x="866425" y="844311"/>
                  </a:lnTo>
                  <a:lnTo>
                    <a:pt x="871509" y="845964"/>
                  </a:lnTo>
                  <a:lnTo>
                    <a:pt x="872235" y="846201"/>
                  </a:lnTo>
                  <a:lnTo>
                    <a:pt x="893123" y="861798"/>
                  </a:lnTo>
                  <a:lnTo>
                    <a:pt x="907700" y="884015"/>
                  </a:lnTo>
                  <a:lnTo>
                    <a:pt x="913562" y="909994"/>
                  </a:lnTo>
                  <a:lnTo>
                    <a:pt x="908303" y="936878"/>
                  </a:lnTo>
                  <a:lnTo>
                    <a:pt x="893145" y="957272"/>
                  </a:lnTo>
                  <a:lnTo>
                    <a:pt x="872188" y="971534"/>
                  </a:lnTo>
                  <a:lnTo>
                    <a:pt x="847349" y="977294"/>
                  </a:lnTo>
                  <a:lnTo>
                    <a:pt x="820547" y="972185"/>
                  </a:lnTo>
                  <a:lnTo>
                    <a:pt x="769885" y="951773"/>
                  </a:lnTo>
                  <a:lnTo>
                    <a:pt x="743870" y="941292"/>
                  </a:lnTo>
                  <a:lnTo>
                    <a:pt x="734286" y="937430"/>
                  </a:lnTo>
                  <a:lnTo>
                    <a:pt x="732917" y="936878"/>
                  </a:lnTo>
                  <a:lnTo>
                    <a:pt x="715537" y="930467"/>
                  </a:lnTo>
                  <a:lnTo>
                    <a:pt x="702564" y="919305"/>
                  </a:lnTo>
                  <a:lnTo>
                    <a:pt x="694447" y="904357"/>
                  </a:lnTo>
                  <a:lnTo>
                    <a:pt x="691642" y="886587"/>
                  </a:lnTo>
                  <a:lnTo>
                    <a:pt x="686434" y="886587"/>
                  </a:lnTo>
                  <a:lnTo>
                    <a:pt x="683424" y="717643"/>
                  </a:lnTo>
                  <a:lnTo>
                    <a:pt x="681878" y="630888"/>
                  </a:lnTo>
                  <a:lnTo>
                    <a:pt x="681309" y="598926"/>
                  </a:lnTo>
                  <a:lnTo>
                    <a:pt x="681227" y="594360"/>
                  </a:lnTo>
                  <a:lnTo>
                    <a:pt x="609641" y="565211"/>
                  </a:lnTo>
                  <a:lnTo>
                    <a:pt x="572881" y="550243"/>
                  </a:lnTo>
                  <a:lnTo>
                    <a:pt x="559337" y="544728"/>
                  </a:lnTo>
                  <a:lnTo>
                    <a:pt x="557402" y="543940"/>
                  </a:lnTo>
                  <a:lnTo>
                    <a:pt x="533540" y="613838"/>
                  </a:lnTo>
                  <a:lnTo>
                    <a:pt x="521287" y="649731"/>
                  </a:lnTo>
                  <a:lnTo>
                    <a:pt x="516772" y="662955"/>
                  </a:lnTo>
                  <a:lnTo>
                    <a:pt x="516127" y="664844"/>
                  </a:lnTo>
                  <a:lnTo>
                    <a:pt x="490997" y="698849"/>
                  </a:lnTo>
                  <a:lnTo>
                    <a:pt x="454151" y="710183"/>
                  </a:lnTo>
                  <a:lnTo>
                    <a:pt x="293064" y="727658"/>
                  </a:lnTo>
                  <a:lnTo>
                    <a:pt x="210343" y="736631"/>
                  </a:lnTo>
                  <a:lnTo>
                    <a:pt x="163619" y="772495"/>
                  </a:lnTo>
                  <a:lnTo>
                    <a:pt x="155261" y="795041"/>
                  </a:lnTo>
                  <a:lnTo>
                    <a:pt x="154940" y="795908"/>
                  </a:lnTo>
                  <a:lnTo>
                    <a:pt x="142718" y="818451"/>
                  </a:lnTo>
                  <a:lnTo>
                    <a:pt x="123269" y="832992"/>
                  </a:lnTo>
                  <a:lnTo>
                    <a:pt x="98986" y="839057"/>
                  </a:lnTo>
                  <a:lnTo>
                    <a:pt x="72263" y="836167"/>
                  </a:lnTo>
                  <a:lnTo>
                    <a:pt x="49150" y="824299"/>
                  </a:lnTo>
                  <a:lnTo>
                    <a:pt x="34242" y="805322"/>
                  </a:lnTo>
                  <a:lnTo>
                    <a:pt x="28025" y="781607"/>
                  </a:lnTo>
                  <a:lnTo>
                    <a:pt x="30988" y="755523"/>
                  </a:lnTo>
                  <a:lnTo>
                    <a:pt x="61975" y="659891"/>
                  </a:lnTo>
                  <a:close/>
                </a:path>
                <a:path w="1160779" h="977900">
                  <a:moveTo>
                    <a:pt x="289051" y="377825"/>
                  </a:moveTo>
                  <a:lnTo>
                    <a:pt x="229360" y="482598"/>
                  </a:lnTo>
                  <a:lnTo>
                    <a:pt x="198707" y="536400"/>
                  </a:lnTo>
                  <a:lnTo>
                    <a:pt x="187414" y="556222"/>
                  </a:lnTo>
                  <a:lnTo>
                    <a:pt x="185800" y="559053"/>
                  </a:lnTo>
                  <a:lnTo>
                    <a:pt x="78384" y="500830"/>
                  </a:lnTo>
                  <a:lnTo>
                    <a:pt x="23225" y="470931"/>
                  </a:lnTo>
                  <a:lnTo>
                    <a:pt x="2903" y="459916"/>
                  </a:lnTo>
                  <a:lnTo>
                    <a:pt x="0" y="458342"/>
                  </a:lnTo>
                  <a:lnTo>
                    <a:pt x="62702" y="353496"/>
                  </a:lnTo>
                  <a:lnTo>
                    <a:pt x="94900" y="299656"/>
                  </a:lnTo>
                  <a:lnTo>
                    <a:pt x="106763" y="279820"/>
                  </a:lnTo>
                  <a:lnTo>
                    <a:pt x="108457" y="276987"/>
                  </a:lnTo>
                  <a:lnTo>
                    <a:pt x="289051" y="377825"/>
                  </a:lnTo>
                  <a:close/>
                </a:path>
              </a:pathLst>
            </a:custGeom>
            <a:ln w="57150">
              <a:solidFill>
                <a:srgbClr val="BED4F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84027" y="1674022"/>
              <a:ext cx="183010" cy="24329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1170431" cy="1223772"/>
            </a:xfrm>
            <a:prstGeom prst="rect">
              <a:avLst/>
            </a:prstGeom>
          </p:spPr>
        </p:pic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123594" y="236042"/>
            <a:ext cx="403796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74165" algn="l"/>
              </a:tabLst>
            </a:pPr>
            <a:r>
              <a:rPr dirty="0" sz="3200" spc="10"/>
              <a:t>任务</a:t>
            </a:r>
            <a:r>
              <a:rPr dirty="0" sz="3200" spc="-10"/>
              <a:t>一	</a:t>
            </a:r>
            <a:r>
              <a:rPr dirty="0" sz="3200" spc="5"/>
              <a:t>认识</a:t>
            </a:r>
            <a:r>
              <a:rPr dirty="0" sz="3200" spc="-10"/>
              <a:t>直</a:t>
            </a:r>
            <a:r>
              <a:rPr dirty="0" sz="3200" spc="5"/>
              <a:t>播</a:t>
            </a:r>
            <a:r>
              <a:rPr dirty="0" sz="3200" spc="-10"/>
              <a:t>电商</a:t>
            </a:r>
            <a:endParaRPr sz="320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BED4F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457200" y="0"/>
            <a:ext cx="11734800" cy="6858000"/>
            <a:chOff x="457200" y="0"/>
            <a:chExt cx="11734800" cy="6858000"/>
          </a:xfrm>
        </p:grpSpPr>
        <p:sp>
          <p:nvSpPr>
            <p:cNvPr id="4" name="object 4"/>
            <p:cNvSpPr/>
            <p:nvPr/>
          </p:nvSpPr>
          <p:spPr>
            <a:xfrm>
              <a:off x="3991355" y="0"/>
              <a:ext cx="6507480" cy="4170045"/>
            </a:xfrm>
            <a:custGeom>
              <a:avLst/>
              <a:gdLst/>
              <a:ahLst/>
              <a:cxnLst/>
              <a:rect l="l" t="t" r="r" b="b"/>
              <a:pathLst>
                <a:path w="6507480" h="4170045">
                  <a:moveTo>
                    <a:pt x="6507480" y="0"/>
                  </a:moveTo>
                  <a:lnTo>
                    <a:pt x="5714516" y="0"/>
                  </a:lnTo>
                  <a:lnTo>
                    <a:pt x="5672184" y="2695"/>
                  </a:lnTo>
                  <a:lnTo>
                    <a:pt x="5546905" y="12143"/>
                  </a:lnTo>
                  <a:lnTo>
                    <a:pt x="5416314" y="24264"/>
                  </a:lnTo>
                  <a:lnTo>
                    <a:pt x="5280732" y="39318"/>
                  </a:lnTo>
                  <a:lnTo>
                    <a:pt x="5140482" y="57565"/>
                  </a:lnTo>
                  <a:lnTo>
                    <a:pt x="5032425" y="73501"/>
                  </a:lnTo>
                  <a:lnTo>
                    <a:pt x="4922059" y="91488"/>
                  </a:lnTo>
                  <a:lnTo>
                    <a:pt x="4809521" y="111636"/>
                  </a:lnTo>
                  <a:lnTo>
                    <a:pt x="4694945" y="134054"/>
                  </a:lnTo>
                  <a:lnTo>
                    <a:pt x="4578469" y="158851"/>
                  </a:lnTo>
                  <a:lnTo>
                    <a:pt x="4460227" y="186137"/>
                  </a:lnTo>
                  <a:lnTo>
                    <a:pt x="4340357" y="216022"/>
                  </a:lnTo>
                  <a:lnTo>
                    <a:pt x="4218993" y="248615"/>
                  </a:lnTo>
                  <a:lnTo>
                    <a:pt x="4137321" y="271902"/>
                  </a:lnTo>
                  <a:lnTo>
                    <a:pt x="4055086" y="296473"/>
                  </a:lnTo>
                  <a:lnTo>
                    <a:pt x="3972329" y="322361"/>
                  </a:lnTo>
                  <a:lnTo>
                    <a:pt x="3889089" y="349599"/>
                  </a:lnTo>
                  <a:lnTo>
                    <a:pt x="3805407" y="378219"/>
                  </a:lnTo>
                  <a:lnTo>
                    <a:pt x="3721323" y="408253"/>
                  </a:lnTo>
                  <a:lnTo>
                    <a:pt x="3636877" y="439734"/>
                  </a:lnTo>
                  <a:lnTo>
                    <a:pt x="3552110" y="472693"/>
                  </a:lnTo>
                  <a:lnTo>
                    <a:pt x="3467062" y="507165"/>
                  </a:lnTo>
                  <a:lnTo>
                    <a:pt x="3381773" y="543180"/>
                  </a:lnTo>
                  <a:lnTo>
                    <a:pt x="3296283" y="580772"/>
                  </a:lnTo>
                  <a:lnTo>
                    <a:pt x="3210633" y="619973"/>
                  </a:lnTo>
                  <a:lnTo>
                    <a:pt x="3124863" y="660815"/>
                  </a:lnTo>
                  <a:lnTo>
                    <a:pt x="3039014" y="703331"/>
                  </a:lnTo>
                  <a:lnTo>
                    <a:pt x="2953125" y="747553"/>
                  </a:lnTo>
                  <a:lnTo>
                    <a:pt x="2910178" y="770313"/>
                  </a:lnTo>
                  <a:lnTo>
                    <a:pt x="2867236" y="793513"/>
                  </a:lnTo>
                  <a:lnTo>
                    <a:pt x="2824305" y="817155"/>
                  </a:lnTo>
                  <a:lnTo>
                    <a:pt x="2781389" y="841245"/>
                  </a:lnTo>
                  <a:lnTo>
                    <a:pt x="2738493" y="865785"/>
                  </a:lnTo>
                  <a:lnTo>
                    <a:pt x="2695623" y="890779"/>
                  </a:lnTo>
                  <a:lnTo>
                    <a:pt x="2652783" y="916233"/>
                  </a:lnTo>
                  <a:lnTo>
                    <a:pt x="2609978" y="942150"/>
                  </a:lnTo>
                  <a:lnTo>
                    <a:pt x="2567214" y="968534"/>
                  </a:lnTo>
                  <a:lnTo>
                    <a:pt x="2524495" y="995389"/>
                  </a:lnTo>
                  <a:lnTo>
                    <a:pt x="2481827" y="1022720"/>
                  </a:lnTo>
                  <a:lnTo>
                    <a:pt x="2439215" y="1050529"/>
                  </a:lnTo>
                  <a:lnTo>
                    <a:pt x="2396663" y="1078822"/>
                  </a:lnTo>
                  <a:lnTo>
                    <a:pt x="2354177" y="1107602"/>
                  </a:lnTo>
                  <a:lnTo>
                    <a:pt x="2311761" y="1136874"/>
                  </a:lnTo>
                  <a:lnTo>
                    <a:pt x="2269421" y="1166641"/>
                  </a:lnTo>
                  <a:lnTo>
                    <a:pt x="2227162" y="1196907"/>
                  </a:lnTo>
                  <a:lnTo>
                    <a:pt x="2184989" y="1227677"/>
                  </a:lnTo>
                  <a:lnTo>
                    <a:pt x="2142906" y="1258955"/>
                  </a:lnTo>
                  <a:lnTo>
                    <a:pt x="2100919" y="1290745"/>
                  </a:lnTo>
                  <a:lnTo>
                    <a:pt x="2059033" y="1323050"/>
                  </a:lnTo>
                  <a:lnTo>
                    <a:pt x="2017253" y="1355874"/>
                  </a:lnTo>
                  <a:lnTo>
                    <a:pt x="1975584" y="1389223"/>
                  </a:lnTo>
                  <a:lnTo>
                    <a:pt x="1934031" y="1423100"/>
                  </a:lnTo>
                  <a:lnTo>
                    <a:pt x="1892599" y="1457508"/>
                  </a:lnTo>
                  <a:lnTo>
                    <a:pt x="1851293" y="1492453"/>
                  </a:lnTo>
                  <a:lnTo>
                    <a:pt x="1810118" y="1527937"/>
                  </a:lnTo>
                  <a:lnTo>
                    <a:pt x="1769079" y="1563966"/>
                  </a:lnTo>
                  <a:lnTo>
                    <a:pt x="1728181" y="1600543"/>
                  </a:lnTo>
                  <a:lnTo>
                    <a:pt x="1687429" y="1637672"/>
                  </a:lnTo>
                  <a:lnTo>
                    <a:pt x="1646829" y="1675357"/>
                  </a:lnTo>
                  <a:lnTo>
                    <a:pt x="1606385" y="1713603"/>
                  </a:lnTo>
                  <a:lnTo>
                    <a:pt x="1566102" y="1752412"/>
                  </a:lnTo>
                  <a:lnTo>
                    <a:pt x="1525985" y="1791791"/>
                  </a:lnTo>
                  <a:lnTo>
                    <a:pt x="1486040" y="1831742"/>
                  </a:lnTo>
                  <a:lnTo>
                    <a:pt x="1446271" y="1872269"/>
                  </a:lnTo>
                  <a:lnTo>
                    <a:pt x="1406684" y="1913377"/>
                  </a:lnTo>
                  <a:lnTo>
                    <a:pt x="1367283" y="1955070"/>
                  </a:lnTo>
                  <a:lnTo>
                    <a:pt x="1328073" y="1997351"/>
                  </a:lnTo>
                  <a:lnTo>
                    <a:pt x="1289060" y="2040225"/>
                  </a:lnTo>
                  <a:lnTo>
                    <a:pt x="1250248" y="2083696"/>
                  </a:lnTo>
                  <a:lnTo>
                    <a:pt x="1211643" y="2127767"/>
                  </a:lnTo>
                  <a:lnTo>
                    <a:pt x="1173250" y="2172444"/>
                  </a:lnTo>
                  <a:lnTo>
                    <a:pt x="1135073" y="2217729"/>
                  </a:lnTo>
                  <a:lnTo>
                    <a:pt x="1097118" y="2263628"/>
                  </a:lnTo>
                  <a:lnTo>
                    <a:pt x="1059390" y="2310143"/>
                  </a:lnTo>
                  <a:lnTo>
                    <a:pt x="1021893" y="2357280"/>
                  </a:lnTo>
                  <a:lnTo>
                    <a:pt x="984633" y="2405042"/>
                  </a:lnTo>
                  <a:lnTo>
                    <a:pt x="947615" y="2453433"/>
                  </a:lnTo>
                  <a:lnTo>
                    <a:pt x="910844" y="2502457"/>
                  </a:lnTo>
                  <a:lnTo>
                    <a:pt x="874325" y="2552119"/>
                  </a:lnTo>
                  <a:lnTo>
                    <a:pt x="838062" y="2602422"/>
                  </a:lnTo>
                  <a:lnTo>
                    <a:pt x="802062" y="2653371"/>
                  </a:lnTo>
                  <a:lnTo>
                    <a:pt x="766328" y="2704969"/>
                  </a:lnTo>
                  <a:lnTo>
                    <a:pt x="730867" y="2757220"/>
                  </a:lnTo>
                  <a:lnTo>
                    <a:pt x="695682" y="2810129"/>
                  </a:lnTo>
                  <a:lnTo>
                    <a:pt x="660780" y="2863700"/>
                  </a:lnTo>
                  <a:lnTo>
                    <a:pt x="626165" y="2917937"/>
                  </a:lnTo>
                  <a:lnTo>
                    <a:pt x="591842" y="2972843"/>
                  </a:lnTo>
                  <a:lnTo>
                    <a:pt x="557816" y="3028423"/>
                  </a:lnTo>
                  <a:lnTo>
                    <a:pt x="524092" y="3084681"/>
                  </a:lnTo>
                  <a:lnTo>
                    <a:pt x="490676" y="3141621"/>
                  </a:lnTo>
                  <a:lnTo>
                    <a:pt x="457571" y="3199247"/>
                  </a:lnTo>
                  <a:lnTo>
                    <a:pt x="424784" y="3257563"/>
                  </a:lnTo>
                  <a:lnTo>
                    <a:pt x="392320" y="3316573"/>
                  </a:lnTo>
                  <a:lnTo>
                    <a:pt x="360183" y="3376281"/>
                  </a:lnTo>
                  <a:lnTo>
                    <a:pt x="328378" y="3436691"/>
                  </a:lnTo>
                  <a:lnTo>
                    <a:pt x="296911" y="3497808"/>
                  </a:lnTo>
                  <a:lnTo>
                    <a:pt x="265786" y="3559634"/>
                  </a:lnTo>
                  <a:lnTo>
                    <a:pt x="235009" y="3622176"/>
                  </a:lnTo>
                  <a:lnTo>
                    <a:pt x="204584" y="3685435"/>
                  </a:lnTo>
                  <a:lnTo>
                    <a:pt x="174517" y="3749417"/>
                  </a:lnTo>
                  <a:lnTo>
                    <a:pt x="144812" y="3814126"/>
                  </a:lnTo>
                  <a:lnTo>
                    <a:pt x="115475" y="3879565"/>
                  </a:lnTo>
                  <a:lnTo>
                    <a:pt x="86511" y="3945739"/>
                  </a:lnTo>
                  <a:lnTo>
                    <a:pt x="57924" y="4012651"/>
                  </a:lnTo>
                  <a:lnTo>
                    <a:pt x="29720" y="4080307"/>
                  </a:lnTo>
                  <a:lnTo>
                    <a:pt x="1905" y="4148708"/>
                  </a:lnTo>
                  <a:lnTo>
                    <a:pt x="0" y="4169664"/>
                  </a:lnTo>
                  <a:lnTo>
                    <a:pt x="6507480" y="4169664"/>
                  </a:lnTo>
                  <a:lnTo>
                    <a:pt x="6507480" y="0"/>
                  </a:lnTo>
                  <a:close/>
                </a:path>
              </a:pathLst>
            </a:custGeom>
            <a:solidFill>
              <a:srgbClr val="DFEA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89091" y="0"/>
              <a:ext cx="6503034" cy="3872865"/>
            </a:xfrm>
            <a:custGeom>
              <a:avLst/>
              <a:gdLst/>
              <a:ahLst/>
              <a:cxnLst/>
              <a:rect l="l" t="t" r="r" b="b"/>
              <a:pathLst>
                <a:path w="6503034" h="3872865">
                  <a:moveTo>
                    <a:pt x="6502907" y="0"/>
                  </a:moveTo>
                  <a:lnTo>
                    <a:pt x="4052802" y="0"/>
                  </a:lnTo>
                  <a:lnTo>
                    <a:pt x="3972329" y="25181"/>
                  </a:lnTo>
                  <a:lnTo>
                    <a:pt x="3889089" y="52419"/>
                  </a:lnTo>
                  <a:lnTo>
                    <a:pt x="3805407" y="81039"/>
                  </a:lnTo>
                  <a:lnTo>
                    <a:pt x="3721323" y="111073"/>
                  </a:lnTo>
                  <a:lnTo>
                    <a:pt x="3636877" y="142554"/>
                  </a:lnTo>
                  <a:lnTo>
                    <a:pt x="3552110" y="175513"/>
                  </a:lnTo>
                  <a:lnTo>
                    <a:pt x="3467062" y="209985"/>
                  </a:lnTo>
                  <a:lnTo>
                    <a:pt x="3381773" y="246000"/>
                  </a:lnTo>
                  <a:lnTo>
                    <a:pt x="3296283" y="283592"/>
                  </a:lnTo>
                  <a:lnTo>
                    <a:pt x="3210633" y="322793"/>
                  </a:lnTo>
                  <a:lnTo>
                    <a:pt x="3124863" y="363635"/>
                  </a:lnTo>
                  <a:lnTo>
                    <a:pt x="3039014" y="406151"/>
                  </a:lnTo>
                  <a:lnTo>
                    <a:pt x="2953125" y="450373"/>
                  </a:lnTo>
                  <a:lnTo>
                    <a:pt x="2910178" y="473133"/>
                  </a:lnTo>
                  <a:lnTo>
                    <a:pt x="2867236" y="496333"/>
                  </a:lnTo>
                  <a:lnTo>
                    <a:pt x="2824305" y="519975"/>
                  </a:lnTo>
                  <a:lnTo>
                    <a:pt x="2781389" y="544065"/>
                  </a:lnTo>
                  <a:lnTo>
                    <a:pt x="2738493" y="568605"/>
                  </a:lnTo>
                  <a:lnTo>
                    <a:pt x="2695623" y="593599"/>
                  </a:lnTo>
                  <a:lnTo>
                    <a:pt x="2652783" y="619053"/>
                  </a:lnTo>
                  <a:lnTo>
                    <a:pt x="2609978" y="644970"/>
                  </a:lnTo>
                  <a:lnTo>
                    <a:pt x="2567214" y="671354"/>
                  </a:lnTo>
                  <a:lnTo>
                    <a:pt x="2524495" y="698209"/>
                  </a:lnTo>
                  <a:lnTo>
                    <a:pt x="2481827" y="725540"/>
                  </a:lnTo>
                  <a:lnTo>
                    <a:pt x="2439215" y="753349"/>
                  </a:lnTo>
                  <a:lnTo>
                    <a:pt x="2396663" y="781642"/>
                  </a:lnTo>
                  <a:lnTo>
                    <a:pt x="2354177" y="810422"/>
                  </a:lnTo>
                  <a:lnTo>
                    <a:pt x="2311761" y="839694"/>
                  </a:lnTo>
                  <a:lnTo>
                    <a:pt x="2269421" y="869461"/>
                  </a:lnTo>
                  <a:lnTo>
                    <a:pt x="2227162" y="899727"/>
                  </a:lnTo>
                  <a:lnTo>
                    <a:pt x="2184989" y="930497"/>
                  </a:lnTo>
                  <a:lnTo>
                    <a:pt x="2142906" y="961775"/>
                  </a:lnTo>
                  <a:lnTo>
                    <a:pt x="2100919" y="993565"/>
                  </a:lnTo>
                  <a:lnTo>
                    <a:pt x="2059033" y="1025870"/>
                  </a:lnTo>
                  <a:lnTo>
                    <a:pt x="2017253" y="1058694"/>
                  </a:lnTo>
                  <a:lnTo>
                    <a:pt x="1975584" y="1092043"/>
                  </a:lnTo>
                  <a:lnTo>
                    <a:pt x="1934031" y="1125920"/>
                  </a:lnTo>
                  <a:lnTo>
                    <a:pt x="1892599" y="1160328"/>
                  </a:lnTo>
                  <a:lnTo>
                    <a:pt x="1851293" y="1195273"/>
                  </a:lnTo>
                  <a:lnTo>
                    <a:pt x="1810118" y="1230757"/>
                  </a:lnTo>
                  <a:lnTo>
                    <a:pt x="1769079" y="1266786"/>
                  </a:lnTo>
                  <a:lnTo>
                    <a:pt x="1728181" y="1303363"/>
                  </a:lnTo>
                  <a:lnTo>
                    <a:pt x="1687429" y="1340492"/>
                  </a:lnTo>
                  <a:lnTo>
                    <a:pt x="1646829" y="1378177"/>
                  </a:lnTo>
                  <a:lnTo>
                    <a:pt x="1606385" y="1416423"/>
                  </a:lnTo>
                  <a:lnTo>
                    <a:pt x="1566102" y="1455232"/>
                  </a:lnTo>
                  <a:lnTo>
                    <a:pt x="1525985" y="1494611"/>
                  </a:lnTo>
                  <a:lnTo>
                    <a:pt x="1486040" y="1534562"/>
                  </a:lnTo>
                  <a:lnTo>
                    <a:pt x="1446271" y="1575089"/>
                  </a:lnTo>
                  <a:lnTo>
                    <a:pt x="1406684" y="1616197"/>
                  </a:lnTo>
                  <a:lnTo>
                    <a:pt x="1367283" y="1657890"/>
                  </a:lnTo>
                  <a:lnTo>
                    <a:pt x="1328073" y="1700171"/>
                  </a:lnTo>
                  <a:lnTo>
                    <a:pt x="1289060" y="1743045"/>
                  </a:lnTo>
                  <a:lnTo>
                    <a:pt x="1250248" y="1786516"/>
                  </a:lnTo>
                  <a:lnTo>
                    <a:pt x="1211643" y="1830587"/>
                  </a:lnTo>
                  <a:lnTo>
                    <a:pt x="1173250" y="1875264"/>
                  </a:lnTo>
                  <a:lnTo>
                    <a:pt x="1135073" y="1920549"/>
                  </a:lnTo>
                  <a:lnTo>
                    <a:pt x="1097118" y="1966448"/>
                  </a:lnTo>
                  <a:lnTo>
                    <a:pt x="1059390" y="2012963"/>
                  </a:lnTo>
                  <a:lnTo>
                    <a:pt x="1021893" y="2060100"/>
                  </a:lnTo>
                  <a:lnTo>
                    <a:pt x="984633" y="2107862"/>
                  </a:lnTo>
                  <a:lnTo>
                    <a:pt x="947615" y="2156253"/>
                  </a:lnTo>
                  <a:lnTo>
                    <a:pt x="910844" y="2205277"/>
                  </a:lnTo>
                  <a:lnTo>
                    <a:pt x="874325" y="2254939"/>
                  </a:lnTo>
                  <a:lnTo>
                    <a:pt x="838062" y="2305242"/>
                  </a:lnTo>
                  <a:lnTo>
                    <a:pt x="802062" y="2356191"/>
                  </a:lnTo>
                  <a:lnTo>
                    <a:pt x="766328" y="2407789"/>
                  </a:lnTo>
                  <a:lnTo>
                    <a:pt x="730867" y="2460040"/>
                  </a:lnTo>
                  <a:lnTo>
                    <a:pt x="695682" y="2512949"/>
                  </a:lnTo>
                  <a:lnTo>
                    <a:pt x="660780" y="2566520"/>
                  </a:lnTo>
                  <a:lnTo>
                    <a:pt x="626165" y="2620757"/>
                  </a:lnTo>
                  <a:lnTo>
                    <a:pt x="591842" y="2675663"/>
                  </a:lnTo>
                  <a:lnTo>
                    <a:pt x="557816" y="2731243"/>
                  </a:lnTo>
                  <a:lnTo>
                    <a:pt x="524092" y="2787501"/>
                  </a:lnTo>
                  <a:lnTo>
                    <a:pt x="490676" y="2844441"/>
                  </a:lnTo>
                  <a:lnTo>
                    <a:pt x="457571" y="2902067"/>
                  </a:lnTo>
                  <a:lnTo>
                    <a:pt x="424784" y="2960383"/>
                  </a:lnTo>
                  <a:lnTo>
                    <a:pt x="392320" y="3019393"/>
                  </a:lnTo>
                  <a:lnTo>
                    <a:pt x="360183" y="3079101"/>
                  </a:lnTo>
                  <a:lnTo>
                    <a:pt x="328378" y="3139511"/>
                  </a:lnTo>
                  <a:lnTo>
                    <a:pt x="296911" y="3200628"/>
                  </a:lnTo>
                  <a:lnTo>
                    <a:pt x="265786" y="3262454"/>
                  </a:lnTo>
                  <a:lnTo>
                    <a:pt x="235009" y="3324996"/>
                  </a:lnTo>
                  <a:lnTo>
                    <a:pt x="204584" y="3388255"/>
                  </a:lnTo>
                  <a:lnTo>
                    <a:pt x="174517" y="3452237"/>
                  </a:lnTo>
                  <a:lnTo>
                    <a:pt x="144812" y="3516946"/>
                  </a:lnTo>
                  <a:lnTo>
                    <a:pt x="115475" y="3582385"/>
                  </a:lnTo>
                  <a:lnTo>
                    <a:pt x="86511" y="3648559"/>
                  </a:lnTo>
                  <a:lnTo>
                    <a:pt x="57924" y="3715471"/>
                  </a:lnTo>
                  <a:lnTo>
                    <a:pt x="29720" y="3783127"/>
                  </a:lnTo>
                  <a:lnTo>
                    <a:pt x="1905" y="3851529"/>
                  </a:lnTo>
                  <a:lnTo>
                    <a:pt x="0" y="3872483"/>
                  </a:lnTo>
                  <a:lnTo>
                    <a:pt x="6502907" y="3872483"/>
                  </a:lnTo>
                  <a:lnTo>
                    <a:pt x="6502907" y="0"/>
                  </a:lnTo>
                  <a:close/>
                </a:path>
              </a:pathLst>
            </a:custGeom>
            <a:solidFill>
              <a:srgbClr val="307A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746232" y="3100090"/>
              <a:ext cx="9446260" cy="3757929"/>
            </a:xfrm>
            <a:custGeom>
              <a:avLst/>
              <a:gdLst/>
              <a:ahLst/>
              <a:cxnLst/>
              <a:rect l="l" t="t" r="r" b="b"/>
              <a:pathLst>
                <a:path w="9446260" h="3757929">
                  <a:moveTo>
                    <a:pt x="9445767" y="0"/>
                  </a:moveTo>
                  <a:lnTo>
                    <a:pt x="9355627" y="35036"/>
                  </a:lnTo>
                  <a:lnTo>
                    <a:pt x="9260514" y="70379"/>
                  </a:lnTo>
                  <a:lnTo>
                    <a:pt x="9165011" y="104275"/>
                  </a:lnTo>
                  <a:lnTo>
                    <a:pt x="9069132" y="136770"/>
                  </a:lnTo>
                  <a:lnTo>
                    <a:pt x="8972889" y="167912"/>
                  </a:lnTo>
                  <a:lnTo>
                    <a:pt x="8876294" y="197745"/>
                  </a:lnTo>
                  <a:lnTo>
                    <a:pt x="8779360" y="226316"/>
                  </a:lnTo>
                  <a:lnTo>
                    <a:pt x="8682099" y="253672"/>
                  </a:lnTo>
                  <a:lnTo>
                    <a:pt x="8535621" y="292527"/>
                  </a:lnTo>
                  <a:lnTo>
                    <a:pt x="8388478" y="328906"/>
                  </a:lnTo>
                  <a:lnTo>
                    <a:pt x="8240711" y="362965"/>
                  </a:lnTo>
                  <a:lnTo>
                    <a:pt x="8092361" y="394861"/>
                  </a:lnTo>
                  <a:lnTo>
                    <a:pt x="7893729" y="434291"/>
                  </a:lnTo>
                  <a:lnTo>
                    <a:pt x="7644240" y="479121"/>
                  </a:lnTo>
                  <a:lnTo>
                    <a:pt x="7343351" y="527332"/>
                  </a:lnTo>
                  <a:lnTo>
                    <a:pt x="6990666" y="577452"/>
                  </a:lnTo>
                  <a:lnTo>
                    <a:pt x="5118048" y="811082"/>
                  </a:lnTo>
                  <a:lnTo>
                    <a:pt x="4766237" y="864473"/>
                  </a:lnTo>
                  <a:lnTo>
                    <a:pt x="4516185" y="907227"/>
                  </a:lnTo>
                  <a:lnTo>
                    <a:pt x="4317037" y="944756"/>
                  </a:lnTo>
                  <a:lnTo>
                    <a:pt x="4118791" y="985641"/>
                  </a:lnTo>
                  <a:lnTo>
                    <a:pt x="3970759" y="1018728"/>
                  </a:lnTo>
                  <a:lnTo>
                    <a:pt x="3823331" y="1054067"/>
                  </a:lnTo>
                  <a:lnTo>
                    <a:pt x="3676551" y="1091814"/>
                  </a:lnTo>
                  <a:lnTo>
                    <a:pt x="3530459" y="1132123"/>
                  </a:lnTo>
                  <a:lnTo>
                    <a:pt x="3433468" y="1160496"/>
                  </a:lnTo>
                  <a:lnTo>
                    <a:pt x="3336814" y="1190124"/>
                  </a:lnTo>
                  <a:lnTo>
                    <a:pt x="3240510" y="1221053"/>
                  </a:lnTo>
                  <a:lnTo>
                    <a:pt x="3144568" y="1253329"/>
                  </a:lnTo>
                  <a:lnTo>
                    <a:pt x="3049001" y="1286997"/>
                  </a:lnTo>
                  <a:lnTo>
                    <a:pt x="2953820" y="1322105"/>
                  </a:lnTo>
                  <a:lnTo>
                    <a:pt x="2859039" y="1358698"/>
                  </a:lnTo>
                  <a:lnTo>
                    <a:pt x="2764669" y="1396823"/>
                  </a:lnTo>
                  <a:lnTo>
                    <a:pt x="2670724" y="1436525"/>
                  </a:lnTo>
                  <a:lnTo>
                    <a:pt x="2577215" y="1477852"/>
                  </a:lnTo>
                  <a:lnTo>
                    <a:pt x="2530628" y="1499138"/>
                  </a:lnTo>
                  <a:lnTo>
                    <a:pt x="2484155" y="1520848"/>
                  </a:lnTo>
                  <a:lnTo>
                    <a:pt x="2437797" y="1542987"/>
                  </a:lnTo>
                  <a:lnTo>
                    <a:pt x="2391556" y="1565561"/>
                  </a:lnTo>
                  <a:lnTo>
                    <a:pt x="2345434" y="1588575"/>
                  </a:lnTo>
                  <a:lnTo>
                    <a:pt x="2299431" y="1612036"/>
                  </a:lnTo>
                  <a:lnTo>
                    <a:pt x="2253551" y="1635949"/>
                  </a:lnTo>
                  <a:lnTo>
                    <a:pt x="2207793" y="1660319"/>
                  </a:lnTo>
                  <a:lnTo>
                    <a:pt x="2162160" y="1685154"/>
                  </a:lnTo>
                  <a:lnTo>
                    <a:pt x="2116653" y="1710458"/>
                  </a:lnTo>
                  <a:lnTo>
                    <a:pt x="2071274" y="1736237"/>
                  </a:lnTo>
                  <a:lnTo>
                    <a:pt x="2026024" y="1762497"/>
                  </a:lnTo>
                  <a:lnTo>
                    <a:pt x="1980905" y="1789244"/>
                  </a:lnTo>
                  <a:lnTo>
                    <a:pt x="1935918" y="1816483"/>
                  </a:lnTo>
                  <a:lnTo>
                    <a:pt x="1891066" y="1844221"/>
                  </a:lnTo>
                  <a:lnTo>
                    <a:pt x="1846349" y="1872463"/>
                  </a:lnTo>
                  <a:lnTo>
                    <a:pt x="1801769" y="1901215"/>
                  </a:lnTo>
                  <a:lnTo>
                    <a:pt x="1757328" y="1930482"/>
                  </a:lnTo>
                  <a:lnTo>
                    <a:pt x="1713026" y="1960271"/>
                  </a:lnTo>
                  <a:lnTo>
                    <a:pt x="1668867" y="1990587"/>
                  </a:lnTo>
                  <a:lnTo>
                    <a:pt x="1624851" y="2021436"/>
                  </a:lnTo>
                  <a:lnTo>
                    <a:pt x="1580980" y="2052823"/>
                  </a:lnTo>
                  <a:lnTo>
                    <a:pt x="1537255" y="2084755"/>
                  </a:lnTo>
                  <a:lnTo>
                    <a:pt x="1493678" y="2117238"/>
                  </a:lnTo>
                  <a:lnTo>
                    <a:pt x="1450250" y="2150276"/>
                  </a:lnTo>
                  <a:lnTo>
                    <a:pt x="1406974" y="2183876"/>
                  </a:lnTo>
                  <a:lnTo>
                    <a:pt x="1363850" y="2218044"/>
                  </a:lnTo>
                  <a:lnTo>
                    <a:pt x="1320880" y="2252785"/>
                  </a:lnTo>
                  <a:lnTo>
                    <a:pt x="1278066" y="2288105"/>
                  </a:lnTo>
                  <a:lnTo>
                    <a:pt x="1235409" y="2324010"/>
                  </a:lnTo>
                  <a:lnTo>
                    <a:pt x="1192911" y="2360506"/>
                  </a:lnTo>
                  <a:lnTo>
                    <a:pt x="1150573" y="2397598"/>
                  </a:lnTo>
                  <a:lnTo>
                    <a:pt x="1108397" y="2435293"/>
                  </a:lnTo>
                  <a:lnTo>
                    <a:pt x="1066385" y="2473595"/>
                  </a:lnTo>
                  <a:lnTo>
                    <a:pt x="1024538" y="2512511"/>
                  </a:lnTo>
                  <a:lnTo>
                    <a:pt x="982857" y="2552047"/>
                  </a:lnTo>
                  <a:lnTo>
                    <a:pt x="941344" y="2592208"/>
                  </a:lnTo>
                  <a:lnTo>
                    <a:pt x="900001" y="2633000"/>
                  </a:lnTo>
                  <a:lnTo>
                    <a:pt x="858829" y="2674429"/>
                  </a:lnTo>
                  <a:lnTo>
                    <a:pt x="817830" y="2716500"/>
                  </a:lnTo>
                  <a:lnTo>
                    <a:pt x="777006" y="2759220"/>
                  </a:lnTo>
                  <a:lnTo>
                    <a:pt x="736357" y="2802594"/>
                  </a:lnTo>
                  <a:lnTo>
                    <a:pt x="695885" y="2846628"/>
                  </a:lnTo>
                  <a:lnTo>
                    <a:pt x="655593" y="2891327"/>
                  </a:lnTo>
                  <a:lnTo>
                    <a:pt x="615481" y="2936698"/>
                  </a:lnTo>
                  <a:lnTo>
                    <a:pt x="575551" y="2982747"/>
                  </a:lnTo>
                  <a:lnTo>
                    <a:pt x="535805" y="3029478"/>
                  </a:lnTo>
                  <a:lnTo>
                    <a:pt x="496244" y="3076898"/>
                  </a:lnTo>
                  <a:lnTo>
                    <a:pt x="456869" y="3125013"/>
                  </a:lnTo>
                  <a:lnTo>
                    <a:pt x="417683" y="3173828"/>
                  </a:lnTo>
                  <a:lnTo>
                    <a:pt x="378687" y="3223349"/>
                  </a:lnTo>
                  <a:lnTo>
                    <a:pt x="339882" y="3273582"/>
                  </a:lnTo>
                  <a:lnTo>
                    <a:pt x="301270" y="3324532"/>
                  </a:lnTo>
                  <a:lnTo>
                    <a:pt x="262853" y="3376206"/>
                  </a:lnTo>
                  <a:lnTo>
                    <a:pt x="224631" y="3428609"/>
                  </a:lnTo>
                  <a:lnTo>
                    <a:pt x="186608" y="3481747"/>
                  </a:lnTo>
                  <a:lnTo>
                    <a:pt x="148783" y="3535626"/>
                  </a:lnTo>
                  <a:lnTo>
                    <a:pt x="111159" y="3590252"/>
                  </a:lnTo>
                  <a:lnTo>
                    <a:pt x="73737" y="3645629"/>
                  </a:lnTo>
                  <a:lnTo>
                    <a:pt x="36519" y="3701765"/>
                  </a:lnTo>
                  <a:lnTo>
                    <a:pt x="0" y="3757907"/>
                  </a:lnTo>
                  <a:lnTo>
                    <a:pt x="9445767" y="3757907"/>
                  </a:lnTo>
                  <a:lnTo>
                    <a:pt x="9445767" y="0"/>
                  </a:lnTo>
                  <a:close/>
                </a:path>
              </a:pathLst>
            </a:custGeom>
            <a:solidFill>
              <a:srgbClr val="5C91E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303314"/>
              <a:ext cx="11483594" cy="6391909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2648" y="458723"/>
            <a:ext cx="10966704" cy="592531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633473" y="2183973"/>
            <a:ext cx="9169400" cy="33191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269240">
              <a:lnSpc>
                <a:spcPct val="150000"/>
              </a:lnSpc>
              <a:spcBef>
                <a:spcPts val="105"/>
              </a:spcBef>
            </a:pPr>
            <a:r>
              <a:rPr dirty="0" sz="2400" spc="-5">
                <a:latin typeface="黑体"/>
                <a:cs typeface="黑体"/>
              </a:rPr>
              <a:t>本模块系统介绍了直播电商的基础知识，通过学习使同学们熟悉 </a:t>
            </a:r>
            <a:r>
              <a:rPr dirty="0" sz="2400">
                <a:latin typeface="黑体"/>
                <a:cs typeface="黑体"/>
              </a:rPr>
              <a:t>直播电商的现状及发展趋势，了解直播电商常见形式及优势，掌握 </a:t>
            </a:r>
            <a:r>
              <a:rPr dirty="0" sz="2400" spc="-5">
                <a:latin typeface="黑体"/>
                <a:cs typeface="黑体"/>
              </a:rPr>
              <a:t>常见的直播电商平台类型及其特点，从而具备结合企业自身条件和 </a:t>
            </a:r>
            <a:r>
              <a:rPr dirty="0" sz="2400">
                <a:latin typeface="黑体"/>
                <a:cs typeface="黑体"/>
              </a:rPr>
              <a:t>资源选择直播电商平台以及选择适合自己的直播带货模式的能力，  培养直播营销人员精益求精的工匠精神，弘扬艰苦奋斗的优良传统， 提升数字素养与技能，成为具有数字意识、计算思维的数字公民。</a:t>
            </a:r>
            <a:endParaRPr sz="2400">
              <a:latin typeface="黑体"/>
              <a:cs typeface="黑体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547742" y="806322"/>
            <a:ext cx="226504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15"/>
              <a:t>模块</a:t>
            </a:r>
            <a:r>
              <a:rPr dirty="0" sz="4400"/>
              <a:t>总</a:t>
            </a:r>
            <a:r>
              <a:rPr dirty="0" sz="4400" spc="-15"/>
              <a:t>结</a:t>
            </a:r>
            <a:endParaRPr sz="440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BED4F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457200" y="0"/>
            <a:ext cx="11734800" cy="6858000"/>
            <a:chOff x="457200" y="0"/>
            <a:chExt cx="11734800" cy="6858000"/>
          </a:xfrm>
        </p:grpSpPr>
        <p:sp>
          <p:nvSpPr>
            <p:cNvPr id="4" name="object 4"/>
            <p:cNvSpPr/>
            <p:nvPr/>
          </p:nvSpPr>
          <p:spPr>
            <a:xfrm>
              <a:off x="3991355" y="0"/>
              <a:ext cx="6507480" cy="4170045"/>
            </a:xfrm>
            <a:custGeom>
              <a:avLst/>
              <a:gdLst/>
              <a:ahLst/>
              <a:cxnLst/>
              <a:rect l="l" t="t" r="r" b="b"/>
              <a:pathLst>
                <a:path w="6507480" h="4170045">
                  <a:moveTo>
                    <a:pt x="6507480" y="0"/>
                  </a:moveTo>
                  <a:lnTo>
                    <a:pt x="5714516" y="0"/>
                  </a:lnTo>
                  <a:lnTo>
                    <a:pt x="5672184" y="2695"/>
                  </a:lnTo>
                  <a:lnTo>
                    <a:pt x="5546905" y="12143"/>
                  </a:lnTo>
                  <a:lnTo>
                    <a:pt x="5416314" y="24264"/>
                  </a:lnTo>
                  <a:lnTo>
                    <a:pt x="5280732" y="39318"/>
                  </a:lnTo>
                  <a:lnTo>
                    <a:pt x="5140482" y="57565"/>
                  </a:lnTo>
                  <a:lnTo>
                    <a:pt x="5032425" y="73501"/>
                  </a:lnTo>
                  <a:lnTo>
                    <a:pt x="4922059" y="91488"/>
                  </a:lnTo>
                  <a:lnTo>
                    <a:pt x="4809521" y="111636"/>
                  </a:lnTo>
                  <a:lnTo>
                    <a:pt x="4694945" y="134054"/>
                  </a:lnTo>
                  <a:lnTo>
                    <a:pt x="4578469" y="158851"/>
                  </a:lnTo>
                  <a:lnTo>
                    <a:pt x="4460227" y="186137"/>
                  </a:lnTo>
                  <a:lnTo>
                    <a:pt x="4340357" y="216022"/>
                  </a:lnTo>
                  <a:lnTo>
                    <a:pt x="4218993" y="248615"/>
                  </a:lnTo>
                  <a:lnTo>
                    <a:pt x="4137321" y="271902"/>
                  </a:lnTo>
                  <a:lnTo>
                    <a:pt x="4055086" y="296473"/>
                  </a:lnTo>
                  <a:lnTo>
                    <a:pt x="3972329" y="322361"/>
                  </a:lnTo>
                  <a:lnTo>
                    <a:pt x="3889089" y="349599"/>
                  </a:lnTo>
                  <a:lnTo>
                    <a:pt x="3805407" y="378219"/>
                  </a:lnTo>
                  <a:lnTo>
                    <a:pt x="3721323" y="408253"/>
                  </a:lnTo>
                  <a:lnTo>
                    <a:pt x="3636877" y="439734"/>
                  </a:lnTo>
                  <a:lnTo>
                    <a:pt x="3552110" y="472693"/>
                  </a:lnTo>
                  <a:lnTo>
                    <a:pt x="3467062" y="507165"/>
                  </a:lnTo>
                  <a:lnTo>
                    <a:pt x="3381773" y="543180"/>
                  </a:lnTo>
                  <a:lnTo>
                    <a:pt x="3296283" y="580772"/>
                  </a:lnTo>
                  <a:lnTo>
                    <a:pt x="3210633" y="619973"/>
                  </a:lnTo>
                  <a:lnTo>
                    <a:pt x="3124863" y="660815"/>
                  </a:lnTo>
                  <a:lnTo>
                    <a:pt x="3039014" y="703331"/>
                  </a:lnTo>
                  <a:lnTo>
                    <a:pt x="2953125" y="747553"/>
                  </a:lnTo>
                  <a:lnTo>
                    <a:pt x="2910178" y="770313"/>
                  </a:lnTo>
                  <a:lnTo>
                    <a:pt x="2867236" y="793513"/>
                  </a:lnTo>
                  <a:lnTo>
                    <a:pt x="2824305" y="817155"/>
                  </a:lnTo>
                  <a:lnTo>
                    <a:pt x="2781389" y="841245"/>
                  </a:lnTo>
                  <a:lnTo>
                    <a:pt x="2738493" y="865785"/>
                  </a:lnTo>
                  <a:lnTo>
                    <a:pt x="2695623" y="890779"/>
                  </a:lnTo>
                  <a:lnTo>
                    <a:pt x="2652783" y="916233"/>
                  </a:lnTo>
                  <a:lnTo>
                    <a:pt x="2609978" y="942150"/>
                  </a:lnTo>
                  <a:lnTo>
                    <a:pt x="2567214" y="968534"/>
                  </a:lnTo>
                  <a:lnTo>
                    <a:pt x="2524495" y="995389"/>
                  </a:lnTo>
                  <a:lnTo>
                    <a:pt x="2481827" y="1022720"/>
                  </a:lnTo>
                  <a:lnTo>
                    <a:pt x="2439215" y="1050529"/>
                  </a:lnTo>
                  <a:lnTo>
                    <a:pt x="2396663" y="1078822"/>
                  </a:lnTo>
                  <a:lnTo>
                    <a:pt x="2354177" y="1107602"/>
                  </a:lnTo>
                  <a:lnTo>
                    <a:pt x="2311761" y="1136874"/>
                  </a:lnTo>
                  <a:lnTo>
                    <a:pt x="2269421" y="1166641"/>
                  </a:lnTo>
                  <a:lnTo>
                    <a:pt x="2227162" y="1196907"/>
                  </a:lnTo>
                  <a:lnTo>
                    <a:pt x="2184989" y="1227677"/>
                  </a:lnTo>
                  <a:lnTo>
                    <a:pt x="2142906" y="1258955"/>
                  </a:lnTo>
                  <a:lnTo>
                    <a:pt x="2100919" y="1290745"/>
                  </a:lnTo>
                  <a:lnTo>
                    <a:pt x="2059033" y="1323050"/>
                  </a:lnTo>
                  <a:lnTo>
                    <a:pt x="2017253" y="1355874"/>
                  </a:lnTo>
                  <a:lnTo>
                    <a:pt x="1975584" y="1389223"/>
                  </a:lnTo>
                  <a:lnTo>
                    <a:pt x="1934031" y="1423100"/>
                  </a:lnTo>
                  <a:lnTo>
                    <a:pt x="1892599" y="1457508"/>
                  </a:lnTo>
                  <a:lnTo>
                    <a:pt x="1851293" y="1492453"/>
                  </a:lnTo>
                  <a:lnTo>
                    <a:pt x="1810118" y="1527937"/>
                  </a:lnTo>
                  <a:lnTo>
                    <a:pt x="1769079" y="1563966"/>
                  </a:lnTo>
                  <a:lnTo>
                    <a:pt x="1728181" y="1600543"/>
                  </a:lnTo>
                  <a:lnTo>
                    <a:pt x="1687429" y="1637672"/>
                  </a:lnTo>
                  <a:lnTo>
                    <a:pt x="1646829" y="1675357"/>
                  </a:lnTo>
                  <a:lnTo>
                    <a:pt x="1606385" y="1713603"/>
                  </a:lnTo>
                  <a:lnTo>
                    <a:pt x="1566102" y="1752412"/>
                  </a:lnTo>
                  <a:lnTo>
                    <a:pt x="1525985" y="1791791"/>
                  </a:lnTo>
                  <a:lnTo>
                    <a:pt x="1486040" y="1831742"/>
                  </a:lnTo>
                  <a:lnTo>
                    <a:pt x="1446271" y="1872269"/>
                  </a:lnTo>
                  <a:lnTo>
                    <a:pt x="1406684" y="1913377"/>
                  </a:lnTo>
                  <a:lnTo>
                    <a:pt x="1367283" y="1955070"/>
                  </a:lnTo>
                  <a:lnTo>
                    <a:pt x="1328073" y="1997351"/>
                  </a:lnTo>
                  <a:lnTo>
                    <a:pt x="1289060" y="2040225"/>
                  </a:lnTo>
                  <a:lnTo>
                    <a:pt x="1250248" y="2083696"/>
                  </a:lnTo>
                  <a:lnTo>
                    <a:pt x="1211643" y="2127767"/>
                  </a:lnTo>
                  <a:lnTo>
                    <a:pt x="1173250" y="2172444"/>
                  </a:lnTo>
                  <a:lnTo>
                    <a:pt x="1135073" y="2217729"/>
                  </a:lnTo>
                  <a:lnTo>
                    <a:pt x="1097118" y="2263628"/>
                  </a:lnTo>
                  <a:lnTo>
                    <a:pt x="1059390" y="2310143"/>
                  </a:lnTo>
                  <a:lnTo>
                    <a:pt x="1021893" y="2357280"/>
                  </a:lnTo>
                  <a:lnTo>
                    <a:pt x="984633" y="2405042"/>
                  </a:lnTo>
                  <a:lnTo>
                    <a:pt x="947615" y="2453433"/>
                  </a:lnTo>
                  <a:lnTo>
                    <a:pt x="910844" y="2502457"/>
                  </a:lnTo>
                  <a:lnTo>
                    <a:pt x="874325" y="2552119"/>
                  </a:lnTo>
                  <a:lnTo>
                    <a:pt x="838062" y="2602422"/>
                  </a:lnTo>
                  <a:lnTo>
                    <a:pt x="802062" y="2653371"/>
                  </a:lnTo>
                  <a:lnTo>
                    <a:pt x="766328" y="2704969"/>
                  </a:lnTo>
                  <a:lnTo>
                    <a:pt x="730867" y="2757220"/>
                  </a:lnTo>
                  <a:lnTo>
                    <a:pt x="695682" y="2810129"/>
                  </a:lnTo>
                  <a:lnTo>
                    <a:pt x="660780" y="2863700"/>
                  </a:lnTo>
                  <a:lnTo>
                    <a:pt x="626165" y="2917937"/>
                  </a:lnTo>
                  <a:lnTo>
                    <a:pt x="591842" y="2972843"/>
                  </a:lnTo>
                  <a:lnTo>
                    <a:pt x="557816" y="3028423"/>
                  </a:lnTo>
                  <a:lnTo>
                    <a:pt x="524092" y="3084681"/>
                  </a:lnTo>
                  <a:lnTo>
                    <a:pt x="490676" y="3141621"/>
                  </a:lnTo>
                  <a:lnTo>
                    <a:pt x="457571" y="3199247"/>
                  </a:lnTo>
                  <a:lnTo>
                    <a:pt x="424784" y="3257563"/>
                  </a:lnTo>
                  <a:lnTo>
                    <a:pt x="392320" y="3316573"/>
                  </a:lnTo>
                  <a:lnTo>
                    <a:pt x="360183" y="3376281"/>
                  </a:lnTo>
                  <a:lnTo>
                    <a:pt x="328378" y="3436691"/>
                  </a:lnTo>
                  <a:lnTo>
                    <a:pt x="296911" y="3497808"/>
                  </a:lnTo>
                  <a:lnTo>
                    <a:pt x="265786" y="3559634"/>
                  </a:lnTo>
                  <a:lnTo>
                    <a:pt x="235009" y="3622176"/>
                  </a:lnTo>
                  <a:lnTo>
                    <a:pt x="204584" y="3685435"/>
                  </a:lnTo>
                  <a:lnTo>
                    <a:pt x="174517" y="3749417"/>
                  </a:lnTo>
                  <a:lnTo>
                    <a:pt x="144812" y="3814126"/>
                  </a:lnTo>
                  <a:lnTo>
                    <a:pt x="115475" y="3879565"/>
                  </a:lnTo>
                  <a:lnTo>
                    <a:pt x="86511" y="3945739"/>
                  </a:lnTo>
                  <a:lnTo>
                    <a:pt x="57924" y="4012651"/>
                  </a:lnTo>
                  <a:lnTo>
                    <a:pt x="29720" y="4080307"/>
                  </a:lnTo>
                  <a:lnTo>
                    <a:pt x="1905" y="4148708"/>
                  </a:lnTo>
                  <a:lnTo>
                    <a:pt x="0" y="4169664"/>
                  </a:lnTo>
                  <a:lnTo>
                    <a:pt x="6507480" y="4169664"/>
                  </a:lnTo>
                  <a:lnTo>
                    <a:pt x="6507480" y="0"/>
                  </a:lnTo>
                  <a:close/>
                </a:path>
              </a:pathLst>
            </a:custGeom>
            <a:solidFill>
              <a:srgbClr val="DFEA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89091" y="0"/>
              <a:ext cx="6503034" cy="3872865"/>
            </a:xfrm>
            <a:custGeom>
              <a:avLst/>
              <a:gdLst/>
              <a:ahLst/>
              <a:cxnLst/>
              <a:rect l="l" t="t" r="r" b="b"/>
              <a:pathLst>
                <a:path w="6503034" h="3872865">
                  <a:moveTo>
                    <a:pt x="6502907" y="0"/>
                  </a:moveTo>
                  <a:lnTo>
                    <a:pt x="4052802" y="0"/>
                  </a:lnTo>
                  <a:lnTo>
                    <a:pt x="3972329" y="25181"/>
                  </a:lnTo>
                  <a:lnTo>
                    <a:pt x="3889089" y="52419"/>
                  </a:lnTo>
                  <a:lnTo>
                    <a:pt x="3805407" y="81039"/>
                  </a:lnTo>
                  <a:lnTo>
                    <a:pt x="3721323" y="111073"/>
                  </a:lnTo>
                  <a:lnTo>
                    <a:pt x="3636877" y="142554"/>
                  </a:lnTo>
                  <a:lnTo>
                    <a:pt x="3552110" y="175513"/>
                  </a:lnTo>
                  <a:lnTo>
                    <a:pt x="3467062" y="209985"/>
                  </a:lnTo>
                  <a:lnTo>
                    <a:pt x="3381773" y="246000"/>
                  </a:lnTo>
                  <a:lnTo>
                    <a:pt x="3296283" y="283592"/>
                  </a:lnTo>
                  <a:lnTo>
                    <a:pt x="3210633" y="322793"/>
                  </a:lnTo>
                  <a:lnTo>
                    <a:pt x="3124863" y="363635"/>
                  </a:lnTo>
                  <a:lnTo>
                    <a:pt x="3039014" y="406151"/>
                  </a:lnTo>
                  <a:lnTo>
                    <a:pt x="2953125" y="450373"/>
                  </a:lnTo>
                  <a:lnTo>
                    <a:pt x="2910178" y="473133"/>
                  </a:lnTo>
                  <a:lnTo>
                    <a:pt x="2867236" y="496333"/>
                  </a:lnTo>
                  <a:lnTo>
                    <a:pt x="2824305" y="519975"/>
                  </a:lnTo>
                  <a:lnTo>
                    <a:pt x="2781389" y="544065"/>
                  </a:lnTo>
                  <a:lnTo>
                    <a:pt x="2738493" y="568605"/>
                  </a:lnTo>
                  <a:lnTo>
                    <a:pt x="2695623" y="593599"/>
                  </a:lnTo>
                  <a:lnTo>
                    <a:pt x="2652783" y="619053"/>
                  </a:lnTo>
                  <a:lnTo>
                    <a:pt x="2609978" y="644970"/>
                  </a:lnTo>
                  <a:lnTo>
                    <a:pt x="2567214" y="671354"/>
                  </a:lnTo>
                  <a:lnTo>
                    <a:pt x="2524495" y="698209"/>
                  </a:lnTo>
                  <a:lnTo>
                    <a:pt x="2481827" y="725540"/>
                  </a:lnTo>
                  <a:lnTo>
                    <a:pt x="2439215" y="753349"/>
                  </a:lnTo>
                  <a:lnTo>
                    <a:pt x="2396663" y="781642"/>
                  </a:lnTo>
                  <a:lnTo>
                    <a:pt x="2354177" y="810422"/>
                  </a:lnTo>
                  <a:lnTo>
                    <a:pt x="2311761" y="839694"/>
                  </a:lnTo>
                  <a:lnTo>
                    <a:pt x="2269421" y="869461"/>
                  </a:lnTo>
                  <a:lnTo>
                    <a:pt x="2227162" y="899727"/>
                  </a:lnTo>
                  <a:lnTo>
                    <a:pt x="2184989" y="930497"/>
                  </a:lnTo>
                  <a:lnTo>
                    <a:pt x="2142906" y="961775"/>
                  </a:lnTo>
                  <a:lnTo>
                    <a:pt x="2100919" y="993565"/>
                  </a:lnTo>
                  <a:lnTo>
                    <a:pt x="2059033" y="1025870"/>
                  </a:lnTo>
                  <a:lnTo>
                    <a:pt x="2017253" y="1058694"/>
                  </a:lnTo>
                  <a:lnTo>
                    <a:pt x="1975584" y="1092043"/>
                  </a:lnTo>
                  <a:lnTo>
                    <a:pt x="1934031" y="1125920"/>
                  </a:lnTo>
                  <a:lnTo>
                    <a:pt x="1892599" y="1160328"/>
                  </a:lnTo>
                  <a:lnTo>
                    <a:pt x="1851293" y="1195273"/>
                  </a:lnTo>
                  <a:lnTo>
                    <a:pt x="1810118" y="1230757"/>
                  </a:lnTo>
                  <a:lnTo>
                    <a:pt x="1769079" y="1266786"/>
                  </a:lnTo>
                  <a:lnTo>
                    <a:pt x="1728181" y="1303363"/>
                  </a:lnTo>
                  <a:lnTo>
                    <a:pt x="1687429" y="1340492"/>
                  </a:lnTo>
                  <a:lnTo>
                    <a:pt x="1646829" y="1378177"/>
                  </a:lnTo>
                  <a:lnTo>
                    <a:pt x="1606385" y="1416423"/>
                  </a:lnTo>
                  <a:lnTo>
                    <a:pt x="1566102" y="1455232"/>
                  </a:lnTo>
                  <a:lnTo>
                    <a:pt x="1525985" y="1494611"/>
                  </a:lnTo>
                  <a:lnTo>
                    <a:pt x="1486040" y="1534562"/>
                  </a:lnTo>
                  <a:lnTo>
                    <a:pt x="1446271" y="1575089"/>
                  </a:lnTo>
                  <a:lnTo>
                    <a:pt x="1406684" y="1616197"/>
                  </a:lnTo>
                  <a:lnTo>
                    <a:pt x="1367283" y="1657890"/>
                  </a:lnTo>
                  <a:lnTo>
                    <a:pt x="1328073" y="1700171"/>
                  </a:lnTo>
                  <a:lnTo>
                    <a:pt x="1289060" y="1743045"/>
                  </a:lnTo>
                  <a:lnTo>
                    <a:pt x="1250248" y="1786516"/>
                  </a:lnTo>
                  <a:lnTo>
                    <a:pt x="1211643" y="1830587"/>
                  </a:lnTo>
                  <a:lnTo>
                    <a:pt x="1173250" y="1875264"/>
                  </a:lnTo>
                  <a:lnTo>
                    <a:pt x="1135073" y="1920549"/>
                  </a:lnTo>
                  <a:lnTo>
                    <a:pt x="1097118" y="1966448"/>
                  </a:lnTo>
                  <a:lnTo>
                    <a:pt x="1059390" y="2012963"/>
                  </a:lnTo>
                  <a:lnTo>
                    <a:pt x="1021893" y="2060100"/>
                  </a:lnTo>
                  <a:lnTo>
                    <a:pt x="984633" y="2107862"/>
                  </a:lnTo>
                  <a:lnTo>
                    <a:pt x="947615" y="2156253"/>
                  </a:lnTo>
                  <a:lnTo>
                    <a:pt x="910844" y="2205277"/>
                  </a:lnTo>
                  <a:lnTo>
                    <a:pt x="874325" y="2254939"/>
                  </a:lnTo>
                  <a:lnTo>
                    <a:pt x="838062" y="2305242"/>
                  </a:lnTo>
                  <a:lnTo>
                    <a:pt x="802062" y="2356191"/>
                  </a:lnTo>
                  <a:lnTo>
                    <a:pt x="766328" y="2407789"/>
                  </a:lnTo>
                  <a:lnTo>
                    <a:pt x="730867" y="2460040"/>
                  </a:lnTo>
                  <a:lnTo>
                    <a:pt x="695682" y="2512949"/>
                  </a:lnTo>
                  <a:lnTo>
                    <a:pt x="660780" y="2566520"/>
                  </a:lnTo>
                  <a:lnTo>
                    <a:pt x="626165" y="2620757"/>
                  </a:lnTo>
                  <a:lnTo>
                    <a:pt x="591842" y="2675663"/>
                  </a:lnTo>
                  <a:lnTo>
                    <a:pt x="557816" y="2731243"/>
                  </a:lnTo>
                  <a:lnTo>
                    <a:pt x="524092" y="2787501"/>
                  </a:lnTo>
                  <a:lnTo>
                    <a:pt x="490676" y="2844441"/>
                  </a:lnTo>
                  <a:lnTo>
                    <a:pt x="457571" y="2902067"/>
                  </a:lnTo>
                  <a:lnTo>
                    <a:pt x="424784" y="2960383"/>
                  </a:lnTo>
                  <a:lnTo>
                    <a:pt x="392320" y="3019393"/>
                  </a:lnTo>
                  <a:lnTo>
                    <a:pt x="360183" y="3079101"/>
                  </a:lnTo>
                  <a:lnTo>
                    <a:pt x="328378" y="3139511"/>
                  </a:lnTo>
                  <a:lnTo>
                    <a:pt x="296911" y="3200628"/>
                  </a:lnTo>
                  <a:lnTo>
                    <a:pt x="265786" y="3262454"/>
                  </a:lnTo>
                  <a:lnTo>
                    <a:pt x="235009" y="3324996"/>
                  </a:lnTo>
                  <a:lnTo>
                    <a:pt x="204584" y="3388255"/>
                  </a:lnTo>
                  <a:lnTo>
                    <a:pt x="174517" y="3452237"/>
                  </a:lnTo>
                  <a:lnTo>
                    <a:pt x="144812" y="3516946"/>
                  </a:lnTo>
                  <a:lnTo>
                    <a:pt x="115475" y="3582385"/>
                  </a:lnTo>
                  <a:lnTo>
                    <a:pt x="86511" y="3648559"/>
                  </a:lnTo>
                  <a:lnTo>
                    <a:pt x="57924" y="3715471"/>
                  </a:lnTo>
                  <a:lnTo>
                    <a:pt x="29720" y="3783127"/>
                  </a:lnTo>
                  <a:lnTo>
                    <a:pt x="1905" y="3851529"/>
                  </a:lnTo>
                  <a:lnTo>
                    <a:pt x="0" y="3872483"/>
                  </a:lnTo>
                  <a:lnTo>
                    <a:pt x="6502907" y="3872483"/>
                  </a:lnTo>
                  <a:lnTo>
                    <a:pt x="6502907" y="0"/>
                  </a:lnTo>
                  <a:close/>
                </a:path>
              </a:pathLst>
            </a:custGeom>
            <a:solidFill>
              <a:srgbClr val="307A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746232" y="3100090"/>
              <a:ext cx="9446260" cy="3757929"/>
            </a:xfrm>
            <a:custGeom>
              <a:avLst/>
              <a:gdLst/>
              <a:ahLst/>
              <a:cxnLst/>
              <a:rect l="l" t="t" r="r" b="b"/>
              <a:pathLst>
                <a:path w="9446260" h="3757929">
                  <a:moveTo>
                    <a:pt x="9445767" y="0"/>
                  </a:moveTo>
                  <a:lnTo>
                    <a:pt x="9355627" y="35036"/>
                  </a:lnTo>
                  <a:lnTo>
                    <a:pt x="9260514" y="70379"/>
                  </a:lnTo>
                  <a:lnTo>
                    <a:pt x="9165011" y="104275"/>
                  </a:lnTo>
                  <a:lnTo>
                    <a:pt x="9069132" y="136770"/>
                  </a:lnTo>
                  <a:lnTo>
                    <a:pt x="8972889" y="167912"/>
                  </a:lnTo>
                  <a:lnTo>
                    <a:pt x="8876294" y="197745"/>
                  </a:lnTo>
                  <a:lnTo>
                    <a:pt x="8779360" y="226316"/>
                  </a:lnTo>
                  <a:lnTo>
                    <a:pt x="8682099" y="253672"/>
                  </a:lnTo>
                  <a:lnTo>
                    <a:pt x="8535621" y="292527"/>
                  </a:lnTo>
                  <a:lnTo>
                    <a:pt x="8388478" y="328906"/>
                  </a:lnTo>
                  <a:lnTo>
                    <a:pt x="8240711" y="362965"/>
                  </a:lnTo>
                  <a:lnTo>
                    <a:pt x="8092361" y="394861"/>
                  </a:lnTo>
                  <a:lnTo>
                    <a:pt x="7893729" y="434291"/>
                  </a:lnTo>
                  <a:lnTo>
                    <a:pt x="7644240" y="479121"/>
                  </a:lnTo>
                  <a:lnTo>
                    <a:pt x="7343351" y="527332"/>
                  </a:lnTo>
                  <a:lnTo>
                    <a:pt x="6990666" y="577452"/>
                  </a:lnTo>
                  <a:lnTo>
                    <a:pt x="5118048" y="811082"/>
                  </a:lnTo>
                  <a:lnTo>
                    <a:pt x="4766237" y="864473"/>
                  </a:lnTo>
                  <a:lnTo>
                    <a:pt x="4516185" y="907227"/>
                  </a:lnTo>
                  <a:lnTo>
                    <a:pt x="4317037" y="944756"/>
                  </a:lnTo>
                  <a:lnTo>
                    <a:pt x="4118791" y="985641"/>
                  </a:lnTo>
                  <a:lnTo>
                    <a:pt x="3970759" y="1018728"/>
                  </a:lnTo>
                  <a:lnTo>
                    <a:pt x="3823331" y="1054067"/>
                  </a:lnTo>
                  <a:lnTo>
                    <a:pt x="3676551" y="1091814"/>
                  </a:lnTo>
                  <a:lnTo>
                    <a:pt x="3530459" y="1132123"/>
                  </a:lnTo>
                  <a:lnTo>
                    <a:pt x="3433468" y="1160496"/>
                  </a:lnTo>
                  <a:lnTo>
                    <a:pt x="3336814" y="1190124"/>
                  </a:lnTo>
                  <a:lnTo>
                    <a:pt x="3240510" y="1221053"/>
                  </a:lnTo>
                  <a:lnTo>
                    <a:pt x="3144568" y="1253329"/>
                  </a:lnTo>
                  <a:lnTo>
                    <a:pt x="3049001" y="1286997"/>
                  </a:lnTo>
                  <a:lnTo>
                    <a:pt x="2953820" y="1322105"/>
                  </a:lnTo>
                  <a:lnTo>
                    <a:pt x="2859039" y="1358698"/>
                  </a:lnTo>
                  <a:lnTo>
                    <a:pt x="2764669" y="1396823"/>
                  </a:lnTo>
                  <a:lnTo>
                    <a:pt x="2670724" y="1436525"/>
                  </a:lnTo>
                  <a:lnTo>
                    <a:pt x="2577215" y="1477852"/>
                  </a:lnTo>
                  <a:lnTo>
                    <a:pt x="2530628" y="1499138"/>
                  </a:lnTo>
                  <a:lnTo>
                    <a:pt x="2484155" y="1520848"/>
                  </a:lnTo>
                  <a:lnTo>
                    <a:pt x="2437797" y="1542987"/>
                  </a:lnTo>
                  <a:lnTo>
                    <a:pt x="2391556" y="1565561"/>
                  </a:lnTo>
                  <a:lnTo>
                    <a:pt x="2345434" y="1588575"/>
                  </a:lnTo>
                  <a:lnTo>
                    <a:pt x="2299431" y="1612036"/>
                  </a:lnTo>
                  <a:lnTo>
                    <a:pt x="2253551" y="1635949"/>
                  </a:lnTo>
                  <a:lnTo>
                    <a:pt x="2207793" y="1660319"/>
                  </a:lnTo>
                  <a:lnTo>
                    <a:pt x="2162160" y="1685154"/>
                  </a:lnTo>
                  <a:lnTo>
                    <a:pt x="2116653" y="1710458"/>
                  </a:lnTo>
                  <a:lnTo>
                    <a:pt x="2071274" y="1736237"/>
                  </a:lnTo>
                  <a:lnTo>
                    <a:pt x="2026024" y="1762497"/>
                  </a:lnTo>
                  <a:lnTo>
                    <a:pt x="1980905" y="1789244"/>
                  </a:lnTo>
                  <a:lnTo>
                    <a:pt x="1935918" y="1816483"/>
                  </a:lnTo>
                  <a:lnTo>
                    <a:pt x="1891066" y="1844221"/>
                  </a:lnTo>
                  <a:lnTo>
                    <a:pt x="1846349" y="1872463"/>
                  </a:lnTo>
                  <a:lnTo>
                    <a:pt x="1801769" y="1901215"/>
                  </a:lnTo>
                  <a:lnTo>
                    <a:pt x="1757328" y="1930482"/>
                  </a:lnTo>
                  <a:lnTo>
                    <a:pt x="1713026" y="1960271"/>
                  </a:lnTo>
                  <a:lnTo>
                    <a:pt x="1668867" y="1990587"/>
                  </a:lnTo>
                  <a:lnTo>
                    <a:pt x="1624851" y="2021436"/>
                  </a:lnTo>
                  <a:lnTo>
                    <a:pt x="1580980" y="2052823"/>
                  </a:lnTo>
                  <a:lnTo>
                    <a:pt x="1537255" y="2084755"/>
                  </a:lnTo>
                  <a:lnTo>
                    <a:pt x="1493678" y="2117238"/>
                  </a:lnTo>
                  <a:lnTo>
                    <a:pt x="1450250" y="2150276"/>
                  </a:lnTo>
                  <a:lnTo>
                    <a:pt x="1406974" y="2183876"/>
                  </a:lnTo>
                  <a:lnTo>
                    <a:pt x="1363850" y="2218044"/>
                  </a:lnTo>
                  <a:lnTo>
                    <a:pt x="1320880" y="2252785"/>
                  </a:lnTo>
                  <a:lnTo>
                    <a:pt x="1278066" y="2288105"/>
                  </a:lnTo>
                  <a:lnTo>
                    <a:pt x="1235409" y="2324010"/>
                  </a:lnTo>
                  <a:lnTo>
                    <a:pt x="1192911" y="2360506"/>
                  </a:lnTo>
                  <a:lnTo>
                    <a:pt x="1150573" y="2397598"/>
                  </a:lnTo>
                  <a:lnTo>
                    <a:pt x="1108397" y="2435293"/>
                  </a:lnTo>
                  <a:lnTo>
                    <a:pt x="1066385" y="2473595"/>
                  </a:lnTo>
                  <a:lnTo>
                    <a:pt x="1024538" y="2512511"/>
                  </a:lnTo>
                  <a:lnTo>
                    <a:pt x="982857" y="2552047"/>
                  </a:lnTo>
                  <a:lnTo>
                    <a:pt x="941344" y="2592208"/>
                  </a:lnTo>
                  <a:lnTo>
                    <a:pt x="900001" y="2633000"/>
                  </a:lnTo>
                  <a:lnTo>
                    <a:pt x="858829" y="2674429"/>
                  </a:lnTo>
                  <a:lnTo>
                    <a:pt x="817830" y="2716500"/>
                  </a:lnTo>
                  <a:lnTo>
                    <a:pt x="777006" y="2759220"/>
                  </a:lnTo>
                  <a:lnTo>
                    <a:pt x="736357" y="2802594"/>
                  </a:lnTo>
                  <a:lnTo>
                    <a:pt x="695885" y="2846628"/>
                  </a:lnTo>
                  <a:lnTo>
                    <a:pt x="655593" y="2891327"/>
                  </a:lnTo>
                  <a:lnTo>
                    <a:pt x="615481" y="2936698"/>
                  </a:lnTo>
                  <a:lnTo>
                    <a:pt x="575551" y="2982747"/>
                  </a:lnTo>
                  <a:lnTo>
                    <a:pt x="535805" y="3029478"/>
                  </a:lnTo>
                  <a:lnTo>
                    <a:pt x="496244" y="3076898"/>
                  </a:lnTo>
                  <a:lnTo>
                    <a:pt x="456869" y="3125013"/>
                  </a:lnTo>
                  <a:lnTo>
                    <a:pt x="417683" y="3173828"/>
                  </a:lnTo>
                  <a:lnTo>
                    <a:pt x="378687" y="3223349"/>
                  </a:lnTo>
                  <a:lnTo>
                    <a:pt x="339882" y="3273582"/>
                  </a:lnTo>
                  <a:lnTo>
                    <a:pt x="301270" y="3324532"/>
                  </a:lnTo>
                  <a:lnTo>
                    <a:pt x="262853" y="3376206"/>
                  </a:lnTo>
                  <a:lnTo>
                    <a:pt x="224631" y="3428609"/>
                  </a:lnTo>
                  <a:lnTo>
                    <a:pt x="186608" y="3481747"/>
                  </a:lnTo>
                  <a:lnTo>
                    <a:pt x="148783" y="3535626"/>
                  </a:lnTo>
                  <a:lnTo>
                    <a:pt x="111159" y="3590252"/>
                  </a:lnTo>
                  <a:lnTo>
                    <a:pt x="73737" y="3645629"/>
                  </a:lnTo>
                  <a:lnTo>
                    <a:pt x="36519" y="3701765"/>
                  </a:lnTo>
                  <a:lnTo>
                    <a:pt x="0" y="3757907"/>
                  </a:lnTo>
                  <a:lnTo>
                    <a:pt x="9445767" y="3757907"/>
                  </a:lnTo>
                  <a:lnTo>
                    <a:pt x="9445767" y="0"/>
                  </a:lnTo>
                  <a:close/>
                </a:path>
              </a:pathLst>
            </a:custGeom>
            <a:solidFill>
              <a:srgbClr val="5C91E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303314"/>
              <a:ext cx="11483594" cy="6391909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612648" y="458723"/>
            <a:ext cx="10967085" cy="5925820"/>
            <a:chOff x="612648" y="458723"/>
            <a:chExt cx="10967085" cy="5925820"/>
          </a:xfrm>
        </p:grpSpPr>
        <p:sp>
          <p:nvSpPr>
            <p:cNvPr id="9" name="object 9"/>
            <p:cNvSpPr/>
            <p:nvPr/>
          </p:nvSpPr>
          <p:spPr>
            <a:xfrm>
              <a:off x="612648" y="458723"/>
              <a:ext cx="10967085" cy="5925820"/>
            </a:xfrm>
            <a:custGeom>
              <a:avLst/>
              <a:gdLst/>
              <a:ahLst/>
              <a:cxnLst/>
              <a:rect l="l" t="t" r="r" b="b"/>
              <a:pathLst>
                <a:path w="10967085" h="5925820">
                  <a:moveTo>
                    <a:pt x="10966704" y="0"/>
                  </a:moveTo>
                  <a:lnTo>
                    <a:pt x="987551" y="0"/>
                  </a:lnTo>
                  <a:lnTo>
                    <a:pt x="939704" y="1138"/>
                  </a:lnTo>
                  <a:lnTo>
                    <a:pt x="892445" y="4520"/>
                  </a:lnTo>
                  <a:lnTo>
                    <a:pt x="845825" y="10092"/>
                  </a:lnTo>
                  <a:lnTo>
                    <a:pt x="799896" y="17805"/>
                  </a:lnTo>
                  <a:lnTo>
                    <a:pt x="754710" y="27604"/>
                  </a:lnTo>
                  <a:lnTo>
                    <a:pt x="710318" y="39440"/>
                  </a:lnTo>
                  <a:lnTo>
                    <a:pt x="666773" y="53261"/>
                  </a:lnTo>
                  <a:lnTo>
                    <a:pt x="624126" y="69013"/>
                  </a:lnTo>
                  <a:lnTo>
                    <a:pt x="582429" y="86647"/>
                  </a:lnTo>
                  <a:lnTo>
                    <a:pt x="541733" y="106110"/>
                  </a:lnTo>
                  <a:lnTo>
                    <a:pt x="502090" y="127351"/>
                  </a:lnTo>
                  <a:lnTo>
                    <a:pt x="463552" y="150317"/>
                  </a:lnTo>
                  <a:lnTo>
                    <a:pt x="426172" y="174958"/>
                  </a:lnTo>
                  <a:lnTo>
                    <a:pt x="389999" y="201220"/>
                  </a:lnTo>
                  <a:lnTo>
                    <a:pt x="355087" y="229054"/>
                  </a:lnTo>
                  <a:lnTo>
                    <a:pt x="321487" y="258406"/>
                  </a:lnTo>
                  <a:lnTo>
                    <a:pt x="289250" y="289226"/>
                  </a:lnTo>
                  <a:lnTo>
                    <a:pt x="258429" y="321461"/>
                  </a:lnTo>
                  <a:lnTo>
                    <a:pt x="229075" y="355061"/>
                  </a:lnTo>
                  <a:lnTo>
                    <a:pt x="201239" y="389972"/>
                  </a:lnTo>
                  <a:lnTo>
                    <a:pt x="174975" y="426144"/>
                  </a:lnTo>
                  <a:lnTo>
                    <a:pt x="150332" y="463524"/>
                  </a:lnTo>
                  <a:lnTo>
                    <a:pt x="127364" y="502062"/>
                  </a:lnTo>
                  <a:lnTo>
                    <a:pt x="106122" y="541705"/>
                  </a:lnTo>
                  <a:lnTo>
                    <a:pt x="86657" y="582401"/>
                  </a:lnTo>
                  <a:lnTo>
                    <a:pt x="69022" y="624100"/>
                  </a:lnTo>
                  <a:lnTo>
                    <a:pt x="53267" y="666748"/>
                  </a:lnTo>
                  <a:lnTo>
                    <a:pt x="39445" y="710295"/>
                  </a:lnTo>
                  <a:lnTo>
                    <a:pt x="27608" y="754689"/>
                  </a:lnTo>
                  <a:lnTo>
                    <a:pt x="17807" y="799878"/>
                  </a:lnTo>
                  <a:lnTo>
                    <a:pt x="10094" y="845811"/>
                  </a:lnTo>
                  <a:lnTo>
                    <a:pt x="4520" y="892435"/>
                  </a:lnTo>
                  <a:lnTo>
                    <a:pt x="1138" y="939699"/>
                  </a:lnTo>
                  <a:lnTo>
                    <a:pt x="0" y="987551"/>
                  </a:lnTo>
                  <a:lnTo>
                    <a:pt x="0" y="5925312"/>
                  </a:lnTo>
                  <a:lnTo>
                    <a:pt x="9979152" y="5925312"/>
                  </a:lnTo>
                  <a:lnTo>
                    <a:pt x="10027004" y="5924173"/>
                  </a:lnTo>
                  <a:lnTo>
                    <a:pt x="10074268" y="5920791"/>
                  </a:lnTo>
                  <a:lnTo>
                    <a:pt x="10120892" y="5915217"/>
                  </a:lnTo>
                  <a:lnTo>
                    <a:pt x="10166825" y="5907504"/>
                  </a:lnTo>
                  <a:lnTo>
                    <a:pt x="10212014" y="5897703"/>
                  </a:lnTo>
                  <a:lnTo>
                    <a:pt x="10256408" y="5885866"/>
                  </a:lnTo>
                  <a:lnTo>
                    <a:pt x="10299955" y="5872044"/>
                  </a:lnTo>
                  <a:lnTo>
                    <a:pt x="10342603" y="5856289"/>
                  </a:lnTo>
                  <a:lnTo>
                    <a:pt x="10384302" y="5838654"/>
                  </a:lnTo>
                  <a:lnTo>
                    <a:pt x="10424998" y="5819189"/>
                  </a:lnTo>
                  <a:lnTo>
                    <a:pt x="10464641" y="5797947"/>
                  </a:lnTo>
                  <a:lnTo>
                    <a:pt x="10503179" y="5774979"/>
                  </a:lnTo>
                  <a:lnTo>
                    <a:pt x="10540559" y="5750336"/>
                  </a:lnTo>
                  <a:lnTo>
                    <a:pt x="10576731" y="5724072"/>
                  </a:lnTo>
                  <a:lnTo>
                    <a:pt x="10611642" y="5696236"/>
                  </a:lnTo>
                  <a:lnTo>
                    <a:pt x="10645242" y="5666882"/>
                  </a:lnTo>
                  <a:lnTo>
                    <a:pt x="10677477" y="5636061"/>
                  </a:lnTo>
                  <a:lnTo>
                    <a:pt x="10708297" y="5603824"/>
                  </a:lnTo>
                  <a:lnTo>
                    <a:pt x="10737649" y="5570224"/>
                  </a:lnTo>
                  <a:lnTo>
                    <a:pt x="10765483" y="5535312"/>
                  </a:lnTo>
                  <a:lnTo>
                    <a:pt x="10791745" y="5499139"/>
                  </a:lnTo>
                  <a:lnTo>
                    <a:pt x="10816386" y="5461759"/>
                  </a:lnTo>
                  <a:lnTo>
                    <a:pt x="10839352" y="5423221"/>
                  </a:lnTo>
                  <a:lnTo>
                    <a:pt x="10860593" y="5383578"/>
                  </a:lnTo>
                  <a:lnTo>
                    <a:pt x="10880056" y="5342882"/>
                  </a:lnTo>
                  <a:lnTo>
                    <a:pt x="10897690" y="5301185"/>
                  </a:lnTo>
                  <a:lnTo>
                    <a:pt x="10913442" y="5258538"/>
                  </a:lnTo>
                  <a:lnTo>
                    <a:pt x="10927263" y="5214993"/>
                  </a:lnTo>
                  <a:lnTo>
                    <a:pt x="10939099" y="5170601"/>
                  </a:lnTo>
                  <a:lnTo>
                    <a:pt x="10948898" y="5125415"/>
                  </a:lnTo>
                  <a:lnTo>
                    <a:pt x="10956611" y="5079486"/>
                  </a:lnTo>
                  <a:lnTo>
                    <a:pt x="10962183" y="5032866"/>
                  </a:lnTo>
                  <a:lnTo>
                    <a:pt x="10965565" y="4985607"/>
                  </a:lnTo>
                  <a:lnTo>
                    <a:pt x="10966704" y="4937760"/>
                  </a:lnTo>
                  <a:lnTo>
                    <a:pt x="10966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47376" y="1504187"/>
              <a:ext cx="237744" cy="23774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00943" y="1824227"/>
              <a:ext cx="126491" cy="128016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224483" y="898905"/>
            <a:ext cx="936815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/>
              <a:t>素养提升课</a:t>
            </a:r>
            <a:r>
              <a:rPr dirty="0" sz="3600" spc="-15"/>
              <a:t>堂</a:t>
            </a:r>
            <a:r>
              <a:rPr dirty="0" sz="3600" spc="-830"/>
              <a:t> </a:t>
            </a:r>
            <a:r>
              <a:rPr dirty="0" sz="3600">
                <a:latin typeface="Arial"/>
                <a:cs typeface="Arial"/>
              </a:rPr>
              <a:t>—</a:t>
            </a:r>
            <a:r>
              <a:rPr dirty="0" sz="3600" spc="-35">
                <a:latin typeface="Arial"/>
                <a:cs typeface="Arial"/>
              </a:rPr>
              <a:t> </a:t>
            </a:r>
            <a:r>
              <a:rPr dirty="0" sz="2000" spc="15"/>
              <a:t>人无</a:t>
            </a:r>
            <a:r>
              <a:rPr dirty="0" sz="2000" spc="5"/>
              <a:t>诚信</a:t>
            </a:r>
            <a:r>
              <a:rPr dirty="0" sz="2000" spc="-5"/>
              <a:t>不</a:t>
            </a:r>
            <a:r>
              <a:rPr dirty="0" sz="2000" spc="5"/>
              <a:t>立、业</a:t>
            </a:r>
            <a:r>
              <a:rPr dirty="0" sz="2000" spc="-5"/>
              <a:t>无</a:t>
            </a:r>
            <a:r>
              <a:rPr dirty="0" sz="2000" spc="5"/>
              <a:t>诚信</a:t>
            </a:r>
            <a:r>
              <a:rPr dirty="0" sz="2000" spc="-5"/>
              <a:t>不</a:t>
            </a:r>
            <a:r>
              <a:rPr dirty="0" sz="2000" spc="5"/>
              <a:t>兴，做</a:t>
            </a:r>
            <a:r>
              <a:rPr dirty="0" sz="2000" spc="-5"/>
              <a:t>遵</a:t>
            </a:r>
            <a:r>
              <a:rPr dirty="0" sz="2000" spc="5"/>
              <a:t>纪守</a:t>
            </a:r>
            <a:r>
              <a:rPr dirty="0" sz="2000" spc="-5"/>
              <a:t>法</a:t>
            </a:r>
            <a:r>
              <a:rPr dirty="0" sz="2000" spc="5"/>
              <a:t>的直播</a:t>
            </a:r>
            <a:r>
              <a:rPr dirty="0" sz="2000" spc="-5"/>
              <a:t>人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33473" y="2196775"/>
            <a:ext cx="9018905" cy="33540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1430" indent="269240">
              <a:lnSpc>
                <a:spcPct val="150100"/>
              </a:lnSpc>
              <a:spcBef>
                <a:spcPts val="100"/>
              </a:spcBef>
            </a:pPr>
            <a:r>
              <a:rPr dirty="0" sz="2000">
                <a:latin typeface="Arial"/>
                <a:cs typeface="Arial"/>
              </a:rPr>
              <a:t>2022</a:t>
            </a:r>
            <a:r>
              <a:rPr dirty="0" sz="2000" spc="10">
                <a:latin typeface="黑体"/>
                <a:cs typeface="黑体"/>
              </a:rPr>
              <a:t>年</a:t>
            </a:r>
            <a:r>
              <a:rPr dirty="0" sz="2000">
                <a:latin typeface="Arial"/>
                <a:cs typeface="Arial"/>
              </a:rPr>
              <a:t>5</a:t>
            </a:r>
            <a:r>
              <a:rPr dirty="0" sz="2000">
                <a:latin typeface="黑体"/>
                <a:cs typeface="黑体"/>
              </a:rPr>
              <a:t>月</a:t>
            </a:r>
            <a:r>
              <a:rPr dirty="0" sz="2000" spc="-15">
                <a:latin typeface="Arial"/>
                <a:cs typeface="Arial"/>
              </a:rPr>
              <a:t>5</a:t>
            </a:r>
            <a:r>
              <a:rPr dirty="0" sz="2000" spc="5">
                <a:latin typeface="黑体"/>
                <a:cs typeface="黑体"/>
              </a:rPr>
              <a:t>日，</a:t>
            </a:r>
            <a:r>
              <a:rPr dirty="0" sz="2000" spc="-5">
                <a:latin typeface="黑体"/>
                <a:cs typeface="黑体"/>
              </a:rPr>
              <a:t>市</a:t>
            </a:r>
            <a:r>
              <a:rPr dirty="0" sz="2000" spc="-10">
                <a:latin typeface="黑体"/>
                <a:cs typeface="黑体"/>
              </a:rPr>
              <a:t>场</a:t>
            </a:r>
            <a:r>
              <a:rPr dirty="0" sz="2000" spc="5">
                <a:latin typeface="黑体"/>
                <a:cs typeface="黑体"/>
              </a:rPr>
              <a:t>监督</a:t>
            </a:r>
            <a:r>
              <a:rPr dirty="0" sz="2000" spc="-20">
                <a:latin typeface="黑体"/>
                <a:cs typeface="黑体"/>
              </a:rPr>
              <a:t>管</a:t>
            </a:r>
            <a:r>
              <a:rPr dirty="0" sz="2000" spc="5">
                <a:latin typeface="黑体"/>
                <a:cs typeface="黑体"/>
              </a:rPr>
              <a:t>理局</a:t>
            </a:r>
            <a:r>
              <a:rPr dirty="0" sz="2000" spc="-20">
                <a:latin typeface="黑体"/>
                <a:cs typeface="黑体"/>
              </a:rPr>
              <a:t>在</a:t>
            </a:r>
            <a:r>
              <a:rPr dirty="0" sz="2000" spc="5">
                <a:latin typeface="黑体"/>
                <a:cs typeface="黑体"/>
              </a:rPr>
              <a:t>网络</a:t>
            </a:r>
            <a:r>
              <a:rPr dirty="0" sz="2000" spc="-20">
                <a:latin typeface="黑体"/>
                <a:cs typeface="黑体"/>
              </a:rPr>
              <a:t>交</a:t>
            </a:r>
            <a:r>
              <a:rPr dirty="0" sz="2000" spc="5">
                <a:latin typeface="黑体"/>
                <a:cs typeface="黑体"/>
              </a:rPr>
              <a:t>易安</a:t>
            </a:r>
            <a:r>
              <a:rPr dirty="0" sz="2000" spc="-20">
                <a:latin typeface="黑体"/>
                <a:cs typeface="黑体"/>
              </a:rPr>
              <a:t>全</a:t>
            </a:r>
            <a:r>
              <a:rPr dirty="0" sz="2000" spc="5">
                <a:latin typeface="黑体"/>
                <a:cs typeface="黑体"/>
              </a:rPr>
              <a:t>监管</a:t>
            </a:r>
            <a:r>
              <a:rPr dirty="0" sz="2000" spc="-20">
                <a:latin typeface="黑体"/>
                <a:cs typeface="黑体"/>
              </a:rPr>
              <a:t>中</a:t>
            </a:r>
            <a:r>
              <a:rPr dirty="0" sz="2000" spc="5">
                <a:latin typeface="黑体"/>
                <a:cs typeface="黑体"/>
              </a:rPr>
              <a:t>发现</a:t>
            </a:r>
            <a:r>
              <a:rPr dirty="0" sz="2000" spc="-20">
                <a:latin typeface="黑体"/>
                <a:cs typeface="黑体"/>
              </a:rPr>
              <a:t>云</a:t>
            </a:r>
            <a:r>
              <a:rPr dirty="0" sz="2000" spc="5">
                <a:latin typeface="黑体"/>
                <a:cs typeface="黑体"/>
              </a:rPr>
              <a:t>南某</a:t>
            </a:r>
            <a:r>
              <a:rPr dirty="0" sz="2000" spc="-20">
                <a:latin typeface="黑体"/>
                <a:cs typeface="黑体"/>
              </a:rPr>
              <a:t>茶</a:t>
            </a:r>
            <a:r>
              <a:rPr dirty="0" sz="2000" spc="5">
                <a:latin typeface="黑体"/>
                <a:cs typeface="黑体"/>
              </a:rPr>
              <a:t>业有限 </a:t>
            </a:r>
            <a:r>
              <a:rPr dirty="0" sz="2000">
                <a:latin typeface="黑体"/>
                <a:cs typeface="黑体"/>
              </a:rPr>
              <a:t>公司在</a:t>
            </a:r>
            <a:r>
              <a:rPr dirty="0" sz="2000" spc="-15">
                <a:latin typeface="黑体"/>
                <a:cs typeface="黑体"/>
              </a:rPr>
              <a:t>抖</a:t>
            </a:r>
            <a:r>
              <a:rPr dirty="0" sz="2000">
                <a:latin typeface="黑体"/>
                <a:cs typeface="黑体"/>
              </a:rPr>
              <a:t>音</a:t>
            </a:r>
            <a:r>
              <a:rPr dirty="0" sz="2000" spc="-15">
                <a:latin typeface="黑体"/>
                <a:cs typeface="黑体"/>
              </a:rPr>
              <a:t>和</a:t>
            </a:r>
            <a:r>
              <a:rPr dirty="0" sz="2000">
                <a:latin typeface="黑体"/>
                <a:cs typeface="黑体"/>
              </a:rPr>
              <a:t>视频号</a:t>
            </a:r>
            <a:r>
              <a:rPr dirty="0" sz="2000" spc="-15">
                <a:latin typeface="黑体"/>
                <a:cs typeface="黑体"/>
              </a:rPr>
              <a:t>网</a:t>
            </a:r>
            <a:r>
              <a:rPr dirty="0" sz="2000">
                <a:latin typeface="黑体"/>
                <a:cs typeface="黑体"/>
              </a:rPr>
              <a:t>络</a:t>
            </a:r>
            <a:r>
              <a:rPr dirty="0" sz="2000" spc="-15">
                <a:latin typeface="黑体"/>
                <a:cs typeface="黑体"/>
              </a:rPr>
              <a:t>平</a:t>
            </a:r>
            <a:r>
              <a:rPr dirty="0" sz="2000">
                <a:latin typeface="黑体"/>
                <a:cs typeface="黑体"/>
              </a:rPr>
              <a:t>台推送</a:t>
            </a:r>
            <a:r>
              <a:rPr dirty="0" sz="2000" spc="-15">
                <a:latin typeface="黑体"/>
                <a:cs typeface="黑体"/>
              </a:rPr>
              <a:t>的</a:t>
            </a:r>
            <a:r>
              <a:rPr dirty="0" sz="2000">
                <a:latin typeface="黑体"/>
                <a:cs typeface="黑体"/>
              </a:rPr>
              <a:t>“</a:t>
            </a:r>
            <a:r>
              <a:rPr dirty="0" sz="2000" spc="-15">
                <a:latin typeface="黑体"/>
                <a:cs typeface="黑体"/>
              </a:rPr>
              <a:t>班</a:t>
            </a:r>
            <a:r>
              <a:rPr dirty="0" sz="2000">
                <a:latin typeface="黑体"/>
                <a:cs typeface="黑体"/>
              </a:rPr>
              <a:t>章青饼</a:t>
            </a:r>
            <a:r>
              <a:rPr dirty="0" sz="2000" spc="-15">
                <a:latin typeface="黑体"/>
                <a:cs typeface="黑体"/>
              </a:rPr>
              <a:t>，</a:t>
            </a:r>
            <a:r>
              <a:rPr dirty="0" sz="2000" spc="5">
                <a:latin typeface="黑体"/>
                <a:cs typeface="黑体"/>
              </a:rPr>
              <a:t>买</a:t>
            </a:r>
            <a:r>
              <a:rPr dirty="0" sz="2000" spc="-15">
                <a:latin typeface="Arial"/>
                <a:cs typeface="Arial"/>
              </a:rPr>
              <a:t>4</a:t>
            </a:r>
            <a:r>
              <a:rPr dirty="0" sz="2000">
                <a:latin typeface="黑体"/>
                <a:cs typeface="黑体"/>
              </a:rPr>
              <a:t>送</a:t>
            </a:r>
            <a:r>
              <a:rPr dirty="0" sz="2000" spc="-5">
                <a:latin typeface="Arial"/>
                <a:cs typeface="Arial"/>
              </a:rPr>
              <a:t>3=199</a:t>
            </a:r>
            <a:r>
              <a:rPr dirty="0" sz="2000">
                <a:latin typeface="黑体"/>
                <a:cs typeface="黑体"/>
              </a:rPr>
              <a:t>元”</a:t>
            </a:r>
            <a:r>
              <a:rPr dirty="0" sz="2000" spc="5">
                <a:latin typeface="黑体"/>
                <a:cs typeface="黑体"/>
              </a:rPr>
              <a:t>的</a:t>
            </a:r>
            <a:r>
              <a:rPr dirty="0" sz="2000">
                <a:latin typeface="黑体"/>
                <a:cs typeface="黑体"/>
              </a:rPr>
              <a:t>信息内容，  涉嫌存</a:t>
            </a:r>
            <a:r>
              <a:rPr dirty="0" sz="2000" spc="-15">
                <a:latin typeface="黑体"/>
                <a:cs typeface="黑体"/>
              </a:rPr>
              <a:t>在</a:t>
            </a:r>
            <a:r>
              <a:rPr dirty="0" sz="2000">
                <a:latin typeface="黑体"/>
                <a:cs typeface="黑体"/>
              </a:rPr>
              <a:t>利</a:t>
            </a:r>
            <a:r>
              <a:rPr dirty="0" sz="2000" spc="-15">
                <a:latin typeface="黑体"/>
                <a:cs typeface="黑体"/>
              </a:rPr>
              <a:t>用</a:t>
            </a:r>
            <a:r>
              <a:rPr dirty="0" sz="2000">
                <a:latin typeface="黑体"/>
                <a:cs typeface="黑体"/>
              </a:rPr>
              <a:t>“班章</a:t>
            </a:r>
            <a:r>
              <a:rPr dirty="0" sz="2000" spc="-15">
                <a:latin typeface="黑体"/>
                <a:cs typeface="黑体"/>
              </a:rPr>
              <a:t>”</a:t>
            </a:r>
            <a:r>
              <a:rPr dirty="0" sz="2000">
                <a:latin typeface="黑体"/>
                <a:cs typeface="黑体"/>
              </a:rPr>
              <a:t>名</a:t>
            </a:r>
            <a:r>
              <a:rPr dirty="0" sz="2000" spc="-15">
                <a:latin typeface="黑体"/>
                <a:cs typeface="黑体"/>
              </a:rPr>
              <a:t>气</a:t>
            </a:r>
            <a:r>
              <a:rPr dirty="0" sz="2000">
                <a:latin typeface="黑体"/>
                <a:cs typeface="黑体"/>
              </a:rPr>
              <a:t>，通过</a:t>
            </a:r>
            <a:r>
              <a:rPr dirty="0" sz="2000" spc="-15">
                <a:latin typeface="黑体"/>
                <a:cs typeface="黑体"/>
              </a:rPr>
              <a:t>抖</a:t>
            </a:r>
            <a:r>
              <a:rPr dirty="0" sz="2000">
                <a:latin typeface="黑体"/>
                <a:cs typeface="黑体"/>
              </a:rPr>
              <a:t>音</a:t>
            </a:r>
            <a:r>
              <a:rPr dirty="0" sz="2000" spc="-15">
                <a:latin typeface="黑体"/>
                <a:cs typeface="黑体"/>
              </a:rPr>
              <a:t>直</a:t>
            </a:r>
            <a:r>
              <a:rPr dirty="0" sz="2000">
                <a:latin typeface="黑体"/>
                <a:cs typeface="黑体"/>
              </a:rPr>
              <a:t>播间、</a:t>
            </a:r>
            <a:r>
              <a:rPr dirty="0" sz="2000" spc="-15">
                <a:latin typeface="黑体"/>
                <a:cs typeface="黑体"/>
              </a:rPr>
              <a:t>微</a:t>
            </a:r>
            <a:r>
              <a:rPr dirty="0" sz="2000">
                <a:latin typeface="黑体"/>
                <a:cs typeface="黑体"/>
              </a:rPr>
              <a:t>信</a:t>
            </a:r>
            <a:r>
              <a:rPr dirty="0" sz="2000" spc="-15">
                <a:latin typeface="黑体"/>
                <a:cs typeface="黑体"/>
              </a:rPr>
              <a:t>视</a:t>
            </a:r>
            <a:r>
              <a:rPr dirty="0" sz="2000">
                <a:latin typeface="黑体"/>
                <a:cs typeface="黑体"/>
              </a:rPr>
              <a:t>频号等</a:t>
            </a:r>
            <a:r>
              <a:rPr dirty="0" sz="2000" spc="-15">
                <a:latin typeface="黑体"/>
                <a:cs typeface="黑体"/>
              </a:rPr>
              <a:t>方</a:t>
            </a:r>
            <a:r>
              <a:rPr dirty="0" sz="2000">
                <a:latin typeface="黑体"/>
                <a:cs typeface="黑体"/>
              </a:rPr>
              <a:t>式</a:t>
            </a:r>
            <a:r>
              <a:rPr dirty="0" sz="2000" spc="-15">
                <a:latin typeface="黑体"/>
                <a:cs typeface="黑体"/>
              </a:rPr>
              <a:t>发</a:t>
            </a:r>
            <a:r>
              <a:rPr dirty="0" sz="2000">
                <a:latin typeface="黑体"/>
                <a:cs typeface="黑体"/>
              </a:rPr>
              <a:t>布与商</a:t>
            </a:r>
            <a:r>
              <a:rPr dirty="0" sz="2000" spc="-15">
                <a:latin typeface="黑体"/>
                <a:cs typeface="黑体"/>
              </a:rPr>
              <a:t>品</a:t>
            </a:r>
            <a:r>
              <a:rPr dirty="0" sz="2000">
                <a:latin typeface="黑体"/>
                <a:cs typeface="黑体"/>
              </a:rPr>
              <a:t>质 量承诺</a:t>
            </a:r>
            <a:r>
              <a:rPr dirty="0" sz="2000" spc="-15">
                <a:latin typeface="黑体"/>
                <a:cs typeface="黑体"/>
              </a:rPr>
              <a:t>不</a:t>
            </a:r>
            <a:r>
              <a:rPr dirty="0" sz="2000">
                <a:latin typeface="黑体"/>
                <a:cs typeface="黑体"/>
              </a:rPr>
              <a:t>一</a:t>
            </a:r>
            <a:r>
              <a:rPr dirty="0" sz="2000" spc="-15">
                <a:latin typeface="黑体"/>
                <a:cs typeface="黑体"/>
              </a:rPr>
              <a:t>致</a:t>
            </a:r>
            <a:r>
              <a:rPr dirty="0" sz="2000">
                <a:latin typeface="黑体"/>
                <a:cs typeface="黑体"/>
              </a:rPr>
              <a:t>的虚假</a:t>
            </a:r>
            <a:r>
              <a:rPr dirty="0" sz="2000" spc="-15">
                <a:latin typeface="黑体"/>
                <a:cs typeface="黑体"/>
              </a:rPr>
              <a:t>宣</a:t>
            </a:r>
            <a:r>
              <a:rPr dirty="0" sz="2000">
                <a:latin typeface="黑体"/>
                <a:cs typeface="黑体"/>
              </a:rPr>
              <a:t>传</a:t>
            </a:r>
            <a:r>
              <a:rPr dirty="0" sz="2000" spc="-15">
                <a:latin typeface="黑体"/>
                <a:cs typeface="黑体"/>
              </a:rPr>
              <a:t>，</a:t>
            </a:r>
            <a:r>
              <a:rPr dirty="0" sz="2000">
                <a:latin typeface="黑体"/>
                <a:cs typeface="黑体"/>
              </a:rPr>
              <a:t>欺骗、</a:t>
            </a:r>
            <a:r>
              <a:rPr dirty="0" sz="2000" spc="-15">
                <a:latin typeface="黑体"/>
                <a:cs typeface="黑体"/>
              </a:rPr>
              <a:t>误</a:t>
            </a:r>
            <a:r>
              <a:rPr dirty="0" sz="2000">
                <a:latin typeface="黑体"/>
                <a:cs typeface="黑体"/>
              </a:rPr>
              <a:t>导</a:t>
            </a:r>
            <a:r>
              <a:rPr dirty="0" sz="2000" spc="-15">
                <a:latin typeface="黑体"/>
                <a:cs typeface="黑体"/>
              </a:rPr>
              <a:t>消</a:t>
            </a:r>
            <a:r>
              <a:rPr dirty="0" sz="2000">
                <a:latin typeface="黑体"/>
                <a:cs typeface="黑体"/>
              </a:rPr>
              <a:t>费者。</a:t>
            </a:r>
            <a:endParaRPr sz="2000">
              <a:latin typeface="黑体"/>
              <a:cs typeface="黑体"/>
            </a:endParaRPr>
          </a:p>
          <a:p>
            <a:pPr marL="12700" marR="5080" indent="269240">
              <a:lnSpc>
                <a:spcPct val="150100"/>
              </a:lnSpc>
              <a:spcBef>
                <a:spcPts val="994"/>
              </a:spcBef>
            </a:pPr>
            <a:r>
              <a:rPr dirty="0" sz="2000">
                <a:latin typeface="黑体"/>
                <a:cs typeface="黑体"/>
              </a:rPr>
              <a:t>经执法</a:t>
            </a:r>
            <a:r>
              <a:rPr dirty="0" sz="2000" spc="-15">
                <a:latin typeface="黑体"/>
                <a:cs typeface="黑体"/>
              </a:rPr>
              <a:t>人</a:t>
            </a:r>
            <a:r>
              <a:rPr dirty="0" sz="2000">
                <a:latin typeface="黑体"/>
                <a:cs typeface="黑体"/>
              </a:rPr>
              <a:t>员</a:t>
            </a:r>
            <a:r>
              <a:rPr dirty="0" sz="2000" spc="-15">
                <a:latin typeface="黑体"/>
                <a:cs typeface="黑体"/>
              </a:rPr>
              <a:t>调</a:t>
            </a:r>
            <a:r>
              <a:rPr dirty="0" sz="2000">
                <a:latin typeface="黑体"/>
                <a:cs typeface="黑体"/>
              </a:rPr>
              <a:t>查确认</a:t>
            </a:r>
            <a:r>
              <a:rPr dirty="0" sz="2000" spc="-5">
                <a:latin typeface="黑体"/>
                <a:cs typeface="黑体"/>
              </a:rPr>
              <a:t>：</a:t>
            </a:r>
            <a:r>
              <a:rPr dirty="0" sz="2000" spc="-5">
                <a:latin typeface="Arial"/>
                <a:cs typeface="Arial"/>
              </a:rPr>
              <a:t>2021</a:t>
            </a:r>
            <a:r>
              <a:rPr dirty="0" sz="2000" spc="10">
                <a:latin typeface="黑体"/>
                <a:cs typeface="黑体"/>
              </a:rPr>
              <a:t>年</a:t>
            </a:r>
            <a:r>
              <a:rPr dirty="0" sz="2000" spc="-15">
                <a:latin typeface="Arial"/>
                <a:cs typeface="Arial"/>
              </a:rPr>
              <a:t>4</a:t>
            </a:r>
            <a:r>
              <a:rPr dirty="0" sz="2000">
                <a:latin typeface="黑体"/>
                <a:cs typeface="黑体"/>
              </a:rPr>
              <a:t>月</a:t>
            </a:r>
            <a:r>
              <a:rPr dirty="0" sz="2000" spc="-15">
                <a:latin typeface="Arial"/>
                <a:cs typeface="Arial"/>
              </a:rPr>
              <a:t>8</a:t>
            </a:r>
            <a:r>
              <a:rPr dirty="0" sz="2000">
                <a:latin typeface="黑体"/>
                <a:cs typeface="黑体"/>
              </a:rPr>
              <a:t>日，云南某</a:t>
            </a:r>
            <a:r>
              <a:rPr dirty="0" sz="2000" spc="-15">
                <a:latin typeface="黑体"/>
                <a:cs typeface="黑体"/>
              </a:rPr>
              <a:t>茶</a:t>
            </a:r>
            <a:r>
              <a:rPr dirty="0" sz="2000">
                <a:latin typeface="黑体"/>
                <a:cs typeface="黑体"/>
              </a:rPr>
              <a:t>业</a:t>
            </a:r>
            <a:r>
              <a:rPr dirty="0" sz="2000" spc="-15">
                <a:latin typeface="黑体"/>
                <a:cs typeface="黑体"/>
              </a:rPr>
              <a:t>有</a:t>
            </a:r>
            <a:r>
              <a:rPr dirty="0" sz="2000">
                <a:latin typeface="黑体"/>
                <a:cs typeface="黑体"/>
              </a:rPr>
              <a:t>限公司</a:t>
            </a:r>
            <a:r>
              <a:rPr dirty="0" sz="2000" spc="-15">
                <a:latin typeface="黑体"/>
                <a:cs typeface="黑体"/>
              </a:rPr>
              <a:t>采</a:t>
            </a:r>
            <a:r>
              <a:rPr dirty="0" sz="2000">
                <a:latin typeface="黑体"/>
                <a:cs typeface="黑体"/>
              </a:rPr>
              <a:t>购</a:t>
            </a:r>
            <a:r>
              <a:rPr dirty="0" sz="2000" spc="-15">
                <a:latin typeface="黑体"/>
                <a:cs typeface="黑体"/>
              </a:rPr>
              <a:t>一</a:t>
            </a:r>
            <a:r>
              <a:rPr dirty="0" sz="2000">
                <a:latin typeface="黑体"/>
                <a:cs typeface="黑体"/>
              </a:rPr>
              <a:t>批普洱</a:t>
            </a:r>
            <a:r>
              <a:rPr dirty="0" sz="2000" spc="-15">
                <a:latin typeface="黑体"/>
                <a:cs typeface="黑体"/>
              </a:rPr>
              <a:t>茶</a:t>
            </a:r>
            <a:r>
              <a:rPr dirty="0" sz="2000">
                <a:latin typeface="黑体"/>
                <a:cs typeface="黑体"/>
              </a:rPr>
              <a:t>。 </a:t>
            </a:r>
            <a:r>
              <a:rPr dirty="0" sz="2000" spc="5">
                <a:latin typeface="黑体"/>
                <a:cs typeface="黑体"/>
              </a:rPr>
              <a:t>该批</a:t>
            </a:r>
            <a:r>
              <a:rPr dirty="0" sz="2000" spc="-5">
                <a:latin typeface="黑体"/>
                <a:cs typeface="黑体"/>
              </a:rPr>
              <a:t>产</a:t>
            </a:r>
            <a:r>
              <a:rPr dirty="0" sz="2000" spc="-10">
                <a:latin typeface="黑体"/>
                <a:cs typeface="黑体"/>
              </a:rPr>
              <a:t>品</a:t>
            </a:r>
            <a:r>
              <a:rPr dirty="0" sz="2000" spc="5">
                <a:latin typeface="黑体"/>
                <a:cs typeface="黑体"/>
              </a:rPr>
              <a:t>的</a:t>
            </a:r>
            <a:r>
              <a:rPr dirty="0" sz="2000" spc="-15">
                <a:latin typeface="黑体"/>
                <a:cs typeface="黑体"/>
              </a:rPr>
              <a:t>原</a:t>
            </a:r>
            <a:r>
              <a:rPr dirty="0" sz="2000" spc="5">
                <a:latin typeface="黑体"/>
                <a:cs typeface="黑体"/>
              </a:rPr>
              <a:t>料是</a:t>
            </a:r>
            <a:r>
              <a:rPr dirty="0" sz="2000" spc="-5">
                <a:latin typeface="黑体"/>
                <a:cs typeface="黑体"/>
              </a:rPr>
              <a:t>该</a:t>
            </a:r>
            <a:r>
              <a:rPr dirty="0" sz="2000" spc="-10">
                <a:latin typeface="黑体"/>
                <a:cs typeface="黑体"/>
              </a:rPr>
              <a:t>公</a:t>
            </a:r>
            <a:r>
              <a:rPr dirty="0" sz="2000" spc="5">
                <a:latin typeface="黑体"/>
                <a:cs typeface="黑体"/>
              </a:rPr>
              <a:t>司</a:t>
            </a:r>
            <a:r>
              <a:rPr dirty="0" sz="2000" spc="-15">
                <a:latin typeface="黑体"/>
                <a:cs typeface="黑体"/>
              </a:rPr>
              <a:t>从</a:t>
            </a:r>
            <a:r>
              <a:rPr dirty="0" sz="2000" spc="5">
                <a:latin typeface="黑体"/>
                <a:cs typeface="黑体"/>
              </a:rPr>
              <a:t>坝卡</a:t>
            </a:r>
            <a:r>
              <a:rPr dirty="0" sz="2000" spc="-5">
                <a:latin typeface="黑体"/>
                <a:cs typeface="黑体"/>
              </a:rPr>
              <a:t>囡</a:t>
            </a:r>
            <a:r>
              <a:rPr dirty="0" sz="2000" spc="-10">
                <a:latin typeface="黑体"/>
                <a:cs typeface="黑体"/>
              </a:rPr>
              <a:t>采</a:t>
            </a:r>
            <a:r>
              <a:rPr dirty="0" sz="2000" spc="5">
                <a:latin typeface="黑体"/>
                <a:cs typeface="黑体"/>
              </a:rPr>
              <a:t>购</a:t>
            </a:r>
            <a:r>
              <a:rPr dirty="0" sz="2000" spc="-15">
                <a:latin typeface="黑体"/>
                <a:cs typeface="黑体"/>
              </a:rPr>
              <a:t>的</a:t>
            </a:r>
            <a:r>
              <a:rPr dirty="0" sz="2000" spc="5">
                <a:latin typeface="黑体"/>
                <a:cs typeface="黑体"/>
              </a:rPr>
              <a:t>夏茶</a:t>
            </a:r>
            <a:r>
              <a:rPr dirty="0" sz="2000" spc="-5">
                <a:latin typeface="黑体"/>
                <a:cs typeface="黑体"/>
              </a:rPr>
              <a:t>，</a:t>
            </a:r>
            <a:r>
              <a:rPr dirty="0" sz="2000" spc="-10">
                <a:latin typeface="黑体"/>
                <a:cs typeface="黑体"/>
              </a:rPr>
              <a:t>并</a:t>
            </a:r>
            <a:r>
              <a:rPr dirty="0" sz="2000" spc="5">
                <a:latin typeface="黑体"/>
                <a:cs typeface="黑体"/>
              </a:rPr>
              <a:t>非</a:t>
            </a:r>
            <a:r>
              <a:rPr dirty="0" sz="2000" spc="-15">
                <a:latin typeface="黑体"/>
                <a:cs typeface="黑体"/>
              </a:rPr>
              <a:t>来</a:t>
            </a:r>
            <a:r>
              <a:rPr dirty="0" sz="2000" spc="5">
                <a:latin typeface="黑体"/>
                <a:cs typeface="黑体"/>
              </a:rPr>
              <a:t>自班</a:t>
            </a:r>
            <a:r>
              <a:rPr dirty="0" sz="2000" spc="-5">
                <a:latin typeface="黑体"/>
                <a:cs typeface="黑体"/>
              </a:rPr>
              <a:t>章</a:t>
            </a:r>
            <a:r>
              <a:rPr dirty="0" sz="2000" spc="-10">
                <a:latin typeface="黑体"/>
                <a:cs typeface="黑体"/>
              </a:rPr>
              <a:t>茶</a:t>
            </a:r>
            <a:r>
              <a:rPr dirty="0" sz="2000" spc="5">
                <a:latin typeface="黑体"/>
                <a:cs typeface="黑体"/>
              </a:rPr>
              <a:t>区</a:t>
            </a:r>
            <a:r>
              <a:rPr dirty="0" sz="2000" spc="-15">
                <a:latin typeface="黑体"/>
                <a:cs typeface="黑体"/>
              </a:rPr>
              <a:t>的</a:t>
            </a:r>
            <a:r>
              <a:rPr dirty="0" sz="2000" spc="5">
                <a:latin typeface="黑体"/>
                <a:cs typeface="黑体"/>
              </a:rPr>
              <a:t>原料</a:t>
            </a:r>
            <a:r>
              <a:rPr dirty="0" sz="2000" spc="-5">
                <a:latin typeface="黑体"/>
                <a:cs typeface="黑体"/>
              </a:rPr>
              <a:t>（</a:t>
            </a:r>
            <a:r>
              <a:rPr dirty="0" sz="2000" spc="-10">
                <a:latin typeface="黑体"/>
                <a:cs typeface="黑体"/>
              </a:rPr>
              <a:t>同</a:t>
            </a:r>
            <a:r>
              <a:rPr dirty="0" sz="2000" spc="5">
                <a:latin typeface="黑体"/>
                <a:cs typeface="黑体"/>
              </a:rPr>
              <a:t>期 </a:t>
            </a:r>
            <a:r>
              <a:rPr dirty="0" sz="2000" spc="10">
                <a:latin typeface="黑体"/>
                <a:cs typeface="黑体"/>
              </a:rPr>
              <a:t>班章</a:t>
            </a:r>
            <a:r>
              <a:rPr dirty="0" sz="2000">
                <a:latin typeface="黑体"/>
                <a:cs typeface="黑体"/>
              </a:rPr>
              <a:t>地区</a:t>
            </a:r>
            <a:r>
              <a:rPr dirty="0" sz="2000" spc="-15">
                <a:latin typeface="黑体"/>
                <a:cs typeface="黑体"/>
              </a:rPr>
              <a:t>茶</a:t>
            </a:r>
            <a:r>
              <a:rPr dirty="0" sz="2000">
                <a:latin typeface="黑体"/>
                <a:cs typeface="黑体"/>
              </a:rPr>
              <a:t>叶的</a:t>
            </a:r>
            <a:r>
              <a:rPr dirty="0" sz="2000" spc="-15">
                <a:latin typeface="黑体"/>
                <a:cs typeface="黑体"/>
              </a:rPr>
              <a:t>原</a:t>
            </a:r>
            <a:r>
              <a:rPr dirty="0" sz="2000">
                <a:latin typeface="黑体"/>
                <a:cs typeface="黑体"/>
              </a:rPr>
              <a:t>料价</a:t>
            </a:r>
            <a:r>
              <a:rPr dirty="0" sz="2000" spc="-15">
                <a:latin typeface="黑体"/>
                <a:cs typeface="黑体"/>
              </a:rPr>
              <a:t>格</a:t>
            </a:r>
            <a:r>
              <a:rPr dirty="0" sz="2000">
                <a:latin typeface="黑体"/>
                <a:cs typeface="黑体"/>
              </a:rPr>
              <a:t>：约</a:t>
            </a:r>
            <a:r>
              <a:rPr dirty="0" sz="2000" spc="-5">
                <a:latin typeface="黑体"/>
                <a:cs typeface="黑体"/>
              </a:rPr>
              <a:t>为</a:t>
            </a:r>
            <a:r>
              <a:rPr dirty="0" sz="2000" spc="-5">
                <a:latin typeface="Arial"/>
                <a:cs typeface="Arial"/>
              </a:rPr>
              <a:t>7300</a:t>
            </a:r>
            <a:r>
              <a:rPr dirty="0" sz="2000">
                <a:latin typeface="黑体"/>
                <a:cs typeface="黑体"/>
              </a:rPr>
              <a:t>元</a:t>
            </a:r>
            <a:r>
              <a:rPr dirty="0" sz="2000" spc="-20">
                <a:latin typeface="Arial"/>
                <a:cs typeface="Arial"/>
              </a:rPr>
              <a:t>/</a:t>
            </a:r>
            <a:r>
              <a:rPr dirty="0" sz="2000">
                <a:latin typeface="黑体"/>
                <a:cs typeface="黑体"/>
              </a:rPr>
              <a:t>公斤）。</a:t>
            </a:r>
            <a:endParaRPr sz="2000">
              <a:latin typeface="黑体"/>
              <a:cs typeface="黑体"/>
            </a:endParaRPr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0703" y="1778507"/>
            <a:ext cx="10070592" cy="4596383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BED4F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457200" y="0"/>
            <a:ext cx="11734800" cy="6858000"/>
            <a:chOff x="457200" y="0"/>
            <a:chExt cx="11734800" cy="6858000"/>
          </a:xfrm>
        </p:grpSpPr>
        <p:sp>
          <p:nvSpPr>
            <p:cNvPr id="4" name="object 4"/>
            <p:cNvSpPr/>
            <p:nvPr/>
          </p:nvSpPr>
          <p:spPr>
            <a:xfrm>
              <a:off x="3991355" y="0"/>
              <a:ext cx="6507480" cy="4170045"/>
            </a:xfrm>
            <a:custGeom>
              <a:avLst/>
              <a:gdLst/>
              <a:ahLst/>
              <a:cxnLst/>
              <a:rect l="l" t="t" r="r" b="b"/>
              <a:pathLst>
                <a:path w="6507480" h="4170045">
                  <a:moveTo>
                    <a:pt x="6507480" y="0"/>
                  </a:moveTo>
                  <a:lnTo>
                    <a:pt x="5714516" y="0"/>
                  </a:lnTo>
                  <a:lnTo>
                    <a:pt x="5672184" y="2695"/>
                  </a:lnTo>
                  <a:lnTo>
                    <a:pt x="5546905" y="12143"/>
                  </a:lnTo>
                  <a:lnTo>
                    <a:pt x="5416314" y="24264"/>
                  </a:lnTo>
                  <a:lnTo>
                    <a:pt x="5280732" y="39318"/>
                  </a:lnTo>
                  <a:lnTo>
                    <a:pt x="5140482" y="57565"/>
                  </a:lnTo>
                  <a:lnTo>
                    <a:pt x="5032425" y="73501"/>
                  </a:lnTo>
                  <a:lnTo>
                    <a:pt x="4922059" y="91488"/>
                  </a:lnTo>
                  <a:lnTo>
                    <a:pt x="4809521" y="111636"/>
                  </a:lnTo>
                  <a:lnTo>
                    <a:pt x="4694945" y="134054"/>
                  </a:lnTo>
                  <a:lnTo>
                    <a:pt x="4578469" y="158851"/>
                  </a:lnTo>
                  <a:lnTo>
                    <a:pt x="4460227" y="186137"/>
                  </a:lnTo>
                  <a:lnTo>
                    <a:pt x="4340357" y="216022"/>
                  </a:lnTo>
                  <a:lnTo>
                    <a:pt x="4218993" y="248615"/>
                  </a:lnTo>
                  <a:lnTo>
                    <a:pt x="4137321" y="271902"/>
                  </a:lnTo>
                  <a:lnTo>
                    <a:pt x="4055086" y="296473"/>
                  </a:lnTo>
                  <a:lnTo>
                    <a:pt x="3972329" y="322361"/>
                  </a:lnTo>
                  <a:lnTo>
                    <a:pt x="3889089" y="349599"/>
                  </a:lnTo>
                  <a:lnTo>
                    <a:pt x="3805407" y="378219"/>
                  </a:lnTo>
                  <a:lnTo>
                    <a:pt x="3721323" y="408253"/>
                  </a:lnTo>
                  <a:lnTo>
                    <a:pt x="3636877" y="439734"/>
                  </a:lnTo>
                  <a:lnTo>
                    <a:pt x="3552110" y="472693"/>
                  </a:lnTo>
                  <a:lnTo>
                    <a:pt x="3467062" y="507165"/>
                  </a:lnTo>
                  <a:lnTo>
                    <a:pt x="3381773" y="543180"/>
                  </a:lnTo>
                  <a:lnTo>
                    <a:pt x="3296283" y="580772"/>
                  </a:lnTo>
                  <a:lnTo>
                    <a:pt x="3210633" y="619973"/>
                  </a:lnTo>
                  <a:lnTo>
                    <a:pt x="3124863" y="660815"/>
                  </a:lnTo>
                  <a:lnTo>
                    <a:pt x="3039014" y="703331"/>
                  </a:lnTo>
                  <a:lnTo>
                    <a:pt x="2953125" y="747553"/>
                  </a:lnTo>
                  <a:lnTo>
                    <a:pt x="2910178" y="770313"/>
                  </a:lnTo>
                  <a:lnTo>
                    <a:pt x="2867236" y="793513"/>
                  </a:lnTo>
                  <a:lnTo>
                    <a:pt x="2824305" y="817155"/>
                  </a:lnTo>
                  <a:lnTo>
                    <a:pt x="2781389" y="841245"/>
                  </a:lnTo>
                  <a:lnTo>
                    <a:pt x="2738493" y="865785"/>
                  </a:lnTo>
                  <a:lnTo>
                    <a:pt x="2695623" y="890779"/>
                  </a:lnTo>
                  <a:lnTo>
                    <a:pt x="2652783" y="916233"/>
                  </a:lnTo>
                  <a:lnTo>
                    <a:pt x="2609978" y="942150"/>
                  </a:lnTo>
                  <a:lnTo>
                    <a:pt x="2567214" y="968534"/>
                  </a:lnTo>
                  <a:lnTo>
                    <a:pt x="2524495" y="995389"/>
                  </a:lnTo>
                  <a:lnTo>
                    <a:pt x="2481827" y="1022720"/>
                  </a:lnTo>
                  <a:lnTo>
                    <a:pt x="2439215" y="1050529"/>
                  </a:lnTo>
                  <a:lnTo>
                    <a:pt x="2396663" y="1078822"/>
                  </a:lnTo>
                  <a:lnTo>
                    <a:pt x="2354177" y="1107602"/>
                  </a:lnTo>
                  <a:lnTo>
                    <a:pt x="2311761" y="1136874"/>
                  </a:lnTo>
                  <a:lnTo>
                    <a:pt x="2269421" y="1166641"/>
                  </a:lnTo>
                  <a:lnTo>
                    <a:pt x="2227162" y="1196907"/>
                  </a:lnTo>
                  <a:lnTo>
                    <a:pt x="2184989" y="1227677"/>
                  </a:lnTo>
                  <a:lnTo>
                    <a:pt x="2142906" y="1258955"/>
                  </a:lnTo>
                  <a:lnTo>
                    <a:pt x="2100919" y="1290745"/>
                  </a:lnTo>
                  <a:lnTo>
                    <a:pt x="2059033" y="1323050"/>
                  </a:lnTo>
                  <a:lnTo>
                    <a:pt x="2017253" y="1355874"/>
                  </a:lnTo>
                  <a:lnTo>
                    <a:pt x="1975584" y="1389223"/>
                  </a:lnTo>
                  <a:lnTo>
                    <a:pt x="1934031" y="1423100"/>
                  </a:lnTo>
                  <a:lnTo>
                    <a:pt x="1892599" y="1457508"/>
                  </a:lnTo>
                  <a:lnTo>
                    <a:pt x="1851293" y="1492453"/>
                  </a:lnTo>
                  <a:lnTo>
                    <a:pt x="1810118" y="1527937"/>
                  </a:lnTo>
                  <a:lnTo>
                    <a:pt x="1769079" y="1563966"/>
                  </a:lnTo>
                  <a:lnTo>
                    <a:pt x="1728181" y="1600543"/>
                  </a:lnTo>
                  <a:lnTo>
                    <a:pt x="1687429" y="1637672"/>
                  </a:lnTo>
                  <a:lnTo>
                    <a:pt x="1646829" y="1675357"/>
                  </a:lnTo>
                  <a:lnTo>
                    <a:pt x="1606385" y="1713603"/>
                  </a:lnTo>
                  <a:lnTo>
                    <a:pt x="1566102" y="1752412"/>
                  </a:lnTo>
                  <a:lnTo>
                    <a:pt x="1525985" y="1791791"/>
                  </a:lnTo>
                  <a:lnTo>
                    <a:pt x="1486040" y="1831742"/>
                  </a:lnTo>
                  <a:lnTo>
                    <a:pt x="1446271" y="1872269"/>
                  </a:lnTo>
                  <a:lnTo>
                    <a:pt x="1406684" y="1913377"/>
                  </a:lnTo>
                  <a:lnTo>
                    <a:pt x="1367283" y="1955070"/>
                  </a:lnTo>
                  <a:lnTo>
                    <a:pt x="1328073" y="1997351"/>
                  </a:lnTo>
                  <a:lnTo>
                    <a:pt x="1289060" y="2040225"/>
                  </a:lnTo>
                  <a:lnTo>
                    <a:pt x="1250248" y="2083696"/>
                  </a:lnTo>
                  <a:lnTo>
                    <a:pt x="1211643" y="2127767"/>
                  </a:lnTo>
                  <a:lnTo>
                    <a:pt x="1173250" y="2172444"/>
                  </a:lnTo>
                  <a:lnTo>
                    <a:pt x="1135073" y="2217729"/>
                  </a:lnTo>
                  <a:lnTo>
                    <a:pt x="1097118" y="2263628"/>
                  </a:lnTo>
                  <a:lnTo>
                    <a:pt x="1059390" y="2310143"/>
                  </a:lnTo>
                  <a:lnTo>
                    <a:pt x="1021893" y="2357280"/>
                  </a:lnTo>
                  <a:lnTo>
                    <a:pt x="984633" y="2405042"/>
                  </a:lnTo>
                  <a:lnTo>
                    <a:pt x="947615" y="2453433"/>
                  </a:lnTo>
                  <a:lnTo>
                    <a:pt x="910844" y="2502457"/>
                  </a:lnTo>
                  <a:lnTo>
                    <a:pt x="874325" y="2552119"/>
                  </a:lnTo>
                  <a:lnTo>
                    <a:pt x="838062" y="2602422"/>
                  </a:lnTo>
                  <a:lnTo>
                    <a:pt x="802062" y="2653371"/>
                  </a:lnTo>
                  <a:lnTo>
                    <a:pt x="766328" y="2704969"/>
                  </a:lnTo>
                  <a:lnTo>
                    <a:pt x="730867" y="2757220"/>
                  </a:lnTo>
                  <a:lnTo>
                    <a:pt x="695682" y="2810129"/>
                  </a:lnTo>
                  <a:lnTo>
                    <a:pt x="660780" y="2863700"/>
                  </a:lnTo>
                  <a:lnTo>
                    <a:pt x="626165" y="2917937"/>
                  </a:lnTo>
                  <a:lnTo>
                    <a:pt x="591842" y="2972843"/>
                  </a:lnTo>
                  <a:lnTo>
                    <a:pt x="557816" y="3028423"/>
                  </a:lnTo>
                  <a:lnTo>
                    <a:pt x="524092" y="3084681"/>
                  </a:lnTo>
                  <a:lnTo>
                    <a:pt x="490676" y="3141621"/>
                  </a:lnTo>
                  <a:lnTo>
                    <a:pt x="457571" y="3199247"/>
                  </a:lnTo>
                  <a:lnTo>
                    <a:pt x="424784" y="3257563"/>
                  </a:lnTo>
                  <a:lnTo>
                    <a:pt x="392320" y="3316573"/>
                  </a:lnTo>
                  <a:lnTo>
                    <a:pt x="360183" y="3376281"/>
                  </a:lnTo>
                  <a:lnTo>
                    <a:pt x="328378" y="3436691"/>
                  </a:lnTo>
                  <a:lnTo>
                    <a:pt x="296911" y="3497808"/>
                  </a:lnTo>
                  <a:lnTo>
                    <a:pt x="265786" y="3559634"/>
                  </a:lnTo>
                  <a:lnTo>
                    <a:pt x="235009" y="3622176"/>
                  </a:lnTo>
                  <a:lnTo>
                    <a:pt x="204584" y="3685435"/>
                  </a:lnTo>
                  <a:lnTo>
                    <a:pt x="174517" y="3749417"/>
                  </a:lnTo>
                  <a:lnTo>
                    <a:pt x="144812" y="3814126"/>
                  </a:lnTo>
                  <a:lnTo>
                    <a:pt x="115475" y="3879565"/>
                  </a:lnTo>
                  <a:lnTo>
                    <a:pt x="86511" y="3945739"/>
                  </a:lnTo>
                  <a:lnTo>
                    <a:pt x="57924" y="4012651"/>
                  </a:lnTo>
                  <a:lnTo>
                    <a:pt x="29720" y="4080307"/>
                  </a:lnTo>
                  <a:lnTo>
                    <a:pt x="1905" y="4148708"/>
                  </a:lnTo>
                  <a:lnTo>
                    <a:pt x="0" y="4169664"/>
                  </a:lnTo>
                  <a:lnTo>
                    <a:pt x="6507480" y="4169664"/>
                  </a:lnTo>
                  <a:lnTo>
                    <a:pt x="6507480" y="0"/>
                  </a:lnTo>
                  <a:close/>
                </a:path>
              </a:pathLst>
            </a:custGeom>
            <a:solidFill>
              <a:srgbClr val="DFEA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89091" y="0"/>
              <a:ext cx="6503034" cy="3872865"/>
            </a:xfrm>
            <a:custGeom>
              <a:avLst/>
              <a:gdLst/>
              <a:ahLst/>
              <a:cxnLst/>
              <a:rect l="l" t="t" r="r" b="b"/>
              <a:pathLst>
                <a:path w="6503034" h="3872865">
                  <a:moveTo>
                    <a:pt x="6502907" y="0"/>
                  </a:moveTo>
                  <a:lnTo>
                    <a:pt x="4052802" y="0"/>
                  </a:lnTo>
                  <a:lnTo>
                    <a:pt x="3972329" y="25181"/>
                  </a:lnTo>
                  <a:lnTo>
                    <a:pt x="3889089" y="52419"/>
                  </a:lnTo>
                  <a:lnTo>
                    <a:pt x="3805407" y="81039"/>
                  </a:lnTo>
                  <a:lnTo>
                    <a:pt x="3721323" y="111073"/>
                  </a:lnTo>
                  <a:lnTo>
                    <a:pt x="3636877" y="142554"/>
                  </a:lnTo>
                  <a:lnTo>
                    <a:pt x="3552110" y="175513"/>
                  </a:lnTo>
                  <a:lnTo>
                    <a:pt x="3467062" y="209985"/>
                  </a:lnTo>
                  <a:lnTo>
                    <a:pt x="3381773" y="246000"/>
                  </a:lnTo>
                  <a:lnTo>
                    <a:pt x="3296283" y="283592"/>
                  </a:lnTo>
                  <a:lnTo>
                    <a:pt x="3210633" y="322793"/>
                  </a:lnTo>
                  <a:lnTo>
                    <a:pt x="3124863" y="363635"/>
                  </a:lnTo>
                  <a:lnTo>
                    <a:pt x="3039014" y="406151"/>
                  </a:lnTo>
                  <a:lnTo>
                    <a:pt x="2953125" y="450373"/>
                  </a:lnTo>
                  <a:lnTo>
                    <a:pt x="2910178" y="473133"/>
                  </a:lnTo>
                  <a:lnTo>
                    <a:pt x="2867236" y="496333"/>
                  </a:lnTo>
                  <a:lnTo>
                    <a:pt x="2824305" y="519975"/>
                  </a:lnTo>
                  <a:lnTo>
                    <a:pt x="2781389" y="544065"/>
                  </a:lnTo>
                  <a:lnTo>
                    <a:pt x="2738493" y="568605"/>
                  </a:lnTo>
                  <a:lnTo>
                    <a:pt x="2695623" y="593599"/>
                  </a:lnTo>
                  <a:lnTo>
                    <a:pt x="2652783" y="619053"/>
                  </a:lnTo>
                  <a:lnTo>
                    <a:pt x="2609978" y="644970"/>
                  </a:lnTo>
                  <a:lnTo>
                    <a:pt x="2567214" y="671354"/>
                  </a:lnTo>
                  <a:lnTo>
                    <a:pt x="2524495" y="698209"/>
                  </a:lnTo>
                  <a:lnTo>
                    <a:pt x="2481827" y="725540"/>
                  </a:lnTo>
                  <a:lnTo>
                    <a:pt x="2439215" y="753349"/>
                  </a:lnTo>
                  <a:lnTo>
                    <a:pt x="2396663" y="781642"/>
                  </a:lnTo>
                  <a:lnTo>
                    <a:pt x="2354177" y="810422"/>
                  </a:lnTo>
                  <a:lnTo>
                    <a:pt x="2311761" y="839694"/>
                  </a:lnTo>
                  <a:lnTo>
                    <a:pt x="2269421" y="869461"/>
                  </a:lnTo>
                  <a:lnTo>
                    <a:pt x="2227162" y="899727"/>
                  </a:lnTo>
                  <a:lnTo>
                    <a:pt x="2184989" y="930497"/>
                  </a:lnTo>
                  <a:lnTo>
                    <a:pt x="2142906" y="961775"/>
                  </a:lnTo>
                  <a:lnTo>
                    <a:pt x="2100919" y="993565"/>
                  </a:lnTo>
                  <a:lnTo>
                    <a:pt x="2059033" y="1025870"/>
                  </a:lnTo>
                  <a:lnTo>
                    <a:pt x="2017253" y="1058694"/>
                  </a:lnTo>
                  <a:lnTo>
                    <a:pt x="1975584" y="1092043"/>
                  </a:lnTo>
                  <a:lnTo>
                    <a:pt x="1934031" y="1125920"/>
                  </a:lnTo>
                  <a:lnTo>
                    <a:pt x="1892599" y="1160328"/>
                  </a:lnTo>
                  <a:lnTo>
                    <a:pt x="1851293" y="1195273"/>
                  </a:lnTo>
                  <a:lnTo>
                    <a:pt x="1810118" y="1230757"/>
                  </a:lnTo>
                  <a:lnTo>
                    <a:pt x="1769079" y="1266786"/>
                  </a:lnTo>
                  <a:lnTo>
                    <a:pt x="1728181" y="1303363"/>
                  </a:lnTo>
                  <a:lnTo>
                    <a:pt x="1687429" y="1340492"/>
                  </a:lnTo>
                  <a:lnTo>
                    <a:pt x="1646829" y="1378177"/>
                  </a:lnTo>
                  <a:lnTo>
                    <a:pt x="1606385" y="1416423"/>
                  </a:lnTo>
                  <a:lnTo>
                    <a:pt x="1566102" y="1455232"/>
                  </a:lnTo>
                  <a:lnTo>
                    <a:pt x="1525985" y="1494611"/>
                  </a:lnTo>
                  <a:lnTo>
                    <a:pt x="1486040" y="1534562"/>
                  </a:lnTo>
                  <a:lnTo>
                    <a:pt x="1446271" y="1575089"/>
                  </a:lnTo>
                  <a:lnTo>
                    <a:pt x="1406684" y="1616197"/>
                  </a:lnTo>
                  <a:lnTo>
                    <a:pt x="1367283" y="1657890"/>
                  </a:lnTo>
                  <a:lnTo>
                    <a:pt x="1328073" y="1700171"/>
                  </a:lnTo>
                  <a:lnTo>
                    <a:pt x="1289060" y="1743045"/>
                  </a:lnTo>
                  <a:lnTo>
                    <a:pt x="1250248" y="1786516"/>
                  </a:lnTo>
                  <a:lnTo>
                    <a:pt x="1211643" y="1830587"/>
                  </a:lnTo>
                  <a:lnTo>
                    <a:pt x="1173250" y="1875264"/>
                  </a:lnTo>
                  <a:lnTo>
                    <a:pt x="1135073" y="1920549"/>
                  </a:lnTo>
                  <a:lnTo>
                    <a:pt x="1097118" y="1966448"/>
                  </a:lnTo>
                  <a:lnTo>
                    <a:pt x="1059390" y="2012963"/>
                  </a:lnTo>
                  <a:lnTo>
                    <a:pt x="1021893" y="2060100"/>
                  </a:lnTo>
                  <a:lnTo>
                    <a:pt x="984633" y="2107862"/>
                  </a:lnTo>
                  <a:lnTo>
                    <a:pt x="947615" y="2156253"/>
                  </a:lnTo>
                  <a:lnTo>
                    <a:pt x="910844" y="2205277"/>
                  </a:lnTo>
                  <a:lnTo>
                    <a:pt x="874325" y="2254939"/>
                  </a:lnTo>
                  <a:lnTo>
                    <a:pt x="838062" y="2305242"/>
                  </a:lnTo>
                  <a:lnTo>
                    <a:pt x="802062" y="2356191"/>
                  </a:lnTo>
                  <a:lnTo>
                    <a:pt x="766328" y="2407789"/>
                  </a:lnTo>
                  <a:lnTo>
                    <a:pt x="730867" y="2460040"/>
                  </a:lnTo>
                  <a:lnTo>
                    <a:pt x="695682" y="2512949"/>
                  </a:lnTo>
                  <a:lnTo>
                    <a:pt x="660780" y="2566520"/>
                  </a:lnTo>
                  <a:lnTo>
                    <a:pt x="626165" y="2620757"/>
                  </a:lnTo>
                  <a:lnTo>
                    <a:pt x="591842" y="2675663"/>
                  </a:lnTo>
                  <a:lnTo>
                    <a:pt x="557816" y="2731243"/>
                  </a:lnTo>
                  <a:lnTo>
                    <a:pt x="524092" y="2787501"/>
                  </a:lnTo>
                  <a:lnTo>
                    <a:pt x="490676" y="2844441"/>
                  </a:lnTo>
                  <a:lnTo>
                    <a:pt x="457571" y="2902067"/>
                  </a:lnTo>
                  <a:lnTo>
                    <a:pt x="424784" y="2960383"/>
                  </a:lnTo>
                  <a:lnTo>
                    <a:pt x="392320" y="3019393"/>
                  </a:lnTo>
                  <a:lnTo>
                    <a:pt x="360183" y="3079101"/>
                  </a:lnTo>
                  <a:lnTo>
                    <a:pt x="328378" y="3139511"/>
                  </a:lnTo>
                  <a:lnTo>
                    <a:pt x="296911" y="3200628"/>
                  </a:lnTo>
                  <a:lnTo>
                    <a:pt x="265786" y="3262454"/>
                  </a:lnTo>
                  <a:lnTo>
                    <a:pt x="235009" y="3324996"/>
                  </a:lnTo>
                  <a:lnTo>
                    <a:pt x="204584" y="3388255"/>
                  </a:lnTo>
                  <a:lnTo>
                    <a:pt x="174517" y="3452237"/>
                  </a:lnTo>
                  <a:lnTo>
                    <a:pt x="144812" y="3516946"/>
                  </a:lnTo>
                  <a:lnTo>
                    <a:pt x="115475" y="3582385"/>
                  </a:lnTo>
                  <a:lnTo>
                    <a:pt x="86511" y="3648559"/>
                  </a:lnTo>
                  <a:lnTo>
                    <a:pt x="57924" y="3715471"/>
                  </a:lnTo>
                  <a:lnTo>
                    <a:pt x="29720" y="3783127"/>
                  </a:lnTo>
                  <a:lnTo>
                    <a:pt x="1905" y="3851529"/>
                  </a:lnTo>
                  <a:lnTo>
                    <a:pt x="0" y="3872483"/>
                  </a:lnTo>
                  <a:lnTo>
                    <a:pt x="6502907" y="3872483"/>
                  </a:lnTo>
                  <a:lnTo>
                    <a:pt x="6502907" y="0"/>
                  </a:lnTo>
                  <a:close/>
                </a:path>
              </a:pathLst>
            </a:custGeom>
            <a:solidFill>
              <a:srgbClr val="307A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746232" y="3100090"/>
              <a:ext cx="9446260" cy="3757929"/>
            </a:xfrm>
            <a:custGeom>
              <a:avLst/>
              <a:gdLst/>
              <a:ahLst/>
              <a:cxnLst/>
              <a:rect l="l" t="t" r="r" b="b"/>
              <a:pathLst>
                <a:path w="9446260" h="3757929">
                  <a:moveTo>
                    <a:pt x="9445767" y="0"/>
                  </a:moveTo>
                  <a:lnTo>
                    <a:pt x="9355627" y="35036"/>
                  </a:lnTo>
                  <a:lnTo>
                    <a:pt x="9260514" y="70379"/>
                  </a:lnTo>
                  <a:lnTo>
                    <a:pt x="9165011" y="104275"/>
                  </a:lnTo>
                  <a:lnTo>
                    <a:pt x="9069132" y="136770"/>
                  </a:lnTo>
                  <a:lnTo>
                    <a:pt x="8972889" y="167912"/>
                  </a:lnTo>
                  <a:lnTo>
                    <a:pt x="8876294" y="197745"/>
                  </a:lnTo>
                  <a:lnTo>
                    <a:pt x="8779360" y="226316"/>
                  </a:lnTo>
                  <a:lnTo>
                    <a:pt x="8682099" y="253672"/>
                  </a:lnTo>
                  <a:lnTo>
                    <a:pt x="8535621" y="292527"/>
                  </a:lnTo>
                  <a:lnTo>
                    <a:pt x="8388478" y="328906"/>
                  </a:lnTo>
                  <a:lnTo>
                    <a:pt x="8240711" y="362965"/>
                  </a:lnTo>
                  <a:lnTo>
                    <a:pt x="8092361" y="394861"/>
                  </a:lnTo>
                  <a:lnTo>
                    <a:pt x="7893729" y="434291"/>
                  </a:lnTo>
                  <a:lnTo>
                    <a:pt x="7644240" y="479121"/>
                  </a:lnTo>
                  <a:lnTo>
                    <a:pt x="7343351" y="527332"/>
                  </a:lnTo>
                  <a:lnTo>
                    <a:pt x="6990666" y="577452"/>
                  </a:lnTo>
                  <a:lnTo>
                    <a:pt x="5118048" y="811082"/>
                  </a:lnTo>
                  <a:lnTo>
                    <a:pt x="4766237" y="864473"/>
                  </a:lnTo>
                  <a:lnTo>
                    <a:pt x="4516185" y="907227"/>
                  </a:lnTo>
                  <a:lnTo>
                    <a:pt x="4317037" y="944756"/>
                  </a:lnTo>
                  <a:lnTo>
                    <a:pt x="4118791" y="985641"/>
                  </a:lnTo>
                  <a:lnTo>
                    <a:pt x="3970759" y="1018728"/>
                  </a:lnTo>
                  <a:lnTo>
                    <a:pt x="3823331" y="1054067"/>
                  </a:lnTo>
                  <a:lnTo>
                    <a:pt x="3676551" y="1091814"/>
                  </a:lnTo>
                  <a:lnTo>
                    <a:pt x="3530459" y="1132123"/>
                  </a:lnTo>
                  <a:lnTo>
                    <a:pt x="3433468" y="1160496"/>
                  </a:lnTo>
                  <a:lnTo>
                    <a:pt x="3336814" y="1190124"/>
                  </a:lnTo>
                  <a:lnTo>
                    <a:pt x="3240510" y="1221053"/>
                  </a:lnTo>
                  <a:lnTo>
                    <a:pt x="3144568" y="1253329"/>
                  </a:lnTo>
                  <a:lnTo>
                    <a:pt x="3049001" y="1286997"/>
                  </a:lnTo>
                  <a:lnTo>
                    <a:pt x="2953820" y="1322105"/>
                  </a:lnTo>
                  <a:lnTo>
                    <a:pt x="2859039" y="1358698"/>
                  </a:lnTo>
                  <a:lnTo>
                    <a:pt x="2764669" y="1396823"/>
                  </a:lnTo>
                  <a:lnTo>
                    <a:pt x="2670724" y="1436525"/>
                  </a:lnTo>
                  <a:lnTo>
                    <a:pt x="2577215" y="1477852"/>
                  </a:lnTo>
                  <a:lnTo>
                    <a:pt x="2530628" y="1499138"/>
                  </a:lnTo>
                  <a:lnTo>
                    <a:pt x="2484155" y="1520848"/>
                  </a:lnTo>
                  <a:lnTo>
                    <a:pt x="2437797" y="1542987"/>
                  </a:lnTo>
                  <a:lnTo>
                    <a:pt x="2391556" y="1565561"/>
                  </a:lnTo>
                  <a:lnTo>
                    <a:pt x="2345434" y="1588575"/>
                  </a:lnTo>
                  <a:lnTo>
                    <a:pt x="2299431" y="1612036"/>
                  </a:lnTo>
                  <a:lnTo>
                    <a:pt x="2253551" y="1635949"/>
                  </a:lnTo>
                  <a:lnTo>
                    <a:pt x="2207793" y="1660319"/>
                  </a:lnTo>
                  <a:lnTo>
                    <a:pt x="2162160" y="1685154"/>
                  </a:lnTo>
                  <a:lnTo>
                    <a:pt x="2116653" y="1710458"/>
                  </a:lnTo>
                  <a:lnTo>
                    <a:pt x="2071274" y="1736237"/>
                  </a:lnTo>
                  <a:lnTo>
                    <a:pt x="2026024" y="1762497"/>
                  </a:lnTo>
                  <a:lnTo>
                    <a:pt x="1980905" y="1789244"/>
                  </a:lnTo>
                  <a:lnTo>
                    <a:pt x="1935918" y="1816483"/>
                  </a:lnTo>
                  <a:lnTo>
                    <a:pt x="1891066" y="1844221"/>
                  </a:lnTo>
                  <a:lnTo>
                    <a:pt x="1846349" y="1872463"/>
                  </a:lnTo>
                  <a:lnTo>
                    <a:pt x="1801769" y="1901215"/>
                  </a:lnTo>
                  <a:lnTo>
                    <a:pt x="1757328" y="1930482"/>
                  </a:lnTo>
                  <a:lnTo>
                    <a:pt x="1713026" y="1960271"/>
                  </a:lnTo>
                  <a:lnTo>
                    <a:pt x="1668867" y="1990587"/>
                  </a:lnTo>
                  <a:lnTo>
                    <a:pt x="1624851" y="2021436"/>
                  </a:lnTo>
                  <a:lnTo>
                    <a:pt x="1580980" y="2052823"/>
                  </a:lnTo>
                  <a:lnTo>
                    <a:pt x="1537255" y="2084755"/>
                  </a:lnTo>
                  <a:lnTo>
                    <a:pt x="1493678" y="2117238"/>
                  </a:lnTo>
                  <a:lnTo>
                    <a:pt x="1450250" y="2150276"/>
                  </a:lnTo>
                  <a:lnTo>
                    <a:pt x="1406974" y="2183876"/>
                  </a:lnTo>
                  <a:lnTo>
                    <a:pt x="1363850" y="2218044"/>
                  </a:lnTo>
                  <a:lnTo>
                    <a:pt x="1320880" y="2252785"/>
                  </a:lnTo>
                  <a:lnTo>
                    <a:pt x="1278066" y="2288105"/>
                  </a:lnTo>
                  <a:lnTo>
                    <a:pt x="1235409" y="2324010"/>
                  </a:lnTo>
                  <a:lnTo>
                    <a:pt x="1192911" y="2360506"/>
                  </a:lnTo>
                  <a:lnTo>
                    <a:pt x="1150573" y="2397598"/>
                  </a:lnTo>
                  <a:lnTo>
                    <a:pt x="1108397" y="2435293"/>
                  </a:lnTo>
                  <a:lnTo>
                    <a:pt x="1066385" y="2473595"/>
                  </a:lnTo>
                  <a:lnTo>
                    <a:pt x="1024538" y="2512511"/>
                  </a:lnTo>
                  <a:lnTo>
                    <a:pt x="982857" y="2552047"/>
                  </a:lnTo>
                  <a:lnTo>
                    <a:pt x="941344" y="2592208"/>
                  </a:lnTo>
                  <a:lnTo>
                    <a:pt x="900001" y="2633000"/>
                  </a:lnTo>
                  <a:lnTo>
                    <a:pt x="858829" y="2674429"/>
                  </a:lnTo>
                  <a:lnTo>
                    <a:pt x="817830" y="2716500"/>
                  </a:lnTo>
                  <a:lnTo>
                    <a:pt x="777006" y="2759220"/>
                  </a:lnTo>
                  <a:lnTo>
                    <a:pt x="736357" y="2802594"/>
                  </a:lnTo>
                  <a:lnTo>
                    <a:pt x="695885" y="2846628"/>
                  </a:lnTo>
                  <a:lnTo>
                    <a:pt x="655593" y="2891327"/>
                  </a:lnTo>
                  <a:lnTo>
                    <a:pt x="615481" y="2936698"/>
                  </a:lnTo>
                  <a:lnTo>
                    <a:pt x="575551" y="2982747"/>
                  </a:lnTo>
                  <a:lnTo>
                    <a:pt x="535805" y="3029478"/>
                  </a:lnTo>
                  <a:lnTo>
                    <a:pt x="496244" y="3076898"/>
                  </a:lnTo>
                  <a:lnTo>
                    <a:pt x="456869" y="3125013"/>
                  </a:lnTo>
                  <a:lnTo>
                    <a:pt x="417683" y="3173828"/>
                  </a:lnTo>
                  <a:lnTo>
                    <a:pt x="378687" y="3223349"/>
                  </a:lnTo>
                  <a:lnTo>
                    <a:pt x="339882" y="3273582"/>
                  </a:lnTo>
                  <a:lnTo>
                    <a:pt x="301270" y="3324532"/>
                  </a:lnTo>
                  <a:lnTo>
                    <a:pt x="262853" y="3376206"/>
                  </a:lnTo>
                  <a:lnTo>
                    <a:pt x="224631" y="3428609"/>
                  </a:lnTo>
                  <a:lnTo>
                    <a:pt x="186608" y="3481747"/>
                  </a:lnTo>
                  <a:lnTo>
                    <a:pt x="148783" y="3535626"/>
                  </a:lnTo>
                  <a:lnTo>
                    <a:pt x="111159" y="3590252"/>
                  </a:lnTo>
                  <a:lnTo>
                    <a:pt x="73737" y="3645629"/>
                  </a:lnTo>
                  <a:lnTo>
                    <a:pt x="36519" y="3701765"/>
                  </a:lnTo>
                  <a:lnTo>
                    <a:pt x="0" y="3757907"/>
                  </a:lnTo>
                  <a:lnTo>
                    <a:pt x="9445767" y="3757907"/>
                  </a:lnTo>
                  <a:lnTo>
                    <a:pt x="9445767" y="0"/>
                  </a:lnTo>
                  <a:close/>
                </a:path>
              </a:pathLst>
            </a:custGeom>
            <a:solidFill>
              <a:srgbClr val="5C91E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303314"/>
              <a:ext cx="11483594" cy="6391909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2648" y="458723"/>
            <a:ext cx="10966704" cy="592531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633473" y="2203785"/>
            <a:ext cx="8982075" cy="3445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269240">
              <a:lnSpc>
                <a:spcPct val="150000"/>
              </a:lnSpc>
              <a:spcBef>
                <a:spcPts val="105"/>
              </a:spcBef>
            </a:pPr>
            <a:r>
              <a:rPr dirty="0" sz="1800" spc="-5">
                <a:latin typeface="黑体"/>
                <a:cs typeface="黑体"/>
              </a:rPr>
              <a:t>云南某茶业有限公司在网络平台直播带货过程中，违背社会诚信原则，隐瞒产品产地、 </a:t>
            </a:r>
            <a:r>
              <a:rPr dirty="0" sz="1800">
                <a:latin typeface="黑体"/>
                <a:cs typeface="黑体"/>
              </a:rPr>
              <a:t>质量等重要真实信息，在七子饼普洱茶包装上虚假标注“班章青饼”，进行虚假或者引 人误解的商业宣传，从而让消费者产生错误联想或误认的后果进行消费。</a:t>
            </a:r>
            <a:endParaRPr sz="1800">
              <a:latin typeface="黑体"/>
              <a:cs typeface="黑体"/>
            </a:endParaRPr>
          </a:p>
          <a:p>
            <a:pPr algn="just" marL="12700" marR="233679" indent="269240">
              <a:lnSpc>
                <a:spcPct val="150100"/>
              </a:lnSpc>
              <a:spcBef>
                <a:spcPts val="995"/>
              </a:spcBef>
            </a:pPr>
            <a:r>
              <a:rPr dirty="0" sz="1800" spc="-5">
                <a:latin typeface="黑体"/>
                <a:cs typeface="黑体"/>
              </a:rPr>
              <a:t>案例分析：“人无诚信不立、业无诚信不兴、国无诚信不强”。诚信是企业的一种无 </a:t>
            </a:r>
            <a:r>
              <a:rPr dirty="0" sz="1800">
                <a:latin typeface="黑体"/>
                <a:cs typeface="黑体"/>
              </a:rPr>
              <a:t>形资源，是企业发展壮大的巨大动力。各直播间应该诚信经营，自觉接受社会监督。牢 固树立诚信经营意识，加强商品质量、服务履约、广告宣传等方面的信用管控。优选合 </a:t>
            </a:r>
            <a:r>
              <a:rPr dirty="0" sz="1800" spc="-5">
                <a:latin typeface="黑体"/>
                <a:cs typeface="黑体"/>
              </a:rPr>
              <a:t>格可靠供货渠道，建立检验抽查制度，维护商品质量安全。加强自律，自觉接受主管部 </a:t>
            </a:r>
            <a:r>
              <a:rPr dirty="0" sz="1800">
                <a:latin typeface="黑体"/>
                <a:cs typeface="黑体"/>
              </a:rPr>
              <a:t>门、行业组织、公众媒体监督。若发生违法失信行为，自愿接受约束和惩戒。</a:t>
            </a:r>
            <a:endParaRPr sz="1800">
              <a:latin typeface="黑体"/>
              <a:cs typeface="黑体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224483" y="898905"/>
            <a:ext cx="936815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/>
              <a:t>素养提升课</a:t>
            </a:r>
            <a:r>
              <a:rPr dirty="0" sz="3600" spc="-15"/>
              <a:t>堂</a:t>
            </a:r>
            <a:r>
              <a:rPr dirty="0" sz="3600" spc="-830"/>
              <a:t> </a:t>
            </a:r>
            <a:r>
              <a:rPr dirty="0" sz="3600">
                <a:latin typeface="Arial"/>
                <a:cs typeface="Arial"/>
              </a:rPr>
              <a:t>—</a:t>
            </a:r>
            <a:r>
              <a:rPr dirty="0" sz="3600" spc="-35">
                <a:latin typeface="Arial"/>
                <a:cs typeface="Arial"/>
              </a:rPr>
              <a:t> </a:t>
            </a:r>
            <a:r>
              <a:rPr dirty="0" sz="2000" spc="15"/>
              <a:t>人无</a:t>
            </a:r>
            <a:r>
              <a:rPr dirty="0" sz="2000" spc="5"/>
              <a:t>诚信</a:t>
            </a:r>
            <a:r>
              <a:rPr dirty="0" sz="2000" spc="-5"/>
              <a:t>不</a:t>
            </a:r>
            <a:r>
              <a:rPr dirty="0" sz="2000" spc="5"/>
              <a:t>立、业</a:t>
            </a:r>
            <a:r>
              <a:rPr dirty="0" sz="2000" spc="-5"/>
              <a:t>无</a:t>
            </a:r>
            <a:r>
              <a:rPr dirty="0" sz="2000" spc="5"/>
              <a:t>诚信</a:t>
            </a:r>
            <a:r>
              <a:rPr dirty="0" sz="2000" spc="-5"/>
              <a:t>不</a:t>
            </a:r>
            <a:r>
              <a:rPr dirty="0" sz="2000" spc="5"/>
              <a:t>兴，做</a:t>
            </a:r>
            <a:r>
              <a:rPr dirty="0" sz="2000" spc="-5"/>
              <a:t>遵</a:t>
            </a:r>
            <a:r>
              <a:rPr dirty="0" sz="2000" spc="5"/>
              <a:t>纪守</a:t>
            </a:r>
            <a:r>
              <a:rPr dirty="0" sz="2000" spc="-5"/>
              <a:t>法</a:t>
            </a:r>
            <a:r>
              <a:rPr dirty="0" sz="2000" spc="5"/>
              <a:t>的直播</a:t>
            </a:r>
            <a:r>
              <a:rPr dirty="0" sz="2000" spc="-5"/>
              <a:t>人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BED4F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object 4"/>
            <p:cNvSpPr/>
            <p:nvPr/>
          </p:nvSpPr>
          <p:spPr>
            <a:xfrm>
              <a:off x="3991355" y="28"/>
              <a:ext cx="6507480" cy="4183379"/>
            </a:xfrm>
            <a:custGeom>
              <a:avLst/>
              <a:gdLst/>
              <a:ahLst/>
              <a:cxnLst/>
              <a:rect l="l" t="t" r="r" b="b"/>
              <a:pathLst>
                <a:path w="6507480" h="4183379">
                  <a:moveTo>
                    <a:pt x="6161560" y="0"/>
                  </a:moveTo>
                  <a:lnTo>
                    <a:pt x="6064174" y="626"/>
                  </a:lnTo>
                  <a:lnTo>
                    <a:pt x="5986679" y="2071"/>
                  </a:lnTo>
                  <a:lnTo>
                    <a:pt x="5905516" y="4471"/>
                  </a:lnTo>
                  <a:lnTo>
                    <a:pt x="5820821" y="7939"/>
                  </a:lnTo>
                  <a:lnTo>
                    <a:pt x="5732731" y="12581"/>
                  </a:lnTo>
                  <a:lnTo>
                    <a:pt x="5641380" y="18509"/>
                  </a:lnTo>
                  <a:lnTo>
                    <a:pt x="5578735" y="23228"/>
                  </a:lnTo>
                  <a:lnTo>
                    <a:pt x="5514743" y="28600"/>
                  </a:lnTo>
                  <a:lnTo>
                    <a:pt x="5449442" y="34657"/>
                  </a:lnTo>
                  <a:lnTo>
                    <a:pt x="5382873" y="41430"/>
                  </a:lnTo>
                  <a:lnTo>
                    <a:pt x="5315078" y="48953"/>
                  </a:lnTo>
                  <a:lnTo>
                    <a:pt x="5246094" y="57258"/>
                  </a:lnTo>
                  <a:lnTo>
                    <a:pt x="5175965" y="66377"/>
                  </a:lnTo>
                  <a:lnTo>
                    <a:pt x="5104728" y="76343"/>
                  </a:lnTo>
                  <a:lnTo>
                    <a:pt x="5032425" y="87189"/>
                  </a:lnTo>
                  <a:lnTo>
                    <a:pt x="4959096" y="98945"/>
                  </a:lnTo>
                  <a:lnTo>
                    <a:pt x="4884781" y="111646"/>
                  </a:lnTo>
                  <a:lnTo>
                    <a:pt x="4809521" y="125324"/>
                  </a:lnTo>
                  <a:lnTo>
                    <a:pt x="4733355" y="140010"/>
                  </a:lnTo>
                  <a:lnTo>
                    <a:pt x="4656324" y="155738"/>
                  </a:lnTo>
                  <a:lnTo>
                    <a:pt x="4578469" y="172539"/>
                  </a:lnTo>
                  <a:lnTo>
                    <a:pt x="4499829" y="190447"/>
                  </a:lnTo>
                  <a:lnTo>
                    <a:pt x="4420445" y="209493"/>
                  </a:lnTo>
                  <a:lnTo>
                    <a:pt x="4340357" y="229710"/>
                  </a:lnTo>
                  <a:lnTo>
                    <a:pt x="4259605" y="251131"/>
                  </a:lnTo>
                  <a:lnTo>
                    <a:pt x="4218993" y="262303"/>
                  </a:lnTo>
                  <a:lnTo>
                    <a:pt x="4178230" y="273788"/>
                  </a:lnTo>
                  <a:lnTo>
                    <a:pt x="4137321" y="285590"/>
                  </a:lnTo>
                  <a:lnTo>
                    <a:pt x="4096272" y="297713"/>
                  </a:lnTo>
                  <a:lnTo>
                    <a:pt x="4055086" y="310161"/>
                  </a:lnTo>
                  <a:lnTo>
                    <a:pt x="4013771" y="322938"/>
                  </a:lnTo>
                  <a:lnTo>
                    <a:pt x="3972329" y="336049"/>
                  </a:lnTo>
                  <a:lnTo>
                    <a:pt x="3930767" y="349498"/>
                  </a:lnTo>
                  <a:lnTo>
                    <a:pt x="3889089" y="363287"/>
                  </a:lnTo>
                  <a:lnTo>
                    <a:pt x="3847301" y="377422"/>
                  </a:lnTo>
                  <a:lnTo>
                    <a:pt x="3805407" y="391907"/>
                  </a:lnTo>
                  <a:lnTo>
                    <a:pt x="3763413" y="406745"/>
                  </a:lnTo>
                  <a:lnTo>
                    <a:pt x="3721323" y="421941"/>
                  </a:lnTo>
                  <a:lnTo>
                    <a:pt x="3679143" y="437498"/>
                  </a:lnTo>
                  <a:lnTo>
                    <a:pt x="3636877" y="453421"/>
                  </a:lnTo>
                  <a:lnTo>
                    <a:pt x="3594531" y="469714"/>
                  </a:lnTo>
                  <a:lnTo>
                    <a:pt x="3552110" y="486381"/>
                  </a:lnTo>
                  <a:lnTo>
                    <a:pt x="3509619" y="503426"/>
                  </a:lnTo>
                  <a:lnTo>
                    <a:pt x="3467062" y="520853"/>
                  </a:lnTo>
                  <a:lnTo>
                    <a:pt x="3424445" y="538665"/>
                  </a:lnTo>
                  <a:lnTo>
                    <a:pt x="3381773" y="556868"/>
                  </a:lnTo>
                  <a:lnTo>
                    <a:pt x="3339051" y="575465"/>
                  </a:lnTo>
                  <a:lnTo>
                    <a:pt x="3296283" y="594460"/>
                  </a:lnTo>
                  <a:lnTo>
                    <a:pt x="3253476" y="613857"/>
                  </a:lnTo>
                  <a:lnTo>
                    <a:pt x="3210633" y="633661"/>
                  </a:lnTo>
                  <a:lnTo>
                    <a:pt x="3167761" y="653875"/>
                  </a:lnTo>
                  <a:lnTo>
                    <a:pt x="3124863" y="674503"/>
                  </a:lnTo>
                  <a:lnTo>
                    <a:pt x="3081946" y="695549"/>
                  </a:lnTo>
                  <a:lnTo>
                    <a:pt x="3039014" y="717018"/>
                  </a:lnTo>
                  <a:lnTo>
                    <a:pt x="2996072" y="738914"/>
                  </a:lnTo>
                  <a:lnTo>
                    <a:pt x="2953125" y="761240"/>
                  </a:lnTo>
                  <a:lnTo>
                    <a:pt x="2910178" y="784001"/>
                  </a:lnTo>
                  <a:lnTo>
                    <a:pt x="2867236" y="807201"/>
                  </a:lnTo>
                  <a:lnTo>
                    <a:pt x="2824305" y="830843"/>
                  </a:lnTo>
                  <a:lnTo>
                    <a:pt x="2781389" y="854932"/>
                  </a:lnTo>
                  <a:lnTo>
                    <a:pt x="2738493" y="879472"/>
                  </a:lnTo>
                  <a:lnTo>
                    <a:pt x="2695623" y="904467"/>
                  </a:lnTo>
                  <a:lnTo>
                    <a:pt x="2652783" y="929921"/>
                  </a:lnTo>
                  <a:lnTo>
                    <a:pt x="2609978" y="955838"/>
                  </a:lnTo>
                  <a:lnTo>
                    <a:pt x="2567214" y="982222"/>
                  </a:lnTo>
                  <a:lnTo>
                    <a:pt x="2524495" y="1009077"/>
                  </a:lnTo>
                  <a:lnTo>
                    <a:pt x="2481827" y="1036407"/>
                  </a:lnTo>
                  <a:lnTo>
                    <a:pt x="2439215" y="1064217"/>
                  </a:lnTo>
                  <a:lnTo>
                    <a:pt x="2396663" y="1092510"/>
                  </a:lnTo>
                  <a:lnTo>
                    <a:pt x="2354177" y="1121290"/>
                  </a:lnTo>
                  <a:lnTo>
                    <a:pt x="2311761" y="1150562"/>
                  </a:lnTo>
                  <a:lnTo>
                    <a:pt x="2269421" y="1180329"/>
                  </a:lnTo>
                  <a:lnTo>
                    <a:pt x="2227162" y="1210595"/>
                  </a:lnTo>
                  <a:lnTo>
                    <a:pt x="2184989" y="1241365"/>
                  </a:lnTo>
                  <a:lnTo>
                    <a:pt x="2142906" y="1272643"/>
                  </a:lnTo>
                  <a:lnTo>
                    <a:pt x="2100919" y="1304432"/>
                  </a:lnTo>
                  <a:lnTo>
                    <a:pt x="2059033" y="1336737"/>
                  </a:lnTo>
                  <a:lnTo>
                    <a:pt x="2017253" y="1369562"/>
                  </a:lnTo>
                  <a:lnTo>
                    <a:pt x="1975584" y="1402911"/>
                  </a:lnTo>
                  <a:lnTo>
                    <a:pt x="1934031" y="1436788"/>
                  </a:lnTo>
                  <a:lnTo>
                    <a:pt x="1892599" y="1471196"/>
                  </a:lnTo>
                  <a:lnTo>
                    <a:pt x="1851293" y="1506141"/>
                  </a:lnTo>
                  <a:lnTo>
                    <a:pt x="1810118" y="1541625"/>
                  </a:lnTo>
                  <a:lnTo>
                    <a:pt x="1769079" y="1577654"/>
                  </a:lnTo>
                  <a:lnTo>
                    <a:pt x="1728181" y="1614231"/>
                  </a:lnTo>
                  <a:lnTo>
                    <a:pt x="1687429" y="1651360"/>
                  </a:lnTo>
                  <a:lnTo>
                    <a:pt x="1646829" y="1689045"/>
                  </a:lnTo>
                  <a:lnTo>
                    <a:pt x="1606385" y="1727290"/>
                  </a:lnTo>
                  <a:lnTo>
                    <a:pt x="1566102" y="1766100"/>
                  </a:lnTo>
                  <a:lnTo>
                    <a:pt x="1525985" y="1805479"/>
                  </a:lnTo>
                  <a:lnTo>
                    <a:pt x="1486040" y="1845429"/>
                  </a:lnTo>
                  <a:lnTo>
                    <a:pt x="1446271" y="1885957"/>
                  </a:lnTo>
                  <a:lnTo>
                    <a:pt x="1406684" y="1927065"/>
                  </a:lnTo>
                  <a:lnTo>
                    <a:pt x="1367283" y="1968757"/>
                  </a:lnTo>
                  <a:lnTo>
                    <a:pt x="1328073" y="2011039"/>
                  </a:lnTo>
                  <a:lnTo>
                    <a:pt x="1289060" y="2053913"/>
                  </a:lnTo>
                  <a:lnTo>
                    <a:pt x="1250248" y="2097383"/>
                  </a:lnTo>
                  <a:lnTo>
                    <a:pt x="1211643" y="2141455"/>
                  </a:lnTo>
                  <a:lnTo>
                    <a:pt x="1173250" y="2186132"/>
                  </a:lnTo>
                  <a:lnTo>
                    <a:pt x="1135073" y="2231417"/>
                  </a:lnTo>
                  <a:lnTo>
                    <a:pt x="1097118" y="2277316"/>
                  </a:lnTo>
                  <a:lnTo>
                    <a:pt x="1059390" y="2323831"/>
                  </a:lnTo>
                  <a:lnTo>
                    <a:pt x="1021893" y="2370968"/>
                  </a:lnTo>
                  <a:lnTo>
                    <a:pt x="984633" y="2418730"/>
                  </a:lnTo>
                  <a:lnTo>
                    <a:pt x="947615" y="2467121"/>
                  </a:lnTo>
                  <a:lnTo>
                    <a:pt x="910844" y="2516145"/>
                  </a:lnTo>
                  <a:lnTo>
                    <a:pt x="874325" y="2565807"/>
                  </a:lnTo>
                  <a:lnTo>
                    <a:pt x="838062" y="2616110"/>
                  </a:lnTo>
                  <a:lnTo>
                    <a:pt x="802062" y="2667058"/>
                  </a:lnTo>
                  <a:lnTo>
                    <a:pt x="766328" y="2718656"/>
                  </a:lnTo>
                  <a:lnTo>
                    <a:pt x="730867" y="2770908"/>
                  </a:lnTo>
                  <a:lnTo>
                    <a:pt x="695682" y="2823817"/>
                  </a:lnTo>
                  <a:lnTo>
                    <a:pt x="660780" y="2877388"/>
                  </a:lnTo>
                  <a:lnTo>
                    <a:pt x="626165" y="2931624"/>
                  </a:lnTo>
                  <a:lnTo>
                    <a:pt x="591842" y="2986531"/>
                  </a:lnTo>
                  <a:lnTo>
                    <a:pt x="557816" y="3042111"/>
                  </a:lnTo>
                  <a:lnTo>
                    <a:pt x="524092" y="3098369"/>
                  </a:lnTo>
                  <a:lnTo>
                    <a:pt x="490676" y="3155309"/>
                  </a:lnTo>
                  <a:lnTo>
                    <a:pt x="457571" y="3212935"/>
                  </a:lnTo>
                  <a:lnTo>
                    <a:pt x="424784" y="3271250"/>
                  </a:lnTo>
                  <a:lnTo>
                    <a:pt x="392320" y="3330260"/>
                  </a:lnTo>
                  <a:lnTo>
                    <a:pt x="360183" y="3389969"/>
                  </a:lnTo>
                  <a:lnTo>
                    <a:pt x="328378" y="3450379"/>
                  </a:lnTo>
                  <a:lnTo>
                    <a:pt x="296911" y="3511495"/>
                  </a:lnTo>
                  <a:lnTo>
                    <a:pt x="265786" y="3573322"/>
                  </a:lnTo>
                  <a:lnTo>
                    <a:pt x="235009" y="3635863"/>
                  </a:lnTo>
                  <a:lnTo>
                    <a:pt x="204584" y="3699123"/>
                  </a:lnTo>
                  <a:lnTo>
                    <a:pt x="174517" y="3763105"/>
                  </a:lnTo>
                  <a:lnTo>
                    <a:pt x="144812" y="3827814"/>
                  </a:lnTo>
                  <a:lnTo>
                    <a:pt x="115475" y="3893253"/>
                  </a:lnTo>
                  <a:lnTo>
                    <a:pt x="86511" y="3959427"/>
                  </a:lnTo>
                  <a:lnTo>
                    <a:pt x="57924" y="4026339"/>
                  </a:lnTo>
                  <a:lnTo>
                    <a:pt x="29720" y="4093994"/>
                  </a:lnTo>
                  <a:lnTo>
                    <a:pt x="1905" y="4162396"/>
                  </a:lnTo>
                  <a:lnTo>
                    <a:pt x="0" y="4183351"/>
                  </a:lnTo>
                  <a:lnTo>
                    <a:pt x="6507480" y="4183351"/>
                  </a:lnTo>
                  <a:lnTo>
                    <a:pt x="6507480" y="8861"/>
                  </a:lnTo>
                  <a:lnTo>
                    <a:pt x="6461034" y="6634"/>
                  </a:lnTo>
                  <a:lnTo>
                    <a:pt x="6354287" y="2752"/>
                  </a:lnTo>
                  <a:lnTo>
                    <a:pt x="6251862" y="619"/>
                  </a:lnTo>
                  <a:lnTo>
                    <a:pt x="6161560" y="0"/>
                  </a:lnTo>
                  <a:close/>
                </a:path>
              </a:pathLst>
            </a:custGeom>
            <a:solidFill>
              <a:srgbClr val="DFEA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84520" y="0"/>
              <a:ext cx="6507480" cy="3884929"/>
            </a:xfrm>
            <a:custGeom>
              <a:avLst/>
              <a:gdLst/>
              <a:ahLst/>
              <a:cxnLst/>
              <a:rect l="l" t="t" r="r" b="b"/>
              <a:pathLst>
                <a:path w="6507480" h="3884929">
                  <a:moveTo>
                    <a:pt x="6507480" y="0"/>
                  </a:moveTo>
                  <a:lnTo>
                    <a:pt x="4088446" y="0"/>
                  </a:lnTo>
                  <a:lnTo>
                    <a:pt x="4055086" y="10086"/>
                  </a:lnTo>
                  <a:lnTo>
                    <a:pt x="3972329" y="35984"/>
                  </a:lnTo>
                  <a:lnTo>
                    <a:pt x="3889089" y="63232"/>
                  </a:lnTo>
                  <a:lnTo>
                    <a:pt x="3805407" y="91863"/>
                  </a:lnTo>
                  <a:lnTo>
                    <a:pt x="3721323" y="121908"/>
                  </a:lnTo>
                  <a:lnTo>
                    <a:pt x="3636877" y="153400"/>
                  </a:lnTo>
                  <a:lnTo>
                    <a:pt x="3552110" y="186372"/>
                  </a:lnTo>
                  <a:lnTo>
                    <a:pt x="3467062" y="220856"/>
                  </a:lnTo>
                  <a:lnTo>
                    <a:pt x="3381773" y="256885"/>
                  </a:lnTo>
                  <a:lnTo>
                    <a:pt x="3296283" y="294490"/>
                  </a:lnTo>
                  <a:lnTo>
                    <a:pt x="3210633" y="333706"/>
                  </a:lnTo>
                  <a:lnTo>
                    <a:pt x="3124863" y="374563"/>
                  </a:lnTo>
                  <a:lnTo>
                    <a:pt x="3039014" y="417094"/>
                  </a:lnTo>
                  <a:lnTo>
                    <a:pt x="2953125" y="461332"/>
                  </a:lnTo>
                  <a:lnTo>
                    <a:pt x="2910178" y="484101"/>
                  </a:lnTo>
                  <a:lnTo>
                    <a:pt x="2867236" y="507309"/>
                  </a:lnTo>
                  <a:lnTo>
                    <a:pt x="2824305" y="530960"/>
                  </a:lnTo>
                  <a:lnTo>
                    <a:pt x="2781389" y="555058"/>
                  </a:lnTo>
                  <a:lnTo>
                    <a:pt x="2738493" y="579607"/>
                  </a:lnTo>
                  <a:lnTo>
                    <a:pt x="2695623" y="604611"/>
                  </a:lnTo>
                  <a:lnTo>
                    <a:pt x="2652783" y="630074"/>
                  </a:lnTo>
                  <a:lnTo>
                    <a:pt x="2609978" y="656001"/>
                  </a:lnTo>
                  <a:lnTo>
                    <a:pt x="2567214" y="682394"/>
                  </a:lnTo>
                  <a:lnTo>
                    <a:pt x="2524495" y="709259"/>
                  </a:lnTo>
                  <a:lnTo>
                    <a:pt x="2481827" y="736599"/>
                  </a:lnTo>
                  <a:lnTo>
                    <a:pt x="2439215" y="764419"/>
                  </a:lnTo>
                  <a:lnTo>
                    <a:pt x="2396663" y="792722"/>
                  </a:lnTo>
                  <a:lnTo>
                    <a:pt x="2354177" y="821513"/>
                  </a:lnTo>
                  <a:lnTo>
                    <a:pt x="2311761" y="850795"/>
                  </a:lnTo>
                  <a:lnTo>
                    <a:pt x="2269421" y="880573"/>
                  </a:lnTo>
                  <a:lnTo>
                    <a:pt x="2227162" y="910851"/>
                  </a:lnTo>
                  <a:lnTo>
                    <a:pt x="2184989" y="941632"/>
                  </a:lnTo>
                  <a:lnTo>
                    <a:pt x="2142906" y="972921"/>
                  </a:lnTo>
                  <a:lnTo>
                    <a:pt x="2100919" y="1004722"/>
                  </a:lnTo>
                  <a:lnTo>
                    <a:pt x="2059033" y="1037039"/>
                  </a:lnTo>
                  <a:lnTo>
                    <a:pt x="2017253" y="1069876"/>
                  </a:lnTo>
                  <a:lnTo>
                    <a:pt x="1975584" y="1103236"/>
                  </a:lnTo>
                  <a:lnTo>
                    <a:pt x="1934031" y="1137125"/>
                  </a:lnTo>
                  <a:lnTo>
                    <a:pt x="1892599" y="1171546"/>
                  </a:lnTo>
                  <a:lnTo>
                    <a:pt x="1851293" y="1206503"/>
                  </a:lnTo>
                  <a:lnTo>
                    <a:pt x="1810118" y="1242001"/>
                  </a:lnTo>
                  <a:lnTo>
                    <a:pt x="1769079" y="1278043"/>
                  </a:lnTo>
                  <a:lnTo>
                    <a:pt x="1728181" y="1314633"/>
                  </a:lnTo>
                  <a:lnTo>
                    <a:pt x="1687429" y="1351775"/>
                  </a:lnTo>
                  <a:lnTo>
                    <a:pt x="1646829" y="1389474"/>
                  </a:lnTo>
                  <a:lnTo>
                    <a:pt x="1606385" y="1427733"/>
                  </a:lnTo>
                  <a:lnTo>
                    <a:pt x="1566102" y="1466558"/>
                  </a:lnTo>
                  <a:lnTo>
                    <a:pt x="1525985" y="1505950"/>
                  </a:lnTo>
                  <a:lnTo>
                    <a:pt x="1486040" y="1545915"/>
                  </a:lnTo>
                  <a:lnTo>
                    <a:pt x="1446271" y="1586457"/>
                  </a:lnTo>
                  <a:lnTo>
                    <a:pt x="1406684" y="1627580"/>
                  </a:lnTo>
                  <a:lnTo>
                    <a:pt x="1367283" y="1669288"/>
                  </a:lnTo>
                  <a:lnTo>
                    <a:pt x="1328073" y="1711585"/>
                  </a:lnTo>
                  <a:lnTo>
                    <a:pt x="1289060" y="1754474"/>
                  </a:lnTo>
                  <a:lnTo>
                    <a:pt x="1250248" y="1797961"/>
                  </a:lnTo>
                  <a:lnTo>
                    <a:pt x="1211643" y="1842048"/>
                  </a:lnTo>
                  <a:lnTo>
                    <a:pt x="1173250" y="1886741"/>
                  </a:lnTo>
                  <a:lnTo>
                    <a:pt x="1135073" y="1932043"/>
                  </a:lnTo>
                  <a:lnTo>
                    <a:pt x="1097118" y="1977958"/>
                  </a:lnTo>
                  <a:lnTo>
                    <a:pt x="1059390" y="2024490"/>
                  </a:lnTo>
                  <a:lnTo>
                    <a:pt x="1021893" y="2071644"/>
                  </a:lnTo>
                  <a:lnTo>
                    <a:pt x="984633" y="2119423"/>
                  </a:lnTo>
                  <a:lnTo>
                    <a:pt x="947615" y="2167832"/>
                  </a:lnTo>
                  <a:lnTo>
                    <a:pt x="910844" y="2216874"/>
                  </a:lnTo>
                  <a:lnTo>
                    <a:pt x="874325" y="2266554"/>
                  </a:lnTo>
                  <a:lnTo>
                    <a:pt x="838062" y="2316875"/>
                  </a:lnTo>
                  <a:lnTo>
                    <a:pt x="802062" y="2367842"/>
                  </a:lnTo>
                  <a:lnTo>
                    <a:pt x="766328" y="2419459"/>
                  </a:lnTo>
                  <a:lnTo>
                    <a:pt x="730867" y="2471729"/>
                  </a:lnTo>
                  <a:lnTo>
                    <a:pt x="695682" y="2524657"/>
                  </a:lnTo>
                  <a:lnTo>
                    <a:pt x="660780" y="2578248"/>
                  </a:lnTo>
                  <a:lnTo>
                    <a:pt x="626165" y="2632504"/>
                  </a:lnTo>
                  <a:lnTo>
                    <a:pt x="591842" y="2687430"/>
                  </a:lnTo>
                  <a:lnTo>
                    <a:pt x="557816" y="2743030"/>
                  </a:lnTo>
                  <a:lnTo>
                    <a:pt x="524092" y="2799308"/>
                  </a:lnTo>
                  <a:lnTo>
                    <a:pt x="490676" y="2856269"/>
                  </a:lnTo>
                  <a:lnTo>
                    <a:pt x="457571" y="2913916"/>
                  </a:lnTo>
                  <a:lnTo>
                    <a:pt x="424784" y="2972253"/>
                  </a:lnTo>
                  <a:lnTo>
                    <a:pt x="392320" y="3031284"/>
                  </a:lnTo>
                  <a:lnTo>
                    <a:pt x="360183" y="3091014"/>
                  </a:lnTo>
                  <a:lnTo>
                    <a:pt x="328378" y="3151446"/>
                  </a:lnTo>
                  <a:lnTo>
                    <a:pt x="296911" y="3212584"/>
                  </a:lnTo>
                  <a:lnTo>
                    <a:pt x="265786" y="3274434"/>
                  </a:lnTo>
                  <a:lnTo>
                    <a:pt x="235009" y="3336997"/>
                  </a:lnTo>
                  <a:lnTo>
                    <a:pt x="204584" y="3400280"/>
                  </a:lnTo>
                  <a:lnTo>
                    <a:pt x="174517" y="3464285"/>
                  </a:lnTo>
                  <a:lnTo>
                    <a:pt x="144812" y="3529017"/>
                  </a:lnTo>
                  <a:lnTo>
                    <a:pt x="115475" y="3594480"/>
                  </a:lnTo>
                  <a:lnTo>
                    <a:pt x="86511" y="3660678"/>
                  </a:lnTo>
                  <a:lnTo>
                    <a:pt x="57924" y="3727614"/>
                  </a:lnTo>
                  <a:lnTo>
                    <a:pt x="29720" y="3795294"/>
                  </a:lnTo>
                  <a:lnTo>
                    <a:pt x="1904" y="3863721"/>
                  </a:lnTo>
                  <a:lnTo>
                    <a:pt x="0" y="3884676"/>
                  </a:lnTo>
                  <a:lnTo>
                    <a:pt x="6507480" y="3884676"/>
                  </a:lnTo>
                  <a:lnTo>
                    <a:pt x="6507480" y="0"/>
                  </a:lnTo>
                  <a:close/>
                </a:path>
              </a:pathLst>
            </a:custGeom>
            <a:solidFill>
              <a:srgbClr val="BED4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1120139"/>
              <a:ext cx="12181840" cy="5529580"/>
            </a:xfrm>
            <a:custGeom>
              <a:avLst/>
              <a:gdLst/>
              <a:ahLst/>
              <a:cxnLst/>
              <a:rect l="l" t="t" r="r" b="b"/>
              <a:pathLst>
                <a:path w="12181840" h="5529580">
                  <a:moveTo>
                    <a:pt x="0" y="5529072"/>
                  </a:moveTo>
                  <a:lnTo>
                    <a:pt x="12181332" y="5529072"/>
                  </a:lnTo>
                  <a:lnTo>
                    <a:pt x="12181332" y="0"/>
                  </a:lnTo>
                  <a:lnTo>
                    <a:pt x="0" y="0"/>
                  </a:lnTo>
                  <a:lnTo>
                    <a:pt x="0" y="55290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6649211"/>
              <a:ext cx="12181840" cy="208915"/>
            </a:xfrm>
            <a:custGeom>
              <a:avLst/>
              <a:gdLst/>
              <a:ahLst/>
              <a:cxnLst/>
              <a:rect l="l" t="t" r="r" b="b"/>
              <a:pathLst>
                <a:path w="12181840" h="208915">
                  <a:moveTo>
                    <a:pt x="12181332" y="208785"/>
                  </a:moveTo>
                  <a:lnTo>
                    <a:pt x="12181332" y="0"/>
                  </a:lnTo>
                  <a:lnTo>
                    <a:pt x="0" y="0"/>
                  </a:lnTo>
                  <a:lnTo>
                    <a:pt x="0" y="208785"/>
                  </a:lnTo>
                  <a:lnTo>
                    <a:pt x="12181332" y="208785"/>
                  </a:lnTo>
                  <a:close/>
                </a:path>
              </a:pathLst>
            </a:custGeom>
            <a:solidFill>
              <a:srgbClr val="5C91E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17252" y="5370576"/>
            <a:ext cx="1941576" cy="1197864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123594" y="236042"/>
            <a:ext cx="566864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74165" algn="l"/>
              </a:tabLst>
            </a:pPr>
            <a:r>
              <a:rPr dirty="0" sz="3200" spc="10"/>
              <a:t>活动</a:t>
            </a:r>
            <a:r>
              <a:rPr dirty="0" sz="3200" spc="-10"/>
              <a:t>一	</a:t>
            </a:r>
            <a:r>
              <a:rPr dirty="0" sz="3200" spc="5"/>
              <a:t>认识</a:t>
            </a:r>
            <a:r>
              <a:rPr dirty="0" sz="3200" spc="-10"/>
              <a:t>直</a:t>
            </a:r>
            <a:r>
              <a:rPr dirty="0" sz="3200" spc="5"/>
              <a:t>播</a:t>
            </a:r>
            <a:r>
              <a:rPr dirty="0" sz="3200" spc="-10"/>
              <a:t>电商</a:t>
            </a:r>
            <a:r>
              <a:rPr dirty="0" sz="3200"/>
              <a:t>发</a:t>
            </a:r>
            <a:r>
              <a:rPr dirty="0" sz="3200" spc="-10"/>
              <a:t>展概况</a:t>
            </a:r>
            <a:endParaRPr sz="3200"/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70431" cy="122377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664832" y="1900021"/>
            <a:ext cx="4749165" cy="3196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720725">
              <a:lnSpc>
                <a:spcPct val="130000"/>
              </a:lnSpc>
              <a:spcBef>
                <a:spcPts val="100"/>
              </a:spcBef>
            </a:pPr>
            <a:r>
              <a:rPr dirty="0" sz="2000" spc="105">
                <a:latin typeface="黑体"/>
                <a:cs typeface="黑体"/>
              </a:rPr>
              <a:t>在</a:t>
            </a:r>
            <a:r>
              <a:rPr dirty="0" sz="2000" spc="90">
                <a:latin typeface="黑体"/>
                <a:cs typeface="黑体"/>
              </a:rPr>
              <a:t>数字经济与</a:t>
            </a:r>
            <a:r>
              <a:rPr dirty="0" sz="2000" spc="105">
                <a:latin typeface="黑体"/>
                <a:cs typeface="黑体"/>
              </a:rPr>
              <a:t>实</a:t>
            </a:r>
            <a:r>
              <a:rPr dirty="0" sz="2000" spc="90">
                <a:latin typeface="黑体"/>
                <a:cs typeface="黑体"/>
              </a:rPr>
              <a:t>体经济融</a:t>
            </a:r>
            <a:r>
              <a:rPr dirty="0" sz="2000" spc="105">
                <a:latin typeface="黑体"/>
                <a:cs typeface="黑体"/>
              </a:rPr>
              <a:t>合</a:t>
            </a:r>
            <a:r>
              <a:rPr dirty="0" sz="2000" spc="90">
                <a:latin typeface="黑体"/>
                <a:cs typeface="黑体"/>
              </a:rPr>
              <a:t>发</a:t>
            </a:r>
            <a:r>
              <a:rPr dirty="0" sz="2000" spc="105">
                <a:latin typeface="黑体"/>
                <a:cs typeface="黑体"/>
              </a:rPr>
              <a:t>展</a:t>
            </a:r>
            <a:r>
              <a:rPr dirty="0" sz="2000">
                <a:latin typeface="黑体"/>
                <a:cs typeface="黑体"/>
              </a:rPr>
              <a:t>的 </a:t>
            </a:r>
            <a:r>
              <a:rPr dirty="0" sz="2000" spc="55">
                <a:latin typeface="黑体"/>
                <a:cs typeface="黑体"/>
              </a:rPr>
              <a:t>时代背</a:t>
            </a:r>
            <a:r>
              <a:rPr dirty="0" sz="2000" spc="70">
                <a:latin typeface="黑体"/>
                <a:cs typeface="黑体"/>
              </a:rPr>
              <a:t>景</a:t>
            </a:r>
            <a:r>
              <a:rPr dirty="0" sz="2000" spc="65">
                <a:latin typeface="黑体"/>
                <a:cs typeface="黑体"/>
              </a:rPr>
              <a:t>下</a:t>
            </a:r>
            <a:r>
              <a:rPr dirty="0" sz="2000" spc="60">
                <a:latin typeface="黑体"/>
                <a:cs typeface="黑体"/>
              </a:rPr>
              <a:t>，</a:t>
            </a:r>
            <a:r>
              <a:rPr dirty="0" sz="2000" spc="55">
                <a:latin typeface="黑体"/>
                <a:cs typeface="黑体"/>
              </a:rPr>
              <a:t>随着</a:t>
            </a:r>
            <a:r>
              <a:rPr dirty="0" sz="2000" spc="70">
                <a:latin typeface="黑体"/>
                <a:cs typeface="黑体"/>
              </a:rPr>
              <a:t>移</a:t>
            </a:r>
            <a:r>
              <a:rPr dirty="0" sz="2000" spc="55">
                <a:latin typeface="黑体"/>
                <a:cs typeface="黑体"/>
              </a:rPr>
              <a:t>动通</a:t>
            </a:r>
            <a:r>
              <a:rPr dirty="0" sz="2000" spc="70">
                <a:latin typeface="黑体"/>
                <a:cs typeface="黑体"/>
              </a:rPr>
              <a:t>信</a:t>
            </a:r>
            <a:r>
              <a:rPr dirty="0" sz="2000" spc="60">
                <a:latin typeface="黑体"/>
                <a:cs typeface="黑体"/>
              </a:rPr>
              <a:t>、</a:t>
            </a:r>
            <a:r>
              <a:rPr dirty="0" sz="2000" spc="70">
                <a:latin typeface="黑体"/>
                <a:cs typeface="黑体"/>
              </a:rPr>
              <a:t>物</a:t>
            </a:r>
            <a:r>
              <a:rPr dirty="0" sz="2000" spc="55">
                <a:latin typeface="黑体"/>
                <a:cs typeface="黑体"/>
              </a:rPr>
              <a:t>联</a:t>
            </a:r>
            <a:r>
              <a:rPr dirty="0" sz="2000" spc="60">
                <a:latin typeface="黑体"/>
                <a:cs typeface="黑体"/>
              </a:rPr>
              <a:t>网、</a:t>
            </a:r>
            <a:r>
              <a:rPr dirty="0" sz="2000">
                <a:latin typeface="黑体"/>
                <a:cs typeface="黑体"/>
              </a:rPr>
              <a:t>云 </a:t>
            </a:r>
            <a:r>
              <a:rPr dirty="0" sz="2000" spc="60">
                <a:latin typeface="黑体"/>
                <a:cs typeface="黑体"/>
              </a:rPr>
              <a:t>计算、</a:t>
            </a:r>
            <a:r>
              <a:rPr dirty="0" sz="2000" spc="70">
                <a:latin typeface="黑体"/>
                <a:cs typeface="黑体"/>
              </a:rPr>
              <a:t>大</a:t>
            </a:r>
            <a:r>
              <a:rPr dirty="0" sz="2000" spc="55">
                <a:latin typeface="黑体"/>
                <a:cs typeface="黑体"/>
              </a:rPr>
              <a:t>数</a:t>
            </a:r>
            <a:r>
              <a:rPr dirty="0" sz="2000" spc="60">
                <a:latin typeface="黑体"/>
                <a:cs typeface="黑体"/>
              </a:rPr>
              <a:t>据、人</a:t>
            </a:r>
            <a:r>
              <a:rPr dirty="0" sz="2000" spc="70">
                <a:latin typeface="黑体"/>
                <a:cs typeface="黑体"/>
              </a:rPr>
              <a:t>工</a:t>
            </a:r>
            <a:r>
              <a:rPr dirty="0" sz="2000" spc="60">
                <a:latin typeface="黑体"/>
                <a:cs typeface="黑体"/>
              </a:rPr>
              <a:t>智能等技</a:t>
            </a:r>
            <a:r>
              <a:rPr dirty="0" sz="2000" spc="70">
                <a:latin typeface="黑体"/>
                <a:cs typeface="黑体"/>
              </a:rPr>
              <a:t>术</a:t>
            </a:r>
            <a:r>
              <a:rPr dirty="0" sz="2000" spc="60">
                <a:latin typeface="黑体"/>
                <a:cs typeface="黑体"/>
              </a:rPr>
              <a:t>的不断</a:t>
            </a:r>
            <a:r>
              <a:rPr dirty="0" sz="2000">
                <a:latin typeface="黑体"/>
                <a:cs typeface="黑体"/>
              </a:rPr>
              <a:t>进 </a:t>
            </a:r>
            <a:r>
              <a:rPr dirty="0" sz="2000" spc="60">
                <a:latin typeface="黑体"/>
                <a:cs typeface="黑体"/>
              </a:rPr>
              <a:t>步，</a:t>
            </a:r>
            <a:r>
              <a:rPr dirty="0" sz="2000" spc="55">
                <a:latin typeface="黑体"/>
                <a:cs typeface="黑体"/>
              </a:rPr>
              <a:t>新</a:t>
            </a:r>
            <a:r>
              <a:rPr dirty="0" sz="2000" spc="70">
                <a:latin typeface="黑体"/>
                <a:cs typeface="黑体"/>
              </a:rPr>
              <a:t>零</a:t>
            </a:r>
            <a:r>
              <a:rPr dirty="0" sz="2000" spc="60">
                <a:latin typeface="黑体"/>
                <a:cs typeface="黑体"/>
              </a:rPr>
              <a:t>售、</a:t>
            </a:r>
            <a:r>
              <a:rPr dirty="0" sz="2000" spc="55">
                <a:latin typeface="黑体"/>
                <a:cs typeface="黑体"/>
              </a:rPr>
              <a:t>移动</a:t>
            </a:r>
            <a:r>
              <a:rPr dirty="0" sz="2000" spc="70">
                <a:latin typeface="黑体"/>
                <a:cs typeface="黑体"/>
              </a:rPr>
              <a:t>支</a:t>
            </a:r>
            <a:r>
              <a:rPr dirty="0" sz="2000" spc="65">
                <a:latin typeface="黑体"/>
                <a:cs typeface="黑体"/>
              </a:rPr>
              <a:t>付</a:t>
            </a:r>
            <a:r>
              <a:rPr dirty="0" sz="2000" spc="60">
                <a:latin typeface="黑体"/>
                <a:cs typeface="黑体"/>
              </a:rPr>
              <a:t>、</a:t>
            </a:r>
            <a:r>
              <a:rPr dirty="0" sz="2000" spc="55">
                <a:latin typeface="黑体"/>
                <a:cs typeface="黑体"/>
              </a:rPr>
              <a:t>网红</a:t>
            </a:r>
            <a:r>
              <a:rPr dirty="0" sz="2000" spc="70">
                <a:latin typeface="黑体"/>
                <a:cs typeface="黑体"/>
              </a:rPr>
              <a:t>经</a:t>
            </a:r>
            <a:r>
              <a:rPr dirty="0" sz="2000" spc="55">
                <a:latin typeface="黑体"/>
                <a:cs typeface="黑体"/>
              </a:rPr>
              <a:t>济等新</a:t>
            </a:r>
            <a:r>
              <a:rPr dirty="0" sz="2000">
                <a:latin typeface="黑体"/>
                <a:cs typeface="黑体"/>
              </a:rPr>
              <a:t>业 </a:t>
            </a:r>
            <a:r>
              <a:rPr dirty="0" sz="2000" spc="60">
                <a:latin typeface="黑体"/>
                <a:cs typeface="黑体"/>
              </a:rPr>
              <a:t>态、新</a:t>
            </a:r>
            <a:r>
              <a:rPr dirty="0" sz="2000" spc="70">
                <a:latin typeface="黑体"/>
                <a:cs typeface="黑体"/>
              </a:rPr>
              <a:t>模</a:t>
            </a:r>
            <a:r>
              <a:rPr dirty="0" sz="2000" spc="60">
                <a:latin typeface="黑体"/>
                <a:cs typeface="黑体"/>
              </a:rPr>
              <a:t>式不断出</a:t>
            </a:r>
            <a:r>
              <a:rPr dirty="0" sz="2000" spc="85">
                <a:latin typeface="黑体"/>
                <a:cs typeface="黑体"/>
              </a:rPr>
              <a:t>现</a:t>
            </a:r>
            <a:r>
              <a:rPr dirty="0" sz="2000" spc="60">
                <a:latin typeface="黑体"/>
                <a:cs typeface="黑体"/>
              </a:rPr>
              <a:t>，短视频</a:t>
            </a:r>
            <a:r>
              <a:rPr dirty="0" sz="2000" spc="70">
                <a:latin typeface="黑体"/>
                <a:cs typeface="黑体"/>
              </a:rPr>
              <a:t>、</a:t>
            </a:r>
            <a:r>
              <a:rPr dirty="0" sz="2000" spc="60">
                <a:latin typeface="黑体"/>
                <a:cs typeface="黑体"/>
              </a:rPr>
              <a:t>直播等新 </a:t>
            </a:r>
            <a:r>
              <a:rPr dirty="0" sz="2000" spc="55">
                <a:latin typeface="黑体"/>
                <a:cs typeface="黑体"/>
              </a:rPr>
              <a:t>的数字</a:t>
            </a:r>
            <a:r>
              <a:rPr dirty="0" sz="2000" spc="70">
                <a:latin typeface="黑体"/>
                <a:cs typeface="黑体"/>
              </a:rPr>
              <a:t>化</a:t>
            </a:r>
            <a:r>
              <a:rPr dirty="0" sz="2000" spc="55">
                <a:latin typeface="黑体"/>
                <a:cs typeface="黑体"/>
              </a:rPr>
              <a:t>营销媒介</a:t>
            </a:r>
            <a:r>
              <a:rPr dirty="0" sz="2000" spc="70">
                <a:latin typeface="黑体"/>
                <a:cs typeface="黑体"/>
              </a:rPr>
              <a:t>彻</a:t>
            </a:r>
            <a:r>
              <a:rPr dirty="0" sz="2000" spc="55">
                <a:latin typeface="黑体"/>
                <a:cs typeface="黑体"/>
              </a:rPr>
              <a:t>底改变了</a:t>
            </a:r>
            <a:r>
              <a:rPr dirty="0" sz="2000" spc="70">
                <a:latin typeface="黑体"/>
                <a:cs typeface="黑体"/>
              </a:rPr>
              <a:t>传</a:t>
            </a:r>
            <a:r>
              <a:rPr dirty="0" sz="2000" spc="55">
                <a:latin typeface="黑体"/>
                <a:cs typeface="黑体"/>
              </a:rPr>
              <a:t>统的营</a:t>
            </a:r>
            <a:r>
              <a:rPr dirty="0" sz="2000">
                <a:latin typeface="黑体"/>
                <a:cs typeface="黑体"/>
              </a:rPr>
              <a:t>销 </a:t>
            </a:r>
            <a:r>
              <a:rPr dirty="0" sz="2000" spc="60">
                <a:latin typeface="黑体"/>
                <a:cs typeface="黑体"/>
              </a:rPr>
              <a:t>模式，</a:t>
            </a:r>
            <a:r>
              <a:rPr dirty="0" sz="2000" spc="70">
                <a:latin typeface="黑体"/>
                <a:cs typeface="黑体"/>
              </a:rPr>
              <a:t>将</a:t>
            </a:r>
            <a:r>
              <a:rPr dirty="0" sz="2000" spc="55">
                <a:latin typeface="黑体"/>
                <a:cs typeface="黑体"/>
              </a:rPr>
              <a:t>处于高速</a:t>
            </a:r>
            <a:r>
              <a:rPr dirty="0" sz="2000" spc="70">
                <a:latin typeface="黑体"/>
                <a:cs typeface="黑体"/>
              </a:rPr>
              <a:t>发</a:t>
            </a:r>
            <a:r>
              <a:rPr dirty="0" sz="2000" spc="55">
                <a:latin typeface="黑体"/>
                <a:cs typeface="黑体"/>
              </a:rPr>
              <a:t>展的中国</a:t>
            </a:r>
            <a:r>
              <a:rPr dirty="0" sz="2000" spc="70">
                <a:latin typeface="黑体"/>
                <a:cs typeface="黑体"/>
              </a:rPr>
              <a:t>电</a:t>
            </a:r>
            <a:r>
              <a:rPr dirty="0" sz="2000" spc="55">
                <a:latin typeface="黑体"/>
                <a:cs typeface="黑体"/>
              </a:rPr>
              <a:t>商行业</a:t>
            </a:r>
            <a:r>
              <a:rPr dirty="0" sz="2000">
                <a:latin typeface="黑体"/>
                <a:cs typeface="黑体"/>
              </a:rPr>
              <a:t>带 </a:t>
            </a:r>
            <a:r>
              <a:rPr dirty="0" sz="2000" spc="5">
                <a:latin typeface="黑体"/>
                <a:cs typeface="黑体"/>
              </a:rPr>
              <a:t>到了</a:t>
            </a:r>
            <a:r>
              <a:rPr dirty="0" sz="2000" spc="-5">
                <a:latin typeface="黑体"/>
                <a:cs typeface="黑体"/>
              </a:rPr>
              <a:t>一</a:t>
            </a:r>
            <a:r>
              <a:rPr dirty="0" sz="2000" spc="-10">
                <a:latin typeface="黑体"/>
                <a:cs typeface="黑体"/>
              </a:rPr>
              <a:t>个</a:t>
            </a:r>
            <a:r>
              <a:rPr dirty="0" sz="2000" spc="5">
                <a:latin typeface="黑体"/>
                <a:cs typeface="黑体"/>
              </a:rPr>
              <a:t>新</a:t>
            </a:r>
            <a:r>
              <a:rPr dirty="0" sz="2000" spc="-15">
                <a:latin typeface="黑体"/>
                <a:cs typeface="黑体"/>
              </a:rPr>
              <a:t>的</a:t>
            </a:r>
            <a:r>
              <a:rPr dirty="0" sz="2000" spc="5">
                <a:latin typeface="黑体"/>
                <a:cs typeface="黑体"/>
              </a:rPr>
              <a:t>历史</a:t>
            </a:r>
            <a:r>
              <a:rPr dirty="0" sz="2000" spc="-5">
                <a:latin typeface="黑体"/>
                <a:cs typeface="黑体"/>
              </a:rPr>
              <a:t>转</a:t>
            </a:r>
            <a:r>
              <a:rPr dirty="0" sz="2000" spc="-10">
                <a:latin typeface="黑体"/>
                <a:cs typeface="黑体"/>
              </a:rPr>
              <a:t>折</a:t>
            </a:r>
            <a:r>
              <a:rPr dirty="0" sz="2000" spc="5">
                <a:latin typeface="黑体"/>
                <a:cs typeface="黑体"/>
              </a:rPr>
              <a:t>时</a:t>
            </a:r>
            <a:r>
              <a:rPr dirty="0" sz="2000" spc="-10">
                <a:latin typeface="黑体"/>
                <a:cs typeface="黑体"/>
              </a:rPr>
              <a:t>期</a:t>
            </a:r>
            <a:r>
              <a:rPr dirty="0" sz="2000" spc="5">
                <a:latin typeface="黑体"/>
                <a:cs typeface="黑体"/>
              </a:rPr>
              <a:t>。</a:t>
            </a:r>
            <a:endParaRPr sz="2000">
              <a:latin typeface="黑体"/>
              <a:cs typeface="黑体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56031" y="1283157"/>
            <a:ext cx="5280025" cy="3430270"/>
            <a:chOff x="256031" y="1283157"/>
            <a:chExt cx="5280025" cy="343027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6031" y="1283157"/>
              <a:ext cx="5280025" cy="84371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3755" y="1310640"/>
              <a:ext cx="5138928" cy="70256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6031" y="3006801"/>
              <a:ext cx="5280025" cy="84371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3755" y="3034284"/>
              <a:ext cx="5138928" cy="70256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6031" y="3869385"/>
              <a:ext cx="5280025" cy="84371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3755" y="3896868"/>
              <a:ext cx="5138928" cy="70256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6031" y="2132025"/>
              <a:ext cx="5280025" cy="84371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3755" y="2159508"/>
              <a:ext cx="5138928" cy="702563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288036" y="4800600"/>
            <a:ext cx="5280025" cy="1714500"/>
            <a:chOff x="288036" y="4800600"/>
            <a:chExt cx="5280025" cy="1714500"/>
          </a:xfrm>
        </p:grpSpPr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8036" y="4800600"/>
              <a:ext cx="5280025" cy="84371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5760" y="4828032"/>
              <a:ext cx="5138928" cy="70256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8036" y="5670803"/>
              <a:ext cx="5280025" cy="84371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5760" y="5698236"/>
              <a:ext cx="5138928" cy="702563"/>
            </a:xfrm>
            <a:prstGeom prst="rect">
              <a:avLst/>
            </a:prstGeom>
          </p:spPr>
        </p:pic>
      </p:grpSp>
      <p:sp>
        <p:nvSpPr>
          <p:cNvPr id="26" name="object 26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R="19685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树立科学的网络营销观念</a:t>
            </a:r>
          </a:p>
          <a:p>
            <a:pPr>
              <a:lnSpc>
                <a:spcPct val="100000"/>
              </a:lnSpc>
            </a:p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50"/>
          </a:p>
          <a:p>
            <a:pPr algn="ctr" marR="28575">
              <a:lnSpc>
                <a:spcPct val="100000"/>
              </a:lnSpc>
            </a:pPr>
            <a:r>
              <a:rPr dirty="0"/>
              <a:t>运用电子商务的新方法分析消费者需求</a:t>
            </a:r>
          </a:p>
          <a:p>
            <a:pPr>
              <a:lnSpc>
                <a:spcPct val="100000"/>
              </a:lnSpc>
            </a:pPr>
          </a:p>
          <a:p>
            <a:pPr>
              <a:lnSpc>
                <a:spcPct val="100000"/>
              </a:lnSpc>
              <a:spcBef>
                <a:spcPts val="25"/>
              </a:spcBef>
            </a:pPr>
          </a:p>
          <a:p>
            <a:pPr algn="ctr" marR="28575">
              <a:lnSpc>
                <a:spcPct val="100000"/>
              </a:lnSpc>
            </a:pPr>
            <a:r>
              <a:rPr dirty="0" spc="-5"/>
              <a:t>借助新数字技术提升信息传递的效率和效果</a:t>
            </a:r>
          </a:p>
          <a:p>
            <a:pPr>
              <a:lnSpc>
                <a:spcPct val="100000"/>
              </a:lnSpc>
            </a:pPr>
          </a:p>
          <a:p>
            <a:pPr>
              <a:lnSpc>
                <a:spcPct val="100000"/>
              </a:lnSpc>
            </a:pPr>
            <a:endParaRPr sz="1850"/>
          </a:p>
          <a:p>
            <a:pPr algn="ctr" marR="28575">
              <a:lnSpc>
                <a:spcPct val="100000"/>
              </a:lnSpc>
            </a:pPr>
            <a:r>
              <a:rPr dirty="0"/>
              <a:t>提升企业竞争优势</a:t>
            </a:r>
          </a:p>
          <a:p>
            <a:pPr marL="963294" marR="5080" indent="-915035">
              <a:lnSpc>
                <a:spcPct val="315900"/>
              </a:lnSpc>
              <a:spcBef>
                <a:spcPts val="535"/>
              </a:spcBef>
            </a:pPr>
            <a:r>
              <a:rPr dirty="0" spc="-5"/>
              <a:t>形成可持续发展所需要的自主学习创新能力 </a:t>
            </a:r>
            <a:r>
              <a:rPr dirty="0" spc="-5"/>
              <a:t>提升商务素养和专业技能</a:t>
            </a:r>
          </a:p>
        </p:txBody>
      </p:sp>
      <p:grpSp>
        <p:nvGrpSpPr>
          <p:cNvPr id="27" name="object 27"/>
          <p:cNvGrpSpPr/>
          <p:nvPr/>
        </p:nvGrpSpPr>
        <p:grpSpPr>
          <a:xfrm>
            <a:off x="5807964" y="1150619"/>
            <a:ext cx="516255" cy="5005705"/>
            <a:chOff x="5807964" y="1150619"/>
            <a:chExt cx="516255" cy="5005705"/>
          </a:xfrm>
        </p:grpSpPr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07964" y="1150619"/>
              <a:ext cx="515772" cy="500519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956554" y="1407413"/>
              <a:ext cx="0" cy="4507230"/>
            </a:xfrm>
            <a:custGeom>
              <a:avLst/>
              <a:gdLst/>
              <a:ahLst/>
              <a:cxnLst/>
              <a:rect l="l" t="t" r="r" b="b"/>
              <a:pathLst>
                <a:path w="0" h="4507230">
                  <a:moveTo>
                    <a:pt x="0" y="0"/>
                  </a:moveTo>
                  <a:lnTo>
                    <a:pt x="0" y="4506683"/>
                  </a:lnTo>
                </a:path>
              </a:pathLst>
            </a:custGeom>
            <a:ln w="38100">
              <a:solidFill>
                <a:srgbClr val="5F95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BED4F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object 4"/>
            <p:cNvSpPr/>
            <p:nvPr/>
          </p:nvSpPr>
          <p:spPr>
            <a:xfrm>
              <a:off x="3991355" y="28"/>
              <a:ext cx="6507480" cy="4183379"/>
            </a:xfrm>
            <a:custGeom>
              <a:avLst/>
              <a:gdLst/>
              <a:ahLst/>
              <a:cxnLst/>
              <a:rect l="l" t="t" r="r" b="b"/>
              <a:pathLst>
                <a:path w="6507480" h="4183379">
                  <a:moveTo>
                    <a:pt x="6161560" y="0"/>
                  </a:moveTo>
                  <a:lnTo>
                    <a:pt x="6064174" y="626"/>
                  </a:lnTo>
                  <a:lnTo>
                    <a:pt x="5986679" y="2071"/>
                  </a:lnTo>
                  <a:lnTo>
                    <a:pt x="5905516" y="4471"/>
                  </a:lnTo>
                  <a:lnTo>
                    <a:pt x="5820821" y="7939"/>
                  </a:lnTo>
                  <a:lnTo>
                    <a:pt x="5732731" y="12581"/>
                  </a:lnTo>
                  <a:lnTo>
                    <a:pt x="5641380" y="18509"/>
                  </a:lnTo>
                  <a:lnTo>
                    <a:pt x="5578735" y="23228"/>
                  </a:lnTo>
                  <a:lnTo>
                    <a:pt x="5514743" y="28600"/>
                  </a:lnTo>
                  <a:lnTo>
                    <a:pt x="5449442" y="34657"/>
                  </a:lnTo>
                  <a:lnTo>
                    <a:pt x="5382873" y="41430"/>
                  </a:lnTo>
                  <a:lnTo>
                    <a:pt x="5315078" y="48953"/>
                  </a:lnTo>
                  <a:lnTo>
                    <a:pt x="5246094" y="57258"/>
                  </a:lnTo>
                  <a:lnTo>
                    <a:pt x="5175965" y="66377"/>
                  </a:lnTo>
                  <a:lnTo>
                    <a:pt x="5104728" y="76343"/>
                  </a:lnTo>
                  <a:lnTo>
                    <a:pt x="5032425" y="87189"/>
                  </a:lnTo>
                  <a:lnTo>
                    <a:pt x="4959096" y="98945"/>
                  </a:lnTo>
                  <a:lnTo>
                    <a:pt x="4884781" y="111646"/>
                  </a:lnTo>
                  <a:lnTo>
                    <a:pt x="4809521" y="125324"/>
                  </a:lnTo>
                  <a:lnTo>
                    <a:pt x="4733355" y="140010"/>
                  </a:lnTo>
                  <a:lnTo>
                    <a:pt x="4656324" y="155738"/>
                  </a:lnTo>
                  <a:lnTo>
                    <a:pt x="4578469" y="172539"/>
                  </a:lnTo>
                  <a:lnTo>
                    <a:pt x="4499829" y="190447"/>
                  </a:lnTo>
                  <a:lnTo>
                    <a:pt x="4420445" y="209493"/>
                  </a:lnTo>
                  <a:lnTo>
                    <a:pt x="4340357" y="229710"/>
                  </a:lnTo>
                  <a:lnTo>
                    <a:pt x="4259605" y="251131"/>
                  </a:lnTo>
                  <a:lnTo>
                    <a:pt x="4218993" y="262303"/>
                  </a:lnTo>
                  <a:lnTo>
                    <a:pt x="4178230" y="273788"/>
                  </a:lnTo>
                  <a:lnTo>
                    <a:pt x="4137321" y="285590"/>
                  </a:lnTo>
                  <a:lnTo>
                    <a:pt x="4096272" y="297713"/>
                  </a:lnTo>
                  <a:lnTo>
                    <a:pt x="4055086" y="310161"/>
                  </a:lnTo>
                  <a:lnTo>
                    <a:pt x="4013771" y="322938"/>
                  </a:lnTo>
                  <a:lnTo>
                    <a:pt x="3972329" y="336049"/>
                  </a:lnTo>
                  <a:lnTo>
                    <a:pt x="3930767" y="349498"/>
                  </a:lnTo>
                  <a:lnTo>
                    <a:pt x="3889089" y="363287"/>
                  </a:lnTo>
                  <a:lnTo>
                    <a:pt x="3847301" y="377422"/>
                  </a:lnTo>
                  <a:lnTo>
                    <a:pt x="3805407" y="391907"/>
                  </a:lnTo>
                  <a:lnTo>
                    <a:pt x="3763413" y="406745"/>
                  </a:lnTo>
                  <a:lnTo>
                    <a:pt x="3721323" y="421941"/>
                  </a:lnTo>
                  <a:lnTo>
                    <a:pt x="3679143" y="437498"/>
                  </a:lnTo>
                  <a:lnTo>
                    <a:pt x="3636877" y="453421"/>
                  </a:lnTo>
                  <a:lnTo>
                    <a:pt x="3594531" y="469714"/>
                  </a:lnTo>
                  <a:lnTo>
                    <a:pt x="3552110" y="486381"/>
                  </a:lnTo>
                  <a:lnTo>
                    <a:pt x="3509619" y="503426"/>
                  </a:lnTo>
                  <a:lnTo>
                    <a:pt x="3467062" y="520853"/>
                  </a:lnTo>
                  <a:lnTo>
                    <a:pt x="3424445" y="538665"/>
                  </a:lnTo>
                  <a:lnTo>
                    <a:pt x="3381773" y="556868"/>
                  </a:lnTo>
                  <a:lnTo>
                    <a:pt x="3339051" y="575465"/>
                  </a:lnTo>
                  <a:lnTo>
                    <a:pt x="3296283" y="594460"/>
                  </a:lnTo>
                  <a:lnTo>
                    <a:pt x="3253476" y="613857"/>
                  </a:lnTo>
                  <a:lnTo>
                    <a:pt x="3210633" y="633661"/>
                  </a:lnTo>
                  <a:lnTo>
                    <a:pt x="3167761" y="653875"/>
                  </a:lnTo>
                  <a:lnTo>
                    <a:pt x="3124863" y="674503"/>
                  </a:lnTo>
                  <a:lnTo>
                    <a:pt x="3081946" y="695549"/>
                  </a:lnTo>
                  <a:lnTo>
                    <a:pt x="3039014" y="717018"/>
                  </a:lnTo>
                  <a:lnTo>
                    <a:pt x="2996072" y="738914"/>
                  </a:lnTo>
                  <a:lnTo>
                    <a:pt x="2953125" y="761240"/>
                  </a:lnTo>
                  <a:lnTo>
                    <a:pt x="2910178" y="784001"/>
                  </a:lnTo>
                  <a:lnTo>
                    <a:pt x="2867236" y="807201"/>
                  </a:lnTo>
                  <a:lnTo>
                    <a:pt x="2824305" y="830843"/>
                  </a:lnTo>
                  <a:lnTo>
                    <a:pt x="2781389" y="854932"/>
                  </a:lnTo>
                  <a:lnTo>
                    <a:pt x="2738493" y="879472"/>
                  </a:lnTo>
                  <a:lnTo>
                    <a:pt x="2695623" y="904467"/>
                  </a:lnTo>
                  <a:lnTo>
                    <a:pt x="2652783" y="929921"/>
                  </a:lnTo>
                  <a:lnTo>
                    <a:pt x="2609978" y="955838"/>
                  </a:lnTo>
                  <a:lnTo>
                    <a:pt x="2567214" y="982222"/>
                  </a:lnTo>
                  <a:lnTo>
                    <a:pt x="2524495" y="1009077"/>
                  </a:lnTo>
                  <a:lnTo>
                    <a:pt x="2481827" y="1036407"/>
                  </a:lnTo>
                  <a:lnTo>
                    <a:pt x="2439215" y="1064217"/>
                  </a:lnTo>
                  <a:lnTo>
                    <a:pt x="2396663" y="1092510"/>
                  </a:lnTo>
                  <a:lnTo>
                    <a:pt x="2354177" y="1121290"/>
                  </a:lnTo>
                  <a:lnTo>
                    <a:pt x="2311761" y="1150562"/>
                  </a:lnTo>
                  <a:lnTo>
                    <a:pt x="2269421" y="1180329"/>
                  </a:lnTo>
                  <a:lnTo>
                    <a:pt x="2227162" y="1210595"/>
                  </a:lnTo>
                  <a:lnTo>
                    <a:pt x="2184989" y="1241365"/>
                  </a:lnTo>
                  <a:lnTo>
                    <a:pt x="2142906" y="1272643"/>
                  </a:lnTo>
                  <a:lnTo>
                    <a:pt x="2100919" y="1304432"/>
                  </a:lnTo>
                  <a:lnTo>
                    <a:pt x="2059033" y="1336737"/>
                  </a:lnTo>
                  <a:lnTo>
                    <a:pt x="2017253" y="1369562"/>
                  </a:lnTo>
                  <a:lnTo>
                    <a:pt x="1975584" y="1402911"/>
                  </a:lnTo>
                  <a:lnTo>
                    <a:pt x="1934031" y="1436788"/>
                  </a:lnTo>
                  <a:lnTo>
                    <a:pt x="1892599" y="1471196"/>
                  </a:lnTo>
                  <a:lnTo>
                    <a:pt x="1851293" y="1506141"/>
                  </a:lnTo>
                  <a:lnTo>
                    <a:pt x="1810118" y="1541625"/>
                  </a:lnTo>
                  <a:lnTo>
                    <a:pt x="1769079" y="1577654"/>
                  </a:lnTo>
                  <a:lnTo>
                    <a:pt x="1728181" y="1614231"/>
                  </a:lnTo>
                  <a:lnTo>
                    <a:pt x="1687429" y="1651360"/>
                  </a:lnTo>
                  <a:lnTo>
                    <a:pt x="1646829" y="1689045"/>
                  </a:lnTo>
                  <a:lnTo>
                    <a:pt x="1606385" y="1727290"/>
                  </a:lnTo>
                  <a:lnTo>
                    <a:pt x="1566102" y="1766100"/>
                  </a:lnTo>
                  <a:lnTo>
                    <a:pt x="1525985" y="1805479"/>
                  </a:lnTo>
                  <a:lnTo>
                    <a:pt x="1486040" y="1845429"/>
                  </a:lnTo>
                  <a:lnTo>
                    <a:pt x="1446271" y="1885957"/>
                  </a:lnTo>
                  <a:lnTo>
                    <a:pt x="1406684" y="1927065"/>
                  </a:lnTo>
                  <a:lnTo>
                    <a:pt x="1367283" y="1968757"/>
                  </a:lnTo>
                  <a:lnTo>
                    <a:pt x="1328073" y="2011039"/>
                  </a:lnTo>
                  <a:lnTo>
                    <a:pt x="1289060" y="2053913"/>
                  </a:lnTo>
                  <a:lnTo>
                    <a:pt x="1250248" y="2097383"/>
                  </a:lnTo>
                  <a:lnTo>
                    <a:pt x="1211643" y="2141455"/>
                  </a:lnTo>
                  <a:lnTo>
                    <a:pt x="1173250" y="2186132"/>
                  </a:lnTo>
                  <a:lnTo>
                    <a:pt x="1135073" y="2231417"/>
                  </a:lnTo>
                  <a:lnTo>
                    <a:pt x="1097118" y="2277316"/>
                  </a:lnTo>
                  <a:lnTo>
                    <a:pt x="1059390" y="2323831"/>
                  </a:lnTo>
                  <a:lnTo>
                    <a:pt x="1021893" y="2370968"/>
                  </a:lnTo>
                  <a:lnTo>
                    <a:pt x="984633" y="2418730"/>
                  </a:lnTo>
                  <a:lnTo>
                    <a:pt x="947615" y="2467121"/>
                  </a:lnTo>
                  <a:lnTo>
                    <a:pt x="910844" y="2516145"/>
                  </a:lnTo>
                  <a:lnTo>
                    <a:pt x="874325" y="2565807"/>
                  </a:lnTo>
                  <a:lnTo>
                    <a:pt x="838062" y="2616110"/>
                  </a:lnTo>
                  <a:lnTo>
                    <a:pt x="802062" y="2667058"/>
                  </a:lnTo>
                  <a:lnTo>
                    <a:pt x="766328" y="2718656"/>
                  </a:lnTo>
                  <a:lnTo>
                    <a:pt x="730867" y="2770908"/>
                  </a:lnTo>
                  <a:lnTo>
                    <a:pt x="695682" y="2823817"/>
                  </a:lnTo>
                  <a:lnTo>
                    <a:pt x="660780" y="2877388"/>
                  </a:lnTo>
                  <a:lnTo>
                    <a:pt x="626165" y="2931624"/>
                  </a:lnTo>
                  <a:lnTo>
                    <a:pt x="591842" y="2986531"/>
                  </a:lnTo>
                  <a:lnTo>
                    <a:pt x="557816" y="3042111"/>
                  </a:lnTo>
                  <a:lnTo>
                    <a:pt x="524092" y="3098369"/>
                  </a:lnTo>
                  <a:lnTo>
                    <a:pt x="490676" y="3155309"/>
                  </a:lnTo>
                  <a:lnTo>
                    <a:pt x="457571" y="3212935"/>
                  </a:lnTo>
                  <a:lnTo>
                    <a:pt x="424784" y="3271250"/>
                  </a:lnTo>
                  <a:lnTo>
                    <a:pt x="392320" y="3330260"/>
                  </a:lnTo>
                  <a:lnTo>
                    <a:pt x="360183" y="3389969"/>
                  </a:lnTo>
                  <a:lnTo>
                    <a:pt x="328378" y="3450379"/>
                  </a:lnTo>
                  <a:lnTo>
                    <a:pt x="296911" y="3511495"/>
                  </a:lnTo>
                  <a:lnTo>
                    <a:pt x="265786" y="3573322"/>
                  </a:lnTo>
                  <a:lnTo>
                    <a:pt x="235009" y="3635863"/>
                  </a:lnTo>
                  <a:lnTo>
                    <a:pt x="204584" y="3699123"/>
                  </a:lnTo>
                  <a:lnTo>
                    <a:pt x="174517" y="3763105"/>
                  </a:lnTo>
                  <a:lnTo>
                    <a:pt x="144812" y="3827814"/>
                  </a:lnTo>
                  <a:lnTo>
                    <a:pt x="115475" y="3893253"/>
                  </a:lnTo>
                  <a:lnTo>
                    <a:pt x="86511" y="3959427"/>
                  </a:lnTo>
                  <a:lnTo>
                    <a:pt x="57924" y="4026339"/>
                  </a:lnTo>
                  <a:lnTo>
                    <a:pt x="29720" y="4093994"/>
                  </a:lnTo>
                  <a:lnTo>
                    <a:pt x="1905" y="4162396"/>
                  </a:lnTo>
                  <a:lnTo>
                    <a:pt x="0" y="4183351"/>
                  </a:lnTo>
                  <a:lnTo>
                    <a:pt x="6507480" y="4183351"/>
                  </a:lnTo>
                  <a:lnTo>
                    <a:pt x="6507480" y="8861"/>
                  </a:lnTo>
                  <a:lnTo>
                    <a:pt x="6461034" y="6634"/>
                  </a:lnTo>
                  <a:lnTo>
                    <a:pt x="6354287" y="2752"/>
                  </a:lnTo>
                  <a:lnTo>
                    <a:pt x="6251862" y="619"/>
                  </a:lnTo>
                  <a:lnTo>
                    <a:pt x="6161560" y="0"/>
                  </a:lnTo>
                  <a:close/>
                </a:path>
              </a:pathLst>
            </a:custGeom>
            <a:solidFill>
              <a:srgbClr val="DFEA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84520" y="0"/>
              <a:ext cx="6507480" cy="3884929"/>
            </a:xfrm>
            <a:custGeom>
              <a:avLst/>
              <a:gdLst/>
              <a:ahLst/>
              <a:cxnLst/>
              <a:rect l="l" t="t" r="r" b="b"/>
              <a:pathLst>
                <a:path w="6507480" h="3884929">
                  <a:moveTo>
                    <a:pt x="6507480" y="0"/>
                  </a:moveTo>
                  <a:lnTo>
                    <a:pt x="4088446" y="0"/>
                  </a:lnTo>
                  <a:lnTo>
                    <a:pt x="4055086" y="10086"/>
                  </a:lnTo>
                  <a:lnTo>
                    <a:pt x="3972329" y="35984"/>
                  </a:lnTo>
                  <a:lnTo>
                    <a:pt x="3889089" y="63232"/>
                  </a:lnTo>
                  <a:lnTo>
                    <a:pt x="3805407" y="91863"/>
                  </a:lnTo>
                  <a:lnTo>
                    <a:pt x="3721323" y="121908"/>
                  </a:lnTo>
                  <a:lnTo>
                    <a:pt x="3636877" y="153400"/>
                  </a:lnTo>
                  <a:lnTo>
                    <a:pt x="3552110" y="186372"/>
                  </a:lnTo>
                  <a:lnTo>
                    <a:pt x="3467062" y="220856"/>
                  </a:lnTo>
                  <a:lnTo>
                    <a:pt x="3381773" y="256885"/>
                  </a:lnTo>
                  <a:lnTo>
                    <a:pt x="3296283" y="294490"/>
                  </a:lnTo>
                  <a:lnTo>
                    <a:pt x="3210633" y="333706"/>
                  </a:lnTo>
                  <a:lnTo>
                    <a:pt x="3124863" y="374563"/>
                  </a:lnTo>
                  <a:lnTo>
                    <a:pt x="3039014" y="417094"/>
                  </a:lnTo>
                  <a:lnTo>
                    <a:pt x="2953125" y="461332"/>
                  </a:lnTo>
                  <a:lnTo>
                    <a:pt x="2910178" y="484101"/>
                  </a:lnTo>
                  <a:lnTo>
                    <a:pt x="2867236" y="507309"/>
                  </a:lnTo>
                  <a:lnTo>
                    <a:pt x="2824305" y="530960"/>
                  </a:lnTo>
                  <a:lnTo>
                    <a:pt x="2781389" y="555058"/>
                  </a:lnTo>
                  <a:lnTo>
                    <a:pt x="2738493" y="579607"/>
                  </a:lnTo>
                  <a:lnTo>
                    <a:pt x="2695623" y="604611"/>
                  </a:lnTo>
                  <a:lnTo>
                    <a:pt x="2652783" y="630074"/>
                  </a:lnTo>
                  <a:lnTo>
                    <a:pt x="2609978" y="656001"/>
                  </a:lnTo>
                  <a:lnTo>
                    <a:pt x="2567214" y="682394"/>
                  </a:lnTo>
                  <a:lnTo>
                    <a:pt x="2524495" y="709259"/>
                  </a:lnTo>
                  <a:lnTo>
                    <a:pt x="2481827" y="736599"/>
                  </a:lnTo>
                  <a:lnTo>
                    <a:pt x="2439215" y="764419"/>
                  </a:lnTo>
                  <a:lnTo>
                    <a:pt x="2396663" y="792722"/>
                  </a:lnTo>
                  <a:lnTo>
                    <a:pt x="2354177" y="821513"/>
                  </a:lnTo>
                  <a:lnTo>
                    <a:pt x="2311761" y="850795"/>
                  </a:lnTo>
                  <a:lnTo>
                    <a:pt x="2269421" y="880573"/>
                  </a:lnTo>
                  <a:lnTo>
                    <a:pt x="2227162" y="910851"/>
                  </a:lnTo>
                  <a:lnTo>
                    <a:pt x="2184989" y="941632"/>
                  </a:lnTo>
                  <a:lnTo>
                    <a:pt x="2142906" y="972921"/>
                  </a:lnTo>
                  <a:lnTo>
                    <a:pt x="2100919" y="1004722"/>
                  </a:lnTo>
                  <a:lnTo>
                    <a:pt x="2059033" y="1037039"/>
                  </a:lnTo>
                  <a:lnTo>
                    <a:pt x="2017253" y="1069876"/>
                  </a:lnTo>
                  <a:lnTo>
                    <a:pt x="1975584" y="1103236"/>
                  </a:lnTo>
                  <a:lnTo>
                    <a:pt x="1934031" y="1137125"/>
                  </a:lnTo>
                  <a:lnTo>
                    <a:pt x="1892599" y="1171546"/>
                  </a:lnTo>
                  <a:lnTo>
                    <a:pt x="1851293" y="1206503"/>
                  </a:lnTo>
                  <a:lnTo>
                    <a:pt x="1810118" y="1242001"/>
                  </a:lnTo>
                  <a:lnTo>
                    <a:pt x="1769079" y="1278043"/>
                  </a:lnTo>
                  <a:lnTo>
                    <a:pt x="1728181" y="1314633"/>
                  </a:lnTo>
                  <a:lnTo>
                    <a:pt x="1687429" y="1351775"/>
                  </a:lnTo>
                  <a:lnTo>
                    <a:pt x="1646829" y="1389474"/>
                  </a:lnTo>
                  <a:lnTo>
                    <a:pt x="1606385" y="1427733"/>
                  </a:lnTo>
                  <a:lnTo>
                    <a:pt x="1566102" y="1466558"/>
                  </a:lnTo>
                  <a:lnTo>
                    <a:pt x="1525985" y="1505950"/>
                  </a:lnTo>
                  <a:lnTo>
                    <a:pt x="1486040" y="1545915"/>
                  </a:lnTo>
                  <a:lnTo>
                    <a:pt x="1446271" y="1586457"/>
                  </a:lnTo>
                  <a:lnTo>
                    <a:pt x="1406684" y="1627580"/>
                  </a:lnTo>
                  <a:lnTo>
                    <a:pt x="1367283" y="1669288"/>
                  </a:lnTo>
                  <a:lnTo>
                    <a:pt x="1328073" y="1711585"/>
                  </a:lnTo>
                  <a:lnTo>
                    <a:pt x="1289060" y="1754474"/>
                  </a:lnTo>
                  <a:lnTo>
                    <a:pt x="1250248" y="1797961"/>
                  </a:lnTo>
                  <a:lnTo>
                    <a:pt x="1211643" y="1842048"/>
                  </a:lnTo>
                  <a:lnTo>
                    <a:pt x="1173250" y="1886741"/>
                  </a:lnTo>
                  <a:lnTo>
                    <a:pt x="1135073" y="1932043"/>
                  </a:lnTo>
                  <a:lnTo>
                    <a:pt x="1097118" y="1977958"/>
                  </a:lnTo>
                  <a:lnTo>
                    <a:pt x="1059390" y="2024490"/>
                  </a:lnTo>
                  <a:lnTo>
                    <a:pt x="1021893" y="2071644"/>
                  </a:lnTo>
                  <a:lnTo>
                    <a:pt x="984633" y="2119423"/>
                  </a:lnTo>
                  <a:lnTo>
                    <a:pt x="947615" y="2167832"/>
                  </a:lnTo>
                  <a:lnTo>
                    <a:pt x="910844" y="2216874"/>
                  </a:lnTo>
                  <a:lnTo>
                    <a:pt x="874325" y="2266554"/>
                  </a:lnTo>
                  <a:lnTo>
                    <a:pt x="838062" y="2316875"/>
                  </a:lnTo>
                  <a:lnTo>
                    <a:pt x="802062" y="2367842"/>
                  </a:lnTo>
                  <a:lnTo>
                    <a:pt x="766328" y="2419459"/>
                  </a:lnTo>
                  <a:lnTo>
                    <a:pt x="730867" y="2471729"/>
                  </a:lnTo>
                  <a:lnTo>
                    <a:pt x="695682" y="2524657"/>
                  </a:lnTo>
                  <a:lnTo>
                    <a:pt x="660780" y="2578248"/>
                  </a:lnTo>
                  <a:lnTo>
                    <a:pt x="626165" y="2632504"/>
                  </a:lnTo>
                  <a:lnTo>
                    <a:pt x="591842" y="2687430"/>
                  </a:lnTo>
                  <a:lnTo>
                    <a:pt x="557816" y="2743030"/>
                  </a:lnTo>
                  <a:lnTo>
                    <a:pt x="524092" y="2799308"/>
                  </a:lnTo>
                  <a:lnTo>
                    <a:pt x="490676" y="2856269"/>
                  </a:lnTo>
                  <a:lnTo>
                    <a:pt x="457571" y="2913916"/>
                  </a:lnTo>
                  <a:lnTo>
                    <a:pt x="424784" y="2972253"/>
                  </a:lnTo>
                  <a:lnTo>
                    <a:pt x="392320" y="3031284"/>
                  </a:lnTo>
                  <a:lnTo>
                    <a:pt x="360183" y="3091014"/>
                  </a:lnTo>
                  <a:lnTo>
                    <a:pt x="328378" y="3151446"/>
                  </a:lnTo>
                  <a:lnTo>
                    <a:pt x="296911" y="3212584"/>
                  </a:lnTo>
                  <a:lnTo>
                    <a:pt x="265786" y="3274434"/>
                  </a:lnTo>
                  <a:lnTo>
                    <a:pt x="235009" y="3336997"/>
                  </a:lnTo>
                  <a:lnTo>
                    <a:pt x="204584" y="3400280"/>
                  </a:lnTo>
                  <a:lnTo>
                    <a:pt x="174517" y="3464285"/>
                  </a:lnTo>
                  <a:lnTo>
                    <a:pt x="144812" y="3529017"/>
                  </a:lnTo>
                  <a:lnTo>
                    <a:pt x="115475" y="3594480"/>
                  </a:lnTo>
                  <a:lnTo>
                    <a:pt x="86511" y="3660678"/>
                  </a:lnTo>
                  <a:lnTo>
                    <a:pt x="57924" y="3727614"/>
                  </a:lnTo>
                  <a:lnTo>
                    <a:pt x="29720" y="3795294"/>
                  </a:lnTo>
                  <a:lnTo>
                    <a:pt x="1904" y="3863721"/>
                  </a:lnTo>
                  <a:lnTo>
                    <a:pt x="0" y="3884676"/>
                  </a:lnTo>
                  <a:lnTo>
                    <a:pt x="6507480" y="3884676"/>
                  </a:lnTo>
                  <a:lnTo>
                    <a:pt x="6507480" y="0"/>
                  </a:lnTo>
                  <a:close/>
                </a:path>
              </a:pathLst>
            </a:custGeom>
            <a:solidFill>
              <a:srgbClr val="BED4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1120139"/>
              <a:ext cx="12181840" cy="5529580"/>
            </a:xfrm>
            <a:custGeom>
              <a:avLst/>
              <a:gdLst/>
              <a:ahLst/>
              <a:cxnLst/>
              <a:rect l="l" t="t" r="r" b="b"/>
              <a:pathLst>
                <a:path w="12181840" h="5529580">
                  <a:moveTo>
                    <a:pt x="0" y="5529072"/>
                  </a:moveTo>
                  <a:lnTo>
                    <a:pt x="12181332" y="5529072"/>
                  </a:lnTo>
                  <a:lnTo>
                    <a:pt x="12181332" y="0"/>
                  </a:lnTo>
                  <a:lnTo>
                    <a:pt x="0" y="0"/>
                  </a:lnTo>
                  <a:lnTo>
                    <a:pt x="0" y="55290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6649211"/>
              <a:ext cx="12181840" cy="208915"/>
            </a:xfrm>
            <a:custGeom>
              <a:avLst/>
              <a:gdLst/>
              <a:ahLst/>
              <a:cxnLst/>
              <a:rect l="l" t="t" r="r" b="b"/>
              <a:pathLst>
                <a:path w="12181840" h="208915">
                  <a:moveTo>
                    <a:pt x="12181332" y="208785"/>
                  </a:moveTo>
                  <a:lnTo>
                    <a:pt x="12181332" y="0"/>
                  </a:lnTo>
                  <a:lnTo>
                    <a:pt x="0" y="0"/>
                  </a:lnTo>
                  <a:lnTo>
                    <a:pt x="0" y="208785"/>
                  </a:lnTo>
                  <a:lnTo>
                    <a:pt x="12181332" y="208785"/>
                  </a:lnTo>
                  <a:close/>
                </a:path>
              </a:pathLst>
            </a:custGeom>
            <a:solidFill>
              <a:srgbClr val="5C91E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17252" y="5370576"/>
            <a:ext cx="1941576" cy="1197864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123594" y="236042"/>
            <a:ext cx="566864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74165" algn="l"/>
              </a:tabLst>
            </a:pPr>
            <a:r>
              <a:rPr dirty="0" sz="3200" spc="10"/>
              <a:t>活动</a:t>
            </a:r>
            <a:r>
              <a:rPr dirty="0" sz="3200" spc="-10"/>
              <a:t>一	</a:t>
            </a:r>
            <a:r>
              <a:rPr dirty="0" sz="3200" spc="5"/>
              <a:t>认识</a:t>
            </a:r>
            <a:r>
              <a:rPr dirty="0" sz="3200" spc="-10"/>
              <a:t>直</a:t>
            </a:r>
            <a:r>
              <a:rPr dirty="0" sz="3200" spc="5"/>
              <a:t>播</a:t>
            </a:r>
            <a:r>
              <a:rPr dirty="0" sz="3200" spc="-10"/>
              <a:t>电商</a:t>
            </a:r>
            <a:r>
              <a:rPr dirty="0" sz="3200"/>
              <a:t>发</a:t>
            </a:r>
            <a:r>
              <a:rPr dirty="0" sz="3200" spc="-10"/>
              <a:t>展概况</a:t>
            </a:r>
            <a:endParaRPr sz="3200"/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70431" cy="122377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18312" y="2138933"/>
            <a:ext cx="11417300" cy="1452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720725">
              <a:lnSpc>
                <a:spcPct val="130000"/>
              </a:lnSpc>
              <a:spcBef>
                <a:spcPts val="100"/>
              </a:spcBef>
            </a:pPr>
            <a:r>
              <a:rPr dirty="0" sz="2400">
                <a:latin typeface="黑体"/>
                <a:cs typeface="黑体"/>
              </a:rPr>
              <a:t>直播电</a:t>
            </a:r>
            <a:r>
              <a:rPr dirty="0" sz="2400" spc="-5">
                <a:latin typeface="黑体"/>
                <a:cs typeface="黑体"/>
              </a:rPr>
              <a:t>商</a:t>
            </a:r>
            <a:r>
              <a:rPr dirty="0" sz="2400">
                <a:latin typeface="黑体"/>
                <a:cs typeface="黑体"/>
              </a:rPr>
              <a:t>，顾名思义就是在互联网上通过现场直播的方式宣传并售卖商</a:t>
            </a:r>
            <a:r>
              <a:rPr dirty="0" sz="2400" spc="-55">
                <a:latin typeface="黑体"/>
                <a:cs typeface="黑体"/>
              </a:rPr>
              <a:t>品</a:t>
            </a:r>
            <a:r>
              <a:rPr dirty="0" sz="2400">
                <a:latin typeface="黑体"/>
                <a:cs typeface="黑体"/>
              </a:rPr>
              <a:t>，是一 </a:t>
            </a:r>
            <a:r>
              <a:rPr dirty="0" sz="2400" spc="20">
                <a:latin typeface="黑体"/>
                <a:cs typeface="黑体"/>
              </a:rPr>
              <a:t>种消费场景的转</a:t>
            </a:r>
            <a:r>
              <a:rPr dirty="0" sz="2400" spc="25">
                <a:latin typeface="黑体"/>
                <a:cs typeface="黑体"/>
              </a:rPr>
              <a:t>换</a:t>
            </a:r>
            <a:r>
              <a:rPr dirty="0" sz="2400" spc="20">
                <a:latin typeface="黑体"/>
                <a:cs typeface="黑体"/>
              </a:rPr>
              <a:t>，把线下或者电商平台的店铺转换到了直播</a:t>
            </a:r>
            <a:r>
              <a:rPr dirty="0" sz="2400" spc="25">
                <a:latin typeface="黑体"/>
                <a:cs typeface="黑体"/>
              </a:rPr>
              <a:t>间</a:t>
            </a:r>
            <a:r>
              <a:rPr dirty="0" sz="2400" spc="20">
                <a:latin typeface="黑体"/>
                <a:cs typeface="黑体"/>
              </a:rPr>
              <a:t>。这种经营活动通过 </a:t>
            </a:r>
            <a:r>
              <a:rPr dirty="0" sz="2400">
                <a:latin typeface="黑体"/>
                <a:cs typeface="黑体"/>
              </a:rPr>
              <a:t>主播来引导流</a:t>
            </a:r>
            <a:r>
              <a:rPr dirty="0" sz="2400" spc="-5">
                <a:latin typeface="黑体"/>
                <a:cs typeface="黑体"/>
              </a:rPr>
              <a:t>量</a:t>
            </a:r>
            <a:r>
              <a:rPr dirty="0" sz="2400">
                <a:latin typeface="黑体"/>
                <a:cs typeface="黑体"/>
              </a:rPr>
              <a:t>，以电商为基础，达到销售商品或营销推广的作</a:t>
            </a:r>
            <a:r>
              <a:rPr dirty="0" sz="2400" spc="-30">
                <a:latin typeface="黑体"/>
                <a:cs typeface="黑体"/>
              </a:rPr>
              <a:t>用</a:t>
            </a:r>
            <a:r>
              <a:rPr dirty="0" sz="2400">
                <a:latin typeface="黑体"/>
                <a:cs typeface="黑体"/>
              </a:rPr>
              <a:t>。</a:t>
            </a:r>
            <a:endParaRPr sz="2400">
              <a:latin typeface="黑体"/>
              <a:cs typeface="黑体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45792" y="4256532"/>
            <a:ext cx="1910080" cy="533400"/>
          </a:xfrm>
          <a:prstGeom prst="rect">
            <a:avLst/>
          </a:prstGeom>
          <a:solidFill>
            <a:srgbClr val="307ADF"/>
          </a:solidFill>
        </p:spPr>
        <p:txBody>
          <a:bodyPr wrap="square" lIns="0" tIns="80010" rIns="0" bIns="0" rtlCol="0" vert="horz">
            <a:spAutoFit/>
          </a:bodyPr>
          <a:lstStyle/>
          <a:p>
            <a:pPr marL="344170">
              <a:lnSpc>
                <a:spcPct val="100000"/>
              </a:lnSpc>
              <a:spcBef>
                <a:spcPts val="630"/>
              </a:spcBef>
            </a:pPr>
            <a:r>
              <a:rPr dirty="0" sz="2400">
                <a:solidFill>
                  <a:srgbClr val="FFFFFF"/>
                </a:solidFill>
                <a:latin typeface="黑体"/>
                <a:cs typeface="黑体"/>
              </a:rPr>
              <a:t>线下平台</a:t>
            </a:r>
            <a:endParaRPr sz="2400">
              <a:latin typeface="黑体"/>
              <a:cs typeface="黑体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21407" y="5355335"/>
            <a:ext cx="1910080" cy="533400"/>
          </a:xfrm>
          <a:prstGeom prst="rect">
            <a:avLst/>
          </a:prstGeom>
          <a:solidFill>
            <a:srgbClr val="307ADF"/>
          </a:solidFill>
        </p:spPr>
        <p:txBody>
          <a:bodyPr wrap="square" lIns="0" tIns="81280" rIns="0" bIns="0" rtlCol="0" vert="horz">
            <a:spAutoFit/>
          </a:bodyPr>
          <a:lstStyle/>
          <a:p>
            <a:pPr marL="344170">
              <a:lnSpc>
                <a:spcPct val="100000"/>
              </a:lnSpc>
              <a:spcBef>
                <a:spcPts val="640"/>
              </a:spcBef>
            </a:pPr>
            <a:r>
              <a:rPr dirty="0" sz="2400">
                <a:solidFill>
                  <a:srgbClr val="FFFFFF"/>
                </a:solidFill>
                <a:latin typeface="黑体"/>
                <a:cs typeface="黑体"/>
              </a:rPr>
              <a:t>电商平台</a:t>
            </a:r>
            <a:endParaRPr sz="2400">
              <a:latin typeface="黑体"/>
              <a:cs typeface="黑体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891917" y="4884420"/>
            <a:ext cx="368935" cy="353060"/>
          </a:xfrm>
          <a:custGeom>
            <a:avLst/>
            <a:gdLst/>
            <a:ahLst/>
            <a:cxnLst/>
            <a:rect l="l" t="t" r="r" b="b"/>
            <a:pathLst>
              <a:path w="368935" h="353060">
                <a:moveTo>
                  <a:pt x="368554" y="119380"/>
                </a:moveTo>
                <a:lnTo>
                  <a:pt x="240792" y="119380"/>
                </a:lnTo>
                <a:lnTo>
                  <a:pt x="240792" y="0"/>
                </a:lnTo>
                <a:lnTo>
                  <a:pt x="127762" y="0"/>
                </a:lnTo>
                <a:lnTo>
                  <a:pt x="127762" y="119380"/>
                </a:lnTo>
                <a:lnTo>
                  <a:pt x="0" y="119380"/>
                </a:lnTo>
                <a:lnTo>
                  <a:pt x="0" y="232410"/>
                </a:lnTo>
                <a:lnTo>
                  <a:pt x="127762" y="232410"/>
                </a:lnTo>
                <a:lnTo>
                  <a:pt x="127762" y="353060"/>
                </a:lnTo>
                <a:lnTo>
                  <a:pt x="240792" y="353060"/>
                </a:lnTo>
                <a:lnTo>
                  <a:pt x="240792" y="232410"/>
                </a:lnTo>
                <a:lnTo>
                  <a:pt x="368554" y="232410"/>
                </a:lnTo>
                <a:lnTo>
                  <a:pt x="368554" y="119380"/>
                </a:lnTo>
                <a:close/>
              </a:path>
            </a:pathLst>
          </a:custGeom>
          <a:solidFill>
            <a:srgbClr val="307A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4728971" y="4733544"/>
            <a:ext cx="1910080" cy="533400"/>
          </a:xfrm>
          <a:prstGeom prst="rect">
            <a:avLst/>
          </a:prstGeom>
          <a:solidFill>
            <a:srgbClr val="307ADF"/>
          </a:solidFill>
        </p:spPr>
        <p:txBody>
          <a:bodyPr wrap="square" lIns="0" tIns="80010" rIns="0" bIns="0" rtlCol="0" vert="horz">
            <a:spAutoFit/>
          </a:bodyPr>
          <a:lstStyle/>
          <a:p>
            <a:pPr marL="497205">
              <a:lnSpc>
                <a:spcPct val="100000"/>
              </a:lnSpc>
              <a:spcBef>
                <a:spcPts val="630"/>
              </a:spcBef>
            </a:pPr>
            <a:r>
              <a:rPr dirty="0" sz="2400">
                <a:solidFill>
                  <a:srgbClr val="FFFFFF"/>
                </a:solidFill>
                <a:latin typeface="黑体"/>
                <a:cs typeface="黑体"/>
              </a:rPr>
              <a:t>直播间</a:t>
            </a:r>
            <a:endParaRPr sz="2400">
              <a:latin typeface="黑体"/>
              <a:cs typeface="黑体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338059" y="4367784"/>
            <a:ext cx="1911350" cy="533400"/>
          </a:xfrm>
          <a:prstGeom prst="rect">
            <a:avLst/>
          </a:prstGeom>
          <a:solidFill>
            <a:srgbClr val="307ADF"/>
          </a:solidFill>
        </p:spPr>
        <p:txBody>
          <a:bodyPr wrap="square" lIns="0" tIns="80010" rIns="0" bIns="0" rtlCol="0" vert="horz">
            <a:spAutoFit/>
          </a:bodyPr>
          <a:lstStyle/>
          <a:p>
            <a:pPr marL="346075">
              <a:lnSpc>
                <a:spcPct val="100000"/>
              </a:lnSpc>
              <a:spcBef>
                <a:spcPts val="630"/>
              </a:spcBef>
            </a:pPr>
            <a:r>
              <a:rPr dirty="0" sz="2400">
                <a:solidFill>
                  <a:srgbClr val="FFFFFF"/>
                </a:solidFill>
                <a:latin typeface="黑体"/>
                <a:cs typeface="黑体"/>
              </a:rPr>
              <a:t>销售商品</a:t>
            </a:r>
            <a:endParaRPr sz="2400">
              <a:latin typeface="黑体"/>
              <a:cs typeface="黑体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339583" y="5199888"/>
            <a:ext cx="1910080" cy="533400"/>
          </a:xfrm>
          <a:prstGeom prst="rect">
            <a:avLst/>
          </a:prstGeom>
          <a:solidFill>
            <a:srgbClr val="307ADF"/>
          </a:solidFill>
        </p:spPr>
        <p:txBody>
          <a:bodyPr wrap="square" lIns="0" tIns="80645" rIns="0" bIns="0" rtlCol="0" vert="horz">
            <a:spAutoFit/>
          </a:bodyPr>
          <a:lstStyle/>
          <a:p>
            <a:pPr marL="344805">
              <a:lnSpc>
                <a:spcPct val="100000"/>
              </a:lnSpc>
              <a:spcBef>
                <a:spcPts val="635"/>
              </a:spcBef>
            </a:pPr>
            <a:r>
              <a:rPr dirty="0" sz="2400">
                <a:solidFill>
                  <a:srgbClr val="FFFFFF"/>
                </a:solidFill>
                <a:latin typeface="黑体"/>
                <a:cs typeface="黑体"/>
              </a:rPr>
              <a:t>营销推广</a:t>
            </a:r>
            <a:endParaRPr sz="2400">
              <a:latin typeface="黑体"/>
              <a:cs typeface="黑体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868170" y="3878326"/>
            <a:ext cx="2856865" cy="2357120"/>
            <a:chOff x="1868170" y="3878326"/>
            <a:chExt cx="2856865" cy="2357120"/>
          </a:xfrm>
        </p:grpSpPr>
        <p:sp>
          <p:nvSpPr>
            <p:cNvPr id="19" name="object 19"/>
            <p:cNvSpPr/>
            <p:nvPr/>
          </p:nvSpPr>
          <p:spPr>
            <a:xfrm>
              <a:off x="1874520" y="3884676"/>
              <a:ext cx="2399030" cy="2344420"/>
            </a:xfrm>
            <a:custGeom>
              <a:avLst/>
              <a:gdLst/>
              <a:ahLst/>
              <a:cxnLst/>
              <a:rect l="l" t="t" r="r" b="b"/>
              <a:pathLst>
                <a:path w="2399029" h="2344420">
                  <a:moveTo>
                    <a:pt x="0" y="2343912"/>
                  </a:moveTo>
                  <a:lnTo>
                    <a:pt x="2398776" y="2343912"/>
                  </a:lnTo>
                  <a:lnTo>
                    <a:pt x="2398776" y="0"/>
                  </a:lnTo>
                  <a:lnTo>
                    <a:pt x="0" y="0"/>
                  </a:lnTo>
                  <a:lnTo>
                    <a:pt x="0" y="2343912"/>
                  </a:lnTo>
                  <a:close/>
                </a:path>
              </a:pathLst>
            </a:custGeom>
            <a:ln w="12700">
              <a:solidFill>
                <a:srgbClr val="307AD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4306824" y="4858512"/>
              <a:ext cx="411480" cy="337185"/>
            </a:xfrm>
            <a:custGeom>
              <a:avLst/>
              <a:gdLst/>
              <a:ahLst/>
              <a:cxnLst/>
              <a:rect l="l" t="t" r="r" b="b"/>
              <a:pathLst>
                <a:path w="411479" h="337185">
                  <a:moveTo>
                    <a:pt x="243077" y="0"/>
                  </a:moveTo>
                  <a:lnTo>
                    <a:pt x="243077" y="84200"/>
                  </a:lnTo>
                  <a:lnTo>
                    <a:pt x="0" y="84200"/>
                  </a:lnTo>
                  <a:lnTo>
                    <a:pt x="0" y="252602"/>
                  </a:lnTo>
                  <a:lnTo>
                    <a:pt x="243077" y="252602"/>
                  </a:lnTo>
                  <a:lnTo>
                    <a:pt x="243077" y="336804"/>
                  </a:lnTo>
                  <a:lnTo>
                    <a:pt x="411479" y="168401"/>
                  </a:lnTo>
                  <a:lnTo>
                    <a:pt x="243077" y="0"/>
                  </a:lnTo>
                  <a:close/>
                </a:path>
              </a:pathLst>
            </a:custGeom>
            <a:solidFill>
              <a:srgbClr val="307A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4306824" y="4858512"/>
              <a:ext cx="411480" cy="337185"/>
            </a:xfrm>
            <a:custGeom>
              <a:avLst/>
              <a:gdLst/>
              <a:ahLst/>
              <a:cxnLst/>
              <a:rect l="l" t="t" r="r" b="b"/>
              <a:pathLst>
                <a:path w="411479" h="337185">
                  <a:moveTo>
                    <a:pt x="0" y="84200"/>
                  </a:moveTo>
                  <a:lnTo>
                    <a:pt x="243077" y="84200"/>
                  </a:lnTo>
                  <a:lnTo>
                    <a:pt x="243077" y="0"/>
                  </a:lnTo>
                  <a:lnTo>
                    <a:pt x="411479" y="168401"/>
                  </a:lnTo>
                  <a:lnTo>
                    <a:pt x="243077" y="336804"/>
                  </a:lnTo>
                  <a:lnTo>
                    <a:pt x="243077" y="252602"/>
                  </a:lnTo>
                  <a:lnTo>
                    <a:pt x="0" y="252602"/>
                  </a:lnTo>
                  <a:lnTo>
                    <a:pt x="0" y="842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2" name="object 22"/>
          <p:cNvGrpSpPr/>
          <p:nvPr/>
        </p:nvGrpSpPr>
        <p:grpSpPr>
          <a:xfrm>
            <a:off x="6664197" y="3898138"/>
            <a:ext cx="2835275" cy="2357120"/>
            <a:chOff x="6664197" y="3898138"/>
            <a:chExt cx="2835275" cy="2357120"/>
          </a:xfrm>
        </p:grpSpPr>
        <p:sp>
          <p:nvSpPr>
            <p:cNvPr id="23" name="object 23"/>
            <p:cNvSpPr/>
            <p:nvPr/>
          </p:nvSpPr>
          <p:spPr>
            <a:xfrm>
              <a:off x="7094219" y="3904488"/>
              <a:ext cx="2399030" cy="2344420"/>
            </a:xfrm>
            <a:custGeom>
              <a:avLst/>
              <a:gdLst/>
              <a:ahLst/>
              <a:cxnLst/>
              <a:rect l="l" t="t" r="r" b="b"/>
              <a:pathLst>
                <a:path w="2399029" h="2344420">
                  <a:moveTo>
                    <a:pt x="0" y="2343912"/>
                  </a:moveTo>
                  <a:lnTo>
                    <a:pt x="2398776" y="2343912"/>
                  </a:lnTo>
                  <a:lnTo>
                    <a:pt x="2398776" y="0"/>
                  </a:lnTo>
                  <a:lnTo>
                    <a:pt x="0" y="0"/>
                  </a:lnTo>
                  <a:lnTo>
                    <a:pt x="0" y="2343912"/>
                  </a:lnTo>
                  <a:close/>
                </a:path>
              </a:pathLst>
            </a:custGeom>
            <a:ln w="12700">
              <a:solidFill>
                <a:srgbClr val="307AD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6670547" y="4858512"/>
              <a:ext cx="411480" cy="337185"/>
            </a:xfrm>
            <a:custGeom>
              <a:avLst/>
              <a:gdLst/>
              <a:ahLst/>
              <a:cxnLst/>
              <a:rect l="l" t="t" r="r" b="b"/>
              <a:pathLst>
                <a:path w="411479" h="337185">
                  <a:moveTo>
                    <a:pt x="243077" y="0"/>
                  </a:moveTo>
                  <a:lnTo>
                    <a:pt x="243077" y="84200"/>
                  </a:lnTo>
                  <a:lnTo>
                    <a:pt x="0" y="84200"/>
                  </a:lnTo>
                  <a:lnTo>
                    <a:pt x="0" y="252602"/>
                  </a:lnTo>
                  <a:lnTo>
                    <a:pt x="243077" y="252602"/>
                  </a:lnTo>
                  <a:lnTo>
                    <a:pt x="243077" y="336804"/>
                  </a:lnTo>
                  <a:lnTo>
                    <a:pt x="411479" y="168401"/>
                  </a:lnTo>
                  <a:lnTo>
                    <a:pt x="243077" y="0"/>
                  </a:lnTo>
                  <a:close/>
                </a:path>
              </a:pathLst>
            </a:custGeom>
            <a:solidFill>
              <a:srgbClr val="307A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6670547" y="4858512"/>
              <a:ext cx="411480" cy="337185"/>
            </a:xfrm>
            <a:custGeom>
              <a:avLst/>
              <a:gdLst/>
              <a:ahLst/>
              <a:cxnLst/>
              <a:rect l="l" t="t" r="r" b="b"/>
              <a:pathLst>
                <a:path w="411479" h="337185">
                  <a:moveTo>
                    <a:pt x="0" y="84200"/>
                  </a:moveTo>
                  <a:lnTo>
                    <a:pt x="243077" y="84200"/>
                  </a:lnTo>
                  <a:lnTo>
                    <a:pt x="243077" y="0"/>
                  </a:lnTo>
                  <a:lnTo>
                    <a:pt x="411479" y="168401"/>
                  </a:lnTo>
                  <a:lnTo>
                    <a:pt x="243077" y="336804"/>
                  </a:lnTo>
                  <a:lnTo>
                    <a:pt x="243077" y="252602"/>
                  </a:lnTo>
                  <a:lnTo>
                    <a:pt x="0" y="252602"/>
                  </a:lnTo>
                  <a:lnTo>
                    <a:pt x="0" y="842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/>
          <p:nvPr/>
        </p:nvSpPr>
        <p:spPr>
          <a:xfrm>
            <a:off x="4895100" y="4189476"/>
            <a:ext cx="609600" cy="502920"/>
          </a:xfrm>
          <a:custGeom>
            <a:avLst/>
            <a:gdLst/>
            <a:ahLst/>
            <a:cxnLst/>
            <a:rect l="l" t="t" r="r" b="b"/>
            <a:pathLst>
              <a:path w="609600" h="502920">
                <a:moveTo>
                  <a:pt x="124067" y="344550"/>
                </a:moveTo>
                <a:lnTo>
                  <a:pt x="73775" y="344550"/>
                </a:lnTo>
                <a:lnTo>
                  <a:pt x="73775" y="477774"/>
                </a:lnTo>
                <a:lnTo>
                  <a:pt x="75757" y="487543"/>
                </a:lnTo>
                <a:lnTo>
                  <a:pt x="81156" y="495538"/>
                </a:lnTo>
                <a:lnTo>
                  <a:pt x="89152" y="500937"/>
                </a:lnTo>
                <a:lnTo>
                  <a:pt x="98921" y="502919"/>
                </a:lnTo>
                <a:lnTo>
                  <a:pt x="108690" y="500937"/>
                </a:lnTo>
                <a:lnTo>
                  <a:pt x="116685" y="495538"/>
                </a:lnTo>
                <a:lnTo>
                  <a:pt x="122084" y="487543"/>
                </a:lnTo>
                <a:lnTo>
                  <a:pt x="124067" y="477774"/>
                </a:lnTo>
                <a:lnTo>
                  <a:pt x="124067" y="344550"/>
                </a:lnTo>
                <a:close/>
              </a:path>
              <a:path w="609600" h="502920">
                <a:moveTo>
                  <a:pt x="192774" y="344550"/>
                </a:moveTo>
                <a:lnTo>
                  <a:pt x="142482" y="344550"/>
                </a:lnTo>
                <a:lnTo>
                  <a:pt x="142482" y="477774"/>
                </a:lnTo>
                <a:lnTo>
                  <a:pt x="144446" y="487543"/>
                </a:lnTo>
                <a:lnTo>
                  <a:pt x="149816" y="495538"/>
                </a:lnTo>
                <a:lnTo>
                  <a:pt x="157805" y="500937"/>
                </a:lnTo>
                <a:lnTo>
                  <a:pt x="167628" y="502919"/>
                </a:lnTo>
                <a:lnTo>
                  <a:pt x="177397" y="500937"/>
                </a:lnTo>
                <a:lnTo>
                  <a:pt x="185392" y="495538"/>
                </a:lnTo>
                <a:lnTo>
                  <a:pt x="190791" y="487543"/>
                </a:lnTo>
                <a:lnTo>
                  <a:pt x="192774" y="477774"/>
                </a:lnTo>
                <a:lnTo>
                  <a:pt x="192774" y="344550"/>
                </a:lnTo>
                <a:close/>
              </a:path>
              <a:path w="609600" h="502920">
                <a:moveTo>
                  <a:pt x="204585" y="242950"/>
                </a:moveTo>
                <a:lnTo>
                  <a:pt x="61837" y="242950"/>
                </a:lnTo>
                <a:lnTo>
                  <a:pt x="45327" y="320929"/>
                </a:lnTo>
                <a:lnTo>
                  <a:pt x="47232" y="328803"/>
                </a:lnTo>
                <a:lnTo>
                  <a:pt x="52185" y="335025"/>
                </a:lnTo>
                <a:lnTo>
                  <a:pt x="57138" y="340994"/>
                </a:lnTo>
                <a:lnTo>
                  <a:pt x="64504" y="344550"/>
                </a:lnTo>
                <a:lnTo>
                  <a:pt x="201918" y="344550"/>
                </a:lnTo>
                <a:lnTo>
                  <a:pt x="209411" y="340994"/>
                </a:lnTo>
                <a:lnTo>
                  <a:pt x="214364" y="335025"/>
                </a:lnTo>
                <a:lnTo>
                  <a:pt x="219317" y="328803"/>
                </a:lnTo>
                <a:lnTo>
                  <a:pt x="221222" y="320801"/>
                </a:lnTo>
                <a:lnTo>
                  <a:pt x="219571" y="313181"/>
                </a:lnTo>
                <a:lnTo>
                  <a:pt x="204585" y="242950"/>
                </a:lnTo>
                <a:close/>
              </a:path>
              <a:path w="609600" h="502920">
                <a:moveTo>
                  <a:pt x="176010" y="107950"/>
                </a:moveTo>
                <a:lnTo>
                  <a:pt x="90539" y="107950"/>
                </a:lnTo>
                <a:lnTo>
                  <a:pt x="82665" y="108076"/>
                </a:lnTo>
                <a:lnTo>
                  <a:pt x="75299" y="112522"/>
                </a:lnTo>
                <a:lnTo>
                  <a:pt x="71743" y="120142"/>
                </a:lnTo>
                <a:lnTo>
                  <a:pt x="1893" y="273431"/>
                </a:lnTo>
                <a:lnTo>
                  <a:pt x="0" y="281489"/>
                </a:lnTo>
                <a:lnTo>
                  <a:pt x="1321" y="289417"/>
                </a:lnTo>
                <a:lnTo>
                  <a:pt x="5500" y="296273"/>
                </a:lnTo>
                <a:lnTo>
                  <a:pt x="12180" y="301117"/>
                </a:lnTo>
                <a:lnTo>
                  <a:pt x="20349" y="303027"/>
                </a:lnTo>
                <a:lnTo>
                  <a:pt x="28293" y="301736"/>
                </a:lnTo>
                <a:lnTo>
                  <a:pt x="35165" y="297562"/>
                </a:lnTo>
                <a:lnTo>
                  <a:pt x="40120" y="290830"/>
                </a:lnTo>
                <a:lnTo>
                  <a:pt x="61837" y="242950"/>
                </a:lnTo>
                <a:lnTo>
                  <a:pt x="250741" y="242950"/>
                </a:lnTo>
                <a:lnTo>
                  <a:pt x="194679" y="120142"/>
                </a:lnTo>
                <a:lnTo>
                  <a:pt x="191123" y="112522"/>
                </a:lnTo>
                <a:lnTo>
                  <a:pt x="183757" y="108076"/>
                </a:lnTo>
                <a:lnTo>
                  <a:pt x="176010" y="107950"/>
                </a:lnTo>
                <a:close/>
              </a:path>
              <a:path w="609600" h="502920">
                <a:moveTo>
                  <a:pt x="250741" y="242950"/>
                </a:moveTo>
                <a:lnTo>
                  <a:pt x="204585" y="242950"/>
                </a:lnTo>
                <a:lnTo>
                  <a:pt x="226556" y="290830"/>
                </a:lnTo>
                <a:lnTo>
                  <a:pt x="231399" y="297562"/>
                </a:lnTo>
                <a:lnTo>
                  <a:pt x="238255" y="301736"/>
                </a:lnTo>
                <a:lnTo>
                  <a:pt x="246183" y="303027"/>
                </a:lnTo>
                <a:lnTo>
                  <a:pt x="254242" y="301117"/>
                </a:lnTo>
                <a:lnTo>
                  <a:pt x="260977" y="296273"/>
                </a:lnTo>
                <a:lnTo>
                  <a:pt x="265164" y="289417"/>
                </a:lnTo>
                <a:lnTo>
                  <a:pt x="266493" y="281489"/>
                </a:lnTo>
                <a:lnTo>
                  <a:pt x="264656" y="273431"/>
                </a:lnTo>
                <a:lnTo>
                  <a:pt x="250741" y="242950"/>
                </a:lnTo>
                <a:close/>
              </a:path>
              <a:path w="609600" h="502920">
                <a:moveTo>
                  <a:pt x="535674" y="216788"/>
                </a:moveTo>
                <a:lnTo>
                  <a:pt x="416802" y="216788"/>
                </a:lnTo>
                <a:lnTo>
                  <a:pt x="416802" y="477774"/>
                </a:lnTo>
                <a:lnTo>
                  <a:pt x="418784" y="487543"/>
                </a:lnTo>
                <a:lnTo>
                  <a:pt x="424183" y="495538"/>
                </a:lnTo>
                <a:lnTo>
                  <a:pt x="432179" y="500937"/>
                </a:lnTo>
                <a:lnTo>
                  <a:pt x="441948" y="502919"/>
                </a:lnTo>
                <a:lnTo>
                  <a:pt x="451770" y="500937"/>
                </a:lnTo>
                <a:lnTo>
                  <a:pt x="459759" y="495538"/>
                </a:lnTo>
                <a:lnTo>
                  <a:pt x="465129" y="487543"/>
                </a:lnTo>
                <a:lnTo>
                  <a:pt x="467094" y="477774"/>
                </a:lnTo>
                <a:lnTo>
                  <a:pt x="467094" y="327913"/>
                </a:lnTo>
                <a:lnTo>
                  <a:pt x="535728" y="327913"/>
                </a:lnTo>
                <a:lnTo>
                  <a:pt x="535674" y="216788"/>
                </a:lnTo>
                <a:close/>
              </a:path>
              <a:path w="609600" h="502920">
                <a:moveTo>
                  <a:pt x="535728" y="327913"/>
                </a:moveTo>
                <a:lnTo>
                  <a:pt x="485509" y="327913"/>
                </a:lnTo>
                <a:lnTo>
                  <a:pt x="485509" y="477774"/>
                </a:lnTo>
                <a:lnTo>
                  <a:pt x="487491" y="487543"/>
                </a:lnTo>
                <a:lnTo>
                  <a:pt x="492890" y="495538"/>
                </a:lnTo>
                <a:lnTo>
                  <a:pt x="500886" y="500937"/>
                </a:lnTo>
                <a:lnTo>
                  <a:pt x="510655" y="502919"/>
                </a:lnTo>
                <a:lnTo>
                  <a:pt x="520424" y="500937"/>
                </a:lnTo>
                <a:lnTo>
                  <a:pt x="528419" y="495538"/>
                </a:lnTo>
                <a:lnTo>
                  <a:pt x="533818" y="487543"/>
                </a:lnTo>
                <a:lnTo>
                  <a:pt x="535801" y="477774"/>
                </a:lnTo>
                <a:lnTo>
                  <a:pt x="535728" y="327913"/>
                </a:lnTo>
                <a:close/>
              </a:path>
              <a:path w="609600" h="502920">
                <a:moveTo>
                  <a:pt x="476238" y="107823"/>
                </a:moveTo>
                <a:lnTo>
                  <a:pt x="435217" y="107950"/>
                </a:lnTo>
                <a:lnTo>
                  <a:pt x="344920" y="273431"/>
                </a:lnTo>
                <a:lnTo>
                  <a:pt x="343082" y="281489"/>
                </a:lnTo>
                <a:lnTo>
                  <a:pt x="344412" y="289417"/>
                </a:lnTo>
                <a:lnTo>
                  <a:pt x="348599" y="296273"/>
                </a:lnTo>
                <a:lnTo>
                  <a:pt x="355334" y="301117"/>
                </a:lnTo>
                <a:lnTo>
                  <a:pt x="363392" y="303027"/>
                </a:lnTo>
                <a:lnTo>
                  <a:pt x="371320" y="301736"/>
                </a:lnTo>
                <a:lnTo>
                  <a:pt x="378176" y="297562"/>
                </a:lnTo>
                <a:lnTo>
                  <a:pt x="383020" y="290830"/>
                </a:lnTo>
                <a:lnTo>
                  <a:pt x="416802" y="216788"/>
                </a:lnTo>
                <a:lnTo>
                  <a:pt x="581825" y="216788"/>
                </a:lnTo>
                <a:lnTo>
                  <a:pt x="537706" y="120142"/>
                </a:lnTo>
                <a:lnTo>
                  <a:pt x="512974" y="107876"/>
                </a:lnTo>
                <a:lnTo>
                  <a:pt x="476238" y="107823"/>
                </a:lnTo>
                <a:close/>
              </a:path>
              <a:path w="609600" h="502920">
                <a:moveTo>
                  <a:pt x="581825" y="216788"/>
                </a:moveTo>
                <a:lnTo>
                  <a:pt x="535674" y="216788"/>
                </a:lnTo>
                <a:lnTo>
                  <a:pt x="569456" y="290830"/>
                </a:lnTo>
                <a:lnTo>
                  <a:pt x="574355" y="297562"/>
                </a:lnTo>
                <a:lnTo>
                  <a:pt x="581219" y="301736"/>
                </a:lnTo>
                <a:lnTo>
                  <a:pt x="589154" y="303027"/>
                </a:lnTo>
                <a:lnTo>
                  <a:pt x="597269" y="301117"/>
                </a:lnTo>
                <a:lnTo>
                  <a:pt x="604021" y="296273"/>
                </a:lnTo>
                <a:lnTo>
                  <a:pt x="608238" y="289417"/>
                </a:lnTo>
                <a:lnTo>
                  <a:pt x="609574" y="281489"/>
                </a:lnTo>
                <a:lnTo>
                  <a:pt x="607683" y="273431"/>
                </a:lnTo>
                <a:lnTo>
                  <a:pt x="581825" y="216788"/>
                </a:lnTo>
                <a:close/>
              </a:path>
              <a:path w="609600" h="502920">
                <a:moveTo>
                  <a:pt x="314694" y="20193"/>
                </a:moveTo>
                <a:lnTo>
                  <a:pt x="297549" y="20193"/>
                </a:lnTo>
                <a:lnTo>
                  <a:pt x="290691" y="27178"/>
                </a:lnTo>
                <a:lnTo>
                  <a:pt x="290691" y="473837"/>
                </a:lnTo>
                <a:lnTo>
                  <a:pt x="297549" y="480822"/>
                </a:lnTo>
                <a:lnTo>
                  <a:pt x="314694" y="480822"/>
                </a:lnTo>
                <a:lnTo>
                  <a:pt x="321552" y="473837"/>
                </a:lnTo>
                <a:lnTo>
                  <a:pt x="321552" y="27178"/>
                </a:lnTo>
                <a:lnTo>
                  <a:pt x="314694" y="20193"/>
                </a:lnTo>
                <a:close/>
              </a:path>
              <a:path w="609600" h="502920">
                <a:moveTo>
                  <a:pt x="476238" y="0"/>
                </a:moveTo>
                <a:lnTo>
                  <a:pt x="457166" y="3857"/>
                </a:lnTo>
                <a:lnTo>
                  <a:pt x="441582" y="14382"/>
                </a:lnTo>
                <a:lnTo>
                  <a:pt x="431071" y="30003"/>
                </a:lnTo>
                <a:lnTo>
                  <a:pt x="427216" y="49149"/>
                </a:lnTo>
                <a:lnTo>
                  <a:pt x="431071" y="68220"/>
                </a:lnTo>
                <a:lnTo>
                  <a:pt x="441582" y="83804"/>
                </a:lnTo>
                <a:lnTo>
                  <a:pt x="457166" y="94315"/>
                </a:lnTo>
                <a:lnTo>
                  <a:pt x="476238" y="98171"/>
                </a:lnTo>
                <a:lnTo>
                  <a:pt x="495383" y="94315"/>
                </a:lnTo>
                <a:lnTo>
                  <a:pt x="511004" y="83804"/>
                </a:lnTo>
                <a:lnTo>
                  <a:pt x="521529" y="68220"/>
                </a:lnTo>
                <a:lnTo>
                  <a:pt x="525387" y="49149"/>
                </a:lnTo>
                <a:lnTo>
                  <a:pt x="521529" y="30003"/>
                </a:lnTo>
                <a:lnTo>
                  <a:pt x="511004" y="14382"/>
                </a:lnTo>
                <a:lnTo>
                  <a:pt x="495383" y="3857"/>
                </a:lnTo>
                <a:lnTo>
                  <a:pt x="476238" y="0"/>
                </a:lnTo>
                <a:close/>
              </a:path>
              <a:path w="609600" h="502920">
                <a:moveTo>
                  <a:pt x="133211" y="0"/>
                </a:moveTo>
                <a:lnTo>
                  <a:pt x="114139" y="3857"/>
                </a:lnTo>
                <a:lnTo>
                  <a:pt x="98555" y="14382"/>
                </a:lnTo>
                <a:lnTo>
                  <a:pt x="88044" y="30003"/>
                </a:lnTo>
                <a:lnTo>
                  <a:pt x="84189" y="49149"/>
                </a:lnTo>
                <a:lnTo>
                  <a:pt x="88044" y="68220"/>
                </a:lnTo>
                <a:lnTo>
                  <a:pt x="98555" y="83804"/>
                </a:lnTo>
                <a:lnTo>
                  <a:pt x="114139" y="94315"/>
                </a:lnTo>
                <a:lnTo>
                  <a:pt x="133211" y="98171"/>
                </a:lnTo>
                <a:lnTo>
                  <a:pt x="152282" y="94315"/>
                </a:lnTo>
                <a:lnTo>
                  <a:pt x="167866" y="83804"/>
                </a:lnTo>
                <a:lnTo>
                  <a:pt x="178377" y="68220"/>
                </a:lnTo>
                <a:lnTo>
                  <a:pt x="182233" y="49149"/>
                </a:lnTo>
                <a:lnTo>
                  <a:pt x="178377" y="30003"/>
                </a:lnTo>
                <a:lnTo>
                  <a:pt x="167866" y="14382"/>
                </a:lnTo>
                <a:lnTo>
                  <a:pt x="152282" y="3857"/>
                </a:lnTo>
                <a:lnTo>
                  <a:pt x="133211" y="0"/>
                </a:lnTo>
                <a:close/>
              </a:path>
            </a:pathLst>
          </a:custGeom>
          <a:solidFill>
            <a:srgbClr val="307A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5506973" y="4216146"/>
            <a:ext cx="73914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5">
                <a:solidFill>
                  <a:srgbClr val="307ADF"/>
                </a:solidFill>
                <a:latin typeface="黑体"/>
                <a:cs typeface="黑体"/>
              </a:rPr>
              <a:t>主播</a:t>
            </a:r>
            <a:endParaRPr sz="2800">
              <a:latin typeface="黑体"/>
              <a:cs typeface="黑体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39268" y="1367027"/>
            <a:ext cx="4326890" cy="523240"/>
          </a:xfrm>
          <a:prstGeom prst="rect">
            <a:avLst/>
          </a:prstGeom>
          <a:solidFill>
            <a:srgbClr val="FFB954"/>
          </a:solidFill>
        </p:spPr>
        <p:txBody>
          <a:bodyPr wrap="square" lIns="0" tIns="387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dirty="0" sz="2800">
                <a:latin typeface="Arial"/>
                <a:cs typeface="Arial"/>
              </a:rPr>
              <a:t>1</a:t>
            </a:r>
            <a:r>
              <a:rPr dirty="0" sz="2800">
                <a:latin typeface="黑体"/>
                <a:cs typeface="黑体"/>
              </a:rPr>
              <a:t>．直播电商</a:t>
            </a:r>
            <a:r>
              <a:rPr dirty="0" sz="2800" spc="-5">
                <a:latin typeface="黑体"/>
                <a:cs typeface="黑体"/>
              </a:rPr>
              <a:t>现状</a:t>
            </a:r>
            <a:endParaRPr sz="2800">
              <a:latin typeface="黑体"/>
              <a:cs typeface="黑体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2024-05-31T03:14:17Z</dcterms:created>
  <dcterms:modified xsi:type="dcterms:W3CDTF">2024-05-31T03:14:17Z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2024-04-12T00:00:00Z</vt:filetime>
  </property>
  <property fmtid="{D5CDD505-2E9C-101B-9397-08002B2CF9AE}" pid="3" name="Creator">
    <vt:lpwstr>Microsoft® PowerPoint® 2021</vt:lpwstr>
  </property>
  <property fmtid="{D5CDD505-2E9C-101B-9397-08002B2CF9AE}" pid="4" name="LastSaved">
    <vt:filetime>2024-05-31T00:00:00Z</vt:filetime>
  </property>
</Properties>
</file>