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9" r:id="rId5"/>
    <p:sldId id="270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72" r:id="rId14"/>
    <p:sldId id="267" r:id="rId15"/>
    <p:sldId id="268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660"/>
  </p:normalViewPr>
  <p:slideViewPr>
    <p:cSldViewPr>
      <p:cViewPr varScale="1">
        <p:scale>
          <a:sx n="78" d="100"/>
          <a:sy n="78" d="100"/>
        </p:scale>
        <p:origin x="963" y="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1133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993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558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85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7315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426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079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959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2023/3/13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6658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47285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61585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pic>
        <p:nvPicPr>
          <p:cNvPr id="1028" name="图片 7" descr="timg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021388"/>
            <a:ext cx="21955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153244" y="289531"/>
            <a:ext cx="1800200" cy="576064"/>
          </a:xfrm>
          <a:prstGeom prst="roundRect">
            <a:avLst/>
          </a:prstGeom>
          <a:blipFill>
            <a:blip r:embed="rId1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经济学与生活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3903191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sz="3600" dirty="0" smtClean="0">
                <a:latin typeface="方正小标宋简体" pitchFamily="65" charset="-122"/>
                <a:ea typeface="方正小标宋简体" pitchFamily="65" charset="-122"/>
              </a:rPr>
              <a:t>项目三   消费经济学</a:t>
            </a:r>
            <a: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  <a:t/>
            </a: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  <a:t/>
            </a: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任务</a:t>
            </a:r>
            <a:r>
              <a:rPr lang="en-US" altLang="zh-CN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4  </a:t>
            </a: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吃亏</a:t>
            </a:r>
            <a:r>
              <a:rPr lang="zh-CN" altLang="en-US" sz="3600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还是占便宜：消费者剩余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zh-CN" altLang="en-US" sz="3600" dirty="0">
              <a:solidFill>
                <a:srgbClr val="FF0000"/>
              </a:solidFill>
              <a:latin typeface="方正小标宋简体" pitchFamily="65" charset="-122"/>
              <a:ea typeface="方正小标宋简体" pitchFamily="65" charset="-122"/>
            </a:endParaRPr>
          </a:p>
        </p:txBody>
      </p:sp>
      <p:pic>
        <p:nvPicPr>
          <p:cNvPr id="4" name="图片 3" descr="ph1015-p045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0"/>
            <a:ext cx="4932040" cy="3290481"/>
          </a:xfrm>
          <a:prstGeom prst="rect">
            <a:avLst/>
          </a:prstGeom>
        </p:spPr>
      </p:pic>
      <p:pic>
        <p:nvPicPr>
          <p:cNvPr id="5" name="图片 4" descr="timg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355976" cy="32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90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7340" y="1601565"/>
            <a:ext cx="7699076" cy="304698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ln>
                  <a:prstDash val="solid"/>
                </a:ln>
                <a:latin typeface="+mn-ea"/>
              </a:rPr>
              <a:t>面对出现的这种结果，我们的问题是：</a:t>
            </a:r>
            <a:endParaRPr lang="en-US" altLang="zh-CN" sz="3200" b="1" dirty="0">
              <a:ln>
                <a:prstDash val="solid"/>
              </a:ln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 smtClean="0">
                <a:ln>
                  <a:prstDash val="solid"/>
                </a:ln>
                <a:latin typeface="+mn-ea"/>
              </a:rPr>
              <a:t>１</a:t>
            </a:r>
            <a:r>
              <a:rPr lang="en-US" altLang="zh-CN" sz="3200" b="1" dirty="0">
                <a:ln>
                  <a:prstDash val="solid"/>
                </a:ln>
                <a:latin typeface="+mn-ea"/>
              </a:rPr>
              <a:t>.</a:t>
            </a:r>
            <a:r>
              <a:rPr lang="zh-CN" altLang="en-US" sz="3200" b="1" dirty="0">
                <a:ln>
                  <a:prstDash val="solid"/>
                </a:ln>
                <a:latin typeface="+mn-ea"/>
              </a:rPr>
              <a:t>他们讨价还价的过程是在</a:t>
            </a:r>
            <a:r>
              <a:rPr lang="zh-CN" altLang="zh-CN" sz="3200" b="1" dirty="0">
                <a:ln>
                  <a:prstDash val="solid"/>
                </a:ln>
                <a:latin typeface="+mn-ea"/>
              </a:rPr>
              <a:t>追求的是效用最大化吗？</a:t>
            </a:r>
            <a:endParaRPr lang="en-US" altLang="zh-CN" sz="3200" b="1" dirty="0">
              <a:ln>
                <a:prstDash val="solid"/>
              </a:ln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 smtClean="0">
                <a:ln>
                  <a:prstDash val="solid"/>
                </a:ln>
                <a:latin typeface="+mn-ea"/>
              </a:rPr>
              <a:t>２</a:t>
            </a:r>
            <a:r>
              <a:rPr lang="en-US" altLang="zh-CN" sz="3200" b="1" dirty="0">
                <a:ln>
                  <a:prstDash val="solid"/>
                </a:ln>
                <a:latin typeface="+mn-ea"/>
              </a:rPr>
              <a:t>.</a:t>
            </a:r>
            <a:r>
              <a:rPr lang="zh-CN" altLang="en-US" sz="3200" b="1" dirty="0">
                <a:ln>
                  <a:prstDash val="solid"/>
                </a:ln>
                <a:latin typeface="+mn-ea"/>
              </a:rPr>
              <a:t>解释这种结果出现的原因。</a:t>
            </a:r>
            <a:endParaRPr lang="en-US" altLang="zh-CN" sz="3200" b="1" dirty="0">
              <a:ln>
                <a:prstDash val="solid"/>
              </a:ln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959624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TextBox 2"/>
          <p:cNvSpPr txBox="1">
            <a:spLocks noChangeArrowheads="1"/>
          </p:cNvSpPr>
          <p:nvPr/>
        </p:nvSpPr>
        <p:spPr bwMode="auto">
          <a:xfrm>
            <a:off x="611560" y="1402898"/>
            <a:ext cx="763232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　　</a:t>
            </a:r>
            <a:r>
              <a:rPr lang="zh-CN" altLang="en-US" sz="2400" dirty="0">
                <a:latin typeface="+mn-ea"/>
                <a:ea typeface="+mn-ea"/>
              </a:rPr>
              <a:t>在这里消费者讨价还价显然不是追求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效用的最大化</a:t>
            </a:r>
            <a:r>
              <a:rPr lang="zh-CN" altLang="en-US" sz="2400" dirty="0">
                <a:latin typeface="+mn-ea"/>
                <a:ea typeface="+mn-ea"/>
              </a:rPr>
              <a:t>。这里实际是消费者在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追求消费者剩余</a:t>
            </a:r>
            <a:r>
              <a:rPr lang="zh-CN" altLang="en-US" sz="2400" dirty="0" smtClean="0">
                <a:latin typeface="+mn-ea"/>
                <a:ea typeface="+mn-ea"/>
              </a:rPr>
              <a:t>。</a:t>
            </a:r>
            <a:endParaRPr lang="en-US" altLang="zh-CN" sz="2400" dirty="0" smtClean="0">
              <a:latin typeface="+mn-ea"/>
              <a:ea typeface="+mn-ea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400" dirty="0">
                <a:latin typeface="+mn-ea"/>
                <a:ea typeface="+mn-ea"/>
              </a:rPr>
              <a:t> </a:t>
            </a:r>
            <a:r>
              <a:rPr lang="en-US" altLang="zh-CN" sz="2400" dirty="0" smtClean="0">
                <a:latin typeface="+mn-ea"/>
                <a:ea typeface="+mn-ea"/>
              </a:rPr>
              <a:t>   </a:t>
            </a:r>
            <a:r>
              <a:rPr lang="zh-CN" altLang="en-US" sz="2400" dirty="0" smtClean="0">
                <a:latin typeface="+mn-ea"/>
                <a:ea typeface="+mn-ea"/>
              </a:rPr>
              <a:t>消费者</a:t>
            </a:r>
            <a:r>
              <a:rPr lang="zh-CN" altLang="en-US" sz="2400" dirty="0">
                <a:latin typeface="+mn-ea"/>
                <a:ea typeface="+mn-ea"/>
              </a:rPr>
              <a:t>剩余是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主观的，</a:t>
            </a:r>
            <a:r>
              <a:rPr lang="zh-CN" altLang="en-US" sz="2400" dirty="0">
                <a:latin typeface="+mn-ea"/>
                <a:ea typeface="+mn-ea"/>
              </a:rPr>
              <a:t>并不是消费者实际货币收入的增加，仅仅是一种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心理上满足的感觉</a:t>
            </a:r>
            <a:r>
              <a:rPr lang="zh-CN" altLang="en-US" sz="2400" dirty="0" smtClean="0">
                <a:latin typeface="+mn-ea"/>
                <a:ea typeface="+mn-ea"/>
              </a:rPr>
              <a:t>。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46560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Box 2"/>
          <p:cNvSpPr txBox="1">
            <a:spLocks noChangeArrowheads="1"/>
          </p:cNvSpPr>
          <p:nvPr/>
        </p:nvSpPr>
        <p:spPr bwMode="auto">
          <a:xfrm>
            <a:off x="468313" y="1449388"/>
            <a:ext cx="8135937" cy="409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　　而根据刚刚讲的，消费者往往在购买商品之前就已经对商品有一个主观评价。例子中，由于售货员愿意把钟的价格降到</a:t>
            </a:r>
            <a:r>
              <a:rPr lang="en-US" altLang="zh-CN" sz="2200" dirty="0">
                <a:latin typeface="微软雅黑" pitchFamily="34" charset="-122"/>
                <a:ea typeface="微软雅黑" pitchFamily="34" charset="-122"/>
              </a:rPr>
              <a:t>300</a:t>
            </a: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美元，造成妻子主观上认为“这钟本来恐怕就值不了几个钱</a:t>
            </a:r>
            <a:r>
              <a:rPr lang="en-US" altLang="zh-CN" sz="2200" dirty="0">
                <a:latin typeface="微软雅黑" pitchFamily="34" charset="-122"/>
                <a:ea typeface="微软雅黑" pitchFamily="34" charset="-122"/>
              </a:rPr>
              <a:t>……</a:t>
            </a: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或者肯定是里面缺少了零件，要不为什么那么轻呢？再要么就是质量低劣</a:t>
            </a:r>
            <a:r>
              <a:rPr lang="en-US" altLang="zh-CN" sz="2200" dirty="0">
                <a:latin typeface="微软雅黑" pitchFamily="34" charset="-122"/>
                <a:ea typeface="微软雅黑" pitchFamily="34" charset="-122"/>
              </a:rPr>
              <a:t>……”</a:t>
            </a: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那么实际上这对夫妻愿意接受的价格不再是</a:t>
            </a:r>
            <a:r>
              <a:rPr lang="en-US" altLang="zh-CN" sz="2200" dirty="0">
                <a:latin typeface="微软雅黑" pitchFamily="34" charset="-122"/>
                <a:ea typeface="微软雅黑" pitchFamily="34" charset="-122"/>
              </a:rPr>
              <a:t>600</a:t>
            </a: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美元，而是低于</a:t>
            </a:r>
            <a:r>
              <a:rPr lang="en-US" altLang="zh-CN" sz="2200" dirty="0">
                <a:latin typeface="微软雅黑" pitchFamily="34" charset="-122"/>
                <a:ea typeface="微软雅黑" pitchFamily="34" charset="-122"/>
              </a:rPr>
              <a:t>300</a:t>
            </a: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美元的某个价钱。那么他们花</a:t>
            </a:r>
            <a:r>
              <a:rPr lang="en-US" altLang="zh-CN" sz="2200" dirty="0">
                <a:latin typeface="微软雅黑" pitchFamily="34" charset="-122"/>
                <a:ea typeface="微软雅黑" pitchFamily="34" charset="-122"/>
              </a:rPr>
              <a:t>300</a:t>
            </a:r>
            <a:r>
              <a:rPr lang="zh-CN" altLang="en-US" sz="2200" dirty="0">
                <a:latin typeface="微软雅黑" pitchFamily="34" charset="-122"/>
                <a:ea typeface="微软雅黑" pitchFamily="34" charset="-122"/>
              </a:rPr>
              <a:t>美元把钟买回家，实际上的消费者剩余是负数，他们就会觉得这个钟买得根本不值得。因此他们会产生被欺骗的感觉</a:t>
            </a:r>
            <a:r>
              <a:rPr lang="zh-CN" altLang="en-US" sz="2200" dirty="0">
                <a:latin typeface="Calibri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415395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75856" y="418654"/>
            <a:ext cx="2808312" cy="778098"/>
          </a:xfrm>
          <a:solidFill>
            <a:srgbClr val="92D050"/>
          </a:solidFill>
        </p:spPr>
        <p:txBody>
          <a:bodyPr/>
          <a:lstStyle/>
          <a:p>
            <a:r>
              <a:rPr lang="zh-CN" altLang="en-US" dirty="0" smtClean="0"/>
              <a:t>生活启示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400" dirty="0"/>
              <a:t>然而，在现实生活中消费者并不总是能够得到消费者剩余。在竞争不充分的情形下，厂商可以对某些消费品提价，使这种利益归厂商所有。更有甚者，有些商家所卖商品并不明码标价，消费者去购买商品时就漫天要价，然后再与消费者计价还价。消费者要想在讨价还价中获得消费者剩余，在平时就必须</a:t>
            </a:r>
            <a:r>
              <a:rPr lang="zh-CN" altLang="en-US" sz="2400" b="1" dirty="0">
                <a:solidFill>
                  <a:srgbClr val="FF0000"/>
                </a:solidFill>
              </a:rPr>
              <a:t>注意观察各种商品的价格和供求情况，在购买重要商品时至少要货比三家并与卖主讨价还价</a:t>
            </a:r>
            <a:r>
              <a:rPr lang="zh-CN" altLang="en-US" sz="2400" dirty="0"/>
              <a:t>，最终恰到好处地拍板成交，获得消费者剩余。</a:t>
            </a:r>
          </a:p>
        </p:txBody>
      </p:sp>
    </p:spTree>
    <p:extLst>
      <p:ext uri="{BB962C8B-B14F-4D97-AF65-F5344CB8AC3E}">
        <p14:creationId xmlns:p14="http://schemas.microsoft.com/office/powerpoint/2010/main" val="322124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132856"/>
            <a:ext cx="6408712" cy="75469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0000FF"/>
                </a:solidFill>
              </a:rPr>
              <a:t>消费者剩余的概念和理解</a:t>
            </a:r>
            <a:endParaRPr lang="en-US" altLang="zh-CN" sz="3200" dirty="0" smtClean="0">
              <a:solidFill>
                <a:srgbClr val="0000FF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03848" y="548680"/>
            <a:ext cx="2016224" cy="79208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C00000"/>
                </a:solidFill>
              </a:rPr>
              <a:t>总   结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36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509258"/>
            <a:ext cx="7056784" cy="198515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kern="100" dirty="0" smtClean="0"/>
          </a:p>
          <a:p>
            <a:pPr>
              <a:lnSpc>
                <a:spcPct val="150000"/>
              </a:lnSpc>
            </a:pPr>
            <a:r>
              <a:rPr lang="zh-CN" altLang="en-US" sz="3200" kern="100" dirty="0" smtClean="0">
                <a:solidFill>
                  <a:srgbClr val="0000FF"/>
                </a:solidFill>
              </a:rPr>
              <a:t>请回想自己获得消费者剩余的一个事件过程。</a:t>
            </a:r>
            <a:endParaRPr lang="en-US" altLang="zh-CN" kern="100" dirty="0" smtClean="0"/>
          </a:p>
        </p:txBody>
      </p:sp>
      <p:sp>
        <p:nvSpPr>
          <p:cNvPr id="4" name="椭圆 3"/>
          <p:cNvSpPr/>
          <p:nvPr/>
        </p:nvSpPr>
        <p:spPr>
          <a:xfrm>
            <a:off x="3779912" y="476672"/>
            <a:ext cx="2376264" cy="79208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0000"/>
                </a:solidFill>
              </a:rPr>
              <a:t>作  业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40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矩形 6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964" y="1196752"/>
            <a:ext cx="56515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矩形 7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631" y="2060848"/>
            <a:ext cx="60928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Box 71"/>
          <p:cNvSpPr txBox="1">
            <a:spLocks noChangeArrowheads="1"/>
          </p:cNvSpPr>
          <p:nvPr/>
        </p:nvSpPr>
        <p:spPr bwMode="auto">
          <a:xfrm>
            <a:off x="3032893" y="2133873"/>
            <a:ext cx="521493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任务二  春晚怪圈：边际效用递减规律</a:t>
            </a:r>
          </a:p>
        </p:txBody>
      </p:sp>
      <p:pic>
        <p:nvPicPr>
          <p:cNvPr id="7172" name="任意多边形 3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5" y="1052736"/>
            <a:ext cx="2619375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Box 71"/>
          <p:cNvSpPr txBox="1">
            <a:spLocks noChangeArrowheads="1"/>
          </p:cNvSpPr>
          <p:nvPr/>
        </p:nvSpPr>
        <p:spPr bwMode="auto">
          <a:xfrm>
            <a:off x="3533527" y="1241202"/>
            <a:ext cx="46434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任务一  萝卜青菜各有所爱：效用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4" name="矩形 6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5064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1904281" y="4049514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任务四  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吃亏还是占便宜：消费者剩余</a:t>
            </a:r>
          </a:p>
        </p:txBody>
      </p:sp>
      <p:pic>
        <p:nvPicPr>
          <p:cNvPr id="11" name="矩形 6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769" y="2996952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71"/>
          <p:cNvSpPr txBox="1">
            <a:spLocks noChangeArrowheads="1"/>
          </p:cNvSpPr>
          <p:nvPr/>
        </p:nvSpPr>
        <p:spPr bwMode="auto">
          <a:xfrm>
            <a:off x="2461394" y="3041402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任务三 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买</a:t>
            </a:r>
            <a:r>
              <a:rPr lang="en-US" altLang="zh-CN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还是买零食：无差异曲线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105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教学目标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    理解消费者剩余的概念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重点</a:t>
            </a:r>
            <a:r>
              <a:rPr lang="zh-CN" altLang="en-US" b="1" dirty="0">
                <a:solidFill>
                  <a:srgbClr val="C00000"/>
                </a:solidFill>
              </a:rPr>
              <a:t>：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在生活中消费中取得消费者剩余</a:t>
            </a:r>
          </a:p>
        </p:txBody>
      </p:sp>
    </p:spTree>
    <p:extLst>
      <p:ext uri="{BB962C8B-B14F-4D97-AF65-F5344CB8AC3E}">
        <p14:creationId xmlns:p14="http://schemas.microsoft.com/office/powerpoint/2010/main" val="386094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63888" y="490662"/>
            <a:ext cx="3384376" cy="706090"/>
          </a:xfrm>
          <a:solidFill>
            <a:srgbClr val="FFC000"/>
          </a:solidFill>
        </p:spPr>
        <p:txBody>
          <a:bodyPr/>
          <a:lstStyle/>
          <a:p>
            <a:r>
              <a:rPr lang="zh-CN" altLang="en-US" sz="2800" dirty="0" smtClean="0"/>
              <a:t>案例：专辑拍卖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latinLnBrk="0"/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假设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在拍卖会上，有一张崭新的猫王首张专辑进行拍卖，你和三个猫王迷（张三、李四、王五）出现在拍卖会上。你们每一个人都想拥有这张专辑，但每个人为此付出的价格有限。你愿意用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1000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元，张三愿意用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750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元，李四愿意用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700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元，王五愿意用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500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元。</a:t>
            </a:r>
          </a:p>
          <a:p>
            <a:pPr latinLnBrk="0"/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拍卖者为了卖出这张专辑，从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100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元开始叫价。由于你们四个买者愿意支付的价格要高得多，价格很快上升。当拍卖师报出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800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元价格时，你得到了这张专辑，要注意的是，这张专辑将归于对该专辑评价最高的买者。</a:t>
            </a:r>
          </a:p>
          <a:p>
            <a:pPr latinLnBrk="0"/>
            <a:r>
              <a:rPr lang="zh-CN" altLang="en-US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问题</a:t>
            </a:r>
          </a:p>
          <a:p>
            <a:pPr latinLnBrk="0"/>
            <a:r>
              <a:rPr lang="zh-CN" altLang="en-US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你用</a:t>
            </a:r>
            <a:r>
              <a:rPr lang="en-US" altLang="zh-CN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800</a:t>
            </a:r>
            <a:r>
              <a:rPr lang="zh-CN" altLang="en-US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元买到这张专辑，得到什么收益呢</a:t>
            </a:r>
            <a:r>
              <a:rPr lang="zh-CN" altLang="en-US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？</a:t>
            </a:r>
            <a:endParaRPr lang="zh-CN" altLang="en-US" sz="24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5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latinLnBrk="0">
              <a:lnSpc>
                <a:spcPct val="120000"/>
              </a:lnSpc>
              <a:buNone/>
            </a:pPr>
            <a:r>
              <a:rPr lang="zh-CN" altLang="en-US" b="1" dirty="0" smtClean="0">
                <a:latin typeface="+mn-ea"/>
                <a:ea typeface="+mn-ea"/>
              </a:rPr>
              <a:t>分析</a:t>
            </a:r>
            <a:endParaRPr lang="zh-CN" altLang="en-US" b="1" dirty="0">
              <a:latin typeface="+mn-ea"/>
              <a:ea typeface="+mn-ea"/>
            </a:endParaRPr>
          </a:p>
          <a:p>
            <a:pPr latinLnBrk="0">
              <a:lnSpc>
                <a:spcPct val="120000"/>
              </a:lnSpc>
            </a:pPr>
            <a:r>
              <a:rPr lang="zh-CN" altLang="en-US" dirty="0">
                <a:latin typeface="楷体" pitchFamily="49" charset="-122"/>
                <a:ea typeface="楷体" pitchFamily="49" charset="-122"/>
              </a:rPr>
              <a:t>你本来愿意为这张专辑出</a:t>
            </a:r>
            <a:r>
              <a:rPr lang="en-US" altLang="zh-CN" dirty="0">
                <a:latin typeface="楷体" pitchFamily="49" charset="-122"/>
                <a:ea typeface="楷体" pitchFamily="49" charset="-122"/>
              </a:rPr>
              <a:t>1000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元，但实际只付出</a:t>
            </a:r>
            <a:r>
              <a:rPr lang="en-US" altLang="zh-CN" dirty="0">
                <a:latin typeface="楷体" pitchFamily="49" charset="-122"/>
                <a:ea typeface="楷体" pitchFamily="49" charset="-122"/>
              </a:rPr>
              <a:t>800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元。你得到了</a:t>
            </a:r>
            <a:r>
              <a:rPr lang="en-US" altLang="zh-CN" dirty="0">
                <a:latin typeface="楷体" pitchFamily="49" charset="-122"/>
                <a:ea typeface="楷体" pitchFamily="49" charset="-122"/>
              </a:rPr>
              <a:t>200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元的消费者剩余。而其余的三个人参与拍卖中没有得到消费者剩余，因为他们没有得到专辑，也没有花一分线。因此我们也可以简单地把消费剩余定义为：我们每一个人都是消费者，在买东西时对所购的物品有一种主观评价，由此我们可以得出：</a:t>
            </a:r>
            <a:r>
              <a:rPr lang="zh-CN" altLang="en-US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消费者剩余</a:t>
            </a:r>
            <a:r>
              <a:rPr lang="en-US" altLang="zh-CN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=</a:t>
            </a:r>
            <a:r>
              <a:rPr lang="zh-CN" altLang="en-US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消费者愿意付出的价格</a:t>
            </a:r>
            <a:r>
              <a:rPr lang="en-US" altLang="zh-CN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-</a:t>
            </a:r>
            <a:r>
              <a:rPr lang="zh-CN" altLang="en-US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消费者实际付出的价格。</a:t>
            </a:r>
          </a:p>
          <a:p>
            <a:pPr>
              <a:lnSpc>
                <a:spcPct val="120000"/>
              </a:lnSpc>
            </a:pPr>
            <a:endParaRPr lang="zh-CN" altLang="en-US" dirty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2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277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标题 1"/>
          <p:cNvSpPr>
            <a:spLocks noGrp="1"/>
          </p:cNvSpPr>
          <p:nvPr>
            <p:ph type="title"/>
          </p:nvPr>
        </p:nvSpPr>
        <p:spPr>
          <a:xfrm>
            <a:off x="3635896" y="172752"/>
            <a:ext cx="2880320" cy="663862"/>
          </a:xfrm>
          <a:solidFill>
            <a:srgbClr val="FFC000"/>
          </a:solidFill>
        </p:spPr>
        <p:txBody>
          <a:bodyPr/>
          <a:lstStyle/>
          <a:p>
            <a:r>
              <a:rPr lang="zh-CN" altLang="en-US" dirty="0" smtClean="0"/>
              <a:t>消费者剩余</a:t>
            </a:r>
          </a:p>
        </p:txBody>
      </p:sp>
      <p:graphicFrame>
        <p:nvGraphicFramePr>
          <p:cNvPr id="6" name="Group 1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136838"/>
              </p:ext>
            </p:extLst>
          </p:nvPr>
        </p:nvGraphicFramePr>
        <p:xfrm>
          <a:off x="395461" y="2349500"/>
          <a:ext cx="5400675" cy="2879725"/>
        </p:xfrm>
        <a:graphic>
          <a:graphicData uri="http://schemas.openxmlformats.org/drawingml/2006/table">
            <a:tbl>
              <a:tblPr/>
              <a:tblGrid>
                <a:gridCol w="1246188"/>
                <a:gridCol w="1365250"/>
                <a:gridCol w="1423987"/>
                <a:gridCol w="1365250"/>
              </a:tblGrid>
              <a:tr h="730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商品需求量（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Q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）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消费者愿付价（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MU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）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消费者实付价（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P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）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消费者剩余（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CS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）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73225">
                <a:tc>
                  <a:txBody>
                    <a:bodyPr/>
                    <a:lstStyle/>
                    <a:p>
                      <a:pPr marL="342900" marR="0" lvl="0" indent="-428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1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5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428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8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428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428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8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42863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合计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30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20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35" name="日期占位符 3"/>
          <p:cNvSpPr>
            <a:spLocks noGrp="1"/>
          </p:cNvSpPr>
          <p:nvPr>
            <p:ph type="dt" sz="quarter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  <a:endParaRPr lang="zh-CN" altLang="en-US">
              <a:solidFill>
                <a:schemeClr val="bg1"/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44036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日照职业技术学院</a:t>
            </a:r>
          </a:p>
        </p:txBody>
      </p:sp>
      <p:sp>
        <p:nvSpPr>
          <p:cNvPr id="44037" name="Rectangle 4"/>
          <p:cNvSpPr txBox="1">
            <a:spLocks noChangeArrowheads="1"/>
          </p:cNvSpPr>
          <p:nvPr/>
        </p:nvSpPr>
        <p:spPr bwMode="auto">
          <a:xfrm>
            <a:off x="0" y="836613"/>
            <a:ext cx="9144000" cy="541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z="3600" dirty="0">
                <a:solidFill>
                  <a:srgbClr val="FF3300"/>
                </a:solidFill>
                <a:latin typeface="黑体" pitchFamily="49" charset="-122"/>
              </a:rPr>
              <a:t>     </a:t>
            </a:r>
            <a:r>
              <a:rPr lang="zh-CN" altLang="en-US" sz="2800" dirty="0">
                <a:solidFill>
                  <a:srgbClr val="FF3300"/>
                </a:solidFill>
                <a:latin typeface="+mn-ea"/>
                <a:ea typeface="+mn-ea"/>
              </a:rPr>
              <a:t>消费者剩余</a:t>
            </a:r>
            <a:r>
              <a:rPr lang="zh-CN" altLang="en-US" sz="2800" dirty="0">
                <a:latin typeface="+mn-ea"/>
                <a:ea typeface="+mn-ea"/>
              </a:rPr>
              <a:t>是消费者愿意对某种商品支付的价格与他实际所支付的价格的差额。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</a:pPr>
            <a:endParaRPr lang="zh-CN" altLang="en-US" sz="3200" dirty="0">
              <a:latin typeface="黑体" pitchFamily="49" charset="-122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zh-CN" altLang="en-US" sz="3200" dirty="0">
              <a:latin typeface="华文新魏" pitchFamily="2" charset="-122"/>
              <a:ea typeface="华文新魏" pitchFamily="2" charset="-122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kumimoji="1" lang="zh-CN" altLang="en-US" sz="2800" b="1" dirty="0">
              <a:latin typeface="黑体" pitchFamily="49" charset="-122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kumimoji="1" lang="zh-CN" altLang="en-US" sz="3200" dirty="0">
              <a:solidFill>
                <a:srgbClr val="0000FF"/>
              </a:solidFill>
              <a:latin typeface="黑体" pitchFamily="49" charset="-122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kumimoji="1" lang="en-US" altLang="zh-CN" sz="3200" dirty="0">
              <a:latin typeface="黑体" pitchFamily="49" charset="-122"/>
            </a:endParaRPr>
          </a:p>
        </p:txBody>
      </p:sp>
      <p:pic>
        <p:nvPicPr>
          <p:cNvPr id="4406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492375"/>
            <a:ext cx="3368675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434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idx="1"/>
          </p:nvPr>
        </p:nvSpPr>
        <p:spPr>
          <a:xfrm>
            <a:off x="755576" y="1125538"/>
            <a:ext cx="7776864" cy="4530725"/>
          </a:xfrm>
          <a:noFill/>
        </p:spPr>
        <p:txBody>
          <a:bodyPr/>
          <a:lstStyle/>
          <a:p>
            <a:pPr eaLnBrk="1" hangingPunct="1"/>
            <a:r>
              <a:rPr lang="zh-CN" altLang="en-US" dirty="0" smtClean="0">
                <a:solidFill>
                  <a:srgbClr val="0000FF"/>
                </a:solidFill>
                <a:latin typeface="+mn-ea"/>
                <a:ea typeface="+mn-ea"/>
              </a:rPr>
              <a:t>理解消费者剩余的概念要注意两个问题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US" altLang="zh-CN" dirty="0" smtClean="0">
                <a:latin typeface="+mn-ea"/>
                <a:ea typeface="+mn-ea"/>
              </a:rPr>
              <a:t>(1)</a:t>
            </a:r>
            <a:r>
              <a:rPr lang="zh-CN" altLang="en-US" dirty="0" smtClean="0">
                <a:latin typeface="+mn-ea"/>
                <a:ea typeface="+mn-ea"/>
              </a:rPr>
              <a:t>消费者剩余并不是实际收入的增加</a:t>
            </a:r>
            <a:r>
              <a:rPr lang="en-US" altLang="zh-CN" dirty="0" smtClean="0">
                <a:latin typeface="+mn-ea"/>
                <a:ea typeface="+mn-ea"/>
              </a:rPr>
              <a:t>,</a:t>
            </a:r>
            <a:r>
              <a:rPr lang="zh-CN" altLang="en-US" dirty="0" smtClean="0">
                <a:latin typeface="+mn-ea"/>
                <a:ea typeface="+mn-ea"/>
              </a:rPr>
              <a:t>只是一种</a:t>
            </a:r>
            <a:r>
              <a:rPr lang="zh-CN" altLang="en-US" b="1" dirty="0" smtClean="0">
                <a:solidFill>
                  <a:srgbClr val="FF0000"/>
                </a:solidFill>
                <a:latin typeface="+mn-ea"/>
                <a:ea typeface="+mn-ea"/>
              </a:rPr>
              <a:t>心理感觉。</a:t>
            </a:r>
            <a:endParaRPr lang="en-US" altLang="zh-CN" b="1" dirty="0" smtClean="0">
              <a:solidFill>
                <a:srgbClr val="FF0000"/>
              </a:solidFill>
              <a:latin typeface="+mn-ea"/>
              <a:ea typeface="+mn-ea"/>
            </a:endParaRP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US" altLang="zh-CN" dirty="0" smtClean="0">
                <a:latin typeface="+mn-ea"/>
                <a:ea typeface="+mn-ea"/>
              </a:rPr>
              <a:t>(2)</a:t>
            </a:r>
            <a:r>
              <a:rPr lang="zh-CN" altLang="en-US" b="1" dirty="0" smtClean="0">
                <a:solidFill>
                  <a:srgbClr val="FF0000"/>
                </a:solidFill>
                <a:latin typeface="+mn-ea"/>
                <a:ea typeface="+mn-ea"/>
              </a:rPr>
              <a:t>生活必需品的消费者剩余大</a:t>
            </a:r>
            <a:r>
              <a:rPr lang="zh-CN" altLang="en-US" dirty="0" smtClean="0">
                <a:latin typeface="+mn-ea"/>
                <a:ea typeface="+mn-ea"/>
              </a:rPr>
              <a:t>。</a:t>
            </a:r>
            <a:r>
              <a:rPr lang="en-US" altLang="zh-CN" dirty="0" smtClean="0">
                <a:latin typeface="+mn-ea"/>
                <a:ea typeface="+mn-ea"/>
              </a:rPr>
              <a:t> </a:t>
            </a:r>
            <a:r>
              <a:rPr lang="zh-CN" altLang="en-US" dirty="0" smtClean="0">
                <a:latin typeface="+mn-ea"/>
                <a:ea typeface="+mn-ea"/>
              </a:rPr>
              <a:t>因为消费者对这类物品的效用评价高</a:t>
            </a:r>
            <a:r>
              <a:rPr lang="en-US" altLang="zh-CN" dirty="0" smtClean="0">
                <a:latin typeface="+mn-ea"/>
                <a:ea typeface="+mn-ea"/>
              </a:rPr>
              <a:t>,</a:t>
            </a:r>
            <a:r>
              <a:rPr lang="zh-CN" altLang="en-US" dirty="0" smtClean="0">
                <a:latin typeface="+mn-ea"/>
                <a:ea typeface="+mn-ea"/>
              </a:rPr>
              <a:t>愿付出的价格也高</a:t>
            </a:r>
            <a:r>
              <a:rPr lang="en-US" altLang="zh-CN" dirty="0" smtClean="0">
                <a:latin typeface="+mn-ea"/>
                <a:ea typeface="+mn-ea"/>
              </a:rPr>
              <a:t>,</a:t>
            </a:r>
            <a:r>
              <a:rPr lang="zh-CN" altLang="en-US" dirty="0" smtClean="0">
                <a:latin typeface="+mn-ea"/>
                <a:ea typeface="+mn-ea"/>
              </a:rPr>
              <a:t>但这类商品的市场价格一般并不高。</a:t>
            </a:r>
            <a:endParaRPr lang="en-US" altLang="zh-CN" dirty="0" smtClean="0">
              <a:latin typeface="+mn-ea"/>
              <a:ea typeface="+mn-ea"/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altLang="zh-CN" dirty="0" smtClean="0">
              <a:latin typeface="+mn-ea"/>
              <a:ea typeface="+mn-ea"/>
            </a:endParaRPr>
          </a:p>
        </p:txBody>
      </p:sp>
      <p:sp>
        <p:nvSpPr>
          <p:cNvPr id="45058" name="日期占位符 3"/>
          <p:cNvSpPr>
            <a:spLocks noGrp="1"/>
          </p:cNvSpPr>
          <p:nvPr>
            <p:ph type="dt" sz="quarter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</a:p>
        </p:txBody>
      </p:sp>
      <p:sp>
        <p:nvSpPr>
          <p:cNvPr id="45059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日照职业技术学院</a:t>
            </a:r>
            <a:endParaRPr lang="en-US" altLang="zh-CN">
              <a:solidFill>
                <a:schemeClr val="bg1"/>
              </a:solidFill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549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Box 1"/>
          <p:cNvSpPr txBox="1">
            <a:spLocks noChangeArrowheads="1"/>
          </p:cNvSpPr>
          <p:nvPr/>
        </p:nvSpPr>
        <p:spPr bwMode="auto">
          <a:xfrm>
            <a:off x="755576" y="1556792"/>
            <a:ext cx="7488832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　　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有一对夫妻，花了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个月时间才找到了一只他们非常喜爱的古玩钟，他们商定只要售价不超过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600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美元就买下来。但是，当他们看清上面的标价时，丈夫却犹豫了。</a:t>
            </a:r>
          </a:p>
          <a:p>
            <a:pPr eaLnBrk="1" hangingPunct="1"/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　　“哎哟，”丈夫低声说，“上面的标价是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800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美元，你还记得吗？我们说好了不超过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600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美元，我们还是回去吧。”</a:t>
            </a:r>
          </a:p>
          <a:p>
            <a:pPr eaLnBrk="1" hangingPunct="1"/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　　妻子说，“不过我们可以试一试，看店主能不能卖便宜点。毕竟我们已经寻找了这么久才找到了。”</a:t>
            </a:r>
          </a:p>
          <a:p>
            <a:pPr eaLnBrk="1" hangingPunct="1"/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　　夫妻俩私下商量了一下，由妻子出面，试着与店方讨价还价，尽管她认定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600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美元买到这只钟的希望非常小。</a:t>
            </a:r>
          </a:p>
          <a:p>
            <a:pPr eaLnBrk="1" hangingPunct="1"/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　　</a:t>
            </a:r>
          </a:p>
        </p:txBody>
      </p:sp>
      <p:sp>
        <p:nvSpPr>
          <p:cNvPr id="2" name="矩形 1"/>
          <p:cNvSpPr/>
          <p:nvPr/>
        </p:nvSpPr>
        <p:spPr>
          <a:xfrm>
            <a:off x="3419872" y="476672"/>
            <a:ext cx="2160240" cy="8640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solidFill>
                  <a:schemeClr val="tx1"/>
                </a:solidFill>
              </a:rPr>
              <a:t>古玩钟</a:t>
            </a:r>
            <a:endParaRPr lang="zh-CN" alt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6036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        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妻子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鼓起勇气，对钟表售货员说：“我看到你们有只小钟要卖。我看了上面的标价，而且价标上有一层尘土，这给小钟增添了几许古董的色彩。”停顿了一下，她接着说：“我告诉你我想干什么吧，我想给你的钟出个价，只出一个价。我肯定这会使你震惊的，你准备好了吗？”她停下来看了一下售货员的反应，又接着说：“哎，我只能给你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300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美元。”</a:t>
            </a:r>
          </a:p>
          <a:p>
            <a:pPr marL="0" indent="0" eaLnBrk="1" hangingPunct="1">
              <a:buNone/>
            </a:pP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　　钟表售货员听了这个价后，连眼睛也没眨一下就爽快地说：“好！给你，卖啦！”</a:t>
            </a:r>
          </a:p>
          <a:p>
            <a:pPr marL="0" indent="0" eaLnBrk="1" hangingPunct="1">
              <a:buNone/>
            </a:pP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　　你猜妻子的反应怎样？夫妻俩欣喜若狂了吗？不，事实的结果是正好相反。“我真是太傻了，这钟本来恐怕就值不了几个钱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或者肯定是里面缺少了零件，要不为什么那么轻呢？再要么就是质量低劣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……”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妻子越想越懊恼。</a:t>
            </a:r>
          </a:p>
          <a:p>
            <a:pPr marL="0" indent="0" eaLnBrk="1" hangingPunct="1">
              <a:buNone/>
            </a:pP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　　尽管后来夫妻俩还是把钟摆到了家中的客厅里，而且看上去效果很好，美极了，似乎走得也不错，但是她和丈夫总觉得不放心，而且他们一直被某种欺骗的感觉所笼罩。</a:t>
            </a:r>
          </a:p>
          <a:p>
            <a:pPr eaLnBrk="1" hangingPunct="1"/>
            <a:endParaRPr lang="en-US" altLang="zh-CN" sz="2000" dirty="0" smtClean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36991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主题5</Template>
  <TotalTime>33</TotalTime>
  <Words>1174</Words>
  <Application>Microsoft Office PowerPoint</Application>
  <PresentationFormat>全屏显示(4:3)</PresentationFormat>
  <Paragraphs>79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方正小标宋简体</vt:lpstr>
      <vt:lpstr>黑体</vt:lpstr>
      <vt:lpstr>华文新魏</vt:lpstr>
      <vt:lpstr>楷体</vt:lpstr>
      <vt:lpstr>宋体</vt:lpstr>
      <vt:lpstr>微软雅黑</vt:lpstr>
      <vt:lpstr>Arial</vt:lpstr>
      <vt:lpstr>Calibri</vt:lpstr>
      <vt:lpstr>Times New Roman</vt:lpstr>
      <vt:lpstr>Verdana</vt:lpstr>
      <vt:lpstr>Wingdings</vt:lpstr>
      <vt:lpstr>主题5</vt:lpstr>
      <vt:lpstr>项目三   消费经济学  任务4  吃亏还是占便宜：消费者剩余 </vt:lpstr>
      <vt:lpstr>PowerPoint 演示文稿</vt:lpstr>
      <vt:lpstr>PowerPoint 演示文稿</vt:lpstr>
      <vt:lpstr>案例：专辑拍卖</vt:lpstr>
      <vt:lpstr>PowerPoint 演示文稿</vt:lpstr>
      <vt:lpstr>消费者剩余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生活启示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xiaoc</cp:lastModifiedBy>
  <cp:revision>11</cp:revision>
  <dcterms:created xsi:type="dcterms:W3CDTF">2018-05-27T23:58:32Z</dcterms:created>
  <dcterms:modified xsi:type="dcterms:W3CDTF">2023-03-13T08:49:32Z</dcterms:modified>
</cp:coreProperties>
</file>