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2"/>
  </p:notesMasterIdLst>
  <p:sldIdLst>
    <p:sldId id="298" r:id="rId3"/>
    <p:sldId id="303" r:id="rId4"/>
    <p:sldId id="300" r:id="rId5"/>
    <p:sldId id="301" r:id="rId6"/>
    <p:sldId id="302" r:id="rId7"/>
    <p:sldId id="276" r:id="rId8"/>
    <p:sldId id="294" r:id="rId9"/>
    <p:sldId id="277" r:id="rId10"/>
    <p:sldId id="278" r:id="rId11"/>
    <p:sldId id="280" r:id="rId12"/>
    <p:sldId id="281" r:id="rId13"/>
    <p:sldId id="282" r:id="rId14"/>
    <p:sldId id="270" r:id="rId15"/>
    <p:sldId id="308" r:id="rId16"/>
    <p:sldId id="305" r:id="rId17"/>
    <p:sldId id="309" r:id="rId18"/>
    <p:sldId id="283" r:id="rId19"/>
    <p:sldId id="284" r:id="rId20"/>
    <p:sldId id="285" r:id="rId21"/>
    <p:sldId id="286" r:id="rId22"/>
    <p:sldId id="287" r:id="rId23"/>
    <p:sldId id="288" r:id="rId24"/>
    <p:sldId id="289" r:id="rId25"/>
    <p:sldId id="290" r:id="rId26"/>
    <p:sldId id="291" r:id="rId27"/>
    <p:sldId id="292" r:id="rId28"/>
    <p:sldId id="293" r:id="rId29"/>
    <p:sldId id="296" r:id="rId30"/>
    <p:sldId id="297"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D:\1经济学课程\视频资源库\小品《吃面条》陈佩斯 朱时茂.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8599"/>
  <ax:ocxPr ax:name="_cy" ax:value="5799"/>
</ax:ocx>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D2B90-E3CC-4476-8F51-D22307BC4EA8}" type="datetimeFigureOut">
              <a:rPr lang="zh-CN" altLang="en-US" smtClean="0"/>
              <a:t>2019/4/9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5B9A7-915D-456A-9BF3-FD3EB2958454}" type="slidenum">
              <a:rPr lang="zh-CN" altLang="en-US" smtClean="0"/>
              <a:t>‹#›</a:t>
            </a:fld>
            <a:endParaRPr lang="zh-CN" altLang="en-US"/>
          </a:p>
        </p:txBody>
      </p:sp>
    </p:spTree>
    <p:extLst>
      <p:ext uri="{BB962C8B-B14F-4D97-AF65-F5344CB8AC3E}">
        <p14:creationId xmlns:p14="http://schemas.microsoft.com/office/powerpoint/2010/main" val="48267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5793ECB2-489A-4BF1-8397-387E3420959E}" type="slidenum">
              <a:rPr lang="en-US" altLang="zh-CN" smtClean="0"/>
              <a:pPr eaLnBrk="1" hangingPunct="1"/>
              <a:t>6</a:t>
            </a:fld>
            <a:endParaRPr lang="en-US" altLang="zh-CN"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025D796F-6103-443E-B2ED-D3443B3F9C35}" type="slidenum">
              <a:rPr lang="en-US" altLang="zh-CN" smtClean="0"/>
              <a:pPr eaLnBrk="1" hangingPunct="1"/>
              <a:t>11</a:t>
            </a:fld>
            <a:endParaRPr lang="en-US" altLang="zh-CN"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4848B652-05FB-4AEB-8EE3-373BAF954B81}" type="slidenum">
              <a:rPr lang="en-US" altLang="zh-CN" smtClean="0"/>
              <a:pPr eaLnBrk="1" hangingPunct="1"/>
              <a:t>12</a:t>
            </a:fld>
            <a:endParaRPr lang="en-US" altLang="zh-CN"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7842394F-4A4C-44BC-9DA4-D6489661D4DD}" type="slidenum">
              <a:rPr lang="en-US" altLang="zh-CN" smtClean="0"/>
              <a:pPr eaLnBrk="1" hangingPunct="1"/>
              <a:t>20</a:t>
            </a:fld>
            <a:endParaRPr lang="en-US" altLang="zh-CN"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54B037A6-6D36-423E-A1C1-F5575444436F}" type="slidenum">
              <a:rPr lang="en-US" altLang="zh-CN" smtClean="0"/>
              <a:pPr eaLnBrk="1" hangingPunct="1"/>
              <a:t>25</a:t>
            </a:fld>
            <a:endParaRPr lang="en-US" altLang="zh-CN"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89CEB0F7-FD33-4820-A58D-2FA959E87A65}" type="slidenum">
              <a:rPr lang="en-US" altLang="zh-CN" smtClean="0"/>
              <a:pPr eaLnBrk="1" hangingPunct="1"/>
              <a:t>26</a:t>
            </a:fld>
            <a:endParaRPr lang="en-US" altLang="zh-CN"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7411331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12993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615582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719263"/>
            <a:ext cx="8229600" cy="4411662"/>
          </a:xfrm>
        </p:spPr>
        <p:txBody>
          <a:bodyPr/>
          <a:lstStyle/>
          <a:p>
            <a:pPr lvl="0"/>
            <a:endParaRPr lang="zh-CN" altLang="en-US" noProof="0" smtClean="0"/>
          </a:p>
        </p:txBody>
      </p:sp>
      <p:sp>
        <p:nvSpPr>
          <p:cNvPr id="4" name="Rectangle 5"/>
          <p:cNvSpPr>
            <a:spLocks noGrp="1" noChangeArrowheads="1"/>
          </p:cNvSpPr>
          <p:nvPr>
            <p:ph type="dt" sz="half" idx="10"/>
          </p:nvPr>
        </p:nvSpPr>
        <p:spPr>
          <a:xfrm>
            <a:off x="3203575" y="6597650"/>
            <a:ext cx="2667000" cy="260350"/>
          </a:xfrm>
          <a:prstGeom prst="rect">
            <a:avLst/>
          </a:prstGeom>
        </p:spPr>
        <p:txBody>
          <a:bodyPr/>
          <a:lstStyle>
            <a:lvl1pPr>
              <a:defRPr smtClean="0"/>
            </a:lvl1pPr>
          </a:lstStyle>
          <a:p>
            <a:pPr>
              <a:defRPr/>
            </a:pPr>
            <a:r>
              <a:rPr lang="en-US" altLang="zh-CN"/>
              <a:t>《</a:t>
            </a:r>
            <a:r>
              <a:rPr lang="zh-CN" altLang="en-US"/>
              <a:t>经济学基础</a:t>
            </a:r>
            <a:r>
              <a:rPr lang="en-US" altLang="zh-CN"/>
              <a:t>》</a:t>
            </a:r>
          </a:p>
        </p:txBody>
      </p:sp>
      <p:sp>
        <p:nvSpPr>
          <p:cNvPr id="5" name="Rectangle 6"/>
          <p:cNvSpPr>
            <a:spLocks noGrp="1" noChangeArrowheads="1"/>
          </p:cNvSpPr>
          <p:nvPr>
            <p:ph type="ftr" sz="quarter" idx="11"/>
          </p:nvPr>
        </p:nvSpPr>
        <p:spPr>
          <a:xfrm>
            <a:off x="7019925" y="6559550"/>
            <a:ext cx="1860550" cy="298450"/>
          </a:xfrm>
          <a:prstGeom prst="rect">
            <a:avLst/>
          </a:prstGeom>
        </p:spPr>
        <p:txBody>
          <a:bodyPr/>
          <a:lstStyle>
            <a:lvl1pPr>
              <a:defRPr smtClean="0"/>
            </a:lvl1pPr>
          </a:lstStyle>
          <a:p>
            <a:pPr>
              <a:defRPr/>
            </a:pPr>
            <a:r>
              <a:rPr lang="zh-CN" altLang="en-US"/>
              <a:t>日照职业技术学院</a:t>
            </a:r>
            <a:endParaRPr lang="en-US" altLang="zh-CN"/>
          </a:p>
        </p:txBody>
      </p:sp>
      <p:sp>
        <p:nvSpPr>
          <p:cNvPr id="6" name="Rectangle 7"/>
          <p:cNvSpPr>
            <a:spLocks noGrp="1" noChangeArrowheads="1"/>
          </p:cNvSpPr>
          <p:nvPr>
            <p:ph type="sldNum" sz="quarter" idx="12"/>
          </p:nvPr>
        </p:nvSpPr>
        <p:spPr>
          <a:xfrm>
            <a:off x="6553200" y="6248400"/>
            <a:ext cx="2133600" cy="457200"/>
          </a:xfrm>
          <a:prstGeom prst="rect">
            <a:avLst/>
          </a:prstGeom>
        </p:spPr>
        <p:txBody>
          <a:bodyPr/>
          <a:lstStyle>
            <a:lvl1pPr>
              <a:defRPr>
                <a:latin typeface="Arial" charset="0"/>
                <a:ea typeface="黑体" pitchFamily="49" charset="-122"/>
              </a:defRPr>
            </a:lvl1pPr>
          </a:lstStyle>
          <a:p>
            <a:pPr>
              <a:defRPr/>
            </a:pPr>
            <a:fld id="{4B4CDC90-FB65-405F-99F0-803073ABD4BC}" type="slidenum">
              <a:rPr lang="en-US" altLang="zh-CN"/>
              <a:pPr>
                <a:defRPr/>
              </a:pPr>
              <a:t>‹#›</a:t>
            </a:fld>
            <a:endParaRPr lang="en-US" altLang="zh-CN"/>
          </a:p>
        </p:txBody>
      </p:sp>
    </p:spTree>
    <p:extLst>
      <p:ext uri="{BB962C8B-B14F-4D97-AF65-F5344CB8AC3E}">
        <p14:creationId xmlns:p14="http://schemas.microsoft.com/office/powerpoint/2010/main" val="32388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115888"/>
            <a:ext cx="7720012" cy="5635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914400"/>
            <a:ext cx="4076700" cy="5334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914400"/>
            <a:ext cx="4076700" cy="5334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3203575" y="6597650"/>
            <a:ext cx="2667000" cy="260350"/>
          </a:xfrm>
          <a:prstGeom prst="rect">
            <a:avLst/>
          </a:prstGeom>
          <a:ln/>
        </p:spPr>
        <p:txBody>
          <a:bodyPr/>
          <a:lstStyle>
            <a:lvl1pPr>
              <a:defRPr/>
            </a:lvl1pPr>
          </a:lstStyle>
          <a:p>
            <a:pPr>
              <a:defRPr/>
            </a:pPr>
            <a:r>
              <a:rPr lang="en-US" altLang="zh-CN"/>
              <a:t>《</a:t>
            </a:r>
            <a:r>
              <a:rPr lang="zh-CN" altLang="en-US"/>
              <a:t>经济学基础</a:t>
            </a:r>
            <a:r>
              <a:rPr lang="en-US" altLang="zh-CN"/>
              <a:t>》</a:t>
            </a:r>
            <a:endParaRPr lang="zh-CN" altLang="en-US"/>
          </a:p>
        </p:txBody>
      </p:sp>
      <p:sp>
        <p:nvSpPr>
          <p:cNvPr id="6" name="Rectangle 5"/>
          <p:cNvSpPr>
            <a:spLocks noGrp="1" noChangeArrowheads="1"/>
          </p:cNvSpPr>
          <p:nvPr>
            <p:ph type="ftr" sz="quarter" idx="11"/>
          </p:nvPr>
        </p:nvSpPr>
        <p:spPr>
          <a:xfrm>
            <a:off x="7019925" y="6559550"/>
            <a:ext cx="1860550" cy="298450"/>
          </a:xfrm>
          <a:prstGeom prst="rect">
            <a:avLst/>
          </a:prstGeom>
          <a:ln/>
        </p:spPr>
        <p:txBody>
          <a:bodyPr/>
          <a:lstStyle>
            <a:lvl1pPr>
              <a:defRPr/>
            </a:lvl1pPr>
          </a:lstStyle>
          <a:p>
            <a:pPr>
              <a:defRPr/>
            </a:pPr>
            <a:r>
              <a:rPr lang="zh-CN" altLang="en-US"/>
              <a:t>日照职业技术学院</a:t>
            </a:r>
          </a:p>
        </p:txBody>
      </p:sp>
    </p:spTree>
    <p:extLst>
      <p:ext uri="{BB962C8B-B14F-4D97-AF65-F5344CB8AC3E}">
        <p14:creationId xmlns:p14="http://schemas.microsoft.com/office/powerpoint/2010/main" val="1517065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741133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55852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24731510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24142609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807922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939597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55852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defRPr/>
            </a:lvl1pPr>
          </a:lstStyle>
          <a:p>
            <a:fld id="{530820CF-B880-4189-942D-D702A7CBA730}" type="datetimeFigureOut">
              <a:rPr lang="zh-CN" altLang="en-US" smtClean="0"/>
              <a:t>2019/4/9</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866584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9472858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0615859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129936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615582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719263"/>
            <a:ext cx="8229600" cy="4411662"/>
          </a:xfrm>
        </p:spPr>
        <p:txBody>
          <a:bodyPr/>
          <a:lstStyle/>
          <a:p>
            <a:pPr lvl="0"/>
            <a:endParaRPr lang="zh-CN" altLang="en-US" noProof="0" smtClean="0"/>
          </a:p>
        </p:txBody>
      </p:sp>
      <p:sp>
        <p:nvSpPr>
          <p:cNvPr id="4" name="Rectangle 5"/>
          <p:cNvSpPr>
            <a:spLocks noGrp="1" noChangeArrowheads="1"/>
          </p:cNvSpPr>
          <p:nvPr>
            <p:ph type="dt" sz="half" idx="10"/>
          </p:nvPr>
        </p:nvSpPr>
        <p:spPr>
          <a:xfrm>
            <a:off x="3203575" y="6597650"/>
            <a:ext cx="2667000" cy="260350"/>
          </a:xfrm>
          <a:prstGeom prst="rect">
            <a:avLst/>
          </a:prstGeom>
        </p:spPr>
        <p:txBody>
          <a:bodyPr/>
          <a:lstStyle>
            <a:lvl1pPr>
              <a:defRPr smtClean="0"/>
            </a:lvl1pPr>
          </a:lstStyle>
          <a:p>
            <a:pPr>
              <a:defRPr/>
            </a:pPr>
            <a:r>
              <a:rPr lang="en-US" altLang="zh-CN"/>
              <a:t>《</a:t>
            </a:r>
            <a:r>
              <a:rPr lang="zh-CN" altLang="en-US"/>
              <a:t>经济学基础</a:t>
            </a:r>
            <a:r>
              <a:rPr lang="en-US" altLang="zh-CN"/>
              <a:t>》</a:t>
            </a:r>
          </a:p>
        </p:txBody>
      </p:sp>
      <p:sp>
        <p:nvSpPr>
          <p:cNvPr id="5" name="Rectangle 6"/>
          <p:cNvSpPr>
            <a:spLocks noGrp="1" noChangeArrowheads="1"/>
          </p:cNvSpPr>
          <p:nvPr>
            <p:ph type="ftr" sz="quarter" idx="11"/>
          </p:nvPr>
        </p:nvSpPr>
        <p:spPr>
          <a:xfrm>
            <a:off x="7019925" y="6559550"/>
            <a:ext cx="1860550" cy="298450"/>
          </a:xfrm>
          <a:prstGeom prst="rect">
            <a:avLst/>
          </a:prstGeom>
        </p:spPr>
        <p:txBody>
          <a:bodyPr/>
          <a:lstStyle>
            <a:lvl1pPr>
              <a:defRPr smtClean="0"/>
            </a:lvl1pPr>
          </a:lstStyle>
          <a:p>
            <a:pPr>
              <a:defRPr/>
            </a:pPr>
            <a:r>
              <a:rPr lang="zh-CN" altLang="en-US"/>
              <a:t>日照职业技术学院</a:t>
            </a:r>
            <a:endParaRPr lang="en-US" altLang="zh-CN"/>
          </a:p>
        </p:txBody>
      </p:sp>
      <p:sp>
        <p:nvSpPr>
          <p:cNvPr id="6" name="Rectangle 7"/>
          <p:cNvSpPr>
            <a:spLocks noGrp="1" noChangeArrowheads="1"/>
          </p:cNvSpPr>
          <p:nvPr>
            <p:ph type="sldNum" sz="quarter" idx="12"/>
          </p:nvPr>
        </p:nvSpPr>
        <p:spPr>
          <a:xfrm>
            <a:off x="6553200" y="6248400"/>
            <a:ext cx="2133600" cy="457200"/>
          </a:xfrm>
          <a:prstGeom prst="rect">
            <a:avLst/>
          </a:prstGeom>
        </p:spPr>
        <p:txBody>
          <a:bodyPr/>
          <a:lstStyle>
            <a:lvl1pPr>
              <a:defRPr>
                <a:latin typeface="Arial" charset="0"/>
                <a:ea typeface="黑体" pitchFamily="49" charset="-122"/>
              </a:defRPr>
            </a:lvl1pPr>
          </a:lstStyle>
          <a:p>
            <a:pPr>
              <a:defRPr/>
            </a:pPr>
            <a:fld id="{4B4CDC90-FB65-405F-99F0-803073ABD4BC}" type="slidenum">
              <a:rPr lang="en-US" altLang="zh-CN"/>
              <a:pPr>
                <a:defRPr/>
              </a:pPr>
              <a:t>‹#›</a:t>
            </a:fld>
            <a:endParaRPr lang="en-US" altLang="zh-CN"/>
          </a:p>
        </p:txBody>
      </p:sp>
    </p:spTree>
    <p:extLst>
      <p:ext uri="{BB962C8B-B14F-4D97-AF65-F5344CB8AC3E}">
        <p14:creationId xmlns:p14="http://schemas.microsoft.com/office/powerpoint/2010/main" val="323884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115888"/>
            <a:ext cx="7720012" cy="5635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914400"/>
            <a:ext cx="4076700" cy="5334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914400"/>
            <a:ext cx="4076700" cy="5334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3203575" y="6597650"/>
            <a:ext cx="2667000" cy="260350"/>
          </a:xfrm>
          <a:prstGeom prst="rect">
            <a:avLst/>
          </a:prstGeom>
          <a:ln/>
        </p:spPr>
        <p:txBody>
          <a:bodyPr/>
          <a:lstStyle>
            <a:lvl1pPr>
              <a:defRPr/>
            </a:lvl1pPr>
          </a:lstStyle>
          <a:p>
            <a:pPr>
              <a:defRPr/>
            </a:pPr>
            <a:r>
              <a:rPr lang="en-US" altLang="zh-CN"/>
              <a:t>《</a:t>
            </a:r>
            <a:r>
              <a:rPr lang="zh-CN" altLang="en-US"/>
              <a:t>经济学基础</a:t>
            </a:r>
            <a:r>
              <a:rPr lang="en-US" altLang="zh-CN"/>
              <a:t>》</a:t>
            </a:r>
            <a:endParaRPr lang="zh-CN" altLang="en-US"/>
          </a:p>
        </p:txBody>
      </p:sp>
      <p:sp>
        <p:nvSpPr>
          <p:cNvPr id="6" name="Rectangle 5"/>
          <p:cNvSpPr>
            <a:spLocks noGrp="1" noChangeArrowheads="1"/>
          </p:cNvSpPr>
          <p:nvPr>
            <p:ph type="ftr" sz="quarter" idx="11"/>
          </p:nvPr>
        </p:nvSpPr>
        <p:spPr>
          <a:xfrm>
            <a:off x="7019925" y="6559550"/>
            <a:ext cx="1860550" cy="298450"/>
          </a:xfrm>
          <a:prstGeom prst="rect">
            <a:avLst/>
          </a:prstGeom>
          <a:ln/>
        </p:spPr>
        <p:txBody>
          <a:bodyPr/>
          <a:lstStyle>
            <a:lvl1pPr>
              <a:defRPr/>
            </a:lvl1pPr>
          </a:lstStyle>
          <a:p>
            <a:pPr>
              <a:defRPr/>
            </a:pPr>
            <a:r>
              <a:rPr lang="zh-CN" altLang="en-US"/>
              <a:t>日照职业技术学院</a:t>
            </a:r>
          </a:p>
        </p:txBody>
      </p:sp>
    </p:spTree>
    <p:extLst>
      <p:ext uri="{BB962C8B-B14F-4D97-AF65-F5344CB8AC3E}">
        <p14:creationId xmlns:p14="http://schemas.microsoft.com/office/powerpoint/2010/main" val="151706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24731510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2414260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8079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93959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defRPr/>
            </a:lvl1pPr>
          </a:lstStyle>
          <a:p>
            <a:fld id="{530820CF-B880-4189-942D-D702A7CBA730}" type="datetimeFigureOut">
              <a:rPr lang="zh-CN" altLang="en-US" smtClean="0"/>
              <a:t>2019/4/9</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86658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9472858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0615859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1028" name="图片 7" descr="timg.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732588" y="6021388"/>
            <a:ext cx="21955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nvSpPr>
        <p:spPr>
          <a:xfrm>
            <a:off x="153244" y="289531"/>
            <a:ext cx="1800200" cy="576064"/>
          </a:xfrm>
          <a:prstGeom prst="roundRect">
            <a:avLst/>
          </a:prstGeom>
          <a:blipFill>
            <a:blip r:embed="rId1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经济学与生活</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1" fontAlgn="base" hangingPunct="1">
        <a:spcBef>
          <a:spcPct val="0"/>
        </a:spcBef>
        <a:spcAft>
          <a:spcPct val="0"/>
        </a:spcAft>
        <a:defRPr sz="3200" kern="1200">
          <a:solidFill>
            <a:schemeClr val="tx1"/>
          </a:solidFill>
          <a:latin typeface="微软雅黑" pitchFamily="34" charset="-122"/>
          <a:ea typeface="微软雅黑" pitchFamily="34" charset="-122"/>
          <a:cs typeface="+mj-cs"/>
        </a:defRPr>
      </a:lvl1pPr>
      <a:lvl2pPr algn="ctr" rtl="0" eaLnBrk="1" fontAlgn="base" hangingPunct="1">
        <a:spcBef>
          <a:spcPct val="0"/>
        </a:spcBef>
        <a:spcAft>
          <a:spcPct val="0"/>
        </a:spcAft>
        <a:defRPr sz="3200">
          <a:solidFill>
            <a:schemeClr val="tx1"/>
          </a:solidFill>
          <a:latin typeface="微软雅黑" pitchFamily="34" charset="-122"/>
          <a:ea typeface="微软雅黑" pitchFamily="34" charset="-122"/>
        </a:defRPr>
      </a:lvl2pPr>
      <a:lvl3pPr algn="ctr" rtl="0" eaLnBrk="1" fontAlgn="base" hangingPunct="1">
        <a:spcBef>
          <a:spcPct val="0"/>
        </a:spcBef>
        <a:spcAft>
          <a:spcPct val="0"/>
        </a:spcAft>
        <a:defRPr sz="3200">
          <a:solidFill>
            <a:schemeClr val="tx1"/>
          </a:solidFill>
          <a:latin typeface="微软雅黑" pitchFamily="34" charset="-122"/>
          <a:ea typeface="微软雅黑" pitchFamily="34" charset="-122"/>
        </a:defRPr>
      </a:lvl3pPr>
      <a:lvl4pPr algn="ctr" rtl="0" eaLnBrk="1" fontAlgn="base" hangingPunct="1">
        <a:spcBef>
          <a:spcPct val="0"/>
        </a:spcBef>
        <a:spcAft>
          <a:spcPct val="0"/>
        </a:spcAft>
        <a:defRPr sz="3200">
          <a:solidFill>
            <a:schemeClr val="tx1"/>
          </a:solidFill>
          <a:latin typeface="微软雅黑" pitchFamily="34" charset="-122"/>
          <a:ea typeface="微软雅黑" pitchFamily="34" charset="-122"/>
        </a:defRPr>
      </a:lvl4pPr>
      <a:lvl5pPr algn="ctr" rtl="0" eaLnBrk="1" fontAlgn="base" hangingPunct="1">
        <a:spcBef>
          <a:spcPct val="0"/>
        </a:spcBef>
        <a:spcAft>
          <a:spcPct val="0"/>
        </a:spcAft>
        <a:defRPr sz="3200">
          <a:solidFill>
            <a:schemeClr val="tx1"/>
          </a:solidFill>
          <a:latin typeface="微软雅黑" pitchFamily="34" charset="-122"/>
          <a:ea typeface="微软雅黑" pitchFamily="34" charset="-122"/>
        </a:defRPr>
      </a:lvl5pPr>
      <a:lvl6pPr marL="457200" algn="ctr" rtl="0" eaLnBrk="1" fontAlgn="base" hangingPunct="1">
        <a:spcBef>
          <a:spcPct val="0"/>
        </a:spcBef>
        <a:spcAft>
          <a:spcPct val="0"/>
        </a:spcAft>
        <a:defRPr sz="3200">
          <a:solidFill>
            <a:schemeClr val="tx1"/>
          </a:solidFill>
          <a:latin typeface="微软雅黑" pitchFamily="34" charset="-122"/>
          <a:ea typeface="微软雅黑" pitchFamily="34" charset="-122"/>
        </a:defRPr>
      </a:lvl6pPr>
      <a:lvl7pPr marL="914400" algn="ctr" rtl="0" eaLnBrk="1" fontAlgn="base" hangingPunct="1">
        <a:spcBef>
          <a:spcPct val="0"/>
        </a:spcBef>
        <a:spcAft>
          <a:spcPct val="0"/>
        </a:spcAft>
        <a:defRPr sz="3200">
          <a:solidFill>
            <a:schemeClr val="tx1"/>
          </a:solidFill>
          <a:latin typeface="微软雅黑" pitchFamily="34" charset="-122"/>
          <a:ea typeface="微软雅黑" pitchFamily="34" charset="-122"/>
        </a:defRPr>
      </a:lvl7pPr>
      <a:lvl8pPr marL="1371600" algn="ctr" rtl="0" eaLnBrk="1" fontAlgn="base" hangingPunct="1">
        <a:spcBef>
          <a:spcPct val="0"/>
        </a:spcBef>
        <a:spcAft>
          <a:spcPct val="0"/>
        </a:spcAft>
        <a:defRPr sz="3200">
          <a:solidFill>
            <a:schemeClr val="tx1"/>
          </a:solidFill>
          <a:latin typeface="微软雅黑" pitchFamily="34" charset="-122"/>
          <a:ea typeface="微软雅黑" pitchFamily="34" charset="-122"/>
        </a:defRPr>
      </a:lvl8pPr>
      <a:lvl9pPr marL="1828800" algn="ctr" rtl="0" eaLnBrk="1" fontAlgn="base" hangingPunct="1">
        <a:spcBef>
          <a:spcPct val="0"/>
        </a:spcBef>
        <a:spcAft>
          <a:spcPct val="0"/>
        </a:spcAft>
        <a:defRPr sz="3200">
          <a:solidFill>
            <a:schemeClr val="tx1"/>
          </a:solidFill>
          <a:latin typeface="微软雅黑" pitchFamily="34" charset="-122"/>
          <a:ea typeface="微软雅黑" pitchFamily="34" charset="-122"/>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1028" name="图片 7" descr="timg.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732588" y="6021388"/>
            <a:ext cx="21955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nvSpPr>
        <p:spPr>
          <a:xfrm>
            <a:off x="153244" y="289531"/>
            <a:ext cx="1466428" cy="576064"/>
          </a:xfrm>
          <a:prstGeom prst="roundRect">
            <a:avLst/>
          </a:prstGeom>
          <a:blipFill>
            <a:blip r:embed="rId1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经济学基础</a:t>
            </a:r>
            <a:endParaRPr lang="zh-CN" altLang="en-US"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ctr" rtl="0" eaLnBrk="1" fontAlgn="base" hangingPunct="1">
        <a:spcBef>
          <a:spcPct val="0"/>
        </a:spcBef>
        <a:spcAft>
          <a:spcPct val="0"/>
        </a:spcAft>
        <a:defRPr sz="3200" kern="1200">
          <a:solidFill>
            <a:schemeClr val="tx1"/>
          </a:solidFill>
          <a:latin typeface="微软雅黑" pitchFamily="34" charset="-122"/>
          <a:ea typeface="微软雅黑" pitchFamily="34" charset="-122"/>
          <a:cs typeface="+mj-cs"/>
        </a:defRPr>
      </a:lvl1pPr>
      <a:lvl2pPr algn="ctr" rtl="0" eaLnBrk="1" fontAlgn="base" hangingPunct="1">
        <a:spcBef>
          <a:spcPct val="0"/>
        </a:spcBef>
        <a:spcAft>
          <a:spcPct val="0"/>
        </a:spcAft>
        <a:defRPr sz="3200">
          <a:solidFill>
            <a:schemeClr val="tx1"/>
          </a:solidFill>
          <a:latin typeface="微软雅黑" pitchFamily="34" charset="-122"/>
          <a:ea typeface="微软雅黑" pitchFamily="34" charset="-122"/>
        </a:defRPr>
      </a:lvl2pPr>
      <a:lvl3pPr algn="ctr" rtl="0" eaLnBrk="1" fontAlgn="base" hangingPunct="1">
        <a:spcBef>
          <a:spcPct val="0"/>
        </a:spcBef>
        <a:spcAft>
          <a:spcPct val="0"/>
        </a:spcAft>
        <a:defRPr sz="3200">
          <a:solidFill>
            <a:schemeClr val="tx1"/>
          </a:solidFill>
          <a:latin typeface="微软雅黑" pitchFamily="34" charset="-122"/>
          <a:ea typeface="微软雅黑" pitchFamily="34" charset="-122"/>
        </a:defRPr>
      </a:lvl3pPr>
      <a:lvl4pPr algn="ctr" rtl="0" eaLnBrk="1" fontAlgn="base" hangingPunct="1">
        <a:spcBef>
          <a:spcPct val="0"/>
        </a:spcBef>
        <a:spcAft>
          <a:spcPct val="0"/>
        </a:spcAft>
        <a:defRPr sz="3200">
          <a:solidFill>
            <a:schemeClr val="tx1"/>
          </a:solidFill>
          <a:latin typeface="微软雅黑" pitchFamily="34" charset="-122"/>
          <a:ea typeface="微软雅黑" pitchFamily="34" charset="-122"/>
        </a:defRPr>
      </a:lvl4pPr>
      <a:lvl5pPr algn="ctr" rtl="0" eaLnBrk="1" fontAlgn="base" hangingPunct="1">
        <a:spcBef>
          <a:spcPct val="0"/>
        </a:spcBef>
        <a:spcAft>
          <a:spcPct val="0"/>
        </a:spcAft>
        <a:defRPr sz="3200">
          <a:solidFill>
            <a:schemeClr val="tx1"/>
          </a:solidFill>
          <a:latin typeface="微软雅黑" pitchFamily="34" charset="-122"/>
          <a:ea typeface="微软雅黑" pitchFamily="34" charset="-122"/>
        </a:defRPr>
      </a:lvl5pPr>
      <a:lvl6pPr marL="457200" algn="ctr" rtl="0" eaLnBrk="1" fontAlgn="base" hangingPunct="1">
        <a:spcBef>
          <a:spcPct val="0"/>
        </a:spcBef>
        <a:spcAft>
          <a:spcPct val="0"/>
        </a:spcAft>
        <a:defRPr sz="3200">
          <a:solidFill>
            <a:schemeClr val="tx1"/>
          </a:solidFill>
          <a:latin typeface="微软雅黑" pitchFamily="34" charset="-122"/>
          <a:ea typeface="微软雅黑" pitchFamily="34" charset="-122"/>
        </a:defRPr>
      </a:lvl6pPr>
      <a:lvl7pPr marL="914400" algn="ctr" rtl="0" eaLnBrk="1" fontAlgn="base" hangingPunct="1">
        <a:spcBef>
          <a:spcPct val="0"/>
        </a:spcBef>
        <a:spcAft>
          <a:spcPct val="0"/>
        </a:spcAft>
        <a:defRPr sz="3200">
          <a:solidFill>
            <a:schemeClr val="tx1"/>
          </a:solidFill>
          <a:latin typeface="微软雅黑" pitchFamily="34" charset="-122"/>
          <a:ea typeface="微软雅黑" pitchFamily="34" charset="-122"/>
        </a:defRPr>
      </a:lvl7pPr>
      <a:lvl8pPr marL="1371600" algn="ctr" rtl="0" eaLnBrk="1" fontAlgn="base" hangingPunct="1">
        <a:spcBef>
          <a:spcPct val="0"/>
        </a:spcBef>
        <a:spcAft>
          <a:spcPct val="0"/>
        </a:spcAft>
        <a:defRPr sz="3200">
          <a:solidFill>
            <a:schemeClr val="tx1"/>
          </a:solidFill>
          <a:latin typeface="微软雅黑" pitchFamily="34" charset="-122"/>
          <a:ea typeface="微软雅黑" pitchFamily="34" charset="-122"/>
        </a:defRPr>
      </a:lvl8pPr>
      <a:lvl9pPr marL="1828800" algn="ctr" rtl="0" eaLnBrk="1" fontAlgn="base" hangingPunct="1">
        <a:spcBef>
          <a:spcPct val="0"/>
        </a:spcBef>
        <a:spcAft>
          <a:spcPct val="0"/>
        </a:spcAft>
        <a:defRPr sz="3200">
          <a:solidFill>
            <a:schemeClr val="tx1"/>
          </a:solidFill>
          <a:latin typeface="微软雅黑" pitchFamily="34" charset="-122"/>
          <a:ea typeface="微软雅黑" pitchFamily="34" charset="-122"/>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5.jpeg"/><Relationship Id="rId4" Type="http://schemas.openxmlformats.org/officeDocument/2006/relationships/hyperlink" Target="http://image.baidu.com/i?ct=503316480&amp;z=0&amp;tn=baiduimagedetail&amp;word=%BF%A8%CD%A8%D6%ED&amp;in=2&amp;cl=2&amp;cm=1&amp;sc=0&amp;lm=-1&amp;pn=1&amp;rn=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hyperlink" Target="&#21507;&#38754;&#26465;.r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3903191"/>
            <a:ext cx="7772400" cy="1470025"/>
          </a:xfrm>
        </p:spPr>
        <p:txBody>
          <a:bodyPr>
            <a:normAutofit fontScale="90000"/>
          </a:bodyPr>
          <a:lstStyle/>
          <a:p>
            <a:pPr>
              <a:defRPr/>
            </a:pPr>
            <a:r>
              <a:rPr lang="zh-CN" altLang="en-US" sz="3600" dirty="0" smtClean="0">
                <a:latin typeface="方正小标宋简体" pitchFamily="65" charset="-122"/>
                <a:ea typeface="方正小标宋简体" pitchFamily="65" charset="-122"/>
              </a:rPr>
              <a:t>项目三   消费经济学</a:t>
            </a:r>
            <a:r>
              <a:rPr lang="en-US" altLang="zh-CN" sz="3600" dirty="0" smtClean="0">
                <a:latin typeface="方正小标宋简体" pitchFamily="65" charset="-122"/>
                <a:ea typeface="方正小标宋简体" pitchFamily="65" charset="-122"/>
              </a:rPr>
              <a:t/>
            </a:r>
            <a:br>
              <a:rPr lang="en-US" altLang="zh-CN" sz="3600" dirty="0" smtClean="0">
                <a:latin typeface="方正小标宋简体" pitchFamily="65" charset="-122"/>
                <a:ea typeface="方正小标宋简体" pitchFamily="65" charset="-122"/>
              </a:rPr>
            </a:br>
            <a:r>
              <a:rPr lang="en-US" altLang="zh-CN" sz="3600" dirty="0" smtClean="0">
                <a:latin typeface="方正小标宋简体" pitchFamily="65" charset="-122"/>
                <a:ea typeface="方正小标宋简体" pitchFamily="65" charset="-122"/>
              </a:rPr>
              <a:t/>
            </a:r>
            <a:br>
              <a:rPr lang="en-US" altLang="zh-CN" sz="3600" dirty="0" smtClean="0">
                <a:latin typeface="方正小标宋简体" pitchFamily="65" charset="-122"/>
                <a:ea typeface="方正小标宋简体" pitchFamily="65" charset="-122"/>
              </a:rPr>
            </a:br>
            <a:r>
              <a:rPr lang="zh-CN" altLang="en-US" sz="3600" dirty="0" smtClean="0">
                <a:solidFill>
                  <a:srgbClr val="FF0000"/>
                </a:solidFill>
                <a:latin typeface="方正小标宋简体" pitchFamily="65" charset="-122"/>
                <a:ea typeface="方正小标宋简体" pitchFamily="65" charset="-122"/>
              </a:rPr>
              <a:t>任务</a:t>
            </a:r>
            <a:r>
              <a:rPr lang="en-US" altLang="zh-CN" sz="3600" dirty="0" smtClean="0">
                <a:solidFill>
                  <a:srgbClr val="FF0000"/>
                </a:solidFill>
                <a:latin typeface="方正小标宋简体" pitchFamily="65" charset="-122"/>
                <a:ea typeface="方正小标宋简体" pitchFamily="65" charset="-122"/>
              </a:rPr>
              <a:t>2  </a:t>
            </a:r>
            <a:r>
              <a:rPr lang="zh-CN" altLang="en-US" sz="3600" dirty="0" smtClean="0">
                <a:solidFill>
                  <a:srgbClr val="FF0000"/>
                </a:solidFill>
                <a:latin typeface="方正小标宋简体" pitchFamily="65" charset="-122"/>
                <a:ea typeface="方正小标宋简体" pitchFamily="65" charset="-122"/>
              </a:rPr>
              <a:t>春</a:t>
            </a:r>
            <a:r>
              <a:rPr lang="zh-CN" altLang="en-US" sz="3600" dirty="0">
                <a:solidFill>
                  <a:srgbClr val="FF0000"/>
                </a:solidFill>
                <a:latin typeface="方正小标宋简体" pitchFamily="65" charset="-122"/>
                <a:ea typeface="方正小标宋简体" pitchFamily="65" charset="-122"/>
              </a:rPr>
              <a:t>晚怪圈：边际效用递减规律</a:t>
            </a:r>
          </a:p>
        </p:txBody>
      </p:sp>
      <p:pic>
        <p:nvPicPr>
          <p:cNvPr id="4" name="图片 3" descr="ph1015-p04517.jpg"/>
          <p:cNvPicPr>
            <a:picLocks noChangeAspect="1"/>
          </p:cNvPicPr>
          <p:nvPr/>
        </p:nvPicPr>
        <p:blipFill>
          <a:blip r:embed="rId2" cstate="print"/>
          <a:stretch>
            <a:fillRect/>
          </a:stretch>
        </p:blipFill>
        <p:spPr>
          <a:xfrm>
            <a:off x="4211960" y="0"/>
            <a:ext cx="4932040" cy="3290481"/>
          </a:xfrm>
          <a:prstGeom prst="rect">
            <a:avLst/>
          </a:prstGeom>
        </p:spPr>
      </p:pic>
      <p:pic>
        <p:nvPicPr>
          <p:cNvPr id="5" name="图片 4" descr="timg (1).jpg"/>
          <p:cNvPicPr>
            <a:picLocks noChangeAspect="1"/>
          </p:cNvPicPr>
          <p:nvPr/>
        </p:nvPicPr>
        <p:blipFill>
          <a:blip r:embed="rId3" cstate="print"/>
          <a:stretch>
            <a:fillRect/>
          </a:stretch>
        </p:blipFill>
        <p:spPr>
          <a:xfrm>
            <a:off x="0" y="0"/>
            <a:ext cx="4355976" cy="3266982"/>
          </a:xfrm>
          <a:prstGeom prst="rect">
            <a:avLst/>
          </a:prstGeom>
        </p:spPr>
      </p:pic>
    </p:spTree>
    <p:extLst>
      <p:ext uri="{BB962C8B-B14F-4D97-AF65-F5344CB8AC3E}">
        <p14:creationId xmlns:p14="http://schemas.microsoft.com/office/powerpoint/2010/main" val="1546336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77602" y="6107385"/>
            <a:ext cx="8362950" cy="561975"/>
          </a:xfrm>
          <a:noFill/>
        </p:spPr>
        <p:txBody>
          <a:bodyPr/>
          <a:lstStyle/>
          <a:p>
            <a:pPr eaLnBrk="1" hangingPunct="1"/>
            <a:r>
              <a:rPr lang="zh-CN" altLang="en-US" sz="2400" b="1" smtClean="0">
                <a:solidFill>
                  <a:srgbClr val="0000CC"/>
                </a:solidFill>
              </a:rPr>
              <a:t>吃面条的效用曲线</a:t>
            </a:r>
          </a:p>
        </p:txBody>
      </p:sp>
      <p:sp>
        <p:nvSpPr>
          <p:cNvPr id="29699" name="Line 3"/>
          <p:cNvSpPr>
            <a:spLocks noChangeShapeType="1"/>
          </p:cNvSpPr>
          <p:nvPr/>
        </p:nvSpPr>
        <p:spPr bwMode="auto">
          <a:xfrm>
            <a:off x="3193727" y="706710"/>
            <a:ext cx="0" cy="2089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0" name="Line 4"/>
          <p:cNvSpPr>
            <a:spLocks noChangeShapeType="1"/>
          </p:cNvSpPr>
          <p:nvPr/>
        </p:nvSpPr>
        <p:spPr bwMode="auto">
          <a:xfrm>
            <a:off x="3192140" y="2794272"/>
            <a:ext cx="3817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1" name="Line 5"/>
          <p:cNvSpPr>
            <a:spLocks noChangeShapeType="1"/>
          </p:cNvSpPr>
          <p:nvPr/>
        </p:nvSpPr>
        <p:spPr bwMode="auto">
          <a:xfrm>
            <a:off x="3193727" y="3299097"/>
            <a:ext cx="0" cy="2952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2" name="Line 6"/>
          <p:cNvSpPr>
            <a:spLocks noChangeShapeType="1"/>
          </p:cNvSpPr>
          <p:nvPr/>
        </p:nvSpPr>
        <p:spPr bwMode="auto">
          <a:xfrm>
            <a:off x="3193727" y="5675585"/>
            <a:ext cx="3744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8823" name="Text Box 7"/>
          <p:cNvSpPr txBox="1">
            <a:spLocks noChangeArrowheads="1"/>
          </p:cNvSpPr>
          <p:nvPr/>
        </p:nvSpPr>
        <p:spPr bwMode="auto">
          <a:xfrm>
            <a:off x="3049265" y="2794272"/>
            <a:ext cx="4248150" cy="457200"/>
          </a:xfrm>
          <a:prstGeom prst="rect">
            <a:avLst/>
          </a:prstGeom>
          <a:noFill/>
          <a:ln>
            <a:noFill/>
          </a:ln>
          <a:effectLst/>
          <a:extLst/>
        </p:spPr>
        <p:txBody>
          <a:bodyPr>
            <a:spAutoFit/>
          </a:bodyPr>
          <a:lstStyle/>
          <a:p>
            <a:pPr>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0  1  2  3  4  5  6  7</a:t>
            </a:r>
            <a:r>
              <a:rPr lang="en-US" altLang="zh-CN" sz="2400">
                <a:solidFill>
                  <a:schemeClr val="tx2"/>
                </a:solidFill>
                <a:effectLst>
                  <a:outerShdw blurRad="38100" dist="38100" dir="2700000" algn="tl">
                    <a:srgbClr val="C0C0C0"/>
                  </a:outerShdw>
                </a:effectLst>
                <a:latin typeface="黑体" pitchFamily="2" charset="-122"/>
                <a:ea typeface="黑体" pitchFamily="2" charset="-122"/>
              </a:rPr>
              <a:t>   Q</a:t>
            </a:r>
          </a:p>
        </p:txBody>
      </p:sp>
      <p:sp>
        <p:nvSpPr>
          <p:cNvPr id="418824" name="Text Box 8"/>
          <p:cNvSpPr txBox="1">
            <a:spLocks noChangeArrowheads="1"/>
          </p:cNvSpPr>
          <p:nvPr/>
        </p:nvSpPr>
        <p:spPr bwMode="auto">
          <a:xfrm>
            <a:off x="2473002" y="517797"/>
            <a:ext cx="576263" cy="1917700"/>
          </a:xfrm>
          <a:prstGeom prst="rect">
            <a:avLst/>
          </a:prstGeom>
          <a:noFill/>
          <a:ln>
            <a:noFill/>
          </a:ln>
          <a:effectLst/>
          <a:extLst/>
        </p:spPr>
        <p:txBody>
          <a:bodyPr>
            <a:spAutoFit/>
          </a:bodyPr>
          <a:lstStyle/>
          <a:p>
            <a:pPr algn="ctr">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TU30</a:t>
            </a:r>
          </a:p>
          <a:p>
            <a:pPr algn="ctr">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20</a:t>
            </a:r>
          </a:p>
          <a:p>
            <a:pPr algn="ctr">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10</a:t>
            </a:r>
          </a:p>
        </p:txBody>
      </p:sp>
      <p:sp>
        <p:nvSpPr>
          <p:cNvPr id="29705" name="Line 9"/>
          <p:cNvSpPr>
            <a:spLocks noChangeShapeType="1"/>
          </p:cNvSpPr>
          <p:nvPr/>
        </p:nvSpPr>
        <p:spPr bwMode="auto">
          <a:xfrm>
            <a:off x="3696965" y="2651397"/>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6" name="Line 10"/>
          <p:cNvSpPr>
            <a:spLocks noChangeShapeType="1"/>
          </p:cNvSpPr>
          <p:nvPr/>
        </p:nvSpPr>
        <p:spPr bwMode="auto">
          <a:xfrm>
            <a:off x="4128765" y="2651397"/>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7" name="Line 11"/>
          <p:cNvSpPr>
            <a:spLocks noChangeShapeType="1"/>
          </p:cNvSpPr>
          <p:nvPr/>
        </p:nvSpPr>
        <p:spPr bwMode="auto">
          <a:xfrm>
            <a:off x="4562152" y="2651397"/>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8" name="Line 12"/>
          <p:cNvSpPr>
            <a:spLocks noChangeShapeType="1"/>
          </p:cNvSpPr>
          <p:nvPr/>
        </p:nvSpPr>
        <p:spPr bwMode="auto">
          <a:xfrm>
            <a:off x="5065390" y="2651397"/>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9" name="Line 13"/>
          <p:cNvSpPr>
            <a:spLocks noChangeShapeType="1"/>
          </p:cNvSpPr>
          <p:nvPr/>
        </p:nvSpPr>
        <p:spPr bwMode="auto">
          <a:xfrm>
            <a:off x="5497190" y="2651397"/>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0" name="Line 14"/>
          <p:cNvSpPr>
            <a:spLocks noChangeShapeType="1"/>
          </p:cNvSpPr>
          <p:nvPr/>
        </p:nvSpPr>
        <p:spPr bwMode="auto">
          <a:xfrm>
            <a:off x="5930577" y="2651397"/>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1" name="Line 15"/>
          <p:cNvSpPr>
            <a:spLocks noChangeShapeType="1"/>
          </p:cNvSpPr>
          <p:nvPr/>
        </p:nvSpPr>
        <p:spPr bwMode="auto">
          <a:xfrm>
            <a:off x="6433815" y="2651397"/>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2" name="Line 16"/>
          <p:cNvSpPr>
            <a:spLocks noChangeShapeType="1"/>
          </p:cNvSpPr>
          <p:nvPr/>
        </p:nvSpPr>
        <p:spPr bwMode="auto">
          <a:xfrm>
            <a:off x="3193727" y="2291035"/>
            <a:ext cx="215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3" name="Line 17"/>
          <p:cNvSpPr>
            <a:spLocks noChangeShapeType="1"/>
          </p:cNvSpPr>
          <p:nvPr/>
        </p:nvSpPr>
        <p:spPr bwMode="auto">
          <a:xfrm>
            <a:off x="3193727" y="1714772"/>
            <a:ext cx="215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4" name="Line 18"/>
          <p:cNvSpPr>
            <a:spLocks noChangeShapeType="1"/>
          </p:cNvSpPr>
          <p:nvPr/>
        </p:nvSpPr>
        <p:spPr bwMode="auto">
          <a:xfrm>
            <a:off x="3193727" y="1138510"/>
            <a:ext cx="215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8835" name="Freeform 19"/>
          <p:cNvSpPr>
            <a:spLocks/>
          </p:cNvSpPr>
          <p:nvPr/>
        </p:nvSpPr>
        <p:spPr bwMode="auto">
          <a:xfrm>
            <a:off x="3163565" y="1021035"/>
            <a:ext cx="3295650" cy="1773237"/>
          </a:xfrm>
          <a:custGeom>
            <a:avLst/>
            <a:gdLst>
              <a:gd name="T0" fmla="*/ 47883752 w 2076"/>
              <a:gd name="T1" fmla="*/ 2147483647 h 1117"/>
              <a:gd name="T2" fmla="*/ 161289974 w 2076"/>
              <a:gd name="T3" fmla="*/ 2147483647 h 1117"/>
              <a:gd name="T4" fmla="*/ 1015623682 w 2076"/>
              <a:gd name="T5" fmla="*/ 1834673224 h 1117"/>
              <a:gd name="T6" fmla="*/ 2147483647 w 2076"/>
              <a:gd name="T7" fmla="*/ 574595410 h 1117"/>
              <a:gd name="T8" fmla="*/ 2147483647 w 2076"/>
              <a:gd name="T9" fmla="*/ 30241866 h 1117"/>
              <a:gd name="T10" fmla="*/ 2147483647 w 2076"/>
              <a:gd name="T11" fmla="*/ 763606199 h 1117"/>
              <a:gd name="T12" fmla="*/ 0 60000 65536"/>
              <a:gd name="T13" fmla="*/ 0 60000 65536"/>
              <a:gd name="T14" fmla="*/ 0 60000 65536"/>
              <a:gd name="T15" fmla="*/ 0 60000 65536"/>
              <a:gd name="T16" fmla="*/ 0 60000 65536"/>
              <a:gd name="T17" fmla="*/ 0 60000 65536"/>
              <a:gd name="T18" fmla="*/ 0 w 2076"/>
              <a:gd name="T19" fmla="*/ 0 h 1117"/>
              <a:gd name="T20" fmla="*/ 2076 w 2076"/>
              <a:gd name="T21" fmla="*/ 1117 h 1117"/>
            </a:gdLst>
            <a:ahLst/>
            <a:cxnLst>
              <a:cxn ang="T12">
                <a:pos x="T0" y="T1"/>
              </a:cxn>
              <a:cxn ang="T13">
                <a:pos x="T2" y="T3"/>
              </a:cxn>
              <a:cxn ang="T14">
                <a:pos x="T4" y="T5"/>
              </a:cxn>
              <a:cxn ang="T15">
                <a:pos x="T6" y="T7"/>
              </a:cxn>
              <a:cxn ang="T16">
                <a:pos x="T8" y="T9"/>
              </a:cxn>
              <a:cxn ang="T17">
                <a:pos x="T10" y="T11"/>
              </a:cxn>
            </a:cxnLst>
            <a:rect l="T18" t="T19" r="T20" b="T21"/>
            <a:pathLst>
              <a:path w="2076" h="1117">
                <a:moveTo>
                  <a:pt x="19" y="1101"/>
                </a:moveTo>
                <a:cubicBezTo>
                  <a:pt x="7" y="1104"/>
                  <a:pt x="0" y="1117"/>
                  <a:pt x="64" y="1055"/>
                </a:cubicBezTo>
                <a:cubicBezTo>
                  <a:pt x="128" y="993"/>
                  <a:pt x="238" y="866"/>
                  <a:pt x="403" y="728"/>
                </a:cubicBezTo>
                <a:cubicBezTo>
                  <a:pt x="568" y="590"/>
                  <a:pt x="855" y="347"/>
                  <a:pt x="1055" y="228"/>
                </a:cubicBezTo>
                <a:cubicBezTo>
                  <a:pt x="1255" y="109"/>
                  <a:pt x="1436" y="0"/>
                  <a:pt x="1606" y="12"/>
                </a:cubicBezTo>
                <a:cubicBezTo>
                  <a:pt x="1776" y="24"/>
                  <a:pt x="1978" y="243"/>
                  <a:pt x="2076" y="303"/>
                </a:cubicBez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6" name="Line 20"/>
          <p:cNvSpPr>
            <a:spLocks noChangeShapeType="1"/>
          </p:cNvSpPr>
          <p:nvPr/>
        </p:nvSpPr>
        <p:spPr bwMode="auto">
          <a:xfrm>
            <a:off x="3696965" y="5531122"/>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7" name="Line 21"/>
          <p:cNvSpPr>
            <a:spLocks noChangeShapeType="1"/>
          </p:cNvSpPr>
          <p:nvPr/>
        </p:nvSpPr>
        <p:spPr bwMode="auto">
          <a:xfrm>
            <a:off x="4130352" y="5531122"/>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8" name="Line 22"/>
          <p:cNvSpPr>
            <a:spLocks noChangeShapeType="1"/>
          </p:cNvSpPr>
          <p:nvPr/>
        </p:nvSpPr>
        <p:spPr bwMode="auto">
          <a:xfrm>
            <a:off x="4562152" y="5531122"/>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9" name="Line 23"/>
          <p:cNvSpPr>
            <a:spLocks noChangeShapeType="1"/>
          </p:cNvSpPr>
          <p:nvPr/>
        </p:nvSpPr>
        <p:spPr bwMode="auto">
          <a:xfrm>
            <a:off x="5065390" y="5531122"/>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20" name="Line 24"/>
          <p:cNvSpPr>
            <a:spLocks noChangeShapeType="1"/>
          </p:cNvSpPr>
          <p:nvPr/>
        </p:nvSpPr>
        <p:spPr bwMode="auto">
          <a:xfrm>
            <a:off x="5497190" y="5531122"/>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21" name="Line 25"/>
          <p:cNvSpPr>
            <a:spLocks noChangeShapeType="1"/>
          </p:cNvSpPr>
          <p:nvPr/>
        </p:nvSpPr>
        <p:spPr bwMode="auto">
          <a:xfrm>
            <a:off x="6433815" y="5531122"/>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8842" name="Text Box 26"/>
          <p:cNvSpPr txBox="1">
            <a:spLocks noChangeArrowheads="1"/>
          </p:cNvSpPr>
          <p:nvPr/>
        </p:nvSpPr>
        <p:spPr bwMode="auto">
          <a:xfrm>
            <a:off x="3193727" y="5675585"/>
            <a:ext cx="4248150" cy="457200"/>
          </a:xfrm>
          <a:prstGeom prst="rect">
            <a:avLst/>
          </a:prstGeom>
          <a:noFill/>
          <a:ln>
            <a:noFill/>
          </a:ln>
          <a:effectLst/>
          <a:extLst/>
        </p:spPr>
        <p:txBody>
          <a:bodyPr>
            <a:spAutoFit/>
          </a:bodyPr>
          <a:lstStyle/>
          <a:p>
            <a:pPr>
              <a:spcBef>
                <a:spcPct val="50000"/>
              </a:spcBef>
              <a:defRPr/>
            </a:pPr>
            <a:r>
              <a:rPr lang="en-US" altLang="zh-CN" sz="2400">
                <a:solidFill>
                  <a:schemeClr val="tx2"/>
                </a:solidFill>
                <a:effectLst>
                  <a:outerShdw blurRad="38100" dist="38100" dir="2700000" algn="tl">
                    <a:srgbClr val="C0C0C0"/>
                  </a:outerShdw>
                </a:effectLst>
                <a:latin typeface="黑体" pitchFamily="2" charset="-122"/>
                <a:ea typeface="黑体" pitchFamily="2" charset="-122"/>
              </a:rPr>
              <a:t>  </a:t>
            </a: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1  2  3  4  5  6  7   Q</a:t>
            </a:r>
          </a:p>
        </p:txBody>
      </p:sp>
      <p:sp>
        <p:nvSpPr>
          <p:cNvPr id="29723" name="Line 27"/>
          <p:cNvSpPr>
            <a:spLocks noChangeShapeType="1"/>
          </p:cNvSpPr>
          <p:nvPr/>
        </p:nvSpPr>
        <p:spPr bwMode="auto">
          <a:xfrm>
            <a:off x="5930577" y="5531122"/>
            <a:ext cx="0"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8844" name="Text Box 28"/>
          <p:cNvSpPr txBox="1">
            <a:spLocks noChangeArrowheads="1"/>
          </p:cNvSpPr>
          <p:nvPr/>
        </p:nvSpPr>
        <p:spPr bwMode="auto">
          <a:xfrm>
            <a:off x="2473002" y="3299097"/>
            <a:ext cx="576263" cy="2830513"/>
          </a:xfrm>
          <a:prstGeom prst="rect">
            <a:avLst/>
          </a:prstGeom>
          <a:noFill/>
          <a:ln>
            <a:noFill/>
          </a:ln>
          <a:effectLst/>
          <a:extLst/>
        </p:spPr>
        <p:txBody>
          <a:bodyPr>
            <a:spAutoFit/>
          </a:bodyPr>
          <a:lstStyle/>
          <a:p>
            <a:pPr algn="ctr">
              <a:lnSpc>
                <a:spcPct val="50000"/>
              </a:lnSpc>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MU</a:t>
            </a:r>
          </a:p>
          <a:p>
            <a:pPr algn="ctr">
              <a:lnSpc>
                <a:spcPct val="50000"/>
              </a:lnSpc>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10</a:t>
            </a:r>
          </a:p>
          <a:p>
            <a:pPr algn="ctr">
              <a:lnSpc>
                <a:spcPct val="50000"/>
              </a:lnSpc>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8</a:t>
            </a:r>
          </a:p>
          <a:p>
            <a:pPr algn="ctr">
              <a:lnSpc>
                <a:spcPct val="50000"/>
              </a:lnSpc>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6</a:t>
            </a:r>
          </a:p>
          <a:p>
            <a:pPr algn="ctr">
              <a:lnSpc>
                <a:spcPct val="50000"/>
              </a:lnSpc>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4</a:t>
            </a:r>
          </a:p>
          <a:p>
            <a:pPr algn="ctr">
              <a:lnSpc>
                <a:spcPct val="50000"/>
              </a:lnSpc>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2</a:t>
            </a:r>
          </a:p>
          <a:p>
            <a:pPr algn="ctr">
              <a:lnSpc>
                <a:spcPct val="50000"/>
              </a:lnSpc>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0</a:t>
            </a:r>
          </a:p>
          <a:p>
            <a:pPr algn="ctr">
              <a:lnSpc>
                <a:spcPct val="50000"/>
              </a:lnSpc>
              <a:spcBef>
                <a:spcPct val="50000"/>
              </a:spcBef>
              <a:defRPr/>
            </a:pPr>
            <a:r>
              <a:rPr lang="en-US" altLang="zh-CN" sz="2400" b="1">
                <a:solidFill>
                  <a:schemeClr val="tx2"/>
                </a:solidFill>
                <a:effectLst>
                  <a:outerShdw blurRad="38100" dist="38100" dir="2700000" algn="tl">
                    <a:srgbClr val="C0C0C0"/>
                  </a:outerShdw>
                </a:effectLst>
                <a:latin typeface="黑体" pitchFamily="2" charset="-122"/>
                <a:ea typeface="黑体" pitchFamily="2" charset="-122"/>
              </a:rPr>
              <a:t>-2</a:t>
            </a:r>
          </a:p>
        </p:txBody>
      </p:sp>
      <p:sp>
        <p:nvSpPr>
          <p:cNvPr id="29725" name="Line 29"/>
          <p:cNvSpPr>
            <a:spLocks noChangeShapeType="1"/>
          </p:cNvSpPr>
          <p:nvPr/>
        </p:nvSpPr>
        <p:spPr bwMode="auto">
          <a:xfrm>
            <a:off x="3193727" y="3802335"/>
            <a:ext cx="144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26" name="Line 30"/>
          <p:cNvSpPr>
            <a:spLocks noChangeShapeType="1"/>
          </p:cNvSpPr>
          <p:nvPr/>
        </p:nvSpPr>
        <p:spPr bwMode="auto">
          <a:xfrm>
            <a:off x="3193727" y="4162697"/>
            <a:ext cx="215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27" name="Line 31"/>
          <p:cNvSpPr>
            <a:spLocks noChangeShapeType="1"/>
          </p:cNvSpPr>
          <p:nvPr/>
        </p:nvSpPr>
        <p:spPr bwMode="auto">
          <a:xfrm>
            <a:off x="3193727" y="4523060"/>
            <a:ext cx="215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28" name="Line 32"/>
          <p:cNvSpPr>
            <a:spLocks noChangeShapeType="1"/>
          </p:cNvSpPr>
          <p:nvPr/>
        </p:nvSpPr>
        <p:spPr bwMode="auto">
          <a:xfrm>
            <a:off x="3193727" y="4883422"/>
            <a:ext cx="215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29" name="Line 33"/>
          <p:cNvSpPr>
            <a:spLocks noChangeShapeType="1"/>
          </p:cNvSpPr>
          <p:nvPr/>
        </p:nvSpPr>
        <p:spPr bwMode="auto">
          <a:xfrm>
            <a:off x="3192140" y="5315222"/>
            <a:ext cx="215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30" name="Line 34"/>
          <p:cNvSpPr>
            <a:spLocks noChangeShapeType="1"/>
          </p:cNvSpPr>
          <p:nvPr/>
        </p:nvSpPr>
        <p:spPr bwMode="auto">
          <a:xfrm>
            <a:off x="3193727" y="6035947"/>
            <a:ext cx="215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8851" name="Line 35"/>
          <p:cNvSpPr>
            <a:spLocks noChangeShapeType="1"/>
          </p:cNvSpPr>
          <p:nvPr/>
        </p:nvSpPr>
        <p:spPr bwMode="auto">
          <a:xfrm>
            <a:off x="3409627" y="3802335"/>
            <a:ext cx="2808288" cy="2305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32" name="Line 36"/>
          <p:cNvSpPr>
            <a:spLocks noChangeShapeType="1"/>
          </p:cNvSpPr>
          <p:nvPr/>
        </p:nvSpPr>
        <p:spPr bwMode="auto">
          <a:xfrm>
            <a:off x="5713090" y="1065485"/>
            <a:ext cx="0" cy="468153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8853" name="Rectangle 37"/>
          <p:cNvSpPr>
            <a:spLocks noChangeArrowheads="1"/>
          </p:cNvSpPr>
          <p:nvPr/>
        </p:nvSpPr>
        <p:spPr bwMode="auto">
          <a:xfrm>
            <a:off x="3481065" y="2146572"/>
            <a:ext cx="336550" cy="274638"/>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54" name="Rectangle 38"/>
          <p:cNvSpPr>
            <a:spLocks noChangeArrowheads="1"/>
          </p:cNvSpPr>
          <p:nvPr/>
        </p:nvSpPr>
        <p:spPr bwMode="auto">
          <a:xfrm>
            <a:off x="3936677" y="1786210"/>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55" name="Rectangle 39"/>
          <p:cNvSpPr>
            <a:spLocks noChangeArrowheads="1"/>
          </p:cNvSpPr>
          <p:nvPr/>
        </p:nvSpPr>
        <p:spPr bwMode="auto">
          <a:xfrm>
            <a:off x="6241727" y="1354410"/>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56" name="Rectangle 40"/>
          <p:cNvSpPr>
            <a:spLocks noChangeArrowheads="1"/>
          </p:cNvSpPr>
          <p:nvPr/>
        </p:nvSpPr>
        <p:spPr bwMode="auto">
          <a:xfrm>
            <a:off x="5736902" y="922610"/>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57" name="Rectangle 41"/>
          <p:cNvSpPr>
            <a:spLocks noChangeArrowheads="1"/>
          </p:cNvSpPr>
          <p:nvPr/>
        </p:nvSpPr>
        <p:spPr bwMode="auto">
          <a:xfrm>
            <a:off x="4344665" y="1427435"/>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58" name="Rectangle 42"/>
          <p:cNvSpPr>
            <a:spLocks noChangeArrowheads="1"/>
          </p:cNvSpPr>
          <p:nvPr/>
        </p:nvSpPr>
        <p:spPr bwMode="auto">
          <a:xfrm>
            <a:off x="4873302" y="1138510"/>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59" name="Rectangle 43"/>
          <p:cNvSpPr>
            <a:spLocks noChangeArrowheads="1"/>
          </p:cNvSpPr>
          <p:nvPr/>
        </p:nvSpPr>
        <p:spPr bwMode="auto">
          <a:xfrm>
            <a:off x="5305102" y="922610"/>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60" name="Rectangle 44"/>
          <p:cNvSpPr>
            <a:spLocks noChangeArrowheads="1"/>
          </p:cNvSpPr>
          <p:nvPr/>
        </p:nvSpPr>
        <p:spPr bwMode="auto">
          <a:xfrm>
            <a:off x="3265165" y="3659460"/>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61" name="Rectangle 45"/>
          <p:cNvSpPr>
            <a:spLocks noChangeArrowheads="1"/>
          </p:cNvSpPr>
          <p:nvPr/>
        </p:nvSpPr>
        <p:spPr bwMode="auto">
          <a:xfrm>
            <a:off x="3720777" y="4018235"/>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62" name="Rectangle 46"/>
          <p:cNvSpPr>
            <a:spLocks noChangeArrowheads="1"/>
          </p:cNvSpPr>
          <p:nvPr/>
        </p:nvSpPr>
        <p:spPr bwMode="auto">
          <a:xfrm>
            <a:off x="4201790" y="4378597"/>
            <a:ext cx="336550" cy="274638"/>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63" name="Rectangle 47"/>
          <p:cNvSpPr>
            <a:spLocks noChangeArrowheads="1"/>
          </p:cNvSpPr>
          <p:nvPr/>
        </p:nvSpPr>
        <p:spPr bwMode="auto">
          <a:xfrm>
            <a:off x="4657402" y="4738960"/>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64" name="Rectangle 48"/>
          <p:cNvSpPr>
            <a:spLocks noChangeArrowheads="1"/>
          </p:cNvSpPr>
          <p:nvPr/>
        </p:nvSpPr>
        <p:spPr bwMode="auto">
          <a:xfrm>
            <a:off x="5089202" y="5099322"/>
            <a:ext cx="336550" cy="274638"/>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65" name="Rectangle 49"/>
          <p:cNvSpPr>
            <a:spLocks noChangeArrowheads="1"/>
          </p:cNvSpPr>
          <p:nvPr/>
        </p:nvSpPr>
        <p:spPr bwMode="auto">
          <a:xfrm>
            <a:off x="5521002" y="5543822"/>
            <a:ext cx="336550" cy="274638"/>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66" name="Rectangle 50"/>
          <p:cNvSpPr>
            <a:spLocks noChangeArrowheads="1"/>
          </p:cNvSpPr>
          <p:nvPr/>
        </p:nvSpPr>
        <p:spPr bwMode="auto">
          <a:xfrm>
            <a:off x="6073452" y="5977210"/>
            <a:ext cx="336550" cy="274637"/>
          </a:xfrm>
          <a:prstGeom prst="rect">
            <a:avLst/>
          </a:prstGeom>
          <a:noFill/>
          <a:ln>
            <a:noFill/>
          </a:ln>
          <a:effectLst/>
          <a:extLst/>
        </p:spPr>
        <p:txBody>
          <a:bodyPr wrap="none">
            <a:spAutoFit/>
          </a:bodyPr>
          <a:lstStyle/>
          <a:p>
            <a:pPr algn="ctr">
              <a:defRPr/>
            </a:pPr>
            <a:r>
              <a:rPr lang="en-US" altLang="zh-CN" sz="1200">
                <a:solidFill>
                  <a:schemeClr val="tx2"/>
                </a:solidFill>
                <a:effectLst>
                  <a:outerShdw blurRad="38100" dist="38100" dir="2700000" algn="tl">
                    <a:srgbClr val="C0C0C0"/>
                  </a:outerShdw>
                </a:effectLst>
                <a:latin typeface="黑体" pitchFamily="2" charset="-122"/>
                <a:ea typeface="黑体" pitchFamily="2" charset="-122"/>
              </a:rPr>
              <a:t>●</a:t>
            </a:r>
          </a:p>
        </p:txBody>
      </p:sp>
      <p:sp>
        <p:nvSpPr>
          <p:cNvPr id="418867" name="Line 51"/>
          <p:cNvSpPr>
            <a:spLocks noChangeShapeType="1"/>
          </p:cNvSpPr>
          <p:nvPr/>
        </p:nvSpPr>
        <p:spPr bwMode="auto">
          <a:xfrm flipV="1">
            <a:off x="4798690" y="1005160"/>
            <a:ext cx="1873250" cy="22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37756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8853"/>
                                        </p:tgtEl>
                                        <p:attrNameLst>
                                          <p:attrName>style.visibility</p:attrName>
                                        </p:attrNameLst>
                                      </p:cBhvr>
                                      <p:to>
                                        <p:strVal val="visible"/>
                                      </p:to>
                                    </p:set>
                                    <p:animEffect transition="in" filter="blinds(horizontal)">
                                      <p:cBhvr>
                                        <p:cTn id="7" dur="500"/>
                                        <p:tgtEl>
                                          <p:spTgt spid="418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8860"/>
                                        </p:tgtEl>
                                        <p:attrNameLst>
                                          <p:attrName>style.visibility</p:attrName>
                                        </p:attrNameLst>
                                      </p:cBhvr>
                                      <p:to>
                                        <p:strVal val="visible"/>
                                      </p:to>
                                    </p:set>
                                    <p:animEffect transition="in" filter="blinds(horizontal)">
                                      <p:cBhvr>
                                        <p:cTn id="12" dur="500"/>
                                        <p:tgtEl>
                                          <p:spTgt spid="41886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418853"/>
                                        </p:tgtEl>
                                        <p:attrNameLst>
                                          <p:attrName>style.visibility</p:attrName>
                                        </p:attrNameLst>
                                      </p:cBhvr>
                                      <p:to>
                                        <p:strVal val="visible"/>
                                      </p:to>
                                    </p:set>
                                    <p:animEffect transition="in" filter="blinds(horizontal)">
                                      <p:cBhvr>
                                        <p:cTn id="15" dur="500"/>
                                        <p:tgtEl>
                                          <p:spTgt spid="4188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18854"/>
                                        </p:tgtEl>
                                        <p:attrNameLst>
                                          <p:attrName>style.visibility</p:attrName>
                                        </p:attrNameLst>
                                      </p:cBhvr>
                                      <p:to>
                                        <p:strVal val="visible"/>
                                      </p:to>
                                    </p:set>
                                    <p:animEffect transition="in" filter="blinds(horizontal)">
                                      <p:cBhvr>
                                        <p:cTn id="20" dur="500"/>
                                        <p:tgtEl>
                                          <p:spTgt spid="41885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18861"/>
                                        </p:tgtEl>
                                        <p:attrNameLst>
                                          <p:attrName>style.visibility</p:attrName>
                                        </p:attrNameLst>
                                      </p:cBhvr>
                                      <p:to>
                                        <p:strVal val="visible"/>
                                      </p:to>
                                    </p:set>
                                    <p:animEffect transition="in" filter="blinds(horizontal)">
                                      <p:cBhvr>
                                        <p:cTn id="23" dur="500"/>
                                        <p:tgtEl>
                                          <p:spTgt spid="41886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18857"/>
                                        </p:tgtEl>
                                        <p:attrNameLst>
                                          <p:attrName>style.visibility</p:attrName>
                                        </p:attrNameLst>
                                      </p:cBhvr>
                                      <p:to>
                                        <p:strVal val="visible"/>
                                      </p:to>
                                    </p:set>
                                    <p:animEffect transition="in" filter="blinds(horizontal)">
                                      <p:cBhvr>
                                        <p:cTn id="28" dur="500"/>
                                        <p:tgtEl>
                                          <p:spTgt spid="41885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18862"/>
                                        </p:tgtEl>
                                        <p:attrNameLst>
                                          <p:attrName>style.visibility</p:attrName>
                                        </p:attrNameLst>
                                      </p:cBhvr>
                                      <p:to>
                                        <p:strVal val="visible"/>
                                      </p:to>
                                    </p:set>
                                    <p:animEffect transition="in" filter="blinds(horizontal)">
                                      <p:cBhvr>
                                        <p:cTn id="31" dur="500"/>
                                        <p:tgtEl>
                                          <p:spTgt spid="4188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18858"/>
                                        </p:tgtEl>
                                        <p:attrNameLst>
                                          <p:attrName>style.visibility</p:attrName>
                                        </p:attrNameLst>
                                      </p:cBhvr>
                                      <p:to>
                                        <p:strVal val="visible"/>
                                      </p:to>
                                    </p:set>
                                    <p:animEffect transition="in" filter="blinds(horizontal)">
                                      <p:cBhvr>
                                        <p:cTn id="36" dur="500"/>
                                        <p:tgtEl>
                                          <p:spTgt spid="41885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18863"/>
                                        </p:tgtEl>
                                        <p:attrNameLst>
                                          <p:attrName>style.visibility</p:attrName>
                                        </p:attrNameLst>
                                      </p:cBhvr>
                                      <p:to>
                                        <p:strVal val="visible"/>
                                      </p:to>
                                    </p:set>
                                    <p:animEffect transition="in" filter="blinds(horizontal)">
                                      <p:cBhvr>
                                        <p:cTn id="39" dur="500"/>
                                        <p:tgtEl>
                                          <p:spTgt spid="41886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18859"/>
                                        </p:tgtEl>
                                        <p:attrNameLst>
                                          <p:attrName>style.visibility</p:attrName>
                                        </p:attrNameLst>
                                      </p:cBhvr>
                                      <p:to>
                                        <p:strVal val="visible"/>
                                      </p:to>
                                    </p:set>
                                    <p:animEffect transition="in" filter="blinds(horizontal)">
                                      <p:cBhvr>
                                        <p:cTn id="44" dur="500"/>
                                        <p:tgtEl>
                                          <p:spTgt spid="41885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18851"/>
                                        </p:tgtEl>
                                        <p:attrNameLst>
                                          <p:attrName>style.visibility</p:attrName>
                                        </p:attrNameLst>
                                      </p:cBhvr>
                                      <p:to>
                                        <p:strVal val="visible"/>
                                      </p:to>
                                    </p:set>
                                    <p:animEffect transition="in" filter="blinds(horizontal)">
                                      <p:cBhvr>
                                        <p:cTn id="47" dur="500"/>
                                        <p:tgtEl>
                                          <p:spTgt spid="41885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18864"/>
                                        </p:tgtEl>
                                        <p:attrNameLst>
                                          <p:attrName>style.visibility</p:attrName>
                                        </p:attrNameLst>
                                      </p:cBhvr>
                                      <p:to>
                                        <p:strVal val="visible"/>
                                      </p:to>
                                    </p:set>
                                    <p:animEffect transition="in" filter="blinds(horizontal)">
                                      <p:cBhvr>
                                        <p:cTn id="50" dur="500"/>
                                        <p:tgtEl>
                                          <p:spTgt spid="41886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18856"/>
                                        </p:tgtEl>
                                        <p:attrNameLst>
                                          <p:attrName>style.visibility</p:attrName>
                                        </p:attrNameLst>
                                      </p:cBhvr>
                                      <p:to>
                                        <p:strVal val="visible"/>
                                      </p:to>
                                    </p:set>
                                    <p:animEffect transition="in" filter="blinds(horizontal)">
                                      <p:cBhvr>
                                        <p:cTn id="55" dur="500"/>
                                        <p:tgtEl>
                                          <p:spTgt spid="41885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18865"/>
                                        </p:tgtEl>
                                        <p:attrNameLst>
                                          <p:attrName>style.visibility</p:attrName>
                                        </p:attrNameLst>
                                      </p:cBhvr>
                                      <p:to>
                                        <p:strVal val="visible"/>
                                      </p:to>
                                    </p:set>
                                    <p:animEffect transition="in" filter="blinds(horizontal)">
                                      <p:cBhvr>
                                        <p:cTn id="58" dur="500"/>
                                        <p:tgtEl>
                                          <p:spTgt spid="41886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18855"/>
                                        </p:tgtEl>
                                        <p:attrNameLst>
                                          <p:attrName>style.visibility</p:attrName>
                                        </p:attrNameLst>
                                      </p:cBhvr>
                                      <p:to>
                                        <p:strVal val="visible"/>
                                      </p:to>
                                    </p:set>
                                    <p:animEffect transition="in" filter="blinds(horizontal)">
                                      <p:cBhvr>
                                        <p:cTn id="63" dur="500"/>
                                        <p:tgtEl>
                                          <p:spTgt spid="41885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18866"/>
                                        </p:tgtEl>
                                        <p:attrNameLst>
                                          <p:attrName>style.visibility</p:attrName>
                                        </p:attrNameLst>
                                      </p:cBhvr>
                                      <p:to>
                                        <p:strVal val="visible"/>
                                      </p:to>
                                    </p:set>
                                    <p:animEffect transition="in" filter="blinds(horizontal)">
                                      <p:cBhvr>
                                        <p:cTn id="66" dur="500"/>
                                        <p:tgtEl>
                                          <p:spTgt spid="41886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18835"/>
                                        </p:tgtEl>
                                        <p:attrNameLst>
                                          <p:attrName>style.visibility</p:attrName>
                                        </p:attrNameLst>
                                      </p:cBhvr>
                                      <p:to>
                                        <p:strVal val="visible"/>
                                      </p:to>
                                    </p:set>
                                    <p:animEffect transition="in" filter="blinds(horizontal)">
                                      <p:cBhvr>
                                        <p:cTn id="71" dur="500"/>
                                        <p:tgtEl>
                                          <p:spTgt spid="41883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18867"/>
                                        </p:tgtEl>
                                        <p:attrNameLst>
                                          <p:attrName>style.visibility</p:attrName>
                                        </p:attrNameLst>
                                      </p:cBhvr>
                                      <p:to>
                                        <p:strVal val="visible"/>
                                      </p:to>
                                    </p:set>
                                    <p:animEffect transition="in" filter="blinds(horizontal)">
                                      <p:cBhvr>
                                        <p:cTn id="76" dur="500"/>
                                        <p:tgtEl>
                                          <p:spTgt spid="418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35" grpId="0" animBg="1"/>
      <p:bldP spid="418851" grpId="0" animBg="1"/>
      <p:bldP spid="418853" grpId="0"/>
      <p:bldP spid="418853" grpId="1"/>
      <p:bldP spid="418854" grpId="0"/>
      <p:bldP spid="418855" grpId="0"/>
      <p:bldP spid="418856" grpId="0"/>
      <p:bldP spid="418857" grpId="0"/>
      <p:bldP spid="418858" grpId="0"/>
      <p:bldP spid="418859" grpId="0"/>
      <p:bldP spid="418860" grpId="0"/>
      <p:bldP spid="418861" grpId="0"/>
      <p:bldP spid="418862" grpId="0"/>
      <p:bldP spid="418863" grpId="0"/>
      <p:bldP spid="418864" grpId="0"/>
      <p:bldP spid="418865" grpId="0"/>
      <p:bldP spid="418866" grpId="0"/>
      <p:bldP spid="4188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959100" y="332656"/>
            <a:ext cx="5327650" cy="530225"/>
          </a:xfrm>
          <a:solidFill>
            <a:srgbClr val="FFC000"/>
          </a:solidFill>
        </p:spPr>
        <p:txBody>
          <a:bodyPr/>
          <a:lstStyle/>
          <a:p>
            <a:pPr eaLnBrk="1" hangingPunct="1"/>
            <a:r>
              <a:rPr lang="zh-CN" altLang="en-US" sz="2800" dirty="0" smtClean="0"/>
              <a:t>总效用</a:t>
            </a:r>
            <a:r>
              <a:rPr lang="en-US" altLang="zh-CN" sz="2400" dirty="0" smtClean="0"/>
              <a:t>TU</a:t>
            </a:r>
            <a:r>
              <a:rPr lang="zh-CN" altLang="en-US" sz="2800" dirty="0" smtClean="0"/>
              <a:t>与边际效用</a:t>
            </a:r>
            <a:r>
              <a:rPr lang="en-US" altLang="zh-CN" sz="2400" dirty="0" smtClean="0"/>
              <a:t>MU</a:t>
            </a:r>
            <a:r>
              <a:rPr lang="zh-CN" altLang="en-US" sz="2800" dirty="0" smtClean="0"/>
              <a:t>的关系</a:t>
            </a:r>
          </a:p>
        </p:txBody>
      </p:sp>
      <p:sp>
        <p:nvSpPr>
          <p:cNvPr id="30724" name="Text Box 21"/>
          <p:cNvSpPr>
            <a:spLocks noGrp="1" noChangeArrowheads="1"/>
          </p:cNvSpPr>
          <p:nvPr>
            <p:ph idx="1"/>
          </p:nvPr>
        </p:nvSpPr>
        <p:spPr>
          <a:xfrm>
            <a:off x="700088" y="1441450"/>
            <a:ext cx="3567112" cy="790575"/>
          </a:xfrm>
          <a:noFill/>
          <a:ln>
            <a:solidFill>
              <a:srgbClr val="FF0000"/>
            </a:solidFill>
            <a:miter lim="800000"/>
            <a:headEnd/>
            <a:tailEnd/>
          </a:ln>
        </p:spPr>
        <p:txBody>
          <a:bodyPr/>
          <a:lstStyle/>
          <a:p>
            <a:pPr>
              <a:lnSpc>
                <a:spcPct val="160000"/>
              </a:lnSpc>
              <a:spcBef>
                <a:spcPct val="0"/>
              </a:spcBef>
              <a:buFont typeface="Monotype Sorts" pitchFamily="2" charset="2"/>
              <a:buNone/>
            </a:pPr>
            <a:r>
              <a:rPr lang="zh-CN" altLang="en-US" sz="2800" b="1" smtClean="0">
                <a:solidFill>
                  <a:srgbClr val="000066"/>
                </a:solidFill>
              </a:rPr>
              <a:t>当</a:t>
            </a:r>
            <a:r>
              <a:rPr lang="en-US" altLang="zh-CN" sz="2800" b="1" smtClean="0">
                <a:solidFill>
                  <a:srgbClr val="000066"/>
                </a:solidFill>
              </a:rPr>
              <a:t>MU &gt; 0,     TU↑ ;</a:t>
            </a:r>
          </a:p>
        </p:txBody>
      </p:sp>
      <p:sp>
        <p:nvSpPr>
          <p:cNvPr id="30722" name="灯片编号占位符 3"/>
          <p:cNvSpPr>
            <a:spLocks noGrp="1"/>
          </p:cNvSpPr>
          <p:nvPr>
            <p:ph type="sldNum" sz="quarter" idx="4294967295"/>
          </p:nvPr>
        </p:nvSpPr>
        <p:spPr bwMode="white">
          <a:xfrm>
            <a:off x="0" y="6597650"/>
            <a:ext cx="2667000"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sz="1000">
                <a:solidFill>
                  <a:schemeClr val="bg1"/>
                </a:solidFill>
                <a:latin typeface="Verdana" pitchFamily="34" charset="0"/>
                <a:ea typeface="宋体" pitchFamily="2" charset="-122"/>
              </a:rPr>
              <a:t>西方经济学</a:t>
            </a:r>
            <a:r>
              <a:rPr lang="en-US" altLang="zh-CN" sz="1000">
                <a:solidFill>
                  <a:schemeClr val="bg1"/>
                </a:solidFill>
                <a:latin typeface="Verdana" pitchFamily="34" charset="0"/>
                <a:ea typeface="宋体" pitchFamily="2" charset="-122"/>
              </a:rPr>
              <a:t>·</a:t>
            </a:r>
            <a:r>
              <a:rPr lang="zh-CN" altLang="en-US" sz="1000">
                <a:solidFill>
                  <a:schemeClr val="bg1"/>
                </a:solidFill>
                <a:latin typeface="Verdana" pitchFamily="34" charset="0"/>
                <a:ea typeface="宋体" pitchFamily="2" charset="-122"/>
              </a:rPr>
              <a:t>微观</a:t>
            </a:r>
            <a:r>
              <a:rPr lang="en-US" altLang="zh-CN" sz="1000">
                <a:solidFill>
                  <a:schemeClr val="bg1"/>
                </a:solidFill>
                <a:latin typeface="Verdana" pitchFamily="34" charset="0"/>
                <a:ea typeface="宋体" pitchFamily="2" charset="-122"/>
              </a:rPr>
              <a:t>·</a:t>
            </a:r>
            <a:r>
              <a:rPr lang="zh-CN" altLang="en-US" sz="1000">
                <a:solidFill>
                  <a:srgbClr val="0000CC"/>
                </a:solidFill>
                <a:latin typeface="Verdana" pitchFamily="34" charset="0"/>
                <a:ea typeface="宋体" pitchFamily="2" charset="-122"/>
              </a:rPr>
              <a:t>第</a:t>
            </a:r>
            <a:r>
              <a:rPr lang="en-US" altLang="zh-CN" sz="1000">
                <a:solidFill>
                  <a:srgbClr val="0000CC"/>
                </a:solidFill>
                <a:latin typeface="Verdana" pitchFamily="34" charset="0"/>
                <a:ea typeface="宋体" pitchFamily="2" charset="-122"/>
              </a:rPr>
              <a:t>3</a:t>
            </a:r>
            <a:r>
              <a:rPr lang="zh-CN" altLang="en-US" sz="1000">
                <a:solidFill>
                  <a:srgbClr val="0000CC"/>
                </a:solidFill>
                <a:latin typeface="Verdana" pitchFamily="34" charset="0"/>
                <a:ea typeface="宋体" pitchFamily="2" charset="-122"/>
              </a:rPr>
              <a:t>章 </a:t>
            </a:r>
            <a:fld id="{7CC7F36B-1D7F-4EEC-851E-74E39D83894C}" type="slidenum">
              <a:rPr lang="zh-CN" altLang="en-US" sz="1000">
                <a:solidFill>
                  <a:srgbClr val="0000CC"/>
                </a:solidFill>
                <a:latin typeface="Verdana" pitchFamily="34" charset="0"/>
                <a:ea typeface="宋体" pitchFamily="2" charset="-122"/>
              </a:rPr>
              <a:pPr eaLnBrk="1" hangingPunct="1"/>
              <a:t>11</a:t>
            </a:fld>
            <a:endParaRPr lang="zh-CN" altLang="en-US" sz="1000">
              <a:solidFill>
                <a:srgbClr val="0000CC"/>
              </a:solidFill>
              <a:latin typeface="Verdana" pitchFamily="34" charset="0"/>
              <a:ea typeface="宋体" pitchFamily="2" charset="-122"/>
            </a:endParaRPr>
          </a:p>
        </p:txBody>
      </p:sp>
      <p:grpSp>
        <p:nvGrpSpPr>
          <p:cNvPr id="30725" name="Group 29"/>
          <p:cNvGrpSpPr>
            <a:grpSpLocks/>
          </p:cNvGrpSpPr>
          <p:nvPr/>
        </p:nvGrpSpPr>
        <p:grpSpPr bwMode="auto">
          <a:xfrm>
            <a:off x="4724400" y="1274763"/>
            <a:ext cx="3300413" cy="4483100"/>
            <a:chOff x="3120" y="1069"/>
            <a:chExt cx="2079" cy="2824"/>
          </a:xfrm>
        </p:grpSpPr>
        <p:sp>
          <p:nvSpPr>
            <p:cNvPr id="30728" name="Line 4"/>
            <p:cNvSpPr>
              <a:spLocks noChangeShapeType="1"/>
            </p:cNvSpPr>
            <p:nvPr/>
          </p:nvSpPr>
          <p:spPr bwMode="auto">
            <a:xfrm flipV="1">
              <a:off x="3504" y="1296"/>
              <a:ext cx="0" cy="11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729" name="Line 5"/>
            <p:cNvSpPr>
              <a:spLocks noChangeShapeType="1"/>
            </p:cNvSpPr>
            <p:nvPr/>
          </p:nvSpPr>
          <p:spPr bwMode="auto">
            <a:xfrm>
              <a:off x="3504" y="2400"/>
              <a:ext cx="14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730" name="Text Box 6"/>
            <p:cNvSpPr txBox="1">
              <a:spLocks noChangeArrowheads="1"/>
            </p:cNvSpPr>
            <p:nvPr/>
          </p:nvSpPr>
          <p:spPr bwMode="auto">
            <a:xfrm>
              <a:off x="3120" y="1200"/>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TU</a:t>
              </a:r>
            </a:p>
          </p:txBody>
        </p:sp>
        <p:sp>
          <p:nvSpPr>
            <p:cNvPr id="30731" name="Text Box 7"/>
            <p:cNvSpPr txBox="1">
              <a:spLocks noChangeArrowheads="1"/>
            </p:cNvSpPr>
            <p:nvPr/>
          </p:nvSpPr>
          <p:spPr bwMode="auto">
            <a:xfrm>
              <a:off x="4944" y="22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Q</a:t>
              </a:r>
            </a:p>
          </p:txBody>
        </p:sp>
        <p:sp>
          <p:nvSpPr>
            <p:cNvPr id="30732" name="Freeform 9"/>
            <p:cNvSpPr>
              <a:spLocks/>
            </p:cNvSpPr>
            <p:nvPr/>
          </p:nvSpPr>
          <p:spPr bwMode="auto">
            <a:xfrm>
              <a:off x="3504" y="1253"/>
              <a:ext cx="1372" cy="1147"/>
            </a:xfrm>
            <a:custGeom>
              <a:avLst/>
              <a:gdLst>
                <a:gd name="T0" fmla="*/ 0 w 1248"/>
                <a:gd name="T1" fmla="*/ 1183 h 1112"/>
                <a:gd name="T2" fmla="*/ 871 w 1248"/>
                <a:gd name="T3" fmla="*/ 162 h 1112"/>
                <a:gd name="T4" fmla="*/ 1508 w 1248"/>
                <a:gd name="T5" fmla="*/ 212 h 1112"/>
                <a:gd name="T6" fmla="*/ 0 60000 65536"/>
                <a:gd name="T7" fmla="*/ 0 60000 65536"/>
                <a:gd name="T8" fmla="*/ 0 60000 65536"/>
                <a:gd name="T9" fmla="*/ 0 w 1248"/>
                <a:gd name="T10" fmla="*/ 0 h 1112"/>
                <a:gd name="T11" fmla="*/ 1248 w 1248"/>
                <a:gd name="T12" fmla="*/ 1112 h 1112"/>
              </a:gdLst>
              <a:ahLst/>
              <a:cxnLst>
                <a:cxn ang="T6">
                  <a:pos x="T0" y="T1"/>
                </a:cxn>
                <a:cxn ang="T7">
                  <a:pos x="T2" y="T3"/>
                </a:cxn>
                <a:cxn ang="T8">
                  <a:pos x="T4" y="T5"/>
                </a:cxn>
              </a:cxnLst>
              <a:rect l="T9" t="T10" r="T11" b="T12"/>
              <a:pathLst>
                <a:path w="1248" h="1112">
                  <a:moveTo>
                    <a:pt x="0" y="1112"/>
                  </a:moveTo>
                  <a:cubicBezTo>
                    <a:pt x="256" y="708"/>
                    <a:pt x="512" y="304"/>
                    <a:pt x="720" y="152"/>
                  </a:cubicBezTo>
                  <a:cubicBezTo>
                    <a:pt x="928" y="0"/>
                    <a:pt x="1160" y="192"/>
                    <a:pt x="1248" y="200"/>
                  </a:cubicBezTo>
                </a:path>
              </a:pathLst>
            </a:custGeom>
            <a:noFill/>
            <a:ln w="28575" cmpd="sng">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3" name="Text Box 10"/>
            <p:cNvSpPr txBox="1">
              <a:spLocks noChangeArrowheads="1"/>
            </p:cNvSpPr>
            <p:nvPr/>
          </p:nvSpPr>
          <p:spPr bwMode="auto">
            <a:xfrm>
              <a:off x="4740" y="1434"/>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TU</a:t>
              </a:r>
            </a:p>
          </p:txBody>
        </p:sp>
        <p:sp>
          <p:nvSpPr>
            <p:cNvPr id="30734" name="Line 12"/>
            <p:cNvSpPr>
              <a:spLocks noChangeShapeType="1"/>
            </p:cNvSpPr>
            <p:nvPr/>
          </p:nvSpPr>
          <p:spPr bwMode="auto">
            <a:xfrm flipV="1">
              <a:off x="3504" y="2640"/>
              <a:ext cx="0" cy="11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735" name="Line 13"/>
            <p:cNvSpPr>
              <a:spLocks noChangeShapeType="1"/>
            </p:cNvSpPr>
            <p:nvPr/>
          </p:nvSpPr>
          <p:spPr bwMode="auto">
            <a:xfrm>
              <a:off x="3504" y="3744"/>
              <a:ext cx="14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736" name="Text Box 14"/>
            <p:cNvSpPr txBox="1">
              <a:spLocks noChangeArrowheads="1"/>
            </p:cNvSpPr>
            <p:nvPr/>
          </p:nvSpPr>
          <p:spPr bwMode="auto">
            <a:xfrm>
              <a:off x="3120" y="2544"/>
              <a:ext cx="4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MU</a:t>
              </a:r>
            </a:p>
          </p:txBody>
        </p:sp>
        <p:sp>
          <p:nvSpPr>
            <p:cNvPr id="30737" name="Text Box 15"/>
            <p:cNvSpPr txBox="1">
              <a:spLocks noChangeArrowheads="1"/>
            </p:cNvSpPr>
            <p:nvPr/>
          </p:nvSpPr>
          <p:spPr bwMode="auto">
            <a:xfrm>
              <a:off x="4944" y="360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Q</a:t>
              </a:r>
            </a:p>
          </p:txBody>
        </p:sp>
        <p:sp>
          <p:nvSpPr>
            <p:cNvPr id="30738" name="Freeform 18"/>
            <p:cNvSpPr>
              <a:spLocks/>
            </p:cNvSpPr>
            <p:nvPr/>
          </p:nvSpPr>
          <p:spPr bwMode="auto">
            <a:xfrm>
              <a:off x="3600" y="2928"/>
              <a:ext cx="1248" cy="960"/>
            </a:xfrm>
            <a:custGeom>
              <a:avLst/>
              <a:gdLst>
                <a:gd name="T0" fmla="*/ 0 w 1248"/>
                <a:gd name="T1" fmla="*/ 0 h 960"/>
                <a:gd name="T2" fmla="*/ 480 w 1248"/>
                <a:gd name="T3" fmla="*/ 624 h 960"/>
                <a:gd name="T4" fmla="*/ 1248 w 1248"/>
                <a:gd name="T5" fmla="*/ 960 h 960"/>
                <a:gd name="T6" fmla="*/ 0 60000 65536"/>
                <a:gd name="T7" fmla="*/ 0 60000 65536"/>
                <a:gd name="T8" fmla="*/ 0 60000 65536"/>
                <a:gd name="T9" fmla="*/ 0 w 1248"/>
                <a:gd name="T10" fmla="*/ 0 h 960"/>
                <a:gd name="T11" fmla="*/ 1248 w 1248"/>
                <a:gd name="T12" fmla="*/ 960 h 960"/>
              </a:gdLst>
              <a:ahLst/>
              <a:cxnLst>
                <a:cxn ang="T6">
                  <a:pos x="T0" y="T1"/>
                </a:cxn>
                <a:cxn ang="T7">
                  <a:pos x="T2" y="T3"/>
                </a:cxn>
                <a:cxn ang="T8">
                  <a:pos x="T4" y="T5"/>
                </a:cxn>
              </a:cxnLst>
              <a:rect l="T9" t="T10" r="T11" b="T12"/>
              <a:pathLst>
                <a:path w="1248" h="960">
                  <a:moveTo>
                    <a:pt x="0" y="0"/>
                  </a:moveTo>
                  <a:cubicBezTo>
                    <a:pt x="136" y="232"/>
                    <a:pt x="272" y="464"/>
                    <a:pt x="480" y="624"/>
                  </a:cubicBezTo>
                  <a:cubicBezTo>
                    <a:pt x="688" y="784"/>
                    <a:pt x="1120" y="904"/>
                    <a:pt x="1248" y="960"/>
                  </a:cubicBezTo>
                </a:path>
              </a:pathLst>
            </a:custGeom>
            <a:noFill/>
            <a:ln w="28575" cmpd="sng">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9" name="Text Box 22"/>
            <p:cNvSpPr txBox="1">
              <a:spLocks noChangeArrowheads="1"/>
            </p:cNvSpPr>
            <p:nvPr/>
          </p:nvSpPr>
          <p:spPr bwMode="auto">
            <a:xfrm>
              <a:off x="3686" y="2762"/>
              <a:ext cx="4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MU</a:t>
              </a:r>
            </a:p>
          </p:txBody>
        </p:sp>
        <p:sp>
          <p:nvSpPr>
            <p:cNvPr id="30740" name="Line 23"/>
            <p:cNvSpPr>
              <a:spLocks noChangeShapeType="1"/>
            </p:cNvSpPr>
            <p:nvPr/>
          </p:nvSpPr>
          <p:spPr bwMode="auto">
            <a:xfrm flipV="1">
              <a:off x="4468" y="1253"/>
              <a:ext cx="0" cy="2640"/>
            </a:xfrm>
            <a:prstGeom prst="line">
              <a:avLst/>
            </a:prstGeom>
            <a:noFill/>
            <a:ln w="57150" cmpd="thinThick">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41" name="Text Box 24"/>
            <p:cNvSpPr txBox="1">
              <a:spLocks noChangeArrowheads="1"/>
            </p:cNvSpPr>
            <p:nvPr/>
          </p:nvSpPr>
          <p:spPr bwMode="auto">
            <a:xfrm>
              <a:off x="4406" y="1069"/>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endParaRPr lang="zh-CN" altLang="zh-CN" sz="2400"/>
            </a:p>
          </p:txBody>
        </p:sp>
        <p:sp>
          <p:nvSpPr>
            <p:cNvPr id="30742" name="Text Box 25"/>
            <p:cNvSpPr txBox="1">
              <a:spLocks noChangeArrowheads="1"/>
            </p:cNvSpPr>
            <p:nvPr/>
          </p:nvSpPr>
          <p:spPr bwMode="auto">
            <a:xfrm>
              <a:off x="4454" y="342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endParaRPr lang="zh-CN" altLang="zh-CN" sz="2400"/>
            </a:p>
          </p:txBody>
        </p:sp>
      </p:grpSp>
      <p:sp>
        <p:nvSpPr>
          <p:cNvPr id="23578" name="Rectangle 26"/>
          <p:cNvSpPr>
            <a:spLocks noChangeArrowheads="1"/>
          </p:cNvSpPr>
          <p:nvPr/>
        </p:nvSpPr>
        <p:spPr bwMode="auto">
          <a:xfrm>
            <a:off x="684213" y="2492375"/>
            <a:ext cx="3600450" cy="657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130000"/>
              </a:lnSpc>
            </a:pPr>
            <a:r>
              <a:rPr lang="zh-CN" altLang="en-US" sz="2800" b="1">
                <a:solidFill>
                  <a:srgbClr val="000066"/>
                </a:solidFill>
              </a:rPr>
              <a:t>当</a:t>
            </a:r>
            <a:r>
              <a:rPr lang="en-US" altLang="zh-CN" sz="2800" b="1">
                <a:solidFill>
                  <a:srgbClr val="000066"/>
                </a:solidFill>
              </a:rPr>
              <a:t>MU &lt; 0,     TU↓ ;</a:t>
            </a:r>
            <a:r>
              <a:rPr lang="en-US" altLang="zh-CN" sz="2400" b="1">
                <a:solidFill>
                  <a:srgbClr val="000066"/>
                </a:solidFill>
              </a:rPr>
              <a:t> </a:t>
            </a:r>
          </a:p>
        </p:txBody>
      </p:sp>
      <p:sp>
        <p:nvSpPr>
          <p:cNvPr id="23579" name="Rectangle 27" descr="蓝色面巾纸"/>
          <p:cNvSpPr>
            <a:spLocks noChangeArrowheads="1"/>
          </p:cNvSpPr>
          <p:nvPr/>
        </p:nvSpPr>
        <p:spPr bwMode="auto">
          <a:xfrm>
            <a:off x="684213" y="3500438"/>
            <a:ext cx="3600450" cy="1263650"/>
          </a:xfrm>
          <a:prstGeom prst="rect">
            <a:avLst/>
          </a:prstGeom>
          <a:blipFill dpi="0" rotWithShape="0">
            <a:blip r:embed="rId3"/>
            <a:srcRect/>
            <a:tile tx="0" ty="0" sx="100000" sy="100000" flip="none" algn="tl"/>
          </a:blipFill>
          <a:ln w="76200">
            <a:solidFill>
              <a:srgbClr val="336600"/>
            </a:solidFill>
            <a:miter lim="800000"/>
            <a:headEnd/>
            <a:tailEnd/>
          </a:ln>
        </p:spPr>
        <p:txBody>
          <a:bodyPr>
            <a:spAutoFit/>
          </a:bodyPr>
          <a:lstStyle/>
          <a:p>
            <a:r>
              <a:rPr lang="zh-CN" altLang="en-US" sz="2400" b="1">
                <a:solidFill>
                  <a:srgbClr val="000066"/>
                </a:solidFill>
              </a:rPr>
              <a:t>当</a:t>
            </a:r>
            <a:r>
              <a:rPr lang="en-US" altLang="zh-CN" sz="2400" b="1">
                <a:solidFill>
                  <a:srgbClr val="000066"/>
                </a:solidFill>
              </a:rPr>
              <a:t>MU = 0, </a:t>
            </a:r>
            <a:r>
              <a:rPr lang="en-US" altLang="zh-CN" sz="2400" b="1">
                <a:solidFill>
                  <a:srgbClr val="FF0000"/>
                </a:solidFill>
              </a:rPr>
              <a:t>TU</a:t>
            </a:r>
            <a:r>
              <a:rPr lang="zh-CN" altLang="en-US" sz="2400" b="1">
                <a:solidFill>
                  <a:srgbClr val="FF0000"/>
                </a:solidFill>
              </a:rPr>
              <a:t>最高点</a:t>
            </a:r>
            <a:r>
              <a:rPr lang="zh-CN" altLang="en-US" sz="2400" b="1">
                <a:solidFill>
                  <a:srgbClr val="000066"/>
                </a:solidFill>
              </a:rPr>
              <a:t>，</a:t>
            </a:r>
            <a:r>
              <a:rPr lang="zh-CN" altLang="en-US" sz="2400" b="1"/>
              <a:t>总效用达到最大</a:t>
            </a:r>
            <a:r>
              <a:rPr lang="zh-CN" altLang="en-US" sz="2400"/>
              <a:t> 。</a:t>
            </a:r>
          </a:p>
          <a:p>
            <a:r>
              <a:rPr lang="zh-CN" altLang="en-US" sz="2400" b="1">
                <a:solidFill>
                  <a:srgbClr val="000066"/>
                </a:solidFill>
              </a:rPr>
              <a:t>处于↑ 、↓的拐点</a:t>
            </a:r>
          </a:p>
        </p:txBody>
      </p:sp>
    </p:spTree>
    <p:extLst>
      <p:ext uri="{BB962C8B-B14F-4D97-AF65-F5344CB8AC3E}">
        <p14:creationId xmlns:p14="http://schemas.microsoft.com/office/powerpoint/2010/main" val="31635266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78"/>
                                        </p:tgtEl>
                                        <p:attrNameLst>
                                          <p:attrName>style.visibility</p:attrName>
                                        </p:attrNameLst>
                                      </p:cBhvr>
                                      <p:to>
                                        <p:strVal val="visible"/>
                                      </p:to>
                                    </p:set>
                                    <p:animEffect transition="in" filter="blinds(horizontal)">
                                      <p:cBhvr>
                                        <p:cTn id="7" dur="500"/>
                                        <p:tgtEl>
                                          <p:spTgt spid="23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79"/>
                                        </p:tgtEl>
                                        <p:attrNameLst>
                                          <p:attrName>style.visibility</p:attrName>
                                        </p:attrNameLst>
                                      </p:cBhvr>
                                      <p:to>
                                        <p:strVal val="visible"/>
                                      </p:to>
                                    </p:set>
                                    <p:animEffect transition="in" filter="blinds(horizontal)">
                                      <p:cBhvr>
                                        <p:cTn id="12"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8" grpId="0" animBg="1"/>
      <p:bldP spid="235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707904" y="333375"/>
            <a:ext cx="3384376" cy="647700"/>
          </a:xfrm>
          <a:solidFill>
            <a:srgbClr val="FFC000"/>
          </a:solidFill>
        </p:spPr>
        <p:txBody>
          <a:bodyPr/>
          <a:lstStyle/>
          <a:p>
            <a:pPr eaLnBrk="1" hangingPunct="1"/>
            <a:r>
              <a:rPr lang="zh-CN" altLang="en-US" sz="2800" dirty="0" smtClean="0">
                <a:solidFill>
                  <a:srgbClr val="FF0000"/>
                </a:solidFill>
              </a:rPr>
              <a:t>边际效用递减规律</a:t>
            </a:r>
            <a:endParaRPr lang="zh-CN" altLang="en-US" sz="2000" dirty="0" smtClean="0"/>
          </a:p>
        </p:txBody>
      </p:sp>
      <p:sp>
        <p:nvSpPr>
          <p:cNvPr id="31749"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a:solidFill>
                  <a:schemeClr val="bg1"/>
                </a:solidFill>
                <a:latin typeface="宋体" pitchFamily="2" charset="-122"/>
                <a:ea typeface="宋体" pitchFamily="2" charset="-122"/>
              </a:rPr>
              <a:t>日照职业技术学院</a:t>
            </a:r>
            <a:endParaRPr lang="en-US" altLang="zh-CN">
              <a:solidFill>
                <a:schemeClr val="bg1"/>
              </a:solidFill>
              <a:latin typeface="宋体" pitchFamily="2" charset="-122"/>
              <a:ea typeface="宋体" pitchFamily="2" charset="-122"/>
            </a:endParaRPr>
          </a:p>
        </p:txBody>
      </p:sp>
      <p:sp>
        <p:nvSpPr>
          <p:cNvPr id="31747" name="Rectangle 13" descr="蓝色面巾纸"/>
          <p:cNvSpPr>
            <a:spLocks noChangeArrowheads="1"/>
          </p:cNvSpPr>
          <p:nvPr/>
        </p:nvSpPr>
        <p:spPr bwMode="auto">
          <a:xfrm>
            <a:off x="684213" y="1371600"/>
            <a:ext cx="8064500" cy="1778000"/>
          </a:xfrm>
          <a:prstGeom prst="rect">
            <a:avLst/>
          </a:prstGeom>
          <a:blipFill dpi="0" rotWithShape="0">
            <a:blip r:embed="rId3"/>
            <a:srcRect/>
            <a:tile tx="0" ty="0" sx="100000" sy="100000" flip="none" algn="tl"/>
          </a:blipFill>
          <a:ln w="76200">
            <a:solidFill>
              <a:srgbClr val="336600"/>
            </a:solidFill>
            <a:miter lim="800000"/>
            <a:headEnd/>
            <a:tailEnd/>
          </a:ln>
        </p:spPr>
        <p:txBody>
          <a:bodyPr>
            <a:spAutoFit/>
          </a:bodyPr>
          <a:lstStyle/>
          <a:p>
            <a:pPr>
              <a:lnSpc>
                <a:spcPct val="110000"/>
              </a:lnSpc>
            </a:pPr>
            <a:r>
              <a:rPr lang="zh-CN" altLang="en-US" sz="3200" b="1">
                <a:solidFill>
                  <a:srgbClr val="FF0000"/>
                </a:solidFill>
              </a:rPr>
              <a:t>边际效用递减规律：</a:t>
            </a:r>
            <a:r>
              <a:rPr lang="zh-CN" altLang="en-US" sz="3200" b="1">
                <a:solidFill>
                  <a:schemeClr val="tx2"/>
                </a:solidFill>
              </a:rPr>
              <a:t>随着对某商品消费量的增加，人们从该商品连续增加的每个消费单位中得到的满足程度逐渐下降。</a:t>
            </a:r>
          </a:p>
        </p:txBody>
      </p:sp>
      <p:grpSp>
        <p:nvGrpSpPr>
          <p:cNvPr id="31750" name="Group 5"/>
          <p:cNvGrpSpPr>
            <a:grpSpLocks/>
          </p:cNvGrpSpPr>
          <p:nvPr/>
        </p:nvGrpSpPr>
        <p:grpSpPr bwMode="auto">
          <a:xfrm>
            <a:off x="5688013" y="4500563"/>
            <a:ext cx="3455987" cy="2089150"/>
            <a:chOff x="3878" y="2069"/>
            <a:chExt cx="1882" cy="1878"/>
          </a:xfrm>
        </p:grpSpPr>
        <p:pic>
          <p:nvPicPr>
            <p:cNvPr id="31753" name="Picture 6" descr="u=709398750,4231915797&amp;gp=4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 y="3113"/>
              <a:ext cx="76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AutoShape 7"/>
            <p:cNvSpPr>
              <a:spLocks noChangeArrowheads="1"/>
            </p:cNvSpPr>
            <p:nvPr/>
          </p:nvSpPr>
          <p:spPr bwMode="auto">
            <a:xfrm>
              <a:off x="3878" y="2069"/>
              <a:ext cx="1270" cy="726"/>
            </a:xfrm>
            <a:prstGeom prst="cloudCallout">
              <a:avLst>
                <a:gd name="adj1" fmla="val 41023"/>
                <a:gd name="adj2" fmla="val 128097"/>
              </a:avLst>
            </a:prstGeom>
            <a:solidFill>
              <a:srgbClr val="FF9900"/>
            </a:solidFill>
            <a:ln w="9525">
              <a:solidFill>
                <a:schemeClr val="tx1"/>
              </a:solidFill>
              <a:round/>
              <a:headEnd/>
              <a:tailEnd/>
            </a:ln>
          </p:spPr>
          <p:txBody>
            <a:bodyPr/>
            <a:lstStyle/>
            <a:p>
              <a:pPr algn="ctr"/>
              <a:endParaRPr lang="zh-CN" altLang="zh-CN" sz="2000" b="1">
                <a:ea typeface="宋体" pitchFamily="2" charset="-122"/>
              </a:endParaRPr>
            </a:p>
          </p:txBody>
        </p:sp>
      </p:grpSp>
      <p:sp>
        <p:nvSpPr>
          <p:cNvPr id="31751" name="Rectangle 8"/>
          <p:cNvSpPr>
            <a:spLocks noChangeArrowheads="1"/>
          </p:cNvSpPr>
          <p:nvPr/>
        </p:nvSpPr>
        <p:spPr bwMode="auto">
          <a:xfrm>
            <a:off x="5929313" y="4572000"/>
            <a:ext cx="1938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kumimoji="1" lang="zh-CN" altLang="en-US" b="1">
                <a:solidFill>
                  <a:srgbClr val="000000"/>
                </a:solidFill>
                <a:ea typeface="宋体" pitchFamily="2" charset="-122"/>
              </a:rPr>
              <a:t>边际效用是递减的啊！</a:t>
            </a:r>
          </a:p>
        </p:txBody>
      </p:sp>
      <p:sp>
        <p:nvSpPr>
          <p:cNvPr id="31752" name="灯片编号占位符 9"/>
          <p:cNvSpPr txBox="1">
            <a:spLocks/>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72F557B6-2970-476A-883B-347D9029423F}" type="slidenum">
              <a:rPr lang="en-US" altLang="zh-CN"/>
              <a:pPr eaLnBrk="1" hangingPunct="1"/>
              <a:t>12</a:t>
            </a:fld>
            <a:endParaRPr lang="en-US" altLang="zh-CN"/>
          </a:p>
        </p:txBody>
      </p:sp>
    </p:spTree>
    <p:extLst>
      <p:ext uri="{BB962C8B-B14F-4D97-AF65-F5344CB8AC3E}">
        <p14:creationId xmlns:p14="http://schemas.microsoft.com/office/powerpoint/2010/main" val="16042589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p:cNvSpPr>
            <a:spLocks noChangeArrowheads="1"/>
          </p:cNvSpPr>
          <p:nvPr/>
        </p:nvSpPr>
        <p:spPr bwMode="auto">
          <a:xfrm>
            <a:off x="2339975" y="476672"/>
            <a:ext cx="5327650" cy="1223963"/>
          </a:xfrm>
          <a:prstGeom prst="cloudCallout">
            <a:avLst>
              <a:gd name="adj1" fmla="val -66986"/>
              <a:gd name="adj2" fmla="val 117963"/>
            </a:avLst>
          </a:prstGeom>
          <a:solidFill>
            <a:srgbClr val="00FFFF"/>
          </a:solidFill>
          <a:ln w="9525">
            <a:solidFill>
              <a:schemeClr val="bg1"/>
            </a:solidFill>
            <a:round/>
            <a:headEnd/>
            <a:tailEnd/>
          </a:ln>
        </p:spPr>
        <p:txBody>
          <a:bodyPr/>
          <a:lstStyle/>
          <a:p>
            <a:pPr algn="ctr" eaLnBrk="0" hangingPunct="0"/>
            <a:r>
              <a:rPr lang="zh-CN" altLang="en-US" sz="3200" dirty="0" smtClean="0">
                <a:solidFill>
                  <a:srgbClr val="CC3300"/>
                </a:solidFill>
                <a:latin typeface="Arial" pitchFamily="34" charset="0"/>
                <a:ea typeface="华文行楷" pitchFamily="2" charset="-122"/>
              </a:rPr>
              <a:t>连</a:t>
            </a:r>
            <a:r>
              <a:rPr lang="zh-CN" altLang="en-US" sz="3200" dirty="0">
                <a:solidFill>
                  <a:srgbClr val="CC3300"/>
                </a:solidFill>
                <a:latin typeface="Arial" pitchFamily="34" charset="0"/>
                <a:ea typeface="华文行楷" pitchFamily="2" charset="-122"/>
              </a:rPr>
              <a:t>吃三个三明治的感觉</a:t>
            </a:r>
          </a:p>
        </p:txBody>
      </p:sp>
      <p:sp>
        <p:nvSpPr>
          <p:cNvPr id="14340" name="Rectangle 4"/>
          <p:cNvSpPr>
            <a:spLocks noGrp="1"/>
          </p:cNvSpPr>
          <p:nvPr/>
        </p:nvSpPr>
        <p:spPr>
          <a:xfrm>
            <a:off x="286385" y="1700635"/>
            <a:ext cx="4933687" cy="4608685"/>
          </a:xfrm>
          <a:prstGeom prst="rect">
            <a:avLst/>
          </a:prstGeom>
          <a:solidFill>
            <a:schemeClr val="accent2">
              <a:lumMod val="20000"/>
              <a:lumOff val="80000"/>
            </a:schemeClr>
          </a:solidFill>
          <a:ln w="9525">
            <a:noFill/>
            <a:miter/>
          </a:ln>
        </p:spPr>
        <p:txBody>
          <a:bodyPr>
            <a:scene3d>
              <a:camera prst="orthographicFront"/>
              <a:lightRig rig="threePt" dir="t"/>
            </a:scene3d>
          </a:bodyPr>
          <a:lstStyle/>
          <a:p>
            <a:pPr indent="457200" eaLnBrk="0">
              <a:lnSpc>
                <a:spcPct val="120000"/>
              </a:lnSpc>
              <a:spcBef>
                <a:spcPct val="20000"/>
              </a:spcBef>
              <a:buClr>
                <a:schemeClr val="hlink"/>
              </a:buClr>
              <a:buFont typeface="Wingdings" pitchFamily="2" charset="2"/>
              <a:buNone/>
            </a:pPr>
            <a:r>
              <a:rPr lang="zh-CN" altLang="en-US" sz="2400" b="0" noProof="1">
                <a:solidFill>
                  <a:schemeClr val="tx1"/>
                </a:solidFill>
                <a:effectLst>
                  <a:outerShdw blurRad="38100" dist="19050" dir="2700000" algn="tl" rotWithShape="0">
                    <a:schemeClr val="dk1">
                      <a:alpha val="40000"/>
                    </a:schemeClr>
                  </a:outerShdw>
                </a:effectLst>
                <a:latin typeface="黑体" pitchFamily="49" charset="-122"/>
                <a:cs typeface="+mn-ea"/>
              </a:rPr>
              <a:t>前美国总统罗斯福连任三届后，曾有记者问他有何感想，总统一言不发，只是拿出一块三明治让记者吃，这位记者不明白总统的用意，又不便问，只好吃了。接着总统拿出第二块，记者还是勉强吃了。紧接着总统拿出第三块，记者为了不撑破肚皮，赶紧婉言谢绝。这时罗斯福总统微微一笑：“现在你知道我连任三届总统的滋味了吧。”</a:t>
            </a:r>
            <a:endParaRPr lang="zh-CN" altLang="en-US" sz="2400" b="0" noProof="1">
              <a:solidFill>
                <a:schemeClr val="tx1"/>
              </a:solidFill>
              <a:effectLst>
                <a:outerShdw blurRad="38100" dist="19050" dir="2700000" algn="tl" rotWithShape="0">
                  <a:schemeClr val="dk1">
                    <a:alpha val="40000"/>
                  </a:schemeClr>
                </a:outerShdw>
              </a:effectLst>
              <a:latin typeface="黑体" pitchFamily="49" charset="-122"/>
            </a:endParaRPr>
          </a:p>
        </p:txBody>
      </p:sp>
      <p:pic>
        <p:nvPicPr>
          <p:cNvPr id="6" name="Picture 7" descr="President Roosevelt signs the Declaration of War against Japan, December 19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69" y="1700635"/>
            <a:ext cx="369411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7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1"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slide(fromBottom)">
                                      <p:cBhvr>
                                        <p:cTn id="7" dur="1000"/>
                                        <p:tgtEl>
                                          <p:spTgt spid="14340"/>
                                        </p:tgtEl>
                                      </p:cBhvr>
                                    </p:animEffect>
                                  </p:childTnLst>
                                </p:cTn>
                              </p:par>
                              <p:par>
                                <p:cTn id="8" presetID="12" presetClass="entr" presetSubtype="4" fill="hold" grpId="1"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slide(fromBottom)">
                                      <p:cBhvr>
                                        <p:cTn id="10"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p:bldP spid="14339" grpId="1" bldLvl="0" animBg="1"/>
      <p:bldP spid="14340" grpId="0" bldLvl="0"/>
      <p:bldP spid="14340"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916832"/>
            <a:ext cx="7992888" cy="424847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3600" b="1" dirty="0" smtClean="0">
                <a:solidFill>
                  <a:srgbClr val="C00000"/>
                </a:solidFill>
              </a:rPr>
              <a:t>现实生活中，很多俗语：“花无百日红，人无百日好”“食饱无滋味”“审美疲劳”“视觉疲劳”“喜新厌旧”“好话说三遍，一文都不值”。</a:t>
            </a:r>
            <a:endParaRPr lang="zh-CN" altLang="en-US" sz="3600" b="1" dirty="0">
              <a:solidFill>
                <a:srgbClr val="C00000"/>
              </a:solidFill>
            </a:endParaRPr>
          </a:p>
        </p:txBody>
      </p:sp>
      <p:sp>
        <p:nvSpPr>
          <p:cNvPr id="3" name="TextBox 2"/>
          <p:cNvSpPr txBox="1"/>
          <p:nvPr/>
        </p:nvSpPr>
        <p:spPr>
          <a:xfrm>
            <a:off x="1835696" y="548679"/>
            <a:ext cx="6696744" cy="707886"/>
          </a:xfrm>
          <a:prstGeom prst="rect">
            <a:avLst/>
          </a:prstGeom>
          <a:noFill/>
        </p:spPr>
        <p:txBody>
          <a:bodyPr wrap="square" rtlCol="0">
            <a:spAutoFit/>
          </a:bodyPr>
          <a:lstStyle/>
          <a:p>
            <a:r>
              <a:rPr lang="zh-CN" altLang="en-US" sz="4000" b="1" dirty="0" smtClean="0">
                <a:solidFill>
                  <a:srgbClr val="0000FF"/>
                </a:solidFill>
                <a:latin typeface="楷体" pitchFamily="49" charset="-122"/>
                <a:ea typeface="楷体" pitchFamily="49" charset="-122"/>
              </a:rPr>
              <a:t>生活中的边际效用递减规律</a:t>
            </a:r>
            <a:endParaRPr lang="zh-CN" altLang="en-US" sz="4000" b="1" dirty="0">
              <a:solidFill>
                <a:srgbClr val="0000FF"/>
              </a:solidFill>
              <a:latin typeface="楷体" pitchFamily="49" charset="-122"/>
              <a:ea typeface="楷体" pitchFamily="49" charset="-122"/>
            </a:endParaRPr>
          </a:p>
        </p:txBody>
      </p:sp>
    </p:spTree>
    <p:extLst>
      <p:ext uri="{BB962C8B-B14F-4D97-AF65-F5344CB8AC3E}">
        <p14:creationId xmlns:p14="http://schemas.microsoft.com/office/powerpoint/2010/main" val="1283465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8313" y="1571625"/>
            <a:ext cx="8207375" cy="503555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pPr>
            <a:r>
              <a:rPr lang="zh-CN" altLang="en-US" sz="3200" dirty="0" smtClean="0"/>
              <a:t>唯一对边际效用递减规律构成反例的可能是毒品。吸毒总是越吸越上瘾，对别的消费不再感兴趣。所以吸毒的人会卖掉家产，抛妻弃子，宁可吃不饱，穿不暖，却一定要吸毒。而且在吸食的过程中，吸毒者毫无节制，结果往往死于非命。</a:t>
            </a:r>
            <a:endParaRPr lang="zh-CN" altLang="en-US" sz="3200" dirty="0"/>
          </a:p>
        </p:txBody>
      </p:sp>
    </p:spTree>
    <p:extLst>
      <p:ext uri="{BB962C8B-B14F-4D97-AF65-F5344CB8AC3E}">
        <p14:creationId xmlns:p14="http://schemas.microsoft.com/office/powerpoint/2010/main" val="3748081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descr="蓝色面巾纸"/>
          <p:cNvSpPr>
            <a:spLocks noChangeArrowheads="1"/>
          </p:cNvSpPr>
          <p:nvPr/>
        </p:nvSpPr>
        <p:spPr bwMode="auto">
          <a:xfrm>
            <a:off x="1043608" y="1268760"/>
            <a:ext cx="5256584" cy="2736304"/>
          </a:xfrm>
          <a:prstGeom prst="rect">
            <a:avLst/>
          </a:prstGeom>
          <a:blipFill dpi="0" rotWithShape="0">
            <a:blip r:embed="rId2" cstate="print"/>
            <a:srcRect/>
            <a:tile tx="0" ty="0" sx="100000" sy="100000" flip="none" algn="tl"/>
          </a:blipFill>
          <a:ln w="76200">
            <a:solidFill>
              <a:srgbClr val="336600"/>
            </a:solidFill>
            <a:miter lim="800000"/>
            <a:headEnd/>
            <a:tailEnd/>
          </a:ln>
        </p:spPr>
        <p:txBody>
          <a:bodyPr/>
          <a:lstStyle>
            <a:lvl1pPr marL="342900" indent="-342900">
              <a:spcBef>
                <a:spcPct val="20000"/>
              </a:spcBef>
              <a:buClr>
                <a:schemeClr val="bg2"/>
              </a:buClr>
              <a:buFont typeface="Monotype Sorts" pitchFamily="2" charset="2"/>
              <a:buChar char="§"/>
              <a:defRPr kumimoji="1" sz="2800">
                <a:solidFill>
                  <a:schemeClr val="tx1"/>
                </a:solidFill>
                <a:latin typeface="Times New Roman" pitchFamily="18" charset="0"/>
                <a:ea typeface="宋体" pitchFamily="2" charset="-122"/>
              </a:defRPr>
            </a:lvl1pPr>
            <a:lvl2pPr marL="742950" indent="-285750">
              <a:spcBef>
                <a:spcPct val="20000"/>
              </a:spcBef>
              <a:buClr>
                <a:schemeClr val="bg2"/>
              </a:buClr>
              <a:buSzPct val="50000"/>
              <a:buFont typeface="Monotype Sorts" pitchFamily="2" charset="2"/>
              <a:buChar char="l"/>
              <a:defRPr kumimoji="1" sz="2400">
                <a:solidFill>
                  <a:schemeClr val="tx1"/>
                </a:solidFill>
                <a:latin typeface="Times New Roman" pitchFamily="18" charset="0"/>
                <a:ea typeface="宋体" pitchFamily="2" charset="-122"/>
              </a:defRPr>
            </a:lvl2pPr>
            <a:lvl3pPr marL="1143000" indent="-228600">
              <a:spcBef>
                <a:spcPct val="20000"/>
              </a:spcBef>
              <a:buChar char="•"/>
              <a:defRPr kumimoji="1" sz="2000">
                <a:solidFill>
                  <a:schemeClr val="tx1"/>
                </a:solidFill>
                <a:latin typeface="Times New Roman" pitchFamily="18" charset="0"/>
                <a:ea typeface="宋体" pitchFamily="2" charset="-122"/>
              </a:defRPr>
            </a:lvl3pPr>
            <a:lvl4pPr marL="1600200" indent="-228600">
              <a:spcBef>
                <a:spcPct val="20000"/>
              </a:spcBef>
              <a:buChar char="–"/>
              <a:defRPr kumimoji="1">
                <a:solidFill>
                  <a:schemeClr val="tx1"/>
                </a:solidFill>
                <a:latin typeface="Times New Roman" pitchFamily="18" charset="0"/>
                <a:ea typeface="宋体" pitchFamily="2" charset="-122"/>
              </a:defRPr>
            </a:lvl4pPr>
            <a:lvl5pPr marL="2057400" indent="-228600">
              <a:spcBef>
                <a:spcPct val="20000"/>
              </a:spcBef>
              <a:buChar char="»"/>
              <a:defRPr kumimoji="1">
                <a:solidFill>
                  <a:schemeClr val="tx1"/>
                </a:solidFill>
                <a:latin typeface="Times New Roman" pitchFamily="18" charset="0"/>
                <a:ea typeface="宋体" pitchFamily="2" charset="-122"/>
              </a:defRPr>
            </a:lvl5pPr>
            <a:lvl6pPr marL="2514600" indent="-228600" fontAlgn="base">
              <a:spcBef>
                <a:spcPct val="20000"/>
              </a:spcBef>
              <a:spcAft>
                <a:spcPct val="0"/>
              </a:spcAft>
              <a:buChar char="»"/>
              <a:defRPr kumimoji="1">
                <a:solidFill>
                  <a:schemeClr val="tx1"/>
                </a:solidFill>
                <a:latin typeface="Times New Roman" pitchFamily="18" charset="0"/>
                <a:ea typeface="宋体" pitchFamily="2" charset="-122"/>
              </a:defRPr>
            </a:lvl6pPr>
            <a:lvl7pPr marL="2971800" indent="-228600" fontAlgn="base">
              <a:spcBef>
                <a:spcPct val="20000"/>
              </a:spcBef>
              <a:spcAft>
                <a:spcPct val="0"/>
              </a:spcAft>
              <a:buChar char="»"/>
              <a:defRPr kumimoji="1">
                <a:solidFill>
                  <a:schemeClr val="tx1"/>
                </a:solidFill>
                <a:latin typeface="Times New Roman" pitchFamily="18" charset="0"/>
                <a:ea typeface="宋体" pitchFamily="2" charset="-122"/>
              </a:defRPr>
            </a:lvl7pPr>
            <a:lvl8pPr marL="3429000" indent="-228600" fontAlgn="base">
              <a:spcBef>
                <a:spcPct val="20000"/>
              </a:spcBef>
              <a:spcAft>
                <a:spcPct val="0"/>
              </a:spcAft>
              <a:buChar char="»"/>
              <a:defRPr kumimoji="1">
                <a:solidFill>
                  <a:schemeClr val="tx1"/>
                </a:solidFill>
                <a:latin typeface="Times New Roman" pitchFamily="18" charset="0"/>
                <a:ea typeface="宋体" pitchFamily="2" charset="-122"/>
              </a:defRPr>
            </a:lvl8pPr>
            <a:lvl9pPr marL="3886200" indent="-228600" fontAlgn="base">
              <a:spcBef>
                <a:spcPct val="20000"/>
              </a:spcBef>
              <a:spcAft>
                <a:spcPct val="0"/>
              </a:spcAft>
              <a:buChar char="»"/>
              <a:defRPr kumimoji="1">
                <a:solidFill>
                  <a:schemeClr val="tx1"/>
                </a:solidFill>
                <a:latin typeface="Times New Roman" pitchFamily="18" charset="0"/>
                <a:ea typeface="宋体" pitchFamily="2" charset="-122"/>
              </a:defRPr>
            </a:lvl9pPr>
          </a:lstStyle>
          <a:p>
            <a:pPr>
              <a:buFont typeface="Monotype Sorts" pitchFamily="2" charset="2"/>
              <a:buNone/>
              <a:defRPr/>
            </a:pPr>
            <a:r>
              <a:rPr lang="zh-CN" altLang="en-US" b="1" dirty="0" smtClean="0"/>
              <a:t>解释：</a:t>
            </a:r>
          </a:p>
          <a:p>
            <a:pPr>
              <a:buFont typeface="Wingdings" pitchFamily="2" charset="2"/>
              <a:buChar char="l"/>
              <a:defRPr/>
            </a:pPr>
            <a:r>
              <a:rPr lang="zh-CN" altLang="en-US" b="1" dirty="0" smtClean="0"/>
              <a:t>生理原因</a:t>
            </a:r>
            <a:r>
              <a:rPr lang="zh-CN" altLang="en-US" dirty="0" smtClean="0">
                <a:effectLst>
                  <a:outerShdw blurRad="38100" dist="38100" dir="2700000" algn="tl">
                    <a:srgbClr val="000000"/>
                  </a:outerShdw>
                </a:effectLst>
              </a:rPr>
              <a:t>：兴奋度递减。</a:t>
            </a:r>
            <a:endParaRPr lang="zh-CN" altLang="en-US" b="1" dirty="0" smtClean="0"/>
          </a:p>
          <a:p>
            <a:pPr>
              <a:buFont typeface="Wingdings" pitchFamily="2" charset="2"/>
              <a:buChar char="l"/>
              <a:defRPr/>
            </a:pPr>
            <a:r>
              <a:rPr lang="zh-CN" altLang="en-US" sz="3600" b="1" dirty="0" smtClean="0"/>
              <a:t>心理</a:t>
            </a:r>
            <a:r>
              <a:rPr lang="zh-CN" altLang="en-US" b="1" dirty="0" smtClean="0"/>
              <a:t>原因：</a:t>
            </a:r>
            <a:r>
              <a:rPr lang="zh-CN" altLang="en-US" dirty="0" smtClean="0">
                <a:effectLst>
                  <a:outerShdw blurRad="38100" dist="38100" dir="2700000" algn="tl">
                    <a:srgbClr val="000000"/>
                  </a:outerShdw>
                </a:effectLst>
              </a:rPr>
              <a:t>人性。</a:t>
            </a:r>
            <a:endParaRPr lang="zh-CN" altLang="en-US" b="1" dirty="0" smtClean="0"/>
          </a:p>
          <a:p>
            <a:pPr>
              <a:buFont typeface="Wingdings" pitchFamily="2" charset="2"/>
              <a:buChar char="l"/>
              <a:defRPr/>
            </a:pPr>
            <a:r>
              <a:rPr lang="zh-CN" altLang="en-US" b="1" dirty="0" smtClean="0"/>
              <a:t>物品本身用途的多样性。</a:t>
            </a:r>
          </a:p>
        </p:txBody>
      </p:sp>
    </p:spTree>
    <p:extLst>
      <p:ext uri="{BB962C8B-B14F-4D97-AF65-F5344CB8AC3E}">
        <p14:creationId xmlns:p14="http://schemas.microsoft.com/office/powerpoint/2010/main" val="147443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5"/>
          <p:cNvSpPr>
            <a:spLocks noChangeShapeType="1"/>
          </p:cNvSpPr>
          <p:nvPr/>
        </p:nvSpPr>
        <p:spPr bwMode="auto">
          <a:xfrm flipV="1">
            <a:off x="4864100" y="3943350"/>
            <a:ext cx="0" cy="1752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71" name="Line 6"/>
          <p:cNvSpPr>
            <a:spLocks noChangeShapeType="1"/>
          </p:cNvSpPr>
          <p:nvPr/>
        </p:nvSpPr>
        <p:spPr bwMode="auto">
          <a:xfrm>
            <a:off x="4864100" y="5695950"/>
            <a:ext cx="228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72" name="Text Box 7"/>
          <p:cNvSpPr txBox="1">
            <a:spLocks noChangeArrowheads="1"/>
          </p:cNvSpPr>
          <p:nvPr/>
        </p:nvSpPr>
        <p:spPr bwMode="auto">
          <a:xfrm>
            <a:off x="7150100" y="54673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Q</a:t>
            </a:r>
          </a:p>
        </p:txBody>
      </p:sp>
      <p:sp>
        <p:nvSpPr>
          <p:cNvPr id="32773" name="Freeform 8"/>
          <p:cNvSpPr>
            <a:spLocks/>
          </p:cNvSpPr>
          <p:nvPr/>
        </p:nvSpPr>
        <p:spPr bwMode="auto">
          <a:xfrm>
            <a:off x="5016500" y="4400550"/>
            <a:ext cx="1981200" cy="1524000"/>
          </a:xfrm>
          <a:custGeom>
            <a:avLst/>
            <a:gdLst>
              <a:gd name="T0" fmla="*/ 0 w 1248"/>
              <a:gd name="T1" fmla="*/ 0 h 960"/>
              <a:gd name="T2" fmla="*/ 1209674924 w 1248"/>
              <a:gd name="T3" fmla="*/ 1572577497 h 960"/>
              <a:gd name="T4" fmla="*/ 2147483647 w 1248"/>
              <a:gd name="T5" fmla="*/ 2147483647 h 960"/>
              <a:gd name="T6" fmla="*/ 0 60000 65536"/>
              <a:gd name="T7" fmla="*/ 0 60000 65536"/>
              <a:gd name="T8" fmla="*/ 0 60000 65536"/>
              <a:gd name="T9" fmla="*/ 0 w 1248"/>
              <a:gd name="T10" fmla="*/ 0 h 960"/>
              <a:gd name="T11" fmla="*/ 1248 w 1248"/>
              <a:gd name="T12" fmla="*/ 960 h 960"/>
            </a:gdLst>
            <a:ahLst/>
            <a:cxnLst>
              <a:cxn ang="T6">
                <a:pos x="T0" y="T1"/>
              </a:cxn>
              <a:cxn ang="T7">
                <a:pos x="T2" y="T3"/>
              </a:cxn>
              <a:cxn ang="T8">
                <a:pos x="T4" y="T5"/>
              </a:cxn>
            </a:cxnLst>
            <a:rect l="T9" t="T10" r="T11" b="T12"/>
            <a:pathLst>
              <a:path w="1248" h="960">
                <a:moveTo>
                  <a:pt x="0" y="0"/>
                </a:moveTo>
                <a:cubicBezTo>
                  <a:pt x="136" y="232"/>
                  <a:pt x="272" y="464"/>
                  <a:pt x="480" y="624"/>
                </a:cubicBezTo>
                <a:cubicBezTo>
                  <a:pt x="688" y="784"/>
                  <a:pt x="1120" y="904"/>
                  <a:pt x="1248" y="96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74" name="Text Box 9"/>
          <p:cNvSpPr txBox="1">
            <a:spLocks noChangeArrowheads="1"/>
          </p:cNvSpPr>
          <p:nvPr/>
        </p:nvSpPr>
        <p:spPr bwMode="auto">
          <a:xfrm>
            <a:off x="5153025" y="4137025"/>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MU</a:t>
            </a:r>
          </a:p>
        </p:txBody>
      </p:sp>
      <p:sp>
        <p:nvSpPr>
          <p:cNvPr id="32775" name="Text Box 10"/>
          <p:cNvSpPr txBox="1">
            <a:spLocks noChangeArrowheads="1"/>
          </p:cNvSpPr>
          <p:nvPr/>
        </p:nvSpPr>
        <p:spPr bwMode="auto">
          <a:xfrm>
            <a:off x="6372225" y="52038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sz="2400"/>
              <a:t>P</a:t>
            </a:r>
          </a:p>
        </p:txBody>
      </p:sp>
      <p:pic>
        <p:nvPicPr>
          <p:cNvPr id="327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700213"/>
            <a:ext cx="288448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95288" y="1052513"/>
            <a:ext cx="4105275" cy="52943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zh-CN" altLang="en-US" sz="2400" b="1" dirty="0">
                <a:solidFill>
                  <a:srgbClr val="4335F7"/>
                </a:solidFill>
                <a:latin typeface="仿宋" pitchFamily="49" charset="-122"/>
                <a:ea typeface="仿宋" pitchFamily="49" charset="-122"/>
              </a:rPr>
              <a:t>边际效用递减规律可以用各种理由来解释，但最重要的是一种</a:t>
            </a:r>
            <a:r>
              <a:rPr lang="zh-CN" altLang="en-US" sz="2400" b="1" dirty="0">
                <a:solidFill>
                  <a:srgbClr val="FF0000"/>
                </a:solidFill>
                <a:latin typeface="仿宋" pitchFamily="49" charset="-122"/>
                <a:ea typeface="仿宋" pitchFamily="49" charset="-122"/>
              </a:rPr>
              <a:t>生理解释</a:t>
            </a:r>
            <a:r>
              <a:rPr lang="zh-CN" altLang="en-US" sz="2400" b="1" dirty="0">
                <a:solidFill>
                  <a:srgbClr val="4335F7"/>
                </a:solidFill>
                <a:latin typeface="仿宋" pitchFamily="49" charset="-122"/>
                <a:ea typeface="仿宋" pitchFamily="49" charset="-122"/>
              </a:rPr>
              <a:t>。效用，即满足程度是人神经的兴奋，外部给一个刺激（即消费某种物品给以刺激，如吃面包刺激胃），人的神经兴奋就有满足感（产生效用）。随着同样刺激的反复进行（消费同一种物品的数量增加），兴奋程度就下降（边际效用递减）。</a:t>
            </a:r>
          </a:p>
          <a:p>
            <a:pPr>
              <a:defRPr/>
            </a:pPr>
            <a:endParaRPr lang="en-US" altLang="zh-CN" sz="3200" b="1" dirty="0">
              <a:solidFill>
                <a:schemeClr val="tx2"/>
              </a:solidFill>
            </a:endParaRPr>
          </a:p>
          <a:p>
            <a:pPr>
              <a:defRPr/>
            </a:pPr>
            <a:endParaRPr lang="zh-CN" altLang="en-US" dirty="0"/>
          </a:p>
        </p:txBody>
      </p:sp>
    </p:spTree>
    <p:extLst>
      <p:ext uri="{BB962C8B-B14F-4D97-AF65-F5344CB8AC3E}">
        <p14:creationId xmlns:p14="http://schemas.microsoft.com/office/powerpoint/2010/main" val="24355352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标题 1"/>
          <p:cNvSpPr>
            <a:spLocks noGrp="1"/>
          </p:cNvSpPr>
          <p:nvPr>
            <p:ph type="title" idx="4294967295"/>
          </p:nvPr>
        </p:nvSpPr>
        <p:spPr>
          <a:xfrm>
            <a:off x="3491880" y="403573"/>
            <a:ext cx="2448272" cy="865187"/>
          </a:xfrm>
          <a:solidFill>
            <a:srgbClr val="FFC000"/>
          </a:solidFill>
        </p:spPr>
        <p:txBody>
          <a:bodyPr/>
          <a:lstStyle/>
          <a:p>
            <a:pPr eaLnBrk="1" hangingPunct="1"/>
            <a:r>
              <a:rPr lang="zh-CN" altLang="en-US" sz="2800" dirty="0" smtClean="0">
                <a:latin typeface="微软雅黑" pitchFamily="34" charset="-122"/>
                <a:ea typeface="微软雅黑" pitchFamily="34" charset="-122"/>
              </a:rPr>
              <a:t>启     示</a:t>
            </a:r>
          </a:p>
        </p:txBody>
      </p:sp>
      <p:sp>
        <p:nvSpPr>
          <p:cNvPr id="28676" name="内容占位符 2"/>
          <p:cNvSpPr>
            <a:spLocks noGrp="1"/>
          </p:cNvSpPr>
          <p:nvPr>
            <p:ph idx="4294967295"/>
          </p:nvPr>
        </p:nvSpPr>
        <p:spPr>
          <a:xfrm>
            <a:off x="467544" y="1485354"/>
            <a:ext cx="8229600" cy="4679950"/>
          </a:xfrm>
        </p:spPr>
        <p:txBody>
          <a:bodyPr/>
          <a:lstStyle/>
          <a:p>
            <a:pPr eaLnBrk="1" hangingPunct="1"/>
            <a:r>
              <a:rPr lang="zh-CN" altLang="en-US" sz="2000" dirty="0" smtClean="0">
                <a:latin typeface="微软雅黑" pitchFamily="34" charset="-122"/>
                <a:ea typeface="微软雅黑" pitchFamily="34" charset="-122"/>
              </a:rPr>
              <a:t>消费者连续消费一种产品的边际效用是递减的。如果企业连续只生产一种产品，它带给消费者的边际效用就在递减，消费者愿意支付的价格就低了。</a:t>
            </a:r>
          </a:p>
          <a:p>
            <a:pPr eaLnBrk="1" hangingPunct="1"/>
            <a:r>
              <a:rPr lang="zh-CN" altLang="en-US" sz="2000" dirty="0" smtClean="0">
                <a:latin typeface="微软雅黑" pitchFamily="34" charset="-122"/>
                <a:ea typeface="微软雅黑" pitchFamily="34" charset="-122"/>
              </a:rPr>
              <a:t>企业要进行创新，生产不同的产品满足消费者需求，减少和阻碍边际效用递减。</a:t>
            </a:r>
          </a:p>
          <a:p>
            <a:r>
              <a:rPr lang="zh-CN" altLang="en-US" sz="2000" dirty="0" smtClean="0">
                <a:latin typeface="微软雅黑" pitchFamily="34" charset="-122"/>
                <a:ea typeface="微软雅黑" pitchFamily="34" charset="-122"/>
              </a:rPr>
              <a:t>一是产品的种类和式样创新。经营者要不断创造出多样化的产品。即使是同类产品，只要有独到之处，也不会引起边际效用递减。例如，同类服装做成不同式样，就成为不同产品，就不会引起边际效用递减。</a:t>
            </a:r>
          </a:p>
          <a:p>
            <a:pPr eaLnBrk="1" hangingPunct="1"/>
            <a:r>
              <a:rPr lang="zh-CN" altLang="en-US" sz="2000" dirty="0" smtClean="0">
                <a:latin typeface="微软雅黑" pitchFamily="34" charset="-122"/>
                <a:ea typeface="微软雅黑" pitchFamily="34" charset="-122"/>
              </a:rPr>
              <a:t>二要进行质量创新。所谓质量创新，就是要不断优化产品自身质量和服务质量，不断提高产品自身及厂商满足人们需要的能力，进而提高消费者的满足程度（效用）。</a:t>
            </a:r>
          </a:p>
          <a:p>
            <a:pPr eaLnBrk="1" hangingPunct="1"/>
            <a:r>
              <a:rPr lang="zh-CN" altLang="en-US" sz="2000" dirty="0" smtClean="0">
                <a:latin typeface="微软雅黑" pitchFamily="34" charset="-122"/>
                <a:ea typeface="微软雅黑" pitchFamily="34" charset="-122"/>
              </a:rPr>
              <a:t>三要多开发新产品。苹果公司就是自主创新的典范。</a:t>
            </a:r>
          </a:p>
          <a:p>
            <a:pPr eaLnBrk="1" hangingPunct="1">
              <a:buFont typeface="Monotype Sorts" pitchFamily="2" charset="2"/>
              <a:buNone/>
            </a:pPr>
            <a:endParaRPr lang="en-US" altLang="zh-CN" sz="2000" dirty="0" smtClean="0">
              <a:ea typeface="微软雅黑" pitchFamily="34" charset="-122"/>
            </a:endParaRPr>
          </a:p>
        </p:txBody>
      </p:sp>
    </p:spTree>
    <p:extLst>
      <p:ext uri="{BB962C8B-B14F-4D97-AF65-F5344CB8AC3E}">
        <p14:creationId xmlns:p14="http://schemas.microsoft.com/office/powerpoint/2010/main" val="2814228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0" fill="hold">
                                          <p:stCondLst>
                                            <p:cond delay="0"/>
                                          </p:stCondLst>
                                        </p:cTn>
                                        <p:tgtEl>
                                          <p:spTgt spid="28675"/>
                                        </p:tgtEl>
                                        <p:attrNameLst>
                                          <p:attrName>style.visibility</p:attrName>
                                        </p:attrNameLst>
                                      </p:cBhvr>
                                      <p:to>
                                        <p:strVal val="visible"/>
                                      </p:to>
                                    </p:set>
                                    <p:anim calcmode="lin" valueType="num">
                                      <p:cBhvr>
                                        <p:cTn id="7" dur="1000" fill="hold"/>
                                        <p:tgtEl>
                                          <p:spTgt spid="28675"/>
                                        </p:tgtEl>
                                        <p:attrNameLst>
                                          <p:attrName>ppt_x</p:attrName>
                                        </p:attrNameLst>
                                      </p:cBhvr>
                                      <p:tavLst>
                                        <p:tav tm="0">
                                          <p:val>
                                            <p:strVal val="#ppt_x-.2"/>
                                          </p:val>
                                        </p:tav>
                                        <p:tav tm="100000">
                                          <p:val>
                                            <p:strVal val="#ppt_x"/>
                                          </p:val>
                                        </p:tav>
                                      </p:tavLst>
                                    </p:anim>
                                    <p:anim calcmode="lin" valueType="num">
                                      <p:cBhvr>
                                        <p:cTn id="8" dur="1000" fill="hold"/>
                                        <p:tgtEl>
                                          <p:spTgt spid="286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0" fill="hold">
                                          <p:stCondLst>
                                            <p:cond delay="0"/>
                                          </p:stCondLst>
                                        </p:cTn>
                                        <p:tgtEl>
                                          <p:spTgt spid="28676">
                                            <p:txEl>
                                              <p:pRg st="0" end="0"/>
                                            </p:txEl>
                                          </p:spTgt>
                                        </p:tgtEl>
                                        <p:attrNameLst>
                                          <p:attrName>style.visibility</p:attrName>
                                        </p:attrNameLst>
                                      </p:cBhvr>
                                      <p:to>
                                        <p:strVal val="visible"/>
                                      </p:to>
                                    </p:set>
                                    <p:animEffect transition="in" filter="fade">
                                      <p:cBhvr>
                                        <p:cTn id="14" dur="500"/>
                                        <p:tgtEl>
                                          <p:spTgt spid="28676">
                                            <p:txEl>
                                              <p:pRg st="0" end="0"/>
                                            </p:txEl>
                                          </p:spTgt>
                                        </p:tgtEl>
                                      </p:cBhvr>
                                    </p:animEffect>
                                    <p:anim calcmode="lin" valueType="num">
                                      <p:cBhvr>
                                        <p:cTn id="15"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676">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0" fill="hold">
                                          <p:stCondLst>
                                            <p:cond delay="0"/>
                                          </p:stCondLst>
                                        </p:cTn>
                                        <p:tgtEl>
                                          <p:spTgt spid="28676">
                                            <p:txEl>
                                              <p:pRg st="1" end="1"/>
                                            </p:txEl>
                                          </p:spTgt>
                                        </p:tgtEl>
                                        <p:attrNameLst>
                                          <p:attrName>style.visibility</p:attrName>
                                        </p:attrNameLst>
                                      </p:cBhvr>
                                      <p:to>
                                        <p:strVal val="visible"/>
                                      </p:to>
                                    </p:set>
                                    <p:animEffect transition="in" filter="fade">
                                      <p:cBhvr>
                                        <p:cTn id="21" dur="500"/>
                                        <p:tgtEl>
                                          <p:spTgt spid="28676">
                                            <p:txEl>
                                              <p:pRg st="1" end="1"/>
                                            </p:txEl>
                                          </p:spTgt>
                                        </p:tgtEl>
                                      </p:cBhvr>
                                    </p:animEffect>
                                    <p:anim calcmode="lin" valueType="num">
                                      <p:cBhvr>
                                        <p:cTn id="22" dur="500" fill="hold"/>
                                        <p:tgtEl>
                                          <p:spTgt spid="28676">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8676">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0" fill="hold">
                                          <p:stCondLst>
                                            <p:cond delay="0"/>
                                          </p:stCondLst>
                                        </p:cTn>
                                        <p:tgtEl>
                                          <p:spTgt spid="28676">
                                            <p:txEl>
                                              <p:pRg st="2" end="2"/>
                                            </p:txEl>
                                          </p:spTgt>
                                        </p:tgtEl>
                                        <p:attrNameLst>
                                          <p:attrName>style.visibility</p:attrName>
                                        </p:attrNameLst>
                                      </p:cBhvr>
                                      <p:to>
                                        <p:strVal val="visible"/>
                                      </p:to>
                                    </p:set>
                                    <p:animEffect transition="in" filter="fade">
                                      <p:cBhvr>
                                        <p:cTn id="28" dur="500"/>
                                        <p:tgtEl>
                                          <p:spTgt spid="28676">
                                            <p:txEl>
                                              <p:pRg st="2" end="2"/>
                                            </p:txEl>
                                          </p:spTgt>
                                        </p:tgtEl>
                                      </p:cBhvr>
                                    </p:animEffect>
                                    <p:anim calcmode="lin" valueType="num">
                                      <p:cBhvr>
                                        <p:cTn id="29" dur="5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8676">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0" fill="hold">
                                          <p:stCondLst>
                                            <p:cond delay="0"/>
                                          </p:stCondLst>
                                        </p:cTn>
                                        <p:tgtEl>
                                          <p:spTgt spid="28676">
                                            <p:txEl>
                                              <p:pRg st="3" end="3"/>
                                            </p:txEl>
                                          </p:spTgt>
                                        </p:tgtEl>
                                        <p:attrNameLst>
                                          <p:attrName>style.visibility</p:attrName>
                                        </p:attrNameLst>
                                      </p:cBhvr>
                                      <p:to>
                                        <p:strVal val="visible"/>
                                      </p:to>
                                    </p:set>
                                    <p:animEffect transition="in" filter="fade">
                                      <p:cBhvr>
                                        <p:cTn id="35" dur="500"/>
                                        <p:tgtEl>
                                          <p:spTgt spid="28676">
                                            <p:txEl>
                                              <p:pRg st="3" end="3"/>
                                            </p:txEl>
                                          </p:spTgt>
                                        </p:tgtEl>
                                      </p:cBhvr>
                                    </p:animEffect>
                                    <p:anim calcmode="lin" valueType="num">
                                      <p:cBhvr>
                                        <p:cTn id="36" dur="5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8676">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0" fill="hold">
                                          <p:stCondLst>
                                            <p:cond delay="0"/>
                                          </p:stCondLst>
                                        </p:cTn>
                                        <p:tgtEl>
                                          <p:spTgt spid="28676">
                                            <p:txEl>
                                              <p:pRg st="4" end="4"/>
                                            </p:txEl>
                                          </p:spTgt>
                                        </p:tgtEl>
                                        <p:attrNameLst>
                                          <p:attrName>style.visibility</p:attrName>
                                        </p:attrNameLst>
                                      </p:cBhvr>
                                      <p:to>
                                        <p:strVal val="visible"/>
                                      </p:to>
                                    </p:set>
                                    <p:animEffect transition="in" filter="fade">
                                      <p:cBhvr>
                                        <p:cTn id="42" dur="500"/>
                                        <p:tgtEl>
                                          <p:spTgt spid="28676">
                                            <p:txEl>
                                              <p:pRg st="4" end="4"/>
                                            </p:txEl>
                                          </p:spTgt>
                                        </p:tgtEl>
                                      </p:cBhvr>
                                    </p:animEffect>
                                    <p:anim calcmode="lin" valueType="num">
                                      <p:cBhvr>
                                        <p:cTn id="43" dur="5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8676">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灯片编号占位符 1"/>
          <p:cNvSpPr>
            <a:spLocks noGrp="1"/>
          </p:cNvSpPr>
          <p:nvPr>
            <p:ph type="sldNum" sz="quarter" idx="12"/>
          </p:nvPr>
        </p:nvSpPr>
        <p:spPr bwMode="white">
          <a:xfrm>
            <a:off x="3203575" y="6597650"/>
            <a:ext cx="2667000"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sz="1000">
                <a:solidFill>
                  <a:schemeClr val="bg1"/>
                </a:solidFill>
                <a:latin typeface="Verdana" pitchFamily="34" charset="0"/>
                <a:ea typeface="宋体" pitchFamily="2" charset="-122"/>
              </a:rPr>
              <a:t>西方经济学</a:t>
            </a:r>
            <a:r>
              <a:rPr lang="en-US" altLang="zh-CN" sz="1000">
                <a:solidFill>
                  <a:schemeClr val="bg1"/>
                </a:solidFill>
                <a:latin typeface="Verdana" pitchFamily="34" charset="0"/>
                <a:ea typeface="宋体" pitchFamily="2" charset="-122"/>
              </a:rPr>
              <a:t>·</a:t>
            </a:r>
            <a:r>
              <a:rPr lang="zh-CN" altLang="en-US" sz="1000">
                <a:solidFill>
                  <a:schemeClr val="bg1"/>
                </a:solidFill>
                <a:latin typeface="Verdana" pitchFamily="34" charset="0"/>
                <a:ea typeface="宋体" pitchFamily="2" charset="-122"/>
              </a:rPr>
              <a:t>微观</a:t>
            </a:r>
            <a:r>
              <a:rPr lang="en-US" altLang="zh-CN" sz="1000">
                <a:solidFill>
                  <a:schemeClr val="bg1"/>
                </a:solidFill>
                <a:latin typeface="Verdana" pitchFamily="34" charset="0"/>
                <a:ea typeface="宋体" pitchFamily="2" charset="-122"/>
              </a:rPr>
              <a:t>·</a:t>
            </a:r>
            <a:r>
              <a:rPr lang="zh-CN" altLang="en-US" sz="1000">
                <a:solidFill>
                  <a:srgbClr val="0000CC"/>
                </a:solidFill>
                <a:latin typeface="Verdana" pitchFamily="34" charset="0"/>
                <a:ea typeface="宋体" pitchFamily="2" charset="-122"/>
              </a:rPr>
              <a:t>第</a:t>
            </a:r>
            <a:r>
              <a:rPr lang="en-US" altLang="zh-CN" sz="1000">
                <a:solidFill>
                  <a:srgbClr val="0000CC"/>
                </a:solidFill>
                <a:latin typeface="Verdana" pitchFamily="34" charset="0"/>
                <a:ea typeface="宋体" pitchFamily="2" charset="-122"/>
              </a:rPr>
              <a:t>3</a:t>
            </a:r>
            <a:r>
              <a:rPr lang="zh-CN" altLang="en-US" sz="1000">
                <a:solidFill>
                  <a:srgbClr val="0000CC"/>
                </a:solidFill>
                <a:latin typeface="Verdana" pitchFamily="34" charset="0"/>
                <a:ea typeface="宋体" pitchFamily="2" charset="-122"/>
              </a:rPr>
              <a:t>章 </a:t>
            </a:r>
            <a:fld id="{A8BE8E32-9797-496C-885D-0EEEED2C26B6}" type="slidenum">
              <a:rPr lang="zh-CN" altLang="en-US" sz="1000">
                <a:solidFill>
                  <a:srgbClr val="0000CC"/>
                </a:solidFill>
                <a:latin typeface="Verdana" pitchFamily="34" charset="0"/>
                <a:ea typeface="宋体" pitchFamily="2" charset="-122"/>
              </a:rPr>
              <a:pPr eaLnBrk="1" hangingPunct="1"/>
              <a:t>19</a:t>
            </a:fld>
            <a:endParaRPr lang="zh-CN" altLang="en-US" sz="1000">
              <a:solidFill>
                <a:srgbClr val="0000CC"/>
              </a:solidFill>
              <a:latin typeface="Verdana" pitchFamily="34" charset="0"/>
              <a:ea typeface="宋体" pitchFamily="2" charset="-122"/>
            </a:endParaRPr>
          </a:p>
        </p:txBody>
      </p:sp>
      <p:pic>
        <p:nvPicPr>
          <p:cNvPr id="7" name="内容占位符 6"/>
          <p:cNvPicPr>
            <a:picLocks noGrp="1" noChangeAspect="1"/>
          </p:cNvPicPr>
          <p:nvPr>
            <p:ph sz="half" idx="4294967295"/>
          </p:nvPr>
        </p:nvPicPr>
        <p:blipFill>
          <a:blip r:embed="rId2" cstate="print">
            <a:extLst/>
          </a:blip>
          <a:stretch>
            <a:fillRect/>
          </a:stretch>
        </p:blipFill>
        <p:spPr>
          <a:xfrm>
            <a:off x="0" y="404813"/>
            <a:ext cx="8353425" cy="3559175"/>
          </a:xfrm>
          <a:ln w="38100" cap="sq"/>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p:spPr>
      </p:pic>
      <p:pic>
        <p:nvPicPr>
          <p:cNvPr id="8" name="内容占位符 7"/>
          <p:cNvPicPr>
            <a:picLocks noGrp="1" noChangeAspect="1"/>
          </p:cNvPicPr>
          <p:nvPr>
            <p:ph sz="half" idx="4294967295"/>
          </p:nvPr>
        </p:nvPicPr>
        <p:blipFill>
          <a:blip r:embed="rId3" cstate="print">
            <a:extLst/>
          </a:blip>
          <a:stretch>
            <a:fillRect/>
          </a:stretch>
        </p:blipFill>
        <p:spPr>
          <a:xfrm>
            <a:off x="0" y="4149725"/>
            <a:ext cx="3455988" cy="2265363"/>
          </a:xfrm>
          <a:effectLst>
            <a:glow rad="63500">
              <a:schemeClr val="accent1">
                <a:satMod val="175000"/>
                <a:alpha val="40000"/>
              </a:schemeClr>
            </a:glow>
          </a:effectLst>
        </p:spPr>
      </p:pic>
      <p:sp>
        <p:nvSpPr>
          <p:cNvPr id="34821" name="TextBox 8"/>
          <p:cNvSpPr txBox="1">
            <a:spLocks noChangeArrowheads="1"/>
          </p:cNvSpPr>
          <p:nvPr/>
        </p:nvSpPr>
        <p:spPr bwMode="auto">
          <a:xfrm>
            <a:off x="4284663" y="4221163"/>
            <a:ext cx="44640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a:latin typeface="微软雅黑" pitchFamily="34" charset="-122"/>
                <a:ea typeface="微软雅黑" pitchFamily="34" charset="-122"/>
              </a:rPr>
              <a:t>以苹果公司生产的</a:t>
            </a:r>
            <a:r>
              <a:rPr lang="en-US" altLang="zh-CN">
                <a:latin typeface="微软雅黑" pitchFamily="34" charset="-122"/>
                <a:ea typeface="微软雅黑" pitchFamily="34" charset="-122"/>
              </a:rPr>
              <a:t>iPhone</a:t>
            </a:r>
            <a:r>
              <a:rPr lang="zh-CN" altLang="en-US">
                <a:latin typeface="微软雅黑" pitchFamily="34" charset="-122"/>
                <a:ea typeface="微软雅黑" pitchFamily="34" charset="-122"/>
              </a:rPr>
              <a:t>为例子。生产手机的厂商有很多，而由于</a:t>
            </a:r>
            <a:r>
              <a:rPr lang="en-US" altLang="zh-CN">
                <a:latin typeface="微软雅黑" pitchFamily="34" charset="-122"/>
                <a:ea typeface="微软雅黑" pitchFamily="34" charset="-122"/>
              </a:rPr>
              <a:t>iPhone</a:t>
            </a:r>
            <a:r>
              <a:rPr lang="zh-CN" altLang="en-US">
                <a:latin typeface="微软雅黑" pitchFamily="34" charset="-122"/>
                <a:ea typeface="微软雅黑" pitchFamily="34" charset="-122"/>
              </a:rPr>
              <a:t>硬件与操作系统与别的手机不同，因而减少与其他手机之间引起边际效用递减。而</a:t>
            </a:r>
            <a:r>
              <a:rPr lang="en-US" altLang="zh-CN">
                <a:latin typeface="微软雅黑" pitchFamily="34" charset="-122"/>
                <a:ea typeface="微软雅黑" pitchFamily="34" charset="-122"/>
              </a:rPr>
              <a:t>iPhone</a:t>
            </a:r>
            <a:r>
              <a:rPr lang="zh-CN" altLang="en-US">
                <a:latin typeface="微软雅黑" pitchFamily="34" charset="-122"/>
                <a:ea typeface="微软雅黑" pitchFamily="34" charset="-122"/>
              </a:rPr>
              <a:t>本身性能的提升使品牌内部的产品也不相同来满足消费者需求，因为减少了品牌内部产品引起的边际效用递减。</a:t>
            </a:r>
          </a:p>
        </p:txBody>
      </p:sp>
    </p:spTree>
    <p:extLst>
      <p:ext uri="{BB962C8B-B14F-4D97-AF65-F5344CB8AC3E}">
        <p14:creationId xmlns:p14="http://schemas.microsoft.com/office/powerpoint/2010/main" val="1505229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nodeType="clickEffect">
                                  <p:stCondLst>
                                    <p:cond delay="0"/>
                                  </p:stCondLst>
                                  <p:childTnLst>
                                    <p:set>
                                      <p:cBhvr>
                                        <p:cTn id="6" dur="0"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nodeType="clickEffect">
                                  <p:stCondLst>
                                    <p:cond delay="0"/>
                                  </p:stCondLst>
                                  <p:childTnLst>
                                    <p:set>
                                      <p:cBhvr>
                                        <p:cTn id="13" dur="0"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矩形 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964" y="1196752"/>
            <a:ext cx="5651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矩形 7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631" y="2060848"/>
            <a:ext cx="6092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71"/>
          <p:cNvSpPr txBox="1">
            <a:spLocks noChangeArrowheads="1"/>
          </p:cNvSpPr>
          <p:nvPr/>
        </p:nvSpPr>
        <p:spPr bwMode="auto">
          <a:xfrm>
            <a:off x="3032893" y="2133873"/>
            <a:ext cx="5214938" cy="369332"/>
          </a:xfrm>
          <a:prstGeom prst="rect">
            <a:avLst/>
          </a:prstGeom>
          <a:noFill/>
          <a:ln w="9525">
            <a:noFill/>
            <a:miter lim="800000"/>
          </a:ln>
          <a:effectLst/>
        </p:spPr>
        <p:txBody>
          <a:bodyPr>
            <a:spAutoFit/>
          </a:bodyPr>
          <a:lstStyle/>
          <a:p>
            <a:pPr>
              <a:buFontTx/>
              <a:buNone/>
              <a:defRPr/>
            </a:pPr>
            <a:r>
              <a:rPr lang="zh-CN" altLang="en-US" b="1" dirty="0">
                <a:solidFill>
                  <a:srgbClr val="FF0000"/>
                </a:solidFill>
                <a:effectLst>
                  <a:outerShdw blurRad="38100" dist="38100" dir="2700000" algn="tl">
                    <a:srgbClr val="C0C0C0"/>
                  </a:outerShdw>
                </a:effectLst>
              </a:rPr>
              <a:t>任务二  春晚怪圈：边际效用递减规律</a:t>
            </a:r>
          </a:p>
        </p:txBody>
      </p:sp>
      <p:pic>
        <p:nvPicPr>
          <p:cNvPr id="7172" name="任意多边形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65" y="1052736"/>
            <a:ext cx="2619375"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71"/>
          <p:cNvSpPr txBox="1">
            <a:spLocks noChangeArrowheads="1"/>
          </p:cNvSpPr>
          <p:nvPr/>
        </p:nvSpPr>
        <p:spPr bwMode="auto">
          <a:xfrm>
            <a:off x="3533527" y="1241202"/>
            <a:ext cx="4643437" cy="369332"/>
          </a:xfrm>
          <a:prstGeom prst="rect">
            <a:avLst/>
          </a:prstGeom>
          <a:noFill/>
          <a:ln w="9525">
            <a:noFill/>
            <a:miter lim="800000"/>
          </a:ln>
          <a:effectLst/>
        </p:spPr>
        <p:txBody>
          <a:bodyPr>
            <a:spAutoFit/>
          </a:bodyPr>
          <a:lstStyle/>
          <a:p>
            <a:pPr>
              <a:buFontTx/>
              <a:buNone/>
              <a:defRPr/>
            </a:pPr>
            <a:r>
              <a:rPr lang="zh-CN" altLang="en-US" dirty="0" smtClean="0">
                <a:effectLst>
                  <a:outerShdw blurRad="38100" dist="38100" dir="2700000" algn="tl">
                    <a:srgbClr val="C0C0C0"/>
                  </a:outerShdw>
                </a:effectLst>
              </a:rPr>
              <a:t>任务一  萝卜青菜各有所爱：效用</a:t>
            </a:r>
            <a:endParaRPr lang="zh-CN" altLang="en-US" dirty="0">
              <a:effectLst>
                <a:outerShdw blurRad="38100" dist="38100" dir="2700000" algn="tl">
                  <a:srgbClr val="C0C0C0"/>
                </a:outerShdw>
              </a:effectLst>
            </a:endParaRPr>
          </a:p>
        </p:txBody>
      </p:sp>
      <p:pic>
        <p:nvPicPr>
          <p:cNvPr id="7174" name="矩形 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05064"/>
            <a:ext cx="66436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1"/>
          <p:cNvSpPr txBox="1">
            <a:spLocks noChangeArrowheads="1"/>
          </p:cNvSpPr>
          <p:nvPr/>
        </p:nvSpPr>
        <p:spPr bwMode="auto">
          <a:xfrm>
            <a:off x="1904281" y="4049514"/>
            <a:ext cx="5715000" cy="369332"/>
          </a:xfrm>
          <a:prstGeom prst="rect">
            <a:avLst/>
          </a:prstGeom>
          <a:noFill/>
          <a:ln w="9525">
            <a:noFill/>
            <a:miter lim="800000"/>
          </a:ln>
          <a:effectLst/>
        </p:spPr>
        <p:txBody>
          <a:bodyPr>
            <a:spAutoFit/>
          </a:bodyPr>
          <a:lstStyle/>
          <a:p>
            <a:pPr>
              <a:buFontTx/>
              <a:buNone/>
              <a:defRPr/>
            </a:pPr>
            <a:r>
              <a:rPr lang="zh-CN" altLang="en-US" dirty="0" smtClean="0">
                <a:effectLst>
                  <a:outerShdw blurRad="38100" dist="38100" dir="2700000" algn="tl">
                    <a:srgbClr val="C0C0C0"/>
                  </a:outerShdw>
                </a:effectLst>
              </a:rPr>
              <a:t>任务四  </a:t>
            </a:r>
            <a:r>
              <a:rPr lang="zh-CN" altLang="en-US" dirty="0">
                <a:effectLst>
                  <a:outerShdw blurRad="38100" dist="38100" dir="2700000" algn="tl">
                    <a:srgbClr val="C0C0C0"/>
                  </a:outerShdw>
                </a:effectLst>
              </a:rPr>
              <a:t>吃亏还是占便宜：消费者剩余</a:t>
            </a:r>
          </a:p>
        </p:txBody>
      </p:sp>
      <p:pic>
        <p:nvPicPr>
          <p:cNvPr id="11" name="矩形 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769" y="2996952"/>
            <a:ext cx="66436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1"/>
          <p:cNvSpPr txBox="1">
            <a:spLocks noChangeArrowheads="1"/>
          </p:cNvSpPr>
          <p:nvPr/>
        </p:nvSpPr>
        <p:spPr bwMode="auto">
          <a:xfrm>
            <a:off x="2461394" y="3041402"/>
            <a:ext cx="5715000" cy="369332"/>
          </a:xfrm>
          <a:prstGeom prst="rect">
            <a:avLst/>
          </a:prstGeom>
          <a:noFill/>
          <a:ln w="9525">
            <a:noFill/>
            <a:miter lim="800000"/>
          </a:ln>
          <a:effectLst/>
        </p:spPr>
        <p:txBody>
          <a:bodyPr>
            <a:spAutoFit/>
          </a:bodyPr>
          <a:lstStyle/>
          <a:p>
            <a:pPr>
              <a:buFontTx/>
              <a:buNone/>
              <a:defRPr/>
            </a:pPr>
            <a:r>
              <a:rPr lang="zh-CN" altLang="en-US" dirty="0">
                <a:effectLst>
                  <a:outerShdw blurRad="38100" dist="38100" dir="2700000" algn="tl">
                    <a:srgbClr val="C0C0C0"/>
                  </a:outerShdw>
                </a:effectLst>
              </a:rPr>
              <a:t>任务三 </a:t>
            </a:r>
            <a:r>
              <a:rPr lang="zh-CN" altLang="en-US" dirty="0" smtClean="0">
                <a:effectLst>
                  <a:outerShdw blurRad="38100" dist="38100" dir="2700000" algn="tl">
                    <a:srgbClr val="C0C0C0"/>
                  </a:outerShdw>
                </a:effectLst>
              </a:rPr>
              <a:t> 买</a:t>
            </a:r>
            <a:r>
              <a:rPr lang="en-US" altLang="zh-CN" dirty="0" smtClean="0">
                <a:effectLst>
                  <a:outerShdw blurRad="38100" dist="38100" dir="2700000" algn="tl">
                    <a:srgbClr val="C0C0C0"/>
                  </a:outerShdw>
                </a:effectLst>
              </a:rPr>
              <a:t>CD</a:t>
            </a:r>
            <a:r>
              <a:rPr lang="zh-CN" altLang="en-US" dirty="0" smtClean="0">
                <a:effectLst>
                  <a:outerShdw blurRad="38100" dist="38100" dir="2700000" algn="tl">
                    <a:srgbClr val="C0C0C0"/>
                  </a:outerShdw>
                </a:effectLst>
              </a:rPr>
              <a:t>还是买零食：无差异曲线</a:t>
            </a:r>
            <a:endParaRPr lang="zh-CN"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2078553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128963" y="404664"/>
            <a:ext cx="4186237" cy="539750"/>
          </a:xfrm>
          <a:solidFill>
            <a:srgbClr val="FFC000"/>
          </a:solidFill>
        </p:spPr>
        <p:txBody>
          <a:bodyPr/>
          <a:lstStyle/>
          <a:p>
            <a:pPr eaLnBrk="1" hangingPunct="1"/>
            <a:r>
              <a:rPr lang="zh-CN" altLang="en-US" dirty="0" smtClean="0"/>
              <a:t>货币的边际效用</a:t>
            </a:r>
          </a:p>
        </p:txBody>
      </p:sp>
      <p:sp>
        <p:nvSpPr>
          <p:cNvPr id="35843" name="Rectangle 3" descr="信纸"/>
          <p:cNvSpPr>
            <a:spLocks noGrp="1" noChangeArrowheads="1"/>
          </p:cNvSpPr>
          <p:nvPr>
            <p:ph idx="1"/>
          </p:nvPr>
        </p:nvSpPr>
        <p:spPr>
          <a:xfrm>
            <a:off x="696913" y="1196975"/>
            <a:ext cx="6389687" cy="1651000"/>
          </a:xfrm>
          <a:blipFill dpi="0" rotWithShape="0">
            <a:blip r:embed="rId3"/>
            <a:srcRect/>
            <a:tile tx="0" ty="0" sx="100000" sy="100000" flip="none" algn="tl"/>
          </a:blipFill>
          <a:ln w="38100">
            <a:solidFill>
              <a:srgbClr val="CC6600"/>
            </a:solidFill>
            <a:miter lim="800000"/>
            <a:headEnd/>
            <a:tailEnd/>
          </a:ln>
        </p:spPr>
        <p:txBody>
          <a:bodyPr/>
          <a:lstStyle/>
          <a:p>
            <a:pPr eaLnBrk="1" hangingPunct="1">
              <a:lnSpc>
                <a:spcPct val="90000"/>
              </a:lnSpc>
              <a:buClr>
                <a:srgbClr val="3366FF"/>
              </a:buClr>
              <a:buSzPct val="95000"/>
              <a:buFont typeface="Wingdings" pitchFamily="2" charset="2"/>
              <a:buChar char="n"/>
            </a:pPr>
            <a:r>
              <a:rPr lang="zh-CN" altLang="en-US" sz="2400" smtClean="0"/>
              <a:t>货币如同商品一样，也具有效用。</a:t>
            </a:r>
          </a:p>
          <a:p>
            <a:pPr eaLnBrk="1" hangingPunct="1">
              <a:lnSpc>
                <a:spcPct val="90000"/>
              </a:lnSpc>
              <a:buClr>
                <a:srgbClr val="3366FF"/>
              </a:buClr>
              <a:buSzPct val="95000"/>
              <a:buFont typeface="Wingdings" pitchFamily="2" charset="2"/>
              <a:buChar char="n"/>
            </a:pPr>
            <a:r>
              <a:rPr lang="zh-CN" altLang="en-US" sz="2400" smtClean="0"/>
              <a:t>边际效用递减规律对货币也适用。</a:t>
            </a:r>
          </a:p>
          <a:p>
            <a:pPr eaLnBrk="1" hangingPunct="1">
              <a:lnSpc>
                <a:spcPct val="90000"/>
              </a:lnSpc>
              <a:buClr>
                <a:srgbClr val="3366FF"/>
              </a:buClr>
              <a:buSzPct val="95000"/>
              <a:buFont typeface="Wingdings" pitchFamily="2" charset="2"/>
              <a:buChar char="n"/>
            </a:pPr>
            <a:r>
              <a:rPr lang="zh-CN" altLang="en-US" sz="2400" smtClean="0"/>
              <a:t>随着货币的不断增加，货币边际效用递减。</a:t>
            </a:r>
          </a:p>
        </p:txBody>
      </p:sp>
      <p:sp>
        <p:nvSpPr>
          <p:cNvPr id="299012" name="Rectangle 4" descr="信纸"/>
          <p:cNvSpPr>
            <a:spLocks noChangeArrowheads="1"/>
          </p:cNvSpPr>
          <p:nvPr/>
        </p:nvSpPr>
        <p:spPr bwMode="auto">
          <a:xfrm>
            <a:off x="684213" y="2997200"/>
            <a:ext cx="7772400" cy="936625"/>
          </a:xfrm>
          <a:prstGeom prst="rect">
            <a:avLst/>
          </a:prstGeom>
          <a:blipFill dpi="0" rotWithShape="0">
            <a:blip r:embed="rId3"/>
            <a:srcRect/>
            <a:tile tx="0" ty="0" sx="100000" sy="100000" flip="none" algn="tl"/>
          </a:blipFill>
          <a:ln w="38100">
            <a:solidFill>
              <a:srgbClr val="CC6600"/>
            </a:solidFill>
            <a:miter lim="800000"/>
            <a:headEnd/>
            <a:tailEnd/>
          </a:ln>
        </p:spPr>
        <p:txBody>
          <a:bodyPr/>
          <a:lstStyle/>
          <a:p>
            <a:pPr marL="342900" indent="-342900">
              <a:spcBef>
                <a:spcPct val="20000"/>
              </a:spcBef>
              <a:buClr>
                <a:srgbClr val="3366FF"/>
              </a:buClr>
              <a:buSzPct val="95000"/>
              <a:buFont typeface="Wingdings" pitchFamily="2" charset="2"/>
              <a:buChar char="n"/>
            </a:pPr>
            <a:r>
              <a:rPr lang="zh-CN" altLang="en-US" sz="2400"/>
              <a:t>消费者用货币购买商品，就是用货币的效用去交换商品的效用。</a:t>
            </a:r>
          </a:p>
        </p:txBody>
      </p:sp>
      <p:sp>
        <p:nvSpPr>
          <p:cNvPr id="299013" name="Rectangle 5" descr="信纸"/>
          <p:cNvSpPr>
            <a:spLocks noChangeArrowheads="1"/>
          </p:cNvSpPr>
          <p:nvPr/>
        </p:nvSpPr>
        <p:spPr bwMode="auto">
          <a:xfrm>
            <a:off x="684213" y="4076700"/>
            <a:ext cx="7772400" cy="2016125"/>
          </a:xfrm>
          <a:prstGeom prst="rect">
            <a:avLst/>
          </a:prstGeom>
          <a:blipFill dpi="0" rotWithShape="0">
            <a:blip r:embed="rId3"/>
            <a:srcRect/>
            <a:tile tx="0" ty="0" sx="100000" sy="100000" flip="none" algn="tl"/>
          </a:blipFill>
          <a:ln w="38100">
            <a:solidFill>
              <a:srgbClr val="CC6600"/>
            </a:solidFill>
            <a:miter lim="800000"/>
            <a:headEnd/>
            <a:tailEnd/>
          </a:ln>
        </p:spPr>
        <p:txBody>
          <a:bodyPr/>
          <a:lstStyle/>
          <a:p>
            <a:pPr marL="342900" indent="-342900">
              <a:spcBef>
                <a:spcPct val="20000"/>
              </a:spcBef>
              <a:buClr>
                <a:srgbClr val="3366FF"/>
              </a:buClr>
              <a:buSzPct val="95000"/>
              <a:buFont typeface="Wingdings" pitchFamily="2" charset="2"/>
              <a:buChar char="n"/>
            </a:pPr>
            <a:r>
              <a:rPr lang="zh-CN" altLang="en-US" sz="2400"/>
              <a:t>在分析消费者行为时，通常假定货币的边际效用不变。</a:t>
            </a:r>
          </a:p>
          <a:p>
            <a:pPr marL="342900" indent="-342900">
              <a:spcBef>
                <a:spcPct val="20000"/>
              </a:spcBef>
              <a:buClr>
                <a:srgbClr val="3366FF"/>
              </a:buClr>
              <a:buSzPct val="95000"/>
              <a:buFont typeface="Wingdings" pitchFamily="2" charset="2"/>
              <a:buChar char="n"/>
            </a:pPr>
            <a:r>
              <a:rPr lang="zh-CN" altLang="en-US" sz="2400"/>
              <a:t>因为：一般情况下，单位商品的价格只占消费者总货币收入量中的很小部分，支出的货币的边际效用的变化非常小，可以略去不计。</a:t>
            </a:r>
          </a:p>
        </p:txBody>
      </p:sp>
      <p:sp>
        <p:nvSpPr>
          <p:cNvPr id="299014" name="AutoShape 6"/>
          <p:cNvSpPr>
            <a:spLocks noChangeArrowheads="1"/>
          </p:cNvSpPr>
          <p:nvPr/>
        </p:nvSpPr>
        <p:spPr bwMode="auto">
          <a:xfrm>
            <a:off x="7315200" y="1095375"/>
            <a:ext cx="1368425" cy="1800225"/>
          </a:xfrm>
          <a:prstGeom prst="wedgeRoundRectCallout">
            <a:avLst>
              <a:gd name="adj1" fmla="val -66472"/>
              <a:gd name="adj2" fmla="val 10759"/>
              <a:gd name="adj3" fmla="val 16667"/>
            </a:avLst>
          </a:prstGeom>
          <a:solidFill>
            <a:schemeClr val="accent1"/>
          </a:solidFill>
          <a:ln w="9525" algn="ctr">
            <a:solidFill>
              <a:schemeClr val="tx1"/>
            </a:solidFill>
            <a:miter lim="800000"/>
            <a:headEnd/>
            <a:tailEnd/>
          </a:ln>
        </p:spPr>
        <p:txBody>
          <a:bodyPr/>
          <a:lstStyle/>
          <a:p>
            <a:pPr>
              <a:spcBef>
                <a:spcPct val="20000"/>
              </a:spcBef>
              <a:buClr>
                <a:schemeClr val="bg2"/>
              </a:buClr>
              <a:buFont typeface="Monotype Sorts" pitchFamily="2" charset="2"/>
              <a:buNone/>
            </a:pPr>
            <a:r>
              <a:rPr lang="en-US" altLang="zh-CN" sz="2000" b="1"/>
              <a:t>“</a:t>
            </a:r>
            <a:r>
              <a:rPr lang="zh-CN" altLang="en-US" sz="2000" b="1"/>
              <a:t>富人的钱不值钱，穷人的时间不值钱”。</a:t>
            </a:r>
            <a:endParaRPr lang="zh-CN" altLang="en-US" sz="2000"/>
          </a:p>
        </p:txBody>
      </p:sp>
    </p:spTree>
    <p:extLst>
      <p:ext uri="{BB962C8B-B14F-4D97-AF65-F5344CB8AC3E}">
        <p14:creationId xmlns:p14="http://schemas.microsoft.com/office/powerpoint/2010/main" val="3637461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4"/>
                                        </p:tgtEl>
                                        <p:attrNameLst>
                                          <p:attrName>style.visibility</p:attrName>
                                        </p:attrNameLst>
                                      </p:cBhvr>
                                      <p:to>
                                        <p:strVal val="visible"/>
                                      </p:to>
                                    </p:set>
                                    <p:animEffect transition="in" filter="blinds(horizontal)">
                                      <p:cBhvr>
                                        <p:cTn id="7" dur="500"/>
                                        <p:tgtEl>
                                          <p:spTgt spid="299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9012"/>
                                        </p:tgtEl>
                                        <p:attrNameLst>
                                          <p:attrName>style.visibility</p:attrName>
                                        </p:attrNameLst>
                                      </p:cBhvr>
                                      <p:to>
                                        <p:strVal val="visible"/>
                                      </p:to>
                                    </p:set>
                                    <p:animEffect transition="in" filter="blinds(horizontal)">
                                      <p:cBhvr>
                                        <p:cTn id="12" dur="500"/>
                                        <p:tgtEl>
                                          <p:spTgt spid="299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9013"/>
                                        </p:tgtEl>
                                        <p:attrNameLst>
                                          <p:attrName>style.visibility</p:attrName>
                                        </p:attrNameLst>
                                      </p:cBhvr>
                                      <p:to>
                                        <p:strVal val="visible"/>
                                      </p:to>
                                    </p:set>
                                    <p:animEffect transition="in" filter="blinds(horizontal)">
                                      <p:cBhvr>
                                        <p:cTn id="17" dur="500"/>
                                        <p:tgtEl>
                                          <p:spTgt spid="29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animBg="1"/>
      <p:bldP spid="299013" grpId="0" animBg="1"/>
      <p:bldP spid="2990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5"/>
          <p:cNvSpPr>
            <a:spLocks noGrp="1" noChangeArrowheads="1"/>
          </p:cNvSpPr>
          <p:nvPr>
            <p:ph type="title"/>
          </p:nvPr>
        </p:nvSpPr>
        <p:spPr>
          <a:xfrm>
            <a:off x="3059832" y="274638"/>
            <a:ext cx="2664296" cy="922114"/>
          </a:xfrm>
          <a:solidFill>
            <a:srgbClr val="FFC000"/>
          </a:solidFill>
        </p:spPr>
        <p:txBody>
          <a:bodyPr/>
          <a:lstStyle/>
          <a:p>
            <a:pPr eaLnBrk="1" hangingPunct="1"/>
            <a:r>
              <a:rPr lang="zh-CN" altLang="en-US" dirty="0" smtClean="0">
                <a:latin typeface="宋体" pitchFamily="2" charset="-122"/>
                <a:ea typeface="宋体" pitchFamily="2" charset="-122"/>
              </a:rPr>
              <a:t>经典案例</a:t>
            </a:r>
          </a:p>
        </p:txBody>
      </p:sp>
      <p:sp>
        <p:nvSpPr>
          <p:cNvPr id="36868" name="Rectangle 2"/>
          <p:cNvSpPr>
            <a:spLocks noGrp="1" noChangeArrowheads="1"/>
          </p:cNvSpPr>
          <p:nvPr>
            <p:ph idx="1"/>
          </p:nvPr>
        </p:nvSpPr>
        <p:spPr>
          <a:xfrm>
            <a:off x="395536" y="1444154"/>
            <a:ext cx="8136904" cy="3929062"/>
          </a:xfrm>
          <a:noFill/>
        </p:spPr>
        <p:txBody>
          <a:bodyPr/>
          <a:lstStyle/>
          <a:p>
            <a:pPr eaLnBrk="1" hangingPunct="1"/>
            <a:r>
              <a:rPr lang="en-US" altLang="zh-CN" sz="2800" dirty="0" smtClean="0">
                <a:solidFill>
                  <a:srgbClr val="0000FF"/>
                </a:solidFill>
              </a:rPr>
              <a:t>1</a:t>
            </a:r>
            <a:r>
              <a:rPr lang="zh-CN" altLang="en-US" sz="2800" dirty="0" smtClean="0">
                <a:solidFill>
                  <a:srgbClr val="0000FF"/>
                </a:solidFill>
              </a:rPr>
              <a:t>、福特</a:t>
            </a:r>
            <a:r>
              <a:rPr lang="en-US" altLang="zh-CN" sz="2800" dirty="0" smtClean="0">
                <a:solidFill>
                  <a:srgbClr val="0000FF"/>
                </a:solidFill>
              </a:rPr>
              <a:t>T</a:t>
            </a:r>
            <a:r>
              <a:rPr lang="zh-CN" altLang="en-US" sz="2800" dirty="0" smtClean="0">
                <a:solidFill>
                  <a:srgbClr val="0000FF"/>
                </a:solidFill>
              </a:rPr>
              <a:t>型车的成与败 </a:t>
            </a:r>
          </a:p>
          <a:p>
            <a:pPr eaLnBrk="1" hangingPunct="1"/>
            <a:r>
              <a:rPr lang="en-US" altLang="zh-CN" sz="2800" dirty="0" smtClean="0">
                <a:solidFill>
                  <a:srgbClr val="0000FF"/>
                </a:solidFill>
              </a:rPr>
              <a:t>2</a:t>
            </a:r>
            <a:r>
              <a:rPr lang="zh-CN" altLang="en-US" sz="2800" dirty="0" smtClean="0">
                <a:solidFill>
                  <a:srgbClr val="0000FF"/>
                </a:solidFill>
              </a:rPr>
              <a:t>、揭秘“千面娇娃”芭比风靡世界</a:t>
            </a:r>
            <a:r>
              <a:rPr lang="en-US" altLang="zh-CN" sz="2800" dirty="0" smtClean="0">
                <a:solidFill>
                  <a:srgbClr val="0000FF"/>
                </a:solidFill>
              </a:rPr>
              <a:t>50</a:t>
            </a:r>
            <a:r>
              <a:rPr lang="zh-CN" altLang="en-US" sz="2800" dirty="0" smtClean="0">
                <a:solidFill>
                  <a:srgbClr val="0000FF"/>
                </a:solidFill>
              </a:rPr>
              <a:t>年不衰之谜 </a:t>
            </a:r>
          </a:p>
          <a:p>
            <a:pPr eaLnBrk="1" hangingPunct="1"/>
            <a:r>
              <a:rPr lang="en-US" altLang="zh-CN" sz="2800" dirty="0" smtClean="0">
                <a:solidFill>
                  <a:srgbClr val="0000FF"/>
                </a:solidFill>
              </a:rPr>
              <a:t>3</a:t>
            </a:r>
            <a:r>
              <a:rPr lang="zh-CN" altLang="en-US" sz="2800" dirty="0" smtClean="0">
                <a:solidFill>
                  <a:srgbClr val="0000FF"/>
                </a:solidFill>
                <a:latin typeface="楷体" pitchFamily="49" charset="-122"/>
                <a:ea typeface="楷体" pitchFamily="49" charset="-122"/>
              </a:rPr>
              <a:t>、</a:t>
            </a:r>
            <a:r>
              <a:rPr lang="zh-CN" altLang="en-US" dirty="0">
                <a:solidFill>
                  <a:srgbClr val="0000FF"/>
                </a:solidFill>
              </a:rPr>
              <a:t>人们的旅游方式由城市转入乡村、由发达国家转入非洲等不发达国家</a:t>
            </a:r>
          </a:p>
        </p:txBody>
      </p:sp>
      <p:sp>
        <p:nvSpPr>
          <p:cNvPr id="36866" name="日期占位符 3"/>
          <p:cNvSpPr>
            <a:spLocks noGrp="1"/>
          </p:cNvSpPr>
          <p:nvPr>
            <p:ph type="dt" sz="quarter" idx="4294967295"/>
          </p:nvPr>
        </p:nvSpPr>
        <p:spPr>
          <a:xfrm>
            <a:off x="0" y="6597650"/>
            <a:ext cx="2667000" cy="26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a:solidFill>
                  <a:schemeClr val="bg1"/>
                </a:solidFill>
                <a:latin typeface="Verdana" pitchFamily="34" charset="0"/>
                <a:ea typeface="宋体" pitchFamily="2" charset="-122"/>
              </a:rPr>
              <a:t>《</a:t>
            </a:r>
            <a:r>
              <a:rPr lang="zh-CN" altLang="en-US">
                <a:solidFill>
                  <a:schemeClr val="bg1"/>
                </a:solidFill>
                <a:latin typeface="Verdana" pitchFamily="34" charset="0"/>
                <a:ea typeface="宋体" pitchFamily="2" charset="-122"/>
              </a:rPr>
              <a:t>经济学基础</a:t>
            </a:r>
            <a:r>
              <a:rPr lang="en-US" altLang="zh-CN">
                <a:solidFill>
                  <a:schemeClr val="bg1"/>
                </a:solidFill>
                <a:latin typeface="Verdana" pitchFamily="34" charset="0"/>
                <a:ea typeface="宋体" pitchFamily="2" charset="-122"/>
              </a:rPr>
              <a:t>》</a:t>
            </a:r>
          </a:p>
        </p:txBody>
      </p:sp>
      <p:sp>
        <p:nvSpPr>
          <p:cNvPr id="36867" name="页脚占位符 4"/>
          <p:cNvSpPr>
            <a:spLocks noGrp="1"/>
          </p:cNvSpPr>
          <p:nvPr>
            <p:ph type="ftr" sz="quarter" idx="4294967295"/>
          </p:nvPr>
        </p:nvSpPr>
        <p:spPr>
          <a:xfrm>
            <a:off x="7283450" y="6559550"/>
            <a:ext cx="1860550" cy="29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a:solidFill>
                  <a:schemeClr val="bg1"/>
                </a:solidFill>
                <a:latin typeface="宋体" pitchFamily="2" charset="-122"/>
                <a:ea typeface="宋体" pitchFamily="2" charset="-122"/>
              </a:rPr>
              <a:t>日照职业技术学院</a:t>
            </a:r>
            <a:endParaRPr lang="en-US" altLang="zh-CN">
              <a:solidFill>
                <a:schemeClr val="bg1"/>
              </a:solidFill>
              <a:latin typeface="宋体" pitchFamily="2" charset="-122"/>
              <a:ea typeface="宋体" pitchFamily="2" charset="-122"/>
            </a:endParaRPr>
          </a:p>
        </p:txBody>
      </p:sp>
    </p:spTree>
    <p:extLst>
      <p:ext uri="{BB962C8B-B14F-4D97-AF65-F5344CB8AC3E}">
        <p14:creationId xmlns:p14="http://schemas.microsoft.com/office/powerpoint/2010/main" val="3552524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3"/>
          <p:cNvSpPr>
            <a:spLocks noGrp="1"/>
          </p:cNvSpPr>
          <p:nvPr>
            <p:ph type="dt" sz="quarter" idx="4294967295"/>
          </p:nvPr>
        </p:nvSpPr>
        <p:spPr>
          <a:xfrm>
            <a:off x="0" y="6597650"/>
            <a:ext cx="2667000" cy="26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a:solidFill>
                  <a:schemeClr val="bg1"/>
                </a:solidFill>
                <a:latin typeface="Verdana" pitchFamily="34" charset="0"/>
                <a:ea typeface="宋体" pitchFamily="2" charset="-122"/>
              </a:rPr>
              <a:t>《</a:t>
            </a:r>
            <a:r>
              <a:rPr lang="zh-CN" altLang="en-US">
                <a:solidFill>
                  <a:schemeClr val="bg1"/>
                </a:solidFill>
                <a:latin typeface="Verdana" pitchFamily="34" charset="0"/>
                <a:ea typeface="宋体" pitchFamily="2" charset="-122"/>
              </a:rPr>
              <a:t>经济学基础</a:t>
            </a:r>
            <a:r>
              <a:rPr lang="en-US" altLang="zh-CN">
                <a:solidFill>
                  <a:schemeClr val="bg1"/>
                </a:solidFill>
                <a:latin typeface="Verdana" pitchFamily="34" charset="0"/>
                <a:ea typeface="宋体" pitchFamily="2" charset="-122"/>
              </a:rPr>
              <a:t>》</a:t>
            </a:r>
          </a:p>
        </p:txBody>
      </p:sp>
      <p:sp>
        <p:nvSpPr>
          <p:cNvPr id="37891" name="页脚占位符 4"/>
          <p:cNvSpPr>
            <a:spLocks noGrp="1"/>
          </p:cNvSpPr>
          <p:nvPr>
            <p:ph type="ftr" sz="quarter" idx="4294967295"/>
          </p:nvPr>
        </p:nvSpPr>
        <p:spPr>
          <a:xfrm>
            <a:off x="7283450" y="6559550"/>
            <a:ext cx="1860550" cy="29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a:solidFill>
                  <a:schemeClr val="bg1"/>
                </a:solidFill>
                <a:latin typeface="宋体" pitchFamily="2" charset="-122"/>
                <a:ea typeface="宋体" pitchFamily="2" charset="-122"/>
              </a:rPr>
              <a:t>日照职业技术学院</a:t>
            </a:r>
            <a:endParaRPr lang="en-US" altLang="zh-CN">
              <a:solidFill>
                <a:schemeClr val="bg1"/>
              </a:solidFill>
              <a:latin typeface="宋体" pitchFamily="2" charset="-122"/>
              <a:ea typeface="宋体" pitchFamily="2" charset="-122"/>
            </a:endParaRPr>
          </a:p>
        </p:txBody>
      </p:sp>
      <p:sp>
        <p:nvSpPr>
          <p:cNvPr id="37892" name="灯片编号占位符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DFAAE4C1-7171-4D8A-A79B-E6180E0AB3EC}" type="slidenum">
              <a:rPr lang="en-US" altLang="zh-CN"/>
              <a:pPr eaLnBrk="1" hangingPunct="1"/>
              <a:t>22</a:t>
            </a:fld>
            <a:endParaRPr lang="en-US" altLang="zh-CN"/>
          </a:p>
        </p:txBody>
      </p:sp>
      <p:pic>
        <p:nvPicPr>
          <p:cNvPr id="422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7586"/>
            <a:ext cx="554513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051175"/>
            <a:ext cx="5580062"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16" name="Text Box 4"/>
          <p:cNvSpPr txBox="1">
            <a:spLocks noChangeArrowheads="1"/>
          </p:cNvSpPr>
          <p:nvPr/>
        </p:nvSpPr>
        <p:spPr bwMode="auto">
          <a:xfrm>
            <a:off x="684213" y="6400800"/>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a:spcBef>
                <a:spcPct val="50000"/>
              </a:spcBef>
            </a:pPr>
            <a:r>
              <a:rPr lang="zh-CN" altLang="en-US" sz="2400" b="1">
                <a:solidFill>
                  <a:srgbClr val="0000FF"/>
                </a:solidFill>
                <a:ea typeface="宋体" pitchFamily="2" charset="-122"/>
              </a:rPr>
              <a:t>非洲人在跳“脚印舞”</a:t>
            </a:r>
          </a:p>
        </p:txBody>
      </p:sp>
      <p:sp>
        <p:nvSpPr>
          <p:cNvPr id="422917" name="Rectangle 5"/>
          <p:cNvSpPr>
            <a:spLocks noChangeArrowheads="1"/>
          </p:cNvSpPr>
          <p:nvPr/>
        </p:nvSpPr>
        <p:spPr bwMode="auto">
          <a:xfrm>
            <a:off x="5651500" y="476250"/>
            <a:ext cx="3492500" cy="519113"/>
          </a:xfrm>
          <a:prstGeom prst="rect">
            <a:avLst/>
          </a:prstGeom>
          <a:solidFill>
            <a:srgbClr val="FFFF00"/>
          </a:solidFill>
          <a:ln w="9525">
            <a:noFill/>
            <a:miter lim="800000"/>
            <a:headEnd/>
            <a:tailEnd/>
          </a:ln>
          <a:effectLst/>
        </p:spPr>
        <p:txBody>
          <a:bodyPr>
            <a:spAutoFit/>
          </a:bodyPr>
          <a:lstStyle/>
          <a:p>
            <a:pPr eaLnBrk="0" hangingPunct="0">
              <a:defRPr/>
            </a:pPr>
            <a:r>
              <a:rPr lang="zh-CN" altLang="en-US" sz="2800" b="1">
                <a:solidFill>
                  <a:srgbClr val="000000"/>
                </a:solidFill>
                <a:effectLst>
                  <a:outerShdw blurRad="38100" dist="38100" dir="2700000" algn="tl">
                    <a:srgbClr val="FFFFFF"/>
                  </a:outerShdw>
                </a:effectLst>
                <a:ea typeface="宋体" pitchFamily="2" charset="-122"/>
              </a:rPr>
              <a:t>世界旅游方式的变化</a:t>
            </a:r>
          </a:p>
        </p:txBody>
      </p:sp>
    </p:spTree>
    <p:extLst>
      <p:ext uri="{BB962C8B-B14F-4D97-AF65-F5344CB8AC3E}">
        <p14:creationId xmlns:p14="http://schemas.microsoft.com/office/powerpoint/2010/main" val="2141616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2917"/>
                                        </p:tgtEl>
                                        <p:attrNameLst>
                                          <p:attrName>style.visibility</p:attrName>
                                        </p:attrNameLst>
                                      </p:cBhvr>
                                      <p:to>
                                        <p:strVal val="visible"/>
                                      </p:to>
                                    </p:set>
                                    <p:anim calcmode="lin" valueType="num">
                                      <p:cBhvr additive="base">
                                        <p:cTn id="7" dur="500" fill="hold"/>
                                        <p:tgtEl>
                                          <p:spTgt spid="422917"/>
                                        </p:tgtEl>
                                        <p:attrNameLst>
                                          <p:attrName>ppt_x</p:attrName>
                                        </p:attrNameLst>
                                      </p:cBhvr>
                                      <p:tavLst>
                                        <p:tav tm="0">
                                          <p:val>
                                            <p:strVal val="#ppt_x"/>
                                          </p:val>
                                        </p:tav>
                                        <p:tav tm="100000">
                                          <p:val>
                                            <p:strVal val="#ppt_x"/>
                                          </p:val>
                                        </p:tav>
                                      </p:tavLst>
                                    </p:anim>
                                    <p:anim calcmode="lin" valueType="num">
                                      <p:cBhvr additive="base">
                                        <p:cTn id="8" dur="500" fill="hold"/>
                                        <p:tgtEl>
                                          <p:spTgt spid="4229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22914"/>
                                        </p:tgtEl>
                                        <p:attrNameLst>
                                          <p:attrName>style.visibility</p:attrName>
                                        </p:attrNameLst>
                                      </p:cBhvr>
                                      <p:to>
                                        <p:strVal val="visible"/>
                                      </p:to>
                                    </p:set>
                                    <p:anim calcmode="lin" valueType="num">
                                      <p:cBhvr additive="base">
                                        <p:cTn id="13" dur="500" fill="hold"/>
                                        <p:tgtEl>
                                          <p:spTgt spid="422914"/>
                                        </p:tgtEl>
                                        <p:attrNameLst>
                                          <p:attrName>ppt_x</p:attrName>
                                        </p:attrNameLst>
                                      </p:cBhvr>
                                      <p:tavLst>
                                        <p:tav tm="0">
                                          <p:val>
                                            <p:strVal val="#ppt_x"/>
                                          </p:val>
                                        </p:tav>
                                        <p:tav tm="100000">
                                          <p:val>
                                            <p:strVal val="#ppt_x"/>
                                          </p:val>
                                        </p:tav>
                                      </p:tavLst>
                                    </p:anim>
                                    <p:anim calcmode="lin" valueType="num">
                                      <p:cBhvr additive="base">
                                        <p:cTn id="14" dur="500" fill="hold"/>
                                        <p:tgtEl>
                                          <p:spTgt spid="4229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22915"/>
                                        </p:tgtEl>
                                        <p:attrNameLst>
                                          <p:attrName>style.visibility</p:attrName>
                                        </p:attrNameLst>
                                      </p:cBhvr>
                                      <p:to>
                                        <p:strVal val="visible"/>
                                      </p:to>
                                    </p:set>
                                    <p:anim calcmode="lin" valueType="num">
                                      <p:cBhvr additive="base">
                                        <p:cTn id="19" dur="500" fill="hold"/>
                                        <p:tgtEl>
                                          <p:spTgt spid="422915"/>
                                        </p:tgtEl>
                                        <p:attrNameLst>
                                          <p:attrName>ppt_x</p:attrName>
                                        </p:attrNameLst>
                                      </p:cBhvr>
                                      <p:tavLst>
                                        <p:tav tm="0">
                                          <p:val>
                                            <p:strVal val="#ppt_x"/>
                                          </p:val>
                                        </p:tav>
                                        <p:tav tm="100000">
                                          <p:val>
                                            <p:strVal val="#ppt_x"/>
                                          </p:val>
                                        </p:tav>
                                      </p:tavLst>
                                    </p:anim>
                                    <p:anim calcmode="lin" valueType="num">
                                      <p:cBhvr additive="base">
                                        <p:cTn id="20" dur="500" fill="hold"/>
                                        <p:tgtEl>
                                          <p:spTgt spid="422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2916"/>
                                        </p:tgtEl>
                                        <p:attrNameLst>
                                          <p:attrName>style.visibility</p:attrName>
                                        </p:attrNameLst>
                                      </p:cBhvr>
                                      <p:to>
                                        <p:strVal val="visible"/>
                                      </p:to>
                                    </p:set>
                                    <p:anim calcmode="lin" valueType="num">
                                      <p:cBhvr additive="base">
                                        <p:cTn id="25" dur="500" fill="hold"/>
                                        <p:tgtEl>
                                          <p:spTgt spid="422916"/>
                                        </p:tgtEl>
                                        <p:attrNameLst>
                                          <p:attrName>ppt_x</p:attrName>
                                        </p:attrNameLst>
                                      </p:cBhvr>
                                      <p:tavLst>
                                        <p:tav tm="0">
                                          <p:val>
                                            <p:strVal val="#ppt_x"/>
                                          </p:val>
                                        </p:tav>
                                        <p:tav tm="100000">
                                          <p:val>
                                            <p:strVal val="#ppt_x"/>
                                          </p:val>
                                        </p:tav>
                                      </p:tavLst>
                                    </p:anim>
                                    <p:anim calcmode="lin" valueType="num">
                                      <p:cBhvr additive="base">
                                        <p:cTn id="26" dur="500" fill="hold"/>
                                        <p:tgtEl>
                                          <p:spTgt spid="422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6" grpId="0"/>
      <p:bldP spid="4229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日期占位符 3"/>
          <p:cNvSpPr>
            <a:spLocks noGrp="1"/>
          </p:cNvSpPr>
          <p:nvPr>
            <p:ph type="dt" sz="quarter" idx="4294967295"/>
          </p:nvPr>
        </p:nvSpPr>
        <p:spPr>
          <a:xfrm>
            <a:off x="0" y="6597650"/>
            <a:ext cx="2667000" cy="26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a:solidFill>
                  <a:schemeClr val="bg1"/>
                </a:solidFill>
                <a:latin typeface="Verdana" pitchFamily="34" charset="0"/>
                <a:ea typeface="宋体" pitchFamily="2" charset="-122"/>
              </a:rPr>
              <a:t>《</a:t>
            </a:r>
            <a:r>
              <a:rPr lang="zh-CN" altLang="en-US">
                <a:solidFill>
                  <a:schemeClr val="bg1"/>
                </a:solidFill>
                <a:latin typeface="Verdana" pitchFamily="34" charset="0"/>
                <a:ea typeface="宋体" pitchFamily="2" charset="-122"/>
              </a:rPr>
              <a:t>经济学基础</a:t>
            </a:r>
            <a:r>
              <a:rPr lang="en-US" altLang="zh-CN">
                <a:solidFill>
                  <a:schemeClr val="bg1"/>
                </a:solidFill>
                <a:latin typeface="Verdana" pitchFamily="34" charset="0"/>
                <a:ea typeface="宋体" pitchFamily="2" charset="-122"/>
              </a:rPr>
              <a:t>》</a:t>
            </a:r>
          </a:p>
        </p:txBody>
      </p:sp>
      <p:sp>
        <p:nvSpPr>
          <p:cNvPr id="38915" name="页脚占位符 4"/>
          <p:cNvSpPr>
            <a:spLocks noGrp="1"/>
          </p:cNvSpPr>
          <p:nvPr>
            <p:ph type="ftr" sz="quarter" idx="4294967295"/>
          </p:nvPr>
        </p:nvSpPr>
        <p:spPr>
          <a:xfrm>
            <a:off x="7283450" y="6559550"/>
            <a:ext cx="1860550" cy="29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a:solidFill>
                  <a:schemeClr val="bg1"/>
                </a:solidFill>
                <a:latin typeface="宋体" pitchFamily="2" charset="-122"/>
                <a:ea typeface="宋体" pitchFamily="2" charset="-122"/>
              </a:rPr>
              <a:t>日照职业技术学院</a:t>
            </a:r>
            <a:endParaRPr lang="en-US" altLang="zh-CN">
              <a:solidFill>
                <a:schemeClr val="bg1"/>
              </a:solidFill>
              <a:latin typeface="宋体" pitchFamily="2" charset="-122"/>
              <a:ea typeface="宋体" pitchFamily="2" charset="-122"/>
            </a:endParaRP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9860"/>
            <a:ext cx="7345362"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3"/>
          <p:cNvSpPr txBox="1">
            <a:spLocks noChangeArrowheads="1"/>
          </p:cNvSpPr>
          <p:nvPr/>
        </p:nvSpPr>
        <p:spPr bwMode="auto">
          <a:xfrm>
            <a:off x="2195513" y="5589588"/>
            <a:ext cx="439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r>
              <a:rPr lang="zh-CN" altLang="en-US" sz="2400" b="1">
                <a:solidFill>
                  <a:srgbClr val="0000FF"/>
                </a:solidFill>
                <a:ea typeface="宋体" pitchFamily="2" charset="-122"/>
              </a:rPr>
              <a:t>在非洲观赏野生动物</a:t>
            </a:r>
          </a:p>
        </p:txBody>
      </p:sp>
    </p:spTree>
    <p:extLst>
      <p:ext uri="{BB962C8B-B14F-4D97-AF65-F5344CB8AC3E}">
        <p14:creationId xmlns:p14="http://schemas.microsoft.com/office/powerpoint/2010/main" val="2695491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3"/>
          <p:cNvSpPr>
            <a:spLocks noGrp="1"/>
          </p:cNvSpPr>
          <p:nvPr>
            <p:ph type="dt" sz="quarter" idx="4294967295"/>
          </p:nvPr>
        </p:nvSpPr>
        <p:spPr>
          <a:xfrm>
            <a:off x="0" y="6597650"/>
            <a:ext cx="2667000" cy="26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a:solidFill>
                  <a:schemeClr val="bg1"/>
                </a:solidFill>
                <a:latin typeface="Verdana" pitchFamily="34" charset="0"/>
                <a:ea typeface="宋体" pitchFamily="2" charset="-122"/>
              </a:rPr>
              <a:t>《</a:t>
            </a:r>
            <a:r>
              <a:rPr lang="zh-CN" altLang="en-US">
                <a:solidFill>
                  <a:schemeClr val="bg1"/>
                </a:solidFill>
                <a:latin typeface="Verdana" pitchFamily="34" charset="0"/>
                <a:ea typeface="宋体" pitchFamily="2" charset="-122"/>
              </a:rPr>
              <a:t>经济学基础</a:t>
            </a:r>
            <a:r>
              <a:rPr lang="en-US" altLang="zh-CN">
                <a:solidFill>
                  <a:schemeClr val="bg1"/>
                </a:solidFill>
                <a:latin typeface="Verdana" pitchFamily="34" charset="0"/>
                <a:ea typeface="宋体" pitchFamily="2" charset="-122"/>
              </a:rPr>
              <a:t>》</a:t>
            </a:r>
          </a:p>
        </p:txBody>
      </p:sp>
      <p:sp>
        <p:nvSpPr>
          <p:cNvPr id="39939" name="页脚占位符 4"/>
          <p:cNvSpPr>
            <a:spLocks noGrp="1"/>
          </p:cNvSpPr>
          <p:nvPr>
            <p:ph type="ftr" sz="quarter" idx="4294967295"/>
          </p:nvPr>
        </p:nvSpPr>
        <p:spPr>
          <a:xfrm>
            <a:off x="7283450" y="6559550"/>
            <a:ext cx="1860550" cy="29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a:solidFill>
                  <a:schemeClr val="bg1"/>
                </a:solidFill>
                <a:latin typeface="宋体" pitchFamily="2" charset="-122"/>
                <a:ea typeface="宋体" pitchFamily="2" charset="-122"/>
              </a:rPr>
              <a:t>日照职业技术学院</a:t>
            </a:r>
            <a:endParaRPr lang="en-US" altLang="zh-CN">
              <a:solidFill>
                <a:schemeClr val="bg1"/>
              </a:solidFill>
              <a:latin typeface="宋体" pitchFamily="2" charset="-122"/>
              <a:ea typeface="宋体" pitchFamily="2" charset="-122"/>
            </a:endParaRPr>
          </a:p>
        </p:txBody>
      </p:sp>
      <p:sp>
        <p:nvSpPr>
          <p:cNvPr id="39940" name="灯片编号占位符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6F187E21-ED48-449B-AEA3-D79AFB1A0D9B}" type="slidenum">
              <a:rPr lang="en-US" altLang="zh-CN"/>
              <a:pPr eaLnBrk="1" hangingPunct="1"/>
              <a:t>24</a:t>
            </a:fld>
            <a:endParaRPr lang="en-US" altLang="zh-CN"/>
          </a:p>
        </p:txBody>
      </p:sp>
      <p:pic>
        <p:nvPicPr>
          <p:cNvPr id="424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34925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773238"/>
            <a:ext cx="33845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965" name="Rectangle 5"/>
          <p:cNvSpPr>
            <a:spLocks noChangeArrowheads="1"/>
          </p:cNvSpPr>
          <p:nvPr/>
        </p:nvSpPr>
        <p:spPr bwMode="auto">
          <a:xfrm>
            <a:off x="3851920" y="400050"/>
            <a:ext cx="2941637" cy="457200"/>
          </a:xfrm>
          <a:prstGeom prst="rect">
            <a:avLst/>
          </a:prstGeom>
          <a:solidFill>
            <a:srgbClr val="FF3300"/>
          </a:solidFill>
          <a:ln w="9525">
            <a:noFill/>
            <a:miter lim="800000"/>
            <a:headEnd/>
            <a:tailEnd/>
          </a:ln>
          <a:effectLst/>
        </p:spPr>
        <p:txBody>
          <a:bodyPr wrap="none">
            <a:spAutoFit/>
          </a:bodyPr>
          <a:lstStyle/>
          <a:p>
            <a:pPr eaLnBrk="0" hangingPunct="0">
              <a:defRPr/>
            </a:pPr>
            <a:r>
              <a:rPr lang="zh-CN" altLang="en-US" sz="2400" b="1" dirty="0">
                <a:solidFill>
                  <a:srgbClr val="FFFF00"/>
                </a:solidFill>
                <a:effectLst>
                  <a:outerShdw blurRad="38100" dist="38100" dir="2700000" algn="tl">
                    <a:srgbClr val="000000"/>
                  </a:outerShdw>
                </a:effectLst>
                <a:ea typeface="宋体" pitchFamily="2" charset="-122"/>
              </a:rPr>
              <a:t>中国旅游方式的变化</a:t>
            </a:r>
          </a:p>
        </p:txBody>
      </p:sp>
      <p:pic>
        <p:nvPicPr>
          <p:cNvPr id="440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700213"/>
            <a:ext cx="39592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2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4965"/>
                                        </p:tgtEl>
                                        <p:attrNameLst>
                                          <p:attrName>style.visibility</p:attrName>
                                        </p:attrNameLst>
                                      </p:cBhvr>
                                      <p:to>
                                        <p:strVal val="visible"/>
                                      </p:to>
                                    </p:set>
                                    <p:anim calcmode="lin" valueType="num">
                                      <p:cBhvr additive="base">
                                        <p:cTn id="7" dur="500" fill="hold"/>
                                        <p:tgtEl>
                                          <p:spTgt spid="424965"/>
                                        </p:tgtEl>
                                        <p:attrNameLst>
                                          <p:attrName>ppt_x</p:attrName>
                                        </p:attrNameLst>
                                      </p:cBhvr>
                                      <p:tavLst>
                                        <p:tav tm="0">
                                          <p:val>
                                            <p:strVal val="#ppt_x"/>
                                          </p:val>
                                        </p:tav>
                                        <p:tav tm="100000">
                                          <p:val>
                                            <p:strVal val="#ppt_x"/>
                                          </p:val>
                                        </p:tav>
                                      </p:tavLst>
                                    </p:anim>
                                    <p:anim calcmode="lin" valueType="num">
                                      <p:cBhvr additive="base">
                                        <p:cTn id="8" dur="500" fill="hold"/>
                                        <p:tgtEl>
                                          <p:spTgt spid="4249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24962"/>
                                        </p:tgtEl>
                                        <p:attrNameLst>
                                          <p:attrName>style.visibility</p:attrName>
                                        </p:attrNameLst>
                                      </p:cBhvr>
                                      <p:to>
                                        <p:strVal val="visible"/>
                                      </p:to>
                                    </p:set>
                                    <p:anim calcmode="lin" valueType="num">
                                      <p:cBhvr additive="base">
                                        <p:cTn id="13" dur="500" fill="hold"/>
                                        <p:tgtEl>
                                          <p:spTgt spid="424962"/>
                                        </p:tgtEl>
                                        <p:attrNameLst>
                                          <p:attrName>ppt_x</p:attrName>
                                        </p:attrNameLst>
                                      </p:cBhvr>
                                      <p:tavLst>
                                        <p:tav tm="0">
                                          <p:val>
                                            <p:strVal val="#ppt_x"/>
                                          </p:val>
                                        </p:tav>
                                        <p:tav tm="100000">
                                          <p:val>
                                            <p:strVal val="#ppt_x"/>
                                          </p:val>
                                        </p:tav>
                                      </p:tavLst>
                                    </p:anim>
                                    <p:anim calcmode="lin" valueType="num">
                                      <p:cBhvr additive="base">
                                        <p:cTn id="14" dur="500" fill="hold"/>
                                        <p:tgtEl>
                                          <p:spTgt spid="4249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24964"/>
                                        </p:tgtEl>
                                        <p:attrNameLst>
                                          <p:attrName>style.visibility</p:attrName>
                                        </p:attrNameLst>
                                      </p:cBhvr>
                                      <p:to>
                                        <p:strVal val="visible"/>
                                      </p:to>
                                    </p:set>
                                    <p:anim calcmode="lin" valueType="num">
                                      <p:cBhvr additive="base">
                                        <p:cTn id="19" dur="500" fill="hold"/>
                                        <p:tgtEl>
                                          <p:spTgt spid="424964"/>
                                        </p:tgtEl>
                                        <p:attrNameLst>
                                          <p:attrName>ppt_x</p:attrName>
                                        </p:attrNameLst>
                                      </p:cBhvr>
                                      <p:tavLst>
                                        <p:tav tm="0">
                                          <p:val>
                                            <p:strVal val="#ppt_x"/>
                                          </p:val>
                                        </p:tav>
                                        <p:tav tm="100000">
                                          <p:val>
                                            <p:strVal val="#ppt_x"/>
                                          </p:val>
                                        </p:tav>
                                      </p:tavLst>
                                    </p:anim>
                                    <p:anim calcmode="lin" valueType="num">
                                      <p:cBhvr additive="base">
                                        <p:cTn id="20" dur="500" fill="hold"/>
                                        <p:tgtEl>
                                          <p:spTgt spid="42496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043"/>
                                        </p:tgtEl>
                                        <p:attrNameLst>
                                          <p:attrName>style.visibility</p:attrName>
                                        </p:attrNameLst>
                                      </p:cBhvr>
                                      <p:to>
                                        <p:strVal val="visible"/>
                                      </p:to>
                                    </p:set>
                                    <p:anim calcmode="lin" valueType="num">
                                      <p:cBhvr additive="base">
                                        <p:cTn id="25" dur="500" fill="hold"/>
                                        <p:tgtEl>
                                          <p:spTgt spid="44043"/>
                                        </p:tgtEl>
                                        <p:attrNameLst>
                                          <p:attrName>ppt_x</p:attrName>
                                        </p:attrNameLst>
                                      </p:cBhvr>
                                      <p:tavLst>
                                        <p:tav tm="0">
                                          <p:val>
                                            <p:strVal val="#ppt_x"/>
                                          </p:val>
                                        </p:tav>
                                        <p:tav tm="100000">
                                          <p:val>
                                            <p:strVal val="#ppt_x"/>
                                          </p:val>
                                        </p:tav>
                                      </p:tavLst>
                                    </p:anim>
                                    <p:anim calcmode="lin" valueType="num">
                                      <p:cBhvr additive="base">
                                        <p:cTn id="26"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95736" y="404664"/>
            <a:ext cx="6480175" cy="739775"/>
          </a:xfrm>
          <a:noFill/>
        </p:spPr>
        <p:txBody>
          <a:bodyPr/>
          <a:lstStyle/>
          <a:p>
            <a:pPr eaLnBrk="1" hangingPunct="1"/>
            <a:r>
              <a:rPr lang="zh-CN" altLang="en-US" dirty="0" smtClean="0">
                <a:solidFill>
                  <a:srgbClr val="FF0000"/>
                </a:solidFill>
              </a:rPr>
              <a:t>基数效用论的消费者均衡</a:t>
            </a:r>
          </a:p>
        </p:txBody>
      </p:sp>
      <p:sp>
        <p:nvSpPr>
          <p:cNvPr id="40963" name="Rectangle 3"/>
          <p:cNvSpPr>
            <a:spLocks noGrp="1" noChangeArrowheads="1"/>
          </p:cNvSpPr>
          <p:nvPr>
            <p:ph type="body" sz="half" idx="1"/>
          </p:nvPr>
        </p:nvSpPr>
        <p:spPr>
          <a:xfrm>
            <a:off x="468313" y="3689474"/>
            <a:ext cx="7450137" cy="2475830"/>
          </a:xfrm>
          <a:ln>
            <a:solidFill>
              <a:srgbClr val="FF0000"/>
            </a:solidFill>
            <a:miter lim="800000"/>
            <a:headEnd/>
            <a:tailEnd/>
          </a:ln>
        </p:spPr>
        <p:txBody>
          <a:bodyPr/>
          <a:lstStyle/>
          <a:p>
            <a:pPr marL="538163" indent="-538163" eaLnBrk="1" hangingPunct="1">
              <a:buFont typeface="Monotype Sorts" pitchFamily="2" charset="2"/>
              <a:buNone/>
            </a:pPr>
            <a:r>
              <a:rPr lang="zh-CN" altLang="en-US" sz="2400" b="1" dirty="0" smtClean="0">
                <a:solidFill>
                  <a:srgbClr val="0000FF"/>
                </a:solidFill>
              </a:rPr>
              <a:t>消费者均衡的基本情况：</a:t>
            </a:r>
            <a:r>
              <a:rPr lang="zh-CN" altLang="en-US" sz="2400" b="1" dirty="0" smtClean="0">
                <a:solidFill>
                  <a:srgbClr val="0000FF"/>
                </a:solidFill>
                <a:latin typeface="华文中宋" pitchFamily="2" charset="-122"/>
                <a:ea typeface="华文中宋" pitchFamily="2" charset="-122"/>
              </a:rPr>
              <a:t> </a:t>
            </a:r>
          </a:p>
          <a:p>
            <a:pPr marL="538163" indent="-538163" eaLnBrk="1" hangingPunct="1">
              <a:lnSpc>
                <a:spcPct val="120000"/>
              </a:lnSpc>
              <a:buFont typeface="Monotype Sorts" pitchFamily="2" charset="2"/>
              <a:buNone/>
            </a:pPr>
            <a:r>
              <a:rPr lang="zh-CN" altLang="en-US" sz="2400" b="1" dirty="0" smtClean="0">
                <a:latin typeface="华文中宋" pitchFamily="2" charset="-122"/>
                <a:ea typeface="华文中宋" pitchFamily="2" charset="-122"/>
              </a:rPr>
              <a:t>（</a:t>
            </a:r>
            <a:r>
              <a:rPr lang="en-US" altLang="zh-CN" sz="2400" b="1" dirty="0" smtClean="0">
                <a:latin typeface="华文中宋" pitchFamily="2" charset="-122"/>
                <a:ea typeface="华文中宋" pitchFamily="2" charset="-122"/>
              </a:rPr>
              <a:t>1</a:t>
            </a:r>
            <a:r>
              <a:rPr lang="zh-CN" altLang="en-US" sz="2400" b="1" dirty="0" smtClean="0">
                <a:latin typeface="华文中宋" pitchFamily="2" charset="-122"/>
                <a:ea typeface="华文中宋" pitchFamily="2" charset="-122"/>
              </a:rPr>
              <a:t>）把全部收入用完。</a:t>
            </a:r>
          </a:p>
          <a:p>
            <a:pPr marL="538163" indent="-538163" eaLnBrk="1" hangingPunct="1">
              <a:lnSpc>
                <a:spcPct val="120000"/>
              </a:lnSpc>
              <a:buFont typeface="Monotype Sorts" pitchFamily="2" charset="2"/>
              <a:buNone/>
            </a:pPr>
            <a:r>
              <a:rPr lang="zh-CN" altLang="en-US" sz="2400" b="1" dirty="0" smtClean="0">
                <a:latin typeface="华文中宋" pitchFamily="2" charset="-122"/>
                <a:ea typeface="华文中宋" pitchFamily="2" charset="-122"/>
              </a:rPr>
              <a:t>（</a:t>
            </a:r>
            <a:r>
              <a:rPr lang="en-US" altLang="zh-CN" sz="2400" b="1" dirty="0" smtClean="0">
                <a:latin typeface="华文中宋" pitchFamily="2" charset="-122"/>
                <a:ea typeface="华文中宋" pitchFamily="2" charset="-122"/>
              </a:rPr>
              <a:t>2</a:t>
            </a:r>
            <a:r>
              <a:rPr lang="zh-CN" altLang="en-US" sz="2400" b="1" dirty="0" smtClean="0">
                <a:latin typeface="华文中宋" pitchFamily="2" charset="-122"/>
                <a:ea typeface="华文中宋" pitchFamily="2" charset="-122"/>
              </a:rPr>
              <a:t>）每一元钱都花在刀口上，用在不同商品上的最后一元钱的边际效用相等。</a:t>
            </a:r>
          </a:p>
        </p:txBody>
      </p:sp>
      <p:sp>
        <p:nvSpPr>
          <p:cNvPr id="40964" name="Rectangle 9" descr="粉色面巾纸"/>
          <p:cNvSpPr>
            <a:spLocks noChangeArrowheads="1"/>
          </p:cNvSpPr>
          <p:nvPr/>
        </p:nvSpPr>
        <p:spPr bwMode="auto">
          <a:xfrm>
            <a:off x="684213" y="1484313"/>
            <a:ext cx="4248150" cy="1728787"/>
          </a:xfrm>
          <a:prstGeom prst="rect">
            <a:avLst/>
          </a:prstGeom>
          <a:blipFill dpi="0" rotWithShape="0">
            <a:blip r:embed="rId3"/>
            <a:srcRect/>
            <a:tile tx="0" ty="0" sx="100000" sy="100000" flip="none" algn="tl"/>
          </a:blipFill>
          <a:ln w="76200" cmpd="tri">
            <a:solidFill>
              <a:srgbClr val="FF0000"/>
            </a:solidFill>
            <a:miter lim="800000"/>
            <a:headEnd/>
            <a:tailEnd/>
          </a:ln>
        </p:spPr>
        <p:txBody>
          <a:bodyPr/>
          <a:lstStyle/>
          <a:p>
            <a:pPr>
              <a:lnSpc>
                <a:spcPct val="110000"/>
              </a:lnSpc>
              <a:spcBef>
                <a:spcPct val="20000"/>
              </a:spcBef>
              <a:buClr>
                <a:srgbClr val="336600"/>
              </a:buClr>
              <a:buSzPct val="95000"/>
            </a:pPr>
            <a:r>
              <a:rPr lang="zh-CN" altLang="en-US" sz="2400" b="1" dirty="0">
                <a:solidFill>
                  <a:srgbClr val="0000FF"/>
                </a:solidFill>
              </a:rPr>
              <a:t>假设前提</a:t>
            </a:r>
          </a:p>
          <a:p>
            <a:pPr>
              <a:lnSpc>
                <a:spcPct val="80000"/>
              </a:lnSpc>
              <a:spcBef>
                <a:spcPct val="20000"/>
              </a:spcBef>
              <a:buClr>
                <a:srgbClr val="336600"/>
              </a:buClr>
              <a:buSzPct val="95000"/>
              <a:buFont typeface="Wingdings" pitchFamily="2" charset="2"/>
              <a:buChar char="l"/>
            </a:pPr>
            <a:r>
              <a:rPr lang="zh-CN" altLang="en-US" sz="2400" b="1" dirty="0"/>
              <a:t>消费者的偏好（嗜好）既定</a:t>
            </a:r>
          </a:p>
          <a:p>
            <a:pPr>
              <a:lnSpc>
                <a:spcPct val="80000"/>
              </a:lnSpc>
              <a:spcBef>
                <a:spcPct val="20000"/>
              </a:spcBef>
              <a:buClr>
                <a:srgbClr val="336600"/>
              </a:buClr>
              <a:buSzPct val="95000"/>
              <a:buFont typeface="Wingdings" pitchFamily="2" charset="2"/>
              <a:buChar char="l"/>
            </a:pPr>
            <a:r>
              <a:rPr lang="zh-CN" altLang="en-US" sz="2400" b="1" dirty="0"/>
              <a:t>消费者的收入既定</a:t>
            </a:r>
          </a:p>
          <a:p>
            <a:pPr>
              <a:lnSpc>
                <a:spcPct val="80000"/>
              </a:lnSpc>
              <a:spcBef>
                <a:spcPct val="20000"/>
              </a:spcBef>
              <a:buClr>
                <a:srgbClr val="336600"/>
              </a:buClr>
              <a:buSzPct val="95000"/>
              <a:buFont typeface="Wingdings" pitchFamily="2" charset="2"/>
              <a:buChar char="l"/>
            </a:pPr>
            <a:r>
              <a:rPr lang="zh-CN" altLang="en-US" sz="2400" b="1" dirty="0"/>
              <a:t>商品的价格既定</a:t>
            </a:r>
          </a:p>
        </p:txBody>
      </p:sp>
    </p:spTree>
    <p:extLst>
      <p:ext uri="{BB962C8B-B14F-4D97-AF65-F5344CB8AC3E}">
        <p14:creationId xmlns:p14="http://schemas.microsoft.com/office/powerpoint/2010/main" val="23361469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2412206" y="251619"/>
            <a:ext cx="2735858" cy="528638"/>
          </a:xfrm>
          <a:prstGeom prst="rect">
            <a:avLst/>
          </a:prstGeom>
          <a:solidFill>
            <a:srgbClr val="FFC000"/>
          </a:solidFill>
          <a:ln>
            <a:noFill/>
          </a:ln>
          <a:extLst/>
        </p:spPr>
        <p:txBody>
          <a:bodyPr anchor="b"/>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algn="ctr" eaLnBrk="1" hangingPunct="1"/>
            <a:r>
              <a:rPr lang="zh-CN" altLang="en-US" sz="2800" b="1" dirty="0" smtClean="0">
                <a:latin typeface="黑体" pitchFamily="49" charset="-122"/>
              </a:rPr>
              <a:t>商品</a:t>
            </a:r>
            <a:r>
              <a:rPr lang="zh-CN" altLang="en-US" sz="2800" b="1" dirty="0">
                <a:latin typeface="黑体" pitchFamily="49" charset="-122"/>
              </a:rPr>
              <a:t>均衡条件</a:t>
            </a:r>
          </a:p>
        </p:txBody>
      </p:sp>
      <p:sp>
        <p:nvSpPr>
          <p:cNvPr id="25610" name="Rectangle 10"/>
          <p:cNvSpPr>
            <a:spLocks noChangeArrowheads="1"/>
          </p:cNvSpPr>
          <p:nvPr/>
        </p:nvSpPr>
        <p:spPr bwMode="auto">
          <a:xfrm>
            <a:off x="5435600" y="515938"/>
            <a:ext cx="2881313" cy="162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2000" b="1">
                <a:solidFill>
                  <a:srgbClr val="000066"/>
                </a:solidFill>
              </a:rPr>
              <a:t>M</a:t>
            </a:r>
            <a:r>
              <a:rPr lang="zh-CN" altLang="en-US" sz="2000" b="1">
                <a:solidFill>
                  <a:srgbClr val="000066"/>
                </a:solidFill>
              </a:rPr>
              <a:t>： 消费者的收入</a:t>
            </a:r>
          </a:p>
          <a:p>
            <a:r>
              <a:rPr lang="en-US" altLang="zh-CN" sz="2000" b="1">
                <a:solidFill>
                  <a:srgbClr val="000066"/>
                </a:solidFill>
              </a:rPr>
              <a:t>P1</a:t>
            </a:r>
            <a:r>
              <a:rPr lang="zh-CN" altLang="en-US" sz="2000" b="1">
                <a:solidFill>
                  <a:srgbClr val="000066"/>
                </a:solidFill>
              </a:rPr>
              <a:t>： </a:t>
            </a:r>
            <a:r>
              <a:rPr lang="en-US" altLang="zh-CN" sz="2000" b="1">
                <a:solidFill>
                  <a:srgbClr val="000066"/>
                </a:solidFill>
              </a:rPr>
              <a:t>1</a:t>
            </a:r>
            <a:r>
              <a:rPr lang="zh-CN" altLang="en-US" sz="2000" b="1">
                <a:solidFill>
                  <a:srgbClr val="000066"/>
                </a:solidFill>
              </a:rPr>
              <a:t>商品的价格</a:t>
            </a:r>
          </a:p>
          <a:p>
            <a:r>
              <a:rPr lang="en-US" altLang="zh-CN" sz="2000" b="1">
                <a:solidFill>
                  <a:srgbClr val="000066"/>
                </a:solidFill>
              </a:rPr>
              <a:t>P2</a:t>
            </a:r>
            <a:r>
              <a:rPr lang="zh-CN" altLang="en-US" sz="2000" b="1">
                <a:solidFill>
                  <a:srgbClr val="000066"/>
                </a:solidFill>
              </a:rPr>
              <a:t>： </a:t>
            </a:r>
            <a:r>
              <a:rPr lang="en-US" altLang="zh-CN" sz="2000" b="1">
                <a:solidFill>
                  <a:srgbClr val="000066"/>
                </a:solidFill>
              </a:rPr>
              <a:t>2</a:t>
            </a:r>
            <a:r>
              <a:rPr lang="zh-CN" altLang="en-US" sz="2000" b="1">
                <a:solidFill>
                  <a:srgbClr val="000066"/>
                </a:solidFill>
              </a:rPr>
              <a:t>商品的价格</a:t>
            </a:r>
          </a:p>
          <a:p>
            <a:r>
              <a:rPr lang="en-US" altLang="zh-CN" sz="2000" b="1">
                <a:solidFill>
                  <a:srgbClr val="000066"/>
                </a:solidFill>
              </a:rPr>
              <a:t>Q1</a:t>
            </a:r>
            <a:r>
              <a:rPr lang="zh-CN" altLang="en-US" sz="2000" b="1">
                <a:solidFill>
                  <a:srgbClr val="000066"/>
                </a:solidFill>
              </a:rPr>
              <a:t>：</a:t>
            </a:r>
            <a:r>
              <a:rPr lang="en-US" altLang="zh-CN" sz="2000" b="1">
                <a:solidFill>
                  <a:srgbClr val="000066"/>
                </a:solidFill>
              </a:rPr>
              <a:t>1</a:t>
            </a:r>
            <a:r>
              <a:rPr lang="zh-CN" altLang="en-US" sz="2000" b="1">
                <a:solidFill>
                  <a:srgbClr val="000066"/>
                </a:solidFill>
              </a:rPr>
              <a:t>商品的数量</a:t>
            </a:r>
          </a:p>
          <a:p>
            <a:r>
              <a:rPr lang="en-US" altLang="zh-CN" sz="2000" b="1">
                <a:solidFill>
                  <a:srgbClr val="000066"/>
                </a:solidFill>
              </a:rPr>
              <a:t>Q1</a:t>
            </a:r>
            <a:r>
              <a:rPr lang="zh-CN" altLang="en-US" sz="2000" b="1">
                <a:solidFill>
                  <a:srgbClr val="000066"/>
                </a:solidFill>
              </a:rPr>
              <a:t>：</a:t>
            </a:r>
            <a:r>
              <a:rPr lang="en-US" altLang="zh-CN" sz="2000" b="1">
                <a:solidFill>
                  <a:srgbClr val="000066"/>
                </a:solidFill>
              </a:rPr>
              <a:t>2</a:t>
            </a:r>
            <a:r>
              <a:rPr lang="zh-CN" altLang="en-US" sz="2000" b="1">
                <a:solidFill>
                  <a:srgbClr val="000066"/>
                </a:solidFill>
              </a:rPr>
              <a:t>商品的数量</a:t>
            </a:r>
          </a:p>
        </p:txBody>
      </p:sp>
      <p:sp>
        <p:nvSpPr>
          <p:cNvPr id="25611" name="Rectangle 11"/>
          <p:cNvSpPr>
            <a:spLocks noChangeArrowheads="1"/>
          </p:cNvSpPr>
          <p:nvPr/>
        </p:nvSpPr>
        <p:spPr bwMode="auto">
          <a:xfrm>
            <a:off x="5435600" y="2276475"/>
            <a:ext cx="3276600"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2000" b="1">
                <a:solidFill>
                  <a:srgbClr val="000066"/>
                </a:solidFill>
              </a:rPr>
              <a:t>MU1</a:t>
            </a:r>
            <a:r>
              <a:rPr lang="zh-CN" altLang="en-US" sz="2000" b="1">
                <a:solidFill>
                  <a:srgbClr val="000066"/>
                </a:solidFill>
              </a:rPr>
              <a:t>：</a:t>
            </a:r>
            <a:r>
              <a:rPr lang="en-US" altLang="zh-CN" sz="2000" b="1">
                <a:solidFill>
                  <a:srgbClr val="000066"/>
                </a:solidFill>
              </a:rPr>
              <a:t>1</a:t>
            </a:r>
            <a:r>
              <a:rPr lang="zh-CN" altLang="en-US" sz="2000" b="1">
                <a:solidFill>
                  <a:srgbClr val="000066"/>
                </a:solidFill>
              </a:rPr>
              <a:t>商品的边际效用</a:t>
            </a:r>
          </a:p>
          <a:p>
            <a:r>
              <a:rPr lang="en-US" altLang="zh-CN" sz="2000" b="1">
                <a:solidFill>
                  <a:srgbClr val="000066"/>
                </a:solidFill>
              </a:rPr>
              <a:t>MU2 </a:t>
            </a:r>
            <a:r>
              <a:rPr lang="zh-CN" altLang="en-US" sz="2000" b="1">
                <a:solidFill>
                  <a:srgbClr val="000066"/>
                </a:solidFill>
              </a:rPr>
              <a:t>：</a:t>
            </a:r>
            <a:r>
              <a:rPr lang="en-US" altLang="zh-CN" sz="2000" b="1">
                <a:solidFill>
                  <a:srgbClr val="000066"/>
                </a:solidFill>
              </a:rPr>
              <a:t>2</a:t>
            </a:r>
            <a:r>
              <a:rPr lang="zh-CN" altLang="en-US" sz="2000" b="1">
                <a:solidFill>
                  <a:srgbClr val="000066"/>
                </a:solidFill>
              </a:rPr>
              <a:t>商品的边际效用</a:t>
            </a:r>
          </a:p>
          <a:p>
            <a:r>
              <a:rPr lang="en-US" altLang="zh-CN" sz="2000" b="1">
                <a:solidFill>
                  <a:srgbClr val="000066"/>
                </a:solidFill>
              </a:rPr>
              <a:t>MUm </a:t>
            </a:r>
            <a:r>
              <a:rPr lang="zh-CN" altLang="en-US" sz="2000" b="1">
                <a:solidFill>
                  <a:srgbClr val="000066"/>
                </a:solidFill>
              </a:rPr>
              <a:t>：每元钱的边际效用</a:t>
            </a:r>
          </a:p>
        </p:txBody>
      </p:sp>
      <p:pic>
        <p:nvPicPr>
          <p:cNvPr id="41989" name="Picture 13" descr="花束"/>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2925" y="1196975"/>
            <a:ext cx="4714875" cy="1454150"/>
          </a:xfrm>
          <a:blipFill dpi="0" rotWithShape="0">
            <a:blip r:embed="rId4"/>
            <a:srcRect/>
            <a:tile tx="0" ty="0" sx="100000" sy="100000" flip="none" algn="tl"/>
          </a:blipFill>
          <a:ln w="76200">
            <a:solidFill>
              <a:srgbClr val="336600"/>
            </a:solidFill>
            <a:miter lim="800000"/>
            <a:headEnd/>
            <a:tailEnd/>
          </a:ln>
        </p:spPr>
      </p:pic>
      <p:sp>
        <p:nvSpPr>
          <p:cNvPr id="25634" name="Rectangle 34" descr="花束"/>
          <p:cNvSpPr>
            <a:spLocks noChangeArrowheads="1"/>
          </p:cNvSpPr>
          <p:nvPr/>
        </p:nvSpPr>
        <p:spPr bwMode="auto">
          <a:xfrm>
            <a:off x="971550" y="5300663"/>
            <a:ext cx="7704138" cy="898525"/>
          </a:xfrm>
          <a:prstGeom prst="rect">
            <a:avLst/>
          </a:prstGeom>
          <a:blipFill dpi="0" rotWithShape="0">
            <a:blip r:embed="rId4"/>
            <a:srcRect/>
            <a:tile tx="0" ty="0" sx="100000" sy="100000" flip="none" algn="tl"/>
          </a:blipFill>
          <a:ln w="76200" algn="ctr">
            <a:solidFill>
              <a:srgbClr val="336600"/>
            </a:solidFill>
            <a:miter lim="800000"/>
            <a:headEnd/>
            <a:tailEnd/>
          </a:ln>
        </p:spPr>
        <p:txBody>
          <a:bodyPr>
            <a:spAutoFit/>
          </a:bodyPr>
          <a:lstStyle/>
          <a:p>
            <a:pPr>
              <a:spcBef>
                <a:spcPct val="20000"/>
              </a:spcBef>
              <a:buClr>
                <a:schemeClr val="hlink"/>
              </a:buClr>
              <a:buSzPct val="95000"/>
              <a:buFont typeface="Wingdings" pitchFamily="2" charset="2"/>
              <a:buChar char="u"/>
            </a:pPr>
            <a:r>
              <a:rPr lang="zh-CN" altLang="en-US" sz="2400" b="1"/>
              <a:t>或者：</a:t>
            </a:r>
            <a:r>
              <a:rPr lang="zh-CN" altLang="en-US" sz="2400" b="1">
                <a:solidFill>
                  <a:srgbClr val="0000CC"/>
                </a:solidFill>
              </a:rPr>
              <a:t>消费者应该使自己所购买的各种商品的边际效用与价格之比相等。</a:t>
            </a:r>
          </a:p>
        </p:txBody>
      </p:sp>
      <p:sp>
        <p:nvSpPr>
          <p:cNvPr id="25635" name="AutoShape 35" descr="花束"/>
          <p:cNvSpPr>
            <a:spLocks noChangeArrowheads="1"/>
          </p:cNvSpPr>
          <p:nvPr/>
        </p:nvSpPr>
        <p:spPr bwMode="auto">
          <a:xfrm>
            <a:off x="684213" y="3500438"/>
            <a:ext cx="7991475" cy="1800225"/>
          </a:xfrm>
          <a:prstGeom prst="horizontalScroll">
            <a:avLst>
              <a:gd name="adj" fmla="val 12500"/>
            </a:avLst>
          </a:prstGeom>
          <a:blipFill dpi="0" rotWithShape="0">
            <a:blip r:embed="rId4"/>
            <a:srcRect/>
            <a:tile tx="0" ty="0" sx="100000" sy="100000" flip="none" algn="tl"/>
          </a:blipFill>
          <a:ln w="76200">
            <a:solidFill>
              <a:srgbClr val="336600"/>
            </a:solidFill>
            <a:round/>
            <a:headEnd/>
            <a:tailEnd/>
          </a:ln>
        </p:spPr>
        <p:txBody>
          <a:bodyPr anchor="ctr"/>
          <a:lstStyle/>
          <a:p>
            <a:pPr>
              <a:buClr>
                <a:schemeClr val="hlink"/>
              </a:buClr>
              <a:buSzPct val="95000"/>
              <a:buFont typeface="Wingdings" pitchFamily="2" charset="2"/>
              <a:buChar char="u"/>
            </a:pPr>
            <a:r>
              <a:rPr lang="zh-CN" altLang="en-US" sz="2400" b="1"/>
              <a:t>收入既定的情况下，</a:t>
            </a:r>
          </a:p>
          <a:p>
            <a:pPr>
              <a:buClr>
                <a:schemeClr val="hlink"/>
              </a:buClr>
              <a:buSzPct val="95000"/>
              <a:buFont typeface="Wingdings" pitchFamily="2" charset="2"/>
              <a:buChar char="u"/>
            </a:pPr>
            <a:r>
              <a:rPr lang="zh-CN" altLang="en-US" sz="2400" b="1"/>
              <a:t>消费者应使自己花费在各种商品上的最后一元钱所带来的边际效用相等，</a:t>
            </a:r>
            <a:r>
              <a:rPr lang="zh-CN" altLang="en-US" sz="2400" b="1">
                <a:solidFill>
                  <a:srgbClr val="0000CC"/>
                </a:solidFill>
              </a:rPr>
              <a:t>且等于货币的边际效用 。</a:t>
            </a:r>
          </a:p>
        </p:txBody>
      </p:sp>
      <p:sp>
        <p:nvSpPr>
          <p:cNvPr id="25636" name="Rectangle 36" descr="花束"/>
          <p:cNvSpPr>
            <a:spLocks noChangeArrowheads="1"/>
          </p:cNvSpPr>
          <p:nvPr/>
        </p:nvSpPr>
        <p:spPr bwMode="auto">
          <a:xfrm>
            <a:off x="684213" y="2997200"/>
            <a:ext cx="3455987" cy="463550"/>
          </a:xfrm>
          <a:prstGeom prst="rect">
            <a:avLst/>
          </a:prstGeom>
          <a:blipFill dpi="0" rotWithShape="0">
            <a:blip r:embed="rId4"/>
            <a:srcRect/>
            <a:tile tx="0" ty="0" sx="100000" sy="100000" flip="none" algn="tl"/>
          </a:blipFill>
          <a:ln w="6350" algn="ctr">
            <a:solidFill>
              <a:srgbClr val="336600"/>
            </a:solidFill>
            <a:miter lim="800000"/>
            <a:headEnd/>
            <a:tailEnd/>
          </a:ln>
        </p:spPr>
        <p:txBody>
          <a:bodyPr>
            <a:spAutoFit/>
          </a:bodyPr>
          <a:lstStyle/>
          <a:p>
            <a:pPr>
              <a:buClr>
                <a:schemeClr val="hlink"/>
              </a:buClr>
              <a:buSzPct val="95000"/>
              <a:buFont typeface="Wingdings" pitchFamily="2" charset="2"/>
              <a:buChar char="u"/>
            </a:pPr>
            <a:r>
              <a:rPr lang="zh-CN" altLang="en-US" sz="2400" b="1"/>
              <a:t>效用最大化原则：</a:t>
            </a:r>
          </a:p>
        </p:txBody>
      </p:sp>
    </p:spTree>
    <p:extLst>
      <p:ext uri="{BB962C8B-B14F-4D97-AF65-F5344CB8AC3E}">
        <p14:creationId xmlns:p14="http://schemas.microsoft.com/office/powerpoint/2010/main" val="2013730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blinds(horizontal)">
                                      <p:cBhvr>
                                        <p:cTn id="7" dur="500"/>
                                        <p:tgtEl>
                                          <p:spTgt spid="25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11"/>
                                        </p:tgtEl>
                                        <p:attrNameLst>
                                          <p:attrName>style.visibility</p:attrName>
                                        </p:attrNameLst>
                                      </p:cBhvr>
                                      <p:to>
                                        <p:strVal val="visible"/>
                                      </p:to>
                                    </p:set>
                                    <p:animEffect transition="in" filter="blinds(horizontal)">
                                      <p:cBhvr>
                                        <p:cTn id="12" dur="500"/>
                                        <p:tgtEl>
                                          <p:spTgt spid="256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36"/>
                                        </p:tgtEl>
                                        <p:attrNameLst>
                                          <p:attrName>style.visibility</p:attrName>
                                        </p:attrNameLst>
                                      </p:cBhvr>
                                      <p:to>
                                        <p:strVal val="visible"/>
                                      </p:to>
                                    </p:set>
                                    <p:animEffect transition="in" filter="blinds(horizontal)">
                                      <p:cBhvr>
                                        <p:cTn id="17" dur="500"/>
                                        <p:tgtEl>
                                          <p:spTgt spid="25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35"/>
                                        </p:tgtEl>
                                        <p:attrNameLst>
                                          <p:attrName>style.visibility</p:attrName>
                                        </p:attrNameLst>
                                      </p:cBhvr>
                                      <p:to>
                                        <p:strVal val="visible"/>
                                      </p:to>
                                    </p:set>
                                    <p:animEffect transition="in" filter="blinds(horizontal)">
                                      <p:cBhvr>
                                        <p:cTn id="22" dur="500"/>
                                        <p:tgtEl>
                                          <p:spTgt spid="256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34"/>
                                        </p:tgtEl>
                                        <p:attrNameLst>
                                          <p:attrName>style.visibility</p:attrName>
                                        </p:attrNameLst>
                                      </p:cBhvr>
                                      <p:to>
                                        <p:strVal val="visible"/>
                                      </p:to>
                                    </p:set>
                                    <p:animEffect transition="in" filter="blinds(horizontal)">
                                      <p:cBhvr>
                                        <p:cTn id="27" dur="500"/>
                                        <p:tgtEl>
                                          <p:spTgt spid="2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34" grpId="0" animBg="1"/>
      <p:bldP spid="25635" grpId="0" animBg="1"/>
      <p:bldP spid="256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Rectangle 3"/>
          <p:cNvSpPr>
            <a:spLocks noGrp="1" noChangeArrowheads="1"/>
          </p:cNvSpPr>
          <p:nvPr>
            <p:ph idx="1"/>
          </p:nvPr>
        </p:nvSpPr>
        <p:spPr>
          <a:xfrm>
            <a:off x="0" y="1412776"/>
            <a:ext cx="9144000" cy="5248374"/>
          </a:xfrm>
        </p:spPr>
        <p:txBody>
          <a:bodyPr/>
          <a:lstStyle/>
          <a:p>
            <a:pPr eaLnBrk="1" hangingPunct="1">
              <a:lnSpc>
                <a:spcPct val="120000"/>
              </a:lnSpc>
              <a:buFont typeface="Wingdings" pitchFamily="2" charset="2"/>
              <a:buNone/>
            </a:pPr>
            <a:r>
              <a:rPr lang="en-US" altLang="zh-CN" sz="2600" b="1" dirty="0" smtClean="0"/>
              <a:t>       </a:t>
            </a:r>
            <a:r>
              <a:rPr lang="zh-CN" altLang="en-US" dirty="0" smtClean="0"/>
              <a:t>已知消费者的收入为</a:t>
            </a:r>
            <a:r>
              <a:rPr lang="en-US" altLang="zh-CN" dirty="0" smtClean="0">
                <a:solidFill>
                  <a:srgbClr val="0000FF"/>
                </a:solidFill>
              </a:rPr>
              <a:t>100</a:t>
            </a:r>
            <a:r>
              <a:rPr lang="zh-CN" altLang="en-US" dirty="0" smtClean="0">
                <a:solidFill>
                  <a:srgbClr val="0000FF"/>
                </a:solidFill>
              </a:rPr>
              <a:t>元</a:t>
            </a:r>
            <a:r>
              <a:rPr lang="zh-CN" altLang="en-US" dirty="0" smtClean="0"/>
              <a:t>，物品</a:t>
            </a:r>
            <a:r>
              <a:rPr lang="en-US" altLang="zh-CN" dirty="0" smtClean="0"/>
              <a:t>A</a:t>
            </a:r>
            <a:r>
              <a:rPr lang="zh-CN" altLang="en-US" dirty="0" smtClean="0"/>
              <a:t>、</a:t>
            </a:r>
            <a:r>
              <a:rPr lang="en-US" altLang="zh-CN" dirty="0" smtClean="0"/>
              <a:t>B</a:t>
            </a:r>
            <a:r>
              <a:rPr lang="zh-CN" altLang="en-US" dirty="0" smtClean="0"/>
              <a:t>的价格分别为</a:t>
            </a:r>
            <a:r>
              <a:rPr lang="en-US" altLang="zh-CN" dirty="0" smtClean="0">
                <a:solidFill>
                  <a:srgbClr val="0000FF"/>
                </a:solidFill>
              </a:rPr>
              <a:t>10</a:t>
            </a:r>
            <a:r>
              <a:rPr lang="zh-CN" altLang="en-US" dirty="0" smtClean="0">
                <a:solidFill>
                  <a:srgbClr val="0000FF"/>
                </a:solidFill>
              </a:rPr>
              <a:t>元、</a:t>
            </a:r>
            <a:r>
              <a:rPr lang="en-US" altLang="zh-CN" dirty="0" smtClean="0">
                <a:solidFill>
                  <a:srgbClr val="0000FF"/>
                </a:solidFill>
              </a:rPr>
              <a:t>3</a:t>
            </a:r>
            <a:r>
              <a:rPr lang="zh-CN" altLang="en-US" dirty="0" smtClean="0">
                <a:solidFill>
                  <a:srgbClr val="0000FF"/>
                </a:solidFill>
              </a:rPr>
              <a:t>元</a:t>
            </a:r>
            <a:r>
              <a:rPr lang="zh-CN" altLang="en-US" dirty="0" smtClean="0"/>
              <a:t>。假定他购买</a:t>
            </a:r>
            <a:r>
              <a:rPr lang="en-US" altLang="zh-CN" dirty="0" smtClean="0">
                <a:solidFill>
                  <a:srgbClr val="0000FF"/>
                </a:solidFill>
              </a:rPr>
              <a:t>7</a:t>
            </a:r>
            <a:r>
              <a:rPr lang="zh-CN" altLang="en-US" dirty="0" smtClean="0">
                <a:solidFill>
                  <a:srgbClr val="0000FF"/>
                </a:solidFill>
              </a:rPr>
              <a:t>单位</a:t>
            </a:r>
            <a:r>
              <a:rPr lang="en-US" altLang="zh-CN" dirty="0" smtClean="0">
                <a:solidFill>
                  <a:srgbClr val="0000FF"/>
                </a:solidFill>
              </a:rPr>
              <a:t>A</a:t>
            </a:r>
            <a:r>
              <a:rPr lang="zh-CN" altLang="en-US" dirty="0" smtClean="0">
                <a:solidFill>
                  <a:srgbClr val="0000FF"/>
                </a:solidFill>
              </a:rPr>
              <a:t>和</a:t>
            </a:r>
            <a:r>
              <a:rPr lang="en-US" altLang="zh-CN" dirty="0" smtClean="0">
                <a:solidFill>
                  <a:srgbClr val="0000FF"/>
                </a:solidFill>
              </a:rPr>
              <a:t>10</a:t>
            </a:r>
            <a:r>
              <a:rPr lang="zh-CN" altLang="en-US" dirty="0" smtClean="0">
                <a:solidFill>
                  <a:srgbClr val="0000FF"/>
                </a:solidFill>
              </a:rPr>
              <a:t>单位</a:t>
            </a:r>
            <a:r>
              <a:rPr lang="en-US" altLang="zh-CN" dirty="0" smtClean="0">
                <a:solidFill>
                  <a:srgbClr val="0000FF"/>
                </a:solidFill>
              </a:rPr>
              <a:t>B</a:t>
            </a:r>
            <a:r>
              <a:rPr lang="zh-CN" altLang="en-US" dirty="0" smtClean="0">
                <a:solidFill>
                  <a:srgbClr val="0000FF"/>
                </a:solidFill>
              </a:rPr>
              <a:t>时，</a:t>
            </a:r>
            <a:r>
              <a:rPr lang="zh-CN" altLang="en-US" dirty="0" smtClean="0"/>
              <a:t>物品</a:t>
            </a:r>
            <a:r>
              <a:rPr lang="en-US" altLang="zh-CN" dirty="0" smtClean="0"/>
              <a:t>A</a:t>
            </a:r>
            <a:r>
              <a:rPr lang="zh-CN" altLang="en-US" dirty="0" smtClean="0"/>
              <a:t>、</a:t>
            </a:r>
            <a:r>
              <a:rPr lang="en-US" altLang="zh-CN" dirty="0" smtClean="0"/>
              <a:t>B</a:t>
            </a:r>
            <a:r>
              <a:rPr lang="zh-CN" altLang="en-US" dirty="0" smtClean="0"/>
              <a:t>的边际效用分别为</a:t>
            </a:r>
            <a:r>
              <a:rPr lang="en-US" altLang="zh-CN" dirty="0" smtClean="0">
                <a:solidFill>
                  <a:srgbClr val="0000FF"/>
                </a:solidFill>
              </a:rPr>
              <a:t>50</a:t>
            </a:r>
            <a:r>
              <a:rPr lang="zh-CN" altLang="en-US" dirty="0" smtClean="0">
                <a:solidFill>
                  <a:srgbClr val="0000FF"/>
                </a:solidFill>
              </a:rPr>
              <a:t>和</a:t>
            </a:r>
            <a:r>
              <a:rPr lang="en-US" altLang="zh-CN" dirty="0" smtClean="0">
                <a:solidFill>
                  <a:srgbClr val="0000FF"/>
                </a:solidFill>
              </a:rPr>
              <a:t>18</a:t>
            </a:r>
            <a:r>
              <a:rPr lang="zh-CN" altLang="en-US" dirty="0" smtClean="0">
                <a:solidFill>
                  <a:srgbClr val="0000FF"/>
                </a:solidFill>
              </a:rPr>
              <a:t>。</a:t>
            </a:r>
            <a:r>
              <a:rPr lang="zh-CN" altLang="en-US" dirty="0" smtClean="0"/>
              <a:t>如果要获得最大效用，他应该</a:t>
            </a:r>
          </a:p>
          <a:p>
            <a:pPr eaLnBrk="1" hangingPunct="1">
              <a:lnSpc>
                <a:spcPct val="120000"/>
              </a:lnSpc>
              <a:buFont typeface="Wingdings" pitchFamily="2" charset="2"/>
              <a:buNone/>
            </a:pPr>
            <a:r>
              <a:rPr lang="zh-CN" altLang="en-US" dirty="0" smtClean="0"/>
              <a:t>   </a:t>
            </a:r>
            <a:r>
              <a:rPr lang="en-US" altLang="zh-CN" dirty="0" smtClean="0"/>
              <a:t>A. </a:t>
            </a:r>
            <a:r>
              <a:rPr lang="zh-CN" altLang="zh-CN" dirty="0" smtClean="0"/>
              <a:t>停止购买。</a:t>
            </a:r>
          </a:p>
          <a:p>
            <a:pPr eaLnBrk="1" hangingPunct="1">
              <a:lnSpc>
                <a:spcPct val="120000"/>
              </a:lnSpc>
              <a:buFont typeface="Wingdings" pitchFamily="2" charset="2"/>
              <a:buNone/>
            </a:pPr>
            <a:r>
              <a:rPr lang="zh-CN" altLang="en-US" dirty="0" smtClean="0"/>
              <a:t>   </a:t>
            </a:r>
            <a:r>
              <a:rPr lang="en-US" altLang="zh-CN" dirty="0" smtClean="0"/>
              <a:t>B. </a:t>
            </a:r>
            <a:r>
              <a:rPr lang="zh-CN" altLang="en-US" dirty="0" smtClean="0"/>
              <a:t>增加</a:t>
            </a:r>
            <a:r>
              <a:rPr lang="en-US" altLang="zh-CN" dirty="0" smtClean="0"/>
              <a:t>A</a:t>
            </a:r>
            <a:r>
              <a:rPr lang="zh-CN" altLang="en-US" dirty="0" smtClean="0"/>
              <a:t>的购买，减少</a:t>
            </a:r>
            <a:r>
              <a:rPr lang="en-US" altLang="zh-CN" dirty="0" smtClean="0"/>
              <a:t>B</a:t>
            </a:r>
            <a:r>
              <a:rPr lang="zh-CN" altLang="en-US" dirty="0" smtClean="0"/>
              <a:t>的购买。</a:t>
            </a:r>
          </a:p>
          <a:p>
            <a:pPr eaLnBrk="1" hangingPunct="1">
              <a:lnSpc>
                <a:spcPct val="120000"/>
              </a:lnSpc>
              <a:buFont typeface="Wingdings" pitchFamily="2" charset="2"/>
              <a:buNone/>
            </a:pPr>
            <a:r>
              <a:rPr lang="zh-CN" altLang="en-US" dirty="0" smtClean="0"/>
              <a:t>   </a:t>
            </a:r>
            <a:r>
              <a:rPr lang="en-US" altLang="zh-CN" dirty="0" smtClean="0"/>
              <a:t>C. </a:t>
            </a:r>
            <a:r>
              <a:rPr lang="zh-CN" altLang="en-US" dirty="0" smtClean="0"/>
              <a:t>增加</a:t>
            </a:r>
            <a:r>
              <a:rPr lang="en-US" altLang="zh-CN" dirty="0" smtClean="0"/>
              <a:t>B</a:t>
            </a:r>
            <a:r>
              <a:rPr lang="zh-CN" altLang="en-US" dirty="0" smtClean="0"/>
              <a:t>的购买，减少</a:t>
            </a:r>
            <a:r>
              <a:rPr lang="en-US" altLang="zh-CN" dirty="0" smtClean="0"/>
              <a:t>A</a:t>
            </a:r>
            <a:r>
              <a:rPr lang="zh-CN" altLang="en-US" dirty="0" smtClean="0"/>
              <a:t>的购买。</a:t>
            </a:r>
          </a:p>
          <a:p>
            <a:pPr eaLnBrk="1" hangingPunct="1">
              <a:lnSpc>
                <a:spcPct val="120000"/>
              </a:lnSpc>
              <a:buFont typeface="Wingdings" pitchFamily="2" charset="2"/>
              <a:buNone/>
            </a:pPr>
            <a:r>
              <a:rPr lang="zh-CN" altLang="en-US" dirty="0" smtClean="0"/>
              <a:t>   </a:t>
            </a:r>
            <a:r>
              <a:rPr lang="en-US" altLang="zh-CN" dirty="0" smtClean="0"/>
              <a:t>D. </a:t>
            </a:r>
            <a:r>
              <a:rPr lang="zh-CN" altLang="en-US" dirty="0" smtClean="0"/>
              <a:t>同时增加物品</a:t>
            </a:r>
            <a:r>
              <a:rPr lang="en-US" altLang="zh-CN" dirty="0" smtClean="0"/>
              <a:t>A</a:t>
            </a:r>
            <a:r>
              <a:rPr lang="zh-CN" altLang="en-US" dirty="0" smtClean="0"/>
              <a:t>、</a:t>
            </a:r>
            <a:r>
              <a:rPr lang="en-US" altLang="zh-CN" dirty="0" smtClean="0"/>
              <a:t>B</a:t>
            </a:r>
            <a:r>
              <a:rPr lang="zh-CN" altLang="en-US" dirty="0" smtClean="0"/>
              <a:t>的购买。</a:t>
            </a:r>
          </a:p>
          <a:p>
            <a:pPr eaLnBrk="1" hangingPunct="1">
              <a:lnSpc>
                <a:spcPct val="120000"/>
              </a:lnSpc>
            </a:pPr>
            <a:r>
              <a:rPr kumimoji="1" lang="zh-CN" altLang="en-US" b="1" dirty="0" smtClean="0"/>
              <a:t>答案</a:t>
            </a:r>
            <a:r>
              <a:rPr kumimoji="1" lang="en-US" altLang="zh-CN" b="1" dirty="0" smtClean="0"/>
              <a:t>:C</a:t>
            </a:r>
          </a:p>
        </p:txBody>
      </p:sp>
      <p:sp>
        <p:nvSpPr>
          <p:cNvPr id="43010" name="日期占位符 3"/>
          <p:cNvSpPr>
            <a:spLocks noGrp="1"/>
          </p:cNvSpPr>
          <p:nvPr>
            <p:ph type="dt" sz="quarter" idx="4294967295"/>
          </p:nvPr>
        </p:nvSpPr>
        <p:spPr>
          <a:xfrm>
            <a:off x="0" y="6597650"/>
            <a:ext cx="2667000" cy="26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a:solidFill>
                  <a:schemeClr val="bg1"/>
                </a:solidFill>
                <a:latin typeface="Verdana" pitchFamily="34" charset="0"/>
                <a:ea typeface="宋体" pitchFamily="2" charset="-122"/>
              </a:rPr>
              <a:t>《</a:t>
            </a:r>
            <a:r>
              <a:rPr lang="zh-CN" altLang="en-US">
                <a:solidFill>
                  <a:schemeClr val="bg1"/>
                </a:solidFill>
                <a:latin typeface="Verdana" pitchFamily="34" charset="0"/>
                <a:ea typeface="宋体" pitchFamily="2" charset="-122"/>
              </a:rPr>
              <a:t>经济学基础</a:t>
            </a:r>
            <a:r>
              <a:rPr lang="en-US" altLang="zh-CN">
                <a:solidFill>
                  <a:schemeClr val="bg1"/>
                </a:solidFill>
                <a:latin typeface="Verdana" pitchFamily="34" charset="0"/>
                <a:ea typeface="宋体" pitchFamily="2" charset="-122"/>
              </a:rPr>
              <a:t>》</a:t>
            </a:r>
          </a:p>
        </p:txBody>
      </p:sp>
      <p:sp>
        <p:nvSpPr>
          <p:cNvPr id="43011" name="页脚占位符 4"/>
          <p:cNvSpPr>
            <a:spLocks noGrp="1"/>
          </p:cNvSpPr>
          <p:nvPr>
            <p:ph type="ftr" sz="quarter" idx="4294967295"/>
          </p:nvPr>
        </p:nvSpPr>
        <p:spPr>
          <a:xfrm>
            <a:off x="7283450" y="6559550"/>
            <a:ext cx="1860550" cy="29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a:solidFill>
                  <a:schemeClr val="bg1"/>
                </a:solidFill>
                <a:latin typeface="宋体" pitchFamily="2" charset="-122"/>
                <a:ea typeface="宋体" pitchFamily="2" charset="-122"/>
              </a:rPr>
              <a:t>日照职业技术学院</a:t>
            </a:r>
            <a:endParaRPr lang="en-US" altLang="zh-CN">
              <a:solidFill>
                <a:schemeClr val="bg1"/>
              </a:solidFill>
              <a:latin typeface="宋体" pitchFamily="2" charset="-122"/>
              <a:ea typeface="宋体" pitchFamily="2" charset="-122"/>
            </a:endParaRPr>
          </a:p>
        </p:txBody>
      </p:sp>
      <p:sp>
        <p:nvSpPr>
          <p:cNvPr id="43014" name="Text Box 4"/>
          <p:cNvSpPr txBox="1">
            <a:spLocks noChangeArrowheads="1"/>
          </p:cNvSpPr>
          <p:nvPr/>
        </p:nvSpPr>
        <p:spPr bwMode="auto">
          <a:xfrm>
            <a:off x="2268538" y="623728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a:spcBef>
                <a:spcPct val="50000"/>
              </a:spcBef>
            </a:pPr>
            <a:endParaRPr kumimoji="1" lang="zh-CN" altLang="zh-CN">
              <a:ea typeface="宋体" pitchFamily="2" charset="-122"/>
            </a:endParaRPr>
          </a:p>
        </p:txBody>
      </p:sp>
      <p:sp>
        <p:nvSpPr>
          <p:cNvPr id="9" name="Rectangle 2"/>
          <p:cNvSpPr txBox="1">
            <a:spLocks noChangeArrowheads="1"/>
          </p:cNvSpPr>
          <p:nvPr/>
        </p:nvSpPr>
        <p:spPr bwMode="white">
          <a:xfrm>
            <a:off x="3349625" y="288032"/>
            <a:ext cx="2734543" cy="620688"/>
          </a:xfrm>
          <a:prstGeom prst="rect">
            <a:avLst/>
          </a:prstGeom>
          <a:solidFill>
            <a:srgbClr val="FFC000"/>
          </a:solidFill>
          <a:ln w="9525">
            <a:noFill/>
            <a:miter lim="800000"/>
            <a:headEnd/>
            <a:tailEnd/>
          </a:ln>
        </p:spPr>
        <p:txBody>
          <a:bodyPr anchor="ctr"/>
          <a:lstStyle/>
          <a:p>
            <a:pPr algn="ctr">
              <a:defRPr/>
            </a:pPr>
            <a:r>
              <a:rPr lang="zh-CN" altLang="en-US" sz="3200" kern="0" dirty="0" smtClean="0">
                <a:latin typeface="+mn-ea"/>
                <a:cs typeface="+mj-cs"/>
              </a:rPr>
              <a:t>课堂小练笔</a:t>
            </a:r>
            <a:endParaRPr lang="zh-CN" altLang="en-US" sz="3200" kern="0" dirty="0">
              <a:latin typeface="+mn-ea"/>
              <a:cs typeface="+mj-cs"/>
            </a:endParaRPr>
          </a:p>
        </p:txBody>
      </p:sp>
    </p:spTree>
    <p:extLst>
      <p:ext uri="{BB962C8B-B14F-4D97-AF65-F5344CB8AC3E}">
        <p14:creationId xmlns:p14="http://schemas.microsoft.com/office/powerpoint/2010/main" val="123199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 calcmode="lin" valueType="num">
                                      <p:cBhvr additive="base">
                                        <p:cTn id="7" dur="500" fill="hold"/>
                                        <p:tgtEl>
                                          <p:spTgt spid="458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8755">
                                            <p:txEl>
                                              <p:pRg st="1" end="1"/>
                                            </p:txEl>
                                          </p:spTgt>
                                        </p:tgtEl>
                                        <p:attrNameLst>
                                          <p:attrName>style.visibility</p:attrName>
                                        </p:attrNameLst>
                                      </p:cBhvr>
                                      <p:to>
                                        <p:strVal val="visible"/>
                                      </p:to>
                                    </p:set>
                                    <p:anim calcmode="lin" valueType="num">
                                      <p:cBhvr additive="base">
                                        <p:cTn id="11" dur="500" fill="hold"/>
                                        <p:tgtEl>
                                          <p:spTgt spid="4587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87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8755">
                                            <p:txEl>
                                              <p:pRg st="2" end="2"/>
                                            </p:txEl>
                                          </p:spTgt>
                                        </p:tgtEl>
                                        <p:attrNameLst>
                                          <p:attrName>style.visibility</p:attrName>
                                        </p:attrNameLst>
                                      </p:cBhvr>
                                      <p:to>
                                        <p:strVal val="visible"/>
                                      </p:to>
                                    </p:set>
                                    <p:anim calcmode="lin" valueType="num">
                                      <p:cBhvr additive="base">
                                        <p:cTn id="15" dur="500" fill="hold"/>
                                        <p:tgtEl>
                                          <p:spTgt spid="4587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87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8755">
                                            <p:txEl>
                                              <p:pRg st="3" end="3"/>
                                            </p:txEl>
                                          </p:spTgt>
                                        </p:tgtEl>
                                        <p:attrNameLst>
                                          <p:attrName>style.visibility</p:attrName>
                                        </p:attrNameLst>
                                      </p:cBhvr>
                                      <p:to>
                                        <p:strVal val="visible"/>
                                      </p:to>
                                    </p:set>
                                    <p:anim calcmode="lin" valueType="num">
                                      <p:cBhvr additive="base">
                                        <p:cTn id="19" dur="500" fill="hold"/>
                                        <p:tgtEl>
                                          <p:spTgt spid="4587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87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58755">
                                            <p:txEl>
                                              <p:pRg st="4" end="4"/>
                                            </p:txEl>
                                          </p:spTgt>
                                        </p:tgtEl>
                                        <p:attrNameLst>
                                          <p:attrName>style.visibility</p:attrName>
                                        </p:attrNameLst>
                                      </p:cBhvr>
                                      <p:to>
                                        <p:strVal val="visible"/>
                                      </p:to>
                                    </p:set>
                                    <p:anim calcmode="lin" valueType="num">
                                      <p:cBhvr additive="base">
                                        <p:cTn id="23" dur="500" fill="hold"/>
                                        <p:tgtEl>
                                          <p:spTgt spid="4587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87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58755">
                                            <p:txEl>
                                              <p:pRg st="5" end="5"/>
                                            </p:txEl>
                                          </p:spTgt>
                                        </p:tgtEl>
                                        <p:attrNameLst>
                                          <p:attrName>style.visibility</p:attrName>
                                        </p:attrNameLst>
                                      </p:cBhvr>
                                      <p:to>
                                        <p:strVal val="visible"/>
                                      </p:to>
                                    </p:set>
                                    <p:anim calcmode="lin" valueType="num">
                                      <p:cBhvr additive="base">
                                        <p:cTn id="29" dur="500" fill="hold"/>
                                        <p:tgtEl>
                                          <p:spTgt spid="4587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87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132856"/>
            <a:ext cx="6408712" cy="2308324"/>
          </a:xfrm>
          <a:prstGeom prst="rect">
            <a:avLst/>
          </a:prstGeom>
          <a:noFill/>
          <a:ln w="31750">
            <a:solidFill>
              <a:srgbClr val="FF0000"/>
            </a:solidFill>
          </a:ln>
        </p:spPr>
        <p:txBody>
          <a:bodyPr wrap="square" rtlCol="0">
            <a:spAutoFit/>
          </a:bodyPr>
          <a:lstStyle/>
          <a:p>
            <a:pPr>
              <a:lnSpc>
                <a:spcPct val="150000"/>
              </a:lnSpc>
            </a:pPr>
            <a:r>
              <a:rPr lang="zh-CN" altLang="en-US" sz="3200" b="1" dirty="0" smtClean="0">
                <a:solidFill>
                  <a:srgbClr val="0000FF"/>
                </a:solidFill>
              </a:rPr>
              <a:t>总效用与边际效用的关系</a:t>
            </a:r>
            <a:endParaRPr lang="en-US" altLang="zh-CN" sz="3200" b="1" dirty="0" smtClean="0">
              <a:solidFill>
                <a:srgbClr val="0000FF"/>
              </a:solidFill>
            </a:endParaRPr>
          </a:p>
          <a:p>
            <a:pPr>
              <a:lnSpc>
                <a:spcPct val="150000"/>
              </a:lnSpc>
            </a:pPr>
            <a:r>
              <a:rPr lang="zh-CN" altLang="en-US" sz="3200" b="1" dirty="0" smtClean="0">
                <a:solidFill>
                  <a:srgbClr val="0000FF"/>
                </a:solidFill>
              </a:rPr>
              <a:t>边际效用递减规律</a:t>
            </a:r>
            <a:endParaRPr lang="en-US" altLang="zh-CN" sz="3200" b="1" dirty="0" smtClean="0">
              <a:solidFill>
                <a:srgbClr val="0000FF"/>
              </a:solidFill>
            </a:endParaRPr>
          </a:p>
          <a:p>
            <a:pPr>
              <a:lnSpc>
                <a:spcPct val="150000"/>
              </a:lnSpc>
            </a:pPr>
            <a:r>
              <a:rPr lang="zh-CN" altLang="en-US" sz="3200" b="1" dirty="0" smtClean="0">
                <a:solidFill>
                  <a:srgbClr val="0000FF"/>
                </a:solidFill>
              </a:rPr>
              <a:t>消费者均衡</a:t>
            </a:r>
            <a:endParaRPr lang="en-US" altLang="zh-CN" sz="3200" b="1" dirty="0" smtClean="0">
              <a:solidFill>
                <a:srgbClr val="0000FF"/>
              </a:solidFill>
            </a:endParaRPr>
          </a:p>
        </p:txBody>
      </p:sp>
      <p:sp>
        <p:nvSpPr>
          <p:cNvPr id="3" name="矩形 2"/>
          <p:cNvSpPr/>
          <p:nvPr/>
        </p:nvSpPr>
        <p:spPr>
          <a:xfrm>
            <a:off x="3203848" y="548680"/>
            <a:ext cx="2016224" cy="79208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C00000"/>
                </a:solidFill>
              </a:rPr>
              <a:t>总   结</a:t>
            </a:r>
            <a:endParaRPr lang="zh-CN" altLang="en-US" sz="3600" b="1" dirty="0">
              <a:solidFill>
                <a:srgbClr val="C00000"/>
              </a:solidFill>
            </a:endParaRPr>
          </a:p>
        </p:txBody>
      </p:sp>
    </p:spTree>
    <p:extLst>
      <p:ext uri="{BB962C8B-B14F-4D97-AF65-F5344CB8AC3E}">
        <p14:creationId xmlns:p14="http://schemas.microsoft.com/office/powerpoint/2010/main" val="1197485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509258"/>
            <a:ext cx="7056784" cy="1985159"/>
          </a:xfrm>
          <a:prstGeom prst="rect">
            <a:avLst/>
          </a:prstGeom>
          <a:noFill/>
          <a:ln w="31750">
            <a:solidFill>
              <a:srgbClr val="FF0000"/>
            </a:solidFill>
          </a:ln>
        </p:spPr>
        <p:txBody>
          <a:bodyPr wrap="square" rtlCol="0">
            <a:spAutoFit/>
          </a:bodyPr>
          <a:lstStyle/>
          <a:p>
            <a:pPr>
              <a:lnSpc>
                <a:spcPct val="150000"/>
              </a:lnSpc>
            </a:pPr>
            <a:endParaRPr lang="en-US" altLang="zh-CN" kern="100" dirty="0" smtClean="0"/>
          </a:p>
          <a:p>
            <a:pPr>
              <a:lnSpc>
                <a:spcPct val="150000"/>
              </a:lnSpc>
            </a:pPr>
            <a:r>
              <a:rPr lang="zh-CN" altLang="en-US" sz="3200" kern="100" dirty="0" smtClean="0">
                <a:solidFill>
                  <a:srgbClr val="0000FF"/>
                </a:solidFill>
              </a:rPr>
              <a:t>尝试着用边际效用递减规律来解释生活中的三个现象。</a:t>
            </a:r>
            <a:endParaRPr lang="en-US" altLang="zh-CN" kern="100" dirty="0" smtClean="0"/>
          </a:p>
        </p:txBody>
      </p:sp>
      <p:sp>
        <p:nvSpPr>
          <p:cNvPr id="4" name="椭圆 3"/>
          <p:cNvSpPr/>
          <p:nvPr/>
        </p:nvSpPr>
        <p:spPr>
          <a:xfrm>
            <a:off x="3779912" y="476672"/>
            <a:ext cx="2376264" cy="792088"/>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FF0000"/>
                </a:solidFill>
              </a:rPr>
              <a:t>作  业</a:t>
            </a:r>
            <a:endParaRPr lang="zh-CN" altLang="en-US" sz="3600" b="1" dirty="0">
              <a:solidFill>
                <a:srgbClr val="FF0000"/>
              </a:solidFill>
            </a:endParaRPr>
          </a:p>
        </p:txBody>
      </p:sp>
    </p:spTree>
    <p:extLst>
      <p:ext uri="{BB962C8B-B14F-4D97-AF65-F5344CB8AC3E}">
        <p14:creationId xmlns:p14="http://schemas.microsoft.com/office/powerpoint/2010/main" val="113653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zh-CN" altLang="en-US" b="1" dirty="0">
                <a:solidFill>
                  <a:srgbClr val="C00000"/>
                </a:solidFill>
              </a:rPr>
              <a:t>教学目标</a:t>
            </a:r>
            <a:endParaRPr lang="en-US" altLang="zh-CN" b="1" dirty="0">
              <a:solidFill>
                <a:srgbClr val="C00000"/>
              </a:solidFill>
            </a:endParaRPr>
          </a:p>
          <a:p>
            <a:pPr>
              <a:buNone/>
            </a:pPr>
            <a:r>
              <a:rPr lang="en-US" altLang="zh-CN" dirty="0"/>
              <a:t>      </a:t>
            </a:r>
            <a:r>
              <a:rPr lang="en-US" altLang="zh-CN" dirty="0">
                <a:latin typeface="楷体" pitchFamily="49" charset="-122"/>
                <a:ea typeface="楷体" pitchFamily="49" charset="-122"/>
              </a:rPr>
              <a:t>1</a:t>
            </a:r>
            <a:r>
              <a:rPr lang="zh-CN" altLang="en-US" dirty="0" smtClean="0">
                <a:latin typeface="楷体" pitchFamily="49" charset="-122"/>
                <a:ea typeface="楷体" pitchFamily="49" charset="-122"/>
              </a:rPr>
              <a:t>、了解</a:t>
            </a:r>
            <a:r>
              <a:rPr lang="zh-CN" altLang="zh-CN" dirty="0" smtClean="0">
                <a:latin typeface="楷体" pitchFamily="49" charset="-122"/>
                <a:ea typeface="楷体" pitchFamily="49" charset="-122"/>
              </a:rPr>
              <a:t>总</a:t>
            </a:r>
            <a:r>
              <a:rPr lang="zh-CN" altLang="zh-CN" dirty="0">
                <a:latin typeface="楷体" pitchFamily="49" charset="-122"/>
                <a:ea typeface="楷体" pitchFamily="49" charset="-122"/>
              </a:rPr>
              <a:t>效用和边际效用的经济学含义及其相互</a:t>
            </a:r>
            <a:r>
              <a:rPr lang="zh-CN" altLang="zh-CN" dirty="0" smtClean="0">
                <a:latin typeface="楷体" pitchFamily="49" charset="-122"/>
                <a:ea typeface="楷体" pitchFamily="49" charset="-122"/>
              </a:rPr>
              <a:t>关系</a:t>
            </a:r>
            <a:endParaRPr lang="en-US" altLang="zh-CN" dirty="0">
              <a:latin typeface="楷体" pitchFamily="49" charset="-122"/>
              <a:ea typeface="楷体" pitchFamily="49" charset="-122"/>
            </a:endParaRPr>
          </a:p>
          <a:p>
            <a:pPr>
              <a:buNone/>
            </a:pPr>
            <a:r>
              <a:rPr lang="zh-CN" altLang="en-US" dirty="0">
                <a:latin typeface="宋体" pitchFamily="2" charset="-122"/>
                <a:ea typeface="宋体" pitchFamily="2" charset="-122"/>
              </a:rPr>
              <a:t>   </a:t>
            </a:r>
            <a:r>
              <a:rPr lang="zh-CN" altLang="en-US" dirty="0" smtClean="0">
                <a:latin typeface="宋体" pitchFamily="2" charset="-122"/>
                <a:ea typeface="宋体" pitchFamily="2" charset="-122"/>
              </a:rPr>
              <a:t> </a:t>
            </a:r>
            <a:r>
              <a:rPr lang="en-US" altLang="zh-CN" dirty="0" smtClean="0">
                <a:latin typeface="楷体" pitchFamily="49" charset="-122"/>
                <a:ea typeface="楷体" pitchFamily="49" charset="-122"/>
              </a:rPr>
              <a:t>2</a:t>
            </a:r>
            <a:r>
              <a:rPr lang="zh-CN" altLang="en-US" dirty="0" smtClean="0">
                <a:latin typeface="楷体" pitchFamily="49" charset="-122"/>
                <a:ea typeface="楷体" pitchFamily="49" charset="-122"/>
              </a:rPr>
              <a:t>、</a:t>
            </a:r>
            <a:r>
              <a:rPr lang="zh-CN" altLang="zh-CN" dirty="0" smtClean="0">
                <a:latin typeface="楷体" pitchFamily="49" charset="-122"/>
                <a:ea typeface="楷体" pitchFamily="49" charset="-122"/>
              </a:rPr>
              <a:t>理解</a:t>
            </a:r>
            <a:r>
              <a:rPr lang="zh-CN" altLang="zh-CN" dirty="0">
                <a:latin typeface="楷体" pitchFamily="49" charset="-122"/>
                <a:ea typeface="楷体" pitchFamily="49" charset="-122"/>
              </a:rPr>
              <a:t>边际效用递减规律的</a:t>
            </a:r>
            <a:r>
              <a:rPr lang="zh-CN" altLang="zh-CN" dirty="0" smtClean="0">
                <a:latin typeface="楷体" pitchFamily="49" charset="-122"/>
                <a:ea typeface="楷体" pitchFamily="49" charset="-122"/>
              </a:rPr>
              <a:t>实质</a:t>
            </a:r>
            <a:endParaRPr lang="en-US" altLang="zh-CN" dirty="0" smtClean="0">
              <a:latin typeface="楷体" pitchFamily="49" charset="-122"/>
              <a:ea typeface="楷体" pitchFamily="49" charset="-122"/>
            </a:endParaRPr>
          </a:p>
          <a:p>
            <a:pPr>
              <a:buNone/>
            </a:pPr>
            <a:r>
              <a:rPr lang="zh-CN" altLang="en-US" b="1" dirty="0" smtClean="0">
                <a:solidFill>
                  <a:srgbClr val="C00000"/>
                </a:solidFill>
              </a:rPr>
              <a:t>重点</a:t>
            </a:r>
            <a:r>
              <a:rPr lang="zh-CN" altLang="en-US" b="1" dirty="0">
                <a:solidFill>
                  <a:srgbClr val="C00000"/>
                </a:solidFill>
              </a:rPr>
              <a:t>：</a:t>
            </a:r>
            <a:endParaRPr lang="en-US" altLang="zh-CN" b="1" dirty="0">
              <a:solidFill>
                <a:srgbClr val="C00000"/>
              </a:solidFill>
            </a:endParaRPr>
          </a:p>
          <a:p>
            <a:pPr marL="0" indent="0">
              <a:buNone/>
            </a:pPr>
            <a:r>
              <a:rPr lang="en-US" altLang="zh-CN" b="1" dirty="0">
                <a:solidFill>
                  <a:srgbClr val="C00000"/>
                </a:solidFill>
                <a:latin typeface="楷体" pitchFamily="49" charset="-122"/>
                <a:ea typeface="楷体" pitchFamily="49" charset="-122"/>
              </a:rPr>
              <a:t>    </a:t>
            </a:r>
            <a:r>
              <a:rPr lang="zh-CN" altLang="en-US" dirty="0">
                <a:latin typeface="楷体" pitchFamily="49" charset="-122"/>
                <a:ea typeface="楷体" pitchFamily="49" charset="-122"/>
              </a:rPr>
              <a:t>边际效用递减规律的应用</a:t>
            </a:r>
          </a:p>
        </p:txBody>
      </p:sp>
    </p:spTree>
    <p:extLst>
      <p:ext uri="{BB962C8B-B14F-4D97-AF65-F5344CB8AC3E}">
        <p14:creationId xmlns:p14="http://schemas.microsoft.com/office/powerpoint/2010/main" val="2304847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3846" r="5580"/>
          <a:stretch/>
        </p:blipFill>
        <p:spPr>
          <a:xfrm>
            <a:off x="-36512" y="0"/>
            <a:ext cx="9321421" cy="6857518"/>
          </a:xfrm>
          <a:prstGeom prst="rect">
            <a:avLst/>
          </a:prstGeom>
        </p:spPr>
      </p:pic>
    </p:spTree>
    <p:extLst>
      <p:ext uri="{BB962C8B-B14F-4D97-AF65-F5344CB8AC3E}">
        <p14:creationId xmlns:p14="http://schemas.microsoft.com/office/powerpoint/2010/main" val="311038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91880" y="260648"/>
            <a:ext cx="2952328" cy="535707"/>
          </a:xfrm>
          <a:solidFill>
            <a:srgbClr val="FFC000"/>
          </a:solidFill>
        </p:spPr>
        <p:txBody>
          <a:bodyPr/>
          <a:lstStyle/>
          <a:p>
            <a:r>
              <a:rPr lang="zh-CN" b="1" dirty="0">
                <a:effectLst>
                  <a:outerShdw blurRad="38100" dist="38100" dir="2700000" algn="tl">
                    <a:srgbClr val="C0C0C0"/>
                  </a:outerShdw>
                </a:effectLst>
                <a:latin typeface="+mn-ea"/>
                <a:ea typeface="+mn-ea"/>
              </a:rPr>
              <a:t>春晚的</a:t>
            </a:r>
            <a:r>
              <a:rPr lang="zh-CN" b="1" dirty="0" smtClean="0">
                <a:effectLst>
                  <a:outerShdw blurRad="38100" dist="38100" dir="2700000" algn="tl">
                    <a:srgbClr val="C0C0C0"/>
                  </a:outerShdw>
                </a:effectLst>
                <a:latin typeface="+mn-ea"/>
                <a:ea typeface="+mn-ea"/>
              </a:rPr>
              <a:t>怪圈</a:t>
            </a:r>
            <a:endParaRPr lang="zh-CN" b="1" dirty="0">
              <a:effectLst>
                <a:outerShdw blurRad="38100" dist="38100" dir="2700000" algn="tl">
                  <a:srgbClr val="C0C0C0"/>
                </a:outerShdw>
              </a:effectLst>
              <a:latin typeface="+mn-ea"/>
              <a:ea typeface="+mn-ea"/>
            </a:endParaRPr>
          </a:p>
        </p:txBody>
      </p:sp>
      <p:sp>
        <p:nvSpPr>
          <p:cNvPr id="5123" name="Rectangle 3"/>
          <p:cNvSpPr>
            <a:spLocks noGrp="1" noChangeArrowheads="1"/>
          </p:cNvSpPr>
          <p:nvPr>
            <p:ph idx="1"/>
          </p:nvPr>
        </p:nvSpPr>
        <p:spPr>
          <a:xfrm>
            <a:off x="395288" y="908050"/>
            <a:ext cx="8229600" cy="5616575"/>
          </a:xfrm>
          <a:ln w="28575">
            <a:solidFill>
              <a:srgbClr val="FF0000"/>
            </a:solidFill>
          </a:ln>
        </p:spPr>
        <p:txBody>
          <a:bodyPr/>
          <a:lstStyle/>
          <a:p>
            <a:pPr>
              <a:lnSpc>
                <a:spcPct val="120000"/>
              </a:lnSpc>
              <a:buFontTx/>
              <a:buNone/>
            </a:pPr>
            <a:r>
              <a:rPr lang="en-US" altLang="zh-CN" sz="2800" b="1" dirty="0" smtClean="0">
                <a:latin typeface="楷体" pitchFamily="49" charset="-122"/>
                <a:ea typeface="楷体" pitchFamily="49" charset="-122"/>
              </a:rPr>
              <a:t>     </a:t>
            </a:r>
            <a:r>
              <a:rPr lang="zh-CN" sz="2400" dirty="0" smtClean="0">
                <a:latin typeface="楷体" pitchFamily="49" charset="-122"/>
                <a:ea typeface="楷体" pitchFamily="49" charset="-122"/>
              </a:rPr>
              <a:t>大约</a:t>
            </a:r>
            <a:r>
              <a:rPr lang="zh-CN" sz="2400" dirty="0">
                <a:latin typeface="楷体" pitchFamily="49" charset="-122"/>
                <a:ea typeface="楷体" pitchFamily="49" charset="-122"/>
              </a:rPr>
              <a:t>从</a:t>
            </a:r>
            <a:r>
              <a:rPr lang="zh-CN" altLang="zh-CN" sz="2400" dirty="0">
                <a:latin typeface="楷体" pitchFamily="49" charset="-122"/>
                <a:ea typeface="楷体" pitchFamily="49" charset="-122"/>
              </a:rPr>
              <a:t>20</a:t>
            </a:r>
            <a:r>
              <a:rPr lang="zh-CN" sz="2400" dirty="0">
                <a:latin typeface="楷体" pitchFamily="49" charset="-122"/>
                <a:ea typeface="楷体" pitchFamily="49" charset="-122"/>
              </a:rPr>
              <a:t>世纪</a:t>
            </a:r>
            <a:r>
              <a:rPr lang="zh-CN" altLang="zh-CN" sz="2400" dirty="0">
                <a:latin typeface="楷体" pitchFamily="49" charset="-122"/>
                <a:ea typeface="楷体" pitchFamily="49" charset="-122"/>
              </a:rPr>
              <a:t>80</a:t>
            </a:r>
            <a:r>
              <a:rPr lang="zh-CN" sz="2400" dirty="0">
                <a:latin typeface="楷体" pitchFamily="49" charset="-122"/>
                <a:ea typeface="楷体" pitchFamily="49" charset="-122"/>
              </a:rPr>
              <a:t>年代</a:t>
            </a:r>
            <a:r>
              <a:rPr lang="zh-CN" sz="2400" dirty="0" smtClean="0">
                <a:latin typeface="楷体" pitchFamily="49" charset="-122"/>
                <a:ea typeface="楷体" pitchFamily="49" charset="-122"/>
              </a:rPr>
              <a:t>初期开始</a:t>
            </a:r>
            <a:r>
              <a:rPr lang="zh-CN" sz="2400" dirty="0">
                <a:latin typeface="楷体" pitchFamily="49" charset="-122"/>
                <a:ea typeface="楷体" pitchFamily="49" charset="-122"/>
              </a:rPr>
              <a:t>，我国老百姓在过春节的年夜饭中增添了一套诱人的内容，那就是春节联欢晚会。记得</a:t>
            </a:r>
            <a:r>
              <a:rPr lang="zh-CN" altLang="zh-CN" sz="2400" b="1" dirty="0">
                <a:solidFill>
                  <a:srgbClr val="0000FF"/>
                </a:solidFill>
                <a:latin typeface="楷体" pitchFamily="49" charset="-122"/>
                <a:ea typeface="楷体" pitchFamily="49" charset="-122"/>
              </a:rPr>
              <a:t>1982</a:t>
            </a:r>
            <a:r>
              <a:rPr lang="zh-CN" sz="2400" b="1" dirty="0">
                <a:solidFill>
                  <a:srgbClr val="0000FF"/>
                </a:solidFill>
                <a:latin typeface="楷体" pitchFamily="49" charset="-122"/>
                <a:ea typeface="楷体" pitchFamily="49" charset="-122"/>
              </a:rPr>
              <a:t>年第一届春晚</a:t>
            </a:r>
            <a:r>
              <a:rPr lang="zh-CN" sz="2400" dirty="0">
                <a:latin typeface="楷体" pitchFamily="49" charset="-122"/>
                <a:ea typeface="楷体" pitchFamily="49" charset="-122"/>
              </a:rPr>
              <a:t>的出台，在当时娱乐事业尚不发达的我国引起了极大的轰动。晚会的节目成为全国老百姓在街头巷尾和茶余饭后津津乐道的题材。</a:t>
            </a:r>
            <a:br>
              <a:rPr lang="zh-CN" sz="2400" dirty="0">
                <a:latin typeface="楷体" pitchFamily="49" charset="-122"/>
                <a:ea typeface="楷体" pitchFamily="49" charset="-122"/>
              </a:rPr>
            </a:br>
            <a:r>
              <a:rPr lang="en-US" altLang="zh-CN" sz="2400" dirty="0" smtClean="0">
                <a:latin typeface="楷体" pitchFamily="49" charset="-122"/>
                <a:ea typeface="楷体" pitchFamily="49" charset="-122"/>
              </a:rPr>
              <a:t>    </a:t>
            </a:r>
            <a:r>
              <a:rPr lang="zh-CN" sz="2400" dirty="0" smtClean="0">
                <a:latin typeface="楷体" pitchFamily="49" charset="-122"/>
                <a:ea typeface="楷体" pitchFamily="49" charset="-122"/>
              </a:rPr>
              <a:t>晚会</a:t>
            </a:r>
            <a:r>
              <a:rPr lang="zh-CN" sz="2400" dirty="0">
                <a:latin typeface="楷体" pitchFamily="49" charset="-122"/>
                <a:ea typeface="楷体" pitchFamily="49" charset="-122"/>
              </a:rPr>
              <a:t>年复一年地办下来了，</a:t>
            </a:r>
            <a:r>
              <a:rPr lang="zh-CN" sz="2400" b="1" dirty="0">
                <a:solidFill>
                  <a:srgbClr val="0000FF"/>
                </a:solidFill>
                <a:latin typeface="楷体" pitchFamily="49" charset="-122"/>
                <a:ea typeface="楷体" pitchFamily="49" charset="-122"/>
              </a:rPr>
              <a:t>投入的人力和物力</a:t>
            </a:r>
            <a:r>
              <a:rPr lang="zh-CN" sz="2400" dirty="0">
                <a:latin typeface="楷体" pitchFamily="49" charset="-122"/>
                <a:ea typeface="楷体" pitchFamily="49" charset="-122"/>
              </a:rPr>
              <a:t>越来越大，</a:t>
            </a:r>
            <a:r>
              <a:rPr lang="zh-CN" sz="2400" b="1" dirty="0">
                <a:solidFill>
                  <a:srgbClr val="0000FF"/>
                </a:solidFill>
                <a:latin typeface="楷体" pitchFamily="49" charset="-122"/>
                <a:ea typeface="楷体" pitchFamily="49" charset="-122"/>
              </a:rPr>
              <a:t>技术效果</a:t>
            </a:r>
            <a:r>
              <a:rPr lang="zh-CN" sz="2400" dirty="0">
                <a:latin typeface="楷体" pitchFamily="49" charset="-122"/>
                <a:ea typeface="楷体" pitchFamily="49" charset="-122"/>
              </a:rPr>
              <a:t>越来越先进，</a:t>
            </a:r>
            <a:r>
              <a:rPr lang="zh-CN" sz="2400" b="1" dirty="0">
                <a:solidFill>
                  <a:srgbClr val="0000FF"/>
                </a:solidFill>
                <a:latin typeface="楷体" pitchFamily="49" charset="-122"/>
                <a:ea typeface="楷体" pitchFamily="49" charset="-122"/>
              </a:rPr>
              <a:t>场面设计</a:t>
            </a:r>
            <a:r>
              <a:rPr lang="zh-CN" sz="2400" dirty="0">
                <a:latin typeface="楷体" pitchFamily="49" charset="-122"/>
                <a:ea typeface="楷体" pitchFamily="49" charset="-122"/>
              </a:rPr>
              <a:t>越来越宏大，</a:t>
            </a:r>
            <a:r>
              <a:rPr lang="zh-CN" sz="2400" b="1" dirty="0">
                <a:solidFill>
                  <a:srgbClr val="0000FF"/>
                </a:solidFill>
                <a:latin typeface="楷体" pitchFamily="49" charset="-122"/>
                <a:ea typeface="楷体" pitchFamily="49" charset="-122"/>
              </a:rPr>
              <a:t>节目种类</a:t>
            </a:r>
            <a:r>
              <a:rPr lang="zh-CN" sz="2400" dirty="0">
                <a:latin typeface="楷体" pitchFamily="49" charset="-122"/>
                <a:ea typeface="楷体" pitchFamily="49" charset="-122"/>
              </a:rPr>
              <a:t>也越来越丰富。但不知从哪一年开始，人们对春晚的评价却越来越差了。原来街头巷尾和茶余饭后的赞美之词变成了一片骂声，春晚成了一道众口难调的大菜，晚会陷入了</a:t>
            </a:r>
            <a:r>
              <a:rPr lang="zh-CN" sz="2400" b="1" dirty="0">
                <a:solidFill>
                  <a:srgbClr val="0000FF"/>
                </a:solidFill>
                <a:latin typeface="楷体" pitchFamily="49" charset="-122"/>
                <a:ea typeface="楷体" pitchFamily="49" charset="-122"/>
              </a:rPr>
              <a:t>“年年办，年年骂；年年骂，年年办”</a:t>
            </a:r>
            <a:r>
              <a:rPr lang="zh-CN" sz="2400" dirty="0">
                <a:latin typeface="楷体" pitchFamily="49" charset="-122"/>
                <a:ea typeface="楷体" pitchFamily="49" charset="-122"/>
              </a:rPr>
              <a:t>的怪圈。</a:t>
            </a:r>
            <a:br>
              <a:rPr lang="zh-CN" sz="2400" dirty="0">
                <a:latin typeface="楷体" pitchFamily="49" charset="-122"/>
                <a:ea typeface="楷体" pitchFamily="49" charset="-122"/>
              </a:rPr>
            </a:br>
            <a:r>
              <a:rPr lang="en-US" altLang="zh-CN" sz="2400" dirty="0" smtClean="0">
                <a:latin typeface="楷体" pitchFamily="49" charset="-122"/>
                <a:ea typeface="楷体" pitchFamily="49" charset="-122"/>
              </a:rPr>
              <a:t>     </a:t>
            </a:r>
            <a:r>
              <a:rPr lang="zh-CN" sz="2400" b="1" dirty="0" smtClean="0">
                <a:solidFill>
                  <a:srgbClr val="0000FF"/>
                </a:solidFill>
                <a:latin typeface="楷体" pitchFamily="49" charset="-122"/>
                <a:ea typeface="楷体" pitchFamily="49" charset="-122"/>
              </a:rPr>
              <a:t>这</a:t>
            </a:r>
            <a:r>
              <a:rPr lang="zh-CN" sz="2400" b="1" dirty="0">
                <a:solidFill>
                  <a:srgbClr val="0000FF"/>
                </a:solidFill>
                <a:latin typeface="楷体" pitchFamily="49" charset="-122"/>
                <a:ea typeface="楷体" pitchFamily="49" charset="-122"/>
              </a:rPr>
              <a:t>反映出什么经济学原理</a:t>
            </a:r>
            <a:r>
              <a:rPr lang="zh-CN" sz="2400" dirty="0">
                <a:latin typeface="楷体" pitchFamily="49" charset="-122"/>
                <a:ea typeface="楷体" pitchFamily="49" charset="-122"/>
              </a:rPr>
              <a:t>？ </a:t>
            </a:r>
          </a:p>
        </p:txBody>
      </p:sp>
    </p:spTree>
    <p:extLst>
      <p:ext uri="{BB962C8B-B14F-4D97-AF65-F5344CB8AC3E}">
        <p14:creationId xmlns:p14="http://schemas.microsoft.com/office/powerpoint/2010/main" val="3078149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12"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1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989263" y="404664"/>
            <a:ext cx="5327650" cy="504825"/>
          </a:xfrm>
          <a:solidFill>
            <a:srgbClr val="FFC000"/>
          </a:solidFill>
        </p:spPr>
        <p:txBody>
          <a:bodyPr/>
          <a:lstStyle/>
          <a:p>
            <a:pPr eaLnBrk="1" hangingPunct="1"/>
            <a:r>
              <a:rPr lang="zh-CN" altLang="en-US" dirty="0" smtClean="0"/>
              <a:t>总效用</a:t>
            </a:r>
            <a:r>
              <a:rPr lang="en-US" altLang="zh-CN" dirty="0" smtClean="0"/>
              <a:t>TU</a:t>
            </a:r>
            <a:r>
              <a:rPr lang="zh-CN" altLang="en-US" dirty="0" smtClean="0"/>
              <a:t>与边际效用</a:t>
            </a:r>
            <a:r>
              <a:rPr lang="en-US" altLang="zh-CN" dirty="0" smtClean="0"/>
              <a:t>MU</a:t>
            </a:r>
          </a:p>
        </p:txBody>
      </p:sp>
      <p:sp>
        <p:nvSpPr>
          <p:cNvPr id="25603" name="Rectangle 4" descr="蓝色面巾纸"/>
          <p:cNvSpPr>
            <a:spLocks noGrp="1" noChangeArrowheads="1"/>
          </p:cNvSpPr>
          <p:nvPr>
            <p:ph idx="1"/>
          </p:nvPr>
        </p:nvSpPr>
        <p:spPr>
          <a:xfrm>
            <a:off x="620713" y="1311275"/>
            <a:ext cx="5627687" cy="974725"/>
          </a:xfrm>
          <a:blipFill dpi="0" rotWithShape="0">
            <a:blip r:embed="rId3"/>
            <a:srcRect/>
            <a:tile tx="0" ty="0" sx="100000" sy="100000" flip="none" algn="tl"/>
          </a:blipFill>
          <a:ln w="76200" cap="flat">
            <a:solidFill>
              <a:srgbClr val="006600"/>
            </a:solidFill>
            <a:miter lim="800000"/>
            <a:headEnd/>
            <a:tailEnd/>
          </a:ln>
        </p:spPr>
        <p:txBody>
          <a:bodyPr/>
          <a:lstStyle/>
          <a:p>
            <a:pPr marL="0" indent="0" eaLnBrk="1" hangingPunct="1">
              <a:lnSpc>
                <a:spcPct val="90000"/>
              </a:lnSpc>
              <a:buClr>
                <a:schemeClr val="accent2"/>
              </a:buClr>
              <a:buSzPct val="95000"/>
              <a:buFont typeface="Wingdings" pitchFamily="2" charset="2"/>
              <a:buChar char="u"/>
            </a:pPr>
            <a:r>
              <a:rPr lang="zh-CN" altLang="en-US" sz="2400" b="1" smtClean="0"/>
              <a:t>总效用</a:t>
            </a:r>
            <a:r>
              <a:rPr lang="en-US" altLang="zh-CN" sz="2400" b="1" smtClean="0"/>
              <a:t>TU </a:t>
            </a:r>
            <a:r>
              <a:rPr lang="zh-CN" altLang="en-US" sz="2400" b="1" smtClean="0"/>
              <a:t>（</a:t>
            </a:r>
            <a:r>
              <a:rPr lang="en-US" altLang="zh-CN" sz="2400" b="1" smtClean="0"/>
              <a:t>Total Utility</a:t>
            </a:r>
            <a:r>
              <a:rPr lang="zh-CN" altLang="en-US" sz="2400" b="1" smtClean="0"/>
              <a:t>）：从商品消费中得到的总的满足程度。</a:t>
            </a:r>
          </a:p>
        </p:txBody>
      </p:sp>
      <p:sp>
        <p:nvSpPr>
          <p:cNvPr id="47110" name="Rectangle 6" descr="蓝色面巾纸"/>
          <p:cNvSpPr>
            <a:spLocks noChangeArrowheads="1"/>
          </p:cNvSpPr>
          <p:nvPr/>
        </p:nvSpPr>
        <p:spPr bwMode="auto">
          <a:xfrm>
            <a:off x="609600" y="3284538"/>
            <a:ext cx="4464050" cy="1263650"/>
          </a:xfrm>
          <a:prstGeom prst="rect">
            <a:avLst/>
          </a:prstGeom>
          <a:blipFill dpi="0" rotWithShape="0">
            <a:blip r:embed="rId3"/>
            <a:srcRect/>
            <a:tile tx="0" ty="0" sx="100000" sy="100000" flip="none" algn="tl"/>
          </a:blipFill>
          <a:ln w="76200">
            <a:solidFill>
              <a:srgbClr val="006600"/>
            </a:solidFill>
            <a:miter lim="800000"/>
            <a:headEnd/>
            <a:tailEnd/>
          </a:ln>
        </p:spPr>
        <p:txBody>
          <a:bodyPr>
            <a:spAutoFit/>
          </a:bodyPr>
          <a:lstStyle/>
          <a:p>
            <a:pPr>
              <a:spcBef>
                <a:spcPct val="20000"/>
              </a:spcBef>
              <a:buClr>
                <a:schemeClr val="accent2"/>
              </a:buClr>
              <a:buSzPct val="95000"/>
              <a:buFont typeface="Wingdings" pitchFamily="2" charset="2"/>
              <a:buChar char="u"/>
            </a:pPr>
            <a:r>
              <a:rPr lang="zh-CN" altLang="en-US" sz="2400" b="1" dirty="0"/>
              <a:t>边际效用</a:t>
            </a:r>
            <a:r>
              <a:rPr lang="en-US" altLang="zh-CN" sz="2400" b="1" dirty="0"/>
              <a:t>MU </a:t>
            </a:r>
            <a:r>
              <a:rPr lang="zh-CN" altLang="en-US" sz="2400" b="1" dirty="0"/>
              <a:t>（</a:t>
            </a:r>
            <a:r>
              <a:rPr lang="en-US" altLang="zh-CN" sz="2400" b="1" dirty="0"/>
              <a:t>Marginal Utility</a:t>
            </a:r>
            <a:r>
              <a:rPr lang="zh-CN" altLang="en-US" sz="2400" b="1" dirty="0"/>
              <a:t>）：每增加一个单位的商品所增加的满足程度。</a:t>
            </a:r>
          </a:p>
        </p:txBody>
      </p:sp>
      <p:pic>
        <p:nvPicPr>
          <p:cNvPr id="471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975" y="2486025"/>
            <a:ext cx="1873250" cy="511175"/>
          </a:xfrm>
          <a:prstGeom prst="rect">
            <a:avLst/>
          </a:prstGeom>
          <a:solidFill>
            <a:srgbClr val="00CCFF"/>
          </a:solidFill>
          <a:ln w="9525">
            <a:solidFill>
              <a:srgbClr val="000099"/>
            </a:solidFill>
            <a:miter lim="800000"/>
            <a:headEnd/>
            <a:tailEnd/>
          </a:ln>
        </p:spPr>
      </p:pic>
      <p:pic>
        <p:nvPicPr>
          <p:cNvPr id="4711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3500438"/>
            <a:ext cx="1944688" cy="800100"/>
          </a:xfrm>
          <a:prstGeom prst="rect">
            <a:avLst/>
          </a:prstGeom>
          <a:solidFill>
            <a:srgbClr val="00CCFF"/>
          </a:solidFill>
          <a:ln w="9525">
            <a:solidFill>
              <a:srgbClr val="000099"/>
            </a:solidFill>
            <a:miter lim="800000"/>
            <a:headEnd/>
            <a:tailEnd/>
          </a:ln>
        </p:spPr>
      </p:pic>
      <p:pic>
        <p:nvPicPr>
          <p:cNvPr id="4711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463" y="5119688"/>
            <a:ext cx="3600450" cy="75723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云形标注 8"/>
          <p:cNvSpPr/>
          <p:nvPr/>
        </p:nvSpPr>
        <p:spPr>
          <a:xfrm>
            <a:off x="323850" y="4797425"/>
            <a:ext cx="3240088" cy="2060575"/>
          </a:xfrm>
          <a:prstGeom prst="cloudCallout">
            <a:avLst>
              <a:gd name="adj1" fmla="val 84401"/>
              <a:gd name="adj2" fmla="val -6914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0000"/>
                </a:solidFill>
              </a:rPr>
              <a:t>边际的含义是增量，指自变量增加所引起的因变量的增加量。</a:t>
            </a:r>
          </a:p>
          <a:p>
            <a:pPr algn="ctr">
              <a:defRPr/>
            </a:pPr>
            <a:endParaRPr lang="zh-CN" altLang="en-US" dirty="0">
              <a:solidFill>
                <a:srgbClr val="FF0066"/>
              </a:solidFill>
            </a:endParaRPr>
          </a:p>
        </p:txBody>
      </p:sp>
      <p:sp>
        <p:nvSpPr>
          <p:cNvPr id="2" name="动作按钮: 前进或下一项 1">
            <a:hlinkClick r:id="" action="ppaction://hlinkshowjump?jump=nextslide" highlightClick="1"/>
          </p:cNvPr>
          <p:cNvSpPr/>
          <p:nvPr/>
        </p:nvSpPr>
        <p:spPr>
          <a:xfrm>
            <a:off x="5178476" y="3418007"/>
            <a:ext cx="504056" cy="615950"/>
          </a:xfrm>
          <a:prstGeom prst="actionButtonForwardNex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801883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blinds(horizontal)">
                                      <p:cBhvr>
                                        <p:cTn id="7" dur="500"/>
                                        <p:tgtEl>
                                          <p:spTgt spid="471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blinds(horizontal)">
                                      <p:cBhvr>
                                        <p:cTn id="12" dur="500"/>
                                        <p:tgtEl>
                                          <p:spTgt spid="47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14"/>
                                        </p:tgtEl>
                                        <p:attrNameLst>
                                          <p:attrName>style.visibility</p:attrName>
                                        </p:attrNameLst>
                                      </p:cBhvr>
                                      <p:to>
                                        <p:strVal val="visible"/>
                                      </p:to>
                                    </p:set>
                                    <p:animEffect transition="in" filter="blinds(horizontal)">
                                      <p:cBhvr>
                                        <p:cTn id="27" dur="500"/>
                                        <p:tgtEl>
                                          <p:spTgt spid="471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7115"/>
                                        </p:tgtEl>
                                        <p:attrNameLst>
                                          <p:attrName>style.visibility</p:attrName>
                                        </p:attrNameLst>
                                      </p:cBhvr>
                                      <p:to>
                                        <p:strVal val="visible"/>
                                      </p:to>
                                    </p:set>
                                    <p:animEffect transition="in" filter="blinds(horizontal)">
                                      <p:cBhvr>
                                        <p:cTn id="32" dur="500"/>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4"/>
          <p:cNvSpPr>
            <a:spLocks noGrp="1" noChangeArrowheads="1"/>
          </p:cNvSpPr>
          <p:nvPr>
            <p:ph type="title"/>
          </p:nvPr>
        </p:nvSpPr>
        <p:spPr>
          <a:xfrm>
            <a:off x="3851920" y="458088"/>
            <a:ext cx="1800200" cy="648072"/>
          </a:xfrm>
          <a:solidFill>
            <a:srgbClr val="FFC000"/>
          </a:solidFill>
        </p:spPr>
        <p:txBody>
          <a:bodyPr/>
          <a:lstStyle/>
          <a:p>
            <a:r>
              <a:rPr lang="zh-CN" altLang="en-US" b="1" dirty="0" smtClean="0">
                <a:latin typeface="+mn-ea"/>
                <a:ea typeface="+mn-ea"/>
              </a:rPr>
              <a:t>边 际</a:t>
            </a:r>
            <a:endParaRPr lang="zh-CN" altLang="en-US" b="1" dirty="0" smtClean="0"/>
          </a:p>
        </p:txBody>
      </p:sp>
      <p:sp>
        <p:nvSpPr>
          <p:cNvPr id="80900" name="Rectangle 3"/>
          <p:cNvSpPr>
            <a:spLocks noGrp="1" noChangeArrowheads="1"/>
          </p:cNvSpPr>
          <p:nvPr>
            <p:ph idx="1"/>
          </p:nvPr>
        </p:nvSpPr>
        <p:spPr>
          <a:xfrm>
            <a:off x="1187624" y="2492896"/>
            <a:ext cx="7056784" cy="3384376"/>
          </a:xfrm>
          <a:ln w="28575">
            <a:solidFill>
              <a:srgbClr val="FF0000"/>
            </a:solidFill>
          </a:ln>
        </p:spPr>
        <p:txBody>
          <a:bodyPr/>
          <a:lstStyle/>
          <a:p>
            <a:pPr eaLnBrk="1" hangingPunct="1">
              <a:lnSpc>
                <a:spcPct val="150000"/>
              </a:lnSpc>
              <a:buFont typeface="Wingdings" pitchFamily="2" charset="2"/>
              <a:buNone/>
            </a:pPr>
            <a:r>
              <a:rPr lang="zh-CN" altLang="en-US" dirty="0" smtClean="0">
                <a:latin typeface="+mn-ea"/>
                <a:ea typeface="+mn-ea"/>
              </a:rPr>
              <a:t>  </a:t>
            </a:r>
            <a:r>
              <a:rPr lang="zh-CN" altLang="en-US" b="1" dirty="0" smtClean="0">
                <a:solidFill>
                  <a:srgbClr val="0000FF"/>
                </a:solidFill>
                <a:latin typeface="+mn-ea"/>
                <a:ea typeface="+mn-ea"/>
              </a:rPr>
              <a:t>边际：</a:t>
            </a:r>
            <a:r>
              <a:rPr lang="zh-CN" altLang="en-US" dirty="0" smtClean="0">
                <a:latin typeface="+mn-ea"/>
                <a:ea typeface="+mn-ea"/>
              </a:rPr>
              <a:t>就是额外或增加的意思，即所增加的下一个单位或最后一个单位。在经济学分析中，边际是指对原有经济总量的每一次增加或减少。严格地说，边际是指自变量发生微小变动时，因变量的变动率。     </a:t>
            </a:r>
          </a:p>
        </p:txBody>
      </p:sp>
      <p:sp>
        <p:nvSpPr>
          <p:cNvPr id="2" name="矩形 1"/>
          <p:cNvSpPr/>
          <p:nvPr/>
        </p:nvSpPr>
        <p:spPr>
          <a:xfrm>
            <a:off x="971600" y="1340768"/>
            <a:ext cx="2241126" cy="769441"/>
          </a:xfrm>
          <a:prstGeom prst="rect">
            <a:avLst/>
          </a:prstGeom>
        </p:spPr>
        <p:txBody>
          <a:bodyPr wrap="none">
            <a:spAutoFit/>
          </a:bodyPr>
          <a:lstStyle/>
          <a:p>
            <a:r>
              <a:rPr lang="en-US" altLang="zh-CN" sz="4400" b="1" dirty="0">
                <a:solidFill>
                  <a:srgbClr val="0000FF"/>
                </a:solidFill>
              </a:rPr>
              <a:t>marginal</a:t>
            </a:r>
            <a:endParaRPr lang="zh-CN" altLang="en-US" sz="3200" b="1" dirty="0">
              <a:solidFill>
                <a:srgbClr val="0000FF"/>
              </a:solidFill>
            </a:endParaRPr>
          </a:p>
        </p:txBody>
      </p:sp>
      <p:sp>
        <p:nvSpPr>
          <p:cNvPr id="3" name="矩形 2"/>
          <p:cNvSpPr/>
          <p:nvPr/>
        </p:nvSpPr>
        <p:spPr>
          <a:xfrm>
            <a:off x="3347864" y="1484784"/>
            <a:ext cx="4903193" cy="523220"/>
          </a:xfrm>
          <a:prstGeom prst="rect">
            <a:avLst/>
          </a:prstGeom>
        </p:spPr>
        <p:txBody>
          <a:bodyPr wrap="square">
            <a:spAutoFit/>
          </a:bodyPr>
          <a:lstStyle/>
          <a:p>
            <a:r>
              <a:rPr lang="en-US" altLang="zh-CN" sz="2800" dirty="0">
                <a:solidFill>
                  <a:srgbClr val="0000FF"/>
                </a:solidFill>
              </a:rPr>
              <a:t>adj. </a:t>
            </a:r>
            <a:r>
              <a:rPr lang="zh-CN" altLang="en-US" sz="2800" dirty="0">
                <a:solidFill>
                  <a:srgbClr val="0000FF"/>
                </a:solidFill>
              </a:rPr>
              <a:t>边缘的；临界的；末端的</a:t>
            </a:r>
          </a:p>
        </p:txBody>
      </p:sp>
      <p:sp>
        <p:nvSpPr>
          <p:cNvPr id="4" name="动作按钮: 后退或前一项 3">
            <a:hlinkClick r:id="" action="ppaction://hlinkshowjump?jump=previousslide" highlightClick="1"/>
          </p:cNvPr>
          <p:cNvSpPr/>
          <p:nvPr/>
        </p:nvSpPr>
        <p:spPr>
          <a:xfrm>
            <a:off x="8388424" y="5085184"/>
            <a:ext cx="648072" cy="648072"/>
          </a:xfrm>
          <a:prstGeom prst="actionButtonBackPreviou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83817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期占位符 3"/>
          <p:cNvSpPr>
            <a:spLocks noGrp="1"/>
          </p:cNvSpPr>
          <p:nvPr>
            <p:ph type="dt" sz="quarter" idx="4294967295"/>
          </p:nvPr>
        </p:nvSpPr>
        <p:spPr>
          <a:xfrm>
            <a:off x="0" y="6597650"/>
            <a:ext cx="2667000" cy="26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en-US" altLang="zh-CN">
                <a:solidFill>
                  <a:schemeClr val="bg1"/>
                </a:solidFill>
                <a:latin typeface="Verdana" pitchFamily="34" charset="0"/>
                <a:ea typeface="宋体" pitchFamily="2" charset="-122"/>
              </a:rPr>
              <a:t>《</a:t>
            </a:r>
            <a:r>
              <a:rPr lang="zh-CN" altLang="en-US">
                <a:solidFill>
                  <a:schemeClr val="bg1"/>
                </a:solidFill>
                <a:latin typeface="Verdana" pitchFamily="34" charset="0"/>
                <a:ea typeface="宋体" pitchFamily="2" charset="-122"/>
              </a:rPr>
              <a:t>经济学基础</a:t>
            </a:r>
            <a:r>
              <a:rPr lang="en-US" altLang="zh-CN">
                <a:solidFill>
                  <a:schemeClr val="bg1"/>
                </a:solidFill>
                <a:latin typeface="Verdana" pitchFamily="34" charset="0"/>
                <a:ea typeface="宋体" pitchFamily="2" charset="-122"/>
              </a:rPr>
              <a:t>》</a:t>
            </a:r>
            <a:endParaRPr lang="zh-CN" altLang="en-US">
              <a:solidFill>
                <a:schemeClr val="bg1"/>
              </a:solidFill>
              <a:latin typeface="Verdana" pitchFamily="34" charset="0"/>
              <a:ea typeface="宋体" pitchFamily="2" charset="-122"/>
            </a:endParaRPr>
          </a:p>
        </p:txBody>
      </p:sp>
      <p:sp>
        <p:nvSpPr>
          <p:cNvPr id="26627" name="页脚占位符 4"/>
          <p:cNvSpPr>
            <a:spLocks noGrp="1"/>
          </p:cNvSpPr>
          <p:nvPr>
            <p:ph type="ftr" sz="quarter" idx="4294967295"/>
          </p:nvPr>
        </p:nvSpPr>
        <p:spPr>
          <a:xfrm>
            <a:off x="7283450" y="6559550"/>
            <a:ext cx="1860550" cy="29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r>
              <a:rPr lang="zh-CN" altLang="en-US">
                <a:solidFill>
                  <a:schemeClr val="bg1"/>
                </a:solidFill>
                <a:latin typeface="宋体" pitchFamily="2" charset="-122"/>
                <a:ea typeface="宋体" pitchFamily="2" charset="-122"/>
              </a:rPr>
              <a:t>日照职业技术学院</a:t>
            </a:r>
          </a:p>
        </p:txBody>
      </p:sp>
      <p:sp>
        <p:nvSpPr>
          <p:cNvPr id="25" name="Rectangle 4"/>
          <p:cNvSpPr txBox="1">
            <a:spLocks noChangeArrowheads="1"/>
          </p:cNvSpPr>
          <p:nvPr/>
        </p:nvSpPr>
        <p:spPr bwMode="auto">
          <a:xfrm>
            <a:off x="428625" y="1000125"/>
            <a:ext cx="8258175" cy="5357813"/>
          </a:xfrm>
          <a:prstGeom prst="rect">
            <a:avLst/>
          </a:prstGeom>
          <a:noFill/>
          <a:ln w="9525">
            <a:noFill/>
            <a:miter lim="800000"/>
            <a:headEnd/>
            <a:tailEnd/>
          </a:ln>
        </p:spPr>
        <p:txBody>
          <a:bodyPr/>
          <a:lstStyle/>
          <a:p>
            <a:pPr>
              <a:defRPr/>
            </a:pPr>
            <a:r>
              <a:rPr kumimoji="1" lang="zh-CN" altLang="en-US" sz="3200" dirty="0">
                <a:latin typeface="Times New Roman" pitchFamily="18" charset="0"/>
              </a:rPr>
              <a:t>以陈佩斯吃面为例：</a:t>
            </a:r>
            <a:r>
              <a:rPr lang="zh-CN" altLang="en-US" sz="3200" dirty="0">
                <a:latin typeface="Arial" charset="0"/>
                <a:hlinkClick r:id="rId4" action="ppaction://hlinkfile"/>
              </a:rPr>
              <a:t>吃面条</a:t>
            </a:r>
            <a:r>
              <a:rPr lang="en-US" altLang="zh-CN" sz="3200" dirty="0">
                <a:latin typeface="Arial" charset="0"/>
                <a:hlinkClick r:id="rId4" action="ppaction://hlinkfile"/>
              </a:rPr>
              <a:t>.</a:t>
            </a:r>
            <a:r>
              <a:rPr lang="en-US" altLang="zh-CN" sz="3200" dirty="0" err="1">
                <a:latin typeface="Arial" charset="0"/>
                <a:hlinkClick r:id="rId4" action="ppaction://hlinkfile"/>
              </a:rPr>
              <a:t>rm</a:t>
            </a:r>
            <a:endParaRPr kumimoji="1" lang="en-US" altLang="zh-CN" sz="3200" dirty="0">
              <a:latin typeface="Times New Roman" pitchFamily="18" charset="0"/>
            </a:endParaRPr>
          </a:p>
          <a:p>
            <a:pPr>
              <a:defRPr/>
            </a:pPr>
            <a:r>
              <a:rPr lang="en-US" altLang="zh-CN" sz="3200" i="1" dirty="0">
                <a:solidFill>
                  <a:srgbClr val="FF9900"/>
                </a:solidFill>
                <a:latin typeface="Arial" charset="0"/>
              </a:rPr>
              <a:t>      </a:t>
            </a:r>
            <a:r>
              <a:rPr lang="zh-CN" altLang="en-US" sz="2800" dirty="0">
                <a:latin typeface="宋体" pitchFamily="2" charset="-122"/>
              </a:rPr>
              <a:t>对陈佩斯来说，他是如何评价吃第一碗面条到吃第七碗面条的感受呢？</a:t>
            </a:r>
            <a:endParaRPr lang="en-US" altLang="zh-CN" sz="2800" dirty="0">
              <a:latin typeface="宋体" pitchFamily="2" charset="-122"/>
            </a:endParaRPr>
          </a:p>
          <a:p>
            <a:pPr>
              <a:defRPr/>
            </a:pPr>
            <a:endParaRPr kumimoji="1" lang="zh-CN" altLang="en-US" sz="2800" b="1" dirty="0">
              <a:latin typeface="Times New Roman" pitchFamily="18" charset="0"/>
            </a:endParaRPr>
          </a:p>
          <a:p>
            <a:pPr marL="342900" indent="-342900">
              <a:lnSpc>
                <a:spcPct val="80000"/>
              </a:lnSpc>
              <a:spcBef>
                <a:spcPct val="20000"/>
              </a:spcBef>
              <a:buClr>
                <a:schemeClr val="hlink"/>
              </a:buClr>
              <a:buFont typeface="Wingdings" pitchFamily="2" charset="2"/>
              <a:buNone/>
              <a:defRPr/>
            </a:pPr>
            <a:endParaRPr kumimoji="1" lang="zh-CN" altLang="en-US" sz="1900" kern="0" dirty="0">
              <a:latin typeface="+mn-lt"/>
              <a:ea typeface="+mn-ea"/>
            </a:endParaRPr>
          </a:p>
          <a:p>
            <a:pPr marL="342900" indent="-342900">
              <a:lnSpc>
                <a:spcPct val="80000"/>
              </a:lnSpc>
              <a:spcBef>
                <a:spcPct val="20000"/>
              </a:spcBef>
              <a:buClr>
                <a:schemeClr val="hlink"/>
              </a:buClr>
              <a:buFont typeface="Wingdings" pitchFamily="2" charset="2"/>
              <a:buNone/>
              <a:defRPr/>
            </a:pPr>
            <a:endParaRPr kumimoji="1" lang="en-US" altLang="zh-CN" sz="1900" kern="0" dirty="0">
              <a:latin typeface="+mn-lt"/>
              <a:ea typeface="+mn-ea"/>
            </a:endParaRPr>
          </a:p>
        </p:txBody>
      </p:sp>
      <p:sp>
        <p:nvSpPr>
          <p:cNvPr id="6" name="Rectangle 3"/>
          <p:cNvSpPr txBox="1">
            <a:spLocks noChangeArrowheads="1"/>
          </p:cNvSpPr>
          <p:nvPr/>
        </p:nvSpPr>
        <p:spPr bwMode="auto">
          <a:xfrm>
            <a:off x="1857375" y="2714625"/>
            <a:ext cx="5129213" cy="2876550"/>
          </a:xfrm>
          <a:prstGeom prst="rect">
            <a:avLst/>
          </a:prstGeom>
          <a:noFill/>
          <a:ln w="9525">
            <a:noFill/>
            <a:miter lim="800000"/>
            <a:headEnd/>
            <a:tailEnd/>
          </a:ln>
        </p:spPr>
        <p:txBody>
          <a:bodyPr/>
          <a:lstStyle/>
          <a:p>
            <a:pPr marL="342900" indent="-342900">
              <a:lnSpc>
                <a:spcPct val="90000"/>
              </a:lnSpc>
              <a:spcBef>
                <a:spcPct val="20000"/>
              </a:spcBef>
              <a:buClr>
                <a:schemeClr val="hlink"/>
              </a:buClr>
              <a:buFont typeface="Wingdings" pitchFamily="2" charset="2"/>
              <a:buNone/>
              <a:defRPr/>
            </a:pPr>
            <a:r>
              <a:rPr lang="zh-CN" altLang="en-US" sz="2100" b="1" kern="0">
                <a:solidFill>
                  <a:srgbClr val="0000FF"/>
                </a:solidFill>
                <a:latin typeface="楷体_GB2312" pitchFamily="49" charset="-122"/>
                <a:ea typeface="楷体_GB2312" pitchFamily="49" charset="-122"/>
              </a:rPr>
              <a:t>第</a:t>
            </a:r>
            <a:r>
              <a:rPr lang="en-US" altLang="zh-CN" sz="2100" b="1" kern="0">
                <a:solidFill>
                  <a:srgbClr val="0000FF"/>
                </a:solidFill>
                <a:latin typeface="楷体_GB2312" pitchFamily="49" charset="-122"/>
                <a:ea typeface="楷体_GB2312" pitchFamily="49" charset="-122"/>
              </a:rPr>
              <a:t>1</a:t>
            </a:r>
            <a:r>
              <a:rPr lang="zh-CN" altLang="en-US" sz="2100" b="1" kern="0">
                <a:solidFill>
                  <a:srgbClr val="0000FF"/>
                </a:solidFill>
                <a:latin typeface="楷体_GB2312" pitchFamily="49" charset="-122"/>
                <a:ea typeface="楷体_GB2312" pitchFamily="49" charset="-122"/>
              </a:rPr>
              <a:t>碗面条        非常好</a:t>
            </a:r>
          </a:p>
          <a:p>
            <a:pPr marL="342900" indent="-342900">
              <a:lnSpc>
                <a:spcPct val="90000"/>
              </a:lnSpc>
              <a:spcBef>
                <a:spcPct val="20000"/>
              </a:spcBef>
              <a:buClr>
                <a:schemeClr val="hlink"/>
              </a:buClr>
              <a:buFont typeface="Wingdings" pitchFamily="2" charset="2"/>
              <a:buNone/>
              <a:defRPr/>
            </a:pPr>
            <a:r>
              <a:rPr lang="zh-CN" altLang="en-US" sz="2100" b="1" kern="0">
                <a:solidFill>
                  <a:srgbClr val="0000FF"/>
                </a:solidFill>
                <a:latin typeface="楷体_GB2312" pitchFamily="49" charset="-122"/>
                <a:ea typeface="楷体_GB2312" pitchFamily="49" charset="-122"/>
              </a:rPr>
              <a:t>第</a:t>
            </a:r>
            <a:r>
              <a:rPr lang="en-US" altLang="zh-CN" sz="2100" b="1" kern="0">
                <a:solidFill>
                  <a:srgbClr val="0000FF"/>
                </a:solidFill>
                <a:latin typeface="楷体_GB2312" pitchFamily="49" charset="-122"/>
                <a:ea typeface="楷体_GB2312" pitchFamily="49" charset="-122"/>
              </a:rPr>
              <a:t>2</a:t>
            </a:r>
            <a:r>
              <a:rPr lang="zh-CN" altLang="en-US" sz="2100" b="1" kern="0">
                <a:solidFill>
                  <a:srgbClr val="0000FF"/>
                </a:solidFill>
                <a:latin typeface="楷体_GB2312" pitchFamily="49" charset="-122"/>
                <a:ea typeface="楷体_GB2312" pitchFamily="49" charset="-122"/>
              </a:rPr>
              <a:t>碗面条        很好</a:t>
            </a:r>
          </a:p>
          <a:p>
            <a:pPr marL="342900" indent="-342900">
              <a:lnSpc>
                <a:spcPct val="90000"/>
              </a:lnSpc>
              <a:spcBef>
                <a:spcPct val="20000"/>
              </a:spcBef>
              <a:buClr>
                <a:schemeClr val="hlink"/>
              </a:buClr>
              <a:buFont typeface="Wingdings" pitchFamily="2" charset="2"/>
              <a:buNone/>
              <a:defRPr/>
            </a:pPr>
            <a:r>
              <a:rPr lang="zh-CN" altLang="en-US" sz="2100" b="1" kern="0">
                <a:solidFill>
                  <a:srgbClr val="0000FF"/>
                </a:solidFill>
                <a:latin typeface="楷体_GB2312" pitchFamily="49" charset="-122"/>
                <a:ea typeface="楷体_GB2312" pitchFamily="49" charset="-122"/>
              </a:rPr>
              <a:t>第</a:t>
            </a:r>
            <a:r>
              <a:rPr lang="en-US" altLang="zh-CN" sz="2100" b="1" kern="0">
                <a:solidFill>
                  <a:srgbClr val="0000FF"/>
                </a:solidFill>
                <a:latin typeface="楷体_GB2312" pitchFamily="49" charset="-122"/>
                <a:ea typeface="楷体_GB2312" pitchFamily="49" charset="-122"/>
              </a:rPr>
              <a:t>3</a:t>
            </a:r>
            <a:r>
              <a:rPr lang="zh-CN" altLang="en-US" sz="2100" b="1" kern="0">
                <a:solidFill>
                  <a:srgbClr val="0000FF"/>
                </a:solidFill>
                <a:latin typeface="楷体_GB2312" pitchFamily="49" charset="-122"/>
                <a:ea typeface="楷体_GB2312" pitchFamily="49" charset="-122"/>
              </a:rPr>
              <a:t>碗面条        好</a:t>
            </a:r>
          </a:p>
          <a:p>
            <a:pPr marL="342900" indent="-342900">
              <a:lnSpc>
                <a:spcPct val="90000"/>
              </a:lnSpc>
              <a:spcBef>
                <a:spcPct val="20000"/>
              </a:spcBef>
              <a:buClr>
                <a:schemeClr val="hlink"/>
              </a:buClr>
              <a:buFont typeface="Wingdings" pitchFamily="2" charset="2"/>
              <a:buNone/>
              <a:defRPr/>
            </a:pPr>
            <a:r>
              <a:rPr lang="zh-CN" altLang="en-US" sz="2100" b="1" kern="0">
                <a:solidFill>
                  <a:srgbClr val="0000FF"/>
                </a:solidFill>
                <a:latin typeface="楷体_GB2312" pitchFamily="49" charset="-122"/>
                <a:ea typeface="楷体_GB2312" pitchFamily="49" charset="-122"/>
              </a:rPr>
              <a:t>第</a:t>
            </a:r>
            <a:r>
              <a:rPr lang="en-US" altLang="zh-CN" sz="2100" b="1" kern="0">
                <a:solidFill>
                  <a:srgbClr val="0000FF"/>
                </a:solidFill>
                <a:latin typeface="楷体_GB2312" pitchFamily="49" charset="-122"/>
                <a:ea typeface="楷体_GB2312" pitchFamily="49" charset="-122"/>
              </a:rPr>
              <a:t>4</a:t>
            </a:r>
            <a:r>
              <a:rPr lang="zh-CN" altLang="en-US" sz="2100" b="1" kern="0">
                <a:solidFill>
                  <a:srgbClr val="0000FF"/>
                </a:solidFill>
                <a:latin typeface="楷体_GB2312" pitchFamily="49" charset="-122"/>
                <a:ea typeface="楷体_GB2312" pitchFamily="49" charset="-122"/>
              </a:rPr>
              <a:t>碗面条        不错</a:t>
            </a:r>
          </a:p>
          <a:p>
            <a:pPr marL="342900" indent="-342900">
              <a:lnSpc>
                <a:spcPct val="90000"/>
              </a:lnSpc>
              <a:spcBef>
                <a:spcPct val="20000"/>
              </a:spcBef>
              <a:buClr>
                <a:schemeClr val="hlink"/>
              </a:buClr>
              <a:buFont typeface="Wingdings" pitchFamily="2" charset="2"/>
              <a:buNone/>
              <a:defRPr/>
            </a:pPr>
            <a:r>
              <a:rPr lang="zh-CN" altLang="en-US" sz="2100" b="1" kern="0">
                <a:solidFill>
                  <a:srgbClr val="0000FF"/>
                </a:solidFill>
                <a:latin typeface="楷体_GB2312" pitchFamily="49" charset="-122"/>
                <a:ea typeface="楷体_GB2312" pitchFamily="49" charset="-122"/>
              </a:rPr>
              <a:t>第</a:t>
            </a:r>
            <a:r>
              <a:rPr lang="en-US" altLang="zh-CN" sz="2100" b="1" kern="0">
                <a:solidFill>
                  <a:srgbClr val="0000FF"/>
                </a:solidFill>
                <a:latin typeface="楷体_GB2312" pitchFamily="49" charset="-122"/>
                <a:ea typeface="楷体_GB2312" pitchFamily="49" charset="-122"/>
              </a:rPr>
              <a:t>5</a:t>
            </a:r>
            <a:r>
              <a:rPr lang="zh-CN" altLang="en-US" sz="2100" b="1" kern="0">
                <a:solidFill>
                  <a:srgbClr val="0000FF"/>
                </a:solidFill>
                <a:latin typeface="楷体_GB2312" pitchFamily="49" charset="-122"/>
                <a:ea typeface="楷体_GB2312" pitchFamily="49" charset="-122"/>
              </a:rPr>
              <a:t>碗面条        可以</a:t>
            </a:r>
          </a:p>
          <a:p>
            <a:pPr marL="342900" indent="-342900">
              <a:lnSpc>
                <a:spcPct val="90000"/>
              </a:lnSpc>
              <a:spcBef>
                <a:spcPct val="20000"/>
              </a:spcBef>
              <a:buClr>
                <a:schemeClr val="hlink"/>
              </a:buClr>
              <a:buFont typeface="Wingdings" pitchFamily="2" charset="2"/>
              <a:buNone/>
              <a:defRPr/>
            </a:pPr>
            <a:r>
              <a:rPr lang="zh-CN" altLang="en-US" sz="2100" b="1" kern="0">
                <a:solidFill>
                  <a:srgbClr val="0000FF"/>
                </a:solidFill>
                <a:latin typeface="楷体_GB2312" pitchFamily="49" charset="-122"/>
                <a:ea typeface="楷体_GB2312" pitchFamily="49" charset="-122"/>
              </a:rPr>
              <a:t>第</a:t>
            </a:r>
            <a:r>
              <a:rPr lang="en-US" altLang="zh-CN" sz="2100" b="1" kern="0">
                <a:solidFill>
                  <a:srgbClr val="0000FF"/>
                </a:solidFill>
                <a:latin typeface="楷体_GB2312" pitchFamily="49" charset="-122"/>
                <a:ea typeface="楷体_GB2312" pitchFamily="49" charset="-122"/>
              </a:rPr>
              <a:t>6</a:t>
            </a:r>
            <a:r>
              <a:rPr lang="zh-CN" altLang="en-US" sz="2100" b="1" kern="0">
                <a:solidFill>
                  <a:srgbClr val="0000FF"/>
                </a:solidFill>
                <a:latin typeface="楷体_GB2312" pitchFamily="49" charset="-122"/>
                <a:ea typeface="楷体_GB2312" pitchFamily="49" charset="-122"/>
              </a:rPr>
              <a:t>碗面条        不想吃了</a:t>
            </a:r>
          </a:p>
          <a:p>
            <a:pPr marL="342900" indent="-342900">
              <a:lnSpc>
                <a:spcPct val="90000"/>
              </a:lnSpc>
              <a:spcBef>
                <a:spcPct val="20000"/>
              </a:spcBef>
              <a:buClr>
                <a:schemeClr val="hlink"/>
              </a:buClr>
              <a:buFont typeface="Wingdings" pitchFamily="2" charset="2"/>
              <a:buNone/>
              <a:defRPr/>
            </a:pPr>
            <a:r>
              <a:rPr lang="zh-CN" altLang="en-US" sz="2100" b="1" kern="0">
                <a:solidFill>
                  <a:srgbClr val="0000FF"/>
                </a:solidFill>
                <a:latin typeface="楷体_GB2312" pitchFamily="49" charset="-122"/>
                <a:ea typeface="楷体_GB2312" pitchFamily="49" charset="-122"/>
              </a:rPr>
              <a:t>第</a:t>
            </a:r>
            <a:r>
              <a:rPr lang="en-US" altLang="zh-CN" sz="2100" b="1" kern="0">
                <a:solidFill>
                  <a:srgbClr val="0000FF"/>
                </a:solidFill>
                <a:latin typeface="楷体_GB2312" pitchFamily="49" charset="-122"/>
                <a:ea typeface="楷体_GB2312" pitchFamily="49" charset="-122"/>
              </a:rPr>
              <a:t>7</a:t>
            </a:r>
            <a:r>
              <a:rPr lang="zh-CN" altLang="en-US" sz="2100" b="1" kern="0">
                <a:solidFill>
                  <a:srgbClr val="0000FF"/>
                </a:solidFill>
                <a:latin typeface="楷体_GB2312" pitchFamily="49" charset="-122"/>
                <a:ea typeface="楷体_GB2312" pitchFamily="49" charset="-122"/>
              </a:rPr>
              <a:t>碗面条        不舒服了</a:t>
            </a:r>
            <a:endParaRPr lang="zh-CN" altLang="en-US" sz="2100" b="1" kern="0" dirty="0">
              <a:solidFill>
                <a:srgbClr val="0000FF"/>
              </a:solidFill>
              <a:latin typeface="楷体_GB2312" pitchFamily="49" charset="-122"/>
              <a:ea typeface="楷体_GB2312" pitchFamily="49" charset="-122"/>
            </a:endParaRPr>
          </a:p>
        </p:txBody>
      </p:sp>
      <p:sp>
        <p:nvSpPr>
          <p:cNvPr id="7" name="Rectangle 4"/>
          <p:cNvSpPr>
            <a:spLocks noChangeArrowheads="1"/>
          </p:cNvSpPr>
          <p:nvPr/>
        </p:nvSpPr>
        <p:spPr bwMode="auto">
          <a:xfrm>
            <a:off x="285750" y="5429250"/>
            <a:ext cx="8858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FF9933"/>
              </a:buClr>
              <a:buSzPct val="70000"/>
              <a:buFont typeface="Wingdings" pitchFamily="2" charset="2"/>
              <a:buNone/>
            </a:pPr>
            <a:r>
              <a:rPr lang="en-US" altLang="zh-CN" b="1">
                <a:latin typeface="宋体" pitchFamily="2" charset="-122"/>
                <a:ea typeface="宋体" pitchFamily="2" charset="-122"/>
              </a:rPr>
              <a:t>    </a:t>
            </a:r>
            <a:r>
              <a:rPr lang="zh-CN" altLang="en-US" sz="2000" b="1">
                <a:latin typeface="宋体" pitchFamily="2" charset="-122"/>
                <a:ea typeface="宋体" pitchFamily="2" charset="-122"/>
              </a:rPr>
              <a:t>七碗面条给人的感受每一个都不一样，若分别为七碗面条评价打分</a:t>
            </a:r>
            <a:r>
              <a:rPr lang="en-US" altLang="zh-CN" sz="2000" b="1">
                <a:ea typeface="宋体" pitchFamily="2" charset="-122"/>
              </a:rPr>
              <a:t>……</a:t>
            </a:r>
            <a:endParaRPr lang="en-US" altLang="zh-CN" sz="2000" b="1">
              <a:latin typeface="宋体" pitchFamily="2" charset="-122"/>
              <a:ea typeface="宋体" pitchFamily="2" charset="-122"/>
            </a:endParaRPr>
          </a:p>
        </p:txBody>
      </p:sp>
    </p:spTree>
    <p:controls>
      <mc:AlternateContent xmlns:mc="http://schemas.openxmlformats.org/markup-compatibility/2006">
        <mc:Choice xmlns:v="urn:schemas-microsoft-com:vml" Requires="v">
          <p:control spid="1026" name="WindowsMediaPlayer1" r:id="rId2" imgW="3095238" imgH="2085714"/>
        </mc:Choice>
        <mc:Fallback>
          <p:control name="WindowsMediaPlayer1" r:id="rId2" imgW="3095238" imgH="2085714">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2420938"/>
                  <a:ext cx="3095625" cy="2087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82334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P spid="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51920" y="332656"/>
            <a:ext cx="3024336" cy="501774"/>
          </a:xfrm>
          <a:solidFill>
            <a:srgbClr val="FFC000"/>
          </a:solidFill>
        </p:spPr>
        <p:txBody>
          <a:bodyPr/>
          <a:lstStyle/>
          <a:p>
            <a:pPr eaLnBrk="1" hangingPunct="1"/>
            <a:r>
              <a:rPr lang="zh-CN" altLang="en-US" sz="2400" b="1" smtClean="0"/>
              <a:t>总效用和边际效用</a:t>
            </a:r>
          </a:p>
        </p:txBody>
      </p:sp>
      <p:graphicFrame>
        <p:nvGraphicFramePr>
          <p:cNvPr id="417795" name="Group 3"/>
          <p:cNvGraphicFramePr>
            <a:graphicFrameLocks noGrp="1"/>
          </p:cNvGraphicFramePr>
          <p:nvPr>
            <p:ph type="tbl" idx="1"/>
          </p:nvPr>
        </p:nvGraphicFramePr>
        <p:xfrm>
          <a:off x="468313" y="1196975"/>
          <a:ext cx="7704137" cy="4809492"/>
        </p:xfrm>
        <a:graphic>
          <a:graphicData uri="http://schemas.openxmlformats.org/drawingml/2006/table">
            <a:tbl>
              <a:tblPr/>
              <a:tblGrid>
                <a:gridCol w="2443162"/>
                <a:gridCol w="1808163"/>
                <a:gridCol w="1939925"/>
                <a:gridCol w="1512887"/>
              </a:tblGrid>
              <a:tr h="563563">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zh-CN" altLang="en-US" sz="2800" b="1" i="0" u="none" strike="noStrike" cap="none" normalizeH="0" baseline="0" smtClean="0">
                          <a:ln>
                            <a:noFill/>
                          </a:ln>
                          <a:solidFill>
                            <a:schemeClr val="tx1"/>
                          </a:solidFill>
                          <a:effectLst/>
                          <a:latin typeface="Times New Roman" pitchFamily="18" charset="0"/>
                          <a:ea typeface="黑体" pitchFamily="49" charset="-122"/>
                        </a:rPr>
                        <a:t>面条的消费量</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zh-CN" altLang="en-US" sz="2800" b="1" i="0" u="none" strike="noStrike" cap="none" normalizeH="0" baseline="0" smtClean="0">
                          <a:ln>
                            <a:noFill/>
                          </a:ln>
                          <a:solidFill>
                            <a:schemeClr val="tx1"/>
                          </a:solidFill>
                          <a:effectLst/>
                          <a:latin typeface="Times New Roman" pitchFamily="18" charset="0"/>
                          <a:ea typeface="黑体" pitchFamily="49" charset="-122"/>
                        </a:rPr>
                        <a:t>总效用</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zh-CN" altLang="en-US" sz="2800" b="1" i="0" u="none" strike="noStrike" cap="none" normalizeH="0" baseline="0" smtClean="0">
                          <a:ln>
                            <a:noFill/>
                          </a:ln>
                          <a:solidFill>
                            <a:schemeClr val="tx1"/>
                          </a:solidFill>
                          <a:effectLst/>
                          <a:latin typeface="Times New Roman" pitchFamily="18" charset="0"/>
                          <a:ea typeface="黑体" pitchFamily="49" charset="-122"/>
                        </a:rPr>
                        <a:t>边际效用</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黑体" pitchFamily="49" charset="-122"/>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10</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10-0</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endParaRPr kumimoji="1" lang="en-US"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18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8</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18-10</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endParaRPr kumimoji="1" lang="en-US"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6</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24-18</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endParaRPr kumimoji="1" lang="en-US"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4</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28-24</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endParaRPr kumimoji="1" lang="en-US"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r>
              <a:tr h="509588">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30-28</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endParaRPr kumimoji="1" lang="en-US"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0</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30-30</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endParaRPr kumimoji="1" lang="en-US"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2800" b="1" i="0" u="none" strike="noStrike" cap="none" normalizeH="0" baseline="0" smtClean="0">
                          <a:ln>
                            <a:noFill/>
                          </a:ln>
                          <a:solidFill>
                            <a:schemeClr val="tx1"/>
                          </a:solidFill>
                          <a:effectLst/>
                          <a:latin typeface="Times New Roman" pitchFamily="18" charset="0"/>
                          <a:ea typeface="宋体" pitchFamily="2" charset="-122"/>
                        </a:rPr>
                        <a:t>28-30</a:t>
                      </a:r>
                      <a:r>
                        <a:rPr kumimoji="1" lang="zh-CN" altLang="en-US" sz="2800" b="1" i="0" u="none" strike="noStrike" cap="none" normalizeH="0" baseline="0" smtClean="0">
                          <a:ln>
                            <a:noFill/>
                          </a:ln>
                          <a:solidFill>
                            <a:schemeClr val="tx1"/>
                          </a:solidFill>
                          <a:effectLst/>
                          <a:latin typeface="Times New Roman" pitchFamily="18" charset="0"/>
                          <a:ea typeface="宋体" pitchFamily="2" charset="-122"/>
                        </a:rPr>
                        <a:t>）</a:t>
                      </a:r>
                      <a:endParaRPr kumimoji="1" lang="en-US"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Monotype Sorts" pitchFamily="2" charset="2"/>
                        <a:buNone/>
                        <a:tabLst/>
                      </a:pPr>
                      <a:endParaRPr kumimoji="1" lang="zh-CN" altLang="zh-CN" sz="2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7266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7795"/>
                                        </p:tgtEl>
                                        <p:attrNameLst>
                                          <p:attrName>style.visibility</p:attrName>
                                        </p:attrNameLst>
                                      </p:cBhvr>
                                      <p:to>
                                        <p:strVal val="visible"/>
                                      </p:to>
                                    </p:set>
                                    <p:animEffect transition="in" filter="blinds(horizontal)">
                                      <p:cBhvr>
                                        <p:cTn id="7" dur="500"/>
                                        <p:tgtEl>
                                          <p:spTgt spid="417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主题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主题5</Template>
  <TotalTime>365</TotalTime>
  <Words>1711</Words>
  <Application>Microsoft Office PowerPoint</Application>
  <PresentationFormat>全屏显示(4:3)</PresentationFormat>
  <Paragraphs>195</Paragraphs>
  <Slides>29</Slides>
  <Notes>6</Notes>
  <HiddenSlides>0</HiddenSlides>
  <MMClips>0</MMClips>
  <ScaleCrop>false</ScaleCrop>
  <HeadingPairs>
    <vt:vector size="4" baseType="variant">
      <vt:variant>
        <vt:lpstr>主题</vt:lpstr>
      </vt:variant>
      <vt:variant>
        <vt:i4>2</vt:i4>
      </vt:variant>
      <vt:variant>
        <vt:lpstr>幻灯片标题</vt:lpstr>
      </vt:variant>
      <vt:variant>
        <vt:i4>29</vt:i4>
      </vt:variant>
    </vt:vector>
  </HeadingPairs>
  <TitlesOfParts>
    <vt:vector size="31" baseType="lpstr">
      <vt:lpstr>主题5</vt:lpstr>
      <vt:lpstr>1_主题5</vt:lpstr>
      <vt:lpstr>项目三   消费经济学  任务2  春晚怪圈：边际效用递减规律</vt:lpstr>
      <vt:lpstr>PowerPoint 演示文稿</vt:lpstr>
      <vt:lpstr>PowerPoint 演示文稿</vt:lpstr>
      <vt:lpstr>PowerPoint 演示文稿</vt:lpstr>
      <vt:lpstr>春晚的怪圈</vt:lpstr>
      <vt:lpstr>总效用TU与边际效用MU</vt:lpstr>
      <vt:lpstr>边 际</vt:lpstr>
      <vt:lpstr>PowerPoint 演示文稿</vt:lpstr>
      <vt:lpstr>总效用和边际效用</vt:lpstr>
      <vt:lpstr>吃面条的效用曲线</vt:lpstr>
      <vt:lpstr>总效用TU与边际效用MU的关系</vt:lpstr>
      <vt:lpstr>边际效用递减规律</vt:lpstr>
      <vt:lpstr>PowerPoint 演示文稿</vt:lpstr>
      <vt:lpstr>PowerPoint 演示文稿</vt:lpstr>
      <vt:lpstr>PowerPoint 演示文稿</vt:lpstr>
      <vt:lpstr>PowerPoint 演示文稿</vt:lpstr>
      <vt:lpstr>PowerPoint 演示文稿</vt:lpstr>
      <vt:lpstr>启     示</vt:lpstr>
      <vt:lpstr>PowerPoint 演示文稿</vt:lpstr>
      <vt:lpstr>货币的边际效用</vt:lpstr>
      <vt:lpstr>经典案例</vt:lpstr>
      <vt:lpstr>PowerPoint 演示文稿</vt:lpstr>
      <vt:lpstr>PowerPoint 演示文稿</vt:lpstr>
      <vt:lpstr>PowerPoint 演示文稿</vt:lpstr>
      <vt:lpstr>基数效用论的消费者均衡</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29</cp:revision>
  <dcterms:created xsi:type="dcterms:W3CDTF">2018-05-15T03:06:57Z</dcterms:created>
  <dcterms:modified xsi:type="dcterms:W3CDTF">2019-04-09T12:29:05Z</dcterms:modified>
</cp:coreProperties>
</file>