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notesMasterIdLst>
    <p:notesMasterId r:id="rId16"/>
  </p:notesMasterIdLst>
  <p:sldIdLst>
    <p:sldId id="277" r:id="rId4"/>
    <p:sldId id="306" r:id="rId5"/>
    <p:sldId id="279" r:id="rId6"/>
    <p:sldId id="257" r:id="rId7"/>
    <p:sldId id="258" r:id="rId8"/>
    <p:sldId id="282" r:id="rId9"/>
    <p:sldId id="283" r:id="rId10"/>
    <p:sldId id="284" r:id="rId11"/>
    <p:sldId id="285" r:id="rId12"/>
    <p:sldId id="286" r:id="rId13"/>
    <p:sldId id="287" r:id="rId14"/>
    <p:sldId id="367" r:id="rId15"/>
    <p:sldId id="368" r:id="rId17"/>
    <p:sldId id="288" r:id="rId18"/>
    <p:sldId id="366" r:id="rId19"/>
    <p:sldId id="289" r:id="rId20"/>
    <p:sldId id="290" r:id="rId21"/>
    <p:sldId id="291" r:id="rId22"/>
    <p:sldId id="292" r:id="rId23"/>
    <p:sldId id="293" r:id="rId24"/>
    <p:sldId id="294" r:id="rId25"/>
    <p:sldId id="295" r:id="rId26"/>
    <p:sldId id="296" r:id="rId27"/>
    <p:sldId id="297" r:id="rId28"/>
    <p:sldId id="354" r:id="rId29"/>
    <p:sldId id="355" r:id="rId30"/>
    <p:sldId id="356" r:id="rId31"/>
    <p:sldId id="357" r:id="rId32"/>
    <p:sldId id="361" r:id="rId33"/>
    <p:sldId id="370" r:id="rId34"/>
    <p:sldId id="372" r:id="rId35"/>
    <p:sldId id="371" r:id="rId36"/>
    <p:sldId id="300" r:id="rId37"/>
    <p:sldId id="301" r:id="rId38"/>
    <p:sldId id="373" r:id="rId39"/>
    <p:sldId id="374" r:id="rId40"/>
    <p:sldId id="302" r:id="rId41"/>
    <p:sldId id="303" r:id="rId42"/>
    <p:sldId id="375" r:id="rId43"/>
    <p:sldId id="304" r:id="rId44"/>
    <p:sldId id="305" r:id="rId45"/>
    <p:sldId id="376" r:id="rId46"/>
    <p:sldId id="377" r:id="rId47"/>
    <p:sldId id="378" r:id="rId48"/>
    <p:sldId id="280" r:id="rId49"/>
    <p:sldId id="281" r:id="rId5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4" userDrawn="1">
          <p15:clr>
            <a:srgbClr val="A4A3A4"/>
          </p15:clr>
        </p15:guide>
        <p15:guide id="2" pos="285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067" autoAdjust="0"/>
  </p:normalViewPr>
  <p:slideViewPr>
    <p:cSldViewPr showGuides="1">
      <p:cViewPr varScale="1">
        <p:scale>
          <a:sx n="72" d="100"/>
          <a:sy n="72" d="100"/>
        </p:scale>
        <p:origin x="1113" y="27"/>
      </p:cViewPr>
      <p:guideLst>
        <p:guide orient="horz" pos="2164"/>
        <p:guide pos="2858"/>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3" Type="http://schemas.openxmlformats.org/officeDocument/2006/relationships/tableStyles" Target="tableStyles.xml"/><Relationship Id="rId52" Type="http://schemas.openxmlformats.org/officeDocument/2006/relationships/viewProps" Target="viewProps.xml"/><Relationship Id="rId51" Type="http://schemas.openxmlformats.org/officeDocument/2006/relationships/presProps" Target="presProps.xml"/><Relationship Id="rId50" Type="http://schemas.openxmlformats.org/officeDocument/2006/relationships/slide" Target="slides/slide46.xml"/><Relationship Id="rId5" Type="http://schemas.openxmlformats.org/officeDocument/2006/relationships/slide" Target="slides/slide2.xml"/><Relationship Id="rId49" Type="http://schemas.openxmlformats.org/officeDocument/2006/relationships/slide" Target="slides/slide45.xml"/><Relationship Id="rId48" Type="http://schemas.openxmlformats.org/officeDocument/2006/relationships/slide" Target="slides/slide44.xml"/><Relationship Id="rId47" Type="http://schemas.openxmlformats.org/officeDocument/2006/relationships/slide" Target="slides/slide43.xml"/><Relationship Id="rId46" Type="http://schemas.openxmlformats.org/officeDocument/2006/relationships/slide" Target="slides/slide42.xml"/><Relationship Id="rId45" Type="http://schemas.openxmlformats.org/officeDocument/2006/relationships/slide" Target="slides/slide41.xml"/><Relationship Id="rId44" Type="http://schemas.openxmlformats.org/officeDocument/2006/relationships/slide" Target="slides/slide40.xml"/><Relationship Id="rId43" Type="http://schemas.openxmlformats.org/officeDocument/2006/relationships/slide" Target="slides/slide39.xml"/><Relationship Id="rId42" Type="http://schemas.openxmlformats.org/officeDocument/2006/relationships/slide" Target="slides/slide38.xml"/><Relationship Id="rId41" Type="http://schemas.openxmlformats.org/officeDocument/2006/relationships/slide" Target="slides/slide37.xml"/><Relationship Id="rId40" Type="http://schemas.openxmlformats.org/officeDocument/2006/relationships/slide" Target="slides/slide36.xml"/><Relationship Id="rId4" Type="http://schemas.openxmlformats.org/officeDocument/2006/relationships/slide" Target="slides/slide1.xml"/><Relationship Id="rId39" Type="http://schemas.openxmlformats.org/officeDocument/2006/relationships/slide" Target="slides/slide35.xml"/><Relationship Id="rId38" Type="http://schemas.openxmlformats.org/officeDocument/2006/relationships/slide" Target="slides/slide34.xml"/><Relationship Id="rId37" Type="http://schemas.openxmlformats.org/officeDocument/2006/relationships/slide" Target="slides/slide33.xml"/><Relationship Id="rId36" Type="http://schemas.openxmlformats.org/officeDocument/2006/relationships/slide" Target="slides/slide32.xml"/><Relationship Id="rId35" Type="http://schemas.openxmlformats.org/officeDocument/2006/relationships/slide" Target="slides/slide31.xml"/><Relationship Id="rId34" Type="http://schemas.openxmlformats.org/officeDocument/2006/relationships/slide" Target="slides/slide30.xml"/><Relationship Id="rId33" Type="http://schemas.openxmlformats.org/officeDocument/2006/relationships/slide" Target="slides/slide29.xml"/><Relationship Id="rId32" Type="http://schemas.openxmlformats.org/officeDocument/2006/relationships/slide" Target="slides/slide28.xml"/><Relationship Id="rId31" Type="http://schemas.openxmlformats.org/officeDocument/2006/relationships/slide" Target="slides/slide27.xml"/><Relationship Id="rId30" Type="http://schemas.openxmlformats.org/officeDocument/2006/relationships/slide" Target="slides/slide26.xml"/><Relationship Id="rId3" Type="http://schemas.openxmlformats.org/officeDocument/2006/relationships/slideMaster" Target="slideMasters/slideMaster2.xml"/><Relationship Id="rId29" Type="http://schemas.openxmlformats.org/officeDocument/2006/relationships/slide" Target="slides/slide25.xml"/><Relationship Id="rId28" Type="http://schemas.openxmlformats.org/officeDocument/2006/relationships/slide" Target="slides/slide24.xml"/><Relationship Id="rId27" Type="http://schemas.openxmlformats.org/officeDocument/2006/relationships/slide" Target="slides/slide23.xml"/><Relationship Id="rId26" Type="http://schemas.openxmlformats.org/officeDocument/2006/relationships/slide" Target="slides/slide22.xml"/><Relationship Id="rId25" Type="http://schemas.openxmlformats.org/officeDocument/2006/relationships/slide" Target="slides/slide21.xml"/><Relationship Id="rId24" Type="http://schemas.openxmlformats.org/officeDocument/2006/relationships/slide" Target="slides/slide20.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notesMaster" Target="notesMasters/notesMaster1.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CDEB9A-86F4-4A0B-BF4C-B17A151F9C45}"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642469-FA05-40BF-ACBE-9B26A4AEAE5E}"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62466" name="Rectangle 7"/>
          <p:cNvSpPr txBox="1">
            <a:spLocks noGrp="1" noChangeArrowheads="1"/>
          </p:cNvSpPr>
          <p:nvPr/>
        </p:nvSpPr>
        <p:spPr bwMode="auto">
          <a:xfrm>
            <a:off x="3883025" y="8685213"/>
            <a:ext cx="2973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8419B561-D6CB-4CED-9267-A68889666AC1}" type="slidenum">
              <a:rPr lang="en-US" altLang="zh-CN" sz="1200"/>
            </a:fld>
            <a:endParaRPr lang="en-US" altLang="zh-CN" sz="1200"/>
          </a:p>
        </p:txBody>
      </p:sp>
      <p:sp>
        <p:nvSpPr>
          <p:cNvPr id="62467" name="Rectangle 2"/>
          <p:cNvSpPr>
            <a:spLocks noGrp="1" noRot="1" noChangeAspect="1" noChangeArrowheads="1" noTextEdit="1"/>
          </p:cNvSpPr>
          <p:nvPr>
            <p:ph type="sldImg"/>
          </p:nvPr>
        </p:nvSpPr>
        <p:spPr>
          <a:xfrm>
            <a:off x="1143000" y="534988"/>
            <a:ext cx="4572000" cy="3429000"/>
          </a:xfrm>
        </p:spPr>
      </p:sp>
      <p:sp>
        <p:nvSpPr>
          <p:cNvPr id="62468" name="Rectangle 3"/>
          <p:cNvSpPr>
            <a:spLocks noGrp="1" noChangeArrowheads="1"/>
          </p:cNvSpPr>
          <p:nvPr>
            <p:ph type="body" idx="1"/>
          </p:nvPr>
        </p:nvSpPr>
        <p:spPr>
          <a:xfrm>
            <a:off x="685800" y="4248150"/>
            <a:ext cx="5486400"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pPr eaLnBrk="1" hangingPunct="1"/>
            <a:r>
              <a:rPr lang="en-US" altLang="zh-CN" smtClean="0"/>
              <a:t>It is hard to think of examples of </a:t>
            </a:r>
            <a:r>
              <a:rPr lang="en-US" altLang="zh-CN" i="1" smtClean="0"/>
              <a:t>perfect</a:t>
            </a:r>
            <a:r>
              <a:rPr lang="en-US" altLang="zh-CN" smtClean="0"/>
              <a:t> substitutes.  (Even nickels and dimes are probably not perfect substitutes:  I’d rather carry 10 dimes in my pocket than 20 nickels.)  </a:t>
            </a:r>
            <a:endParaRPr lang="en-US" altLang="zh-CN" smtClean="0"/>
          </a:p>
          <a:p>
            <a:pPr eaLnBrk="1" hangingPunct="1"/>
            <a:endParaRPr lang="en-US" altLang="zh-CN" smtClean="0"/>
          </a:p>
          <a:p>
            <a:pPr eaLnBrk="1" hangingPunct="1"/>
            <a:r>
              <a:rPr lang="en-US" altLang="zh-CN" smtClean="0"/>
              <a:t>But it’s easy to think of examples that are </a:t>
            </a:r>
            <a:r>
              <a:rPr lang="en-US" altLang="zh-CN" i="1" smtClean="0"/>
              <a:t>close</a:t>
            </a:r>
            <a:r>
              <a:rPr lang="en-US" altLang="zh-CN" smtClean="0"/>
              <a:t> substitutes, and therefore are likely to have indifference curves that are not very bowed:</a:t>
            </a:r>
            <a:endParaRPr lang="en-US" altLang="zh-CN" smtClean="0"/>
          </a:p>
          <a:p>
            <a:pPr eaLnBrk="1" hangingPunct="1"/>
            <a:endParaRPr lang="en-US" altLang="zh-CN" smtClean="0"/>
          </a:p>
          <a:p>
            <a:pPr eaLnBrk="1" hangingPunct="1"/>
            <a:r>
              <a:rPr lang="en-US" altLang="zh-CN" smtClean="0"/>
              <a:t>1) Movies (at the movie theater) and videos at home.  A consumer might be willing to trade two videos for one night at the movies.  </a:t>
            </a:r>
            <a:endParaRPr lang="en-US" altLang="zh-CN" smtClean="0"/>
          </a:p>
          <a:p>
            <a:pPr eaLnBrk="1" hangingPunct="1"/>
            <a:endParaRPr lang="en-US" altLang="zh-CN" smtClean="0"/>
          </a:p>
          <a:p>
            <a:pPr eaLnBrk="1" hangingPunct="1"/>
            <a:r>
              <a:rPr lang="en-US" altLang="zh-CN" smtClean="0"/>
              <a:t>2)  Coke and Pepsi (for consumers that do not perceive much difference between them).</a:t>
            </a:r>
            <a:endParaRPr lang="en-US" altLang="zh-CN" smtClean="0"/>
          </a:p>
          <a:p>
            <a:pPr eaLnBrk="1" hangingPunct="1"/>
            <a:endParaRPr lang="en-US" altLang="zh-CN" smtClean="0"/>
          </a:p>
          <a:p>
            <a:pPr eaLnBrk="1" hangingPunct="1"/>
            <a:r>
              <a:rPr lang="en-US" altLang="zh-CN" smtClean="0"/>
              <a:t>3)  Vacations in Hawaii and vacations in the Bahamas</a:t>
            </a:r>
            <a:endParaRPr lang="en-US" altLang="zh-CN" smtClean="0"/>
          </a:p>
          <a:p>
            <a:pPr eaLnBrk="1" hangingPunct="1"/>
            <a:endParaRPr lang="zh-CN" altLang="zh-CN" smtClean="0"/>
          </a:p>
        </p:txBody>
      </p:sp>
    </p:spTree>
  </p:cSld>
  <p:clrMapOvr>
    <a:overrideClrMapping bg1="lt1" tx1="dk1" bg2="lt2" tx2="dk2" accent1="accent1" accent2="accent2" accent3="accent3" accent4="accent4" accent5="accent5" accent6="accent6" hlink="hlink" folHlink="folHlink"/>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63490" name="Rectangle 7"/>
          <p:cNvSpPr txBox="1">
            <a:spLocks noGrp="1" noChangeArrowheads="1"/>
          </p:cNvSpPr>
          <p:nvPr/>
        </p:nvSpPr>
        <p:spPr bwMode="auto">
          <a:xfrm>
            <a:off x="3883025" y="8685213"/>
            <a:ext cx="2973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D93F13FA-FE5C-40A7-8C62-15BD154E5F75}" type="slidenum">
              <a:rPr lang="en-US" altLang="zh-CN" sz="1200"/>
            </a:fld>
            <a:endParaRPr lang="en-US" altLang="zh-CN" sz="1200"/>
          </a:p>
        </p:txBody>
      </p:sp>
      <p:sp>
        <p:nvSpPr>
          <p:cNvPr id="63491" name="Rectangle 2"/>
          <p:cNvSpPr>
            <a:spLocks noGrp="1" noRot="1" noChangeAspect="1" noChangeArrowheads="1" noTextEdit="1"/>
          </p:cNvSpPr>
          <p:nvPr>
            <p:ph type="sldImg"/>
          </p:nvPr>
        </p:nvSpPr>
        <p:spPr>
          <a:xfrm>
            <a:off x="1143000" y="534988"/>
            <a:ext cx="4572000" cy="3429000"/>
          </a:xfrm>
        </p:spPr>
      </p:sp>
      <p:sp>
        <p:nvSpPr>
          <p:cNvPr id="63492" name="Rectangle 3"/>
          <p:cNvSpPr>
            <a:spLocks noGrp="1" noChangeArrowheads="1"/>
          </p:cNvSpPr>
          <p:nvPr>
            <p:ph type="body" idx="1"/>
          </p:nvPr>
        </p:nvSpPr>
        <p:spPr>
          <a:xfrm>
            <a:off x="685800" y="4248150"/>
            <a:ext cx="5486400" cy="421005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p>
            <a:pPr eaLnBrk="1" hangingPunct="1"/>
            <a:r>
              <a:rPr lang="en-US" altLang="zh-CN" smtClean="0"/>
              <a:t>Again, It is hard to think of examples of perfect complements.  But it’s easy to think of examples that are good though not perfect complements, and therefore are likely to have indifference curves that are very bowed:</a:t>
            </a:r>
            <a:endParaRPr lang="en-US" altLang="zh-CN" smtClean="0"/>
          </a:p>
          <a:p>
            <a:pPr eaLnBrk="1" hangingPunct="1"/>
            <a:endParaRPr lang="en-US" altLang="zh-CN" smtClean="0"/>
          </a:p>
          <a:p>
            <a:pPr eaLnBrk="1" hangingPunct="1"/>
            <a:r>
              <a:rPr lang="en-US" altLang="zh-CN" smtClean="0"/>
              <a:t>1) Tickets to rock concerts and parking at the arena in which the concert takes place</a:t>
            </a:r>
            <a:endParaRPr lang="en-US" altLang="zh-CN" smtClean="0"/>
          </a:p>
          <a:p>
            <a:pPr eaLnBrk="1" hangingPunct="1"/>
            <a:endParaRPr lang="en-US" altLang="zh-CN" smtClean="0"/>
          </a:p>
          <a:p>
            <a:pPr eaLnBrk="1" hangingPunct="1"/>
            <a:r>
              <a:rPr lang="en-US" altLang="zh-CN" smtClean="0"/>
              <a:t>2) Hot dogs and hot-dog buns</a:t>
            </a:r>
            <a:endParaRPr lang="en-US" altLang="zh-CN" smtClean="0"/>
          </a:p>
          <a:p>
            <a:pPr eaLnBrk="1" hangingPunct="1"/>
            <a:endParaRPr lang="en-US" altLang="zh-CN" smtClean="0"/>
          </a:p>
          <a:p>
            <a:pPr eaLnBrk="1" hangingPunct="1"/>
            <a:r>
              <a:rPr lang="en-US" altLang="zh-CN" smtClean="0"/>
              <a:t>3) Brewed Starbucks coffee and 20 spoons of sugar  (If you don’t get this one, you probably haven’t tried brewed Starbucks coffee!)</a:t>
            </a:r>
            <a:endParaRPr lang="en-US" altLang="zh-CN" smtClean="0"/>
          </a:p>
        </p:txBody>
      </p:sp>
    </p:spTree>
  </p:cSld>
  <p:clrMapOvr>
    <a:overrideClrMapping bg1="lt1" tx1="dk1" bg2="lt2" tx2="dk2" accent1="accent1" accent2="accent2" accent3="accent3" accent4="accent4" accent5="accent5" accent6="accent6" hlink="hlink" folHlink="folHlink"/>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bg bwMode="auto">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p:sp>
      <p:sp>
        <p:nvSpPr>
          <p:cNvPr id="61443" name="Rectangle 3"/>
          <p:cNvSpPr>
            <a:spLocks noGrp="1" noRot="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smtClean="0"/>
              <a:t>At </a:t>
            </a:r>
            <a:r>
              <a:rPr lang="en-US" altLang="zh-CN" b="1" smtClean="0"/>
              <a:t>A</a:t>
            </a:r>
            <a:r>
              <a:rPr lang="en-US" altLang="zh-CN" smtClean="0"/>
              <a:t>, Hurley has few fish, so an additional fish is very valuable to him. </a:t>
            </a:r>
            <a:endParaRPr lang="en-US" altLang="zh-CN" smtClean="0"/>
          </a:p>
          <a:p>
            <a:pPr eaLnBrk="1" hangingPunct="1"/>
            <a:endParaRPr lang="en-US" altLang="zh-CN" smtClean="0"/>
          </a:p>
          <a:p>
            <a:pPr eaLnBrk="1" hangingPunct="1"/>
            <a:r>
              <a:rPr lang="en-US" altLang="zh-CN" smtClean="0"/>
              <a:t>At </a:t>
            </a:r>
            <a:r>
              <a:rPr lang="en-US" altLang="zh-CN" b="1" smtClean="0"/>
              <a:t>B</a:t>
            </a:r>
            <a:r>
              <a:rPr lang="en-US" altLang="zh-CN" smtClean="0"/>
              <a:t>, Hurley already has lots of fish, so an additional one is not as valuable to him.  </a:t>
            </a:r>
            <a:endParaRPr lang="en-US" altLang="zh-CN" smtClean="0"/>
          </a:p>
        </p:txBody>
      </p:sp>
    </p:spTree>
  </p:cSld>
  <p:clrMapOvr>
    <a:overrideClrMapping bg1="lt1" tx1="dk1" bg2="lt2" tx2="dk2" accent1="accent1" accent2="accent2" accent3="accent3" accent4="accent4" accent5="accent5" accent6="accent6" hlink="hlink" folHlink="folHlink"/>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1B642469-FA05-40BF-ACBE-9B26A4AEAE5E}"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6"/>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9"/>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3" y="115888"/>
            <a:ext cx="7720012" cy="563563"/>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914400"/>
            <a:ext cx="4076700" cy="5334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86300" y="914400"/>
            <a:ext cx="4076700" cy="5334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Rectangle 4"/>
          <p:cNvSpPr>
            <a:spLocks noGrp="1" noChangeArrowheads="1"/>
          </p:cNvSpPr>
          <p:nvPr>
            <p:ph type="dt" sz="half" idx="10"/>
          </p:nvPr>
        </p:nvSpPr>
        <p:spPr>
          <a:xfrm>
            <a:off x="3203575" y="6597650"/>
            <a:ext cx="2667000" cy="260351"/>
          </a:xfrm>
          <a:prstGeom prst="rect">
            <a:avLst/>
          </a:prstGeom>
        </p:spPr>
        <p:txBody>
          <a:bodyPr/>
          <a:lstStyle>
            <a:lvl1pPr>
              <a:defRPr/>
            </a:lvl1pPr>
          </a:lstStyle>
          <a:p>
            <a:pPr>
              <a:defRPr/>
            </a:pPr>
            <a:r>
              <a:rPr lang="en-US" altLang="zh-CN"/>
              <a:t>《</a:t>
            </a:r>
            <a:r>
              <a:rPr lang="zh-CN" altLang="en-US"/>
              <a:t>经济学基础</a:t>
            </a:r>
            <a:r>
              <a:rPr lang="en-US" altLang="zh-CN"/>
              <a:t>》</a:t>
            </a:r>
            <a:endParaRPr lang="zh-CN" altLang="en-US"/>
          </a:p>
        </p:txBody>
      </p:sp>
      <p:sp>
        <p:nvSpPr>
          <p:cNvPr id="6" name="Rectangle 5"/>
          <p:cNvSpPr>
            <a:spLocks noGrp="1" noChangeArrowheads="1"/>
          </p:cNvSpPr>
          <p:nvPr>
            <p:ph type="ftr" sz="quarter" idx="11"/>
          </p:nvPr>
        </p:nvSpPr>
        <p:spPr>
          <a:xfrm>
            <a:off x="7019925" y="6559549"/>
            <a:ext cx="1860550" cy="298451"/>
          </a:xfrm>
          <a:prstGeom prst="rect">
            <a:avLst/>
          </a:prstGeom>
        </p:spPr>
        <p:txBody>
          <a:bodyPr/>
          <a:lstStyle>
            <a:lvl1pPr>
              <a:defRPr/>
            </a:lvl1pPr>
          </a:lstStyle>
          <a:p>
            <a:pPr>
              <a:defRPr/>
            </a:pPr>
            <a:r>
              <a:rPr lang="zh-CN" altLang="en-US"/>
              <a:t>日照职业技术学院</a:t>
            </a:r>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122239"/>
            <a:ext cx="7543800" cy="12954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719263"/>
            <a:ext cx="4038600" cy="44116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quarter" idx="2"/>
          </p:nvPr>
        </p:nvSpPr>
        <p:spPr>
          <a:xfrm>
            <a:off x="4648200" y="1719264"/>
            <a:ext cx="4038600" cy="212883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内容占位符 4"/>
          <p:cNvSpPr>
            <a:spLocks noGrp="1"/>
          </p:cNvSpPr>
          <p:nvPr>
            <p:ph sz="quarter" idx="3"/>
          </p:nvPr>
        </p:nvSpPr>
        <p:spPr>
          <a:xfrm>
            <a:off x="4648200" y="4000501"/>
            <a:ext cx="4038600" cy="21304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Rectangle 5"/>
          <p:cNvSpPr>
            <a:spLocks noGrp="1" noChangeArrowheads="1"/>
          </p:cNvSpPr>
          <p:nvPr>
            <p:ph type="dt" sz="half" idx="10"/>
          </p:nvPr>
        </p:nvSpPr>
        <p:spPr>
          <a:xfrm>
            <a:off x="3203575" y="6597650"/>
            <a:ext cx="2667000" cy="260351"/>
          </a:xfrm>
          <a:prstGeom prst="rect">
            <a:avLst/>
          </a:prstGeom>
        </p:spPr>
        <p:txBody>
          <a:bodyPr/>
          <a:lstStyle>
            <a:lvl1pPr>
              <a:defRPr smtClean="0"/>
            </a:lvl1pPr>
          </a:lstStyle>
          <a:p>
            <a:pPr>
              <a:defRPr/>
            </a:pPr>
            <a:r>
              <a:rPr lang="en-US" altLang="zh-CN"/>
              <a:t>《</a:t>
            </a:r>
            <a:r>
              <a:rPr lang="zh-CN" altLang="en-US"/>
              <a:t>经济学基础</a:t>
            </a:r>
            <a:r>
              <a:rPr lang="en-US" altLang="zh-CN"/>
              <a:t>》</a:t>
            </a:r>
            <a:endParaRPr lang="en-US" altLang="zh-CN"/>
          </a:p>
        </p:txBody>
      </p:sp>
      <p:sp>
        <p:nvSpPr>
          <p:cNvPr id="7" name="Rectangle 6"/>
          <p:cNvSpPr>
            <a:spLocks noGrp="1" noChangeArrowheads="1"/>
          </p:cNvSpPr>
          <p:nvPr>
            <p:ph type="ftr" sz="quarter" idx="11"/>
          </p:nvPr>
        </p:nvSpPr>
        <p:spPr>
          <a:xfrm>
            <a:off x="7019925" y="6559549"/>
            <a:ext cx="1860550" cy="298451"/>
          </a:xfrm>
          <a:prstGeom prst="rect">
            <a:avLst/>
          </a:prstGeom>
        </p:spPr>
        <p:txBody>
          <a:bodyPr/>
          <a:lstStyle>
            <a:lvl1pPr>
              <a:defRPr smtClean="0"/>
            </a:lvl1pPr>
          </a:lstStyle>
          <a:p>
            <a:pPr>
              <a:defRPr/>
            </a:pPr>
            <a:r>
              <a:rPr lang="zh-CN" altLang="en-US"/>
              <a:t>日照职业技术学院</a:t>
            </a:r>
            <a:endParaRPr lang="en-US" altLang="zh-CN"/>
          </a:p>
        </p:txBody>
      </p:sp>
      <p:sp>
        <p:nvSpPr>
          <p:cNvPr id="8" name="Rectangle 7"/>
          <p:cNvSpPr>
            <a:spLocks noGrp="1" noChangeArrowheads="1"/>
          </p:cNvSpPr>
          <p:nvPr>
            <p:ph type="sldNum" sz="quarter" idx="12"/>
          </p:nvPr>
        </p:nvSpPr>
        <p:spPr>
          <a:xfrm>
            <a:off x="6553200" y="6248400"/>
            <a:ext cx="2133600" cy="457200"/>
          </a:xfrm>
          <a:prstGeom prst="rect">
            <a:avLst/>
          </a:prstGeom>
        </p:spPr>
        <p:txBody>
          <a:bodyPr/>
          <a:lstStyle>
            <a:lvl1pPr>
              <a:defRPr>
                <a:ea typeface="黑体" panose="02010609060101010101" pitchFamily="49" charset="-122"/>
              </a:defRPr>
            </a:lvl1pPr>
          </a:lstStyle>
          <a:p>
            <a:pPr>
              <a:defRPr/>
            </a:pPr>
            <a:fld id="{D27725BD-8AF7-4B24-A546-3B1EF5BE2609}" type="slidenum">
              <a:rPr lang="en-US" altLang="zh-CN"/>
            </a:fld>
            <a:endParaRPr lang="en-US" altLang="zh-C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6"/>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1"/>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dirty="0"/>
          </a:p>
        </p:txBody>
      </p:sp>
      <p:sp>
        <p:nvSpPr>
          <p:cNvPr id="3" name="内容占位符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sp>
        <p:nvSpPr>
          <p:cNvPr id="4" name="内容占位符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73049"/>
            <a:ext cx="3008313" cy="1162051"/>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9"/>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smtClean="0"/>
          </a:p>
        </p:txBody>
      </p:sp>
      <p:sp>
        <p:nvSpPr>
          <p:cNvPr id="4" name="文本占位符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9"/>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3" y="115888"/>
            <a:ext cx="7720012" cy="563563"/>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914400"/>
            <a:ext cx="4076700" cy="5334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86300" y="914400"/>
            <a:ext cx="4076700" cy="53340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Rectangle 5"/>
          <p:cNvSpPr>
            <a:spLocks noGrp="1" noChangeArrowheads="1"/>
          </p:cNvSpPr>
          <p:nvPr>
            <p:ph type="ftr" sz="quarter" idx="11"/>
          </p:nvPr>
        </p:nvSpPr>
        <p:spPr>
          <a:xfrm>
            <a:off x="7019925" y="6559549"/>
            <a:ext cx="1860550" cy="298451"/>
          </a:xfrm>
          <a:prstGeom prst="rect">
            <a:avLst/>
          </a:prstGeom>
        </p:spPr>
        <p:txBody>
          <a:bodyPr/>
          <a:lstStyle>
            <a:lvl1pPr>
              <a:defRPr/>
            </a:lvl1pPr>
          </a:lstStyle>
          <a:p>
            <a:pPr>
              <a:defRPr/>
            </a:pPr>
            <a:r>
              <a:rPr lang="zh-CN" altLang="en-US"/>
              <a:t>日照职业技术学院</a:t>
            </a:r>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TwoObj">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122239"/>
            <a:ext cx="7543800" cy="12954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719263"/>
            <a:ext cx="4038600" cy="44116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quarter" idx="2"/>
          </p:nvPr>
        </p:nvSpPr>
        <p:spPr>
          <a:xfrm>
            <a:off x="4648200" y="1719264"/>
            <a:ext cx="4038600" cy="212883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内容占位符 4"/>
          <p:cNvSpPr>
            <a:spLocks noGrp="1"/>
          </p:cNvSpPr>
          <p:nvPr>
            <p:ph sz="quarter" idx="3"/>
          </p:nvPr>
        </p:nvSpPr>
        <p:spPr>
          <a:xfrm>
            <a:off x="4648200" y="4000501"/>
            <a:ext cx="4038600" cy="2130425"/>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Rectangle 6"/>
          <p:cNvSpPr>
            <a:spLocks noGrp="1" noChangeArrowheads="1"/>
          </p:cNvSpPr>
          <p:nvPr>
            <p:ph type="ftr" sz="quarter" idx="11"/>
          </p:nvPr>
        </p:nvSpPr>
        <p:spPr>
          <a:xfrm>
            <a:off x="7019925" y="6559549"/>
            <a:ext cx="1860550" cy="298451"/>
          </a:xfrm>
          <a:prstGeom prst="rect">
            <a:avLst/>
          </a:prstGeom>
        </p:spPr>
        <p:txBody>
          <a:bodyPr/>
          <a:lstStyle>
            <a:lvl1pPr>
              <a:defRPr smtClean="0"/>
            </a:lvl1pPr>
          </a:lstStyle>
          <a:p>
            <a:pPr>
              <a:defRPr/>
            </a:pPr>
            <a:r>
              <a:rPr lang="zh-CN" altLang="en-US"/>
              <a:t>日照职业技术学院</a:t>
            </a:r>
            <a:endParaRPr lang="en-US" altLang="zh-CN"/>
          </a:p>
        </p:txBody>
      </p:sp>
      <p:sp>
        <p:nvSpPr>
          <p:cNvPr id="8" name="Rectangle 7"/>
          <p:cNvSpPr>
            <a:spLocks noGrp="1" noChangeArrowheads="1"/>
          </p:cNvSpPr>
          <p:nvPr>
            <p:ph type="sldNum" sz="quarter" idx="12"/>
          </p:nvPr>
        </p:nvSpPr>
        <p:spPr>
          <a:xfrm>
            <a:off x="6553200" y="6248400"/>
            <a:ext cx="2133600" cy="457200"/>
          </a:xfrm>
          <a:prstGeom prst="rect">
            <a:avLst/>
          </a:prstGeom>
        </p:spPr>
        <p:txBody>
          <a:bodyPr/>
          <a:lstStyle>
            <a:lvl1pPr>
              <a:defRPr>
                <a:ea typeface="黑体" panose="02010609060101010101" pitchFamily="49" charset="-122"/>
              </a:defRPr>
            </a:lvl1pPr>
          </a:lstStyle>
          <a:p>
            <a:pPr>
              <a:defRPr/>
            </a:pPr>
            <a:fld id="{D27725BD-8AF7-4B24-A546-3B1EF5BE2609}" type="slidenum">
              <a:rPr lang="en-US" altLang="zh-CN"/>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1"/>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dirty="0"/>
          </a:p>
        </p:txBody>
      </p:sp>
      <p:sp>
        <p:nvSpPr>
          <p:cNvPr id="3" name="内容占位符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sp>
        <p:nvSpPr>
          <p:cNvPr id="4" name="内容占位符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6356351"/>
            <a:ext cx="2133600" cy="365125"/>
          </a:xfrm>
          <a:prstGeom prst="rect">
            <a:avLst/>
          </a:prstGeom>
        </p:spPr>
        <p:txBody>
          <a:bodyPr/>
          <a:lstStyle>
            <a:lvl1pPr>
              <a:defRPr/>
            </a:lvl1pPr>
          </a:lstStyle>
          <a:p>
            <a:fld id="{530820CF-B880-4189-942D-D702A7CBA730}" type="datetimeFigureOut">
              <a:rPr lang="zh-CN" altLang="en-US" smtClean="0"/>
            </a:fld>
            <a:endParaRPr lang="zh-CN" altLang="en-US"/>
          </a:p>
        </p:txBody>
      </p:sp>
      <p:sp>
        <p:nvSpPr>
          <p:cNvPr id="3" name="页脚占位符 2"/>
          <p:cNvSpPr>
            <a:spLocks noGrp="1"/>
          </p:cNvSpPr>
          <p:nvPr>
            <p:ph type="ftr" sz="quarter" idx="11"/>
          </p:nvPr>
        </p:nvSpPr>
        <p:spPr>
          <a:xfrm>
            <a:off x="3124200" y="6356351"/>
            <a:ext cx="2895600" cy="365125"/>
          </a:xfrm>
          <a:prstGeom prst="rect">
            <a:avLst/>
          </a:prstGeom>
        </p:spPr>
        <p:txBody>
          <a:bodyPr/>
          <a:lstStyle>
            <a:lvl1pPr>
              <a:defRPr/>
            </a:lvl1pPr>
          </a:lstStyle>
          <a:p>
            <a:endParaRPr lang="zh-CN" altLang="en-US"/>
          </a:p>
        </p:txBody>
      </p:sp>
      <p:sp>
        <p:nvSpPr>
          <p:cNvPr id="4" name="灯片编号占位符 3"/>
          <p:cNvSpPr>
            <a:spLocks noGrp="1"/>
          </p:cNvSpPr>
          <p:nvPr>
            <p:ph type="sldNum" sz="quarter" idx="12"/>
          </p:nvPr>
        </p:nvSpPr>
        <p:spPr>
          <a:xfrm>
            <a:off x="6553200" y="6356351"/>
            <a:ext cx="2133600" cy="365125"/>
          </a:xfrm>
          <a:prstGeom prst="rect">
            <a:avLst/>
          </a:prstGeom>
        </p:spPr>
        <p:txBody>
          <a:bodyPr/>
          <a:lstStyle>
            <a:lvl1pPr>
              <a:defRPr/>
            </a:lvl1pPr>
          </a:lstStyle>
          <a:p>
            <a:fld id="{0C913308-F349-4B6D-A68A-DD1791B4A57B}" type="slidenum">
              <a:rPr lang="zh-CN" altLang="en-US" smtClean="0"/>
            </a:fld>
            <a:endParaRPr lang="zh-CN" alt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73049"/>
            <a:ext cx="3008313" cy="1162051"/>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9"/>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endParaRPr lang="zh-CN" altLang="en-US" noProof="0" smtClean="0"/>
          </a:p>
        </p:txBody>
      </p:sp>
      <p:sp>
        <p:nvSpPr>
          <p:cNvPr id="4" name="文本占位符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2.jpeg"/><Relationship Id="rId14" Type="http://schemas.openxmlformats.org/officeDocument/2006/relationships/image" Target="../media/image1.jpeg"/><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6" Type="http://schemas.openxmlformats.org/officeDocument/2006/relationships/theme" Target="../theme/theme2.xml"/><Relationship Id="rId15" Type="http://schemas.openxmlformats.org/officeDocument/2006/relationships/image" Target="../media/image2.jpeg"/><Relationship Id="rId14" Type="http://schemas.openxmlformats.org/officeDocument/2006/relationships/image" Target="../media/image1.jpeg"/><Relationship Id="rId13" Type="http://schemas.openxmlformats.org/officeDocument/2006/relationships/slideLayout" Target="../slideLayouts/slideLayout26.xml"/><Relationship Id="rId12" Type="http://schemas.openxmlformats.org/officeDocument/2006/relationships/slideLayout" Target="../slideLayouts/slideLayout25.xml"/><Relationship Id="rId11" Type="http://schemas.openxmlformats.org/officeDocument/2006/relationships/slideLayout" Target="../slideLayouts/slideLayout24.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9"/>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dirty="0" smtClean="0"/>
              <a:t>单击此处编辑母版标题样式</a:t>
            </a:r>
            <a:endParaRPr lang="zh-CN" altLang="en-US" dirty="0" smtClean="0"/>
          </a:p>
        </p:txBody>
      </p:sp>
      <p:sp>
        <p:nvSpPr>
          <p:cNvPr id="1027" name="文本占位符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smtClean="0"/>
          </a:p>
        </p:txBody>
      </p:sp>
      <p:pic>
        <p:nvPicPr>
          <p:cNvPr id="1028" name="图片 7" descr="timg.jpg"/>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32588" y="6021389"/>
            <a:ext cx="2195512"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圆角矩形 9"/>
          <p:cNvSpPr/>
          <p:nvPr/>
        </p:nvSpPr>
        <p:spPr>
          <a:xfrm>
            <a:off x="153244" y="289531"/>
            <a:ext cx="1800200" cy="576064"/>
          </a:xfrm>
          <a:prstGeom prst="roundRect">
            <a:avLst/>
          </a:prstGeom>
          <a:blipFill>
            <a:blip r:embed="rId15"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dirty="0" smtClean="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rPr>
              <a:t>经济学基础</a:t>
            </a:r>
            <a:endPar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iming>
    <p:tnLst>
      <p:par>
        <p:cTn id="1" dur="indefinite" restart="never" nodeType="tmRoot"/>
      </p:par>
    </p:tnLst>
  </p:timing>
  <p:txStyles>
    <p:titleStyle>
      <a:lvl1pPr algn="ctr" rtl="0" eaLnBrk="1" fontAlgn="base" hangingPunct="1">
        <a:spcBef>
          <a:spcPct val="0"/>
        </a:spcBef>
        <a:spcAft>
          <a:spcPct val="0"/>
        </a:spcAft>
        <a:defRPr sz="3200" kern="1200">
          <a:solidFill>
            <a:schemeClr val="tx1"/>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2pPr>
      <a:lvl3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3pPr>
      <a:lvl4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4pPr>
      <a:lvl5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5pPr>
      <a:lvl6pPr marL="4572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6pPr>
      <a:lvl7pPr marL="9144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7pPr>
      <a:lvl8pPr marL="13716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8pPr>
      <a:lvl9pPr marL="18288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9"/>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dirty="0" smtClean="0"/>
              <a:t>单击此处编辑母版标题样式</a:t>
            </a:r>
            <a:endParaRPr lang="zh-CN" altLang="en-US" dirty="0" smtClean="0"/>
          </a:p>
        </p:txBody>
      </p:sp>
      <p:sp>
        <p:nvSpPr>
          <p:cNvPr id="1027" name="文本占位符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smtClean="0"/>
          </a:p>
        </p:txBody>
      </p:sp>
      <p:pic>
        <p:nvPicPr>
          <p:cNvPr id="1028" name="图片 7" descr="timg.jpg"/>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732588" y="6021389"/>
            <a:ext cx="2195512" cy="728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圆角矩形 9"/>
          <p:cNvSpPr/>
          <p:nvPr/>
        </p:nvSpPr>
        <p:spPr>
          <a:xfrm>
            <a:off x="153244" y="289531"/>
            <a:ext cx="1466428" cy="576064"/>
          </a:xfrm>
          <a:prstGeom prst="roundRect">
            <a:avLst/>
          </a:prstGeom>
          <a:blipFill>
            <a:blip r:embed="rId15"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CN" altLang="en-US" dirty="0" smtClean="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rPr>
              <a:t>经济学基础</a:t>
            </a:r>
            <a:endParaRPr lang="zh-CN" altLang="en-US" dirty="0">
              <a:ln w="18000">
                <a:solidFill>
                  <a:schemeClr val="accent2">
                    <a:satMod val="140000"/>
                  </a:schemeClr>
                </a:solidFill>
                <a:prstDash val="solid"/>
                <a:miter lim="800000"/>
              </a:ln>
              <a:solidFill>
                <a:srgbClr val="0070C0"/>
              </a:solidFill>
              <a:effectLst>
                <a:outerShdw blurRad="25500" dist="23000" dir="7020000" algn="tl">
                  <a:srgbClr val="000000">
                    <a:alpha val="50000"/>
                  </a:srgbClr>
                </a:outerShdw>
              </a:effectLst>
            </a:endParaRP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Lst>
  <p:timing>
    <p:tnLst>
      <p:par>
        <p:cTn id="1" dur="indefinite" restart="never" nodeType="tmRoot"/>
      </p:par>
    </p:tnLst>
  </p:timing>
  <p:txStyles>
    <p:titleStyle>
      <a:lvl1pPr algn="ctr" rtl="0" eaLnBrk="1" fontAlgn="base" hangingPunct="1">
        <a:spcBef>
          <a:spcPct val="0"/>
        </a:spcBef>
        <a:spcAft>
          <a:spcPct val="0"/>
        </a:spcAft>
        <a:defRPr sz="3200" kern="1200">
          <a:solidFill>
            <a:schemeClr val="tx1"/>
          </a:solidFill>
          <a:latin typeface="微软雅黑" panose="020B0503020204020204" pitchFamily="34" charset="-122"/>
          <a:ea typeface="微软雅黑" panose="020B0503020204020204" pitchFamily="34" charset="-122"/>
          <a:cs typeface="+mj-cs"/>
        </a:defRPr>
      </a:lvl1pPr>
      <a:lvl2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2pPr>
      <a:lvl3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3pPr>
      <a:lvl4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4pPr>
      <a:lvl5pPr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5pPr>
      <a:lvl6pPr marL="4572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6pPr>
      <a:lvl7pPr marL="9144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7pPr>
      <a:lvl8pPr marL="13716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8pPr>
      <a:lvl9pPr marL="1828800" algn="ctr" rtl="0" eaLnBrk="1" fontAlgn="base" hangingPunct="1">
        <a:spcBef>
          <a:spcPct val="0"/>
        </a:spcBef>
        <a:spcAft>
          <a:spcPct val="0"/>
        </a:spcAft>
        <a:defRPr sz="32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image" Target="../media/image4.jpeg"/><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5.xml"/><Relationship Id="rId2" Type="http://schemas.openxmlformats.org/officeDocument/2006/relationships/image" Target="../media/image10.png"/><Relationship Id="rId1"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image" Target="../media/image11.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0.xml"/><Relationship Id="rId1" Type="http://schemas.openxmlformats.org/officeDocument/2006/relationships/image" Target="../media/image12.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0.xml"/><Relationship Id="rId1" Type="http://schemas.openxmlformats.org/officeDocument/2006/relationships/image" Target="../media/image12.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image" Target="../media/image14.wmf"/><Relationship Id="rId1" Type="http://schemas.openxmlformats.org/officeDocument/2006/relationships/image" Target="../media/image13.w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15.xml"/><Relationship Id="rId2" Type="http://schemas.openxmlformats.org/officeDocument/2006/relationships/image" Target="../media/image15.wmf"/><Relationship Id="rId1"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15.xml"/><Relationship Id="rId2" Type="http://schemas.openxmlformats.org/officeDocument/2006/relationships/image" Target="../media/image16.wmf"/><Relationship Id="rId1" Type="http://schemas.openxmlformats.org/officeDocument/2006/relationships/oleObject" Target="../embeddings/oleObject3.bin"/></Relationships>
</file>

<file path=ppt/slides/_rels/slide19.xml.rels><?xml version="1.0" encoding="UTF-8" standalone="yes"?>
<Relationships xmlns="http://schemas.openxmlformats.org/package/2006/relationships"><Relationship Id="rId9" Type="http://schemas.openxmlformats.org/officeDocument/2006/relationships/image" Target="../media/image25.wmf"/><Relationship Id="rId8" Type="http://schemas.openxmlformats.org/officeDocument/2006/relationships/image" Target="../media/image24.wmf"/><Relationship Id="rId7" Type="http://schemas.openxmlformats.org/officeDocument/2006/relationships/image" Target="../media/image23.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 Id="rId3" Type="http://schemas.openxmlformats.org/officeDocument/2006/relationships/image" Target="../media/image19.wmf"/><Relationship Id="rId2" Type="http://schemas.openxmlformats.org/officeDocument/2006/relationships/image" Target="../media/image18.wmf"/><Relationship Id="rId10" Type="http://schemas.openxmlformats.org/officeDocument/2006/relationships/slideLayout" Target="../slideLayouts/slideLayout26.xml"/><Relationship Id="rId1" Type="http://schemas.openxmlformats.org/officeDocument/2006/relationships/image" Target="../media/image17.wmf"/></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0.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5.xml"/><Relationship Id="rId1" Type="http://schemas.openxmlformats.org/officeDocument/2006/relationships/image" Target="../media/image2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image" Target="../media/image28.png"/><Relationship Id="rId1" Type="http://schemas.openxmlformats.org/officeDocument/2006/relationships/image" Target="../media/image2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4" Type="http://schemas.openxmlformats.org/officeDocument/2006/relationships/vmlDrawing" Target="../drawings/vmlDrawing4.vml"/><Relationship Id="rId3" Type="http://schemas.openxmlformats.org/officeDocument/2006/relationships/slideLayout" Target="../slideLayouts/slideLayout15.xml"/><Relationship Id="rId2" Type="http://schemas.openxmlformats.org/officeDocument/2006/relationships/image" Target="../media/image29.wmf"/><Relationship Id="rId1" Type="http://schemas.openxmlformats.org/officeDocument/2006/relationships/oleObject" Target="../embeddings/oleObject4.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4" Type="http://schemas.openxmlformats.org/officeDocument/2006/relationships/slideLayout" Target="../slideLayouts/slideLayout15.xml"/><Relationship Id="rId3" Type="http://schemas.openxmlformats.org/officeDocument/2006/relationships/image" Target="../media/image32.jpeg"/><Relationship Id="rId2" Type="http://schemas.openxmlformats.org/officeDocument/2006/relationships/image" Target="../media/image31.png"/><Relationship Id="rId1" Type="http://schemas.openxmlformats.org/officeDocument/2006/relationships/image" Target="../media/image30.jpeg"/></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33.jpeg"/></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34.jpeg"/></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35.jpeg"/></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2.jpeg"/></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36.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5.xml"/><Relationship Id="rId1" Type="http://schemas.openxmlformats.org/officeDocument/2006/relationships/image" Target="../media/image9.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11560" y="3903193"/>
            <a:ext cx="7772400" cy="1470025"/>
          </a:xfrm>
        </p:spPr>
        <p:txBody>
          <a:bodyPr>
            <a:normAutofit fontScale="90000"/>
          </a:bodyPr>
          <a:lstStyle/>
          <a:p>
            <a:pPr>
              <a:defRPr/>
            </a:pPr>
            <a:r>
              <a:rPr lang="zh-CN" altLang="en-US" sz="3600" dirty="0" smtClean="0">
                <a:latin typeface="方正小标宋简体" pitchFamily="65" charset="-122"/>
                <a:ea typeface="方正小标宋简体" pitchFamily="65" charset="-122"/>
              </a:rPr>
              <a:t>项目三   消费经济学</a:t>
            </a:r>
            <a:br>
              <a:rPr lang="en-US" altLang="zh-CN" sz="3600" dirty="0" smtClean="0">
                <a:latin typeface="方正小标宋简体" pitchFamily="65" charset="-122"/>
                <a:ea typeface="方正小标宋简体" pitchFamily="65" charset="-122"/>
              </a:rPr>
            </a:br>
            <a:br>
              <a:rPr lang="en-US" altLang="zh-CN" sz="3600" dirty="0" smtClean="0">
                <a:latin typeface="方正小标宋简体" pitchFamily="65" charset="-122"/>
                <a:ea typeface="方正小标宋简体" pitchFamily="65" charset="-122"/>
              </a:rPr>
            </a:br>
            <a:r>
              <a:rPr lang="zh-CN" altLang="en-US" sz="3600" dirty="0" smtClean="0">
                <a:solidFill>
                  <a:srgbClr val="FF0000"/>
                </a:solidFill>
                <a:latin typeface="方正小标宋简体" pitchFamily="65" charset="-122"/>
                <a:ea typeface="方正小标宋简体" pitchFamily="65" charset="-122"/>
              </a:rPr>
              <a:t>任务</a:t>
            </a:r>
            <a:r>
              <a:rPr lang="en-US" altLang="zh-CN" sz="3600" dirty="0" smtClean="0">
                <a:solidFill>
                  <a:srgbClr val="FF0000"/>
                </a:solidFill>
                <a:latin typeface="方正小标宋简体" pitchFamily="65" charset="-122"/>
                <a:ea typeface="方正小标宋简体" pitchFamily="65" charset="-122"/>
              </a:rPr>
              <a:t>3  </a:t>
            </a:r>
            <a:r>
              <a:rPr lang="zh-CN" altLang="en-US" sz="3600" dirty="0" smtClean="0">
                <a:solidFill>
                  <a:srgbClr val="FF0000"/>
                </a:solidFill>
                <a:latin typeface="方正小标宋简体" pitchFamily="65" charset="-122"/>
                <a:ea typeface="方正小标宋简体" pitchFamily="65" charset="-122"/>
              </a:rPr>
              <a:t>买</a:t>
            </a:r>
            <a:r>
              <a:rPr lang="en-US" altLang="zh-CN" sz="3600" dirty="0">
                <a:solidFill>
                  <a:srgbClr val="FF0000"/>
                </a:solidFill>
                <a:latin typeface="方正小标宋简体" pitchFamily="65" charset="-122"/>
                <a:ea typeface="方正小标宋简体" pitchFamily="65" charset="-122"/>
              </a:rPr>
              <a:t>CD</a:t>
            </a:r>
            <a:r>
              <a:rPr lang="zh-CN" altLang="en-US" sz="3600" dirty="0">
                <a:solidFill>
                  <a:srgbClr val="FF0000"/>
                </a:solidFill>
                <a:latin typeface="方正小标宋简体" pitchFamily="65" charset="-122"/>
                <a:ea typeface="方正小标宋简体" pitchFamily="65" charset="-122"/>
              </a:rPr>
              <a:t>还是买零食：无差异曲线</a:t>
            </a:r>
            <a:br>
              <a:rPr lang="zh-CN" altLang="en-US" sz="3600" dirty="0">
                <a:solidFill>
                  <a:srgbClr val="FF0000"/>
                </a:solidFill>
                <a:latin typeface="方正小标宋简体" pitchFamily="65" charset="-122"/>
                <a:ea typeface="方正小标宋简体" pitchFamily="65" charset="-122"/>
              </a:rPr>
            </a:br>
            <a:endParaRPr lang="zh-CN" altLang="en-US" sz="3600" dirty="0">
              <a:solidFill>
                <a:srgbClr val="FF0000"/>
              </a:solidFill>
              <a:latin typeface="方正小标宋简体" pitchFamily="65" charset="-122"/>
              <a:ea typeface="方正小标宋简体" pitchFamily="65" charset="-122"/>
            </a:endParaRPr>
          </a:p>
        </p:txBody>
      </p:sp>
      <p:pic>
        <p:nvPicPr>
          <p:cNvPr id="4" name="图片 3" descr="ph1015-p04517.jpg"/>
          <p:cNvPicPr>
            <a:picLocks noChangeAspect="1"/>
          </p:cNvPicPr>
          <p:nvPr/>
        </p:nvPicPr>
        <p:blipFill>
          <a:blip r:embed="rId1" cstate="print"/>
          <a:stretch>
            <a:fillRect/>
          </a:stretch>
        </p:blipFill>
        <p:spPr>
          <a:xfrm>
            <a:off x="4211960" y="1"/>
            <a:ext cx="4932040" cy="3290481"/>
          </a:xfrm>
          <a:prstGeom prst="rect">
            <a:avLst/>
          </a:prstGeom>
        </p:spPr>
      </p:pic>
      <p:pic>
        <p:nvPicPr>
          <p:cNvPr id="5" name="图片 4" descr="timg (1).jpg"/>
          <p:cNvPicPr>
            <a:picLocks noChangeAspect="1"/>
          </p:cNvPicPr>
          <p:nvPr/>
        </p:nvPicPr>
        <p:blipFill>
          <a:blip r:embed="rId2" cstate="print"/>
          <a:stretch>
            <a:fillRect/>
          </a:stretch>
        </p:blipFill>
        <p:spPr>
          <a:xfrm>
            <a:off x="0" y="1"/>
            <a:ext cx="4355976" cy="326698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Rectangle 4"/>
          <p:cNvSpPr>
            <a:spLocks noGrp="1" noChangeArrowheads="1"/>
          </p:cNvSpPr>
          <p:nvPr>
            <p:ph type="body" sz="half" idx="1"/>
          </p:nvPr>
        </p:nvSpPr>
        <p:spPr>
          <a:xfrm>
            <a:off x="457200" y="1490345"/>
            <a:ext cx="4714240" cy="1938655"/>
          </a:xfrm>
        </p:spPr>
        <p:txBody>
          <a:bodyPr/>
          <a:lstStyle/>
          <a:p>
            <a:pPr eaLnBrk="1" hangingPunct="1">
              <a:buFont typeface="Wingdings" panose="05000000000000000000" pitchFamily="2" charset="2"/>
              <a:buNone/>
            </a:pPr>
            <a:r>
              <a:rPr lang="zh-CN" altLang="en-US" sz="2800" b="1" dirty="0" smtClean="0">
                <a:solidFill>
                  <a:srgbClr val="0000FF"/>
                </a:solidFill>
              </a:rPr>
              <a:t>  </a:t>
            </a:r>
            <a:r>
              <a:rPr lang="zh-CN" altLang="en-US" sz="2800" dirty="0" smtClean="0">
                <a:solidFill>
                  <a:srgbClr val="0000FF"/>
                </a:solidFill>
                <a:latin typeface="宋体" panose="02010600030101010101" pitchFamily="2" charset="-122"/>
                <a:ea typeface="宋体" panose="02010600030101010101" pitchFamily="2" charset="-122"/>
              </a:rPr>
              <a:t>第二，同一个平面图上可以有无数条无差异曲线。</a:t>
            </a:r>
            <a:endParaRPr lang="zh-CN" altLang="en-US" sz="2800" dirty="0" smtClean="0">
              <a:solidFill>
                <a:srgbClr val="0000FF"/>
              </a:solidFill>
              <a:latin typeface="宋体" panose="02010600030101010101" pitchFamily="2" charset="-122"/>
              <a:ea typeface="宋体" panose="02010600030101010101" pitchFamily="2" charset="-122"/>
            </a:endParaRPr>
          </a:p>
          <a:p>
            <a:pPr eaLnBrk="1" hangingPunct="1">
              <a:lnSpc>
                <a:spcPct val="150000"/>
              </a:lnSpc>
              <a:buFont typeface="Wingdings" panose="05000000000000000000" pitchFamily="2" charset="2"/>
              <a:buNone/>
            </a:pPr>
            <a:r>
              <a:rPr lang="zh-CN" altLang="en-US" sz="2800" dirty="0" smtClean="0">
                <a:solidFill>
                  <a:srgbClr val="0000FF"/>
                </a:solidFill>
                <a:latin typeface="宋体" panose="02010600030101010101" pitchFamily="2" charset="-122"/>
                <a:ea typeface="宋体" panose="02010600030101010101" pitchFamily="2" charset="-122"/>
              </a:rPr>
              <a:t> </a:t>
            </a:r>
            <a:r>
              <a:rPr lang="en-US" altLang="zh-CN" sz="2800" dirty="0" smtClean="0">
                <a:solidFill>
                  <a:srgbClr val="0000FF"/>
                </a:solidFill>
                <a:latin typeface="宋体" panose="02010600030101010101" pitchFamily="2" charset="-122"/>
                <a:ea typeface="宋体" panose="02010600030101010101" pitchFamily="2" charset="-122"/>
              </a:rPr>
              <a:t> </a:t>
            </a:r>
            <a:r>
              <a:rPr lang="zh-CN" altLang="en-US" sz="2400" dirty="0" smtClean="0">
                <a:latin typeface="宋体" panose="02010600030101010101" pitchFamily="2" charset="-122"/>
                <a:ea typeface="宋体" panose="02010600030101010101" pitchFamily="2" charset="-122"/>
              </a:rPr>
              <a:t>同一条无差异曲线代表相同的效用，不同的无差异曲线代表不同的效用。</a:t>
            </a:r>
            <a:r>
              <a:rPr lang="zh-CN" altLang="en-US" sz="2400" dirty="0" smtClean="0">
                <a:highlight>
                  <a:srgbClr val="FFFF00"/>
                </a:highlight>
                <a:latin typeface="宋体" panose="02010600030101010101" pitchFamily="2" charset="-122"/>
                <a:ea typeface="宋体" panose="02010600030101010101" pitchFamily="2" charset="-122"/>
              </a:rPr>
              <a:t>离原点越远的无差异曲线，所代表的效用越大；离原点越近的无差异曲线，所代表的效用越小。</a:t>
            </a:r>
            <a:endParaRPr kumimoji="1" lang="zh-CN" altLang="en-US" sz="2400" dirty="0" smtClean="0">
              <a:highlight>
                <a:srgbClr val="FFFF00"/>
              </a:highlight>
              <a:latin typeface="宋体" panose="02010600030101010101" pitchFamily="2" charset="-122"/>
              <a:ea typeface="宋体" panose="02010600030101010101" pitchFamily="2" charset="-122"/>
            </a:endParaRPr>
          </a:p>
        </p:txBody>
      </p:sp>
      <p:sp>
        <p:nvSpPr>
          <p:cNvPr id="1027" name="日期占位符 4"/>
          <p:cNvSpPr>
            <a:spLocks noGrp="1"/>
          </p:cNvSpPr>
          <p:nvPr>
            <p:ph type="dt" sz="half" idx="4294967295"/>
          </p:nvPr>
        </p:nvSpPr>
        <p:spPr>
          <a:xfrm>
            <a:off x="3203575"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1028" name="页脚占位符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
        <p:nvSpPr>
          <p:cNvPr id="1029" name="Rectangle 132"/>
          <p:cNvSpPr>
            <a:spLocks noChangeArrowheads="1"/>
          </p:cNvSpPr>
          <p:nvPr/>
        </p:nvSpPr>
        <p:spPr bwMode="auto">
          <a:xfrm>
            <a:off x="1" y="195369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graphicFrame>
        <p:nvGraphicFramePr>
          <p:cNvPr id="1026" name="Object 19"/>
          <p:cNvGraphicFramePr>
            <a:graphicFrameLocks noChangeAspect="1"/>
          </p:cNvGraphicFramePr>
          <p:nvPr/>
        </p:nvGraphicFramePr>
        <p:xfrm>
          <a:off x="5291773" y="2997201"/>
          <a:ext cx="3600450" cy="3027363"/>
        </p:xfrm>
        <a:graphic>
          <a:graphicData uri="http://schemas.openxmlformats.org/presentationml/2006/ole">
            <mc:AlternateContent xmlns:mc="http://schemas.openxmlformats.org/markup-compatibility/2006">
              <mc:Choice xmlns:v="urn:schemas-microsoft-com:vml" Requires="v">
                <p:oleObj spid="_x0000_s1049" name="位图图像" r:id="rId1" imgW="2390775" imgH="2009775" progId="PBrush">
                  <p:embed/>
                </p:oleObj>
              </mc:Choice>
              <mc:Fallback>
                <p:oleObj name="位图图像" r:id="rId1" imgW="2390775" imgH="2009775" progId="PBrush">
                  <p:embed/>
                  <p:pic>
                    <p:nvPicPr>
                      <p:cNvPr id="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91773" y="2997201"/>
                        <a:ext cx="3600450" cy="3027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6" name="Rectangle 4"/>
          <p:cNvSpPr>
            <a:spLocks noGrp="1" noChangeArrowheads="1"/>
          </p:cNvSpPr>
          <p:nvPr>
            <p:ph type="body" sz="half" idx="1"/>
          </p:nvPr>
        </p:nvSpPr>
        <p:spPr>
          <a:xfrm>
            <a:off x="457200" y="914400"/>
            <a:ext cx="8305800" cy="5334000"/>
          </a:xfrm>
        </p:spPr>
        <p:txBody>
          <a:bodyPr/>
          <a:lstStyle/>
          <a:p>
            <a:pPr eaLnBrk="1" hangingPunct="1">
              <a:lnSpc>
                <a:spcPct val="150000"/>
              </a:lnSpc>
              <a:buFont typeface="Wingdings" panose="05000000000000000000" pitchFamily="2" charset="2"/>
              <a:buNone/>
            </a:pPr>
            <a:r>
              <a:rPr lang="zh-CN" altLang="en-US" sz="2800" dirty="0" smtClean="0">
                <a:solidFill>
                  <a:srgbClr val="0000FF"/>
                </a:solidFill>
                <a:latin typeface="宋体" panose="02010600030101010101" pitchFamily="2" charset="-122"/>
                <a:ea typeface="宋体" panose="02010600030101010101" pitchFamily="2" charset="-122"/>
              </a:rPr>
              <a:t>  第三，在同一平面图上，任意两条无差异曲线不能相交。</a:t>
            </a:r>
            <a:r>
              <a:rPr lang="zh-CN" altLang="en-US" sz="2400" dirty="0" smtClean="0">
                <a:latin typeface="宋体" panose="02010600030101010101" pitchFamily="2" charset="-122"/>
                <a:ea typeface="宋体" panose="02010600030101010101" pitchFamily="2" charset="-122"/>
              </a:rPr>
              <a:t>因为在交点上两条无差异曲线代表了</a:t>
            </a:r>
            <a:r>
              <a:rPr lang="zh-CN" altLang="en-US" sz="2400" dirty="0" smtClean="0">
                <a:highlight>
                  <a:srgbClr val="FFFF00"/>
                </a:highlight>
                <a:latin typeface="宋体" panose="02010600030101010101" pitchFamily="2" charset="-122"/>
                <a:ea typeface="宋体" panose="02010600030101010101" pitchFamily="2" charset="-122"/>
              </a:rPr>
              <a:t>相同的效用</a:t>
            </a:r>
            <a:r>
              <a:rPr lang="zh-CN" altLang="en-US" sz="2400" dirty="0" smtClean="0">
                <a:latin typeface="宋体" panose="02010600030101010101" pitchFamily="2" charset="-122"/>
                <a:ea typeface="宋体" panose="02010600030101010101" pitchFamily="2" charset="-122"/>
              </a:rPr>
              <a:t>，与第二个特征相矛盾。</a:t>
            </a:r>
            <a:endParaRPr lang="zh-CN" altLang="en-US" sz="2400" dirty="0" smtClean="0">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zh-CN" altLang="en-US" sz="2400" dirty="0" smtClean="0">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zh-CN" altLang="en-US" sz="2800" dirty="0" smtClean="0">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zh-CN" altLang="en-US" sz="2800" b="1" dirty="0" smtClean="0">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zh-CN" altLang="en-US" sz="2800" b="1" dirty="0" smtClean="0">
              <a:latin typeface="宋体" panose="02010600030101010101" pitchFamily="2" charset="-122"/>
              <a:ea typeface="宋体" panose="02010600030101010101" pitchFamily="2" charset="-122"/>
            </a:endParaRPr>
          </a:p>
          <a:p>
            <a:pPr eaLnBrk="1" hangingPunct="1">
              <a:lnSpc>
                <a:spcPct val="150000"/>
              </a:lnSpc>
              <a:buFont typeface="Wingdings" panose="05000000000000000000" pitchFamily="2" charset="2"/>
              <a:buNone/>
            </a:pPr>
            <a:r>
              <a:rPr lang="zh-CN" altLang="en-US" sz="2800" dirty="0" smtClean="0">
                <a:solidFill>
                  <a:srgbClr val="0000FF"/>
                </a:solidFill>
                <a:latin typeface="宋体" panose="02010600030101010101" pitchFamily="2" charset="-122"/>
                <a:ea typeface="宋体" panose="02010600030101010101" pitchFamily="2" charset="-122"/>
              </a:rPr>
              <a:t>  第四，无差异曲线凸向原点。</a:t>
            </a:r>
            <a:r>
              <a:rPr lang="zh-CN" altLang="en-US" sz="2400" dirty="0" smtClean="0">
                <a:latin typeface="宋体" panose="02010600030101010101" pitchFamily="2" charset="-122"/>
                <a:ea typeface="宋体" panose="02010600030101010101" pitchFamily="2" charset="-122"/>
              </a:rPr>
              <a:t>无差异曲线的斜率是递减的。无差异曲线的斜率是两种物品的边际替代率。该曲线凸向原点，是由</a:t>
            </a:r>
            <a:r>
              <a:rPr lang="zh-CN" altLang="en-US" sz="2400" dirty="0" smtClean="0">
                <a:highlight>
                  <a:srgbClr val="FFFF00"/>
                </a:highlight>
                <a:latin typeface="宋体" panose="02010600030101010101" pitchFamily="2" charset="-122"/>
                <a:ea typeface="宋体" panose="02010600030101010101" pitchFamily="2" charset="-122"/>
              </a:rPr>
              <a:t>边际替代率递减所决定的</a:t>
            </a:r>
            <a:r>
              <a:rPr lang="zh-CN" altLang="en-US" sz="2400" dirty="0" smtClean="0">
                <a:latin typeface="宋体" panose="02010600030101010101" pitchFamily="2" charset="-122"/>
                <a:ea typeface="宋体" panose="02010600030101010101" pitchFamily="2" charset="-122"/>
              </a:rPr>
              <a:t>。</a:t>
            </a:r>
            <a:endParaRPr lang="zh-CN" altLang="en-US" sz="2400" dirty="0" smtClean="0">
              <a:latin typeface="宋体" panose="02010600030101010101" pitchFamily="2" charset="-122"/>
              <a:ea typeface="宋体" panose="02010600030101010101" pitchFamily="2" charset="-122"/>
            </a:endParaRPr>
          </a:p>
          <a:p>
            <a:pPr eaLnBrk="1" hangingPunct="1">
              <a:lnSpc>
                <a:spcPct val="150000"/>
              </a:lnSpc>
              <a:buFont typeface="Wingdings" panose="05000000000000000000" pitchFamily="2" charset="2"/>
              <a:buNone/>
            </a:pPr>
            <a:endParaRPr kumimoji="1" lang="en-US" altLang="zh-CN" sz="2800" dirty="0" smtClean="0">
              <a:latin typeface="宋体" panose="02010600030101010101" pitchFamily="2" charset="-122"/>
              <a:ea typeface="宋体" panose="02010600030101010101" pitchFamily="2" charset="-122"/>
            </a:endParaRPr>
          </a:p>
        </p:txBody>
      </p:sp>
      <p:sp>
        <p:nvSpPr>
          <p:cNvPr id="56322" name="日期占位符 4"/>
          <p:cNvSpPr>
            <a:spLocks noGrp="1"/>
          </p:cNvSpPr>
          <p:nvPr>
            <p:ph type="dt" sz="half" idx="4294967295"/>
          </p:nvPr>
        </p:nvSpPr>
        <p:spPr>
          <a:xfrm>
            <a:off x="3203575"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56323" name="页脚占位符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
        <p:nvSpPr>
          <p:cNvPr id="56324" name="Rectangle 132"/>
          <p:cNvSpPr>
            <a:spLocks noChangeArrowheads="1"/>
          </p:cNvSpPr>
          <p:nvPr/>
        </p:nvSpPr>
        <p:spPr bwMode="auto">
          <a:xfrm>
            <a:off x="1" y="195369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pic>
        <p:nvPicPr>
          <p:cNvPr id="56327" name="Picture 3"/>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4788535" y="2565401"/>
            <a:ext cx="3384550" cy="216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文本框 1"/>
          <p:cNvSpPr txBox="1"/>
          <p:nvPr/>
        </p:nvSpPr>
        <p:spPr>
          <a:xfrm>
            <a:off x="5902325" y="7323455"/>
            <a:ext cx="3048000" cy="368300"/>
          </a:xfrm>
          <a:prstGeom prst="rect">
            <a:avLst/>
          </a:prstGeom>
          <a:noFill/>
        </p:spPr>
        <p:txBody>
          <a:bodyPr wrap="square" rtlCol="0">
            <a:spAutoFit/>
          </a:bodyPr>
          <a:p>
            <a:endParaRPr lang="zh-CN" alt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idx="4294967295"/>
          </p:nvPr>
        </p:nvSpPr>
        <p:spPr>
          <a:xfrm>
            <a:off x="2627784" y="332656"/>
            <a:ext cx="5061248" cy="432048"/>
          </a:xfrm>
          <a:solidFill>
            <a:srgbClr val="FFC000"/>
          </a:solidFill>
        </p:spPr>
        <p:txBody>
          <a:bodyPr/>
          <a:lstStyle/>
          <a:p>
            <a:pPr eaLnBrk="1" hangingPunct="1"/>
            <a:r>
              <a:rPr lang="zh-CN" altLang="en-US" sz="2800" dirty="0" smtClean="0">
                <a:ea typeface="宋体" panose="02010600030101010101" pitchFamily="2" charset="-122"/>
              </a:rPr>
              <a:t>一个极端的例子</a:t>
            </a:r>
            <a:r>
              <a:rPr lang="en-US" altLang="zh-CN" sz="2800" dirty="0" smtClean="0">
                <a:ea typeface="宋体" panose="02010600030101010101" pitchFamily="2" charset="-122"/>
              </a:rPr>
              <a:t>:  </a:t>
            </a:r>
            <a:r>
              <a:rPr lang="zh-CN" altLang="en-US" sz="2800" dirty="0" smtClean="0">
                <a:ea typeface="宋体" panose="02010600030101010101" pitchFamily="2" charset="-122"/>
              </a:rPr>
              <a:t>完全替代品</a:t>
            </a:r>
            <a:endParaRPr lang="zh-CN" altLang="en-US" sz="2800" dirty="0" smtClean="0">
              <a:ea typeface="宋体" panose="02010600030101010101" pitchFamily="2" charset="-122"/>
            </a:endParaRPr>
          </a:p>
        </p:txBody>
      </p:sp>
      <p:pic>
        <p:nvPicPr>
          <p:cNvPr id="20485" name="Picture 3" descr="24729_2105"/>
          <p:cNvPicPr>
            <a:picLocks noChangeAspect="1" noChangeArrowheads="1"/>
          </p:cNvPicPr>
          <p:nvPr/>
        </p:nvPicPr>
        <p:blipFill>
          <a:blip r:embed="rId1">
            <a:extLst>
              <a:ext uri="{28A0092B-C50C-407E-A947-70E740481C1C}">
                <a14:useLocalDpi xmlns:a14="http://schemas.microsoft.com/office/drawing/2010/main" val="0"/>
              </a:ext>
            </a:extLst>
          </a:blip>
          <a:srcRect t="8243" r="49843"/>
          <a:stretch>
            <a:fillRect/>
          </a:stretch>
        </p:blipFill>
        <p:spPr bwMode="auto">
          <a:xfrm>
            <a:off x="352425" y="1400175"/>
            <a:ext cx="6535738" cy="466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4" name="Rectangle 4"/>
          <p:cNvSpPr>
            <a:spLocks noChangeArrowheads="1"/>
          </p:cNvSpPr>
          <p:nvPr/>
        </p:nvSpPr>
        <p:spPr bwMode="auto">
          <a:xfrm>
            <a:off x="2393950" y="1044575"/>
            <a:ext cx="6278563" cy="285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50000"/>
              </a:lnSpc>
              <a:spcBef>
                <a:spcPct val="45000"/>
              </a:spcBef>
              <a:buClr>
                <a:srgbClr val="00B85C"/>
              </a:buClr>
              <a:buSzPct val="120000"/>
              <a:buFont typeface="Wingdings" panose="05000000000000000000" pitchFamily="2" charset="2"/>
              <a:buNone/>
            </a:pPr>
            <a:r>
              <a:rPr lang="zh-CN" sz="2600" b="1" dirty="0">
                <a:solidFill>
                  <a:srgbClr val="CC0000"/>
                </a:solidFill>
              </a:rPr>
              <a:t>完全替代品</a:t>
            </a:r>
            <a:r>
              <a:rPr lang="zh-CN" altLang="zh-CN" sz="2600" dirty="0"/>
              <a:t>:  </a:t>
            </a:r>
            <a:r>
              <a:rPr lang="zh-CN" sz="2600" dirty="0"/>
              <a:t>无差异曲线为直线的两种</a:t>
            </a:r>
            <a:r>
              <a:rPr lang="zh-CN" sz="2600" dirty="0" smtClean="0"/>
              <a:t>物</a:t>
            </a:r>
            <a:r>
              <a:rPr lang="en-US" altLang="zh-CN" sz="2600" dirty="0" smtClean="0"/>
              <a:t>     </a:t>
            </a:r>
            <a:r>
              <a:rPr lang="zh-CN" sz="2600" dirty="0" smtClean="0"/>
              <a:t>品</a:t>
            </a:r>
            <a:r>
              <a:rPr lang="zh-CN" sz="2600" dirty="0"/>
              <a:t>，有不变的 </a:t>
            </a:r>
            <a:r>
              <a:rPr lang="zh-CN" altLang="zh-CN" sz="2600" dirty="0"/>
              <a:t>MRS  </a:t>
            </a:r>
            <a:endParaRPr lang="zh-CN" altLang="zh-CN" sz="2600" dirty="0"/>
          </a:p>
          <a:p>
            <a:pPr eaLnBrk="1" hangingPunct="1">
              <a:lnSpc>
                <a:spcPct val="150000"/>
              </a:lnSpc>
              <a:spcBef>
                <a:spcPct val="45000"/>
              </a:spcBef>
              <a:buClr>
                <a:srgbClr val="00B85C"/>
              </a:buClr>
              <a:buSzPct val="120000"/>
              <a:buFont typeface="Wingdings" panose="05000000000000000000" pitchFamily="2" charset="2"/>
              <a:buNone/>
            </a:pPr>
            <a:r>
              <a:rPr lang="zh-CN" sz="2600" dirty="0"/>
              <a:t>例如</a:t>
            </a:r>
            <a:r>
              <a:rPr lang="zh-CN" sz="2600" dirty="0" smtClean="0"/>
              <a:t>：</a:t>
            </a:r>
            <a:r>
              <a:rPr lang="zh-CN" altLang="zh-CN" sz="2600" dirty="0"/>
              <a:t> 5</a:t>
            </a:r>
            <a:r>
              <a:rPr lang="zh-CN" altLang="en-US" sz="2600" dirty="0"/>
              <a:t>元钱</a:t>
            </a:r>
            <a:r>
              <a:rPr lang="zh-CN" sz="2600" dirty="0" smtClean="0"/>
              <a:t>与</a:t>
            </a:r>
            <a:r>
              <a:rPr lang="zh-CN" altLang="zh-CN" sz="2600" dirty="0" smtClean="0"/>
              <a:t>10</a:t>
            </a:r>
            <a:r>
              <a:rPr lang="zh-CN" altLang="en-US" sz="2600" dirty="0" smtClean="0"/>
              <a:t>元钱</a:t>
            </a:r>
            <a:endParaRPr lang="zh-CN" sz="2600" dirty="0"/>
          </a:p>
          <a:p>
            <a:pPr algn="ctr" eaLnBrk="1" hangingPunct="1">
              <a:lnSpc>
                <a:spcPct val="105000"/>
              </a:lnSpc>
              <a:spcBef>
                <a:spcPct val="45000"/>
              </a:spcBef>
              <a:buClr>
                <a:srgbClr val="00B85C"/>
              </a:buClr>
              <a:buSzPct val="120000"/>
              <a:buFont typeface="Wingdings" panose="05000000000000000000" pitchFamily="2" charset="2"/>
              <a:buNone/>
            </a:pPr>
            <a:r>
              <a:rPr lang="zh-CN" sz="2600" dirty="0"/>
              <a:t>消费者总是愿意以</a:t>
            </a:r>
            <a:r>
              <a:rPr lang="zh-CN" altLang="zh-CN" sz="2600" dirty="0"/>
              <a:t>2</a:t>
            </a:r>
            <a:r>
              <a:rPr lang="zh-CN" sz="2600" dirty="0"/>
              <a:t>个</a:t>
            </a:r>
            <a:r>
              <a:rPr lang="zh-CN" altLang="zh-CN" sz="2600" dirty="0" smtClean="0"/>
              <a:t>5</a:t>
            </a:r>
            <a:r>
              <a:rPr lang="zh-CN" altLang="en-US" sz="2600" dirty="0" smtClean="0"/>
              <a:t>元</a:t>
            </a:r>
            <a:r>
              <a:rPr lang="zh-CN" sz="2600" dirty="0" smtClean="0"/>
              <a:t>来</a:t>
            </a:r>
            <a:r>
              <a:rPr lang="zh-CN" sz="2600" dirty="0"/>
              <a:t>交</a:t>
            </a:r>
            <a:r>
              <a:rPr lang="zh-CN" sz="2600" dirty="0" smtClean="0"/>
              <a:t>换</a:t>
            </a:r>
            <a:endParaRPr lang="en-US" altLang="zh-CN" sz="2600" dirty="0" smtClean="0"/>
          </a:p>
          <a:p>
            <a:pPr algn="ctr" eaLnBrk="1" hangingPunct="1">
              <a:lnSpc>
                <a:spcPct val="105000"/>
              </a:lnSpc>
              <a:spcBef>
                <a:spcPct val="45000"/>
              </a:spcBef>
              <a:buClr>
                <a:srgbClr val="00B85C"/>
              </a:buClr>
              <a:buSzPct val="120000"/>
              <a:buFont typeface="Wingdings" panose="05000000000000000000" pitchFamily="2" charset="2"/>
              <a:buNone/>
            </a:pPr>
            <a:r>
              <a:rPr lang="zh-CN" altLang="zh-CN" sz="2600" dirty="0" smtClean="0"/>
              <a:t>1</a:t>
            </a:r>
            <a:r>
              <a:rPr lang="zh-CN" sz="2600" dirty="0"/>
              <a:t>个</a:t>
            </a:r>
            <a:r>
              <a:rPr lang="zh-CN" altLang="zh-CN" sz="2600" dirty="0" smtClean="0"/>
              <a:t>10</a:t>
            </a:r>
            <a:r>
              <a:rPr lang="zh-CN" altLang="en-US" sz="2600" dirty="0" smtClean="0"/>
              <a:t>元</a:t>
            </a:r>
            <a:r>
              <a:rPr lang="zh-CN" sz="2600" dirty="0" smtClean="0"/>
              <a:t> </a:t>
            </a:r>
            <a:endParaRPr lang="zh-CN" sz="2600" dirty="0"/>
          </a:p>
        </p:txBody>
      </p:sp>
      <p:sp>
        <p:nvSpPr>
          <p:cNvPr id="2" name="矩形 1"/>
          <p:cNvSpPr/>
          <p:nvPr/>
        </p:nvSpPr>
        <p:spPr>
          <a:xfrm>
            <a:off x="179512" y="1400175"/>
            <a:ext cx="1008112" cy="4446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smtClean="0"/>
              <a:t>5</a:t>
            </a:r>
            <a:r>
              <a:rPr lang="zh-CN" altLang="en-US" dirty="0" smtClean="0"/>
              <a:t>元</a:t>
            </a:r>
            <a:endParaRPr lang="zh-CN" altLang="en-US" dirty="0"/>
          </a:p>
        </p:txBody>
      </p:sp>
      <p:sp>
        <p:nvSpPr>
          <p:cNvPr id="8" name="矩形 7"/>
          <p:cNvSpPr/>
          <p:nvPr/>
        </p:nvSpPr>
        <p:spPr>
          <a:xfrm>
            <a:off x="5796136" y="5845100"/>
            <a:ext cx="1008112" cy="4446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p:nvSpPr>
        <p:spPr>
          <a:xfrm>
            <a:off x="911783" y="1030843"/>
            <a:ext cx="827471" cy="400110"/>
          </a:xfrm>
          <a:prstGeom prst="rect">
            <a:avLst/>
          </a:prstGeom>
        </p:spPr>
        <p:txBody>
          <a:bodyPr wrap="none">
            <a:spAutoFit/>
          </a:bodyPr>
          <a:lstStyle/>
          <a:p>
            <a:r>
              <a:rPr lang="zh-CN" altLang="zh-CN" sz="2000" b="1" dirty="0">
                <a:solidFill>
                  <a:srgbClr val="FF0000"/>
                </a:solidFill>
              </a:rPr>
              <a:t>5</a:t>
            </a:r>
            <a:r>
              <a:rPr lang="zh-CN" altLang="en-US" sz="2000" b="1" dirty="0">
                <a:solidFill>
                  <a:srgbClr val="FF0000"/>
                </a:solidFill>
              </a:rPr>
              <a:t>元钱</a:t>
            </a:r>
            <a:endParaRPr lang="zh-CN" altLang="en-US" sz="2000" b="1" dirty="0">
              <a:solidFill>
                <a:srgbClr val="FF0000"/>
              </a:solidFill>
            </a:endParaRPr>
          </a:p>
        </p:txBody>
      </p:sp>
      <p:sp>
        <p:nvSpPr>
          <p:cNvPr id="10" name="矩形 9"/>
          <p:cNvSpPr/>
          <p:nvPr/>
        </p:nvSpPr>
        <p:spPr>
          <a:xfrm>
            <a:off x="6732240" y="5444990"/>
            <a:ext cx="960519" cy="400110"/>
          </a:xfrm>
          <a:prstGeom prst="rect">
            <a:avLst/>
          </a:prstGeom>
        </p:spPr>
        <p:txBody>
          <a:bodyPr wrap="none">
            <a:spAutoFit/>
          </a:bodyPr>
          <a:lstStyle/>
          <a:p>
            <a:r>
              <a:rPr lang="en-US" altLang="zh-CN" sz="2000" b="1" dirty="0" smtClean="0">
                <a:solidFill>
                  <a:srgbClr val="FF0000"/>
                </a:solidFill>
              </a:rPr>
              <a:t>10</a:t>
            </a:r>
            <a:r>
              <a:rPr lang="zh-CN" altLang="en-US" sz="2000" b="1" dirty="0" smtClean="0">
                <a:solidFill>
                  <a:srgbClr val="FF0000"/>
                </a:solidFill>
              </a:rPr>
              <a:t>元</a:t>
            </a:r>
            <a:r>
              <a:rPr lang="zh-CN" altLang="en-US" sz="2000" b="1" dirty="0">
                <a:solidFill>
                  <a:srgbClr val="FF0000"/>
                </a:solidFill>
              </a:rPr>
              <a:t>钱</a:t>
            </a:r>
            <a:endParaRPr lang="zh-CN" altLang="en-US" sz="2000" b="1" dirty="0">
              <a:solidFill>
                <a:srgbClr val="FF0000"/>
              </a:solidFill>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724">
                                            <p:txEl>
                                              <p:pRg st="0" end="0"/>
                                            </p:txEl>
                                          </p:spTgt>
                                        </p:tgtEl>
                                        <p:attrNameLst>
                                          <p:attrName>style.visibility</p:attrName>
                                        </p:attrNameLst>
                                      </p:cBhvr>
                                      <p:to>
                                        <p:strVal val="visible"/>
                                      </p:to>
                                    </p:set>
                                    <p:animEffect transition="in" filter="wipe(left)">
                                      <p:cBhvr>
                                        <p:cTn id="7" dur="500"/>
                                        <p:tgtEl>
                                          <p:spTgt spid="3072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0724">
                                            <p:txEl>
                                              <p:pRg st="1" end="1"/>
                                            </p:txEl>
                                          </p:spTgt>
                                        </p:tgtEl>
                                        <p:attrNameLst>
                                          <p:attrName>style.visibility</p:attrName>
                                        </p:attrNameLst>
                                      </p:cBhvr>
                                      <p:to>
                                        <p:strVal val="visible"/>
                                      </p:to>
                                    </p:set>
                                    <p:animEffect transition="in" filter="wipe(left)">
                                      <p:cBhvr>
                                        <p:cTn id="12" dur="500"/>
                                        <p:tgtEl>
                                          <p:spTgt spid="3072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0724">
                                            <p:txEl>
                                              <p:pRg st="2" end="2"/>
                                            </p:txEl>
                                          </p:spTgt>
                                        </p:tgtEl>
                                        <p:attrNameLst>
                                          <p:attrName>style.visibility</p:attrName>
                                        </p:attrNameLst>
                                      </p:cBhvr>
                                      <p:to>
                                        <p:strVal val="visible"/>
                                      </p:to>
                                    </p:set>
                                    <p:animEffect transition="in" filter="wipe(left)">
                                      <p:cBhvr>
                                        <p:cTn id="17" dur="500"/>
                                        <p:tgtEl>
                                          <p:spTgt spid="3072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724">
                                            <p:txEl>
                                              <p:pRg st="3" end="3"/>
                                            </p:txEl>
                                          </p:spTgt>
                                        </p:tgtEl>
                                        <p:attrNameLst>
                                          <p:attrName>style.visibility</p:attrName>
                                        </p:attrNameLst>
                                      </p:cBhvr>
                                      <p:to>
                                        <p:strVal val="visible"/>
                                      </p:to>
                                    </p:set>
                                    <p:animEffect transition="in" filter="wipe(left)">
                                      <p:cBhvr>
                                        <p:cTn id="22" dur="500"/>
                                        <p:tgtEl>
                                          <p:spTgt spid="3072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utoUpdateAnimBg="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idx="4294967295"/>
          </p:nvPr>
        </p:nvSpPr>
        <p:spPr>
          <a:xfrm>
            <a:off x="2555776" y="206376"/>
            <a:ext cx="5004048" cy="649287"/>
          </a:xfrm>
          <a:solidFill>
            <a:srgbClr val="FFC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r>
              <a:rPr lang="zh-CN" sz="2800" b="1" dirty="0">
                <a:ea typeface="宋体" panose="02010600030101010101" pitchFamily="2" charset="-122"/>
              </a:rPr>
              <a:t>另一个极端例子</a:t>
            </a:r>
            <a:r>
              <a:rPr lang="en-US" altLang="zh-CN" sz="2800" b="1" dirty="0">
                <a:ea typeface="宋体" panose="02010600030101010101" pitchFamily="2" charset="-122"/>
              </a:rPr>
              <a:t>:  </a:t>
            </a:r>
            <a:r>
              <a:rPr lang="zh-CN" sz="2800" b="1" dirty="0">
                <a:ea typeface="宋体" panose="02010600030101010101" pitchFamily="2" charset="-122"/>
              </a:rPr>
              <a:t>完全互补品</a:t>
            </a:r>
            <a:endParaRPr lang="zh-CN" sz="2800" b="1" dirty="0">
              <a:ea typeface="宋体" panose="02010600030101010101" pitchFamily="2" charset="-122"/>
            </a:endParaRPr>
          </a:p>
        </p:txBody>
      </p:sp>
      <p:pic>
        <p:nvPicPr>
          <p:cNvPr id="21509" name="Picture 3" descr="24729_2105"/>
          <p:cNvPicPr>
            <a:picLocks noChangeAspect="1" noChangeArrowheads="1"/>
          </p:cNvPicPr>
          <p:nvPr/>
        </p:nvPicPr>
        <p:blipFill>
          <a:blip r:embed="rId1">
            <a:extLst>
              <a:ext uri="{28A0092B-C50C-407E-A947-70E740481C1C}">
                <a14:useLocalDpi xmlns:a14="http://schemas.microsoft.com/office/drawing/2010/main" val="0"/>
              </a:ext>
            </a:extLst>
          </a:blip>
          <a:srcRect l="49843" t="10303"/>
          <a:stretch>
            <a:fillRect/>
          </a:stretch>
        </p:blipFill>
        <p:spPr bwMode="auto">
          <a:xfrm>
            <a:off x="0" y="1881188"/>
            <a:ext cx="5916613" cy="4370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Rectangle 4"/>
          <p:cNvSpPr>
            <a:spLocks noChangeArrowheads="1"/>
          </p:cNvSpPr>
          <p:nvPr/>
        </p:nvSpPr>
        <p:spPr bwMode="auto">
          <a:xfrm>
            <a:off x="1979712" y="1086576"/>
            <a:ext cx="7494588" cy="103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5000"/>
              </a:lnSpc>
              <a:spcBef>
                <a:spcPct val="45000"/>
              </a:spcBef>
              <a:buClr>
                <a:srgbClr val="00B85C"/>
              </a:buClr>
              <a:buSzPct val="120000"/>
              <a:buFont typeface="Wingdings" panose="05000000000000000000" pitchFamily="2" charset="2"/>
              <a:buNone/>
            </a:pPr>
            <a:r>
              <a:rPr lang="zh-CN" sz="2600" b="1" dirty="0">
                <a:solidFill>
                  <a:srgbClr val="CC0000"/>
                </a:solidFill>
              </a:rPr>
              <a:t>完全互补品：</a:t>
            </a:r>
            <a:r>
              <a:rPr lang="zh-CN" sz="2600" dirty="0"/>
              <a:t>无差异曲线为直角形的两种物品。 </a:t>
            </a:r>
            <a:endParaRPr lang="zh-CN" sz="2600" dirty="0"/>
          </a:p>
        </p:txBody>
      </p:sp>
      <p:sp>
        <p:nvSpPr>
          <p:cNvPr id="32773" name="Rectangle 5"/>
          <p:cNvSpPr>
            <a:spLocks noChangeArrowheads="1"/>
          </p:cNvSpPr>
          <p:nvPr/>
        </p:nvSpPr>
        <p:spPr bwMode="auto">
          <a:xfrm>
            <a:off x="3851920" y="1700808"/>
            <a:ext cx="5219700" cy="187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indent="3175"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5000"/>
              </a:lnSpc>
              <a:spcBef>
                <a:spcPct val="10000"/>
              </a:spcBef>
              <a:buClr>
                <a:srgbClr val="00B85C"/>
              </a:buClr>
              <a:buSzPct val="120000"/>
              <a:buFont typeface="Wingdings" panose="05000000000000000000" pitchFamily="2" charset="2"/>
              <a:buNone/>
            </a:pPr>
            <a:r>
              <a:rPr lang="zh-CN" sz="2600" dirty="0"/>
              <a:t>例如：左脚鞋</a:t>
            </a:r>
            <a:r>
              <a:rPr lang="en-US" altLang="zh-CN" sz="2600" dirty="0"/>
              <a:t>, </a:t>
            </a:r>
            <a:r>
              <a:rPr lang="zh-CN" sz="2600" dirty="0"/>
              <a:t>右脚鞋</a:t>
            </a:r>
            <a:endParaRPr lang="zh-CN" sz="2600" dirty="0"/>
          </a:p>
          <a:p>
            <a:pPr lvl="1" eaLnBrk="1" hangingPunct="1">
              <a:lnSpc>
                <a:spcPct val="105000"/>
              </a:lnSpc>
              <a:spcBef>
                <a:spcPct val="10000"/>
              </a:spcBef>
              <a:buClr>
                <a:srgbClr val="0066CC"/>
              </a:buClr>
              <a:buSzPct val="130000"/>
            </a:pPr>
            <a:r>
              <a:rPr lang="en-US" altLang="zh-CN" sz="2600" dirty="0">
                <a:solidFill>
                  <a:srgbClr val="FF0000"/>
                </a:solidFill>
              </a:rPr>
              <a:t>{7</a:t>
            </a:r>
            <a:r>
              <a:rPr lang="zh-CN" sz="2600" dirty="0">
                <a:solidFill>
                  <a:srgbClr val="FF0000"/>
                </a:solidFill>
              </a:rPr>
              <a:t>只左脚鞋</a:t>
            </a:r>
            <a:r>
              <a:rPr lang="en-US" altLang="zh-CN" sz="2600" dirty="0">
                <a:solidFill>
                  <a:srgbClr val="FF0000"/>
                </a:solidFill>
              </a:rPr>
              <a:t>, 5</a:t>
            </a:r>
            <a:r>
              <a:rPr lang="zh-CN" sz="2600" dirty="0">
                <a:solidFill>
                  <a:srgbClr val="FF0000"/>
                </a:solidFill>
              </a:rPr>
              <a:t>只右脚鞋</a:t>
            </a:r>
            <a:r>
              <a:rPr lang="en-US" altLang="zh-CN" sz="2600" dirty="0">
                <a:solidFill>
                  <a:srgbClr val="FF0000"/>
                </a:solidFill>
              </a:rPr>
              <a:t>}</a:t>
            </a:r>
            <a:endParaRPr lang="en-US" altLang="zh-CN" sz="2600" dirty="0">
              <a:solidFill>
                <a:srgbClr val="FF0000"/>
              </a:solidFill>
            </a:endParaRPr>
          </a:p>
          <a:p>
            <a:pPr lvl="1" eaLnBrk="1" hangingPunct="1">
              <a:lnSpc>
                <a:spcPct val="105000"/>
              </a:lnSpc>
              <a:spcBef>
                <a:spcPct val="10000"/>
              </a:spcBef>
              <a:buClr>
                <a:srgbClr val="0066CC"/>
              </a:buClr>
              <a:buSzPct val="130000"/>
            </a:pPr>
            <a:r>
              <a:rPr lang="zh-CN" sz="2600" dirty="0"/>
              <a:t>等同于</a:t>
            </a:r>
            <a:endParaRPr lang="zh-CN" sz="2600" dirty="0"/>
          </a:p>
          <a:p>
            <a:pPr lvl="1" eaLnBrk="1" hangingPunct="1">
              <a:lnSpc>
                <a:spcPct val="105000"/>
              </a:lnSpc>
              <a:spcBef>
                <a:spcPct val="10000"/>
              </a:spcBef>
              <a:buClr>
                <a:srgbClr val="0066CC"/>
              </a:buClr>
              <a:buSzPct val="130000"/>
            </a:pPr>
            <a:r>
              <a:rPr lang="en-US" altLang="zh-CN" sz="2600" dirty="0">
                <a:solidFill>
                  <a:srgbClr val="339933"/>
                </a:solidFill>
              </a:rPr>
              <a:t>{5</a:t>
            </a:r>
            <a:r>
              <a:rPr lang="zh-CN" sz="2600" dirty="0">
                <a:solidFill>
                  <a:srgbClr val="339933"/>
                </a:solidFill>
              </a:rPr>
              <a:t>只左脚鞋</a:t>
            </a:r>
            <a:r>
              <a:rPr lang="en-US" altLang="zh-CN" sz="2600" dirty="0">
                <a:solidFill>
                  <a:srgbClr val="339933"/>
                </a:solidFill>
              </a:rPr>
              <a:t>, 5</a:t>
            </a:r>
            <a:r>
              <a:rPr lang="zh-CN" sz="2600" dirty="0">
                <a:solidFill>
                  <a:srgbClr val="339933"/>
                </a:solidFill>
              </a:rPr>
              <a:t>只右脚鞋</a:t>
            </a:r>
            <a:r>
              <a:rPr lang="en-US" altLang="zh-CN" sz="2600" dirty="0">
                <a:solidFill>
                  <a:srgbClr val="339933"/>
                </a:solidFill>
              </a:rPr>
              <a:t>}</a:t>
            </a:r>
            <a:endParaRPr lang="en-US" altLang="zh-CN" sz="2600" dirty="0">
              <a:solidFill>
                <a:srgbClr val="339933"/>
              </a:solidFill>
            </a:endParaRPr>
          </a:p>
        </p:txBody>
      </p:sp>
      <p:sp>
        <p:nvSpPr>
          <p:cNvPr id="32774" name="Oval 6"/>
          <p:cNvSpPr>
            <a:spLocks noChangeArrowheads="1"/>
          </p:cNvSpPr>
          <p:nvPr/>
        </p:nvSpPr>
        <p:spPr bwMode="auto">
          <a:xfrm>
            <a:off x="2203450" y="4044950"/>
            <a:ext cx="139700" cy="138113"/>
          </a:xfrm>
          <a:prstGeom prst="ellipse">
            <a:avLst/>
          </a:prstGeom>
          <a:solidFill>
            <a:srgbClr val="FF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zh-CN" altLang="zh-CN"/>
          </a:p>
        </p:txBody>
      </p:sp>
      <p:sp>
        <p:nvSpPr>
          <p:cNvPr id="32775" name="Oval 7"/>
          <p:cNvSpPr>
            <a:spLocks noChangeArrowheads="1"/>
          </p:cNvSpPr>
          <p:nvPr/>
        </p:nvSpPr>
        <p:spPr bwMode="auto">
          <a:xfrm>
            <a:off x="2201863" y="4567238"/>
            <a:ext cx="139700" cy="138112"/>
          </a:xfrm>
          <a:prstGeom prst="ellipse">
            <a:avLst/>
          </a:prstGeom>
          <a:solidFill>
            <a:srgbClr val="339933"/>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zh-CN" altLang="zh-CN"/>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2772">
                                            <p:txEl>
                                              <p:pRg st="0" end="0"/>
                                            </p:txEl>
                                          </p:spTgt>
                                        </p:tgtEl>
                                        <p:attrNameLst>
                                          <p:attrName>style.visibility</p:attrName>
                                        </p:attrNameLst>
                                      </p:cBhvr>
                                      <p:to>
                                        <p:strVal val="visible"/>
                                      </p:to>
                                    </p:set>
                                    <p:animEffect transition="in" filter="wipe(left)">
                                      <p:cBhvr>
                                        <p:cTn id="7" dur="500"/>
                                        <p:tgtEl>
                                          <p:spTgt spid="327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2773">
                                            <p:txEl>
                                              <p:pRg st="0" end="0"/>
                                            </p:txEl>
                                          </p:spTgt>
                                        </p:tgtEl>
                                        <p:attrNameLst>
                                          <p:attrName>style.visibility</p:attrName>
                                        </p:attrNameLst>
                                      </p:cBhvr>
                                      <p:to>
                                        <p:strVal val="visible"/>
                                      </p:to>
                                    </p:set>
                                    <p:animEffect transition="in" filter="wipe(left)">
                                      <p:cBhvr>
                                        <p:cTn id="12" dur="500"/>
                                        <p:tgtEl>
                                          <p:spTgt spid="3277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2773">
                                            <p:txEl>
                                              <p:pRg st="1" end="1"/>
                                            </p:txEl>
                                          </p:spTgt>
                                        </p:tgtEl>
                                        <p:attrNameLst>
                                          <p:attrName>style.visibility</p:attrName>
                                        </p:attrNameLst>
                                      </p:cBhvr>
                                      <p:to>
                                        <p:strVal val="visible"/>
                                      </p:to>
                                    </p:set>
                                    <p:animEffect transition="in" filter="wipe(left)">
                                      <p:cBhvr>
                                        <p:cTn id="17" dur="500"/>
                                        <p:tgtEl>
                                          <p:spTgt spid="32773">
                                            <p:txEl>
                                              <p:pRg st="1" end="1"/>
                                            </p:txEl>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32774"/>
                                        </p:tgtEl>
                                        <p:attrNameLst>
                                          <p:attrName>style.visibility</p:attrName>
                                        </p:attrNameLst>
                                      </p:cBhvr>
                                      <p:to>
                                        <p:strVal val="visible"/>
                                      </p:to>
                                    </p:set>
                                    <p:animEffect transition="in" filter="dissolve">
                                      <p:cBhvr>
                                        <p:cTn id="20" dur="500"/>
                                        <p:tgtEl>
                                          <p:spTgt spid="3277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2773">
                                            <p:txEl>
                                              <p:pRg st="2" end="2"/>
                                            </p:txEl>
                                          </p:spTgt>
                                        </p:tgtEl>
                                        <p:attrNameLst>
                                          <p:attrName>style.visibility</p:attrName>
                                        </p:attrNameLst>
                                      </p:cBhvr>
                                      <p:to>
                                        <p:strVal val="visible"/>
                                      </p:to>
                                    </p:set>
                                    <p:animEffect transition="in" filter="wipe(left)">
                                      <p:cBhvr>
                                        <p:cTn id="25" dur="500"/>
                                        <p:tgtEl>
                                          <p:spTgt spid="32773">
                                            <p:txEl>
                                              <p:pRg st="2" end="2"/>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32773">
                                            <p:txEl>
                                              <p:pRg st="3" end="3"/>
                                            </p:txEl>
                                          </p:spTgt>
                                        </p:tgtEl>
                                        <p:attrNameLst>
                                          <p:attrName>style.visibility</p:attrName>
                                        </p:attrNameLst>
                                      </p:cBhvr>
                                      <p:to>
                                        <p:strVal val="visible"/>
                                      </p:to>
                                    </p:set>
                                    <p:animEffect transition="in" filter="wipe(left)">
                                      <p:cBhvr>
                                        <p:cTn id="28" dur="500"/>
                                        <p:tgtEl>
                                          <p:spTgt spid="32773">
                                            <p:txEl>
                                              <p:pRg st="3" end="3"/>
                                            </p:txEl>
                                          </p:spTgt>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2775"/>
                                        </p:tgtEl>
                                        <p:attrNameLst>
                                          <p:attrName>style.visibility</p:attrName>
                                        </p:attrNameLst>
                                      </p:cBhvr>
                                      <p:to>
                                        <p:strVal val="visible"/>
                                      </p:to>
                                    </p:set>
                                    <p:animEffect transition="in" filter="dissolve">
                                      <p:cBhvr>
                                        <p:cTn id="31" dur="500"/>
                                        <p:tgtEl>
                                          <p:spTgt spid="327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autoUpdateAnimBg="0" build="p"/>
      <p:bldP spid="32773" grpId="0" autoUpdateAnimBg="0" build="p"/>
      <p:bldP spid="32774" grpId="0" animBg="1" autoUpdateAnimBg="0"/>
      <p:bldP spid="32775"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5" name="标题 10"/>
          <p:cNvSpPr>
            <a:spLocks noGrp="1"/>
          </p:cNvSpPr>
          <p:nvPr>
            <p:ph type="title"/>
          </p:nvPr>
        </p:nvSpPr>
        <p:spPr>
          <a:xfrm>
            <a:off x="3275857" y="404665"/>
            <a:ext cx="4320480" cy="563563"/>
          </a:xfrm>
          <a:solidFill>
            <a:srgbClr val="FFC000"/>
          </a:solidFill>
        </p:spPr>
        <p:txBody>
          <a:bodyPr/>
          <a:lstStyle/>
          <a:p>
            <a:r>
              <a:rPr lang="zh-CN" altLang="en-US" sz="3200" dirty="0" smtClean="0"/>
              <a:t>商品的边际替代率</a:t>
            </a:r>
            <a:endParaRPr lang="zh-CN" altLang="en-US" sz="3200" dirty="0" smtClean="0"/>
          </a:p>
        </p:txBody>
      </p:sp>
      <p:sp>
        <p:nvSpPr>
          <p:cNvPr id="2056" name="Rectangle 4"/>
          <p:cNvSpPr>
            <a:spLocks noGrp="1" noChangeArrowheads="1"/>
          </p:cNvSpPr>
          <p:nvPr>
            <p:ph type="body" sz="half" idx="1"/>
          </p:nvPr>
        </p:nvSpPr>
        <p:spPr>
          <a:xfrm>
            <a:off x="500063" y="857250"/>
            <a:ext cx="8305800" cy="2214563"/>
          </a:xfrm>
        </p:spPr>
        <p:txBody>
          <a:bodyPr/>
          <a:lstStyle/>
          <a:p>
            <a:pPr eaLnBrk="1" hangingPunct="1">
              <a:buFont typeface="Wingdings" panose="05000000000000000000" pitchFamily="2" charset="2"/>
              <a:buNone/>
            </a:pPr>
            <a:r>
              <a:rPr lang="zh-CN" altLang="en-US" sz="2800" smtClean="0">
                <a:solidFill>
                  <a:srgbClr val="0000FF"/>
                </a:solidFill>
              </a:rPr>
              <a:t>  </a:t>
            </a:r>
            <a:endParaRPr kumimoji="1" lang="en-US" altLang="zh-CN" sz="2800" smtClean="0"/>
          </a:p>
        </p:txBody>
      </p:sp>
      <p:sp>
        <p:nvSpPr>
          <p:cNvPr id="2053" name="页脚占位符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
        <p:nvSpPr>
          <p:cNvPr id="2054" name="Rectangle 132"/>
          <p:cNvSpPr>
            <a:spLocks noChangeArrowheads="1"/>
          </p:cNvSpPr>
          <p:nvPr/>
        </p:nvSpPr>
        <p:spPr bwMode="auto">
          <a:xfrm>
            <a:off x="1" y="195369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sp>
        <p:nvSpPr>
          <p:cNvPr id="9" name="Rectangle 4"/>
          <p:cNvSpPr txBox="1">
            <a:spLocks noChangeArrowheads="1"/>
          </p:cNvSpPr>
          <p:nvPr/>
        </p:nvSpPr>
        <p:spPr bwMode="auto">
          <a:xfrm>
            <a:off x="609600" y="1066800"/>
            <a:ext cx="8305800" cy="2005013"/>
          </a:xfrm>
          <a:prstGeom prst="rect">
            <a:avLst/>
          </a:prstGeom>
          <a:noFill/>
          <a:ln w="9525">
            <a:noFill/>
            <a:miter lim="800000"/>
          </a:ln>
        </p:spPr>
        <p:txBody>
          <a:bodyPr/>
          <a:lstStyle/>
          <a:p>
            <a:pPr marL="342900" indent="-342900">
              <a:spcBef>
                <a:spcPct val="20000"/>
              </a:spcBef>
              <a:buClr>
                <a:schemeClr val="hlink"/>
              </a:buClr>
              <a:buFont typeface="Wingdings" panose="05000000000000000000" pitchFamily="2" charset="2"/>
              <a:buNone/>
              <a:defRPr/>
            </a:pPr>
            <a:r>
              <a:rPr lang="zh-CN" altLang="en-US" sz="3200" kern="0" dirty="0">
                <a:solidFill>
                  <a:srgbClr val="0000FF"/>
                </a:solidFill>
                <a:latin typeface="黑体" panose="02010609060101010101" pitchFamily="49" charset="-122"/>
              </a:rPr>
              <a:t>  </a:t>
            </a:r>
            <a:r>
              <a:rPr lang="en-US" altLang="zh-CN" sz="3200" kern="0" dirty="0">
                <a:solidFill>
                  <a:srgbClr val="0000FF"/>
                </a:solidFill>
                <a:latin typeface="黑体" panose="02010609060101010101" pitchFamily="49" charset="-122"/>
              </a:rPr>
              <a:t>1</a:t>
            </a:r>
            <a:r>
              <a:rPr lang="zh-CN" altLang="en-US" sz="3200" kern="0" dirty="0">
                <a:solidFill>
                  <a:srgbClr val="0000FF"/>
                </a:solidFill>
                <a:latin typeface="黑体" panose="02010609060101010101" pitchFamily="49" charset="-122"/>
              </a:rPr>
              <a:t>、商品的边际替代率</a:t>
            </a:r>
            <a:endParaRPr lang="en-US" altLang="zh-CN" sz="3200" kern="0" dirty="0">
              <a:solidFill>
                <a:srgbClr val="0000FF"/>
              </a:solidFill>
              <a:latin typeface="黑体" panose="02010609060101010101" pitchFamily="49" charset="-122"/>
            </a:endParaRPr>
          </a:p>
          <a:p>
            <a:pPr marL="342900" indent="-342900">
              <a:spcBef>
                <a:spcPct val="20000"/>
              </a:spcBef>
              <a:buClr>
                <a:schemeClr val="hlink"/>
              </a:buClr>
              <a:buFont typeface="Wingdings" panose="05000000000000000000" pitchFamily="2" charset="2"/>
              <a:buNone/>
              <a:defRPr/>
            </a:pPr>
            <a:r>
              <a:rPr lang="en-US" altLang="zh-CN" sz="3200" kern="0" dirty="0">
                <a:solidFill>
                  <a:srgbClr val="0000FF"/>
                </a:solidFill>
                <a:latin typeface="黑体" panose="02010609060101010101" pitchFamily="49" charset="-122"/>
              </a:rPr>
              <a:t>     </a:t>
            </a:r>
            <a:r>
              <a:rPr lang="zh-CN" altLang="en-US" sz="2800" kern="0" dirty="0">
                <a:latin typeface="黑体" panose="02010609060101010101" pitchFamily="49" charset="-122"/>
              </a:rPr>
              <a:t>是指消费者在消费两种商品</a:t>
            </a:r>
            <a:r>
              <a:rPr lang="zh-CN" altLang="en-US" sz="2800" kern="0" dirty="0">
                <a:highlight>
                  <a:srgbClr val="FFFF00"/>
                </a:highlight>
                <a:latin typeface="黑体" panose="02010609060101010101" pitchFamily="49" charset="-122"/>
              </a:rPr>
              <a:t>保持效用水平不变</a:t>
            </a:r>
            <a:r>
              <a:rPr lang="zh-CN" altLang="en-US" sz="2800" kern="0" dirty="0">
                <a:latin typeface="黑体" panose="02010609060101010101" pitchFamily="49" charset="-122"/>
              </a:rPr>
              <a:t>时，减少一种商品的消费量与增加另一种商品的消费量之比。</a:t>
            </a:r>
            <a:endParaRPr lang="zh-CN" altLang="en-US" sz="2800" kern="0" dirty="0">
              <a:solidFill>
                <a:srgbClr val="0000FF"/>
              </a:solidFill>
              <a:latin typeface="黑体" panose="02010609060101010101" pitchFamily="49" charset="-122"/>
            </a:endParaRPr>
          </a:p>
          <a:p>
            <a:pPr marL="342900" indent="-342900">
              <a:spcBef>
                <a:spcPct val="20000"/>
              </a:spcBef>
              <a:buClr>
                <a:schemeClr val="hlink"/>
              </a:buClr>
              <a:buFont typeface="Wingdings" panose="05000000000000000000" pitchFamily="2" charset="2"/>
              <a:buNone/>
              <a:defRPr/>
            </a:pPr>
            <a:endParaRPr kumimoji="1" lang="en-US" altLang="zh-CN" sz="2400" kern="0" dirty="0">
              <a:solidFill>
                <a:srgbClr val="0000FF"/>
              </a:solidFill>
              <a:latin typeface="+mn-lt"/>
              <a:ea typeface="+mn-ea"/>
            </a:endParaRPr>
          </a:p>
        </p:txBody>
      </p:sp>
      <p:pic>
        <p:nvPicPr>
          <p:cNvPr id="2064" name="Picture 16"/>
          <p:cNvPicPr>
            <a:picLocks noChangeAspect="1" noChangeArrowheads="1"/>
          </p:cNvPicPr>
          <p:nvPr/>
        </p:nvPicPr>
        <p:blipFill>
          <a:blip r:embed="rId1" cstate="print"/>
          <a:srcRect/>
          <a:stretch>
            <a:fillRect/>
          </a:stretch>
        </p:blipFill>
        <p:spPr bwMode="auto">
          <a:xfrm>
            <a:off x="3714750" y="3214688"/>
            <a:ext cx="2087563" cy="947737"/>
          </a:xfrm>
          <a:prstGeom prst="rect">
            <a:avLst/>
          </a:prstGeom>
          <a:noFill/>
        </p:spPr>
      </p:pic>
      <p:pic>
        <p:nvPicPr>
          <p:cNvPr id="2065" name="Picture 17"/>
          <p:cNvPicPr>
            <a:picLocks noChangeAspect="1" noChangeArrowheads="1"/>
          </p:cNvPicPr>
          <p:nvPr/>
        </p:nvPicPr>
        <p:blipFill>
          <a:blip r:embed="rId2" cstate="print"/>
          <a:srcRect/>
          <a:stretch>
            <a:fillRect/>
          </a:stretch>
        </p:blipFill>
        <p:spPr bwMode="auto">
          <a:xfrm>
            <a:off x="5875338" y="3214688"/>
            <a:ext cx="660400" cy="925512"/>
          </a:xfrm>
          <a:prstGeom prst="rect">
            <a:avLst/>
          </a:prstGeom>
          <a:noFill/>
        </p:spPr>
      </p:pic>
      <p:sp>
        <p:nvSpPr>
          <p:cNvPr id="2058" name="Rectangle 9"/>
          <p:cNvSpPr>
            <a:spLocks noChangeArrowheads="1"/>
          </p:cNvSpPr>
          <p:nvPr/>
        </p:nvSpPr>
        <p:spPr bwMode="auto">
          <a:xfrm>
            <a:off x="1857377" y="3357276"/>
            <a:ext cx="220027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altLang="zh-CN" sz="3200" i="1">
                <a:latin typeface="Times New Roman" panose="02020603050405020304" pitchFamily="18" charset="0"/>
                <a:ea typeface="宋体" panose="02010600030101010101" pitchFamily="2" charset="-122"/>
                <a:cs typeface="Times New Roman" panose="02020603050405020304" pitchFamily="18" charset="0"/>
              </a:rPr>
              <a:t>MRSxy </a:t>
            </a:r>
            <a:r>
              <a:rPr lang="en-US" altLang="zh-CN" sz="3200">
                <a:latin typeface="Times New Roman" panose="02020603050405020304" pitchFamily="18" charset="0"/>
                <a:ea typeface="宋体" panose="02010600030101010101" pitchFamily="2" charset="-122"/>
                <a:cs typeface="Times New Roman" panose="02020603050405020304" pitchFamily="18" charset="0"/>
              </a:rPr>
              <a:t>= -</a:t>
            </a:r>
            <a:endParaRPr lang="en-US" altLang="zh-CN" sz="3200">
              <a:ea typeface="宋体" panose="02010600030101010101" pitchFamily="2" charset="-122"/>
              <a:cs typeface="Times New Roman" panose="02020603050405020304" pitchFamily="18" charset="0"/>
            </a:endParaRPr>
          </a:p>
        </p:txBody>
      </p:sp>
      <p:sp>
        <p:nvSpPr>
          <p:cNvPr id="2059" name="Text Box 12"/>
          <p:cNvSpPr txBox="1">
            <a:spLocks noChangeArrowheads="1"/>
          </p:cNvSpPr>
          <p:nvPr/>
        </p:nvSpPr>
        <p:spPr bwMode="auto">
          <a:xfrm>
            <a:off x="928688" y="4642744"/>
            <a:ext cx="777716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spcBef>
                <a:spcPct val="50000"/>
              </a:spcBef>
            </a:pPr>
            <a:r>
              <a:rPr lang="zh-CN" altLang="en-US" sz="2800" dirty="0">
                <a:solidFill>
                  <a:srgbClr val="0000FF"/>
                </a:solidFill>
              </a:rPr>
              <a:t>由于无差异曲线是向右下方倾斜的，即表明边际替代率小于零，所以无差异曲线的斜率就是边际替代率。</a:t>
            </a:r>
            <a:endParaRPr lang="zh-CN" altLang="en-US" sz="2800" dirty="0">
              <a:solidFill>
                <a:srgbClr val="0000FF"/>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a:xfrm>
            <a:off x="342900" y="214313"/>
            <a:ext cx="8410575" cy="606425"/>
          </a:xfrm>
        </p:spPr>
        <p:txBody>
          <a:bodyPr/>
          <a:lstStyle/>
          <a:p>
            <a:pPr eaLnBrk="1" hangingPunct="1"/>
            <a:r>
              <a:rPr lang="zh-CN" sz="3600" smtClean="0">
                <a:ea typeface="宋体" panose="02010600030101010101" pitchFamily="2" charset="-122"/>
              </a:rPr>
              <a:t>边际替代率</a:t>
            </a:r>
            <a:endParaRPr lang="zh-CN" sz="3600" smtClean="0">
              <a:ea typeface="宋体" panose="02010600030101010101" pitchFamily="2" charset="-122"/>
            </a:endParaRPr>
          </a:p>
        </p:txBody>
      </p:sp>
      <p:grpSp>
        <p:nvGrpSpPr>
          <p:cNvPr id="19461" name="Group 3"/>
          <p:cNvGrpSpPr/>
          <p:nvPr/>
        </p:nvGrpSpPr>
        <p:grpSpPr bwMode="auto">
          <a:xfrm>
            <a:off x="3849688" y="1244600"/>
            <a:ext cx="4514850" cy="4637088"/>
            <a:chOff x="0" y="0"/>
            <a:chExt cx="2844" cy="2921"/>
          </a:xfrm>
        </p:grpSpPr>
        <p:grpSp>
          <p:nvGrpSpPr>
            <p:cNvPr id="19486" name="Group 4"/>
            <p:cNvGrpSpPr/>
            <p:nvPr/>
          </p:nvGrpSpPr>
          <p:grpSpPr bwMode="auto">
            <a:xfrm>
              <a:off x="756" y="410"/>
              <a:ext cx="2060" cy="2290"/>
              <a:chOff x="0" y="0"/>
              <a:chExt cx="2715" cy="2485"/>
            </a:xfrm>
          </p:grpSpPr>
          <p:sp>
            <p:nvSpPr>
              <p:cNvPr id="19489" name="Line 33"/>
              <p:cNvSpPr>
                <a:spLocks noChangeShapeType="1"/>
              </p:cNvSpPr>
              <p:nvPr/>
            </p:nvSpPr>
            <p:spPr bwMode="auto">
              <a:xfrm>
                <a:off x="3" y="0"/>
                <a:ext cx="0" cy="2485"/>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19490" name="Line 34"/>
              <p:cNvSpPr>
                <a:spLocks noChangeShapeType="1"/>
              </p:cNvSpPr>
              <p:nvPr/>
            </p:nvSpPr>
            <p:spPr bwMode="auto">
              <a:xfrm>
                <a:off x="0" y="2483"/>
                <a:ext cx="2715"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19487" name="Text Box 36"/>
            <p:cNvSpPr txBox="1">
              <a:spLocks noChangeArrowheads="1"/>
            </p:cNvSpPr>
            <p:nvPr/>
          </p:nvSpPr>
          <p:spPr bwMode="auto">
            <a:xfrm>
              <a:off x="2141" y="2729"/>
              <a:ext cx="70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ct val="50000"/>
                </a:spcBef>
              </a:pPr>
              <a:r>
                <a:rPr lang="zh-CN" sz="2000"/>
                <a:t>鱼的数量</a:t>
              </a:r>
              <a:endParaRPr lang="zh-CN" sz="2000" baseline="-25000"/>
            </a:p>
          </p:txBody>
        </p:sp>
        <p:sp>
          <p:nvSpPr>
            <p:cNvPr id="19488" name="Text Box 36"/>
            <p:cNvSpPr txBox="1">
              <a:spLocks noChangeArrowheads="1"/>
            </p:cNvSpPr>
            <p:nvPr/>
          </p:nvSpPr>
          <p:spPr bwMode="auto">
            <a:xfrm>
              <a:off x="0" y="0"/>
              <a:ext cx="87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ct val="50000"/>
                </a:spcBef>
              </a:pPr>
              <a:r>
                <a:rPr lang="zh-CN" sz="2000"/>
                <a:t>芒果的数量</a:t>
              </a:r>
              <a:endParaRPr lang="zh-CN" sz="2000" baseline="-25000"/>
            </a:p>
          </p:txBody>
        </p:sp>
      </p:grpSp>
      <p:sp>
        <p:nvSpPr>
          <p:cNvPr id="28681" name="Text Box 9"/>
          <p:cNvSpPr txBox="1">
            <a:spLocks noChangeArrowheads="1"/>
          </p:cNvSpPr>
          <p:nvPr/>
        </p:nvSpPr>
        <p:spPr bwMode="auto">
          <a:xfrm>
            <a:off x="436563" y="3295650"/>
            <a:ext cx="339725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5000"/>
              </a:lnSpc>
              <a:spcBef>
                <a:spcPct val="20000"/>
              </a:spcBef>
            </a:pPr>
            <a:r>
              <a:rPr lang="zh-CN" altLang="zh-CN" sz="2500"/>
              <a:t>Hurley</a:t>
            </a:r>
            <a:r>
              <a:rPr lang="zh-CN" sz="2500"/>
              <a:t>的边际替代率是他愿意为多得到一条鱼所愿意放弃的芒果数量</a:t>
            </a:r>
            <a:endParaRPr lang="zh-CN" sz="2500"/>
          </a:p>
        </p:txBody>
      </p:sp>
      <p:sp>
        <p:nvSpPr>
          <p:cNvPr id="19463" name="Arc 10"/>
          <p:cNvSpPr/>
          <p:nvPr/>
        </p:nvSpPr>
        <p:spPr bwMode="auto">
          <a:xfrm flipH="1" flipV="1">
            <a:off x="5645150" y="1638300"/>
            <a:ext cx="2273300" cy="3182938"/>
          </a:xfrm>
          <a:custGeom>
            <a:avLst/>
            <a:gdLst>
              <a:gd name="T0" fmla="*/ 18722649 w 21120"/>
              <a:gd name="T1" fmla="*/ 0 h 21539"/>
              <a:gd name="T2" fmla="*/ 244691915 w 21120"/>
              <a:gd name="T3" fmla="*/ 371457848 h 21539"/>
              <a:gd name="T4" fmla="*/ 0 w 21120"/>
              <a:gd name="T5" fmla="*/ 470360454 h 21539"/>
              <a:gd name="T6" fmla="*/ 0 60000 65536"/>
              <a:gd name="T7" fmla="*/ 0 60000 65536"/>
              <a:gd name="T8" fmla="*/ 0 60000 65536"/>
              <a:gd name="T9" fmla="*/ 0 w 21120"/>
              <a:gd name="T10" fmla="*/ 0 h 21539"/>
              <a:gd name="T11" fmla="*/ 21120 w 21120"/>
              <a:gd name="T12" fmla="*/ 21539 h 21539"/>
            </a:gdLst>
            <a:ahLst/>
            <a:cxnLst>
              <a:cxn ang="T6">
                <a:pos x="T0" y="T1"/>
              </a:cxn>
              <a:cxn ang="T7">
                <a:pos x="T2" y="T3"/>
              </a:cxn>
              <a:cxn ang="T8">
                <a:pos x="T4" y="T5"/>
              </a:cxn>
            </a:cxnLst>
            <a:rect l="T9" t="T10" r="T11" b="T12"/>
            <a:pathLst>
              <a:path w="21120" h="21539" fill="none" extrusionOk="0">
                <a:moveTo>
                  <a:pt x="1616" y="-1"/>
                </a:moveTo>
                <a:cubicBezTo>
                  <a:pt x="11170" y="716"/>
                  <a:pt x="19110" y="7641"/>
                  <a:pt x="21119" y="17010"/>
                </a:cubicBezTo>
              </a:path>
              <a:path w="21120" h="21539" stroke="0" extrusionOk="0">
                <a:moveTo>
                  <a:pt x="1616" y="-1"/>
                </a:moveTo>
                <a:cubicBezTo>
                  <a:pt x="11170" y="716"/>
                  <a:pt x="19110" y="7641"/>
                  <a:pt x="21119" y="17010"/>
                </a:cubicBezTo>
                <a:lnTo>
                  <a:pt x="0" y="21539"/>
                </a:lnTo>
                <a:close/>
              </a:path>
            </a:pathLst>
          </a:custGeom>
          <a:noFill/>
          <a:ln w="28575">
            <a:solidFill>
              <a:srgbClr val="003399"/>
            </a:solidFill>
            <a:round/>
          </a:ln>
          <a:extLst>
            <a:ext uri="{909E8E84-426E-40DD-AFC4-6F175D3DCCD1}">
              <a14:hiddenFill xmlns:a14="http://schemas.microsoft.com/office/drawing/2010/main">
                <a:solidFill>
                  <a:srgbClr val="FFFFFF"/>
                </a:solidFill>
              </a14:hiddenFill>
            </a:ext>
          </a:extLst>
        </p:spPr>
        <p:txBody>
          <a:bodyPr rot="10800000"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zh-CN" altLang="zh-CN"/>
          </a:p>
          <a:p>
            <a:pPr algn="ctr" eaLnBrk="1" hangingPunct="1"/>
            <a:endParaRPr lang="zh-CN" altLang="zh-CN"/>
          </a:p>
        </p:txBody>
      </p:sp>
      <p:sp>
        <p:nvSpPr>
          <p:cNvPr id="19464" name="Text Box 36"/>
          <p:cNvSpPr txBox="1">
            <a:spLocks noChangeArrowheads="1"/>
          </p:cNvSpPr>
          <p:nvPr/>
        </p:nvSpPr>
        <p:spPr bwMode="auto">
          <a:xfrm>
            <a:off x="7823200" y="4667250"/>
            <a:ext cx="333375"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9144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zh-CN" sz="2200" b="1" i="1">
                <a:latin typeface="Tahoma" panose="020B0604030504040204" pitchFamily="34" charset="0"/>
              </a:rPr>
              <a:t>I</a:t>
            </a:r>
            <a:r>
              <a:rPr lang="en-US" altLang="zh-CN" sz="2200" b="1" baseline="-25000">
                <a:latin typeface="Tahoma" panose="020B0604030504040204" pitchFamily="34" charset="0"/>
              </a:rPr>
              <a:t>1</a:t>
            </a:r>
            <a:endParaRPr lang="en-US" altLang="zh-CN" sz="2200" b="1" baseline="-25000">
              <a:latin typeface="Tahoma" panose="020B0604030504040204" pitchFamily="34" charset="0"/>
            </a:endParaRPr>
          </a:p>
        </p:txBody>
      </p:sp>
      <p:grpSp>
        <p:nvGrpSpPr>
          <p:cNvPr id="19465" name="Group 12"/>
          <p:cNvGrpSpPr/>
          <p:nvPr/>
        </p:nvGrpSpPr>
        <p:grpSpPr bwMode="auto">
          <a:xfrm flipH="1" flipV="1">
            <a:off x="5734050" y="2740025"/>
            <a:ext cx="395288" cy="958850"/>
            <a:chOff x="0" y="0"/>
            <a:chExt cx="503" cy="376"/>
          </a:xfrm>
        </p:grpSpPr>
        <p:sp>
          <p:nvSpPr>
            <p:cNvPr id="19484" name="Line 13"/>
            <p:cNvSpPr>
              <a:spLocks noChangeShapeType="1"/>
            </p:cNvSpPr>
            <p:nvPr/>
          </p:nvSpPr>
          <p:spPr bwMode="auto">
            <a:xfrm>
              <a:off x="0" y="0"/>
              <a:ext cx="503"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19485" name="Line 14"/>
            <p:cNvSpPr>
              <a:spLocks noChangeShapeType="1"/>
            </p:cNvSpPr>
            <p:nvPr/>
          </p:nvSpPr>
          <p:spPr bwMode="auto">
            <a:xfrm>
              <a:off x="502" y="0"/>
              <a:ext cx="0" cy="376"/>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grpSp>
        <p:nvGrpSpPr>
          <p:cNvPr id="19466" name="Group 15"/>
          <p:cNvGrpSpPr/>
          <p:nvPr/>
        </p:nvGrpSpPr>
        <p:grpSpPr bwMode="auto">
          <a:xfrm flipH="1" flipV="1">
            <a:off x="6767513" y="4441825"/>
            <a:ext cx="395287" cy="234950"/>
            <a:chOff x="0" y="0"/>
            <a:chExt cx="503" cy="376"/>
          </a:xfrm>
        </p:grpSpPr>
        <p:sp>
          <p:nvSpPr>
            <p:cNvPr id="19482" name="Line 16"/>
            <p:cNvSpPr>
              <a:spLocks noChangeShapeType="1"/>
            </p:cNvSpPr>
            <p:nvPr/>
          </p:nvSpPr>
          <p:spPr bwMode="auto">
            <a:xfrm>
              <a:off x="0" y="0"/>
              <a:ext cx="503" cy="0"/>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19483" name="Line 17"/>
            <p:cNvSpPr>
              <a:spLocks noChangeShapeType="1"/>
            </p:cNvSpPr>
            <p:nvPr/>
          </p:nvSpPr>
          <p:spPr bwMode="auto">
            <a:xfrm>
              <a:off x="502" y="0"/>
              <a:ext cx="0" cy="376"/>
            </a:xfrm>
            <a:prstGeom prst="line">
              <a:avLst/>
            </a:prstGeom>
            <a:noFill/>
            <a:ln w="12700">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grpSp>
      <p:sp>
        <p:nvSpPr>
          <p:cNvPr id="19467" name="Text Box 18"/>
          <p:cNvSpPr txBox="1">
            <a:spLocks noChangeArrowheads="1"/>
          </p:cNvSpPr>
          <p:nvPr/>
        </p:nvSpPr>
        <p:spPr bwMode="auto">
          <a:xfrm>
            <a:off x="5813425" y="3705225"/>
            <a:ext cx="265113"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7432" rIns="4572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90000"/>
              </a:lnSpc>
              <a:spcBef>
                <a:spcPct val="50000"/>
              </a:spcBef>
            </a:pPr>
            <a:r>
              <a:rPr lang="en-US" altLang="zh-CN" sz="2200">
                <a:latin typeface="Tahoma" panose="020B0604030504040204" pitchFamily="34" charset="0"/>
              </a:rPr>
              <a:t>1</a:t>
            </a:r>
            <a:endParaRPr lang="en-US" altLang="zh-CN" sz="2200">
              <a:latin typeface="Tahoma" panose="020B0604030504040204" pitchFamily="34" charset="0"/>
            </a:endParaRPr>
          </a:p>
        </p:txBody>
      </p:sp>
      <p:sp>
        <p:nvSpPr>
          <p:cNvPr id="19468" name="Text Box 19"/>
          <p:cNvSpPr txBox="1">
            <a:spLocks noChangeArrowheads="1"/>
          </p:cNvSpPr>
          <p:nvPr/>
        </p:nvSpPr>
        <p:spPr bwMode="auto">
          <a:xfrm>
            <a:off x="6838950" y="4687888"/>
            <a:ext cx="265113"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7432" rIns="4572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90000"/>
              </a:lnSpc>
              <a:spcBef>
                <a:spcPct val="50000"/>
              </a:spcBef>
            </a:pPr>
            <a:r>
              <a:rPr lang="en-US" altLang="zh-CN" sz="2200">
                <a:latin typeface="Tahoma" panose="020B0604030504040204" pitchFamily="34" charset="0"/>
              </a:rPr>
              <a:t>1</a:t>
            </a:r>
            <a:endParaRPr lang="en-US" altLang="zh-CN" sz="2200">
              <a:latin typeface="Tahoma" panose="020B0604030504040204" pitchFamily="34" charset="0"/>
            </a:endParaRPr>
          </a:p>
        </p:txBody>
      </p:sp>
      <p:sp>
        <p:nvSpPr>
          <p:cNvPr id="19469" name="Text Box 20"/>
          <p:cNvSpPr txBox="1">
            <a:spLocks noChangeArrowheads="1"/>
          </p:cNvSpPr>
          <p:nvPr/>
        </p:nvSpPr>
        <p:spPr bwMode="auto">
          <a:xfrm>
            <a:off x="5410200" y="3057525"/>
            <a:ext cx="265113"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7432" rIns="4572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90000"/>
              </a:lnSpc>
              <a:spcBef>
                <a:spcPct val="50000"/>
              </a:spcBef>
            </a:pPr>
            <a:r>
              <a:rPr lang="en-US" altLang="zh-CN" sz="2200">
                <a:latin typeface="Tahoma" panose="020B0604030504040204" pitchFamily="34" charset="0"/>
              </a:rPr>
              <a:t>6</a:t>
            </a:r>
            <a:endParaRPr lang="en-US" altLang="zh-CN" sz="2200">
              <a:latin typeface="Tahoma" panose="020B0604030504040204" pitchFamily="34" charset="0"/>
            </a:endParaRPr>
          </a:p>
        </p:txBody>
      </p:sp>
      <p:sp>
        <p:nvSpPr>
          <p:cNvPr id="19470" name="Text Box 21"/>
          <p:cNvSpPr txBox="1">
            <a:spLocks noChangeArrowheads="1"/>
          </p:cNvSpPr>
          <p:nvPr/>
        </p:nvSpPr>
        <p:spPr bwMode="auto">
          <a:xfrm>
            <a:off x="6483350" y="4386263"/>
            <a:ext cx="265113"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45720" tIns="27432" rIns="4572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90000"/>
              </a:lnSpc>
              <a:spcBef>
                <a:spcPct val="50000"/>
              </a:spcBef>
            </a:pPr>
            <a:r>
              <a:rPr lang="en-US" altLang="zh-CN" sz="2200">
                <a:latin typeface="Tahoma" panose="020B0604030504040204" pitchFamily="34" charset="0"/>
              </a:rPr>
              <a:t>2</a:t>
            </a:r>
            <a:endParaRPr lang="en-US" altLang="zh-CN" sz="2200">
              <a:latin typeface="Tahoma" panose="020B0604030504040204" pitchFamily="34" charset="0"/>
            </a:endParaRPr>
          </a:p>
        </p:txBody>
      </p:sp>
      <p:grpSp>
        <p:nvGrpSpPr>
          <p:cNvPr id="19471" name="Group 22"/>
          <p:cNvGrpSpPr/>
          <p:nvPr/>
        </p:nvGrpSpPr>
        <p:grpSpPr bwMode="auto">
          <a:xfrm>
            <a:off x="5691188" y="2417763"/>
            <a:ext cx="398462" cy="360362"/>
            <a:chOff x="0" y="0"/>
            <a:chExt cx="251" cy="227"/>
          </a:xfrm>
        </p:grpSpPr>
        <p:sp>
          <p:nvSpPr>
            <p:cNvPr id="19480" name="Oval 23"/>
            <p:cNvSpPr>
              <a:spLocks noChangeArrowheads="1"/>
            </p:cNvSpPr>
            <p:nvPr/>
          </p:nvSpPr>
          <p:spPr bwMode="auto">
            <a:xfrm>
              <a:off x="0" y="171"/>
              <a:ext cx="56" cy="56"/>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zh-CN" altLang="en-US"/>
            </a:p>
          </p:txBody>
        </p:sp>
        <p:sp>
          <p:nvSpPr>
            <p:cNvPr id="19481" name="Text Box 36"/>
            <p:cNvSpPr txBox="1">
              <a:spLocks noChangeArrowheads="1"/>
            </p:cNvSpPr>
            <p:nvPr/>
          </p:nvSpPr>
          <p:spPr bwMode="auto">
            <a:xfrm>
              <a:off x="67" y="0"/>
              <a:ext cx="18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zh-CN" sz="2200" b="1"/>
                <a:t>A</a:t>
              </a:r>
              <a:endParaRPr lang="en-US" altLang="zh-CN" sz="2200" b="1" baseline="-25000"/>
            </a:p>
          </p:txBody>
        </p:sp>
      </p:grpSp>
      <p:grpSp>
        <p:nvGrpSpPr>
          <p:cNvPr id="19472" name="Group 25"/>
          <p:cNvGrpSpPr/>
          <p:nvPr/>
        </p:nvGrpSpPr>
        <p:grpSpPr bwMode="auto">
          <a:xfrm>
            <a:off x="6723063" y="4097338"/>
            <a:ext cx="404812" cy="360362"/>
            <a:chOff x="0" y="0"/>
            <a:chExt cx="255" cy="227"/>
          </a:xfrm>
        </p:grpSpPr>
        <p:sp>
          <p:nvSpPr>
            <p:cNvPr id="19478" name="Oval 26"/>
            <p:cNvSpPr>
              <a:spLocks noChangeArrowheads="1"/>
            </p:cNvSpPr>
            <p:nvPr/>
          </p:nvSpPr>
          <p:spPr bwMode="auto">
            <a:xfrm>
              <a:off x="0" y="171"/>
              <a:ext cx="56" cy="56"/>
            </a:xfrm>
            <a:prstGeom prst="ellipse">
              <a:avLst/>
            </a:prstGeom>
            <a:solidFill>
              <a:srgbClr val="000000"/>
            </a:solidFill>
            <a:ln>
              <a:noFill/>
            </a:ln>
            <a:extLst>
              <a:ext uri="{91240B29-F687-4F45-9708-019B960494DF}">
                <a14:hiddenLine xmlns:a14="http://schemas.microsoft.com/office/drawing/2010/main" w="9525">
                  <a:solidFill>
                    <a:srgbClr val="000000"/>
                  </a:solidFill>
                  <a:rou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zh-CN" altLang="en-US"/>
            </a:p>
          </p:txBody>
        </p:sp>
        <p:sp>
          <p:nvSpPr>
            <p:cNvPr id="19479" name="Text Box 36"/>
            <p:cNvSpPr txBox="1">
              <a:spLocks noChangeArrowheads="1"/>
            </p:cNvSpPr>
            <p:nvPr/>
          </p:nvSpPr>
          <p:spPr bwMode="auto">
            <a:xfrm>
              <a:off x="71" y="0"/>
              <a:ext cx="184" cy="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zh-CN" sz="2200" b="1"/>
                <a:t>B</a:t>
              </a:r>
              <a:endParaRPr lang="en-US" altLang="zh-CN" sz="2200" b="1" baseline="-25000"/>
            </a:p>
          </p:txBody>
        </p:sp>
      </p:grpSp>
      <p:sp>
        <p:nvSpPr>
          <p:cNvPr id="28700" name="Rectangle 4"/>
          <p:cNvSpPr>
            <a:spLocks noChangeArrowheads="1"/>
          </p:cNvSpPr>
          <p:nvPr/>
        </p:nvSpPr>
        <p:spPr bwMode="auto">
          <a:xfrm>
            <a:off x="195263" y="1189038"/>
            <a:ext cx="4754562" cy="1462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5000"/>
              </a:lnSpc>
              <a:spcBef>
                <a:spcPct val="45000"/>
              </a:spcBef>
              <a:buClr>
                <a:srgbClr val="00B85C"/>
              </a:buClr>
              <a:buSzPct val="120000"/>
              <a:buFont typeface="Wingdings" panose="05000000000000000000" pitchFamily="2" charset="2"/>
              <a:buNone/>
            </a:pPr>
            <a:r>
              <a:rPr lang="zh-CN" sz="2500" b="1" dirty="0">
                <a:solidFill>
                  <a:srgbClr val="CC0000"/>
                </a:solidFill>
              </a:rPr>
              <a:t>边际替代率 </a:t>
            </a:r>
            <a:r>
              <a:rPr lang="zh-CN" altLang="zh-CN" sz="2500" b="1" dirty="0">
                <a:solidFill>
                  <a:srgbClr val="CC0000"/>
                </a:solidFill>
              </a:rPr>
              <a:t>(MRS):</a:t>
            </a:r>
            <a:r>
              <a:rPr lang="zh-CN" altLang="zh-CN" sz="2500" dirty="0"/>
              <a:t>  </a:t>
            </a:r>
            <a:br>
              <a:rPr lang="zh-CN" altLang="zh-CN" sz="2500" dirty="0"/>
            </a:br>
            <a:r>
              <a:rPr lang="zh-CN" sz="2500" dirty="0"/>
              <a:t>消费者愿意以一种物品交换</a:t>
            </a:r>
            <a:endParaRPr lang="zh-CN" sz="2500" dirty="0"/>
          </a:p>
          <a:p>
            <a:pPr eaLnBrk="1" hangingPunct="1">
              <a:lnSpc>
                <a:spcPct val="105000"/>
              </a:lnSpc>
              <a:spcBef>
                <a:spcPct val="45000"/>
              </a:spcBef>
              <a:buClr>
                <a:srgbClr val="00B85C"/>
              </a:buClr>
              <a:buSzPct val="120000"/>
              <a:buFont typeface="Wingdings" panose="05000000000000000000" pitchFamily="2" charset="2"/>
              <a:buNone/>
            </a:pPr>
            <a:r>
              <a:rPr lang="zh-CN" sz="2500" dirty="0"/>
              <a:t>另一种物品的比</a:t>
            </a:r>
            <a:r>
              <a:rPr lang="zh-CN" sz="2500" dirty="0" smtClean="0"/>
              <a:t>率</a:t>
            </a:r>
            <a:r>
              <a:rPr lang="zh-CN" altLang="en-US" sz="2500" dirty="0" smtClean="0"/>
              <a:t>。</a:t>
            </a:r>
            <a:endParaRPr lang="zh-CN" sz="2500" dirty="0"/>
          </a:p>
        </p:txBody>
      </p:sp>
      <p:sp>
        <p:nvSpPr>
          <p:cNvPr id="28701" name="Text Box 29"/>
          <p:cNvSpPr txBox="1">
            <a:spLocks noChangeArrowheads="1"/>
          </p:cNvSpPr>
          <p:nvPr/>
        </p:nvSpPr>
        <p:spPr bwMode="auto">
          <a:xfrm>
            <a:off x="5748338" y="1047750"/>
            <a:ext cx="2728912" cy="892175"/>
          </a:xfrm>
          <a:prstGeom prst="rect">
            <a:avLst/>
          </a:prstGeom>
          <a:solidFill>
            <a:srgbClr val="FFFFCC"/>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105000"/>
              </a:lnSpc>
              <a:spcBef>
                <a:spcPct val="20000"/>
              </a:spcBef>
            </a:pPr>
            <a:r>
              <a:rPr lang="zh-CN" altLang="zh-CN" sz="2500"/>
              <a:t>MRS = </a:t>
            </a:r>
            <a:r>
              <a:rPr lang="zh-CN" sz="2500"/>
              <a:t>无差异曲线的斜率 </a:t>
            </a:r>
            <a:endParaRPr lang="zh-CN" sz="2500"/>
          </a:p>
        </p:txBody>
      </p:sp>
      <p:sp>
        <p:nvSpPr>
          <p:cNvPr id="28702" name="Text Box 30"/>
          <p:cNvSpPr txBox="1">
            <a:spLocks noChangeArrowheads="1"/>
          </p:cNvSpPr>
          <p:nvPr/>
        </p:nvSpPr>
        <p:spPr bwMode="auto">
          <a:xfrm>
            <a:off x="4471988" y="3021013"/>
            <a:ext cx="941387" cy="427037"/>
          </a:xfrm>
          <a:prstGeom prst="rect">
            <a:avLst/>
          </a:prstGeom>
          <a:solidFill>
            <a:schemeClr val="bg1">
              <a:alpha val="70195"/>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ct val="50000"/>
              </a:spcBef>
            </a:pPr>
            <a:r>
              <a:rPr lang="en-US" altLang="zh-CN" sz="2200" i="1"/>
              <a:t>MRS</a:t>
            </a:r>
            <a:r>
              <a:rPr lang="en-US" altLang="zh-CN" sz="2200"/>
              <a:t> =</a:t>
            </a:r>
            <a:endParaRPr lang="en-US" altLang="zh-CN" sz="2200"/>
          </a:p>
        </p:txBody>
      </p:sp>
      <p:sp>
        <p:nvSpPr>
          <p:cNvPr id="28703" name="Text Box 31"/>
          <p:cNvSpPr txBox="1">
            <a:spLocks noChangeArrowheads="1"/>
          </p:cNvSpPr>
          <p:nvPr/>
        </p:nvSpPr>
        <p:spPr bwMode="auto">
          <a:xfrm>
            <a:off x="5529263" y="4346575"/>
            <a:ext cx="941387"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ct val="50000"/>
              </a:spcBef>
            </a:pPr>
            <a:r>
              <a:rPr lang="en-US" altLang="zh-CN" sz="2200" i="1"/>
              <a:t>MRS</a:t>
            </a:r>
            <a:r>
              <a:rPr lang="en-US" altLang="zh-CN" sz="2200"/>
              <a:t> =</a:t>
            </a:r>
            <a:endParaRPr lang="en-US" altLang="zh-CN" sz="2200"/>
          </a:p>
        </p:txBody>
      </p:sp>
      <p:sp>
        <p:nvSpPr>
          <p:cNvPr id="28704" name="Text Box 32"/>
          <p:cNvSpPr txBox="1">
            <a:spLocks noChangeArrowheads="1"/>
          </p:cNvSpPr>
          <p:nvPr/>
        </p:nvSpPr>
        <p:spPr bwMode="auto">
          <a:xfrm>
            <a:off x="457200" y="4986338"/>
            <a:ext cx="393382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105000"/>
              </a:lnSpc>
              <a:spcBef>
                <a:spcPct val="20000"/>
              </a:spcBef>
            </a:pPr>
            <a:r>
              <a:rPr lang="zh-CN" sz="2500"/>
              <a:t>沿着无差异曲线向右下方移动，</a:t>
            </a:r>
            <a:r>
              <a:rPr lang="zh-CN" altLang="zh-CN" sz="2500"/>
              <a:t>MRS</a:t>
            </a:r>
            <a:r>
              <a:rPr lang="zh-CN" sz="2500"/>
              <a:t>不断减少 </a:t>
            </a:r>
            <a:endParaRPr lang="zh-CN" sz="250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8700"/>
                                        </p:tgtEl>
                                        <p:attrNameLst>
                                          <p:attrName>style.visibility</p:attrName>
                                        </p:attrNameLst>
                                      </p:cBhvr>
                                      <p:to>
                                        <p:strVal val="visible"/>
                                      </p:to>
                                    </p:set>
                                    <p:animEffect transition="in" filter="wipe(left)">
                                      <p:cBhvr>
                                        <p:cTn id="7" dur="500"/>
                                        <p:tgtEl>
                                          <p:spTgt spid="2870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681">
                                            <p:txEl>
                                              <p:pRg st="0" end="0"/>
                                            </p:txEl>
                                          </p:spTgt>
                                        </p:tgtEl>
                                        <p:attrNameLst>
                                          <p:attrName>style.visibility</p:attrName>
                                        </p:attrNameLst>
                                      </p:cBhvr>
                                      <p:to>
                                        <p:strVal val="visible"/>
                                      </p:to>
                                    </p:set>
                                    <p:animEffect transition="in" filter="wipe(left)">
                                      <p:cBhvr>
                                        <p:cTn id="12" dur="500"/>
                                        <p:tgtEl>
                                          <p:spTgt spid="2868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701">
                                            <p:bg/>
                                          </p:spTgt>
                                        </p:tgtEl>
                                        <p:attrNameLst>
                                          <p:attrName>style.visibility</p:attrName>
                                        </p:attrNameLst>
                                      </p:cBhvr>
                                      <p:to>
                                        <p:strVal val="visible"/>
                                      </p:to>
                                    </p:set>
                                    <p:animEffect transition="in" filter="fade">
                                      <p:cBhvr>
                                        <p:cTn id="17" dur="500"/>
                                        <p:tgtEl>
                                          <p:spTgt spid="28701">
                                            <p:bg/>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8701">
                                            <p:txEl>
                                              <p:pRg st="0" end="0"/>
                                            </p:txEl>
                                          </p:spTgt>
                                        </p:tgtEl>
                                        <p:attrNameLst>
                                          <p:attrName>style.visibility</p:attrName>
                                        </p:attrNameLst>
                                      </p:cBhvr>
                                      <p:to>
                                        <p:strVal val="visible"/>
                                      </p:to>
                                    </p:set>
                                    <p:animEffect transition="in" filter="fade">
                                      <p:cBhvr>
                                        <p:cTn id="20" dur="500"/>
                                        <p:tgtEl>
                                          <p:spTgt spid="28701">
                                            <p:txEl>
                                              <p:pRg st="0" end="0"/>
                                            </p:txEl>
                                          </p:spTgt>
                                        </p:tgtEl>
                                      </p:cBhvr>
                                    </p:animEffec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28702"/>
                                        </p:tgtEl>
                                        <p:attrNameLst>
                                          <p:attrName>style.visibility</p:attrName>
                                        </p:attrNameLst>
                                      </p:cBhvr>
                                      <p:to>
                                        <p:strVal val="visible"/>
                                      </p:to>
                                    </p:set>
                                    <p:animEffect transition="in" filter="fade">
                                      <p:cBhvr>
                                        <p:cTn id="24" dur="500"/>
                                        <p:tgtEl>
                                          <p:spTgt spid="28702"/>
                                        </p:tgtEl>
                                      </p:cBhvr>
                                    </p:animEffect>
                                  </p:childTnLst>
                                </p:cTn>
                              </p:par>
                            </p:childTnLst>
                          </p:cTn>
                        </p:par>
                        <p:par>
                          <p:cTn id="25" fill="hold">
                            <p:stCondLst>
                              <p:cond delay="1000"/>
                            </p:stCondLst>
                            <p:childTnLst>
                              <p:par>
                                <p:cTn id="26" presetID="10" presetClass="entr" presetSubtype="0" fill="hold" grpId="0" nodeType="afterEffect">
                                  <p:stCondLst>
                                    <p:cond delay="0"/>
                                  </p:stCondLst>
                                  <p:childTnLst>
                                    <p:set>
                                      <p:cBhvr>
                                        <p:cTn id="27" dur="1" fill="hold">
                                          <p:stCondLst>
                                            <p:cond delay="0"/>
                                          </p:stCondLst>
                                        </p:cTn>
                                        <p:tgtEl>
                                          <p:spTgt spid="28703"/>
                                        </p:tgtEl>
                                        <p:attrNameLst>
                                          <p:attrName>style.visibility</p:attrName>
                                        </p:attrNameLst>
                                      </p:cBhvr>
                                      <p:to>
                                        <p:strVal val="visible"/>
                                      </p:to>
                                    </p:set>
                                    <p:animEffect transition="in" filter="fade">
                                      <p:cBhvr>
                                        <p:cTn id="28" dur="500"/>
                                        <p:tgtEl>
                                          <p:spTgt spid="28703"/>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28704">
                                            <p:txEl>
                                              <p:pRg st="0" end="0"/>
                                            </p:txEl>
                                          </p:spTgt>
                                        </p:tgtEl>
                                        <p:attrNameLst>
                                          <p:attrName>style.visibility</p:attrName>
                                        </p:attrNameLst>
                                      </p:cBhvr>
                                      <p:to>
                                        <p:strVal val="visible"/>
                                      </p:to>
                                    </p:set>
                                    <p:animEffect transition="in" filter="wipe(left)">
                                      <p:cBhvr>
                                        <p:cTn id="33" dur="500"/>
                                        <p:tgtEl>
                                          <p:spTgt spid="2870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1" grpId="0" bldLvl="2" autoUpdateAnimBg="0" build="p"/>
      <p:bldP spid="28700" grpId="0" autoUpdateAnimBg="0"/>
      <p:bldP spid="28701" grpId="0" bldLvl="2" animBg="1" autoUpdateAnimBg="0" build="p"/>
      <p:bldP spid="28702" grpId="0" animBg="1" autoUpdateAnimBg="0"/>
      <p:bldP spid="28703" grpId="0" autoUpdateAnimBg="0"/>
      <p:bldP spid="28704" grpId="0" bldLvl="2" autoUpdateAnimBg="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2"/>
          <p:cNvSpPr>
            <a:spLocks noGrp="1" noChangeArrowheads="1"/>
          </p:cNvSpPr>
          <p:nvPr>
            <p:ph type="title"/>
          </p:nvPr>
        </p:nvSpPr>
        <p:spPr>
          <a:xfrm>
            <a:off x="3059833" y="319088"/>
            <a:ext cx="5257081" cy="517624"/>
          </a:xfrm>
          <a:solidFill>
            <a:srgbClr val="FFC000"/>
          </a:solidFill>
        </p:spPr>
        <p:txBody>
          <a:bodyPr/>
          <a:lstStyle/>
          <a:p>
            <a:pPr eaLnBrk="1" hangingPunct="1"/>
            <a:r>
              <a:rPr lang="zh-CN" altLang="en-US" sz="3200" dirty="0" smtClean="0"/>
              <a:t>边际替代率递减规律</a:t>
            </a:r>
            <a:endParaRPr lang="zh-CN" altLang="en-US" sz="3200" dirty="0" smtClean="0"/>
          </a:p>
        </p:txBody>
      </p:sp>
      <p:sp>
        <p:nvSpPr>
          <p:cNvPr id="3078" name="Rectangle 3"/>
          <p:cNvSpPr>
            <a:spLocks noGrp="1" noChangeArrowheads="1"/>
          </p:cNvSpPr>
          <p:nvPr>
            <p:ph idx="1"/>
          </p:nvPr>
        </p:nvSpPr>
        <p:spPr>
          <a:xfrm>
            <a:off x="107504" y="1196752"/>
            <a:ext cx="8352928" cy="2348880"/>
          </a:xfrm>
        </p:spPr>
        <p:txBody>
          <a:bodyPr/>
          <a:lstStyle/>
          <a:p>
            <a:pPr algn="just" eaLnBrk="1" hangingPunct="1">
              <a:buFont typeface="Wingdings" panose="05000000000000000000" pitchFamily="2" charset="2"/>
              <a:buNone/>
            </a:pPr>
            <a:r>
              <a:rPr lang="zh-CN" altLang="en-US" sz="2800" dirty="0" smtClean="0"/>
              <a:t>   </a:t>
            </a:r>
            <a:r>
              <a:rPr lang="en-US" altLang="zh-CN" sz="2800" dirty="0" smtClean="0">
                <a:solidFill>
                  <a:srgbClr val="4335F7"/>
                </a:solidFill>
                <a:latin typeface="宋体" panose="02010600030101010101" pitchFamily="2" charset="-122"/>
                <a:ea typeface="宋体" panose="02010600030101010101" pitchFamily="2" charset="-122"/>
              </a:rPr>
              <a:t>2</a:t>
            </a:r>
            <a:r>
              <a:rPr lang="zh-CN" altLang="en-US" sz="2800" dirty="0" smtClean="0">
                <a:solidFill>
                  <a:srgbClr val="4335F7"/>
                </a:solidFill>
                <a:latin typeface="宋体" panose="02010600030101010101" pitchFamily="2" charset="-122"/>
                <a:ea typeface="宋体" panose="02010600030101010101" pitchFamily="2" charset="-122"/>
              </a:rPr>
              <a:t>、商品的边际替代率递减规律 </a:t>
            </a:r>
            <a:endParaRPr lang="en-US" altLang="zh-CN" sz="2800" dirty="0" smtClean="0">
              <a:solidFill>
                <a:srgbClr val="4335F7"/>
              </a:solidFill>
              <a:latin typeface="宋体" panose="02010600030101010101" pitchFamily="2" charset="-122"/>
              <a:ea typeface="宋体" panose="02010600030101010101" pitchFamily="2" charset="-122"/>
            </a:endParaRPr>
          </a:p>
          <a:p>
            <a:pPr algn="just" eaLnBrk="1" hangingPunct="1">
              <a:buFont typeface="Wingdings" panose="05000000000000000000" pitchFamily="2" charset="2"/>
              <a:buNone/>
            </a:pPr>
            <a:r>
              <a:rPr lang="en-US" altLang="zh-CN" sz="2800" dirty="0" smtClean="0">
                <a:latin typeface="宋体" panose="02010600030101010101" pitchFamily="2" charset="-122"/>
                <a:ea typeface="宋体" panose="02010600030101010101" pitchFamily="2" charset="-122"/>
              </a:rPr>
              <a:t>      </a:t>
            </a:r>
            <a:r>
              <a:rPr lang="zh-CN" altLang="en-US" sz="2800" dirty="0" smtClean="0">
                <a:latin typeface="宋体" panose="02010600030101010101" pitchFamily="2" charset="-122"/>
                <a:ea typeface="宋体" panose="02010600030101010101" pitchFamily="2" charset="-122"/>
              </a:rPr>
              <a:t>在维持效用水平不变的前提下，随着一种商品消费数量的连续增加，消费者为得到每一单位的这种商品所需要放弃的另一种商品的消费数量是递减的。</a:t>
            </a:r>
            <a:endParaRPr lang="zh-CN" altLang="en-US" sz="2800" dirty="0" smtClean="0">
              <a:latin typeface="宋体" panose="02010600030101010101" pitchFamily="2" charset="-122"/>
              <a:ea typeface="宋体" panose="02010600030101010101" pitchFamily="2" charset="-122"/>
            </a:endParaRPr>
          </a:p>
          <a:p>
            <a:pPr algn="just" eaLnBrk="1" hangingPunct="1">
              <a:buFont typeface="Wingdings" panose="05000000000000000000" pitchFamily="2" charset="2"/>
              <a:buNone/>
            </a:pPr>
            <a:r>
              <a:rPr lang="zh-CN" altLang="en-US" sz="2600" b="1" dirty="0" smtClean="0">
                <a:latin typeface="宋体" panose="02010600030101010101" pitchFamily="2" charset="-122"/>
                <a:ea typeface="宋体" panose="02010600030101010101" pitchFamily="2" charset="-122"/>
              </a:rPr>
              <a:t> </a:t>
            </a:r>
            <a:endParaRPr lang="zh-CN" altLang="en-US" sz="2600" dirty="0" smtClean="0">
              <a:latin typeface="宋体" panose="02010600030101010101" pitchFamily="2" charset="-122"/>
              <a:ea typeface="宋体" panose="02010600030101010101" pitchFamily="2" charset="-122"/>
            </a:endParaRPr>
          </a:p>
        </p:txBody>
      </p:sp>
      <p:sp>
        <p:nvSpPr>
          <p:cNvPr id="3075"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3076"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
        <p:nvSpPr>
          <p:cNvPr id="3079" name="Text Box 58"/>
          <p:cNvSpPr txBox="1">
            <a:spLocks noChangeArrowheads="1"/>
          </p:cNvSpPr>
          <p:nvPr/>
        </p:nvSpPr>
        <p:spPr bwMode="auto">
          <a:xfrm>
            <a:off x="5148263" y="2698751"/>
            <a:ext cx="31686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a:spcBef>
                <a:spcPct val="50000"/>
              </a:spcBef>
            </a:pPr>
            <a:endParaRPr lang="zh-CN" altLang="zh-CN">
              <a:ea typeface="宋体" panose="02010600030101010101" pitchFamily="2" charset="-122"/>
            </a:endParaRPr>
          </a:p>
        </p:txBody>
      </p:sp>
      <p:sp>
        <p:nvSpPr>
          <p:cNvPr id="3080" name="Rectangle 61"/>
          <p:cNvSpPr>
            <a:spLocks noChangeArrowheads="1"/>
          </p:cNvSpPr>
          <p:nvPr/>
        </p:nvSpPr>
        <p:spPr bwMode="auto">
          <a:xfrm>
            <a:off x="1" y="208228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graphicFrame>
        <p:nvGraphicFramePr>
          <p:cNvPr id="3074" name="Object 60"/>
          <p:cNvGraphicFramePr>
            <a:graphicFrameLocks noChangeAspect="1"/>
          </p:cNvGraphicFramePr>
          <p:nvPr/>
        </p:nvGraphicFramePr>
        <p:xfrm>
          <a:off x="2627313" y="2781301"/>
          <a:ext cx="3714750" cy="3744913"/>
        </p:xfrm>
        <a:graphic>
          <a:graphicData uri="http://schemas.openxmlformats.org/presentationml/2006/ole">
            <mc:AlternateContent xmlns:mc="http://schemas.openxmlformats.org/markup-compatibility/2006">
              <mc:Choice xmlns:v="urn:schemas-microsoft-com:vml" Requires="v">
                <p:oleObj spid="_x0000_s3098" name="" r:id="rId1" imgW="2305050" imgH="2324100" progId="">
                  <p:embed/>
                </p:oleObj>
              </mc:Choice>
              <mc:Fallback>
                <p:oleObj name="" r:id="rId1" imgW="2305050" imgH="2324100" progId="">
                  <p:embed/>
                  <p:pic>
                    <p:nvPicPr>
                      <p:cNvPr id="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313" y="2781301"/>
                        <a:ext cx="3714750" cy="3744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2"/>
          <p:cNvSpPr>
            <a:spLocks noGrp="1" noChangeArrowheads="1"/>
          </p:cNvSpPr>
          <p:nvPr>
            <p:ph type="title"/>
          </p:nvPr>
        </p:nvSpPr>
        <p:spPr>
          <a:xfrm>
            <a:off x="3347864" y="274637"/>
            <a:ext cx="3312368" cy="850107"/>
          </a:xfrm>
          <a:solidFill>
            <a:srgbClr val="FFC000"/>
          </a:solidFill>
        </p:spPr>
        <p:txBody>
          <a:bodyPr/>
          <a:lstStyle/>
          <a:p>
            <a:pPr eaLnBrk="1" hangingPunct="1"/>
            <a:r>
              <a:rPr lang="zh-CN" altLang="en-US" sz="3200" dirty="0" smtClean="0"/>
              <a:t>消费者预算线</a:t>
            </a:r>
            <a:endParaRPr lang="zh-CN" altLang="en-US" sz="3200" dirty="0" smtClean="0"/>
          </a:p>
        </p:txBody>
      </p:sp>
      <p:sp>
        <p:nvSpPr>
          <p:cNvPr id="57349" name="Rectangle 3"/>
          <p:cNvSpPr>
            <a:spLocks noGrp="1" noChangeArrowheads="1"/>
          </p:cNvSpPr>
          <p:nvPr>
            <p:ph idx="1"/>
          </p:nvPr>
        </p:nvSpPr>
        <p:spPr>
          <a:xfrm>
            <a:off x="457200" y="1600201"/>
            <a:ext cx="8229600" cy="2476872"/>
          </a:xfrm>
        </p:spPr>
        <p:txBody>
          <a:bodyPr/>
          <a:lstStyle/>
          <a:p>
            <a:pPr eaLnBrk="1" hangingPunct="1">
              <a:buFont typeface="Wingdings" panose="05000000000000000000" pitchFamily="2" charset="2"/>
              <a:buNone/>
            </a:pPr>
            <a:r>
              <a:rPr lang="zh-CN" altLang="en-US" dirty="0" smtClean="0">
                <a:latin typeface="宋体" panose="02010600030101010101" pitchFamily="2" charset="-122"/>
                <a:ea typeface="宋体" panose="02010600030101010101" pitchFamily="2" charset="-122"/>
                <a:cs typeface="Arial" panose="020B0604020202020204" pitchFamily="34" charset="0"/>
              </a:rPr>
              <a:t>（一）消费者预算线的含义</a:t>
            </a:r>
            <a:endParaRPr lang="zh-CN" altLang="en-US" dirty="0" smtClean="0">
              <a:latin typeface="宋体" panose="02010600030101010101" pitchFamily="2" charset="-122"/>
              <a:ea typeface="宋体" panose="02010600030101010101" pitchFamily="2" charset="-122"/>
              <a:cs typeface="Arial" panose="020B0604020202020204" pitchFamily="34" charset="0"/>
            </a:endParaRPr>
          </a:p>
          <a:p>
            <a:pPr algn="just" eaLnBrk="1" hangingPunct="1">
              <a:buFont typeface="Wingdings" panose="05000000000000000000" pitchFamily="2" charset="2"/>
              <a:buNone/>
            </a:pPr>
            <a:r>
              <a:rPr lang="zh-CN" altLang="en-US" dirty="0" smtClean="0">
                <a:solidFill>
                  <a:srgbClr val="FF3300"/>
                </a:solidFill>
                <a:latin typeface="宋体" panose="02010600030101010101" pitchFamily="2" charset="-122"/>
                <a:ea typeface="宋体" panose="02010600030101010101" pitchFamily="2" charset="-122"/>
                <a:cs typeface="Arial" panose="020B0604020202020204" pitchFamily="34" charset="0"/>
              </a:rPr>
              <a:t>     </a:t>
            </a:r>
            <a:r>
              <a:rPr lang="zh-CN" altLang="en-US" sz="2800" dirty="0" smtClean="0">
                <a:solidFill>
                  <a:srgbClr val="FF3300"/>
                </a:solidFill>
                <a:latin typeface="宋体" panose="02010600030101010101" pitchFamily="2" charset="-122"/>
                <a:ea typeface="宋体" panose="02010600030101010101" pitchFamily="2" charset="-122"/>
                <a:cs typeface="Arial" panose="020B0604020202020204" pitchFamily="34" charset="0"/>
              </a:rPr>
              <a:t>消费者预算线</a:t>
            </a:r>
            <a:r>
              <a:rPr lang="zh-CN" altLang="en-US" sz="2800" dirty="0" smtClean="0">
                <a:latin typeface="宋体" panose="02010600030101010101" pitchFamily="2" charset="-122"/>
                <a:ea typeface="宋体" panose="02010600030101010101" pitchFamily="2" charset="-122"/>
                <a:cs typeface="Arial" panose="020B0604020202020204" pitchFamily="34" charset="0"/>
              </a:rPr>
              <a:t>，或称家庭预算线，又叫消费可能线，是一条表明在消费者收入与商品价格既定的条件下，消费者所能购买到的两种商品数量最大组合的线。</a:t>
            </a:r>
            <a:endParaRPr lang="zh-CN" altLang="en-US" sz="2800" dirty="0" smtClean="0">
              <a:latin typeface="宋体" panose="02010600030101010101" pitchFamily="2" charset="-122"/>
              <a:ea typeface="宋体" panose="02010600030101010101" pitchFamily="2" charset="-122"/>
              <a:cs typeface="Arial" panose="020B0604020202020204" pitchFamily="34" charset="0"/>
            </a:endParaRPr>
          </a:p>
          <a:p>
            <a:pPr eaLnBrk="1" hangingPunct="1">
              <a:buFont typeface="Wingdings" panose="05000000000000000000" pitchFamily="2" charset="2"/>
              <a:buNone/>
            </a:pPr>
            <a:endParaRPr lang="en-US" altLang="zh-CN" dirty="0" smtClean="0">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zh-CN" altLang="en-US" dirty="0" smtClean="0">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en-US" altLang="zh-CN" dirty="0" smtClean="0">
              <a:latin typeface="宋体" panose="02010600030101010101" pitchFamily="2" charset="-122"/>
              <a:ea typeface="宋体" panose="02010600030101010101" pitchFamily="2" charset="-122"/>
            </a:endParaRPr>
          </a:p>
        </p:txBody>
      </p:sp>
      <p:sp>
        <p:nvSpPr>
          <p:cNvPr id="57346"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zh-CN" altLang="en-US">
              <a:solidFill>
                <a:schemeClr val="bg1"/>
              </a:solidFill>
              <a:latin typeface="Verdana" panose="020B0604030504040204" pitchFamily="34" charset="0"/>
              <a:ea typeface="宋体" panose="02010600030101010101" pitchFamily="2" charset="-122"/>
            </a:endParaRPr>
          </a:p>
        </p:txBody>
      </p:sp>
      <p:sp>
        <p:nvSpPr>
          <p:cNvPr id="57347"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zh-CN" altLang="en-US">
              <a:solidFill>
                <a:schemeClr val="bg1"/>
              </a:soli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3"/>
          <p:cNvSpPr>
            <a:spLocks noGrp="1" noChangeArrowheads="1"/>
          </p:cNvSpPr>
          <p:nvPr>
            <p:ph idx="1"/>
          </p:nvPr>
        </p:nvSpPr>
        <p:spPr>
          <a:xfrm>
            <a:off x="214313" y="785814"/>
            <a:ext cx="9144000" cy="3929063"/>
          </a:xfrm>
        </p:spPr>
        <p:txBody>
          <a:bodyPr/>
          <a:lstStyle/>
          <a:p>
            <a:pPr algn="just" eaLnBrk="1" hangingPunct="1"/>
            <a:endParaRPr lang="en-US" altLang="zh-CN" sz="2600" b="1" dirty="0" smtClean="0">
              <a:latin typeface="华文楷体" panose="02010600040101010101" pitchFamily="2" charset="-122"/>
              <a:ea typeface="华文楷体" panose="02010600040101010101" pitchFamily="2" charset="-122"/>
            </a:endParaRPr>
          </a:p>
          <a:p>
            <a:pPr algn="just" eaLnBrk="1" hangingPunct="1"/>
            <a:endParaRPr lang="en-US" altLang="zh-CN" sz="2600" b="1" dirty="0" smtClean="0">
              <a:latin typeface="华文楷体" panose="02010600040101010101" pitchFamily="2" charset="-122"/>
              <a:ea typeface="华文楷体" panose="02010600040101010101" pitchFamily="2" charset="-122"/>
            </a:endParaRPr>
          </a:p>
          <a:p>
            <a:pPr algn="just" eaLnBrk="1" hangingPunct="1">
              <a:buFont typeface="Wingdings" panose="05000000000000000000" pitchFamily="2" charset="2"/>
              <a:buNone/>
            </a:pPr>
            <a:r>
              <a:rPr lang="en-US" altLang="zh-CN" sz="2600" b="1" dirty="0" smtClean="0">
                <a:latin typeface="华文楷体" panose="02010600040101010101" pitchFamily="2" charset="-122"/>
                <a:ea typeface="华文楷体" panose="02010600040101010101" pitchFamily="2" charset="-122"/>
              </a:rPr>
              <a:t>   </a:t>
            </a:r>
            <a:r>
              <a:rPr lang="en-US" altLang="zh-CN" sz="2600" dirty="0" smtClean="0">
                <a:latin typeface="华文楷体" panose="02010600040101010101" pitchFamily="2" charset="-122"/>
                <a:ea typeface="华文楷体" panose="02010600040101010101" pitchFamily="2" charset="-122"/>
              </a:rPr>
              <a:t>A</a:t>
            </a:r>
            <a:r>
              <a:rPr lang="zh-CN" altLang="en-US" sz="2600" dirty="0" smtClean="0">
                <a:latin typeface="华文楷体" panose="02010600040101010101" pitchFamily="2" charset="-122"/>
                <a:ea typeface="华文楷体" panose="02010600040101010101" pitchFamily="2" charset="-122"/>
              </a:rPr>
              <a:t>点，</a:t>
            </a:r>
            <a:r>
              <a:rPr lang="zh-CN" altLang="en-US" sz="2600" dirty="0">
                <a:latin typeface="宋体" panose="02010600030101010101" pitchFamily="2" charset="-122"/>
              </a:rPr>
              <a:t>全部买</a:t>
            </a:r>
            <a:r>
              <a:rPr lang="en-US" altLang="zh-CN" sz="2600" dirty="0">
                <a:latin typeface="宋体" panose="02010600030101010101" pitchFamily="2" charset="-122"/>
              </a:rPr>
              <a:t>X</a:t>
            </a:r>
            <a:r>
              <a:rPr lang="zh-CN" altLang="en-US" sz="2600" dirty="0">
                <a:latin typeface="宋体" panose="02010600030101010101" pitchFamily="2" charset="-122"/>
              </a:rPr>
              <a:t>，</a:t>
            </a:r>
            <a:endParaRPr lang="zh-CN" altLang="en-US" sz="2600" dirty="0">
              <a:latin typeface="宋体" panose="02010600030101010101" pitchFamily="2" charset="-122"/>
            </a:endParaRPr>
          </a:p>
          <a:p>
            <a:pPr algn="just" eaLnBrk="1" hangingPunct="1">
              <a:buFont typeface="Wingdings" panose="05000000000000000000" pitchFamily="2" charset="2"/>
              <a:buNone/>
            </a:pPr>
            <a:r>
              <a:rPr lang="zh-CN" altLang="en-US" sz="2600" dirty="0" smtClean="0">
                <a:latin typeface="宋体" panose="02010600030101010101" pitchFamily="2" charset="-122"/>
              </a:rPr>
              <a:t>       无法买</a:t>
            </a:r>
            <a:r>
              <a:rPr lang="en-US" altLang="zh-CN" sz="2600" dirty="0" smtClean="0">
                <a:latin typeface="宋体" panose="02010600030101010101" pitchFamily="2" charset="-122"/>
              </a:rPr>
              <a:t>Y</a:t>
            </a:r>
            <a:r>
              <a:rPr lang="zh-CN" altLang="en-US" sz="2600" dirty="0" smtClean="0">
                <a:latin typeface="宋体" panose="02010600030101010101" pitchFamily="2" charset="-122"/>
              </a:rPr>
              <a:t>；</a:t>
            </a:r>
            <a:endParaRPr lang="zh-CN" altLang="en-US" sz="2600" dirty="0" smtClean="0">
              <a:latin typeface="宋体" panose="02010600030101010101" pitchFamily="2" charset="-122"/>
            </a:endParaRPr>
          </a:p>
          <a:p>
            <a:pPr algn="just" eaLnBrk="1" hangingPunct="1">
              <a:buFont typeface="Wingdings" panose="05000000000000000000" pitchFamily="2" charset="2"/>
              <a:buNone/>
            </a:pPr>
            <a:r>
              <a:rPr lang="zh-CN" altLang="en-US" sz="2600" dirty="0" smtClean="0">
                <a:latin typeface="宋体" panose="02010600030101010101" pitchFamily="2" charset="-122"/>
              </a:rPr>
              <a:t>  </a:t>
            </a:r>
            <a:r>
              <a:rPr lang="en-US" altLang="zh-CN" sz="2600" dirty="0" smtClean="0">
                <a:latin typeface="宋体" panose="02010600030101010101" pitchFamily="2" charset="-122"/>
              </a:rPr>
              <a:t>B</a:t>
            </a:r>
            <a:r>
              <a:rPr lang="zh-CN" altLang="en-US" sz="2600" dirty="0">
                <a:latin typeface="华文楷体" panose="02010600040101010101" pitchFamily="2" charset="-122"/>
                <a:ea typeface="华文楷体" panose="02010600040101010101" pitchFamily="2" charset="-122"/>
              </a:rPr>
              <a:t>点</a:t>
            </a:r>
            <a:r>
              <a:rPr lang="zh-CN" altLang="en-US" sz="2600" dirty="0" smtClean="0">
                <a:latin typeface="宋体" panose="02010600030101010101" pitchFamily="2" charset="-122"/>
              </a:rPr>
              <a:t>，全部买</a:t>
            </a:r>
            <a:r>
              <a:rPr lang="en-US" altLang="zh-CN" sz="2600" dirty="0" smtClean="0">
                <a:latin typeface="宋体" panose="02010600030101010101" pitchFamily="2" charset="-122"/>
              </a:rPr>
              <a:t>Y</a:t>
            </a:r>
            <a:r>
              <a:rPr lang="zh-CN" altLang="en-US" sz="2600" dirty="0" smtClean="0">
                <a:latin typeface="宋体" panose="02010600030101010101" pitchFamily="2" charset="-122"/>
              </a:rPr>
              <a:t>，</a:t>
            </a:r>
            <a:endParaRPr lang="zh-CN" altLang="en-US" sz="2600" dirty="0" smtClean="0">
              <a:latin typeface="宋体" panose="02010600030101010101" pitchFamily="2" charset="-122"/>
            </a:endParaRPr>
          </a:p>
          <a:p>
            <a:pPr algn="just" eaLnBrk="1" hangingPunct="1">
              <a:buFont typeface="Wingdings" panose="05000000000000000000" pitchFamily="2" charset="2"/>
              <a:buNone/>
            </a:pPr>
            <a:r>
              <a:rPr lang="zh-CN" altLang="en-US" sz="2600" dirty="0" smtClean="0">
                <a:latin typeface="宋体" panose="02010600030101010101" pitchFamily="2" charset="-122"/>
              </a:rPr>
              <a:t>       无法买</a:t>
            </a:r>
            <a:r>
              <a:rPr lang="en-US" altLang="zh-CN" sz="2600" dirty="0" smtClean="0">
                <a:latin typeface="宋体" panose="02010600030101010101" pitchFamily="2" charset="-122"/>
              </a:rPr>
              <a:t>X</a:t>
            </a:r>
            <a:r>
              <a:rPr lang="zh-CN" altLang="en-US" sz="2600" dirty="0" smtClean="0">
                <a:latin typeface="宋体" panose="02010600030101010101" pitchFamily="2" charset="-122"/>
              </a:rPr>
              <a:t>。</a:t>
            </a:r>
            <a:endParaRPr lang="zh-CN" altLang="en-US" sz="2600" dirty="0" smtClean="0">
              <a:latin typeface="宋体" panose="02010600030101010101" pitchFamily="2" charset="-122"/>
            </a:endParaRPr>
          </a:p>
          <a:p>
            <a:pPr eaLnBrk="1" hangingPunct="1">
              <a:lnSpc>
                <a:spcPct val="120000"/>
              </a:lnSpc>
              <a:buFont typeface="Wingdings" panose="05000000000000000000" pitchFamily="2" charset="2"/>
              <a:buNone/>
            </a:pPr>
            <a:r>
              <a:rPr lang="zh-CN" altLang="en-US" sz="2600" b="1" dirty="0" smtClean="0">
                <a:solidFill>
                  <a:srgbClr val="FF0000"/>
                </a:solidFill>
                <a:latin typeface="华文新魏" panose="02010800040101010101" pitchFamily="2" charset="-122"/>
                <a:ea typeface="华文新魏" panose="02010800040101010101" pitchFamily="2" charset="-122"/>
              </a:rPr>
              <a:t>消费可能线的数学表达式</a:t>
            </a:r>
            <a:endParaRPr lang="zh-CN" altLang="en-US" sz="2600" b="1" dirty="0" smtClean="0">
              <a:solidFill>
                <a:srgbClr val="FF0000"/>
              </a:solidFill>
              <a:latin typeface="华文新魏" panose="02010800040101010101" pitchFamily="2" charset="-122"/>
              <a:ea typeface="华文新魏" panose="02010800040101010101" pitchFamily="2" charset="-122"/>
            </a:endParaRPr>
          </a:p>
          <a:p>
            <a:pPr eaLnBrk="1" hangingPunct="1">
              <a:lnSpc>
                <a:spcPct val="120000"/>
              </a:lnSpc>
              <a:buFont typeface="Wingdings" panose="05000000000000000000" pitchFamily="2" charset="2"/>
              <a:buNone/>
            </a:pPr>
            <a:r>
              <a:rPr lang="zh-CN" altLang="en-US" sz="2600" b="1" dirty="0" smtClean="0">
                <a:latin typeface="华文新魏" panose="02010800040101010101" pitchFamily="2" charset="-122"/>
                <a:ea typeface="华文新魏" panose="02010800040101010101" pitchFamily="2" charset="-122"/>
              </a:rPr>
              <a:t>          </a:t>
            </a:r>
            <a:r>
              <a:rPr lang="en-US" altLang="zh-CN" sz="2600" b="1" dirty="0" smtClean="0">
                <a:latin typeface="华文新魏" panose="02010800040101010101" pitchFamily="2" charset="-122"/>
                <a:ea typeface="华文新魏" panose="02010800040101010101" pitchFamily="2" charset="-122"/>
              </a:rPr>
              <a:t>P</a:t>
            </a:r>
            <a:r>
              <a:rPr lang="en-US" altLang="zh-CN" sz="2600" b="1" baseline="-18000" dirty="0" smtClean="0">
                <a:latin typeface="华文新魏" panose="02010800040101010101" pitchFamily="2" charset="-122"/>
                <a:ea typeface="华文新魏" panose="02010800040101010101" pitchFamily="2" charset="-122"/>
              </a:rPr>
              <a:t>X</a:t>
            </a:r>
            <a:r>
              <a:rPr lang="en-US" altLang="zh-CN" sz="2600" b="1" dirty="0" smtClean="0">
                <a:latin typeface="华文新魏" panose="02010800040101010101" pitchFamily="2" charset="-122"/>
                <a:ea typeface="华文新魏" panose="02010800040101010101" pitchFamily="2" charset="-122"/>
              </a:rPr>
              <a:t> Q</a:t>
            </a:r>
            <a:r>
              <a:rPr lang="en-US" altLang="zh-CN" sz="2600" b="1" baseline="-16000" dirty="0" smtClean="0">
                <a:latin typeface="华文新魏" panose="02010800040101010101" pitchFamily="2" charset="-122"/>
                <a:ea typeface="华文新魏" panose="02010800040101010101" pitchFamily="2" charset="-122"/>
              </a:rPr>
              <a:t>X</a:t>
            </a:r>
            <a:r>
              <a:rPr lang="en-US" altLang="zh-CN" sz="2600" b="1" dirty="0" smtClean="0">
                <a:latin typeface="华文新魏" panose="02010800040101010101" pitchFamily="2" charset="-122"/>
                <a:ea typeface="华文新魏" panose="02010800040101010101" pitchFamily="2" charset="-122"/>
              </a:rPr>
              <a:t> + P</a:t>
            </a:r>
            <a:r>
              <a:rPr lang="en-US" altLang="zh-CN" sz="2600" b="1" baseline="-16000" dirty="0" smtClean="0">
                <a:latin typeface="华文新魏" panose="02010800040101010101" pitchFamily="2" charset="-122"/>
                <a:ea typeface="华文新魏" panose="02010800040101010101" pitchFamily="2" charset="-122"/>
              </a:rPr>
              <a:t>Y</a:t>
            </a:r>
            <a:r>
              <a:rPr lang="en-US" altLang="zh-CN" sz="2600" b="1" dirty="0" smtClean="0">
                <a:latin typeface="华文新魏" panose="02010800040101010101" pitchFamily="2" charset="-122"/>
                <a:ea typeface="华文新魏" panose="02010800040101010101" pitchFamily="2" charset="-122"/>
              </a:rPr>
              <a:t> Q</a:t>
            </a:r>
            <a:r>
              <a:rPr lang="en-US" altLang="zh-CN" sz="2600" b="1" baseline="-18000" dirty="0" smtClean="0">
                <a:latin typeface="华文新魏" panose="02010800040101010101" pitchFamily="2" charset="-122"/>
                <a:ea typeface="华文新魏" panose="02010800040101010101" pitchFamily="2" charset="-122"/>
              </a:rPr>
              <a:t>Y</a:t>
            </a:r>
            <a:r>
              <a:rPr lang="en-US" altLang="zh-CN" sz="2600" b="1" dirty="0" smtClean="0">
                <a:latin typeface="华文新魏" panose="02010800040101010101" pitchFamily="2" charset="-122"/>
                <a:ea typeface="华文新魏" panose="02010800040101010101" pitchFamily="2" charset="-122"/>
              </a:rPr>
              <a:t> = I </a:t>
            </a:r>
            <a:endParaRPr lang="en-US" altLang="zh-CN" sz="2600" b="1" dirty="0" smtClean="0">
              <a:latin typeface="华文新魏" panose="02010800040101010101" pitchFamily="2" charset="-122"/>
              <a:ea typeface="华文新魏" panose="02010800040101010101" pitchFamily="2" charset="-122"/>
            </a:endParaRPr>
          </a:p>
          <a:p>
            <a:pPr eaLnBrk="1" hangingPunct="1"/>
            <a:endParaRPr lang="en-US" altLang="zh-CN" sz="2600" dirty="0" smtClean="0"/>
          </a:p>
        </p:txBody>
      </p:sp>
      <p:sp>
        <p:nvSpPr>
          <p:cNvPr id="4099"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4100"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graphicFrame>
        <p:nvGraphicFramePr>
          <p:cNvPr id="4098" name="Object 4"/>
          <p:cNvGraphicFramePr>
            <a:graphicFrameLocks noChangeAspect="1"/>
          </p:cNvGraphicFramePr>
          <p:nvPr/>
        </p:nvGraphicFramePr>
        <p:xfrm>
          <a:off x="5106990" y="3384550"/>
          <a:ext cx="1068387" cy="1163639"/>
        </p:xfrm>
        <a:graphic>
          <a:graphicData uri="http://schemas.openxmlformats.org/presentationml/2006/ole">
            <mc:AlternateContent xmlns:mc="http://schemas.openxmlformats.org/markup-compatibility/2006">
              <mc:Choice xmlns:v="urn:schemas-microsoft-com:vml" Requires="v">
                <p:oleObj spid="_x0000_s4122" name="文档" r:id="rId1" imgW="1068070" imgH="1164590" progId="">
                  <p:embed/>
                </p:oleObj>
              </mc:Choice>
              <mc:Fallback>
                <p:oleObj name="文档" r:id="rId1" imgW="1068070" imgH="1164590" progId="">
                  <p:embed/>
                  <p:pic>
                    <p:nvPicPr>
                      <p:cNvPr id="0"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06990" y="3384550"/>
                        <a:ext cx="1068387" cy="11636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103" name="Line 5"/>
          <p:cNvSpPr>
            <a:spLocks noChangeShapeType="1"/>
          </p:cNvSpPr>
          <p:nvPr/>
        </p:nvSpPr>
        <p:spPr bwMode="auto">
          <a:xfrm flipV="1">
            <a:off x="5183188" y="2259013"/>
            <a:ext cx="0" cy="2209800"/>
          </a:xfrm>
          <a:prstGeom prst="line">
            <a:avLst/>
          </a:prstGeom>
          <a:noFill/>
          <a:ln w="2857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4104" name="Line 6"/>
          <p:cNvSpPr>
            <a:spLocks noChangeShapeType="1"/>
          </p:cNvSpPr>
          <p:nvPr/>
        </p:nvSpPr>
        <p:spPr bwMode="auto">
          <a:xfrm>
            <a:off x="5183188" y="4468813"/>
            <a:ext cx="2895600" cy="0"/>
          </a:xfrm>
          <a:prstGeom prst="line">
            <a:avLst/>
          </a:prstGeom>
          <a:noFill/>
          <a:ln w="28575">
            <a:solidFill>
              <a:schemeClr val="tx1"/>
            </a:solidFill>
            <a:round/>
            <a:tailEnd type="triangle" w="med" len="me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4105" name="Line 7"/>
          <p:cNvSpPr>
            <a:spLocks noChangeShapeType="1"/>
          </p:cNvSpPr>
          <p:nvPr/>
        </p:nvSpPr>
        <p:spPr bwMode="auto">
          <a:xfrm>
            <a:off x="5149850" y="2720975"/>
            <a:ext cx="2438400" cy="1752600"/>
          </a:xfrm>
          <a:prstGeom prst="line">
            <a:avLst/>
          </a:prstGeom>
          <a:noFill/>
          <a:ln w="38100">
            <a:solidFill>
              <a:srgbClr val="FF3300"/>
            </a:solidFill>
            <a:round/>
          </a:ln>
          <a:extLst>
            <a:ext uri="{909E8E84-426E-40DD-AFC4-6F175D3DCCD1}">
              <a14:hiddenFill xmlns:a14="http://schemas.microsoft.com/office/drawing/2010/main">
                <a:noFill/>
              </a14:hiddenFill>
            </a:ext>
          </a:extLst>
        </p:spPr>
        <p:txBody>
          <a:bodyPr wrap="none" anchor="ctr"/>
          <a:lstStyle/>
          <a:p>
            <a:endParaRPr lang="zh-CN" altLang="en-US"/>
          </a:p>
        </p:txBody>
      </p:sp>
      <p:sp>
        <p:nvSpPr>
          <p:cNvPr id="4106" name="Text Box 8"/>
          <p:cNvSpPr txBox="1">
            <a:spLocks noChangeArrowheads="1"/>
          </p:cNvSpPr>
          <p:nvPr/>
        </p:nvSpPr>
        <p:spPr bwMode="auto">
          <a:xfrm>
            <a:off x="4286251" y="1857376"/>
            <a:ext cx="226376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kumimoji="1" lang="en-US" altLang="zh-CN" sz="2400" b="1">
                <a:latin typeface="Times New Roman" panose="02020603050405020304" pitchFamily="18" charset="0"/>
                <a:ea typeface="宋体" panose="02010600030101010101" pitchFamily="2" charset="-122"/>
              </a:rPr>
              <a:t>Y</a:t>
            </a:r>
            <a:r>
              <a:rPr kumimoji="1" lang="zh-CN" altLang="en-US" sz="2400" b="1">
                <a:latin typeface="Times New Roman" panose="02020603050405020304" pitchFamily="18" charset="0"/>
                <a:ea typeface="宋体" panose="02010600030101010101" pitchFamily="2" charset="-122"/>
              </a:rPr>
              <a:t>商品（衣服）</a:t>
            </a:r>
            <a:endParaRPr kumimoji="1" lang="zh-CN" altLang="en-US" sz="2400" b="1">
              <a:latin typeface="Times New Roman" panose="02020603050405020304" pitchFamily="18" charset="0"/>
              <a:ea typeface="宋体" panose="02010600030101010101" pitchFamily="2" charset="-122"/>
            </a:endParaRPr>
          </a:p>
        </p:txBody>
      </p:sp>
      <p:sp>
        <p:nvSpPr>
          <p:cNvPr id="4107" name="Text Box 9"/>
          <p:cNvSpPr txBox="1">
            <a:spLocks noChangeArrowheads="1"/>
          </p:cNvSpPr>
          <p:nvPr/>
        </p:nvSpPr>
        <p:spPr bwMode="auto">
          <a:xfrm>
            <a:off x="7545388" y="4087814"/>
            <a:ext cx="3898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kumimoji="1" lang="en-US" altLang="zh-CN" sz="2400">
                <a:latin typeface="Times New Roman" panose="02020603050405020304" pitchFamily="18" charset="0"/>
                <a:ea typeface="宋体" panose="02010600030101010101" pitchFamily="2" charset="-122"/>
              </a:rPr>
              <a:t>B</a:t>
            </a:r>
            <a:endParaRPr kumimoji="1" lang="en-US" altLang="zh-CN" sz="2400">
              <a:latin typeface="Times New Roman" panose="02020603050405020304" pitchFamily="18" charset="0"/>
              <a:ea typeface="宋体" panose="02010600030101010101" pitchFamily="2" charset="-122"/>
            </a:endParaRPr>
          </a:p>
        </p:txBody>
      </p:sp>
      <p:sp>
        <p:nvSpPr>
          <p:cNvPr id="4108" name="Text Box 10"/>
          <p:cNvSpPr txBox="1">
            <a:spLocks noChangeArrowheads="1"/>
          </p:cNvSpPr>
          <p:nvPr/>
        </p:nvSpPr>
        <p:spPr bwMode="auto">
          <a:xfrm>
            <a:off x="4802188" y="2522540"/>
            <a:ext cx="838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spcBef>
                <a:spcPct val="50000"/>
              </a:spcBef>
            </a:pPr>
            <a:r>
              <a:rPr kumimoji="1" lang="en-US" altLang="zh-CN" sz="2400">
                <a:latin typeface="Times New Roman" panose="02020603050405020304" pitchFamily="18" charset="0"/>
                <a:ea typeface="宋体" panose="02010600030101010101" pitchFamily="2" charset="-122"/>
              </a:rPr>
              <a:t>A</a:t>
            </a:r>
            <a:endParaRPr kumimoji="1" lang="en-US" altLang="zh-CN" sz="2400">
              <a:latin typeface="Times New Roman" panose="02020603050405020304" pitchFamily="18" charset="0"/>
              <a:ea typeface="宋体" panose="02010600030101010101" pitchFamily="2" charset="-122"/>
            </a:endParaRPr>
          </a:p>
        </p:txBody>
      </p:sp>
      <p:sp>
        <p:nvSpPr>
          <p:cNvPr id="4109" name="Text Box 11"/>
          <p:cNvSpPr txBox="1">
            <a:spLocks noChangeArrowheads="1"/>
          </p:cNvSpPr>
          <p:nvPr/>
        </p:nvSpPr>
        <p:spPr bwMode="auto">
          <a:xfrm>
            <a:off x="6781800" y="4643440"/>
            <a:ext cx="23622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r>
              <a:rPr kumimoji="1" lang="en-US" altLang="zh-CN" sz="2400" b="1">
                <a:latin typeface="Times New Roman" panose="02020603050405020304" pitchFamily="18" charset="0"/>
                <a:ea typeface="宋体" panose="02010600030101010101" pitchFamily="2" charset="-122"/>
              </a:rPr>
              <a:t>X</a:t>
            </a:r>
            <a:r>
              <a:rPr kumimoji="1" lang="zh-CN" altLang="en-US" sz="2400" b="1">
                <a:latin typeface="Times New Roman" panose="02020603050405020304" pitchFamily="18" charset="0"/>
                <a:ea typeface="宋体" panose="02010600030101010101" pitchFamily="2" charset="-122"/>
              </a:rPr>
              <a:t>商品（食品）</a:t>
            </a:r>
            <a:endParaRPr kumimoji="1" lang="zh-CN" altLang="en-US" sz="2400" b="1">
              <a:latin typeface="Times New Roman" panose="02020603050405020304" pitchFamily="18"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4" name="Rectangle 2"/>
          <p:cNvSpPr>
            <a:spLocks noGrp="1" noChangeArrowheads="1"/>
          </p:cNvSpPr>
          <p:nvPr>
            <p:ph type="body" sz="half" idx="1"/>
          </p:nvPr>
        </p:nvSpPr>
        <p:spPr>
          <a:xfrm>
            <a:off x="0" y="928689"/>
            <a:ext cx="9144000" cy="5000625"/>
          </a:xfrm>
        </p:spPr>
        <p:txBody>
          <a:bodyPr/>
          <a:lstStyle/>
          <a:p>
            <a:pPr eaLnBrk="1" hangingPunct="1">
              <a:lnSpc>
                <a:spcPct val="110000"/>
              </a:lnSpc>
              <a:buFont typeface="Wingdings" panose="05000000000000000000" pitchFamily="2" charset="2"/>
              <a:buNone/>
            </a:pPr>
            <a:endParaRPr lang="en-US" altLang="zh-CN" sz="2600" b="1" smtClean="0">
              <a:solidFill>
                <a:srgbClr val="FFFF00"/>
              </a:solidFill>
              <a:latin typeface="华文新魏" panose="02010800040101010101" pitchFamily="2" charset="-122"/>
              <a:ea typeface="华文新魏" panose="02010800040101010101" pitchFamily="2" charset="-122"/>
            </a:endParaRPr>
          </a:p>
          <a:p>
            <a:pPr eaLnBrk="1" hangingPunct="1"/>
            <a:endParaRPr lang="en-US" altLang="zh-CN" sz="2600" smtClean="0">
              <a:solidFill>
                <a:srgbClr val="FFFF00"/>
              </a:solidFill>
            </a:endParaRPr>
          </a:p>
          <a:p>
            <a:pPr eaLnBrk="1" hangingPunct="1"/>
            <a:endParaRPr lang="en-US" altLang="zh-CN" sz="2600" smtClean="0">
              <a:solidFill>
                <a:srgbClr val="FFFF00"/>
              </a:solidFill>
            </a:endParaRPr>
          </a:p>
        </p:txBody>
      </p:sp>
      <p:pic>
        <p:nvPicPr>
          <p:cNvPr id="5191" name="Picture 71"/>
          <p:cNvPicPr>
            <a:picLocks noGrp="1" noChangeAspect="1" noChangeArrowheads="1"/>
          </p:cNvPicPr>
          <p:nvPr/>
        </p:nvPicPr>
        <p:blipFill>
          <a:blip r:embed="rId1" cstate="print"/>
          <a:srcRect/>
          <a:stretch>
            <a:fillRect/>
          </a:stretch>
        </p:blipFill>
        <p:spPr bwMode="auto">
          <a:xfrm>
            <a:off x="5273675" y="3430588"/>
            <a:ext cx="1774825" cy="1006475"/>
          </a:xfrm>
          <a:prstGeom prst="rect">
            <a:avLst/>
          </a:prstGeom>
          <a:solidFill>
            <a:srgbClr val="66FF99"/>
          </a:solidFill>
        </p:spPr>
      </p:pic>
      <p:sp>
        <p:nvSpPr>
          <p:cNvPr id="5132" name="日期占位符 5"/>
          <p:cNvSpPr>
            <a:spLocks noGrp="1"/>
          </p:cNvSpPr>
          <p:nvPr>
            <p:ph type="dt" sz="half" idx="4294967295"/>
          </p:nvPr>
        </p:nvSpPr>
        <p:spPr>
          <a:xfrm>
            <a:off x="3203575"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5133" name="页脚占位符 6"/>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
        <p:nvSpPr>
          <p:cNvPr id="5155" name="灯片编号占位符 3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fld id="{EF48E0C6-2B50-426F-BBAB-4D1BE5E4438F}" type="slidenum">
              <a:rPr lang="en-US" altLang="zh-CN" smtClean="0"/>
            </a:fld>
            <a:endParaRPr lang="en-US" altLang="zh-CN" smtClean="0"/>
          </a:p>
        </p:txBody>
      </p:sp>
      <p:sp>
        <p:nvSpPr>
          <p:cNvPr id="5135" name="Line 4"/>
          <p:cNvSpPr>
            <a:spLocks noChangeShapeType="1"/>
          </p:cNvSpPr>
          <p:nvPr/>
        </p:nvSpPr>
        <p:spPr bwMode="auto">
          <a:xfrm flipV="1">
            <a:off x="1504950" y="2762251"/>
            <a:ext cx="0" cy="2514600"/>
          </a:xfrm>
          <a:prstGeom prst="line">
            <a:avLst/>
          </a:prstGeom>
          <a:noFill/>
          <a:ln w="38100">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136" name="Line 5"/>
          <p:cNvSpPr>
            <a:spLocks noChangeShapeType="1"/>
          </p:cNvSpPr>
          <p:nvPr/>
        </p:nvSpPr>
        <p:spPr bwMode="auto">
          <a:xfrm>
            <a:off x="1504950" y="5276851"/>
            <a:ext cx="3429000" cy="0"/>
          </a:xfrm>
          <a:prstGeom prst="line">
            <a:avLst/>
          </a:prstGeom>
          <a:noFill/>
          <a:ln w="38100">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137" name="Line 6"/>
          <p:cNvSpPr>
            <a:spLocks noChangeShapeType="1"/>
          </p:cNvSpPr>
          <p:nvPr/>
        </p:nvSpPr>
        <p:spPr bwMode="auto">
          <a:xfrm>
            <a:off x="1504950" y="3752851"/>
            <a:ext cx="76200" cy="0"/>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138" name="Line 7"/>
          <p:cNvSpPr>
            <a:spLocks noChangeShapeType="1"/>
          </p:cNvSpPr>
          <p:nvPr/>
        </p:nvSpPr>
        <p:spPr bwMode="auto">
          <a:xfrm>
            <a:off x="1504950" y="3752851"/>
            <a:ext cx="76200" cy="0"/>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139" name="Line 8"/>
          <p:cNvSpPr>
            <a:spLocks noChangeShapeType="1"/>
          </p:cNvSpPr>
          <p:nvPr/>
        </p:nvSpPr>
        <p:spPr bwMode="auto">
          <a:xfrm>
            <a:off x="1504950" y="4514851"/>
            <a:ext cx="76200" cy="0"/>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140" name="Line 9"/>
          <p:cNvSpPr>
            <a:spLocks noChangeShapeType="1"/>
          </p:cNvSpPr>
          <p:nvPr/>
        </p:nvSpPr>
        <p:spPr bwMode="auto">
          <a:xfrm>
            <a:off x="2343150" y="4743449"/>
            <a:ext cx="0" cy="152400"/>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141" name="Line 10"/>
          <p:cNvSpPr>
            <a:spLocks noChangeShapeType="1"/>
          </p:cNvSpPr>
          <p:nvPr/>
        </p:nvSpPr>
        <p:spPr bwMode="auto">
          <a:xfrm>
            <a:off x="3181350" y="4743449"/>
            <a:ext cx="0" cy="152400"/>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wrap="none"/>
          <a:lstStyle/>
          <a:p>
            <a:endParaRPr lang="zh-CN" altLang="en-US"/>
          </a:p>
        </p:txBody>
      </p:sp>
      <p:sp>
        <p:nvSpPr>
          <p:cNvPr id="5142" name="Line 11"/>
          <p:cNvSpPr>
            <a:spLocks noChangeShapeType="1"/>
          </p:cNvSpPr>
          <p:nvPr/>
        </p:nvSpPr>
        <p:spPr bwMode="auto">
          <a:xfrm flipV="1">
            <a:off x="3181350" y="3721100"/>
            <a:ext cx="0" cy="1524000"/>
          </a:xfrm>
          <a:prstGeom prst="line">
            <a:avLst/>
          </a:prstGeom>
          <a:noFill/>
          <a:ln w="28575">
            <a:solidFill>
              <a:schemeClr val="tx1"/>
            </a:solidFill>
            <a:prstDash val="sysDot"/>
            <a:round/>
          </a:ln>
          <a:extLst>
            <a:ext uri="{909E8E84-426E-40DD-AFC4-6F175D3DCCD1}">
              <a14:hiddenFill xmlns:a14="http://schemas.microsoft.com/office/drawing/2010/main">
                <a:noFill/>
              </a14:hiddenFill>
            </a:ext>
          </a:extLst>
        </p:spPr>
        <p:txBody>
          <a:bodyPr wrap="none"/>
          <a:lstStyle/>
          <a:p>
            <a:endParaRPr lang="zh-CN" altLang="en-US"/>
          </a:p>
        </p:txBody>
      </p:sp>
      <p:sp>
        <p:nvSpPr>
          <p:cNvPr id="5143" name="Line 12"/>
          <p:cNvSpPr>
            <a:spLocks noChangeShapeType="1"/>
          </p:cNvSpPr>
          <p:nvPr/>
        </p:nvSpPr>
        <p:spPr bwMode="auto">
          <a:xfrm>
            <a:off x="1504950" y="3752851"/>
            <a:ext cx="1676400" cy="0"/>
          </a:xfrm>
          <a:prstGeom prst="line">
            <a:avLst/>
          </a:prstGeom>
          <a:noFill/>
          <a:ln w="28575">
            <a:solidFill>
              <a:schemeClr val="tx1"/>
            </a:solidFill>
            <a:prstDash val="sysDot"/>
            <a:round/>
          </a:ln>
          <a:extLst>
            <a:ext uri="{909E8E84-426E-40DD-AFC4-6F175D3DCCD1}">
              <a14:hiddenFill xmlns:a14="http://schemas.microsoft.com/office/drawing/2010/main">
                <a:noFill/>
              </a14:hiddenFill>
            </a:ext>
          </a:extLst>
        </p:spPr>
        <p:txBody>
          <a:bodyPr wrap="none"/>
          <a:lstStyle/>
          <a:p>
            <a:endParaRPr lang="zh-CN" altLang="en-US"/>
          </a:p>
        </p:txBody>
      </p:sp>
      <p:sp>
        <p:nvSpPr>
          <p:cNvPr id="5144" name="Line 13"/>
          <p:cNvSpPr>
            <a:spLocks noChangeShapeType="1"/>
          </p:cNvSpPr>
          <p:nvPr/>
        </p:nvSpPr>
        <p:spPr bwMode="auto">
          <a:xfrm flipV="1">
            <a:off x="2343150" y="3752851"/>
            <a:ext cx="0" cy="1447800"/>
          </a:xfrm>
          <a:prstGeom prst="line">
            <a:avLst/>
          </a:prstGeom>
          <a:noFill/>
          <a:ln w="28575">
            <a:solidFill>
              <a:schemeClr val="tx1"/>
            </a:solidFill>
            <a:prstDash val="sysDot"/>
            <a:round/>
          </a:ln>
          <a:extLst>
            <a:ext uri="{909E8E84-426E-40DD-AFC4-6F175D3DCCD1}">
              <a14:hiddenFill xmlns:a14="http://schemas.microsoft.com/office/drawing/2010/main">
                <a:noFill/>
              </a14:hiddenFill>
            </a:ext>
          </a:extLst>
        </p:spPr>
        <p:txBody>
          <a:bodyPr wrap="none"/>
          <a:lstStyle/>
          <a:p>
            <a:endParaRPr lang="zh-CN" altLang="en-US"/>
          </a:p>
        </p:txBody>
      </p:sp>
      <p:sp>
        <p:nvSpPr>
          <p:cNvPr id="5145" name="Line 14"/>
          <p:cNvSpPr>
            <a:spLocks noChangeShapeType="1"/>
          </p:cNvSpPr>
          <p:nvPr/>
        </p:nvSpPr>
        <p:spPr bwMode="auto">
          <a:xfrm>
            <a:off x="1504950" y="4514851"/>
            <a:ext cx="838200" cy="0"/>
          </a:xfrm>
          <a:prstGeom prst="line">
            <a:avLst/>
          </a:prstGeom>
          <a:noFill/>
          <a:ln w="28575">
            <a:solidFill>
              <a:schemeClr val="tx1"/>
            </a:solidFill>
            <a:prstDash val="sysDot"/>
            <a:round/>
          </a:ln>
          <a:extLst>
            <a:ext uri="{909E8E84-426E-40DD-AFC4-6F175D3DCCD1}">
              <a14:hiddenFill xmlns:a14="http://schemas.microsoft.com/office/drawing/2010/main">
                <a:noFill/>
              </a14:hiddenFill>
            </a:ext>
          </a:extLst>
        </p:spPr>
        <p:txBody>
          <a:bodyPr wrap="none"/>
          <a:lstStyle/>
          <a:p>
            <a:endParaRPr lang="zh-CN" altLang="en-US"/>
          </a:p>
        </p:txBody>
      </p:sp>
      <p:sp>
        <p:nvSpPr>
          <p:cNvPr id="5146" name="Line 15"/>
          <p:cNvSpPr>
            <a:spLocks noChangeShapeType="1"/>
          </p:cNvSpPr>
          <p:nvPr/>
        </p:nvSpPr>
        <p:spPr bwMode="auto">
          <a:xfrm>
            <a:off x="1476375" y="3068639"/>
            <a:ext cx="2743200" cy="2209800"/>
          </a:xfrm>
          <a:prstGeom prst="line">
            <a:avLst/>
          </a:prstGeom>
          <a:noFill/>
          <a:ln w="38100">
            <a:solidFill>
              <a:srgbClr val="FF3300"/>
            </a:solidFill>
            <a:round/>
          </a:ln>
          <a:extLst>
            <a:ext uri="{909E8E84-426E-40DD-AFC4-6F175D3DCCD1}">
              <a14:hiddenFill xmlns:a14="http://schemas.microsoft.com/office/drawing/2010/main">
                <a:noFill/>
              </a14:hiddenFill>
            </a:ext>
          </a:extLst>
        </p:spPr>
        <p:txBody>
          <a:bodyPr wrap="none"/>
          <a:lstStyle/>
          <a:p>
            <a:endParaRPr lang="zh-CN" altLang="en-US"/>
          </a:p>
        </p:txBody>
      </p:sp>
      <p:pic>
        <p:nvPicPr>
          <p:cNvPr id="5192" name="Picture 72"/>
          <p:cNvPicPr>
            <a:picLocks noChangeAspect="1" noChangeArrowheads="1"/>
          </p:cNvPicPr>
          <p:nvPr/>
        </p:nvPicPr>
        <p:blipFill>
          <a:blip r:embed="rId2" cstate="print"/>
          <a:srcRect/>
          <a:stretch>
            <a:fillRect/>
          </a:stretch>
        </p:blipFill>
        <p:spPr bwMode="auto">
          <a:xfrm>
            <a:off x="2343150" y="3524250"/>
            <a:ext cx="203200" cy="228600"/>
          </a:xfrm>
          <a:prstGeom prst="rect">
            <a:avLst/>
          </a:prstGeom>
          <a:solidFill>
            <a:srgbClr val="66FF99"/>
          </a:solidFill>
        </p:spPr>
      </p:pic>
      <p:pic>
        <p:nvPicPr>
          <p:cNvPr id="5193" name="Picture 73"/>
          <p:cNvPicPr>
            <a:picLocks noChangeAspect="1" noChangeArrowheads="1"/>
          </p:cNvPicPr>
          <p:nvPr/>
        </p:nvPicPr>
        <p:blipFill>
          <a:blip r:embed="rId3" cstate="print"/>
          <a:srcRect/>
          <a:stretch>
            <a:fillRect/>
          </a:stretch>
        </p:blipFill>
        <p:spPr bwMode="auto">
          <a:xfrm>
            <a:off x="3181350" y="3600450"/>
            <a:ext cx="190500" cy="215900"/>
          </a:xfrm>
          <a:prstGeom prst="rect">
            <a:avLst/>
          </a:prstGeom>
          <a:solidFill>
            <a:srgbClr val="66FF99"/>
          </a:solidFill>
        </p:spPr>
      </p:pic>
      <p:pic>
        <p:nvPicPr>
          <p:cNvPr id="5194" name="Picture 74"/>
          <p:cNvPicPr>
            <a:picLocks noChangeAspect="1" noChangeArrowheads="1"/>
          </p:cNvPicPr>
          <p:nvPr/>
        </p:nvPicPr>
        <p:blipFill>
          <a:blip r:embed="rId4" cstate="print"/>
          <a:srcRect/>
          <a:stretch>
            <a:fillRect/>
          </a:stretch>
        </p:blipFill>
        <p:spPr bwMode="auto">
          <a:xfrm>
            <a:off x="2419350" y="4286250"/>
            <a:ext cx="203200" cy="215900"/>
          </a:xfrm>
          <a:prstGeom prst="rect">
            <a:avLst/>
          </a:prstGeom>
          <a:solidFill>
            <a:srgbClr val="66FF99"/>
          </a:solidFill>
        </p:spPr>
      </p:pic>
      <p:sp>
        <p:nvSpPr>
          <p:cNvPr id="5147" name="Line 19"/>
          <p:cNvSpPr>
            <a:spLocks noChangeShapeType="1"/>
          </p:cNvSpPr>
          <p:nvPr/>
        </p:nvSpPr>
        <p:spPr bwMode="auto">
          <a:xfrm>
            <a:off x="1504950" y="3448051"/>
            <a:ext cx="76200" cy="0"/>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5148" name="Line 20"/>
          <p:cNvSpPr>
            <a:spLocks noChangeShapeType="1"/>
          </p:cNvSpPr>
          <p:nvPr/>
        </p:nvSpPr>
        <p:spPr bwMode="auto">
          <a:xfrm>
            <a:off x="1504950" y="4133851"/>
            <a:ext cx="76200" cy="0"/>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sp>
        <p:nvSpPr>
          <p:cNvPr id="5149" name="Line 21"/>
          <p:cNvSpPr>
            <a:spLocks noChangeShapeType="1"/>
          </p:cNvSpPr>
          <p:nvPr/>
        </p:nvSpPr>
        <p:spPr bwMode="auto">
          <a:xfrm>
            <a:off x="1504950" y="4895851"/>
            <a:ext cx="76200" cy="0"/>
          </a:xfrm>
          <a:prstGeom prst="line">
            <a:avLst/>
          </a:prstGeom>
          <a:noFill/>
          <a:ln w="9525">
            <a:solidFill>
              <a:schemeClr val="tx1"/>
            </a:solidFill>
            <a:round/>
          </a:ln>
          <a:extLst>
            <a:ext uri="{909E8E84-426E-40DD-AFC4-6F175D3DCCD1}">
              <a14:hiddenFill xmlns:a14="http://schemas.microsoft.com/office/drawing/2010/main">
                <a:noFill/>
              </a14:hiddenFill>
            </a:ext>
          </a:extLst>
        </p:spPr>
        <p:txBody>
          <a:bodyPr/>
          <a:lstStyle/>
          <a:p>
            <a:endParaRPr lang="zh-CN" altLang="en-US"/>
          </a:p>
        </p:txBody>
      </p:sp>
      <p:pic>
        <p:nvPicPr>
          <p:cNvPr id="5195" name="Picture 75"/>
          <p:cNvPicPr>
            <a:picLocks noChangeAspect="1" noChangeArrowheads="1"/>
          </p:cNvPicPr>
          <p:nvPr/>
        </p:nvPicPr>
        <p:blipFill>
          <a:blip r:embed="rId5" cstate="print"/>
          <a:srcRect/>
          <a:stretch>
            <a:fillRect/>
          </a:stretch>
        </p:blipFill>
        <p:spPr bwMode="auto">
          <a:xfrm>
            <a:off x="5010150" y="5200650"/>
            <a:ext cx="279400" cy="238125"/>
          </a:xfrm>
          <a:prstGeom prst="rect">
            <a:avLst/>
          </a:prstGeom>
          <a:solidFill>
            <a:srgbClr val="66FF99"/>
          </a:solidFill>
        </p:spPr>
      </p:pic>
      <p:pic>
        <p:nvPicPr>
          <p:cNvPr id="5196" name="Picture 76"/>
          <p:cNvPicPr>
            <a:picLocks noChangeAspect="1" noChangeArrowheads="1"/>
          </p:cNvPicPr>
          <p:nvPr/>
        </p:nvPicPr>
        <p:blipFill>
          <a:blip r:embed="rId6" cstate="print"/>
          <a:srcRect/>
          <a:stretch>
            <a:fillRect/>
          </a:stretch>
        </p:blipFill>
        <p:spPr bwMode="auto">
          <a:xfrm>
            <a:off x="1235075" y="2349500"/>
            <a:ext cx="346075" cy="368300"/>
          </a:xfrm>
          <a:prstGeom prst="rect">
            <a:avLst/>
          </a:prstGeom>
          <a:solidFill>
            <a:srgbClr val="66FF99"/>
          </a:solidFill>
        </p:spPr>
      </p:pic>
      <p:pic>
        <p:nvPicPr>
          <p:cNvPr id="5197" name="Picture 77"/>
          <p:cNvPicPr>
            <a:picLocks noChangeAspect="1" noChangeArrowheads="1"/>
          </p:cNvPicPr>
          <p:nvPr/>
        </p:nvPicPr>
        <p:blipFill>
          <a:blip r:embed="rId7" cstate="print"/>
          <a:srcRect/>
          <a:stretch>
            <a:fillRect/>
          </a:stretch>
        </p:blipFill>
        <p:spPr bwMode="auto">
          <a:xfrm>
            <a:off x="1276350" y="5168900"/>
            <a:ext cx="177800" cy="254000"/>
          </a:xfrm>
          <a:prstGeom prst="rect">
            <a:avLst/>
          </a:prstGeom>
          <a:solidFill>
            <a:srgbClr val="66FF99"/>
          </a:solidFill>
        </p:spPr>
      </p:pic>
      <p:sp>
        <p:nvSpPr>
          <p:cNvPr id="5150" name="Text Box 25"/>
          <p:cNvSpPr txBox="1">
            <a:spLocks noChangeArrowheads="1"/>
          </p:cNvSpPr>
          <p:nvPr/>
        </p:nvSpPr>
        <p:spPr bwMode="auto">
          <a:xfrm>
            <a:off x="4500563" y="1412876"/>
            <a:ext cx="270939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spcBef>
                <a:spcPct val="50000"/>
              </a:spcBef>
            </a:pPr>
            <a:r>
              <a:rPr kumimoji="1" lang="zh-CN" altLang="en-US" sz="2800" b="1">
                <a:latin typeface="Tahoma" panose="020B0604030504040204" pitchFamily="34" charset="0"/>
                <a:ea typeface="宋体" panose="02010600030101010101" pitchFamily="2" charset="-122"/>
              </a:rPr>
              <a:t>消费可能线方程</a:t>
            </a:r>
            <a:endParaRPr kumimoji="1" lang="zh-CN" altLang="en-US" sz="2800" b="1">
              <a:latin typeface="Tahoma" panose="020B0604030504040204" pitchFamily="34" charset="0"/>
              <a:ea typeface="宋体" panose="02010600030101010101" pitchFamily="2" charset="-122"/>
            </a:endParaRPr>
          </a:p>
        </p:txBody>
      </p:sp>
      <p:sp>
        <p:nvSpPr>
          <p:cNvPr id="5151" name="Rectangle 26"/>
          <p:cNvSpPr>
            <a:spLocks noChangeArrowheads="1"/>
          </p:cNvSpPr>
          <p:nvPr/>
        </p:nvSpPr>
        <p:spPr bwMode="auto">
          <a:xfrm>
            <a:off x="4716465" y="2133600"/>
            <a:ext cx="295786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kumimoji="1" lang="en-US" altLang="zh-CN" sz="2800" b="1">
                <a:latin typeface="华文新魏" panose="02010800040101010101" pitchFamily="2" charset="-122"/>
                <a:ea typeface="华文新魏" panose="02010800040101010101" pitchFamily="2" charset="-122"/>
              </a:rPr>
              <a:t>P</a:t>
            </a:r>
            <a:r>
              <a:rPr kumimoji="1" lang="en-US" altLang="zh-CN" sz="2800" b="1" baseline="-18000">
                <a:latin typeface="华文新魏" panose="02010800040101010101" pitchFamily="2" charset="-122"/>
                <a:ea typeface="华文新魏" panose="02010800040101010101" pitchFamily="2" charset="-122"/>
              </a:rPr>
              <a:t>X</a:t>
            </a:r>
            <a:r>
              <a:rPr kumimoji="1" lang="en-US" altLang="zh-CN" sz="2800" b="1">
                <a:latin typeface="华文新魏" panose="02010800040101010101" pitchFamily="2" charset="-122"/>
                <a:ea typeface="华文新魏" panose="02010800040101010101" pitchFamily="2" charset="-122"/>
              </a:rPr>
              <a:t> Q</a:t>
            </a:r>
            <a:r>
              <a:rPr kumimoji="1" lang="en-US" altLang="zh-CN" sz="2800" b="1" baseline="-16000">
                <a:latin typeface="华文新魏" panose="02010800040101010101" pitchFamily="2" charset="-122"/>
                <a:ea typeface="华文新魏" panose="02010800040101010101" pitchFamily="2" charset="-122"/>
              </a:rPr>
              <a:t>X</a:t>
            </a:r>
            <a:r>
              <a:rPr kumimoji="1" lang="en-US" altLang="zh-CN" sz="2800" b="1">
                <a:latin typeface="华文新魏" panose="02010800040101010101" pitchFamily="2" charset="-122"/>
                <a:ea typeface="华文新魏" panose="02010800040101010101" pitchFamily="2" charset="-122"/>
              </a:rPr>
              <a:t> + P</a:t>
            </a:r>
            <a:r>
              <a:rPr kumimoji="1" lang="en-US" altLang="zh-CN" sz="2800" b="1" baseline="-16000">
                <a:latin typeface="华文新魏" panose="02010800040101010101" pitchFamily="2" charset="-122"/>
                <a:ea typeface="华文新魏" panose="02010800040101010101" pitchFamily="2" charset="-122"/>
              </a:rPr>
              <a:t>Y</a:t>
            </a:r>
            <a:r>
              <a:rPr kumimoji="1" lang="en-US" altLang="zh-CN" sz="2800" b="1">
                <a:latin typeface="华文新魏" panose="02010800040101010101" pitchFamily="2" charset="-122"/>
                <a:ea typeface="华文新魏" panose="02010800040101010101" pitchFamily="2" charset="-122"/>
              </a:rPr>
              <a:t> Q</a:t>
            </a:r>
            <a:r>
              <a:rPr kumimoji="1" lang="en-US" altLang="zh-CN" sz="2800" b="1" baseline="-18000">
                <a:latin typeface="华文新魏" panose="02010800040101010101" pitchFamily="2" charset="-122"/>
                <a:ea typeface="华文新魏" panose="02010800040101010101" pitchFamily="2" charset="-122"/>
              </a:rPr>
              <a:t>Y</a:t>
            </a:r>
            <a:r>
              <a:rPr kumimoji="1" lang="en-US" altLang="zh-CN" sz="2800" b="1">
                <a:latin typeface="华文新魏" panose="02010800040101010101" pitchFamily="2" charset="-122"/>
                <a:ea typeface="华文新魏" panose="02010800040101010101" pitchFamily="2" charset="-122"/>
              </a:rPr>
              <a:t> = I</a:t>
            </a:r>
            <a:endParaRPr kumimoji="1" lang="en-US" altLang="zh-CN" sz="2800" b="1">
              <a:latin typeface="华文新魏" panose="02010800040101010101" pitchFamily="2" charset="-122"/>
              <a:ea typeface="华文新魏" panose="02010800040101010101" pitchFamily="2" charset="-122"/>
            </a:endParaRPr>
          </a:p>
        </p:txBody>
      </p:sp>
      <p:sp>
        <p:nvSpPr>
          <p:cNvPr id="5152" name="Text Box 27"/>
          <p:cNvSpPr txBox="1">
            <a:spLocks noChangeArrowheads="1"/>
          </p:cNvSpPr>
          <p:nvPr/>
        </p:nvSpPr>
        <p:spPr bwMode="auto">
          <a:xfrm>
            <a:off x="1547813" y="2852739"/>
            <a:ext cx="3603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a:spcBef>
                <a:spcPct val="50000"/>
              </a:spcBef>
            </a:pPr>
            <a:r>
              <a:rPr lang="en-US" altLang="zh-CN" b="1">
                <a:ea typeface="宋体" panose="02010600030101010101" pitchFamily="2" charset="-122"/>
              </a:rPr>
              <a:t>A</a:t>
            </a:r>
            <a:endParaRPr lang="en-US" altLang="zh-CN" b="1">
              <a:ea typeface="宋体" panose="02010600030101010101" pitchFamily="2" charset="-122"/>
            </a:endParaRPr>
          </a:p>
        </p:txBody>
      </p:sp>
      <p:sp>
        <p:nvSpPr>
          <p:cNvPr id="5153" name="Text Box 28"/>
          <p:cNvSpPr txBox="1">
            <a:spLocks noChangeArrowheads="1"/>
          </p:cNvSpPr>
          <p:nvPr/>
        </p:nvSpPr>
        <p:spPr bwMode="auto">
          <a:xfrm>
            <a:off x="4140200" y="4941888"/>
            <a:ext cx="50323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a:spcBef>
                <a:spcPct val="50000"/>
              </a:spcBef>
            </a:pPr>
            <a:r>
              <a:rPr lang="en-US" altLang="zh-CN" b="1">
                <a:ea typeface="宋体" panose="02010600030101010101" pitchFamily="2" charset="-122"/>
              </a:rPr>
              <a:t>B</a:t>
            </a:r>
            <a:endParaRPr lang="en-US" altLang="zh-CN" b="1">
              <a:ea typeface="宋体" panose="02010600030101010101" pitchFamily="2" charset="-122"/>
            </a:endParaRPr>
          </a:p>
        </p:txBody>
      </p:sp>
      <p:pic>
        <p:nvPicPr>
          <p:cNvPr id="5198" name="Picture 78"/>
          <p:cNvPicPr>
            <a:picLocks noChangeAspect="1" noChangeArrowheads="1"/>
          </p:cNvPicPr>
          <p:nvPr/>
        </p:nvPicPr>
        <p:blipFill>
          <a:blip r:embed="rId8" cstate="print"/>
          <a:srcRect/>
          <a:stretch>
            <a:fillRect/>
          </a:stretch>
        </p:blipFill>
        <p:spPr bwMode="auto">
          <a:xfrm>
            <a:off x="684213" y="3068638"/>
            <a:ext cx="568325" cy="754062"/>
          </a:xfrm>
          <a:prstGeom prst="rect">
            <a:avLst/>
          </a:prstGeom>
          <a:solidFill>
            <a:srgbClr val="CCFFCC"/>
          </a:solidFill>
          <a:ln w="9525">
            <a:miter lim="800000"/>
            <a:headEnd/>
            <a:tailEnd/>
          </a:ln>
          <a:effectLst/>
        </p:spPr>
      </p:pic>
      <p:pic>
        <p:nvPicPr>
          <p:cNvPr id="5199" name="Picture 79"/>
          <p:cNvPicPr>
            <a:picLocks noChangeAspect="1" noChangeArrowheads="1"/>
          </p:cNvPicPr>
          <p:nvPr/>
        </p:nvPicPr>
        <p:blipFill>
          <a:blip r:embed="rId9" cstate="print"/>
          <a:srcRect/>
          <a:stretch>
            <a:fillRect/>
          </a:stretch>
        </p:blipFill>
        <p:spPr bwMode="auto">
          <a:xfrm>
            <a:off x="3851275" y="5373688"/>
            <a:ext cx="409575" cy="720725"/>
          </a:xfrm>
          <a:prstGeom prst="rect">
            <a:avLst/>
          </a:prstGeom>
          <a:solidFill>
            <a:srgbClr val="CCFFCC"/>
          </a:solidFill>
          <a:ln w="9525">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矩形 67"/>
          <p:cNvPicPr>
            <a:picLocks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096964" y="1196753"/>
            <a:ext cx="56515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0" name="矩形 7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83633" y="2060849"/>
            <a:ext cx="6092825"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71"/>
          <p:cNvSpPr txBox="1">
            <a:spLocks noChangeArrowheads="1"/>
          </p:cNvSpPr>
          <p:nvPr/>
        </p:nvSpPr>
        <p:spPr bwMode="auto">
          <a:xfrm>
            <a:off x="3032893" y="2133873"/>
            <a:ext cx="5214938" cy="369332"/>
          </a:xfrm>
          <a:prstGeom prst="rect">
            <a:avLst/>
          </a:prstGeom>
          <a:noFill/>
          <a:ln w="9525">
            <a:noFill/>
            <a:miter lim="800000"/>
          </a:ln>
          <a:effectLst/>
        </p:spPr>
        <p:txBody>
          <a:bodyPr>
            <a:spAutoFit/>
          </a:bodyPr>
          <a:lstStyle/>
          <a:p>
            <a:pPr>
              <a:buFontTx/>
              <a:buNone/>
              <a:defRPr/>
            </a:pPr>
            <a:r>
              <a:rPr lang="zh-CN" altLang="en-US" dirty="0">
                <a:effectLst>
                  <a:outerShdw blurRad="38100" dist="38100" dir="2700000" algn="tl">
                    <a:srgbClr val="C0C0C0"/>
                  </a:outerShdw>
                </a:effectLst>
              </a:rPr>
              <a:t>任务二  春晚怪圈：边际效用递减规律</a:t>
            </a:r>
            <a:endParaRPr lang="zh-CN" altLang="en-US" dirty="0">
              <a:effectLst>
                <a:outerShdw blurRad="38100" dist="38100" dir="2700000" algn="tl">
                  <a:srgbClr val="C0C0C0"/>
                </a:outerShdw>
              </a:effectLst>
            </a:endParaRPr>
          </a:p>
        </p:txBody>
      </p:sp>
      <p:pic>
        <p:nvPicPr>
          <p:cNvPr id="7172" name="任意多边形 3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2467" y="1052738"/>
            <a:ext cx="2619375" cy="461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2" name="TextBox 71"/>
          <p:cNvSpPr txBox="1">
            <a:spLocks noChangeArrowheads="1"/>
          </p:cNvSpPr>
          <p:nvPr/>
        </p:nvSpPr>
        <p:spPr bwMode="auto">
          <a:xfrm>
            <a:off x="3533529" y="1241203"/>
            <a:ext cx="4643437" cy="369332"/>
          </a:xfrm>
          <a:prstGeom prst="rect">
            <a:avLst/>
          </a:prstGeom>
          <a:noFill/>
          <a:ln w="9525">
            <a:noFill/>
            <a:miter lim="800000"/>
          </a:ln>
          <a:effectLst/>
        </p:spPr>
        <p:txBody>
          <a:bodyPr>
            <a:spAutoFit/>
          </a:bodyPr>
          <a:lstStyle/>
          <a:p>
            <a:pPr>
              <a:buFontTx/>
              <a:buNone/>
              <a:defRPr/>
            </a:pPr>
            <a:r>
              <a:rPr lang="zh-CN" altLang="en-US" dirty="0" smtClean="0">
                <a:effectLst>
                  <a:outerShdw blurRad="38100" dist="38100" dir="2700000" algn="tl">
                    <a:srgbClr val="C0C0C0"/>
                  </a:outerShdw>
                </a:effectLst>
              </a:rPr>
              <a:t>任务一  萝卜青菜各有所爱：效用</a:t>
            </a:r>
            <a:endParaRPr lang="zh-CN" altLang="en-US" dirty="0">
              <a:effectLst>
                <a:outerShdw blurRad="38100" dist="38100" dir="2700000" algn="tl">
                  <a:srgbClr val="C0C0C0"/>
                </a:outerShdw>
              </a:effectLst>
            </a:endParaRPr>
          </a:p>
        </p:txBody>
      </p:sp>
      <p:pic>
        <p:nvPicPr>
          <p:cNvPr id="7174" name="矩形 67"/>
          <p:cNvPicPr>
            <a:picLocks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475658" y="4005064"/>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71"/>
          <p:cNvSpPr txBox="1">
            <a:spLocks noChangeArrowheads="1"/>
          </p:cNvSpPr>
          <p:nvPr/>
        </p:nvSpPr>
        <p:spPr bwMode="auto">
          <a:xfrm>
            <a:off x="1904281" y="4049515"/>
            <a:ext cx="5715000" cy="369332"/>
          </a:xfrm>
          <a:prstGeom prst="rect">
            <a:avLst/>
          </a:prstGeom>
          <a:noFill/>
          <a:ln w="9525">
            <a:noFill/>
            <a:miter lim="800000"/>
          </a:ln>
          <a:effectLst/>
        </p:spPr>
        <p:txBody>
          <a:bodyPr>
            <a:spAutoFit/>
          </a:bodyPr>
          <a:lstStyle/>
          <a:p>
            <a:pPr>
              <a:buFontTx/>
              <a:buNone/>
              <a:defRPr/>
            </a:pPr>
            <a:r>
              <a:rPr lang="zh-CN" altLang="en-US" dirty="0" smtClean="0">
                <a:effectLst>
                  <a:outerShdw blurRad="38100" dist="38100" dir="2700000" algn="tl">
                    <a:srgbClr val="C0C0C0"/>
                  </a:outerShdw>
                </a:effectLst>
              </a:rPr>
              <a:t>任务四  </a:t>
            </a:r>
            <a:r>
              <a:rPr lang="zh-CN" altLang="en-US" dirty="0">
                <a:effectLst>
                  <a:outerShdw blurRad="38100" dist="38100" dir="2700000" algn="tl">
                    <a:srgbClr val="C0C0C0"/>
                  </a:outerShdw>
                </a:effectLst>
              </a:rPr>
              <a:t>吃亏还是占便宜：消费者剩余</a:t>
            </a:r>
            <a:endParaRPr lang="zh-CN" altLang="en-US" dirty="0">
              <a:effectLst>
                <a:outerShdw blurRad="38100" dist="38100" dir="2700000" algn="tl">
                  <a:srgbClr val="C0C0C0"/>
                </a:outerShdw>
              </a:effectLst>
            </a:endParaRPr>
          </a:p>
        </p:txBody>
      </p:sp>
      <p:pic>
        <p:nvPicPr>
          <p:cNvPr id="11" name="矩形 67"/>
          <p:cNvPicPr>
            <a:picLocks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032771" y="2996953"/>
            <a:ext cx="6643687"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1"/>
          <p:cNvSpPr txBox="1">
            <a:spLocks noChangeArrowheads="1"/>
          </p:cNvSpPr>
          <p:nvPr/>
        </p:nvSpPr>
        <p:spPr bwMode="auto">
          <a:xfrm>
            <a:off x="2461394" y="3041403"/>
            <a:ext cx="5715000" cy="369332"/>
          </a:xfrm>
          <a:prstGeom prst="rect">
            <a:avLst/>
          </a:prstGeom>
          <a:noFill/>
          <a:ln w="9525">
            <a:noFill/>
            <a:miter lim="800000"/>
          </a:ln>
          <a:effectLst/>
        </p:spPr>
        <p:txBody>
          <a:bodyPr>
            <a:spAutoFit/>
          </a:bodyPr>
          <a:lstStyle/>
          <a:p>
            <a:pPr>
              <a:buFontTx/>
              <a:buNone/>
              <a:defRPr/>
            </a:pPr>
            <a:r>
              <a:rPr lang="zh-CN" altLang="en-US" b="1" dirty="0">
                <a:solidFill>
                  <a:srgbClr val="FF0000"/>
                </a:solidFill>
                <a:effectLst>
                  <a:outerShdw blurRad="38100" dist="38100" dir="2700000" algn="tl">
                    <a:srgbClr val="C0C0C0"/>
                  </a:outerShdw>
                </a:effectLst>
              </a:rPr>
              <a:t>任务三 </a:t>
            </a:r>
            <a:r>
              <a:rPr lang="zh-CN" altLang="en-US" b="1" dirty="0" smtClean="0">
                <a:solidFill>
                  <a:srgbClr val="FF0000"/>
                </a:solidFill>
                <a:effectLst>
                  <a:outerShdw blurRad="38100" dist="38100" dir="2700000" algn="tl">
                    <a:srgbClr val="C0C0C0"/>
                  </a:outerShdw>
                </a:effectLst>
              </a:rPr>
              <a:t> 买</a:t>
            </a:r>
            <a:r>
              <a:rPr lang="en-US" altLang="zh-CN" b="1" dirty="0" smtClean="0">
                <a:solidFill>
                  <a:srgbClr val="FF0000"/>
                </a:solidFill>
                <a:effectLst>
                  <a:outerShdw blurRad="38100" dist="38100" dir="2700000" algn="tl">
                    <a:srgbClr val="C0C0C0"/>
                  </a:outerShdw>
                </a:effectLst>
              </a:rPr>
              <a:t>CD</a:t>
            </a:r>
            <a:r>
              <a:rPr lang="zh-CN" altLang="en-US" b="1" dirty="0" smtClean="0">
                <a:solidFill>
                  <a:srgbClr val="FF0000"/>
                </a:solidFill>
                <a:effectLst>
                  <a:outerShdw blurRad="38100" dist="38100" dir="2700000" algn="tl">
                    <a:srgbClr val="C0C0C0"/>
                  </a:outerShdw>
                </a:effectLst>
              </a:rPr>
              <a:t>还是买零食：无差异曲线</a:t>
            </a:r>
            <a:endParaRPr lang="zh-CN" altLang="en-US" b="1" dirty="0">
              <a:solidFill>
                <a:srgbClr val="FF0000"/>
              </a:solidFill>
              <a:effectLst>
                <a:outerShdw blurRad="38100" dist="38100" dir="2700000" algn="tl">
                  <a:srgbClr val="C0C0C0"/>
                </a:outerShdw>
              </a:effectLst>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3" name="Rectangle 3"/>
          <p:cNvSpPr>
            <a:spLocks noGrp="1" noChangeArrowheads="1"/>
          </p:cNvSpPr>
          <p:nvPr>
            <p:ph idx="1"/>
          </p:nvPr>
        </p:nvSpPr>
        <p:spPr>
          <a:xfrm>
            <a:off x="457200" y="1196753"/>
            <a:ext cx="8229600" cy="4929411"/>
          </a:xfrm>
        </p:spPr>
        <p:txBody>
          <a:bodyPr/>
          <a:lstStyle/>
          <a:p>
            <a:pPr eaLnBrk="1" hangingPunct="1">
              <a:buFont typeface="Wingdings" panose="05000000000000000000" pitchFamily="2" charset="2"/>
              <a:buNone/>
            </a:pPr>
            <a:r>
              <a:rPr lang="zh-CN" altLang="en-US" dirty="0" smtClean="0">
                <a:cs typeface="Arial" panose="020B0604020202020204" pitchFamily="34" charset="0"/>
              </a:rPr>
              <a:t>（二）</a:t>
            </a:r>
            <a:r>
              <a:rPr lang="zh-CN" altLang="en-US" dirty="0" smtClean="0"/>
              <a:t>收入和价格对消费者预算线的影响</a:t>
            </a:r>
            <a:endParaRPr lang="zh-CN" altLang="en-US" dirty="0" smtClean="0">
              <a:cs typeface="Arial" panose="020B0604020202020204" pitchFamily="34" charset="0"/>
            </a:endParaRPr>
          </a:p>
          <a:p>
            <a:pPr>
              <a:buClrTx/>
              <a:buFont typeface="Arial" panose="020B0604020202020204" pitchFamily="34" charset="0"/>
              <a:buNone/>
            </a:pPr>
            <a:r>
              <a:rPr lang="zh-CN" altLang="en-US" b="1" dirty="0" smtClean="0"/>
              <a:t>   </a:t>
            </a:r>
            <a:r>
              <a:rPr lang="en-US" altLang="zh-CN" sz="2800" dirty="0" smtClean="0">
                <a:solidFill>
                  <a:srgbClr val="0000FF"/>
                </a:solidFill>
              </a:rPr>
              <a:t>1</a:t>
            </a:r>
            <a:r>
              <a:rPr lang="zh-CN" altLang="en-US" sz="2800" dirty="0" smtClean="0">
                <a:solidFill>
                  <a:srgbClr val="0000FF"/>
                </a:solidFill>
              </a:rPr>
              <a:t>、价格不变，收入变动引起预算平行移动</a:t>
            </a:r>
            <a:r>
              <a:rPr lang="zh-CN" altLang="en-US" sz="2800" dirty="0" smtClean="0"/>
              <a:t> </a:t>
            </a:r>
            <a:endParaRPr lang="zh-CN" altLang="en-US" sz="2800" dirty="0" smtClean="0"/>
          </a:p>
          <a:p>
            <a:pPr>
              <a:buClrTx/>
              <a:buFont typeface="Arial" panose="020B0604020202020204" pitchFamily="34" charset="0"/>
              <a:buNone/>
            </a:pPr>
            <a:endParaRPr kumimoji="1" lang="zh-CN" altLang="en-US" dirty="0" smtClean="0"/>
          </a:p>
          <a:p>
            <a:pPr eaLnBrk="1" hangingPunct="1">
              <a:buFont typeface="Wingdings" panose="05000000000000000000" pitchFamily="2" charset="2"/>
              <a:buNone/>
            </a:pPr>
            <a:endParaRPr lang="en-US" altLang="zh-CN" dirty="0" smtClean="0"/>
          </a:p>
          <a:p>
            <a:pPr eaLnBrk="1" hangingPunct="1">
              <a:buFont typeface="Wingdings" panose="05000000000000000000" pitchFamily="2" charset="2"/>
              <a:buNone/>
            </a:pPr>
            <a:endParaRPr lang="zh-CN" altLang="en-US" dirty="0" smtClean="0"/>
          </a:p>
          <a:p>
            <a:pPr eaLnBrk="1" hangingPunct="1">
              <a:buFont typeface="Wingdings" panose="05000000000000000000" pitchFamily="2" charset="2"/>
              <a:buNone/>
            </a:pPr>
            <a:endParaRPr lang="en-US" altLang="zh-CN" dirty="0" smtClean="0"/>
          </a:p>
        </p:txBody>
      </p:sp>
      <p:sp>
        <p:nvSpPr>
          <p:cNvPr id="58370"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zh-CN" altLang="en-US">
              <a:solidFill>
                <a:schemeClr val="bg1"/>
              </a:solidFill>
              <a:latin typeface="Verdana" panose="020B0604030504040204" pitchFamily="34" charset="0"/>
              <a:ea typeface="宋体" panose="02010600030101010101" pitchFamily="2" charset="-122"/>
            </a:endParaRPr>
          </a:p>
        </p:txBody>
      </p:sp>
      <p:sp>
        <p:nvSpPr>
          <p:cNvPr id="58371"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zh-CN" altLang="en-US">
              <a:solidFill>
                <a:schemeClr val="bg1"/>
              </a:solidFill>
              <a:latin typeface="宋体" panose="02010600030101010101" pitchFamily="2" charset="-122"/>
              <a:ea typeface="宋体" panose="02010600030101010101" pitchFamily="2" charset="-122"/>
            </a:endParaRPr>
          </a:p>
        </p:txBody>
      </p:sp>
      <p:pic>
        <p:nvPicPr>
          <p:cNvPr id="58374" name="Picture 3"/>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000377" y="2428877"/>
            <a:ext cx="3529013" cy="277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3"/>
          <p:cNvSpPr>
            <a:spLocks noGrp="1" noChangeArrowheads="1"/>
          </p:cNvSpPr>
          <p:nvPr>
            <p:ph idx="1"/>
          </p:nvPr>
        </p:nvSpPr>
        <p:spPr>
          <a:xfrm>
            <a:off x="500063" y="1772816"/>
            <a:ext cx="8305800" cy="4632747"/>
          </a:xfrm>
        </p:spPr>
        <p:txBody>
          <a:bodyPr/>
          <a:lstStyle/>
          <a:p>
            <a:pPr eaLnBrk="1" hangingPunct="1">
              <a:buFont typeface="Wingdings" panose="05000000000000000000" pitchFamily="2" charset="2"/>
              <a:buNone/>
            </a:pPr>
            <a:r>
              <a:rPr lang="en-US" altLang="zh-CN" b="1" dirty="0" smtClean="0">
                <a:solidFill>
                  <a:srgbClr val="0000FF"/>
                </a:solidFill>
                <a:latin typeface="宋体" panose="02010600030101010101" pitchFamily="2" charset="-122"/>
                <a:ea typeface="宋体" panose="02010600030101010101" pitchFamily="2" charset="-122"/>
              </a:rPr>
              <a:t>  2</a:t>
            </a:r>
            <a:r>
              <a:rPr lang="zh-CN" altLang="en-US" b="1" dirty="0" smtClean="0">
                <a:solidFill>
                  <a:srgbClr val="0000FF"/>
                </a:solidFill>
                <a:latin typeface="宋体" panose="02010600030101010101" pitchFamily="2" charset="-122"/>
                <a:ea typeface="宋体" panose="02010600030101010101" pitchFamily="2" charset="-122"/>
              </a:rPr>
              <a:t>、收入不变，价格变动引起预算平行移动</a:t>
            </a:r>
            <a:r>
              <a:rPr lang="zh-CN" altLang="en-US" b="1" dirty="0" smtClean="0">
                <a:latin typeface="宋体" panose="02010600030101010101" pitchFamily="2" charset="-122"/>
                <a:ea typeface="宋体" panose="02010600030101010101" pitchFamily="2" charset="-122"/>
              </a:rPr>
              <a:t> </a:t>
            </a:r>
            <a:endParaRPr lang="zh-CN" altLang="en-US" b="1" dirty="0" smtClean="0">
              <a:latin typeface="宋体" panose="02010600030101010101" pitchFamily="2" charset="-122"/>
              <a:ea typeface="宋体" panose="02010600030101010101" pitchFamily="2" charset="-122"/>
            </a:endParaRPr>
          </a:p>
          <a:p>
            <a:pPr>
              <a:buClrTx/>
              <a:buFont typeface="Arial" panose="020B0604020202020204" pitchFamily="34" charset="0"/>
              <a:buNone/>
            </a:pPr>
            <a:endParaRPr lang="zh-CN" altLang="en-US" sz="2800" dirty="0" smtClean="0">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zh-CN" altLang="en-US" dirty="0" smtClean="0">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en-US" altLang="zh-CN" dirty="0" smtClean="0">
              <a:latin typeface="宋体" panose="02010600030101010101" pitchFamily="2" charset="-122"/>
              <a:ea typeface="宋体" panose="02010600030101010101" pitchFamily="2" charset="-122"/>
            </a:endParaRPr>
          </a:p>
        </p:txBody>
      </p:sp>
      <p:sp>
        <p:nvSpPr>
          <p:cNvPr id="59394"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zh-CN" altLang="en-US">
              <a:solidFill>
                <a:schemeClr val="bg1"/>
              </a:solidFill>
              <a:latin typeface="Verdana" panose="020B0604030504040204" pitchFamily="34" charset="0"/>
              <a:ea typeface="宋体" panose="02010600030101010101" pitchFamily="2" charset="-122"/>
            </a:endParaRPr>
          </a:p>
        </p:txBody>
      </p:sp>
      <p:sp>
        <p:nvSpPr>
          <p:cNvPr id="59395"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zh-CN" altLang="en-US">
              <a:solidFill>
                <a:schemeClr val="bg1"/>
              </a:solidFill>
              <a:latin typeface="宋体" panose="02010600030101010101" pitchFamily="2" charset="-122"/>
              <a:ea typeface="宋体" panose="02010600030101010101" pitchFamily="2" charset="-122"/>
            </a:endParaRPr>
          </a:p>
        </p:txBody>
      </p:sp>
      <p:pic>
        <p:nvPicPr>
          <p:cNvPr id="59398" name="Picture 4"/>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42988" y="2708276"/>
            <a:ext cx="3384550" cy="2741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399"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87902" y="2700339"/>
            <a:ext cx="3529013" cy="272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2"/>
          <p:cNvSpPr>
            <a:spLocks noGrp="1" noChangeArrowheads="1"/>
          </p:cNvSpPr>
          <p:nvPr>
            <p:ph type="title"/>
          </p:nvPr>
        </p:nvSpPr>
        <p:spPr>
          <a:xfrm>
            <a:off x="3059832" y="490661"/>
            <a:ext cx="4320480" cy="778099"/>
          </a:xfrm>
          <a:solidFill>
            <a:srgbClr val="FFC000"/>
          </a:solidFill>
        </p:spPr>
        <p:txBody>
          <a:bodyPr/>
          <a:lstStyle/>
          <a:p>
            <a:pPr eaLnBrk="1" hangingPunct="1"/>
            <a:r>
              <a:rPr lang="zh-CN" altLang="en-US" sz="3200" dirty="0" smtClean="0"/>
              <a:t>消费者的最优选择</a:t>
            </a:r>
            <a:endParaRPr lang="zh-CN" altLang="en-US" sz="3200" dirty="0" smtClean="0"/>
          </a:p>
        </p:txBody>
      </p:sp>
      <p:sp>
        <p:nvSpPr>
          <p:cNvPr id="60421" name="Rectangle 3"/>
          <p:cNvSpPr>
            <a:spLocks noGrp="1" noChangeArrowheads="1"/>
          </p:cNvSpPr>
          <p:nvPr>
            <p:ph idx="1"/>
          </p:nvPr>
        </p:nvSpPr>
        <p:spPr>
          <a:xfrm>
            <a:off x="500063" y="1647628"/>
            <a:ext cx="8305800" cy="3653581"/>
          </a:xfrm>
        </p:spPr>
        <p:txBody>
          <a:bodyPr/>
          <a:lstStyle/>
          <a:p>
            <a:pPr algn="just" eaLnBrk="1" hangingPunct="1">
              <a:lnSpc>
                <a:spcPct val="120000"/>
              </a:lnSpc>
              <a:buFont typeface="Wingdings" panose="05000000000000000000" pitchFamily="2" charset="2"/>
              <a:buNone/>
            </a:pPr>
            <a:r>
              <a:rPr lang="zh-CN" altLang="en-US" sz="2400" b="1" dirty="0" smtClean="0">
                <a:latin typeface="+mn-ea"/>
                <a:ea typeface="+mn-ea"/>
                <a:cs typeface="Arial" panose="020B0604020202020204" pitchFamily="34" charset="0"/>
              </a:rPr>
              <a:t>     </a:t>
            </a:r>
            <a:r>
              <a:rPr lang="zh-CN" altLang="en-US" sz="2400" dirty="0" smtClean="0">
                <a:latin typeface="+mn-ea"/>
                <a:ea typeface="+mn-ea"/>
                <a:cs typeface="Arial" panose="020B0604020202020204" pitchFamily="34" charset="0"/>
              </a:rPr>
              <a:t>所谓</a:t>
            </a:r>
            <a:r>
              <a:rPr lang="zh-CN" altLang="en-US" sz="2400" b="1" dirty="0" smtClean="0">
                <a:solidFill>
                  <a:srgbClr val="FF0000"/>
                </a:solidFill>
                <a:latin typeface="+mn-ea"/>
                <a:ea typeface="+mn-ea"/>
                <a:cs typeface="Arial" panose="020B0604020202020204" pitchFamily="34" charset="0"/>
              </a:rPr>
              <a:t>消费者的最优选择</a:t>
            </a:r>
            <a:r>
              <a:rPr lang="zh-CN" altLang="en-US" sz="2400" dirty="0" smtClean="0">
                <a:latin typeface="+mn-ea"/>
                <a:ea typeface="+mn-ea"/>
                <a:cs typeface="Arial" panose="020B0604020202020204" pitchFamily="34" charset="0"/>
              </a:rPr>
              <a:t>，也称为消费者均衡或效用最大化，是指在货币收入、消费偏好和商品价格一定的条件下，不管两种商品（仅限于假定的</a:t>
            </a:r>
            <a:r>
              <a:rPr lang="en-US" altLang="zh-CN" sz="2400" dirty="0" smtClean="0">
                <a:latin typeface="+mn-ea"/>
                <a:ea typeface="+mn-ea"/>
                <a:cs typeface="Arial" panose="020B0604020202020204" pitchFamily="34" charset="0"/>
              </a:rPr>
              <a:t>X</a:t>
            </a:r>
            <a:r>
              <a:rPr lang="zh-CN" altLang="en-US" sz="2400" dirty="0" smtClean="0">
                <a:latin typeface="+mn-ea"/>
                <a:ea typeface="+mn-ea"/>
                <a:cs typeface="Arial" panose="020B0604020202020204" pitchFamily="34" charset="0"/>
              </a:rPr>
              <a:t>和</a:t>
            </a:r>
            <a:r>
              <a:rPr lang="en-US" altLang="zh-CN" sz="2400" dirty="0" smtClean="0">
                <a:latin typeface="+mn-ea"/>
                <a:ea typeface="+mn-ea"/>
                <a:cs typeface="Arial" panose="020B0604020202020204" pitchFamily="34" charset="0"/>
              </a:rPr>
              <a:t>Y</a:t>
            </a:r>
            <a:r>
              <a:rPr lang="zh-CN" altLang="en-US" sz="2400" dirty="0" smtClean="0">
                <a:latin typeface="+mn-ea"/>
                <a:ea typeface="+mn-ea"/>
                <a:cs typeface="Arial" panose="020B0604020202020204" pitchFamily="34" charset="0"/>
              </a:rPr>
              <a:t>）如何组合，都难以改变消费者业已选择的那种商品组合的状态，换言之就是，此时的消费者选择已经达到了一种最理想或效用最大化的状态。</a:t>
            </a:r>
            <a:endParaRPr lang="zh-CN" altLang="en-US" sz="2400" dirty="0" smtClean="0">
              <a:latin typeface="+mn-ea"/>
              <a:ea typeface="+mn-ea"/>
              <a:cs typeface="Arial" panose="020B0604020202020204" pitchFamily="34" charset="0"/>
            </a:endParaRPr>
          </a:p>
          <a:p>
            <a:pPr algn="just" eaLnBrk="1" hangingPunct="1">
              <a:lnSpc>
                <a:spcPct val="120000"/>
              </a:lnSpc>
              <a:buFont typeface="Wingdings" panose="05000000000000000000" pitchFamily="2" charset="2"/>
              <a:buNone/>
            </a:pPr>
            <a:r>
              <a:rPr lang="zh-CN" altLang="en-US" sz="2400" dirty="0" smtClean="0">
                <a:latin typeface="+mn-ea"/>
                <a:ea typeface="+mn-ea"/>
                <a:cs typeface="Arial" panose="020B0604020202020204" pitchFamily="34" charset="0"/>
              </a:rPr>
              <a:t>      那么，在什么条件下，消费者行为才会处于均衡状态或者说实现了效用最大化呢？ </a:t>
            </a:r>
            <a:endParaRPr lang="zh-CN" altLang="en-US" sz="2400" dirty="0" smtClean="0">
              <a:latin typeface="+mn-ea"/>
              <a:ea typeface="+mn-ea"/>
            </a:endParaRPr>
          </a:p>
          <a:p>
            <a:pPr>
              <a:buClrTx/>
              <a:buFont typeface="Arial" panose="020B0604020202020204" pitchFamily="34" charset="0"/>
              <a:buNone/>
            </a:pPr>
            <a:endParaRPr kumimoji="1" lang="zh-CN" altLang="en-US" sz="2400" dirty="0" smtClean="0">
              <a:latin typeface="+mn-ea"/>
              <a:ea typeface="+mn-ea"/>
            </a:endParaRPr>
          </a:p>
          <a:p>
            <a:pPr eaLnBrk="1" hangingPunct="1">
              <a:buFont typeface="Wingdings" panose="05000000000000000000" pitchFamily="2" charset="2"/>
              <a:buNone/>
            </a:pPr>
            <a:endParaRPr lang="en-US" altLang="zh-CN" sz="2400" dirty="0" smtClean="0">
              <a:latin typeface="+mn-ea"/>
              <a:ea typeface="+mn-ea"/>
            </a:endParaRPr>
          </a:p>
          <a:p>
            <a:pPr eaLnBrk="1" hangingPunct="1">
              <a:buFont typeface="Wingdings" panose="05000000000000000000" pitchFamily="2" charset="2"/>
              <a:buNone/>
            </a:pPr>
            <a:endParaRPr lang="zh-CN" altLang="en-US" sz="2400" dirty="0" smtClean="0">
              <a:latin typeface="+mn-ea"/>
              <a:ea typeface="+mn-ea"/>
            </a:endParaRPr>
          </a:p>
          <a:p>
            <a:pPr eaLnBrk="1" hangingPunct="1">
              <a:buFont typeface="Wingdings" panose="05000000000000000000" pitchFamily="2" charset="2"/>
              <a:buNone/>
            </a:pPr>
            <a:endParaRPr lang="en-US" altLang="zh-CN" sz="2400" dirty="0" smtClean="0">
              <a:latin typeface="+mn-ea"/>
              <a:ea typeface="+mn-ea"/>
            </a:endParaRPr>
          </a:p>
        </p:txBody>
      </p:sp>
      <p:sp>
        <p:nvSpPr>
          <p:cNvPr id="60418"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zh-CN" altLang="en-US">
              <a:solidFill>
                <a:schemeClr val="bg1"/>
              </a:solidFill>
              <a:latin typeface="Verdana" panose="020B0604030504040204" pitchFamily="34" charset="0"/>
              <a:ea typeface="宋体" panose="02010600030101010101" pitchFamily="2" charset="-122"/>
            </a:endParaRPr>
          </a:p>
        </p:txBody>
      </p:sp>
      <p:sp>
        <p:nvSpPr>
          <p:cNvPr id="60419"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zh-CN" altLang="en-US">
              <a:solidFill>
                <a:schemeClr val="bg1"/>
              </a:soli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2"/>
          <p:cNvSpPr>
            <a:spLocks noGrp="1" noChangeArrowheads="1"/>
          </p:cNvSpPr>
          <p:nvPr>
            <p:ph type="title"/>
          </p:nvPr>
        </p:nvSpPr>
        <p:spPr>
          <a:xfrm>
            <a:off x="3635896" y="562669"/>
            <a:ext cx="3600400" cy="634083"/>
          </a:xfrm>
          <a:solidFill>
            <a:srgbClr val="FFC000"/>
          </a:solidFill>
        </p:spPr>
        <p:txBody>
          <a:bodyPr/>
          <a:lstStyle/>
          <a:p>
            <a:pPr eaLnBrk="1" hangingPunct="1"/>
            <a:r>
              <a:rPr lang="zh-CN" altLang="en-US" sz="3200" b="1" dirty="0" smtClean="0">
                <a:latin typeface="宋体" panose="02010600030101010101" pitchFamily="2" charset="-122"/>
                <a:ea typeface="宋体" panose="02010600030101010101" pitchFamily="2" charset="-122"/>
              </a:rPr>
              <a:t>消费者均衡</a:t>
            </a:r>
            <a:endParaRPr lang="zh-CN" altLang="en-US" sz="3200" b="1" dirty="0" smtClean="0">
              <a:latin typeface="宋体" panose="02010600030101010101" pitchFamily="2" charset="-122"/>
              <a:ea typeface="宋体" panose="02010600030101010101" pitchFamily="2" charset="-122"/>
            </a:endParaRPr>
          </a:p>
        </p:txBody>
      </p:sp>
      <p:sp>
        <p:nvSpPr>
          <p:cNvPr id="6147"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6148"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
        <p:nvSpPr>
          <p:cNvPr id="6150" name="Rectangle 5"/>
          <p:cNvSpPr>
            <a:spLocks noChangeArrowheads="1"/>
          </p:cNvSpPr>
          <p:nvPr/>
        </p:nvSpPr>
        <p:spPr bwMode="auto">
          <a:xfrm>
            <a:off x="1" y="234422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graphicFrame>
        <p:nvGraphicFramePr>
          <p:cNvPr id="6146" name="Object 4"/>
          <p:cNvGraphicFramePr>
            <a:graphicFrameLocks noChangeAspect="1"/>
          </p:cNvGraphicFramePr>
          <p:nvPr/>
        </p:nvGraphicFramePr>
        <p:xfrm>
          <a:off x="714377" y="2286000"/>
          <a:ext cx="3959225" cy="3579813"/>
        </p:xfrm>
        <a:graphic>
          <a:graphicData uri="http://schemas.openxmlformats.org/presentationml/2006/ole">
            <mc:AlternateContent xmlns:mc="http://schemas.openxmlformats.org/markup-compatibility/2006">
              <mc:Choice xmlns:v="urn:schemas-microsoft-com:vml" Requires="v">
                <p:oleObj spid="_x0000_s6169" name="" r:id="rId1" imgW="1990725" imgH="1800225" progId="">
                  <p:embed/>
                </p:oleObj>
              </mc:Choice>
              <mc:Fallback>
                <p:oleObj name="" r:id="rId1" imgW="1990725" imgH="1800225" progId="">
                  <p:embed/>
                  <p:pic>
                    <p:nvPicPr>
                      <p:cNvPr id="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7" y="2286000"/>
                        <a:ext cx="3959225" cy="3579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151" name="Text Box 6"/>
          <p:cNvSpPr txBox="1">
            <a:spLocks noChangeArrowheads="1"/>
          </p:cNvSpPr>
          <p:nvPr/>
        </p:nvSpPr>
        <p:spPr bwMode="auto">
          <a:xfrm>
            <a:off x="714375" y="1445876"/>
            <a:ext cx="7056438"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spcBef>
                <a:spcPct val="50000"/>
              </a:spcBef>
            </a:pPr>
            <a:r>
              <a:rPr lang="en-US" altLang="zh-CN" sz="2400" dirty="0"/>
              <a:t>      </a:t>
            </a:r>
            <a:r>
              <a:rPr lang="zh-CN" altLang="en-US" sz="2400" dirty="0"/>
              <a:t>在什么条件下，消费者行为才会处于均衡状态或者说实现了效用最大化呢？</a:t>
            </a:r>
            <a:endParaRPr lang="zh-CN" altLang="en-US" sz="2400" dirty="0"/>
          </a:p>
        </p:txBody>
      </p:sp>
      <p:sp>
        <p:nvSpPr>
          <p:cNvPr id="6152" name="Text Box 7"/>
          <p:cNvSpPr txBox="1">
            <a:spLocks noChangeArrowheads="1"/>
          </p:cNvSpPr>
          <p:nvPr/>
        </p:nvSpPr>
        <p:spPr bwMode="auto">
          <a:xfrm>
            <a:off x="4572000" y="2888219"/>
            <a:ext cx="34559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spcBef>
                <a:spcPct val="50000"/>
              </a:spcBef>
            </a:pPr>
            <a:endParaRPr lang="zh-CN" altLang="zh-CN"/>
          </a:p>
        </p:txBody>
      </p:sp>
      <p:sp>
        <p:nvSpPr>
          <p:cNvPr id="6153" name="Text Box 8"/>
          <p:cNvSpPr txBox="1">
            <a:spLocks noChangeArrowheads="1"/>
          </p:cNvSpPr>
          <p:nvPr/>
        </p:nvSpPr>
        <p:spPr bwMode="auto">
          <a:xfrm>
            <a:off x="4571876" y="2767568"/>
            <a:ext cx="4392612"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lnSpc>
                <a:spcPct val="120000"/>
              </a:lnSpc>
              <a:spcBef>
                <a:spcPct val="50000"/>
              </a:spcBef>
            </a:pPr>
            <a:r>
              <a:rPr lang="en-US" altLang="zh-CN" sz="2000" i="1" dirty="0">
                <a:latin typeface="宋体" panose="02010600030101010101" pitchFamily="2" charset="-122"/>
                <a:ea typeface="宋体" panose="02010600030101010101" pitchFamily="2" charset="-122"/>
              </a:rPr>
              <a:t>I1</a:t>
            </a:r>
            <a:r>
              <a:rPr lang="zh-CN" altLang="en-US" sz="2000" i="1" dirty="0">
                <a:latin typeface="宋体" panose="02010600030101010101" pitchFamily="2" charset="-122"/>
                <a:ea typeface="宋体" panose="02010600030101010101" pitchFamily="2" charset="-122"/>
              </a:rPr>
              <a:t>，</a:t>
            </a:r>
            <a:r>
              <a:rPr lang="en-US" altLang="zh-CN" sz="2000" i="1" dirty="0">
                <a:latin typeface="宋体" panose="02010600030101010101" pitchFamily="2" charset="-122"/>
                <a:ea typeface="宋体" panose="02010600030101010101" pitchFamily="2" charset="-122"/>
              </a:rPr>
              <a:t>I2</a:t>
            </a:r>
            <a:r>
              <a:rPr lang="zh-CN" altLang="en-US" sz="2000" i="1" dirty="0">
                <a:latin typeface="宋体" panose="02010600030101010101" pitchFamily="2" charset="-122"/>
                <a:ea typeface="宋体" panose="02010600030101010101" pitchFamily="2" charset="-122"/>
              </a:rPr>
              <a:t>，</a:t>
            </a:r>
            <a:r>
              <a:rPr lang="en-US" altLang="zh-CN" sz="2000" i="1" dirty="0">
                <a:latin typeface="宋体" panose="02010600030101010101" pitchFamily="2" charset="-122"/>
                <a:ea typeface="宋体" panose="02010600030101010101" pitchFamily="2" charset="-122"/>
              </a:rPr>
              <a:t>I3</a:t>
            </a:r>
            <a:r>
              <a:rPr lang="zh-CN" altLang="en-US" sz="2000" dirty="0">
                <a:latin typeface="宋体" panose="02010600030101010101" pitchFamily="2" charset="-122"/>
                <a:ea typeface="宋体" panose="02010600030101010101" pitchFamily="2" charset="-122"/>
              </a:rPr>
              <a:t>为三条无差异曲线，它们效用大小的顺序为</a:t>
            </a:r>
            <a:r>
              <a:rPr lang="en-US" altLang="zh-CN" sz="2000" i="1" dirty="0">
                <a:latin typeface="宋体" panose="02010600030101010101" pitchFamily="2" charset="-122"/>
                <a:ea typeface="宋体" panose="02010600030101010101" pitchFamily="2" charset="-122"/>
              </a:rPr>
              <a:t>I1﹤I2﹤I3</a:t>
            </a:r>
            <a:r>
              <a:rPr lang="zh-CN" altLang="en-US" sz="2000" dirty="0">
                <a:latin typeface="宋体" panose="02010600030101010101" pitchFamily="2" charset="-122"/>
                <a:ea typeface="宋体" panose="02010600030101010101" pitchFamily="2" charset="-122"/>
              </a:rPr>
              <a:t>。</a:t>
            </a:r>
            <a:r>
              <a:rPr lang="en-US" altLang="zh-CN" sz="2000" dirty="0">
                <a:latin typeface="宋体" panose="02010600030101010101" pitchFamily="2" charset="-122"/>
                <a:ea typeface="宋体" panose="02010600030101010101" pitchFamily="2" charset="-122"/>
              </a:rPr>
              <a:t>AB</a:t>
            </a:r>
            <a:r>
              <a:rPr lang="zh-CN" altLang="en-US" sz="2000" dirty="0">
                <a:latin typeface="宋体" panose="02010600030101010101" pitchFamily="2" charset="-122"/>
                <a:ea typeface="宋体" panose="02010600030101010101" pitchFamily="2" charset="-122"/>
              </a:rPr>
              <a:t>为预算线。</a:t>
            </a:r>
            <a:r>
              <a:rPr lang="en-US" altLang="zh-CN" sz="2000" i="1" dirty="0">
                <a:latin typeface="宋体" panose="02010600030101010101" pitchFamily="2" charset="-122"/>
                <a:ea typeface="宋体" panose="02010600030101010101" pitchFamily="2" charset="-122"/>
              </a:rPr>
              <a:t>AB</a:t>
            </a:r>
            <a:r>
              <a:rPr lang="zh-CN" altLang="en-US" sz="2000" dirty="0">
                <a:latin typeface="宋体" panose="02010600030101010101" pitchFamily="2" charset="-122"/>
                <a:ea typeface="宋体" panose="02010600030101010101" pitchFamily="2" charset="-122"/>
              </a:rPr>
              <a:t>线与</a:t>
            </a:r>
            <a:r>
              <a:rPr lang="en-US" altLang="zh-CN" sz="2000" i="1" dirty="0">
                <a:latin typeface="宋体" panose="02010600030101010101" pitchFamily="2" charset="-122"/>
                <a:ea typeface="宋体" panose="02010600030101010101" pitchFamily="2" charset="-122"/>
              </a:rPr>
              <a:t>I2</a:t>
            </a:r>
            <a:r>
              <a:rPr lang="zh-CN" altLang="en-US" sz="2000" dirty="0">
                <a:latin typeface="宋体" panose="02010600030101010101" pitchFamily="2" charset="-122"/>
                <a:ea typeface="宋体" panose="02010600030101010101" pitchFamily="2" charset="-122"/>
              </a:rPr>
              <a:t>相切于</a:t>
            </a:r>
            <a:r>
              <a:rPr lang="en-US" altLang="zh-CN" sz="2000" i="1" dirty="0">
                <a:latin typeface="宋体" panose="02010600030101010101" pitchFamily="2" charset="-122"/>
                <a:ea typeface="宋体" panose="02010600030101010101" pitchFamily="2" charset="-122"/>
              </a:rPr>
              <a:t>E</a:t>
            </a:r>
            <a:r>
              <a:rPr lang="zh-CN" altLang="en-US" sz="2000" dirty="0">
                <a:latin typeface="宋体" panose="02010600030101010101" pitchFamily="2" charset="-122"/>
                <a:ea typeface="宋体" panose="02010600030101010101" pitchFamily="2" charset="-122"/>
              </a:rPr>
              <a:t>点，这时实现了消费者均衡。这就是说，在收入与价格既定的条件下，消费者购买</a:t>
            </a:r>
            <a:r>
              <a:rPr lang="en-US" altLang="zh-CN" sz="2000" i="1" dirty="0">
                <a:latin typeface="宋体" panose="02010600030101010101" pitchFamily="2" charset="-122"/>
                <a:ea typeface="宋体" panose="02010600030101010101" pitchFamily="2" charset="-122"/>
              </a:rPr>
              <a:t>OM</a:t>
            </a:r>
            <a:r>
              <a:rPr lang="zh-CN" altLang="en-US" sz="2000" dirty="0">
                <a:latin typeface="宋体" panose="02010600030101010101" pitchFamily="2" charset="-122"/>
                <a:ea typeface="宋体" panose="02010600030101010101" pitchFamily="2" charset="-122"/>
              </a:rPr>
              <a:t>的</a:t>
            </a:r>
            <a:r>
              <a:rPr lang="en-US" altLang="zh-CN" sz="2000" i="1" dirty="0">
                <a:latin typeface="宋体" panose="02010600030101010101" pitchFamily="2" charset="-122"/>
                <a:ea typeface="宋体" panose="02010600030101010101" pitchFamily="2" charset="-122"/>
              </a:rPr>
              <a:t>X</a:t>
            </a:r>
            <a:r>
              <a:rPr lang="zh-CN" altLang="en-US" sz="2000" dirty="0">
                <a:latin typeface="宋体" panose="02010600030101010101" pitchFamily="2" charset="-122"/>
                <a:ea typeface="宋体" panose="02010600030101010101" pitchFamily="2" charset="-122"/>
              </a:rPr>
              <a:t>商品，</a:t>
            </a:r>
            <a:r>
              <a:rPr lang="en-US" altLang="zh-CN" sz="2000" i="1" dirty="0">
                <a:latin typeface="宋体" panose="02010600030101010101" pitchFamily="2" charset="-122"/>
                <a:ea typeface="宋体" panose="02010600030101010101" pitchFamily="2" charset="-122"/>
              </a:rPr>
              <a:t>ON</a:t>
            </a:r>
            <a:r>
              <a:rPr lang="zh-CN" altLang="en-US" sz="2000" dirty="0">
                <a:latin typeface="宋体" panose="02010600030101010101" pitchFamily="2" charset="-122"/>
                <a:ea typeface="宋体" panose="02010600030101010101" pitchFamily="2" charset="-122"/>
              </a:rPr>
              <a:t>的</a:t>
            </a:r>
            <a:r>
              <a:rPr lang="en-US" altLang="zh-CN" sz="2000" i="1" dirty="0">
                <a:latin typeface="宋体" panose="02010600030101010101" pitchFamily="2" charset="-122"/>
                <a:ea typeface="宋体" panose="02010600030101010101" pitchFamily="2" charset="-122"/>
              </a:rPr>
              <a:t>Y</a:t>
            </a:r>
            <a:r>
              <a:rPr lang="zh-CN" altLang="en-US" sz="2000" dirty="0">
                <a:latin typeface="宋体" panose="02010600030101010101" pitchFamily="2" charset="-122"/>
                <a:ea typeface="宋体" panose="02010600030101010101" pitchFamily="2" charset="-122"/>
              </a:rPr>
              <a:t>商品，就能获得最大的效用。</a:t>
            </a:r>
            <a:endParaRPr lang="zh-CN"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7" name="Rectangle 2"/>
          <p:cNvSpPr>
            <a:spLocks noGrp="1" noChangeArrowheads="1"/>
          </p:cNvSpPr>
          <p:nvPr>
            <p:ph type="title"/>
          </p:nvPr>
        </p:nvSpPr>
        <p:spPr>
          <a:xfrm>
            <a:off x="3347864" y="476672"/>
            <a:ext cx="2952130" cy="720080"/>
          </a:xfrm>
          <a:solidFill>
            <a:srgbClr val="FFC000"/>
          </a:solidFill>
        </p:spPr>
        <p:txBody>
          <a:bodyPr/>
          <a:lstStyle/>
          <a:p>
            <a:pPr eaLnBrk="1" hangingPunct="1"/>
            <a:r>
              <a:rPr lang="zh-CN" altLang="en-US" sz="3200" dirty="0" smtClean="0"/>
              <a:t>消费者均衡</a:t>
            </a:r>
            <a:endParaRPr lang="zh-CN" altLang="en-US" sz="3200" dirty="0" smtClean="0"/>
          </a:p>
        </p:txBody>
      </p:sp>
      <p:sp>
        <p:nvSpPr>
          <p:cNvPr id="61442"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61443"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
        <p:nvSpPr>
          <p:cNvPr id="61444" name="Rectangle 3"/>
          <p:cNvSpPr>
            <a:spLocks noChangeArrowheads="1"/>
          </p:cNvSpPr>
          <p:nvPr/>
        </p:nvSpPr>
        <p:spPr bwMode="auto">
          <a:xfrm>
            <a:off x="1" y="234422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sp>
        <p:nvSpPr>
          <p:cNvPr id="61445" name="Text Box 5"/>
          <p:cNvSpPr txBox="1">
            <a:spLocks noChangeArrowheads="1"/>
          </p:cNvSpPr>
          <p:nvPr/>
        </p:nvSpPr>
        <p:spPr bwMode="auto">
          <a:xfrm>
            <a:off x="714377" y="1394128"/>
            <a:ext cx="7993063" cy="4915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lnSpc>
                <a:spcPct val="120000"/>
              </a:lnSpc>
              <a:spcBef>
                <a:spcPct val="50000"/>
              </a:spcBef>
            </a:pPr>
            <a:r>
              <a:rPr lang="en-US" altLang="zh-CN" dirty="0"/>
              <a:t> </a:t>
            </a:r>
            <a:r>
              <a:rPr lang="en-US" altLang="zh-CN" sz="2800" dirty="0"/>
              <a:t>       </a:t>
            </a:r>
            <a:r>
              <a:rPr lang="zh-CN" altLang="en-US" sz="2800" dirty="0"/>
              <a:t>序数效用论的消费者均衡条件是：</a:t>
            </a:r>
            <a:r>
              <a:rPr lang="zh-CN" altLang="en-US" sz="2800" b="1" dirty="0">
                <a:solidFill>
                  <a:srgbClr val="FF0000"/>
                </a:solidFill>
              </a:rPr>
              <a:t>既定的预算线与无数条无差异曲线其中的一条无差异曲线的相切点，</a:t>
            </a:r>
            <a:r>
              <a:rPr lang="zh-CN" altLang="en-US" sz="2800" dirty="0"/>
              <a:t>是消费者获得最大效用水平或满足程度的均衡点或商品组合。</a:t>
            </a:r>
            <a:endParaRPr lang="zh-CN" altLang="en-US" sz="2800" dirty="0"/>
          </a:p>
          <a:p>
            <a:pPr eaLnBrk="1" hangingPunct="1">
              <a:lnSpc>
                <a:spcPct val="120000"/>
              </a:lnSpc>
              <a:spcBef>
                <a:spcPct val="50000"/>
              </a:spcBef>
            </a:pPr>
            <a:r>
              <a:rPr kumimoji="1" lang="zh-CN" altLang="en-US" sz="2800" b="1" dirty="0"/>
              <a:t>        </a:t>
            </a:r>
            <a:r>
              <a:rPr kumimoji="1" lang="zh-CN" altLang="en-US" sz="2800" dirty="0"/>
              <a:t>在切点</a:t>
            </a:r>
            <a:r>
              <a:rPr kumimoji="1" lang="en-US" altLang="zh-CN" sz="2800" dirty="0"/>
              <a:t>E</a:t>
            </a:r>
            <a:r>
              <a:rPr kumimoji="1" lang="zh-CN" altLang="en-US" sz="2800" dirty="0"/>
              <a:t>，</a:t>
            </a:r>
            <a:r>
              <a:rPr kumimoji="1" lang="en-US" altLang="zh-CN" sz="2800" dirty="0">
                <a:solidFill>
                  <a:srgbClr val="0000FF"/>
                </a:solidFill>
              </a:rPr>
              <a:t>MRS</a:t>
            </a:r>
            <a:r>
              <a:rPr kumimoji="1" lang="zh-CN" altLang="en-US" sz="2800" dirty="0">
                <a:solidFill>
                  <a:srgbClr val="0000FF"/>
                </a:solidFill>
              </a:rPr>
              <a:t>为过</a:t>
            </a:r>
            <a:r>
              <a:rPr kumimoji="1" lang="en-US" altLang="zh-CN" sz="2800" dirty="0">
                <a:solidFill>
                  <a:srgbClr val="0000FF"/>
                </a:solidFill>
              </a:rPr>
              <a:t>E</a:t>
            </a:r>
            <a:r>
              <a:rPr kumimoji="1" lang="zh-CN" altLang="en-US" sz="2800" dirty="0">
                <a:solidFill>
                  <a:srgbClr val="0000FF"/>
                </a:solidFill>
              </a:rPr>
              <a:t>点的切线的斜率，而切线与预算线重合，</a:t>
            </a:r>
            <a:r>
              <a:rPr kumimoji="1" lang="zh-CN" altLang="en-US" sz="2800" dirty="0"/>
              <a:t>所以，</a:t>
            </a:r>
            <a:r>
              <a:rPr kumimoji="1" lang="en-US" altLang="zh-CN" sz="2800" dirty="0" smtClean="0"/>
              <a:t>MRS=P</a:t>
            </a:r>
            <a:r>
              <a:rPr kumimoji="1" lang="en-US" altLang="zh-CN" sz="2800" baseline="-25000" dirty="0" smtClean="0"/>
              <a:t>x</a:t>
            </a:r>
            <a:r>
              <a:rPr kumimoji="1" lang="en-US" altLang="zh-CN" sz="2800" dirty="0" smtClean="0"/>
              <a:t>/P</a:t>
            </a:r>
            <a:r>
              <a:rPr kumimoji="1" lang="en-US" altLang="zh-CN" sz="2800" baseline="-25000" dirty="0" smtClean="0"/>
              <a:t>y</a:t>
            </a:r>
            <a:r>
              <a:rPr kumimoji="1" lang="zh-CN" altLang="en-US" sz="2800" dirty="0" smtClean="0"/>
              <a:t>。</a:t>
            </a:r>
            <a:r>
              <a:rPr kumimoji="1" lang="zh-CN" altLang="en-US" sz="2800" dirty="0"/>
              <a:t>因为</a:t>
            </a:r>
            <a:r>
              <a:rPr kumimoji="1" lang="en-US" altLang="zh-CN" sz="2800" dirty="0"/>
              <a:t>MRS=MU</a:t>
            </a:r>
            <a:r>
              <a:rPr kumimoji="1" lang="en-US" altLang="zh-CN" sz="2800" baseline="-25000" dirty="0"/>
              <a:t>X</a:t>
            </a:r>
            <a:r>
              <a:rPr kumimoji="1" lang="en-US" altLang="zh-CN" sz="2800" dirty="0"/>
              <a:t>/MU</a:t>
            </a:r>
            <a:r>
              <a:rPr kumimoji="1" lang="en-US" altLang="zh-CN" sz="2800" baseline="-25000" dirty="0"/>
              <a:t>Y</a:t>
            </a:r>
            <a:r>
              <a:rPr kumimoji="1" lang="zh-CN" altLang="en-US" sz="2800" dirty="0"/>
              <a:t>，所以，</a:t>
            </a:r>
            <a:r>
              <a:rPr kumimoji="1" lang="en-US" altLang="zh-CN" sz="2800" dirty="0"/>
              <a:t>MU</a:t>
            </a:r>
            <a:r>
              <a:rPr kumimoji="1" lang="en-US" altLang="zh-CN" sz="2800" baseline="-25000" dirty="0"/>
              <a:t>X</a:t>
            </a:r>
            <a:r>
              <a:rPr kumimoji="1" lang="en-US" altLang="zh-CN" sz="2800" dirty="0"/>
              <a:t>/</a:t>
            </a:r>
            <a:r>
              <a:rPr kumimoji="1" lang="en-US" altLang="zh-CN" sz="2800" dirty="0" err="1"/>
              <a:t>p</a:t>
            </a:r>
            <a:r>
              <a:rPr kumimoji="1" lang="en-US" altLang="zh-CN" sz="2800" baseline="-25000" dirty="0" err="1"/>
              <a:t>X</a:t>
            </a:r>
            <a:r>
              <a:rPr kumimoji="1" lang="en-US" altLang="zh-CN" sz="2800" dirty="0"/>
              <a:t>=MU</a:t>
            </a:r>
            <a:r>
              <a:rPr kumimoji="1" lang="en-US" altLang="zh-CN" sz="2800" baseline="-25000" dirty="0"/>
              <a:t>Y</a:t>
            </a:r>
            <a:r>
              <a:rPr kumimoji="1" lang="en-US" altLang="zh-CN" sz="2800" dirty="0"/>
              <a:t>/</a:t>
            </a:r>
            <a:r>
              <a:rPr kumimoji="1" lang="en-US" altLang="zh-CN" sz="2800" dirty="0" err="1"/>
              <a:t>p</a:t>
            </a:r>
            <a:r>
              <a:rPr kumimoji="1" lang="en-US" altLang="zh-CN" sz="2800" baseline="-25000" dirty="0" err="1"/>
              <a:t>Y</a:t>
            </a:r>
            <a:r>
              <a:rPr kumimoji="1" lang="zh-CN" altLang="en-US" sz="2800" dirty="0"/>
              <a:t>，此结论与边际效用分析得到的结论相同。</a:t>
            </a:r>
            <a:endParaRPr lang="zh-CN" altLang="en-US" sz="2800" dirty="0"/>
          </a:p>
          <a:p>
            <a:pPr eaLnBrk="1" hangingPunct="1">
              <a:lnSpc>
                <a:spcPct val="120000"/>
              </a:lnSpc>
              <a:spcBef>
                <a:spcPct val="50000"/>
              </a:spcBef>
            </a:pPr>
            <a:endParaRPr lang="en-US" altLang="zh-CN" dirty="0"/>
          </a:p>
        </p:txBody>
      </p:sp>
      <p:sp>
        <p:nvSpPr>
          <p:cNvPr id="61446" name="Text Box 6"/>
          <p:cNvSpPr txBox="1">
            <a:spLocks noChangeArrowheads="1"/>
          </p:cNvSpPr>
          <p:nvPr/>
        </p:nvSpPr>
        <p:spPr bwMode="auto">
          <a:xfrm>
            <a:off x="4572000" y="2888219"/>
            <a:ext cx="34559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spAutoFit/>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spcBef>
                <a:spcPct val="50000"/>
              </a:spcBef>
            </a:pPr>
            <a:endParaRPr lang="zh-CN" altLang="zh-CN"/>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0" name="Rectangle 4"/>
          <p:cNvSpPr>
            <a:spLocks noGrp="1" noChangeArrowheads="1"/>
          </p:cNvSpPr>
          <p:nvPr>
            <p:ph type="body" idx="1"/>
          </p:nvPr>
        </p:nvSpPr>
        <p:spPr>
          <a:xfrm>
            <a:off x="373065" y="1978026"/>
            <a:ext cx="8313737" cy="4262439"/>
          </a:xfrm>
        </p:spPr>
        <p:txBody>
          <a:bodyPr/>
          <a:lstStyle/>
          <a:p>
            <a:pPr eaLnBrk="1" hangingPunct="1">
              <a:lnSpc>
                <a:spcPct val="150000"/>
              </a:lnSpc>
              <a:buClr>
                <a:srgbClr val="996633"/>
              </a:buClr>
            </a:pPr>
            <a:r>
              <a:rPr lang="zh-CN" dirty="0" smtClean="0">
                <a:ea typeface="宋体" panose="02010600030101010101" pitchFamily="2" charset="-122"/>
              </a:rPr>
              <a:t>消费者预算约束线表示在其收入与物品价格为既定时，它可以</a:t>
            </a:r>
            <a:r>
              <a:rPr lang="zh-CN" b="1" dirty="0" smtClean="0">
                <a:solidFill>
                  <a:srgbClr val="0000FF"/>
                </a:solidFill>
                <a:ea typeface="宋体" panose="02010600030101010101" pitchFamily="2" charset="-122"/>
              </a:rPr>
              <a:t>购买的不同物品的可能组合</a:t>
            </a:r>
            <a:r>
              <a:rPr lang="zh-CN" dirty="0" smtClean="0">
                <a:ea typeface="宋体" panose="02010600030101010101" pitchFamily="2" charset="-122"/>
              </a:rPr>
              <a:t>。</a:t>
            </a:r>
            <a:r>
              <a:rPr lang="zh-CN" b="1" dirty="0">
                <a:solidFill>
                  <a:srgbClr val="0000FF"/>
                </a:solidFill>
                <a:ea typeface="宋体" panose="02010600030101010101" pitchFamily="2" charset="-122"/>
              </a:rPr>
              <a:t>预算约束线的斜率等于这些物品的相对价格  </a:t>
            </a:r>
            <a:endParaRPr lang="zh-CN" b="1" dirty="0">
              <a:solidFill>
                <a:srgbClr val="0000FF"/>
              </a:solidFill>
              <a:ea typeface="宋体" panose="02010600030101010101" pitchFamily="2" charset="-122"/>
            </a:endParaRPr>
          </a:p>
          <a:p>
            <a:pPr eaLnBrk="1" hangingPunct="1">
              <a:lnSpc>
                <a:spcPct val="150000"/>
              </a:lnSpc>
              <a:buClr>
                <a:srgbClr val="996633"/>
              </a:buClr>
            </a:pPr>
            <a:r>
              <a:rPr lang="zh-CN" dirty="0" smtClean="0">
                <a:ea typeface="宋体" panose="02010600030101010101" pitchFamily="2" charset="-122"/>
              </a:rPr>
              <a:t>收入增加使预算约束线向外移动，一种物品价格的变动使预算约束线发生转动</a:t>
            </a:r>
            <a:endParaRPr lang="zh-CN" dirty="0" smtClean="0">
              <a:ea typeface="宋体" panose="02010600030101010101" pitchFamily="2" charset="-122"/>
            </a:endParaRPr>
          </a:p>
        </p:txBody>
      </p:sp>
      <p:sp>
        <p:nvSpPr>
          <p:cNvPr id="50181" name="Rectangle 5"/>
          <p:cNvSpPr>
            <a:spLocks noChangeArrowheads="1"/>
          </p:cNvSpPr>
          <p:nvPr/>
        </p:nvSpPr>
        <p:spPr bwMode="auto">
          <a:xfrm>
            <a:off x="8302627" y="6375401"/>
            <a:ext cx="684213" cy="368300"/>
          </a:xfrm>
          <a:prstGeom prst="rect">
            <a:avLst/>
          </a:prstGeom>
          <a:noFill/>
          <a:ln w="9525">
            <a:noFill/>
            <a:miter lim="800000"/>
          </a:ln>
        </p:spPr>
        <p:txBody>
          <a:bodyPr/>
          <a:lstStyle/>
          <a:p>
            <a:pPr algn="r"/>
            <a:fld id="{55A7FDCC-7F3D-4061-BC85-6A7899DC894F}" type="slidenum">
              <a:rPr lang="en-US" altLang="zh-CN" sz="1700">
                <a:solidFill>
                  <a:srgbClr val="777777"/>
                </a:solidFill>
                <a:latin typeface="Tahoma" panose="020B0604030504040204" pitchFamily="34" charset="0"/>
                <a:ea typeface="宋体" panose="02010600030101010101" pitchFamily="2" charset="-122"/>
              </a:rPr>
            </a:fld>
            <a:endParaRPr lang="zh-CN" altLang="zh-CN" sz="1700">
              <a:solidFill>
                <a:srgbClr val="777777"/>
              </a:solidFill>
              <a:latin typeface="Tahoma" panose="020B060403050404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p:cNvSpPr>
            <a:spLocks noGrp="1" noChangeArrowheads="1"/>
          </p:cNvSpPr>
          <p:nvPr>
            <p:ph type="body" idx="1"/>
          </p:nvPr>
        </p:nvSpPr>
        <p:spPr>
          <a:xfrm>
            <a:off x="323528" y="1196752"/>
            <a:ext cx="8331200" cy="4611688"/>
          </a:xfrm>
        </p:spPr>
        <p:txBody>
          <a:bodyPr/>
          <a:lstStyle/>
          <a:p>
            <a:pPr eaLnBrk="1" hangingPunct="1">
              <a:lnSpc>
                <a:spcPct val="150000"/>
              </a:lnSpc>
              <a:buClr>
                <a:srgbClr val="996633"/>
              </a:buClr>
            </a:pPr>
            <a:r>
              <a:rPr lang="zh-CN" dirty="0" smtClean="0">
                <a:ea typeface="宋体" panose="02010600030101010101" pitchFamily="2" charset="-122"/>
              </a:rPr>
              <a:t>消费者的无差异曲线</a:t>
            </a:r>
            <a:r>
              <a:rPr lang="zh-CN" b="1" dirty="0" smtClean="0">
                <a:solidFill>
                  <a:srgbClr val="0000FF"/>
                </a:solidFill>
                <a:ea typeface="宋体" panose="02010600030101010101" pitchFamily="2" charset="-122"/>
              </a:rPr>
              <a:t>代表其偏好</a:t>
            </a:r>
            <a:r>
              <a:rPr lang="zh-CN" dirty="0" smtClean="0">
                <a:ea typeface="宋体" panose="02010600030101010101" pitchFamily="2" charset="-122"/>
              </a:rPr>
              <a:t>。无差异曲线表示能使消费者同样满足的各种物品组合。消费者对较高无差异曲线上各点的偏好大于对较低无差异曲线上的各点</a:t>
            </a:r>
            <a:endParaRPr lang="zh-CN" dirty="0" smtClean="0">
              <a:ea typeface="宋体" panose="02010600030101010101" pitchFamily="2" charset="-122"/>
            </a:endParaRPr>
          </a:p>
          <a:p>
            <a:pPr eaLnBrk="1" hangingPunct="1">
              <a:lnSpc>
                <a:spcPct val="150000"/>
              </a:lnSpc>
              <a:buClr>
                <a:srgbClr val="996633"/>
              </a:buClr>
            </a:pPr>
            <a:r>
              <a:rPr lang="zh-CN" dirty="0" smtClean="0">
                <a:ea typeface="宋体" panose="02010600030101010101" pitchFamily="2" charset="-122"/>
              </a:rPr>
              <a:t>任何一点上无差异曲线的</a:t>
            </a:r>
            <a:r>
              <a:rPr lang="zh-CN" b="1" dirty="0" smtClean="0">
                <a:solidFill>
                  <a:srgbClr val="0000FF"/>
                </a:solidFill>
                <a:ea typeface="宋体" panose="02010600030101010101" pitchFamily="2" charset="-122"/>
              </a:rPr>
              <a:t>斜率是消费者的边际替代率 </a:t>
            </a:r>
            <a:r>
              <a:rPr lang="zh-CN" altLang="zh-CN" dirty="0" smtClean="0">
                <a:ea typeface="宋体" panose="02010600030101010101" pitchFamily="2" charset="-122"/>
              </a:rPr>
              <a:t>— </a:t>
            </a:r>
            <a:r>
              <a:rPr lang="zh-CN" dirty="0" smtClean="0">
                <a:ea typeface="宋体" panose="02010600030101010101" pitchFamily="2" charset="-122"/>
              </a:rPr>
              <a:t>消费者愿意用一种物品交换另一种物品的比率</a:t>
            </a:r>
            <a:endParaRPr lang="zh-CN" dirty="0" smtClean="0">
              <a:ea typeface="宋体" panose="02010600030101010101" pitchFamily="2" charset="-122"/>
            </a:endParaRPr>
          </a:p>
        </p:txBody>
      </p:sp>
      <p:sp>
        <p:nvSpPr>
          <p:cNvPr id="51205" name="Rectangle 5"/>
          <p:cNvSpPr>
            <a:spLocks noChangeArrowheads="1"/>
          </p:cNvSpPr>
          <p:nvPr/>
        </p:nvSpPr>
        <p:spPr bwMode="auto">
          <a:xfrm>
            <a:off x="8302627" y="6375401"/>
            <a:ext cx="684213" cy="368300"/>
          </a:xfrm>
          <a:prstGeom prst="rect">
            <a:avLst/>
          </a:prstGeom>
          <a:noFill/>
          <a:ln w="9525">
            <a:noFill/>
            <a:miter lim="800000"/>
          </a:ln>
        </p:spPr>
        <p:txBody>
          <a:bodyPr/>
          <a:lstStyle/>
          <a:p>
            <a:pPr algn="r"/>
            <a:fld id="{D4CAA9D1-D0D9-4DAC-ADE0-9BEE8FD3BF02}" type="slidenum">
              <a:rPr lang="en-US" altLang="zh-CN" sz="1700">
                <a:solidFill>
                  <a:srgbClr val="777777"/>
                </a:solidFill>
                <a:latin typeface="Tahoma" panose="020B0604030504040204" pitchFamily="34" charset="0"/>
                <a:ea typeface="宋体" panose="02010600030101010101" pitchFamily="2" charset="-122"/>
              </a:rPr>
            </a:fld>
            <a:endParaRPr lang="zh-CN" altLang="zh-CN" sz="1700">
              <a:solidFill>
                <a:srgbClr val="777777"/>
              </a:solidFill>
              <a:latin typeface="Tahoma" panose="020B060403050404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8" name="Rectangle 4"/>
          <p:cNvSpPr>
            <a:spLocks noGrp="1" noChangeArrowheads="1"/>
          </p:cNvSpPr>
          <p:nvPr>
            <p:ph type="body" idx="1"/>
          </p:nvPr>
        </p:nvSpPr>
        <p:spPr>
          <a:xfrm>
            <a:off x="373065" y="1906588"/>
            <a:ext cx="8313737" cy="4262437"/>
          </a:xfrm>
        </p:spPr>
        <p:txBody>
          <a:bodyPr/>
          <a:lstStyle/>
          <a:p>
            <a:pPr eaLnBrk="1" hangingPunct="1">
              <a:lnSpc>
                <a:spcPct val="150000"/>
              </a:lnSpc>
              <a:buClr>
                <a:srgbClr val="996633"/>
              </a:buClr>
            </a:pPr>
            <a:r>
              <a:rPr lang="zh-CN" dirty="0" smtClean="0">
                <a:ea typeface="宋体" panose="02010600030101010101" pitchFamily="2" charset="-122"/>
              </a:rPr>
              <a:t>消费者通过选择</a:t>
            </a:r>
            <a:r>
              <a:rPr lang="zh-CN" b="1" dirty="0" smtClean="0">
                <a:solidFill>
                  <a:srgbClr val="0000FF"/>
                </a:solidFill>
                <a:ea typeface="宋体" panose="02010600030101010101" pitchFamily="2" charset="-122"/>
              </a:rPr>
              <a:t>既在预算约束线上又在最高无差异曲线上的一点来实现最优化。</a:t>
            </a:r>
            <a:r>
              <a:rPr lang="zh-CN" dirty="0" smtClean="0">
                <a:ea typeface="宋体" panose="02010600030101010101" pitchFamily="2" charset="-122"/>
              </a:rPr>
              <a:t>在这一点上，边际替代率等于两个物品的相对价格 </a:t>
            </a:r>
            <a:r>
              <a:rPr lang="zh-CN" altLang="en-US" dirty="0" smtClean="0">
                <a:ea typeface="宋体" panose="02010600030101010101" pitchFamily="2" charset="-122"/>
              </a:rPr>
              <a:t>。</a:t>
            </a:r>
            <a:endParaRPr lang="zh-CN" dirty="0" smtClean="0">
              <a:ea typeface="宋体" panose="02010600030101010101" pitchFamily="2" charset="-122"/>
            </a:endParaRPr>
          </a:p>
          <a:p>
            <a:pPr eaLnBrk="1" hangingPunct="1">
              <a:lnSpc>
                <a:spcPct val="150000"/>
              </a:lnSpc>
              <a:buClr>
                <a:srgbClr val="996633"/>
              </a:buClr>
            </a:pPr>
            <a:r>
              <a:rPr lang="zh-CN" dirty="0" smtClean="0">
                <a:ea typeface="宋体" panose="02010600030101010101" pitchFamily="2" charset="-122"/>
              </a:rPr>
              <a:t>当一种物品价格下降时，对消费者选择的影响可以分解为收入效应和替代效应</a:t>
            </a:r>
            <a:endParaRPr lang="zh-CN" dirty="0" smtClean="0">
              <a:ea typeface="宋体" panose="02010600030101010101" pitchFamily="2" charset="-122"/>
            </a:endParaRPr>
          </a:p>
        </p:txBody>
      </p:sp>
      <p:sp>
        <p:nvSpPr>
          <p:cNvPr id="52229" name="Rectangle 5"/>
          <p:cNvSpPr>
            <a:spLocks noChangeArrowheads="1"/>
          </p:cNvSpPr>
          <p:nvPr/>
        </p:nvSpPr>
        <p:spPr bwMode="auto">
          <a:xfrm>
            <a:off x="8302627" y="6375401"/>
            <a:ext cx="684213" cy="368300"/>
          </a:xfrm>
          <a:prstGeom prst="rect">
            <a:avLst/>
          </a:prstGeom>
          <a:noFill/>
          <a:ln w="9525">
            <a:noFill/>
            <a:miter lim="800000"/>
          </a:ln>
        </p:spPr>
        <p:txBody>
          <a:bodyPr/>
          <a:lstStyle/>
          <a:p>
            <a:pPr algn="r"/>
            <a:fld id="{60AC4B4B-DBD4-4AEC-96FD-FF3B0DE71742}" type="slidenum">
              <a:rPr lang="en-US" altLang="zh-CN" sz="1700">
                <a:solidFill>
                  <a:srgbClr val="777777"/>
                </a:solidFill>
                <a:latin typeface="Tahoma" panose="020B0604030504040204" pitchFamily="34" charset="0"/>
                <a:ea typeface="宋体" panose="02010600030101010101" pitchFamily="2" charset="-122"/>
              </a:rPr>
            </a:fld>
            <a:endParaRPr lang="zh-CN" altLang="zh-CN" sz="1700">
              <a:solidFill>
                <a:srgbClr val="777777"/>
              </a:solidFill>
              <a:latin typeface="Tahoma" panose="020B060403050404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Grp="1" noChangeArrowheads="1"/>
          </p:cNvSpPr>
          <p:nvPr>
            <p:ph type="body" idx="1"/>
          </p:nvPr>
        </p:nvSpPr>
        <p:spPr>
          <a:xfrm>
            <a:off x="373065" y="1806575"/>
            <a:ext cx="8313737" cy="4781551"/>
          </a:xfrm>
        </p:spPr>
        <p:txBody>
          <a:bodyPr/>
          <a:lstStyle/>
          <a:p>
            <a:pPr eaLnBrk="1" hangingPunct="1">
              <a:lnSpc>
                <a:spcPct val="150000"/>
              </a:lnSpc>
              <a:spcBef>
                <a:spcPct val="35000"/>
              </a:spcBef>
              <a:buClr>
                <a:srgbClr val="996633"/>
              </a:buClr>
            </a:pPr>
            <a:r>
              <a:rPr lang="zh-CN" b="1" dirty="0" smtClean="0">
                <a:solidFill>
                  <a:srgbClr val="0000FF"/>
                </a:solidFill>
                <a:ea typeface="宋体" panose="02010600030101010101" pitchFamily="2" charset="-122"/>
              </a:rPr>
              <a:t>收入效应</a:t>
            </a:r>
            <a:r>
              <a:rPr lang="zh-CN" dirty="0" smtClean="0">
                <a:ea typeface="宋体" panose="02010600030101010101" pitchFamily="2" charset="-122"/>
              </a:rPr>
              <a:t>是由于</a:t>
            </a:r>
            <a:r>
              <a:rPr lang="zh-CN" b="1" dirty="0">
                <a:solidFill>
                  <a:srgbClr val="FF0000"/>
                </a:solidFill>
                <a:effectLst>
                  <a:outerShdw blurRad="38100" dist="19050" dir="2700000" algn="tl" rotWithShape="0">
                    <a:schemeClr val="dk1">
                      <a:alpha val="40000"/>
                    </a:schemeClr>
                  </a:outerShdw>
                </a:effectLst>
                <a:latin typeface="宋体" panose="02010600030101010101" pitchFamily="2" charset="-122"/>
                <a:ea typeface="+mn-ea"/>
                <a:cs typeface="+mn-ea"/>
              </a:rPr>
              <a:t>价格降低</a:t>
            </a:r>
            <a:r>
              <a:rPr lang="zh-CN" dirty="0" smtClean="0">
                <a:ea typeface="宋体" panose="02010600030101010101" pitchFamily="2" charset="-122"/>
              </a:rPr>
              <a:t>使消费者状况变好而引起的消费变动，它反映在</a:t>
            </a:r>
            <a:r>
              <a:rPr lang="zh-CN" b="1" dirty="0">
                <a:solidFill>
                  <a:srgbClr val="FF0000"/>
                </a:solidFill>
                <a:effectLst>
                  <a:outerShdw blurRad="38100" dist="19050" dir="2700000" algn="tl" rotWithShape="0">
                    <a:schemeClr val="dk1">
                      <a:alpha val="40000"/>
                    </a:schemeClr>
                  </a:outerShdw>
                </a:effectLst>
                <a:latin typeface="宋体" panose="02010600030101010101" pitchFamily="2" charset="-122"/>
                <a:ea typeface="+mn-ea"/>
                <a:cs typeface="+mn-ea"/>
              </a:rPr>
              <a:t>从较低无差异曲线向较高无差异曲线的移动上</a:t>
            </a:r>
            <a:endParaRPr lang="zh-CN" b="1" dirty="0">
              <a:solidFill>
                <a:srgbClr val="FF0000"/>
              </a:solidFill>
              <a:effectLst>
                <a:outerShdw blurRad="38100" dist="19050" dir="2700000" algn="tl" rotWithShape="0">
                  <a:schemeClr val="dk1">
                    <a:alpha val="40000"/>
                  </a:schemeClr>
                </a:outerShdw>
              </a:effectLst>
              <a:latin typeface="宋体" panose="02010600030101010101" pitchFamily="2" charset="-122"/>
              <a:ea typeface="+mn-ea"/>
              <a:cs typeface="+mn-ea"/>
            </a:endParaRPr>
          </a:p>
          <a:p>
            <a:pPr eaLnBrk="1" hangingPunct="1">
              <a:lnSpc>
                <a:spcPct val="150000"/>
              </a:lnSpc>
              <a:spcBef>
                <a:spcPct val="35000"/>
              </a:spcBef>
              <a:buClr>
                <a:srgbClr val="996633"/>
              </a:buClr>
            </a:pPr>
            <a:r>
              <a:rPr lang="zh-CN" b="1" dirty="0" smtClean="0">
                <a:solidFill>
                  <a:srgbClr val="0000FF"/>
                </a:solidFill>
                <a:ea typeface="宋体" panose="02010600030101010101" pitchFamily="2" charset="-122"/>
              </a:rPr>
              <a:t>替代效应</a:t>
            </a:r>
            <a:r>
              <a:rPr lang="zh-CN" dirty="0" smtClean="0">
                <a:ea typeface="宋体" panose="02010600030101010101" pitchFamily="2" charset="-122"/>
              </a:rPr>
              <a:t>是由于</a:t>
            </a:r>
            <a:r>
              <a:rPr lang="zh-CN" b="1" dirty="0">
                <a:solidFill>
                  <a:srgbClr val="FF0000"/>
                </a:solidFill>
                <a:effectLst>
                  <a:outerShdw blurRad="38100" dist="19050" dir="2700000" algn="tl" rotWithShape="0">
                    <a:schemeClr val="dk1">
                      <a:alpha val="40000"/>
                    </a:schemeClr>
                  </a:outerShdw>
                </a:effectLst>
                <a:latin typeface="宋体" panose="02010600030101010101" pitchFamily="2" charset="-122"/>
                <a:ea typeface="+mn-ea"/>
                <a:cs typeface="+mn-ea"/>
              </a:rPr>
              <a:t>价格变动</a:t>
            </a:r>
            <a:r>
              <a:rPr lang="zh-CN" dirty="0" smtClean="0">
                <a:ea typeface="宋体" panose="02010600030101010101" pitchFamily="2" charset="-122"/>
              </a:rPr>
              <a:t>鼓励更多地消费变得</a:t>
            </a:r>
            <a:r>
              <a:rPr lang="zh-CN" b="1" dirty="0">
                <a:solidFill>
                  <a:srgbClr val="FF0000"/>
                </a:solidFill>
                <a:effectLst>
                  <a:outerShdw blurRad="38100" dist="19050" dir="2700000" algn="tl" rotWithShape="0">
                    <a:schemeClr val="dk1">
                      <a:alpha val="40000"/>
                    </a:schemeClr>
                  </a:outerShdw>
                </a:effectLst>
                <a:latin typeface="宋体" panose="02010600030101010101" pitchFamily="2" charset="-122"/>
                <a:ea typeface="+mn-ea"/>
                <a:cs typeface="+mn-ea"/>
              </a:rPr>
              <a:t>相对便宜的物品</a:t>
            </a:r>
            <a:r>
              <a:rPr lang="zh-CN" dirty="0" smtClean="0">
                <a:ea typeface="宋体" panose="02010600030101010101" pitchFamily="2" charset="-122"/>
              </a:rPr>
              <a:t>而引起的消费变动，它表现为</a:t>
            </a:r>
            <a:r>
              <a:rPr lang="zh-CN" b="1" dirty="0">
                <a:solidFill>
                  <a:srgbClr val="FF0000"/>
                </a:solidFill>
                <a:effectLst>
                  <a:outerShdw blurRad="38100" dist="19050" dir="2700000" algn="tl" rotWithShape="0">
                    <a:schemeClr val="dk1">
                      <a:alpha val="40000"/>
                    </a:schemeClr>
                  </a:outerShdw>
                </a:effectLst>
                <a:latin typeface="宋体" panose="02010600030101010101" pitchFamily="2" charset="-122"/>
                <a:ea typeface="+mn-ea"/>
                <a:cs typeface="+mn-ea"/>
              </a:rPr>
              <a:t>沿着一条无差异曲线向有不同斜率的点的变动</a:t>
            </a:r>
            <a:r>
              <a:rPr lang="zh-CN" dirty="0" smtClean="0">
                <a:ea typeface="宋体" panose="02010600030101010101" pitchFamily="2" charset="-122"/>
              </a:rPr>
              <a:t>上</a:t>
            </a:r>
            <a:endParaRPr lang="zh-CN" dirty="0" smtClean="0">
              <a:ea typeface="宋体" panose="02010600030101010101" pitchFamily="2" charset="-122"/>
            </a:endParaRPr>
          </a:p>
        </p:txBody>
      </p:sp>
      <p:sp>
        <p:nvSpPr>
          <p:cNvPr id="53253" name="Rectangle 5"/>
          <p:cNvSpPr>
            <a:spLocks noChangeArrowheads="1"/>
          </p:cNvSpPr>
          <p:nvPr/>
        </p:nvSpPr>
        <p:spPr bwMode="auto">
          <a:xfrm>
            <a:off x="8302627" y="6375401"/>
            <a:ext cx="684213" cy="368300"/>
          </a:xfrm>
          <a:prstGeom prst="rect">
            <a:avLst/>
          </a:prstGeom>
          <a:noFill/>
          <a:ln w="9525">
            <a:noFill/>
            <a:miter lim="800000"/>
          </a:ln>
        </p:spPr>
        <p:txBody>
          <a:bodyPr/>
          <a:lstStyle/>
          <a:p>
            <a:pPr algn="r"/>
            <a:fld id="{F99E83DF-6633-4864-8A96-14F11EC9DB58}" type="slidenum">
              <a:rPr lang="en-US" altLang="zh-CN" sz="1700">
                <a:solidFill>
                  <a:srgbClr val="777777"/>
                </a:solidFill>
                <a:latin typeface="Tahoma" panose="020B0604030504040204" pitchFamily="34" charset="0"/>
                <a:ea typeface="宋体" panose="02010600030101010101" pitchFamily="2" charset="-122"/>
              </a:rPr>
            </a:fld>
            <a:endParaRPr lang="zh-CN" altLang="zh-CN" sz="1700">
              <a:solidFill>
                <a:srgbClr val="777777"/>
              </a:solidFill>
              <a:latin typeface="Tahoma" panose="020B0604030504040204" pitchFamily="34" charset="0"/>
              <a:ea typeface="宋体" panose="02010600030101010101" pitchFamily="2" charset="-122"/>
            </a:endParaRP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p:cNvSpPr txBox="1"/>
          <p:nvPr/>
        </p:nvSpPr>
        <p:spPr>
          <a:xfrm>
            <a:off x="1043608" y="1340768"/>
            <a:ext cx="6940500" cy="3453253"/>
          </a:xfrm>
          <a:prstGeom prst="rect">
            <a:avLst/>
          </a:prstGeom>
          <a:noFill/>
          <a:ln w="9525">
            <a:noFill/>
            <a:miter/>
          </a:ln>
        </p:spPr>
        <p:txBody>
          <a:bodyPr wrap="square">
            <a:spAutoFit/>
            <a:scene3d>
              <a:camera prst="orthographicFront"/>
              <a:lightRig rig="threePt" dir="t"/>
            </a:scene3d>
          </a:bodyPr>
          <a:lstStyle/>
          <a:p>
            <a:pPr indent="457200">
              <a:lnSpc>
                <a:spcPct val="130000"/>
              </a:lnSpc>
            </a:pPr>
            <a:r>
              <a:rPr lang="zh-CN" altLang="en-US" sz="2800" noProof="1">
                <a:solidFill>
                  <a:schemeClr val="tx1"/>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替代效应和收入效应是经济学中很有用的理论，在国家宏观调控政策中常有应用。它说明：若想</a:t>
            </a:r>
            <a:r>
              <a:rPr lang="zh-CN" altLang="en-US" sz="2800" b="1" noProof="1">
                <a:solidFill>
                  <a:srgbClr val="FF0000"/>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鼓励对某商品节约消费</a:t>
            </a:r>
            <a:r>
              <a:rPr lang="zh-CN" altLang="en-US" sz="2800" noProof="1">
                <a:solidFill>
                  <a:schemeClr val="tx1"/>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，就应该采取</a:t>
            </a:r>
            <a:r>
              <a:rPr lang="zh-CN" altLang="en-US" sz="2800" b="1" noProof="1">
                <a:solidFill>
                  <a:srgbClr val="FF0000"/>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对该商品征税或提价措施</a:t>
            </a:r>
            <a:r>
              <a:rPr lang="zh-CN" altLang="en-US" sz="2800" noProof="1">
                <a:solidFill>
                  <a:schemeClr val="tx1"/>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；若想</a:t>
            </a:r>
            <a:r>
              <a:rPr lang="zh-CN" altLang="en-US" sz="2800" b="1" noProof="1">
                <a:solidFill>
                  <a:srgbClr val="FF0000"/>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鼓励对某商品的消费，就应该采取对该商品进行价格补贴措施，而不是收入补贴</a:t>
            </a:r>
            <a:r>
              <a:rPr lang="zh-CN" altLang="en-US" sz="2800" noProof="1">
                <a:solidFill>
                  <a:schemeClr val="tx1"/>
                </a:solidFill>
                <a:effectLst>
                  <a:outerShdw blurRad="38100" dist="19050" dir="2700000" algn="tl" rotWithShape="0">
                    <a:schemeClr val="dk1">
                      <a:alpha val="40000"/>
                    </a:schemeClr>
                  </a:outerShdw>
                </a:effectLst>
                <a:latin typeface="宋体" panose="02010600030101010101" pitchFamily="2" charset="-122"/>
                <a:cs typeface="+mn-ea"/>
                <a:sym typeface="宋体" panose="02010600030101010101" pitchFamily="2" charset="-122"/>
              </a:rPr>
              <a:t>。</a:t>
            </a:r>
            <a:endParaRPr lang="zh-CN" altLang="en-US" sz="2800" noProof="1">
              <a:solidFill>
                <a:schemeClr val="tx1"/>
              </a:solidFill>
              <a:effectLst>
                <a:outerShdw blurRad="38100" dist="19050" dir="2700000" algn="tl" rotWithShape="0">
                  <a:schemeClr val="dk1">
                    <a:alpha val="40000"/>
                  </a:schemeClr>
                </a:outerShdw>
              </a:effectLst>
              <a:latin typeface="宋体" panose="02010600030101010101" pitchFamily="2" charset="-122"/>
              <a:sym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1" nodeType="with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dissolve">
                                      <p:cBhvr>
                                        <p:cTn id="7" dur="10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ldLvl="0"/>
      <p:bldP spid="9219" grpId="1" bldLvl="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marL="0" indent="0">
              <a:buNone/>
            </a:pPr>
            <a:r>
              <a:rPr lang="zh-CN" altLang="en-US" b="1" dirty="0">
                <a:solidFill>
                  <a:srgbClr val="C00000"/>
                </a:solidFill>
              </a:rPr>
              <a:t>教学目标</a:t>
            </a:r>
            <a:endParaRPr lang="en-US" altLang="zh-CN" b="1" dirty="0">
              <a:solidFill>
                <a:srgbClr val="C00000"/>
              </a:solidFill>
            </a:endParaRPr>
          </a:p>
          <a:p>
            <a:pPr marL="0" indent="0">
              <a:buNone/>
            </a:pPr>
            <a:r>
              <a:rPr lang="en-US" altLang="zh-CN" dirty="0"/>
              <a:t>     </a:t>
            </a:r>
            <a:r>
              <a:rPr lang="en-US" altLang="zh-CN" dirty="0" smtClean="0"/>
              <a:t>  </a:t>
            </a:r>
            <a:r>
              <a:rPr lang="en-US" altLang="zh-CN" dirty="0">
                <a:latin typeface="楷体" panose="02010609060101010101" pitchFamily="49" charset="-122"/>
                <a:ea typeface="楷体" panose="02010609060101010101" pitchFamily="49" charset="-122"/>
              </a:rPr>
              <a:t>1</a:t>
            </a:r>
            <a:r>
              <a:rPr lang="zh-CN" altLang="en-US" dirty="0" smtClean="0">
                <a:latin typeface="楷体" panose="02010609060101010101" pitchFamily="49" charset="-122"/>
                <a:ea typeface="楷体" panose="02010609060101010101" pitchFamily="49" charset="-122"/>
              </a:rPr>
              <a:t>、掌握无差异曲线、消费预算线的特征</a:t>
            </a:r>
            <a:endParaRPr lang="en-US" altLang="zh-CN" dirty="0" smtClean="0">
              <a:latin typeface="楷体" panose="02010609060101010101" pitchFamily="49" charset="-122"/>
              <a:ea typeface="楷体" panose="02010609060101010101" pitchFamily="49" charset="-122"/>
            </a:endParaRPr>
          </a:p>
          <a:p>
            <a:pPr marL="0" indent="0">
              <a:buNone/>
            </a:pPr>
            <a:r>
              <a:rPr lang="en-US" altLang="zh-CN" dirty="0">
                <a:latin typeface="楷体" panose="02010609060101010101" pitchFamily="49" charset="-122"/>
                <a:ea typeface="楷体" panose="02010609060101010101" pitchFamily="49" charset="-122"/>
              </a:rPr>
              <a:t> </a:t>
            </a:r>
            <a:r>
              <a:rPr lang="en-US" altLang="zh-CN" dirty="0" smtClean="0">
                <a:latin typeface="楷体" panose="02010609060101010101" pitchFamily="49" charset="-122"/>
                <a:ea typeface="楷体" panose="02010609060101010101" pitchFamily="49" charset="-122"/>
              </a:rPr>
              <a:t>   2</a:t>
            </a:r>
            <a:r>
              <a:rPr lang="zh-CN" altLang="en-US" dirty="0" smtClean="0">
                <a:latin typeface="楷体" panose="02010609060101010101" pitchFamily="49" charset="-122"/>
                <a:ea typeface="楷体" panose="02010609060101010101" pitchFamily="49" charset="-122"/>
              </a:rPr>
              <a:t>、掌握替代率的概念和边际替代率递减规律</a:t>
            </a:r>
            <a:endParaRPr lang="en-US" altLang="zh-CN" dirty="0" smtClean="0">
              <a:latin typeface="楷体" panose="02010609060101010101" pitchFamily="49" charset="-122"/>
              <a:ea typeface="楷体" panose="02010609060101010101" pitchFamily="49" charset="-122"/>
            </a:endParaRPr>
          </a:p>
          <a:p>
            <a:pPr marL="0" indent="0">
              <a:buNone/>
            </a:pPr>
            <a:r>
              <a:rPr lang="en-US" altLang="zh-CN" dirty="0">
                <a:latin typeface="楷体" panose="02010609060101010101" pitchFamily="49" charset="-122"/>
                <a:ea typeface="楷体" panose="02010609060101010101" pitchFamily="49" charset="-122"/>
              </a:rPr>
              <a:t> </a:t>
            </a:r>
            <a:r>
              <a:rPr lang="en-US" altLang="zh-CN" dirty="0" smtClean="0">
                <a:latin typeface="楷体" panose="02010609060101010101" pitchFamily="49" charset="-122"/>
                <a:ea typeface="楷体" panose="02010609060101010101" pitchFamily="49" charset="-122"/>
              </a:rPr>
              <a:t>   3</a:t>
            </a:r>
            <a:r>
              <a:rPr lang="zh-CN" altLang="en-US" dirty="0" smtClean="0">
                <a:latin typeface="楷体" panose="02010609060101010101" pitchFamily="49" charset="-122"/>
                <a:ea typeface="楷体" panose="02010609060101010101" pitchFamily="49" charset="-122"/>
              </a:rPr>
              <a:t>、掌握消费者的均衡条件</a:t>
            </a:r>
            <a:endParaRPr lang="en-US" altLang="zh-CN" dirty="0" smtClean="0">
              <a:latin typeface="楷体" panose="02010609060101010101" pitchFamily="49" charset="-122"/>
              <a:ea typeface="楷体" panose="02010609060101010101" pitchFamily="49" charset="-122"/>
            </a:endParaRPr>
          </a:p>
          <a:p>
            <a:pPr marL="0" indent="0">
              <a:buNone/>
            </a:pPr>
            <a:r>
              <a:rPr lang="zh-CN" altLang="en-US" b="1" dirty="0" smtClean="0">
                <a:solidFill>
                  <a:srgbClr val="C00000"/>
                </a:solidFill>
              </a:rPr>
              <a:t>重点</a:t>
            </a:r>
            <a:r>
              <a:rPr lang="zh-CN" altLang="en-US" b="1" dirty="0">
                <a:solidFill>
                  <a:srgbClr val="C00000"/>
                </a:solidFill>
              </a:rPr>
              <a:t>：</a:t>
            </a:r>
            <a:endParaRPr lang="en-US" altLang="zh-CN" b="1" dirty="0">
              <a:solidFill>
                <a:srgbClr val="C00000"/>
              </a:solidFill>
            </a:endParaRPr>
          </a:p>
          <a:p>
            <a:pPr marL="0" indent="0">
              <a:buNone/>
            </a:pPr>
            <a:r>
              <a:rPr lang="en-US" altLang="zh-CN" b="1" dirty="0">
                <a:solidFill>
                  <a:srgbClr val="C00000"/>
                </a:solidFill>
                <a:latin typeface="楷体" panose="02010609060101010101" pitchFamily="49" charset="-122"/>
                <a:ea typeface="楷体" panose="02010609060101010101" pitchFamily="49" charset="-122"/>
              </a:rPr>
              <a:t>    </a:t>
            </a:r>
            <a:r>
              <a:rPr lang="zh-CN" altLang="en-US" dirty="0">
                <a:latin typeface="楷体" panose="02010609060101010101" pitchFamily="49" charset="-122"/>
                <a:ea typeface="楷体" panose="02010609060101010101" pitchFamily="49" charset="-122"/>
              </a:rPr>
              <a:t>消费者均衡的条件</a:t>
            </a:r>
            <a:endParaRPr lang="zh-CN" altLang="en-US" dirty="0">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395605" y="836930"/>
            <a:ext cx="8488045" cy="5404485"/>
          </a:xfrm>
          <a:prstGeom prst="rect">
            <a:avLst/>
          </a:prstGeom>
        </p:spPr>
        <p:txBody>
          <a:bodyPr wrap="square">
            <a:spAutoFit/>
          </a:bodyPr>
          <a:p>
            <a:pPr marL="0" indent="0">
              <a:spcAft>
                <a:spcPct val="60000"/>
              </a:spcAft>
            </a:pPr>
            <a:r>
              <a:rPr lang="en-US" altLang="zh-CN" sz="2800" b="1" i="0">
                <a:solidFill>
                  <a:srgbClr val="404040"/>
                </a:solidFill>
                <a:latin typeface="DeepSeek-CJK-patch"/>
                <a:ea typeface="DeepSeek-CJK-patch"/>
              </a:rPr>
              <a:t>1. </a:t>
            </a:r>
            <a:r>
              <a:rPr lang="zh-CN" altLang="en-US" sz="2800" b="1" i="0">
                <a:solidFill>
                  <a:srgbClr val="404040"/>
                </a:solidFill>
                <a:latin typeface="DeepSeek-CJK-patch"/>
                <a:ea typeface="DeepSeek-CJK-patch"/>
              </a:rPr>
              <a:t>电动汽车与燃油车的价格变动影响</a:t>
            </a:r>
            <a:endParaRPr lang="zh-CN" altLang="en-US" sz="2800" b="1" i="0">
              <a:solidFill>
                <a:srgbClr val="404040"/>
              </a:solidFill>
              <a:latin typeface="DeepSeek-CJK-patch"/>
              <a:ea typeface="DeepSeek-CJK-patch"/>
            </a:endParaRPr>
          </a:p>
          <a:p>
            <a:pPr marL="0" indent="0">
              <a:lnSpc>
                <a:spcPct val="150000"/>
              </a:lnSpc>
              <a:spcBef>
                <a:spcPct val="0"/>
              </a:spcBef>
              <a:spcAft>
                <a:spcPct val="0"/>
              </a:spcAft>
              <a:buFont typeface="Arial" panose="020B0604020202020204"/>
              <a:buChar char="•"/>
            </a:pPr>
            <a:r>
              <a:rPr lang="zh-CN" altLang="en-US" sz="2400" b="0" i="0">
                <a:solidFill>
                  <a:srgbClr val="404040"/>
                </a:solidFill>
                <a:highlight>
                  <a:srgbClr val="FFFF00"/>
                </a:highlight>
                <a:latin typeface="DeepSeek-CJK-patch"/>
                <a:ea typeface="DeepSeek-CJK-patch"/>
              </a:rPr>
              <a:t>替代效应</a:t>
            </a:r>
            <a:r>
              <a:rPr lang="zh-CN" altLang="en-US" sz="2400" b="0" i="0">
                <a:solidFill>
                  <a:srgbClr val="404040"/>
                </a:solidFill>
                <a:latin typeface="DeepSeek-CJK-patch"/>
                <a:ea typeface="DeepSeek-CJK-patch"/>
              </a:rPr>
              <a:t>：当燃油价格上涨时，消费者倾向于减少燃油车购买，转向价格相对稳定的电动汽车。例如，燃油价格大幅上涨后，燃油车使用成本上升，消费者可能选择购买电动汽车或使用公共交通，以减少燃油支出。</a:t>
            </a:r>
            <a:endParaRPr lang="zh-CN" altLang="en-US" sz="2400" b="0" i="0">
              <a:solidFill>
                <a:srgbClr val="404040"/>
              </a:solidFill>
              <a:latin typeface="DeepSeek-CJK-patch"/>
              <a:ea typeface="DeepSeek-CJK-patch"/>
            </a:endParaRPr>
          </a:p>
          <a:p>
            <a:pPr marL="0" indent="0">
              <a:lnSpc>
                <a:spcPct val="150000"/>
              </a:lnSpc>
              <a:spcBef>
                <a:spcPct val="0"/>
              </a:spcBef>
              <a:spcAft>
                <a:spcPct val="0"/>
              </a:spcAft>
              <a:buFont typeface="Arial" panose="020B0604020202020204"/>
              <a:buChar char="•"/>
            </a:pPr>
            <a:r>
              <a:rPr lang="zh-CN" altLang="en-US" sz="2400" b="0" i="0">
                <a:solidFill>
                  <a:srgbClr val="404040"/>
                </a:solidFill>
                <a:highlight>
                  <a:srgbClr val="FFFF00"/>
                </a:highlight>
                <a:latin typeface="DeepSeek-CJK-patch"/>
                <a:ea typeface="DeepSeek-CJK-patch"/>
              </a:rPr>
              <a:t>收入效应</a:t>
            </a:r>
            <a:r>
              <a:rPr lang="zh-CN" altLang="en-US" sz="2400" b="0" i="0">
                <a:solidFill>
                  <a:srgbClr val="404040"/>
                </a:solidFill>
                <a:latin typeface="DeepSeek-CJK-patch"/>
                <a:ea typeface="DeepSeek-CJK-patch"/>
              </a:rPr>
              <a:t>：若政府提高新能源汽车补贴，消费者的实际收入（购买力）间接增加，可能促使更多人购买更高端的电动汽车型号，而非仅满足基本需求。</a:t>
            </a:r>
            <a:endParaRPr lang="zh-CN" altLang="en-US" sz="2400" b="0" i="0">
              <a:solidFill>
                <a:srgbClr val="404040"/>
              </a:solidFill>
              <a:latin typeface="DeepSeek-CJK-patch"/>
              <a:ea typeface="DeepSeek-CJK-patch"/>
            </a:endParaRPr>
          </a:p>
          <a:p>
            <a:pPr marL="0" indent="0">
              <a:lnSpc>
                <a:spcPct val="150000"/>
              </a:lnSpc>
              <a:spcAft>
                <a:spcPct val="60000"/>
              </a:spcAft>
            </a:pPr>
            <a:endParaRPr lang="zh-CN" altLang="en-US" sz="2400" b="0" i="0">
              <a:solidFill>
                <a:srgbClr val="404040"/>
              </a:solidFill>
              <a:latin typeface="DeepSeek-CJK-patch"/>
              <a:ea typeface="DeepSeek-CJK-patch"/>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479425" y="1341120"/>
            <a:ext cx="8004175" cy="4296410"/>
          </a:xfrm>
          <a:prstGeom prst="rect">
            <a:avLst/>
          </a:prstGeom>
          <a:noFill/>
        </p:spPr>
        <p:txBody>
          <a:bodyPr wrap="square" rtlCol="0" anchor="t">
            <a:spAutoFit/>
          </a:bodyPr>
          <a:p>
            <a:pPr marL="0" indent="0">
              <a:spcAft>
                <a:spcPct val="60000"/>
              </a:spcAft>
            </a:pPr>
            <a:r>
              <a:rPr lang="en-US" altLang="zh-CN" sz="2800" b="1">
                <a:solidFill>
                  <a:srgbClr val="404040"/>
                </a:solidFill>
                <a:latin typeface="DeepSeek-CJK-patch"/>
                <a:ea typeface="DeepSeek-CJK-patch"/>
                <a:sym typeface="+mn-ea"/>
              </a:rPr>
              <a:t>2. </a:t>
            </a:r>
            <a:r>
              <a:rPr lang="zh-CN" altLang="en-US" sz="2800" b="1">
                <a:solidFill>
                  <a:srgbClr val="404040"/>
                </a:solidFill>
                <a:latin typeface="DeepSeek-CJK-patch"/>
                <a:ea typeface="DeepSeek-CJK-patch"/>
                <a:sym typeface="+mn-ea"/>
              </a:rPr>
              <a:t>人工智能对中等收入群体的双重作用</a:t>
            </a:r>
            <a:r>
              <a:rPr lang="en-US" altLang="zh-CN" sz="2800">
                <a:solidFill>
                  <a:srgbClr val="404040"/>
                </a:solidFill>
                <a:latin typeface="DeepSeek-CJK-patch"/>
                <a:ea typeface="DeepSeek-CJK-patch"/>
                <a:sym typeface="+mn-ea"/>
              </a:rPr>
              <a:t>11</a:t>
            </a:r>
            <a:endParaRPr lang="en-US" altLang="zh-CN" sz="2800" b="0" i="0">
              <a:solidFill>
                <a:srgbClr val="404040"/>
              </a:solidFill>
              <a:latin typeface="DeepSeek-CJK-patch"/>
              <a:ea typeface="DeepSeek-CJK-patch"/>
            </a:endParaRPr>
          </a:p>
          <a:p>
            <a:pPr marL="0" indent="0">
              <a:lnSpc>
                <a:spcPct val="150000"/>
              </a:lnSpc>
              <a:spcBef>
                <a:spcPct val="0"/>
              </a:spcBef>
              <a:spcAft>
                <a:spcPct val="0"/>
              </a:spcAft>
              <a:buFont typeface="Arial" panose="020B0604020202020204"/>
              <a:buChar char="•"/>
            </a:pPr>
            <a:r>
              <a:rPr lang="zh-CN" altLang="en-US" sz="2400">
                <a:solidFill>
                  <a:srgbClr val="404040"/>
                </a:solidFill>
                <a:highlight>
                  <a:srgbClr val="FFFF00"/>
                </a:highlight>
                <a:latin typeface="DeepSeek-CJK-patch"/>
                <a:ea typeface="DeepSeek-CJK-patch"/>
                <a:sym typeface="+mn-ea"/>
              </a:rPr>
              <a:t>替代效应：</a:t>
            </a:r>
            <a:r>
              <a:rPr lang="en-US" altLang="zh-CN" sz="2400">
                <a:solidFill>
                  <a:srgbClr val="404040"/>
                </a:solidFill>
                <a:latin typeface="DeepSeek-CJK-patch"/>
                <a:ea typeface="DeepSeek-CJK-patch"/>
                <a:sym typeface="+mn-ea"/>
              </a:rPr>
              <a:t>AI</a:t>
            </a:r>
            <a:r>
              <a:rPr lang="zh-CN" altLang="en-US" sz="2400">
                <a:solidFill>
                  <a:srgbClr val="404040"/>
                </a:solidFill>
                <a:latin typeface="DeepSeek-CJK-patch"/>
                <a:ea typeface="DeepSeek-CJK-patch"/>
                <a:sym typeface="+mn-ea"/>
              </a:rPr>
              <a:t>技术替代传统制造业中的低技能岗位（如流水线工人），导致部分中等收入群体失业或收入下降。</a:t>
            </a:r>
            <a:endParaRPr lang="zh-CN" altLang="en-US" sz="2400" b="0" i="0">
              <a:solidFill>
                <a:srgbClr val="404040"/>
              </a:solidFill>
              <a:latin typeface="DeepSeek-CJK-patch"/>
              <a:ea typeface="DeepSeek-CJK-patch"/>
            </a:endParaRPr>
          </a:p>
          <a:p>
            <a:pPr marL="0" indent="0">
              <a:lnSpc>
                <a:spcPct val="150000"/>
              </a:lnSpc>
              <a:spcBef>
                <a:spcPct val="0"/>
              </a:spcBef>
              <a:spcAft>
                <a:spcPct val="0"/>
              </a:spcAft>
              <a:buFont typeface="Arial" panose="020B0604020202020204"/>
              <a:buChar char="•"/>
            </a:pPr>
            <a:r>
              <a:rPr lang="zh-CN" altLang="en-US" sz="2400">
                <a:solidFill>
                  <a:srgbClr val="404040"/>
                </a:solidFill>
                <a:highlight>
                  <a:srgbClr val="FFFF00"/>
                </a:highlight>
                <a:latin typeface="DeepSeek-CJK-patch"/>
                <a:ea typeface="DeepSeek-CJK-patch"/>
                <a:sym typeface="+mn-ea"/>
              </a:rPr>
              <a:t>收入效应：</a:t>
            </a:r>
            <a:r>
              <a:rPr lang="en-US" altLang="zh-CN" sz="2400">
                <a:solidFill>
                  <a:srgbClr val="404040"/>
                </a:solidFill>
                <a:latin typeface="DeepSeek-CJK-patch"/>
                <a:ea typeface="DeepSeek-CJK-patch"/>
                <a:sym typeface="+mn-ea"/>
              </a:rPr>
              <a:t>AI</a:t>
            </a:r>
            <a:r>
              <a:rPr lang="zh-CN" altLang="en-US" sz="2400">
                <a:solidFill>
                  <a:srgbClr val="404040"/>
                </a:solidFill>
                <a:latin typeface="DeepSeek-CJK-patch"/>
                <a:ea typeface="DeepSeek-CJK-patch"/>
                <a:sym typeface="+mn-ea"/>
              </a:rPr>
              <a:t>创造高技能岗位（如数据分析师、</a:t>
            </a:r>
            <a:r>
              <a:rPr lang="en-US" altLang="zh-CN" sz="2400">
                <a:solidFill>
                  <a:srgbClr val="404040"/>
                </a:solidFill>
                <a:latin typeface="DeepSeek-CJK-patch"/>
                <a:ea typeface="DeepSeek-CJK-patch"/>
                <a:sym typeface="+mn-ea"/>
              </a:rPr>
              <a:t>AI</a:t>
            </a:r>
            <a:r>
              <a:rPr lang="zh-CN" altLang="en-US" sz="2400">
                <a:solidFill>
                  <a:srgbClr val="404040"/>
                </a:solidFill>
                <a:latin typeface="DeepSeek-CJK-patch"/>
                <a:ea typeface="DeepSeek-CJK-patch"/>
                <a:sym typeface="+mn-ea"/>
              </a:rPr>
              <a:t>工程师），提升相关从业者的收入水平，同时通过提高整体经济效率，间接增加其他行业劳动者的收入。例如，制造业效率提升可能降低商品价格，增强消</a:t>
            </a:r>
            <a:endParaRPr lang="zh-CN" altLang="en-US" sz="2400">
              <a:solidFill>
                <a:srgbClr val="404040"/>
              </a:solidFill>
              <a:latin typeface="DeepSeek-CJK-patch"/>
              <a:ea typeface="DeepSeek-CJK-patch"/>
              <a:sym typeface="+mn-ea"/>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91135" y="908685"/>
            <a:ext cx="8762365" cy="5227955"/>
          </a:xfrm>
          <a:prstGeom prst="rect">
            <a:avLst/>
          </a:prstGeom>
        </p:spPr>
        <p:txBody>
          <a:bodyPr wrap="square">
            <a:spAutoFit/>
          </a:bodyPr>
          <a:p>
            <a:pPr marL="0" indent="0">
              <a:spcAft>
                <a:spcPct val="60000"/>
              </a:spcAft>
            </a:pPr>
            <a:r>
              <a:rPr lang="en-US" altLang="zh-CN" sz="4000" b="1" i="0">
                <a:solidFill>
                  <a:srgbClr val="404040"/>
                </a:solidFill>
                <a:latin typeface="DeepSeek-CJK-patch"/>
                <a:ea typeface="DeepSeek-CJK-patch"/>
              </a:rPr>
              <a:t>3. </a:t>
            </a:r>
            <a:r>
              <a:rPr lang="zh-CN" altLang="en-US" sz="4000" b="1" i="0">
                <a:solidFill>
                  <a:srgbClr val="404040"/>
                </a:solidFill>
                <a:latin typeface="DeepSeek-CJK-patch"/>
                <a:ea typeface="DeepSeek-CJK-patch"/>
              </a:rPr>
              <a:t>奢侈品消费税调整的消费行为变化</a:t>
            </a:r>
            <a:endParaRPr lang="zh-CN" altLang="en-US" sz="4000" b="1" i="0">
              <a:solidFill>
                <a:srgbClr val="404040"/>
              </a:solidFill>
              <a:latin typeface="DeepSeek-CJK-patch"/>
              <a:ea typeface="DeepSeek-CJK-patch"/>
            </a:endParaRPr>
          </a:p>
          <a:p>
            <a:pPr marL="0" indent="0">
              <a:lnSpc>
                <a:spcPct val="150000"/>
              </a:lnSpc>
              <a:spcBef>
                <a:spcPct val="0"/>
              </a:spcBef>
              <a:spcAft>
                <a:spcPct val="0"/>
              </a:spcAft>
              <a:buFont typeface="Arial" panose="020B0604020202020204"/>
              <a:buChar char="•"/>
            </a:pPr>
            <a:r>
              <a:rPr lang="zh-CN" altLang="en-US" sz="2800" b="0" i="0">
                <a:solidFill>
                  <a:srgbClr val="404040"/>
                </a:solidFill>
                <a:highlight>
                  <a:srgbClr val="FFFF00"/>
                </a:highlight>
                <a:latin typeface="DeepSeek-CJK-patch"/>
                <a:ea typeface="DeepSeek-CJK-patch"/>
              </a:rPr>
              <a:t>替代效应：</a:t>
            </a:r>
            <a:r>
              <a:rPr lang="zh-CN" altLang="en-US" sz="2800" b="0" i="0">
                <a:solidFill>
                  <a:srgbClr val="404040"/>
                </a:solidFill>
                <a:latin typeface="DeepSeek-CJK-patch"/>
                <a:ea typeface="DeepSeek-CJK-patch"/>
              </a:rPr>
              <a:t>若政府对奢侈品（如高端手表）加征消费税，消费者可能转向购买免税或低税商品（如智能手表），导致奢侈品需求下降。</a:t>
            </a:r>
            <a:endParaRPr lang="zh-CN" altLang="en-US" sz="2800" b="0" i="0">
              <a:solidFill>
                <a:srgbClr val="404040"/>
              </a:solidFill>
              <a:latin typeface="DeepSeek-CJK-patch"/>
              <a:ea typeface="DeepSeek-CJK-patch"/>
            </a:endParaRPr>
          </a:p>
          <a:p>
            <a:pPr marL="0" indent="0">
              <a:lnSpc>
                <a:spcPct val="150000"/>
              </a:lnSpc>
              <a:spcBef>
                <a:spcPct val="0"/>
              </a:spcBef>
              <a:spcAft>
                <a:spcPct val="0"/>
              </a:spcAft>
              <a:buFont typeface="Arial" panose="020B0604020202020204"/>
              <a:buChar char="•"/>
            </a:pPr>
            <a:r>
              <a:rPr lang="zh-CN" altLang="en-US" sz="2800" b="0" i="0">
                <a:solidFill>
                  <a:srgbClr val="404040"/>
                </a:solidFill>
                <a:highlight>
                  <a:srgbClr val="FFFF00"/>
                </a:highlight>
                <a:latin typeface="DeepSeek-CJK-patch"/>
                <a:ea typeface="DeepSeek-CJK-patch"/>
              </a:rPr>
              <a:t>收入效应：</a:t>
            </a:r>
            <a:r>
              <a:rPr lang="zh-CN" altLang="en-US" sz="2800" b="0" i="0">
                <a:solidFill>
                  <a:srgbClr val="404040"/>
                </a:solidFill>
                <a:latin typeface="DeepSeek-CJK-patch"/>
                <a:ea typeface="DeepSeek-CJK-patch"/>
              </a:rPr>
              <a:t>消费税提高后，消费者的实际可支配收入减少，可能减少对非必需品的整体消费，甚至影响中低端商品的需求。</a:t>
            </a:r>
            <a:endParaRPr lang="zh-CN" altLang="en-US" sz="2800" b="0" i="0">
              <a:solidFill>
                <a:srgbClr val="404040"/>
              </a:solidFill>
              <a:latin typeface="DeepSeek-CJK-patch"/>
              <a:ea typeface="DeepSeek-CJK-patch"/>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2" name="Rectangle 2"/>
          <p:cNvSpPr>
            <a:spLocks noGrp="1" noChangeArrowheads="1"/>
          </p:cNvSpPr>
          <p:nvPr>
            <p:ph type="title"/>
          </p:nvPr>
        </p:nvSpPr>
        <p:spPr>
          <a:xfrm>
            <a:off x="2521867" y="548680"/>
            <a:ext cx="4176465" cy="720725"/>
          </a:xfrm>
          <a:solidFill>
            <a:srgbClr val="FFC000"/>
          </a:solidFill>
        </p:spPr>
        <p:txBody>
          <a:bodyPr/>
          <a:lstStyle/>
          <a:p>
            <a:pPr eaLnBrk="1" hangingPunct="1"/>
            <a:r>
              <a:rPr lang="zh-CN" altLang="en-US" sz="3200" b="1" dirty="0" smtClean="0">
                <a:latin typeface="宋体" panose="02010600030101010101" pitchFamily="2" charset="-122"/>
                <a:ea typeface="宋体" panose="02010600030101010101" pitchFamily="2" charset="-122"/>
              </a:rPr>
              <a:t>序数效用论的应用</a:t>
            </a:r>
            <a:endParaRPr lang="zh-CN" altLang="en-US" sz="3200" b="1" dirty="0" smtClean="0">
              <a:latin typeface="宋体" panose="02010600030101010101" pitchFamily="2" charset="-122"/>
              <a:ea typeface="宋体" panose="02010600030101010101" pitchFamily="2" charset="-122"/>
            </a:endParaRPr>
          </a:p>
        </p:txBody>
      </p:sp>
      <p:sp>
        <p:nvSpPr>
          <p:cNvPr id="63490"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zh-CN" altLang="en-US">
              <a:solidFill>
                <a:schemeClr val="bg1"/>
              </a:solidFill>
              <a:latin typeface="Verdana" panose="020B0604030504040204" pitchFamily="34" charset="0"/>
              <a:ea typeface="宋体" panose="02010600030101010101" pitchFamily="2" charset="-122"/>
            </a:endParaRPr>
          </a:p>
        </p:txBody>
      </p:sp>
      <p:sp>
        <p:nvSpPr>
          <p:cNvPr id="63491"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zh-CN" altLang="en-US">
              <a:solidFill>
                <a:schemeClr val="bg1"/>
              </a:solidFill>
              <a:latin typeface="宋体" panose="02010600030101010101" pitchFamily="2" charset="-122"/>
              <a:ea typeface="宋体" panose="02010600030101010101" pitchFamily="2" charset="-122"/>
            </a:endParaRPr>
          </a:p>
        </p:txBody>
      </p:sp>
      <p:sp>
        <p:nvSpPr>
          <p:cNvPr id="7" name="Rectangle 4"/>
          <p:cNvSpPr txBox="1">
            <a:spLocks noChangeArrowheads="1"/>
          </p:cNvSpPr>
          <p:nvPr/>
        </p:nvSpPr>
        <p:spPr bwMode="auto">
          <a:xfrm>
            <a:off x="457200" y="1346448"/>
            <a:ext cx="8305800" cy="4098776"/>
          </a:xfrm>
          <a:prstGeom prst="rect">
            <a:avLst/>
          </a:prstGeom>
          <a:noFill/>
          <a:ln w="9525">
            <a:noFill/>
            <a:miter lim="800000"/>
          </a:ln>
        </p:spPr>
        <p:txBody>
          <a:bodyPr/>
          <a:lstStyle/>
          <a:p>
            <a:pPr marL="342900" indent="-342900" eaLnBrk="0" hangingPunct="0">
              <a:spcBef>
                <a:spcPct val="20000"/>
              </a:spcBef>
              <a:buFont typeface="Arial" panose="020B0604020202020204" pitchFamily="34" charset="0"/>
              <a:buNone/>
              <a:defRPr/>
            </a:pPr>
            <a:r>
              <a:rPr lang="zh-CN" altLang="en-US" sz="3200" kern="0" dirty="0">
                <a:solidFill>
                  <a:srgbClr val="0000FF"/>
                </a:solidFill>
                <a:latin typeface="+mn-lt"/>
                <a:cs typeface="Arial" panose="020B0604020202020204" pitchFamily="34" charset="0"/>
              </a:rPr>
              <a:t>  </a:t>
            </a:r>
            <a:r>
              <a:rPr lang="zh-CN" altLang="en-US" sz="3200" b="1" kern="0" dirty="0">
                <a:solidFill>
                  <a:srgbClr val="0000FF"/>
                </a:solidFill>
                <a:latin typeface="+mn-lt"/>
                <a:cs typeface="Arial" panose="020B0604020202020204" pitchFamily="34" charset="0"/>
              </a:rPr>
              <a:t>一、培养并促使消费者形成偏好</a:t>
            </a:r>
            <a:endParaRPr lang="zh-CN" altLang="en-US" sz="3200" b="1" kern="0" dirty="0">
              <a:solidFill>
                <a:srgbClr val="0000FF"/>
              </a:solidFill>
              <a:latin typeface="+mn-lt"/>
              <a:cs typeface="Arial" panose="020B0604020202020204" pitchFamily="34" charset="0"/>
            </a:endParaRPr>
          </a:p>
          <a:p>
            <a:pPr marL="342900" indent="-342900" eaLnBrk="0" hangingPunct="0">
              <a:lnSpc>
                <a:spcPct val="130000"/>
              </a:lnSpc>
              <a:spcBef>
                <a:spcPct val="20000"/>
              </a:spcBef>
              <a:buFont typeface="Arial" panose="020B0604020202020204" pitchFamily="34" charset="0"/>
              <a:buNone/>
              <a:defRPr/>
            </a:pPr>
            <a:r>
              <a:rPr lang="zh-CN" altLang="en-US" sz="3200" kern="0" dirty="0">
                <a:latin typeface="+mn-lt"/>
                <a:cs typeface="Arial" panose="020B0604020202020204" pitchFamily="34" charset="0"/>
              </a:rPr>
              <a:t>      </a:t>
            </a:r>
            <a:r>
              <a:rPr lang="zh-CN" altLang="en-US" sz="3200" kern="0" dirty="0" smtClean="0">
                <a:latin typeface="+mn-lt"/>
                <a:cs typeface="Arial" panose="020B0604020202020204" pitchFamily="34" charset="0"/>
              </a:rPr>
              <a:t>     </a:t>
            </a:r>
            <a:r>
              <a:rPr lang="zh-CN" altLang="en-US" sz="2800" kern="0" dirty="0" smtClean="0">
                <a:latin typeface="+mn-lt"/>
                <a:cs typeface="Arial" panose="020B0604020202020204" pitchFamily="34" charset="0"/>
              </a:rPr>
              <a:t>企业</a:t>
            </a:r>
            <a:r>
              <a:rPr lang="zh-CN" altLang="en-US" sz="2800" kern="0" dirty="0">
                <a:latin typeface="+mn-lt"/>
                <a:cs typeface="Arial" panose="020B0604020202020204" pitchFamily="34" charset="0"/>
              </a:rPr>
              <a:t>在决定生产什么、生产多少时，首先要考虑商品的销售能给消费者带来多大效用。效用是一种心理感觉，取决于消费者的偏好，而消费者的偏好首先取决于消费时尚。</a:t>
            </a:r>
            <a:r>
              <a:rPr lang="zh-CN" altLang="en-US" sz="2800" b="1" kern="0" dirty="0">
                <a:solidFill>
                  <a:srgbClr val="FF0000"/>
                </a:solidFill>
                <a:latin typeface="+mn-lt"/>
                <a:cs typeface="Arial" panose="020B0604020202020204" pitchFamily="34" charset="0"/>
              </a:rPr>
              <a:t>广告对消费时尚有一定的影响，一种成功的广告会引导着一种新的消费时尚，左右消费者的偏好。这正是企业要做广告的原因之一。 </a:t>
            </a:r>
            <a:endParaRPr lang="zh-CN" altLang="en-US" sz="2800" b="1" kern="0" dirty="0">
              <a:solidFill>
                <a:srgbClr val="FF0000"/>
              </a:solidFill>
              <a:latin typeface="+mn-lt"/>
              <a:cs typeface="Arial" panose="020B0604020202020204"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1728470" y="403860"/>
            <a:ext cx="7245350" cy="648970"/>
          </a:xfrm>
          <a:solidFill>
            <a:srgbClr val="FFC000"/>
          </a:solidFill>
        </p:spPr>
        <p:txBody>
          <a:bodyPr/>
          <a:lstStyle/>
          <a:p>
            <a:pPr eaLnBrk="1" hangingPunct="1"/>
            <a:r>
              <a:rPr lang="zh-CN" altLang="en-US" sz="2400" b="1" dirty="0" smtClean="0"/>
              <a:t>案例：</a:t>
            </a:r>
            <a:r>
              <a:rPr lang="zh-CN" altLang="en-US" sz="2400" b="1" dirty="0" smtClean="0">
                <a:sym typeface="+mn-ea"/>
              </a:rPr>
              <a:t>瑞幸咖啡「校园联名+学生党羊毛攻略」</a:t>
            </a:r>
            <a:endParaRPr lang="zh-CN" altLang="en-US" sz="2400" b="1" dirty="0" smtClean="0">
              <a:sym typeface="+mn-ea"/>
            </a:endParaRPr>
          </a:p>
        </p:txBody>
      </p:sp>
      <p:sp>
        <p:nvSpPr>
          <p:cNvPr id="510979" name="Rectangle 3"/>
          <p:cNvSpPr>
            <a:spLocks noGrp="1" noChangeArrowheads="1"/>
          </p:cNvSpPr>
          <p:nvPr>
            <p:ph idx="1"/>
          </p:nvPr>
        </p:nvSpPr>
        <p:spPr>
          <a:xfrm>
            <a:off x="0" y="1268760"/>
            <a:ext cx="8676456" cy="4574828"/>
          </a:xfrm>
        </p:spPr>
        <p:txBody>
          <a:bodyPr/>
          <a:lstStyle/>
          <a:p>
            <a:pPr eaLnBrk="1" hangingPunct="1">
              <a:buFont typeface="Wingdings" panose="05000000000000000000" pitchFamily="2" charset="2"/>
              <a:buNone/>
            </a:pPr>
            <a:r>
              <a:rPr lang="en-US" altLang="zh-CN" sz="2600" dirty="0" smtClean="0">
                <a:latin typeface="宋体" panose="02010600030101010101" pitchFamily="2" charset="-122"/>
                <a:ea typeface="宋体" panose="02010600030101010101" pitchFamily="2" charset="-122"/>
              </a:rPr>
              <a:t>     </a:t>
            </a:r>
            <a:r>
              <a:rPr lang="zh-CN" altLang="en-US" sz="2600" dirty="0" smtClean="0">
                <a:solidFill>
                  <a:srgbClr val="0000FF"/>
                </a:solidFill>
                <a:latin typeface="宋体" panose="02010600030101010101" pitchFamily="2" charset="-122"/>
                <a:ea typeface="宋体" panose="02010600030101010101" pitchFamily="2" charset="-122"/>
              </a:rPr>
              <a:t>背景与策略</a:t>
            </a:r>
            <a:endParaRPr lang="zh-CN" altLang="en-US" sz="2600" dirty="0" smtClean="0">
              <a:solidFill>
                <a:srgbClr val="0000FF"/>
              </a:solidFill>
              <a:latin typeface="宋体" panose="02010600030101010101" pitchFamily="2" charset="-122"/>
              <a:ea typeface="宋体" panose="02010600030101010101" pitchFamily="2" charset="-122"/>
            </a:endParaRPr>
          </a:p>
          <a:p>
            <a:pPr eaLnBrk="1" hangingPunct="1">
              <a:buFont typeface="Wingdings" panose="05000000000000000000" pitchFamily="2" charset="2"/>
              <a:buNone/>
            </a:pPr>
            <a:r>
              <a:rPr lang="en-US" altLang="zh-CN" sz="2600" dirty="0" smtClean="0">
                <a:solidFill>
                  <a:srgbClr val="0000FF"/>
                </a:solidFill>
                <a:latin typeface="宋体" panose="02010600030101010101" pitchFamily="2" charset="-122"/>
                <a:ea typeface="宋体" panose="02010600030101010101" pitchFamily="2" charset="-122"/>
              </a:rPr>
              <a:t>  </a:t>
            </a:r>
            <a:r>
              <a:rPr lang="zh-CN" altLang="en-US" sz="2600" dirty="0" smtClean="0">
                <a:solidFill>
                  <a:srgbClr val="0000FF"/>
                </a:solidFill>
                <a:latin typeface="宋体" panose="02010600030101010101" pitchFamily="2" charset="-122"/>
                <a:ea typeface="宋体" panose="02010600030101010101" pitchFamily="2" charset="-122"/>
              </a:rPr>
              <a:t>瑞幸咖啡近年来通过精准校园营销，成功在大学生群体中塑造了</a:t>
            </a:r>
            <a:r>
              <a:rPr lang="en-US" altLang="zh-CN" sz="2600" dirty="0" smtClean="0">
                <a:solidFill>
                  <a:srgbClr val="0000FF"/>
                </a:solidFill>
                <a:latin typeface="宋体" panose="02010600030101010101" pitchFamily="2" charset="-122"/>
                <a:ea typeface="宋体" panose="02010600030101010101" pitchFamily="2" charset="-122"/>
              </a:rPr>
              <a:t>“</a:t>
            </a:r>
            <a:r>
              <a:rPr lang="zh-CN" altLang="en-US" sz="2600" dirty="0" smtClean="0">
                <a:solidFill>
                  <a:srgbClr val="0000FF"/>
                </a:solidFill>
                <a:latin typeface="宋体" panose="02010600030101010101" pitchFamily="2" charset="-122"/>
                <a:ea typeface="宋体" panose="02010600030101010101" pitchFamily="2" charset="-122"/>
              </a:rPr>
              <a:t>提神利器</a:t>
            </a:r>
            <a:r>
              <a:rPr lang="en-US" altLang="zh-CN" sz="2600" dirty="0" smtClean="0">
                <a:solidFill>
                  <a:srgbClr val="0000FF"/>
                </a:solidFill>
                <a:latin typeface="宋体" panose="02010600030101010101" pitchFamily="2" charset="-122"/>
                <a:ea typeface="宋体" panose="02010600030101010101" pitchFamily="2" charset="-122"/>
              </a:rPr>
              <a:t>+</a:t>
            </a:r>
            <a:r>
              <a:rPr lang="zh-CN" altLang="en-US" sz="2600" dirty="0" smtClean="0">
                <a:solidFill>
                  <a:srgbClr val="0000FF"/>
                </a:solidFill>
                <a:latin typeface="宋体" panose="02010600030101010101" pitchFamily="2" charset="-122"/>
                <a:ea typeface="宋体" panose="02010600030101010101" pitchFamily="2" charset="-122"/>
              </a:rPr>
              <a:t>社交符号</a:t>
            </a:r>
            <a:r>
              <a:rPr lang="en-US" altLang="zh-CN" sz="2600" dirty="0" smtClean="0">
                <a:solidFill>
                  <a:srgbClr val="0000FF"/>
                </a:solidFill>
                <a:latin typeface="宋体" panose="02010600030101010101" pitchFamily="2" charset="-122"/>
                <a:ea typeface="宋体" panose="02010600030101010101" pitchFamily="2" charset="-122"/>
              </a:rPr>
              <a:t>”</a:t>
            </a:r>
            <a:r>
              <a:rPr lang="zh-CN" altLang="en-US" sz="2600" dirty="0" smtClean="0">
                <a:solidFill>
                  <a:srgbClr val="0000FF"/>
                </a:solidFill>
                <a:latin typeface="宋体" panose="02010600030101010101" pitchFamily="2" charset="-122"/>
                <a:ea typeface="宋体" panose="02010600030101010101" pitchFamily="2" charset="-122"/>
              </a:rPr>
              <a:t>的双重形象。其核心策略包括：</a:t>
            </a:r>
            <a:endParaRPr lang="zh-CN" altLang="en-US" sz="2600" dirty="0" smtClean="0">
              <a:solidFill>
                <a:srgbClr val="0000FF"/>
              </a:solidFill>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en-US" altLang="zh-CN" sz="2600" dirty="0" smtClean="0">
              <a:solidFill>
                <a:srgbClr val="0000FF"/>
              </a:solidFill>
              <a:latin typeface="宋体" panose="02010600030101010101" pitchFamily="2" charset="-122"/>
              <a:ea typeface="宋体" panose="02010600030101010101" pitchFamily="2" charset="-122"/>
            </a:endParaRPr>
          </a:p>
          <a:p>
            <a:pPr algn="l" eaLnBrk="1" hangingPunct="1">
              <a:buClrTx/>
              <a:buSzTx/>
              <a:buFont typeface="Wingdings" panose="05000000000000000000" pitchFamily="2" charset="2"/>
              <a:buNone/>
            </a:pPr>
            <a:r>
              <a:rPr lang="en-US" altLang="zh-CN" sz="2600" dirty="0" smtClean="0">
                <a:solidFill>
                  <a:srgbClr val="0000FF"/>
                </a:solidFill>
                <a:latin typeface="宋体" panose="02010600030101010101" pitchFamily="2" charset="-122"/>
                <a:ea typeface="宋体" panose="02010600030101010101" pitchFamily="2" charset="-122"/>
              </a:rPr>
              <a:t>  </a:t>
            </a:r>
            <a:r>
              <a:rPr lang="zh-CN" altLang="en-US" sz="2800" b="1" dirty="0" smtClean="0">
                <a:solidFill>
                  <a:srgbClr val="C00000"/>
                </a:solidFill>
                <a:latin typeface="宋体" panose="02010600030101010101" pitchFamily="2" charset="-122"/>
                <a:ea typeface="宋体" panose="02010600030101010101" pitchFamily="2" charset="-122"/>
              </a:rPr>
              <a:t>联名IP强化情感共鸣</a:t>
            </a:r>
            <a:endParaRPr lang="zh-CN" altLang="en-US" sz="2800" b="1" dirty="0" smtClean="0">
              <a:solidFill>
                <a:srgbClr val="C00000"/>
              </a:solidFill>
              <a:latin typeface="宋体" panose="02010600030101010101" pitchFamily="2" charset="-122"/>
              <a:ea typeface="宋体" panose="02010600030101010101" pitchFamily="2" charset="-122"/>
            </a:endParaRPr>
          </a:p>
          <a:p>
            <a:pPr eaLnBrk="1" hangingPunct="1">
              <a:buFont typeface="Wingdings" panose="05000000000000000000" pitchFamily="2" charset="2"/>
              <a:buNone/>
            </a:pPr>
            <a:r>
              <a:rPr lang="en-US" altLang="zh-CN" sz="2600" dirty="0" smtClean="0">
                <a:solidFill>
                  <a:srgbClr val="0000FF"/>
                </a:solidFill>
                <a:latin typeface="宋体" panose="02010600030101010101" pitchFamily="2" charset="-122"/>
                <a:ea typeface="宋体" panose="02010600030101010101" pitchFamily="2" charset="-122"/>
              </a:rPr>
              <a:t>  </a:t>
            </a:r>
            <a:r>
              <a:rPr lang="zh-CN" altLang="en-US" sz="2600" dirty="0" smtClean="0">
                <a:solidFill>
                  <a:srgbClr val="0000FF"/>
                </a:solidFill>
                <a:latin typeface="宋体" panose="02010600030101010101" pitchFamily="2" charset="-122"/>
                <a:ea typeface="宋体" panose="02010600030101010101" pitchFamily="2" charset="-122"/>
              </a:rPr>
              <a:t>与《王者荣耀》《线条小狗》等年轻人喜爱的</a:t>
            </a:r>
            <a:r>
              <a:rPr lang="en-US" altLang="zh-CN" sz="2600" dirty="0" smtClean="0">
                <a:solidFill>
                  <a:srgbClr val="0000FF"/>
                </a:solidFill>
                <a:latin typeface="宋体" panose="02010600030101010101" pitchFamily="2" charset="-122"/>
                <a:ea typeface="宋体" panose="02010600030101010101" pitchFamily="2" charset="-122"/>
              </a:rPr>
              <a:t>IP</a:t>
            </a:r>
            <a:r>
              <a:rPr lang="zh-CN" altLang="en-US" sz="2600" dirty="0" smtClean="0">
                <a:solidFill>
                  <a:srgbClr val="0000FF"/>
                </a:solidFill>
                <a:latin typeface="宋体" panose="02010600030101010101" pitchFamily="2" charset="-122"/>
                <a:ea typeface="宋体" panose="02010600030101010101" pitchFamily="2" charset="-122"/>
              </a:rPr>
              <a:t>联名，推出限定杯套、纸袋和周边（如</a:t>
            </a:r>
            <a:r>
              <a:rPr lang="en-US" altLang="zh-CN" sz="2600" dirty="0" smtClean="0">
                <a:solidFill>
                  <a:srgbClr val="0000FF"/>
                </a:solidFill>
                <a:latin typeface="宋体" panose="02010600030101010101" pitchFamily="2" charset="-122"/>
                <a:ea typeface="宋体" panose="02010600030101010101" pitchFamily="2" charset="-122"/>
              </a:rPr>
              <a:t>2023</a:t>
            </a:r>
            <a:r>
              <a:rPr lang="zh-CN" altLang="en-US" sz="2600" dirty="0" smtClean="0">
                <a:solidFill>
                  <a:srgbClr val="0000FF"/>
                </a:solidFill>
                <a:latin typeface="宋体" panose="02010600030101010101" pitchFamily="2" charset="-122"/>
                <a:ea typeface="宋体" panose="02010600030101010101" pitchFamily="2" charset="-122"/>
              </a:rPr>
              <a:t>年</a:t>
            </a:r>
            <a:r>
              <a:rPr lang="en-US" altLang="zh-CN" sz="2600" dirty="0" smtClean="0">
                <a:solidFill>
                  <a:srgbClr val="0000FF"/>
                </a:solidFill>
                <a:latin typeface="宋体" panose="02010600030101010101" pitchFamily="2" charset="-122"/>
                <a:ea typeface="宋体" panose="02010600030101010101" pitchFamily="2" charset="-122"/>
              </a:rPr>
              <a:t>“</a:t>
            </a:r>
            <a:r>
              <a:rPr lang="zh-CN" altLang="en-US" sz="2600" dirty="0" smtClean="0">
                <a:solidFill>
                  <a:srgbClr val="0000FF"/>
                </a:solidFill>
                <a:latin typeface="宋体" panose="02010600030101010101" pitchFamily="2" charset="-122"/>
                <a:ea typeface="宋体" panose="02010600030101010101" pitchFamily="2" charset="-122"/>
              </a:rPr>
              <a:t>夏日电竞杯</a:t>
            </a:r>
            <a:r>
              <a:rPr lang="en-US" altLang="zh-CN" sz="2600" dirty="0" smtClean="0">
                <a:solidFill>
                  <a:srgbClr val="0000FF"/>
                </a:solidFill>
                <a:latin typeface="宋体" panose="02010600030101010101" pitchFamily="2" charset="-122"/>
                <a:ea typeface="宋体" panose="02010600030101010101" pitchFamily="2" charset="-122"/>
              </a:rPr>
              <a:t>”</a:t>
            </a:r>
            <a:r>
              <a:rPr lang="zh-CN" altLang="en-US" sz="2600" dirty="0" smtClean="0">
                <a:solidFill>
                  <a:srgbClr val="0000FF"/>
                </a:solidFill>
                <a:latin typeface="宋体" panose="02010600030101010101" pitchFamily="2" charset="-122"/>
                <a:ea typeface="宋体" panose="02010600030101010101" pitchFamily="2" charset="-122"/>
              </a:rPr>
              <a:t>），通过游戏化设计激发大学生收藏欲和社交分享行为。联名产品在校园内形成</a:t>
            </a:r>
            <a:r>
              <a:rPr lang="en-US" altLang="zh-CN" sz="2600" dirty="0" smtClean="0">
                <a:solidFill>
                  <a:srgbClr val="0000FF"/>
                </a:solidFill>
                <a:latin typeface="宋体" panose="02010600030101010101" pitchFamily="2" charset="-122"/>
                <a:ea typeface="宋体" panose="02010600030101010101" pitchFamily="2" charset="-122"/>
              </a:rPr>
              <a:t>“</a:t>
            </a:r>
            <a:r>
              <a:rPr lang="zh-CN" altLang="en-US" sz="2600" dirty="0" smtClean="0">
                <a:solidFill>
                  <a:srgbClr val="0000FF"/>
                </a:solidFill>
                <a:latin typeface="宋体" panose="02010600030101010101" pitchFamily="2" charset="-122"/>
                <a:ea typeface="宋体" panose="02010600030101010101" pitchFamily="2" charset="-122"/>
              </a:rPr>
              <a:t>晒单潮</a:t>
            </a:r>
            <a:r>
              <a:rPr lang="en-US" altLang="zh-CN" sz="2600" dirty="0" smtClean="0">
                <a:solidFill>
                  <a:srgbClr val="0000FF"/>
                </a:solidFill>
                <a:latin typeface="宋体" panose="02010600030101010101" pitchFamily="2" charset="-122"/>
                <a:ea typeface="宋体" panose="02010600030101010101" pitchFamily="2" charset="-122"/>
              </a:rPr>
              <a:t>”</a:t>
            </a:r>
            <a:r>
              <a:rPr lang="zh-CN" altLang="en-US" sz="2600" dirty="0" smtClean="0">
                <a:solidFill>
                  <a:srgbClr val="0000FF"/>
                </a:solidFill>
                <a:latin typeface="宋体" panose="02010600030101010101" pitchFamily="2" charset="-122"/>
                <a:ea typeface="宋体" panose="02010600030101010101" pitchFamily="2" charset="-122"/>
              </a:rPr>
              <a:t>，推动品牌成为学生日常社交话题。</a:t>
            </a:r>
            <a:endParaRPr lang="zh-CN" altLang="en-US" sz="2600" dirty="0" smtClean="0">
              <a:solidFill>
                <a:srgbClr val="0000FF"/>
              </a:solidFill>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en-US" altLang="zh-CN" sz="2600" dirty="0" smtClean="0">
              <a:solidFill>
                <a:srgbClr val="0000FF"/>
              </a:solidFill>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lang="zh-CN" altLang="en-US" sz="2600" dirty="0" smtClean="0">
              <a:solidFill>
                <a:srgbClr val="0000FF"/>
              </a:solidFill>
              <a:latin typeface="宋体" panose="02010600030101010101" pitchFamily="2" charset="-122"/>
              <a:ea typeface="宋体" panose="02010600030101010101" pitchFamily="2" charset="-122"/>
            </a:endParaRPr>
          </a:p>
        </p:txBody>
      </p:sp>
      <p:sp>
        <p:nvSpPr>
          <p:cNvPr id="64515"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0978"/>
                                        </p:tgtEl>
                                        <p:attrNameLst>
                                          <p:attrName>style.visibility</p:attrName>
                                        </p:attrNameLst>
                                      </p:cBhvr>
                                      <p:to>
                                        <p:strVal val="visible"/>
                                      </p:to>
                                    </p:set>
                                    <p:anim calcmode="lin" valueType="num">
                                      <p:cBhvr additive="base">
                                        <p:cTn id="7" dur="500" fill="hold"/>
                                        <p:tgtEl>
                                          <p:spTgt spid="510978"/>
                                        </p:tgtEl>
                                        <p:attrNameLst>
                                          <p:attrName>ppt_x</p:attrName>
                                        </p:attrNameLst>
                                      </p:cBhvr>
                                      <p:tavLst>
                                        <p:tav tm="0">
                                          <p:val>
                                            <p:strVal val="#ppt_x"/>
                                          </p:val>
                                        </p:tav>
                                        <p:tav tm="100000">
                                          <p:val>
                                            <p:strVal val="#ppt_x"/>
                                          </p:val>
                                        </p:tav>
                                      </p:tavLst>
                                    </p:anim>
                                    <p:anim calcmode="lin" valueType="num">
                                      <p:cBhvr additive="base">
                                        <p:cTn id="8" dur="500" fill="hold"/>
                                        <p:tgtEl>
                                          <p:spTgt spid="51097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10979">
                                            <p:txEl>
                                              <p:pRg st="0" end="0"/>
                                            </p:txEl>
                                          </p:spTgt>
                                        </p:tgtEl>
                                        <p:attrNameLst>
                                          <p:attrName>style.visibility</p:attrName>
                                        </p:attrNameLst>
                                      </p:cBhvr>
                                      <p:to>
                                        <p:strVal val="visible"/>
                                      </p:to>
                                    </p:set>
                                    <p:anim calcmode="lin" valueType="num">
                                      <p:cBhvr additive="base">
                                        <p:cTn id="13" dur="500" fill="hold"/>
                                        <p:tgtEl>
                                          <p:spTgt spid="51097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09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10979">
                                            <p:txEl>
                                              <p:pRg st="1" end="1"/>
                                            </p:txEl>
                                          </p:spTgt>
                                        </p:tgtEl>
                                        <p:attrNameLst>
                                          <p:attrName>style.visibility</p:attrName>
                                        </p:attrNameLst>
                                      </p:cBhvr>
                                      <p:to>
                                        <p:strVal val="visible"/>
                                      </p:to>
                                    </p:set>
                                    <p:anim calcmode="lin" valueType="num">
                                      <p:cBhvr additive="base">
                                        <p:cTn id="19" dur="500" fill="hold"/>
                                        <p:tgtEl>
                                          <p:spTgt spid="51097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097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10979">
                                            <p:txEl>
                                              <p:pRg st="3" end="3"/>
                                            </p:txEl>
                                          </p:spTgt>
                                        </p:tgtEl>
                                        <p:attrNameLst>
                                          <p:attrName>style.visibility</p:attrName>
                                        </p:attrNameLst>
                                      </p:cBhvr>
                                      <p:to>
                                        <p:strVal val="visible"/>
                                      </p:to>
                                    </p:set>
                                    <p:anim calcmode="lin" valueType="num">
                                      <p:cBhvr additive="base">
                                        <p:cTn id="25" dur="500" fill="hold"/>
                                        <p:tgtEl>
                                          <p:spTgt spid="51097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097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10979">
                                            <p:txEl>
                                              <p:pRg st="4" end="4"/>
                                            </p:txEl>
                                          </p:spTgt>
                                        </p:tgtEl>
                                        <p:attrNameLst>
                                          <p:attrName>style.visibility</p:attrName>
                                        </p:attrNameLst>
                                      </p:cBhvr>
                                      <p:to>
                                        <p:strVal val="visible"/>
                                      </p:to>
                                    </p:set>
                                    <p:anim calcmode="lin" valueType="num">
                                      <p:cBhvr additive="base">
                                        <p:cTn id="31" dur="500" fill="hold"/>
                                        <p:tgtEl>
                                          <p:spTgt spid="51097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109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0978" grpId="0" bldLvl="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39750" y="981076"/>
            <a:ext cx="8229600" cy="4525963"/>
          </a:xfrm>
        </p:spPr>
        <p:txBody>
          <a:bodyPr/>
          <a:p>
            <a:pPr eaLnBrk="1" hangingPunct="1">
              <a:buFont typeface="Wingdings" panose="05000000000000000000" pitchFamily="2" charset="2"/>
              <a:buNone/>
            </a:pPr>
            <a:r>
              <a:rPr lang="zh-CN" altLang="en-US" b="1" dirty="0" smtClean="0">
                <a:solidFill>
                  <a:srgbClr val="C00000"/>
                </a:solidFill>
                <a:latin typeface="宋体" panose="02010600030101010101" pitchFamily="2" charset="-122"/>
                <a:ea typeface="宋体" panose="02010600030101010101" pitchFamily="2" charset="-122"/>
                <a:sym typeface="+mn-ea"/>
              </a:rPr>
              <a:t>学生专属优惠与裂变机制</a:t>
            </a:r>
            <a:endParaRPr lang="zh-CN" altLang="en-US" b="1" dirty="0" smtClean="0">
              <a:solidFill>
                <a:srgbClr val="C00000"/>
              </a:solidFill>
              <a:latin typeface="宋体" panose="02010600030101010101" pitchFamily="2" charset="-122"/>
              <a:ea typeface="宋体" panose="02010600030101010101" pitchFamily="2" charset="-122"/>
            </a:endParaRPr>
          </a:p>
          <a:p>
            <a:pPr eaLnBrk="1" hangingPunct="1">
              <a:buFont typeface="Wingdings" panose="05000000000000000000" pitchFamily="2" charset="2"/>
              <a:buNone/>
            </a:pPr>
            <a:r>
              <a:rPr lang="en-US" altLang="zh-CN" dirty="0" smtClean="0">
                <a:solidFill>
                  <a:srgbClr val="0000FF"/>
                </a:solidFill>
                <a:latin typeface="宋体" panose="02010600030101010101" pitchFamily="2" charset="-122"/>
                <a:ea typeface="宋体" panose="02010600030101010101" pitchFamily="2" charset="-122"/>
                <a:sym typeface="+mn-ea"/>
              </a:rPr>
              <a:t>  </a:t>
            </a:r>
            <a:r>
              <a:rPr lang="zh-CN" altLang="en-US" dirty="0" smtClean="0">
                <a:solidFill>
                  <a:srgbClr val="0000FF"/>
                </a:solidFill>
                <a:latin typeface="宋体" panose="02010600030101010101" pitchFamily="2" charset="-122"/>
                <a:ea typeface="宋体" panose="02010600030101010101" pitchFamily="2" charset="-122"/>
                <a:sym typeface="+mn-ea"/>
              </a:rPr>
              <a:t>推出</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学生认证专属折扣</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（如</a:t>
            </a:r>
            <a:r>
              <a:rPr lang="en-US" altLang="zh-CN" dirty="0" smtClean="0">
                <a:solidFill>
                  <a:srgbClr val="0000FF"/>
                </a:solidFill>
                <a:latin typeface="宋体" panose="02010600030101010101" pitchFamily="2" charset="-122"/>
                <a:ea typeface="宋体" panose="02010600030101010101" pitchFamily="2" charset="-122"/>
                <a:sym typeface="+mn-ea"/>
              </a:rPr>
              <a:t>5</a:t>
            </a:r>
            <a:r>
              <a:rPr lang="zh-CN" altLang="en-US" dirty="0" smtClean="0">
                <a:solidFill>
                  <a:srgbClr val="0000FF"/>
                </a:solidFill>
                <a:latin typeface="宋体" panose="02010600030101010101" pitchFamily="2" charset="-122"/>
                <a:ea typeface="宋体" panose="02010600030101010101" pitchFamily="2" charset="-122"/>
                <a:sym typeface="+mn-ea"/>
              </a:rPr>
              <a:t>折券）和</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宿舍拼单满减</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活动，降低尝新门槛。同时设计</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邀请好友得免费咖啡</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裂变机制，利用大学生强社交属性实现低成本拉新。</a:t>
            </a:r>
            <a:endParaRPr lang="zh-CN" altLang="en-US" dirty="0" smtClean="0">
              <a:solidFill>
                <a:srgbClr val="0000FF"/>
              </a:solidFill>
              <a:latin typeface="宋体" panose="02010600030101010101" pitchFamily="2" charset="-122"/>
              <a:ea typeface="宋体" panose="02010600030101010101" pitchFamily="2" charset="-122"/>
            </a:endParaRPr>
          </a:p>
          <a:p>
            <a:pPr algn="l" eaLnBrk="1" hangingPunct="1">
              <a:buClrTx/>
              <a:buSzTx/>
              <a:buFont typeface="Wingdings" panose="05000000000000000000" pitchFamily="2" charset="2"/>
              <a:buNone/>
            </a:pPr>
            <a:r>
              <a:rPr lang="zh-CN" altLang="en-US" b="1" dirty="0" smtClean="0">
                <a:solidFill>
                  <a:srgbClr val="C00000"/>
                </a:solidFill>
                <a:latin typeface="宋体" panose="02010600030101010101" pitchFamily="2" charset="-122"/>
                <a:ea typeface="宋体" panose="02010600030101010101" pitchFamily="2" charset="-122"/>
                <a:sym typeface="+mn-ea"/>
              </a:rPr>
              <a:t>场景化内容种草</a:t>
            </a:r>
            <a:endParaRPr lang="zh-CN" altLang="en-US" b="1" dirty="0" smtClean="0">
              <a:solidFill>
                <a:srgbClr val="C00000"/>
              </a:solidFill>
              <a:latin typeface="宋体" panose="02010600030101010101" pitchFamily="2" charset="-122"/>
              <a:ea typeface="宋体" panose="02010600030101010101" pitchFamily="2" charset="-122"/>
            </a:endParaRPr>
          </a:p>
          <a:p>
            <a:pPr eaLnBrk="1" hangingPunct="1">
              <a:buFont typeface="Wingdings" panose="05000000000000000000" pitchFamily="2" charset="2"/>
              <a:buNone/>
            </a:pPr>
            <a:r>
              <a:rPr lang="en-US" altLang="zh-CN" dirty="0" smtClean="0">
                <a:solidFill>
                  <a:srgbClr val="0000FF"/>
                </a:solidFill>
                <a:latin typeface="宋体" panose="02010600030101010101" pitchFamily="2" charset="-122"/>
                <a:ea typeface="宋体" panose="02010600030101010101" pitchFamily="2" charset="-122"/>
                <a:sym typeface="+mn-ea"/>
              </a:rPr>
              <a:t>  </a:t>
            </a:r>
            <a:r>
              <a:rPr lang="zh-CN" altLang="en-US" dirty="0" smtClean="0">
                <a:solidFill>
                  <a:srgbClr val="0000FF"/>
                </a:solidFill>
                <a:latin typeface="宋体" panose="02010600030101010101" pitchFamily="2" charset="-122"/>
                <a:ea typeface="宋体" panose="02010600030101010101" pitchFamily="2" charset="-122"/>
                <a:sym typeface="+mn-ea"/>
              </a:rPr>
              <a:t>在抖音、小红书投放</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早八续命咖啡</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图书馆自习搭档</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等场景短视频，结合</a:t>
            </a:r>
            <a:r>
              <a:rPr lang="en-US" altLang="zh-CN" dirty="0" smtClean="0">
                <a:solidFill>
                  <a:srgbClr val="0000FF"/>
                </a:solidFill>
                <a:latin typeface="宋体" panose="02010600030101010101" pitchFamily="2" charset="-122"/>
                <a:ea typeface="宋体" panose="02010600030101010101" pitchFamily="2" charset="-122"/>
                <a:sym typeface="+mn-ea"/>
              </a:rPr>
              <a:t>KOL</a:t>
            </a:r>
            <a:r>
              <a:rPr lang="zh-CN" altLang="en-US" dirty="0" smtClean="0">
                <a:solidFill>
                  <a:srgbClr val="0000FF"/>
                </a:solidFill>
                <a:latin typeface="宋体" panose="02010600030101010101" pitchFamily="2" charset="-122"/>
                <a:ea typeface="宋体" panose="02010600030101010101" pitchFamily="2" charset="-122"/>
                <a:sym typeface="+mn-ea"/>
              </a:rPr>
              <a:t>（如校园美食博主）展示咖啡与学习、社交场景的绑定，强化</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瑞幸</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大学生活必备</a:t>
            </a:r>
            <a:r>
              <a:rPr lang="en-US" altLang="zh-CN" dirty="0" smtClean="0">
                <a:solidFill>
                  <a:srgbClr val="0000FF"/>
                </a:solidFill>
                <a:latin typeface="宋体" panose="02010600030101010101" pitchFamily="2" charset="-122"/>
                <a:ea typeface="宋体" panose="02010600030101010101" pitchFamily="2" charset="-122"/>
                <a:sym typeface="+mn-ea"/>
              </a:rPr>
              <a:t>”</a:t>
            </a:r>
            <a:r>
              <a:rPr lang="zh-CN" altLang="en-US" dirty="0" smtClean="0">
                <a:solidFill>
                  <a:srgbClr val="0000FF"/>
                </a:solidFill>
                <a:latin typeface="宋体" panose="02010600030101010101" pitchFamily="2" charset="-122"/>
                <a:ea typeface="宋体" panose="02010600030101010101" pitchFamily="2" charset="-122"/>
                <a:sym typeface="+mn-ea"/>
              </a:rPr>
              <a:t>的认知。</a:t>
            </a:r>
            <a:endParaRPr lang="zh-CN" altLang="en-US" dirty="0" smtClean="0">
              <a:solidFill>
                <a:srgbClr val="0000FF"/>
              </a:solidFill>
              <a:latin typeface="宋体" panose="02010600030101010101" pitchFamily="2" charset="-122"/>
              <a:ea typeface="宋体" panose="02010600030101010101" pitchFamily="2" charset="-122"/>
            </a:endParaRPr>
          </a:p>
          <a:p>
            <a:endParaRPr lang="zh-CN" alt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2484120" y="332740"/>
            <a:ext cx="3446780" cy="730250"/>
          </a:xfrm>
          <a:gradFill>
            <a:gsLst>
              <a:gs pos="50000">
                <a:schemeClr val="accent6"/>
              </a:gs>
              <a:gs pos="0">
                <a:schemeClr val="accent6">
                  <a:lumMod val="25000"/>
                  <a:lumOff val="75000"/>
                </a:schemeClr>
              </a:gs>
              <a:gs pos="100000">
                <a:schemeClr val="accent6">
                  <a:lumMod val="85000"/>
                </a:schemeClr>
              </a:gs>
            </a:gsLst>
            <a:lin ang="5400000" scaled="1"/>
          </a:gradFill>
        </p:spPr>
        <p:txBody>
          <a:bodyPr/>
          <a:p>
            <a:r>
              <a:rPr lang="zh-CN" altLang="en-US">
                <a:solidFill>
                  <a:schemeClr val="tx1"/>
                </a:solidFill>
                <a:sym typeface="+mn-ea"/>
              </a:rPr>
              <a:t>效果与启示</a:t>
            </a:r>
            <a:endParaRPr lang="zh-CN" altLang="en-US">
              <a:solidFill>
                <a:schemeClr val="tx1"/>
              </a:solidFill>
              <a:sym typeface="+mn-ea"/>
            </a:endParaRPr>
          </a:p>
        </p:txBody>
      </p:sp>
      <p:sp>
        <p:nvSpPr>
          <p:cNvPr id="3" name="内容占位符 2"/>
          <p:cNvSpPr>
            <a:spLocks noGrp="1"/>
          </p:cNvSpPr>
          <p:nvPr>
            <p:ph idx="1"/>
          </p:nvPr>
        </p:nvSpPr>
        <p:spPr/>
        <p:txBody>
          <a:bodyPr/>
          <a:p>
            <a:r>
              <a:rPr lang="zh-CN" altLang="en-US">
                <a:solidFill>
                  <a:srgbClr val="C00000"/>
                </a:solidFill>
              </a:rPr>
              <a:t>数据表现：</a:t>
            </a:r>
            <a:r>
              <a:rPr lang="en-US" altLang="zh-CN"/>
              <a:t>2023</a:t>
            </a:r>
            <a:r>
              <a:rPr lang="zh-CN" altLang="en-US"/>
              <a:t>年校园门店销售额同比增长</a:t>
            </a:r>
            <a:r>
              <a:rPr lang="en-US" altLang="zh-CN"/>
              <a:t>120%</a:t>
            </a:r>
            <a:r>
              <a:rPr lang="zh-CN" altLang="en-US"/>
              <a:t>，大学生用户占比达</a:t>
            </a:r>
            <a:r>
              <a:rPr lang="en-US" altLang="zh-CN"/>
              <a:t>35%5</a:t>
            </a:r>
            <a:r>
              <a:rPr lang="zh-CN" altLang="en-US"/>
              <a:t>；</a:t>
            </a:r>
            <a:endParaRPr lang="zh-CN" altLang="en-US"/>
          </a:p>
          <a:p>
            <a:endParaRPr lang="en-US" altLang="zh-CN"/>
          </a:p>
          <a:p>
            <a:r>
              <a:rPr lang="zh-CN" altLang="en-US">
                <a:solidFill>
                  <a:srgbClr val="C00000"/>
                </a:solidFill>
              </a:rPr>
              <a:t>偏好养成：</a:t>
            </a:r>
            <a:r>
              <a:rPr lang="zh-CN" altLang="en-US"/>
              <a:t>通过高频优惠和场景绑定，将咖啡从</a:t>
            </a:r>
            <a:r>
              <a:rPr lang="en-US" altLang="zh-CN"/>
              <a:t>“</a:t>
            </a:r>
            <a:r>
              <a:rPr lang="zh-CN" altLang="en-US"/>
              <a:t>可选消费品</a:t>
            </a:r>
            <a:r>
              <a:rPr lang="en-US" altLang="zh-CN"/>
              <a:t>”</a:t>
            </a:r>
            <a:r>
              <a:rPr lang="zh-CN" altLang="en-US"/>
              <a:t>转化为</a:t>
            </a:r>
            <a:r>
              <a:rPr lang="en-US" altLang="zh-CN"/>
              <a:t>“</a:t>
            </a:r>
            <a:r>
              <a:rPr lang="zh-CN" altLang="en-US"/>
              <a:t>日常刚需</a:t>
            </a:r>
            <a:r>
              <a:rPr lang="en-US" altLang="zh-CN"/>
              <a:t>”</a:t>
            </a:r>
            <a:r>
              <a:rPr lang="zh-CN" altLang="en-US"/>
              <a:t>，培养持续性消费习惯；</a:t>
            </a:r>
            <a:endParaRPr lang="zh-CN" altLang="en-US"/>
          </a:p>
          <a:p>
            <a:endParaRPr lang="en-US" altLang="zh-CN"/>
          </a:p>
          <a:p>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zh-CN" altLang="en-US">
              <a:solidFill>
                <a:schemeClr val="bg1"/>
              </a:solidFill>
              <a:latin typeface="Verdana" panose="020B0604030504040204" pitchFamily="34" charset="0"/>
              <a:ea typeface="宋体" panose="02010600030101010101" pitchFamily="2" charset="-122"/>
            </a:endParaRPr>
          </a:p>
        </p:txBody>
      </p:sp>
      <p:sp>
        <p:nvSpPr>
          <p:cNvPr id="65539"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zh-CN" altLang="en-US">
              <a:solidFill>
                <a:schemeClr val="bg1"/>
              </a:solidFill>
              <a:latin typeface="宋体" panose="02010600030101010101" pitchFamily="2" charset="-122"/>
              <a:ea typeface="宋体" panose="02010600030101010101" pitchFamily="2" charset="-122"/>
            </a:endParaRPr>
          </a:p>
        </p:txBody>
      </p:sp>
      <p:sp>
        <p:nvSpPr>
          <p:cNvPr id="65541" name="Rectangle 4"/>
          <p:cNvSpPr txBox="1">
            <a:spLocks noChangeArrowheads="1"/>
          </p:cNvSpPr>
          <p:nvPr/>
        </p:nvSpPr>
        <p:spPr bwMode="auto">
          <a:xfrm>
            <a:off x="611560" y="1268760"/>
            <a:ext cx="8305800" cy="478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buFont typeface="Arial" panose="020B0604020202020204" pitchFamily="34" charset="0"/>
              <a:buNone/>
            </a:pPr>
            <a:r>
              <a:rPr lang="zh-CN" altLang="en-US" sz="3200" b="1" dirty="0">
                <a:solidFill>
                  <a:srgbClr val="0000FF"/>
                </a:solidFill>
                <a:latin typeface="宋体" panose="02010600030101010101" pitchFamily="2" charset="-122"/>
                <a:ea typeface="宋体" panose="02010600030101010101" pitchFamily="2" charset="-122"/>
                <a:cs typeface="Arial" panose="020B0604020202020204" pitchFamily="34" charset="0"/>
              </a:rPr>
              <a:t>二、不同的消费群体，由于其收人与社会地位不同，个人立场和伦理道德观的不同，对产品的偏好也不同。</a:t>
            </a:r>
            <a:r>
              <a:rPr lang="zh-CN" altLang="en-US" sz="3200" b="1" dirty="0">
                <a:latin typeface="宋体" panose="02010600030101010101" pitchFamily="2" charset="-122"/>
                <a:ea typeface="宋体" panose="02010600030101010101" pitchFamily="2" charset="-122"/>
                <a:cs typeface="Arial" panose="020B0604020202020204" pitchFamily="34" charset="0"/>
              </a:rPr>
              <a:t> </a:t>
            </a:r>
            <a:endParaRPr lang="en-US" altLang="zh-CN" sz="3200" b="1" dirty="0" smtClean="0">
              <a:latin typeface="宋体" panose="02010600030101010101" pitchFamily="2" charset="-122"/>
              <a:ea typeface="宋体" panose="02010600030101010101" pitchFamily="2" charset="-122"/>
              <a:cs typeface="Arial" panose="020B0604020202020204" pitchFamily="34" charset="0"/>
            </a:endParaRPr>
          </a:p>
          <a:p>
            <a:pPr eaLnBrk="1" hangingPunct="1">
              <a:lnSpc>
                <a:spcPct val="120000"/>
              </a:lnSpc>
              <a:buFont typeface="Arial" panose="020B0604020202020204" pitchFamily="34" charset="0"/>
              <a:buNone/>
            </a:pPr>
            <a:r>
              <a:rPr lang="zh-CN" altLang="en-US" sz="2800" dirty="0" smtClean="0">
                <a:latin typeface="宋体" panose="02010600030101010101" pitchFamily="2" charset="-122"/>
                <a:ea typeface="宋体" panose="02010600030101010101" pitchFamily="2" charset="-122"/>
              </a:rPr>
              <a:t>    企业</a:t>
            </a:r>
            <a:r>
              <a:rPr lang="zh-CN" altLang="en-US" sz="2800" dirty="0">
                <a:latin typeface="宋体" panose="02010600030101010101" pitchFamily="2" charset="-122"/>
                <a:ea typeface="宋体" panose="02010600030101010101" pitchFamily="2" charset="-122"/>
              </a:rPr>
              <a:t>在开发产品时要定位于某一群体消费者，根据特定群体的爱好来开发产品这就是市场营销中所说的产品市场细分与市场定位。换而言之，</a:t>
            </a:r>
            <a:r>
              <a:rPr lang="zh-CN" altLang="en-US" sz="2800" b="1" dirty="0">
                <a:solidFill>
                  <a:srgbClr val="FF0000"/>
                </a:solidFill>
                <a:latin typeface="宋体" panose="02010600030101010101" pitchFamily="2" charset="-122"/>
                <a:ea typeface="宋体" panose="02010600030101010101" pitchFamily="2" charset="-122"/>
              </a:rPr>
              <a:t>企业在开发一种新产品时一定要知道是为谁服务的，这个服务对象的特定消费者偏好是什么。 </a:t>
            </a:r>
            <a:endParaRPr lang="zh-CN" altLang="en-US" sz="2800" b="1" dirty="0">
              <a:solidFill>
                <a:srgbClr val="FF0000"/>
              </a:soli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Rectangle 2"/>
          <p:cNvSpPr>
            <a:spLocks noGrp="1" noChangeArrowheads="1"/>
          </p:cNvSpPr>
          <p:nvPr>
            <p:ph type="title"/>
          </p:nvPr>
        </p:nvSpPr>
        <p:spPr>
          <a:xfrm>
            <a:off x="2771800" y="134021"/>
            <a:ext cx="4951462" cy="774700"/>
          </a:xfrm>
          <a:solidFill>
            <a:srgbClr val="FFC000"/>
          </a:solidFill>
        </p:spPr>
        <p:txBody>
          <a:bodyPr/>
          <a:lstStyle/>
          <a:p>
            <a:pPr eaLnBrk="1" hangingPunct="1"/>
            <a:r>
              <a:rPr lang="zh-CN" altLang="en-US" sz="2800" dirty="0" smtClean="0"/>
              <a:t>案例：海</a:t>
            </a:r>
            <a:r>
              <a:rPr lang="zh-CN" altLang="en-US" sz="2800" dirty="0" smtClean="0"/>
              <a:t>尔美国成</a:t>
            </a:r>
            <a:r>
              <a:rPr lang="zh-CN" altLang="en-US" sz="2800" dirty="0" smtClean="0"/>
              <a:t>功的奥秘</a:t>
            </a:r>
            <a:endParaRPr lang="zh-CN" altLang="en-US" sz="2800" dirty="0" smtClean="0"/>
          </a:p>
        </p:txBody>
      </p:sp>
      <p:sp>
        <p:nvSpPr>
          <p:cNvPr id="514051" name="Rectangle 3"/>
          <p:cNvSpPr>
            <a:spLocks noGrp="1" noChangeArrowheads="1"/>
          </p:cNvSpPr>
          <p:nvPr>
            <p:ph idx="1"/>
          </p:nvPr>
        </p:nvSpPr>
        <p:spPr>
          <a:xfrm>
            <a:off x="107506" y="1095524"/>
            <a:ext cx="8640959" cy="5357813"/>
          </a:xfrm>
        </p:spPr>
        <p:txBody>
          <a:bodyPr/>
          <a:lstStyle/>
          <a:p>
            <a:pPr eaLnBrk="1" hangingPunct="1">
              <a:lnSpc>
                <a:spcPct val="150000"/>
              </a:lnSpc>
              <a:spcBef>
                <a:spcPts val="20"/>
              </a:spcBef>
              <a:spcAft>
                <a:spcPts val="0"/>
              </a:spcAft>
              <a:buFont typeface="Wingdings" panose="05000000000000000000" pitchFamily="2" charset="2"/>
              <a:buNone/>
            </a:pPr>
            <a:r>
              <a:rPr lang="en-US" altLang="zh-CN" sz="2000" dirty="0" smtClean="0">
                <a:latin typeface="宋体" panose="02010600030101010101" pitchFamily="2" charset="-122"/>
                <a:ea typeface="宋体" panose="02010600030101010101" pitchFamily="2" charset="-122"/>
              </a:rPr>
              <a:t>       </a:t>
            </a:r>
            <a:r>
              <a:rPr lang="en-US" altLang="zh-CN" sz="2200" dirty="0" smtClean="0">
                <a:latin typeface="宋体" panose="02010600030101010101" pitchFamily="2" charset="-122"/>
                <a:ea typeface="宋体" panose="02010600030101010101" pitchFamily="2" charset="-122"/>
              </a:rPr>
              <a:t>1999</a:t>
            </a:r>
            <a:r>
              <a:rPr lang="zh-CN" altLang="en-US" sz="2200" dirty="0" smtClean="0">
                <a:latin typeface="宋体" panose="02010600030101010101" pitchFamily="2" charset="-122"/>
                <a:ea typeface="宋体" panose="02010600030101010101" pitchFamily="2" charset="-122"/>
              </a:rPr>
              <a:t>年</a:t>
            </a:r>
            <a:r>
              <a:rPr lang="en-US" altLang="zh-CN" sz="2200" dirty="0" smtClean="0">
                <a:latin typeface="宋体" panose="02010600030101010101" pitchFamily="2" charset="-122"/>
                <a:ea typeface="宋体" panose="02010600030101010101" pitchFamily="2" charset="-122"/>
              </a:rPr>
              <a:t>4</a:t>
            </a:r>
            <a:r>
              <a:rPr lang="zh-CN" altLang="en-US" sz="2200" dirty="0" smtClean="0">
                <a:latin typeface="宋体" panose="02010600030101010101" pitchFamily="2" charset="-122"/>
                <a:ea typeface="宋体" panose="02010600030101010101" pitchFamily="2" charset="-122"/>
              </a:rPr>
              <a:t>月</a:t>
            </a:r>
            <a:r>
              <a:rPr lang="en-US" altLang="zh-CN" sz="2200" dirty="0" smtClean="0">
                <a:latin typeface="宋体" panose="02010600030101010101" pitchFamily="2" charset="-122"/>
                <a:ea typeface="宋体" panose="02010600030101010101" pitchFamily="2" charset="-122"/>
              </a:rPr>
              <a:t>30</a:t>
            </a:r>
            <a:r>
              <a:rPr lang="zh-CN" altLang="en-US" sz="2200" dirty="0" smtClean="0">
                <a:latin typeface="宋体" panose="02010600030101010101" pitchFamily="2" charset="-122"/>
                <a:ea typeface="宋体" panose="02010600030101010101" pitchFamily="2" charset="-122"/>
              </a:rPr>
              <a:t>日，在美国南卡罗莱纳州中部的一个</a:t>
            </a:r>
            <a:r>
              <a:rPr lang="zh-CN" altLang="en-US" sz="2200" dirty="0" smtClean="0">
                <a:highlight>
                  <a:srgbClr val="FFFF00"/>
                </a:highlight>
                <a:latin typeface="宋体" panose="02010600030101010101" pitchFamily="2" charset="-122"/>
                <a:ea typeface="宋体" panose="02010600030101010101" pitchFamily="2" charset="-122"/>
              </a:rPr>
              <a:t>人口为</a:t>
            </a:r>
            <a:r>
              <a:rPr lang="en-US" altLang="zh-CN" sz="2200" dirty="0" smtClean="0">
                <a:highlight>
                  <a:srgbClr val="FFFF00"/>
                </a:highlight>
                <a:latin typeface="宋体" panose="02010600030101010101" pitchFamily="2" charset="-122"/>
                <a:ea typeface="宋体" panose="02010600030101010101" pitchFamily="2" charset="-122"/>
              </a:rPr>
              <a:t>8000</a:t>
            </a:r>
            <a:r>
              <a:rPr lang="zh-CN" altLang="en-US" sz="2200" dirty="0" smtClean="0">
                <a:highlight>
                  <a:srgbClr val="FFFF00"/>
                </a:highlight>
                <a:latin typeface="宋体" panose="02010600030101010101" pitchFamily="2" charset="-122"/>
                <a:ea typeface="宋体" panose="02010600030101010101" pitchFamily="2" charset="-122"/>
              </a:rPr>
              <a:t>人的小镇坎姆登</a:t>
            </a:r>
            <a:r>
              <a:rPr lang="zh-CN" altLang="en-US" sz="2200" dirty="0" smtClean="0">
                <a:latin typeface="宋体" panose="02010600030101010101" pitchFamily="2" charset="-122"/>
                <a:ea typeface="宋体" panose="02010600030101010101" pitchFamily="2" charset="-122"/>
              </a:rPr>
              <a:t>（</a:t>
            </a:r>
            <a:r>
              <a:rPr lang="en-US" altLang="zh-CN" sz="2200" dirty="0" smtClean="0">
                <a:latin typeface="宋体" panose="02010600030101010101" pitchFamily="2" charset="-122"/>
                <a:ea typeface="宋体" panose="02010600030101010101" pitchFamily="2" charset="-122"/>
              </a:rPr>
              <a:t>Camden</a:t>
            </a:r>
            <a:r>
              <a:rPr lang="zh-CN" altLang="en-US" sz="2200" dirty="0" smtClean="0">
                <a:latin typeface="宋体" panose="02010600030101010101" pitchFamily="2" charset="-122"/>
                <a:ea typeface="宋体" panose="02010600030101010101" pitchFamily="2" charset="-122"/>
              </a:rPr>
              <a:t>），举行了</a:t>
            </a:r>
            <a:r>
              <a:rPr lang="zh-CN" altLang="en-US" sz="2200" dirty="0" smtClean="0">
                <a:highlight>
                  <a:srgbClr val="FFFF00"/>
                </a:highlight>
                <a:latin typeface="宋体" panose="02010600030101010101" pitchFamily="2" charset="-122"/>
                <a:ea typeface="宋体" panose="02010600030101010101" pitchFamily="2" charset="-122"/>
              </a:rPr>
              <a:t>海尔投资</a:t>
            </a:r>
            <a:r>
              <a:rPr lang="en-US" altLang="zh-CN" sz="2200" dirty="0" smtClean="0">
                <a:highlight>
                  <a:srgbClr val="FFFF00"/>
                </a:highlight>
                <a:latin typeface="宋体" panose="02010600030101010101" pitchFamily="2" charset="-122"/>
                <a:ea typeface="宋体" panose="02010600030101010101" pitchFamily="2" charset="-122"/>
              </a:rPr>
              <a:t>3000</a:t>
            </a:r>
            <a:r>
              <a:rPr lang="zh-CN" altLang="en-US" sz="2200" dirty="0" smtClean="0">
                <a:highlight>
                  <a:srgbClr val="FFFF00"/>
                </a:highlight>
                <a:latin typeface="宋体" panose="02010600030101010101" pitchFamily="2" charset="-122"/>
                <a:ea typeface="宋体" panose="02010600030101010101" pitchFamily="2" charset="-122"/>
              </a:rPr>
              <a:t>万美元的海尔生产中心的奠基仪式</a:t>
            </a:r>
            <a:r>
              <a:rPr lang="zh-CN" altLang="en-US" sz="2200" dirty="0" smtClean="0">
                <a:latin typeface="宋体" panose="02010600030101010101" pitchFamily="2" charset="-122"/>
                <a:ea typeface="宋体" panose="02010600030101010101" pitchFamily="2" charset="-122"/>
              </a:rPr>
              <a:t>。一年多以后，第一台带有“美国制造”标签的海尔冰箱从漂亮的生产线走下来，海尔从此开始了在美国制造冰箱的历史。海尔成为了</a:t>
            </a:r>
            <a:r>
              <a:rPr lang="zh-CN" altLang="en-US" sz="2200" dirty="0" smtClean="0">
                <a:highlight>
                  <a:srgbClr val="FFFF00"/>
                </a:highlight>
                <a:latin typeface="宋体" panose="02010600030101010101" pitchFamily="2" charset="-122"/>
                <a:ea typeface="宋体" panose="02010600030101010101" pitchFamily="2" charset="-122"/>
              </a:rPr>
              <a:t>中国第一家在美国制造和销售产品的公司</a:t>
            </a:r>
            <a:r>
              <a:rPr lang="zh-CN" altLang="en-US" sz="2200" dirty="0" smtClean="0">
                <a:latin typeface="宋体" panose="02010600030101010101" pitchFamily="2" charset="-122"/>
                <a:ea typeface="宋体" panose="02010600030101010101" pitchFamily="2" charset="-122"/>
              </a:rPr>
              <a:t>。</a:t>
            </a:r>
            <a:endParaRPr lang="zh-CN" altLang="en-US" sz="2200" dirty="0" smtClean="0">
              <a:latin typeface="宋体" panose="02010600030101010101" pitchFamily="2" charset="-122"/>
              <a:ea typeface="宋体" panose="02010600030101010101" pitchFamily="2" charset="-122"/>
            </a:endParaRPr>
          </a:p>
          <a:p>
            <a:pPr eaLnBrk="1" hangingPunct="1">
              <a:lnSpc>
                <a:spcPct val="150000"/>
              </a:lnSpc>
              <a:spcBef>
                <a:spcPts val="20"/>
              </a:spcBef>
              <a:spcAft>
                <a:spcPts val="0"/>
              </a:spcAft>
              <a:buFont typeface="Wingdings" panose="05000000000000000000" pitchFamily="2" charset="2"/>
              <a:buNone/>
            </a:pPr>
            <a:r>
              <a:rPr lang="zh-CN" altLang="en-US" sz="2200" dirty="0" smtClean="0">
                <a:latin typeface="宋体" panose="02010600030101010101" pitchFamily="2" charset="-122"/>
                <a:ea typeface="宋体" panose="02010600030101010101" pitchFamily="2" charset="-122"/>
              </a:rPr>
              <a:t>       美国家电市场名牌荟萃，竞争激烈，几乎是所有品牌的竞技场。而且在美国本土，家用电器也早已是处于成熟期的产品。通用、惠尔浦和</a:t>
            </a:r>
            <a:r>
              <a:rPr lang="en-US" altLang="zh-CN" sz="2200" dirty="0" smtClean="0">
                <a:latin typeface="宋体" panose="02010600030101010101" pitchFamily="2" charset="-122"/>
                <a:ea typeface="宋体" panose="02010600030101010101" pitchFamily="2" charset="-122"/>
              </a:rPr>
              <a:t>Maytag</a:t>
            </a:r>
            <a:r>
              <a:rPr lang="zh-CN" altLang="en-US" sz="2200" dirty="0" smtClean="0">
                <a:latin typeface="宋体" panose="02010600030101010101" pitchFamily="2" charset="-122"/>
                <a:ea typeface="宋体" panose="02010600030101010101" pitchFamily="2" charset="-122"/>
              </a:rPr>
              <a:t>这三大美国电器生产商虎视眈眈，自然不会坐视不理，一场商业激战在所难免。那么，海尔靠什么来同这些美国著名企业叫板呢？</a:t>
            </a:r>
            <a:endParaRPr lang="zh-CN" altLang="en-US" sz="2200" dirty="0" smtClean="0">
              <a:latin typeface="宋体" panose="02010600030101010101" pitchFamily="2" charset="-122"/>
              <a:ea typeface="宋体" panose="02010600030101010101" pitchFamily="2" charset="-122"/>
            </a:endParaRPr>
          </a:p>
          <a:p>
            <a:pPr eaLnBrk="1" hangingPunct="1">
              <a:lnSpc>
                <a:spcPct val="150000"/>
              </a:lnSpc>
              <a:spcBef>
                <a:spcPts val="20"/>
              </a:spcBef>
              <a:spcAft>
                <a:spcPts val="0"/>
              </a:spcAft>
              <a:buFont typeface="Wingdings" panose="05000000000000000000" pitchFamily="2" charset="2"/>
              <a:buNone/>
            </a:pPr>
            <a:r>
              <a:rPr lang="zh-CN" altLang="en-US" sz="2200" dirty="0" smtClean="0">
                <a:latin typeface="宋体" panose="02010600030101010101" pitchFamily="2" charset="-122"/>
                <a:ea typeface="宋体" panose="02010600030101010101" pitchFamily="2" charset="-122"/>
              </a:rPr>
              <a:t>      </a:t>
            </a:r>
            <a:endParaRPr lang="zh-CN" altLang="en-US" sz="2200" b="1" dirty="0" smtClean="0">
              <a:solidFill>
                <a:srgbClr val="0000FF"/>
              </a:solidFill>
            </a:endParaRPr>
          </a:p>
        </p:txBody>
      </p:sp>
      <p:sp>
        <p:nvSpPr>
          <p:cNvPr id="66562"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4050"/>
                                        </p:tgtEl>
                                        <p:attrNameLst>
                                          <p:attrName>style.visibility</p:attrName>
                                        </p:attrNameLst>
                                      </p:cBhvr>
                                      <p:to>
                                        <p:strVal val="visible"/>
                                      </p:to>
                                    </p:set>
                                    <p:anim calcmode="lin" valueType="num">
                                      <p:cBhvr additive="base">
                                        <p:cTn id="7" dur="500" fill="hold"/>
                                        <p:tgtEl>
                                          <p:spTgt spid="514050"/>
                                        </p:tgtEl>
                                        <p:attrNameLst>
                                          <p:attrName>ppt_x</p:attrName>
                                        </p:attrNameLst>
                                      </p:cBhvr>
                                      <p:tavLst>
                                        <p:tav tm="0">
                                          <p:val>
                                            <p:strVal val="#ppt_x"/>
                                          </p:val>
                                        </p:tav>
                                        <p:tav tm="100000">
                                          <p:val>
                                            <p:strVal val="#ppt_x"/>
                                          </p:val>
                                        </p:tav>
                                      </p:tavLst>
                                    </p:anim>
                                    <p:anim calcmode="lin" valueType="num">
                                      <p:cBhvr additive="base">
                                        <p:cTn id="8" dur="500" fill="hold"/>
                                        <p:tgtEl>
                                          <p:spTgt spid="51405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14051">
                                            <p:txEl>
                                              <p:pRg st="0" end="0"/>
                                            </p:txEl>
                                          </p:spTgt>
                                        </p:tgtEl>
                                        <p:attrNameLst>
                                          <p:attrName>style.visibility</p:attrName>
                                        </p:attrNameLst>
                                      </p:cBhvr>
                                      <p:to>
                                        <p:strVal val="visible"/>
                                      </p:to>
                                    </p:set>
                                    <p:anim calcmode="lin" valueType="num">
                                      <p:cBhvr additive="base">
                                        <p:cTn id="13" dur="500" fill="hold"/>
                                        <p:tgtEl>
                                          <p:spTgt spid="51405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40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14051">
                                            <p:txEl>
                                              <p:pRg st="1" end="1"/>
                                            </p:txEl>
                                          </p:spTgt>
                                        </p:tgtEl>
                                        <p:attrNameLst>
                                          <p:attrName>style.visibility</p:attrName>
                                        </p:attrNameLst>
                                      </p:cBhvr>
                                      <p:to>
                                        <p:strVal val="visible"/>
                                      </p:to>
                                    </p:set>
                                    <p:anim calcmode="lin" valueType="num">
                                      <p:cBhvr additive="base">
                                        <p:cTn id="19" dur="500" fill="hold"/>
                                        <p:tgtEl>
                                          <p:spTgt spid="514051">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40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14051">
                                            <p:txEl>
                                              <p:pRg st="2" end="2"/>
                                            </p:txEl>
                                          </p:spTgt>
                                        </p:tgtEl>
                                        <p:attrNameLst>
                                          <p:attrName>style.visibility</p:attrName>
                                        </p:attrNameLst>
                                      </p:cBhvr>
                                      <p:to>
                                        <p:strVal val="visible"/>
                                      </p:to>
                                    </p:set>
                                    <p:anim calcmode="lin" valueType="num">
                                      <p:cBhvr additive="base">
                                        <p:cTn id="25" dur="500" fill="hold"/>
                                        <p:tgtEl>
                                          <p:spTgt spid="514051">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40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050"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95605" y="981076"/>
            <a:ext cx="8229600" cy="4525963"/>
          </a:xfrm>
          <a:ln w="34925" cmpd="sng">
            <a:solidFill>
              <a:srgbClr val="FF0000"/>
            </a:solidFill>
            <a:prstDash val="solid"/>
          </a:ln>
        </p:spPr>
        <p:txBody>
          <a:bodyPr/>
          <a:p>
            <a:pPr eaLnBrk="1" hangingPunct="1">
              <a:lnSpc>
                <a:spcPct val="150000"/>
              </a:lnSpc>
              <a:buFont typeface="Wingdings" panose="05000000000000000000" pitchFamily="2" charset="2"/>
              <a:buNone/>
            </a:pPr>
            <a:r>
              <a:rPr lang="en-US" altLang="zh-CN" dirty="0" smtClean="0">
                <a:ln>
                  <a:solidFill>
                    <a:schemeClr val="tx1"/>
                  </a:solidFill>
                  <a:prstDash val="solid"/>
                </a:ln>
                <a:latin typeface="宋体" panose="02010600030101010101" pitchFamily="2" charset="-122"/>
                <a:ea typeface="宋体" panose="02010600030101010101" pitchFamily="2" charset="-122"/>
                <a:sym typeface="+mn-ea"/>
              </a:rPr>
              <a:t>  </a:t>
            </a:r>
            <a:r>
              <a:rPr lang="zh-CN" altLang="en-US" dirty="0" smtClean="0">
                <a:ln>
                  <a:solidFill>
                    <a:schemeClr val="tx1"/>
                  </a:solidFill>
                  <a:prstDash val="solid"/>
                </a:ln>
                <a:latin typeface="宋体" panose="02010600030101010101" pitchFamily="2" charset="-122"/>
                <a:ea typeface="宋体" panose="02010600030101010101" pitchFamily="2" charset="-122"/>
                <a:sym typeface="+mn-ea"/>
              </a:rPr>
              <a:t>在美国</a:t>
            </a:r>
            <a:r>
              <a:rPr lang="en-US" altLang="zh-CN" dirty="0" smtClean="0">
                <a:ln>
                  <a:solidFill>
                    <a:schemeClr val="tx1"/>
                  </a:solidFill>
                  <a:prstDash val="solid"/>
                </a:ln>
                <a:latin typeface="宋体" panose="02010600030101010101" pitchFamily="2" charset="-122"/>
                <a:ea typeface="宋体" panose="02010600030101010101" pitchFamily="2" charset="-122"/>
                <a:sym typeface="+mn-ea"/>
              </a:rPr>
              <a:t>200L</a:t>
            </a:r>
            <a:r>
              <a:rPr lang="zh-CN" altLang="en-US" dirty="0" smtClean="0">
                <a:ln>
                  <a:solidFill>
                    <a:schemeClr val="tx1"/>
                  </a:solidFill>
                  <a:prstDash val="solid"/>
                </a:ln>
                <a:latin typeface="宋体" panose="02010600030101010101" pitchFamily="2" charset="-122"/>
                <a:ea typeface="宋体" panose="02010600030101010101" pitchFamily="2" charset="-122"/>
                <a:sym typeface="+mn-ea"/>
              </a:rPr>
              <a:t>以上的大型冰箱被</a:t>
            </a:r>
            <a:r>
              <a:rPr lang="en-US" altLang="zh-CN" dirty="0" smtClean="0">
                <a:ln>
                  <a:solidFill>
                    <a:schemeClr val="tx1"/>
                  </a:solidFill>
                  <a:prstDash val="solid"/>
                </a:ln>
                <a:latin typeface="宋体" panose="02010600030101010101" pitchFamily="2" charset="-122"/>
                <a:ea typeface="宋体" panose="02010600030101010101" pitchFamily="2" charset="-122"/>
                <a:sym typeface="+mn-ea"/>
              </a:rPr>
              <a:t>GE</a:t>
            </a:r>
            <a:r>
              <a:rPr lang="zh-CN" altLang="en-US" dirty="0" smtClean="0">
                <a:ln>
                  <a:solidFill>
                    <a:schemeClr val="tx1"/>
                  </a:solidFill>
                  <a:prstDash val="solid"/>
                </a:ln>
                <a:latin typeface="宋体" panose="02010600030101010101" pitchFamily="2" charset="-122"/>
                <a:ea typeface="宋体" panose="02010600030101010101" pitchFamily="2" charset="-122"/>
                <a:sym typeface="+mn-ea"/>
              </a:rPr>
              <a:t>、惠尔浦等企业所垄断；</a:t>
            </a:r>
            <a:r>
              <a:rPr lang="en-US" altLang="zh-CN" dirty="0" smtClean="0">
                <a:ln>
                  <a:solidFill>
                    <a:schemeClr val="tx1"/>
                  </a:solidFill>
                  <a:prstDash val="solid"/>
                </a:ln>
                <a:latin typeface="宋体" panose="02010600030101010101" pitchFamily="2" charset="-122"/>
                <a:ea typeface="宋体" panose="02010600030101010101" pitchFamily="2" charset="-122"/>
                <a:sym typeface="+mn-ea"/>
              </a:rPr>
              <a:t>160L</a:t>
            </a:r>
            <a:r>
              <a:rPr lang="zh-CN" altLang="en-US" dirty="0" smtClean="0">
                <a:ln>
                  <a:solidFill>
                    <a:schemeClr val="tx1"/>
                  </a:solidFill>
                  <a:prstDash val="solid"/>
                </a:ln>
                <a:latin typeface="宋体" panose="02010600030101010101" pitchFamily="2" charset="-122"/>
                <a:ea typeface="宋体" panose="02010600030101010101" pitchFamily="2" charset="-122"/>
                <a:sym typeface="+mn-ea"/>
              </a:rPr>
              <a:t>以下的冰箱销量较少，</a:t>
            </a:r>
            <a:r>
              <a:rPr lang="en-US" altLang="zh-CN" dirty="0" smtClean="0">
                <a:ln>
                  <a:solidFill>
                    <a:schemeClr val="tx1"/>
                  </a:solidFill>
                  <a:prstDash val="solid"/>
                </a:ln>
                <a:latin typeface="宋体" panose="02010600030101010101" pitchFamily="2" charset="-122"/>
                <a:ea typeface="宋体" panose="02010600030101010101" pitchFamily="2" charset="-122"/>
                <a:sym typeface="+mn-ea"/>
              </a:rPr>
              <a:t>GE</a:t>
            </a:r>
            <a:r>
              <a:rPr lang="zh-CN" altLang="en-US" dirty="0" smtClean="0">
                <a:ln>
                  <a:solidFill>
                    <a:schemeClr val="tx1"/>
                  </a:solidFill>
                  <a:prstDash val="solid"/>
                </a:ln>
                <a:latin typeface="宋体" panose="02010600030101010101" pitchFamily="2" charset="-122"/>
                <a:ea typeface="宋体" panose="02010600030101010101" pitchFamily="2" charset="-122"/>
                <a:sym typeface="+mn-ea"/>
              </a:rPr>
              <a:t>等厂商认为这是一个需求量不大的产品，没有投入多少精力去开发市场，然而，海尔发现美国的家庭人口正在变少，小型冰箱将会越来越受欢迎，独身者和留学生就很喜欢小型冰箱。所以</a:t>
            </a:r>
            <a:r>
              <a:rPr lang="zh-CN" altLang="en-US" b="1" dirty="0" smtClean="0">
                <a:ln>
                  <a:solidFill>
                    <a:schemeClr val="tx1"/>
                  </a:solidFill>
                  <a:prstDash val="solid"/>
                </a:ln>
                <a:solidFill>
                  <a:srgbClr val="0000FF"/>
                </a:solidFill>
                <a:latin typeface="宋体" panose="02010600030101010101" pitchFamily="2" charset="-122"/>
                <a:ea typeface="宋体" panose="02010600030101010101" pitchFamily="2" charset="-122"/>
                <a:sym typeface="+mn-ea"/>
              </a:rPr>
              <a:t>海尔把产品定位在小型冰箱，把消费的群体定位在年轻人</a:t>
            </a:r>
            <a:r>
              <a:rPr lang="zh-CN" altLang="en-US" b="1" dirty="0" smtClean="0">
                <a:ln>
                  <a:solidFill>
                    <a:schemeClr val="tx1"/>
                  </a:solidFill>
                  <a:prstDash val="solid"/>
                </a:ln>
                <a:solidFill>
                  <a:srgbClr val="0000FF"/>
                </a:solidFill>
                <a:sym typeface="+mn-ea"/>
              </a:rPr>
              <a:t>。 </a:t>
            </a:r>
            <a:endParaRPr lang="zh-CN" altLang="en-US" b="1" dirty="0" smtClean="0">
              <a:ln>
                <a:solidFill>
                  <a:schemeClr val="tx1"/>
                </a:solidFill>
                <a:prstDash val="solid"/>
              </a:ln>
              <a:solidFill>
                <a:srgbClr val="0000FF"/>
              </a:solidFill>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ext Box 4"/>
          <p:cNvSpPr txBox="1">
            <a:spLocks noChangeArrowheads="1"/>
          </p:cNvSpPr>
          <p:nvPr/>
        </p:nvSpPr>
        <p:spPr bwMode="auto">
          <a:xfrm>
            <a:off x="395536" y="1797050"/>
            <a:ext cx="8136904" cy="3785652"/>
          </a:xfrm>
          <a:prstGeom prst="rect">
            <a:avLst/>
          </a:prstGeom>
          <a:noFill/>
          <a:ln w="28575">
            <a:solidFill>
              <a:srgbClr val="FF0000"/>
            </a:solidFill>
            <a:miter lim="800000"/>
          </a:ln>
        </p:spPr>
        <p:txBody>
          <a:bodyPr wrap="square">
            <a:spAutoFit/>
          </a:bodyPr>
          <a:lstStyle/>
          <a:p>
            <a:pPr indent="457200">
              <a:lnSpc>
                <a:spcPct val="120000"/>
              </a:lnSpc>
              <a:buFontTx/>
              <a:buNone/>
              <a:defRPr/>
            </a:pPr>
            <a:r>
              <a:rPr lang="zh-CN" altLang="en-US" sz="2000" dirty="0">
                <a:solidFill>
                  <a:schemeClr val="tx1"/>
                </a:solidFill>
                <a:latin typeface="黑体" panose="02010609060101010101" pitchFamily="49" charset="-122"/>
                <a:sym typeface="宋体" panose="02010600030101010101" pitchFamily="2" charset="-122"/>
              </a:rPr>
              <a:t>一对恋人购置下周去拉萨旅游的物品，在采购的过程中两人对购买零食还是</a:t>
            </a:r>
            <a:r>
              <a:rPr lang="en-US" altLang="zh-CN" sz="2000" dirty="0">
                <a:solidFill>
                  <a:schemeClr val="tx1"/>
                </a:solidFill>
                <a:latin typeface="黑体" panose="02010609060101010101" pitchFamily="49" charset="-122"/>
                <a:sym typeface="宋体" panose="02010600030101010101" pitchFamily="2" charset="-122"/>
              </a:rPr>
              <a:t>CD</a:t>
            </a:r>
            <a:r>
              <a:rPr lang="zh-CN" altLang="en-US" sz="2000" dirty="0">
                <a:solidFill>
                  <a:schemeClr val="tx1"/>
                </a:solidFill>
                <a:latin typeface="黑体" panose="02010609060101010101" pitchFamily="49" charset="-122"/>
                <a:sym typeface="宋体" panose="02010600030101010101" pitchFamily="2" charset="-122"/>
              </a:rPr>
              <a:t>碟片产生了不同的看法。喜欢吃零食的女士说：“这次旅行的交通工具是火车，当火车在大西北黄土高原或大沙漠中行驶时，嘴里一边含着话梅，一边眺望车外的风景，那滋味</a:t>
            </a:r>
            <a:r>
              <a:rPr lang="en-US" altLang="zh-CN" sz="2000" dirty="0">
                <a:solidFill>
                  <a:schemeClr val="tx1"/>
                </a:solidFill>
                <a:latin typeface="黑体" panose="02010609060101010101" pitchFamily="49" charset="-122"/>
                <a:sym typeface="宋体" panose="02010600030101010101" pitchFamily="2" charset="-122"/>
              </a:rPr>
              <a:t>……</a:t>
            </a:r>
            <a:r>
              <a:rPr lang="zh-CN" altLang="en-US" sz="2000" dirty="0">
                <a:solidFill>
                  <a:schemeClr val="tx1"/>
                </a:solidFill>
                <a:latin typeface="黑体" panose="02010609060101010101" pitchFamily="49" charset="-122"/>
                <a:sym typeface="宋体" panose="02010600030101010101" pitchFamily="2" charset="-122"/>
              </a:rPr>
              <a:t>若买</a:t>
            </a:r>
            <a:r>
              <a:rPr lang="en-US" altLang="zh-CN" sz="2000" dirty="0">
                <a:solidFill>
                  <a:schemeClr val="tx1"/>
                </a:solidFill>
                <a:latin typeface="黑体" panose="02010609060101010101" pitchFamily="49" charset="-122"/>
                <a:sym typeface="宋体" panose="02010600030101010101" pitchFamily="2" charset="-122"/>
              </a:rPr>
              <a:t>CD</a:t>
            </a:r>
            <a:r>
              <a:rPr lang="zh-CN" altLang="en-US" sz="2000" dirty="0">
                <a:solidFill>
                  <a:schemeClr val="tx1"/>
                </a:solidFill>
                <a:latin typeface="黑体" panose="02010609060101010101" pitchFamily="49" charset="-122"/>
                <a:sym typeface="宋体" panose="02010600030101010101" pitchFamily="2" charset="-122"/>
              </a:rPr>
              <a:t>碟片还要带上</a:t>
            </a:r>
            <a:r>
              <a:rPr lang="en-US" altLang="zh-CN" sz="2000" dirty="0">
                <a:solidFill>
                  <a:schemeClr val="tx1"/>
                </a:solidFill>
                <a:latin typeface="黑体" panose="02010609060101010101" pitchFamily="49" charset="-122"/>
                <a:sym typeface="宋体" panose="02010600030101010101" pitchFamily="2" charset="-122"/>
              </a:rPr>
              <a:t>CD</a:t>
            </a:r>
            <a:r>
              <a:rPr lang="zh-CN" altLang="en-US" sz="2000" dirty="0">
                <a:solidFill>
                  <a:schemeClr val="tx1"/>
                </a:solidFill>
                <a:latin typeface="黑体" panose="02010609060101010101" pitchFamily="49" charset="-122"/>
                <a:sym typeface="宋体" panose="02010600030101010101" pitchFamily="2" charset="-122"/>
              </a:rPr>
              <a:t>播放机，太麻烦了。”而喜欢音乐的男士则提出了另外的观点，他说：“坐火车的时间较长，带一些流行音乐的</a:t>
            </a:r>
            <a:r>
              <a:rPr lang="en-US" altLang="zh-CN" sz="2000" dirty="0">
                <a:solidFill>
                  <a:schemeClr val="tx1"/>
                </a:solidFill>
                <a:latin typeface="黑体" panose="02010609060101010101" pitchFamily="49" charset="-122"/>
                <a:sym typeface="宋体" panose="02010600030101010101" pitchFamily="2" charset="-122"/>
              </a:rPr>
              <a:t>CD</a:t>
            </a:r>
            <a:r>
              <a:rPr lang="zh-CN" altLang="en-US" sz="2000" dirty="0">
                <a:solidFill>
                  <a:schemeClr val="tx1"/>
                </a:solidFill>
                <a:latin typeface="黑体" panose="02010609060101010101" pitchFamily="49" charset="-122"/>
                <a:sym typeface="宋体" panose="02010600030101010101" pitchFamily="2" charset="-122"/>
              </a:rPr>
              <a:t>碟片，可以消磨旅途中的时光，试想一下当法国流行音乐与大西北的风景溶在一起，那效果</a:t>
            </a:r>
            <a:r>
              <a:rPr lang="en-US" altLang="zh-CN" sz="2000" dirty="0">
                <a:solidFill>
                  <a:schemeClr val="tx1"/>
                </a:solidFill>
                <a:latin typeface="黑体" panose="02010609060101010101" pitchFamily="49" charset="-122"/>
                <a:sym typeface="宋体" panose="02010600030101010101" pitchFamily="2" charset="-122"/>
              </a:rPr>
              <a:t>……</a:t>
            </a:r>
            <a:r>
              <a:rPr lang="zh-CN" altLang="en-US" sz="2000" dirty="0">
                <a:solidFill>
                  <a:schemeClr val="tx1"/>
                </a:solidFill>
                <a:latin typeface="黑体" panose="02010609060101010101" pitchFamily="49" charset="-122"/>
                <a:sym typeface="宋体" panose="02010600030101010101" pitchFamily="2" charset="-122"/>
              </a:rPr>
              <a:t>而且拉萨有的是水果，到时候你吃都来不及，还是</a:t>
            </a:r>
            <a:r>
              <a:rPr lang="en-US" altLang="zh-CN" sz="2000" dirty="0">
                <a:solidFill>
                  <a:schemeClr val="tx1"/>
                </a:solidFill>
                <a:latin typeface="黑体" panose="02010609060101010101" pitchFamily="49" charset="-122"/>
                <a:sym typeface="宋体" panose="02010600030101010101" pitchFamily="2" charset="-122"/>
              </a:rPr>
              <a:t>CD</a:t>
            </a:r>
            <a:r>
              <a:rPr lang="zh-CN" altLang="en-US" sz="2000" dirty="0">
                <a:solidFill>
                  <a:schemeClr val="tx1"/>
                </a:solidFill>
                <a:latin typeface="黑体" panose="02010609060101010101" pitchFamily="49" charset="-122"/>
                <a:sym typeface="宋体" panose="02010600030101010101" pitchFamily="2" charset="-122"/>
              </a:rPr>
              <a:t>碟片的效用较大。”一时间，两人谁也说服不了谁。</a:t>
            </a:r>
            <a:endParaRPr lang="zh-CN" altLang="en-US" sz="2000" dirty="0">
              <a:solidFill>
                <a:schemeClr val="tx1"/>
              </a:solidFill>
              <a:latin typeface="黑体" panose="02010609060101010101" pitchFamily="49" charset="-122"/>
              <a:sym typeface="宋体" panose="02010600030101010101" pitchFamily="2" charset="-122"/>
            </a:endParaRPr>
          </a:p>
          <a:p>
            <a:pPr indent="457200">
              <a:lnSpc>
                <a:spcPct val="120000"/>
              </a:lnSpc>
              <a:buFontTx/>
              <a:buNone/>
              <a:defRPr/>
            </a:pPr>
            <a:r>
              <a:rPr lang="zh-CN" altLang="en-US" sz="2000" dirty="0">
                <a:solidFill>
                  <a:schemeClr val="tx1"/>
                </a:solidFill>
                <a:latin typeface="黑体" panose="02010609060101010101" pitchFamily="49" charset="-122"/>
                <a:sym typeface="宋体" panose="02010600030101010101" pitchFamily="2" charset="-122"/>
              </a:rPr>
              <a:t>讨论：到底是零食的效用大还是</a:t>
            </a:r>
            <a:r>
              <a:rPr lang="en-US" altLang="zh-CN" sz="2000" dirty="0">
                <a:solidFill>
                  <a:schemeClr val="tx1"/>
                </a:solidFill>
                <a:latin typeface="黑体" panose="02010609060101010101" pitchFamily="49" charset="-122"/>
                <a:sym typeface="宋体" panose="02010600030101010101" pitchFamily="2" charset="-122"/>
              </a:rPr>
              <a:t>CD</a:t>
            </a:r>
            <a:r>
              <a:rPr lang="zh-CN" altLang="en-US" sz="2000" dirty="0">
                <a:solidFill>
                  <a:schemeClr val="tx1"/>
                </a:solidFill>
                <a:latin typeface="黑体" panose="02010609060101010101" pitchFamily="49" charset="-122"/>
                <a:sym typeface="宋体" panose="02010600030101010101" pitchFamily="2" charset="-122"/>
              </a:rPr>
              <a:t>碟片的效用大？</a:t>
            </a:r>
            <a:endParaRPr lang="zh-CN" altLang="en-US" sz="2400" dirty="0">
              <a:solidFill>
                <a:srgbClr val="00FFCC"/>
              </a:solidFill>
              <a:effectLst>
                <a:outerShdw blurRad="38100" dist="38100" dir="2700000" algn="tl">
                  <a:srgbClr val="C0C0C0"/>
                </a:outerShdw>
              </a:effectLst>
              <a:latin typeface="黑体" panose="02010609060101010101" pitchFamily="49" charset="-122"/>
              <a:sym typeface="宋体" panose="02010600030101010101" pitchFamily="2" charset="-122"/>
            </a:endParaRPr>
          </a:p>
        </p:txBody>
      </p:sp>
      <p:sp>
        <p:nvSpPr>
          <p:cNvPr id="3" name="矩形 2"/>
          <p:cNvSpPr/>
          <p:nvPr/>
        </p:nvSpPr>
        <p:spPr>
          <a:xfrm>
            <a:off x="3203848" y="836712"/>
            <a:ext cx="3070071" cy="584775"/>
          </a:xfrm>
          <a:prstGeom prst="rect">
            <a:avLst/>
          </a:prstGeom>
          <a:solidFill>
            <a:srgbClr val="FFC000"/>
          </a:solidFill>
        </p:spPr>
        <p:txBody>
          <a:bodyPr wrap="none">
            <a:spAutoFit/>
          </a:bodyPr>
          <a:lstStyle/>
          <a:p>
            <a:r>
              <a:rPr lang="zh-CN" altLang="en-US" sz="3200" b="1" dirty="0">
                <a:solidFill>
                  <a:srgbClr val="0000FF"/>
                </a:solidFill>
                <a:latin typeface="方正小标宋简体" pitchFamily="65" charset="-122"/>
                <a:ea typeface="方正小标宋简体" pitchFamily="65" charset="-122"/>
              </a:rPr>
              <a:t>买</a:t>
            </a:r>
            <a:r>
              <a:rPr lang="en-US" altLang="zh-CN" sz="3200" b="1" dirty="0">
                <a:solidFill>
                  <a:srgbClr val="0000FF"/>
                </a:solidFill>
                <a:latin typeface="方正小标宋简体" pitchFamily="65" charset="-122"/>
                <a:ea typeface="方正小标宋简体" pitchFamily="65" charset="-122"/>
              </a:rPr>
              <a:t>CD</a:t>
            </a:r>
            <a:r>
              <a:rPr lang="zh-CN" altLang="en-US" sz="3200" b="1" dirty="0">
                <a:solidFill>
                  <a:srgbClr val="0000FF"/>
                </a:solidFill>
                <a:latin typeface="方正小标宋简体" pitchFamily="65" charset="-122"/>
                <a:ea typeface="方正小标宋简体" pitchFamily="65" charset="-122"/>
              </a:rPr>
              <a:t>还是买零食</a:t>
            </a:r>
            <a:endParaRPr lang="zh-CN" altLang="en-US" sz="3200" b="1" dirty="0">
              <a:solidFill>
                <a:srgbClr val="0000FF"/>
              </a:solidFill>
            </a:endParaRP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grpId="1" nodeType="withEffect">
                                  <p:stCondLst>
                                    <p:cond delay="0"/>
                                  </p:stCondLst>
                                  <p:childTnLst>
                                    <p:set>
                                      <p:cBhvr>
                                        <p:cTn id="6" dur="1" fill="hold">
                                          <p:stCondLst>
                                            <p:cond delay="0"/>
                                          </p:stCondLst>
                                        </p:cTn>
                                        <p:tgtEl>
                                          <p:spTgt spid="8196"/>
                                        </p:tgtEl>
                                        <p:attrNameLst>
                                          <p:attrName>style.visibility</p:attrName>
                                        </p:attrNameLst>
                                      </p:cBhvr>
                                      <p:to>
                                        <p:strVal val="visible"/>
                                      </p:to>
                                    </p:set>
                                    <p:animEffect transition="in" filter="slide(fromTop)">
                                      <p:cBhvr>
                                        <p:cTn id="7" dur="10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ldLvl="0" animBg="1"/>
      <p:bldP spid="8196" grpId="1" bldLvl="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zh-CN" altLang="en-US">
              <a:solidFill>
                <a:schemeClr val="bg1"/>
              </a:solidFill>
              <a:latin typeface="Verdana" panose="020B0604030504040204" pitchFamily="34" charset="0"/>
              <a:ea typeface="宋体" panose="02010600030101010101" pitchFamily="2" charset="-122"/>
            </a:endParaRPr>
          </a:p>
        </p:txBody>
      </p:sp>
      <p:sp>
        <p:nvSpPr>
          <p:cNvPr id="67587"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zh-CN" altLang="en-US">
              <a:solidFill>
                <a:schemeClr val="bg1"/>
              </a:solidFill>
              <a:latin typeface="宋体" panose="02010600030101010101" pitchFamily="2" charset="-122"/>
              <a:ea typeface="宋体" panose="02010600030101010101" pitchFamily="2" charset="-122"/>
            </a:endParaRPr>
          </a:p>
        </p:txBody>
      </p:sp>
      <p:sp>
        <p:nvSpPr>
          <p:cNvPr id="67589" name="Rectangle 4"/>
          <p:cNvSpPr txBox="1">
            <a:spLocks noChangeArrowheads="1"/>
          </p:cNvSpPr>
          <p:nvPr/>
        </p:nvSpPr>
        <p:spPr bwMode="auto">
          <a:xfrm>
            <a:off x="428625" y="1000126"/>
            <a:ext cx="8305800" cy="478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buFont typeface="Arial" panose="020B0604020202020204" pitchFamily="34" charset="0"/>
              <a:buNone/>
            </a:pPr>
            <a:r>
              <a:rPr lang="zh-CN" altLang="en-US" sz="3200" b="1" dirty="0">
                <a:solidFill>
                  <a:srgbClr val="0000FF"/>
                </a:solidFill>
                <a:latin typeface="宋体" panose="02010600030101010101" pitchFamily="2" charset="-122"/>
                <a:ea typeface="宋体" panose="02010600030101010101" pitchFamily="2" charset="-122"/>
                <a:cs typeface="Arial" panose="020B0604020202020204" pitchFamily="34" charset="0"/>
              </a:rPr>
              <a:t>三、边际效用理论在企业经营管理中的应用</a:t>
            </a:r>
            <a:r>
              <a:rPr lang="zh-CN" altLang="en-US" sz="3200" b="1" dirty="0">
                <a:latin typeface="宋体" panose="02010600030101010101" pitchFamily="2" charset="-122"/>
                <a:ea typeface="宋体" panose="02010600030101010101" pitchFamily="2" charset="-122"/>
                <a:cs typeface="Arial" panose="020B0604020202020204" pitchFamily="34" charset="0"/>
              </a:rPr>
              <a:t> </a:t>
            </a:r>
            <a:endParaRPr lang="zh-CN" altLang="en-US" sz="3200" b="1" dirty="0">
              <a:solidFill>
                <a:srgbClr val="0000FF"/>
              </a:solidFill>
              <a:latin typeface="宋体" panose="02010600030101010101" pitchFamily="2" charset="-122"/>
              <a:ea typeface="宋体" panose="02010600030101010101" pitchFamily="2" charset="-122"/>
              <a:cs typeface="Arial" panose="020B0604020202020204" pitchFamily="34" charset="0"/>
            </a:endParaRPr>
          </a:p>
          <a:p>
            <a:pPr eaLnBrk="1" hangingPunct="1">
              <a:lnSpc>
                <a:spcPct val="120000"/>
              </a:lnSpc>
              <a:buFont typeface="Arial" panose="020B0604020202020204" pitchFamily="34" charset="0"/>
              <a:buNone/>
            </a:pPr>
            <a:r>
              <a:rPr lang="zh-CN" altLang="en-US" sz="3200" dirty="0">
                <a:latin typeface="宋体" panose="02010600030101010101" pitchFamily="2" charset="-122"/>
                <a:ea typeface="宋体" panose="02010600030101010101" pitchFamily="2" charset="-122"/>
              </a:rPr>
              <a:t>    </a:t>
            </a:r>
            <a:r>
              <a:rPr lang="zh-CN" altLang="en-US" sz="2800" dirty="0">
                <a:latin typeface="宋体" panose="02010600030101010101" pitchFamily="2" charset="-122"/>
                <a:ea typeface="宋体" panose="02010600030101010101" pitchFamily="2" charset="-122"/>
              </a:rPr>
              <a:t>消费者行为理论还告诉我们，一种产品的边际效用是递减的。如果一种产品仅仅是数量增加，它带给消费者的边际效用就在递减，消费者愿意支付的价格就低了。因此，</a:t>
            </a:r>
            <a:r>
              <a:rPr lang="zh-CN" altLang="en-US" sz="2800" b="1" dirty="0">
                <a:solidFill>
                  <a:srgbClr val="FF0000"/>
                </a:solidFill>
                <a:latin typeface="宋体" panose="02010600030101010101" pitchFamily="2" charset="-122"/>
                <a:ea typeface="宋体" panose="02010600030101010101" pitchFamily="2" charset="-122"/>
              </a:rPr>
              <a:t>企业的产品要多样化，即使是同类产品，只要不相同，就不会引起边际效用递减。边际效用递减原理其实企业要进行创新，生产不同的产品。 </a:t>
            </a:r>
            <a:endParaRPr lang="zh-CN" altLang="en-US" sz="2800" b="1" dirty="0">
              <a:solidFill>
                <a:srgbClr val="FF0000"/>
              </a:soli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6" name="Rectangle 6"/>
          <p:cNvSpPr>
            <a:spLocks noGrp="1" noChangeArrowheads="1"/>
          </p:cNvSpPr>
          <p:nvPr>
            <p:ph type="title"/>
          </p:nvPr>
        </p:nvSpPr>
        <p:spPr>
          <a:xfrm>
            <a:off x="2411762" y="476673"/>
            <a:ext cx="6032153" cy="523875"/>
          </a:xfrm>
          <a:solidFill>
            <a:srgbClr val="FFC000"/>
          </a:solidFill>
        </p:spPr>
        <p:txBody>
          <a:bodyPr/>
          <a:lstStyle/>
          <a:p>
            <a:pPr eaLnBrk="1" hangingPunct="1"/>
            <a:r>
              <a:rPr lang="zh-CN" altLang="en-US" sz="2400" dirty="0" smtClean="0"/>
              <a:t>案例：金王集团</a:t>
            </a:r>
            <a:r>
              <a:rPr lang="en-US" altLang="zh-CN" sz="2400" dirty="0" smtClean="0"/>
              <a:t>——</a:t>
            </a:r>
            <a:r>
              <a:rPr lang="zh-CN" altLang="en-US" sz="2400" dirty="0" smtClean="0"/>
              <a:t>小蜡烛照耀全世界</a:t>
            </a:r>
            <a:endParaRPr lang="zh-CN" altLang="en-US" sz="2400" dirty="0" smtClean="0"/>
          </a:p>
        </p:txBody>
      </p:sp>
      <p:sp>
        <p:nvSpPr>
          <p:cNvPr id="68610"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68611"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pic>
        <p:nvPicPr>
          <p:cNvPr id="68612" name="Picture 3" descr="200811261455450"/>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285750" y="1357313"/>
            <a:ext cx="61722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3" name="Picture 4" descr="W0200609154993847801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00815" y="1071563"/>
            <a:ext cx="2232025" cy="2233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614" name="Picture 5" descr="W02008040739534736665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0815" y="3500437"/>
            <a:ext cx="2232025" cy="208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06886"/>
                                        </p:tgtEl>
                                        <p:attrNameLst>
                                          <p:attrName>style.visibility</p:attrName>
                                        </p:attrNameLst>
                                      </p:cBhvr>
                                      <p:to>
                                        <p:strVal val="visible"/>
                                      </p:to>
                                    </p:set>
                                    <p:anim calcmode="lin" valueType="num">
                                      <p:cBhvr additive="base">
                                        <p:cTn id="7" dur="500" fill="hold"/>
                                        <p:tgtEl>
                                          <p:spTgt spid="506886"/>
                                        </p:tgtEl>
                                        <p:attrNameLst>
                                          <p:attrName>ppt_x</p:attrName>
                                        </p:attrNameLst>
                                      </p:cBhvr>
                                      <p:tavLst>
                                        <p:tav tm="0">
                                          <p:val>
                                            <p:strVal val="#ppt_x"/>
                                          </p:val>
                                        </p:tav>
                                        <p:tav tm="100000">
                                          <p:val>
                                            <p:strVal val="#ppt_x"/>
                                          </p:val>
                                        </p:tav>
                                      </p:tavLst>
                                    </p:anim>
                                    <p:anim calcmode="lin" valueType="num">
                                      <p:cBhvr additive="base">
                                        <p:cTn id="8" dur="500" fill="hold"/>
                                        <p:tgtEl>
                                          <p:spTgt spid="5068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688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p:nvPr/>
        </p:nvPicPr>
        <p:blipFill>
          <a:blip r:embed="rId1"/>
          <a:stretch>
            <a:fillRect/>
          </a:stretch>
        </p:blipFill>
        <p:spPr>
          <a:xfrm>
            <a:off x="1206500" y="63500"/>
            <a:ext cx="6350000" cy="6350000"/>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p:nvPr/>
        </p:nvPicPr>
        <p:blipFill>
          <a:blip r:embed="rId1"/>
          <a:stretch>
            <a:fillRect/>
          </a:stretch>
        </p:blipFill>
        <p:spPr>
          <a:xfrm>
            <a:off x="1206500" y="63500"/>
            <a:ext cx="6350000" cy="6350000"/>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 name="图片 1"/>
          <p:cNvPicPr/>
          <p:nvPr/>
        </p:nvPicPr>
        <p:blipFill>
          <a:blip r:embed="rId1"/>
          <a:stretch>
            <a:fillRect/>
          </a:stretch>
        </p:blipFill>
        <p:spPr>
          <a:xfrm>
            <a:off x="1188085" y="260985"/>
            <a:ext cx="6350000" cy="6350000"/>
          </a:xfrm>
          <a:prstGeom prst="rect">
            <a:avLst/>
          </a:prstGeom>
        </p:spPr>
      </p:pic>
      <p:sp>
        <p:nvSpPr>
          <p:cNvPr id="3" name="文本框 2"/>
          <p:cNvSpPr txBox="1"/>
          <p:nvPr/>
        </p:nvSpPr>
        <p:spPr>
          <a:xfrm>
            <a:off x="7960995" y="1227455"/>
            <a:ext cx="859790" cy="2849880"/>
          </a:xfrm>
          <a:prstGeom prst="rect">
            <a:avLst/>
          </a:prstGeom>
          <a:noFill/>
        </p:spPr>
        <p:txBody>
          <a:bodyPr vert="eaVert" wrap="square" rtlCol="0">
            <a:spAutoFit/>
          </a:bodyPr>
          <a:p>
            <a:r>
              <a:rPr lang="zh-CN" altLang="en-US" sz="4400">
                <a:solidFill>
                  <a:srgbClr val="FF0000"/>
                </a:solidFill>
              </a:rPr>
              <a:t>雪夜森林</a:t>
            </a:r>
            <a:endParaRPr lang="zh-CN" altLang="en-US" sz="4400">
              <a:solidFill>
                <a:srgbClr val="FF000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31640" y="2132857"/>
            <a:ext cx="6408712" cy="2308324"/>
          </a:xfrm>
          <a:prstGeom prst="rect">
            <a:avLst/>
          </a:prstGeom>
          <a:noFill/>
          <a:ln w="31750">
            <a:solidFill>
              <a:srgbClr val="FF0000"/>
            </a:solidFill>
          </a:ln>
        </p:spPr>
        <p:txBody>
          <a:bodyPr wrap="square" rtlCol="0">
            <a:spAutoFit/>
          </a:bodyPr>
          <a:lstStyle/>
          <a:p>
            <a:pPr>
              <a:lnSpc>
                <a:spcPct val="150000"/>
              </a:lnSpc>
            </a:pPr>
            <a:r>
              <a:rPr lang="zh-CN" altLang="en-US" sz="3200" b="1" dirty="0" smtClean="0">
                <a:solidFill>
                  <a:srgbClr val="0000FF"/>
                </a:solidFill>
              </a:rPr>
              <a:t>无差异曲线的特征</a:t>
            </a:r>
            <a:endParaRPr lang="en-US" altLang="zh-CN" sz="3200" b="1" dirty="0" smtClean="0">
              <a:solidFill>
                <a:srgbClr val="0000FF"/>
              </a:solidFill>
            </a:endParaRPr>
          </a:p>
          <a:p>
            <a:pPr>
              <a:lnSpc>
                <a:spcPct val="150000"/>
              </a:lnSpc>
            </a:pPr>
            <a:r>
              <a:rPr lang="zh-CN" altLang="en-US" sz="3200" b="1" dirty="0" smtClean="0">
                <a:solidFill>
                  <a:srgbClr val="0000FF"/>
                </a:solidFill>
              </a:rPr>
              <a:t>边际效用递减规律对企业创新的启示</a:t>
            </a:r>
            <a:endParaRPr lang="en-US" altLang="zh-CN" sz="3200" b="1" dirty="0" smtClean="0">
              <a:solidFill>
                <a:srgbClr val="0000FF"/>
              </a:solidFill>
            </a:endParaRPr>
          </a:p>
        </p:txBody>
      </p:sp>
      <p:sp>
        <p:nvSpPr>
          <p:cNvPr id="3" name="矩形 2"/>
          <p:cNvSpPr/>
          <p:nvPr/>
        </p:nvSpPr>
        <p:spPr>
          <a:xfrm>
            <a:off x="3203848" y="548680"/>
            <a:ext cx="2016224" cy="792088"/>
          </a:xfrm>
          <a:prstGeom prst="rect">
            <a:avLst/>
          </a:prstGeom>
          <a:blipFill>
            <a:blip r:embed="rId1"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C00000"/>
                </a:solidFill>
              </a:rPr>
              <a:t>总   结</a:t>
            </a:r>
            <a:endParaRPr lang="zh-CN" altLang="en-US" sz="3600" b="1" dirty="0">
              <a:solidFill>
                <a:srgbClr val="C000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3608" y="1509259"/>
            <a:ext cx="7056784" cy="1985159"/>
          </a:xfrm>
          <a:prstGeom prst="rect">
            <a:avLst/>
          </a:prstGeom>
          <a:noFill/>
          <a:ln w="31750">
            <a:solidFill>
              <a:srgbClr val="FF0000"/>
            </a:solidFill>
          </a:ln>
        </p:spPr>
        <p:txBody>
          <a:bodyPr wrap="square" rtlCol="0">
            <a:spAutoFit/>
          </a:bodyPr>
          <a:lstStyle/>
          <a:p>
            <a:pPr>
              <a:lnSpc>
                <a:spcPct val="150000"/>
              </a:lnSpc>
            </a:pPr>
            <a:endParaRPr lang="en-US" altLang="zh-CN" kern="100" dirty="0" smtClean="0"/>
          </a:p>
          <a:p>
            <a:pPr>
              <a:lnSpc>
                <a:spcPct val="150000"/>
              </a:lnSpc>
            </a:pPr>
            <a:r>
              <a:rPr lang="zh-CN" altLang="en-US" sz="3200" kern="100" dirty="0" smtClean="0">
                <a:solidFill>
                  <a:srgbClr val="0000FF"/>
                </a:solidFill>
              </a:rPr>
              <a:t>请分析现阶段某</a:t>
            </a:r>
            <a:r>
              <a:rPr lang="zh-CN" altLang="en-US" sz="3200" kern="100" dirty="0" smtClean="0">
                <a:solidFill>
                  <a:srgbClr val="0000FF"/>
                </a:solidFill>
              </a:rPr>
              <a:t>一企业如何应对边际效用递减的？</a:t>
            </a:r>
            <a:endParaRPr lang="en-US" altLang="zh-CN" kern="100" dirty="0" smtClean="0"/>
          </a:p>
        </p:txBody>
      </p:sp>
      <p:sp>
        <p:nvSpPr>
          <p:cNvPr id="4" name="椭圆 3"/>
          <p:cNvSpPr/>
          <p:nvPr/>
        </p:nvSpPr>
        <p:spPr>
          <a:xfrm>
            <a:off x="3779912" y="476672"/>
            <a:ext cx="2376264" cy="792088"/>
          </a:xfrm>
          <a:prstGeom prst="ellipse">
            <a:avLst/>
          </a:prstGeom>
          <a:blipFill>
            <a:blip r:embed="rId1"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0000"/>
                </a:solidFill>
              </a:rPr>
              <a:t>作  业</a:t>
            </a:r>
            <a:endParaRPr lang="zh-CN" altLang="en-US" sz="3600" b="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p:cNvSpPr txBox="1">
            <a:spLocks noChangeArrowheads="1"/>
          </p:cNvSpPr>
          <p:nvPr/>
        </p:nvSpPr>
        <p:spPr bwMode="auto">
          <a:xfrm>
            <a:off x="1546227" y="1731963"/>
            <a:ext cx="6365875" cy="2973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457200">
              <a:defRPr sz="2000" b="1">
                <a:solidFill>
                  <a:schemeClr val="tx2"/>
                </a:solidFill>
                <a:latin typeface="Times New Roman" panose="02020603050405020304" pitchFamily="18" charset="0"/>
                <a:ea typeface="黑体" panose="02010609060101010101" pitchFamily="49" charset="-122"/>
              </a:defRPr>
            </a:lvl1pPr>
            <a:lvl2pPr>
              <a:defRPr sz="2000" b="1">
                <a:solidFill>
                  <a:schemeClr val="tx2"/>
                </a:solidFill>
                <a:latin typeface="Times New Roman" panose="02020603050405020304" pitchFamily="18" charset="0"/>
                <a:ea typeface="黑体" panose="02010609060101010101" pitchFamily="49" charset="-122"/>
              </a:defRPr>
            </a:lvl2pPr>
            <a:lvl3pPr>
              <a:defRPr sz="2000" b="1">
                <a:solidFill>
                  <a:schemeClr val="tx2"/>
                </a:solidFill>
                <a:latin typeface="Times New Roman" panose="02020603050405020304" pitchFamily="18" charset="0"/>
                <a:ea typeface="黑体" panose="02010609060101010101" pitchFamily="49" charset="-122"/>
              </a:defRPr>
            </a:lvl3pPr>
            <a:lvl4pPr>
              <a:defRPr sz="2000" b="1">
                <a:solidFill>
                  <a:schemeClr val="tx2"/>
                </a:solidFill>
                <a:latin typeface="Times New Roman" panose="02020603050405020304" pitchFamily="18" charset="0"/>
                <a:ea typeface="黑体" panose="02010609060101010101" pitchFamily="49" charset="-122"/>
              </a:defRPr>
            </a:lvl4pPr>
            <a:lvl5pPr>
              <a:defRPr sz="2000" b="1">
                <a:solidFill>
                  <a:schemeClr val="tx2"/>
                </a:solidFill>
                <a:latin typeface="Times New Roman" panose="02020603050405020304" pitchFamily="18" charset="0"/>
                <a:ea typeface="黑体" panose="02010609060101010101" pitchFamily="49" charset="-122"/>
              </a:defRPr>
            </a:lvl5pPr>
            <a:lvl6pPr fontAlgn="base">
              <a:spcBef>
                <a:spcPct val="0"/>
              </a:spcBef>
              <a:spcAft>
                <a:spcPct val="0"/>
              </a:spcAft>
              <a:buFont typeface="Arial" panose="020B0604020202020204" pitchFamily="34" charset="0"/>
              <a:defRPr sz="2000" b="1">
                <a:solidFill>
                  <a:schemeClr val="tx2"/>
                </a:solidFill>
                <a:latin typeface="Times New Roman" panose="02020603050405020304" pitchFamily="18" charset="0"/>
                <a:ea typeface="黑体" panose="02010609060101010101" pitchFamily="49" charset="-122"/>
              </a:defRPr>
            </a:lvl6pPr>
            <a:lvl7pPr fontAlgn="base">
              <a:spcBef>
                <a:spcPct val="0"/>
              </a:spcBef>
              <a:spcAft>
                <a:spcPct val="0"/>
              </a:spcAft>
              <a:buFont typeface="Arial" panose="020B0604020202020204" pitchFamily="34" charset="0"/>
              <a:defRPr sz="2000" b="1">
                <a:solidFill>
                  <a:schemeClr val="tx2"/>
                </a:solidFill>
                <a:latin typeface="Times New Roman" panose="02020603050405020304" pitchFamily="18" charset="0"/>
                <a:ea typeface="黑体" panose="02010609060101010101" pitchFamily="49" charset="-122"/>
              </a:defRPr>
            </a:lvl7pPr>
            <a:lvl8pPr fontAlgn="base">
              <a:spcBef>
                <a:spcPct val="0"/>
              </a:spcBef>
              <a:spcAft>
                <a:spcPct val="0"/>
              </a:spcAft>
              <a:buFont typeface="Arial" panose="020B0604020202020204" pitchFamily="34" charset="0"/>
              <a:defRPr sz="2000" b="1">
                <a:solidFill>
                  <a:schemeClr val="tx2"/>
                </a:solidFill>
                <a:latin typeface="Times New Roman" panose="02020603050405020304" pitchFamily="18" charset="0"/>
                <a:ea typeface="黑体" panose="02010609060101010101" pitchFamily="49" charset="-122"/>
              </a:defRPr>
            </a:lvl8pPr>
            <a:lvl9pPr fontAlgn="base">
              <a:spcBef>
                <a:spcPct val="0"/>
              </a:spcBef>
              <a:spcAft>
                <a:spcPct val="0"/>
              </a:spcAft>
              <a:buFont typeface="Arial" panose="020B0604020202020204" pitchFamily="34" charset="0"/>
              <a:defRPr sz="2000" b="1">
                <a:solidFill>
                  <a:schemeClr val="tx2"/>
                </a:solidFill>
                <a:latin typeface="Times New Roman" panose="02020603050405020304" pitchFamily="18" charset="0"/>
                <a:ea typeface="黑体" panose="02010609060101010101" pitchFamily="49" charset="-122"/>
              </a:defRPr>
            </a:lvl9pPr>
          </a:lstStyle>
          <a:p>
            <a:pPr>
              <a:lnSpc>
                <a:spcPct val="130000"/>
              </a:lnSpc>
            </a:pPr>
            <a:r>
              <a:rPr lang="zh-CN" altLang="en-US" sz="1800" dirty="0">
                <a:solidFill>
                  <a:schemeClr val="tx1"/>
                </a:solidFill>
                <a:latin typeface="宋体" panose="02010600030101010101" pitchFamily="2" charset="-122"/>
                <a:sym typeface="宋体" panose="02010600030101010101" pitchFamily="2" charset="-122"/>
              </a:rPr>
              <a:t>对于上述问题，不能简单使用基数效用论来判断哪个的效用大。因为零食和</a:t>
            </a:r>
            <a:r>
              <a:rPr lang="en-US" altLang="zh-CN" sz="1800" dirty="0">
                <a:solidFill>
                  <a:schemeClr val="tx1"/>
                </a:solidFill>
                <a:latin typeface="宋体" panose="02010600030101010101" pitchFamily="2" charset="-122"/>
                <a:sym typeface="宋体" panose="02010600030101010101" pitchFamily="2" charset="-122"/>
              </a:rPr>
              <a:t>CD</a:t>
            </a:r>
            <a:r>
              <a:rPr lang="zh-CN" altLang="en-US" sz="1800" dirty="0">
                <a:solidFill>
                  <a:schemeClr val="tx1"/>
                </a:solidFill>
                <a:latin typeface="宋体" panose="02010600030101010101" pitchFamily="2" charset="-122"/>
                <a:sym typeface="宋体" panose="02010600030101010101" pitchFamily="2" charset="-122"/>
              </a:rPr>
              <a:t>碟片都能给人带来一定程度的满足，都是有效用的，而无法用基数去具体衡量这两种物品分别带来了多少效用。可以说，对于那位女士而言，零食给她的效用最大，</a:t>
            </a:r>
            <a:r>
              <a:rPr lang="en-US" altLang="zh-CN" sz="1800" dirty="0">
                <a:solidFill>
                  <a:schemeClr val="tx1"/>
                </a:solidFill>
                <a:latin typeface="宋体" panose="02010600030101010101" pitchFamily="2" charset="-122"/>
                <a:sym typeface="宋体" panose="02010600030101010101" pitchFamily="2" charset="-122"/>
              </a:rPr>
              <a:t>CD</a:t>
            </a:r>
            <a:r>
              <a:rPr lang="zh-CN" altLang="en-US" sz="1800" dirty="0">
                <a:solidFill>
                  <a:schemeClr val="tx1"/>
                </a:solidFill>
                <a:latin typeface="宋体" panose="02010600030101010101" pitchFamily="2" charset="-122"/>
                <a:sym typeface="宋体" panose="02010600030101010101" pitchFamily="2" charset="-122"/>
              </a:rPr>
              <a:t>碟片则次之，甚至没有；而对于那位男士来说，</a:t>
            </a:r>
            <a:r>
              <a:rPr lang="en-US" altLang="zh-CN" sz="1800" dirty="0">
                <a:solidFill>
                  <a:schemeClr val="tx1"/>
                </a:solidFill>
                <a:latin typeface="宋体" panose="02010600030101010101" pitchFamily="2" charset="-122"/>
                <a:sym typeface="宋体" panose="02010600030101010101" pitchFamily="2" charset="-122"/>
              </a:rPr>
              <a:t>CD</a:t>
            </a:r>
            <a:r>
              <a:rPr lang="zh-CN" altLang="en-US" sz="1800" dirty="0">
                <a:solidFill>
                  <a:schemeClr val="tx1"/>
                </a:solidFill>
                <a:latin typeface="宋体" panose="02010600030101010101" pitchFamily="2" charset="-122"/>
                <a:sym typeface="宋体" panose="02010600030101010101" pitchFamily="2" charset="-122"/>
              </a:rPr>
              <a:t>碟片给他的效用最大，零食则次之，甚至没有。这里就涉及了序数效用论的概念，学习完</a:t>
            </a:r>
            <a:r>
              <a:rPr lang="zh-CN" altLang="en-US" sz="1800" dirty="0" smtClean="0">
                <a:solidFill>
                  <a:schemeClr val="tx1"/>
                </a:solidFill>
                <a:latin typeface="宋体" panose="02010600030101010101" pitchFamily="2" charset="-122"/>
                <a:sym typeface="宋体" panose="02010600030101010101" pitchFamily="2" charset="-122"/>
              </a:rPr>
              <a:t>本任务的</a:t>
            </a:r>
            <a:r>
              <a:rPr lang="zh-CN" altLang="en-US" sz="1800" dirty="0">
                <a:solidFill>
                  <a:schemeClr val="tx1"/>
                </a:solidFill>
                <a:latin typeface="宋体" panose="02010600030101010101" pitchFamily="2" charset="-122"/>
                <a:sym typeface="宋体" panose="02010600030101010101" pitchFamily="2" charset="-122"/>
              </a:rPr>
              <a:t>内容，相信大家会有更深的认识。</a:t>
            </a:r>
            <a:endParaRPr lang="zh-CN" altLang="en-US" sz="1800" dirty="0">
              <a:solidFill>
                <a:schemeClr val="tx1"/>
              </a:solidFill>
              <a:latin typeface="宋体" panose="02010600030101010101" pitchFamily="2" charset="-122"/>
              <a:sym typeface="宋体" panose="02010600030101010101" pitchFamily="2" charset="-122"/>
            </a:endParaRPr>
          </a:p>
        </p:txBody>
      </p:sp>
      <p:grpSp>
        <p:nvGrpSpPr>
          <p:cNvPr id="2" name="Group 4"/>
          <p:cNvGrpSpPr/>
          <p:nvPr/>
        </p:nvGrpSpPr>
        <p:grpSpPr bwMode="auto">
          <a:xfrm>
            <a:off x="6369050" y="4337051"/>
            <a:ext cx="2247900" cy="1612900"/>
            <a:chOff x="0" y="0"/>
            <a:chExt cx="3542" cy="2536"/>
          </a:xfrm>
        </p:grpSpPr>
        <p:pic>
          <p:nvPicPr>
            <p:cNvPr id="22532" name="Picture 5" descr="1b9b8f60_55d8_4de8_8292_449409154d08"/>
            <p:cNvPicPr>
              <a:picLocks noChangeAspect="1" noChangeArrowheads="1"/>
            </p:cNvPicPr>
            <p:nvPr/>
          </p:nvPicPr>
          <p:blipFill>
            <a:blip r:embed="rId1" cstate="print">
              <a:clrChange>
                <a:clrFrom>
                  <a:srgbClr val="FFFFFF"/>
                </a:clrFrom>
                <a:clrTo>
                  <a:srgbClr val="FFFFFF">
                    <a:alpha val="0"/>
                  </a:srgbClr>
                </a:clrTo>
              </a:clrChange>
              <a:extLst>
                <a:ext uri="{28A0092B-C50C-407E-A947-70E740481C1C}">
                  <a14:useLocalDpi xmlns:a14="http://schemas.microsoft.com/office/drawing/2010/main" val="0"/>
                </a:ext>
              </a:extLst>
            </a:blip>
            <a:srcRect l="11058" t="10039" r="12737"/>
            <a:stretch>
              <a:fillRect/>
            </a:stretch>
          </p:blipFill>
          <p:spPr bwMode="auto">
            <a:xfrm>
              <a:off x="0" y="0"/>
              <a:ext cx="3542" cy="2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6"/>
            <p:cNvSpPr txBox="1">
              <a:spLocks noChangeArrowheads="1"/>
            </p:cNvSpPr>
            <p:nvPr/>
          </p:nvSpPr>
          <p:spPr bwMode="auto">
            <a:xfrm rot="21480000">
              <a:off x="165" y="391"/>
              <a:ext cx="2606" cy="726"/>
            </a:xfrm>
            <a:prstGeom prst="rect">
              <a:avLst/>
            </a:prstGeom>
            <a:noFill/>
            <a:ln w="9525">
              <a:noFill/>
              <a:miter lim="800000"/>
            </a:ln>
            <a:effectLst/>
          </p:spPr>
          <p:txBody>
            <a:bodyPr>
              <a:spAutoFit/>
            </a:bodyPr>
            <a:lstStyle/>
            <a:p>
              <a:pPr>
                <a:buFontTx/>
                <a:buNone/>
                <a:defRPr/>
              </a:pPr>
              <a:r>
                <a:rPr lang="zh-CN" altLang="en-US" sz="2400">
                  <a:solidFill>
                    <a:srgbClr val="F02AD8"/>
                  </a:solidFill>
                  <a:latin typeface="Arial" panose="020B0604020202020204" pitchFamily="34" charset="0"/>
                </a:rPr>
                <a:t>任务分析：</a:t>
              </a:r>
              <a:endParaRPr lang="zh-CN" altLang="en-US" sz="2400">
                <a:solidFill>
                  <a:srgbClr val="F02AD8"/>
                </a:solidFill>
                <a:effectLst>
                  <a:outerShdw blurRad="38100" dist="38100" dir="2700000" algn="tl">
                    <a:srgbClr val="C0C0C0"/>
                  </a:outerShdw>
                </a:effectLst>
              </a:endParaRPr>
            </a:p>
          </p:txBody>
        </p:sp>
      </p:gr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1" nodeType="withEffect">
                                  <p:stCondLst>
                                    <p:cond delay="0"/>
                                  </p:stCondLst>
                                  <p:childTnLst>
                                    <p:set>
                                      <p:cBhvr>
                                        <p:cTn id="6" dur="1" fill="hold">
                                          <p:stCondLst>
                                            <p:cond delay="0"/>
                                          </p:stCondLst>
                                        </p:cTn>
                                        <p:tgtEl>
                                          <p:spTgt spid="9219"/>
                                        </p:tgtEl>
                                        <p:attrNameLst>
                                          <p:attrName>style.visibility</p:attrName>
                                        </p:attrNameLst>
                                      </p:cBhvr>
                                      <p:to>
                                        <p:strVal val="visible"/>
                                      </p:to>
                                    </p:set>
                                    <p:animEffect transition="in" filter="dissolve">
                                      <p:cBhvr>
                                        <p:cTn id="7" dur="1000"/>
                                        <p:tgtEl>
                                          <p:spTgt spid="9219"/>
                                        </p:tgtEl>
                                      </p:cBhvr>
                                    </p:animEffect>
                                  </p:childTnLst>
                                </p:cTn>
                              </p:par>
                              <p:par>
                                <p:cTn id="8" presetID="9"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dissolv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ldLvl="0"/>
      <p:bldP spid="9219" grpId="1" bldLvl="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9" name="Rectangle 3"/>
          <p:cNvSpPr>
            <a:spLocks noGrp="1" noChangeArrowheads="1"/>
          </p:cNvSpPr>
          <p:nvPr>
            <p:ph idx="1"/>
          </p:nvPr>
        </p:nvSpPr>
        <p:spPr>
          <a:xfrm>
            <a:off x="2123728" y="1600201"/>
            <a:ext cx="5832648" cy="3629000"/>
          </a:xfrm>
        </p:spPr>
        <p:txBody>
          <a:bodyPr/>
          <a:lstStyle/>
          <a:p>
            <a:pPr eaLnBrk="1" hangingPunct="1">
              <a:buFont typeface="Wingdings" panose="05000000000000000000" pitchFamily="2" charset="2"/>
              <a:buNone/>
            </a:pPr>
            <a:endParaRPr lang="zh-CN" altLang="en-US" dirty="0" smtClean="0"/>
          </a:p>
          <a:p>
            <a:pPr eaLnBrk="1" hangingPunct="1">
              <a:lnSpc>
                <a:spcPct val="150000"/>
              </a:lnSpc>
              <a:buFont typeface="Wingdings" panose="05000000000000000000" pitchFamily="2" charset="2"/>
              <a:buNone/>
            </a:pPr>
            <a:r>
              <a:rPr lang="zh-CN" altLang="en-US" dirty="0" smtClean="0">
                <a:latin typeface="宋体" panose="02010600030101010101" pitchFamily="2" charset="-122"/>
                <a:ea typeface="宋体" panose="02010600030101010101" pitchFamily="2" charset="-122"/>
                <a:cs typeface="Times New Roman" panose="02020603050405020304" pitchFamily="18" charset="0"/>
              </a:rPr>
              <a:t>一、无差异曲线</a:t>
            </a:r>
            <a:endParaRPr lang="zh-CN" altLang="en-US" dirty="0" smtClean="0">
              <a:latin typeface="宋体" panose="02010600030101010101" pitchFamily="2" charset="-122"/>
              <a:ea typeface="宋体" panose="02010600030101010101" pitchFamily="2" charset="-122"/>
              <a:cs typeface="Times New Roman" panose="02020603050405020304" pitchFamily="18" charset="0"/>
            </a:endParaRPr>
          </a:p>
          <a:p>
            <a:pPr eaLnBrk="1" hangingPunct="1">
              <a:lnSpc>
                <a:spcPct val="150000"/>
              </a:lnSpc>
              <a:buFont typeface="Wingdings" panose="05000000000000000000" pitchFamily="2" charset="2"/>
              <a:buNone/>
            </a:pPr>
            <a:r>
              <a:rPr lang="zh-CN" altLang="en-US" dirty="0" smtClean="0">
                <a:latin typeface="宋体" panose="02010600030101010101" pitchFamily="2" charset="-122"/>
                <a:ea typeface="宋体" panose="02010600030101010101" pitchFamily="2" charset="-122"/>
                <a:cs typeface="Times New Roman" panose="02020603050405020304" pitchFamily="18" charset="0"/>
              </a:rPr>
              <a:t>二、消费者的预算线</a:t>
            </a:r>
            <a:endParaRPr lang="zh-CN" altLang="en-US" dirty="0" smtClean="0">
              <a:latin typeface="宋体" panose="02010600030101010101" pitchFamily="2" charset="-122"/>
              <a:ea typeface="宋体" panose="02010600030101010101" pitchFamily="2" charset="-122"/>
              <a:cs typeface="Times New Roman" panose="02020603050405020304" pitchFamily="18" charset="0"/>
            </a:endParaRPr>
          </a:p>
          <a:p>
            <a:pPr eaLnBrk="1" hangingPunct="1">
              <a:lnSpc>
                <a:spcPct val="150000"/>
              </a:lnSpc>
              <a:buFont typeface="Wingdings" panose="05000000000000000000" pitchFamily="2" charset="2"/>
              <a:buNone/>
            </a:pPr>
            <a:r>
              <a:rPr lang="zh-CN" altLang="en-US" dirty="0" smtClean="0">
                <a:latin typeface="宋体" panose="02010600030101010101" pitchFamily="2" charset="-122"/>
                <a:ea typeface="宋体" panose="02010600030101010101" pitchFamily="2" charset="-122"/>
                <a:cs typeface="Times New Roman" panose="02020603050405020304" pitchFamily="18" charset="0"/>
              </a:rPr>
              <a:t>三、消费者的最优选择</a:t>
            </a:r>
            <a:endParaRPr lang="zh-CN" altLang="en-US" dirty="0" smtClean="0">
              <a:latin typeface="宋体" panose="02010600030101010101" pitchFamily="2" charset="-122"/>
              <a:ea typeface="宋体" panose="02010600030101010101" pitchFamily="2" charset="-122"/>
              <a:cs typeface="Times New Roman" panose="02020603050405020304" pitchFamily="18" charset="0"/>
            </a:endParaRPr>
          </a:p>
          <a:p>
            <a:pPr eaLnBrk="1" hangingPunct="1">
              <a:lnSpc>
                <a:spcPct val="150000"/>
              </a:lnSpc>
              <a:buFont typeface="Wingdings" panose="05000000000000000000" pitchFamily="2" charset="2"/>
              <a:buNone/>
            </a:pPr>
            <a:r>
              <a:rPr lang="zh-CN" altLang="en-US" dirty="0" smtClean="0">
                <a:latin typeface="宋体" panose="02010600030101010101" pitchFamily="2" charset="-122"/>
                <a:ea typeface="宋体" panose="02010600030101010101" pitchFamily="2" charset="-122"/>
                <a:cs typeface="Times New Roman" panose="02020603050405020304" pitchFamily="18" charset="0"/>
              </a:rPr>
              <a:t>四、消费者均衡的变动</a:t>
            </a:r>
            <a:endParaRPr lang="zh-CN" altLang="en-US" dirty="0" smtClean="0"/>
          </a:p>
          <a:p>
            <a:pPr eaLnBrk="1" hangingPunct="1">
              <a:buFont typeface="Wingdings" panose="05000000000000000000" pitchFamily="2" charset="2"/>
              <a:buNone/>
            </a:pPr>
            <a:endParaRPr lang="zh-CN" altLang="en-US" dirty="0" smtClean="0"/>
          </a:p>
          <a:p>
            <a:pPr eaLnBrk="1" hangingPunct="1">
              <a:buFont typeface="Wingdings" panose="05000000000000000000" pitchFamily="2" charset="2"/>
              <a:buNone/>
            </a:pPr>
            <a:endParaRPr lang="zh-CN" altLang="en-US" dirty="0" smtClean="0"/>
          </a:p>
        </p:txBody>
      </p:sp>
      <p:sp>
        <p:nvSpPr>
          <p:cNvPr id="52226"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zh-CN" altLang="en-US">
              <a:solidFill>
                <a:schemeClr val="bg1"/>
              </a:solidFill>
              <a:latin typeface="Verdana" panose="020B0604030504040204" pitchFamily="34" charset="0"/>
              <a:ea typeface="宋体" panose="02010600030101010101" pitchFamily="2" charset="-122"/>
            </a:endParaRPr>
          </a:p>
        </p:txBody>
      </p:sp>
      <p:sp>
        <p:nvSpPr>
          <p:cNvPr id="52227"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zh-CN" altLang="en-US">
              <a:solidFill>
                <a:schemeClr val="bg1"/>
              </a:solidFill>
              <a:latin typeface="宋体" panose="02010600030101010101" pitchFamily="2" charset="-122"/>
              <a:ea typeface="宋体" panose="02010600030101010101" pitchFamily="2" charset="-122"/>
            </a:endParaRPr>
          </a:p>
        </p:txBody>
      </p:sp>
      <p:sp>
        <p:nvSpPr>
          <p:cNvPr id="4" name="矩形 3"/>
          <p:cNvSpPr/>
          <p:nvPr/>
        </p:nvSpPr>
        <p:spPr>
          <a:xfrm>
            <a:off x="4067944" y="476672"/>
            <a:ext cx="2520280" cy="576064"/>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dirty="0" smtClean="0">
                <a:solidFill>
                  <a:schemeClr val="tx1"/>
                </a:solidFill>
              </a:rPr>
              <a:t>主要内容</a:t>
            </a:r>
            <a:endParaRPr lang="zh-CN" altLang="en-US" sz="3200"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2"/>
          <p:cNvSpPr>
            <a:spLocks noGrp="1" noChangeArrowheads="1"/>
          </p:cNvSpPr>
          <p:nvPr>
            <p:ph type="title"/>
          </p:nvPr>
        </p:nvSpPr>
        <p:spPr>
          <a:xfrm>
            <a:off x="3419872" y="274637"/>
            <a:ext cx="3528392" cy="922115"/>
          </a:xfrm>
          <a:solidFill>
            <a:srgbClr val="FFC000"/>
          </a:solidFill>
        </p:spPr>
        <p:txBody>
          <a:bodyPr/>
          <a:lstStyle/>
          <a:p>
            <a:pPr eaLnBrk="1" hangingPunct="1"/>
            <a:r>
              <a:rPr lang="zh-CN" altLang="en-US" sz="3200" dirty="0" smtClean="0"/>
              <a:t>无差异曲线</a:t>
            </a:r>
            <a:endParaRPr lang="zh-CN" altLang="en-US" sz="3200" dirty="0" smtClean="0"/>
          </a:p>
        </p:txBody>
      </p:sp>
      <p:sp>
        <p:nvSpPr>
          <p:cNvPr id="53253" name="Rectangle 3"/>
          <p:cNvSpPr>
            <a:spLocks noGrp="1" noChangeArrowheads="1"/>
          </p:cNvSpPr>
          <p:nvPr>
            <p:ph idx="1"/>
          </p:nvPr>
        </p:nvSpPr>
        <p:spPr/>
        <p:txBody>
          <a:bodyPr/>
          <a:lstStyle/>
          <a:p>
            <a:pPr eaLnBrk="1" hangingPunct="1">
              <a:lnSpc>
                <a:spcPct val="150000"/>
              </a:lnSpc>
              <a:buFont typeface="Wingdings" panose="05000000000000000000" pitchFamily="2" charset="2"/>
              <a:buNone/>
            </a:pPr>
            <a:r>
              <a:rPr lang="zh-CN" altLang="en-US" dirty="0" smtClean="0">
                <a:latin typeface="+mn-ea"/>
                <a:ea typeface="+mn-ea"/>
                <a:cs typeface="Arial" panose="020B0604020202020204" pitchFamily="34" charset="0"/>
              </a:rPr>
              <a:t>（一）什么是无差异曲线</a:t>
            </a:r>
            <a:endParaRPr lang="zh-CN" altLang="en-US" dirty="0" smtClean="0">
              <a:latin typeface="+mn-ea"/>
              <a:ea typeface="+mn-ea"/>
              <a:cs typeface="Arial" panose="020B0604020202020204" pitchFamily="34" charset="0"/>
            </a:endParaRPr>
          </a:p>
          <a:p>
            <a:pPr eaLnBrk="1" hangingPunct="1">
              <a:lnSpc>
                <a:spcPct val="150000"/>
              </a:lnSpc>
              <a:spcBef>
                <a:spcPct val="0"/>
              </a:spcBef>
              <a:buClrTx/>
              <a:buFontTx/>
              <a:buNone/>
            </a:pPr>
            <a:r>
              <a:rPr lang="zh-CN" altLang="en-US" sz="2800" b="1" dirty="0" smtClean="0">
                <a:solidFill>
                  <a:srgbClr val="FF3300"/>
                </a:solidFill>
                <a:latin typeface="+mn-ea"/>
                <a:ea typeface="+mn-ea"/>
                <a:cs typeface="Arial" panose="020B0604020202020204" pitchFamily="34" charset="0"/>
              </a:rPr>
              <a:t>      </a:t>
            </a:r>
            <a:r>
              <a:rPr lang="zh-CN" altLang="en-US" sz="2800" b="1" dirty="0" smtClean="0">
                <a:solidFill>
                  <a:srgbClr val="FF0000"/>
                </a:solidFill>
                <a:latin typeface="+mn-ea"/>
                <a:ea typeface="+mn-ea"/>
                <a:cs typeface="Arial" panose="020B0604020202020204" pitchFamily="34" charset="0"/>
              </a:rPr>
              <a:t>无差异曲线</a:t>
            </a:r>
            <a:r>
              <a:rPr lang="zh-CN" altLang="en-US" sz="2800" dirty="0" smtClean="0">
                <a:latin typeface="+mn-ea"/>
                <a:ea typeface="+mn-ea"/>
                <a:cs typeface="Arial" panose="020B0604020202020204" pitchFamily="34" charset="0"/>
              </a:rPr>
              <a:t>是表示能给消费者带来</a:t>
            </a:r>
            <a:r>
              <a:rPr lang="zh-CN" altLang="en-US" sz="2800" dirty="0" smtClean="0">
                <a:highlight>
                  <a:srgbClr val="FFFF00"/>
                </a:highlight>
                <a:latin typeface="+mn-ea"/>
                <a:ea typeface="+mn-ea"/>
                <a:cs typeface="Arial" panose="020B0604020202020204" pitchFamily="34" charset="0"/>
              </a:rPr>
              <a:t>同等效用</a:t>
            </a:r>
            <a:r>
              <a:rPr lang="zh-CN" altLang="en-US" sz="2800" dirty="0" smtClean="0">
                <a:latin typeface="+mn-ea"/>
                <a:ea typeface="+mn-ea"/>
                <a:cs typeface="Arial" panose="020B0604020202020204" pitchFamily="34" charset="0"/>
              </a:rPr>
              <a:t>水平或满足程度的两种商品的不同数量的各种组合的曲线，也称等效用曲线。</a:t>
            </a:r>
            <a:endParaRPr kumimoji="1" lang="zh-CN" altLang="en-US" sz="2800" dirty="0" smtClean="0">
              <a:latin typeface="+mn-ea"/>
              <a:ea typeface="+mn-ea"/>
              <a:cs typeface="Arial" panose="020B0604020202020204" pitchFamily="34" charset="0"/>
            </a:endParaRPr>
          </a:p>
          <a:p>
            <a:pPr eaLnBrk="1" hangingPunct="1">
              <a:lnSpc>
                <a:spcPct val="150000"/>
              </a:lnSpc>
              <a:buFont typeface="Wingdings" panose="05000000000000000000" pitchFamily="2" charset="2"/>
              <a:buNone/>
            </a:pPr>
            <a:endParaRPr lang="en-US" altLang="zh-CN" dirty="0" smtClean="0">
              <a:latin typeface="+mn-ea"/>
              <a:ea typeface="+mn-ea"/>
            </a:endParaRPr>
          </a:p>
          <a:p>
            <a:pPr eaLnBrk="1" hangingPunct="1">
              <a:lnSpc>
                <a:spcPct val="150000"/>
              </a:lnSpc>
              <a:buFont typeface="Wingdings" panose="05000000000000000000" pitchFamily="2" charset="2"/>
              <a:buNone/>
            </a:pPr>
            <a:endParaRPr lang="zh-CN" altLang="en-US" dirty="0" smtClean="0">
              <a:latin typeface="+mn-ea"/>
              <a:ea typeface="+mn-ea"/>
            </a:endParaRPr>
          </a:p>
          <a:p>
            <a:pPr eaLnBrk="1" hangingPunct="1">
              <a:buFont typeface="Wingdings" panose="05000000000000000000" pitchFamily="2" charset="2"/>
              <a:buNone/>
            </a:pPr>
            <a:endParaRPr lang="en-US" altLang="zh-CN" dirty="0" smtClean="0"/>
          </a:p>
        </p:txBody>
      </p:sp>
      <p:sp>
        <p:nvSpPr>
          <p:cNvPr id="53250" name="日期占位符 3"/>
          <p:cNvSpPr>
            <a:spLocks noGrp="1"/>
          </p:cNvSpPr>
          <p:nvPr>
            <p:ph type="dt" sz="quarter" idx="4294967295"/>
          </p:nvPr>
        </p:nvSpPr>
        <p:spPr>
          <a:xfrm>
            <a:off x="0"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zh-CN" altLang="en-US">
              <a:solidFill>
                <a:schemeClr val="bg1"/>
              </a:solidFill>
              <a:latin typeface="Verdana" panose="020B0604030504040204" pitchFamily="34" charset="0"/>
              <a:ea typeface="宋体" panose="02010600030101010101" pitchFamily="2" charset="-122"/>
            </a:endParaRPr>
          </a:p>
        </p:txBody>
      </p:sp>
      <p:sp>
        <p:nvSpPr>
          <p:cNvPr id="53251" name="页脚占位符 4"/>
          <p:cNvSpPr>
            <a:spLocks noGrp="1"/>
          </p:cNvSpPr>
          <p:nvPr>
            <p:ph type="ftr" sz="quarter" idx="4294967295"/>
          </p:nvPr>
        </p:nvSpPr>
        <p:spPr>
          <a:xfrm>
            <a:off x="7283450" y="6559549"/>
            <a:ext cx="1860550" cy="2984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zh-CN" altLang="en-US">
              <a:solidFill>
                <a:schemeClr val="bg1"/>
              </a:solidFill>
              <a:latin typeface="宋体" panose="02010600030101010101" pitchFamily="2" charset="-122"/>
              <a:ea typeface="宋体" panose="02010600030101010101" pitchFamily="2"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6" name="Rectangle 3"/>
          <p:cNvSpPr>
            <a:spLocks noGrp="1" noChangeArrowheads="1"/>
          </p:cNvSpPr>
          <p:nvPr>
            <p:ph type="body" sz="half" idx="1"/>
          </p:nvPr>
        </p:nvSpPr>
        <p:spPr/>
        <p:txBody>
          <a:bodyPr/>
          <a:lstStyle/>
          <a:p>
            <a:pPr eaLnBrk="1" hangingPunct="1">
              <a:buFont typeface="Wingdings" panose="05000000000000000000" pitchFamily="2" charset="2"/>
              <a:buNone/>
            </a:pPr>
            <a:r>
              <a:rPr lang="en-US" altLang="zh-CN" sz="1700" b="1" smtClean="0"/>
              <a:t>                             </a:t>
            </a:r>
            <a:endParaRPr lang="en-US" altLang="zh-CN" sz="1700" b="1" smtClean="0"/>
          </a:p>
        </p:txBody>
      </p:sp>
      <p:graphicFrame>
        <p:nvGraphicFramePr>
          <p:cNvPr id="471170" name="Group 130"/>
          <p:cNvGraphicFramePr>
            <a:graphicFrameLocks noGrp="1"/>
          </p:cNvGraphicFramePr>
          <p:nvPr>
            <p:ph sz="half" idx="2"/>
          </p:nvPr>
        </p:nvGraphicFramePr>
        <p:xfrm>
          <a:off x="1785938" y="1073274"/>
          <a:ext cx="5256212" cy="2571751"/>
        </p:xfrm>
        <a:graphic>
          <a:graphicData uri="http://schemas.openxmlformats.org/drawingml/2006/table">
            <a:tbl>
              <a:tblPr/>
              <a:tblGrid>
                <a:gridCol w="1511300"/>
                <a:gridCol w="1873250"/>
                <a:gridCol w="1871662"/>
              </a:tblGrid>
              <a:tr h="736600">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0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商品组合</a:t>
                      </a:r>
                      <a:endParaRPr kumimoji="0" lang="zh-CN" altLang="en-US"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面包（</a:t>
                      </a:r>
                      <a:r>
                        <a:rPr kumimoji="0" lang="en-US" altLang="zh-CN" sz="2000" b="1" i="0" u="none" strike="noStrike" cap="none" normalizeH="0" baseline="0" smtClean="0">
                          <a:ln>
                            <a:noFill/>
                          </a:ln>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X</a:t>
                      </a:r>
                      <a:r>
                        <a:rPr kumimoji="0" lang="zh-CN" altLang="en-US" sz="2000" b="1" i="0" u="none" strike="noStrike" cap="none" normalizeH="0" baseline="0" smtClean="0">
                          <a:ln>
                            <a:noFill/>
                          </a:ln>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2000" b="1" i="0" u="none" strike="noStrike" cap="none" normalizeH="0" baseline="0" smtClean="0">
                        <a:ln>
                          <a:noFill/>
                        </a:ln>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pPr>
                      <a:r>
                        <a:rPr kumimoji="0" lang="zh-CN" altLang="en-US" sz="2000" b="1" i="0" u="none" strike="noStrike" cap="none" normalizeH="0" baseline="0" smtClean="0">
                          <a:ln>
                            <a:noFill/>
                          </a:ln>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汇源果汁（</a:t>
                      </a:r>
                      <a:r>
                        <a:rPr kumimoji="0" lang="en-US" altLang="zh-CN" sz="2000" b="1" i="0" u="none" strike="noStrike" cap="none" normalizeH="0" baseline="0" smtClean="0">
                          <a:ln>
                            <a:noFill/>
                          </a:ln>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Y</a:t>
                      </a:r>
                      <a:r>
                        <a:rPr kumimoji="0" lang="zh-CN" altLang="en-US" sz="2000" b="1" i="0" u="none" strike="noStrike" cap="none" normalizeH="0" baseline="0" smtClean="0">
                          <a:ln>
                            <a:noFill/>
                          </a:ln>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0" lang="zh-CN" altLang="en-US" sz="2000" b="1" i="0" u="none" strike="noStrike" cap="none" normalizeH="0" baseline="0" smtClean="0">
                        <a:ln>
                          <a:noFill/>
                        </a:ln>
                        <a:solidFill>
                          <a:srgbClr val="0000FF"/>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835151">
                <a:tc>
                  <a:txBody>
                    <a:bodyPr/>
                    <a:lstStyle/>
                    <a:p>
                      <a:pPr marL="342900" marR="0" lvl="0" indent="574675"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A</a:t>
                      </a:r>
                      <a:endPar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p>
                      <a:pPr marL="342900" marR="0" lvl="0" indent="574675"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B</a:t>
                      </a:r>
                      <a:endPar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p>
                      <a:pPr marL="342900" marR="0" lvl="0" indent="574675"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C</a:t>
                      </a:r>
                      <a:endPar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p>
                      <a:pPr marL="342900" marR="0" lvl="0" indent="574675"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D</a:t>
                      </a:r>
                      <a:endPar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p>
                      <a:pPr marL="342900" marR="0" lvl="0" indent="574675" algn="l" defTabSz="914400" rtl="0" eaLnBrk="1" fontAlgn="base" latinLnBrk="0" hangingPunct="1">
                        <a:lnSpc>
                          <a:spcPct val="100000"/>
                        </a:lnSpc>
                        <a:spcBef>
                          <a:spcPct val="0"/>
                        </a:spcBef>
                        <a:spcAft>
                          <a:spcPct val="0"/>
                        </a:spcAft>
                        <a:buClrTx/>
                        <a:buSzTx/>
                        <a:buFontTx/>
                        <a:buNone/>
                      </a:pPr>
                      <a:r>
                        <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rPr>
                        <a:t>E</a:t>
                      </a:r>
                      <a:endPar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43180" algn="ctr"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a:t>
                      </a:r>
                      <a:endParaRPr kumimoji="0" lang="en-US" altLang="zh-CN" sz="2000" b="0" i="0" u="none" strike="noStrike" cap="none" normalizeH="0" baseline="0" smtClean="0">
                        <a:ln>
                          <a:noFill/>
                        </a:ln>
                        <a:solidFill>
                          <a:schemeClr val="tx1"/>
                        </a:solidFill>
                        <a:effectLst/>
                        <a:latin typeface="黑体" panose="02010609060101010101" pitchFamily="49" charset="-122"/>
                        <a:ea typeface="宋体" panose="02010600030101010101" pitchFamily="2" charset="-122"/>
                        <a:cs typeface="Times New Roman" panose="02020603050405020304" pitchFamily="18" charset="0"/>
                      </a:endParaRPr>
                    </a:p>
                    <a:p>
                      <a:pPr marL="342900" marR="0" lvl="0" indent="-4318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a:t>
                      </a:r>
                      <a:endParaRPr kumimoji="0" lang="en-US" altLang="zh-CN" sz="2000" b="0" i="0" u="none" strike="noStrike" cap="none" normalizeH="0" baseline="0" smtClean="0">
                        <a:ln>
                          <a:noFill/>
                        </a:ln>
                        <a:solidFill>
                          <a:schemeClr val="tx1"/>
                        </a:solidFill>
                        <a:effectLst/>
                        <a:latin typeface="黑体" panose="02010609060101010101" pitchFamily="49" charset="-122"/>
                        <a:ea typeface="宋体" panose="02010600030101010101" pitchFamily="2" charset="-122"/>
                        <a:cs typeface="Times New Roman" panose="02020603050405020304" pitchFamily="18" charset="0"/>
                      </a:endParaRPr>
                    </a:p>
                    <a:p>
                      <a:pPr marL="342900" marR="0" lvl="0" indent="-4318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endParaRPr kumimoji="0" lang="en-US" altLang="zh-CN" sz="2000" b="0" i="0" u="none" strike="noStrike" cap="none" normalizeH="0" baseline="0" smtClean="0">
                        <a:ln>
                          <a:noFill/>
                        </a:ln>
                        <a:solidFill>
                          <a:schemeClr val="tx1"/>
                        </a:solidFill>
                        <a:effectLst/>
                        <a:latin typeface="黑体" panose="02010609060101010101" pitchFamily="49" charset="-122"/>
                        <a:ea typeface="宋体" panose="02010600030101010101" pitchFamily="2" charset="-122"/>
                        <a:cs typeface="Times New Roman" panose="02020603050405020304" pitchFamily="18" charset="0"/>
                      </a:endParaRPr>
                    </a:p>
                    <a:p>
                      <a:pPr marL="342900" marR="0" lvl="0" indent="-4318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4</a:t>
                      </a:r>
                      <a:endParaRPr kumimoji="0" lang="en-US" altLang="zh-CN" sz="2000" b="0" i="0" u="none" strike="noStrike" cap="none" normalizeH="0" baseline="0" smtClean="0">
                        <a:ln>
                          <a:noFill/>
                        </a:ln>
                        <a:solidFill>
                          <a:schemeClr val="tx1"/>
                        </a:solidFill>
                        <a:effectLst/>
                        <a:latin typeface="黑体" panose="02010609060101010101" pitchFamily="49" charset="-122"/>
                        <a:ea typeface="宋体" panose="02010600030101010101" pitchFamily="2" charset="-122"/>
                        <a:cs typeface="Times New Roman" panose="02020603050405020304" pitchFamily="18" charset="0"/>
                      </a:endParaRPr>
                    </a:p>
                    <a:p>
                      <a:pPr marL="342900" marR="0" lvl="0" indent="-4318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5</a:t>
                      </a:r>
                      <a:endParaRPr kumimoji="0" lang="en-US" altLang="zh-CN" sz="2000" b="0" i="0" u="none" strike="noStrike" cap="none" normalizeH="0" baseline="0" smtClean="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43180" algn="ctr" defTabSz="914400" rtl="0" eaLnBrk="1" fontAlgn="base" latinLnBrk="0" hangingPunct="1">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16</a:t>
                      </a:r>
                      <a:endParaRPr kumimoji="0" lang="en-US" altLang="zh-CN" sz="2000" b="0" i="0" u="none" strike="noStrike" cap="none" normalizeH="0" baseline="0" dirty="0" smtClean="0">
                        <a:ln>
                          <a:noFill/>
                        </a:ln>
                        <a:solidFill>
                          <a:schemeClr val="tx1"/>
                        </a:solidFill>
                        <a:effectLst/>
                        <a:latin typeface="黑体" panose="02010609060101010101" pitchFamily="49" charset="-122"/>
                        <a:ea typeface="宋体" panose="02010600030101010101" pitchFamily="2" charset="-122"/>
                        <a:cs typeface="Times New Roman" panose="02020603050405020304" pitchFamily="18" charset="0"/>
                      </a:endParaRPr>
                    </a:p>
                    <a:p>
                      <a:pPr marL="342900" marR="0" lvl="0" indent="-4318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10</a:t>
                      </a:r>
                      <a:endParaRPr kumimoji="0" lang="en-US" altLang="zh-CN" sz="2000" b="0" i="0" u="none" strike="noStrike" cap="none" normalizeH="0" baseline="0" dirty="0" smtClean="0">
                        <a:ln>
                          <a:noFill/>
                        </a:ln>
                        <a:solidFill>
                          <a:schemeClr val="tx1"/>
                        </a:solidFill>
                        <a:effectLst/>
                        <a:latin typeface="黑体" panose="02010609060101010101" pitchFamily="49" charset="-122"/>
                        <a:ea typeface="宋体" panose="02010600030101010101" pitchFamily="2" charset="-122"/>
                        <a:cs typeface="Times New Roman" panose="02020603050405020304" pitchFamily="18" charset="0"/>
                      </a:endParaRPr>
                    </a:p>
                    <a:p>
                      <a:pPr marL="342900" marR="0" lvl="0" indent="-4318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6</a:t>
                      </a:r>
                      <a:endParaRPr kumimoji="0" lang="en-US" altLang="zh-CN" sz="2000" b="0" i="0" u="none" strike="noStrike" cap="none" normalizeH="0" baseline="0" dirty="0" smtClean="0">
                        <a:ln>
                          <a:noFill/>
                        </a:ln>
                        <a:solidFill>
                          <a:schemeClr val="tx1"/>
                        </a:solidFill>
                        <a:effectLst/>
                        <a:latin typeface="黑体" panose="02010609060101010101" pitchFamily="49" charset="-122"/>
                        <a:ea typeface="宋体" panose="02010600030101010101" pitchFamily="2" charset="-122"/>
                        <a:cs typeface="Times New Roman" panose="02020603050405020304" pitchFamily="18" charset="0"/>
                      </a:endParaRPr>
                    </a:p>
                    <a:p>
                      <a:pPr marL="342900" marR="0" lvl="0" indent="-4318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4</a:t>
                      </a:r>
                      <a:endParaRPr kumimoji="0" lang="en-US" altLang="zh-CN" sz="2000" b="0" i="0" u="none" strike="noStrike" cap="none" normalizeH="0" baseline="0" dirty="0" smtClean="0">
                        <a:ln>
                          <a:noFill/>
                        </a:ln>
                        <a:solidFill>
                          <a:schemeClr val="tx1"/>
                        </a:solidFill>
                        <a:effectLst/>
                        <a:latin typeface="黑体" panose="02010609060101010101" pitchFamily="49" charset="-122"/>
                        <a:ea typeface="宋体" panose="02010600030101010101" pitchFamily="2" charset="-122"/>
                        <a:cs typeface="Times New Roman" panose="02020603050405020304" pitchFamily="18" charset="0"/>
                      </a:endParaRPr>
                    </a:p>
                    <a:p>
                      <a:pPr marL="342900" marR="0" lvl="0" indent="-43180" algn="ctr" defTabSz="914400" rtl="0" eaLnBrk="0" fontAlgn="base" latinLnBrk="0" hangingPunct="0">
                        <a:lnSpc>
                          <a:spcPct val="100000"/>
                        </a:lnSpc>
                        <a:spcBef>
                          <a:spcPct val="0"/>
                        </a:spcBef>
                        <a:spcAft>
                          <a:spcPct val="0"/>
                        </a:spcAft>
                        <a:buClrTx/>
                        <a:buSzTx/>
                        <a:buFontTx/>
                        <a:buNone/>
                      </a:pPr>
                      <a:r>
                        <a:rPr kumimoji="0" lang="en-US" altLang="zh-CN" sz="2000" b="1" i="0" u="none" strike="noStrike" cap="none" normalizeH="0" baseline="0" dirty="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endParaRPr kumimoji="0" lang="en-US" altLang="zh-CN" sz="2000" b="0" i="0" u="none" strike="noStrike" cap="none" normalizeH="0" baseline="0" dirty="0" smtClean="0">
                        <a:ln>
                          <a:noFill/>
                        </a:ln>
                        <a:solidFill>
                          <a:schemeClr val="tx1"/>
                        </a:solidFill>
                        <a:effectLst/>
                        <a:latin typeface="Arial" panose="020B0604020202020204" pitchFamily="34"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54274" name="日期占位符 4"/>
          <p:cNvSpPr>
            <a:spLocks noGrp="1"/>
          </p:cNvSpPr>
          <p:nvPr>
            <p:ph type="dt" sz="half" idx="4294967295"/>
          </p:nvPr>
        </p:nvSpPr>
        <p:spPr>
          <a:xfrm>
            <a:off x="3203575"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54275" name="页脚占位符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
        <p:nvSpPr>
          <p:cNvPr id="54291" name="Rectangle 132"/>
          <p:cNvSpPr>
            <a:spLocks noChangeArrowheads="1"/>
          </p:cNvSpPr>
          <p:nvPr/>
        </p:nvSpPr>
        <p:spPr bwMode="auto">
          <a:xfrm>
            <a:off x="1" y="195369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pic>
        <p:nvPicPr>
          <p:cNvPr id="54292" name="Picture 133" descr="OR0X]_G28G}7DA)S~EGTAHA"/>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643063" y="3811290"/>
            <a:ext cx="3671887" cy="278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93" name="Rectangle 134"/>
          <p:cNvSpPr>
            <a:spLocks noChangeArrowheads="1"/>
          </p:cNvSpPr>
          <p:nvPr/>
        </p:nvSpPr>
        <p:spPr bwMode="auto">
          <a:xfrm>
            <a:off x="5148265" y="4149725"/>
            <a:ext cx="2663825" cy="1569660"/>
          </a:xfrm>
          <a:prstGeom prst="rect">
            <a:avLst/>
          </a:prstGeom>
          <a:solidFill>
            <a:srgbClr val="66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kumimoji="1" lang="zh-CN" altLang="en-US" sz="2400" b="1">
                <a:solidFill>
                  <a:srgbClr val="000066"/>
                </a:solidFill>
                <a:ea typeface="宋体" panose="02010600030101010101" pitchFamily="2" charset="-122"/>
              </a:rPr>
              <a:t>线上任何一点</a:t>
            </a:r>
            <a:r>
              <a:rPr kumimoji="1" lang="en-US" altLang="zh-CN" sz="2400" b="1">
                <a:solidFill>
                  <a:srgbClr val="000066"/>
                </a:solidFill>
                <a:ea typeface="宋体" panose="02010600030101010101" pitchFamily="2" charset="-122"/>
              </a:rPr>
              <a:t>X</a:t>
            </a:r>
            <a:r>
              <a:rPr kumimoji="1" lang="zh-CN" altLang="en-US" sz="2400" b="1">
                <a:solidFill>
                  <a:srgbClr val="000066"/>
                </a:solidFill>
                <a:ea typeface="宋体" panose="02010600030101010101" pitchFamily="2" charset="-122"/>
              </a:rPr>
              <a:t>与</a:t>
            </a:r>
            <a:r>
              <a:rPr kumimoji="1" lang="en-US" altLang="zh-CN" sz="2400" b="1">
                <a:solidFill>
                  <a:srgbClr val="000066"/>
                </a:solidFill>
                <a:ea typeface="宋体" panose="02010600030101010101" pitchFamily="2" charset="-122"/>
              </a:rPr>
              <a:t>Y</a:t>
            </a:r>
            <a:r>
              <a:rPr kumimoji="1" lang="zh-CN" altLang="en-US" sz="2400" b="1">
                <a:solidFill>
                  <a:srgbClr val="000066"/>
                </a:solidFill>
                <a:ea typeface="宋体" panose="02010600030101010101" pitchFamily="2" charset="-122"/>
              </a:rPr>
              <a:t>的不同组合，给消费者所带来的效用相同。</a:t>
            </a:r>
            <a:endParaRPr kumimoji="1" lang="zh-CN" altLang="en-US" sz="2400" b="1">
              <a:solidFill>
                <a:srgbClr val="000066"/>
              </a:solidFill>
              <a:ea typeface="宋体" panose="02010600030101010101" pitchFamily="2"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1" name="标题 10"/>
          <p:cNvSpPr>
            <a:spLocks noGrp="1"/>
          </p:cNvSpPr>
          <p:nvPr>
            <p:ph type="title"/>
          </p:nvPr>
        </p:nvSpPr>
        <p:spPr>
          <a:xfrm>
            <a:off x="3419872" y="633189"/>
            <a:ext cx="4176464" cy="563563"/>
          </a:xfrm>
          <a:solidFill>
            <a:srgbClr val="FFC000"/>
          </a:solidFill>
        </p:spPr>
        <p:txBody>
          <a:bodyPr/>
          <a:lstStyle/>
          <a:p>
            <a:r>
              <a:rPr lang="zh-CN" altLang="en-US" sz="3200" dirty="0" smtClean="0"/>
              <a:t>无差异曲线的特点</a:t>
            </a:r>
            <a:endParaRPr lang="zh-CN" altLang="en-US" sz="3200" dirty="0" smtClean="0"/>
          </a:p>
        </p:txBody>
      </p:sp>
      <p:sp>
        <p:nvSpPr>
          <p:cNvPr id="55302" name="Rectangle 4"/>
          <p:cNvSpPr>
            <a:spLocks noGrp="1" noChangeArrowheads="1"/>
          </p:cNvSpPr>
          <p:nvPr>
            <p:ph type="body" sz="half" idx="1"/>
          </p:nvPr>
        </p:nvSpPr>
        <p:spPr>
          <a:xfrm>
            <a:off x="457200" y="1988840"/>
            <a:ext cx="8305800" cy="4259560"/>
          </a:xfrm>
        </p:spPr>
        <p:txBody>
          <a:bodyPr/>
          <a:lstStyle/>
          <a:p>
            <a:pPr eaLnBrk="1" hangingPunct="1">
              <a:buFont typeface="Wingdings" panose="05000000000000000000" pitchFamily="2" charset="2"/>
              <a:buNone/>
            </a:pPr>
            <a:r>
              <a:rPr lang="zh-CN" altLang="en-US" dirty="0" smtClean="0">
                <a:solidFill>
                  <a:srgbClr val="0000FF"/>
                </a:solidFill>
                <a:latin typeface="宋体" panose="02010600030101010101" pitchFamily="2" charset="-122"/>
                <a:ea typeface="宋体" panose="02010600030101010101" pitchFamily="2" charset="-122"/>
              </a:rPr>
              <a:t>  </a:t>
            </a:r>
            <a:r>
              <a:rPr lang="zh-CN" altLang="en-US" b="1" dirty="0" smtClean="0">
                <a:solidFill>
                  <a:srgbClr val="0000FF"/>
                </a:solidFill>
                <a:latin typeface="宋体" panose="02010600030101010101" pitchFamily="2" charset="-122"/>
                <a:ea typeface="宋体" panose="02010600030101010101" pitchFamily="2" charset="-122"/>
              </a:rPr>
              <a:t>第一，无差异曲线是一条向右下方倾斜的曲线，其斜率为负值。</a:t>
            </a:r>
            <a:endParaRPr lang="zh-CN" altLang="en-US" b="1" dirty="0" smtClean="0">
              <a:solidFill>
                <a:srgbClr val="0000FF"/>
              </a:solidFill>
              <a:latin typeface="宋体" panose="02010600030101010101" pitchFamily="2" charset="-122"/>
              <a:ea typeface="宋体" panose="02010600030101010101" pitchFamily="2" charset="-122"/>
            </a:endParaRPr>
          </a:p>
          <a:p>
            <a:pPr eaLnBrk="1" hangingPunct="1">
              <a:lnSpc>
                <a:spcPct val="120000"/>
              </a:lnSpc>
              <a:buFont typeface="Wingdings" panose="05000000000000000000" pitchFamily="2" charset="2"/>
              <a:buNone/>
            </a:pPr>
            <a:r>
              <a:rPr lang="zh-CN" altLang="en-US" sz="2800" dirty="0" smtClean="0">
                <a:latin typeface="宋体" panose="02010600030101010101" pitchFamily="2" charset="-122"/>
                <a:ea typeface="宋体" panose="02010600030101010101" pitchFamily="2" charset="-122"/>
              </a:rPr>
              <a:t>     这就表明，在收入和价格既定的条件下，消费者要得到相同的总效用，在</a:t>
            </a:r>
            <a:r>
              <a:rPr lang="zh-CN" altLang="en-US" sz="2800" dirty="0" smtClean="0">
                <a:highlight>
                  <a:srgbClr val="FFFF00"/>
                </a:highlight>
                <a:latin typeface="宋体" panose="02010600030101010101" pitchFamily="2" charset="-122"/>
                <a:ea typeface="宋体" panose="02010600030101010101" pitchFamily="2" charset="-122"/>
              </a:rPr>
              <a:t>增加一种商品的消费时，必须减少另一种商品的消费</a:t>
            </a:r>
            <a:r>
              <a:rPr lang="zh-CN" altLang="en-US" sz="2800" dirty="0" smtClean="0">
                <a:latin typeface="宋体" panose="02010600030101010101" pitchFamily="2" charset="-122"/>
                <a:ea typeface="宋体" panose="02010600030101010101" pitchFamily="2" charset="-122"/>
              </a:rPr>
              <a:t>，两种商品不能同时增加或减少。</a:t>
            </a:r>
            <a:endParaRPr kumimoji="1" lang="zh-CN" altLang="en-US" sz="2800" dirty="0" smtClean="0">
              <a:latin typeface="宋体" panose="02010600030101010101" pitchFamily="2" charset="-122"/>
              <a:ea typeface="宋体" panose="02010600030101010101" pitchFamily="2" charset="-122"/>
            </a:endParaRPr>
          </a:p>
          <a:p>
            <a:pPr eaLnBrk="1" hangingPunct="1">
              <a:buFont typeface="Wingdings" panose="05000000000000000000" pitchFamily="2" charset="2"/>
              <a:buNone/>
            </a:pPr>
            <a:endParaRPr kumimoji="1" lang="en-US" altLang="zh-CN" sz="2800" dirty="0" smtClean="0">
              <a:latin typeface="宋体" panose="02010600030101010101" pitchFamily="2" charset="-122"/>
              <a:ea typeface="宋体" panose="02010600030101010101" pitchFamily="2" charset="-122"/>
            </a:endParaRPr>
          </a:p>
        </p:txBody>
      </p:sp>
      <p:sp>
        <p:nvSpPr>
          <p:cNvPr id="55298" name="日期占位符 4"/>
          <p:cNvSpPr>
            <a:spLocks noGrp="1"/>
          </p:cNvSpPr>
          <p:nvPr>
            <p:ph type="dt" sz="half" idx="4294967295"/>
          </p:nvPr>
        </p:nvSpPr>
        <p:spPr>
          <a:xfrm>
            <a:off x="3203575" y="6597650"/>
            <a:ext cx="2667000" cy="260351"/>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en-US" altLang="zh-CN">
                <a:solidFill>
                  <a:schemeClr val="bg1"/>
                </a:solidFill>
                <a:latin typeface="Verdana" panose="020B0604030504040204" pitchFamily="34" charset="0"/>
                <a:ea typeface="宋体" panose="02010600030101010101" pitchFamily="2" charset="-122"/>
              </a:rPr>
              <a:t>《</a:t>
            </a:r>
            <a:r>
              <a:rPr lang="zh-CN" altLang="en-US">
                <a:solidFill>
                  <a:schemeClr val="bg1"/>
                </a:solidFill>
                <a:latin typeface="Verdana" panose="020B0604030504040204" pitchFamily="34" charset="0"/>
                <a:ea typeface="宋体" panose="02010600030101010101" pitchFamily="2" charset="-122"/>
              </a:rPr>
              <a:t>经济学基础</a:t>
            </a:r>
            <a:r>
              <a:rPr lang="en-US" altLang="zh-CN">
                <a:solidFill>
                  <a:schemeClr val="bg1"/>
                </a:solidFill>
                <a:latin typeface="Verdana" panose="020B0604030504040204" pitchFamily="34" charset="0"/>
                <a:ea typeface="宋体" panose="02010600030101010101" pitchFamily="2" charset="-122"/>
              </a:rPr>
              <a:t>》</a:t>
            </a:r>
            <a:endParaRPr lang="en-US" altLang="zh-CN">
              <a:solidFill>
                <a:schemeClr val="bg1"/>
              </a:solidFill>
              <a:latin typeface="Verdana" panose="020B0604030504040204" pitchFamily="34" charset="0"/>
              <a:ea typeface="宋体" panose="02010600030101010101" pitchFamily="2" charset="-122"/>
            </a:endParaRPr>
          </a:p>
        </p:txBody>
      </p:sp>
      <p:sp>
        <p:nvSpPr>
          <p:cNvPr id="55299" name="页脚占位符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ea typeface="黑体" panose="02010609060101010101" pitchFamily="49" charset="-122"/>
              </a:defRPr>
            </a:lvl1pPr>
            <a:lvl2pPr marL="742950" indent="-285750" eaLnBrk="0" hangingPunct="0">
              <a:defRPr>
                <a:solidFill>
                  <a:schemeClr val="tx1"/>
                </a:solidFill>
                <a:latin typeface="Arial" panose="020B0604020202020204" pitchFamily="34" charset="0"/>
                <a:ea typeface="黑体" panose="02010609060101010101" pitchFamily="49" charset="-122"/>
              </a:defRPr>
            </a:lvl2pPr>
            <a:lvl3pPr marL="1143000" indent="-228600" eaLnBrk="0" hangingPunct="0">
              <a:defRPr>
                <a:solidFill>
                  <a:schemeClr val="tx1"/>
                </a:solidFill>
                <a:latin typeface="Arial" panose="020B0604020202020204" pitchFamily="34" charset="0"/>
                <a:ea typeface="黑体" panose="02010609060101010101" pitchFamily="49" charset="-122"/>
              </a:defRPr>
            </a:lvl3pPr>
            <a:lvl4pPr marL="1600200" indent="-228600" eaLnBrk="0" hangingPunct="0">
              <a:defRPr>
                <a:solidFill>
                  <a:schemeClr val="tx1"/>
                </a:solidFill>
                <a:latin typeface="Arial" panose="020B0604020202020204" pitchFamily="34" charset="0"/>
                <a:ea typeface="黑体" panose="02010609060101010101" pitchFamily="49" charset="-122"/>
              </a:defRPr>
            </a:lvl4pPr>
            <a:lvl5pPr marL="2057400" indent="-228600" eaLnBrk="0" hangingPunct="0">
              <a:defRPr>
                <a:solidFill>
                  <a:schemeClr val="tx1"/>
                </a:solidFill>
                <a:latin typeface="Arial" panose="020B0604020202020204" pitchFamily="34" charset="0"/>
                <a:ea typeface="黑体" panose="02010609060101010101" pitchFamily="49"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黑体" panose="02010609060101010101" pitchFamily="49" charset="-122"/>
              </a:defRPr>
            </a:lvl9pPr>
          </a:lstStyle>
          <a:p>
            <a:pPr eaLnBrk="1" hangingPunct="1"/>
            <a:r>
              <a:rPr lang="zh-CN" altLang="en-US">
                <a:solidFill>
                  <a:schemeClr val="bg1"/>
                </a:solidFill>
                <a:latin typeface="宋体" panose="02010600030101010101" pitchFamily="2" charset="-122"/>
                <a:ea typeface="宋体" panose="02010600030101010101" pitchFamily="2" charset="-122"/>
              </a:rPr>
              <a:t>日照职业技术学院</a:t>
            </a:r>
            <a:endParaRPr lang="en-US" altLang="zh-CN">
              <a:solidFill>
                <a:schemeClr val="bg1"/>
              </a:solidFill>
              <a:latin typeface="宋体" panose="02010600030101010101" pitchFamily="2" charset="-122"/>
              <a:ea typeface="宋体" panose="02010600030101010101" pitchFamily="2" charset="-122"/>
            </a:endParaRPr>
          </a:p>
        </p:txBody>
      </p:sp>
      <p:sp>
        <p:nvSpPr>
          <p:cNvPr id="55300" name="Rectangle 132"/>
          <p:cNvSpPr>
            <a:spLocks noChangeArrowheads="1"/>
          </p:cNvSpPr>
          <p:nvPr/>
        </p:nvSpPr>
        <p:spPr bwMode="auto">
          <a:xfrm>
            <a:off x="1" y="195369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zh-CN"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主题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主题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主题5</Template>
  <TotalTime>0</TotalTime>
  <Words>5388</Words>
  <Application>WPS 演示</Application>
  <PresentationFormat>全屏显示(4:3)</PresentationFormat>
  <Paragraphs>407</Paragraphs>
  <Slides>46</Slides>
  <Notes>5</Notes>
  <HiddenSlides>0</HiddenSlides>
  <MMClips>0</MMClips>
  <ScaleCrop>false</ScaleCrop>
  <HeadingPairs>
    <vt:vector size="8" baseType="variant">
      <vt:variant>
        <vt:lpstr>已用的字体</vt:lpstr>
      </vt:variant>
      <vt:variant>
        <vt:i4>18</vt:i4>
      </vt:variant>
      <vt:variant>
        <vt:lpstr>主题</vt:lpstr>
      </vt:variant>
      <vt:variant>
        <vt:i4>2</vt:i4>
      </vt:variant>
      <vt:variant>
        <vt:lpstr>嵌入 OLE 服务器</vt:lpstr>
      </vt:variant>
      <vt:variant>
        <vt:i4>1</vt:i4>
      </vt:variant>
      <vt:variant>
        <vt:lpstr>幻灯片标题</vt:lpstr>
      </vt:variant>
      <vt:variant>
        <vt:i4>46</vt:i4>
      </vt:variant>
    </vt:vector>
  </HeadingPairs>
  <TitlesOfParts>
    <vt:vector size="67" baseType="lpstr">
      <vt:lpstr>Arial</vt:lpstr>
      <vt:lpstr>宋体</vt:lpstr>
      <vt:lpstr>Wingdings</vt:lpstr>
      <vt:lpstr>微软雅黑</vt:lpstr>
      <vt:lpstr>黑体</vt:lpstr>
      <vt:lpstr>方正小标宋简体</vt:lpstr>
      <vt:lpstr>楷体</vt:lpstr>
      <vt:lpstr>Times New Roman</vt:lpstr>
      <vt:lpstr>Verdana</vt:lpstr>
      <vt:lpstr>华文楷体</vt:lpstr>
      <vt:lpstr>Calibri</vt:lpstr>
      <vt:lpstr>Arial Unicode MS</vt:lpstr>
      <vt:lpstr>Tahoma</vt:lpstr>
      <vt:lpstr>华文新魏</vt:lpstr>
      <vt:lpstr>DeepSeek-CJK-patch</vt:lpstr>
      <vt:lpstr>Segoe Print</vt:lpstr>
      <vt:lpstr>Arial</vt:lpstr>
      <vt:lpstr>Wingdings</vt:lpstr>
      <vt:lpstr>主题5</vt:lpstr>
      <vt:lpstr>1_主题5</vt:lpstr>
      <vt:lpstr>PBrush</vt:lpstr>
      <vt:lpstr>项目三   消费经济学  任务3  买CD还是买零食：无差异曲线 </vt:lpstr>
      <vt:lpstr>PowerPoint 演示文稿</vt:lpstr>
      <vt:lpstr>PowerPoint 演示文稿</vt:lpstr>
      <vt:lpstr>PowerPoint 演示文稿</vt:lpstr>
      <vt:lpstr>PowerPoint 演示文稿</vt:lpstr>
      <vt:lpstr>PowerPoint 演示文稿</vt:lpstr>
      <vt:lpstr>无差异曲线</vt:lpstr>
      <vt:lpstr>PowerPoint 演示文稿</vt:lpstr>
      <vt:lpstr>无差异曲线的特点</vt:lpstr>
      <vt:lpstr>PowerPoint 演示文稿</vt:lpstr>
      <vt:lpstr>PowerPoint 演示文稿</vt:lpstr>
      <vt:lpstr>一个极端的例子:  完全替代品</vt:lpstr>
      <vt:lpstr>另一个极端例子:  完全互补品</vt:lpstr>
      <vt:lpstr>商品的边际替代率</vt:lpstr>
      <vt:lpstr>边际替代率</vt:lpstr>
      <vt:lpstr>边际替代率递减规律</vt:lpstr>
      <vt:lpstr>消费者预算线</vt:lpstr>
      <vt:lpstr>PowerPoint 演示文稿</vt:lpstr>
      <vt:lpstr>PowerPoint 演示文稿</vt:lpstr>
      <vt:lpstr>PowerPoint 演示文稿</vt:lpstr>
      <vt:lpstr>PowerPoint 演示文稿</vt:lpstr>
      <vt:lpstr>消费者的最优选择</vt:lpstr>
      <vt:lpstr>消费者均衡</vt:lpstr>
      <vt:lpstr>消费者均衡</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序数效用论的应用</vt:lpstr>
      <vt:lpstr>案例：信子裙和大岛茂风衣</vt:lpstr>
      <vt:lpstr>PowerPoint 演示文稿</vt:lpstr>
      <vt:lpstr>PowerPoint 演示文稿</vt:lpstr>
      <vt:lpstr>PowerPoint 演示文稿</vt:lpstr>
      <vt:lpstr>案例：海尔美国成功的奥秘</vt:lpstr>
      <vt:lpstr>PowerPoint 演示文稿</vt:lpstr>
      <vt:lpstr>PowerPoint 演示文稿</vt:lpstr>
      <vt:lpstr>案例：金王集团——小蜡烛照耀全世界</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乐天</cp:lastModifiedBy>
  <cp:revision>43</cp:revision>
  <dcterms:created xsi:type="dcterms:W3CDTF">2018-05-15T03:08:00Z</dcterms:created>
  <dcterms:modified xsi:type="dcterms:W3CDTF">2025-04-08T13:23:47Z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335B9E0A37C545CC94FF47FF62DEBB96_12</vt:lpwstr>
  </property>
  <property fmtid="{D5CDD505-2E9C-101B-9397-08002B2CF9AE}" pid="3" name="KSOProductBuildVer">
    <vt:lpwstr>2052-12.1.0.20305</vt:lpwstr>
  </property>
</Properties>
</file>