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0"/>
  </p:notesMasterIdLst>
  <p:sldIdLst>
    <p:sldId id="276" r:id="rId4"/>
    <p:sldId id="279" r:id="rId5"/>
    <p:sldId id="278" r:id="rId6"/>
    <p:sldId id="296" r:id="rId7"/>
    <p:sldId id="257" r:id="rId8"/>
    <p:sldId id="258" r:id="rId9"/>
    <p:sldId id="299" r:id="rId10"/>
    <p:sldId id="294" r:id="rId11"/>
    <p:sldId id="287" r:id="rId12"/>
    <p:sldId id="292" r:id="rId13"/>
    <p:sldId id="283" r:id="rId14"/>
    <p:sldId id="285" r:id="rId15"/>
    <p:sldId id="282" r:id="rId16"/>
    <p:sldId id="288" r:id="rId17"/>
    <p:sldId id="297" r:id="rId18"/>
    <p:sldId id="284" r:id="rId19"/>
    <p:sldId id="289" r:id="rId20"/>
    <p:sldId id="295" r:id="rId21"/>
    <p:sldId id="298" r:id="rId22"/>
    <p:sldId id="259" r:id="rId23"/>
    <p:sldId id="261" r:id="rId24"/>
    <p:sldId id="262" r:id="rId25"/>
    <p:sldId id="263" r:id="rId26"/>
    <p:sldId id="264" r:id="rId27"/>
    <p:sldId id="280" r:id="rId28"/>
    <p:sldId id="309" r:id="rId29"/>
    <p:sldId id="265" r:id="rId31"/>
    <p:sldId id="266" r:id="rId32"/>
    <p:sldId id="267" r:id="rId33"/>
    <p:sldId id="300" r:id="rId34"/>
    <p:sldId id="301" r:id="rId35"/>
    <p:sldId id="302" r:id="rId36"/>
    <p:sldId id="303" r:id="rId37"/>
    <p:sldId id="304" r:id="rId38"/>
    <p:sldId id="305" r:id="rId39"/>
    <p:sldId id="306" r:id="rId40"/>
    <p:sldId id="307" r:id="rId41"/>
    <p:sldId id="308" r:id="rId42"/>
    <p:sldId id="274" r:id="rId43"/>
    <p:sldId id="275"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73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933" y="2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6BF52A52-394A-11D3-B153-00C04F79FAA6}" ax:persistence="persistStorage" r:id="rId1"/>
</file>

<file path=ppt/activeX/activeX2.xml><?xml version="1.0" encoding="utf-8"?>
<ax:ocx xmlns:ax="http://schemas.microsoft.com/office/2006/activeX" xmlns:r="http://schemas.openxmlformats.org/officeDocument/2006/relationships" ax:classid="{6BF52A52-394A-11D3-B153-00C04F79FAA6}"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92162" name="幻灯片图像占位符 92161"/>
          <p:cNvSpPr>
            <a:spLocks noGrp="1" noRot="1" noTextEdit="1"/>
          </p:cNvSpPr>
          <p:nvPr>
            <p:ph type="sldImg"/>
          </p:nvPr>
        </p:nvSpPr>
        <p:spPr/>
      </p:sp>
      <p:sp>
        <p:nvSpPr>
          <p:cNvPr id="92163" name="文本占位符 92162"/>
          <p:cNvSpPr>
            <a:spLocks noGrp="1" noRot="1"/>
          </p:cNvSpPr>
          <p:nvPr>
            <p:ph type="body" idx="1"/>
          </p:nvPr>
        </p:nvSpPr>
        <p:spPr/>
        <p:txBody>
          <a:bodyPr anchor="ctr" anchorCtr="0"/>
          <a:p>
            <a:pPr lvl="0"/>
            <a:r>
              <a:rPr lang="en-US" altLang="zh-CN">
                <a:ea typeface="宋体" panose="02010600030101010101" pitchFamily="2" charset="-122"/>
              </a:rPr>
              <a:t>I found all of these at Greg Mankiw’s blog, at http://gregmankiw.blogspot.com. Most were posted during May 2008; the one about online courses is from July 2008.  He adds new ones periodically as he finds them.  </a:t>
            </a:r>
            <a:endParaRPr lang="en-US" altLang="zh-CN">
              <a:ea typeface="宋体" panose="02010600030101010101" pitchFamily="2" charset="-122"/>
            </a:endParaRPr>
          </a:p>
          <a:p>
            <a:pPr lvl="0"/>
            <a:endParaRPr lang="en-US" altLang="zh-CN">
              <a:ea typeface="宋体" panose="02010600030101010101" pitchFamily="2" charset="-122"/>
            </a:endParaRPr>
          </a:p>
          <a:p>
            <a:pPr lvl="0"/>
            <a:r>
              <a:rPr lang="en-US" altLang="zh-CN">
                <a:ea typeface="宋体" panose="02010600030101010101" pitchFamily="2" charset="-122"/>
              </a:rPr>
              <a:t>If you’d like to see the actual articles, start at Mankiw’s blog and search on “cross-price elasticity”.  You’ll get a list of all of his posts on this topic, with links to the articles.  (If any of the links are broken, try Googling the article’s title/headline.)</a:t>
            </a:r>
            <a:endParaRPr lang="en-US" altLang="zh-CN">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69634" name="Rectangle 7"/>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x-none" sz="1200" dirty="0">
                <a:ea typeface="宋体" panose="02010600030101010101" pitchFamily="2" charset="-122"/>
              </a:rPr>
            </a:fld>
            <a:endParaRPr lang="zh-CN" altLang="x-none" sz="1200" dirty="0">
              <a:ea typeface="宋体" panose="02010600030101010101" pitchFamily="2" charset="-122"/>
            </a:endParaRPr>
          </a:p>
        </p:txBody>
      </p:sp>
      <p:sp>
        <p:nvSpPr>
          <p:cNvPr id="69635" name="Rectangle 2"/>
          <p:cNvSpPr>
            <a:spLocks noRot="1" noTextEdit="1"/>
          </p:cNvSpPr>
          <p:nvPr>
            <p:ph type="sldImg"/>
          </p:nvPr>
        </p:nvSpPr>
        <p:spPr>
          <a:xfrm>
            <a:off x="1143000" y="534988"/>
            <a:ext cx="4572000" cy="3429000"/>
          </a:xfrm>
        </p:spPr>
      </p:sp>
      <p:sp>
        <p:nvSpPr>
          <p:cNvPr id="69636" name="Rectangle 3"/>
          <p:cNvSpPr>
            <a:spLocks noGrp="1"/>
          </p:cNvSpPr>
          <p:nvPr>
            <p:ph type="body" idx="1"/>
          </p:nvPr>
        </p:nvSpPr>
        <p:spPr>
          <a:xfrm>
            <a:off x="685800" y="4248150"/>
            <a:ext cx="5486400" cy="4210050"/>
          </a:xfrm>
        </p:spPr>
        <p:txBody>
          <a:bodyPr vert="horz" wrap="square" anchor="t" anchorCtr="0"/>
          <a:p>
            <a:pPr lvl="0"/>
            <a:r>
              <a:rPr lang="en-US" altLang="zh-CN">
                <a:ea typeface="宋体" panose="02010600030101010101" pitchFamily="2" charset="-122"/>
              </a:rPr>
              <a:t>Most everything in the “price elasticity of supply” section corresponds to analogous concepts from the “price elasticity of demand” section.  So, it is probably safe to move through this section more quickly.  </a:t>
            </a:r>
            <a:endParaRPr lang="en-US" altLang="zh-CN">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72706" name="Rectangle 7"/>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x-none" sz="1200" dirty="0">
                <a:ea typeface="宋体" panose="02010600030101010101" pitchFamily="2" charset="-122"/>
              </a:rPr>
            </a:fld>
            <a:endParaRPr lang="zh-CN" altLang="x-none" sz="1200" dirty="0">
              <a:ea typeface="宋体" panose="02010600030101010101" pitchFamily="2" charset="-122"/>
            </a:endParaRPr>
          </a:p>
        </p:txBody>
      </p:sp>
      <p:sp>
        <p:nvSpPr>
          <p:cNvPr id="72707" name="Rectangle 2"/>
          <p:cNvSpPr>
            <a:spLocks noRot="1" noTextEdit="1"/>
          </p:cNvSpPr>
          <p:nvPr>
            <p:ph type="sldImg"/>
          </p:nvPr>
        </p:nvSpPr>
        <p:spPr>
          <a:xfrm>
            <a:off x="1143000" y="534988"/>
            <a:ext cx="4572000" cy="3429000"/>
          </a:xfrm>
        </p:spPr>
      </p:sp>
      <p:sp>
        <p:nvSpPr>
          <p:cNvPr id="72708" name="Rectangle 3"/>
          <p:cNvSpPr>
            <a:spLocks noGrp="1"/>
          </p:cNvSpPr>
          <p:nvPr>
            <p:ph type="body" idx="1"/>
          </p:nvPr>
        </p:nvSpPr>
        <p:spPr>
          <a:xfrm>
            <a:off x="685800" y="4248150"/>
            <a:ext cx="5486400" cy="4210050"/>
          </a:xfrm>
        </p:spPr>
        <p:txBody>
          <a:bodyPr vert="horz" wrap="square" anchor="t" anchorCtr="0"/>
          <a:p>
            <a:pPr lvl="0">
              <a:spcBef>
                <a:spcPct val="55000"/>
              </a:spcBef>
            </a:pPr>
            <a:r>
              <a:rPr lang="en-US" altLang="zh-CN">
                <a:ea typeface="宋体" panose="02010600030101010101" pitchFamily="2" charset="-122"/>
              </a:rPr>
              <a:t>Economists classify supply curves according to their elasticity.  </a:t>
            </a:r>
            <a:endParaRPr lang="en-US" altLang="zh-CN">
              <a:ea typeface="宋体" panose="02010600030101010101" pitchFamily="2" charset="-122"/>
            </a:endParaRPr>
          </a:p>
          <a:p>
            <a:pPr lvl="0"/>
            <a:endParaRPr lang="en-US" altLang="zh-CN">
              <a:ea typeface="宋体" panose="02010600030101010101" pitchFamily="2" charset="-122"/>
            </a:endParaRPr>
          </a:p>
          <a:p>
            <a:pPr lvl="0">
              <a:spcBef>
                <a:spcPct val="55000"/>
              </a:spcBef>
            </a:pPr>
            <a:r>
              <a:rPr lang="en-US" altLang="zh-CN">
                <a:ea typeface="宋体" panose="02010600030101010101" pitchFamily="2" charset="-122"/>
              </a:rPr>
              <a:t>The next 5 slides present the different classifications, from least to most elastic.</a:t>
            </a:r>
            <a:endParaRPr lang="en-US" altLang="zh-CN">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79874" name="Rectangle 7"/>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x-none" sz="1200" dirty="0">
                <a:ea typeface="宋体" panose="02010600030101010101" pitchFamily="2" charset="-122"/>
              </a:rPr>
            </a:fld>
            <a:endParaRPr lang="zh-CN" altLang="x-none" sz="1200" dirty="0">
              <a:ea typeface="宋体" panose="02010600030101010101" pitchFamily="2" charset="-122"/>
            </a:endParaRPr>
          </a:p>
        </p:txBody>
      </p:sp>
      <p:sp>
        <p:nvSpPr>
          <p:cNvPr id="79875" name="Rectangle 2"/>
          <p:cNvSpPr>
            <a:spLocks noRot="1" noTextEdit="1"/>
          </p:cNvSpPr>
          <p:nvPr>
            <p:ph type="sldImg"/>
          </p:nvPr>
        </p:nvSpPr>
        <p:spPr>
          <a:xfrm>
            <a:off x="1143000" y="534988"/>
            <a:ext cx="4572000" cy="3429000"/>
          </a:xfrm>
        </p:spPr>
      </p:sp>
      <p:sp>
        <p:nvSpPr>
          <p:cNvPr id="79876" name="Rectangle 3"/>
          <p:cNvSpPr>
            <a:spLocks noGrp="1"/>
          </p:cNvSpPr>
          <p:nvPr>
            <p:ph type="body" idx="1"/>
          </p:nvPr>
        </p:nvSpPr>
        <p:spPr>
          <a:xfrm>
            <a:off x="685800" y="4248150"/>
            <a:ext cx="5486400" cy="4210050"/>
          </a:xfrm>
        </p:spPr>
        <p:txBody>
          <a:bodyPr vert="horz" wrap="square" anchor="t" anchorCtr="0"/>
          <a:p>
            <a:pPr lvl="0"/>
            <a:r>
              <a:rPr lang="en-US" altLang="zh-CN">
                <a:ea typeface="宋体" panose="02010600030101010101" pitchFamily="2" charset="-122"/>
              </a:rPr>
              <a:t>This section is not perfectly analogous to the section on the determinants of the price elasticity of demand, but it’s similar enough that you can probably cover it more quickly and with much less hand-holding.  </a:t>
            </a:r>
            <a:endParaRPr lang="en-US" altLang="zh-CN">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defRPr/>
            </a:lvl1p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a:defRPr/>
            </a:lvl1p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defRPr/>
            </a:lvl1p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a:defRPr/>
            </a:lvl1p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pic>
        <p:nvPicPr>
          <p:cNvPr id="1028" name="图片 7" descr="timg.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2588" y="6021388"/>
            <a:ext cx="21955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153244" y="289531"/>
            <a:ext cx="1800200" cy="576064"/>
          </a:xfrm>
          <a:prstGeom prst="roundRect">
            <a:avLst/>
          </a:prstGeom>
          <a:blipFill>
            <a:blip r:embed="rId1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经济学与生活</a:t>
            </a:r>
            <a:endParaRPr lang="zh-CN" altLang="en-US"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2pPr>
      <a:lvl3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3pPr>
      <a:lvl4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4pPr>
      <a:lvl5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5pPr>
      <a:lvl6pPr marL="4572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6pPr>
      <a:lvl7pPr marL="9144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7pPr>
      <a:lvl8pPr marL="13716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8pPr>
      <a:lvl9pPr marL="18288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pic>
        <p:nvPicPr>
          <p:cNvPr id="1028" name="图片 7" descr="timg.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2588" y="6021388"/>
            <a:ext cx="21955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153244" y="289531"/>
            <a:ext cx="1466428" cy="576064"/>
          </a:xfrm>
          <a:prstGeom prst="roundRect">
            <a:avLst/>
          </a:prstGeom>
          <a:blipFill>
            <a:blip r:embed="rId1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经济学基础</a:t>
            </a:r>
            <a:endParaRPr lang="zh-CN" altLang="en-US"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2pPr>
      <a:lvl3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3pPr>
      <a:lvl4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4pPr>
      <a:lvl5pPr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5pPr>
      <a:lvl6pPr marL="4572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6pPr>
      <a:lvl7pPr marL="9144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7pPr>
      <a:lvl8pPr marL="13716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8pPr>
      <a:lvl9pPr marL="1828800" algn="ctr" rtl="0" eaLnBrk="1" fontAlgn="base" hangingPunct="1">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8.xml"/><Relationship Id="rId2" Type="http://schemas.openxmlformats.org/officeDocument/2006/relationships/image" Target="../media/image16.wmf"/><Relationship Id="rId1" Type="http://schemas.openxmlformats.org/officeDocument/2006/relationships/control" Target="../activeX/activeX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Documents/Tencent%20Files/1554178344/FileRecv/&#32972;&#25237;&#24425;&#30005;&#30340;&#25910;&#20837;&#24377;&#24615;.do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Program%20Files/TurningPoint/2003/Questions.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8.xml"/><Relationship Id="rId2" Type="http://schemas.openxmlformats.org/officeDocument/2006/relationships/image" Target="../media/image8.wmf"/><Relationship Id="rId1" Type="http://schemas.openxmlformats.org/officeDocument/2006/relationships/control" Target="../activeX/activeX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3903191"/>
            <a:ext cx="7772400" cy="1470025"/>
          </a:xfrm>
        </p:spPr>
        <p:txBody>
          <a:bodyPr>
            <a:normAutofit fontScale="90000"/>
          </a:bodyPr>
          <a:lstStyle/>
          <a:p>
            <a:pPr>
              <a:defRPr/>
            </a:pPr>
            <a:r>
              <a:rPr lang="zh-CN" altLang="en-US" sz="3600" dirty="0" smtClean="0">
                <a:latin typeface="方正小标宋简体" pitchFamily="65" charset="-122"/>
                <a:ea typeface="方正小标宋简体" pitchFamily="65" charset="-122"/>
              </a:rPr>
              <a:t>项目二   生活经济学</a:t>
            </a:r>
            <a:br>
              <a:rPr lang="en-US" altLang="zh-CN" sz="3600" dirty="0" smtClean="0">
                <a:latin typeface="方正小标宋简体" pitchFamily="65" charset="-122"/>
                <a:ea typeface="方正小标宋简体" pitchFamily="65" charset="-122"/>
              </a:rPr>
            </a:br>
            <a:br>
              <a:rPr lang="en-US" altLang="zh-CN" sz="3600" dirty="0" smtClean="0">
                <a:latin typeface="方正小标宋简体" pitchFamily="65" charset="-122"/>
                <a:ea typeface="方正小标宋简体" pitchFamily="65" charset="-122"/>
              </a:rPr>
            </a:br>
            <a:r>
              <a:rPr lang="zh-CN" altLang="en-US" sz="3600" dirty="0" smtClean="0">
                <a:solidFill>
                  <a:srgbClr val="FF0000"/>
                </a:solidFill>
                <a:latin typeface="方正小标宋简体" pitchFamily="65" charset="-122"/>
                <a:ea typeface="方正小标宋简体" pitchFamily="65" charset="-122"/>
              </a:rPr>
              <a:t>任务</a:t>
            </a:r>
            <a:r>
              <a:rPr lang="en-US" altLang="zh-CN" sz="3600" dirty="0" smtClean="0">
                <a:solidFill>
                  <a:srgbClr val="FF0000"/>
                </a:solidFill>
                <a:latin typeface="方正小标宋简体" pitchFamily="65" charset="-122"/>
                <a:ea typeface="方正小标宋简体" pitchFamily="65" charset="-122"/>
              </a:rPr>
              <a:t>5  </a:t>
            </a:r>
            <a:r>
              <a:rPr lang="zh-CN" altLang="en-US" sz="3600" dirty="0" smtClean="0">
                <a:solidFill>
                  <a:srgbClr val="FF0000"/>
                </a:solidFill>
                <a:latin typeface="方正小标宋简体" pitchFamily="65" charset="-122"/>
                <a:ea typeface="方正小标宋简体" pitchFamily="65" charset="-122"/>
              </a:rPr>
              <a:t>你</a:t>
            </a:r>
            <a:r>
              <a:rPr lang="zh-CN" altLang="en-US" sz="3600" dirty="0">
                <a:solidFill>
                  <a:srgbClr val="FF0000"/>
                </a:solidFill>
                <a:latin typeface="方正小标宋简体" pitchFamily="65" charset="-122"/>
                <a:ea typeface="方正小标宋简体" pitchFamily="65" charset="-122"/>
              </a:rPr>
              <a:t>的生活小康了吗：恩格尔定律</a:t>
            </a:r>
            <a:endParaRPr lang="zh-CN" altLang="en-US" sz="3600" dirty="0">
              <a:solidFill>
                <a:srgbClr val="FF0000"/>
              </a:solidFill>
              <a:latin typeface="方正小标宋简体" pitchFamily="65" charset="-122"/>
              <a:ea typeface="方正小标宋简体" pitchFamily="65" charset="-122"/>
            </a:endParaRPr>
          </a:p>
        </p:txBody>
      </p:sp>
      <p:pic>
        <p:nvPicPr>
          <p:cNvPr id="4" name="图片 3" descr="ph1015-p04517.jpg"/>
          <p:cNvPicPr>
            <a:picLocks noChangeAspect="1"/>
          </p:cNvPicPr>
          <p:nvPr/>
        </p:nvPicPr>
        <p:blipFill>
          <a:blip r:embed="rId1" cstate="print"/>
          <a:stretch>
            <a:fillRect/>
          </a:stretch>
        </p:blipFill>
        <p:spPr>
          <a:xfrm>
            <a:off x="4211960" y="0"/>
            <a:ext cx="4932040" cy="3290481"/>
          </a:xfrm>
          <a:prstGeom prst="rect">
            <a:avLst/>
          </a:prstGeom>
        </p:spPr>
      </p:pic>
      <p:pic>
        <p:nvPicPr>
          <p:cNvPr id="5" name="图片 4" descr="timg (1).jpg"/>
          <p:cNvPicPr>
            <a:picLocks noChangeAspect="1"/>
          </p:cNvPicPr>
          <p:nvPr/>
        </p:nvPicPr>
        <p:blipFill>
          <a:blip r:embed="rId2" cstate="print"/>
          <a:stretch>
            <a:fillRect/>
          </a:stretch>
        </p:blipFill>
        <p:spPr>
          <a:xfrm>
            <a:off x="0" y="0"/>
            <a:ext cx="4355976" cy="32669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340768"/>
            <a:ext cx="6408712" cy="4049635"/>
          </a:xfrm>
          <a:prstGeom prst="rect">
            <a:avLst/>
          </a:prstGeom>
          <a:blipFill>
            <a:blip r:embed="rId1" cstate="print"/>
            <a:tile tx="0" ty="0" sx="100000" sy="100000" flip="none" algn="tl"/>
          </a:blipFill>
          <a:effectLst>
            <a:glow rad="101600">
              <a:srgbClr val="C00000">
                <a:alpha val="60000"/>
              </a:srgbClr>
            </a:glow>
          </a:effectLst>
          <a:scene3d>
            <a:camera prst="orthographicFront"/>
            <a:lightRig rig="threePt" dir="t"/>
          </a:scene3d>
          <a:sp3d>
            <a:bevelT prst="relaxedInset"/>
          </a:sp3d>
        </p:spPr>
        <p:txBody>
          <a:bodyPr wrap="square">
            <a:spAutoFit/>
          </a:bodyPr>
          <a:lstStyle/>
          <a:p>
            <a:pPr>
              <a:lnSpc>
                <a:spcPct val="150000"/>
              </a:lnSpc>
            </a:pPr>
            <a:r>
              <a:rPr lang="zh-CN" altLang="en-US" sz="2400" dirty="0" smtClean="0"/>
              <a:t>改革开放总设计师邓小平提出了</a:t>
            </a:r>
            <a:r>
              <a:rPr lang="zh-CN" altLang="en-US" sz="2400" b="1" dirty="0" smtClean="0">
                <a:solidFill>
                  <a:srgbClr val="0000FF"/>
                </a:solidFill>
              </a:rPr>
              <a:t>“三步走”</a:t>
            </a:r>
            <a:r>
              <a:rPr lang="zh-CN" altLang="en-US" sz="2400" dirty="0" smtClean="0"/>
              <a:t>的发展战略，即通过国民经济翻番地增长，</a:t>
            </a:r>
            <a:endParaRPr lang="en-US" altLang="zh-CN" sz="2400" dirty="0" smtClean="0"/>
          </a:p>
          <a:p>
            <a:pPr>
              <a:lnSpc>
                <a:spcPct val="150000"/>
              </a:lnSpc>
            </a:pPr>
            <a:r>
              <a:rPr lang="zh-CN" altLang="en-US" sz="2400" dirty="0" smtClean="0"/>
              <a:t>第一步，到</a:t>
            </a:r>
            <a:r>
              <a:rPr lang="en-US" altLang="zh-CN" sz="2400" dirty="0" smtClean="0"/>
              <a:t>1990</a:t>
            </a:r>
            <a:r>
              <a:rPr lang="zh-CN" altLang="en-US" sz="2400" dirty="0" smtClean="0"/>
              <a:t>年，解决</a:t>
            </a:r>
            <a:r>
              <a:rPr lang="zh-CN" altLang="en-US" sz="3200" b="1" dirty="0" smtClean="0">
                <a:solidFill>
                  <a:srgbClr val="0000FF"/>
                </a:solidFill>
              </a:rPr>
              <a:t>温饱</a:t>
            </a:r>
            <a:r>
              <a:rPr lang="zh-CN" altLang="en-US" sz="2400" dirty="0" smtClean="0"/>
              <a:t>问题；</a:t>
            </a:r>
            <a:endParaRPr lang="en-US" altLang="zh-CN" sz="2400" dirty="0" smtClean="0"/>
          </a:p>
          <a:p>
            <a:pPr>
              <a:lnSpc>
                <a:spcPct val="150000"/>
              </a:lnSpc>
            </a:pPr>
            <a:r>
              <a:rPr lang="zh-CN" altLang="en-US" sz="2400" dirty="0" smtClean="0"/>
              <a:t>第二步，到</a:t>
            </a:r>
            <a:r>
              <a:rPr lang="en-US" altLang="zh-CN" sz="2400" dirty="0" smtClean="0"/>
              <a:t>20</a:t>
            </a:r>
            <a:r>
              <a:rPr lang="zh-CN" altLang="en-US" sz="2400" dirty="0" smtClean="0"/>
              <a:t>世纪末实现</a:t>
            </a:r>
            <a:r>
              <a:rPr lang="zh-CN" altLang="en-US" sz="3200" b="1" dirty="0" smtClean="0">
                <a:solidFill>
                  <a:srgbClr val="0000FF"/>
                </a:solidFill>
              </a:rPr>
              <a:t>小康</a:t>
            </a:r>
            <a:r>
              <a:rPr lang="zh-CN" altLang="en-US" sz="2400" dirty="0" smtClean="0"/>
              <a:t>；</a:t>
            </a:r>
            <a:endParaRPr lang="en-US" altLang="zh-CN" sz="2400" dirty="0" smtClean="0"/>
          </a:p>
          <a:p>
            <a:pPr>
              <a:lnSpc>
                <a:spcPct val="150000"/>
              </a:lnSpc>
            </a:pPr>
            <a:r>
              <a:rPr lang="zh-CN" altLang="en-US" sz="2400" dirty="0" smtClean="0"/>
              <a:t>第三步，到</a:t>
            </a:r>
            <a:r>
              <a:rPr lang="en-US" altLang="zh-CN" sz="2400" dirty="0" smtClean="0"/>
              <a:t>21</a:t>
            </a:r>
            <a:r>
              <a:rPr lang="zh-CN" altLang="en-US" sz="2400" dirty="0" smtClean="0"/>
              <a:t>世纪中叶，达到</a:t>
            </a:r>
            <a:r>
              <a:rPr lang="zh-CN" altLang="en-US" sz="3200" b="1" dirty="0" smtClean="0">
                <a:solidFill>
                  <a:srgbClr val="0000FF"/>
                </a:solidFill>
              </a:rPr>
              <a:t>中等发达国家水平</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s0.bdstatic.com/70cFvHSh_Q1YnxGkpoWK1HF6hhy/it/u=2624756425,1110842585&amp;fm=27&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0581" y="1135752"/>
            <a:ext cx="7625835" cy="44534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771800" y="476672"/>
            <a:ext cx="5112568" cy="584775"/>
          </a:xfrm>
          <a:prstGeom prst="rect">
            <a:avLst/>
          </a:prstGeom>
          <a:solidFill>
            <a:schemeClr val="accent3">
              <a:lumMod val="40000"/>
              <a:lumOff val="60000"/>
            </a:schemeClr>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3200" b="1" cap="none" spc="0" dirty="0" smtClean="0">
                <a:solidFill>
                  <a:srgbClr val="0000FF"/>
                </a:solidFill>
                <a:effectLst/>
              </a:rPr>
              <a:t>联合国粮农组织的标准</a:t>
            </a:r>
            <a:endParaRPr lang="zh-CN" altLang="en-US" sz="3200" b="1" cap="none" spc="0" dirty="0">
              <a:solidFill>
                <a:srgbClr val="0000FF"/>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2018-09-13_142010.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1389"/>
          <a:stretch>
            <a:fillRect/>
          </a:stretch>
        </p:blipFill>
        <p:spPr bwMode="auto">
          <a:xfrm>
            <a:off x="519619" y="1224238"/>
            <a:ext cx="8104762" cy="3907320"/>
          </a:xfrm>
          <a:prstGeom prst="rect">
            <a:avLst/>
          </a:prstGeom>
          <a:solidFill>
            <a:schemeClr val="accent5">
              <a:lumMod val="40000"/>
              <a:lumOff val="60000"/>
            </a:schemeClr>
          </a:solidFill>
        </p:spPr>
      </p:pic>
      <p:sp>
        <p:nvSpPr>
          <p:cNvPr id="2" name="椭圆 1"/>
          <p:cNvSpPr/>
          <p:nvPr/>
        </p:nvSpPr>
        <p:spPr>
          <a:xfrm>
            <a:off x="2123728" y="5445224"/>
            <a:ext cx="1656184" cy="864096"/>
          </a:xfrm>
          <a:prstGeom prst="ellipse">
            <a:avLst/>
          </a:prstGeom>
          <a:solidFill>
            <a:schemeClr val="accent5">
              <a:lumMod val="40000"/>
              <a:lumOff val="6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tx1"/>
                </a:solidFill>
              </a:rPr>
              <a:t>45.5</a:t>
            </a:r>
            <a:r>
              <a:rPr lang="en-US" altLang="zh-CN" sz="2800" b="1" dirty="0">
                <a:solidFill>
                  <a:schemeClr val="tx1"/>
                </a:solidFill>
              </a:rPr>
              <a:t>%</a:t>
            </a:r>
            <a:endParaRPr lang="zh-CN" altLang="en-US" sz="2800" b="1" dirty="0">
              <a:solidFill>
                <a:schemeClr val="tx1"/>
              </a:solidFill>
            </a:endParaRPr>
          </a:p>
        </p:txBody>
      </p:sp>
      <p:sp>
        <p:nvSpPr>
          <p:cNvPr id="4" name="椭圆 3"/>
          <p:cNvSpPr/>
          <p:nvPr/>
        </p:nvSpPr>
        <p:spPr>
          <a:xfrm>
            <a:off x="4139952" y="5445224"/>
            <a:ext cx="1656184" cy="864096"/>
          </a:xfrm>
          <a:prstGeom prst="ellipse">
            <a:avLst/>
          </a:prstGeom>
          <a:solidFill>
            <a:schemeClr val="accent5">
              <a:lumMod val="40000"/>
              <a:lumOff val="6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tx1"/>
                </a:solidFill>
              </a:rPr>
              <a:t>36.7%</a:t>
            </a:r>
            <a:endParaRPr lang="zh-CN" alt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s0.bdstatic.com/94oJfD_bAAcT8t7mm9GUKT-xh_/timg?image&amp;quality=100&amp;size=b4000_4000&amp;sec=1536669171&amp;di=fe5d72bc7112e89d25c81472d1e154dd&amp;src=http://n.sinaimg.cn/finance/crawl/w550h330/20171129/8yfW-fypceiq6638187.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6037"/>
          <a:stretch>
            <a:fillRect/>
          </a:stretch>
        </p:blipFill>
        <p:spPr bwMode="auto">
          <a:xfrm>
            <a:off x="0" y="826012"/>
            <a:ext cx="9036496" cy="5219946"/>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611560" y="836712"/>
            <a:ext cx="864096"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imgsa.baidu.com/timg?image&amp;quality=80&amp;size=b9999_10000&amp;sec=1536896759239&amp;di=687d006921e1523ba8dd2cafffd7324b&amp;imgtype=0&amp;src=http%3A%2F%2Fimg4.cache.netease.com%2Ffinance%2F2013%2F3%2F13%2F201303131648381e84e.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934" y="836712"/>
            <a:ext cx="9086066"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右箭头 2"/>
          <p:cNvSpPr/>
          <p:nvPr/>
        </p:nvSpPr>
        <p:spPr>
          <a:xfrm>
            <a:off x="251520" y="6093296"/>
            <a:ext cx="576064"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 name="椭圆 3"/>
          <p:cNvSpPr/>
          <p:nvPr/>
        </p:nvSpPr>
        <p:spPr>
          <a:xfrm>
            <a:off x="611560" y="4365104"/>
            <a:ext cx="100811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27584" y="501317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075" name="" r:id="rId1" imgW="5184775" imgH="3384550"/>
        </mc:Choice>
        <mc:Fallback>
          <p:control name="" r:id="rId1" imgW="5184775" imgH="3384550">
            <p:pic>
              <p:nvPicPr>
                <p:cNvPr id="0" name="WindowsMediaPlayer1"/>
                <p:cNvPicPr preferRelativeResize="0">
                  <a:picLocks noChangeArrowheads="1" noChangeShapeType="1"/>
                </p:cNvPicPr>
                <p:nvPr/>
              </p:nvPicPr>
              <p:blipFill>
                <a:blip r:embed="rId2"/>
                <a:srcRect/>
                <a:stretch>
                  <a:fillRect/>
                </a:stretch>
              </p:blipFill>
              <p:spPr bwMode="auto">
                <a:xfrm>
                  <a:off x="2051050" y="1628775"/>
                  <a:ext cx="5184775" cy="33845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7744" y="2996952"/>
            <a:ext cx="4824536" cy="461665"/>
          </a:xfrm>
          <a:prstGeom prst="rect">
            <a:avLst/>
          </a:prstGeom>
          <a:noFill/>
        </p:spPr>
        <p:txBody>
          <a:bodyPr wrap="square" rtlCol="0">
            <a:spAutoFit/>
          </a:bodyPr>
          <a:lstStyle/>
          <a:p>
            <a:r>
              <a:rPr lang="en-US" altLang="zh-CN" sz="2400" dirty="0" smtClean="0">
                <a:latin typeface="黑体" panose="02010609060101010101" pitchFamily="49" charset="-122"/>
                <a:ea typeface="黑体" panose="02010609060101010101" pitchFamily="49" charset="-122"/>
              </a:rPr>
              <a:t>2018</a:t>
            </a:r>
            <a:r>
              <a:rPr lang="zh-CN" altLang="en-US" sz="2400" dirty="0" smtClean="0">
                <a:latin typeface="黑体" panose="02010609060101010101" pitchFamily="49" charset="-122"/>
                <a:ea typeface="黑体" panose="02010609060101010101" pitchFamily="49" charset="-122"/>
              </a:rPr>
              <a:t>年中国恩格尔系数是</a:t>
            </a:r>
            <a:r>
              <a:rPr lang="en-US" altLang="zh-CN" sz="2400" dirty="0" smtClean="0">
                <a:latin typeface="黑体" panose="02010609060101010101" pitchFamily="49" charset="-122"/>
                <a:ea typeface="黑体" panose="02010609060101010101" pitchFamily="49" charset="-122"/>
              </a:rPr>
              <a:t>28.4%</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4" name="竖卷形 3"/>
          <p:cNvSpPr/>
          <p:nvPr/>
        </p:nvSpPr>
        <p:spPr>
          <a:xfrm>
            <a:off x="539552" y="1556792"/>
            <a:ext cx="8172400" cy="4464496"/>
          </a:xfrm>
          <a:prstGeom prst="verticalScroll">
            <a:avLst/>
          </a:prstGeom>
          <a:gradFill rotWithShape="1">
            <a:gsLst>
              <a:gs pos="0">
                <a:srgbClr val="FFFF99"/>
              </a:gs>
              <a:gs pos="100000">
                <a:schemeClr val="bg1"/>
              </a:gs>
            </a:gsLst>
            <a:lin ang="5400000" scaled="1"/>
          </a:gradFill>
          <a:ln w="12700" cap="sq">
            <a:solidFill>
              <a:schemeClr val="tx1"/>
            </a:solidFill>
            <a:miter lim="800000"/>
          </a:ln>
        </p:spPr>
        <p:txBody>
          <a:bodyPr lIns="792000" bIns="180000"/>
          <a:lstStyle/>
          <a:p>
            <a:pPr>
              <a:lnSpc>
                <a:spcPct val="130000"/>
              </a:lnSpc>
            </a:pPr>
            <a:endParaRPr lang="en-US" altLang="zh-CN" sz="2800" b="1" dirty="0" smtClean="0">
              <a:solidFill>
                <a:srgbClr val="CC3300"/>
              </a:solidFill>
              <a:ea typeface="华文仿宋" panose="02010600040101010101" pitchFamily="2" charset="-122"/>
            </a:endParaRPr>
          </a:p>
          <a:p>
            <a:pPr>
              <a:lnSpc>
                <a:spcPct val="130000"/>
              </a:lnSpc>
            </a:pPr>
            <a:r>
              <a:rPr lang="en-US" altLang="zh-CN" sz="2800" b="1" dirty="0" smtClean="0">
                <a:solidFill>
                  <a:srgbClr val="FF0000"/>
                </a:solidFill>
                <a:ea typeface="华文仿宋" panose="02010600040101010101" pitchFamily="2" charset="-122"/>
              </a:rPr>
              <a:t>2017</a:t>
            </a:r>
            <a:r>
              <a:rPr lang="zh-CN" altLang="en-US" sz="2800" b="1" dirty="0" smtClean="0">
                <a:solidFill>
                  <a:srgbClr val="FF0000"/>
                </a:solidFill>
                <a:ea typeface="华文仿宋" panose="02010600040101010101" pitchFamily="2" charset="-122"/>
              </a:rPr>
              <a:t>年全国恩格尔系数为</a:t>
            </a:r>
            <a:r>
              <a:rPr lang="en-US" altLang="zh-CN" sz="3200" b="1" dirty="0" smtClean="0">
                <a:solidFill>
                  <a:srgbClr val="0000FF"/>
                </a:solidFill>
                <a:ea typeface="华文仿宋" panose="02010600040101010101" pitchFamily="2" charset="-122"/>
              </a:rPr>
              <a:t>29.3%</a:t>
            </a:r>
            <a:r>
              <a:rPr lang="zh-CN" altLang="en-US" sz="2800" b="1" dirty="0" smtClean="0">
                <a:solidFill>
                  <a:srgbClr val="FF0000"/>
                </a:solidFill>
                <a:ea typeface="华文仿宋" panose="02010600040101010101" pitchFamily="2" charset="-122"/>
              </a:rPr>
              <a:t>。</a:t>
            </a:r>
            <a:endParaRPr lang="zh-CN" altLang="en-US" sz="2800" b="1" dirty="0" smtClean="0">
              <a:solidFill>
                <a:srgbClr val="FF0000"/>
              </a:solidFill>
              <a:ea typeface="华文仿宋" panose="02010600040101010101" pitchFamily="2" charset="-122"/>
            </a:endParaRPr>
          </a:p>
          <a:p>
            <a:pPr>
              <a:lnSpc>
                <a:spcPct val="130000"/>
              </a:lnSpc>
            </a:pPr>
            <a:r>
              <a:rPr lang="en-US" altLang="zh-CN" sz="2800" b="1" dirty="0" smtClean="0">
                <a:solidFill>
                  <a:srgbClr val="FF0000"/>
                </a:solidFill>
                <a:ea typeface="华文仿宋" panose="02010600040101010101" pitchFamily="2" charset="-122"/>
              </a:rPr>
              <a:t>2018</a:t>
            </a:r>
            <a:r>
              <a:rPr lang="zh-CN" altLang="en-US" sz="2800" b="1" dirty="0" smtClean="0">
                <a:solidFill>
                  <a:srgbClr val="FF0000"/>
                </a:solidFill>
                <a:ea typeface="华文仿宋" panose="02010600040101010101" pitchFamily="2" charset="-122"/>
              </a:rPr>
              <a:t>年全国恩格尔系数为</a:t>
            </a:r>
            <a:r>
              <a:rPr lang="en-US" altLang="zh-CN" sz="3200" b="1" dirty="0" smtClean="0">
                <a:solidFill>
                  <a:srgbClr val="0000FF"/>
                </a:solidFill>
                <a:ea typeface="华文仿宋" panose="02010600040101010101" pitchFamily="2" charset="-122"/>
              </a:rPr>
              <a:t>28.4%</a:t>
            </a:r>
            <a:r>
              <a:rPr lang="zh-CN" altLang="en-US" sz="2800" b="1" dirty="0" smtClean="0">
                <a:solidFill>
                  <a:srgbClr val="FF0000"/>
                </a:solidFill>
                <a:ea typeface="华文仿宋" panose="02010600040101010101" pitchFamily="2" charset="-122"/>
              </a:rPr>
              <a:t>。</a:t>
            </a:r>
            <a:endParaRPr lang="zh-CN" altLang="en-US" sz="2800" b="1" dirty="0" smtClean="0">
              <a:solidFill>
                <a:srgbClr val="FF0000"/>
              </a:solidFill>
              <a:ea typeface="华文仿宋" panose="02010600040101010101" pitchFamily="2" charset="-122"/>
            </a:endParaRPr>
          </a:p>
          <a:p>
            <a:pPr>
              <a:lnSpc>
                <a:spcPct val="130000"/>
              </a:lnSpc>
            </a:pPr>
            <a:r>
              <a:rPr lang="en-US" altLang="zh-CN" sz="2800" b="1" dirty="0" smtClean="0">
                <a:solidFill>
                  <a:srgbClr val="FF0000"/>
                </a:solidFill>
                <a:ea typeface="华文仿宋" panose="02010600040101010101" pitchFamily="2" charset="-122"/>
              </a:rPr>
              <a:t>2019</a:t>
            </a:r>
            <a:r>
              <a:rPr lang="zh-CN" altLang="en-US" sz="2800" b="1" dirty="0" smtClean="0">
                <a:solidFill>
                  <a:srgbClr val="FF0000"/>
                </a:solidFill>
                <a:ea typeface="华文仿宋" panose="02010600040101010101" pitchFamily="2" charset="-122"/>
              </a:rPr>
              <a:t>年全国恩格尔系数为</a:t>
            </a:r>
            <a:r>
              <a:rPr lang="en-US" altLang="zh-CN" sz="3200" b="1" dirty="0" smtClean="0">
                <a:solidFill>
                  <a:srgbClr val="0000FF"/>
                </a:solidFill>
                <a:ea typeface="华文仿宋" panose="02010600040101010101" pitchFamily="2" charset="-122"/>
              </a:rPr>
              <a:t>28.2%</a:t>
            </a:r>
            <a:r>
              <a:rPr lang="zh-CN" altLang="en-US" sz="2800" b="1" dirty="0" smtClean="0">
                <a:solidFill>
                  <a:srgbClr val="FF0000"/>
                </a:solidFill>
                <a:ea typeface="华文仿宋" panose="02010600040101010101" pitchFamily="2" charset="-122"/>
              </a:rPr>
              <a:t>，</a:t>
            </a:r>
            <a:endParaRPr lang="en-US" altLang="zh-CN" sz="2800" b="1" dirty="0" smtClean="0">
              <a:solidFill>
                <a:srgbClr val="FF0000"/>
              </a:solidFill>
              <a:ea typeface="华文仿宋" panose="02010600040101010101" pitchFamily="2" charset="-122"/>
            </a:endParaRPr>
          </a:p>
          <a:p>
            <a:pPr>
              <a:lnSpc>
                <a:spcPct val="130000"/>
              </a:lnSpc>
            </a:pPr>
            <a:r>
              <a:rPr lang="zh-CN" altLang="en-US" sz="2800" b="1" dirty="0" smtClean="0">
                <a:solidFill>
                  <a:srgbClr val="FF0000"/>
                </a:solidFill>
                <a:ea typeface="华文仿宋" panose="02010600040101010101" pitchFamily="2" charset="-122"/>
              </a:rPr>
              <a:t>城镇为</a:t>
            </a:r>
            <a:r>
              <a:rPr lang="en-US" altLang="zh-CN" sz="2800" b="1" dirty="0" smtClean="0">
                <a:solidFill>
                  <a:srgbClr val="FF0000"/>
                </a:solidFill>
                <a:ea typeface="华文仿宋" panose="02010600040101010101" pitchFamily="2" charset="-122"/>
              </a:rPr>
              <a:t>27.6%</a:t>
            </a:r>
            <a:r>
              <a:rPr lang="zh-CN" altLang="en-US" sz="2800" b="1" dirty="0" smtClean="0">
                <a:solidFill>
                  <a:srgbClr val="FF0000"/>
                </a:solidFill>
                <a:ea typeface="华文仿宋" panose="02010600040101010101" pitchFamily="2" charset="-122"/>
              </a:rPr>
              <a:t>，农村为</a:t>
            </a:r>
            <a:r>
              <a:rPr lang="en-US" altLang="zh-CN" sz="2800" b="1" dirty="0" smtClean="0">
                <a:solidFill>
                  <a:srgbClr val="FF0000"/>
                </a:solidFill>
                <a:ea typeface="华文仿宋" panose="02010600040101010101" pitchFamily="2" charset="-122"/>
              </a:rPr>
              <a:t>30%</a:t>
            </a:r>
            <a:r>
              <a:rPr lang="zh-CN" altLang="en-US" sz="2800" b="1" dirty="0" smtClean="0">
                <a:solidFill>
                  <a:srgbClr val="FF0000"/>
                </a:solidFill>
                <a:ea typeface="华文仿宋" panose="02010600040101010101" pitchFamily="2" charset="-122"/>
              </a:rPr>
              <a:t>。</a:t>
            </a:r>
            <a:endParaRPr lang="zh-CN" altLang="en-US" sz="2800" b="1" dirty="0" smtClean="0">
              <a:solidFill>
                <a:srgbClr val="FF0000"/>
              </a:solidFill>
              <a:ea typeface="华文仿宋" panose="02010600040101010101" pitchFamily="2" charset="-122"/>
            </a:endParaRPr>
          </a:p>
          <a:p>
            <a:pPr>
              <a:lnSpc>
                <a:spcPct val="130000"/>
              </a:lnSpc>
            </a:pPr>
            <a:endParaRPr lang="zh-CN" altLang="en-US" sz="2800" b="1" dirty="0">
              <a:solidFill>
                <a:srgbClr val="CC3300"/>
              </a:solidFill>
              <a:ea typeface="华文仿宋" panose="02010600040101010101" pitchFamily="2" charset="-122"/>
            </a:endParaRPr>
          </a:p>
        </p:txBody>
      </p:sp>
      <p:sp>
        <p:nvSpPr>
          <p:cNvPr id="5" name="TextBox 4"/>
          <p:cNvSpPr txBox="1"/>
          <p:nvPr/>
        </p:nvSpPr>
        <p:spPr>
          <a:xfrm>
            <a:off x="2771800" y="620688"/>
            <a:ext cx="3888432" cy="461665"/>
          </a:xfrm>
          <a:prstGeom prst="rect">
            <a:avLst/>
          </a:prstGeom>
          <a:noFill/>
        </p:spPr>
        <p:txBody>
          <a:bodyPr wrap="square" rtlCol="0">
            <a:spAutoFit/>
          </a:bodyPr>
          <a:lstStyle/>
          <a:p>
            <a:r>
              <a:rPr lang="zh-CN" altLang="en-US" sz="2400" b="1" dirty="0" smtClean="0">
                <a:solidFill>
                  <a:srgbClr val="0000FF"/>
                </a:solidFill>
                <a:latin typeface="黑体" panose="02010609060101010101" pitchFamily="49" charset="-122"/>
                <a:ea typeface="黑体" panose="02010609060101010101" pitchFamily="49" charset="-122"/>
              </a:rPr>
              <a:t>中国近三年的恩格尔系数</a:t>
            </a:r>
            <a:endParaRPr lang="zh-CN" altLang="en-US" sz="24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611560" y="476672"/>
            <a:ext cx="7939037" cy="6139016"/>
          </a:xfrm>
          <a:prstGeom prst="rect">
            <a:avLst/>
          </a:prstGeom>
          <a:noFill/>
          <a:ln w="9525">
            <a:noFill/>
            <a:miter lim="800000"/>
            <a:headEnd/>
            <a:tailEnd/>
          </a:ln>
          <a:effectLst/>
        </p:spPr>
      </p:pic>
      <p:sp>
        <p:nvSpPr>
          <p:cNvPr id="7" name="椭圆 6"/>
          <p:cNvSpPr/>
          <p:nvPr/>
        </p:nvSpPr>
        <p:spPr>
          <a:xfrm>
            <a:off x="5652120" y="1628800"/>
            <a:ext cx="1584176"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9" name="椭圆 8"/>
          <p:cNvSpPr/>
          <p:nvPr/>
        </p:nvSpPr>
        <p:spPr>
          <a:xfrm>
            <a:off x="4788024" y="4797152"/>
            <a:ext cx="1584176"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10" name="椭圆 9"/>
          <p:cNvSpPr/>
          <p:nvPr/>
        </p:nvSpPr>
        <p:spPr>
          <a:xfrm>
            <a:off x="1547664" y="692696"/>
            <a:ext cx="864096" cy="72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03868" y="1988840"/>
            <a:ext cx="57502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solidFill>
                    <a:srgbClr val="FF0000"/>
                  </a:solidFill>
                </a:ln>
                <a:solidFill>
                  <a:srgbClr val="FFC000"/>
                </a:solidFill>
                <a:effectLst>
                  <a:outerShdw blurRad="50800" dist="39000" dir="5460000" algn="tl">
                    <a:srgbClr val="000000">
                      <a:alpha val="38000"/>
                    </a:srgbClr>
                  </a:outerShdw>
                </a:effectLst>
              </a:rPr>
              <a:t>恩格尔系数完美吗</a:t>
            </a:r>
            <a:endParaRPr lang="zh-CN" altLang="en-US" sz="5400" b="1" cap="none" spc="0" dirty="0">
              <a:ln w="11430">
                <a:solidFill>
                  <a:srgbClr val="FF0000"/>
                </a:solidFill>
              </a:ln>
              <a:solidFill>
                <a:srgbClr val="FFC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72816"/>
            <a:ext cx="7128792" cy="2400657"/>
          </a:xfrm>
          <a:prstGeom prst="rect">
            <a:avLst/>
          </a:prstGeom>
          <a:noFill/>
        </p:spPr>
        <p:txBody>
          <a:bodyPr wrap="square" rtlCol="0">
            <a:spAutoFit/>
          </a:bodyPr>
          <a:lstStyle/>
          <a:p>
            <a:pPr>
              <a:lnSpc>
                <a:spcPct val="150000"/>
              </a:lnSpc>
            </a:pPr>
            <a:r>
              <a:rPr lang="zh-CN" altLang="en-US" sz="3600" b="1" dirty="0" smtClean="0">
                <a:solidFill>
                  <a:srgbClr val="C00000"/>
                </a:solidFill>
              </a:rPr>
              <a:t>作业：</a:t>
            </a:r>
            <a:r>
              <a:rPr lang="zh-CN" altLang="en-US" sz="3200" b="1" dirty="0" smtClean="0">
                <a:solidFill>
                  <a:srgbClr val="0000FF"/>
                </a:solidFill>
              </a:rPr>
              <a:t>课后 请打电话给妈妈，了解家庭的收入和支出，然后请计算自己家庭的恩格尔系数</a:t>
            </a:r>
            <a:endParaRPr lang="zh-CN" altLang="en-US"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矩形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96964" y="1196752"/>
            <a:ext cx="5651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矩形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631" y="2060848"/>
            <a:ext cx="6092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1"/>
          <p:cNvSpPr txBox="1">
            <a:spLocks noChangeArrowheads="1"/>
          </p:cNvSpPr>
          <p:nvPr/>
        </p:nvSpPr>
        <p:spPr bwMode="auto">
          <a:xfrm>
            <a:off x="3032893" y="2133873"/>
            <a:ext cx="5214938" cy="369332"/>
          </a:xfrm>
          <a:prstGeom prst="rect">
            <a:avLst/>
          </a:prstGeom>
          <a:noFill/>
          <a:ln w="9525">
            <a:noFill/>
            <a:miter lim="800000"/>
          </a:ln>
          <a:effectLst/>
        </p:spPr>
        <p:txBody>
          <a:bodyPr>
            <a:spAutoFit/>
          </a:bodyPr>
          <a:lstStyle/>
          <a:p>
            <a:pPr>
              <a:buFontTx/>
              <a:buNone/>
              <a:defRPr/>
            </a:pPr>
            <a:r>
              <a:rPr lang="zh-CN" altLang="en-US" dirty="0">
                <a:effectLst>
                  <a:outerShdw blurRad="38100" dist="38100" dir="2700000" algn="tl">
                    <a:srgbClr val="C0C0C0"/>
                  </a:outerShdw>
                </a:effectLst>
              </a:rPr>
              <a:t>任务二 经济跷跷板：均衡价格</a:t>
            </a:r>
            <a:endParaRPr lang="zh-CN" altLang="en-US" dirty="0">
              <a:effectLst>
                <a:outerShdw blurRad="38100" dist="38100" dir="2700000" algn="tl">
                  <a:srgbClr val="C0C0C0"/>
                </a:outerShdw>
              </a:effectLst>
            </a:endParaRPr>
          </a:p>
        </p:txBody>
      </p:sp>
      <p:pic>
        <p:nvPicPr>
          <p:cNvPr id="7172" name="任意多边形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82713"/>
            <a:ext cx="26193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71"/>
          <p:cNvSpPr txBox="1">
            <a:spLocks noChangeArrowheads="1"/>
          </p:cNvSpPr>
          <p:nvPr/>
        </p:nvSpPr>
        <p:spPr bwMode="auto">
          <a:xfrm>
            <a:off x="3533527" y="1241202"/>
            <a:ext cx="4643437" cy="369332"/>
          </a:xfrm>
          <a:prstGeom prst="rect">
            <a:avLst/>
          </a:prstGeom>
          <a:noFill/>
          <a:ln w="9525">
            <a:noFill/>
            <a:miter lim="800000"/>
          </a:ln>
          <a:effectLst/>
        </p:spPr>
        <p:txBody>
          <a:bodyPr>
            <a:spAutoFit/>
          </a:bodyPr>
          <a:lstStyle/>
          <a:p>
            <a:pPr>
              <a:buFontTx/>
              <a:buNone/>
              <a:defRPr/>
            </a:pPr>
            <a:r>
              <a:rPr lang="zh-CN" altLang="en-US" dirty="0" smtClean="0">
                <a:effectLst>
                  <a:outerShdw blurRad="38100" dist="38100" dir="2700000" algn="tl">
                    <a:srgbClr val="C0C0C0"/>
                  </a:outerShdw>
                </a:effectLst>
              </a:rPr>
              <a:t>任务一 </a:t>
            </a:r>
            <a:r>
              <a:rPr lang="zh-CN" altLang="en-US" dirty="0">
                <a:effectLst>
                  <a:outerShdw blurRad="38100" dist="38100" dir="2700000" algn="tl">
                    <a:srgbClr val="C0C0C0"/>
                  </a:outerShdw>
                </a:effectLst>
              </a:rPr>
              <a:t>洛阳纸贵：需求与供给</a:t>
            </a:r>
            <a:endParaRPr lang="zh-CN" altLang="en-US" dirty="0">
              <a:effectLst>
                <a:outerShdw blurRad="38100" dist="38100" dir="2700000" algn="tl">
                  <a:srgbClr val="C0C0C0"/>
                </a:outerShdw>
              </a:effectLst>
            </a:endParaRPr>
          </a:p>
        </p:txBody>
      </p:sp>
      <p:pic>
        <p:nvPicPr>
          <p:cNvPr id="7174" name="矩形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87624" y="4688557"/>
            <a:ext cx="6643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1"/>
          <p:cNvSpPr txBox="1">
            <a:spLocks noChangeArrowheads="1"/>
          </p:cNvSpPr>
          <p:nvPr/>
        </p:nvSpPr>
        <p:spPr bwMode="auto">
          <a:xfrm>
            <a:off x="1616249" y="4733007"/>
            <a:ext cx="5715000" cy="369332"/>
          </a:xfrm>
          <a:prstGeom prst="rect">
            <a:avLst/>
          </a:prstGeom>
          <a:noFill/>
          <a:ln w="9525">
            <a:noFill/>
            <a:miter lim="800000"/>
          </a:ln>
          <a:effectLst/>
        </p:spPr>
        <p:txBody>
          <a:bodyPr>
            <a:spAutoFit/>
          </a:bodyPr>
          <a:lstStyle/>
          <a:p>
            <a:pPr>
              <a:buFontTx/>
              <a:buNone/>
              <a:defRPr/>
            </a:pPr>
            <a:r>
              <a:rPr lang="zh-CN" altLang="en-US" b="1" dirty="0">
                <a:solidFill>
                  <a:srgbClr val="FF0000"/>
                </a:solidFill>
                <a:effectLst>
                  <a:outerShdw blurRad="38100" dist="38100" dir="2700000" algn="tl">
                    <a:srgbClr val="C0C0C0"/>
                  </a:outerShdw>
                </a:effectLst>
              </a:rPr>
              <a:t>任务五  你的生活小康了吗：恩格尔定律</a:t>
            </a:r>
            <a:endParaRPr lang="zh-CN" altLang="en-US" b="1" dirty="0">
              <a:solidFill>
                <a:srgbClr val="FF0000"/>
              </a:solidFill>
              <a:effectLst>
                <a:outerShdw blurRad="38100" dist="38100" dir="2700000" algn="tl">
                  <a:srgbClr val="C0C0C0"/>
                </a:outerShdw>
              </a:effectLst>
            </a:endParaRPr>
          </a:p>
        </p:txBody>
      </p:sp>
      <p:pic>
        <p:nvPicPr>
          <p:cNvPr id="9" name="矩形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1680" y="3824461"/>
            <a:ext cx="6643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1"/>
          <p:cNvSpPr txBox="1">
            <a:spLocks noChangeArrowheads="1"/>
          </p:cNvSpPr>
          <p:nvPr/>
        </p:nvSpPr>
        <p:spPr bwMode="auto">
          <a:xfrm>
            <a:off x="2120305" y="3868911"/>
            <a:ext cx="5715000" cy="369332"/>
          </a:xfrm>
          <a:prstGeom prst="rect">
            <a:avLst/>
          </a:prstGeom>
          <a:noFill/>
          <a:ln w="9525">
            <a:noFill/>
            <a:miter lim="800000"/>
          </a:ln>
          <a:effectLst/>
        </p:spPr>
        <p:txBody>
          <a:bodyPr>
            <a:spAutoFit/>
          </a:bodyPr>
          <a:lstStyle/>
          <a:p>
            <a:pPr>
              <a:buFontTx/>
              <a:buNone/>
              <a:defRPr/>
            </a:pPr>
            <a:r>
              <a:rPr lang="zh-CN" altLang="en-US" dirty="0">
                <a:effectLst>
                  <a:outerShdw blurRad="38100" dist="38100" dir="2700000" algn="tl">
                    <a:srgbClr val="C0C0C0"/>
                  </a:outerShdw>
                </a:effectLst>
              </a:rPr>
              <a:t>任务</a:t>
            </a:r>
            <a:r>
              <a:rPr lang="zh-CN" altLang="en-US" dirty="0" smtClean="0">
                <a:effectLst>
                  <a:outerShdw blurRad="38100" dist="38100" dir="2700000" algn="tl">
                    <a:srgbClr val="C0C0C0"/>
                  </a:outerShdw>
                </a:effectLst>
              </a:rPr>
              <a:t>四  谷贱伤农：</a:t>
            </a:r>
            <a:r>
              <a:rPr lang="zh-CN" altLang="en-US" dirty="0">
                <a:effectLst>
                  <a:outerShdw blurRad="38100" dist="38100" dir="2700000" algn="tl">
                    <a:srgbClr val="C0C0C0"/>
                  </a:outerShdw>
                </a:effectLst>
              </a:rPr>
              <a:t>需求的价格弹性</a:t>
            </a:r>
            <a:endParaRPr lang="zh-CN" altLang="en-US" dirty="0">
              <a:effectLst>
                <a:outerShdw blurRad="38100" dist="38100" dir="2700000" algn="tl">
                  <a:srgbClr val="C0C0C0"/>
                </a:outerShdw>
              </a:effectLst>
            </a:endParaRPr>
          </a:p>
        </p:txBody>
      </p:sp>
      <p:pic>
        <p:nvPicPr>
          <p:cNvPr id="11" name="矩形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32769" y="2996952"/>
            <a:ext cx="6643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1"/>
          <p:cNvSpPr txBox="1">
            <a:spLocks noChangeArrowheads="1"/>
          </p:cNvSpPr>
          <p:nvPr/>
        </p:nvSpPr>
        <p:spPr bwMode="auto">
          <a:xfrm>
            <a:off x="2461394" y="3041402"/>
            <a:ext cx="5715000" cy="369332"/>
          </a:xfrm>
          <a:prstGeom prst="rect">
            <a:avLst/>
          </a:prstGeom>
          <a:noFill/>
          <a:ln w="9525">
            <a:noFill/>
            <a:miter lim="800000"/>
          </a:ln>
          <a:effectLst/>
        </p:spPr>
        <p:txBody>
          <a:bodyPr>
            <a:spAutoFit/>
          </a:bodyPr>
          <a:lstStyle/>
          <a:p>
            <a:pPr>
              <a:buFontTx/>
              <a:buNone/>
              <a:defRPr/>
            </a:pPr>
            <a:r>
              <a:rPr lang="zh-CN" altLang="en-US" dirty="0">
                <a:effectLst>
                  <a:outerShdw blurRad="38100" dist="38100" dir="2700000" algn="tl">
                    <a:srgbClr val="C0C0C0"/>
                  </a:outerShdw>
                </a:effectLst>
              </a:rPr>
              <a:t>任务三 </a:t>
            </a:r>
            <a:r>
              <a:rPr lang="zh-CN" altLang="en-US" dirty="0" smtClean="0">
                <a:effectLst>
                  <a:outerShdw blurRad="38100" dist="38100" dir="2700000" algn="tl">
                    <a:srgbClr val="C0C0C0"/>
                  </a:outerShdw>
                </a:effectLst>
              </a:rPr>
              <a:t>小马驹过河：</a:t>
            </a:r>
            <a:r>
              <a:rPr lang="zh-CN" altLang="en-US" dirty="0">
                <a:effectLst>
                  <a:outerShdw blurRad="38100" dist="38100" dir="2700000" algn="tl">
                    <a:srgbClr val="C0C0C0"/>
                  </a:outerShdw>
                </a:effectLst>
              </a:rPr>
              <a:t>弹性理论</a:t>
            </a:r>
            <a:endParaRPr lang="zh-CN" altLang="en-US" dirty="0">
              <a:effectLst>
                <a:outerShdw blurRad="38100" dist="38100" dir="2700000" algn="tl">
                  <a:srgbClr val="C0C0C0"/>
                </a:outerShdw>
              </a:effectLst>
            </a:endParaRPr>
          </a:p>
        </p:txBody>
      </p:sp>
      <p:pic>
        <p:nvPicPr>
          <p:cNvPr id="13" name="矩形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8633" y="5480645"/>
            <a:ext cx="6643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1"/>
          <p:cNvSpPr txBox="1">
            <a:spLocks noChangeArrowheads="1"/>
          </p:cNvSpPr>
          <p:nvPr/>
        </p:nvSpPr>
        <p:spPr bwMode="auto">
          <a:xfrm>
            <a:off x="1237258" y="5525095"/>
            <a:ext cx="5715000" cy="369332"/>
          </a:xfrm>
          <a:prstGeom prst="rect">
            <a:avLst/>
          </a:prstGeom>
          <a:noFill/>
          <a:ln w="9525">
            <a:noFill/>
            <a:miter lim="800000"/>
          </a:ln>
          <a:effectLst/>
        </p:spPr>
        <p:txBody>
          <a:bodyPr>
            <a:spAutoFit/>
          </a:bodyPr>
          <a:lstStyle/>
          <a:p>
            <a:pPr>
              <a:buFontTx/>
              <a:buNone/>
              <a:defRPr/>
            </a:pPr>
            <a:r>
              <a:rPr lang="zh-CN" altLang="en-US" dirty="0" smtClean="0">
                <a:effectLst>
                  <a:outerShdw blurRad="38100" dist="38100" dir="2700000" algn="tl">
                    <a:srgbClr val="C0C0C0"/>
                  </a:outerShdw>
                </a:effectLst>
              </a:rPr>
              <a:t>任务六  谁</a:t>
            </a:r>
            <a:r>
              <a:rPr lang="zh-CN" altLang="en-US" dirty="0">
                <a:effectLst>
                  <a:outerShdw blurRad="38100" dist="38100" dir="2700000" algn="tl">
                    <a:srgbClr val="C0C0C0"/>
                  </a:outerShdw>
                </a:effectLst>
              </a:rPr>
              <a:t>来为冰激凌交税：弹性理论的应用</a:t>
            </a:r>
            <a:endParaRPr lang="zh-CN" altLang="en-US" dirty="0">
              <a:effectLst>
                <a:outerShdw blurRad="38100" dist="38100" dir="2700000" algn="tl">
                  <a:srgbClr val="C0C0C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23850" y="1124917"/>
            <a:ext cx="88201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anose="05000000000000000000" pitchFamily="2" charset="2"/>
              <a:buNone/>
            </a:pPr>
            <a:r>
              <a:rPr lang="en-US" altLang="zh-CN" sz="2800" b="1" dirty="0">
                <a:latin typeface="楷体_GB2312" pitchFamily="49" charset="-122"/>
                <a:ea typeface="楷体_GB2312" pitchFamily="49" charset="-122"/>
              </a:rPr>
              <a:t>5</a:t>
            </a:r>
            <a:r>
              <a:rPr lang="zh-CN" altLang="en-US" sz="2800" b="1" dirty="0">
                <a:latin typeface="楷体_GB2312" pitchFamily="49" charset="-122"/>
                <a:ea typeface="楷体_GB2312" pitchFamily="49" charset="-122"/>
              </a:rPr>
              <a:t>、收入弹性应用举例</a:t>
            </a:r>
            <a:endParaRPr lang="zh-CN" altLang="en-US" sz="2800" b="1" dirty="0">
              <a:latin typeface="楷体_GB2312" pitchFamily="49" charset="-122"/>
              <a:ea typeface="楷体_GB2312" pitchFamily="49" charset="-122"/>
            </a:endParaRPr>
          </a:p>
          <a:p>
            <a:pPr marL="342900" indent="-342900">
              <a:spcBef>
                <a:spcPct val="20000"/>
              </a:spcBef>
              <a:buClr>
                <a:schemeClr val="accent1"/>
              </a:buClr>
              <a:buSzPct val="65000"/>
              <a:buFont typeface="Wingdings" panose="05000000000000000000" pitchFamily="2" charset="2"/>
              <a:buNone/>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）用于销售量的分析和估计</a:t>
            </a:r>
            <a:endParaRPr lang="zh-CN" altLang="en-US" sz="2800" b="1" dirty="0">
              <a:latin typeface="楷体_GB2312" pitchFamily="49" charset="-122"/>
              <a:ea typeface="楷体_GB2312" pitchFamily="49" charset="-122"/>
            </a:endParaRPr>
          </a:p>
        </p:txBody>
      </p:sp>
      <p:sp>
        <p:nvSpPr>
          <p:cNvPr id="77827" name="Rectangle 3">
            <a:hlinkClick r:id="rId1"/>
          </p:cNvPr>
          <p:cNvSpPr>
            <a:spLocks noChangeArrowheads="1"/>
          </p:cNvSpPr>
          <p:nvPr/>
        </p:nvSpPr>
        <p:spPr bwMode="auto">
          <a:xfrm>
            <a:off x="323850" y="2348880"/>
            <a:ext cx="828059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anose="05000000000000000000" pitchFamily="2" charset="2"/>
              <a:buNone/>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）用于企业的经营决策</a:t>
            </a:r>
            <a:endParaRPr lang="zh-CN" altLang="en-US" sz="2800" b="1" dirty="0">
              <a:latin typeface="楷体_GB2312" pitchFamily="49" charset="-122"/>
              <a:ea typeface="楷体_GB2312" pitchFamily="49" charset="-122"/>
            </a:endParaRPr>
          </a:p>
          <a:p>
            <a:pPr marL="342900" indent="-342900">
              <a:spcBef>
                <a:spcPct val="20000"/>
              </a:spcBef>
              <a:buClr>
                <a:schemeClr val="accent1"/>
              </a:buClr>
              <a:buSzPct val="65000"/>
              <a:buFont typeface="Wingdings" panose="05000000000000000000" pitchFamily="2" charset="2"/>
              <a:buNone/>
            </a:pPr>
            <a:r>
              <a:rPr lang="zh-CN" altLang="en-US" sz="2800" b="1" dirty="0">
                <a:latin typeface="楷体_GB2312" pitchFamily="49" charset="-122"/>
                <a:ea typeface="楷体_GB2312" pitchFamily="49" charset="-122"/>
              </a:rPr>
              <a:t>    </a:t>
            </a:r>
            <a:r>
              <a:rPr lang="zh-CN" altLang="en-US" sz="2400" b="1" dirty="0">
                <a:latin typeface="楷体" panose="02010609060101010101" pitchFamily="49" charset="-122"/>
                <a:ea typeface="楷体" panose="02010609060101010101" pitchFamily="49" charset="-122"/>
              </a:rPr>
              <a:t>企业的一个重要经营决策是经营什么产品，这时需要考虑其的需求收入弹性。</a:t>
            </a:r>
            <a:endParaRPr lang="zh-CN" altLang="en-US" sz="2400" b="1" dirty="0">
              <a:latin typeface="楷体" panose="02010609060101010101" pitchFamily="49" charset="-122"/>
              <a:ea typeface="楷体" panose="02010609060101010101" pitchFamily="49" charset="-122"/>
            </a:endParaRPr>
          </a:p>
          <a:p>
            <a:pPr marL="342900" indent="-342900">
              <a:spcBef>
                <a:spcPct val="20000"/>
              </a:spcBef>
              <a:buClr>
                <a:schemeClr val="accent1"/>
              </a:buClr>
              <a:buSzPct val="65000"/>
              <a:buFont typeface="Wingdings" panose="05000000000000000000" pitchFamily="2" charset="2"/>
              <a:buNone/>
            </a:pPr>
            <a:r>
              <a:rPr lang="zh-CN" altLang="en-US" sz="2400" b="1" dirty="0">
                <a:latin typeface="楷体" panose="02010609060101010101" pitchFamily="49" charset="-122"/>
                <a:ea typeface="楷体" panose="02010609060101010101" pitchFamily="49" charset="-122"/>
              </a:rPr>
              <a:t>    如果预测到</a:t>
            </a:r>
            <a:r>
              <a:rPr lang="zh-CN" altLang="en-US" sz="2400" b="1" dirty="0">
                <a:solidFill>
                  <a:srgbClr val="FF0000"/>
                </a:solidFill>
                <a:latin typeface="楷体" panose="02010609060101010101" pitchFamily="49" charset="-122"/>
                <a:ea typeface="楷体" panose="02010609060101010101" pitchFamily="49" charset="-122"/>
              </a:rPr>
              <a:t>国民经济将出现新的高涨</a:t>
            </a:r>
            <a:r>
              <a:rPr lang="zh-CN" altLang="en-US" sz="2400" b="1" dirty="0">
                <a:latin typeface="楷体" panose="02010609060101010101" pitchFamily="49" charset="-122"/>
                <a:ea typeface="楷体" panose="02010609060101010101" pitchFamily="49" charset="-122"/>
              </a:rPr>
              <a:t>，则经营</a:t>
            </a:r>
            <a:r>
              <a:rPr lang="zh-CN" altLang="en-US" sz="2400" b="1" dirty="0">
                <a:solidFill>
                  <a:srgbClr val="FF0000"/>
                </a:solidFill>
                <a:latin typeface="楷体" panose="02010609060101010101" pitchFamily="49" charset="-122"/>
                <a:ea typeface="楷体" panose="02010609060101010101" pitchFamily="49" charset="-122"/>
              </a:rPr>
              <a:t>收入弹性大的商品更为有利</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pPr marL="342900" indent="-342900">
              <a:spcBef>
                <a:spcPct val="20000"/>
              </a:spcBef>
              <a:buClr>
                <a:schemeClr val="accent1"/>
              </a:buClr>
              <a:buSzPct val="65000"/>
              <a:buFont typeface="Wingdings" panose="05000000000000000000" pitchFamily="2" charset="2"/>
              <a:buNone/>
            </a:pPr>
            <a:r>
              <a:rPr lang="zh-CN" altLang="en-US" sz="2400" b="1" dirty="0">
                <a:latin typeface="楷体" panose="02010609060101010101" pitchFamily="49" charset="-122"/>
                <a:ea typeface="楷体" panose="02010609060101010101" pitchFamily="49" charset="-122"/>
              </a:rPr>
              <a:t>    如果预测到</a:t>
            </a:r>
            <a:r>
              <a:rPr lang="zh-CN" altLang="en-US" sz="2400" b="1" dirty="0">
                <a:solidFill>
                  <a:srgbClr val="FF0000"/>
                </a:solidFill>
                <a:latin typeface="楷体" panose="02010609060101010101" pitchFamily="49" charset="-122"/>
                <a:ea typeface="楷体" panose="02010609060101010101" pitchFamily="49" charset="-122"/>
              </a:rPr>
              <a:t>国民经济发展要出现不景气</a:t>
            </a:r>
            <a:r>
              <a:rPr lang="zh-CN" altLang="en-US" sz="2400" b="1" dirty="0">
                <a:latin typeface="楷体" panose="02010609060101010101" pitchFamily="49" charset="-122"/>
                <a:ea typeface="楷体" panose="02010609060101010101" pitchFamily="49" charset="-122"/>
              </a:rPr>
              <a:t>，则最好是经营</a:t>
            </a:r>
            <a:r>
              <a:rPr lang="zh-CN" altLang="en-US" sz="2400" b="1" dirty="0">
                <a:solidFill>
                  <a:srgbClr val="FF0000"/>
                </a:solidFill>
                <a:latin typeface="楷体" panose="02010609060101010101" pitchFamily="49" charset="-122"/>
                <a:ea typeface="楷体" panose="02010609060101010101" pitchFamily="49" charset="-122"/>
              </a:rPr>
              <a:t>收入弹性小的商品</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additive="base">
                                        <p:cTn id="13" dur="500" fill="hold"/>
                                        <p:tgtEl>
                                          <p:spTgt spid="778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0" end="0"/>
                                            </p:txEl>
                                          </p:spTgt>
                                        </p:tgtEl>
                                        <p:attrNameLst>
                                          <p:attrName>style.visibility</p:attrName>
                                        </p:attrNameLst>
                                      </p:cBhvr>
                                      <p:to>
                                        <p:strVal val="visible"/>
                                      </p:to>
                                    </p:set>
                                    <p:anim calcmode="lin" valueType="num">
                                      <p:cBhvr additive="base">
                                        <p:cTn id="19"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1" end="1"/>
                                            </p:txEl>
                                          </p:spTgt>
                                        </p:tgtEl>
                                        <p:attrNameLst>
                                          <p:attrName>style.visibility</p:attrName>
                                        </p:attrNameLst>
                                      </p:cBhvr>
                                      <p:to>
                                        <p:strVal val="visible"/>
                                      </p:to>
                                    </p:set>
                                    <p:anim calcmode="lin" valueType="num">
                                      <p:cBhvr additive="base">
                                        <p:cTn id="25"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7">
                                            <p:txEl>
                                              <p:pRg st="2" end="2"/>
                                            </p:txEl>
                                          </p:spTgt>
                                        </p:tgtEl>
                                        <p:attrNameLst>
                                          <p:attrName>style.visibility</p:attrName>
                                        </p:attrNameLst>
                                      </p:cBhvr>
                                      <p:to>
                                        <p:strVal val="visible"/>
                                      </p:to>
                                    </p:set>
                                    <p:anim calcmode="lin" valueType="num">
                                      <p:cBhvr additive="base">
                                        <p:cTn id="31"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7827">
                                            <p:txEl>
                                              <p:pRg st="3" end="3"/>
                                            </p:txEl>
                                          </p:spTgt>
                                        </p:tgtEl>
                                        <p:attrNameLst>
                                          <p:attrName>style.visibility</p:attrName>
                                        </p:attrNameLst>
                                      </p:cBhvr>
                                      <p:to>
                                        <p:strVal val="visible"/>
                                      </p:to>
                                    </p:set>
                                    <p:anim calcmode="lin" valueType="num">
                                      <p:cBhvr additive="base">
                                        <p:cTn id="37"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build="p"/>
      <p:bldP spid="77827" grpId="0" autoUpdateAnimBg="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131841" y="277813"/>
            <a:ext cx="4248472" cy="760412"/>
          </a:xfrm>
          <a:solidFill>
            <a:srgbClr val="FFC000"/>
          </a:solidFill>
        </p:spPr>
        <p:txBody>
          <a:bodyPr/>
          <a:lstStyle/>
          <a:p>
            <a:r>
              <a:rPr lang="zh-CN" altLang="en-US" b="1" dirty="0">
                <a:latin typeface="华文仿宋" panose="02010600040101010101" pitchFamily="2" charset="-122"/>
                <a:ea typeface="华文仿宋" panose="02010600040101010101" pitchFamily="2" charset="-122"/>
              </a:rPr>
              <a:t>需求的交叉价格</a:t>
            </a:r>
            <a:r>
              <a:rPr lang="zh-CN" altLang="en-US" b="1" dirty="0" smtClean="0">
                <a:latin typeface="华文仿宋" panose="02010600040101010101" pitchFamily="2" charset="-122"/>
                <a:ea typeface="华文仿宋" panose="02010600040101010101" pitchFamily="2" charset="-122"/>
              </a:rPr>
              <a:t>弹性</a:t>
            </a:r>
            <a:endParaRPr lang="zh-CN" altLang="en-US" b="1" dirty="0" smtClean="0">
              <a:solidFill>
                <a:schemeClr val="tx1"/>
              </a:solidFill>
              <a:latin typeface="+mn-ea"/>
              <a:ea typeface="+mn-ea"/>
            </a:endParaRPr>
          </a:p>
        </p:txBody>
      </p:sp>
      <p:sp>
        <p:nvSpPr>
          <p:cNvPr id="81922" name="Rectangle 2"/>
          <p:cNvSpPr>
            <a:spLocks noGrp="1" noChangeArrowheads="1"/>
          </p:cNvSpPr>
          <p:nvPr>
            <p:ph idx="1"/>
          </p:nvPr>
        </p:nvSpPr>
        <p:spPr>
          <a:xfrm>
            <a:off x="467544" y="1402655"/>
            <a:ext cx="7772400" cy="1295400"/>
          </a:xfrm>
        </p:spPr>
        <p:txBody>
          <a:bodyPr/>
          <a:lstStyle/>
          <a:p>
            <a:pPr eaLnBrk="1" hangingPunct="1">
              <a:buFont typeface="Wingdings" panose="05000000000000000000" pitchFamily="2" charset="2"/>
              <a:buNone/>
            </a:pPr>
            <a:endParaRPr lang="en-US" altLang="zh-CN" sz="2800" b="1" dirty="0" smtClean="0">
              <a:latin typeface="华文仿宋" panose="02010600040101010101" pitchFamily="2" charset="-122"/>
              <a:ea typeface="华文仿宋" panose="02010600040101010101" pitchFamily="2" charset="-122"/>
            </a:endParaRPr>
          </a:p>
          <a:p>
            <a:pPr eaLnBrk="1" hangingPunct="1">
              <a:buFont typeface="Wingdings" panose="05000000000000000000" pitchFamily="2" charset="2"/>
              <a:buNone/>
            </a:pPr>
            <a:r>
              <a:rPr lang="en-US" altLang="zh-CN" sz="2800" b="1" dirty="0" smtClean="0">
                <a:latin typeface="华文仿宋" panose="02010600040101010101" pitchFamily="2" charset="-122"/>
                <a:ea typeface="华文仿宋" panose="02010600040101010101" pitchFamily="2" charset="-122"/>
              </a:rPr>
              <a:t>1</a:t>
            </a:r>
            <a:r>
              <a:rPr lang="zh-CN" altLang="en-US" sz="2800" b="1" dirty="0" smtClean="0">
                <a:latin typeface="华文仿宋" panose="02010600040101010101" pitchFamily="2" charset="-122"/>
                <a:ea typeface="华文仿宋" panose="02010600040101010101" pitchFamily="2" charset="-122"/>
              </a:rPr>
              <a:t>、含义：</a:t>
            </a:r>
            <a:endParaRPr lang="zh-CN" altLang="en-US" sz="2800" b="1" dirty="0" smtClean="0">
              <a:latin typeface="华文仿宋" panose="02010600040101010101" pitchFamily="2" charset="-122"/>
              <a:ea typeface="华文仿宋" panose="02010600040101010101" pitchFamily="2" charset="-122"/>
            </a:endParaRPr>
          </a:p>
        </p:txBody>
      </p:sp>
      <p:sp>
        <p:nvSpPr>
          <p:cNvPr id="81923" name="AutoShape 3"/>
          <p:cNvSpPr>
            <a:spLocks noChangeArrowheads="1"/>
          </p:cNvSpPr>
          <p:nvPr/>
        </p:nvSpPr>
        <p:spPr bwMode="auto">
          <a:xfrm>
            <a:off x="3058344" y="1484784"/>
            <a:ext cx="5472113" cy="1366837"/>
          </a:xfrm>
          <a:prstGeom prst="wedgeRectCallout">
            <a:avLst>
              <a:gd name="adj1" fmla="val -68746"/>
              <a:gd name="adj2" fmla="val 10472"/>
            </a:avLst>
          </a:prstGeom>
          <a:gradFill rotWithShape="1">
            <a:gsLst>
              <a:gs pos="0">
                <a:srgbClr val="FFFF99"/>
              </a:gs>
              <a:gs pos="100000">
                <a:schemeClr val="bg1"/>
              </a:gs>
            </a:gsLst>
            <a:lin ang="5400000" scaled="1"/>
          </a:gradFill>
          <a:ln w="12700" cap="sq">
            <a:solidFill>
              <a:schemeClr val="tx1"/>
            </a:solidFill>
            <a:miter lim="800000"/>
          </a:ln>
        </p:spPr>
        <p:txBody>
          <a:bodyPr/>
          <a:lstStyle/>
          <a:p>
            <a:r>
              <a:rPr lang="zh-CN" altLang="en-US" sz="2800" b="1" dirty="0">
                <a:solidFill>
                  <a:srgbClr val="CC3300"/>
                </a:solidFill>
                <a:ea typeface="华文仿宋" panose="02010600040101010101" pitchFamily="2" charset="-122"/>
              </a:rPr>
              <a:t>在一定时期内一种商品的需求量的变动对于它的相关商品的价格变动的反应程度</a:t>
            </a:r>
            <a:endParaRPr lang="zh-CN" altLang="en-US" sz="2800" b="1" dirty="0">
              <a:solidFill>
                <a:srgbClr val="CC3300"/>
              </a:solidFill>
              <a:ea typeface="华文仿宋" panose="02010600040101010101" pitchFamily="2" charset="-122"/>
            </a:endParaRPr>
          </a:p>
        </p:txBody>
      </p:sp>
      <p:sp>
        <p:nvSpPr>
          <p:cNvPr id="81924" name="Rectangle 4"/>
          <p:cNvSpPr>
            <a:spLocks noChangeArrowheads="1"/>
          </p:cNvSpPr>
          <p:nvPr/>
        </p:nvSpPr>
        <p:spPr bwMode="auto">
          <a:xfrm>
            <a:off x="543744" y="3456607"/>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en-US" altLang="zh-CN" sz="2800" b="1" dirty="0">
                <a:latin typeface="华文仿宋" panose="02010600040101010101" pitchFamily="2" charset="-122"/>
                <a:ea typeface="华文仿宋" panose="02010600040101010101" pitchFamily="2" charset="-122"/>
              </a:rPr>
              <a:t>2</a:t>
            </a:r>
            <a:r>
              <a:rPr lang="zh-CN" altLang="en-US" sz="2800" b="1" dirty="0">
                <a:latin typeface="华文仿宋" panose="02010600040101010101" pitchFamily="2" charset="-122"/>
                <a:ea typeface="华文仿宋" panose="02010600040101010101" pitchFamily="2" charset="-122"/>
              </a:rPr>
              <a:t>、公式：</a:t>
            </a:r>
            <a:endParaRPr lang="zh-CN" altLang="en-US" sz="2800" b="1" dirty="0">
              <a:latin typeface="华文仿宋" panose="02010600040101010101" pitchFamily="2" charset="-122"/>
              <a:ea typeface="华文仿宋" panose="02010600040101010101" pitchFamily="2" charset="-122"/>
            </a:endParaRPr>
          </a:p>
        </p:txBody>
      </p:sp>
      <p:sp>
        <p:nvSpPr>
          <p:cNvPr id="81926" name="Rectangle 6"/>
          <p:cNvSpPr>
            <a:spLocks noChangeArrowheads="1"/>
          </p:cNvSpPr>
          <p:nvPr/>
        </p:nvSpPr>
        <p:spPr bwMode="auto">
          <a:xfrm>
            <a:off x="2524944" y="3469183"/>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200" b="1" dirty="0">
                <a:latin typeface="Arial" panose="020B0604020202020204" pitchFamily="34" charset="0"/>
              </a:rPr>
              <a:t>e</a:t>
            </a:r>
            <a:r>
              <a:rPr lang="en-US" altLang="zh-CN" sz="2800" b="1" baseline="-25000" dirty="0">
                <a:latin typeface="Arial" panose="020B0604020202020204" pitchFamily="34" charset="0"/>
              </a:rPr>
              <a:t>XY</a:t>
            </a:r>
            <a:endParaRPr lang="en-US" altLang="zh-CN" sz="2800" b="1" baseline="-25000" dirty="0">
              <a:latin typeface="Arial" panose="020B0604020202020204" pitchFamily="34" charset="0"/>
            </a:endParaRPr>
          </a:p>
        </p:txBody>
      </p:sp>
      <p:sp>
        <p:nvSpPr>
          <p:cNvPr id="81927" name="Rectangle 7"/>
          <p:cNvSpPr>
            <a:spLocks noChangeArrowheads="1"/>
          </p:cNvSpPr>
          <p:nvPr/>
        </p:nvSpPr>
        <p:spPr bwMode="auto">
          <a:xfrm>
            <a:off x="3363144" y="346918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dirty="0">
                <a:latin typeface="Arial" panose="020B0604020202020204" pitchFamily="34" charset="0"/>
              </a:rPr>
              <a:t>=</a:t>
            </a:r>
            <a:endParaRPr lang="en-US" altLang="zh-CN" sz="2800" baseline="-25000" dirty="0">
              <a:latin typeface="Arial" panose="020B0604020202020204" pitchFamily="34" charset="0"/>
            </a:endParaRPr>
          </a:p>
        </p:txBody>
      </p:sp>
      <p:sp>
        <p:nvSpPr>
          <p:cNvPr id="81928" name="Rectangle 8"/>
          <p:cNvSpPr>
            <a:spLocks noChangeArrowheads="1"/>
          </p:cNvSpPr>
          <p:nvPr/>
        </p:nvSpPr>
        <p:spPr bwMode="auto">
          <a:xfrm>
            <a:off x="3972744" y="3240583"/>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latin typeface="Arial" panose="020B0604020202020204" pitchFamily="34" charset="0"/>
              </a:rPr>
              <a:t>ΔQ</a:t>
            </a:r>
            <a:r>
              <a:rPr lang="en-US" altLang="zh-CN" sz="2800" b="1" baseline="-25000" dirty="0">
                <a:latin typeface="Arial" panose="020B0604020202020204" pitchFamily="34" charset="0"/>
              </a:rPr>
              <a:t>x</a:t>
            </a:r>
            <a:r>
              <a:rPr lang="en-US" altLang="zh-CN" sz="2800" b="1" dirty="0">
                <a:latin typeface="Arial" panose="020B0604020202020204" pitchFamily="34" charset="0"/>
              </a:rPr>
              <a:t> </a:t>
            </a:r>
            <a:r>
              <a:rPr lang="en-US" altLang="zh-CN" sz="2800" dirty="0">
                <a:latin typeface="Arial" panose="020B0604020202020204" pitchFamily="34" charset="0"/>
              </a:rPr>
              <a:t>/Q</a:t>
            </a:r>
            <a:r>
              <a:rPr lang="en-US" altLang="zh-CN" sz="2800" b="1" baseline="-25000" dirty="0">
                <a:latin typeface="Arial" panose="020B0604020202020204" pitchFamily="34" charset="0"/>
              </a:rPr>
              <a:t>x</a:t>
            </a:r>
            <a:endParaRPr lang="en-US" altLang="zh-CN" sz="2800" b="1" dirty="0">
              <a:latin typeface="Arial" panose="020B0604020202020204" pitchFamily="34" charset="0"/>
            </a:endParaRPr>
          </a:p>
        </p:txBody>
      </p:sp>
      <p:sp>
        <p:nvSpPr>
          <p:cNvPr id="81929" name="Line 9"/>
          <p:cNvSpPr>
            <a:spLocks noChangeShapeType="1"/>
          </p:cNvSpPr>
          <p:nvPr/>
        </p:nvSpPr>
        <p:spPr bwMode="auto">
          <a:xfrm flipV="1">
            <a:off x="3972744" y="3773983"/>
            <a:ext cx="1676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81930" name="Rectangle 10"/>
          <p:cNvSpPr>
            <a:spLocks noChangeArrowheads="1"/>
          </p:cNvSpPr>
          <p:nvPr/>
        </p:nvSpPr>
        <p:spPr bwMode="auto">
          <a:xfrm>
            <a:off x="3972744" y="3773983"/>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a:latin typeface="Arial" panose="020B0604020202020204" pitchFamily="34" charset="0"/>
              </a:rPr>
              <a:t> </a:t>
            </a:r>
            <a:r>
              <a:rPr lang="en-US" altLang="zh-CN" sz="2800" dirty="0">
                <a:latin typeface="Arial" panose="020B0604020202020204" pitchFamily="34" charset="0"/>
              </a:rPr>
              <a:t>ΔP</a:t>
            </a:r>
            <a:r>
              <a:rPr lang="en-US" altLang="zh-CN" sz="2800" baseline="-25000" dirty="0">
                <a:latin typeface="Arial" panose="020B0604020202020204" pitchFamily="34" charset="0"/>
              </a:rPr>
              <a:t>Y</a:t>
            </a:r>
            <a:r>
              <a:rPr lang="en-US" altLang="zh-CN" sz="2800" dirty="0">
                <a:latin typeface="Arial" panose="020B0604020202020204" pitchFamily="34" charset="0"/>
              </a:rPr>
              <a:t>/P</a:t>
            </a:r>
            <a:r>
              <a:rPr lang="en-US" altLang="zh-CN" sz="2800" baseline="-25000" dirty="0">
                <a:latin typeface="Arial" panose="020B0604020202020204" pitchFamily="34" charset="0"/>
              </a:rPr>
              <a:t>Y</a:t>
            </a:r>
            <a:endParaRPr lang="en-US" altLang="zh-CN"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3"/>
                                        </p:tgtEl>
                                        <p:attrNameLst>
                                          <p:attrName>style.visibility</p:attrName>
                                        </p:attrNameLst>
                                      </p:cBhvr>
                                      <p:to>
                                        <p:strVal val="visible"/>
                                      </p:to>
                                    </p:set>
                                    <p:anim calcmode="lin" valueType="num">
                                      <p:cBhvr additive="base">
                                        <p:cTn id="19" dur="500" fill="hold"/>
                                        <p:tgtEl>
                                          <p:spTgt spid="81923"/>
                                        </p:tgtEl>
                                        <p:attrNameLst>
                                          <p:attrName>ppt_x</p:attrName>
                                        </p:attrNameLst>
                                      </p:cBhvr>
                                      <p:tavLst>
                                        <p:tav tm="0">
                                          <p:val>
                                            <p:strVal val="1+#ppt_w/2"/>
                                          </p:val>
                                        </p:tav>
                                        <p:tav tm="100000">
                                          <p:val>
                                            <p:strVal val="#ppt_x"/>
                                          </p:val>
                                        </p:tav>
                                      </p:tavLst>
                                    </p:anim>
                                    <p:anim calcmode="lin" valueType="num">
                                      <p:cBhvr additive="base">
                                        <p:cTn id="20"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4"/>
                                        </p:tgtEl>
                                        <p:attrNameLst>
                                          <p:attrName>style.visibility</p:attrName>
                                        </p:attrNameLst>
                                      </p:cBhvr>
                                      <p:to>
                                        <p:strVal val="visible"/>
                                      </p:to>
                                    </p:set>
                                    <p:anim calcmode="lin" valueType="num">
                                      <p:cBhvr additive="base">
                                        <p:cTn id="25" dur="500" fill="hold"/>
                                        <p:tgtEl>
                                          <p:spTgt spid="81924"/>
                                        </p:tgtEl>
                                        <p:attrNameLst>
                                          <p:attrName>ppt_x</p:attrName>
                                        </p:attrNameLst>
                                      </p:cBhvr>
                                      <p:tavLst>
                                        <p:tav tm="0">
                                          <p:val>
                                            <p:strVal val="0-#ppt_w/2"/>
                                          </p:val>
                                        </p:tav>
                                        <p:tav tm="100000">
                                          <p:val>
                                            <p:strVal val="#ppt_x"/>
                                          </p:val>
                                        </p:tav>
                                      </p:tavLst>
                                    </p:anim>
                                    <p:anim calcmode="lin" valueType="num">
                                      <p:cBhvr additive="base">
                                        <p:cTn id="26" dur="5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1926"/>
                                        </p:tgtEl>
                                        <p:attrNameLst>
                                          <p:attrName>style.visibility</p:attrName>
                                        </p:attrNameLst>
                                      </p:cBhvr>
                                      <p:to>
                                        <p:strVal val="visible"/>
                                      </p:to>
                                    </p:set>
                                    <p:animEffect transition="in" filter="blinds(horizontal)">
                                      <p:cBhvr>
                                        <p:cTn id="31" dur="500"/>
                                        <p:tgtEl>
                                          <p:spTgt spid="819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1927"/>
                                        </p:tgtEl>
                                        <p:attrNameLst>
                                          <p:attrName>style.visibility</p:attrName>
                                        </p:attrNameLst>
                                      </p:cBhvr>
                                      <p:to>
                                        <p:strVal val="visible"/>
                                      </p:to>
                                    </p:set>
                                    <p:animEffect transition="in" filter="blinds(horizontal)">
                                      <p:cBhvr>
                                        <p:cTn id="36" dur="500"/>
                                        <p:tgtEl>
                                          <p:spTgt spid="8192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1928"/>
                                        </p:tgtEl>
                                        <p:attrNameLst>
                                          <p:attrName>style.visibility</p:attrName>
                                        </p:attrNameLst>
                                      </p:cBhvr>
                                      <p:to>
                                        <p:strVal val="visible"/>
                                      </p:to>
                                    </p:set>
                                    <p:animEffect transition="in" filter="blinds(horizontal)">
                                      <p:cBhvr>
                                        <p:cTn id="41" dur="500"/>
                                        <p:tgtEl>
                                          <p:spTgt spid="81928"/>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81929"/>
                                        </p:tgtEl>
                                        <p:attrNameLst>
                                          <p:attrName>style.visibility</p:attrName>
                                        </p:attrNameLst>
                                      </p:cBhvr>
                                      <p:to>
                                        <p:strVal val="visible"/>
                                      </p:to>
                                    </p:set>
                                    <p:animEffect transition="in" filter="box(in)">
                                      <p:cBhvr>
                                        <p:cTn id="46" dur="500"/>
                                        <p:tgtEl>
                                          <p:spTgt spid="8192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81930"/>
                                        </p:tgtEl>
                                        <p:attrNameLst>
                                          <p:attrName>style.visibility</p:attrName>
                                        </p:attrNameLst>
                                      </p:cBhvr>
                                      <p:to>
                                        <p:strVal val="visible"/>
                                      </p:to>
                                    </p:set>
                                    <p:animEffect transition="in" filter="blinds(horizontal)">
                                      <p:cBhvr>
                                        <p:cTn id="51"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81922" grpId="0" autoUpdateAnimBg="0" build="p"/>
      <p:bldP spid="81923" grpId="0" animBg="1" autoUpdateAnimBg="0"/>
      <p:bldP spid="81924" grpId="0" autoUpdateAnimBg="0"/>
      <p:bldP spid="81926" grpId="0" autoUpdateAnimBg="0"/>
      <p:bldP spid="81927" grpId="0" autoUpdateAnimBg="0"/>
      <p:bldP spid="81928" grpId="0" autoUpdateAnimBg="0"/>
      <p:bldP spid="81929" grpId="0" animBg="1"/>
      <p:bldP spid="8193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685800" y="1384920"/>
            <a:ext cx="1905000" cy="685800"/>
          </a:xfrm>
        </p:spPr>
        <p:txBody>
          <a:bodyPr/>
          <a:lstStyle/>
          <a:p>
            <a:pPr eaLnBrk="1" hangingPunct="1">
              <a:buFont typeface="Wingdings" panose="05000000000000000000" pitchFamily="2" charset="2"/>
              <a:buNone/>
            </a:pPr>
            <a:r>
              <a:rPr lang="en-US" altLang="zh-CN" sz="2800" b="1" dirty="0" smtClean="0">
                <a:latin typeface="华文仿宋" panose="02010600040101010101" pitchFamily="2" charset="-122"/>
                <a:ea typeface="华文仿宋" panose="02010600040101010101" pitchFamily="2" charset="-122"/>
              </a:rPr>
              <a:t>3</a:t>
            </a:r>
            <a:r>
              <a:rPr lang="zh-CN" altLang="en-US" sz="2800" b="1" smtClean="0">
                <a:latin typeface="华文仿宋" panose="02010600040101010101" pitchFamily="2" charset="-122"/>
                <a:ea typeface="华文仿宋" panose="02010600040101010101" pitchFamily="2" charset="-122"/>
              </a:rPr>
              <a:t>、分类</a:t>
            </a:r>
            <a:endParaRPr lang="zh-CN" altLang="en-US" sz="2800" b="1" smtClean="0">
              <a:latin typeface="华文仿宋" panose="02010600040101010101" pitchFamily="2" charset="-122"/>
              <a:ea typeface="华文仿宋" panose="02010600040101010101" pitchFamily="2" charset="-122"/>
            </a:endParaRPr>
          </a:p>
        </p:txBody>
      </p:sp>
      <p:sp>
        <p:nvSpPr>
          <p:cNvPr id="82947" name="Rectangle 3"/>
          <p:cNvSpPr>
            <a:spLocks noChangeArrowheads="1"/>
          </p:cNvSpPr>
          <p:nvPr>
            <p:custDataLst>
              <p:tags r:id="rId1"/>
            </p:custDataLst>
          </p:nvPr>
        </p:nvSpPr>
        <p:spPr bwMode="auto">
          <a:xfrm>
            <a:off x="1619250" y="214692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200" b="1" dirty="0">
                <a:latin typeface="Arial" panose="020B0604020202020204" pitchFamily="34" charset="0"/>
              </a:rPr>
              <a:t>e</a:t>
            </a:r>
            <a:r>
              <a:rPr lang="en-US" altLang="zh-CN" sz="2800" b="1" baseline="-25000" dirty="0">
                <a:latin typeface="Arial" panose="020B0604020202020204" pitchFamily="34" charset="0"/>
              </a:rPr>
              <a:t>XY</a:t>
            </a:r>
            <a:r>
              <a:rPr lang="en-US" altLang="zh-CN" sz="2800" b="1" dirty="0">
                <a:latin typeface="Arial" panose="020B0604020202020204" pitchFamily="34" charset="0"/>
              </a:rPr>
              <a:t>&gt;0,</a:t>
            </a:r>
            <a:endParaRPr lang="en-US" altLang="zh-CN" sz="2800" b="1" dirty="0">
              <a:latin typeface="Arial" panose="020B0604020202020204" pitchFamily="34" charset="0"/>
            </a:endParaRPr>
          </a:p>
        </p:txBody>
      </p:sp>
      <p:sp>
        <p:nvSpPr>
          <p:cNvPr id="82948" name="Rectangle 4"/>
          <p:cNvSpPr>
            <a:spLocks noChangeArrowheads="1"/>
          </p:cNvSpPr>
          <p:nvPr>
            <p:custDataLst>
              <p:tags r:id="rId2"/>
            </p:custDataLst>
          </p:nvPr>
        </p:nvSpPr>
        <p:spPr bwMode="auto">
          <a:xfrm>
            <a:off x="3276600" y="222312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zh-CN" altLang="en-US" sz="2800" b="1">
                <a:latin typeface="Arial" panose="020B0604020202020204" pitchFamily="34" charset="0"/>
              </a:rPr>
              <a:t>这两种商品之间存在</a:t>
            </a:r>
            <a:r>
              <a:rPr lang="zh-CN" altLang="en-US" sz="2800" b="1">
                <a:highlight>
                  <a:srgbClr val="FFFF00"/>
                </a:highlight>
                <a:latin typeface="Arial" panose="020B0604020202020204" pitchFamily="34" charset="0"/>
              </a:rPr>
              <a:t>替代关系</a:t>
            </a:r>
            <a:endParaRPr lang="zh-CN" altLang="en-US" sz="2800" b="1">
              <a:highlight>
                <a:srgbClr val="FFFF00"/>
              </a:highlight>
              <a:latin typeface="Arial" panose="020B0604020202020204" pitchFamily="34" charset="0"/>
            </a:endParaRPr>
          </a:p>
        </p:txBody>
      </p:sp>
      <p:sp>
        <p:nvSpPr>
          <p:cNvPr id="82949" name="Rectangle 5"/>
          <p:cNvSpPr>
            <a:spLocks noChangeArrowheads="1"/>
          </p:cNvSpPr>
          <p:nvPr>
            <p:custDataLst>
              <p:tags r:id="rId3"/>
            </p:custDataLst>
          </p:nvPr>
        </p:nvSpPr>
        <p:spPr bwMode="auto">
          <a:xfrm>
            <a:off x="1600200" y="298512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200" b="1" dirty="0">
                <a:latin typeface="Arial" panose="020B0604020202020204" pitchFamily="34" charset="0"/>
              </a:rPr>
              <a:t>e</a:t>
            </a:r>
            <a:r>
              <a:rPr lang="en-US" altLang="zh-CN" sz="2800" b="1" baseline="-25000" dirty="0">
                <a:latin typeface="Arial" panose="020B0604020202020204" pitchFamily="34" charset="0"/>
              </a:rPr>
              <a:t>XY</a:t>
            </a:r>
            <a:r>
              <a:rPr lang="en-US" altLang="zh-CN" sz="2800" b="1" dirty="0">
                <a:latin typeface="Arial" panose="020B0604020202020204" pitchFamily="34" charset="0"/>
              </a:rPr>
              <a:t>&lt;0,</a:t>
            </a:r>
            <a:endParaRPr lang="en-US" altLang="zh-CN" sz="2800" b="1" dirty="0">
              <a:latin typeface="Arial" panose="020B0604020202020204" pitchFamily="34" charset="0"/>
            </a:endParaRPr>
          </a:p>
        </p:txBody>
      </p:sp>
      <p:sp>
        <p:nvSpPr>
          <p:cNvPr id="82950" name="Rectangle 6"/>
          <p:cNvSpPr>
            <a:spLocks noChangeArrowheads="1"/>
          </p:cNvSpPr>
          <p:nvPr>
            <p:custDataLst>
              <p:tags r:id="rId4"/>
            </p:custDataLst>
          </p:nvPr>
        </p:nvSpPr>
        <p:spPr bwMode="auto">
          <a:xfrm>
            <a:off x="3352800" y="298512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zh-CN" altLang="en-US" sz="2800" b="1">
                <a:latin typeface="Arial" panose="020B0604020202020204" pitchFamily="34" charset="0"/>
              </a:rPr>
              <a:t>这两种商品之间存在</a:t>
            </a:r>
            <a:r>
              <a:rPr lang="zh-CN" altLang="en-US" sz="2800" b="1">
                <a:highlight>
                  <a:srgbClr val="FFFF00"/>
                </a:highlight>
                <a:latin typeface="Arial" panose="020B0604020202020204" pitchFamily="34" charset="0"/>
              </a:rPr>
              <a:t>互补关系</a:t>
            </a:r>
            <a:endParaRPr lang="zh-CN" altLang="en-US" sz="2800" b="1">
              <a:highlight>
                <a:srgbClr val="FFFF00"/>
              </a:highlight>
              <a:latin typeface="Arial" panose="020B0604020202020204" pitchFamily="34" charset="0"/>
            </a:endParaRPr>
          </a:p>
        </p:txBody>
      </p:sp>
      <p:sp>
        <p:nvSpPr>
          <p:cNvPr id="82951" name="Rectangle 7"/>
          <p:cNvSpPr>
            <a:spLocks noChangeArrowheads="1"/>
          </p:cNvSpPr>
          <p:nvPr>
            <p:custDataLst>
              <p:tags r:id="rId5"/>
            </p:custDataLst>
          </p:nvPr>
        </p:nvSpPr>
        <p:spPr bwMode="auto">
          <a:xfrm>
            <a:off x="1676400" y="374712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200" b="1" dirty="0">
                <a:latin typeface="Arial" panose="020B0604020202020204" pitchFamily="34" charset="0"/>
              </a:rPr>
              <a:t>e</a:t>
            </a:r>
            <a:r>
              <a:rPr lang="en-US" altLang="zh-CN" sz="2800" b="1" baseline="-25000" dirty="0">
                <a:latin typeface="Arial" panose="020B0604020202020204" pitchFamily="34" charset="0"/>
              </a:rPr>
              <a:t>XY</a:t>
            </a:r>
            <a:r>
              <a:rPr lang="en-US" altLang="zh-CN" sz="2800" b="1" dirty="0">
                <a:latin typeface="Arial" panose="020B0604020202020204" pitchFamily="34" charset="0"/>
              </a:rPr>
              <a:t>=0,</a:t>
            </a:r>
            <a:endParaRPr lang="en-US" altLang="zh-CN" sz="2800" b="1" dirty="0">
              <a:latin typeface="Arial" panose="020B0604020202020204" pitchFamily="34" charset="0"/>
            </a:endParaRPr>
          </a:p>
        </p:txBody>
      </p:sp>
      <p:sp>
        <p:nvSpPr>
          <p:cNvPr id="82952" name="Rectangle 8"/>
          <p:cNvSpPr>
            <a:spLocks noChangeArrowheads="1"/>
          </p:cNvSpPr>
          <p:nvPr>
            <p:custDataLst>
              <p:tags r:id="rId6"/>
            </p:custDataLst>
          </p:nvPr>
        </p:nvSpPr>
        <p:spPr bwMode="auto">
          <a:xfrm>
            <a:off x="3429000" y="389952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zh-CN" altLang="en-US" sz="2800" b="1">
                <a:latin typeface="Arial" panose="020B0604020202020204" pitchFamily="34" charset="0"/>
              </a:rPr>
              <a:t>这两种商品之间</a:t>
            </a:r>
            <a:r>
              <a:rPr lang="zh-CN" altLang="en-US" sz="2800" b="1">
                <a:highlight>
                  <a:srgbClr val="FFFF00"/>
                </a:highlight>
                <a:latin typeface="Arial" panose="020B0604020202020204" pitchFamily="34" charset="0"/>
              </a:rPr>
              <a:t>不存在关系</a:t>
            </a:r>
            <a:endParaRPr lang="zh-CN" altLang="en-US" sz="2800" b="1">
              <a:highlight>
                <a:srgbClr val="FFFF00"/>
              </a:highlight>
              <a:latin typeface="Arial" panose="020B0604020202020204" pitchFamily="34" charset="0"/>
            </a:endParaRPr>
          </a:p>
        </p:txBody>
      </p:sp>
      <p:sp>
        <p:nvSpPr>
          <p:cNvPr id="82953" name="AutoShape 9"/>
          <p:cNvSpPr/>
          <p:nvPr/>
        </p:nvSpPr>
        <p:spPr bwMode="auto">
          <a:xfrm>
            <a:off x="1143000" y="2527920"/>
            <a:ext cx="76200" cy="1676400"/>
          </a:xfrm>
          <a:prstGeom prst="leftBrace">
            <a:avLst>
              <a:gd name="adj1" fmla="val 183333"/>
              <a:gd name="adj2" fmla="val 50000"/>
            </a:avLst>
          </a:prstGeom>
          <a:noFill/>
          <a:ln w="28575" cap="sq">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 name="文本框 1"/>
          <p:cNvSpPr txBox="1"/>
          <p:nvPr/>
        </p:nvSpPr>
        <p:spPr>
          <a:xfrm>
            <a:off x="1259205" y="4787265"/>
            <a:ext cx="6898640" cy="1337945"/>
          </a:xfrm>
          <a:prstGeom prst="rect">
            <a:avLst/>
          </a:prstGeom>
          <a:noFill/>
        </p:spPr>
        <p:txBody>
          <a:bodyPr wrap="square" rtlCol="0" anchor="t">
            <a:spAutoFit/>
          </a:bodyPr>
          <a:p>
            <a:pPr>
              <a:lnSpc>
                <a:spcPct val="150000"/>
              </a:lnSpc>
            </a:pPr>
            <a:r>
              <a:rPr lang="zh-CN" altLang="x-none" sz="2700" dirty="0">
                <a:ea typeface="宋体" panose="02010600030101010101" pitchFamily="2" charset="-122"/>
                <a:sym typeface="+mn-ea"/>
              </a:rPr>
              <a:t>例如，牛肉价格上升使对鸡肉的需求增加</a:t>
            </a:r>
            <a:endParaRPr lang="zh-CN" altLang="x-none" sz="2700" dirty="0">
              <a:ea typeface="宋体" panose="02010600030101010101" pitchFamily="2" charset="-122"/>
              <a:sym typeface="+mn-ea"/>
            </a:endParaRPr>
          </a:p>
          <a:p>
            <a:pPr>
              <a:lnSpc>
                <a:spcPct val="150000"/>
              </a:lnSpc>
            </a:pPr>
            <a:r>
              <a:rPr lang="en-US" altLang="zh-CN" sz="2700" dirty="0">
                <a:ea typeface="宋体" panose="02010600030101010101" pitchFamily="2" charset="-122"/>
                <a:sym typeface="+mn-ea"/>
              </a:rPr>
              <a:t>             </a:t>
            </a:r>
            <a:r>
              <a:rPr lang="zh-CN" altLang="x-none" sz="2700" dirty="0">
                <a:ea typeface="宋体" panose="02010600030101010101" pitchFamily="2" charset="-122"/>
                <a:sym typeface="+mn-ea"/>
              </a:rPr>
              <a:t>计算机价格上升使对软件的需求减少</a:t>
            </a:r>
            <a:endParaRPr lang="zh-CN" altLang="x-none" sz="2700" dirty="0">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additive="base">
                                        <p:cTn id="7" dur="500" fill="hold"/>
                                        <p:tgtEl>
                                          <p:spTgt spid="829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2947"/>
                                        </p:tgtEl>
                                        <p:attrNameLst>
                                          <p:attrName>style.visibility</p:attrName>
                                        </p:attrNameLst>
                                      </p:cBhvr>
                                      <p:to>
                                        <p:strVal val="visible"/>
                                      </p:to>
                                    </p:set>
                                    <p:animEffect transition="in" filter="blinds(horizontal)">
                                      <p:cBhvr>
                                        <p:cTn id="13" dur="500"/>
                                        <p:tgtEl>
                                          <p:spTgt spid="8294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2948"/>
                                        </p:tgtEl>
                                        <p:attrNameLst>
                                          <p:attrName>style.visibility</p:attrName>
                                        </p:attrNameLst>
                                      </p:cBhvr>
                                      <p:to>
                                        <p:strVal val="visible"/>
                                      </p:to>
                                    </p:set>
                                    <p:anim calcmode="lin" valueType="num">
                                      <p:cBhvr additive="base">
                                        <p:cTn id="18" dur="500" fill="hold"/>
                                        <p:tgtEl>
                                          <p:spTgt spid="82948"/>
                                        </p:tgtEl>
                                        <p:attrNameLst>
                                          <p:attrName>ppt_x</p:attrName>
                                        </p:attrNameLst>
                                      </p:cBhvr>
                                      <p:tavLst>
                                        <p:tav tm="0">
                                          <p:val>
                                            <p:strVal val="1+#ppt_w/2"/>
                                          </p:val>
                                        </p:tav>
                                        <p:tav tm="100000">
                                          <p:val>
                                            <p:strVal val="#ppt_x"/>
                                          </p:val>
                                        </p:tav>
                                      </p:tavLst>
                                    </p:anim>
                                    <p:anim calcmode="lin" valueType="num">
                                      <p:cBhvr additive="base">
                                        <p:cTn id="19" dur="500" fill="hold"/>
                                        <p:tgtEl>
                                          <p:spTgt spid="8294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2949"/>
                                        </p:tgtEl>
                                        <p:attrNameLst>
                                          <p:attrName>style.visibility</p:attrName>
                                        </p:attrNameLst>
                                      </p:cBhvr>
                                      <p:to>
                                        <p:strVal val="visible"/>
                                      </p:to>
                                    </p:set>
                                    <p:animEffect transition="in" filter="blinds(horizontal)">
                                      <p:cBhvr>
                                        <p:cTn id="24" dur="500"/>
                                        <p:tgtEl>
                                          <p:spTgt spid="8294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2950"/>
                                        </p:tgtEl>
                                        <p:attrNameLst>
                                          <p:attrName>style.visibility</p:attrName>
                                        </p:attrNameLst>
                                      </p:cBhvr>
                                      <p:to>
                                        <p:strVal val="visible"/>
                                      </p:to>
                                    </p:set>
                                    <p:anim calcmode="lin" valueType="num">
                                      <p:cBhvr additive="base">
                                        <p:cTn id="29" dur="500" fill="hold"/>
                                        <p:tgtEl>
                                          <p:spTgt spid="82950"/>
                                        </p:tgtEl>
                                        <p:attrNameLst>
                                          <p:attrName>ppt_x</p:attrName>
                                        </p:attrNameLst>
                                      </p:cBhvr>
                                      <p:tavLst>
                                        <p:tav tm="0">
                                          <p:val>
                                            <p:strVal val="1+#ppt_w/2"/>
                                          </p:val>
                                        </p:tav>
                                        <p:tav tm="100000">
                                          <p:val>
                                            <p:strVal val="#ppt_x"/>
                                          </p:val>
                                        </p:tav>
                                      </p:tavLst>
                                    </p:anim>
                                    <p:anim calcmode="lin" valueType="num">
                                      <p:cBhvr additive="base">
                                        <p:cTn id="30" dur="500" fill="hold"/>
                                        <p:tgtEl>
                                          <p:spTgt spid="8295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2951"/>
                                        </p:tgtEl>
                                        <p:attrNameLst>
                                          <p:attrName>style.visibility</p:attrName>
                                        </p:attrNameLst>
                                      </p:cBhvr>
                                      <p:to>
                                        <p:strVal val="visible"/>
                                      </p:to>
                                    </p:set>
                                    <p:animEffect transition="in" filter="blinds(horizontal)">
                                      <p:cBhvr>
                                        <p:cTn id="35" dur="500"/>
                                        <p:tgtEl>
                                          <p:spTgt spid="8295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82952"/>
                                        </p:tgtEl>
                                        <p:attrNameLst>
                                          <p:attrName>style.visibility</p:attrName>
                                        </p:attrNameLst>
                                      </p:cBhvr>
                                      <p:to>
                                        <p:strVal val="visible"/>
                                      </p:to>
                                    </p:set>
                                    <p:anim calcmode="lin" valueType="num">
                                      <p:cBhvr additive="base">
                                        <p:cTn id="40" dur="500" fill="hold"/>
                                        <p:tgtEl>
                                          <p:spTgt spid="82952"/>
                                        </p:tgtEl>
                                        <p:attrNameLst>
                                          <p:attrName>ppt_x</p:attrName>
                                        </p:attrNameLst>
                                      </p:cBhvr>
                                      <p:tavLst>
                                        <p:tav tm="0">
                                          <p:val>
                                            <p:strVal val="1+#ppt_w/2"/>
                                          </p:val>
                                        </p:tav>
                                        <p:tav tm="100000">
                                          <p:val>
                                            <p:strVal val="#ppt_x"/>
                                          </p:val>
                                        </p:tav>
                                      </p:tavLst>
                                    </p:anim>
                                    <p:anim calcmode="lin" valueType="num">
                                      <p:cBhvr additive="base">
                                        <p:cTn id="41" dur="500" fill="hold"/>
                                        <p:tgtEl>
                                          <p:spTgt spid="8295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82953"/>
                                        </p:tgtEl>
                                        <p:attrNameLst>
                                          <p:attrName>style.visibility</p:attrName>
                                        </p:attrNameLst>
                                      </p:cBhvr>
                                      <p:to>
                                        <p:strVal val="visible"/>
                                      </p:to>
                                    </p:set>
                                    <p:anim calcmode="lin" valueType="num">
                                      <p:cBhvr additive="base">
                                        <p:cTn id="46" dur="500" fill="hold"/>
                                        <p:tgtEl>
                                          <p:spTgt spid="82953"/>
                                        </p:tgtEl>
                                        <p:attrNameLst>
                                          <p:attrName>ppt_x</p:attrName>
                                        </p:attrNameLst>
                                      </p:cBhvr>
                                      <p:tavLst>
                                        <p:tav tm="0">
                                          <p:val>
                                            <p:strVal val="0-#ppt_w/2"/>
                                          </p:val>
                                        </p:tav>
                                        <p:tav tm="100000">
                                          <p:val>
                                            <p:strVal val="#ppt_x"/>
                                          </p:val>
                                        </p:tav>
                                      </p:tavLst>
                                    </p:anim>
                                    <p:anim calcmode="lin" valueType="num">
                                      <p:cBhvr additive="base">
                                        <p:cTn id="47" dur="500" fill="hold"/>
                                        <p:tgtEl>
                                          <p:spTgt spid="829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build="p"/>
      <p:bldP spid="82947" grpId="0" autoUpdateAnimBg="0"/>
      <p:bldP spid="82948" grpId="0" autoUpdateAnimBg="0"/>
      <p:bldP spid="82949" grpId="0" autoUpdateAnimBg="0"/>
      <p:bldP spid="82950" grpId="0" autoUpdateAnimBg="0"/>
      <p:bldP spid="82951" grpId="0" autoUpdateAnimBg="0"/>
      <p:bldP spid="82952" grpId="0" autoUpdateAnimBg="0"/>
      <p:bldP spid="829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79388" y="1252144"/>
            <a:ext cx="8713092" cy="4891405"/>
          </a:xfrm>
          <a:prstGeom prst="rect">
            <a:avLst/>
          </a:prstGeom>
          <a:solidFill>
            <a:schemeClr val="bg1"/>
          </a:solidFill>
          <a:ln w="9525">
            <a:solidFill>
              <a:schemeClr val="hlink"/>
            </a:solidFill>
            <a:miter lim="800000"/>
          </a:ln>
        </p:spPr>
        <p:txBody>
          <a:bodyPr wrap="square" anchor="ctr">
            <a:spAutoFit/>
          </a:bodyPr>
          <a:lstStyle/>
          <a:p>
            <a:pPr indent="133350">
              <a:lnSpc>
                <a:spcPct val="120000"/>
              </a:lnSpc>
            </a:pPr>
            <a:r>
              <a:rPr lang="zh-CN" altLang="en-US" sz="2400" b="1" dirty="0" smtClean="0">
                <a:latin typeface="楷体_GB2312" pitchFamily="49" charset="-122"/>
                <a:ea typeface="楷体_GB2312" pitchFamily="49" charset="-122"/>
              </a:rPr>
              <a:t>   </a:t>
            </a:r>
            <a:r>
              <a:rPr lang="zh-CN" altLang="en-US" sz="2400" dirty="0" smtClean="0">
                <a:latin typeface="楷体_GB2312" pitchFamily="49" charset="-122"/>
                <a:ea typeface="楷体_GB2312" pitchFamily="49" charset="-122"/>
              </a:rPr>
              <a:t>在</a:t>
            </a:r>
            <a:r>
              <a:rPr lang="zh-CN" altLang="en-US" sz="2400" dirty="0">
                <a:latin typeface="楷体_GB2312" pitchFamily="49" charset="-122"/>
                <a:ea typeface="楷体_GB2312" pitchFamily="49" charset="-122"/>
              </a:rPr>
              <a:t>市场上，往往一种产品的价格变动，会影响另一些产品的需求。上个世纪</a:t>
            </a:r>
            <a:r>
              <a:rPr lang="en-US" altLang="zh-CN" sz="2400" dirty="0">
                <a:latin typeface="楷体_GB2312" pitchFamily="49" charset="-122"/>
                <a:ea typeface="楷体_GB2312" pitchFamily="49" charset="-122"/>
              </a:rPr>
              <a:t>70</a:t>
            </a:r>
            <a:r>
              <a:rPr lang="zh-CN" altLang="en-US" sz="2400" dirty="0">
                <a:latin typeface="楷体_GB2312" pitchFamily="49" charset="-122"/>
                <a:ea typeface="楷体_GB2312" pitchFamily="49" charset="-122"/>
              </a:rPr>
              <a:t>年代美国汽油价格的上升，影响了对小型汽车的需求就是一个典型例子。</a:t>
            </a:r>
            <a:endParaRPr lang="zh-CN" altLang="en-US" sz="2400" dirty="0">
              <a:latin typeface="楷体_GB2312" pitchFamily="49" charset="-122"/>
              <a:ea typeface="楷体_GB2312" pitchFamily="49" charset="-122"/>
            </a:endParaRPr>
          </a:p>
          <a:p>
            <a:pPr indent="133350">
              <a:lnSpc>
                <a:spcPct val="120000"/>
              </a:lnSpc>
            </a:pPr>
            <a:r>
              <a:rPr lang="zh-CN" altLang="en-US" sz="2400" dirty="0">
                <a:latin typeface="楷体_GB2312" pitchFamily="49" charset="-122"/>
                <a:ea typeface="楷体_GB2312" pitchFamily="49" charset="-122"/>
              </a:rPr>
              <a:t>   回顾</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世纪</a:t>
            </a:r>
            <a:r>
              <a:rPr lang="en-US" altLang="zh-CN" sz="2400" dirty="0">
                <a:latin typeface="楷体_GB2312" pitchFamily="49" charset="-122"/>
                <a:ea typeface="楷体_GB2312" pitchFamily="49" charset="-122"/>
              </a:rPr>
              <a:t>70</a:t>
            </a:r>
            <a:r>
              <a:rPr lang="zh-CN" altLang="en-US" sz="2400" dirty="0">
                <a:latin typeface="楷体_GB2312" pitchFamily="49" charset="-122"/>
                <a:ea typeface="楷体_GB2312" pitchFamily="49" charset="-122"/>
              </a:rPr>
              <a:t>年代，美国市场的汽油价格两次上升。第一次发生在</a:t>
            </a:r>
            <a:r>
              <a:rPr lang="en-US" altLang="zh-CN" sz="2400" dirty="0">
                <a:latin typeface="楷体_GB2312" pitchFamily="49" charset="-122"/>
                <a:ea typeface="楷体_GB2312" pitchFamily="49" charset="-122"/>
              </a:rPr>
              <a:t>1973</a:t>
            </a:r>
            <a:r>
              <a:rPr lang="zh-CN" altLang="en-US" sz="2400" dirty="0">
                <a:latin typeface="楷体_GB2312" pitchFamily="49" charset="-122"/>
                <a:ea typeface="楷体_GB2312" pitchFamily="49" charset="-122"/>
              </a:rPr>
              <a:t>年，当时石油输出国组织（欧佩克）切断了对美国的石油输出；第二次是在</a:t>
            </a:r>
            <a:r>
              <a:rPr lang="en-US" altLang="zh-CN" sz="2400" dirty="0">
                <a:latin typeface="楷体_GB2312" pitchFamily="49" charset="-122"/>
                <a:ea typeface="楷体_GB2312" pitchFamily="49" charset="-122"/>
              </a:rPr>
              <a:t>1979</a:t>
            </a:r>
            <a:r>
              <a:rPr lang="zh-CN" altLang="en-US" sz="2400" dirty="0">
                <a:latin typeface="楷体_GB2312" pitchFamily="49" charset="-122"/>
                <a:ea typeface="楷体_GB2312" pitchFamily="49" charset="-122"/>
              </a:rPr>
              <a:t>年，由于伊朗国王被推翻而导致该国石油供应瘫痪。经过这两次事件，美国的汽油价格从</a:t>
            </a:r>
            <a:r>
              <a:rPr lang="en-US" altLang="zh-CN" sz="2400" dirty="0">
                <a:latin typeface="楷体_GB2312" pitchFamily="49" charset="-122"/>
                <a:ea typeface="楷体_GB2312" pitchFamily="49" charset="-122"/>
              </a:rPr>
              <a:t>1973</a:t>
            </a:r>
            <a:r>
              <a:rPr lang="zh-CN" altLang="en-US" sz="2400" dirty="0">
                <a:latin typeface="楷体_GB2312" pitchFamily="49" charset="-122"/>
                <a:ea typeface="楷体_GB2312" pitchFamily="49" charset="-122"/>
              </a:rPr>
              <a:t>年的</a:t>
            </a:r>
            <a:r>
              <a:rPr lang="zh-CN" altLang="en-US" sz="2400" dirty="0">
                <a:highlight>
                  <a:srgbClr val="FFFF00"/>
                </a:highlight>
                <a:latin typeface="楷体_GB2312" pitchFamily="49" charset="-122"/>
                <a:ea typeface="楷体_GB2312" pitchFamily="49" charset="-122"/>
              </a:rPr>
              <a:t>每加仑</a:t>
            </a:r>
            <a:r>
              <a:rPr lang="en-US" altLang="zh-CN" sz="2400" dirty="0">
                <a:highlight>
                  <a:srgbClr val="FFFF00"/>
                </a:highlight>
                <a:latin typeface="楷体_GB2312" pitchFamily="49" charset="-122"/>
                <a:ea typeface="楷体_GB2312" pitchFamily="49" charset="-122"/>
              </a:rPr>
              <a:t>0.27</a:t>
            </a:r>
            <a:r>
              <a:rPr lang="zh-CN" altLang="en-US" sz="2400" dirty="0">
                <a:highlight>
                  <a:srgbClr val="FFFF00"/>
                </a:highlight>
                <a:latin typeface="楷体_GB2312" pitchFamily="49" charset="-122"/>
                <a:ea typeface="楷体_GB2312" pitchFamily="49" charset="-122"/>
              </a:rPr>
              <a:t>美元</a:t>
            </a:r>
            <a:r>
              <a:rPr lang="zh-CN" altLang="en-US" sz="2400" dirty="0">
                <a:latin typeface="楷体_GB2312" pitchFamily="49" charset="-122"/>
                <a:ea typeface="楷体_GB2312" pitchFamily="49" charset="-122"/>
              </a:rPr>
              <a:t>猛涨到</a:t>
            </a:r>
            <a:r>
              <a:rPr lang="en-US" altLang="zh-CN" sz="2400" dirty="0">
                <a:latin typeface="楷体_GB2312" pitchFamily="49" charset="-122"/>
                <a:ea typeface="楷体_GB2312" pitchFamily="49" charset="-122"/>
              </a:rPr>
              <a:t>1981</a:t>
            </a:r>
            <a:r>
              <a:rPr lang="zh-CN" altLang="en-US" sz="2400" dirty="0">
                <a:latin typeface="楷体_GB2312" pitchFamily="49" charset="-122"/>
                <a:ea typeface="楷体_GB2312" pitchFamily="49" charset="-122"/>
              </a:rPr>
              <a:t>年的</a:t>
            </a:r>
            <a:r>
              <a:rPr lang="zh-CN" altLang="en-US" sz="2400" dirty="0">
                <a:highlight>
                  <a:srgbClr val="FFFF00"/>
                </a:highlight>
                <a:latin typeface="楷体_GB2312" pitchFamily="49" charset="-122"/>
                <a:ea typeface="楷体_GB2312" pitchFamily="49" charset="-122"/>
              </a:rPr>
              <a:t>每加仑</a:t>
            </a:r>
            <a:r>
              <a:rPr lang="en-US" altLang="zh-CN" sz="2400" dirty="0">
                <a:highlight>
                  <a:srgbClr val="FFFF00"/>
                </a:highlight>
                <a:latin typeface="楷体_GB2312" pitchFamily="49" charset="-122"/>
                <a:ea typeface="楷体_GB2312" pitchFamily="49" charset="-122"/>
              </a:rPr>
              <a:t>1.40</a:t>
            </a:r>
            <a:r>
              <a:rPr lang="zh-CN" altLang="en-US" sz="2400" dirty="0">
                <a:highlight>
                  <a:srgbClr val="FFFF00"/>
                </a:highlight>
                <a:latin typeface="楷体_GB2312" pitchFamily="49" charset="-122"/>
                <a:ea typeface="楷体_GB2312" pitchFamily="49" charset="-122"/>
              </a:rPr>
              <a:t>美元</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加仑</a:t>
            </a:r>
            <a:r>
              <a:rPr lang="en-US" altLang="zh-CN" sz="2400" dirty="0">
                <a:latin typeface="楷体_GB2312" pitchFamily="49" charset="-122"/>
                <a:ea typeface="楷体_GB2312" pitchFamily="49" charset="-122"/>
              </a:rPr>
              <a:t>=3.79</a:t>
            </a:r>
            <a:r>
              <a:rPr lang="zh-CN" altLang="en-US" sz="2400" dirty="0">
                <a:latin typeface="楷体_GB2312" pitchFamily="49" charset="-122"/>
                <a:ea typeface="楷体_GB2312" pitchFamily="49" charset="-122"/>
              </a:rPr>
              <a:t>升）。美国是一个</a:t>
            </a:r>
            <a:r>
              <a:rPr lang="zh-CN" altLang="en-US" sz="2400" dirty="0">
                <a:latin typeface="Tahoma" panose="020B0604030504040204" pitchFamily="34" charset="0"/>
                <a:ea typeface="楷体_GB2312" pitchFamily="49" charset="-122"/>
              </a:rPr>
              <a:t>“</a:t>
            </a:r>
            <a:r>
              <a:rPr lang="zh-CN" altLang="en-US" sz="2400" dirty="0">
                <a:latin typeface="楷体_GB2312" pitchFamily="49" charset="-122"/>
                <a:ea typeface="楷体_GB2312" pitchFamily="49" charset="-122"/>
              </a:rPr>
              <a:t>轮子上的国家</a:t>
            </a:r>
            <a:r>
              <a:rPr lang="zh-CN" altLang="en-US" sz="2400" dirty="0">
                <a:latin typeface="Tahoma" panose="020B0604030504040204" pitchFamily="34" charset="0"/>
                <a:ea typeface="楷体_GB2312" pitchFamily="49" charset="-122"/>
              </a:rPr>
              <a:t>”</a:t>
            </a:r>
            <a:r>
              <a:rPr lang="zh-CN" altLang="en-US" sz="2400" dirty="0">
                <a:latin typeface="楷体_GB2312" pitchFamily="49" charset="-122"/>
                <a:ea typeface="楷体_GB2312" pitchFamily="49" charset="-122"/>
              </a:rPr>
              <a:t>，汽车是老百姓代步的必需品。石油价格的剧升对他们当然不是一件小事。</a:t>
            </a:r>
            <a:endParaRPr lang="zh-CN" altLang="en-US" sz="2400" dirty="0">
              <a:latin typeface="楷体_GB2312" pitchFamily="49" charset="-122"/>
              <a:ea typeface="楷体_GB2312" pitchFamily="49" charset="-122"/>
            </a:endParaRPr>
          </a:p>
          <a:p>
            <a:pPr indent="133350"/>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2" name="矩形 1"/>
          <p:cNvSpPr/>
          <p:nvPr/>
        </p:nvSpPr>
        <p:spPr>
          <a:xfrm>
            <a:off x="2411760" y="332656"/>
            <a:ext cx="5976664"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3350" algn="ctr"/>
            <a:r>
              <a:rPr lang="zh-CN" altLang="en-US" sz="2800" b="1" dirty="0">
                <a:solidFill>
                  <a:srgbClr val="FF0000"/>
                </a:solidFill>
                <a:latin typeface="楷体_GB2312" pitchFamily="49" charset="-122"/>
                <a:ea typeface="楷体_GB2312" pitchFamily="49" charset="-122"/>
              </a:rPr>
              <a:t>案例</a:t>
            </a:r>
            <a:r>
              <a:rPr lang="zh-CN" altLang="en-US" sz="2800" b="1" dirty="0" smtClean="0">
                <a:solidFill>
                  <a:srgbClr val="FF0000"/>
                </a:solidFill>
                <a:latin typeface="楷体_GB2312" pitchFamily="49" charset="-122"/>
                <a:ea typeface="楷体_GB2312" pitchFamily="49" charset="-122"/>
              </a:rPr>
              <a:t>：汽油</a:t>
            </a:r>
            <a:r>
              <a:rPr lang="zh-CN" altLang="en-US" sz="2800" b="1" dirty="0">
                <a:solidFill>
                  <a:srgbClr val="FF0000"/>
                </a:solidFill>
                <a:latin typeface="楷体_GB2312" pitchFamily="49" charset="-122"/>
                <a:ea typeface="楷体_GB2312" pitchFamily="49" charset="-122"/>
              </a:rPr>
              <a:t>价格与小型汽车的</a:t>
            </a:r>
            <a:r>
              <a:rPr lang="zh-CN" altLang="en-US" sz="2800" b="1" dirty="0" smtClean="0">
                <a:solidFill>
                  <a:srgbClr val="FF0000"/>
                </a:solidFill>
                <a:latin typeface="楷体_GB2312" pitchFamily="49" charset="-122"/>
                <a:ea typeface="楷体_GB2312" pitchFamily="49" charset="-122"/>
              </a:rPr>
              <a:t>需求</a:t>
            </a:r>
            <a:endParaRPr lang="zh-CN" altLang="en-US" sz="2800" b="1"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0">
                                            <p:bg/>
                                          </p:spTgt>
                                        </p:tgtEl>
                                        <p:attrNameLst>
                                          <p:attrName>style.visibility</p:attrName>
                                        </p:attrNameLst>
                                      </p:cBhvr>
                                      <p:to>
                                        <p:strVal val="visible"/>
                                      </p:to>
                                    </p:set>
                                    <p:animEffect transition="in" filter="blinds(horizontal)">
                                      <p:cBhvr>
                                        <p:cTn id="7" dur="500"/>
                                        <p:tgtEl>
                                          <p:spTgt spid="83970">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0">
                                            <p:txEl>
                                              <p:pRg st="0" end="0"/>
                                            </p:txEl>
                                          </p:spTgt>
                                        </p:tgtEl>
                                        <p:attrNameLst>
                                          <p:attrName>style.visibility</p:attrName>
                                        </p:attrNameLst>
                                      </p:cBhvr>
                                      <p:to>
                                        <p:strVal val="visible"/>
                                      </p:to>
                                    </p:set>
                                    <p:animEffect transition="in" filter="blinds(horizontal)">
                                      <p:cBhvr>
                                        <p:cTn id="12" dur="500"/>
                                        <p:tgtEl>
                                          <p:spTgt spid="839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70">
                                            <p:txEl>
                                              <p:pRg st="1" end="1"/>
                                            </p:txEl>
                                          </p:spTgt>
                                        </p:tgtEl>
                                        <p:attrNameLst>
                                          <p:attrName>style.visibility</p:attrName>
                                        </p:attrNameLst>
                                      </p:cBhvr>
                                      <p:to>
                                        <p:strVal val="visible"/>
                                      </p:to>
                                    </p:set>
                                    <p:animEffect transition="in" filter="blinds(horizontal)">
                                      <p:cBhvr>
                                        <p:cTn id="17" dur="500"/>
                                        <p:tgtEl>
                                          <p:spTgt spid="839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970">
                                            <p:txEl>
                                              <p:pRg st="2" end="2"/>
                                            </p:txEl>
                                          </p:spTgt>
                                        </p:tgtEl>
                                        <p:attrNameLst>
                                          <p:attrName>style.visibility</p:attrName>
                                        </p:attrNameLst>
                                      </p:cBhvr>
                                      <p:to>
                                        <p:strVal val="visible"/>
                                      </p:to>
                                    </p:set>
                                    <p:animEffect transition="in" filter="blinds(horizontal)">
                                      <p:cBhvr>
                                        <p:cTn id="22" dur="500"/>
                                        <p:tgtEl>
                                          <p:spTgt spid="839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autoUpdateAnimBg="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67544" y="518126"/>
            <a:ext cx="8208912" cy="6223242"/>
          </a:xfrm>
          <a:prstGeom prst="rect">
            <a:avLst/>
          </a:prstGeom>
          <a:solidFill>
            <a:schemeClr val="bg1"/>
          </a:solidFill>
          <a:ln w="9525">
            <a:solidFill>
              <a:schemeClr val="hlink"/>
            </a:solidFill>
            <a:miter lim="800000"/>
          </a:ln>
        </p:spPr>
        <p:txBody>
          <a:bodyPr wrap="square" anchor="ctr">
            <a:spAutoFit/>
          </a:bodyPr>
          <a:lstStyle/>
          <a:p>
            <a:pPr indent="133350">
              <a:lnSpc>
                <a:spcPct val="120000"/>
              </a:lnSpc>
            </a:pPr>
            <a:r>
              <a:rPr lang="zh-CN" altLang="en-US" sz="2400" b="1" dirty="0" smtClean="0">
                <a:latin typeface="楷体_GB2312" pitchFamily="49" charset="-122"/>
                <a:ea typeface="楷体_GB2312" pitchFamily="49" charset="-122"/>
              </a:rPr>
              <a:t>  </a:t>
            </a:r>
            <a:r>
              <a:rPr lang="zh-CN" altLang="en-US" sz="2400" dirty="0" smtClean="0">
                <a:latin typeface="楷体_GB2312" pitchFamily="49" charset="-122"/>
                <a:ea typeface="楷体_GB2312" pitchFamily="49" charset="-122"/>
              </a:rPr>
              <a:t>据</a:t>
            </a:r>
            <a:r>
              <a:rPr lang="zh-CN" altLang="en-US" sz="2400" dirty="0">
                <a:latin typeface="楷体_GB2312" pitchFamily="49" charset="-122"/>
                <a:ea typeface="楷体_GB2312" pitchFamily="49" charset="-122"/>
              </a:rPr>
              <a:t>统计，</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世纪</a:t>
            </a:r>
            <a:r>
              <a:rPr lang="en-US" altLang="zh-CN" sz="2400" dirty="0">
                <a:latin typeface="楷体_GB2312" pitchFamily="49" charset="-122"/>
                <a:ea typeface="楷体_GB2312" pitchFamily="49" charset="-122"/>
              </a:rPr>
              <a:t>70</a:t>
            </a:r>
            <a:r>
              <a:rPr lang="zh-CN" altLang="en-US" sz="2400" dirty="0">
                <a:latin typeface="楷体_GB2312" pitchFamily="49" charset="-122"/>
                <a:ea typeface="楷体_GB2312" pitchFamily="49" charset="-122"/>
              </a:rPr>
              <a:t>年代初，美国每年</a:t>
            </a:r>
            <a:r>
              <a:rPr lang="zh-CN" altLang="en-US" sz="2400" b="1" dirty="0">
                <a:solidFill>
                  <a:srgbClr val="0000FF"/>
                </a:solidFill>
                <a:highlight>
                  <a:srgbClr val="FFFF00"/>
                </a:highlight>
                <a:latin typeface="楷体_GB2312" pitchFamily="49" charset="-122"/>
                <a:ea typeface="楷体_GB2312" pitchFamily="49" charset="-122"/>
              </a:rPr>
              <a:t>大型汽车</a:t>
            </a:r>
            <a:r>
              <a:rPr lang="zh-CN" altLang="en-US" sz="2400" dirty="0">
                <a:highlight>
                  <a:srgbClr val="FFFF00"/>
                </a:highlight>
                <a:latin typeface="楷体_GB2312" pitchFamily="49" charset="-122"/>
                <a:ea typeface="楷体_GB2312" pitchFamily="49" charset="-122"/>
              </a:rPr>
              <a:t>的销售量为</a:t>
            </a:r>
            <a:r>
              <a:rPr lang="en-US" altLang="zh-CN" sz="2400" b="1" dirty="0">
                <a:solidFill>
                  <a:srgbClr val="0000FF"/>
                </a:solidFill>
                <a:highlight>
                  <a:srgbClr val="FFFF00"/>
                </a:highlight>
                <a:latin typeface="楷体_GB2312" pitchFamily="49" charset="-122"/>
                <a:ea typeface="楷体_GB2312" pitchFamily="49" charset="-122"/>
              </a:rPr>
              <a:t>250</a:t>
            </a:r>
            <a:r>
              <a:rPr lang="zh-CN" altLang="en-US" sz="2400" b="1" dirty="0">
                <a:solidFill>
                  <a:srgbClr val="0000FF"/>
                </a:solidFill>
                <a:highlight>
                  <a:srgbClr val="FFFF00"/>
                </a:highlight>
                <a:latin typeface="楷体_GB2312" pitchFamily="49" charset="-122"/>
                <a:ea typeface="楷体_GB2312" pitchFamily="49" charset="-122"/>
              </a:rPr>
              <a:t>万辆，</a:t>
            </a:r>
            <a:r>
              <a:rPr lang="zh-CN" altLang="en-US" sz="2400" b="1" dirty="0">
                <a:solidFill>
                  <a:srgbClr val="FF0000"/>
                </a:solidFill>
                <a:highlight>
                  <a:srgbClr val="FFFF00"/>
                </a:highlight>
                <a:latin typeface="楷体_GB2312" pitchFamily="49" charset="-122"/>
                <a:ea typeface="楷体_GB2312" pitchFamily="49" charset="-122"/>
              </a:rPr>
              <a:t>中型汽车为</a:t>
            </a:r>
            <a:r>
              <a:rPr lang="en-US" altLang="zh-CN" sz="2400" b="1" dirty="0">
                <a:solidFill>
                  <a:srgbClr val="FF0000"/>
                </a:solidFill>
                <a:highlight>
                  <a:srgbClr val="FFFF00"/>
                </a:highlight>
                <a:latin typeface="楷体_GB2312" pitchFamily="49" charset="-122"/>
                <a:ea typeface="楷体_GB2312" pitchFamily="49" charset="-122"/>
              </a:rPr>
              <a:t>280</a:t>
            </a:r>
            <a:r>
              <a:rPr lang="zh-CN" altLang="en-US" sz="2400" b="1" dirty="0">
                <a:solidFill>
                  <a:srgbClr val="FF0000"/>
                </a:solidFill>
                <a:highlight>
                  <a:srgbClr val="FFFF00"/>
                </a:highlight>
                <a:latin typeface="楷体_GB2312" pitchFamily="49" charset="-122"/>
                <a:ea typeface="楷体_GB2312" pitchFamily="49" charset="-122"/>
              </a:rPr>
              <a:t>万辆</a:t>
            </a:r>
            <a:r>
              <a:rPr lang="zh-CN" altLang="en-US" sz="2400" b="1" dirty="0">
                <a:solidFill>
                  <a:srgbClr val="0000FF"/>
                </a:solidFill>
                <a:highlight>
                  <a:srgbClr val="FFFF00"/>
                </a:highlight>
                <a:latin typeface="楷体_GB2312" pitchFamily="49" charset="-122"/>
                <a:ea typeface="楷体_GB2312" pitchFamily="49" charset="-122"/>
              </a:rPr>
              <a:t>，</a:t>
            </a:r>
            <a:r>
              <a:rPr lang="zh-CN" altLang="en-US" sz="2400" b="1" u="sng" dirty="0">
                <a:solidFill>
                  <a:srgbClr val="773977"/>
                </a:solidFill>
                <a:highlight>
                  <a:srgbClr val="FFFF00"/>
                </a:highlight>
                <a:latin typeface="楷体_GB2312" pitchFamily="49" charset="-122"/>
                <a:ea typeface="楷体_GB2312" pitchFamily="49" charset="-122"/>
              </a:rPr>
              <a:t>小型汽车为</a:t>
            </a:r>
            <a:r>
              <a:rPr lang="en-US" altLang="zh-CN" sz="2400" b="1" u="sng" dirty="0">
                <a:solidFill>
                  <a:srgbClr val="773977"/>
                </a:solidFill>
                <a:highlight>
                  <a:srgbClr val="FFFF00"/>
                </a:highlight>
                <a:latin typeface="楷体_GB2312" pitchFamily="49" charset="-122"/>
                <a:ea typeface="楷体_GB2312" pitchFamily="49" charset="-122"/>
              </a:rPr>
              <a:t>230</a:t>
            </a:r>
            <a:r>
              <a:rPr lang="zh-CN" altLang="en-US" sz="2400" dirty="0">
                <a:highlight>
                  <a:srgbClr val="FFFF00"/>
                </a:highlight>
                <a:latin typeface="楷体_GB2312" pitchFamily="49" charset="-122"/>
                <a:ea typeface="楷体_GB2312" pitchFamily="49" charset="-122"/>
              </a:rPr>
              <a:t>万辆</a:t>
            </a:r>
            <a:r>
              <a:rPr lang="zh-CN" altLang="en-US" sz="2400" dirty="0">
                <a:latin typeface="楷体_GB2312" pitchFamily="49" charset="-122"/>
                <a:ea typeface="楷体_GB2312" pitchFamily="49" charset="-122"/>
              </a:rPr>
              <a:t>。但到了</a:t>
            </a:r>
            <a:r>
              <a:rPr lang="en-US" altLang="zh-CN" sz="2400" dirty="0">
                <a:latin typeface="楷体_GB2312" pitchFamily="49" charset="-122"/>
                <a:ea typeface="楷体_GB2312" pitchFamily="49" charset="-122"/>
              </a:rPr>
              <a:t>1985</a:t>
            </a:r>
            <a:r>
              <a:rPr lang="zh-CN" altLang="en-US" sz="2400" dirty="0">
                <a:latin typeface="楷体_GB2312" pitchFamily="49" charset="-122"/>
                <a:ea typeface="楷体_GB2312" pitchFamily="49" charset="-122"/>
              </a:rPr>
              <a:t>年，这三种车的销售比例出现明显的变化，当年售出的大型、中型和小型汽车的数量分别为</a:t>
            </a:r>
            <a:r>
              <a:rPr lang="en-US" altLang="zh-CN" sz="2400" b="1" dirty="0">
                <a:solidFill>
                  <a:srgbClr val="0000FF"/>
                </a:solidFill>
                <a:highlight>
                  <a:srgbClr val="FFFF00"/>
                </a:highlight>
                <a:latin typeface="楷体_GB2312" pitchFamily="49" charset="-122"/>
                <a:ea typeface="楷体_GB2312" pitchFamily="49" charset="-122"/>
              </a:rPr>
              <a:t>150</a:t>
            </a:r>
            <a:r>
              <a:rPr lang="zh-CN" altLang="en-US" sz="2400" b="1" dirty="0">
                <a:solidFill>
                  <a:srgbClr val="0000FF"/>
                </a:solidFill>
                <a:highlight>
                  <a:srgbClr val="FFFF00"/>
                </a:highlight>
                <a:latin typeface="楷体_GB2312" pitchFamily="49" charset="-122"/>
                <a:ea typeface="楷体_GB2312" pitchFamily="49" charset="-122"/>
              </a:rPr>
              <a:t>万、</a:t>
            </a:r>
            <a:r>
              <a:rPr lang="en-US" altLang="zh-CN" sz="2400" b="1" dirty="0">
                <a:solidFill>
                  <a:srgbClr val="FF0000"/>
                </a:solidFill>
                <a:highlight>
                  <a:srgbClr val="FFFF00"/>
                </a:highlight>
                <a:latin typeface="楷体_GB2312" pitchFamily="49" charset="-122"/>
                <a:ea typeface="楷体_GB2312" pitchFamily="49" charset="-122"/>
              </a:rPr>
              <a:t>220</a:t>
            </a:r>
            <a:r>
              <a:rPr lang="zh-CN" altLang="en-US" sz="2400" b="1" dirty="0">
                <a:solidFill>
                  <a:srgbClr val="FF0000"/>
                </a:solidFill>
                <a:highlight>
                  <a:srgbClr val="FFFF00"/>
                </a:highlight>
                <a:latin typeface="楷体_GB2312" pitchFamily="49" charset="-122"/>
                <a:ea typeface="楷体_GB2312" pitchFamily="49" charset="-122"/>
              </a:rPr>
              <a:t>万</a:t>
            </a:r>
            <a:r>
              <a:rPr lang="zh-CN" altLang="en-US" sz="2400" b="1" dirty="0">
                <a:solidFill>
                  <a:srgbClr val="0000FF"/>
                </a:solidFill>
                <a:highlight>
                  <a:srgbClr val="FFFF00"/>
                </a:highlight>
                <a:latin typeface="楷体_GB2312" pitchFamily="49" charset="-122"/>
                <a:ea typeface="楷体_GB2312" pitchFamily="49" charset="-122"/>
              </a:rPr>
              <a:t>和</a:t>
            </a:r>
            <a:r>
              <a:rPr lang="en-US" altLang="zh-CN" sz="2400" b="1" u="wavyDbl" dirty="0">
                <a:solidFill>
                  <a:srgbClr val="773977"/>
                </a:solidFill>
                <a:highlight>
                  <a:srgbClr val="FFFF00"/>
                </a:highlight>
                <a:latin typeface="楷体_GB2312" pitchFamily="49" charset="-122"/>
                <a:ea typeface="楷体_GB2312" pitchFamily="49" charset="-122"/>
              </a:rPr>
              <a:t>370</a:t>
            </a:r>
            <a:r>
              <a:rPr lang="zh-CN" altLang="en-US" sz="2400" b="1" u="wavyDbl" dirty="0">
                <a:solidFill>
                  <a:srgbClr val="773977"/>
                </a:solidFill>
                <a:highlight>
                  <a:srgbClr val="FFFF00"/>
                </a:highlight>
                <a:latin typeface="楷体_GB2312" pitchFamily="49" charset="-122"/>
                <a:ea typeface="楷体_GB2312" pitchFamily="49" charset="-122"/>
              </a:rPr>
              <a:t>万</a:t>
            </a:r>
            <a:r>
              <a:rPr lang="zh-CN" altLang="en-US" sz="2400" u="wavyDbl" dirty="0">
                <a:highlight>
                  <a:srgbClr val="FFFF00"/>
                </a:highlight>
                <a:latin typeface="楷体_GB2312" pitchFamily="49" charset="-122"/>
                <a:ea typeface="楷体_GB2312" pitchFamily="49" charset="-122"/>
              </a:rPr>
              <a:t>辆</a:t>
            </a:r>
            <a:r>
              <a:rPr lang="zh-CN" altLang="en-US" sz="2400" dirty="0">
                <a:latin typeface="楷体_GB2312" pitchFamily="49" charset="-122"/>
                <a:ea typeface="楷体_GB2312" pitchFamily="49" charset="-122"/>
              </a:rPr>
              <a:t>。即自</a:t>
            </a:r>
            <a:r>
              <a:rPr lang="en-US" altLang="zh-CN" sz="2400" dirty="0">
                <a:latin typeface="楷体_GB2312" pitchFamily="49" charset="-122"/>
                <a:ea typeface="楷体_GB2312" pitchFamily="49" charset="-122"/>
              </a:rPr>
              <a:t>70</a:t>
            </a:r>
            <a:r>
              <a:rPr lang="zh-CN" altLang="en-US" sz="2400" dirty="0">
                <a:latin typeface="楷体_GB2312" pitchFamily="49" charset="-122"/>
                <a:ea typeface="楷体_GB2312" pitchFamily="49" charset="-122"/>
              </a:rPr>
              <a:t>年代以来，大型汽车销量迅速下降，小型汽车销量则持续攀升，</a:t>
            </a:r>
            <a:r>
              <a:rPr lang="zh-CN" altLang="en-US" sz="2400" dirty="0" smtClean="0">
                <a:latin typeface="楷体_GB2312" pitchFamily="49" charset="-122"/>
                <a:ea typeface="楷体_GB2312" pitchFamily="49" charset="-122"/>
              </a:rPr>
              <a:t>只有中型</a:t>
            </a:r>
            <a:r>
              <a:rPr lang="zh-CN" altLang="en-US" sz="2400" dirty="0">
                <a:latin typeface="楷体_GB2312" pitchFamily="49" charset="-122"/>
                <a:ea typeface="楷体_GB2312" pitchFamily="49" charset="-122"/>
              </a:rPr>
              <a:t>汽车的销量勉强还保持原来水平。原因很简单，</a:t>
            </a:r>
            <a:r>
              <a:rPr lang="zh-CN" altLang="en-US" sz="2400" dirty="0">
                <a:highlight>
                  <a:srgbClr val="FFFF00"/>
                </a:highlight>
                <a:latin typeface="楷体_GB2312" pitchFamily="49" charset="-122"/>
                <a:ea typeface="楷体_GB2312" pitchFamily="49" charset="-122"/>
              </a:rPr>
              <a:t>每加仑汽油可供大型汽车行驶</a:t>
            </a:r>
            <a:r>
              <a:rPr lang="en-US" altLang="zh-CN" sz="2400" dirty="0">
                <a:highlight>
                  <a:srgbClr val="FFFF00"/>
                </a:highlight>
                <a:latin typeface="楷体_GB2312" pitchFamily="49" charset="-122"/>
                <a:ea typeface="楷体_GB2312" pitchFamily="49" charset="-122"/>
              </a:rPr>
              <a:t>15</a:t>
            </a:r>
            <a:r>
              <a:rPr lang="zh-CN" altLang="en-US" sz="2400" dirty="0">
                <a:highlight>
                  <a:srgbClr val="FFFF00"/>
                </a:highlight>
                <a:latin typeface="楷体_GB2312" pitchFamily="49" charset="-122"/>
                <a:ea typeface="楷体_GB2312" pitchFamily="49" charset="-122"/>
              </a:rPr>
              <a:t>英里，但可供小型汽车行驶</a:t>
            </a:r>
            <a:r>
              <a:rPr lang="en-US" altLang="zh-CN" sz="2400" dirty="0">
                <a:highlight>
                  <a:srgbClr val="FFFF00"/>
                </a:highlight>
                <a:latin typeface="楷体_GB2312" pitchFamily="49" charset="-122"/>
                <a:ea typeface="楷体_GB2312" pitchFamily="49" charset="-122"/>
              </a:rPr>
              <a:t>30</a:t>
            </a:r>
            <a:r>
              <a:rPr lang="zh-CN" altLang="en-US" sz="2400" dirty="0">
                <a:highlight>
                  <a:srgbClr val="FFFF00"/>
                </a:highlight>
                <a:latin typeface="楷体_GB2312" pitchFamily="49" charset="-122"/>
                <a:ea typeface="楷体_GB2312" pitchFamily="49" charset="-122"/>
              </a:rPr>
              <a:t>英里</a:t>
            </a:r>
            <a:r>
              <a:rPr lang="zh-CN" altLang="en-US" sz="2400" dirty="0">
                <a:latin typeface="楷体_GB2312" pitchFamily="49" charset="-122"/>
                <a:ea typeface="楷体_GB2312" pitchFamily="49" charset="-122"/>
              </a:rPr>
              <a:t>。如果每个人每年需要行车</a:t>
            </a:r>
            <a:r>
              <a:rPr lang="en-US" altLang="zh-CN" sz="2400" dirty="0">
                <a:latin typeface="楷体_GB2312" pitchFamily="49" charset="-122"/>
                <a:ea typeface="楷体_GB2312" pitchFamily="49" charset="-122"/>
              </a:rPr>
              <a:t>15000</a:t>
            </a:r>
            <a:r>
              <a:rPr lang="zh-CN" altLang="en-US" sz="2400" dirty="0">
                <a:latin typeface="楷体_GB2312" pitchFamily="49" charset="-122"/>
                <a:ea typeface="楷体_GB2312" pitchFamily="49" charset="-122"/>
              </a:rPr>
              <a:t>英里，用大型车每年就需油</a:t>
            </a:r>
            <a:r>
              <a:rPr lang="en-US" altLang="zh-CN" sz="2400" dirty="0">
                <a:latin typeface="楷体_GB2312" pitchFamily="49" charset="-122"/>
                <a:ea typeface="楷体_GB2312" pitchFamily="49" charset="-122"/>
              </a:rPr>
              <a:t>1000</a:t>
            </a:r>
            <a:r>
              <a:rPr lang="zh-CN" altLang="en-US" sz="2400" dirty="0">
                <a:latin typeface="楷体_GB2312" pitchFamily="49" charset="-122"/>
                <a:ea typeface="楷体_GB2312" pitchFamily="49" charset="-122"/>
              </a:rPr>
              <a:t>加仑，但如用小型车则仅需</a:t>
            </a:r>
            <a:r>
              <a:rPr lang="en-US" altLang="zh-CN" sz="2400" dirty="0">
                <a:latin typeface="楷体_GB2312" pitchFamily="49" charset="-122"/>
                <a:ea typeface="楷体_GB2312" pitchFamily="49" charset="-122"/>
              </a:rPr>
              <a:t>500</a:t>
            </a:r>
            <a:r>
              <a:rPr lang="zh-CN" altLang="en-US" sz="2400" dirty="0">
                <a:latin typeface="楷体_GB2312" pitchFamily="49" charset="-122"/>
                <a:ea typeface="楷体_GB2312" pitchFamily="49" charset="-122"/>
              </a:rPr>
              <a:t>加仑。按</a:t>
            </a:r>
            <a:r>
              <a:rPr lang="en-US" altLang="zh-CN" sz="2400" dirty="0">
                <a:latin typeface="楷体_GB2312" pitchFamily="49" charset="-122"/>
                <a:ea typeface="楷体_GB2312" pitchFamily="49" charset="-122"/>
              </a:rPr>
              <a:t>1981</a:t>
            </a:r>
            <a:r>
              <a:rPr lang="zh-CN" altLang="en-US" sz="2400" dirty="0">
                <a:latin typeface="楷体_GB2312" pitchFamily="49" charset="-122"/>
                <a:ea typeface="楷体_GB2312" pitchFamily="49" charset="-122"/>
              </a:rPr>
              <a:t>年的汽油价格，即每加仑</a:t>
            </a:r>
            <a:r>
              <a:rPr lang="en-US" altLang="zh-CN" sz="2400" dirty="0">
                <a:latin typeface="楷体_GB2312" pitchFamily="49" charset="-122"/>
                <a:ea typeface="楷体_GB2312" pitchFamily="49" charset="-122"/>
              </a:rPr>
              <a:t>1.4</a:t>
            </a:r>
            <a:r>
              <a:rPr lang="zh-CN" altLang="en-US" sz="2400" dirty="0">
                <a:latin typeface="楷体_GB2312" pitchFamily="49" charset="-122"/>
                <a:ea typeface="楷体_GB2312" pitchFamily="49" charset="-122"/>
              </a:rPr>
              <a:t>美元计算，选择小型车，与大型车相比，就意味</a:t>
            </a:r>
            <a:r>
              <a:rPr lang="zh-CN" altLang="en-US" sz="2400" b="1" dirty="0">
                <a:solidFill>
                  <a:srgbClr val="0000FF"/>
                </a:solidFill>
                <a:latin typeface="楷体_GB2312" pitchFamily="49" charset="-122"/>
                <a:ea typeface="楷体_GB2312" pitchFamily="49" charset="-122"/>
              </a:rPr>
              <a:t>每年可节省开支</a:t>
            </a:r>
            <a:r>
              <a:rPr lang="en-US" altLang="zh-CN" sz="2400" b="1" dirty="0">
                <a:solidFill>
                  <a:srgbClr val="0000FF"/>
                </a:solidFill>
                <a:latin typeface="楷体_GB2312" pitchFamily="49" charset="-122"/>
                <a:ea typeface="楷体_GB2312" pitchFamily="49" charset="-122"/>
              </a:rPr>
              <a:t>700</a:t>
            </a:r>
            <a:r>
              <a:rPr lang="zh-CN" altLang="en-US" sz="2400" b="1" dirty="0">
                <a:solidFill>
                  <a:srgbClr val="0000FF"/>
                </a:solidFill>
                <a:latin typeface="楷体_GB2312" pitchFamily="49" charset="-122"/>
                <a:ea typeface="楷体_GB2312" pitchFamily="49" charset="-122"/>
              </a:rPr>
              <a:t>美元</a:t>
            </a:r>
            <a:r>
              <a:rPr lang="zh-CN" altLang="en-US" sz="2400" dirty="0">
                <a:latin typeface="楷体_GB2312" pitchFamily="49" charset="-122"/>
                <a:ea typeface="楷体_GB2312" pitchFamily="49" charset="-122"/>
              </a:rPr>
              <a:t>。这就是人们当时在购买新车时纷纷选购小型汽车的原因。</a:t>
            </a:r>
            <a:endParaRPr lang="zh-CN" altLang="en-US" sz="2400" dirty="0">
              <a:latin typeface="楷体_GB2312" pitchFamily="49" charset="-122"/>
              <a:ea typeface="楷体_GB2312" pitchFamily="49" charset="-122"/>
            </a:endParaRPr>
          </a:p>
          <a:p>
            <a:pPr indent="133350"/>
            <a:endParaRPr lang="zh-CN" altLang="en-US" sz="24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4">
                                            <p:bg/>
                                          </p:spTgt>
                                        </p:tgtEl>
                                        <p:attrNameLst>
                                          <p:attrName>style.visibility</p:attrName>
                                        </p:attrNameLst>
                                      </p:cBhvr>
                                      <p:to>
                                        <p:strVal val="visible"/>
                                      </p:to>
                                    </p:set>
                                    <p:animEffect transition="in" filter="blinds(horizontal)">
                                      <p:cBhvr>
                                        <p:cTn id="7" dur="500"/>
                                        <p:tgtEl>
                                          <p:spTgt spid="8499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4">
                                            <p:txEl>
                                              <p:pRg st="0" end="0"/>
                                            </p:txEl>
                                          </p:spTgt>
                                        </p:tgtEl>
                                        <p:attrNameLst>
                                          <p:attrName>style.visibility</p:attrName>
                                        </p:attrNameLst>
                                      </p:cBhvr>
                                      <p:to>
                                        <p:strVal val="visible"/>
                                      </p:to>
                                    </p:set>
                                    <p:animEffect transition="in" filter="blinds(horizontal)">
                                      <p:cBhvr>
                                        <p:cTn id="12" dur="500"/>
                                        <p:tgtEl>
                                          <p:spTgt spid="849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628800"/>
            <a:ext cx="7200800" cy="4248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b="1" dirty="0">
                <a:solidFill>
                  <a:schemeClr val="tx1"/>
                </a:solidFill>
                <a:latin typeface="楷体_GB2312" pitchFamily="49" charset="-122"/>
                <a:ea typeface="楷体_GB2312" pitchFamily="49" charset="-122"/>
              </a:rPr>
              <a:t> </a:t>
            </a:r>
            <a:r>
              <a:rPr lang="zh-CN" altLang="en-US" sz="2800" b="1" dirty="0" smtClean="0">
                <a:solidFill>
                  <a:schemeClr val="tx1"/>
                </a:solidFill>
                <a:latin typeface="楷体_GB2312" pitchFamily="49" charset="-122"/>
                <a:ea typeface="楷体_GB2312" pitchFamily="49" charset="-122"/>
              </a:rPr>
              <a:t>   </a:t>
            </a:r>
            <a:r>
              <a:rPr lang="zh-CN" altLang="en-US" sz="2800" dirty="0" smtClean="0">
                <a:solidFill>
                  <a:schemeClr val="tx1"/>
                </a:solidFill>
                <a:latin typeface="楷体_GB2312" pitchFamily="49" charset="-122"/>
                <a:ea typeface="楷体_GB2312" pitchFamily="49" charset="-122"/>
              </a:rPr>
              <a:t>汽油</a:t>
            </a:r>
            <a:r>
              <a:rPr lang="zh-CN" altLang="en-US" sz="2800" dirty="0">
                <a:solidFill>
                  <a:schemeClr val="tx1"/>
                </a:solidFill>
                <a:latin typeface="楷体_GB2312" pitchFamily="49" charset="-122"/>
                <a:ea typeface="楷体_GB2312" pitchFamily="49" charset="-122"/>
              </a:rPr>
              <a:t>和汽车在需求上呈</a:t>
            </a:r>
            <a:r>
              <a:rPr lang="zh-CN" altLang="en-US" sz="2800" b="1" dirty="0">
                <a:solidFill>
                  <a:srgbClr val="0000FF"/>
                </a:solidFill>
                <a:highlight>
                  <a:srgbClr val="FFFF00"/>
                </a:highlight>
                <a:latin typeface="楷体_GB2312" pitchFamily="49" charset="-122"/>
                <a:ea typeface="楷体_GB2312" pitchFamily="49" charset="-122"/>
              </a:rPr>
              <a:t>互补关系</a:t>
            </a:r>
            <a:r>
              <a:rPr lang="zh-CN" altLang="en-US" sz="2800" dirty="0">
                <a:solidFill>
                  <a:schemeClr val="tx1"/>
                </a:solidFill>
                <a:latin typeface="楷体_GB2312" pitchFamily="49" charset="-122"/>
                <a:ea typeface="楷体_GB2312" pitchFamily="49" charset="-122"/>
              </a:rPr>
              <a:t>，但小型汽车和大型汽车在需求上又呈</a:t>
            </a:r>
            <a:r>
              <a:rPr lang="zh-CN" altLang="en-US" sz="2800" b="1" dirty="0">
                <a:solidFill>
                  <a:srgbClr val="0000FF"/>
                </a:solidFill>
                <a:highlight>
                  <a:srgbClr val="FFFF00"/>
                </a:highlight>
                <a:latin typeface="楷体_GB2312" pitchFamily="49" charset="-122"/>
                <a:ea typeface="楷体_GB2312" pitchFamily="49" charset="-122"/>
              </a:rPr>
              <a:t>替代关系</a:t>
            </a:r>
            <a:r>
              <a:rPr lang="zh-CN" altLang="en-US" sz="2800" dirty="0">
                <a:solidFill>
                  <a:schemeClr val="tx1"/>
                </a:solidFill>
                <a:latin typeface="楷体_GB2312" pitchFamily="49" charset="-122"/>
                <a:ea typeface="楷体_GB2312" pitchFamily="49" charset="-122"/>
              </a:rPr>
              <a:t>。这两种关系综合作用的结果是，汽油价格上升，导致小型汽车的需求曲线向右移动，大型汽车的需求曲线则向左移动</a:t>
            </a:r>
            <a:r>
              <a:rPr lang="zh-CN" altLang="en-US" dirty="0">
                <a:solidFill>
                  <a:schemeClr val="tx1"/>
                </a:solidFill>
                <a:latin typeface="楷体_GB2312" pitchFamily="49" charset="-122"/>
                <a:ea typeface="楷体_GB2312" pitchFamily="49" charset="-122"/>
              </a:rPr>
              <a:t>。</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91137"/>
          <p:cNvSpPr>
            <a:spLocks noGrp="1"/>
          </p:cNvSpPr>
          <p:nvPr>
            <p:ph type="title"/>
          </p:nvPr>
        </p:nvSpPr>
        <p:spPr>
          <a:xfrm>
            <a:off x="342900" y="252413"/>
            <a:ext cx="8578850" cy="681037"/>
          </a:xfrm>
        </p:spPr>
        <p:txBody>
          <a:bodyPr anchor="ctr" anchorCtr="0"/>
          <a:p>
            <a:r>
              <a:rPr lang="zh-CN" altLang="en-US" sz="3600">
                <a:ea typeface="宋体" panose="02010600030101010101" pitchFamily="2" charset="-122"/>
              </a:rPr>
              <a:t>在新闻中的交叉价格弹性</a:t>
            </a:r>
            <a:endParaRPr lang="zh-CN" altLang="en-US" sz="3600">
              <a:ea typeface="宋体" panose="02010600030101010101" pitchFamily="2" charset="-122"/>
            </a:endParaRPr>
          </a:p>
        </p:txBody>
      </p:sp>
      <p:sp>
        <p:nvSpPr>
          <p:cNvPr id="91139" name="文本占位符 91138"/>
          <p:cNvSpPr>
            <a:spLocks noGrp="1"/>
          </p:cNvSpPr>
          <p:nvPr>
            <p:ph type="body" idx="1"/>
          </p:nvPr>
        </p:nvSpPr>
        <p:spPr>
          <a:xfrm>
            <a:off x="373063" y="995363"/>
            <a:ext cx="8510587" cy="5405437"/>
          </a:xfrm>
        </p:spPr>
        <p:txBody>
          <a:bodyPr/>
          <a:p>
            <a:pPr marL="0" indent="0">
              <a:lnSpc>
                <a:spcPct val="85000"/>
              </a:lnSpc>
              <a:spcBef>
                <a:spcPct val="40000"/>
              </a:spcBef>
              <a:buNone/>
            </a:pPr>
            <a:r>
              <a:rPr lang="zh-CN" altLang="x-none" sz="3000" dirty="0">
                <a:solidFill>
                  <a:srgbClr val="CC0000"/>
                </a:solidFill>
                <a:ea typeface="宋体" panose="02010600030101010101" pitchFamily="2" charset="-122"/>
              </a:rPr>
              <a:t>“汽油价格上升，买者转而购买小排量汽车”</a:t>
            </a:r>
            <a:br>
              <a:rPr lang="zh-CN" altLang="x-none" sz="3000" dirty="0">
                <a:solidFill>
                  <a:srgbClr val="CC0000"/>
                </a:solidFill>
                <a:ea typeface="宋体" panose="02010600030101010101" pitchFamily="2" charset="-122"/>
              </a:rPr>
            </a:br>
            <a:r>
              <a:rPr lang="zh-CN" altLang="x-none" sz="2900" dirty="0">
                <a:solidFill>
                  <a:srgbClr val="CC0000"/>
                </a:solidFill>
                <a:ea typeface="宋体" panose="02010600030101010101" pitchFamily="2" charset="-122"/>
              </a:rPr>
              <a:t>                          </a:t>
            </a:r>
            <a:r>
              <a:rPr lang="en-US" altLang="zh-CN" sz="2900" dirty="0">
                <a:solidFill>
                  <a:srgbClr val="CC0000"/>
                </a:solidFill>
                <a:ea typeface="宋体" panose="02010600030101010101" pitchFamily="2" charset="-122"/>
              </a:rPr>
              <a:t> </a:t>
            </a:r>
            <a:endParaRPr lang="en-US" altLang="zh-CN" sz="2900" dirty="0">
              <a:solidFill>
                <a:srgbClr val="CC0000"/>
              </a:solidFill>
              <a:ea typeface="宋体" panose="02010600030101010101" pitchFamily="2" charset="-122"/>
            </a:endParaRPr>
          </a:p>
          <a:p>
            <a:pPr marL="0" indent="0">
              <a:lnSpc>
                <a:spcPct val="85000"/>
              </a:lnSpc>
              <a:spcBef>
                <a:spcPct val="40000"/>
              </a:spcBef>
              <a:buNone/>
            </a:pPr>
            <a:r>
              <a:rPr lang="zh-CN" altLang="x-none" sz="3000" dirty="0">
                <a:solidFill>
                  <a:srgbClr val="CC0000"/>
                </a:solidFill>
                <a:ea typeface="宋体" panose="02010600030101010101" pitchFamily="2" charset="-122"/>
              </a:rPr>
              <a:t>“汽油价格上升，学生多选网上课程”</a:t>
            </a:r>
            <a:br>
              <a:rPr lang="zh-CN" altLang="x-none" sz="3000" dirty="0">
                <a:solidFill>
                  <a:srgbClr val="CC0000"/>
                </a:solidFill>
                <a:ea typeface="宋体" panose="02010600030101010101" pitchFamily="2" charset="-122"/>
              </a:rPr>
            </a:br>
            <a:r>
              <a:rPr lang="zh-CN" altLang="x-none" sz="2900" dirty="0">
                <a:solidFill>
                  <a:srgbClr val="CC0000"/>
                </a:solidFill>
                <a:ea typeface="宋体" panose="02010600030101010101" pitchFamily="2" charset="-122"/>
              </a:rPr>
              <a:t>                          </a:t>
            </a:r>
            <a:r>
              <a:rPr lang="en-US" altLang="zh-CN" sz="2900" dirty="0">
                <a:solidFill>
                  <a:srgbClr val="CC0000"/>
                </a:solidFill>
                <a:ea typeface="宋体" panose="02010600030101010101" pitchFamily="2" charset="-122"/>
              </a:rPr>
              <a:t> </a:t>
            </a:r>
            <a:endParaRPr lang="en-US" altLang="zh-CN" sz="2900" dirty="0">
              <a:solidFill>
                <a:srgbClr val="CC0000"/>
              </a:solidFill>
              <a:ea typeface="宋体" panose="02010600030101010101" pitchFamily="2" charset="-122"/>
            </a:endParaRPr>
          </a:p>
          <a:p>
            <a:pPr marL="0" indent="0">
              <a:lnSpc>
                <a:spcPct val="85000"/>
              </a:lnSpc>
              <a:spcBef>
                <a:spcPct val="40000"/>
              </a:spcBef>
              <a:buNone/>
            </a:pPr>
            <a:r>
              <a:rPr lang="zh-CN" altLang="x-none" sz="3000" dirty="0">
                <a:solidFill>
                  <a:srgbClr val="CC0000"/>
                </a:solidFill>
                <a:ea typeface="宋体" panose="02010600030101010101" pitchFamily="2" charset="-122"/>
              </a:rPr>
              <a:t>“汽油价格影响到自行车销售”   </a:t>
            </a:r>
            <a:br>
              <a:rPr lang="zh-CN" altLang="x-none" sz="3000" dirty="0">
                <a:solidFill>
                  <a:srgbClr val="CC0000"/>
                </a:solidFill>
                <a:ea typeface="宋体" panose="02010600030101010101" pitchFamily="2" charset="-122"/>
              </a:rPr>
            </a:br>
            <a:r>
              <a:rPr lang="zh-CN" altLang="x-none" sz="2900" dirty="0">
                <a:solidFill>
                  <a:srgbClr val="CC0000"/>
                </a:solidFill>
                <a:ea typeface="宋体" panose="02010600030101010101" pitchFamily="2" charset="-122"/>
              </a:rPr>
              <a:t>                          </a:t>
            </a:r>
            <a:endParaRPr lang="zh-CN" altLang="x-none" sz="2900" dirty="0">
              <a:solidFill>
                <a:srgbClr val="CC0000"/>
              </a:solidFill>
              <a:ea typeface="宋体" panose="02010600030101010101" pitchFamily="2" charset="-122"/>
            </a:endParaRPr>
          </a:p>
          <a:p>
            <a:pPr marL="0" indent="0">
              <a:lnSpc>
                <a:spcPct val="85000"/>
              </a:lnSpc>
              <a:spcBef>
                <a:spcPct val="40000"/>
              </a:spcBef>
              <a:buNone/>
            </a:pPr>
            <a:r>
              <a:rPr lang="zh-CN" altLang="x-none" sz="3000" dirty="0">
                <a:solidFill>
                  <a:srgbClr val="CC0000"/>
                </a:solidFill>
                <a:ea typeface="宋体" panose="02010600030101010101" pitchFamily="2" charset="-122"/>
              </a:rPr>
              <a:t>“骆驼在印度的需求大幅上升” （骆驼是耗油的拖拉机的替代品）  </a:t>
            </a:r>
            <a:br>
              <a:rPr lang="zh-CN" altLang="x-none" sz="3000" dirty="0">
                <a:solidFill>
                  <a:srgbClr val="CC0000"/>
                </a:solidFill>
                <a:ea typeface="宋体" panose="02010600030101010101" pitchFamily="2" charset="-122"/>
              </a:rPr>
            </a:br>
            <a:r>
              <a:rPr lang="zh-CN" altLang="x-none" sz="2900" dirty="0">
                <a:solidFill>
                  <a:srgbClr val="CC0000"/>
                </a:solidFill>
                <a:ea typeface="宋体" panose="02010600030101010101" pitchFamily="2" charset="-122"/>
              </a:rPr>
              <a:t>                           </a:t>
            </a:r>
            <a:endParaRPr lang="zh-CN" altLang="x-none" sz="2900" dirty="0">
              <a:solidFill>
                <a:srgbClr val="CC0000"/>
              </a:solidFill>
              <a:ea typeface="宋体" panose="02010600030101010101" pitchFamily="2" charset="-122"/>
            </a:endParaRPr>
          </a:p>
          <a:p>
            <a:pPr marL="0" indent="0">
              <a:lnSpc>
                <a:spcPct val="85000"/>
              </a:lnSpc>
              <a:spcBef>
                <a:spcPct val="40000"/>
              </a:spcBef>
              <a:buNone/>
            </a:pPr>
            <a:r>
              <a:rPr lang="zh-CN" altLang="x-none" sz="3000" dirty="0">
                <a:solidFill>
                  <a:srgbClr val="CC0000"/>
                </a:solidFill>
                <a:ea typeface="宋体" panose="02010600030101010101" pitchFamily="2" charset="-122"/>
              </a:rPr>
              <a:t>“高油价使农民更喜欢用骡子”</a:t>
            </a:r>
            <a:br>
              <a:rPr lang="zh-CN" altLang="x-none" sz="3000" dirty="0">
                <a:solidFill>
                  <a:srgbClr val="CC0000"/>
                </a:solidFill>
                <a:ea typeface="宋体" panose="02010600030101010101" pitchFamily="2" charset="-122"/>
              </a:rPr>
            </a:br>
            <a:r>
              <a:rPr lang="zh-CN" altLang="x-none" sz="2900" dirty="0">
                <a:solidFill>
                  <a:srgbClr val="CC0000"/>
                </a:solidFill>
                <a:ea typeface="宋体" panose="02010600030101010101" pitchFamily="2" charset="-122"/>
              </a:rPr>
              <a:t>                          </a:t>
            </a:r>
            <a:r>
              <a:rPr lang="zh-CN" altLang="x-none" sz="2900" dirty="0">
                <a:solidFill>
                  <a:srgbClr val="CC0000"/>
                </a:solidFill>
                <a:ea typeface="宋体" panose="02010600030101010101" pitchFamily="2" charset="-122"/>
              </a:rPr>
              <a:t> </a:t>
            </a:r>
            <a:endParaRPr lang="zh-CN" altLang="x-none" sz="2900" dirty="0">
              <a:solidFill>
                <a:srgbClr val="CC0000"/>
              </a:solidFill>
              <a:ea typeface="宋体" panose="0201060003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charRg st="0" end="63"/>
                                            </p:txEl>
                                          </p:spTgt>
                                        </p:tgtEl>
                                        <p:attrNameLst>
                                          <p:attrName>style.visibility</p:attrName>
                                        </p:attrNameLst>
                                      </p:cBhvr>
                                      <p:to>
                                        <p:strVal val="visible"/>
                                      </p:to>
                                    </p:set>
                                    <p:animEffect transition="in" filter="wipe(left)">
                                      <p:cBhvr>
                                        <p:cTn id="7" dur="500"/>
                                        <p:tgtEl>
                                          <p:spTgt spid="91139">
                                            <p:txEl>
                                              <p:charRg st="0" end="63"/>
                                            </p:txEl>
                                          </p:spTgt>
                                        </p:tgtEl>
                                      </p:cBhvr>
                                    </p:animEffect>
                                  </p:childTnLst>
                                  <p:subTnLst>
                                    <p:animClr clrSpc="rgb" dir="cw">
                                      <p:cBhvr override="childStyle">
                                        <p:cTn dur="1" fill="hold" display="0" masterRel="nextClick" afterEffect="1"/>
                                        <p:tgtEl>
                                          <p:spTgt spid="91139">
                                            <p:txEl>
                                              <p:charRg st="0" end="63"/>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charRg st="1" end="1"/>
                                            </p:txEl>
                                          </p:spTgt>
                                        </p:tgtEl>
                                        <p:attrNameLst>
                                          <p:attrName>style.visibility</p:attrName>
                                        </p:attrNameLst>
                                      </p:cBhvr>
                                      <p:to>
                                        <p:strVal val="visible"/>
                                      </p:to>
                                    </p:set>
                                    <p:animEffect transition="in" filter="wipe(left)">
                                      <p:cBhvr>
                                        <p:cTn id="12" dur="500"/>
                                        <p:tgtEl>
                                          <p:spTgt spid="91139">
                                            <p:txEl>
                                              <p:charRg st="1" end="1"/>
                                            </p:txEl>
                                          </p:spTgt>
                                        </p:tgtEl>
                                      </p:cBhvr>
                                    </p:animEffect>
                                  </p:childTnLst>
                                  <p:subTnLst>
                                    <p:animClr clrSpc="rgb" dir="cw">
                                      <p:cBhvr override="childStyle">
                                        <p:cTn dur="1" fill="hold" display="0" masterRel="nextClick" afterEffect="1"/>
                                        <p:tgtEl>
                                          <p:spTgt spid="91139">
                                            <p:txEl>
                                              <p:char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charRg st="2" end="2"/>
                                            </p:txEl>
                                          </p:spTgt>
                                        </p:tgtEl>
                                        <p:attrNameLst>
                                          <p:attrName>style.visibility</p:attrName>
                                        </p:attrNameLst>
                                      </p:cBhvr>
                                      <p:to>
                                        <p:strVal val="visible"/>
                                      </p:to>
                                    </p:set>
                                    <p:animEffect transition="in" filter="wipe(left)">
                                      <p:cBhvr>
                                        <p:cTn id="17" dur="500"/>
                                        <p:tgtEl>
                                          <p:spTgt spid="91139">
                                            <p:txEl>
                                              <p:charRg st="2" end="2"/>
                                            </p:txEl>
                                          </p:spTgt>
                                        </p:tgtEl>
                                      </p:cBhvr>
                                    </p:animEffect>
                                  </p:childTnLst>
                                  <p:subTnLst>
                                    <p:animClr clrSpc="rgb" dir="cw">
                                      <p:cBhvr override="childStyle">
                                        <p:cTn dur="1" fill="hold" display="0" masterRel="nextClick" afterEffect="1"/>
                                        <p:tgtEl>
                                          <p:spTgt spid="91139">
                                            <p:txEl>
                                              <p:char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charRg st="3" end="3"/>
                                            </p:txEl>
                                          </p:spTgt>
                                        </p:tgtEl>
                                        <p:attrNameLst>
                                          <p:attrName>style.visibility</p:attrName>
                                        </p:attrNameLst>
                                      </p:cBhvr>
                                      <p:to>
                                        <p:strVal val="visible"/>
                                      </p:to>
                                    </p:set>
                                    <p:animEffect transition="in" filter="wipe(left)">
                                      <p:cBhvr>
                                        <p:cTn id="22" dur="500"/>
                                        <p:tgtEl>
                                          <p:spTgt spid="91139">
                                            <p:txEl>
                                              <p:charRg st="3" end="3"/>
                                            </p:txEl>
                                          </p:spTgt>
                                        </p:tgtEl>
                                      </p:cBhvr>
                                    </p:animEffect>
                                  </p:childTnLst>
                                  <p:subTnLst>
                                    <p:animClr clrSpc="rgb" dir="cw">
                                      <p:cBhvr override="childStyle">
                                        <p:cTn dur="1" fill="hold" display="0" masterRel="nextClick" afterEffect="1"/>
                                        <p:tgtEl>
                                          <p:spTgt spid="91139">
                                            <p:txEl>
                                              <p:char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charRg st="4" end="4"/>
                                            </p:txEl>
                                          </p:spTgt>
                                        </p:tgtEl>
                                        <p:attrNameLst>
                                          <p:attrName>style.visibility</p:attrName>
                                        </p:attrNameLst>
                                      </p:cBhvr>
                                      <p:to>
                                        <p:strVal val="visible"/>
                                      </p:to>
                                    </p:set>
                                    <p:animEffect transition="in" filter="wipe(left)">
                                      <p:cBhvr>
                                        <p:cTn id="27" dur="500"/>
                                        <p:tgtEl>
                                          <p:spTgt spid="91139">
                                            <p:txEl>
                                              <p:charRg st="4" end="4"/>
                                            </p:txEl>
                                          </p:spTgt>
                                        </p:tgtEl>
                                      </p:cBhvr>
                                    </p:animEffect>
                                  </p:childTnLst>
                                  <p:subTnLst>
                                    <p:animClr clrSpc="rgb" dir="cw">
                                      <p:cBhvr override="childStyle">
                                        <p:cTn dur="1" fill="hold" display="0" masterRel="nextClick" afterEffect="1"/>
                                        <p:tgtEl>
                                          <p:spTgt spid="91139">
                                            <p:txEl>
                                              <p:char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ldLvl="4"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980578"/>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spcBef>
                <a:spcPct val="20000"/>
              </a:spcBef>
              <a:buClr>
                <a:schemeClr val="accent1"/>
              </a:buClr>
              <a:buSzPct val="65000"/>
              <a:buFont typeface="Wingdings" panose="05000000000000000000" pitchFamily="2" charset="2"/>
              <a:buNone/>
            </a:pPr>
            <a:r>
              <a:rPr lang="zh-CN" altLang="en-US" sz="2400" b="1" dirty="0" smtClean="0">
                <a:latin typeface="楷体_GB2312" pitchFamily="49" charset="-122"/>
                <a:ea typeface="楷体_GB2312" pitchFamily="49" charset="-122"/>
              </a:rPr>
              <a:t>（</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）如果替代品分别在不同的企业中生产，则交叉弹性可用来分析产品之间的竞争关系</a:t>
            </a:r>
            <a:r>
              <a:rPr lang="zh-CN" altLang="en-US" sz="2400" b="1" dirty="0" smtClean="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342900" indent="-342900">
              <a:lnSpc>
                <a:spcPct val="150000"/>
              </a:lnSpc>
              <a:spcBef>
                <a:spcPct val="20000"/>
              </a:spcBef>
              <a:buClr>
                <a:schemeClr val="accent1"/>
              </a:buClr>
              <a:buSzPct val="65000"/>
              <a:buFont typeface="Wingdings" panose="05000000000000000000" pitchFamily="2" charset="2"/>
              <a:buNone/>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）如果在一个企业内部有两种产品，且交叉弹性为负值，则说明这两种产品为互补品。</a:t>
            </a:r>
            <a:endParaRPr lang="zh-CN" altLang="en-US" sz="2400" b="1" dirty="0">
              <a:latin typeface="楷体_GB2312" pitchFamily="49" charset="-122"/>
              <a:ea typeface="楷体_GB2312" pitchFamily="49" charset="-122"/>
            </a:endParaRPr>
          </a:p>
          <a:p>
            <a:pPr marL="342900" indent="-342900">
              <a:lnSpc>
                <a:spcPct val="150000"/>
              </a:lnSpc>
              <a:spcBef>
                <a:spcPct val="20000"/>
              </a:spcBef>
              <a:buClr>
                <a:schemeClr val="accent1"/>
              </a:buClr>
              <a:buSzPct val="65000"/>
              <a:buFont typeface="Wingdings" panose="05000000000000000000" pitchFamily="2" charset="2"/>
              <a:buNone/>
            </a:pPr>
            <a:r>
              <a:rPr lang="zh-CN" altLang="en-US" sz="2400" b="1" dirty="0">
                <a:latin typeface="楷体_GB2312" pitchFamily="49" charset="-122"/>
                <a:ea typeface="楷体_GB2312" pitchFamily="49" charset="-122"/>
              </a:rPr>
              <a:t>      互补品一般可以分为基本产品和配套产品两种，</a:t>
            </a:r>
            <a:r>
              <a:rPr lang="zh-CN" altLang="en-US" sz="2400" b="1" dirty="0">
                <a:solidFill>
                  <a:srgbClr val="FF0000"/>
                </a:solidFill>
                <a:latin typeface="楷体_GB2312" pitchFamily="49" charset="-122"/>
                <a:ea typeface="楷体_GB2312" pitchFamily="49" charset="-122"/>
              </a:rPr>
              <a:t>通常的定价策略是对基本产品定低价，对配套产品定高价</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342900" indent="-342900">
              <a:lnSpc>
                <a:spcPct val="150000"/>
              </a:lnSpc>
              <a:spcBef>
                <a:spcPct val="20000"/>
              </a:spcBef>
              <a:buClr>
                <a:schemeClr val="accent1"/>
              </a:buClr>
              <a:buSzPct val="65000"/>
              <a:buFont typeface="Wingdings" panose="05000000000000000000" pitchFamily="2" charset="2"/>
              <a:buNone/>
            </a:pPr>
            <a:r>
              <a:rPr lang="zh-CN" altLang="en-US" sz="2400" b="1" dirty="0" smtClean="0">
                <a:latin typeface="楷体_GB2312" pitchFamily="49" charset="-122"/>
                <a:ea typeface="楷体_GB2312" pitchFamily="49" charset="-122"/>
              </a:rPr>
              <a:t>（</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）在经济学中，交叉弹性是从经济上划分不同行业的标志。</a:t>
            </a:r>
            <a:endParaRPr lang="zh-CN" altLang="en-US" sz="2400" b="1" dirty="0">
              <a:latin typeface="楷体_GB2312" pitchFamily="49" charset="-122"/>
              <a:ea typeface="楷体_GB2312" pitchFamily="49" charset="-122"/>
            </a:endParaRPr>
          </a:p>
          <a:p>
            <a:pPr marL="342900" indent="-342900">
              <a:lnSpc>
                <a:spcPct val="150000"/>
              </a:lnSpc>
              <a:spcBef>
                <a:spcPct val="20000"/>
              </a:spcBef>
              <a:buClr>
                <a:schemeClr val="accent1"/>
              </a:buClr>
              <a:buSzPct val="65000"/>
              <a:buFont typeface="Wingdings" panose="05000000000000000000" pitchFamily="2" charset="2"/>
              <a:buNone/>
            </a:pPr>
            <a:r>
              <a:rPr lang="zh-CN" altLang="en-US" sz="2400" b="1" dirty="0">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如果交叉弹性为正，且至很大，说明产品之间的相关程度很大，说明它们在经济上属于同一行业</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p:txBody>
      </p:sp>
      <p:sp>
        <p:nvSpPr>
          <p:cNvPr id="2" name="矩形 1"/>
          <p:cNvSpPr/>
          <p:nvPr/>
        </p:nvSpPr>
        <p:spPr>
          <a:xfrm>
            <a:off x="2915816" y="369332"/>
            <a:ext cx="3528392" cy="523220"/>
          </a:xfrm>
          <a:prstGeom prst="rect">
            <a:avLst/>
          </a:prstGeom>
          <a:solidFill>
            <a:srgbClr val="FFC000"/>
          </a:solidFill>
        </p:spPr>
        <p:txBody>
          <a:bodyPr wrap="square">
            <a:spAutoFit/>
          </a:bodyPr>
          <a:lstStyle/>
          <a:p>
            <a:pPr marL="342900" indent="-342900" algn="ctr">
              <a:spcBef>
                <a:spcPct val="20000"/>
              </a:spcBef>
              <a:buClr>
                <a:schemeClr val="accent1"/>
              </a:buClr>
              <a:buSzPct val="65000"/>
              <a:buFont typeface="Wingdings" panose="05000000000000000000" pitchFamily="2" charset="2"/>
              <a:buNone/>
            </a:pPr>
            <a:r>
              <a:rPr lang="zh-CN" altLang="en-US" sz="2800" b="1" dirty="0" smtClean="0">
                <a:latin typeface="楷体_GB2312" pitchFamily="49" charset="-122"/>
                <a:ea typeface="楷体_GB2312" pitchFamily="49" charset="-122"/>
              </a:rPr>
              <a:t>交叉弹性</a:t>
            </a:r>
            <a:r>
              <a:rPr lang="zh-CN" altLang="en-US" sz="2800" b="1" dirty="0">
                <a:latin typeface="楷体_GB2312" pitchFamily="49" charset="-122"/>
                <a:ea typeface="楷体_GB2312" pitchFamily="49" charset="-122"/>
              </a:rPr>
              <a:t>的</a:t>
            </a:r>
            <a:r>
              <a:rPr lang="zh-CN" altLang="en-US" sz="2800" b="1" dirty="0" smtClean="0">
                <a:latin typeface="楷体_GB2312" pitchFamily="49" charset="-122"/>
                <a:ea typeface="楷体_GB2312" pitchFamily="49" charset="-122"/>
              </a:rPr>
              <a:t>应用</a:t>
            </a:r>
            <a:endParaRPr lang="zh-CN" altLang="en-US" sz="28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additive="base">
                                        <p:cTn id="7" dur="500" fill="hold"/>
                                        <p:tgtEl>
                                          <p:spTgt spid="860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8">
                                            <p:txEl>
                                              <p:pRg st="1" end="1"/>
                                            </p:txEl>
                                          </p:spTgt>
                                        </p:tgtEl>
                                        <p:attrNameLst>
                                          <p:attrName>style.visibility</p:attrName>
                                        </p:attrNameLst>
                                      </p:cBhvr>
                                      <p:to>
                                        <p:strVal val="visible"/>
                                      </p:to>
                                    </p:set>
                                    <p:anim calcmode="lin" valueType="num">
                                      <p:cBhvr additive="base">
                                        <p:cTn id="13" dur="500" fill="hold"/>
                                        <p:tgtEl>
                                          <p:spTgt spid="860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8">
                                            <p:txEl>
                                              <p:pRg st="2" end="2"/>
                                            </p:txEl>
                                          </p:spTgt>
                                        </p:tgtEl>
                                        <p:attrNameLst>
                                          <p:attrName>style.visibility</p:attrName>
                                        </p:attrNameLst>
                                      </p:cBhvr>
                                      <p:to>
                                        <p:strVal val="visible"/>
                                      </p:to>
                                    </p:set>
                                    <p:anim calcmode="lin" valueType="num">
                                      <p:cBhvr additive="base">
                                        <p:cTn id="19" dur="500" fill="hold"/>
                                        <p:tgtEl>
                                          <p:spTgt spid="860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8">
                                            <p:txEl>
                                              <p:pRg st="3" end="3"/>
                                            </p:txEl>
                                          </p:spTgt>
                                        </p:tgtEl>
                                        <p:attrNameLst>
                                          <p:attrName>style.visibility</p:attrName>
                                        </p:attrNameLst>
                                      </p:cBhvr>
                                      <p:to>
                                        <p:strVal val="visible"/>
                                      </p:to>
                                    </p:set>
                                    <p:anim calcmode="lin" valueType="num">
                                      <p:cBhvr additive="base">
                                        <p:cTn id="25" dur="500" fill="hold"/>
                                        <p:tgtEl>
                                          <p:spTgt spid="860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18">
                                            <p:txEl>
                                              <p:pRg st="4" end="4"/>
                                            </p:txEl>
                                          </p:spTgt>
                                        </p:tgtEl>
                                        <p:attrNameLst>
                                          <p:attrName>style.visibility</p:attrName>
                                        </p:attrNameLst>
                                      </p:cBhvr>
                                      <p:to>
                                        <p:strVal val="visible"/>
                                      </p:to>
                                    </p:set>
                                    <p:anim calcmode="lin" valueType="num">
                                      <p:cBhvr additive="base">
                                        <p:cTn id="31" dur="500" fill="hold"/>
                                        <p:tgtEl>
                                          <p:spTgt spid="8601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684213" y="1844823"/>
            <a:ext cx="8064500" cy="4032101"/>
          </a:xfrm>
          <a:prstGeom prst="wedgeRectCallout">
            <a:avLst>
              <a:gd name="adj1" fmla="val 14921"/>
              <a:gd name="adj2" fmla="val 29491"/>
            </a:avLst>
          </a:prstGeom>
          <a:gradFill rotWithShape="1">
            <a:gsLst>
              <a:gs pos="0">
                <a:srgbClr val="FFFF99"/>
              </a:gs>
              <a:gs pos="100000">
                <a:schemeClr val="bg1"/>
              </a:gs>
            </a:gsLst>
            <a:lin ang="5400000" scaled="1"/>
          </a:gradFill>
          <a:ln w="12700" cap="sq">
            <a:solidFill>
              <a:schemeClr val="tx1"/>
            </a:solidFill>
            <a:miter lim="800000"/>
          </a:ln>
        </p:spPr>
        <p:txBody>
          <a:bodyPr/>
          <a:lstStyle/>
          <a:p>
            <a:pPr>
              <a:lnSpc>
                <a:spcPct val="150000"/>
              </a:lnSpc>
            </a:pPr>
            <a:r>
              <a:rPr lang="en-US" altLang="zh-CN" b="1" dirty="0" smtClean="0">
                <a:latin typeface="楷体_GB2312" pitchFamily="49" charset="-122"/>
                <a:ea typeface="楷体_GB2312" pitchFamily="49" charset="-122"/>
              </a:rPr>
              <a:t>    </a:t>
            </a:r>
            <a:r>
              <a:rPr lang="en-US" altLang="zh-CN" sz="2000" b="1" dirty="0" smtClean="0">
                <a:latin typeface="楷体_GB2312" pitchFamily="49" charset="-122"/>
                <a:ea typeface="楷体_GB2312" pitchFamily="49" charset="-122"/>
              </a:rPr>
              <a:t>20</a:t>
            </a:r>
            <a:r>
              <a:rPr lang="zh-CN" altLang="en-US" sz="2000" b="1" dirty="0">
                <a:latin typeface="楷体_GB2312" pitchFamily="49" charset="-122"/>
                <a:ea typeface="楷体_GB2312" pitchFamily="49" charset="-122"/>
              </a:rPr>
              <a:t>世纪</a:t>
            </a:r>
            <a:r>
              <a:rPr lang="en-US" altLang="zh-CN" sz="2000" b="1" dirty="0">
                <a:latin typeface="楷体_GB2312" pitchFamily="49" charset="-122"/>
                <a:ea typeface="楷体_GB2312" pitchFamily="49" charset="-122"/>
              </a:rPr>
              <a:t>50</a:t>
            </a:r>
            <a:r>
              <a:rPr lang="zh-CN" altLang="en-US" sz="2000" b="1" dirty="0">
                <a:latin typeface="楷体_GB2312" pitchFamily="49" charset="-122"/>
                <a:ea typeface="楷体_GB2312" pitchFamily="49" charset="-122"/>
              </a:rPr>
              <a:t>年代，美国的司法机关曾经起诉杜邦公司，认为它的一种软包装材料</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玻璃纸制品在美国市场上的销售额过大，已经超出</a:t>
            </a:r>
            <a:r>
              <a:rPr lang="zh-CN" altLang="en-US" sz="2000" b="1" dirty="0">
                <a:solidFill>
                  <a:srgbClr val="0000FF"/>
                </a:solidFill>
                <a:latin typeface="楷体_GB2312" pitchFamily="49" charset="-122"/>
                <a:ea typeface="楷体_GB2312" pitchFamily="49" charset="-122"/>
              </a:rPr>
              <a:t>美国反托拉斯法</a:t>
            </a:r>
            <a:r>
              <a:rPr lang="zh-CN" altLang="en-US" sz="2000" b="1" dirty="0">
                <a:latin typeface="楷体_GB2312" pitchFamily="49" charset="-122"/>
                <a:ea typeface="楷体_GB2312" pitchFamily="49" charset="-122"/>
              </a:rPr>
              <a:t>的规定，必须课以巨额罚款。面对这种情况，杜邦公司聘请了经济学家</a:t>
            </a:r>
            <a:r>
              <a:rPr lang="en-US" altLang="zh-CN" sz="2000" b="1" dirty="0">
                <a:latin typeface="华文仿宋" panose="02010600040101010101" pitchFamily="2" charset="-122"/>
                <a:ea typeface="楷体_GB2312" pitchFamily="49" charset="-122"/>
              </a:rPr>
              <a:t>……</a:t>
            </a:r>
            <a:r>
              <a:rPr lang="zh-CN" altLang="en-US" sz="2000" b="1" dirty="0">
                <a:latin typeface="楷体_GB2312" pitchFamily="49" charset="-122"/>
                <a:ea typeface="楷体_GB2312" pitchFamily="49" charset="-122"/>
              </a:rPr>
              <a:t>最后，美国司法机关撤诉。</a:t>
            </a:r>
            <a:endParaRPr lang="zh-CN" altLang="en-US" sz="2000" b="1" dirty="0">
              <a:latin typeface="楷体_GB2312" pitchFamily="49" charset="-122"/>
              <a:ea typeface="楷体_GB2312" pitchFamily="49" charset="-122"/>
            </a:endParaRPr>
          </a:p>
          <a:p>
            <a:pPr>
              <a:lnSpc>
                <a:spcPct val="150000"/>
              </a:lnSpc>
            </a:pPr>
            <a:endParaRPr lang="zh-CN" altLang="en-US" b="1" dirty="0">
              <a:latin typeface="楷体_GB2312" pitchFamily="49" charset="-122"/>
              <a:ea typeface="楷体_GB2312" pitchFamily="49" charset="-122"/>
            </a:endParaRPr>
          </a:p>
          <a:p>
            <a:pPr>
              <a:lnSpc>
                <a:spcPct val="150000"/>
              </a:lnSpc>
            </a:pPr>
            <a:r>
              <a:rPr lang="zh-CN" altLang="en-US" b="1" dirty="0">
                <a:latin typeface="楷体_GB2312" pitchFamily="49" charset="-122"/>
                <a:ea typeface="楷体_GB2312" pitchFamily="49" charset="-122"/>
              </a:rPr>
              <a:t>注：市场上的软包装材料，除了玻璃制品外，还有塑胶纸和锡铂纸</a:t>
            </a:r>
            <a:endParaRPr lang="zh-CN" altLang="en-US" b="1" dirty="0">
              <a:latin typeface="楷体_GB2312" pitchFamily="49" charset="-122"/>
              <a:ea typeface="楷体_GB2312" pitchFamily="49" charset="-122"/>
            </a:endParaRPr>
          </a:p>
        </p:txBody>
      </p:sp>
      <p:sp>
        <p:nvSpPr>
          <p:cNvPr id="2" name="矩形 1"/>
          <p:cNvSpPr/>
          <p:nvPr/>
        </p:nvSpPr>
        <p:spPr>
          <a:xfrm>
            <a:off x="3635896" y="620688"/>
            <a:ext cx="2448272" cy="637675"/>
          </a:xfrm>
          <a:prstGeom prst="rect">
            <a:avLst/>
          </a:prstGeom>
          <a:blipFill>
            <a:blip r:embed="rId1" cstate="print"/>
            <a:tile tx="0" ty="0" sx="100000" sy="100000" flip="none" algn="tl"/>
          </a:blipFill>
        </p:spPr>
        <p:txBody>
          <a:bodyPr wrap="square">
            <a:spAutoFit/>
          </a:bodyPr>
          <a:lstStyle/>
          <a:p>
            <a:pPr algn="ctr">
              <a:lnSpc>
                <a:spcPct val="150000"/>
              </a:lnSpc>
            </a:pPr>
            <a:r>
              <a:rPr lang="zh-CN" altLang="en-US" sz="2800" b="1" dirty="0" smtClean="0">
                <a:solidFill>
                  <a:srgbClr val="FF0000"/>
                </a:solidFill>
                <a:latin typeface="楷体_GB2312" pitchFamily="49" charset="-122"/>
                <a:ea typeface="楷体_GB2312" pitchFamily="49" charset="-122"/>
              </a:rPr>
              <a:t>案 例 分 析</a:t>
            </a:r>
            <a:endParaRPr lang="zh-CN" altLang="en-US" sz="2800" b="1"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87042"/>
                                        </p:tgtEl>
                                        <p:attrNameLst>
                                          <p:attrName>style.visibility</p:attrName>
                                        </p:attrNameLst>
                                      </p:cBhvr>
                                      <p:to>
                                        <p:strVal val="visible"/>
                                      </p:to>
                                    </p:set>
                                    <p:animEffect transition="in" filter="blinds(horizontal)">
                                      <p:cBhvr>
                                        <p:cTn id="7" dur="3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Rectangle 2"/>
          <p:cNvSpPr>
            <a:spLocks noGrp="1" noChangeArrowheads="1"/>
          </p:cNvSpPr>
          <p:nvPr>
            <p:ph type="title"/>
          </p:nvPr>
        </p:nvSpPr>
        <p:spPr>
          <a:xfrm>
            <a:off x="3131841" y="277813"/>
            <a:ext cx="4248472" cy="760412"/>
          </a:xfrm>
          <a:solidFill>
            <a:srgbClr val="FFC000"/>
          </a:solidFill>
        </p:spPr>
        <p:txBody>
          <a:bodyPr/>
          <a:lstStyle/>
          <a:p>
            <a:r>
              <a:rPr lang="zh-CN" altLang="en-US" b="1" dirty="0" smtClean="0">
                <a:latin typeface="华文仿宋" panose="02010600040101010101" pitchFamily="2" charset="-122"/>
                <a:ea typeface="华文仿宋" panose="02010600040101010101" pitchFamily="2" charset="-122"/>
              </a:rPr>
              <a:t>供给</a:t>
            </a:r>
            <a:r>
              <a:rPr lang="zh-CN" altLang="en-US" b="1" dirty="0">
                <a:latin typeface="华文仿宋" panose="02010600040101010101" pitchFamily="2" charset="-122"/>
                <a:ea typeface="华文仿宋" panose="02010600040101010101" pitchFamily="2" charset="-122"/>
              </a:rPr>
              <a:t>的价格</a:t>
            </a:r>
            <a:r>
              <a:rPr lang="zh-CN" altLang="en-US" b="1" dirty="0" smtClean="0">
                <a:latin typeface="华文仿宋" panose="02010600040101010101" pitchFamily="2" charset="-122"/>
                <a:ea typeface="华文仿宋" panose="02010600040101010101" pitchFamily="2" charset="-122"/>
              </a:rPr>
              <a:t>弹性</a:t>
            </a:r>
            <a:endParaRPr lang="zh-CN" altLang="en-US" b="1" dirty="0" smtClean="0">
              <a:solidFill>
                <a:schemeClr val="tx1"/>
              </a:solidFill>
              <a:latin typeface="+mn-ea"/>
              <a:ea typeface="+mn-ea"/>
            </a:endParaRPr>
          </a:p>
        </p:txBody>
      </p:sp>
      <p:sp>
        <p:nvSpPr>
          <p:cNvPr id="88066" name="Rectangle 2"/>
          <p:cNvSpPr>
            <a:spLocks noGrp="1" noChangeArrowheads="1"/>
          </p:cNvSpPr>
          <p:nvPr>
            <p:ph idx="1"/>
          </p:nvPr>
        </p:nvSpPr>
        <p:spPr>
          <a:xfrm>
            <a:off x="304800" y="1144984"/>
            <a:ext cx="8458200" cy="1143000"/>
          </a:xfrm>
        </p:spPr>
        <p:txBody>
          <a:bodyPr/>
          <a:lstStyle/>
          <a:p>
            <a:pPr eaLnBrk="1" hangingPunct="1">
              <a:lnSpc>
                <a:spcPct val="90000"/>
              </a:lnSpc>
              <a:buFont typeface="Wingdings" panose="05000000000000000000" pitchFamily="2" charset="2"/>
              <a:buNone/>
            </a:pPr>
            <a:endParaRPr lang="en-US" altLang="zh-CN" sz="2800" b="1" dirty="0" smtClean="0">
              <a:latin typeface="华文仿宋" panose="02010600040101010101" pitchFamily="2" charset="-122"/>
              <a:ea typeface="华文仿宋" panose="02010600040101010101" pitchFamily="2" charset="-122"/>
            </a:endParaRPr>
          </a:p>
          <a:p>
            <a:pPr eaLnBrk="1" hangingPunct="1">
              <a:lnSpc>
                <a:spcPct val="90000"/>
              </a:lnSpc>
              <a:buFont typeface="Wingdings" panose="05000000000000000000" pitchFamily="2" charset="2"/>
              <a:buNone/>
            </a:pPr>
            <a:r>
              <a:rPr lang="zh-CN" altLang="en-US" sz="2800" b="1" dirty="0" smtClean="0">
                <a:latin typeface="华文仿宋" panose="02010600040101010101" pitchFamily="2" charset="-122"/>
                <a:ea typeface="华文仿宋" panose="02010600040101010101" pitchFamily="2" charset="-122"/>
              </a:rPr>
              <a:t>（一）定义：</a:t>
            </a:r>
            <a:endParaRPr lang="zh-CN" altLang="en-US" sz="2800" b="1" dirty="0" smtClean="0">
              <a:latin typeface="华文仿宋" panose="02010600040101010101" pitchFamily="2" charset="-122"/>
              <a:ea typeface="华文仿宋" panose="02010600040101010101" pitchFamily="2" charset="-122"/>
            </a:endParaRPr>
          </a:p>
        </p:txBody>
      </p:sp>
      <p:sp>
        <p:nvSpPr>
          <p:cNvPr id="88067" name="AutoShape 3"/>
          <p:cNvSpPr>
            <a:spLocks noChangeArrowheads="1"/>
          </p:cNvSpPr>
          <p:nvPr/>
        </p:nvSpPr>
        <p:spPr bwMode="auto">
          <a:xfrm>
            <a:off x="3581400" y="1070248"/>
            <a:ext cx="5562600" cy="990600"/>
          </a:xfrm>
          <a:prstGeom prst="wedgeRectCallout">
            <a:avLst>
              <a:gd name="adj1" fmla="val -75315"/>
              <a:gd name="adj2" fmla="val 36537"/>
            </a:avLst>
          </a:prstGeom>
          <a:gradFill rotWithShape="1">
            <a:gsLst>
              <a:gs pos="0">
                <a:srgbClr val="FFFF99"/>
              </a:gs>
              <a:gs pos="100000">
                <a:schemeClr val="bg1"/>
              </a:gs>
            </a:gsLst>
            <a:lin ang="5400000" scaled="1"/>
          </a:gradFill>
          <a:ln w="12700" cap="sq">
            <a:solidFill>
              <a:schemeClr val="tx1"/>
            </a:solidFill>
            <a:miter lim="800000"/>
          </a:ln>
        </p:spPr>
        <p:txBody>
          <a:bodyPr/>
          <a:lstStyle/>
          <a:p>
            <a:r>
              <a:rPr lang="zh-CN" altLang="en-US" sz="2400" b="1">
                <a:solidFill>
                  <a:srgbClr val="CC3300"/>
                </a:solidFill>
                <a:ea typeface="华文仿宋" panose="02010600040101010101" pitchFamily="2" charset="-122"/>
              </a:rPr>
              <a:t>表示在一定时期内一种商品的供给量的变动对于该商品的价格变动的反应程度</a:t>
            </a:r>
            <a:endParaRPr lang="zh-CN" altLang="en-US" sz="2400" b="1">
              <a:solidFill>
                <a:srgbClr val="CC3300"/>
              </a:solidFill>
              <a:ea typeface="华文仿宋" panose="02010600040101010101" pitchFamily="2" charset="-122"/>
            </a:endParaRPr>
          </a:p>
        </p:txBody>
      </p:sp>
      <p:sp>
        <p:nvSpPr>
          <p:cNvPr id="88068" name="Rectangle 4"/>
          <p:cNvSpPr>
            <a:spLocks noChangeArrowheads="1"/>
          </p:cNvSpPr>
          <p:nvPr/>
        </p:nvSpPr>
        <p:spPr bwMode="auto">
          <a:xfrm>
            <a:off x="609600" y="2327671"/>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zh-CN" altLang="en-US" sz="2800" b="1">
                <a:latin typeface="华文仿宋" panose="02010600040101010101" pitchFamily="2" charset="-122"/>
                <a:ea typeface="华文仿宋" panose="02010600040101010101" pitchFamily="2" charset="-122"/>
              </a:rPr>
              <a:t>供给的价格弹性</a:t>
            </a:r>
            <a:r>
              <a:rPr lang="en-US" altLang="zh-CN" sz="2800" b="1" dirty="0">
                <a:latin typeface="华文仿宋" panose="02010600040101010101" pitchFamily="2" charset="-122"/>
                <a:ea typeface="华文仿宋" panose="02010600040101010101" pitchFamily="2" charset="-122"/>
              </a:rPr>
              <a:t>=</a:t>
            </a:r>
            <a:endParaRPr lang="en-US" altLang="zh-CN" sz="2800" b="1" dirty="0">
              <a:latin typeface="华文仿宋" panose="02010600040101010101" pitchFamily="2" charset="-122"/>
              <a:ea typeface="华文仿宋" panose="02010600040101010101" pitchFamily="2" charset="-122"/>
            </a:endParaRPr>
          </a:p>
        </p:txBody>
      </p:sp>
      <p:sp>
        <p:nvSpPr>
          <p:cNvPr id="88069" name="Rectangle 5"/>
          <p:cNvSpPr>
            <a:spLocks noChangeArrowheads="1"/>
          </p:cNvSpPr>
          <p:nvPr/>
        </p:nvSpPr>
        <p:spPr bwMode="auto">
          <a:xfrm>
            <a:off x="3492500" y="2000646"/>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zh-CN" altLang="en-US" sz="2800" b="1"/>
              <a:t>    </a:t>
            </a:r>
            <a:r>
              <a:rPr lang="zh-CN" altLang="en-US" sz="2800" b="1">
                <a:ea typeface="华文仿宋" panose="02010600040101010101" pitchFamily="2" charset="-122"/>
              </a:rPr>
              <a:t>商品供给量的变动率</a:t>
            </a:r>
            <a:endParaRPr lang="zh-CN" altLang="en-US" sz="2800" b="1">
              <a:ea typeface="华文仿宋" panose="02010600040101010101" pitchFamily="2" charset="-122"/>
            </a:endParaRPr>
          </a:p>
        </p:txBody>
      </p:sp>
      <p:sp>
        <p:nvSpPr>
          <p:cNvPr id="88070" name="Line 6"/>
          <p:cNvSpPr>
            <a:spLocks noChangeShapeType="1"/>
          </p:cNvSpPr>
          <p:nvPr/>
        </p:nvSpPr>
        <p:spPr bwMode="auto">
          <a:xfrm>
            <a:off x="3779838" y="2503884"/>
            <a:ext cx="3581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88071" name="Rectangle 7"/>
          <p:cNvSpPr>
            <a:spLocks noChangeArrowheads="1"/>
          </p:cNvSpPr>
          <p:nvPr/>
        </p:nvSpPr>
        <p:spPr bwMode="auto">
          <a:xfrm>
            <a:off x="3779838" y="2534046"/>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zh-CN" altLang="en-US" sz="2800"/>
              <a:t>    </a:t>
            </a:r>
            <a:r>
              <a:rPr lang="zh-CN" altLang="en-US" sz="2800" b="1">
                <a:ea typeface="华文仿宋" panose="02010600040101010101" pitchFamily="2" charset="-122"/>
              </a:rPr>
              <a:t>商品价格的变动率</a:t>
            </a:r>
            <a:endParaRPr lang="zh-CN" altLang="en-US" sz="2800" b="1">
              <a:ea typeface="华文仿宋" panose="02010600040101010101" pitchFamily="2" charset="-122"/>
            </a:endParaRPr>
          </a:p>
        </p:txBody>
      </p:sp>
      <p:sp>
        <p:nvSpPr>
          <p:cNvPr id="88072" name="Rectangle 8"/>
          <p:cNvSpPr>
            <a:spLocks noChangeArrowheads="1"/>
          </p:cNvSpPr>
          <p:nvPr/>
        </p:nvSpPr>
        <p:spPr bwMode="auto">
          <a:xfrm>
            <a:off x="381000" y="2937271"/>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zh-CN" altLang="en-US" sz="2800">
                <a:ea typeface="华文仿宋" panose="02010600040101010101" pitchFamily="2" charset="-122"/>
              </a:rPr>
              <a:t>（</a:t>
            </a:r>
            <a:r>
              <a:rPr lang="zh-CN" altLang="en-US" sz="2800" b="1">
                <a:ea typeface="华文仿宋" panose="02010600040101010101" pitchFamily="2" charset="-122"/>
              </a:rPr>
              <a:t>二）供给的价格弧弹性</a:t>
            </a:r>
            <a:endParaRPr lang="zh-CN" altLang="en-US" sz="2800" b="1">
              <a:ea typeface="华文仿宋" panose="02010600040101010101" pitchFamily="2" charset="-122"/>
            </a:endParaRPr>
          </a:p>
          <a:p>
            <a:pPr marL="457200" indent="-457200">
              <a:spcBef>
                <a:spcPct val="20000"/>
              </a:spcBef>
              <a:buClr>
                <a:srgbClr val="A50021"/>
              </a:buClr>
              <a:buSzPct val="75000"/>
              <a:buFont typeface="Wingdings" panose="05000000000000000000" pitchFamily="2" charset="2"/>
              <a:buNone/>
            </a:pPr>
            <a:r>
              <a:rPr lang="zh-CN" altLang="en-US" sz="2800" b="1">
                <a:ea typeface="华文仿宋" panose="02010600040101010101" pitchFamily="2" charset="-122"/>
              </a:rPr>
              <a:t>表示供给曲线上两点之间的弹性</a:t>
            </a:r>
            <a:endParaRPr lang="zh-CN" altLang="en-US" sz="2800" b="1">
              <a:ea typeface="华文仿宋" panose="02010600040101010101" pitchFamily="2" charset="-122"/>
            </a:endParaRPr>
          </a:p>
        </p:txBody>
      </p:sp>
      <p:sp>
        <p:nvSpPr>
          <p:cNvPr id="88073" name="Rectangle 9"/>
          <p:cNvSpPr>
            <a:spLocks noChangeArrowheads="1"/>
          </p:cNvSpPr>
          <p:nvPr/>
        </p:nvSpPr>
        <p:spPr bwMode="auto">
          <a:xfrm>
            <a:off x="684213" y="4127896"/>
            <a:ext cx="3165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2800" b="1" dirty="0">
                <a:latin typeface="华文仿宋" panose="02010600040101010101" pitchFamily="2" charset="-122"/>
                <a:ea typeface="华文仿宋" panose="02010600040101010101" pitchFamily="2" charset="-122"/>
              </a:rPr>
              <a:t>1</a:t>
            </a:r>
            <a:r>
              <a:rPr lang="zh-CN" altLang="en-US" sz="2800" b="1">
                <a:latin typeface="华文仿宋" panose="02010600040101010101" pitchFamily="2" charset="-122"/>
                <a:ea typeface="华文仿宋" panose="02010600040101010101" pitchFamily="2" charset="-122"/>
              </a:rPr>
              <a:t>、公式与计算：</a:t>
            </a:r>
            <a:endParaRPr lang="zh-CN" altLang="en-US" sz="2800" b="1">
              <a:latin typeface="华文仿宋" panose="02010600040101010101" pitchFamily="2" charset="-122"/>
              <a:ea typeface="华文仿宋" panose="02010600040101010101" pitchFamily="2" charset="-122"/>
            </a:endParaRPr>
          </a:p>
        </p:txBody>
      </p:sp>
      <p:sp>
        <p:nvSpPr>
          <p:cNvPr id="88074" name="Rectangle 10"/>
          <p:cNvSpPr>
            <a:spLocks noChangeArrowheads="1"/>
          </p:cNvSpPr>
          <p:nvPr/>
        </p:nvSpPr>
        <p:spPr bwMode="auto">
          <a:xfrm>
            <a:off x="3657600" y="4080271"/>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200" b="1" dirty="0">
                <a:latin typeface="Arial" panose="020B0604020202020204" pitchFamily="34" charset="0"/>
              </a:rPr>
              <a:t>e</a:t>
            </a:r>
            <a:r>
              <a:rPr lang="en-US" altLang="zh-CN" sz="2800" b="1" baseline="-25000" dirty="0">
                <a:latin typeface="Arial" panose="020B0604020202020204" pitchFamily="34" charset="0"/>
              </a:rPr>
              <a:t>S</a:t>
            </a:r>
            <a:endParaRPr lang="en-US" altLang="zh-CN" sz="2800" b="1" baseline="-25000" dirty="0">
              <a:latin typeface="Arial" panose="020B0604020202020204" pitchFamily="34" charset="0"/>
            </a:endParaRPr>
          </a:p>
        </p:txBody>
      </p:sp>
      <p:sp>
        <p:nvSpPr>
          <p:cNvPr id="88075" name="Rectangle 11"/>
          <p:cNvSpPr>
            <a:spLocks noChangeArrowheads="1"/>
          </p:cNvSpPr>
          <p:nvPr/>
        </p:nvSpPr>
        <p:spPr bwMode="auto">
          <a:xfrm>
            <a:off x="4343400" y="4156471"/>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dirty="0">
                <a:latin typeface="Arial" panose="020B0604020202020204" pitchFamily="34" charset="0"/>
              </a:rPr>
              <a:t>=</a:t>
            </a:r>
            <a:endParaRPr lang="en-US" altLang="zh-CN" sz="2800" baseline="-25000" dirty="0">
              <a:latin typeface="Arial" panose="020B0604020202020204" pitchFamily="34" charset="0"/>
            </a:endParaRPr>
          </a:p>
        </p:txBody>
      </p:sp>
      <p:sp>
        <p:nvSpPr>
          <p:cNvPr id="88076" name="Rectangle 12"/>
          <p:cNvSpPr>
            <a:spLocks noChangeArrowheads="1"/>
          </p:cNvSpPr>
          <p:nvPr/>
        </p:nvSpPr>
        <p:spPr bwMode="auto">
          <a:xfrm>
            <a:off x="4876800" y="3927871"/>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latin typeface="Arial" panose="020B0604020202020204" pitchFamily="34" charset="0"/>
              </a:rPr>
              <a:t>ΔQ /Q</a:t>
            </a:r>
            <a:endParaRPr lang="en-US" altLang="zh-CN" sz="2800" dirty="0">
              <a:latin typeface="Arial" panose="020B0604020202020204" pitchFamily="34" charset="0"/>
            </a:endParaRPr>
          </a:p>
        </p:txBody>
      </p:sp>
      <p:sp>
        <p:nvSpPr>
          <p:cNvPr id="88077" name="Line 13"/>
          <p:cNvSpPr>
            <a:spLocks noChangeShapeType="1"/>
          </p:cNvSpPr>
          <p:nvPr/>
        </p:nvSpPr>
        <p:spPr bwMode="auto">
          <a:xfrm flipV="1">
            <a:off x="4876800" y="4461271"/>
            <a:ext cx="1676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88078" name="Rectangle 14"/>
          <p:cNvSpPr>
            <a:spLocks noChangeArrowheads="1"/>
          </p:cNvSpPr>
          <p:nvPr/>
        </p:nvSpPr>
        <p:spPr bwMode="auto">
          <a:xfrm>
            <a:off x="4800600" y="4461271"/>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a:latin typeface="Arial" panose="020B0604020202020204" pitchFamily="34" charset="0"/>
              </a:rPr>
              <a:t> </a:t>
            </a:r>
            <a:r>
              <a:rPr lang="en-US" altLang="zh-CN" sz="2800" dirty="0">
                <a:latin typeface="Arial" panose="020B0604020202020204" pitchFamily="34" charset="0"/>
              </a:rPr>
              <a:t>ΔP /P</a:t>
            </a:r>
            <a:endParaRPr lang="en-US" altLang="zh-CN" sz="2800" dirty="0">
              <a:latin typeface="Arial" panose="020B0604020202020204" pitchFamily="34" charset="0"/>
            </a:endParaRPr>
          </a:p>
        </p:txBody>
      </p:sp>
      <p:sp>
        <p:nvSpPr>
          <p:cNvPr id="88079" name="Rectangle 15"/>
          <p:cNvSpPr>
            <a:spLocks noChangeArrowheads="1"/>
          </p:cNvSpPr>
          <p:nvPr/>
        </p:nvSpPr>
        <p:spPr bwMode="auto">
          <a:xfrm>
            <a:off x="1187624" y="5375671"/>
            <a:ext cx="2093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zh-CN" altLang="en-US" sz="2800" b="1" dirty="0">
                <a:ea typeface="华文仿宋" panose="02010600040101010101" pitchFamily="2" charset="-122"/>
              </a:rPr>
              <a:t>中点公式：</a:t>
            </a:r>
            <a:endParaRPr lang="zh-CN" altLang="en-US" sz="2800" b="1" dirty="0">
              <a:ea typeface="华文仿宋" panose="02010600040101010101" pitchFamily="2" charset="-122"/>
            </a:endParaRPr>
          </a:p>
        </p:txBody>
      </p:sp>
      <p:sp>
        <p:nvSpPr>
          <p:cNvPr id="88080" name="Rectangle 16"/>
          <p:cNvSpPr>
            <a:spLocks noChangeArrowheads="1"/>
          </p:cNvSpPr>
          <p:nvPr/>
        </p:nvSpPr>
        <p:spPr bwMode="auto">
          <a:xfrm>
            <a:off x="2878088" y="5451871"/>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600" b="1" dirty="0">
                <a:latin typeface="Arial" panose="020B0604020202020204" pitchFamily="34" charset="0"/>
              </a:rPr>
              <a:t>e</a:t>
            </a:r>
            <a:r>
              <a:rPr lang="en-US" altLang="zh-CN" sz="2800" b="1" baseline="-25000" dirty="0">
                <a:latin typeface="Arial" panose="020B0604020202020204" pitchFamily="34" charset="0"/>
              </a:rPr>
              <a:t>S</a:t>
            </a:r>
            <a:endParaRPr lang="en-US" altLang="zh-CN" sz="2800" b="1" baseline="-25000" dirty="0">
              <a:latin typeface="Arial" panose="020B0604020202020204" pitchFamily="34" charset="0"/>
            </a:endParaRPr>
          </a:p>
        </p:txBody>
      </p:sp>
      <p:sp>
        <p:nvSpPr>
          <p:cNvPr id="88081" name="Rectangle 17"/>
          <p:cNvSpPr>
            <a:spLocks noChangeArrowheads="1"/>
          </p:cNvSpPr>
          <p:nvPr/>
        </p:nvSpPr>
        <p:spPr bwMode="auto">
          <a:xfrm>
            <a:off x="3393440" y="5516641"/>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dirty="0">
                <a:latin typeface="Arial" panose="020B0604020202020204" pitchFamily="34" charset="0"/>
              </a:rPr>
              <a:t>=</a:t>
            </a:r>
            <a:endParaRPr lang="en-US" altLang="zh-CN" sz="2800" baseline="-25000" dirty="0">
              <a:latin typeface="Arial" panose="020B0604020202020204" pitchFamily="34" charset="0"/>
            </a:endParaRPr>
          </a:p>
        </p:txBody>
      </p:sp>
      <p:sp>
        <p:nvSpPr>
          <p:cNvPr id="88082" name="Line 18"/>
          <p:cNvSpPr>
            <a:spLocks noChangeShapeType="1"/>
          </p:cNvSpPr>
          <p:nvPr/>
        </p:nvSpPr>
        <p:spPr bwMode="auto">
          <a:xfrm flipV="1">
            <a:off x="3886200" y="5909071"/>
            <a:ext cx="31242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grpSp>
        <p:nvGrpSpPr>
          <p:cNvPr id="2" name="Group 19"/>
          <p:cNvGrpSpPr/>
          <p:nvPr/>
        </p:nvGrpSpPr>
        <p:grpSpPr bwMode="auto">
          <a:xfrm>
            <a:off x="3962400" y="4918471"/>
            <a:ext cx="2819400" cy="1052513"/>
            <a:chOff x="0" y="0"/>
            <a:chExt cx="1776" cy="663"/>
          </a:xfrm>
        </p:grpSpPr>
        <p:sp>
          <p:nvSpPr>
            <p:cNvPr id="80922" name="Rectangle 20"/>
            <p:cNvSpPr>
              <a:spLocks noChangeArrowheads="1"/>
            </p:cNvSpPr>
            <p:nvPr/>
          </p:nvSpPr>
          <p:spPr bwMode="auto">
            <a:xfrm>
              <a:off x="0" y="183"/>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latin typeface="Arial" panose="020B0604020202020204" pitchFamily="34" charset="0"/>
                </a:rPr>
                <a:t>ΔQ </a:t>
              </a:r>
              <a:endParaRPr lang="en-US" altLang="zh-CN" sz="2800" dirty="0">
                <a:latin typeface="Arial" panose="020B0604020202020204" pitchFamily="34" charset="0"/>
              </a:endParaRPr>
            </a:p>
          </p:txBody>
        </p:sp>
        <p:sp>
          <p:nvSpPr>
            <p:cNvPr id="80923" name="Rectangle 21"/>
            <p:cNvSpPr>
              <a:spLocks noChangeArrowheads="1"/>
            </p:cNvSpPr>
            <p:nvPr/>
          </p:nvSpPr>
          <p:spPr bwMode="auto">
            <a:xfrm>
              <a:off x="720" y="0"/>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latin typeface="Arial" panose="020B0604020202020204" pitchFamily="34" charset="0"/>
                </a:rPr>
                <a:t>Q</a:t>
              </a:r>
              <a:r>
                <a:rPr lang="en-US" altLang="zh-CN" sz="2800" baseline="-25000" dirty="0">
                  <a:latin typeface="Arial" panose="020B0604020202020204" pitchFamily="34" charset="0"/>
                </a:rPr>
                <a:t>A </a:t>
              </a:r>
              <a:r>
                <a:rPr lang="en-US" altLang="zh-CN" sz="2800" dirty="0">
                  <a:latin typeface="Arial" panose="020B0604020202020204" pitchFamily="34" charset="0"/>
                </a:rPr>
                <a:t>+Q</a:t>
              </a:r>
              <a:r>
                <a:rPr lang="en-US" altLang="zh-CN" sz="2800" baseline="-25000" dirty="0">
                  <a:latin typeface="Arial" panose="020B0604020202020204" pitchFamily="34" charset="0"/>
                </a:rPr>
                <a:t>B</a:t>
              </a:r>
              <a:endParaRPr lang="en-US" altLang="zh-CN" sz="2800" dirty="0">
                <a:latin typeface="Arial" panose="020B0604020202020204" pitchFamily="34" charset="0"/>
              </a:endParaRPr>
            </a:p>
          </p:txBody>
        </p:sp>
        <p:sp>
          <p:nvSpPr>
            <p:cNvPr id="80924" name="Line 22"/>
            <p:cNvSpPr>
              <a:spLocks noChangeShapeType="1"/>
            </p:cNvSpPr>
            <p:nvPr/>
          </p:nvSpPr>
          <p:spPr bwMode="auto">
            <a:xfrm flipV="1">
              <a:off x="672" y="336"/>
              <a:ext cx="91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80925" name="Rectangle 23"/>
            <p:cNvSpPr>
              <a:spLocks noChangeArrowheads="1"/>
            </p:cNvSpPr>
            <p:nvPr/>
          </p:nvSpPr>
          <p:spPr bwMode="auto">
            <a:xfrm>
              <a:off x="672" y="33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a:latin typeface="Arial" panose="020B0604020202020204" pitchFamily="34" charset="0"/>
                </a:rPr>
                <a:t>      </a:t>
              </a:r>
              <a:r>
                <a:rPr lang="en-US" altLang="zh-CN" sz="2800" dirty="0">
                  <a:latin typeface="Arial" panose="020B0604020202020204" pitchFamily="34" charset="0"/>
                </a:rPr>
                <a:t>2</a:t>
              </a:r>
              <a:endParaRPr lang="en-US" altLang="zh-CN" sz="2800" dirty="0">
                <a:latin typeface="Arial" panose="020B0604020202020204" pitchFamily="34" charset="0"/>
              </a:endParaRPr>
            </a:p>
          </p:txBody>
        </p:sp>
        <p:sp>
          <p:nvSpPr>
            <p:cNvPr id="80926" name="Line 24"/>
            <p:cNvSpPr>
              <a:spLocks noChangeShapeType="1"/>
            </p:cNvSpPr>
            <p:nvPr/>
          </p:nvSpPr>
          <p:spPr bwMode="auto">
            <a:xfrm flipV="1">
              <a:off x="528" y="96"/>
              <a:ext cx="144" cy="384"/>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3" name="Group 25"/>
          <p:cNvGrpSpPr/>
          <p:nvPr/>
        </p:nvGrpSpPr>
        <p:grpSpPr bwMode="auto">
          <a:xfrm>
            <a:off x="3962400" y="5909071"/>
            <a:ext cx="2667000" cy="976313"/>
            <a:chOff x="0" y="0"/>
            <a:chExt cx="1680" cy="615"/>
          </a:xfrm>
        </p:grpSpPr>
        <p:sp>
          <p:nvSpPr>
            <p:cNvPr id="80917" name="Rectangle 26"/>
            <p:cNvSpPr>
              <a:spLocks noChangeArrowheads="1"/>
            </p:cNvSpPr>
            <p:nvPr/>
          </p:nvSpPr>
          <p:spPr bwMode="auto">
            <a:xfrm>
              <a:off x="0" y="48"/>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latin typeface="Arial" panose="020B0604020202020204" pitchFamily="34" charset="0"/>
                </a:rPr>
                <a:t>ΔP</a:t>
              </a:r>
              <a:endParaRPr lang="en-US" altLang="zh-CN" sz="2800" dirty="0">
                <a:latin typeface="Arial" panose="020B0604020202020204" pitchFamily="34" charset="0"/>
              </a:endParaRPr>
            </a:p>
          </p:txBody>
        </p:sp>
        <p:sp>
          <p:nvSpPr>
            <p:cNvPr id="80918" name="Line 27"/>
            <p:cNvSpPr>
              <a:spLocks noChangeShapeType="1"/>
            </p:cNvSpPr>
            <p:nvPr/>
          </p:nvSpPr>
          <p:spPr bwMode="auto">
            <a:xfrm flipV="1">
              <a:off x="480" y="48"/>
              <a:ext cx="144" cy="384"/>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80919" name="Rectangle 28"/>
            <p:cNvSpPr>
              <a:spLocks noChangeArrowheads="1"/>
            </p:cNvSpPr>
            <p:nvPr/>
          </p:nvSpPr>
          <p:spPr bwMode="auto">
            <a:xfrm>
              <a:off x="624" y="0"/>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latin typeface="Arial" panose="020B0604020202020204" pitchFamily="34" charset="0"/>
                </a:rPr>
                <a:t>P</a:t>
              </a:r>
              <a:r>
                <a:rPr lang="en-US" altLang="zh-CN" sz="2800" baseline="-25000" dirty="0">
                  <a:latin typeface="Arial" panose="020B0604020202020204" pitchFamily="34" charset="0"/>
                </a:rPr>
                <a:t>A </a:t>
              </a:r>
              <a:r>
                <a:rPr lang="en-US" altLang="zh-CN" sz="2800" dirty="0">
                  <a:latin typeface="Arial" panose="020B0604020202020204" pitchFamily="34" charset="0"/>
                </a:rPr>
                <a:t>+P</a:t>
              </a:r>
              <a:r>
                <a:rPr lang="en-US" altLang="zh-CN" sz="2800" baseline="-25000" dirty="0">
                  <a:latin typeface="Arial" panose="020B0604020202020204" pitchFamily="34" charset="0"/>
                </a:rPr>
                <a:t>B</a:t>
              </a:r>
              <a:endParaRPr lang="en-US" altLang="zh-CN" sz="2800" dirty="0">
                <a:latin typeface="Arial" panose="020B0604020202020204" pitchFamily="34" charset="0"/>
              </a:endParaRPr>
            </a:p>
          </p:txBody>
        </p:sp>
        <p:sp>
          <p:nvSpPr>
            <p:cNvPr id="80920" name="Line 29"/>
            <p:cNvSpPr>
              <a:spLocks noChangeShapeType="1"/>
            </p:cNvSpPr>
            <p:nvPr/>
          </p:nvSpPr>
          <p:spPr bwMode="auto">
            <a:xfrm flipV="1">
              <a:off x="624" y="288"/>
              <a:ext cx="91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80921" name="Rectangle 30"/>
            <p:cNvSpPr>
              <a:spLocks noChangeArrowheads="1"/>
            </p:cNvSpPr>
            <p:nvPr/>
          </p:nvSpPr>
          <p:spPr bwMode="auto">
            <a:xfrm>
              <a:off x="528" y="288"/>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a:latin typeface="Arial" panose="020B0604020202020204" pitchFamily="34" charset="0"/>
                </a:rPr>
                <a:t>      </a:t>
              </a:r>
              <a:r>
                <a:rPr lang="en-US" altLang="zh-CN" sz="2800" dirty="0">
                  <a:latin typeface="Arial" panose="020B0604020202020204" pitchFamily="34" charset="0"/>
                </a:rPr>
                <a:t>2</a:t>
              </a:r>
              <a:endParaRPr lang="en-US" altLang="zh-CN" sz="28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 calcmode="lin" valueType="num">
                                      <p:cBhvr additive="base">
                                        <p:cTn id="7" dur="500" fill="hold"/>
                                        <p:tgtEl>
                                          <p:spTgt spid="8806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067"/>
                                        </p:tgtEl>
                                        <p:attrNameLst>
                                          <p:attrName>style.visibility</p:attrName>
                                        </p:attrNameLst>
                                      </p:cBhvr>
                                      <p:to>
                                        <p:strVal val="visible"/>
                                      </p:to>
                                    </p:set>
                                    <p:anim calcmode="lin" valueType="num">
                                      <p:cBhvr additive="base">
                                        <p:cTn id="13" dur="500" fill="hold"/>
                                        <p:tgtEl>
                                          <p:spTgt spid="88067"/>
                                        </p:tgtEl>
                                        <p:attrNameLst>
                                          <p:attrName>ppt_x</p:attrName>
                                        </p:attrNameLst>
                                      </p:cBhvr>
                                      <p:tavLst>
                                        <p:tav tm="0">
                                          <p:val>
                                            <p:strVal val="1+#ppt_w/2"/>
                                          </p:val>
                                        </p:tav>
                                        <p:tav tm="100000">
                                          <p:val>
                                            <p:strVal val="#ppt_x"/>
                                          </p:val>
                                        </p:tav>
                                      </p:tavLst>
                                    </p:anim>
                                    <p:anim calcmode="lin" valueType="num">
                                      <p:cBhvr additive="base">
                                        <p:cTn id="14"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8"/>
                                        </p:tgtEl>
                                        <p:attrNameLst>
                                          <p:attrName>style.visibility</p:attrName>
                                        </p:attrNameLst>
                                      </p:cBhvr>
                                      <p:to>
                                        <p:strVal val="visible"/>
                                      </p:to>
                                    </p:set>
                                    <p:anim calcmode="lin" valueType="num">
                                      <p:cBhvr additive="base">
                                        <p:cTn id="19" dur="500" fill="hold"/>
                                        <p:tgtEl>
                                          <p:spTgt spid="88068"/>
                                        </p:tgtEl>
                                        <p:attrNameLst>
                                          <p:attrName>ppt_x</p:attrName>
                                        </p:attrNameLst>
                                      </p:cBhvr>
                                      <p:tavLst>
                                        <p:tav tm="0">
                                          <p:val>
                                            <p:strVal val="0-#ppt_w/2"/>
                                          </p:val>
                                        </p:tav>
                                        <p:tav tm="100000">
                                          <p:val>
                                            <p:strVal val="#ppt_x"/>
                                          </p:val>
                                        </p:tav>
                                      </p:tavLst>
                                    </p:anim>
                                    <p:anim calcmode="lin" valueType="num">
                                      <p:cBhvr additive="base">
                                        <p:cTn id="20"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8069"/>
                                        </p:tgtEl>
                                        <p:attrNameLst>
                                          <p:attrName>style.visibility</p:attrName>
                                        </p:attrNameLst>
                                      </p:cBhvr>
                                      <p:to>
                                        <p:strVal val="visible"/>
                                      </p:to>
                                    </p:set>
                                    <p:animEffect transition="in" filter="blinds(horizontal)">
                                      <p:cBhvr>
                                        <p:cTn id="25" dur="500"/>
                                        <p:tgtEl>
                                          <p:spTgt spid="8806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8070"/>
                                        </p:tgtEl>
                                        <p:attrNameLst>
                                          <p:attrName>style.visibility</p:attrName>
                                        </p:attrNameLst>
                                      </p:cBhvr>
                                      <p:to>
                                        <p:strVal val="visible"/>
                                      </p:to>
                                    </p:set>
                                    <p:animEffect transition="in" filter="box(in)">
                                      <p:cBhvr>
                                        <p:cTn id="30" dur="500"/>
                                        <p:tgtEl>
                                          <p:spTgt spid="8807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8071"/>
                                        </p:tgtEl>
                                        <p:attrNameLst>
                                          <p:attrName>style.visibility</p:attrName>
                                        </p:attrNameLst>
                                      </p:cBhvr>
                                      <p:to>
                                        <p:strVal val="visible"/>
                                      </p:to>
                                    </p:set>
                                    <p:animEffect transition="in" filter="blinds(horizontal)">
                                      <p:cBhvr>
                                        <p:cTn id="35" dur="500"/>
                                        <p:tgtEl>
                                          <p:spTgt spid="8807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8072"/>
                                        </p:tgtEl>
                                        <p:attrNameLst>
                                          <p:attrName>style.visibility</p:attrName>
                                        </p:attrNameLst>
                                      </p:cBhvr>
                                      <p:to>
                                        <p:strVal val="visible"/>
                                      </p:to>
                                    </p:set>
                                    <p:animEffect transition="in" filter="blinds(horizontal)">
                                      <p:cBhvr>
                                        <p:cTn id="40" dur="500"/>
                                        <p:tgtEl>
                                          <p:spTgt spid="8807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8073"/>
                                        </p:tgtEl>
                                        <p:attrNameLst>
                                          <p:attrName>style.visibility</p:attrName>
                                        </p:attrNameLst>
                                      </p:cBhvr>
                                      <p:to>
                                        <p:strVal val="visible"/>
                                      </p:to>
                                    </p:set>
                                    <p:anim calcmode="lin" valueType="num">
                                      <p:cBhvr additive="base">
                                        <p:cTn id="45" dur="500" fill="hold"/>
                                        <p:tgtEl>
                                          <p:spTgt spid="88073"/>
                                        </p:tgtEl>
                                        <p:attrNameLst>
                                          <p:attrName>ppt_x</p:attrName>
                                        </p:attrNameLst>
                                      </p:cBhvr>
                                      <p:tavLst>
                                        <p:tav tm="0">
                                          <p:val>
                                            <p:strVal val="0-#ppt_w/2"/>
                                          </p:val>
                                        </p:tav>
                                        <p:tav tm="100000">
                                          <p:val>
                                            <p:strVal val="#ppt_x"/>
                                          </p:val>
                                        </p:tav>
                                      </p:tavLst>
                                    </p:anim>
                                    <p:anim calcmode="lin" valueType="num">
                                      <p:cBhvr additive="base">
                                        <p:cTn id="46" dur="500" fill="hold"/>
                                        <p:tgtEl>
                                          <p:spTgt spid="8807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88074"/>
                                        </p:tgtEl>
                                        <p:attrNameLst>
                                          <p:attrName>style.visibility</p:attrName>
                                        </p:attrNameLst>
                                      </p:cBhvr>
                                      <p:to>
                                        <p:strVal val="visible"/>
                                      </p:to>
                                    </p:set>
                                    <p:animEffect transition="in" filter="blinds(horizontal)">
                                      <p:cBhvr>
                                        <p:cTn id="51" dur="500"/>
                                        <p:tgtEl>
                                          <p:spTgt spid="8807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8075"/>
                                        </p:tgtEl>
                                        <p:attrNameLst>
                                          <p:attrName>style.visibility</p:attrName>
                                        </p:attrNameLst>
                                      </p:cBhvr>
                                      <p:to>
                                        <p:strVal val="visible"/>
                                      </p:to>
                                    </p:set>
                                    <p:animEffect transition="in" filter="blinds(horizontal)">
                                      <p:cBhvr>
                                        <p:cTn id="56" dur="500"/>
                                        <p:tgtEl>
                                          <p:spTgt spid="88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88076"/>
                                        </p:tgtEl>
                                        <p:attrNameLst>
                                          <p:attrName>style.visibility</p:attrName>
                                        </p:attrNameLst>
                                      </p:cBhvr>
                                      <p:to>
                                        <p:strVal val="visible"/>
                                      </p:to>
                                    </p:set>
                                    <p:animEffect transition="in" filter="blinds(horizontal)">
                                      <p:cBhvr>
                                        <p:cTn id="61" dur="500"/>
                                        <p:tgtEl>
                                          <p:spTgt spid="8807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88077"/>
                                        </p:tgtEl>
                                        <p:attrNameLst>
                                          <p:attrName>style.visibility</p:attrName>
                                        </p:attrNameLst>
                                      </p:cBhvr>
                                      <p:to>
                                        <p:strVal val="visible"/>
                                      </p:to>
                                    </p:set>
                                    <p:animEffect transition="in" filter="box(in)">
                                      <p:cBhvr>
                                        <p:cTn id="66" dur="500"/>
                                        <p:tgtEl>
                                          <p:spTgt spid="8807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8078"/>
                                        </p:tgtEl>
                                        <p:attrNameLst>
                                          <p:attrName>style.visibility</p:attrName>
                                        </p:attrNameLst>
                                      </p:cBhvr>
                                      <p:to>
                                        <p:strVal val="visible"/>
                                      </p:to>
                                    </p:set>
                                    <p:animEffect transition="in" filter="blinds(horizontal)">
                                      <p:cBhvr>
                                        <p:cTn id="71" dur="500"/>
                                        <p:tgtEl>
                                          <p:spTgt spid="8807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88079"/>
                                        </p:tgtEl>
                                        <p:attrNameLst>
                                          <p:attrName>style.visibility</p:attrName>
                                        </p:attrNameLst>
                                      </p:cBhvr>
                                      <p:to>
                                        <p:strVal val="visible"/>
                                      </p:to>
                                    </p:set>
                                    <p:anim calcmode="lin" valueType="num">
                                      <p:cBhvr additive="base">
                                        <p:cTn id="76" dur="500" fill="hold"/>
                                        <p:tgtEl>
                                          <p:spTgt spid="88079"/>
                                        </p:tgtEl>
                                        <p:attrNameLst>
                                          <p:attrName>ppt_x</p:attrName>
                                        </p:attrNameLst>
                                      </p:cBhvr>
                                      <p:tavLst>
                                        <p:tav tm="0">
                                          <p:val>
                                            <p:strVal val="0-#ppt_w/2"/>
                                          </p:val>
                                        </p:tav>
                                        <p:tav tm="100000">
                                          <p:val>
                                            <p:strVal val="#ppt_x"/>
                                          </p:val>
                                        </p:tav>
                                      </p:tavLst>
                                    </p:anim>
                                    <p:anim calcmode="lin" valueType="num">
                                      <p:cBhvr additive="base">
                                        <p:cTn id="77" dur="500" fill="hold"/>
                                        <p:tgtEl>
                                          <p:spTgt spid="88079"/>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88080"/>
                                        </p:tgtEl>
                                        <p:attrNameLst>
                                          <p:attrName>style.visibility</p:attrName>
                                        </p:attrNameLst>
                                      </p:cBhvr>
                                      <p:to>
                                        <p:strVal val="visible"/>
                                      </p:to>
                                    </p:set>
                                    <p:animEffect transition="in" filter="blinds(horizontal)">
                                      <p:cBhvr>
                                        <p:cTn id="82" dur="500"/>
                                        <p:tgtEl>
                                          <p:spTgt spid="8808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88081"/>
                                        </p:tgtEl>
                                        <p:attrNameLst>
                                          <p:attrName>style.visibility</p:attrName>
                                        </p:attrNameLst>
                                      </p:cBhvr>
                                      <p:to>
                                        <p:strVal val="visible"/>
                                      </p:to>
                                    </p:set>
                                    <p:animEffect transition="in" filter="blinds(horizontal)">
                                      <p:cBhvr>
                                        <p:cTn id="87" dur="500"/>
                                        <p:tgtEl>
                                          <p:spTgt spid="8808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linds(horizontal)">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88082"/>
                                        </p:tgtEl>
                                        <p:attrNameLst>
                                          <p:attrName>style.visibility</p:attrName>
                                        </p:attrNameLst>
                                      </p:cBhvr>
                                      <p:to>
                                        <p:strVal val="visible"/>
                                      </p:to>
                                    </p:set>
                                    <p:animEffect transition="in" filter="box(in)">
                                      <p:cBhvr>
                                        <p:cTn id="97" dur="500"/>
                                        <p:tgtEl>
                                          <p:spTgt spid="8808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blinds(horizontal)">
                                      <p:cBhvr>
                                        <p:cTn id="102" dur="500"/>
                                        <p:tgtEl>
                                          <p:spTgt spid="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0-#ppt_w/2"/>
                                          </p:val>
                                        </p:tav>
                                        <p:tav tm="100000">
                                          <p:val>
                                            <p:strVal val="#ppt_x"/>
                                          </p:val>
                                        </p:tav>
                                      </p:tavLst>
                                    </p:anim>
                                    <p:anim calcmode="lin" valueType="num">
                                      <p:cBhvr additive="base">
                                        <p:cTn id="10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88066" grpId="0" autoUpdateAnimBg="0" build="p"/>
      <p:bldP spid="88067" grpId="0" animBg="1" autoUpdateAnimBg="0"/>
      <p:bldP spid="88068" grpId="0" autoUpdateAnimBg="0"/>
      <p:bldP spid="88069" grpId="0" autoUpdateAnimBg="0"/>
      <p:bldP spid="88070" grpId="0" animBg="1"/>
      <p:bldP spid="88071" grpId="0" autoUpdateAnimBg="0"/>
      <p:bldP spid="88072" grpId="0" autoUpdateAnimBg="0"/>
      <p:bldP spid="88073" grpId="0" autoUpdateAnimBg="0"/>
      <p:bldP spid="88074" grpId="0" autoUpdateAnimBg="0"/>
      <p:bldP spid="88075" grpId="0" autoUpdateAnimBg="0"/>
      <p:bldP spid="88076" grpId="0" autoUpdateAnimBg="0"/>
      <p:bldP spid="88077" grpId="0" animBg="1"/>
      <p:bldP spid="88078" grpId="0" autoUpdateAnimBg="0"/>
      <p:bldP spid="88079" grpId="0" autoUpdateAnimBg="0"/>
      <p:bldP spid="88080" grpId="0" autoUpdateAnimBg="0"/>
      <p:bldP spid="88081" grpId="0" autoUpdateAnimBg="0"/>
      <p:bldP spid="880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zh-CN" altLang="en-US" b="1" dirty="0">
                <a:solidFill>
                  <a:srgbClr val="C00000"/>
                </a:solidFill>
              </a:rPr>
              <a:t>教学目标</a:t>
            </a:r>
            <a:endParaRPr lang="en-US" altLang="zh-CN" b="1" dirty="0">
              <a:solidFill>
                <a:srgbClr val="C00000"/>
              </a:solidFill>
            </a:endParaRPr>
          </a:p>
          <a:p>
            <a:pPr marL="0" indent="0">
              <a:buNone/>
            </a:pPr>
            <a:r>
              <a:rPr lang="en-US" altLang="zh-CN" dirty="0"/>
              <a:t>      </a:t>
            </a:r>
            <a:r>
              <a:rPr lang="en-US" altLang="zh-CN" dirty="0" smtClean="0"/>
              <a:t> </a:t>
            </a:r>
            <a:r>
              <a:rPr lang="en-US" altLang="zh-CN" dirty="0" smtClean="0">
                <a:latin typeface="楷体" panose="02010609060101010101" pitchFamily="49" charset="-122"/>
                <a:ea typeface="楷体" panose="02010609060101010101" pitchFamily="49" charset="-122"/>
              </a:rPr>
              <a:t>1</a:t>
            </a:r>
            <a:r>
              <a:rPr lang="zh-CN" altLang="en-US" dirty="0" smtClean="0">
                <a:latin typeface="楷体" panose="02010609060101010101" pitchFamily="49" charset="-122"/>
                <a:ea typeface="楷体" panose="02010609060101010101" pitchFamily="49" charset="-122"/>
              </a:rPr>
              <a:t>、掌握需求的收入弹性的概念和分类</a:t>
            </a:r>
            <a:endParaRPr lang="en-US" altLang="zh-CN" dirty="0" smtClean="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   2</a:t>
            </a:r>
            <a:r>
              <a:rPr lang="zh-CN" altLang="en-US" dirty="0" smtClean="0">
                <a:latin typeface="楷体" panose="02010609060101010101" pitchFamily="49" charset="-122"/>
                <a:ea typeface="楷体" panose="02010609060101010101" pitchFamily="49" charset="-122"/>
              </a:rPr>
              <a:t>、掌握恩格尔定律</a:t>
            </a:r>
            <a:endParaRPr lang="en-US" altLang="zh-CN" dirty="0" smtClean="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   3</a:t>
            </a:r>
            <a:r>
              <a:rPr lang="zh-CN" altLang="en-US" dirty="0" smtClean="0">
                <a:latin typeface="楷体" panose="02010609060101010101" pitchFamily="49" charset="-122"/>
                <a:ea typeface="楷体" panose="02010609060101010101" pitchFamily="49" charset="-122"/>
              </a:rPr>
              <a:t>、了解需求的交叉弹性及应用</a:t>
            </a:r>
            <a:endParaRPr lang="en-US" altLang="zh-CN" dirty="0" smtClean="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   4</a:t>
            </a:r>
            <a:r>
              <a:rPr lang="zh-CN" altLang="en-US" dirty="0" smtClean="0">
                <a:latin typeface="楷体" panose="02010609060101010101" pitchFamily="49" charset="-122"/>
                <a:ea typeface="楷体" panose="02010609060101010101" pitchFamily="49" charset="-122"/>
              </a:rPr>
              <a:t>、了解供给的弹性和分类</a:t>
            </a:r>
            <a:endParaRPr lang="en-US" altLang="zh-CN" dirty="0" smtClean="0">
              <a:latin typeface="楷体" panose="02010609060101010101" pitchFamily="49" charset="-122"/>
              <a:ea typeface="楷体" panose="02010609060101010101" pitchFamily="49" charset="-122"/>
            </a:endParaRPr>
          </a:p>
          <a:p>
            <a:pPr marL="0" indent="0">
              <a:buNone/>
            </a:pPr>
            <a:r>
              <a:rPr lang="zh-CN" altLang="en-US" b="1" dirty="0" smtClean="0">
                <a:solidFill>
                  <a:srgbClr val="C00000"/>
                </a:solidFill>
              </a:rPr>
              <a:t>重点</a:t>
            </a:r>
            <a:r>
              <a:rPr lang="zh-CN" altLang="en-US" b="1" dirty="0">
                <a:solidFill>
                  <a:srgbClr val="C00000"/>
                </a:solidFill>
              </a:rPr>
              <a:t>：</a:t>
            </a:r>
            <a:endParaRPr lang="en-US" altLang="zh-CN" b="1" dirty="0">
              <a:solidFill>
                <a:srgbClr val="C00000"/>
              </a:solidFill>
            </a:endParaRPr>
          </a:p>
          <a:p>
            <a:pPr marL="0" indent="0">
              <a:buNone/>
            </a:pPr>
            <a:r>
              <a:rPr lang="en-US" altLang="zh-CN" b="1" dirty="0">
                <a:solidFill>
                  <a:srgbClr val="C00000"/>
                </a:solidFill>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恩格尔定律的内容和应用</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idx="4294967295"/>
          </p:nvPr>
        </p:nvSpPr>
        <p:spPr/>
        <p:txBody>
          <a:bodyPr vert="horz" wrap="square" anchor="ctr" anchorCtr="0"/>
          <a:p>
            <a:r>
              <a:rPr lang="zh-CN" altLang="en-US" sz="3600">
                <a:ea typeface="宋体" panose="02010600030101010101" pitchFamily="2" charset="-122"/>
              </a:rPr>
              <a:t>供给价格弹性</a:t>
            </a:r>
            <a:endParaRPr lang="zh-CN" altLang="en-US" sz="3600">
              <a:ea typeface="宋体" panose="02010600030101010101" pitchFamily="2" charset="-122"/>
            </a:endParaRPr>
          </a:p>
        </p:txBody>
      </p:sp>
      <p:sp>
        <p:nvSpPr>
          <p:cNvPr id="68611" name="Rectangle 3"/>
          <p:cNvSpPr>
            <a:spLocks noGrp="1"/>
          </p:cNvSpPr>
          <p:nvPr>
            <p:ph type="body" idx="4294967295"/>
          </p:nvPr>
        </p:nvSpPr>
        <p:spPr>
          <a:xfrm>
            <a:off x="403225" y="2373313"/>
            <a:ext cx="8185150" cy="1127125"/>
          </a:xfrm>
        </p:spPr>
        <p:txBody>
          <a:bodyPr vert="horz" wrap="square" anchor="t" anchorCtr="0"/>
          <a:p>
            <a:r>
              <a:rPr lang="zh-CN" altLang="x-none" dirty="0">
                <a:solidFill>
                  <a:srgbClr val="CC0000"/>
                </a:solidFill>
                <a:ea typeface="宋体" panose="02010600030101010101" pitchFamily="2" charset="-122"/>
              </a:rPr>
              <a:t>供给价格弹性</a:t>
            </a:r>
            <a:r>
              <a:rPr lang="zh-CN" altLang="x-none" dirty="0">
                <a:ea typeface="宋体" panose="02010600030101010101" pitchFamily="2" charset="-122"/>
              </a:rPr>
              <a:t>衡量一种物品供给量对其价格变动反应程度的指标</a:t>
            </a:r>
            <a:endParaRPr lang="zh-CN" altLang="x-none" dirty="0">
              <a:ea typeface="宋体" panose="02010600030101010101" pitchFamily="2" charset="-122"/>
            </a:endParaRPr>
          </a:p>
        </p:txBody>
      </p:sp>
      <p:grpSp>
        <p:nvGrpSpPr>
          <p:cNvPr id="68612" name="组合 68611"/>
          <p:cNvGrpSpPr/>
          <p:nvPr/>
        </p:nvGrpSpPr>
        <p:grpSpPr>
          <a:xfrm>
            <a:off x="769938" y="1027113"/>
            <a:ext cx="7646987" cy="1212850"/>
            <a:chOff x="0" y="0"/>
            <a:chExt cx="4817" cy="764"/>
          </a:xfrm>
        </p:grpSpPr>
        <p:sp>
          <p:nvSpPr>
            <p:cNvPr id="68613" name="Rectangle 5"/>
            <p:cNvSpPr/>
            <p:nvPr/>
          </p:nvSpPr>
          <p:spPr>
            <a:xfrm>
              <a:off x="0" y="0"/>
              <a:ext cx="4817" cy="764"/>
            </a:xfrm>
            <a:prstGeom prst="rect">
              <a:avLst/>
            </a:prstGeom>
            <a:solidFill>
              <a:srgbClr val="FFFFCC"/>
            </a:solidFill>
            <a:ln w="9525">
              <a:noFill/>
            </a:ln>
          </p:spPr>
          <p:txBody>
            <a:bodyPr wrap="none" anchor="ctr" anchorCtr="0"/>
            <a:p>
              <a:endParaRPr lang="zh-CN" altLang="x-none" dirty="0">
                <a:ea typeface="宋体" panose="02010600030101010101" pitchFamily="2" charset="-122"/>
              </a:endParaRPr>
            </a:p>
          </p:txBody>
        </p:sp>
        <p:grpSp>
          <p:nvGrpSpPr>
            <p:cNvPr id="68614" name="组合 68613"/>
            <p:cNvGrpSpPr/>
            <p:nvPr/>
          </p:nvGrpSpPr>
          <p:grpSpPr>
            <a:xfrm>
              <a:off x="52" y="23"/>
              <a:ext cx="4683" cy="693"/>
              <a:chOff x="0" y="0"/>
              <a:chExt cx="4683" cy="693"/>
            </a:xfrm>
          </p:grpSpPr>
          <p:sp>
            <p:nvSpPr>
              <p:cNvPr id="68615" name="Text Box 7"/>
              <p:cNvSpPr txBox="1"/>
              <p:nvPr/>
            </p:nvSpPr>
            <p:spPr>
              <a:xfrm>
                <a:off x="0" y="68"/>
                <a:ext cx="1589"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供给价格弹性</a:t>
                </a:r>
                <a:endParaRPr lang="zh-CN" altLang="x-none" sz="2700" dirty="0">
                  <a:ea typeface="宋体" panose="02010600030101010101" pitchFamily="2" charset="-122"/>
                </a:endParaRPr>
              </a:p>
            </p:txBody>
          </p:sp>
          <p:sp>
            <p:nvSpPr>
              <p:cNvPr id="68616" name="Text Box 8"/>
              <p:cNvSpPr txBox="1"/>
              <p:nvPr/>
            </p:nvSpPr>
            <p:spPr>
              <a:xfrm>
                <a:off x="1638" y="206"/>
                <a:ext cx="289" cy="308"/>
              </a:xfrm>
              <a:prstGeom prst="rect">
                <a:avLst/>
              </a:prstGeom>
              <a:solidFill>
                <a:srgbClr val="FFFFCC"/>
              </a:solid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68617" name="Text Box 9"/>
              <p:cNvSpPr txBox="1"/>
              <p:nvPr/>
            </p:nvSpPr>
            <p:spPr>
              <a:xfrm>
                <a:off x="2031" y="0"/>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供给量变动百分比</a:t>
                </a:r>
                <a:endParaRPr lang="zh-CN" altLang="x-none" sz="2700" b="1" i="1" baseline="30000" dirty="0">
                  <a:ea typeface="宋体" panose="02010600030101010101" pitchFamily="2" charset="-122"/>
                </a:endParaRPr>
              </a:p>
            </p:txBody>
          </p:sp>
          <p:sp>
            <p:nvSpPr>
              <p:cNvPr id="68618" name="Text Box 10"/>
              <p:cNvSpPr txBox="1"/>
              <p:nvPr/>
            </p:nvSpPr>
            <p:spPr>
              <a:xfrm>
                <a:off x="2035" y="376"/>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价格变动百分比</a:t>
                </a:r>
                <a:endParaRPr lang="zh-CN" altLang="x-none" sz="2700" b="1" i="1" baseline="30000" dirty="0">
                  <a:ea typeface="宋体" panose="02010600030101010101" pitchFamily="2" charset="-122"/>
                </a:endParaRPr>
              </a:p>
            </p:txBody>
          </p:sp>
          <p:sp>
            <p:nvSpPr>
              <p:cNvPr id="68619" name="Line 11"/>
              <p:cNvSpPr/>
              <p:nvPr/>
            </p:nvSpPr>
            <p:spPr>
              <a:xfrm>
                <a:off x="2091" y="358"/>
                <a:ext cx="2546" cy="0"/>
              </a:xfrm>
              <a:prstGeom prst="line">
                <a:avLst/>
              </a:prstGeom>
              <a:ln w="12700" cap="flat" cmpd="sng">
                <a:solidFill>
                  <a:schemeClr val="tx1"/>
                </a:solidFill>
                <a:prstDash val="solid"/>
                <a:headEnd type="none" w="med" len="med"/>
                <a:tailEnd type="none" w="med" len="med"/>
              </a:ln>
            </p:spPr>
          </p:sp>
        </p:grpSp>
      </p:grpSp>
      <p:sp>
        <p:nvSpPr>
          <p:cNvPr id="68620" name="Rectangle 12"/>
          <p:cNvSpPr/>
          <p:nvPr/>
        </p:nvSpPr>
        <p:spPr>
          <a:xfrm>
            <a:off x="431800" y="3486150"/>
            <a:ext cx="8229600" cy="2503488"/>
          </a:xfrm>
          <a:prstGeom prst="rect">
            <a:avLst/>
          </a:prstGeom>
          <a:noFill/>
          <a:ln w="9525">
            <a:noFill/>
          </a:ln>
        </p:spPr>
        <p:txBody>
          <a:bodyPr/>
          <a:p>
            <a:pPr marL="342900" indent="-342900">
              <a:lnSpc>
                <a:spcPct val="105000"/>
              </a:lnSpc>
              <a:spcBef>
                <a:spcPct val="45000"/>
              </a:spcBef>
              <a:buClr>
                <a:srgbClr val="339966"/>
              </a:buClr>
              <a:buSzPct val="120000"/>
              <a:buFont typeface="Wingdings" panose="05000000000000000000" pitchFamily="2" charset="2"/>
              <a:buChar char="§"/>
            </a:pPr>
            <a:r>
              <a:rPr lang="zh-CN" altLang="x-none" sz="2800" dirty="0">
                <a:ea typeface="宋体" panose="02010600030101010101" pitchFamily="2" charset="-122"/>
              </a:rPr>
              <a:t>简单的说，它测量了卖者了价格敏感度</a:t>
            </a:r>
            <a:endParaRPr lang="zh-CN" altLang="x-none" sz="2800" dirty="0">
              <a:ea typeface="宋体" panose="02010600030101010101" pitchFamily="2" charset="-122"/>
            </a:endParaRPr>
          </a:p>
          <a:p>
            <a:pPr marL="342900" indent="-342900">
              <a:lnSpc>
                <a:spcPct val="105000"/>
              </a:lnSpc>
              <a:spcBef>
                <a:spcPct val="45000"/>
              </a:spcBef>
              <a:buClr>
                <a:srgbClr val="339966"/>
              </a:buClr>
              <a:buSzPct val="120000"/>
              <a:buFont typeface="Wingdings" panose="05000000000000000000" pitchFamily="2" charset="2"/>
              <a:buChar char="§"/>
            </a:pPr>
            <a:r>
              <a:rPr lang="zh-CN" altLang="x-none" sz="2800" dirty="0">
                <a:ea typeface="宋体" panose="02010600030101010101" pitchFamily="2" charset="-122"/>
              </a:rPr>
              <a:t>继续使用中点法计算变动的百分比</a:t>
            </a:r>
            <a:endParaRPr lang="zh-CN" altLang="x-none" sz="2800" dirty="0">
              <a:ea typeface="宋体" panose="02010600030101010101" pitchFamily="2" charset="-122"/>
            </a:endParaRPr>
          </a:p>
        </p:txBody>
      </p:sp>
      <p:sp>
        <p:nvSpPr>
          <p:cNvPr id="68621"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grpSp>
        <p:nvGrpSpPr>
          <p:cNvPr id="68622" name="组合 68621"/>
          <p:cNvGrpSpPr/>
          <p:nvPr/>
        </p:nvGrpSpPr>
        <p:grpSpPr>
          <a:xfrm>
            <a:off x="771525" y="1084263"/>
            <a:ext cx="7646988" cy="1212850"/>
            <a:chOff x="0" y="0"/>
            <a:chExt cx="4817" cy="764"/>
          </a:xfrm>
        </p:grpSpPr>
        <p:sp>
          <p:nvSpPr>
            <p:cNvPr id="68623" name="Rectangle 5"/>
            <p:cNvSpPr/>
            <p:nvPr/>
          </p:nvSpPr>
          <p:spPr>
            <a:xfrm>
              <a:off x="0" y="0"/>
              <a:ext cx="4817" cy="764"/>
            </a:xfrm>
            <a:prstGeom prst="rect">
              <a:avLst/>
            </a:prstGeom>
            <a:solidFill>
              <a:srgbClr val="FFFFCC"/>
            </a:solidFill>
            <a:ln w="9525">
              <a:noFill/>
            </a:ln>
          </p:spPr>
          <p:txBody>
            <a:bodyPr wrap="none" anchor="ctr" anchorCtr="0"/>
            <a:p>
              <a:endParaRPr lang="zh-CN" altLang="x-none" dirty="0">
                <a:ea typeface="宋体" panose="02010600030101010101" pitchFamily="2" charset="-122"/>
              </a:endParaRPr>
            </a:p>
          </p:txBody>
        </p:sp>
        <p:grpSp>
          <p:nvGrpSpPr>
            <p:cNvPr id="68624" name="组合 68623"/>
            <p:cNvGrpSpPr/>
            <p:nvPr/>
          </p:nvGrpSpPr>
          <p:grpSpPr>
            <a:xfrm>
              <a:off x="52" y="23"/>
              <a:ext cx="4683" cy="693"/>
              <a:chOff x="0" y="0"/>
              <a:chExt cx="4683" cy="693"/>
            </a:xfrm>
          </p:grpSpPr>
          <p:sp>
            <p:nvSpPr>
              <p:cNvPr id="68625" name="Text Box 7"/>
              <p:cNvSpPr txBox="1"/>
              <p:nvPr/>
            </p:nvSpPr>
            <p:spPr>
              <a:xfrm>
                <a:off x="0" y="68"/>
                <a:ext cx="1589"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供给价格弹性</a:t>
                </a:r>
                <a:endParaRPr lang="zh-CN" altLang="x-none" sz="2700" dirty="0">
                  <a:ea typeface="宋体" panose="02010600030101010101" pitchFamily="2" charset="-122"/>
                </a:endParaRPr>
              </a:p>
            </p:txBody>
          </p:sp>
          <p:sp>
            <p:nvSpPr>
              <p:cNvPr id="68626" name="Text Box 8"/>
              <p:cNvSpPr txBox="1"/>
              <p:nvPr/>
            </p:nvSpPr>
            <p:spPr>
              <a:xfrm>
                <a:off x="1638" y="206"/>
                <a:ext cx="289" cy="308"/>
              </a:xfrm>
              <a:prstGeom prst="rect">
                <a:avLst/>
              </a:prstGeom>
              <a:solidFill>
                <a:srgbClr val="FFFFCC"/>
              </a:solid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68627" name="Text Box 9"/>
              <p:cNvSpPr txBox="1"/>
              <p:nvPr/>
            </p:nvSpPr>
            <p:spPr>
              <a:xfrm>
                <a:off x="2031" y="0"/>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供给量变动百分比</a:t>
                </a:r>
                <a:endParaRPr lang="zh-CN" altLang="x-none" sz="2700" b="1" i="1" baseline="30000" dirty="0">
                  <a:ea typeface="宋体" panose="02010600030101010101" pitchFamily="2" charset="-122"/>
                </a:endParaRPr>
              </a:p>
            </p:txBody>
          </p:sp>
          <p:sp>
            <p:nvSpPr>
              <p:cNvPr id="68628" name="Text Box 10"/>
              <p:cNvSpPr txBox="1"/>
              <p:nvPr/>
            </p:nvSpPr>
            <p:spPr>
              <a:xfrm>
                <a:off x="2035" y="376"/>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价格变动百分比</a:t>
                </a:r>
                <a:endParaRPr lang="zh-CN" altLang="x-none" sz="2700" b="1" i="1" baseline="30000" dirty="0">
                  <a:ea typeface="宋体" panose="02010600030101010101" pitchFamily="2" charset="-122"/>
                </a:endParaRPr>
              </a:p>
            </p:txBody>
          </p:sp>
          <p:sp>
            <p:nvSpPr>
              <p:cNvPr id="68629" name="Line 11"/>
              <p:cNvSpPr/>
              <p:nvPr/>
            </p:nvSpPr>
            <p:spPr>
              <a:xfrm>
                <a:off x="2091" y="358"/>
                <a:ext cx="2546" cy="0"/>
              </a:xfrm>
              <a:prstGeom prst="line">
                <a:avLst/>
              </a:prstGeom>
              <a:ln w="12700" cap="flat" cmpd="sng">
                <a:solidFill>
                  <a:schemeClr val="tx1"/>
                </a:solidFill>
                <a:prstDash val="solid"/>
                <a:headEnd type="none" w="med" len="med"/>
                <a:tailEnd type="none" w="med" len="med"/>
              </a:ln>
            </p:spPr>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ssolve">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20">
                                            <p:txEl>
                                              <p:charRg st="0" end="18"/>
                                            </p:txEl>
                                          </p:spTgt>
                                        </p:tgtEl>
                                        <p:attrNameLst>
                                          <p:attrName>style.visibility</p:attrName>
                                        </p:attrNameLst>
                                      </p:cBhvr>
                                      <p:to>
                                        <p:strVal val="visible"/>
                                      </p:to>
                                    </p:set>
                                    <p:animEffect transition="in" filter="wipe(left)">
                                      <p:cBhvr>
                                        <p:cTn id="12" dur="500"/>
                                        <p:tgtEl>
                                          <p:spTgt spid="68620">
                                            <p:txEl>
                                              <p:charRg st="0" end="1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20">
                                            <p:txEl>
                                              <p:charRg st="18" end="34"/>
                                            </p:txEl>
                                          </p:spTgt>
                                        </p:tgtEl>
                                        <p:attrNameLst>
                                          <p:attrName>style.visibility</p:attrName>
                                        </p:attrNameLst>
                                      </p:cBhvr>
                                      <p:to>
                                        <p:strVal val="visible"/>
                                      </p:to>
                                    </p:set>
                                    <p:animEffect transition="in" filter="wipe(left)">
                                      <p:cBhvr>
                                        <p:cTn id="17" dur="500"/>
                                        <p:tgtEl>
                                          <p:spTgt spid="68620">
                                            <p:txEl>
                                              <p:charRg st="18" end="3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622"/>
                                        </p:tgtEl>
                                        <p:attrNameLst>
                                          <p:attrName>style.visibility</p:attrName>
                                        </p:attrNameLst>
                                      </p:cBhvr>
                                      <p:to>
                                        <p:strVal val="visible"/>
                                      </p:to>
                                    </p:set>
                                    <p:animEffect transition="in" filter="dissolve">
                                      <p:cBhvr>
                                        <p:cTn id="22"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0658" name="组合 70657"/>
          <p:cNvGrpSpPr/>
          <p:nvPr/>
        </p:nvGrpSpPr>
        <p:grpSpPr>
          <a:xfrm>
            <a:off x="7202488" y="3375025"/>
            <a:ext cx="547687" cy="2081213"/>
            <a:chOff x="0" y="0"/>
            <a:chExt cx="345" cy="1311"/>
          </a:xfrm>
        </p:grpSpPr>
        <p:sp>
          <p:nvSpPr>
            <p:cNvPr id="70659" name="Line 20"/>
            <p:cNvSpPr/>
            <p:nvPr/>
          </p:nvSpPr>
          <p:spPr>
            <a:xfrm>
              <a:off x="172" y="0"/>
              <a:ext cx="0" cy="1025"/>
            </a:xfrm>
            <a:prstGeom prst="line">
              <a:avLst/>
            </a:prstGeom>
            <a:ln w="9525" cap="flat" cmpd="sng">
              <a:solidFill>
                <a:srgbClr val="777777"/>
              </a:solidFill>
              <a:prstDash val="lgDash"/>
              <a:headEnd type="none" w="med" len="med"/>
              <a:tailEnd type="none" w="med" len="med"/>
            </a:ln>
          </p:spPr>
        </p:sp>
        <p:sp>
          <p:nvSpPr>
            <p:cNvPr id="70660" name="Text Box 27"/>
            <p:cNvSpPr txBox="1"/>
            <p:nvPr/>
          </p:nvSpPr>
          <p:spPr>
            <a:xfrm>
              <a:off x="0" y="1023"/>
              <a:ext cx="345"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grpSp>
      <p:sp>
        <p:nvSpPr>
          <p:cNvPr id="70661" name="Rectangle 2"/>
          <p:cNvSpPr>
            <a:spLocks noGrp="1"/>
          </p:cNvSpPr>
          <p:nvPr>
            <p:ph type="title" idx="4294967295"/>
          </p:nvPr>
        </p:nvSpPr>
        <p:spPr/>
        <p:txBody>
          <a:bodyPr vert="horz" wrap="square" anchor="ctr" anchorCtr="0"/>
          <a:p>
            <a:r>
              <a:rPr lang="zh-CN" altLang="en-US" sz="3600">
                <a:ea typeface="宋体" panose="02010600030101010101" pitchFamily="2" charset="-122"/>
              </a:rPr>
              <a:t>供给价格弹性</a:t>
            </a:r>
            <a:endParaRPr lang="zh-CN" altLang="en-US" sz="3600">
              <a:ea typeface="宋体" panose="02010600030101010101" pitchFamily="2" charset="-122"/>
            </a:endParaRPr>
          </a:p>
        </p:txBody>
      </p:sp>
      <p:sp>
        <p:nvSpPr>
          <p:cNvPr id="70662" name="Rectangle 3"/>
          <p:cNvSpPr>
            <a:spLocks noGrp="1"/>
          </p:cNvSpPr>
          <p:nvPr>
            <p:ph type="body" idx="4294967295"/>
          </p:nvPr>
        </p:nvSpPr>
        <p:spPr>
          <a:xfrm>
            <a:off x="808038" y="3136900"/>
            <a:ext cx="2132012" cy="1804988"/>
          </a:xfrm>
        </p:spPr>
        <p:txBody>
          <a:bodyPr vert="horz" wrap="square" anchor="t" anchorCtr="0"/>
          <a:p>
            <a:pPr marL="0" indent="0">
              <a:lnSpc>
                <a:spcPct val="85000"/>
              </a:lnSpc>
              <a:buNone/>
            </a:pPr>
            <a:r>
              <a:rPr lang="zh-CN" altLang="x-none" dirty="0">
                <a:ea typeface="宋体" panose="02010600030101010101" pitchFamily="2" charset="-122"/>
              </a:rPr>
              <a:t>供给价格弹性为：</a:t>
            </a:r>
            <a:r>
              <a:rPr lang="zh-CN" altLang="x-none" sz="3100" dirty="0">
                <a:ea typeface="宋体" panose="02010600030101010101" pitchFamily="2" charset="-122"/>
              </a:rPr>
              <a:t>  </a:t>
            </a:r>
            <a:endParaRPr lang="zh-CN" altLang="x-none" sz="3100" dirty="0">
              <a:ea typeface="宋体" panose="02010600030101010101" pitchFamily="2" charset="-122"/>
            </a:endParaRPr>
          </a:p>
        </p:txBody>
      </p:sp>
      <p:sp>
        <p:nvSpPr>
          <p:cNvPr id="70663"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grpSp>
        <p:nvGrpSpPr>
          <p:cNvPr id="70664" name="组合 70663"/>
          <p:cNvGrpSpPr/>
          <p:nvPr/>
        </p:nvGrpSpPr>
        <p:grpSpPr>
          <a:xfrm>
            <a:off x="5343525" y="2346325"/>
            <a:ext cx="3406775" cy="2876550"/>
            <a:chOff x="0" y="0"/>
            <a:chExt cx="2146" cy="1812"/>
          </a:xfrm>
        </p:grpSpPr>
        <p:grpSp>
          <p:nvGrpSpPr>
            <p:cNvPr id="70665" name="组合 70664"/>
            <p:cNvGrpSpPr/>
            <p:nvPr/>
          </p:nvGrpSpPr>
          <p:grpSpPr>
            <a:xfrm>
              <a:off x="195" y="261"/>
              <a:ext cx="1661" cy="1413"/>
              <a:chOff x="0" y="0"/>
              <a:chExt cx="2116" cy="2027"/>
            </a:xfrm>
          </p:grpSpPr>
          <p:sp>
            <p:nvSpPr>
              <p:cNvPr id="70666" name="Line 7"/>
              <p:cNvSpPr/>
              <p:nvPr/>
            </p:nvSpPr>
            <p:spPr>
              <a:xfrm>
                <a:off x="4" y="0"/>
                <a:ext cx="0" cy="2025"/>
              </a:xfrm>
              <a:prstGeom prst="line">
                <a:avLst/>
              </a:prstGeom>
              <a:ln w="12700" cap="flat" cmpd="sng">
                <a:solidFill>
                  <a:schemeClr val="tx1"/>
                </a:solidFill>
                <a:prstDash val="solid"/>
                <a:headEnd type="none" w="med" len="med"/>
                <a:tailEnd type="none" w="med" len="med"/>
              </a:ln>
            </p:spPr>
          </p:sp>
          <p:sp>
            <p:nvSpPr>
              <p:cNvPr id="70667" name="Line 8"/>
              <p:cNvSpPr/>
              <p:nvPr/>
            </p:nvSpPr>
            <p:spPr>
              <a:xfrm>
                <a:off x="0" y="2027"/>
                <a:ext cx="2116" cy="0"/>
              </a:xfrm>
              <a:prstGeom prst="line">
                <a:avLst/>
              </a:prstGeom>
              <a:ln w="12700" cap="flat" cmpd="sng">
                <a:solidFill>
                  <a:schemeClr val="tx1"/>
                </a:solidFill>
                <a:prstDash val="solid"/>
                <a:headEnd type="none" w="med" len="med"/>
                <a:tailEnd type="none" w="med" len="med"/>
              </a:ln>
            </p:spPr>
          </p:sp>
        </p:grpSp>
        <p:sp>
          <p:nvSpPr>
            <p:cNvPr id="70668" name="Text Box 9"/>
            <p:cNvSpPr txBox="1"/>
            <p:nvPr/>
          </p:nvSpPr>
          <p:spPr>
            <a:xfrm>
              <a:off x="0" y="0"/>
              <a:ext cx="387"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P</a:t>
              </a:r>
              <a:endParaRPr lang="en-US" altLang="zh-CN" sz="2400" b="1" i="1">
                <a:ea typeface="宋体" panose="02010600030101010101" pitchFamily="2" charset="-122"/>
              </a:endParaRPr>
            </a:p>
          </p:txBody>
        </p:sp>
        <p:sp>
          <p:nvSpPr>
            <p:cNvPr id="70669" name="Text Box 10"/>
            <p:cNvSpPr txBox="1"/>
            <p:nvPr/>
          </p:nvSpPr>
          <p:spPr>
            <a:xfrm>
              <a:off x="1759" y="1524"/>
              <a:ext cx="387"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endParaRPr lang="en-US" altLang="zh-CN" sz="2400" b="1" i="1">
                <a:ea typeface="宋体" panose="02010600030101010101" pitchFamily="2" charset="-122"/>
              </a:endParaRPr>
            </a:p>
          </p:txBody>
        </p:sp>
      </p:grpSp>
      <p:grpSp>
        <p:nvGrpSpPr>
          <p:cNvPr id="70670" name="组合 70669"/>
          <p:cNvGrpSpPr/>
          <p:nvPr/>
        </p:nvGrpSpPr>
        <p:grpSpPr>
          <a:xfrm>
            <a:off x="6370638" y="2566988"/>
            <a:ext cx="2190750" cy="2189162"/>
            <a:chOff x="0" y="0"/>
            <a:chExt cx="1380" cy="1379"/>
          </a:xfrm>
        </p:grpSpPr>
        <p:sp>
          <p:nvSpPr>
            <p:cNvPr id="70671" name="Line 12"/>
            <p:cNvSpPr/>
            <p:nvPr/>
          </p:nvSpPr>
          <p:spPr>
            <a:xfrm rot="6600000">
              <a:off x="-230" y="230"/>
              <a:ext cx="1379" cy="919"/>
            </a:xfrm>
            <a:prstGeom prst="line">
              <a:avLst/>
            </a:prstGeom>
            <a:ln w="38100" cap="flat" cmpd="sng">
              <a:solidFill>
                <a:srgbClr val="003399"/>
              </a:solidFill>
              <a:prstDash val="solid"/>
              <a:headEnd type="none" w="med" len="med"/>
              <a:tailEnd type="none" w="med" len="med"/>
            </a:ln>
          </p:spPr>
        </p:sp>
        <p:sp>
          <p:nvSpPr>
            <p:cNvPr id="70672" name="Text Box 13"/>
            <p:cNvSpPr txBox="1"/>
            <p:nvPr/>
          </p:nvSpPr>
          <p:spPr>
            <a:xfrm>
              <a:off x="1060" y="15"/>
              <a:ext cx="320"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S</a:t>
              </a:r>
              <a:endParaRPr lang="en-US" altLang="zh-CN" sz="2400" b="1" i="1">
                <a:ea typeface="宋体" panose="02010600030101010101" pitchFamily="2" charset="-122"/>
              </a:endParaRPr>
            </a:p>
          </p:txBody>
        </p:sp>
      </p:grpSp>
      <p:grpSp>
        <p:nvGrpSpPr>
          <p:cNvPr id="70673" name="组合 70672"/>
          <p:cNvGrpSpPr/>
          <p:nvPr/>
        </p:nvGrpSpPr>
        <p:grpSpPr>
          <a:xfrm>
            <a:off x="5062538" y="3167063"/>
            <a:ext cx="2479675" cy="457200"/>
            <a:chOff x="0" y="0"/>
            <a:chExt cx="1562" cy="288"/>
          </a:xfrm>
        </p:grpSpPr>
        <p:sp>
          <p:nvSpPr>
            <p:cNvPr id="70674" name="Text Box 16"/>
            <p:cNvSpPr txBox="1"/>
            <p:nvPr/>
          </p:nvSpPr>
          <p:spPr>
            <a:xfrm>
              <a:off x="0" y="0"/>
              <a:ext cx="376" cy="288"/>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0675" name="Line 19"/>
            <p:cNvSpPr/>
            <p:nvPr/>
          </p:nvSpPr>
          <p:spPr>
            <a:xfrm>
              <a:off x="381" y="129"/>
              <a:ext cx="1139" cy="0"/>
            </a:xfrm>
            <a:prstGeom prst="line">
              <a:avLst/>
            </a:prstGeom>
            <a:ln w="9525" cap="flat" cmpd="sng">
              <a:solidFill>
                <a:srgbClr val="777777"/>
              </a:solidFill>
              <a:prstDash val="lgDash"/>
              <a:headEnd type="none" w="med" len="med"/>
              <a:tailEnd type="none" w="med" len="med"/>
            </a:ln>
          </p:spPr>
        </p:sp>
        <p:sp>
          <p:nvSpPr>
            <p:cNvPr id="70676" name="Oval 23"/>
            <p:cNvSpPr/>
            <p:nvPr/>
          </p:nvSpPr>
          <p:spPr>
            <a:xfrm>
              <a:off x="1474" y="86"/>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grpSp>
        <p:nvGrpSpPr>
          <p:cNvPr id="70677" name="组合 70676"/>
          <p:cNvGrpSpPr/>
          <p:nvPr/>
        </p:nvGrpSpPr>
        <p:grpSpPr>
          <a:xfrm>
            <a:off x="5045075" y="3686175"/>
            <a:ext cx="1958975" cy="1766888"/>
            <a:chOff x="0" y="0"/>
            <a:chExt cx="1234" cy="1113"/>
          </a:xfrm>
        </p:grpSpPr>
        <p:sp>
          <p:nvSpPr>
            <p:cNvPr id="70678" name="Text Box 17"/>
            <p:cNvSpPr txBox="1"/>
            <p:nvPr/>
          </p:nvSpPr>
          <p:spPr>
            <a:xfrm>
              <a:off x="864" y="825"/>
              <a:ext cx="370"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0679" name="Text Box 26"/>
            <p:cNvSpPr txBox="1"/>
            <p:nvPr/>
          </p:nvSpPr>
          <p:spPr>
            <a:xfrm>
              <a:off x="0" y="0"/>
              <a:ext cx="387" cy="288"/>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grpSp>
          <p:nvGrpSpPr>
            <p:cNvPr id="70680" name="组合 70679"/>
            <p:cNvGrpSpPr/>
            <p:nvPr/>
          </p:nvGrpSpPr>
          <p:grpSpPr>
            <a:xfrm>
              <a:off x="385" y="147"/>
              <a:ext cx="680" cy="680"/>
              <a:chOff x="0" y="0"/>
              <a:chExt cx="795" cy="646"/>
            </a:xfrm>
          </p:grpSpPr>
          <p:sp>
            <p:nvSpPr>
              <p:cNvPr id="70681" name="Line 29"/>
              <p:cNvSpPr/>
              <p:nvPr/>
            </p:nvSpPr>
            <p:spPr>
              <a:xfrm>
                <a:off x="0" y="0"/>
                <a:ext cx="795" cy="0"/>
              </a:xfrm>
              <a:prstGeom prst="line">
                <a:avLst/>
              </a:prstGeom>
              <a:ln w="9525" cap="flat" cmpd="sng">
                <a:solidFill>
                  <a:srgbClr val="777777"/>
                </a:solidFill>
                <a:prstDash val="lgDash"/>
                <a:headEnd type="none" w="med" len="med"/>
                <a:tailEnd type="none" w="med" len="med"/>
              </a:ln>
            </p:spPr>
          </p:sp>
          <p:sp>
            <p:nvSpPr>
              <p:cNvPr id="70682" name="Line 30"/>
              <p:cNvSpPr/>
              <p:nvPr/>
            </p:nvSpPr>
            <p:spPr>
              <a:xfrm>
                <a:off x="795" y="1"/>
                <a:ext cx="0" cy="645"/>
              </a:xfrm>
              <a:prstGeom prst="line">
                <a:avLst/>
              </a:prstGeom>
              <a:ln w="9525" cap="flat" cmpd="sng">
                <a:solidFill>
                  <a:srgbClr val="777777"/>
                </a:solidFill>
                <a:prstDash val="lgDash"/>
                <a:headEnd type="none" w="med" len="med"/>
                <a:tailEnd type="none" w="med" len="med"/>
              </a:ln>
            </p:spPr>
          </p:sp>
        </p:grpSp>
        <p:sp>
          <p:nvSpPr>
            <p:cNvPr id="70683" name="Oval 33"/>
            <p:cNvSpPr/>
            <p:nvPr/>
          </p:nvSpPr>
          <p:spPr>
            <a:xfrm>
              <a:off x="1020" y="107"/>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0684" name="Line 34"/>
          <p:cNvSpPr/>
          <p:nvPr/>
        </p:nvSpPr>
        <p:spPr>
          <a:xfrm flipH="1" flipV="1">
            <a:off x="5810250" y="3387725"/>
            <a:ext cx="0" cy="508000"/>
          </a:xfrm>
          <a:prstGeom prst="line">
            <a:avLst/>
          </a:prstGeom>
          <a:ln w="50800" cap="flat" cmpd="sng">
            <a:solidFill>
              <a:srgbClr val="FF6600"/>
            </a:solidFill>
            <a:prstDash val="solid"/>
            <a:headEnd type="none" w="med" len="med"/>
            <a:tailEnd type="triangle" w="lg" len="med"/>
          </a:ln>
        </p:spPr>
      </p:sp>
      <p:sp>
        <p:nvSpPr>
          <p:cNvPr id="70685" name="Line 35"/>
          <p:cNvSpPr/>
          <p:nvPr/>
        </p:nvSpPr>
        <p:spPr>
          <a:xfrm rot="-16200000" flipV="1">
            <a:off x="7104063" y="4475163"/>
            <a:ext cx="0" cy="733425"/>
          </a:xfrm>
          <a:prstGeom prst="line">
            <a:avLst/>
          </a:prstGeom>
          <a:ln w="50800" cap="flat" cmpd="sng">
            <a:solidFill>
              <a:srgbClr val="FF6600"/>
            </a:solidFill>
            <a:prstDash val="solid"/>
            <a:headEnd type="none" w="med" len="med"/>
            <a:tailEnd type="triangle" w="lg" len="med"/>
          </a:ln>
        </p:spPr>
      </p:sp>
      <p:sp>
        <p:nvSpPr>
          <p:cNvPr id="70686" name="Text Box 36"/>
          <p:cNvSpPr txBox="1"/>
          <p:nvPr/>
        </p:nvSpPr>
        <p:spPr>
          <a:xfrm>
            <a:off x="3878263" y="2997200"/>
            <a:ext cx="1203325" cy="822325"/>
          </a:xfrm>
          <a:prstGeom prst="rect">
            <a:avLst/>
          </a:prstGeom>
          <a:solidFill>
            <a:srgbClr val="FF9900">
              <a:alpha val="50000"/>
            </a:srgbClr>
          </a:solidFill>
          <a:ln w="9525">
            <a:noFill/>
          </a:ln>
        </p:spPr>
        <p:txBody>
          <a:bodyPr>
            <a:spAutoFit/>
          </a:bodyPr>
          <a:p>
            <a:pPr algn="ctr">
              <a:spcBef>
                <a:spcPct val="50000"/>
              </a:spcBef>
            </a:pPr>
            <a:r>
              <a:rPr lang="zh-CN" altLang="x-none" sz="2400" dirty="0">
                <a:ea typeface="宋体" panose="02010600030101010101" pitchFamily="2" charset="-122"/>
              </a:rPr>
              <a:t>价格上升8%</a:t>
            </a:r>
            <a:endParaRPr lang="zh-CN" altLang="x-none" sz="2400" dirty="0">
              <a:ea typeface="宋体" panose="02010600030101010101" pitchFamily="2" charset="-122"/>
            </a:endParaRPr>
          </a:p>
        </p:txBody>
      </p:sp>
      <p:sp>
        <p:nvSpPr>
          <p:cNvPr id="70687" name="Text Box 37"/>
          <p:cNvSpPr txBox="1"/>
          <p:nvPr/>
        </p:nvSpPr>
        <p:spPr>
          <a:xfrm>
            <a:off x="5213350" y="5456238"/>
            <a:ext cx="1716088" cy="823912"/>
          </a:xfrm>
          <a:prstGeom prst="rect">
            <a:avLst/>
          </a:prstGeom>
          <a:solidFill>
            <a:srgbClr val="FF9900">
              <a:alpha val="50000"/>
            </a:srgbClr>
          </a:solidFill>
          <a:ln w="9525">
            <a:noFill/>
          </a:ln>
        </p:spPr>
        <p:txBody>
          <a:bodyPr>
            <a:spAutoFit/>
          </a:bodyPr>
          <a:p>
            <a:pPr algn="ctr">
              <a:spcBef>
                <a:spcPct val="50000"/>
              </a:spcBef>
            </a:pPr>
            <a:r>
              <a:rPr lang="zh-CN" altLang="x-none" sz="2400" dirty="0">
                <a:ea typeface="宋体" panose="02010600030101010101" pitchFamily="2" charset="-122"/>
              </a:rPr>
              <a:t>需求量增加 16%</a:t>
            </a:r>
            <a:endParaRPr lang="zh-CN" altLang="x-none" sz="2400" dirty="0">
              <a:ea typeface="宋体" panose="02010600030101010101" pitchFamily="2" charset="-122"/>
            </a:endParaRPr>
          </a:p>
        </p:txBody>
      </p:sp>
      <p:grpSp>
        <p:nvGrpSpPr>
          <p:cNvPr id="70688" name="组合 70687"/>
          <p:cNvGrpSpPr/>
          <p:nvPr/>
        </p:nvGrpSpPr>
        <p:grpSpPr>
          <a:xfrm>
            <a:off x="855663" y="4062413"/>
            <a:ext cx="2146300" cy="984250"/>
            <a:chOff x="0" y="0"/>
            <a:chExt cx="1352" cy="620"/>
          </a:xfrm>
        </p:grpSpPr>
        <p:grpSp>
          <p:nvGrpSpPr>
            <p:cNvPr id="70689" name="组合 70688"/>
            <p:cNvGrpSpPr/>
            <p:nvPr/>
          </p:nvGrpSpPr>
          <p:grpSpPr>
            <a:xfrm>
              <a:off x="0" y="0"/>
              <a:ext cx="642" cy="620"/>
              <a:chOff x="0" y="0"/>
              <a:chExt cx="642" cy="620"/>
            </a:xfrm>
          </p:grpSpPr>
          <p:sp>
            <p:nvSpPr>
              <p:cNvPr id="70690" name="Text Box 39"/>
              <p:cNvSpPr txBox="1"/>
              <p:nvPr/>
            </p:nvSpPr>
            <p:spPr>
              <a:xfrm>
                <a:off x="0" y="0"/>
                <a:ext cx="642" cy="317"/>
              </a:xfrm>
              <a:prstGeom prst="rect">
                <a:avLst/>
              </a:prstGeom>
              <a:noFill/>
              <a:ln w="9525">
                <a:noFill/>
              </a:ln>
            </p:spPr>
            <p:txBody>
              <a:bodyPr>
                <a:spAutoFit/>
              </a:bodyPr>
              <a:p>
                <a:pPr algn="ctr">
                  <a:spcBef>
                    <a:spcPct val="50000"/>
                  </a:spcBef>
                </a:pPr>
                <a:r>
                  <a:rPr lang="en-US" altLang="zh-CN" sz="2700">
                    <a:ea typeface="宋体" panose="02010600030101010101" pitchFamily="2" charset="-122"/>
                  </a:rPr>
                  <a:t>16%</a:t>
                </a:r>
                <a:endParaRPr lang="en-US" altLang="zh-CN" sz="2700" b="1" i="1" baseline="30000">
                  <a:ea typeface="宋体" panose="02010600030101010101" pitchFamily="2" charset="-122"/>
                </a:endParaRPr>
              </a:p>
            </p:txBody>
          </p:sp>
          <p:sp>
            <p:nvSpPr>
              <p:cNvPr id="70691" name="Text Box 40"/>
              <p:cNvSpPr txBox="1"/>
              <p:nvPr/>
            </p:nvSpPr>
            <p:spPr>
              <a:xfrm>
                <a:off x="8" y="303"/>
                <a:ext cx="622" cy="317"/>
              </a:xfrm>
              <a:prstGeom prst="rect">
                <a:avLst/>
              </a:prstGeom>
              <a:noFill/>
              <a:ln w="9525">
                <a:noFill/>
              </a:ln>
            </p:spPr>
            <p:txBody>
              <a:bodyPr>
                <a:spAutoFit/>
              </a:bodyPr>
              <a:p>
                <a:pPr algn="ctr">
                  <a:spcBef>
                    <a:spcPct val="50000"/>
                  </a:spcBef>
                </a:pPr>
                <a:r>
                  <a:rPr lang="en-US" altLang="zh-CN" sz="2700">
                    <a:ea typeface="宋体" panose="02010600030101010101" pitchFamily="2" charset="-122"/>
                  </a:rPr>
                  <a:t>8%</a:t>
                </a:r>
                <a:endParaRPr lang="en-US" altLang="zh-CN" sz="2700" b="1" i="1" baseline="30000">
                  <a:ea typeface="宋体" panose="02010600030101010101" pitchFamily="2" charset="-122"/>
                </a:endParaRPr>
              </a:p>
            </p:txBody>
          </p:sp>
          <p:sp>
            <p:nvSpPr>
              <p:cNvPr id="70692" name="Line 41"/>
              <p:cNvSpPr/>
              <p:nvPr/>
            </p:nvSpPr>
            <p:spPr>
              <a:xfrm flipV="1">
                <a:off x="62" y="311"/>
                <a:ext cx="501" cy="0"/>
              </a:xfrm>
              <a:prstGeom prst="line">
                <a:avLst/>
              </a:prstGeom>
              <a:ln w="12700" cap="flat" cmpd="sng">
                <a:solidFill>
                  <a:schemeClr val="tx1"/>
                </a:solidFill>
                <a:prstDash val="solid"/>
                <a:headEnd type="none" w="med" len="med"/>
                <a:tailEnd type="none" w="med" len="med"/>
              </a:ln>
            </p:spPr>
          </p:sp>
        </p:grpSp>
        <p:sp>
          <p:nvSpPr>
            <p:cNvPr id="70693" name="Text Box 42"/>
            <p:cNvSpPr txBox="1"/>
            <p:nvPr/>
          </p:nvSpPr>
          <p:spPr>
            <a:xfrm>
              <a:off x="566" y="152"/>
              <a:ext cx="786"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  2.0</a:t>
              </a:r>
              <a:endParaRPr lang="en-US" altLang="zh-CN" sz="2600">
                <a:ea typeface="宋体" panose="02010600030101010101" pitchFamily="2" charset="-122"/>
              </a:endParaRPr>
            </a:p>
          </p:txBody>
        </p:sp>
      </p:grpSp>
      <p:grpSp>
        <p:nvGrpSpPr>
          <p:cNvPr id="70694" name="组合 70693"/>
          <p:cNvGrpSpPr/>
          <p:nvPr/>
        </p:nvGrpSpPr>
        <p:grpSpPr>
          <a:xfrm>
            <a:off x="758825" y="1027113"/>
            <a:ext cx="7646988" cy="1212850"/>
            <a:chOff x="0" y="0"/>
            <a:chExt cx="4817" cy="764"/>
          </a:xfrm>
        </p:grpSpPr>
        <p:sp>
          <p:nvSpPr>
            <p:cNvPr id="70695" name="Rectangle 44"/>
            <p:cNvSpPr/>
            <p:nvPr/>
          </p:nvSpPr>
          <p:spPr>
            <a:xfrm>
              <a:off x="0" y="0"/>
              <a:ext cx="4817" cy="764"/>
            </a:xfrm>
            <a:prstGeom prst="rect">
              <a:avLst/>
            </a:prstGeom>
            <a:solidFill>
              <a:srgbClr val="FFFFCC"/>
            </a:solidFill>
            <a:ln w="9525">
              <a:noFill/>
            </a:ln>
          </p:spPr>
          <p:txBody>
            <a:bodyPr wrap="none" anchor="ctr" anchorCtr="0"/>
            <a:p>
              <a:endParaRPr lang="zh-CN" altLang="x-none" dirty="0">
                <a:ea typeface="宋体" panose="02010600030101010101" pitchFamily="2" charset="-122"/>
              </a:endParaRPr>
            </a:p>
          </p:txBody>
        </p:sp>
        <p:grpSp>
          <p:nvGrpSpPr>
            <p:cNvPr id="70696" name="组合 70695"/>
            <p:cNvGrpSpPr/>
            <p:nvPr/>
          </p:nvGrpSpPr>
          <p:grpSpPr>
            <a:xfrm>
              <a:off x="52" y="23"/>
              <a:ext cx="4683" cy="693"/>
              <a:chOff x="0" y="0"/>
              <a:chExt cx="4683" cy="693"/>
            </a:xfrm>
          </p:grpSpPr>
          <p:sp>
            <p:nvSpPr>
              <p:cNvPr id="70697" name="Text Box 46"/>
              <p:cNvSpPr txBox="1"/>
              <p:nvPr/>
            </p:nvSpPr>
            <p:spPr>
              <a:xfrm>
                <a:off x="0" y="68"/>
                <a:ext cx="1589" cy="576"/>
              </a:xfrm>
              <a:prstGeom prst="rect">
                <a:avLst/>
              </a:prstGeom>
              <a:solidFill>
                <a:srgbClr val="FFFFCC"/>
              </a:solidFill>
              <a:ln w="9525">
                <a:noFill/>
              </a:ln>
            </p:spPr>
            <p:txBody>
              <a:bodyPr>
                <a:spAutoFit/>
              </a:bodyPr>
              <a:p>
                <a:pPr algn="ctr">
                  <a:spcBef>
                    <a:spcPct val="50000"/>
                  </a:spcBef>
                </a:pPr>
                <a:r>
                  <a:rPr lang="en-US" altLang="zh-CN" sz="2700">
                    <a:ea typeface="宋体" panose="02010600030101010101" pitchFamily="2" charset="-122"/>
                  </a:rPr>
                  <a:t>Price elasticity of supply</a:t>
                </a:r>
                <a:endParaRPr lang="en-US" altLang="zh-CN" sz="2700">
                  <a:ea typeface="宋体" panose="02010600030101010101" pitchFamily="2" charset="-122"/>
                </a:endParaRPr>
              </a:p>
            </p:txBody>
          </p:sp>
          <p:sp>
            <p:nvSpPr>
              <p:cNvPr id="70698" name="Text Box 47"/>
              <p:cNvSpPr txBox="1"/>
              <p:nvPr/>
            </p:nvSpPr>
            <p:spPr>
              <a:xfrm>
                <a:off x="1638" y="206"/>
                <a:ext cx="289" cy="308"/>
              </a:xfrm>
              <a:prstGeom prst="rect">
                <a:avLst/>
              </a:prstGeom>
              <a:solidFill>
                <a:srgbClr val="FFFFCC"/>
              </a:solid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0699" name="Text Box 48"/>
              <p:cNvSpPr txBox="1"/>
              <p:nvPr/>
            </p:nvSpPr>
            <p:spPr>
              <a:xfrm>
                <a:off x="2031" y="0"/>
                <a:ext cx="2648" cy="317"/>
              </a:xfrm>
              <a:prstGeom prst="rect">
                <a:avLst/>
              </a:prstGeom>
              <a:solidFill>
                <a:srgbClr val="FFFFCC"/>
              </a:solidFill>
              <a:ln w="9525">
                <a:noFill/>
              </a:ln>
            </p:spPr>
            <p:txBody>
              <a:bodyPr>
                <a:spAutoFit/>
              </a:bodyPr>
              <a:p>
                <a:pPr algn="ctr">
                  <a:spcBef>
                    <a:spcPct val="50000"/>
                  </a:spcBef>
                </a:pPr>
                <a:r>
                  <a:rPr lang="en-US" altLang="zh-CN" sz="2700">
                    <a:ea typeface="宋体" panose="02010600030101010101" pitchFamily="2" charset="-122"/>
                  </a:rPr>
                  <a:t>Percentage change in </a:t>
                </a:r>
                <a:r>
                  <a:rPr lang="en-US" altLang="zh-CN" sz="2700" b="1" i="1">
                    <a:ea typeface="宋体" panose="02010600030101010101" pitchFamily="2" charset="-122"/>
                  </a:rPr>
                  <a:t>Q</a:t>
                </a:r>
                <a:r>
                  <a:rPr lang="en-US" altLang="zh-CN" sz="2700" b="1" i="1" baseline="30000">
                    <a:ea typeface="宋体" panose="02010600030101010101" pitchFamily="2" charset="-122"/>
                  </a:rPr>
                  <a:t>s</a:t>
                </a:r>
                <a:endParaRPr lang="en-US" altLang="zh-CN" sz="2700" b="1" i="1" baseline="30000">
                  <a:ea typeface="宋体" panose="02010600030101010101" pitchFamily="2" charset="-122"/>
                </a:endParaRPr>
              </a:p>
            </p:txBody>
          </p:sp>
          <p:sp>
            <p:nvSpPr>
              <p:cNvPr id="70700" name="Text Box 49"/>
              <p:cNvSpPr txBox="1"/>
              <p:nvPr/>
            </p:nvSpPr>
            <p:spPr>
              <a:xfrm>
                <a:off x="2035" y="376"/>
                <a:ext cx="2648" cy="317"/>
              </a:xfrm>
              <a:prstGeom prst="rect">
                <a:avLst/>
              </a:prstGeom>
              <a:solidFill>
                <a:srgbClr val="FFFFCC"/>
              </a:solidFill>
              <a:ln w="9525">
                <a:noFill/>
              </a:ln>
            </p:spPr>
            <p:txBody>
              <a:bodyPr>
                <a:spAutoFit/>
              </a:bodyPr>
              <a:p>
                <a:pPr algn="ctr">
                  <a:spcBef>
                    <a:spcPct val="50000"/>
                  </a:spcBef>
                </a:pPr>
                <a:r>
                  <a:rPr lang="en-US" altLang="zh-CN" sz="2700">
                    <a:ea typeface="宋体" panose="02010600030101010101" pitchFamily="2" charset="-122"/>
                  </a:rPr>
                  <a:t>Percentage change in </a:t>
                </a:r>
                <a:r>
                  <a:rPr lang="en-US" altLang="zh-CN" sz="2700" b="1" i="1">
                    <a:ea typeface="宋体" panose="02010600030101010101" pitchFamily="2" charset="-122"/>
                  </a:rPr>
                  <a:t>P</a:t>
                </a:r>
                <a:endParaRPr lang="en-US" altLang="zh-CN" sz="2700" b="1" i="1" baseline="30000">
                  <a:ea typeface="宋体" panose="02010600030101010101" pitchFamily="2" charset="-122"/>
                </a:endParaRPr>
              </a:p>
            </p:txBody>
          </p:sp>
          <p:sp>
            <p:nvSpPr>
              <p:cNvPr id="70701" name="Line 50"/>
              <p:cNvSpPr/>
              <p:nvPr/>
            </p:nvSpPr>
            <p:spPr>
              <a:xfrm>
                <a:off x="2091" y="358"/>
                <a:ext cx="2546" cy="0"/>
              </a:xfrm>
              <a:prstGeom prst="line">
                <a:avLst/>
              </a:prstGeom>
              <a:ln w="12700" cap="flat" cmpd="sng">
                <a:solidFill>
                  <a:schemeClr val="tx1"/>
                </a:solidFill>
                <a:prstDash val="solid"/>
                <a:headEnd type="none" w="med" len="med"/>
                <a:tailEnd type="none" w="med" len="med"/>
              </a:ln>
            </p:spPr>
          </p:sp>
        </p:grpSp>
      </p:grpSp>
      <p:sp>
        <p:nvSpPr>
          <p:cNvPr id="70702" name="Text Box 51"/>
          <p:cNvSpPr txBox="1"/>
          <p:nvPr/>
        </p:nvSpPr>
        <p:spPr>
          <a:xfrm>
            <a:off x="280988" y="2547938"/>
            <a:ext cx="2005012" cy="519112"/>
          </a:xfrm>
          <a:prstGeom prst="rect">
            <a:avLst/>
          </a:prstGeom>
          <a:noFill/>
          <a:ln w="9525">
            <a:noFill/>
          </a:ln>
        </p:spPr>
        <p:txBody>
          <a:bodyPr>
            <a:spAutoFit/>
          </a:bodyPr>
          <a:p>
            <a:pPr algn="ctr">
              <a:spcBef>
                <a:spcPct val="50000"/>
              </a:spcBef>
            </a:pPr>
            <a:r>
              <a:rPr lang="zh-CN" altLang="x-none" sz="2800" u="sng" dirty="0">
                <a:ea typeface="宋体" panose="02010600030101010101" pitchFamily="2" charset="-122"/>
              </a:rPr>
              <a:t>例</a:t>
            </a:r>
            <a:r>
              <a:rPr lang="zh-CN" altLang="x-none" sz="2800" dirty="0">
                <a:ea typeface="宋体" panose="02010600030101010101" pitchFamily="2" charset="-122"/>
              </a:rPr>
              <a:t>：</a:t>
            </a:r>
            <a:endParaRPr lang="zh-CN" altLang="x-none" sz="2800" dirty="0">
              <a:ea typeface="宋体" panose="02010600030101010101" pitchFamily="2" charset="-122"/>
            </a:endParaRPr>
          </a:p>
        </p:txBody>
      </p:sp>
      <p:grpSp>
        <p:nvGrpSpPr>
          <p:cNvPr id="70703" name="组合 70702"/>
          <p:cNvGrpSpPr/>
          <p:nvPr/>
        </p:nvGrpSpPr>
        <p:grpSpPr>
          <a:xfrm>
            <a:off x="758825" y="1027113"/>
            <a:ext cx="7646988" cy="1212850"/>
            <a:chOff x="0" y="0"/>
            <a:chExt cx="4817" cy="764"/>
          </a:xfrm>
        </p:grpSpPr>
        <p:sp>
          <p:nvSpPr>
            <p:cNvPr id="70704" name="Rectangle 44"/>
            <p:cNvSpPr/>
            <p:nvPr/>
          </p:nvSpPr>
          <p:spPr>
            <a:xfrm>
              <a:off x="0" y="0"/>
              <a:ext cx="4817" cy="764"/>
            </a:xfrm>
            <a:prstGeom prst="rect">
              <a:avLst/>
            </a:prstGeom>
            <a:solidFill>
              <a:srgbClr val="FFFFCC"/>
            </a:solidFill>
            <a:ln w="9525">
              <a:noFill/>
            </a:ln>
          </p:spPr>
          <p:txBody>
            <a:bodyPr wrap="none" anchor="ctr" anchorCtr="0"/>
            <a:p>
              <a:endParaRPr lang="zh-CN" altLang="x-none" dirty="0">
                <a:ea typeface="宋体" panose="02010600030101010101" pitchFamily="2" charset="-122"/>
              </a:endParaRPr>
            </a:p>
          </p:txBody>
        </p:sp>
        <p:grpSp>
          <p:nvGrpSpPr>
            <p:cNvPr id="70705" name="组合 70704"/>
            <p:cNvGrpSpPr/>
            <p:nvPr/>
          </p:nvGrpSpPr>
          <p:grpSpPr>
            <a:xfrm>
              <a:off x="52" y="23"/>
              <a:ext cx="4683" cy="693"/>
              <a:chOff x="0" y="0"/>
              <a:chExt cx="4683" cy="693"/>
            </a:xfrm>
          </p:grpSpPr>
          <p:sp>
            <p:nvSpPr>
              <p:cNvPr id="70706" name="Text Box 46"/>
              <p:cNvSpPr txBox="1"/>
              <p:nvPr/>
            </p:nvSpPr>
            <p:spPr>
              <a:xfrm>
                <a:off x="0" y="68"/>
                <a:ext cx="1589" cy="576"/>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供给价格弹性</a:t>
                </a:r>
                <a:endParaRPr lang="zh-CN" altLang="x-none" sz="2700" dirty="0">
                  <a:ea typeface="宋体" panose="02010600030101010101" pitchFamily="2" charset="-122"/>
                </a:endParaRPr>
              </a:p>
            </p:txBody>
          </p:sp>
          <p:sp>
            <p:nvSpPr>
              <p:cNvPr id="70707" name="Text Box 47"/>
              <p:cNvSpPr txBox="1"/>
              <p:nvPr/>
            </p:nvSpPr>
            <p:spPr>
              <a:xfrm>
                <a:off x="1638" y="206"/>
                <a:ext cx="289" cy="308"/>
              </a:xfrm>
              <a:prstGeom prst="rect">
                <a:avLst/>
              </a:prstGeom>
              <a:solidFill>
                <a:srgbClr val="FFFFCC"/>
              </a:solid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0708" name="Text Box 48"/>
              <p:cNvSpPr txBox="1"/>
              <p:nvPr/>
            </p:nvSpPr>
            <p:spPr>
              <a:xfrm>
                <a:off x="2031" y="0"/>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供给量变动百分比</a:t>
                </a:r>
                <a:endParaRPr lang="zh-CN" altLang="x-none" sz="2700" b="1" i="1" baseline="30000" dirty="0">
                  <a:ea typeface="宋体" panose="02010600030101010101" pitchFamily="2" charset="-122"/>
                </a:endParaRPr>
              </a:p>
            </p:txBody>
          </p:sp>
          <p:sp>
            <p:nvSpPr>
              <p:cNvPr id="70709" name="Text Box 49"/>
              <p:cNvSpPr txBox="1"/>
              <p:nvPr/>
            </p:nvSpPr>
            <p:spPr>
              <a:xfrm>
                <a:off x="2035" y="376"/>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价格变动百分比</a:t>
                </a:r>
                <a:endParaRPr lang="zh-CN" altLang="x-none" sz="2700" b="1" i="1" baseline="30000" dirty="0">
                  <a:ea typeface="宋体" panose="02010600030101010101" pitchFamily="2" charset="-122"/>
                </a:endParaRPr>
              </a:p>
            </p:txBody>
          </p:sp>
          <p:sp>
            <p:nvSpPr>
              <p:cNvPr id="70710" name="Line 50"/>
              <p:cNvSpPr/>
              <p:nvPr/>
            </p:nvSpPr>
            <p:spPr>
              <a:xfrm>
                <a:off x="2091" y="358"/>
                <a:ext cx="2546" cy="0"/>
              </a:xfrm>
              <a:prstGeom prst="line">
                <a:avLst/>
              </a:prstGeom>
              <a:ln w="12700" cap="flat" cmpd="sng">
                <a:solidFill>
                  <a:schemeClr val="tx1"/>
                </a:solidFill>
                <a:prstDash val="solid"/>
                <a:headEnd type="none" w="med" len="med"/>
                <a:tailEnd type="none" w="med" len="med"/>
              </a:ln>
            </p:spPr>
          </p:sp>
        </p:grpSp>
      </p:grpSp>
      <p:grpSp>
        <p:nvGrpSpPr>
          <p:cNvPr id="70711" name="组合 70710"/>
          <p:cNvGrpSpPr/>
          <p:nvPr/>
        </p:nvGrpSpPr>
        <p:grpSpPr>
          <a:xfrm>
            <a:off x="825500" y="1027113"/>
            <a:ext cx="7645400" cy="1212850"/>
            <a:chOff x="0" y="0"/>
            <a:chExt cx="4817" cy="764"/>
          </a:xfrm>
        </p:grpSpPr>
        <p:sp>
          <p:nvSpPr>
            <p:cNvPr id="70712" name="Rectangle 5"/>
            <p:cNvSpPr/>
            <p:nvPr/>
          </p:nvSpPr>
          <p:spPr>
            <a:xfrm>
              <a:off x="0" y="0"/>
              <a:ext cx="4817" cy="764"/>
            </a:xfrm>
            <a:prstGeom prst="rect">
              <a:avLst/>
            </a:prstGeom>
            <a:solidFill>
              <a:srgbClr val="FFFFCC"/>
            </a:solidFill>
            <a:ln w="9525">
              <a:noFill/>
            </a:ln>
          </p:spPr>
          <p:txBody>
            <a:bodyPr wrap="none" anchor="ctr" anchorCtr="0"/>
            <a:p>
              <a:endParaRPr lang="zh-CN" altLang="x-none" dirty="0">
                <a:ea typeface="宋体" panose="02010600030101010101" pitchFamily="2" charset="-122"/>
              </a:endParaRPr>
            </a:p>
          </p:txBody>
        </p:sp>
        <p:grpSp>
          <p:nvGrpSpPr>
            <p:cNvPr id="70713" name="组合 70712"/>
            <p:cNvGrpSpPr/>
            <p:nvPr/>
          </p:nvGrpSpPr>
          <p:grpSpPr>
            <a:xfrm>
              <a:off x="52" y="23"/>
              <a:ext cx="4683" cy="693"/>
              <a:chOff x="0" y="0"/>
              <a:chExt cx="4683" cy="693"/>
            </a:xfrm>
          </p:grpSpPr>
          <p:sp>
            <p:nvSpPr>
              <p:cNvPr id="70714" name="Text Box 7"/>
              <p:cNvSpPr txBox="1"/>
              <p:nvPr/>
            </p:nvSpPr>
            <p:spPr>
              <a:xfrm>
                <a:off x="0" y="68"/>
                <a:ext cx="1589"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供给价格弹性</a:t>
                </a:r>
                <a:endParaRPr lang="zh-CN" altLang="x-none" sz="2700" dirty="0">
                  <a:ea typeface="宋体" panose="02010600030101010101" pitchFamily="2" charset="-122"/>
                </a:endParaRPr>
              </a:p>
            </p:txBody>
          </p:sp>
          <p:sp>
            <p:nvSpPr>
              <p:cNvPr id="70715" name="Text Box 8"/>
              <p:cNvSpPr txBox="1"/>
              <p:nvPr/>
            </p:nvSpPr>
            <p:spPr>
              <a:xfrm>
                <a:off x="1638" y="206"/>
                <a:ext cx="289" cy="308"/>
              </a:xfrm>
              <a:prstGeom prst="rect">
                <a:avLst/>
              </a:prstGeom>
              <a:solidFill>
                <a:srgbClr val="FFFFCC"/>
              </a:solid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0716" name="Text Box 9"/>
              <p:cNvSpPr txBox="1"/>
              <p:nvPr/>
            </p:nvSpPr>
            <p:spPr>
              <a:xfrm>
                <a:off x="2031" y="0"/>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供给量变动百分比</a:t>
                </a:r>
                <a:endParaRPr lang="zh-CN" altLang="x-none" sz="2700" b="1" i="1" baseline="30000" dirty="0">
                  <a:ea typeface="宋体" panose="02010600030101010101" pitchFamily="2" charset="-122"/>
                </a:endParaRPr>
              </a:p>
            </p:txBody>
          </p:sp>
          <p:sp>
            <p:nvSpPr>
              <p:cNvPr id="70717" name="Text Box 10"/>
              <p:cNvSpPr txBox="1"/>
              <p:nvPr/>
            </p:nvSpPr>
            <p:spPr>
              <a:xfrm>
                <a:off x="2035" y="376"/>
                <a:ext cx="2648" cy="317"/>
              </a:xfrm>
              <a:prstGeom prst="rect">
                <a:avLst/>
              </a:prstGeom>
              <a:solidFill>
                <a:srgbClr val="FFFFCC"/>
              </a:solidFill>
              <a:ln w="9525">
                <a:noFill/>
              </a:ln>
            </p:spPr>
            <p:txBody>
              <a:bodyPr>
                <a:spAutoFit/>
              </a:bodyPr>
              <a:p>
                <a:pPr algn="ctr">
                  <a:spcBef>
                    <a:spcPct val="50000"/>
                  </a:spcBef>
                </a:pPr>
                <a:r>
                  <a:rPr lang="zh-CN" altLang="x-none" sz="2700" dirty="0">
                    <a:ea typeface="宋体" panose="02010600030101010101" pitchFamily="2" charset="-122"/>
                  </a:rPr>
                  <a:t>价格变动百分比</a:t>
                </a:r>
                <a:endParaRPr lang="zh-CN" altLang="x-none" sz="2700" b="1" i="1" baseline="30000" dirty="0">
                  <a:ea typeface="宋体" panose="02010600030101010101" pitchFamily="2" charset="-122"/>
                </a:endParaRPr>
              </a:p>
            </p:txBody>
          </p:sp>
          <p:sp>
            <p:nvSpPr>
              <p:cNvPr id="70718" name="Line 11"/>
              <p:cNvSpPr/>
              <p:nvPr/>
            </p:nvSpPr>
            <p:spPr>
              <a:xfrm>
                <a:off x="2091" y="358"/>
                <a:ext cx="2546" cy="0"/>
              </a:xfrm>
              <a:prstGeom prst="line">
                <a:avLst/>
              </a:prstGeom>
              <a:ln w="12700" cap="flat" cmpd="sng">
                <a:solidFill>
                  <a:schemeClr val="tx1"/>
                </a:solidFill>
                <a:prstDash val="solid"/>
                <a:headEnd type="none" w="med" len="med"/>
                <a:tailEnd type="none" w="med" len="med"/>
              </a:ln>
            </p:spPr>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86"/>
                                        </p:tgtEl>
                                        <p:attrNameLst>
                                          <p:attrName>style.visibility</p:attrName>
                                        </p:attrNameLst>
                                      </p:cBhvr>
                                      <p:to>
                                        <p:strVal val="visible"/>
                                      </p:to>
                                    </p:set>
                                    <p:animEffect transition="in" filter="dissolve">
                                      <p:cBhvr>
                                        <p:cTn id="7" dur="500"/>
                                        <p:tgtEl>
                                          <p:spTgt spid="7068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0684"/>
                                        </p:tgtEl>
                                        <p:attrNameLst>
                                          <p:attrName>style.visibility</p:attrName>
                                        </p:attrNameLst>
                                      </p:cBhvr>
                                      <p:to>
                                        <p:strVal val="visible"/>
                                      </p:to>
                                    </p:set>
                                    <p:animEffect transition="in" filter="wipe(down)">
                                      <p:cBhvr>
                                        <p:cTn id="11" dur="500"/>
                                        <p:tgtEl>
                                          <p:spTgt spid="7068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0673"/>
                                        </p:tgtEl>
                                        <p:attrNameLst>
                                          <p:attrName>style.visibility</p:attrName>
                                        </p:attrNameLst>
                                      </p:cBhvr>
                                      <p:to>
                                        <p:strVal val="visible"/>
                                      </p:to>
                                    </p:set>
                                    <p:animEffect transition="in" filter="wipe(left)">
                                      <p:cBhvr>
                                        <p:cTn id="15" dur="500"/>
                                        <p:tgtEl>
                                          <p:spTgt spid="7067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0687"/>
                                        </p:tgtEl>
                                        <p:attrNameLst>
                                          <p:attrName>style.visibility</p:attrName>
                                        </p:attrNameLst>
                                      </p:cBhvr>
                                      <p:to>
                                        <p:strVal val="visible"/>
                                      </p:to>
                                    </p:set>
                                    <p:animEffect transition="in" filter="dissolve">
                                      <p:cBhvr>
                                        <p:cTn id="20" dur="500"/>
                                        <p:tgtEl>
                                          <p:spTgt spid="70687"/>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0685"/>
                                        </p:tgtEl>
                                        <p:attrNameLst>
                                          <p:attrName>style.visibility</p:attrName>
                                        </p:attrNameLst>
                                      </p:cBhvr>
                                      <p:to>
                                        <p:strVal val="visible"/>
                                      </p:to>
                                    </p:set>
                                    <p:animEffect transition="in" filter="wipe(left)">
                                      <p:cBhvr>
                                        <p:cTn id="24" dur="500"/>
                                        <p:tgtEl>
                                          <p:spTgt spid="70685"/>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70658"/>
                                        </p:tgtEl>
                                        <p:attrNameLst>
                                          <p:attrName>style.visibility</p:attrName>
                                        </p:attrNameLst>
                                      </p:cBhvr>
                                      <p:to>
                                        <p:strVal val="visible"/>
                                      </p:to>
                                    </p:set>
                                    <p:animEffect transition="in" filter="wipe(up)">
                                      <p:cBhvr>
                                        <p:cTn id="28" dur="500"/>
                                        <p:tgtEl>
                                          <p:spTgt spid="7065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0662">
                                            <p:txEl>
                                              <p:charRg st="0" end="11"/>
                                            </p:txEl>
                                          </p:spTgt>
                                        </p:tgtEl>
                                        <p:attrNameLst>
                                          <p:attrName>style.visibility</p:attrName>
                                        </p:attrNameLst>
                                      </p:cBhvr>
                                      <p:to>
                                        <p:strVal val="visible"/>
                                      </p:to>
                                    </p:set>
                                    <p:animEffect transition="in" filter="wipe(left)">
                                      <p:cBhvr>
                                        <p:cTn id="33" dur="500"/>
                                        <p:tgtEl>
                                          <p:spTgt spid="70662">
                                            <p:txEl>
                                              <p:charRg st="0" end="11"/>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70688"/>
                                        </p:tgtEl>
                                        <p:attrNameLst>
                                          <p:attrName>style.visibility</p:attrName>
                                        </p:attrNameLst>
                                      </p:cBhvr>
                                      <p:to>
                                        <p:strVal val="visible"/>
                                      </p:to>
                                    </p:set>
                                    <p:animEffect transition="in" filter="wipe(left)">
                                      <p:cBhvr>
                                        <p:cTn id="37" dur="500"/>
                                        <p:tgtEl>
                                          <p:spTgt spid="7068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0711"/>
                                        </p:tgtEl>
                                        <p:attrNameLst>
                                          <p:attrName>style.visibility</p:attrName>
                                        </p:attrNameLst>
                                      </p:cBhvr>
                                      <p:to>
                                        <p:strVal val="visible"/>
                                      </p:to>
                                    </p:set>
                                    <p:animEffect transition="in" filter="dissolve">
                                      <p:cBhvr>
                                        <p:cTn id="4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bldLvl="5" build="p"/>
      <p:bldP spid="70686" grpId="0" bldLvl="0" animBg="1"/>
      <p:bldP spid="7068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idx="4294967295"/>
          </p:nvPr>
        </p:nvSpPr>
        <p:spPr/>
        <p:txBody>
          <a:bodyPr vert="horz" wrap="square" anchor="ctr" anchorCtr="0"/>
          <a:p>
            <a:r>
              <a:rPr lang="zh-CN" altLang="en-US" sz="3600">
                <a:ea typeface="宋体" panose="02010600030101010101" pitchFamily="2" charset="-122"/>
              </a:rPr>
              <a:t>各种供给曲线</a:t>
            </a:r>
            <a:endParaRPr lang="zh-CN" altLang="en-US" sz="3600">
              <a:ea typeface="宋体" panose="02010600030101010101" pitchFamily="2" charset="-122"/>
            </a:endParaRPr>
          </a:p>
        </p:txBody>
      </p:sp>
      <p:sp>
        <p:nvSpPr>
          <p:cNvPr id="71683" name="Rectangle 3"/>
          <p:cNvSpPr>
            <a:spLocks noGrp="1"/>
          </p:cNvSpPr>
          <p:nvPr>
            <p:ph type="body" idx="4294967295"/>
          </p:nvPr>
        </p:nvSpPr>
        <p:spPr/>
        <p:txBody>
          <a:bodyPr vert="horz" wrap="square" anchor="t" anchorCtr="0"/>
          <a:p>
            <a:r>
              <a:rPr lang="zh-CN" altLang="x-none" dirty="0">
                <a:ea typeface="宋体" panose="02010600030101010101" pitchFamily="2" charset="-122"/>
              </a:rPr>
              <a:t>供给价格弹性与供给曲线的斜率密切相关</a:t>
            </a:r>
            <a:endParaRPr lang="zh-CN" altLang="x-none" dirty="0">
              <a:ea typeface="宋体" panose="02010600030101010101" pitchFamily="2" charset="-122"/>
            </a:endParaRPr>
          </a:p>
          <a:p>
            <a:r>
              <a:rPr lang="zh-CN" altLang="x-none" dirty="0">
                <a:ea typeface="宋体" panose="02010600030101010101" pitchFamily="2" charset="-122"/>
              </a:rPr>
              <a:t>拇指规则：    </a:t>
            </a:r>
            <a:br>
              <a:rPr lang="zh-CN" altLang="x-none" dirty="0">
                <a:ea typeface="宋体" panose="02010600030101010101" pitchFamily="2" charset="-122"/>
              </a:rPr>
            </a:br>
            <a:r>
              <a:rPr lang="zh-CN" altLang="x-none" dirty="0">
                <a:ea typeface="宋体" panose="02010600030101010101" pitchFamily="2" charset="-122"/>
              </a:rPr>
              <a:t>通过某一点的供给曲线越平坦，供给的价格弹性就越大  </a:t>
            </a:r>
            <a:br>
              <a:rPr lang="zh-CN" altLang="x-none" dirty="0">
                <a:ea typeface="宋体" panose="02010600030101010101" pitchFamily="2" charset="-122"/>
              </a:rPr>
            </a:br>
            <a:r>
              <a:rPr lang="zh-CN" altLang="x-none" dirty="0">
                <a:ea typeface="宋体" panose="02010600030101010101" pitchFamily="2" charset="-122"/>
              </a:rPr>
              <a:t>通过某一点的供给曲线越陡峭，供给的价格弹性就越小</a:t>
            </a:r>
            <a:endParaRPr lang="zh-CN" altLang="x-none" dirty="0">
              <a:ea typeface="宋体" panose="02010600030101010101" pitchFamily="2" charset="-122"/>
            </a:endParaRPr>
          </a:p>
          <a:p>
            <a:r>
              <a:rPr lang="zh-CN" altLang="x-none" dirty="0">
                <a:ea typeface="宋体" panose="02010600030101010101" pitchFamily="2" charset="-122"/>
              </a:rPr>
              <a:t>五种不同的分类.</a:t>
            </a:r>
            <a:r>
              <a:rPr lang="zh-CN" altLang="x-none" dirty="0">
                <a:latin typeface="Arial" panose="020B0604020202020204" pitchFamily="34" charset="0"/>
                <a:ea typeface="宋体" panose="02010600030101010101" pitchFamily="2" charset="-122"/>
              </a:rPr>
              <a:t>…</a:t>
            </a:r>
            <a:endParaRPr lang="zh-CN" altLang="x-none" dirty="0">
              <a:ea typeface="宋体" panose="02010600030101010101" pitchFamily="2" charset="-122"/>
            </a:endParaRPr>
          </a:p>
        </p:txBody>
      </p:sp>
      <p:sp>
        <p:nvSpPr>
          <p:cNvPr id="71684"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30" name="组合 73729"/>
          <p:cNvGrpSpPr/>
          <p:nvPr/>
        </p:nvGrpSpPr>
        <p:grpSpPr>
          <a:xfrm>
            <a:off x="5913438" y="2301875"/>
            <a:ext cx="614362" cy="2671763"/>
            <a:chOff x="0" y="0"/>
            <a:chExt cx="387" cy="1683"/>
          </a:xfrm>
        </p:grpSpPr>
        <p:sp>
          <p:nvSpPr>
            <p:cNvPr id="73731" name="Text Box 3"/>
            <p:cNvSpPr txBox="1"/>
            <p:nvPr/>
          </p:nvSpPr>
          <p:spPr>
            <a:xfrm>
              <a:off x="0" y="0"/>
              <a:ext cx="387"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S</a:t>
              </a:r>
              <a:endParaRPr lang="en-US" altLang="zh-CN" sz="2400" b="1" i="1">
                <a:ea typeface="宋体" panose="02010600030101010101" pitchFamily="2" charset="-122"/>
              </a:endParaRPr>
            </a:p>
          </p:txBody>
        </p:sp>
        <p:sp>
          <p:nvSpPr>
            <p:cNvPr id="73732" name="Line 4"/>
            <p:cNvSpPr/>
            <p:nvPr/>
          </p:nvSpPr>
          <p:spPr>
            <a:xfrm flipH="1">
              <a:off x="193" y="248"/>
              <a:ext cx="0" cy="1435"/>
            </a:xfrm>
            <a:prstGeom prst="line">
              <a:avLst/>
            </a:prstGeom>
            <a:ln w="38100" cap="flat" cmpd="sng">
              <a:solidFill>
                <a:srgbClr val="003399"/>
              </a:solidFill>
              <a:prstDash val="solid"/>
              <a:headEnd type="none" w="med" len="med"/>
              <a:tailEnd type="none" w="med" len="med"/>
            </a:ln>
          </p:spPr>
        </p:sp>
      </p:grpSp>
      <p:sp>
        <p:nvSpPr>
          <p:cNvPr id="73733" name="Rectangle 5"/>
          <p:cNvSpPr>
            <a:spLocks noGrp="1"/>
          </p:cNvSpPr>
          <p:nvPr>
            <p:ph type="title" idx="4294967295"/>
          </p:nvPr>
        </p:nvSpPr>
        <p:spPr>
          <a:xfrm>
            <a:off x="407988" y="249238"/>
            <a:ext cx="8494712" cy="619125"/>
          </a:xfrm>
        </p:spPr>
        <p:txBody>
          <a:bodyPr vert="horz" wrap="square" anchor="ctr" anchorCtr="0"/>
          <a:p>
            <a:r>
              <a:rPr lang="zh-CN" altLang="en-US" sz="3600">
                <a:solidFill>
                  <a:srgbClr val="CC0000"/>
                </a:solidFill>
                <a:ea typeface="宋体" panose="02010600030101010101" pitchFamily="2" charset="-122"/>
              </a:rPr>
              <a:t>“完全无弹性的供给” （一个极端）</a:t>
            </a:r>
            <a:endParaRPr lang="zh-CN" altLang="en-US" sz="3600" b="0">
              <a:solidFill>
                <a:srgbClr val="CC0000"/>
              </a:solidFill>
              <a:ea typeface="宋体" panose="02010600030101010101" pitchFamily="2" charset="-122"/>
            </a:endParaRPr>
          </a:p>
        </p:txBody>
      </p:sp>
      <p:grpSp>
        <p:nvGrpSpPr>
          <p:cNvPr id="73734" name="组合 73733"/>
          <p:cNvGrpSpPr/>
          <p:nvPr/>
        </p:nvGrpSpPr>
        <p:grpSpPr>
          <a:xfrm>
            <a:off x="4826000" y="2114550"/>
            <a:ext cx="3870325" cy="3060700"/>
            <a:chOff x="0" y="0"/>
            <a:chExt cx="2146" cy="1792"/>
          </a:xfrm>
        </p:grpSpPr>
        <p:grpSp>
          <p:nvGrpSpPr>
            <p:cNvPr id="73735" name="组合 73734"/>
            <p:cNvGrpSpPr/>
            <p:nvPr/>
          </p:nvGrpSpPr>
          <p:grpSpPr>
            <a:xfrm>
              <a:off x="195" y="261"/>
              <a:ext cx="1661" cy="1413"/>
              <a:chOff x="0" y="0"/>
              <a:chExt cx="2116" cy="2027"/>
            </a:xfrm>
          </p:grpSpPr>
          <p:sp>
            <p:nvSpPr>
              <p:cNvPr id="73736" name="Line 8"/>
              <p:cNvSpPr/>
              <p:nvPr/>
            </p:nvSpPr>
            <p:spPr>
              <a:xfrm>
                <a:off x="4" y="0"/>
                <a:ext cx="0" cy="2025"/>
              </a:xfrm>
              <a:prstGeom prst="line">
                <a:avLst/>
              </a:prstGeom>
              <a:ln w="12700" cap="flat" cmpd="sng">
                <a:solidFill>
                  <a:schemeClr val="tx1"/>
                </a:solidFill>
                <a:prstDash val="solid"/>
                <a:headEnd type="none" w="med" len="med"/>
                <a:tailEnd type="none" w="med" len="med"/>
              </a:ln>
            </p:spPr>
          </p:sp>
          <p:sp>
            <p:nvSpPr>
              <p:cNvPr id="73737" name="Line 9"/>
              <p:cNvSpPr/>
              <p:nvPr/>
            </p:nvSpPr>
            <p:spPr>
              <a:xfrm>
                <a:off x="0" y="2027"/>
                <a:ext cx="2116" cy="0"/>
              </a:xfrm>
              <a:prstGeom prst="line">
                <a:avLst/>
              </a:prstGeom>
              <a:ln w="12700" cap="flat" cmpd="sng">
                <a:solidFill>
                  <a:schemeClr val="tx1"/>
                </a:solidFill>
                <a:prstDash val="solid"/>
                <a:headEnd type="none" w="med" len="med"/>
                <a:tailEnd type="none" w="med" len="med"/>
              </a:ln>
            </p:spPr>
          </p:sp>
        </p:grpSp>
        <p:sp>
          <p:nvSpPr>
            <p:cNvPr id="73738" name="Text Box 10"/>
            <p:cNvSpPr txBox="1"/>
            <p:nvPr/>
          </p:nvSpPr>
          <p:spPr>
            <a:xfrm>
              <a:off x="0" y="0"/>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P</a:t>
              </a:r>
              <a:endParaRPr lang="en-US" altLang="zh-CN" sz="2400" b="1" i="1">
                <a:ea typeface="宋体" panose="02010600030101010101" pitchFamily="2" charset="-122"/>
              </a:endParaRPr>
            </a:p>
          </p:txBody>
        </p:sp>
        <p:sp>
          <p:nvSpPr>
            <p:cNvPr id="73739" name="Text Box 11"/>
            <p:cNvSpPr txBox="1"/>
            <p:nvPr/>
          </p:nvSpPr>
          <p:spPr>
            <a:xfrm>
              <a:off x="1759" y="1524"/>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endParaRPr lang="en-US" altLang="zh-CN" sz="2400" b="1" i="1">
                <a:ea typeface="宋体" panose="02010600030101010101" pitchFamily="2" charset="-122"/>
              </a:endParaRPr>
            </a:p>
          </p:txBody>
        </p:sp>
      </p:grpSp>
      <p:sp>
        <p:nvSpPr>
          <p:cNvPr id="73740" name="Text Box 12"/>
          <p:cNvSpPr txBox="1"/>
          <p:nvPr/>
        </p:nvSpPr>
        <p:spPr>
          <a:xfrm>
            <a:off x="5922963" y="4948238"/>
            <a:ext cx="587375" cy="457200"/>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3741" name="Text Box 13"/>
          <p:cNvSpPr txBox="1"/>
          <p:nvPr/>
        </p:nvSpPr>
        <p:spPr>
          <a:xfrm>
            <a:off x="4567238" y="3686175"/>
            <a:ext cx="596900" cy="457200"/>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3742" name="Line 14"/>
          <p:cNvSpPr/>
          <p:nvPr/>
        </p:nvSpPr>
        <p:spPr>
          <a:xfrm>
            <a:off x="5183188" y="3916363"/>
            <a:ext cx="1050925" cy="0"/>
          </a:xfrm>
          <a:prstGeom prst="line">
            <a:avLst/>
          </a:prstGeom>
          <a:ln w="9525" cap="flat" cmpd="sng">
            <a:solidFill>
              <a:srgbClr val="777777"/>
            </a:solidFill>
            <a:prstDash val="lgDash"/>
            <a:headEnd type="none" w="med" len="med"/>
            <a:tailEnd type="none" w="med" len="med"/>
          </a:ln>
        </p:spPr>
      </p:sp>
      <p:sp>
        <p:nvSpPr>
          <p:cNvPr id="73743" name="Oval 15"/>
          <p:cNvSpPr/>
          <p:nvPr/>
        </p:nvSpPr>
        <p:spPr>
          <a:xfrm>
            <a:off x="6148388" y="3846513"/>
            <a:ext cx="139700" cy="138112"/>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nvGrpSpPr>
          <p:cNvPr id="73744" name="组合 73743"/>
          <p:cNvGrpSpPr/>
          <p:nvPr/>
        </p:nvGrpSpPr>
        <p:grpSpPr>
          <a:xfrm>
            <a:off x="4560888" y="3040063"/>
            <a:ext cx="1731962" cy="457200"/>
            <a:chOff x="0" y="0"/>
            <a:chExt cx="1091" cy="288"/>
          </a:xfrm>
        </p:grpSpPr>
        <p:sp>
          <p:nvSpPr>
            <p:cNvPr id="73745" name="Text Box 17"/>
            <p:cNvSpPr txBox="1"/>
            <p:nvPr/>
          </p:nvSpPr>
          <p:spPr>
            <a:xfrm>
              <a:off x="0" y="0"/>
              <a:ext cx="387" cy="288"/>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3746" name="Line 18"/>
            <p:cNvSpPr/>
            <p:nvPr/>
          </p:nvSpPr>
          <p:spPr>
            <a:xfrm flipV="1">
              <a:off x="391" y="128"/>
              <a:ext cx="656" cy="0"/>
            </a:xfrm>
            <a:prstGeom prst="line">
              <a:avLst/>
            </a:prstGeom>
            <a:ln w="9525" cap="flat" cmpd="sng">
              <a:solidFill>
                <a:srgbClr val="777777"/>
              </a:solidFill>
              <a:prstDash val="lgDash"/>
              <a:headEnd type="none" w="med" len="med"/>
              <a:tailEnd type="none" w="med" len="med"/>
            </a:ln>
          </p:spPr>
        </p:sp>
        <p:sp>
          <p:nvSpPr>
            <p:cNvPr id="73747" name="Oval 19"/>
            <p:cNvSpPr/>
            <p:nvPr/>
          </p:nvSpPr>
          <p:spPr>
            <a:xfrm>
              <a:off x="1003" y="84"/>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3748" name="Line 20"/>
          <p:cNvSpPr/>
          <p:nvPr/>
        </p:nvSpPr>
        <p:spPr>
          <a:xfrm flipH="1" flipV="1">
            <a:off x="5313363" y="3252788"/>
            <a:ext cx="0" cy="657225"/>
          </a:xfrm>
          <a:prstGeom prst="line">
            <a:avLst/>
          </a:prstGeom>
          <a:ln w="50800" cap="flat" cmpd="sng">
            <a:solidFill>
              <a:srgbClr val="FF6600"/>
            </a:solidFill>
            <a:prstDash val="solid"/>
            <a:headEnd type="none" w="med" len="med"/>
            <a:tailEnd type="triangle" w="lg" len="med"/>
          </a:ln>
        </p:spPr>
      </p:sp>
      <p:sp>
        <p:nvSpPr>
          <p:cNvPr id="73749" name="Text Box 21"/>
          <p:cNvSpPr txBox="1"/>
          <p:nvPr/>
        </p:nvSpPr>
        <p:spPr>
          <a:xfrm>
            <a:off x="5849938" y="5548313"/>
            <a:ext cx="1835150" cy="822325"/>
          </a:xfrm>
          <a:prstGeom prst="rect">
            <a:avLst/>
          </a:prstGeom>
          <a:solidFill>
            <a:srgbClr val="CCFFCC"/>
          </a:solidFill>
          <a:ln w="9525">
            <a:noFill/>
          </a:ln>
        </p:spPr>
        <p:txBody>
          <a:bodyPr>
            <a:spAutoFit/>
          </a:bodyPr>
          <a:p>
            <a:pPr algn="ctr">
              <a:spcBef>
                <a:spcPct val="50000"/>
              </a:spcBef>
            </a:pPr>
            <a:r>
              <a:rPr lang="zh-CN" altLang="x-none" sz="2400" b="1" dirty="0">
                <a:ea typeface="宋体" panose="02010600030101010101" pitchFamily="2" charset="-122"/>
              </a:rPr>
              <a:t>供给量变动</a:t>
            </a:r>
            <a:r>
              <a:rPr lang="zh-CN" altLang="x-none" sz="2400" dirty="0">
                <a:ea typeface="宋体" panose="02010600030101010101" pitchFamily="2" charset="-122"/>
              </a:rPr>
              <a:t> 0%</a:t>
            </a:r>
            <a:endParaRPr lang="zh-CN" altLang="x-none" sz="2400" dirty="0">
              <a:ea typeface="宋体" panose="02010600030101010101" pitchFamily="2" charset="-122"/>
            </a:endParaRPr>
          </a:p>
        </p:txBody>
      </p:sp>
      <p:sp>
        <p:nvSpPr>
          <p:cNvPr id="73750"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sp>
        <p:nvSpPr>
          <p:cNvPr id="73751" name="Text Box 23"/>
          <p:cNvSpPr txBox="1"/>
          <p:nvPr/>
        </p:nvSpPr>
        <p:spPr>
          <a:xfrm>
            <a:off x="6073775" y="871538"/>
            <a:ext cx="1171575" cy="473075"/>
          </a:xfrm>
          <a:prstGeom prst="rect">
            <a:avLst/>
          </a:prstGeom>
          <a:noFill/>
          <a:ln w="9525">
            <a:noFill/>
          </a:ln>
        </p:spPr>
        <p:txBody>
          <a:bodyPr>
            <a:spAutoFit/>
          </a:bodyPr>
          <a:p>
            <a:pPr algn="ctr">
              <a:spcBef>
                <a:spcPct val="50000"/>
              </a:spcBef>
            </a:pPr>
            <a:r>
              <a:rPr lang="en-US" altLang="zh-CN" sz="2500">
                <a:solidFill>
                  <a:srgbClr val="009900"/>
                </a:solidFill>
                <a:ea typeface="宋体" panose="02010600030101010101" pitchFamily="2" charset="-122"/>
              </a:rPr>
              <a:t>0%</a:t>
            </a:r>
            <a:endParaRPr lang="en-US" altLang="zh-CN" sz="2500" b="1" i="1" baseline="30000">
              <a:solidFill>
                <a:srgbClr val="009900"/>
              </a:solidFill>
              <a:ea typeface="宋体" panose="02010600030101010101" pitchFamily="2" charset="-122"/>
            </a:endParaRPr>
          </a:p>
        </p:txBody>
      </p:sp>
      <p:sp>
        <p:nvSpPr>
          <p:cNvPr id="73752" name="Text Box 24"/>
          <p:cNvSpPr txBox="1"/>
          <p:nvPr/>
        </p:nvSpPr>
        <p:spPr>
          <a:xfrm>
            <a:off x="6080125" y="1379538"/>
            <a:ext cx="1171575" cy="473075"/>
          </a:xfrm>
          <a:prstGeom prst="rect">
            <a:avLst/>
          </a:prstGeom>
          <a:noFill/>
          <a:ln w="9525">
            <a:noFill/>
          </a:ln>
        </p:spPr>
        <p:txBody>
          <a:bodyPr>
            <a:spAutoFit/>
          </a:bodyPr>
          <a:p>
            <a:pPr algn="ctr">
              <a:spcBef>
                <a:spcPct val="50000"/>
              </a:spcBef>
            </a:pPr>
            <a:r>
              <a:rPr lang="en-US" altLang="zh-CN" sz="2500">
                <a:solidFill>
                  <a:srgbClr val="FF6600"/>
                </a:solidFill>
                <a:ea typeface="宋体" panose="02010600030101010101" pitchFamily="2" charset="-122"/>
              </a:rPr>
              <a:t>10%</a:t>
            </a:r>
            <a:endParaRPr lang="en-US" altLang="zh-CN" sz="2500" b="1" i="1" baseline="30000">
              <a:solidFill>
                <a:srgbClr val="FF6600"/>
              </a:solidFill>
              <a:ea typeface="宋体" panose="02010600030101010101" pitchFamily="2" charset="-122"/>
            </a:endParaRPr>
          </a:p>
        </p:txBody>
      </p:sp>
      <p:sp>
        <p:nvSpPr>
          <p:cNvPr id="73753" name="Text Box 25"/>
          <p:cNvSpPr txBox="1"/>
          <p:nvPr/>
        </p:nvSpPr>
        <p:spPr>
          <a:xfrm>
            <a:off x="7218363" y="1111250"/>
            <a:ext cx="682625" cy="488950"/>
          </a:xfrm>
          <a:prstGeom prst="rect">
            <a:avLst/>
          </a:prstGeom>
          <a:noFill/>
          <a:ln w="9525">
            <a:noFill/>
          </a:ln>
        </p:spPr>
        <p:txBody>
          <a:bodyPr>
            <a:spAutoFit/>
          </a:bodyPr>
          <a:p>
            <a:pPr algn="ctr">
              <a:spcBef>
                <a:spcPct val="50000"/>
              </a:spcBef>
            </a:pPr>
            <a:r>
              <a:rPr lang="en-US" altLang="zh-CN" sz="2600">
                <a:solidFill>
                  <a:srgbClr val="0000FF"/>
                </a:solidFill>
                <a:ea typeface="宋体" panose="02010600030101010101" pitchFamily="2" charset="-122"/>
              </a:rPr>
              <a:t>= 0</a:t>
            </a:r>
            <a:endParaRPr lang="en-US" altLang="zh-CN" sz="2600">
              <a:solidFill>
                <a:srgbClr val="0000FF"/>
              </a:solidFill>
              <a:ea typeface="宋体" panose="02010600030101010101" pitchFamily="2" charset="-122"/>
            </a:endParaRPr>
          </a:p>
        </p:txBody>
      </p:sp>
      <p:grpSp>
        <p:nvGrpSpPr>
          <p:cNvPr id="73754" name="组合 73753"/>
          <p:cNvGrpSpPr/>
          <p:nvPr/>
        </p:nvGrpSpPr>
        <p:grpSpPr>
          <a:xfrm>
            <a:off x="727075" y="874713"/>
            <a:ext cx="6427788" cy="904875"/>
            <a:chOff x="0" y="0"/>
            <a:chExt cx="4040" cy="570"/>
          </a:xfrm>
        </p:grpSpPr>
        <p:sp>
          <p:nvSpPr>
            <p:cNvPr id="73755" name="Text Box 27"/>
            <p:cNvSpPr txBox="1"/>
            <p:nvPr/>
          </p:nvSpPr>
          <p:spPr>
            <a:xfrm>
              <a:off x="0" y="52"/>
              <a:ext cx="1436" cy="286"/>
            </a:xfrm>
            <a:prstGeom prst="rect">
              <a:avLst/>
            </a:prstGeom>
            <a:noFill/>
            <a:ln w="9525">
              <a:noFill/>
            </a:ln>
          </p:spPr>
          <p:txBody>
            <a:bodyPr>
              <a:spAutoFit/>
            </a:bodyPr>
            <a:p>
              <a:pPr algn="ctr">
                <a:lnSpc>
                  <a:spcPct val="95000"/>
                </a:lnSpc>
                <a:spcBef>
                  <a:spcPct val="50000"/>
                </a:spcBef>
              </a:pPr>
              <a:r>
                <a:rPr lang="zh-CN" altLang="x-none" sz="2500" dirty="0">
                  <a:ea typeface="宋体" panose="02010600030101010101" pitchFamily="2" charset="-122"/>
                </a:rPr>
                <a:t>供给价格弹性</a:t>
              </a:r>
              <a:endParaRPr lang="zh-CN" altLang="x-none" sz="2500" dirty="0">
                <a:ea typeface="宋体" panose="02010600030101010101" pitchFamily="2" charset="-122"/>
              </a:endParaRPr>
            </a:p>
          </p:txBody>
        </p:sp>
        <p:sp>
          <p:nvSpPr>
            <p:cNvPr id="73756" name="Text Box 28"/>
            <p:cNvSpPr txBox="1"/>
            <p:nvPr/>
          </p:nvSpPr>
          <p:spPr>
            <a:xfrm>
              <a:off x="1344" y="153"/>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3757" name="Text Box 29"/>
            <p:cNvSpPr txBox="1"/>
            <p:nvPr/>
          </p:nvSpPr>
          <p:spPr>
            <a:xfrm>
              <a:off x="1611" y="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供给量变动百分比</a:t>
              </a:r>
              <a:endParaRPr lang="zh-CN" altLang="x-none" sz="2000" b="1" i="1" baseline="30000" dirty="0">
                <a:ea typeface="宋体" panose="02010600030101010101" pitchFamily="2" charset="-122"/>
              </a:endParaRPr>
            </a:p>
          </p:txBody>
        </p:sp>
        <p:sp>
          <p:nvSpPr>
            <p:cNvPr id="73758" name="Text Box 30"/>
            <p:cNvSpPr txBox="1"/>
            <p:nvPr/>
          </p:nvSpPr>
          <p:spPr>
            <a:xfrm>
              <a:off x="1615" y="32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价格变动百分比</a:t>
              </a:r>
              <a:endParaRPr lang="zh-CN" altLang="x-none" sz="2000" b="1" i="1" baseline="30000" dirty="0">
                <a:ea typeface="宋体" panose="02010600030101010101" pitchFamily="2" charset="-122"/>
              </a:endParaRPr>
            </a:p>
          </p:txBody>
        </p:sp>
        <p:sp>
          <p:nvSpPr>
            <p:cNvPr id="73759" name="Line 31"/>
            <p:cNvSpPr/>
            <p:nvPr/>
          </p:nvSpPr>
          <p:spPr>
            <a:xfrm>
              <a:off x="1670" y="308"/>
              <a:ext cx="1404" cy="0"/>
            </a:xfrm>
            <a:prstGeom prst="line">
              <a:avLst/>
            </a:prstGeom>
            <a:ln w="12700" cap="flat" cmpd="sng">
              <a:solidFill>
                <a:schemeClr val="tx1"/>
              </a:solidFill>
              <a:prstDash val="solid"/>
              <a:headEnd type="none" w="med" len="med"/>
              <a:tailEnd type="none" w="med" len="med"/>
            </a:ln>
          </p:spPr>
        </p:sp>
        <p:sp>
          <p:nvSpPr>
            <p:cNvPr id="73760" name="Text Box 32"/>
            <p:cNvSpPr txBox="1"/>
            <p:nvPr/>
          </p:nvSpPr>
          <p:spPr>
            <a:xfrm>
              <a:off x="3092" y="151"/>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3761" name="Line 33"/>
            <p:cNvSpPr/>
            <p:nvPr/>
          </p:nvSpPr>
          <p:spPr>
            <a:xfrm>
              <a:off x="3424" y="309"/>
              <a:ext cx="616" cy="0"/>
            </a:xfrm>
            <a:prstGeom prst="line">
              <a:avLst/>
            </a:prstGeom>
            <a:ln w="12700" cap="flat" cmpd="sng">
              <a:solidFill>
                <a:schemeClr val="tx1"/>
              </a:solidFill>
              <a:prstDash val="solid"/>
              <a:headEnd type="none" w="med" len="med"/>
              <a:tailEnd type="none" w="med" len="med"/>
            </a:ln>
          </p:spPr>
        </p:sp>
      </p:grpSp>
      <p:sp>
        <p:nvSpPr>
          <p:cNvPr id="73762" name="Text Box 34"/>
          <p:cNvSpPr txBox="1"/>
          <p:nvPr/>
        </p:nvSpPr>
        <p:spPr>
          <a:xfrm>
            <a:off x="3517900" y="4633913"/>
            <a:ext cx="1265238" cy="822325"/>
          </a:xfrm>
          <a:prstGeom prst="rect">
            <a:avLst/>
          </a:prstGeom>
          <a:solidFill>
            <a:srgbClr val="FF9900">
              <a:alpha val="50000"/>
            </a:srgbClr>
          </a:solidFill>
          <a:ln w="9525">
            <a:noFill/>
          </a:ln>
        </p:spPr>
        <p:txBody>
          <a:bodyPr>
            <a:spAutoFit/>
          </a:bodyPr>
          <a:p>
            <a:pPr algn="ctr">
              <a:spcBef>
                <a:spcPct val="50000"/>
              </a:spcBef>
            </a:pPr>
            <a:r>
              <a:rPr lang="zh-CN" altLang="x-none" sz="2400" b="1" dirty="0">
                <a:ea typeface="宋体" panose="02010600030101010101" pitchFamily="2" charset="-122"/>
              </a:rPr>
              <a:t>价格上升</a:t>
            </a:r>
            <a:r>
              <a:rPr lang="zh-CN" altLang="x-none" sz="2400" dirty="0">
                <a:ea typeface="宋体" panose="02010600030101010101" pitchFamily="2" charset="-122"/>
              </a:rPr>
              <a:t>10%</a:t>
            </a:r>
            <a:endParaRPr lang="zh-CN" altLang="x-none" sz="2400" dirty="0">
              <a:ea typeface="宋体" panose="02010600030101010101" pitchFamily="2" charset="-122"/>
            </a:endParaRPr>
          </a:p>
        </p:txBody>
      </p:sp>
      <p:sp>
        <p:nvSpPr>
          <p:cNvPr id="73763" name="Rectangle 35"/>
          <p:cNvSpPr/>
          <p:nvPr/>
        </p:nvSpPr>
        <p:spPr>
          <a:xfrm>
            <a:off x="366713" y="3221038"/>
            <a:ext cx="3390900" cy="9683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卖者的价格敏感度：</a:t>
            </a:r>
            <a:endParaRPr lang="zh-CN" altLang="x-none" sz="2600" dirty="0">
              <a:solidFill>
                <a:srgbClr val="0000FF"/>
              </a:solidFill>
              <a:ea typeface="宋体" panose="02010600030101010101" pitchFamily="2" charset="-122"/>
            </a:endParaRPr>
          </a:p>
        </p:txBody>
      </p:sp>
      <p:sp>
        <p:nvSpPr>
          <p:cNvPr id="73764" name="Rectangle 36"/>
          <p:cNvSpPr/>
          <p:nvPr/>
        </p:nvSpPr>
        <p:spPr>
          <a:xfrm>
            <a:off x="365125" y="2009775"/>
            <a:ext cx="2076450" cy="663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b="1" dirty="0">
                <a:ea typeface="宋体" panose="02010600030101010101" pitchFamily="2" charset="-122"/>
              </a:rPr>
              <a:t>供给曲线：</a:t>
            </a:r>
            <a:endParaRPr lang="zh-CN" altLang="x-none" sz="2600" dirty="0">
              <a:solidFill>
                <a:srgbClr val="0000FF"/>
              </a:solidFill>
              <a:ea typeface="宋体" panose="02010600030101010101" pitchFamily="2" charset="-122"/>
            </a:endParaRPr>
          </a:p>
        </p:txBody>
      </p:sp>
      <p:sp>
        <p:nvSpPr>
          <p:cNvPr id="73765" name="Rectangle 37"/>
          <p:cNvSpPr/>
          <p:nvPr/>
        </p:nvSpPr>
        <p:spPr>
          <a:xfrm>
            <a:off x="530225" y="4832350"/>
            <a:ext cx="1617663"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弹性：</a:t>
            </a:r>
            <a:endParaRPr lang="zh-CN" altLang="x-none" sz="2600" dirty="0">
              <a:solidFill>
                <a:srgbClr val="0000FF"/>
              </a:solidFill>
              <a:ea typeface="宋体" panose="02010600030101010101" pitchFamily="2" charset="-122"/>
            </a:endParaRPr>
          </a:p>
        </p:txBody>
      </p:sp>
      <p:sp>
        <p:nvSpPr>
          <p:cNvPr id="73766" name="Rectangle 38"/>
          <p:cNvSpPr/>
          <p:nvPr/>
        </p:nvSpPr>
        <p:spPr>
          <a:xfrm>
            <a:off x="565150" y="2581275"/>
            <a:ext cx="2895600" cy="528638"/>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垂直</a:t>
            </a:r>
            <a:endParaRPr lang="zh-CN" altLang="x-none" sz="2600" dirty="0">
              <a:solidFill>
                <a:srgbClr val="0000FF"/>
              </a:solidFill>
              <a:ea typeface="宋体" panose="02010600030101010101" pitchFamily="2" charset="-122"/>
            </a:endParaRPr>
          </a:p>
        </p:txBody>
      </p:sp>
      <p:sp>
        <p:nvSpPr>
          <p:cNvPr id="73767" name="Rectangle 39"/>
          <p:cNvSpPr/>
          <p:nvPr/>
        </p:nvSpPr>
        <p:spPr>
          <a:xfrm>
            <a:off x="582613" y="4079875"/>
            <a:ext cx="2624137" cy="495300"/>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不敏感</a:t>
            </a:r>
            <a:endParaRPr lang="zh-CN" altLang="x-none" sz="2600" dirty="0">
              <a:solidFill>
                <a:srgbClr val="0000FF"/>
              </a:solidFill>
              <a:ea typeface="宋体" panose="02010600030101010101" pitchFamily="2" charset="-122"/>
            </a:endParaRPr>
          </a:p>
        </p:txBody>
      </p:sp>
      <p:sp>
        <p:nvSpPr>
          <p:cNvPr id="73768" name="Rectangle 40"/>
          <p:cNvSpPr/>
          <p:nvPr/>
        </p:nvSpPr>
        <p:spPr>
          <a:xfrm>
            <a:off x="730250" y="5302250"/>
            <a:ext cx="1831975"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en-US" altLang="zh-CN" sz="2600">
                <a:solidFill>
                  <a:srgbClr val="0000FF"/>
                </a:solidFill>
                <a:ea typeface="宋体" panose="02010600030101010101" pitchFamily="2" charset="-122"/>
              </a:rPr>
              <a:t>0</a:t>
            </a:r>
            <a:endParaRPr lang="en-US" altLang="zh-CN" sz="2600">
              <a:solidFill>
                <a:srgbClr val="0000FF"/>
              </a:solidFill>
              <a:ea typeface="宋体" panose="0201060003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62"/>
                                        </p:tgtEl>
                                        <p:attrNameLst>
                                          <p:attrName>style.visibility</p:attrName>
                                        </p:attrNameLst>
                                      </p:cBhvr>
                                      <p:to>
                                        <p:strVal val="visible"/>
                                      </p:to>
                                    </p:set>
                                    <p:animEffect transition="in" filter="dissolve">
                                      <p:cBhvr>
                                        <p:cTn id="7" dur="500"/>
                                        <p:tgtEl>
                                          <p:spTgt spid="737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52"/>
                                        </p:tgtEl>
                                        <p:attrNameLst>
                                          <p:attrName>style.visibility</p:attrName>
                                        </p:attrNameLst>
                                      </p:cBhvr>
                                      <p:to>
                                        <p:strVal val="visible"/>
                                      </p:to>
                                    </p:set>
                                    <p:animEffect transition="in" filter="dissolve">
                                      <p:cBhvr>
                                        <p:cTn id="10" dur="500"/>
                                        <p:tgtEl>
                                          <p:spTgt spid="7375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3748"/>
                                        </p:tgtEl>
                                        <p:attrNameLst>
                                          <p:attrName>style.visibility</p:attrName>
                                        </p:attrNameLst>
                                      </p:cBhvr>
                                      <p:to>
                                        <p:strVal val="visible"/>
                                      </p:to>
                                    </p:set>
                                    <p:animEffect transition="in" filter="wipe(down)">
                                      <p:cBhvr>
                                        <p:cTn id="14" dur="500"/>
                                        <p:tgtEl>
                                          <p:spTgt spid="7374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3744"/>
                                        </p:tgtEl>
                                        <p:attrNameLst>
                                          <p:attrName>style.visibility</p:attrName>
                                        </p:attrNameLst>
                                      </p:cBhvr>
                                      <p:to>
                                        <p:strVal val="visible"/>
                                      </p:to>
                                    </p:set>
                                    <p:animEffect transition="in" filter="wipe(left)">
                                      <p:cBhvr>
                                        <p:cTn id="18" dur="500"/>
                                        <p:tgtEl>
                                          <p:spTgt spid="7374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3749"/>
                                        </p:tgtEl>
                                        <p:attrNameLst>
                                          <p:attrName>style.visibility</p:attrName>
                                        </p:attrNameLst>
                                      </p:cBhvr>
                                      <p:to>
                                        <p:strVal val="visible"/>
                                      </p:to>
                                    </p:set>
                                    <p:animEffect transition="in" filter="dissolve">
                                      <p:cBhvr>
                                        <p:cTn id="23" dur="500"/>
                                        <p:tgtEl>
                                          <p:spTgt spid="7374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3751"/>
                                        </p:tgtEl>
                                        <p:attrNameLst>
                                          <p:attrName>style.visibility</p:attrName>
                                        </p:attrNameLst>
                                      </p:cBhvr>
                                      <p:to>
                                        <p:strVal val="visible"/>
                                      </p:to>
                                    </p:set>
                                    <p:animEffect transition="in" filter="dissolve">
                                      <p:cBhvr>
                                        <p:cTn id="26" dur="500"/>
                                        <p:tgtEl>
                                          <p:spTgt spid="7375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3753"/>
                                        </p:tgtEl>
                                        <p:attrNameLst>
                                          <p:attrName>style.visibility</p:attrName>
                                        </p:attrNameLst>
                                      </p:cBhvr>
                                      <p:to>
                                        <p:strVal val="visible"/>
                                      </p:to>
                                    </p:set>
                                    <p:animEffect transition="in" filter="dissolve">
                                      <p:cBhvr>
                                        <p:cTn id="31" dur="500"/>
                                        <p:tgtEl>
                                          <p:spTgt spid="7375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3768"/>
                                        </p:tgtEl>
                                        <p:attrNameLst>
                                          <p:attrName>style.visibility</p:attrName>
                                        </p:attrNameLst>
                                      </p:cBhvr>
                                      <p:to>
                                        <p:strVal val="visible"/>
                                      </p:to>
                                    </p:set>
                                    <p:animEffect transition="in" filter="dissolve">
                                      <p:cBhvr>
                                        <p:cTn id="34" dur="500"/>
                                        <p:tgtEl>
                                          <p:spTgt spid="73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9" grpId="0" bldLvl="0" animBg="1"/>
      <p:bldP spid="73751" grpId="0"/>
      <p:bldP spid="73752" grpId="0"/>
      <p:bldP spid="73753" grpId="0"/>
      <p:bldP spid="73762" grpId="0" bldLvl="0" animBg="1"/>
      <p:bldP spid="737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4754" name="组合 74753"/>
          <p:cNvGrpSpPr/>
          <p:nvPr/>
        </p:nvGrpSpPr>
        <p:grpSpPr>
          <a:xfrm>
            <a:off x="5051425" y="1095375"/>
            <a:ext cx="2151063" cy="3219450"/>
            <a:chOff x="0" y="0"/>
            <a:chExt cx="1364" cy="2028"/>
          </a:xfrm>
        </p:grpSpPr>
        <p:sp>
          <p:nvSpPr>
            <p:cNvPr id="74755" name="Arc 3"/>
            <p:cNvSpPr/>
            <p:nvPr/>
          </p:nvSpPr>
          <p:spPr>
            <a:xfrm rot="5400000">
              <a:off x="-443" y="443"/>
              <a:ext cx="2028" cy="1142"/>
            </a:xfrm>
            <a:custGeom>
              <a:avLst/>
              <a:gdLst>
                <a:gd name="txL" fmla="*/ 0 w 20429"/>
                <a:gd name="txT" fmla="*/ 0 h 18670"/>
                <a:gd name="txR" fmla="*/ 20429 w 20429"/>
                <a:gd name="txB" fmla="*/ 18670 h 18670"/>
              </a:gdLst>
              <a:ahLst/>
              <a:cxnLst>
                <a:cxn ang="0">
                  <a:pos x="11" y="0"/>
                </a:cxn>
                <a:cxn ang="0">
                  <a:pos x="20" y="3"/>
                </a:cxn>
                <a:cxn ang="0">
                  <a:pos x="0" y="4"/>
                </a:cxn>
              </a:cxnLst>
              <a:rect l="txL" t="txT" r="txR" b="txB"/>
              <a:pathLst>
                <a:path w="20429" h="18670" fill="none">
                  <a:moveTo>
                    <a:pt x="10862" y="0"/>
                  </a:moveTo>
                  <a:cubicBezTo>
                    <a:pt x="15347" y="2609"/>
                    <a:pt x="18743" y="6746"/>
                    <a:pt x="20428" y="11653"/>
                  </a:cubicBezTo>
                </a:path>
                <a:path w="20429" h="18670" stroke="0">
                  <a:moveTo>
                    <a:pt x="10862" y="0"/>
                  </a:moveTo>
                  <a:cubicBezTo>
                    <a:pt x="15347" y="2609"/>
                    <a:pt x="18743" y="6746"/>
                    <a:pt x="20428" y="11653"/>
                  </a:cubicBezTo>
                  <a:lnTo>
                    <a:pt x="0" y="18670"/>
                  </a:lnTo>
                  <a:close/>
                </a:path>
              </a:pathLst>
            </a:custGeom>
            <a:noFill/>
            <a:ln w="38100" cap="flat" cmpd="sng">
              <a:solidFill>
                <a:srgbClr val="003399"/>
              </a:solidFill>
              <a:prstDash val="solid"/>
              <a:miter/>
              <a:headEnd type="none" w="med" len="med"/>
              <a:tailEnd type="none" w="med" len="med"/>
            </a:ln>
          </p:spPr>
          <p:txBody>
            <a:bodyPr wrap="none" anchor="ctr" anchorCtr="0"/>
            <a:p>
              <a:endParaRPr lang="zh-CN" altLang="x-none" dirty="0">
                <a:ea typeface="宋体" panose="02010600030101010101" pitchFamily="2" charset="-122"/>
              </a:endParaRPr>
            </a:p>
          </p:txBody>
        </p:sp>
        <p:sp>
          <p:nvSpPr>
            <p:cNvPr id="74756" name="Text Box 4"/>
            <p:cNvSpPr txBox="1"/>
            <p:nvPr/>
          </p:nvSpPr>
          <p:spPr>
            <a:xfrm>
              <a:off x="977" y="831"/>
              <a:ext cx="387"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S</a:t>
              </a:r>
              <a:endParaRPr lang="en-US" altLang="zh-CN" sz="2400" b="1" i="1">
                <a:ea typeface="宋体" panose="02010600030101010101" pitchFamily="2" charset="-122"/>
              </a:endParaRPr>
            </a:p>
          </p:txBody>
        </p:sp>
      </p:grpSp>
      <p:sp>
        <p:nvSpPr>
          <p:cNvPr id="74757" name="Rectangle 5"/>
          <p:cNvSpPr>
            <a:spLocks noGrp="1"/>
          </p:cNvSpPr>
          <p:nvPr>
            <p:ph type="title" idx="4294967295"/>
          </p:nvPr>
        </p:nvSpPr>
        <p:spPr>
          <a:xfrm>
            <a:off x="407988" y="249238"/>
            <a:ext cx="8494712" cy="619125"/>
          </a:xfrm>
        </p:spPr>
        <p:txBody>
          <a:bodyPr vert="horz" wrap="square" anchor="ctr" anchorCtr="0"/>
          <a:p>
            <a:r>
              <a:rPr lang="zh-CN" altLang="en-US" sz="3600">
                <a:solidFill>
                  <a:srgbClr val="CC0000"/>
                </a:solidFill>
                <a:ea typeface="宋体" panose="02010600030101010101" pitchFamily="2" charset="-122"/>
              </a:rPr>
              <a:t>“缺乏弹性的供给”</a:t>
            </a:r>
            <a:endParaRPr lang="zh-CN" altLang="en-US" sz="3600">
              <a:solidFill>
                <a:srgbClr val="CC0000"/>
              </a:solidFill>
              <a:ea typeface="宋体" panose="02010600030101010101" pitchFamily="2" charset="-122"/>
            </a:endParaRPr>
          </a:p>
        </p:txBody>
      </p:sp>
      <p:grpSp>
        <p:nvGrpSpPr>
          <p:cNvPr id="74758" name="组合 74757"/>
          <p:cNvGrpSpPr/>
          <p:nvPr/>
        </p:nvGrpSpPr>
        <p:grpSpPr>
          <a:xfrm>
            <a:off x="4826000" y="2114550"/>
            <a:ext cx="3870325" cy="3060700"/>
            <a:chOff x="0" y="0"/>
            <a:chExt cx="2146" cy="1792"/>
          </a:xfrm>
        </p:grpSpPr>
        <p:grpSp>
          <p:nvGrpSpPr>
            <p:cNvPr id="74759" name="组合 74758"/>
            <p:cNvGrpSpPr/>
            <p:nvPr/>
          </p:nvGrpSpPr>
          <p:grpSpPr>
            <a:xfrm>
              <a:off x="195" y="261"/>
              <a:ext cx="1661" cy="1413"/>
              <a:chOff x="0" y="0"/>
              <a:chExt cx="2116" cy="2027"/>
            </a:xfrm>
          </p:grpSpPr>
          <p:sp>
            <p:nvSpPr>
              <p:cNvPr id="74760" name="Line 8"/>
              <p:cNvSpPr/>
              <p:nvPr/>
            </p:nvSpPr>
            <p:spPr>
              <a:xfrm>
                <a:off x="4" y="0"/>
                <a:ext cx="0" cy="2025"/>
              </a:xfrm>
              <a:prstGeom prst="line">
                <a:avLst/>
              </a:prstGeom>
              <a:ln w="12700" cap="flat" cmpd="sng">
                <a:solidFill>
                  <a:schemeClr val="tx1"/>
                </a:solidFill>
                <a:prstDash val="solid"/>
                <a:headEnd type="none" w="med" len="med"/>
                <a:tailEnd type="none" w="med" len="med"/>
              </a:ln>
            </p:spPr>
          </p:sp>
          <p:sp>
            <p:nvSpPr>
              <p:cNvPr id="74761" name="Line 9"/>
              <p:cNvSpPr/>
              <p:nvPr/>
            </p:nvSpPr>
            <p:spPr>
              <a:xfrm>
                <a:off x="0" y="2027"/>
                <a:ext cx="2116" cy="0"/>
              </a:xfrm>
              <a:prstGeom prst="line">
                <a:avLst/>
              </a:prstGeom>
              <a:ln w="12700" cap="flat" cmpd="sng">
                <a:solidFill>
                  <a:schemeClr val="tx1"/>
                </a:solidFill>
                <a:prstDash val="solid"/>
                <a:headEnd type="none" w="med" len="med"/>
                <a:tailEnd type="none" w="med" len="med"/>
              </a:ln>
            </p:spPr>
          </p:sp>
        </p:grpSp>
        <p:sp>
          <p:nvSpPr>
            <p:cNvPr id="74762" name="Text Box 10"/>
            <p:cNvSpPr txBox="1"/>
            <p:nvPr/>
          </p:nvSpPr>
          <p:spPr>
            <a:xfrm>
              <a:off x="0" y="0"/>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P</a:t>
              </a:r>
              <a:endParaRPr lang="en-US" altLang="zh-CN" sz="2400" b="1" i="1">
                <a:ea typeface="宋体" panose="02010600030101010101" pitchFamily="2" charset="-122"/>
              </a:endParaRPr>
            </a:p>
          </p:txBody>
        </p:sp>
        <p:sp>
          <p:nvSpPr>
            <p:cNvPr id="74763" name="Text Box 11"/>
            <p:cNvSpPr txBox="1"/>
            <p:nvPr/>
          </p:nvSpPr>
          <p:spPr>
            <a:xfrm>
              <a:off x="1759" y="1524"/>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endParaRPr lang="en-US" altLang="zh-CN" sz="2400" b="1" i="1">
                <a:ea typeface="宋体" panose="02010600030101010101" pitchFamily="2" charset="-122"/>
              </a:endParaRPr>
            </a:p>
          </p:txBody>
        </p:sp>
      </p:grpSp>
      <p:sp>
        <p:nvSpPr>
          <p:cNvPr id="74764" name="Text Box 12"/>
          <p:cNvSpPr txBox="1"/>
          <p:nvPr/>
        </p:nvSpPr>
        <p:spPr>
          <a:xfrm>
            <a:off x="5922963" y="4948238"/>
            <a:ext cx="587375" cy="457200"/>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4765" name="Text Box 13"/>
          <p:cNvSpPr txBox="1"/>
          <p:nvPr/>
        </p:nvSpPr>
        <p:spPr>
          <a:xfrm>
            <a:off x="4567238" y="3686175"/>
            <a:ext cx="596900" cy="457200"/>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4766" name="Line 14"/>
          <p:cNvSpPr/>
          <p:nvPr/>
        </p:nvSpPr>
        <p:spPr>
          <a:xfrm>
            <a:off x="6223000" y="3922713"/>
            <a:ext cx="0" cy="1044575"/>
          </a:xfrm>
          <a:prstGeom prst="line">
            <a:avLst/>
          </a:prstGeom>
          <a:ln w="9525" cap="flat" cmpd="sng">
            <a:solidFill>
              <a:srgbClr val="777777"/>
            </a:solidFill>
            <a:prstDash val="lgDash"/>
            <a:headEnd type="none" w="med" len="med"/>
            <a:tailEnd type="none" w="med" len="med"/>
          </a:ln>
        </p:spPr>
      </p:sp>
      <p:sp>
        <p:nvSpPr>
          <p:cNvPr id="74767" name="Line 15"/>
          <p:cNvSpPr/>
          <p:nvPr/>
        </p:nvSpPr>
        <p:spPr>
          <a:xfrm>
            <a:off x="5183188" y="3916363"/>
            <a:ext cx="1050925" cy="0"/>
          </a:xfrm>
          <a:prstGeom prst="line">
            <a:avLst/>
          </a:prstGeom>
          <a:ln w="9525" cap="flat" cmpd="sng">
            <a:solidFill>
              <a:srgbClr val="777777"/>
            </a:solidFill>
            <a:prstDash val="lgDash"/>
            <a:headEnd type="none" w="med" len="med"/>
            <a:tailEnd type="none" w="med" len="med"/>
          </a:ln>
        </p:spPr>
      </p:sp>
      <p:sp>
        <p:nvSpPr>
          <p:cNvPr id="74768" name="Oval 16"/>
          <p:cNvSpPr/>
          <p:nvPr/>
        </p:nvSpPr>
        <p:spPr>
          <a:xfrm>
            <a:off x="6148388" y="3846513"/>
            <a:ext cx="139700" cy="138112"/>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nvGrpSpPr>
          <p:cNvPr id="74769" name="组合 74768"/>
          <p:cNvGrpSpPr/>
          <p:nvPr/>
        </p:nvGrpSpPr>
        <p:grpSpPr>
          <a:xfrm>
            <a:off x="6457950" y="3243263"/>
            <a:ext cx="547688" cy="2165350"/>
            <a:chOff x="0" y="0"/>
            <a:chExt cx="345" cy="1364"/>
          </a:xfrm>
        </p:grpSpPr>
        <p:sp>
          <p:nvSpPr>
            <p:cNvPr id="74770" name="Text Box 18"/>
            <p:cNvSpPr txBox="1"/>
            <p:nvPr/>
          </p:nvSpPr>
          <p:spPr>
            <a:xfrm>
              <a:off x="0" y="1076"/>
              <a:ext cx="345"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4771" name="Line 19"/>
            <p:cNvSpPr/>
            <p:nvPr/>
          </p:nvSpPr>
          <p:spPr>
            <a:xfrm>
              <a:off x="134" y="0"/>
              <a:ext cx="2" cy="1084"/>
            </a:xfrm>
            <a:prstGeom prst="line">
              <a:avLst/>
            </a:prstGeom>
            <a:ln w="9525" cap="flat" cmpd="sng">
              <a:solidFill>
                <a:srgbClr val="777777"/>
              </a:solidFill>
              <a:prstDash val="lgDash"/>
              <a:headEnd type="none" w="med" len="med"/>
              <a:tailEnd type="none" w="med" len="med"/>
            </a:ln>
          </p:spPr>
        </p:sp>
      </p:grpSp>
      <p:grpSp>
        <p:nvGrpSpPr>
          <p:cNvPr id="74772" name="组合 74771"/>
          <p:cNvGrpSpPr/>
          <p:nvPr/>
        </p:nvGrpSpPr>
        <p:grpSpPr>
          <a:xfrm>
            <a:off x="4560888" y="3040063"/>
            <a:ext cx="2174875" cy="457200"/>
            <a:chOff x="0" y="0"/>
            <a:chExt cx="1370" cy="288"/>
          </a:xfrm>
        </p:grpSpPr>
        <p:sp>
          <p:nvSpPr>
            <p:cNvPr id="74773" name="Text Box 21"/>
            <p:cNvSpPr txBox="1"/>
            <p:nvPr/>
          </p:nvSpPr>
          <p:spPr>
            <a:xfrm>
              <a:off x="0" y="0"/>
              <a:ext cx="387" cy="288"/>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4774" name="Line 22"/>
            <p:cNvSpPr/>
            <p:nvPr/>
          </p:nvSpPr>
          <p:spPr>
            <a:xfrm>
              <a:off x="391" y="128"/>
              <a:ext cx="935" cy="0"/>
            </a:xfrm>
            <a:prstGeom prst="line">
              <a:avLst/>
            </a:prstGeom>
            <a:ln w="9525" cap="flat" cmpd="sng">
              <a:solidFill>
                <a:srgbClr val="777777"/>
              </a:solidFill>
              <a:prstDash val="lgDash"/>
              <a:headEnd type="none" w="med" len="med"/>
              <a:tailEnd type="none" w="med" len="med"/>
            </a:ln>
          </p:spPr>
        </p:sp>
        <p:sp>
          <p:nvSpPr>
            <p:cNvPr id="74775" name="Oval 23"/>
            <p:cNvSpPr/>
            <p:nvPr/>
          </p:nvSpPr>
          <p:spPr>
            <a:xfrm>
              <a:off x="1282" y="84"/>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4776" name="Line 24"/>
          <p:cNvSpPr/>
          <p:nvPr/>
        </p:nvSpPr>
        <p:spPr>
          <a:xfrm flipH="1" flipV="1">
            <a:off x="5313363" y="3252788"/>
            <a:ext cx="0" cy="657225"/>
          </a:xfrm>
          <a:prstGeom prst="line">
            <a:avLst/>
          </a:prstGeom>
          <a:ln w="50800" cap="flat" cmpd="sng">
            <a:solidFill>
              <a:srgbClr val="FF6600"/>
            </a:solidFill>
            <a:prstDash val="solid"/>
            <a:headEnd type="none" w="med" len="med"/>
            <a:tailEnd type="triangle" w="lg" len="med"/>
          </a:ln>
        </p:spPr>
      </p:sp>
      <p:sp>
        <p:nvSpPr>
          <p:cNvPr id="74777" name="Line 25"/>
          <p:cNvSpPr/>
          <p:nvPr/>
        </p:nvSpPr>
        <p:spPr>
          <a:xfrm rot="16200000">
            <a:off x="6453188" y="4618038"/>
            <a:ext cx="0" cy="423862"/>
          </a:xfrm>
          <a:prstGeom prst="line">
            <a:avLst/>
          </a:prstGeom>
          <a:ln w="50800" cap="flat" cmpd="sng">
            <a:solidFill>
              <a:srgbClr val="009900"/>
            </a:solidFill>
            <a:prstDash val="solid"/>
            <a:headEnd type="none" w="med" len="med"/>
            <a:tailEnd type="triangle" w="lg" len="med"/>
          </a:ln>
        </p:spPr>
      </p:sp>
      <p:sp>
        <p:nvSpPr>
          <p:cNvPr id="74778" name="Text Box 26"/>
          <p:cNvSpPr txBox="1"/>
          <p:nvPr/>
        </p:nvSpPr>
        <p:spPr>
          <a:xfrm>
            <a:off x="5849938" y="5548313"/>
            <a:ext cx="2166937" cy="823912"/>
          </a:xfrm>
          <a:prstGeom prst="rect">
            <a:avLst/>
          </a:prstGeom>
          <a:solidFill>
            <a:srgbClr val="CCFFCC"/>
          </a:solidFill>
          <a:ln w="9525">
            <a:noFill/>
          </a:ln>
        </p:spPr>
        <p:txBody>
          <a:bodyPr>
            <a:spAutoFit/>
          </a:bodyPr>
          <a:p>
            <a:pPr algn="ctr">
              <a:spcBef>
                <a:spcPct val="50000"/>
              </a:spcBef>
            </a:pPr>
            <a:r>
              <a:rPr lang="zh-CN" altLang="x-none" sz="2400" dirty="0">
                <a:ea typeface="宋体" panose="02010600030101010101" pitchFamily="2" charset="-122"/>
              </a:rPr>
              <a:t>供给量增加比例小于 10%</a:t>
            </a:r>
            <a:endParaRPr lang="zh-CN" altLang="x-none" sz="2400" dirty="0">
              <a:ea typeface="宋体" panose="02010600030101010101" pitchFamily="2" charset="-122"/>
            </a:endParaRPr>
          </a:p>
        </p:txBody>
      </p:sp>
      <p:sp>
        <p:nvSpPr>
          <p:cNvPr id="74779"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sp>
        <p:nvSpPr>
          <p:cNvPr id="74780" name="Text Box 28"/>
          <p:cNvSpPr txBox="1"/>
          <p:nvPr/>
        </p:nvSpPr>
        <p:spPr>
          <a:xfrm>
            <a:off x="6073775" y="871538"/>
            <a:ext cx="1171575" cy="473075"/>
          </a:xfrm>
          <a:prstGeom prst="rect">
            <a:avLst/>
          </a:prstGeom>
          <a:noFill/>
          <a:ln w="9525">
            <a:noFill/>
          </a:ln>
        </p:spPr>
        <p:txBody>
          <a:bodyPr>
            <a:spAutoFit/>
          </a:bodyPr>
          <a:p>
            <a:pPr algn="ctr">
              <a:spcBef>
                <a:spcPct val="50000"/>
              </a:spcBef>
            </a:pPr>
            <a:r>
              <a:rPr lang="en-US" altLang="zh-CN" sz="2500">
                <a:solidFill>
                  <a:srgbClr val="009900"/>
                </a:solidFill>
                <a:ea typeface="宋体" panose="02010600030101010101" pitchFamily="2" charset="-122"/>
              </a:rPr>
              <a:t>&lt; 10%</a:t>
            </a:r>
            <a:endParaRPr lang="en-US" altLang="zh-CN" sz="2500" b="1" i="1" baseline="30000">
              <a:solidFill>
                <a:srgbClr val="009900"/>
              </a:solidFill>
              <a:ea typeface="宋体" panose="02010600030101010101" pitchFamily="2" charset="-122"/>
            </a:endParaRPr>
          </a:p>
        </p:txBody>
      </p:sp>
      <p:sp>
        <p:nvSpPr>
          <p:cNvPr id="74781" name="Text Box 29"/>
          <p:cNvSpPr txBox="1"/>
          <p:nvPr/>
        </p:nvSpPr>
        <p:spPr>
          <a:xfrm>
            <a:off x="6080125" y="1379538"/>
            <a:ext cx="1171575" cy="473075"/>
          </a:xfrm>
          <a:prstGeom prst="rect">
            <a:avLst/>
          </a:prstGeom>
          <a:noFill/>
          <a:ln w="9525">
            <a:noFill/>
          </a:ln>
        </p:spPr>
        <p:txBody>
          <a:bodyPr>
            <a:spAutoFit/>
          </a:bodyPr>
          <a:p>
            <a:pPr algn="ctr">
              <a:spcBef>
                <a:spcPct val="50000"/>
              </a:spcBef>
            </a:pPr>
            <a:r>
              <a:rPr lang="en-US" altLang="zh-CN" sz="2500">
                <a:solidFill>
                  <a:srgbClr val="FF6600"/>
                </a:solidFill>
                <a:ea typeface="宋体" panose="02010600030101010101" pitchFamily="2" charset="-122"/>
              </a:rPr>
              <a:t>10%</a:t>
            </a:r>
            <a:endParaRPr lang="en-US" altLang="zh-CN" sz="2500" b="1" i="1" baseline="30000">
              <a:solidFill>
                <a:srgbClr val="FF6600"/>
              </a:solidFill>
              <a:ea typeface="宋体" panose="02010600030101010101" pitchFamily="2" charset="-122"/>
            </a:endParaRPr>
          </a:p>
        </p:txBody>
      </p:sp>
      <p:sp>
        <p:nvSpPr>
          <p:cNvPr id="74782" name="Text Box 30"/>
          <p:cNvSpPr txBox="1"/>
          <p:nvPr/>
        </p:nvSpPr>
        <p:spPr>
          <a:xfrm>
            <a:off x="7218363" y="1111250"/>
            <a:ext cx="682625" cy="488950"/>
          </a:xfrm>
          <a:prstGeom prst="rect">
            <a:avLst/>
          </a:prstGeom>
          <a:noFill/>
          <a:ln w="9525">
            <a:noFill/>
          </a:ln>
        </p:spPr>
        <p:txBody>
          <a:bodyPr>
            <a:spAutoFit/>
          </a:bodyPr>
          <a:p>
            <a:pPr algn="ctr">
              <a:spcBef>
                <a:spcPct val="50000"/>
              </a:spcBef>
            </a:pPr>
            <a:r>
              <a:rPr lang="en-US" altLang="zh-CN" sz="2600">
                <a:solidFill>
                  <a:srgbClr val="0000FF"/>
                </a:solidFill>
                <a:ea typeface="宋体" panose="02010600030101010101" pitchFamily="2" charset="-122"/>
              </a:rPr>
              <a:t>&lt; 1</a:t>
            </a:r>
            <a:endParaRPr lang="en-US" altLang="zh-CN" sz="2600">
              <a:solidFill>
                <a:srgbClr val="0000FF"/>
              </a:solidFill>
              <a:ea typeface="宋体" panose="02010600030101010101" pitchFamily="2" charset="-122"/>
            </a:endParaRPr>
          </a:p>
        </p:txBody>
      </p:sp>
      <p:grpSp>
        <p:nvGrpSpPr>
          <p:cNvPr id="74783" name="组合 74782"/>
          <p:cNvGrpSpPr/>
          <p:nvPr/>
        </p:nvGrpSpPr>
        <p:grpSpPr>
          <a:xfrm>
            <a:off x="741363" y="874713"/>
            <a:ext cx="6413500" cy="904875"/>
            <a:chOff x="0" y="0"/>
            <a:chExt cx="4040" cy="570"/>
          </a:xfrm>
        </p:grpSpPr>
        <p:sp>
          <p:nvSpPr>
            <p:cNvPr id="74784" name="Text Box 32"/>
            <p:cNvSpPr txBox="1"/>
            <p:nvPr/>
          </p:nvSpPr>
          <p:spPr>
            <a:xfrm>
              <a:off x="0" y="52"/>
              <a:ext cx="1436" cy="277"/>
            </a:xfrm>
            <a:prstGeom prst="rect">
              <a:avLst/>
            </a:prstGeom>
            <a:noFill/>
            <a:ln w="9525">
              <a:noFill/>
            </a:ln>
          </p:spPr>
          <p:txBody>
            <a:bodyPr>
              <a:spAutoFit/>
            </a:bodyPr>
            <a:p>
              <a:pPr algn="ctr">
                <a:lnSpc>
                  <a:spcPct val="95000"/>
                </a:lnSpc>
                <a:spcBef>
                  <a:spcPct val="50000"/>
                </a:spcBef>
              </a:pPr>
              <a:r>
                <a:rPr lang="zh-CN" altLang="x-none" sz="2400" dirty="0">
                  <a:ea typeface="宋体" panose="02010600030101010101" pitchFamily="2" charset="-122"/>
                </a:rPr>
                <a:t>供给价格弹性</a:t>
              </a:r>
              <a:endParaRPr lang="zh-CN" altLang="x-none" sz="2400" dirty="0">
                <a:ea typeface="宋体" panose="02010600030101010101" pitchFamily="2" charset="-122"/>
              </a:endParaRPr>
            </a:p>
          </p:txBody>
        </p:sp>
        <p:sp>
          <p:nvSpPr>
            <p:cNvPr id="74785" name="Text Box 33"/>
            <p:cNvSpPr txBox="1"/>
            <p:nvPr/>
          </p:nvSpPr>
          <p:spPr>
            <a:xfrm>
              <a:off x="1344" y="153"/>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4786" name="Text Box 34"/>
            <p:cNvSpPr txBox="1"/>
            <p:nvPr/>
          </p:nvSpPr>
          <p:spPr>
            <a:xfrm>
              <a:off x="1611" y="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供给量变动百分比</a:t>
              </a:r>
              <a:endParaRPr lang="zh-CN" altLang="x-none" sz="2000" b="1" i="1" baseline="30000" dirty="0">
                <a:ea typeface="宋体" panose="02010600030101010101" pitchFamily="2" charset="-122"/>
              </a:endParaRPr>
            </a:p>
          </p:txBody>
        </p:sp>
        <p:sp>
          <p:nvSpPr>
            <p:cNvPr id="74787" name="Text Box 35"/>
            <p:cNvSpPr txBox="1"/>
            <p:nvPr/>
          </p:nvSpPr>
          <p:spPr>
            <a:xfrm>
              <a:off x="1615" y="32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价格变动百分比</a:t>
              </a:r>
              <a:endParaRPr lang="zh-CN" altLang="x-none" sz="2000" b="1" i="1" baseline="30000" dirty="0">
                <a:ea typeface="宋体" panose="02010600030101010101" pitchFamily="2" charset="-122"/>
              </a:endParaRPr>
            </a:p>
          </p:txBody>
        </p:sp>
        <p:sp>
          <p:nvSpPr>
            <p:cNvPr id="74788" name="Line 36"/>
            <p:cNvSpPr/>
            <p:nvPr/>
          </p:nvSpPr>
          <p:spPr>
            <a:xfrm>
              <a:off x="1670" y="308"/>
              <a:ext cx="1404" cy="0"/>
            </a:xfrm>
            <a:prstGeom prst="line">
              <a:avLst/>
            </a:prstGeom>
            <a:ln w="12700" cap="flat" cmpd="sng">
              <a:solidFill>
                <a:schemeClr val="tx1"/>
              </a:solidFill>
              <a:prstDash val="solid"/>
              <a:headEnd type="none" w="med" len="med"/>
              <a:tailEnd type="none" w="med" len="med"/>
            </a:ln>
          </p:spPr>
        </p:sp>
        <p:sp>
          <p:nvSpPr>
            <p:cNvPr id="74789" name="Text Box 37"/>
            <p:cNvSpPr txBox="1"/>
            <p:nvPr/>
          </p:nvSpPr>
          <p:spPr>
            <a:xfrm>
              <a:off x="3092" y="151"/>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4790" name="Line 38"/>
            <p:cNvSpPr/>
            <p:nvPr/>
          </p:nvSpPr>
          <p:spPr>
            <a:xfrm>
              <a:off x="3424" y="309"/>
              <a:ext cx="616" cy="0"/>
            </a:xfrm>
            <a:prstGeom prst="line">
              <a:avLst/>
            </a:prstGeom>
            <a:ln w="12700" cap="flat" cmpd="sng">
              <a:solidFill>
                <a:schemeClr val="tx1"/>
              </a:solidFill>
              <a:prstDash val="solid"/>
              <a:headEnd type="none" w="med" len="med"/>
              <a:tailEnd type="none" w="med" len="med"/>
            </a:ln>
          </p:spPr>
        </p:sp>
      </p:grpSp>
      <p:sp>
        <p:nvSpPr>
          <p:cNvPr id="74791" name="Text Box 39"/>
          <p:cNvSpPr txBox="1"/>
          <p:nvPr/>
        </p:nvSpPr>
        <p:spPr>
          <a:xfrm>
            <a:off x="3517900" y="4633913"/>
            <a:ext cx="1265238" cy="822325"/>
          </a:xfrm>
          <a:prstGeom prst="rect">
            <a:avLst/>
          </a:prstGeom>
          <a:solidFill>
            <a:srgbClr val="FF9900">
              <a:alpha val="50000"/>
            </a:srgbClr>
          </a:solidFill>
          <a:ln w="9525">
            <a:noFill/>
          </a:ln>
        </p:spPr>
        <p:txBody>
          <a:bodyPr>
            <a:spAutoFit/>
          </a:bodyPr>
          <a:p>
            <a:pPr algn="ctr">
              <a:spcBef>
                <a:spcPct val="50000"/>
              </a:spcBef>
            </a:pPr>
            <a:r>
              <a:rPr lang="zh-CN" altLang="x-none" sz="2400" dirty="0">
                <a:ea typeface="宋体" panose="02010600030101010101" pitchFamily="2" charset="-122"/>
              </a:rPr>
              <a:t>价格上升10%</a:t>
            </a:r>
            <a:endParaRPr lang="zh-CN" altLang="x-none" sz="2400" dirty="0">
              <a:ea typeface="宋体" panose="02010600030101010101" pitchFamily="2" charset="-122"/>
            </a:endParaRPr>
          </a:p>
        </p:txBody>
      </p:sp>
      <p:sp>
        <p:nvSpPr>
          <p:cNvPr id="74792" name="Rectangle 40"/>
          <p:cNvSpPr/>
          <p:nvPr/>
        </p:nvSpPr>
        <p:spPr>
          <a:xfrm>
            <a:off x="366713" y="3221038"/>
            <a:ext cx="3390900" cy="9683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卖者的价格敏感度：</a:t>
            </a:r>
            <a:endParaRPr lang="zh-CN" altLang="x-none" sz="2600" dirty="0">
              <a:solidFill>
                <a:srgbClr val="0000FF"/>
              </a:solidFill>
              <a:ea typeface="宋体" panose="02010600030101010101" pitchFamily="2" charset="-122"/>
            </a:endParaRPr>
          </a:p>
        </p:txBody>
      </p:sp>
      <p:sp>
        <p:nvSpPr>
          <p:cNvPr id="74793" name="Rectangle 41"/>
          <p:cNvSpPr/>
          <p:nvPr/>
        </p:nvSpPr>
        <p:spPr>
          <a:xfrm>
            <a:off x="365125" y="2025650"/>
            <a:ext cx="2197100" cy="647700"/>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供给曲线：</a:t>
            </a:r>
            <a:endParaRPr lang="zh-CN" altLang="x-none" sz="2600" dirty="0">
              <a:solidFill>
                <a:srgbClr val="0000FF"/>
              </a:solidFill>
              <a:ea typeface="宋体" panose="02010600030101010101" pitchFamily="2" charset="-122"/>
            </a:endParaRPr>
          </a:p>
        </p:txBody>
      </p:sp>
      <p:sp>
        <p:nvSpPr>
          <p:cNvPr id="74794" name="Rectangle 42"/>
          <p:cNvSpPr/>
          <p:nvPr/>
        </p:nvSpPr>
        <p:spPr>
          <a:xfrm>
            <a:off x="517525" y="4859338"/>
            <a:ext cx="1616075"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弹性：</a:t>
            </a:r>
            <a:endParaRPr lang="zh-CN" altLang="x-none" sz="2600" dirty="0">
              <a:solidFill>
                <a:srgbClr val="0000FF"/>
              </a:solidFill>
              <a:ea typeface="宋体" panose="02010600030101010101" pitchFamily="2" charset="-122"/>
            </a:endParaRPr>
          </a:p>
        </p:txBody>
      </p:sp>
      <p:sp>
        <p:nvSpPr>
          <p:cNvPr id="74795" name="Rectangle 43"/>
          <p:cNvSpPr/>
          <p:nvPr/>
        </p:nvSpPr>
        <p:spPr>
          <a:xfrm>
            <a:off x="565150" y="2581275"/>
            <a:ext cx="2895600" cy="528638"/>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相对陡峭</a:t>
            </a:r>
            <a:endParaRPr lang="zh-CN" altLang="x-none" sz="2600" dirty="0">
              <a:solidFill>
                <a:srgbClr val="0000FF"/>
              </a:solidFill>
              <a:ea typeface="宋体" panose="02010600030101010101" pitchFamily="2" charset="-122"/>
            </a:endParaRPr>
          </a:p>
        </p:txBody>
      </p:sp>
      <p:sp>
        <p:nvSpPr>
          <p:cNvPr id="74796" name="Rectangle 44"/>
          <p:cNvSpPr/>
          <p:nvPr/>
        </p:nvSpPr>
        <p:spPr>
          <a:xfrm>
            <a:off x="582613" y="4079875"/>
            <a:ext cx="2624137" cy="495300"/>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相对小</a:t>
            </a:r>
            <a:endParaRPr lang="zh-CN" altLang="x-none" sz="2600" dirty="0">
              <a:solidFill>
                <a:srgbClr val="0000FF"/>
              </a:solidFill>
              <a:ea typeface="宋体" panose="02010600030101010101" pitchFamily="2" charset="-122"/>
            </a:endParaRPr>
          </a:p>
        </p:txBody>
      </p:sp>
      <p:sp>
        <p:nvSpPr>
          <p:cNvPr id="74797" name="Rectangle 45"/>
          <p:cNvSpPr/>
          <p:nvPr/>
        </p:nvSpPr>
        <p:spPr>
          <a:xfrm>
            <a:off x="758825" y="5303838"/>
            <a:ext cx="1831975"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en-US" altLang="zh-CN" sz="2600">
                <a:solidFill>
                  <a:srgbClr val="0000FF"/>
                </a:solidFill>
                <a:ea typeface="宋体" panose="02010600030101010101" pitchFamily="2" charset="-122"/>
              </a:rPr>
              <a:t>&lt; 1</a:t>
            </a:r>
            <a:endParaRPr lang="en-US" altLang="zh-CN" sz="2600">
              <a:solidFill>
                <a:srgbClr val="0000FF"/>
              </a:solidFill>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91"/>
                                        </p:tgtEl>
                                        <p:attrNameLst>
                                          <p:attrName>style.visibility</p:attrName>
                                        </p:attrNameLst>
                                      </p:cBhvr>
                                      <p:to>
                                        <p:strVal val="visible"/>
                                      </p:to>
                                    </p:set>
                                    <p:animEffect transition="in" filter="dissolve">
                                      <p:cBhvr>
                                        <p:cTn id="7" dur="500"/>
                                        <p:tgtEl>
                                          <p:spTgt spid="747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4781"/>
                                        </p:tgtEl>
                                        <p:attrNameLst>
                                          <p:attrName>style.visibility</p:attrName>
                                        </p:attrNameLst>
                                      </p:cBhvr>
                                      <p:to>
                                        <p:strVal val="visible"/>
                                      </p:to>
                                    </p:set>
                                    <p:animEffect transition="in" filter="dissolve">
                                      <p:cBhvr>
                                        <p:cTn id="10" dur="500"/>
                                        <p:tgtEl>
                                          <p:spTgt spid="7478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4776"/>
                                        </p:tgtEl>
                                        <p:attrNameLst>
                                          <p:attrName>style.visibility</p:attrName>
                                        </p:attrNameLst>
                                      </p:cBhvr>
                                      <p:to>
                                        <p:strVal val="visible"/>
                                      </p:to>
                                    </p:set>
                                    <p:animEffect transition="in" filter="wipe(down)">
                                      <p:cBhvr>
                                        <p:cTn id="14" dur="500"/>
                                        <p:tgtEl>
                                          <p:spTgt spid="7477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4772"/>
                                        </p:tgtEl>
                                        <p:attrNameLst>
                                          <p:attrName>style.visibility</p:attrName>
                                        </p:attrNameLst>
                                      </p:cBhvr>
                                      <p:to>
                                        <p:strVal val="visible"/>
                                      </p:to>
                                    </p:set>
                                    <p:animEffect transition="in" filter="wipe(left)">
                                      <p:cBhvr>
                                        <p:cTn id="18" dur="500"/>
                                        <p:tgtEl>
                                          <p:spTgt spid="7477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4778"/>
                                        </p:tgtEl>
                                        <p:attrNameLst>
                                          <p:attrName>style.visibility</p:attrName>
                                        </p:attrNameLst>
                                      </p:cBhvr>
                                      <p:to>
                                        <p:strVal val="visible"/>
                                      </p:to>
                                    </p:set>
                                    <p:animEffect transition="in" filter="dissolve">
                                      <p:cBhvr>
                                        <p:cTn id="23" dur="500"/>
                                        <p:tgtEl>
                                          <p:spTgt spid="7477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4780"/>
                                        </p:tgtEl>
                                        <p:attrNameLst>
                                          <p:attrName>style.visibility</p:attrName>
                                        </p:attrNameLst>
                                      </p:cBhvr>
                                      <p:to>
                                        <p:strVal val="visible"/>
                                      </p:to>
                                    </p:set>
                                    <p:animEffect transition="in" filter="dissolve">
                                      <p:cBhvr>
                                        <p:cTn id="26" dur="500"/>
                                        <p:tgtEl>
                                          <p:spTgt spid="7478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4777"/>
                                        </p:tgtEl>
                                        <p:attrNameLst>
                                          <p:attrName>style.visibility</p:attrName>
                                        </p:attrNameLst>
                                      </p:cBhvr>
                                      <p:to>
                                        <p:strVal val="visible"/>
                                      </p:to>
                                    </p:set>
                                    <p:animEffect transition="in" filter="wipe(left)">
                                      <p:cBhvr>
                                        <p:cTn id="30" dur="500"/>
                                        <p:tgtEl>
                                          <p:spTgt spid="74777"/>
                                        </p:tgtEl>
                                      </p:cBhvr>
                                    </p:animEffect>
                                  </p:childTnLst>
                                </p:cTn>
                              </p:par>
                              <p:par>
                                <p:cTn id="31" presetID="22" presetClass="entr" presetSubtype="1" fill="hold" nodeType="withEffect">
                                  <p:stCondLst>
                                    <p:cond delay="0"/>
                                  </p:stCondLst>
                                  <p:childTnLst>
                                    <p:set>
                                      <p:cBhvr>
                                        <p:cTn id="32" dur="1" fill="hold">
                                          <p:stCondLst>
                                            <p:cond delay="0"/>
                                          </p:stCondLst>
                                        </p:cTn>
                                        <p:tgtEl>
                                          <p:spTgt spid="74769"/>
                                        </p:tgtEl>
                                        <p:attrNameLst>
                                          <p:attrName>style.visibility</p:attrName>
                                        </p:attrNameLst>
                                      </p:cBhvr>
                                      <p:to>
                                        <p:strVal val="visible"/>
                                      </p:to>
                                    </p:set>
                                    <p:animEffect transition="in" filter="wipe(up)">
                                      <p:cBhvr>
                                        <p:cTn id="33" dur="500"/>
                                        <p:tgtEl>
                                          <p:spTgt spid="7476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4782"/>
                                        </p:tgtEl>
                                        <p:attrNameLst>
                                          <p:attrName>style.visibility</p:attrName>
                                        </p:attrNameLst>
                                      </p:cBhvr>
                                      <p:to>
                                        <p:strVal val="visible"/>
                                      </p:to>
                                    </p:set>
                                    <p:animEffect transition="in" filter="dissolve">
                                      <p:cBhvr>
                                        <p:cTn id="38" dur="500"/>
                                        <p:tgtEl>
                                          <p:spTgt spid="7478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4797"/>
                                        </p:tgtEl>
                                        <p:attrNameLst>
                                          <p:attrName>style.visibility</p:attrName>
                                        </p:attrNameLst>
                                      </p:cBhvr>
                                      <p:to>
                                        <p:strVal val="visible"/>
                                      </p:to>
                                    </p:set>
                                    <p:animEffect transition="in" filter="dissolve">
                                      <p:cBhvr>
                                        <p:cTn id="41" dur="500"/>
                                        <p:tgtEl>
                                          <p:spTgt spid="74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8" grpId="0" bldLvl="0" animBg="1"/>
      <p:bldP spid="74780" grpId="0"/>
      <p:bldP spid="74781" grpId="0"/>
      <p:bldP spid="74782" grpId="0"/>
      <p:bldP spid="74791" grpId="0" bldLvl="0" animBg="1"/>
      <p:bldP spid="747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5778" name="组合 75777"/>
          <p:cNvGrpSpPr/>
          <p:nvPr/>
        </p:nvGrpSpPr>
        <p:grpSpPr>
          <a:xfrm>
            <a:off x="5189538" y="2490788"/>
            <a:ext cx="2505075" cy="2473325"/>
            <a:chOff x="0" y="0"/>
            <a:chExt cx="1578" cy="1558"/>
          </a:xfrm>
        </p:grpSpPr>
        <p:sp>
          <p:nvSpPr>
            <p:cNvPr id="75779" name="Line 3"/>
            <p:cNvSpPr/>
            <p:nvPr/>
          </p:nvSpPr>
          <p:spPr>
            <a:xfrm flipV="1">
              <a:off x="0" y="233"/>
              <a:ext cx="1305" cy="1325"/>
            </a:xfrm>
            <a:prstGeom prst="line">
              <a:avLst/>
            </a:prstGeom>
            <a:ln w="38100" cap="flat" cmpd="sng">
              <a:solidFill>
                <a:srgbClr val="003399"/>
              </a:solidFill>
              <a:prstDash val="solid"/>
              <a:headEnd type="none" w="med" len="med"/>
              <a:tailEnd type="none" w="med" len="med"/>
            </a:ln>
          </p:spPr>
        </p:sp>
        <p:sp>
          <p:nvSpPr>
            <p:cNvPr id="75780" name="Text Box 4"/>
            <p:cNvSpPr txBox="1"/>
            <p:nvPr/>
          </p:nvSpPr>
          <p:spPr>
            <a:xfrm>
              <a:off x="1178" y="0"/>
              <a:ext cx="400"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S</a:t>
              </a:r>
              <a:endParaRPr lang="en-US" altLang="zh-CN" sz="2400" b="1" i="1">
                <a:ea typeface="宋体" panose="02010600030101010101" pitchFamily="2" charset="-122"/>
              </a:endParaRPr>
            </a:p>
          </p:txBody>
        </p:sp>
      </p:grpSp>
      <p:sp>
        <p:nvSpPr>
          <p:cNvPr id="75781" name="Rectangle 5"/>
          <p:cNvSpPr>
            <a:spLocks noGrp="1"/>
          </p:cNvSpPr>
          <p:nvPr>
            <p:ph type="title" idx="4294967295"/>
          </p:nvPr>
        </p:nvSpPr>
        <p:spPr>
          <a:xfrm>
            <a:off x="407988" y="249238"/>
            <a:ext cx="8494712" cy="619125"/>
          </a:xfrm>
        </p:spPr>
        <p:txBody>
          <a:bodyPr vert="horz" wrap="square" anchor="ctr" anchorCtr="0"/>
          <a:p>
            <a:r>
              <a:rPr lang="zh-CN" altLang="en-US" sz="3600">
                <a:solidFill>
                  <a:srgbClr val="CC0000"/>
                </a:solidFill>
                <a:ea typeface="宋体" panose="02010600030101010101" pitchFamily="2" charset="-122"/>
              </a:rPr>
              <a:t>“单位弹性供给”</a:t>
            </a:r>
            <a:endParaRPr lang="zh-CN" altLang="en-US" sz="3600">
              <a:solidFill>
                <a:srgbClr val="CC0000"/>
              </a:solidFill>
              <a:ea typeface="宋体" panose="02010600030101010101" pitchFamily="2" charset="-122"/>
            </a:endParaRPr>
          </a:p>
        </p:txBody>
      </p:sp>
      <p:grpSp>
        <p:nvGrpSpPr>
          <p:cNvPr id="75782" name="组合 75781"/>
          <p:cNvGrpSpPr/>
          <p:nvPr/>
        </p:nvGrpSpPr>
        <p:grpSpPr>
          <a:xfrm>
            <a:off x="4826000" y="2114550"/>
            <a:ext cx="3870325" cy="3060700"/>
            <a:chOff x="0" y="0"/>
            <a:chExt cx="2146" cy="1792"/>
          </a:xfrm>
        </p:grpSpPr>
        <p:grpSp>
          <p:nvGrpSpPr>
            <p:cNvPr id="75783" name="组合 75782"/>
            <p:cNvGrpSpPr/>
            <p:nvPr/>
          </p:nvGrpSpPr>
          <p:grpSpPr>
            <a:xfrm>
              <a:off x="195" y="261"/>
              <a:ext cx="1661" cy="1413"/>
              <a:chOff x="0" y="0"/>
              <a:chExt cx="2116" cy="2027"/>
            </a:xfrm>
          </p:grpSpPr>
          <p:sp>
            <p:nvSpPr>
              <p:cNvPr id="75784" name="Line 8"/>
              <p:cNvSpPr/>
              <p:nvPr/>
            </p:nvSpPr>
            <p:spPr>
              <a:xfrm>
                <a:off x="4" y="0"/>
                <a:ext cx="0" cy="2025"/>
              </a:xfrm>
              <a:prstGeom prst="line">
                <a:avLst/>
              </a:prstGeom>
              <a:ln w="12700" cap="flat" cmpd="sng">
                <a:solidFill>
                  <a:schemeClr val="tx1"/>
                </a:solidFill>
                <a:prstDash val="solid"/>
                <a:headEnd type="none" w="med" len="med"/>
                <a:tailEnd type="none" w="med" len="med"/>
              </a:ln>
            </p:spPr>
          </p:sp>
          <p:sp>
            <p:nvSpPr>
              <p:cNvPr id="75785" name="Line 9"/>
              <p:cNvSpPr/>
              <p:nvPr/>
            </p:nvSpPr>
            <p:spPr>
              <a:xfrm>
                <a:off x="0" y="2027"/>
                <a:ext cx="2116" cy="0"/>
              </a:xfrm>
              <a:prstGeom prst="line">
                <a:avLst/>
              </a:prstGeom>
              <a:ln w="12700" cap="flat" cmpd="sng">
                <a:solidFill>
                  <a:schemeClr val="tx1"/>
                </a:solidFill>
                <a:prstDash val="solid"/>
                <a:headEnd type="none" w="med" len="med"/>
                <a:tailEnd type="none" w="med" len="med"/>
              </a:ln>
            </p:spPr>
          </p:sp>
        </p:grpSp>
        <p:sp>
          <p:nvSpPr>
            <p:cNvPr id="75786" name="Text Box 10"/>
            <p:cNvSpPr txBox="1"/>
            <p:nvPr/>
          </p:nvSpPr>
          <p:spPr>
            <a:xfrm>
              <a:off x="0" y="0"/>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P</a:t>
              </a:r>
              <a:endParaRPr lang="en-US" altLang="zh-CN" sz="2400" b="1" i="1">
                <a:ea typeface="宋体" panose="02010600030101010101" pitchFamily="2" charset="-122"/>
              </a:endParaRPr>
            </a:p>
          </p:txBody>
        </p:sp>
        <p:sp>
          <p:nvSpPr>
            <p:cNvPr id="75787" name="Text Box 11"/>
            <p:cNvSpPr txBox="1"/>
            <p:nvPr/>
          </p:nvSpPr>
          <p:spPr>
            <a:xfrm>
              <a:off x="1759" y="1524"/>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endParaRPr lang="en-US" altLang="zh-CN" sz="2400" b="1" i="1">
                <a:ea typeface="宋体" panose="02010600030101010101" pitchFamily="2" charset="-122"/>
              </a:endParaRPr>
            </a:p>
          </p:txBody>
        </p:sp>
      </p:grpSp>
      <p:sp>
        <p:nvSpPr>
          <p:cNvPr id="75788" name="Text Box 12"/>
          <p:cNvSpPr txBox="1"/>
          <p:nvPr/>
        </p:nvSpPr>
        <p:spPr>
          <a:xfrm>
            <a:off x="5922963" y="4948238"/>
            <a:ext cx="587375" cy="457200"/>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5789" name="Text Box 13"/>
          <p:cNvSpPr txBox="1"/>
          <p:nvPr/>
        </p:nvSpPr>
        <p:spPr>
          <a:xfrm>
            <a:off x="4567238" y="3686175"/>
            <a:ext cx="596900" cy="457200"/>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5790" name="Line 14"/>
          <p:cNvSpPr/>
          <p:nvPr/>
        </p:nvSpPr>
        <p:spPr>
          <a:xfrm>
            <a:off x="6223000" y="3922713"/>
            <a:ext cx="0" cy="1044575"/>
          </a:xfrm>
          <a:prstGeom prst="line">
            <a:avLst/>
          </a:prstGeom>
          <a:ln w="9525" cap="flat" cmpd="sng">
            <a:solidFill>
              <a:srgbClr val="777777"/>
            </a:solidFill>
            <a:prstDash val="lgDash"/>
            <a:headEnd type="none" w="med" len="med"/>
            <a:tailEnd type="none" w="med" len="med"/>
          </a:ln>
        </p:spPr>
      </p:sp>
      <p:sp>
        <p:nvSpPr>
          <p:cNvPr id="75791" name="Line 15"/>
          <p:cNvSpPr/>
          <p:nvPr/>
        </p:nvSpPr>
        <p:spPr>
          <a:xfrm>
            <a:off x="5183188" y="3916363"/>
            <a:ext cx="1050925" cy="0"/>
          </a:xfrm>
          <a:prstGeom prst="line">
            <a:avLst/>
          </a:prstGeom>
          <a:ln w="9525" cap="flat" cmpd="sng">
            <a:solidFill>
              <a:srgbClr val="777777"/>
            </a:solidFill>
            <a:prstDash val="lgDash"/>
            <a:headEnd type="none" w="med" len="med"/>
            <a:tailEnd type="none" w="med" len="med"/>
          </a:ln>
        </p:spPr>
      </p:sp>
      <p:sp>
        <p:nvSpPr>
          <p:cNvPr id="75792" name="Oval 16"/>
          <p:cNvSpPr/>
          <p:nvPr/>
        </p:nvSpPr>
        <p:spPr>
          <a:xfrm>
            <a:off x="6148388" y="3846513"/>
            <a:ext cx="139700" cy="138112"/>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nvGrpSpPr>
          <p:cNvPr id="75793" name="组合 75792"/>
          <p:cNvGrpSpPr/>
          <p:nvPr/>
        </p:nvGrpSpPr>
        <p:grpSpPr>
          <a:xfrm>
            <a:off x="6618288" y="3243263"/>
            <a:ext cx="547687" cy="2165350"/>
            <a:chOff x="0" y="0"/>
            <a:chExt cx="345" cy="1364"/>
          </a:xfrm>
        </p:grpSpPr>
        <p:sp>
          <p:nvSpPr>
            <p:cNvPr id="75794" name="Text Box 18"/>
            <p:cNvSpPr txBox="1"/>
            <p:nvPr/>
          </p:nvSpPr>
          <p:spPr>
            <a:xfrm>
              <a:off x="0" y="1076"/>
              <a:ext cx="345"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5795" name="Line 19"/>
            <p:cNvSpPr/>
            <p:nvPr/>
          </p:nvSpPr>
          <p:spPr>
            <a:xfrm>
              <a:off x="169" y="0"/>
              <a:ext cx="2" cy="1084"/>
            </a:xfrm>
            <a:prstGeom prst="line">
              <a:avLst/>
            </a:prstGeom>
            <a:ln w="9525" cap="flat" cmpd="sng">
              <a:solidFill>
                <a:srgbClr val="777777"/>
              </a:solidFill>
              <a:prstDash val="lgDash"/>
              <a:headEnd type="none" w="med" len="med"/>
              <a:tailEnd type="none" w="med" len="med"/>
            </a:ln>
          </p:spPr>
        </p:sp>
      </p:grpSp>
      <p:grpSp>
        <p:nvGrpSpPr>
          <p:cNvPr id="75796" name="组合 75795"/>
          <p:cNvGrpSpPr/>
          <p:nvPr/>
        </p:nvGrpSpPr>
        <p:grpSpPr>
          <a:xfrm>
            <a:off x="4560888" y="3040063"/>
            <a:ext cx="2395537" cy="457200"/>
            <a:chOff x="0" y="0"/>
            <a:chExt cx="1509" cy="288"/>
          </a:xfrm>
        </p:grpSpPr>
        <p:sp>
          <p:nvSpPr>
            <p:cNvPr id="75797" name="Text Box 21"/>
            <p:cNvSpPr txBox="1"/>
            <p:nvPr/>
          </p:nvSpPr>
          <p:spPr>
            <a:xfrm>
              <a:off x="0" y="0"/>
              <a:ext cx="387" cy="288"/>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5798" name="Line 22"/>
            <p:cNvSpPr/>
            <p:nvPr/>
          </p:nvSpPr>
          <p:spPr>
            <a:xfrm>
              <a:off x="391" y="128"/>
              <a:ext cx="1069" cy="0"/>
            </a:xfrm>
            <a:prstGeom prst="line">
              <a:avLst/>
            </a:prstGeom>
            <a:ln w="9525" cap="flat" cmpd="sng">
              <a:solidFill>
                <a:srgbClr val="777777"/>
              </a:solidFill>
              <a:prstDash val="lgDash"/>
              <a:headEnd type="none" w="med" len="med"/>
              <a:tailEnd type="none" w="med" len="med"/>
            </a:ln>
          </p:spPr>
        </p:sp>
        <p:sp>
          <p:nvSpPr>
            <p:cNvPr id="75799" name="Oval 23"/>
            <p:cNvSpPr/>
            <p:nvPr/>
          </p:nvSpPr>
          <p:spPr>
            <a:xfrm>
              <a:off x="1421" y="85"/>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5800" name="Line 24"/>
          <p:cNvSpPr/>
          <p:nvPr/>
        </p:nvSpPr>
        <p:spPr>
          <a:xfrm flipH="1" flipV="1">
            <a:off x="5313363" y="3252788"/>
            <a:ext cx="0" cy="657225"/>
          </a:xfrm>
          <a:prstGeom prst="line">
            <a:avLst/>
          </a:prstGeom>
          <a:ln w="50800" cap="flat" cmpd="sng">
            <a:solidFill>
              <a:srgbClr val="FF6600"/>
            </a:solidFill>
            <a:prstDash val="solid"/>
            <a:headEnd type="none" w="med" len="med"/>
            <a:tailEnd type="triangle" w="lg" len="med"/>
          </a:ln>
        </p:spPr>
      </p:sp>
      <p:sp>
        <p:nvSpPr>
          <p:cNvPr id="75801" name="Line 25"/>
          <p:cNvSpPr/>
          <p:nvPr/>
        </p:nvSpPr>
        <p:spPr>
          <a:xfrm rot="16200000">
            <a:off x="6557963" y="4508500"/>
            <a:ext cx="0" cy="642938"/>
          </a:xfrm>
          <a:prstGeom prst="line">
            <a:avLst/>
          </a:prstGeom>
          <a:ln w="50800" cap="flat" cmpd="sng">
            <a:solidFill>
              <a:srgbClr val="009900"/>
            </a:solidFill>
            <a:prstDash val="solid"/>
            <a:headEnd type="none" w="med" len="med"/>
            <a:tailEnd type="triangle" w="lg" len="med"/>
          </a:ln>
        </p:spPr>
      </p:sp>
      <p:sp>
        <p:nvSpPr>
          <p:cNvPr id="75802" name="Text Box 26"/>
          <p:cNvSpPr txBox="1"/>
          <p:nvPr/>
        </p:nvSpPr>
        <p:spPr>
          <a:xfrm>
            <a:off x="5849938" y="5548313"/>
            <a:ext cx="1428750" cy="823912"/>
          </a:xfrm>
          <a:prstGeom prst="rect">
            <a:avLst/>
          </a:prstGeom>
          <a:solidFill>
            <a:srgbClr val="CCFFCC"/>
          </a:solidFill>
          <a:ln w="9525">
            <a:noFill/>
          </a:ln>
        </p:spPr>
        <p:txBody>
          <a:bodyPr>
            <a:spAutoFit/>
          </a:bodyPr>
          <a:p>
            <a:pPr algn="ctr">
              <a:spcBef>
                <a:spcPct val="50000"/>
              </a:spcBef>
            </a:pPr>
            <a:r>
              <a:rPr lang="zh-CN" altLang="x-none" sz="2400" dirty="0">
                <a:ea typeface="宋体" panose="02010600030101010101" pitchFamily="2" charset="-122"/>
              </a:rPr>
              <a:t>供给量增加10%</a:t>
            </a:r>
            <a:endParaRPr lang="zh-CN" altLang="x-none" sz="2400" dirty="0">
              <a:ea typeface="宋体" panose="02010600030101010101" pitchFamily="2" charset="-122"/>
            </a:endParaRPr>
          </a:p>
        </p:txBody>
      </p:sp>
      <p:sp>
        <p:nvSpPr>
          <p:cNvPr id="75803"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sp>
        <p:nvSpPr>
          <p:cNvPr id="75804" name="Text Box 28"/>
          <p:cNvSpPr txBox="1"/>
          <p:nvPr/>
        </p:nvSpPr>
        <p:spPr>
          <a:xfrm>
            <a:off x="6073775" y="871538"/>
            <a:ext cx="1171575" cy="473075"/>
          </a:xfrm>
          <a:prstGeom prst="rect">
            <a:avLst/>
          </a:prstGeom>
          <a:noFill/>
          <a:ln w="9525">
            <a:noFill/>
          </a:ln>
        </p:spPr>
        <p:txBody>
          <a:bodyPr>
            <a:spAutoFit/>
          </a:bodyPr>
          <a:p>
            <a:pPr algn="ctr">
              <a:spcBef>
                <a:spcPct val="50000"/>
              </a:spcBef>
            </a:pPr>
            <a:r>
              <a:rPr lang="en-US" altLang="zh-CN" sz="2500">
                <a:solidFill>
                  <a:srgbClr val="009900"/>
                </a:solidFill>
                <a:ea typeface="宋体" panose="02010600030101010101" pitchFamily="2" charset="-122"/>
              </a:rPr>
              <a:t>10%</a:t>
            </a:r>
            <a:endParaRPr lang="en-US" altLang="zh-CN" sz="2500" b="1" i="1" baseline="30000">
              <a:solidFill>
                <a:srgbClr val="009900"/>
              </a:solidFill>
              <a:ea typeface="宋体" panose="02010600030101010101" pitchFamily="2" charset="-122"/>
            </a:endParaRPr>
          </a:p>
        </p:txBody>
      </p:sp>
      <p:sp>
        <p:nvSpPr>
          <p:cNvPr id="75805" name="Text Box 29"/>
          <p:cNvSpPr txBox="1"/>
          <p:nvPr/>
        </p:nvSpPr>
        <p:spPr>
          <a:xfrm>
            <a:off x="6080125" y="1379538"/>
            <a:ext cx="1171575" cy="473075"/>
          </a:xfrm>
          <a:prstGeom prst="rect">
            <a:avLst/>
          </a:prstGeom>
          <a:noFill/>
          <a:ln w="9525">
            <a:noFill/>
          </a:ln>
        </p:spPr>
        <p:txBody>
          <a:bodyPr>
            <a:spAutoFit/>
          </a:bodyPr>
          <a:p>
            <a:pPr algn="ctr">
              <a:spcBef>
                <a:spcPct val="50000"/>
              </a:spcBef>
            </a:pPr>
            <a:r>
              <a:rPr lang="en-US" altLang="zh-CN" sz="2500">
                <a:solidFill>
                  <a:srgbClr val="FF6600"/>
                </a:solidFill>
                <a:ea typeface="宋体" panose="02010600030101010101" pitchFamily="2" charset="-122"/>
              </a:rPr>
              <a:t>10%</a:t>
            </a:r>
            <a:endParaRPr lang="en-US" altLang="zh-CN" sz="2500" b="1" i="1" baseline="30000">
              <a:solidFill>
                <a:srgbClr val="FF6600"/>
              </a:solidFill>
              <a:ea typeface="宋体" panose="02010600030101010101" pitchFamily="2" charset="-122"/>
            </a:endParaRPr>
          </a:p>
        </p:txBody>
      </p:sp>
      <p:sp>
        <p:nvSpPr>
          <p:cNvPr id="75806" name="Text Box 30"/>
          <p:cNvSpPr txBox="1"/>
          <p:nvPr/>
        </p:nvSpPr>
        <p:spPr>
          <a:xfrm>
            <a:off x="7218363" y="1111250"/>
            <a:ext cx="682625" cy="488950"/>
          </a:xfrm>
          <a:prstGeom prst="rect">
            <a:avLst/>
          </a:prstGeom>
          <a:noFill/>
          <a:ln w="9525">
            <a:noFill/>
          </a:ln>
        </p:spPr>
        <p:txBody>
          <a:bodyPr>
            <a:spAutoFit/>
          </a:bodyPr>
          <a:p>
            <a:pPr algn="ctr">
              <a:spcBef>
                <a:spcPct val="50000"/>
              </a:spcBef>
            </a:pPr>
            <a:r>
              <a:rPr lang="en-US" altLang="zh-CN" sz="2600">
                <a:solidFill>
                  <a:srgbClr val="0000FF"/>
                </a:solidFill>
                <a:ea typeface="宋体" panose="02010600030101010101" pitchFamily="2" charset="-122"/>
              </a:rPr>
              <a:t>= 1</a:t>
            </a:r>
            <a:endParaRPr lang="en-US" altLang="zh-CN" sz="2600">
              <a:solidFill>
                <a:srgbClr val="0000FF"/>
              </a:solidFill>
              <a:ea typeface="宋体" panose="02010600030101010101" pitchFamily="2" charset="-122"/>
            </a:endParaRPr>
          </a:p>
        </p:txBody>
      </p:sp>
      <p:grpSp>
        <p:nvGrpSpPr>
          <p:cNvPr id="75807" name="组合 75806"/>
          <p:cNvGrpSpPr/>
          <p:nvPr/>
        </p:nvGrpSpPr>
        <p:grpSpPr>
          <a:xfrm>
            <a:off x="741363" y="874713"/>
            <a:ext cx="6413500" cy="904875"/>
            <a:chOff x="0" y="0"/>
            <a:chExt cx="4040" cy="570"/>
          </a:xfrm>
        </p:grpSpPr>
        <p:sp>
          <p:nvSpPr>
            <p:cNvPr id="75808" name="Text Box 32"/>
            <p:cNvSpPr txBox="1"/>
            <p:nvPr/>
          </p:nvSpPr>
          <p:spPr>
            <a:xfrm>
              <a:off x="0" y="52"/>
              <a:ext cx="1436" cy="277"/>
            </a:xfrm>
            <a:prstGeom prst="rect">
              <a:avLst/>
            </a:prstGeom>
            <a:noFill/>
            <a:ln w="9525">
              <a:noFill/>
            </a:ln>
          </p:spPr>
          <p:txBody>
            <a:bodyPr>
              <a:spAutoFit/>
            </a:bodyPr>
            <a:p>
              <a:pPr algn="ctr">
                <a:lnSpc>
                  <a:spcPct val="95000"/>
                </a:lnSpc>
                <a:spcBef>
                  <a:spcPct val="50000"/>
                </a:spcBef>
              </a:pPr>
              <a:r>
                <a:rPr lang="zh-CN" altLang="x-none" sz="2400" dirty="0">
                  <a:ea typeface="宋体" panose="02010600030101010101" pitchFamily="2" charset="-122"/>
                </a:rPr>
                <a:t>供给价格弹性</a:t>
              </a:r>
              <a:endParaRPr lang="zh-CN" altLang="x-none" sz="2400" dirty="0">
                <a:ea typeface="宋体" panose="02010600030101010101" pitchFamily="2" charset="-122"/>
              </a:endParaRPr>
            </a:p>
          </p:txBody>
        </p:sp>
        <p:sp>
          <p:nvSpPr>
            <p:cNvPr id="75809" name="Text Box 33"/>
            <p:cNvSpPr txBox="1"/>
            <p:nvPr/>
          </p:nvSpPr>
          <p:spPr>
            <a:xfrm>
              <a:off x="1344" y="153"/>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5810" name="Text Box 34"/>
            <p:cNvSpPr txBox="1"/>
            <p:nvPr/>
          </p:nvSpPr>
          <p:spPr>
            <a:xfrm>
              <a:off x="1611" y="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供给量变动百分比</a:t>
              </a:r>
              <a:endParaRPr lang="zh-CN" altLang="x-none" sz="2000" b="1" i="1" baseline="30000" dirty="0">
                <a:ea typeface="宋体" panose="02010600030101010101" pitchFamily="2" charset="-122"/>
              </a:endParaRPr>
            </a:p>
          </p:txBody>
        </p:sp>
        <p:sp>
          <p:nvSpPr>
            <p:cNvPr id="75811" name="Text Box 35"/>
            <p:cNvSpPr txBox="1"/>
            <p:nvPr/>
          </p:nvSpPr>
          <p:spPr>
            <a:xfrm>
              <a:off x="1615" y="32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价格变动百分比</a:t>
              </a:r>
              <a:endParaRPr lang="zh-CN" altLang="x-none" sz="2000" b="1" i="1" baseline="30000" dirty="0">
                <a:ea typeface="宋体" panose="02010600030101010101" pitchFamily="2" charset="-122"/>
              </a:endParaRPr>
            </a:p>
          </p:txBody>
        </p:sp>
        <p:sp>
          <p:nvSpPr>
            <p:cNvPr id="75812" name="Line 36"/>
            <p:cNvSpPr/>
            <p:nvPr/>
          </p:nvSpPr>
          <p:spPr>
            <a:xfrm>
              <a:off x="1670" y="308"/>
              <a:ext cx="1404" cy="0"/>
            </a:xfrm>
            <a:prstGeom prst="line">
              <a:avLst/>
            </a:prstGeom>
            <a:ln w="12700" cap="flat" cmpd="sng">
              <a:solidFill>
                <a:schemeClr val="tx1"/>
              </a:solidFill>
              <a:prstDash val="solid"/>
              <a:headEnd type="none" w="med" len="med"/>
              <a:tailEnd type="none" w="med" len="med"/>
            </a:ln>
          </p:spPr>
        </p:sp>
        <p:sp>
          <p:nvSpPr>
            <p:cNvPr id="75813" name="Text Box 37"/>
            <p:cNvSpPr txBox="1"/>
            <p:nvPr/>
          </p:nvSpPr>
          <p:spPr>
            <a:xfrm>
              <a:off x="3092" y="151"/>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5814" name="Line 38"/>
            <p:cNvSpPr/>
            <p:nvPr/>
          </p:nvSpPr>
          <p:spPr>
            <a:xfrm>
              <a:off x="3424" y="309"/>
              <a:ext cx="616" cy="0"/>
            </a:xfrm>
            <a:prstGeom prst="line">
              <a:avLst/>
            </a:prstGeom>
            <a:ln w="12700" cap="flat" cmpd="sng">
              <a:solidFill>
                <a:schemeClr val="tx1"/>
              </a:solidFill>
              <a:prstDash val="solid"/>
              <a:headEnd type="none" w="med" len="med"/>
              <a:tailEnd type="none" w="med" len="med"/>
            </a:ln>
          </p:spPr>
        </p:sp>
      </p:grpSp>
      <p:sp>
        <p:nvSpPr>
          <p:cNvPr id="75815" name="Text Box 39"/>
          <p:cNvSpPr txBox="1"/>
          <p:nvPr/>
        </p:nvSpPr>
        <p:spPr>
          <a:xfrm>
            <a:off x="3517900" y="4633913"/>
            <a:ext cx="1265238" cy="823912"/>
          </a:xfrm>
          <a:prstGeom prst="rect">
            <a:avLst/>
          </a:prstGeom>
          <a:solidFill>
            <a:srgbClr val="FF9900">
              <a:alpha val="50000"/>
            </a:srgbClr>
          </a:solidFill>
          <a:ln w="9525">
            <a:noFill/>
          </a:ln>
        </p:spPr>
        <p:txBody>
          <a:bodyPr>
            <a:spAutoFit/>
          </a:bodyPr>
          <a:p>
            <a:pPr algn="ctr">
              <a:spcBef>
                <a:spcPct val="50000"/>
              </a:spcBef>
            </a:pPr>
            <a:r>
              <a:rPr lang="zh-CN" altLang="x-none" sz="2400" dirty="0">
                <a:ea typeface="宋体" panose="02010600030101010101" pitchFamily="2" charset="-122"/>
              </a:rPr>
              <a:t>价格上升10%</a:t>
            </a:r>
            <a:endParaRPr lang="zh-CN" altLang="x-none" sz="2400" dirty="0">
              <a:ea typeface="宋体" panose="02010600030101010101" pitchFamily="2" charset="-122"/>
            </a:endParaRPr>
          </a:p>
        </p:txBody>
      </p:sp>
      <p:sp>
        <p:nvSpPr>
          <p:cNvPr id="75816" name="Rectangle 40"/>
          <p:cNvSpPr/>
          <p:nvPr/>
        </p:nvSpPr>
        <p:spPr>
          <a:xfrm>
            <a:off x="366713" y="3221038"/>
            <a:ext cx="3390900" cy="9683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卖者的价格敏感度：</a:t>
            </a:r>
            <a:endParaRPr lang="zh-CN" altLang="x-none" sz="2600" dirty="0">
              <a:solidFill>
                <a:srgbClr val="0000FF"/>
              </a:solidFill>
              <a:ea typeface="宋体" panose="02010600030101010101" pitchFamily="2" charset="-122"/>
            </a:endParaRPr>
          </a:p>
        </p:txBody>
      </p:sp>
      <p:sp>
        <p:nvSpPr>
          <p:cNvPr id="75817" name="Rectangle 41"/>
          <p:cNvSpPr/>
          <p:nvPr/>
        </p:nvSpPr>
        <p:spPr>
          <a:xfrm>
            <a:off x="365125" y="2084388"/>
            <a:ext cx="2376488" cy="588962"/>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供给曲线：</a:t>
            </a:r>
            <a:endParaRPr lang="zh-CN" altLang="x-none" sz="2600" dirty="0">
              <a:ea typeface="宋体" panose="02010600030101010101" pitchFamily="2" charset="-122"/>
            </a:endParaRPr>
          </a:p>
        </p:txBody>
      </p:sp>
      <p:sp>
        <p:nvSpPr>
          <p:cNvPr id="75818" name="Rectangle 42"/>
          <p:cNvSpPr/>
          <p:nvPr/>
        </p:nvSpPr>
        <p:spPr>
          <a:xfrm>
            <a:off x="476250" y="4832350"/>
            <a:ext cx="1617663"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弹性：</a:t>
            </a:r>
            <a:endParaRPr lang="zh-CN" altLang="x-none" sz="2600" dirty="0">
              <a:solidFill>
                <a:srgbClr val="0000FF"/>
              </a:solidFill>
              <a:ea typeface="宋体" panose="02010600030101010101" pitchFamily="2" charset="-122"/>
            </a:endParaRPr>
          </a:p>
        </p:txBody>
      </p:sp>
      <p:sp>
        <p:nvSpPr>
          <p:cNvPr id="75819" name="Rectangle 43"/>
          <p:cNvSpPr/>
          <p:nvPr/>
        </p:nvSpPr>
        <p:spPr>
          <a:xfrm>
            <a:off x="549275" y="2581275"/>
            <a:ext cx="3171825" cy="528638"/>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中等斜率</a:t>
            </a:r>
            <a:endParaRPr lang="zh-CN" altLang="x-none" sz="2600" dirty="0">
              <a:solidFill>
                <a:srgbClr val="0000FF"/>
              </a:solidFill>
              <a:ea typeface="宋体" panose="02010600030101010101" pitchFamily="2" charset="-122"/>
            </a:endParaRPr>
          </a:p>
        </p:txBody>
      </p:sp>
      <p:sp>
        <p:nvSpPr>
          <p:cNvPr id="75820" name="Rectangle 44"/>
          <p:cNvSpPr/>
          <p:nvPr/>
        </p:nvSpPr>
        <p:spPr>
          <a:xfrm>
            <a:off x="582613" y="4079875"/>
            <a:ext cx="2624137" cy="495300"/>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中等</a:t>
            </a:r>
            <a:endParaRPr lang="zh-CN" altLang="x-none" sz="2600" dirty="0">
              <a:solidFill>
                <a:srgbClr val="0000FF"/>
              </a:solidFill>
              <a:ea typeface="宋体" panose="02010600030101010101" pitchFamily="2" charset="-122"/>
            </a:endParaRPr>
          </a:p>
        </p:txBody>
      </p:sp>
      <p:sp>
        <p:nvSpPr>
          <p:cNvPr id="75821" name="Rectangle 45"/>
          <p:cNvSpPr/>
          <p:nvPr/>
        </p:nvSpPr>
        <p:spPr>
          <a:xfrm>
            <a:off x="661988" y="5343525"/>
            <a:ext cx="1831975"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en-US" altLang="zh-CN" sz="2600">
                <a:solidFill>
                  <a:srgbClr val="0000FF"/>
                </a:solidFill>
                <a:ea typeface="宋体" panose="02010600030101010101" pitchFamily="2" charset="-122"/>
              </a:rPr>
              <a:t>= 1</a:t>
            </a:r>
            <a:endParaRPr lang="en-US" altLang="zh-CN" sz="2600">
              <a:solidFill>
                <a:srgbClr val="0000FF"/>
              </a:solidFill>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815"/>
                                        </p:tgtEl>
                                        <p:attrNameLst>
                                          <p:attrName>style.visibility</p:attrName>
                                        </p:attrNameLst>
                                      </p:cBhvr>
                                      <p:to>
                                        <p:strVal val="visible"/>
                                      </p:to>
                                    </p:set>
                                    <p:animEffect transition="in" filter="dissolve">
                                      <p:cBhvr>
                                        <p:cTn id="7" dur="500"/>
                                        <p:tgtEl>
                                          <p:spTgt spid="758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805"/>
                                        </p:tgtEl>
                                        <p:attrNameLst>
                                          <p:attrName>style.visibility</p:attrName>
                                        </p:attrNameLst>
                                      </p:cBhvr>
                                      <p:to>
                                        <p:strVal val="visible"/>
                                      </p:to>
                                    </p:set>
                                    <p:animEffect transition="in" filter="dissolve">
                                      <p:cBhvr>
                                        <p:cTn id="10" dur="500"/>
                                        <p:tgtEl>
                                          <p:spTgt spid="7580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5800"/>
                                        </p:tgtEl>
                                        <p:attrNameLst>
                                          <p:attrName>style.visibility</p:attrName>
                                        </p:attrNameLst>
                                      </p:cBhvr>
                                      <p:to>
                                        <p:strVal val="visible"/>
                                      </p:to>
                                    </p:set>
                                    <p:animEffect transition="in" filter="wipe(down)">
                                      <p:cBhvr>
                                        <p:cTn id="14" dur="500"/>
                                        <p:tgtEl>
                                          <p:spTgt spid="7580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5796"/>
                                        </p:tgtEl>
                                        <p:attrNameLst>
                                          <p:attrName>style.visibility</p:attrName>
                                        </p:attrNameLst>
                                      </p:cBhvr>
                                      <p:to>
                                        <p:strVal val="visible"/>
                                      </p:to>
                                    </p:set>
                                    <p:animEffect transition="in" filter="wipe(left)">
                                      <p:cBhvr>
                                        <p:cTn id="18" dur="500"/>
                                        <p:tgtEl>
                                          <p:spTgt spid="7579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5802"/>
                                        </p:tgtEl>
                                        <p:attrNameLst>
                                          <p:attrName>style.visibility</p:attrName>
                                        </p:attrNameLst>
                                      </p:cBhvr>
                                      <p:to>
                                        <p:strVal val="visible"/>
                                      </p:to>
                                    </p:set>
                                    <p:animEffect transition="in" filter="dissolve">
                                      <p:cBhvr>
                                        <p:cTn id="23" dur="500"/>
                                        <p:tgtEl>
                                          <p:spTgt spid="7580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804"/>
                                        </p:tgtEl>
                                        <p:attrNameLst>
                                          <p:attrName>style.visibility</p:attrName>
                                        </p:attrNameLst>
                                      </p:cBhvr>
                                      <p:to>
                                        <p:strVal val="visible"/>
                                      </p:to>
                                    </p:set>
                                    <p:animEffect transition="in" filter="dissolve">
                                      <p:cBhvr>
                                        <p:cTn id="26" dur="500"/>
                                        <p:tgtEl>
                                          <p:spTgt spid="7580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5801"/>
                                        </p:tgtEl>
                                        <p:attrNameLst>
                                          <p:attrName>style.visibility</p:attrName>
                                        </p:attrNameLst>
                                      </p:cBhvr>
                                      <p:to>
                                        <p:strVal val="visible"/>
                                      </p:to>
                                    </p:set>
                                    <p:animEffect transition="in" filter="wipe(left)">
                                      <p:cBhvr>
                                        <p:cTn id="30" dur="500"/>
                                        <p:tgtEl>
                                          <p:spTgt spid="75801"/>
                                        </p:tgtEl>
                                      </p:cBhvr>
                                    </p:animEffect>
                                  </p:childTnLst>
                                </p:cTn>
                              </p:par>
                              <p:par>
                                <p:cTn id="31" presetID="22" presetClass="entr" presetSubtype="1" fill="hold" nodeType="withEffect">
                                  <p:stCondLst>
                                    <p:cond delay="0"/>
                                  </p:stCondLst>
                                  <p:childTnLst>
                                    <p:set>
                                      <p:cBhvr>
                                        <p:cTn id="32" dur="1" fill="hold">
                                          <p:stCondLst>
                                            <p:cond delay="0"/>
                                          </p:stCondLst>
                                        </p:cTn>
                                        <p:tgtEl>
                                          <p:spTgt spid="75793"/>
                                        </p:tgtEl>
                                        <p:attrNameLst>
                                          <p:attrName>style.visibility</p:attrName>
                                        </p:attrNameLst>
                                      </p:cBhvr>
                                      <p:to>
                                        <p:strVal val="visible"/>
                                      </p:to>
                                    </p:set>
                                    <p:animEffect transition="in" filter="wipe(up)">
                                      <p:cBhvr>
                                        <p:cTn id="33" dur="500"/>
                                        <p:tgtEl>
                                          <p:spTgt spid="7579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5806"/>
                                        </p:tgtEl>
                                        <p:attrNameLst>
                                          <p:attrName>style.visibility</p:attrName>
                                        </p:attrNameLst>
                                      </p:cBhvr>
                                      <p:to>
                                        <p:strVal val="visible"/>
                                      </p:to>
                                    </p:set>
                                    <p:animEffect transition="in" filter="dissolve">
                                      <p:cBhvr>
                                        <p:cTn id="38" dur="500"/>
                                        <p:tgtEl>
                                          <p:spTgt spid="7580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5821"/>
                                        </p:tgtEl>
                                        <p:attrNameLst>
                                          <p:attrName>style.visibility</p:attrName>
                                        </p:attrNameLst>
                                      </p:cBhvr>
                                      <p:to>
                                        <p:strVal val="visible"/>
                                      </p:to>
                                    </p:set>
                                    <p:animEffect transition="in" filter="dissolve">
                                      <p:cBhvr>
                                        <p:cTn id="41" dur="500"/>
                                        <p:tgtEl>
                                          <p:spTgt spid="75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2" grpId="0" bldLvl="0" animBg="1"/>
      <p:bldP spid="75804" grpId="0"/>
      <p:bldP spid="75805" grpId="0"/>
      <p:bldP spid="75806" grpId="0"/>
      <p:bldP spid="75815" grpId="0" bldLvl="0" animBg="1"/>
      <p:bldP spid="758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6802" name="组合 76801"/>
          <p:cNvGrpSpPr/>
          <p:nvPr/>
        </p:nvGrpSpPr>
        <p:grpSpPr>
          <a:xfrm>
            <a:off x="5310188" y="1854200"/>
            <a:ext cx="2933700" cy="2162175"/>
            <a:chOff x="0" y="0"/>
            <a:chExt cx="1788" cy="1362"/>
          </a:xfrm>
        </p:grpSpPr>
        <p:sp>
          <p:nvSpPr>
            <p:cNvPr id="76803" name="Arc 3"/>
            <p:cNvSpPr/>
            <p:nvPr/>
          </p:nvSpPr>
          <p:spPr>
            <a:xfrm flipH="1" flipV="1">
              <a:off x="0" y="0"/>
              <a:ext cx="1532" cy="1362"/>
            </a:xfrm>
            <a:custGeom>
              <a:avLst/>
              <a:gdLst>
                <a:gd name="txL" fmla="*/ 0 w 18663"/>
                <a:gd name="txT" fmla="*/ 0 h 21465"/>
                <a:gd name="txR" fmla="*/ 18663 w 18663"/>
                <a:gd name="txB" fmla="*/ 21465 h 21465"/>
              </a:gdLst>
              <a:ahLst/>
              <a:cxnLst>
                <a:cxn ang="0">
                  <a:pos x="0" y="3"/>
                </a:cxn>
                <a:cxn ang="0">
                  <a:pos x="9" y="0"/>
                </a:cxn>
                <a:cxn ang="0">
                  <a:pos x="10" y="5"/>
                </a:cxn>
              </a:cxnLst>
              <a:rect l="txL" t="txT" r="txR" b="txB"/>
              <a:pathLst>
                <a:path w="18663" h="21465" fill="none">
                  <a:moveTo>
                    <a:pt x="0" y="10590"/>
                  </a:moveTo>
                  <a:cubicBezTo>
                    <a:pt x="3437" y="4690"/>
                    <a:pt x="9462" y="763"/>
                    <a:pt x="16248" y="0"/>
                  </a:cubicBezTo>
                </a:path>
                <a:path w="18663" h="21465" stroke="0">
                  <a:moveTo>
                    <a:pt x="0" y="10590"/>
                  </a:moveTo>
                  <a:cubicBezTo>
                    <a:pt x="3437" y="4690"/>
                    <a:pt x="9462" y="763"/>
                    <a:pt x="16248" y="0"/>
                  </a:cubicBezTo>
                  <a:lnTo>
                    <a:pt x="18663" y="21465"/>
                  </a:lnTo>
                  <a:close/>
                </a:path>
              </a:pathLst>
            </a:custGeom>
            <a:noFill/>
            <a:ln w="38100" cap="flat" cmpd="sng">
              <a:solidFill>
                <a:srgbClr val="003399"/>
              </a:solidFill>
              <a:prstDash val="solid"/>
              <a:miter/>
              <a:headEnd type="none" w="med" len="med"/>
              <a:tailEnd type="none" w="med" len="med"/>
            </a:ln>
          </p:spPr>
          <p:txBody>
            <a:bodyPr wrap="none" anchor="ctr" anchorCtr="0"/>
            <a:p>
              <a:endParaRPr lang="zh-CN" altLang="x-none" dirty="0">
                <a:ea typeface="宋体" panose="02010600030101010101" pitchFamily="2" charset="-122"/>
              </a:endParaRPr>
            </a:p>
          </p:txBody>
        </p:sp>
        <p:sp>
          <p:nvSpPr>
            <p:cNvPr id="76804" name="Text Box 4"/>
            <p:cNvSpPr txBox="1"/>
            <p:nvPr/>
          </p:nvSpPr>
          <p:spPr>
            <a:xfrm>
              <a:off x="1401" y="423"/>
              <a:ext cx="387"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S</a:t>
              </a:r>
              <a:endParaRPr lang="en-US" altLang="zh-CN" sz="2400" b="1" i="1">
                <a:ea typeface="宋体" panose="02010600030101010101" pitchFamily="2" charset="-122"/>
              </a:endParaRPr>
            </a:p>
          </p:txBody>
        </p:sp>
      </p:grpSp>
      <p:sp>
        <p:nvSpPr>
          <p:cNvPr id="76805" name="Rectangle 5"/>
          <p:cNvSpPr>
            <a:spLocks noGrp="1"/>
          </p:cNvSpPr>
          <p:nvPr>
            <p:ph type="title" idx="4294967295"/>
          </p:nvPr>
        </p:nvSpPr>
        <p:spPr>
          <a:xfrm>
            <a:off x="407988" y="249238"/>
            <a:ext cx="8494712" cy="619125"/>
          </a:xfrm>
        </p:spPr>
        <p:txBody>
          <a:bodyPr vert="horz" wrap="square" anchor="ctr" anchorCtr="0"/>
          <a:p>
            <a:r>
              <a:rPr lang="zh-CN" altLang="en-US" sz="3600">
                <a:solidFill>
                  <a:srgbClr val="CC0000"/>
                </a:solidFill>
                <a:ea typeface="宋体" panose="02010600030101010101" pitchFamily="2" charset="-122"/>
              </a:rPr>
              <a:t>“富有弹性的供给”</a:t>
            </a:r>
            <a:endParaRPr lang="zh-CN" altLang="en-US" sz="3600">
              <a:solidFill>
                <a:srgbClr val="CC0000"/>
              </a:solidFill>
              <a:ea typeface="宋体" panose="02010600030101010101" pitchFamily="2" charset="-122"/>
            </a:endParaRPr>
          </a:p>
        </p:txBody>
      </p:sp>
      <p:grpSp>
        <p:nvGrpSpPr>
          <p:cNvPr id="76806" name="组合 76805"/>
          <p:cNvGrpSpPr/>
          <p:nvPr/>
        </p:nvGrpSpPr>
        <p:grpSpPr>
          <a:xfrm>
            <a:off x="4826000" y="2114550"/>
            <a:ext cx="3870325" cy="3060700"/>
            <a:chOff x="0" y="0"/>
            <a:chExt cx="2146" cy="1792"/>
          </a:xfrm>
        </p:grpSpPr>
        <p:grpSp>
          <p:nvGrpSpPr>
            <p:cNvPr id="76807" name="组合 76806"/>
            <p:cNvGrpSpPr/>
            <p:nvPr/>
          </p:nvGrpSpPr>
          <p:grpSpPr>
            <a:xfrm>
              <a:off x="195" y="261"/>
              <a:ext cx="1661" cy="1413"/>
              <a:chOff x="0" y="0"/>
              <a:chExt cx="2116" cy="2027"/>
            </a:xfrm>
          </p:grpSpPr>
          <p:sp>
            <p:nvSpPr>
              <p:cNvPr id="76808" name="Line 8"/>
              <p:cNvSpPr/>
              <p:nvPr/>
            </p:nvSpPr>
            <p:spPr>
              <a:xfrm>
                <a:off x="4" y="0"/>
                <a:ext cx="0" cy="2025"/>
              </a:xfrm>
              <a:prstGeom prst="line">
                <a:avLst/>
              </a:prstGeom>
              <a:ln w="12700" cap="flat" cmpd="sng">
                <a:solidFill>
                  <a:schemeClr val="tx1"/>
                </a:solidFill>
                <a:prstDash val="solid"/>
                <a:headEnd type="none" w="med" len="med"/>
                <a:tailEnd type="none" w="med" len="med"/>
              </a:ln>
            </p:spPr>
          </p:sp>
          <p:sp>
            <p:nvSpPr>
              <p:cNvPr id="76809" name="Line 9"/>
              <p:cNvSpPr/>
              <p:nvPr/>
            </p:nvSpPr>
            <p:spPr>
              <a:xfrm>
                <a:off x="0" y="2027"/>
                <a:ext cx="2116" cy="0"/>
              </a:xfrm>
              <a:prstGeom prst="line">
                <a:avLst/>
              </a:prstGeom>
              <a:ln w="12700" cap="flat" cmpd="sng">
                <a:solidFill>
                  <a:schemeClr val="tx1"/>
                </a:solidFill>
                <a:prstDash val="solid"/>
                <a:headEnd type="none" w="med" len="med"/>
                <a:tailEnd type="none" w="med" len="med"/>
              </a:ln>
            </p:spPr>
          </p:sp>
        </p:grpSp>
        <p:sp>
          <p:nvSpPr>
            <p:cNvPr id="76810" name="Text Box 10"/>
            <p:cNvSpPr txBox="1"/>
            <p:nvPr/>
          </p:nvSpPr>
          <p:spPr>
            <a:xfrm>
              <a:off x="0" y="0"/>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P</a:t>
              </a:r>
              <a:endParaRPr lang="en-US" altLang="zh-CN" sz="2400" b="1" i="1">
                <a:ea typeface="宋体" panose="02010600030101010101" pitchFamily="2" charset="-122"/>
              </a:endParaRPr>
            </a:p>
          </p:txBody>
        </p:sp>
        <p:sp>
          <p:nvSpPr>
            <p:cNvPr id="76811" name="Text Box 11"/>
            <p:cNvSpPr txBox="1"/>
            <p:nvPr/>
          </p:nvSpPr>
          <p:spPr>
            <a:xfrm>
              <a:off x="1759" y="1524"/>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endParaRPr lang="en-US" altLang="zh-CN" sz="2400" b="1" i="1">
                <a:ea typeface="宋体" panose="02010600030101010101" pitchFamily="2" charset="-122"/>
              </a:endParaRPr>
            </a:p>
          </p:txBody>
        </p:sp>
      </p:grpSp>
      <p:sp>
        <p:nvSpPr>
          <p:cNvPr id="76812" name="Text Box 12"/>
          <p:cNvSpPr txBox="1"/>
          <p:nvPr/>
        </p:nvSpPr>
        <p:spPr>
          <a:xfrm>
            <a:off x="5922963" y="4948238"/>
            <a:ext cx="587375" cy="457200"/>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6813" name="Text Box 13"/>
          <p:cNvSpPr txBox="1"/>
          <p:nvPr/>
        </p:nvSpPr>
        <p:spPr>
          <a:xfrm>
            <a:off x="4567238" y="3686175"/>
            <a:ext cx="596900" cy="457200"/>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6814" name="Line 14"/>
          <p:cNvSpPr/>
          <p:nvPr/>
        </p:nvSpPr>
        <p:spPr>
          <a:xfrm>
            <a:off x="6223000" y="3922713"/>
            <a:ext cx="0" cy="1044575"/>
          </a:xfrm>
          <a:prstGeom prst="line">
            <a:avLst/>
          </a:prstGeom>
          <a:ln w="9525" cap="flat" cmpd="sng">
            <a:solidFill>
              <a:srgbClr val="777777"/>
            </a:solidFill>
            <a:prstDash val="lgDash"/>
            <a:headEnd type="none" w="med" len="med"/>
            <a:tailEnd type="none" w="med" len="med"/>
          </a:ln>
        </p:spPr>
      </p:sp>
      <p:sp>
        <p:nvSpPr>
          <p:cNvPr id="76815" name="Line 15"/>
          <p:cNvSpPr/>
          <p:nvPr/>
        </p:nvSpPr>
        <p:spPr>
          <a:xfrm>
            <a:off x="5183188" y="3916363"/>
            <a:ext cx="1050925" cy="0"/>
          </a:xfrm>
          <a:prstGeom prst="line">
            <a:avLst/>
          </a:prstGeom>
          <a:ln w="9525" cap="flat" cmpd="sng">
            <a:solidFill>
              <a:srgbClr val="777777"/>
            </a:solidFill>
            <a:prstDash val="lgDash"/>
            <a:headEnd type="none" w="med" len="med"/>
            <a:tailEnd type="none" w="med" len="med"/>
          </a:ln>
        </p:spPr>
      </p:sp>
      <p:sp>
        <p:nvSpPr>
          <p:cNvPr id="76816" name="Oval 16"/>
          <p:cNvSpPr/>
          <p:nvPr/>
        </p:nvSpPr>
        <p:spPr>
          <a:xfrm>
            <a:off x="6148388" y="3846513"/>
            <a:ext cx="139700" cy="138112"/>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nvGrpSpPr>
          <p:cNvPr id="76817" name="组合 76816"/>
          <p:cNvGrpSpPr/>
          <p:nvPr/>
        </p:nvGrpSpPr>
        <p:grpSpPr>
          <a:xfrm>
            <a:off x="7280275" y="3243263"/>
            <a:ext cx="547688" cy="2165350"/>
            <a:chOff x="0" y="0"/>
            <a:chExt cx="345" cy="1364"/>
          </a:xfrm>
        </p:grpSpPr>
        <p:sp>
          <p:nvSpPr>
            <p:cNvPr id="76818" name="Text Box 18"/>
            <p:cNvSpPr txBox="1"/>
            <p:nvPr/>
          </p:nvSpPr>
          <p:spPr>
            <a:xfrm>
              <a:off x="0" y="1076"/>
              <a:ext cx="345"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6819" name="Line 19"/>
            <p:cNvSpPr/>
            <p:nvPr/>
          </p:nvSpPr>
          <p:spPr>
            <a:xfrm>
              <a:off x="169" y="0"/>
              <a:ext cx="2" cy="1084"/>
            </a:xfrm>
            <a:prstGeom prst="line">
              <a:avLst/>
            </a:prstGeom>
            <a:ln w="9525" cap="flat" cmpd="sng">
              <a:solidFill>
                <a:srgbClr val="777777"/>
              </a:solidFill>
              <a:prstDash val="lgDash"/>
              <a:headEnd type="none" w="med" len="med"/>
              <a:tailEnd type="none" w="med" len="med"/>
            </a:ln>
          </p:spPr>
        </p:sp>
      </p:grpSp>
      <p:grpSp>
        <p:nvGrpSpPr>
          <p:cNvPr id="76820" name="组合 76819"/>
          <p:cNvGrpSpPr/>
          <p:nvPr/>
        </p:nvGrpSpPr>
        <p:grpSpPr>
          <a:xfrm>
            <a:off x="4560888" y="3040063"/>
            <a:ext cx="3060700" cy="457200"/>
            <a:chOff x="0" y="0"/>
            <a:chExt cx="1928" cy="288"/>
          </a:xfrm>
        </p:grpSpPr>
        <p:sp>
          <p:nvSpPr>
            <p:cNvPr id="76821" name="Text Box 21"/>
            <p:cNvSpPr txBox="1"/>
            <p:nvPr/>
          </p:nvSpPr>
          <p:spPr>
            <a:xfrm>
              <a:off x="0" y="0"/>
              <a:ext cx="387" cy="288"/>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6822" name="Line 22"/>
            <p:cNvSpPr/>
            <p:nvPr/>
          </p:nvSpPr>
          <p:spPr>
            <a:xfrm>
              <a:off x="391" y="128"/>
              <a:ext cx="1490" cy="0"/>
            </a:xfrm>
            <a:prstGeom prst="line">
              <a:avLst/>
            </a:prstGeom>
            <a:ln w="9525" cap="flat" cmpd="sng">
              <a:solidFill>
                <a:srgbClr val="777777"/>
              </a:solidFill>
              <a:prstDash val="lgDash"/>
              <a:headEnd type="none" w="med" len="med"/>
              <a:tailEnd type="none" w="med" len="med"/>
            </a:ln>
          </p:spPr>
        </p:sp>
        <p:sp>
          <p:nvSpPr>
            <p:cNvPr id="76823" name="Oval 23"/>
            <p:cNvSpPr/>
            <p:nvPr/>
          </p:nvSpPr>
          <p:spPr>
            <a:xfrm>
              <a:off x="1840" y="84"/>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6824" name="Line 24"/>
          <p:cNvSpPr/>
          <p:nvPr/>
        </p:nvSpPr>
        <p:spPr>
          <a:xfrm flipH="1" flipV="1">
            <a:off x="5313363" y="3252788"/>
            <a:ext cx="0" cy="657225"/>
          </a:xfrm>
          <a:prstGeom prst="line">
            <a:avLst/>
          </a:prstGeom>
          <a:ln w="50800" cap="flat" cmpd="sng">
            <a:solidFill>
              <a:srgbClr val="FF6600"/>
            </a:solidFill>
            <a:prstDash val="solid"/>
            <a:headEnd type="none" w="med" len="med"/>
            <a:tailEnd type="triangle" w="lg" len="med"/>
          </a:ln>
        </p:spPr>
      </p:sp>
      <p:sp>
        <p:nvSpPr>
          <p:cNvPr id="76825" name="Line 25"/>
          <p:cNvSpPr/>
          <p:nvPr/>
        </p:nvSpPr>
        <p:spPr>
          <a:xfrm rot="16200000">
            <a:off x="6891338" y="4179888"/>
            <a:ext cx="0" cy="1300162"/>
          </a:xfrm>
          <a:prstGeom prst="line">
            <a:avLst/>
          </a:prstGeom>
          <a:ln w="50800" cap="flat" cmpd="sng">
            <a:solidFill>
              <a:srgbClr val="009900"/>
            </a:solidFill>
            <a:prstDash val="solid"/>
            <a:headEnd type="none" w="med" len="med"/>
            <a:tailEnd type="triangle" w="lg" len="med"/>
          </a:ln>
        </p:spPr>
      </p:sp>
      <p:sp>
        <p:nvSpPr>
          <p:cNvPr id="76826" name="Text Box 26"/>
          <p:cNvSpPr txBox="1"/>
          <p:nvPr/>
        </p:nvSpPr>
        <p:spPr>
          <a:xfrm>
            <a:off x="5849938" y="5548313"/>
            <a:ext cx="2166937" cy="823912"/>
          </a:xfrm>
          <a:prstGeom prst="rect">
            <a:avLst/>
          </a:prstGeom>
          <a:solidFill>
            <a:srgbClr val="CCFFCC"/>
          </a:solidFill>
          <a:ln w="9525">
            <a:noFill/>
          </a:ln>
        </p:spPr>
        <p:txBody>
          <a:bodyPr>
            <a:spAutoFit/>
          </a:bodyPr>
          <a:p>
            <a:pPr algn="ctr">
              <a:spcBef>
                <a:spcPct val="50000"/>
              </a:spcBef>
            </a:pPr>
            <a:r>
              <a:rPr lang="zh-CN" altLang="x-none" sz="2400" dirty="0">
                <a:ea typeface="宋体" panose="02010600030101010101" pitchFamily="2" charset="-122"/>
              </a:rPr>
              <a:t>供给量增加大于 10%</a:t>
            </a:r>
            <a:endParaRPr lang="zh-CN" altLang="x-none" sz="2400" dirty="0">
              <a:ea typeface="宋体" panose="02010600030101010101" pitchFamily="2" charset="-122"/>
            </a:endParaRPr>
          </a:p>
        </p:txBody>
      </p:sp>
      <p:sp>
        <p:nvSpPr>
          <p:cNvPr id="76827"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sp>
        <p:nvSpPr>
          <p:cNvPr id="76828" name="Text Box 28"/>
          <p:cNvSpPr txBox="1"/>
          <p:nvPr/>
        </p:nvSpPr>
        <p:spPr>
          <a:xfrm>
            <a:off x="6073775" y="871538"/>
            <a:ext cx="1171575" cy="473075"/>
          </a:xfrm>
          <a:prstGeom prst="rect">
            <a:avLst/>
          </a:prstGeom>
          <a:noFill/>
          <a:ln w="9525">
            <a:noFill/>
          </a:ln>
        </p:spPr>
        <p:txBody>
          <a:bodyPr>
            <a:spAutoFit/>
          </a:bodyPr>
          <a:p>
            <a:pPr algn="ctr">
              <a:spcBef>
                <a:spcPct val="50000"/>
              </a:spcBef>
            </a:pPr>
            <a:r>
              <a:rPr lang="en-US" altLang="zh-CN" sz="2500">
                <a:solidFill>
                  <a:srgbClr val="009900"/>
                </a:solidFill>
                <a:ea typeface="宋体" panose="02010600030101010101" pitchFamily="2" charset="-122"/>
              </a:rPr>
              <a:t>&gt; 10%</a:t>
            </a:r>
            <a:endParaRPr lang="en-US" altLang="zh-CN" sz="2500" b="1" i="1" baseline="30000">
              <a:solidFill>
                <a:srgbClr val="009900"/>
              </a:solidFill>
              <a:ea typeface="宋体" panose="02010600030101010101" pitchFamily="2" charset="-122"/>
            </a:endParaRPr>
          </a:p>
        </p:txBody>
      </p:sp>
      <p:sp>
        <p:nvSpPr>
          <p:cNvPr id="76829" name="Text Box 29"/>
          <p:cNvSpPr txBox="1"/>
          <p:nvPr/>
        </p:nvSpPr>
        <p:spPr>
          <a:xfrm>
            <a:off x="6080125" y="1379538"/>
            <a:ext cx="1171575" cy="473075"/>
          </a:xfrm>
          <a:prstGeom prst="rect">
            <a:avLst/>
          </a:prstGeom>
          <a:noFill/>
          <a:ln w="9525">
            <a:noFill/>
          </a:ln>
        </p:spPr>
        <p:txBody>
          <a:bodyPr>
            <a:spAutoFit/>
          </a:bodyPr>
          <a:p>
            <a:pPr algn="ctr">
              <a:spcBef>
                <a:spcPct val="50000"/>
              </a:spcBef>
            </a:pPr>
            <a:r>
              <a:rPr lang="en-US" altLang="zh-CN" sz="2500">
                <a:solidFill>
                  <a:srgbClr val="FF6600"/>
                </a:solidFill>
                <a:ea typeface="宋体" panose="02010600030101010101" pitchFamily="2" charset="-122"/>
              </a:rPr>
              <a:t>10%</a:t>
            </a:r>
            <a:endParaRPr lang="en-US" altLang="zh-CN" sz="2500" b="1" i="1" baseline="30000">
              <a:solidFill>
                <a:srgbClr val="FF6600"/>
              </a:solidFill>
              <a:ea typeface="宋体" panose="02010600030101010101" pitchFamily="2" charset="-122"/>
            </a:endParaRPr>
          </a:p>
        </p:txBody>
      </p:sp>
      <p:sp>
        <p:nvSpPr>
          <p:cNvPr id="76830" name="Text Box 30"/>
          <p:cNvSpPr txBox="1"/>
          <p:nvPr/>
        </p:nvSpPr>
        <p:spPr>
          <a:xfrm>
            <a:off x="7218363" y="1111250"/>
            <a:ext cx="682625" cy="488950"/>
          </a:xfrm>
          <a:prstGeom prst="rect">
            <a:avLst/>
          </a:prstGeom>
          <a:noFill/>
          <a:ln w="9525">
            <a:noFill/>
          </a:ln>
        </p:spPr>
        <p:txBody>
          <a:bodyPr>
            <a:spAutoFit/>
          </a:bodyPr>
          <a:p>
            <a:pPr algn="ctr">
              <a:spcBef>
                <a:spcPct val="50000"/>
              </a:spcBef>
            </a:pPr>
            <a:r>
              <a:rPr lang="en-US" altLang="zh-CN" sz="2600">
                <a:solidFill>
                  <a:srgbClr val="0000FF"/>
                </a:solidFill>
                <a:ea typeface="宋体" panose="02010600030101010101" pitchFamily="2" charset="-122"/>
              </a:rPr>
              <a:t>&gt; 1</a:t>
            </a:r>
            <a:endParaRPr lang="en-US" altLang="zh-CN" sz="2600">
              <a:solidFill>
                <a:srgbClr val="0000FF"/>
              </a:solidFill>
              <a:ea typeface="宋体" panose="02010600030101010101" pitchFamily="2" charset="-122"/>
            </a:endParaRPr>
          </a:p>
        </p:txBody>
      </p:sp>
      <p:grpSp>
        <p:nvGrpSpPr>
          <p:cNvPr id="76831" name="组合 76830"/>
          <p:cNvGrpSpPr/>
          <p:nvPr/>
        </p:nvGrpSpPr>
        <p:grpSpPr>
          <a:xfrm>
            <a:off x="741363" y="874713"/>
            <a:ext cx="6413500" cy="904875"/>
            <a:chOff x="0" y="0"/>
            <a:chExt cx="4040" cy="570"/>
          </a:xfrm>
        </p:grpSpPr>
        <p:sp>
          <p:nvSpPr>
            <p:cNvPr id="76832" name="Text Box 32"/>
            <p:cNvSpPr txBox="1"/>
            <p:nvPr/>
          </p:nvSpPr>
          <p:spPr>
            <a:xfrm>
              <a:off x="0" y="52"/>
              <a:ext cx="1436" cy="286"/>
            </a:xfrm>
            <a:prstGeom prst="rect">
              <a:avLst/>
            </a:prstGeom>
            <a:noFill/>
            <a:ln w="9525">
              <a:noFill/>
            </a:ln>
          </p:spPr>
          <p:txBody>
            <a:bodyPr>
              <a:spAutoFit/>
            </a:bodyPr>
            <a:p>
              <a:pPr algn="ctr">
                <a:lnSpc>
                  <a:spcPct val="95000"/>
                </a:lnSpc>
                <a:spcBef>
                  <a:spcPct val="50000"/>
                </a:spcBef>
              </a:pPr>
              <a:r>
                <a:rPr lang="zh-CN" altLang="x-none" sz="2500" dirty="0">
                  <a:ea typeface="宋体" panose="02010600030101010101" pitchFamily="2" charset="-122"/>
                </a:rPr>
                <a:t>供给价格弹性</a:t>
              </a:r>
              <a:endParaRPr lang="zh-CN" altLang="x-none" sz="2500" dirty="0">
                <a:ea typeface="宋体" panose="02010600030101010101" pitchFamily="2" charset="-122"/>
              </a:endParaRPr>
            </a:p>
          </p:txBody>
        </p:sp>
        <p:sp>
          <p:nvSpPr>
            <p:cNvPr id="76833" name="Text Box 33"/>
            <p:cNvSpPr txBox="1"/>
            <p:nvPr/>
          </p:nvSpPr>
          <p:spPr>
            <a:xfrm>
              <a:off x="1344" y="153"/>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6834" name="Text Box 34"/>
            <p:cNvSpPr txBox="1"/>
            <p:nvPr/>
          </p:nvSpPr>
          <p:spPr>
            <a:xfrm>
              <a:off x="1611" y="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供给量变动百分比</a:t>
              </a:r>
              <a:endParaRPr lang="zh-CN" altLang="x-none" sz="2000" b="1" i="1" baseline="30000" dirty="0">
                <a:ea typeface="宋体" panose="02010600030101010101" pitchFamily="2" charset="-122"/>
              </a:endParaRPr>
            </a:p>
          </p:txBody>
        </p:sp>
        <p:sp>
          <p:nvSpPr>
            <p:cNvPr id="76835" name="Text Box 35"/>
            <p:cNvSpPr txBox="1"/>
            <p:nvPr/>
          </p:nvSpPr>
          <p:spPr>
            <a:xfrm>
              <a:off x="1615" y="32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价格变动百分比</a:t>
              </a:r>
              <a:endParaRPr lang="zh-CN" altLang="x-none" sz="2000" b="1" i="1" baseline="30000" dirty="0">
                <a:ea typeface="宋体" panose="02010600030101010101" pitchFamily="2" charset="-122"/>
              </a:endParaRPr>
            </a:p>
          </p:txBody>
        </p:sp>
        <p:sp>
          <p:nvSpPr>
            <p:cNvPr id="76836" name="Line 36"/>
            <p:cNvSpPr/>
            <p:nvPr/>
          </p:nvSpPr>
          <p:spPr>
            <a:xfrm>
              <a:off x="1670" y="308"/>
              <a:ext cx="1404" cy="0"/>
            </a:xfrm>
            <a:prstGeom prst="line">
              <a:avLst/>
            </a:prstGeom>
            <a:ln w="12700" cap="flat" cmpd="sng">
              <a:solidFill>
                <a:schemeClr val="tx1"/>
              </a:solidFill>
              <a:prstDash val="solid"/>
              <a:headEnd type="none" w="med" len="med"/>
              <a:tailEnd type="none" w="med" len="med"/>
            </a:ln>
          </p:spPr>
        </p:sp>
        <p:sp>
          <p:nvSpPr>
            <p:cNvPr id="76837" name="Text Box 37"/>
            <p:cNvSpPr txBox="1"/>
            <p:nvPr/>
          </p:nvSpPr>
          <p:spPr>
            <a:xfrm>
              <a:off x="3092" y="151"/>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6838" name="Line 38"/>
            <p:cNvSpPr/>
            <p:nvPr/>
          </p:nvSpPr>
          <p:spPr>
            <a:xfrm>
              <a:off x="3424" y="309"/>
              <a:ext cx="616" cy="0"/>
            </a:xfrm>
            <a:prstGeom prst="line">
              <a:avLst/>
            </a:prstGeom>
            <a:ln w="12700" cap="flat" cmpd="sng">
              <a:solidFill>
                <a:schemeClr val="tx1"/>
              </a:solidFill>
              <a:prstDash val="solid"/>
              <a:headEnd type="none" w="med" len="med"/>
              <a:tailEnd type="none" w="med" len="med"/>
            </a:ln>
          </p:spPr>
        </p:sp>
      </p:grpSp>
      <p:sp>
        <p:nvSpPr>
          <p:cNvPr id="76839" name="Text Box 39"/>
          <p:cNvSpPr txBox="1"/>
          <p:nvPr/>
        </p:nvSpPr>
        <p:spPr>
          <a:xfrm>
            <a:off x="3517900" y="4633913"/>
            <a:ext cx="1265238" cy="823912"/>
          </a:xfrm>
          <a:prstGeom prst="rect">
            <a:avLst/>
          </a:prstGeom>
          <a:solidFill>
            <a:srgbClr val="FF9900">
              <a:alpha val="50000"/>
            </a:srgbClr>
          </a:solidFill>
          <a:ln w="9525">
            <a:noFill/>
          </a:ln>
        </p:spPr>
        <p:txBody>
          <a:bodyPr>
            <a:spAutoFit/>
          </a:bodyPr>
          <a:p>
            <a:pPr algn="ctr">
              <a:spcBef>
                <a:spcPct val="50000"/>
              </a:spcBef>
            </a:pPr>
            <a:r>
              <a:rPr lang="zh-CN" altLang="x-none" sz="2400" dirty="0">
                <a:ea typeface="宋体" panose="02010600030101010101" pitchFamily="2" charset="-122"/>
              </a:rPr>
              <a:t>价格上升 10%</a:t>
            </a:r>
            <a:endParaRPr lang="zh-CN" altLang="x-none" sz="2400" dirty="0">
              <a:ea typeface="宋体" panose="02010600030101010101" pitchFamily="2" charset="-122"/>
            </a:endParaRPr>
          </a:p>
        </p:txBody>
      </p:sp>
      <p:sp>
        <p:nvSpPr>
          <p:cNvPr id="76840" name="Rectangle 40"/>
          <p:cNvSpPr/>
          <p:nvPr/>
        </p:nvSpPr>
        <p:spPr>
          <a:xfrm>
            <a:off x="366713" y="3221038"/>
            <a:ext cx="3390900" cy="9683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卖者的价格敏感度：</a:t>
            </a:r>
            <a:endParaRPr lang="zh-CN" altLang="x-none" sz="2600" dirty="0">
              <a:solidFill>
                <a:srgbClr val="0000FF"/>
              </a:solidFill>
              <a:ea typeface="宋体" panose="02010600030101010101" pitchFamily="2" charset="-122"/>
            </a:endParaRPr>
          </a:p>
        </p:txBody>
      </p:sp>
      <p:sp>
        <p:nvSpPr>
          <p:cNvPr id="76841" name="Rectangle 41"/>
          <p:cNvSpPr/>
          <p:nvPr/>
        </p:nvSpPr>
        <p:spPr>
          <a:xfrm>
            <a:off x="365125" y="2054225"/>
            <a:ext cx="2406650" cy="61912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供给曲线：</a:t>
            </a:r>
            <a:endParaRPr lang="zh-CN" altLang="x-none" sz="2600" dirty="0">
              <a:solidFill>
                <a:srgbClr val="0000FF"/>
              </a:solidFill>
              <a:ea typeface="宋体" panose="02010600030101010101" pitchFamily="2" charset="-122"/>
            </a:endParaRPr>
          </a:p>
        </p:txBody>
      </p:sp>
      <p:sp>
        <p:nvSpPr>
          <p:cNvPr id="76842" name="Rectangle 42"/>
          <p:cNvSpPr/>
          <p:nvPr/>
        </p:nvSpPr>
        <p:spPr>
          <a:xfrm>
            <a:off x="503238" y="4818063"/>
            <a:ext cx="1617662"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弹性：</a:t>
            </a:r>
            <a:endParaRPr lang="zh-CN" altLang="x-none" sz="2600" dirty="0">
              <a:solidFill>
                <a:srgbClr val="0000FF"/>
              </a:solidFill>
              <a:ea typeface="宋体" panose="02010600030101010101" pitchFamily="2" charset="-122"/>
            </a:endParaRPr>
          </a:p>
        </p:txBody>
      </p:sp>
      <p:sp>
        <p:nvSpPr>
          <p:cNvPr id="76843" name="Rectangle 43"/>
          <p:cNvSpPr/>
          <p:nvPr/>
        </p:nvSpPr>
        <p:spPr>
          <a:xfrm>
            <a:off x="565150" y="2581275"/>
            <a:ext cx="2895600" cy="528638"/>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相对平坦</a:t>
            </a:r>
            <a:endParaRPr lang="zh-CN" altLang="x-none" sz="2600" dirty="0">
              <a:solidFill>
                <a:srgbClr val="0000FF"/>
              </a:solidFill>
              <a:ea typeface="宋体" panose="02010600030101010101" pitchFamily="2" charset="-122"/>
            </a:endParaRPr>
          </a:p>
        </p:txBody>
      </p:sp>
      <p:sp>
        <p:nvSpPr>
          <p:cNvPr id="76844" name="Rectangle 44"/>
          <p:cNvSpPr/>
          <p:nvPr/>
        </p:nvSpPr>
        <p:spPr>
          <a:xfrm>
            <a:off x="566738" y="4079875"/>
            <a:ext cx="2624137" cy="495300"/>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相对敏感</a:t>
            </a:r>
            <a:endParaRPr lang="zh-CN" altLang="x-none" sz="2600" dirty="0">
              <a:solidFill>
                <a:srgbClr val="0000FF"/>
              </a:solidFill>
              <a:ea typeface="宋体" panose="02010600030101010101" pitchFamily="2" charset="-122"/>
            </a:endParaRPr>
          </a:p>
        </p:txBody>
      </p:sp>
      <p:sp>
        <p:nvSpPr>
          <p:cNvPr id="76845" name="Rectangle 45"/>
          <p:cNvSpPr/>
          <p:nvPr/>
        </p:nvSpPr>
        <p:spPr>
          <a:xfrm>
            <a:off x="730250" y="5316538"/>
            <a:ext cx="1831975"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en-US" altLang="zh-CN" sz="2600">
                <a:solidFill>
                  <a:srgbClr val="0000FF"/>
                </a:solidFill>
                <a:ea typeface="宋体" panose="02010600030101010101" pitchFamily="2" charset="-122"/>
              </a:rPr>
              <a:t>&gt; 1</a:t>
            </a:r>
            <a:endParaRPr lang="en-US" altLang="zh-CN" sz="2600">
              <a:solidFill>
                <a:srgbClr val="0000FF"/>
              </a:solidFill>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39"/>
                                        </p:tgtEl>
                                        <p:attrNameLst>
                                          <p:attrName>style.visibility</p:attrName>
                                        </p:attrNameLst>
                                      </p:cBhvr>
                                      <p:to>
                                        <p:strVal val="visible"/>
                                      </p:to>
                                    </p:set>
                                    <p:animEffect transition="in" filter="dissolve">
                                      <p:cBhvr>
                                        <p:cTn id="7" dur="500"/>
                                        <p:tgtEl>
                                          <p:spTgt spid="768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6829"/>
                                        </p:tgtEl>
                                        <p:attrNameLst>
                                          <p:attrName>style.visibility</p:attrName>
                                        </p:attrNameLst>
                                      </p:cBhvr>
                                      <p:to>
                                        <p:strVal val="visible"/>
                                      </p:to>
                                    </p:set>
                                    <p:animEffect transition="in" filter="dissolve">
                                      <p:cBhvr>
                                        <p:cTn id="10" dur="500"/>
                                        <p:tgtEl>
                                          <p:spTgt spid="7682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6824"/>
                                        </p:tgtEl>
                                        <p:attrNameLst>
                                          <p:attrName>style.visibility</p:attrName>
                                        </p:attrNameLst>
                                      </p:cBhvr>
                                      <p:to>
                                        <p:strVal val="visible"/>
                                      </p:to>
                                    </p:set>
                                    <p:animEffect transition="in" filter="wipe(down)">
                                      <p:cBhvr>
                                        <p:cTn id="14" dur="500"/>
                                        <p:tgtEl>
                                          <p:spTgt spid="7682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6820"/>
                                        </p:tgtEl>
                                        <p:attrNameLst>
                                          <p:attrName>style.visibility</p:attrName>
                                        </p:attrNameLst>
                                      </p:cBhvr>
                                      <p:to>
                                        <p:strVal val="visible"/>
                                      </p:to>
                                    </p:set>
                                    <p:animEffect transition="in" filter="wipe(left)">
                                      <p:cBhvr>
                                        <p:cTn id="18" dur="500"/>
                                        <p:tgtEl>
                                          <p:spTgt spid="768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826"/>
                                        </p:tgtEl>
                                        <p:attrNameLst>
                                          <p:attrName>style.visibility</p:attrName>
                                        </p:attrNameLst>
                                      </p:cBhvr>
                                      <p:to>
                                        <p:strVal val="visible"/>
                                      </p:to>
                                    </p:set>
                                    <p:animEffect transition="in" filter="dissolve">
                                      <p:cBhvr>
                                        <p:cTn id="23" dur="500"/>
                                        <p:tgtEl>
                                          <p:spTgt spid="768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6828"/>
                                        </p:tgtEl>
                                        <p:attrNameLst>
                                          <p:attrName>style.visibility</p:attrName>
                                        </p:attrNameLst>
                                      </p:cBhvr>
                                      <p:to>
                                        <p:strVal val="visible"/>
                                      </p:to>
                                    </p:set>
                                    <p:animEffect transition="in" filter="dissolve">
                                      <p:cBhvr>
                                        <p:cTn id="26" dur="500"/>
                                        <p:tgtEl>
                                          <p:spTgt spid="7682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6825"/>
                                        </p:tgtEl>
                                        <p:attrNameLst>
                                          <p:attrName>style.visibility</p:attrName>
                                        </p:attrNameLst>
                                      </p:cBhvr>
                                      <p:to>
                                        <p:strVal val="visible"/>
                                      </p:to>
                                    </p:set>
                                    <p:animEffect transition="in" filter="wipe(left)">
                                      <p:cBhvr>
                                        <p:cTn id="30" dur="500"/>
                                        <p:tgtEl>
                                          <p:spTgt spid="76825"/>
                                        </p:tgtEl>
                                      </p:cBhvr>
                                    </p:animEffect>
                                  </p:childTnLst>
                                </p:cTn>
                              </p:par>
                              <p:par>
                                <p:cTn id="31" presetID="22" presetClass="entr" presetSubtype="1" fill="hold" nodeType="withEffect">
                                  <p:stCondLst>
                                    <p:cond delay="0"/>
                                  </p:stCondLst>
                                  <p:childTnLst>
                                    <p:set>
                                      <p:cBhvr>
                                        <p:cTn id="32" dur="1" fill="hold">
                                          <p:stCondLst>
                                            <p:cond delay="0"/>
                                          </p:stCondLst>
                                        </p:cTn>
                                        <p:tgtEl>
                                          <p:spTgt spid="76817"/>
                                        </p:tgtEl>
                                        <p:attrNameLst>
                                          <p:attrName>style.visibility</p:attrName>
                                        </p:attrNameLst>
                                      </p:cBhvr>
                                      <p:to>
                                        <p:strVal val="visible"/>
                                      </p:to>
                                    </p:set>
                                    <p:animEffect transition="in" filter="wipe(up)">
                                      <p:cBhvr>
                                        <p:cTn id="33" dur="500"/>
                                        <p:tgtEl>
                                          <p:spTgt spid="768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6830"/>
                                        </p:tgtEl>
                                        <p:attrNameLst>
                                          <p:attrName>style.visibility</p:attrName>
                                        </p:attrNameLst>
                                      </p:cBhvr>
                                      <p:to>
                                        <p:strVal val="visible"/>
                                      </p:to>
                                    </p:set>
                                    <p:animEffect transition="in" filter="dissolve">
                                      <p:cBhvr>
                                        <p:cTn id="38" dur="500"/>
                                        <p:tgtEl>
                                          <p:spTgt spid="7683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6845"/>
                                        </p:tgtEl>
                                        <p:attrNameLst>
                                          <p:attrName>style.visibility</p:attrName>
                                        </p:attrNameLst>
                                      </p:cBhvr>
                                      <p:to>
                                        <p:strVal val="visible"/>
                                      </p:to>
                                    </p:set>
                                    <p:animEffect transition="in" filter="dissolve">
                                      <p:cBhvr>
                                        <p:cTn id="41" dur="500"/>
                                        <p:tgtEl>
                                          <p:spTgt spid="76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6" grpId="0" bldLvl="0" animBg="1"/>
      <p:bldP spid="76828" grpId="0"/>
      <p:bldP spid="76829" grpId="0"/>
      <p:bldP spid="76830" grpId="0"/>
      <p:bldP spid="76839" grpId="0" bldLvl="0" animBg="1"/>
      <p:bldP spid="768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6" name="组合 77825"/>
          <p:cNvGrpSpPr/>
          <p:nvPr/>
        </p:nvGrpSpPr>
        <p:grpSpPr>
          <a:xfrm>
            <a:off x="5178425" y="3016250"/>
            <a:ext cx="3270250" cy="457200"/>
            <a:chOff x="0" y="0"/>
            <a:chExt cx="2060" cy="288"/>
          </a:xfrm>
        </p:grpSpPr>
        <p:sp>
          <p:nvSpPr>
            <p:cNvPr id="77827" name="Line 3"/>
            <p:cNvSpPr/>
            <p:nvPr/>
          </p:nvSpPr>
          <p:spPr>
            <a:xfrm>
              <a:off x="0" y="145"/>
              <a:ext cx="1765" cy="0"/>
            </a:xfrm>
            <a:prstGeom prst="line">
              <a:avLst/>
            </a:prstGeom>
            <a:ln w="38100" cap="flat" cmpd="sng">
              <a:solidFill>
                <a:srgbClr val="003399"/>
              </a:solidFill>
              <a:prstDash val="solid"/>
              <a:headEnd type="none" w="med" len="med"/>
              <a:tailEnd type="none" w="med" len="med"/>
            </a:ln>
          </p:spPr>
        </p:sp>
        <p:sp>
          <p:nvSpPr>
            <p:cNvPr id="77828" name="Text Box 4"/>
            <p:cNvSpPr txBox="1"/>
            <p:nvPr/>
          </p:nvSpPr>
          <p:spPr>
            <a:xfrm>
              <a:off x="1686" y="0"/>
              <a:ext cx="374"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S</a:t>
              </a:r>
              <a:endParaRPr lang="en-US" altLang="zh-CN" sz="2400" b="1" i="1">
                <a:ea typeface="宋体" panose="02010600030101010101" pitchFamily="2" charset="-122"/>
              </a:endParaRPr>
            </a:p>
          </p:txBody>
        </p:sp>
      </p:grpSp>
      <p:sp>
        <p:nvSpPr>
          <p:cNvPr id="77829" name="Rectangle 5"/>
          <p:cNvSpPr>
            <a:spLocks noGrp="1"/>
          </p:cNvSpPr>
          <p:nvPr>
            <p:ph type="title" idx="4294967295"/>
          </p:nvPr>
        </p:nvSpPr>
        <p:spPr>
          <a:xfrm>
            <a:off x="407988" y="249238"/>
            <a:ext cx="8736012" cy="619125"/>
          </a:xfrm>
        </p:spPr>
        <p:txBody>
          <a:bodyPr vert="horz" wrap="square" anchor="ctr" anchorCtr="0"/>
          <a:p>
            <a:r>
              <a:rPr lang="zh-CN" altLang="en-US" sz="3200">
                <a:solidFill>
                  <a:srgbClr val="CC0000"/>
                </a:solidFill>
                <a:ea typeface="宋体" panose="02010600030101010101" pitchFamily="2" charset="-122"/>
              </a:rPr>
              <a:t>“完全有弹性的供给”</a:t>
            </a:r>
            <a:r>
              <a:rPr lang="zh-CN" altLang="en-US" sz="3000">
                <a:solidFill>
                  <a:srgbClr val="CC0000"/>
                </a:solidFill>
                <a:ea typeface="宋体" panose="02010600030101010101" pitchFamily="2" charset="-122"/>
              </a:rPr>
              <a:t>  </a:t>
            </a:r>
            <a:r>
              <a:rPr lang="en-US" altLang="zh-CN" sz="3000" b="0">
                <a:solidFill>
                  <a:srgbClr val="CC0000"/>
                </a:solidFill>
                <a:ea typeface="宋体" panose="02010600030101010101" pitchFamily="2" charset="-122"/>
              </a:rPr>
              <a:t>(</a:t>
            </a:r>
            <a:r>
              <a:rPr lang="zh-CN" altLang="en-US" sz="3000" b="0">
                <a:solidFill>
                  <a:srgbClr val="CC0000"/>
                </a:solidFill>
                <a:ea typeface="宋体" panose="02010600030101010101" pitchFamily="2" charset="-122"/>
              </a:rPr>
              <a:t>另一个极端</a:t>
            </a:r>
            <a:r>
              <a:rPr lang="en-US" altLang="zh-CN" sz="3000" b="0">
                <a:solidFill>
                  <a:srgbClr val="CC0000"/>
                </a:solidFill>
                <a:ea typeface="宋体" panose="02010600030101010101" pitchFamily="2" charset="-122"/>
              </a:rPr>
              <a:t>)</a:t>
            </a:r>
            <a:endParaRPr lang="en-US" altLang="zh-CN" sz="3000" b="0">
              <a:solidFill>
                <a:srgbClr val="CC0000"/>
              </a:solidFill>
              <a:ea typeface="宋体" panose="02010600030101010101" pitchFamily="2" charset="-122"/>
            </a:endParaRPr>
          </a:p>
        </p:txBody>
      </p:sp>
      <p:grpSp>
        <p:nvGrpSpPr>
          <p:cNvPr id="77830" name="组合 77829"/>
          <p:cNvGrpSpPr/>
          <p:nvPr/>
        </p:nvGrpSpPr>
        <p:grpSpPr>
          <a:xfrm>
            <a:off x="4826000" y="2114550"/>
            <a:ext cx="3870325" cy="3060700"/>
            <a:chOff x="0" y="0"/>
            <a:chExt cx="2146" cy="1792"/>
          </a:xfrm>
        </p:grpSpPr>
        <p:grpSp>
          <p:nvGrpSpPr>
            <p:cNvPr id="77831" name="组合 77830"/>
            <p:cNvGrpSpPr/>
            <p:nvPr/>
          </p:nvGrpSpPr>
          <p:grpSpPr>
            <a:xfrm>
              <a:off x="195" y="261"/>
              <a:ext cx="1661" cy="1413"/>
              <a:chOff x="0" y="0"/>
              <a:chExt cx="2116" cy="2027"/>
            </a:xfrm>
          </p:grpSpPr>
          <p:sp>
            <p:nvSpPr>
              <p:cNvPr id="77832" name="Line 8"/>
              <p:cNvSpPr/>
              <p:nvPr/>
            </p:nvSpPr>
            <p:spPr>
              <a:xfrm>
                <a:off x="4" y="0"/>
                <a:ext cx="0" cy="2025"/>
              </a:xfrm>
              <a:prstGeom prst="line">
                <a:avLst/>
              </a:prstGeom>
              <a:ln w="12700" cap="flat" cmpd="sng">
                <a:solidFill>
                  <a:schemeClr val="tx1"/>
                </a:solidFill>
                <a:prstDash val="solid"/>
                <a:headEnd type="none" w="med" len="med"/>
                <a:tailEnd type="none" w="med" len="med"/>
              </a:ln>
            </p:spPr>
          </p:sp>
          <p:sp>
            <p:nvSpPr>
              <p:cNvPr id="77833" name="Line 9"/>
              <p:cNvSpPr/>
              <p:nvPr/>
            </p:nvSpPr>
            <p:spPr>
              <a:xfrm>
                <a:off x="0" y="2027"/>
                <a:ext cx="2116" cy="0"/>
              </a:xfrm>
              <a:prstGeom prst="line">
                <a:avLst/>
              </a:prstGeom>
              <a:ln w="12700" cap="flat" cmpd="sng">
                <a:solidFill>
                  <a:schemeClr val="tx1"/>
                </a:solidFill>
                <a:prstDash val="solid"/>
                <a:headEnd type="none" w="med" len="med"/>
                <a:tailEnd type="none" w="med" len="med"/>
              </a:ln>
            </p:spPr>
          </p:sp>
        </p:grpSp>
        <p:sp>
          <p:nvSpPr>
            <p:cNvPr id="77834" name="Text Box 10"/>
            <p:cNvSpPr txBox="1"/>
            <p:nvPr/>
          </p:nvSpPr>
          <p:spPr>
            <a:xfrm>
              <a:off x="0" y="0"/>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P</a:t>
              </a:r>
              <a:endParaRPr lang="en-US" altLang="zh-CN" sz="2400" b="1" i="1">
                <a:ea typeface="宋体" panose="02010600030101010101" pitchFamily="2" charset="-122"/>
              </a:endParaRPr>
            </a:p>
          </p:txBody>
        </p:sp>
        <p:sp>
          <p:nvSpPr>
            <p:cNvPr id="77835" name="Text Box 11"/>
            <p:cNvSpPr txBox="1"/>
            <p:nvPr/>
          </p:nvSpPr>
          <p:spPr>
            <a:xfrm>
              <a:off x="1759" y="1524"/>
              <a:ext cx="387" cy="26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endParaRPr lang="en-US" altLang="zh-CN" sz="2400" b="1" i="1">
                <a:ea typeface="宋体" panose="02010600030101010101" pitchFamily="2" charset="-122"/>
              </a:endParaRPr>
            </a:p>
          </p:txBody>
        </p:sp>
      </p:grpSp>
      <p:sp>
        <p:nvSpPr>
          <p:cNvPr id="77836" name="Text Box 12"/>
          <p:cNvSpPr txBox="1"/>
          <p:nvPr/>
        </p:nvSpPr>
        <p:spPr>
          <a:xfrm>
            <a:off x="4513263" y="3019425"/>
            <a:ext cx="650875" cy="457200"/>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grpSp>
        <p:nvGrpSpPr>
          <p:cNvPr id="77837" name="组合 77836"/>
          <p:cNvGrpSpPr/>
          <p:nvPr/>
        </p:nvGrpSpPr>
        <p:grpSpPr>
          <a:xfrm>
            <a:off x="5922963" y="3179763"/>
            <a:ext cx="587375" cy="2225675"/>
            <a:chOff x="0" y="0"/>
            <a:chExt cx="370" cy="1402"/>
          </a:xfrm>
        </p:grpSpPr>
        <p:sp>
          <p:nvSpPr>
            <p:cNvPr id="77838" name="Text Box 14"/>
            <p:cNvSpPr txBox="1"/>
            <p:nvPr/>
          </p:nvSpPr>
          <p:spPr>
            <a:xfrm>
              <a:off x="0" y="1114"/>
              <a:ext cx="370"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1</a:t>
              </a:r>
              <a:endParaRPr lang="en-US" altLang="zh-CN" sz="2400" b="1" baseline="-25000">
                <a:ea typeface="宋体" panose="02010600030101010101" pitchFamily="2" charset="-122"/>
              </a:endParaRPr>
            </a:p>
          </p:txBody>
        </p:sp>
        <p:sp>
          <p:nvSpPr>
            <p:cNvPr id="77839" name="Line 15"/>
            <p:cNvSpPr/>
            <p:nvPr/>
          </p:nvSpPr>
          <p:spPr>
            <a:xfrm>
              <a:off x="189" y="46"/>
              <a:ext cx="0" cy="1077"/>
            </a:xfrm>
            <a:prstGeom prst="line">
              <a:avLst/>
            </a:prstGeom>
            <a:ln w="9525" cap="flat" cmpd="sng">
              <a:solidFill>
                <a:srgbClr val="777777"/>
              </a:solidFill>
              <a:prstDash val="lgDash"/>
              <a:headEnd type="none" w="med" len="med"/>
              <a:tailEnd type="none" w="med" len="med"/>
            </a:ln>
          </p:spPr>
        </p:sp>
        <p:sp>
          <p:nvSpPr>
            <p:cNvPr id="77840" name="Oval 16"/>
            <p:cNvSpPr/>
            <p:nvPr/>
          </p:nvSpPr>
          <p:spPr>
            <a:xfrm>
              <a:off x="142" y="0"/>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7841" name="Line 17"/>
          <p:cNvSpPr/>
          <p:nvPr/>
        </p:nvSpPr>
        <p:spPr>
          <a:xfrm rot="-16200000" flipV="1">
            <a:off x="6786563" y="4284663"/>
            <a:ext cx="0" cy="1090612"/>
          </a:xfrm>
          <a:prstGeom prst="line">
            <a:avLst/>
          </a:prstGeom>
          <a:ln w="50800" cap="flat" cmpd="sng">
            <a:solidFill>
              <a:srgbClr val="009900"/>
            </a:solidFill>
            <a:prstDash val="solid"/>
            <a:headEnd type="none" w="med" len="med"/>
            <a:tailEnd type="triangle" w="lg" len="med"/>
          </a:ln>
        </p:spPr>
      </p:sp>
      <p:sp>
        <p:nvSpPr>
          <p:cNvPr id="77842" name="Text Box 18"/>
          <p:cNvSpPr txBox="1"/>
          <p:nvPr/>
        </p:nvSpPr>
        <p:spPr>
          <a:xfrm>
            <a:off x="3074988" y="4637088"/>
            <a:ext cx="1725612" cy="457200"/>
          </a:xfrm>
          <a:prstGeom prst="rect">
            <a:avLst/>
          </a:prstGeom>
          <a:solidFill>
            <a:srgbClr val="FF9900">
              <a:alpha val="50000"/>
            </a:srgbClr>
          </a:solidFill>
          <a:ln w="9525">
            <a:noFill/>
          </a:ln>
        </p:spPr>
        <p:txBody>
          <a:bodyPr>
            <a:spAutoFit/>
          </a:bodyPr>
          <a:p>
            <a:pPr algn="ctr">
              <a:spcBef>
                <a:spcPct val="50000"/>
              </a:spcBef>
            </a:pPr>
            <a:r>
              <a:rPr lang="zh-CN" altLang="x-none" sz="2400" dirty="0">
                <a:ea typeface="宋体" panose="02010600030101010101" pitchFamily="2" charset="-122"/>
              </a:rPr>
              <a:t>价格不变</a:t>
            </a:r>
            <a:endParaRPr lang="zh-CN" altLang="x-none" sz="2400" dirty="0">
              <a:ea typeface="宋体" panose="02010600030101010101" pitchFamily="2" charset="-122"/>
            </a:endParaRPr>
          </a:p>
        </p:txBody>
      </p:sp>
      <p:sp>
        <p:nvSpPr>
          <p:cNvPr id="77843" name="Text Box 19"/>
          <p:cNvSpPr txBox="1"/>
          <p:nvPr/>
        </p:nvSpPr>
        <p:spPr>
          <a:xfrm>
            <a:off x="6375400" y="5581650"/>
            <a:ext cx="1847850" cy="822325"/>
          </a:xfrm>
          <a:prstGeom prst="rect">
            <a:avLst/>
          </a:prstGeom>
          <a:solidFill>
            <a:srgbClr val="CCFFCC"/>
          </a:solidFill>
          <a:ln w="9525">
            <a:noFill/>
          </a:ln>
        </p:spPr>
        <p:txBody>
          <a:bodyPr>
            <a:spAutoFit/>
          </a:bodyPr>
          <a:p>
            <a:pPr algn="ctr">
              <a:spcBef>
                <a:spcPct val="50000"/>
              </a:spcBef>
            </a:pPr>
            <a:r>
              <a:rPr lang="zh-CN" altLang="x-none" sz="2400" dirty="0">
                <a:ea typeface="宋体" panose="02010600030101010101" pitchFamily="2" charset="-122"/>
              </a:rPr>
              <a:t>供给量变动任意百分比</a:t>
            </a:r>
            <a:endParaRPr lang="zh-CN" altLang="x-none" sz="2400" dirty="0">
              <a:ea typeface="宋体" panose="02010600030101010101" pitchFamily="2" charset="-122"/>
            </a:endParaRPr>
          </a:p>
        </p:txBody>
      </p:sp>
      <p:sp>
        <p:nvSpPr>
          <p:cNvPr id="77844" name="FlagCount" hidden="1">
            <a:hlinkClick r:id="rId1" action="ppaction://hlinkfile"/>
          </p:cNvPr>
          <p:cNvSpPr/>
          <p:nvPr/>
        </p:nvSpPr>
        <p:spPr>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cap="flat" cmpd="sng">
            <a:solidFill>
              <a:schemeClr val="tx1"/>
            </a:solidFill>
            <a:prstDash val="solid"/>
            <a:miter/>
            <a:headEnd type="none" w="med" len="med"/>
            <a:tailEnd type="none" w="med" len="med"/>
          </a:ln>
        </p:spPr>
        <p:txBody>
          <a:bodyPr wrap="none" anchor="ctr" anchorCtr="0"/>
          <a:p>
            <a:pPr algn="ctr"/>
            <a:r>
              <a:rPr lang="en-US" altLang="zh-CN" sz="1400" b="1">
                <a:latin typeface="Tahoma" panose="020B0604030504040204" pitchFamily="34" charset="0"/>
                <a:ea typeface="宋体" panose="02010600030101010101" pitchFamily="2" charset="-122"/>
              </a:rPr>
              <a:t>0</a:t>
            </a:r>
            <a:endParaRPr lang="en-US" altLang="zh-CN" sz="1400" b="1">
              <a:latin typeface="Tahoma" panose="020B0604030504040204" pitchFamily="34" charset="0"/>
              <a:ea typeface="宋体" panose="02010600030101010101" pitchFamily="2" charset="-122"/>
            </a:endParaRPr>
          </a:p>
        </p:txBody>
      </p:sp>
      <p:sp>
        <p:nvSpPr>
          <p:cNvPr id="77845" name="Text Box 21"/>
          <p:cNvSpPr txBox="1"/>
          <p:nvPr/>
        </p:nvSpPr>
        <p:spPr>
          <a:xfrm>
            <a:off x="6073775" y="871538"/>
            <a:ext cx="1171575" cy="473075"/>
          </a:xfrm>
          <a:prstGeom prst="rect">
            <a:avLst/>
          </a:prstGeom>
          <a:noFill/>
          <a:ln w="9525">
            <a:noFill/>
          </a:ln>
        </p:spPr>
        <p:txBody>
          <a:bodyPr>
            <a:spAutoFit/>
          </a:bodyPr>
          <a:p>
            <a:pPr algn="ctr">
              <a:spcBef>
                <a:spcPct val="50000"/>
              </a:spcBef>
            </a:pPr>
            <a:r>
              <a:rPr lang="zh-CN" altLang="x-none" sz="2500" dirty="0">
                <a:solidFill>
                  <a:srgbClr val="009900"/>
                </a:solidFill>
                <a:ea typeface="宋体" panose="02010600030101010101" pitchFamily="2" charset="-122"/>
              </a:rPr>
              <a:t>任意%</a:t>
            </a:r>
            <a:endParaRPr lang="zh-CN" altLang="x-none" sz="2500" b="1" i="1" baseline="30000" dirty="0">
              <a:solidFill>
                <a:srgbClr val="009900"/>
              </a:solidFill>
              <a:ea typeface="宋体" panose="02010600030101010101" pitchFamily="2" charset="-122"/>
            </a:endParaRPr>
          </a:p>
        </p:txBody>
      </p:sp>
      <p:sp>
        <p:nvSpPr>
          <p:cNvPr id="77846" name="Text Box 22"/>
          <p:cNvSpPr txBox="1"/>
          <p:nvPr/>
        </p:nvSpPr>
        <p:spPr>
          <a:xfrm>
            <a:off x="6080125" y="1379538"/>
            <a:ext cx="1171575" cy="473075"/>
          </a:xfrm>
          <a:prstGeom prst="rect">
            <a:avLst/>
          </a:prstGeom>
          <a:noFill/>
          <a:ln w="9525">
            <a:noFill/>
          </a:ln>
        </p:spPr>
        <p:txBody>
          <a:bodyPr>
            <a:spAutoFit/>
          </a:bodyPr>
          <a:p>
            <a:pPr algn="ctr">
              <a:spcBef>
                <a:spcPct val="50000"/>
              </a:spcBef>
            </a:pPr>
            <a:r>
              <a:rPr lang="en-US" altLang="zh-CN" sz="2500">
                <a:solidFill>
                  <a:srgbClr val="FF6600"/>
                </a:solidFill>
                <a:ea typeface="宋体" panose="02010600030101010101" pitchFamily="2" charset="-122"/>
              </a:rPr>
              <a:t>0%</a:t>
            </a:r>
            <a:endParaRPr lang="en-US" altLang="zh-CN" sz="2500" b="1" i="1" baseline="30000">
              <a:solidFill>
                <a:srgbClr val="FF6600"/>
              </a:solidFill>
              <a:ea typeface="宋体" panose="02010600030101010101" pitchFamily="2" charset="-122"/>
            </a:endParaRPr>
          </a:p>
        </p:txBody>
      </p:sp>
      <p:sp>
        <p:nvSpPr>
          <p:cNvPr id="77847" name="Text Box 23"/>
          <p:cNvSpPr txBox="1"/>
          <p:nvPr/>
        </p:nvSpPr>
        <p:spPr>
          <a:xfrm>
            <a:off x="7129463" y="1111250"/>
            <a:ext cx="1481137" cy="488950"/>
          </a:xfrm>
          <a:prstGeom prst="rect">
            <a:avLst/>
          </a:prstGeom>
          <a:noFill/>
          <a:ln w="9525">
            <a:noFill/>
          </a:ln>
        </p:spPr>
        <p:txBody>
          <a:bodyPr>
            <a:spAutoFit/>
          </a:bodyPr>
          <a:p>
            <a:pPr algn="ctr">
              <a:spcBef>
                <a:spcPct val="50000"/>
              </a:spcBef>
            </a:pPr>
            <a:r>
              <a:rPr lang="zh-CN" altLang="x-none" sz="2600" dirty="0">
                <a:solidFill>
                  <a:srgbClr val="0000FF"/>
                </a:solidFill>
                <a:ea typeface="宋体" panose="02010600030101010101" pitchFamily="2" charset="-122"/>
              </a:rPr>
              <a:t>= 无穷大</a:t>
            </a:r>
            <a:endParaRPr lang="zh-CN" altLang="x-none" sz="2600" dirty="0">
              <a:solidFill>
                <a:srgbClr val="0000FF"/>
              </a:solidFill>
              <a:ea typeface="宋体" panose="02010600030101010101" pitchFamily="2" charset="-122"/>
            </a:endParaRPr>
          </a:p>
        </p:txBody>
      </p:sp>
      <p:grpSp>
        <p:nvGrpSpPr>
          <p:cNvPr id="77848" name="组合 77847"/>
          <p:cNvGrpSpPr/>
          <p:nvPr/>
        </p:nvGrpSpPr>
        <p:grpSpPr>
          <a:xfrm>
            <a:off x="741363" y="874713"/>
            <a:ext cx="6413500" cy="904875"/>
            <a:chOff x="0" y="0"/>
            <a:chExt cx="4040" cy="570"/>
          </a:xfrm>
        </p:grpSpPr>
        <p:sp>
          <p:nvSpPr>
            <p:cNvPr id="77849" name="Text Box 25"/>
            <p:cNvSpPr txBox="1"/>
            <p:nvPr/>
          </p:nvSpPr>
          <p:spPr>
            <a:xfrm>
              <a:off x="0" y="52"/>
              <a:ext cx="1436" cy="286"/>
            </a:xfrm>
            <a:prstGeom prst="rect">
              <a:avLst/>
            </a:prstGeom>
            <a:noFill/>
            <a:ln w="9525">
              <a:noFill/>
            </a:ln>
          </p:spPr>
          <p:txBody>
            <a:bodyPr>
              <a:spAutoFit/>
            </a:bodyPr>
            <a:p>
              <a:pPr algn="ctr">
                <a:lnSpc>
                  <a:spcPct val="95000"/>
                </a:lnSpc>
                <a:spcBef>
                  <a:spcPct val="50000"/>
                </a:spcBef>
              </a:pPr>
              <a:r>
                <a:rPr lang="zh-CN" altLang="x-none" sz="2500" dirty="0">
                  <a:ea typeface="宋体" panose="02010600030101010101" pitchFamily="2" charset="-122"/>
                </a:rPr>
                <a:t>供给价格弹性</a:t>
              </a:r>
              <a:endParaRPr lang="zh-CN" altLang="x-none" sz="2500" dirty="0">
                <a:ea typeface="宋体" panose="02010600030101010101" pitchFamily="2" charset="-122"/>
              </a:endParaRPr>
            </a:p>
          </p:txBody>
        </p:sp>
        <p:sp>
          <p:nvSpPr>
            <p:cNvPr id="77850" name="Text Box 26"/>
            <p:cNvSpPr txBox="1"/>
            <p:nvPr/>
          </p:nvSpPr>
          <p:spPr>
            <a:xfrm>
              <a:off x="1344" y="153"/>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7851" name="Text Box 27"/>
            <p:cNvSpPr txBox="1"/>
            <p:nvPr/>
          </p:nvSpPr>
          <p:spPr>
            <a:xfrm>
              <a:off x="1611" y="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供给量变动百分比</a:t>
              </a:r>
              <a:endParaRPr lang="zh-CN" altLang="x-none" sz="2000" b="1" i="1" baseline="30000" dirty="0">
                <a:ea typeface="宋体" panose="02010600030101010101" pitchFamily="2" charset="-122"/>
              </a:endParaRPr>
            </a:p>
          </p:txBody>
        </p:sp>
        <p:sp>
          <p:nvSpPr>
            <p:cNvPr id="77852" name="Text Box 28"/>
            <p:cNvSpPr txBox="1"/>
            <p:nvPr/>
          </p:nvSpPr>
          <p:spPr>
            <a:xfrm>
              <a:off x="1615" y="320"/>
              <a:ext cx="1502" cy="250"/>
            </a:xfrm>
            <a:prstGeom prst="rect">
              <a:avLst/>
            </a:prstGeom>
            <a:noFill/>
            <a:ln w="9525">
              <a:noFill/>
            </a:ln>
          </p:spPr>
          <p:txBody>
            <a:bodyPr>
              <a:spAutoFit/>
            </a:bodyPr>
            <a:p>
              <a:pPr algn="ctr">
                <a:spcBef>
                  <a:spcPct val="50000"/>
                </a:spcBef>
              </a:pPr>
              <a:r>
                <a:rPr lang="zh-CN" altLang="x-none" sz="2000" dirty="0">
                  <a:ea typeface="宋体" panose="02010600030101010101" pitchFamily="2" charset="-122"/>
                </a:rPr>
                <a:t>价格变动百分比</a:t>
              </a:r>
              <a:endParaRPr lang="zh-CN" altLang="x-none" sz="2000" b="1" i="1" baseline="30000" dirty="0">
                <a:ea typeface="宋体" panose="02010600030101010101" pitchFamily="2" charset="-122"/>
              </a:endParaRPr>
            </a:p>
          </p:txBody>
        </p:sp>
        <p:sp>
          <p:nvSpPr>
            <p:cNvPr id="77853" name="Line 29"/>
            <p:cNvSpPr/>
            <p:nvPr/>
          </p:nvSpPr>
          <p:spPr>
            <a:xfrm>
              <a:off x="1670" y="308"/>
              <a:ext cx="1404" cy="0"/>
            </a:xfrm>
            <a:prstGeom prst="line">
              <a:avLst/>
            </a:prstGeom>
            <a:ln w="12700" cap="flat" cmpd="sng">
              <a:solidFill>
                <a:schemeClr val="tx1"/>
              </a:solidFill>
              <a:prstDash val="solid"/>
              <a:headEnd type="none" w="med" len="med"/>
              <a:tailEnd type="none" w="med" len="med"/>
            </a:ln>
          </p:spPr>
        </p:sp>
        <p:sp>
          <p:nvSpPr>
            <p:cNvPr id="77854" name="Text Box 30"/>
            <p:cNvSpPr txBox="1"/>
            <p:nvPr/>
          </p:nvSpPr>
          <p:spPr>
            <a:xfrm>
              <a:off x="3092" y="151"/>
              <a:ext cx="289" cy="308"/>
            </a:xfrm>
            <a:prstGeom prst="rect">
              <a:avLst/>
            </a:prstGeom>
            <a:noFill/>
            <a:ln w="9525">
              <a:noFill/>
            </a:ln>
          </p:spPr>
          <p:txBody>
            <a:bodyPr>
              <a:spAutoFit/>
            </a:bodyPr>
            <a:p>
              <a:pPr algn="ctr">
                <a:spcBef>
                  <a:spcPct val="50000"/>
                </a:spcBef>
              </a:pPr>
              <a:r>
                <a:rPr lang="en-US" altLang="zh-CN" sz="2600">
                  <a:ea typeface="宋体" panose="02010600030101010101" pitchFamily="2" charset="-122"/>
                </a:rPr>
                <a:t>=</a:t>
              </a:r>
              <a:endParaRPr lang="en-US" altLang="zh-CN" sz="2600">
                <a:ea typeface="宋体" panose="02010600030101010101" pitchFamily="2" charset="-122"/>
              </a:endParaRPr>
            </a:p>
          </p:txBody>
        </p:sp>
        <p:sp>
          <p:nvSpPr>
            <p:cNvPr id="77855" name="Line 31"/>
            <p:cNvSpPr/>
            <p:nvPr/>
          </p:nvSpPr>
          <p:spPr>
            <a:xfrm>
              <a:off x="3424" y="309"/>
              <a:ext cx="616" cy="0"/>
            </a:xfrm>
            <a:prstGeom prst="line">
              <a:avLst/>
            </a:prstGeom>
            <a:ln w="12700" cap="flat" cmpd="sng">
              <a:solidFill>
                <a:schemeClr val="tx1"/>
              </a:solidFill>
              <a:prstDash val="solid"/>
              <a:headEnd type="none" w="med" len="med"/>
              <a:tailEnd type="none" w="med" len="med"/>
            </a:ln>
          </p:spPr>
        </p:sp>
      </p:grpSp>
      <p:grpSp>
        <p:nvGrpSpPr>
          <p:cNvPr id="77856" name="组合 77855"/>
          <p:cNvGrpSpPr/>
          <p:nvPr/>
        </p:nvGrpSpPr>
        <p:grpSpPr>
          <a:xfrm>
            <a:off x="7031038" y="3176588"/>
            <a:ext cx="587375" cy="2225675"/>
            <a:chOff x="0" y="0"/>
            <a:chExt cx="370" cy="1402"/>
          </a:xfrm>
        </p:grpSpPr>
        <p:sp>
          <p:nvSpPr>
            <p:cNvPr id="77857" name="Text Box 33"/>
            <p:cNvSpPr txBox="1"/>
            <p:nvPr/>
          </p:nvSpPr>
          <p:spPr>
            <a:xfrm>
              <a:off x="0" y="1114"/>
              <a:ext cx="370" cy="288"/>
            </a:xfrm>
            <a:prstGeom prst="rect">
              <a:avLst/>
            </a:prstGeom>
            <a:noFill/>
            <a:ln w="9525">
              <a:noFill/>
            </a:ln>
          </p:spPr>
          <p:txBody>
            <a:bodyPr>
              <a:spAutoFit/>
            </a:bodyPr>
            <a:p>
              <a:pPr algn="ctr">
                <a:spcBef>
                  <a:spcPct val="50000"/>
                </a:spcBef>
              </a:pPr>
              <a:r>
                <a:rPr lang="en-US" altLang="zh-CN" sz="2400" b="1" i="1">
                  <a:ea typeface="宋体" panose="02010600030101010101" pitchFamily="2" charset="-122"/>
                </a:rPr>
                <a:t>Q</a:t>
              </a:r>
              <a:r>
                <a:rPr lang="en-US" altLang="zh-CN" sz="2400" b="1" baseline="-25000">
                  <a:ea typeface="宋体" panose="02010600030101010101" pitchFamily="2" charset="-122"/>
                </a:rPr>
                <a:t>2</a:t>
              </a:r>
              <a:endParaRPr lang="en-US" altLang="zh-CN" sz="2400" b="1" baseline="-25000">
                <a:ea typeface="宋体" panose="02010600030101010101" pitchFamily="2" charset="-122"/>
              </a:endParaRPr>
            </a:p>
          </p:txBody>
        </p:sp>
        <p:sp>
          <p:nvSpPr>
            <p:cNvPr id="77858" name="Line 34"/>
            <p:cNvSpPr/>
            <p:nvPr/>
          </p:nvSpPr>
          <p:spPr>
            <a:xfrm>
              <a:off x="189" y="46"/>
              <a:ext cx="0" cy="1077"/>
            </a:xfrm>
            <a:prstGeom prst="line">
              <a:avLst/>
            </a:prstGeom>
            <a:ln w="9525" cap="flat" cmpd="sng">
              <a:solidFill>
                <a:srgbClr val="777777"/>
              </a:solidFill>
              <a:prstDash val="lgDash"/>
              <a:headEnd type="none" w="med" len="med"/>
              <a:tailEnd type="none" w="med" len="med"/>
            </a:ln>
          </p:spPr>
        </p:sp>
        <p:sp>
          <p:nvSpPr>
            <p:cNvPr id="77859" name="Oval 35"/>
            <p:cNvSpPr/>
            <p:nvPr/>
          </p:nvSpPr>
          <p:spPr>
            <a:xfrm>
              <a:off x="142" y="0"/>
              <a:ext cx="88" cy="87"/>
            </a:xfrm>
            <a:prstGeom prst="ellipse">
              <a:avLst/>
            </a:prstGeom>
            <a:solidFill>
              <a:srgbClr val="000000"/>
            </a:solidFill>
            <a:ln w="9525">
              <a:noFill/>
            </a:ln>
          </p:spPr>
          <p:txBody>
            <a:bodyPr wrap="none" anchor="ctr" anchorCtr="0"/>
            <a:p>
              <a:endParaRPr lang="zh-CN" altLang="x-none" dirty="0">
                <a:ea typeface="宋体" panose="02010600030101010101" pitchFamily="2" charset="-122"/>
              </a:endParaRPr>
            </a:p>
          </p:txBody>
        </p:sp>
      </p:grpSp>
      <p:sp>
        <p:nvSpPr>
          <p:cNvPr id="77860" name="Text Box 36"/>
          <p:cNvSpPr txBox="1"/>
          <p:nvPr/>
        </p:nvSpPr>
        <p:spPr>
          <a:xfrm>
            <a:off x="3948113" y="3022600"/>
            <a:ext cx="809625" cy="457200"/>
          </a:xfrm>
          <a:prstGeom prst="rect">
            <a:avLst/>
          </a:prstGeom>
          <a:noFill/>
          <a:ln w="9525">
            <a:noFill/>
          </a:ln>
        </p:spPr>
        <p:txBody>
          <a:bodyPr>
            <a:spAutoFit/>
          </a:bodyPr>
          <a:p>
            <a:pPr algn="r">
              <a:spcBef>
                <a:spcPct val="50000"/>
              </a:spcBef>
            </a:pPr>
            <a:r>
              <a:rPr lang="en-US" altLang="zh-CN" sz="2400" b="1" i="1">
                <a:ea typeface="宋体" panose="02010600030101010101" pitchFamily="2" charset="-122"/>
              </a:rPr>
              <a:t>P</a:t>
            </a:r>
            <a:r>
              <a:rPr lang="en-US" altLang="zh-CN" sz="2400" b="1" baseline="-25000">
                <a:ea typeface="宋体" panose="02010600030101010101" pitchFamily="2" charset="-122"/>
              </a:rPr>
              <a:t>2</a:t>
            </a:r>
            <a:r>
              <a:rPr lang="en-US" altLang="zh-CN" sz="2400">
                <a:ea typeface="宋体" panose="02010600030101010101" pitchFamily="2" charset="-122"/>
              </a:rPr>
              <a:t> =</a:t>
            </a:r>
            <a:endParaRPr lang="en-US" altLang="zh-CN" sz="2400" b="1" baseline="-25000">
              <a:ea typeface="宋体" panose="02010600030101010101" pitchFamily="2" charset="-122"/>
            </a:endParaRPr>
          </a:p>
        </p:txBody>
      </p:sp>
      <p:sp>
        <p:nvSpPr>
          <p:cNvPr id="77861" name="Rectangle 37"/>
          <p:cNvSpPr/>
          <p:nvPr/>
        </p:nvSpPr>
        <p:spPr>
          <a:xfrm>
            <a:off x="366713" y="3221038"/>
            <a:ext cx="3390900" cy="9683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卖者的价格敏感度：</a:t>
            </a:r>
            <a:endParaRPr lang="zh-CN" altLang="x-none" sz="2600" dirty="0">
              <a:ea typeface="宋体" panose="02010600030101010101" pitchFamily="2" charset="-122"/>
            </a:endParaRPr>
          </a:p>
        </p:txBody>
      </p:sp>
      <p:sp>
        <p:nvSpPr>
          <p:cNvPr id="77862" name="Rectangle 38"/>
          <p:cNvSpPr/>
          <p:nvPr/>
        </p:nvSpPr>
        <p:spPr>
          <a:xfrm>
            <a:off x="365125" y="2084388"/>
            <a:ext cx="2211388" cy="588962"/>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供给曲线：</a:t>
            </a:r>
            <a:endParaRPr lang="zh-CN" altLang="x-none" sz="2600" dirty="0">
              <a:solidFill>
                <a:srgbClr val="0000FF"/>
              </a:solidFill>
              <a:ea typeface="宋体" panose="02010600030101010101" pitchFamily="2" charset="-122"/>
            </a:endParaRPr>
          </a:p>
        </p:txBody>
      </p:sp>
      <p:sp>
        <p:nvSpPr>
          <p:cNvPr id="77863" name="Rectangle 39"/>
          <p:cNvSpPr/>
          <p:nvPr/>
        </p:nvSpPr>
        <p:spPr>
          <a:xfrm>
            <a:off x="461963" y="4846638"/>
            <a:ext cx="1617662"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ea typeface="宋体" panose="02010600030101010101" pitchFamily="2" charset="-122"/>
              </a:rPr>
              <a:t>弹性：</a:t>
            </a:r>
            <a:endParaRPr lang="zh-CN" altLang="x-none" sz="2600" dirty="0">
              <a:solidFill>
                <a:srgbClr val="0000FF"/>
              </a:solidFill>
              <a:ea typeface="宋体" panose="02010600030101010101" pitchFamily="2" charset="-122"/>
            </a:endParaRPr>
          </a:p>
        </p:txBody>
      </p:sp>
      <p:sp>
        <p:nvSpPr>
          <p:cNvPr id="77864" name="Rectangle 40"/>
          <p:cNvSpPr/>
          <p:nvPr/>
        </p:nvSpPr>
        <p:spPr>
          <a:xfrm>
            <a:off x="549275" y="2581275"/>
            <a:ext cx="2895600" cy="528638"/>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水平</a:t>
            </a:r>
            <a:endParaRPr lang="zh-CN" altLang="x-none" sz="2600" dirty="0">
              <a:solidFill>
                <a:srgbClr val="0000FF"/>
              </a:solidFill>
              <a:ea typeface="宋体" panose="02010600030101010101" pitchFamily="2" charset="-122"/>
            </a:endParaRPr>
          </a:p>
        </p:txBody>
      </p:sp>
      <p:sp>
        <p:nvSpPr>
          <p:cNvPr id="77865" name="Rectangle 41"/>
          <p:cNvSpPr/>
          <p:nvPr/>
        </p:nvSpPr>
        <p:spPr>
          <a:xfrm>
            <a:off x="582613" y="4079875"/>
            <a:ext cx="2624137" cy="495300"/>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很敏感</a:t>
            </a:r>
            <a:endParaRPr lang="zh-CN" altLang="x-none" sz="2600" dirty="0">
              <a:solidFill>
                <a:srgbClr val="0000FF"/>
              </a:solidFill>
              <a:ea typeface="宋体" panose="02010600030101010101" pitchFamily="2" charset="-122"/>
            </a:endParaRPr>
          </a:p>
        </p:txBody>
      </p:sp>
      <p:sp>
        <p:nvSpPr>
          <p:cNvPr id="77866" name="Rectangle 42"/>
          <p:cNvSpPr/>
          <p:nvPr/>
        </p:nvSpPr>
        <p:spPr>
          <a:xfrm>
            <a:off x="565150" y="5316538"/>
            <a:ext cx="1831975" cy="536575"/>
          </a:xfrm>
          <a:prstGeom prst="rect">
            <a:avLst/>
          </a:prstGeom>
          <a:noFill/>
          <a:ln w="9525">
            <a:noFill/>
          </a:ln>
        </p:spPr>
        <p:txBody>
          <a:bodyPr/>
          <a:p>
            <a:pPr>
              <a:lnSpc>
                <a:spcPct val="105000"/>
              </a:lnSpc>
              <a:spcBef>
                <a:spcPct val="45000"/>
              </a:spcBef>
              <a:buClr>
                <a:srgbClr val="00B85C"/>
              </a:buClr>
              <a:buSzPct val="120000"/>
              <a:buFont typeface="Wingdings" panose="05000000000000000000" pitchFamily="2" charset="2"/>
            </a:pPr>
            <a:r>
              <a:rPr lang="zh-CN" altLang="x-none" sz="2600" dirty="0">
                <a:solidFill>
                  <a:srgbClr val="0000FF"/>
                </a:solidFill>
                <a:ea typeface="宋体" panose="02010600030101010101" pitchFamily="2" charset="-122"/>
              </a:rPr>
              <a:t>无穷大</a:t>
            </a:r>
            <a:endParaRPr lang="zh-CN" altLang="x-none" sz="2600" dirty="0">
              <a:solidFill>
                <a:srgbClr val="0000FF"/>
              </a:solidFill>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42"/>
                                        </p:tgtEl>
                                        <p:attrNameLst>
                                          <p:attrName>style.visibility</p:attrName>
                                        </p:attrNameLst>
                                      </p:cBhvr>
                                      <p:to>
                                        <p:strVal val="visible"/>
                                      </p:to>
                                    </p:set>
                                    <p:animEffect transition="in" filter="dissolve">
                                      <p:cBhvr>
                                        <p:cTn id="7" dur="500"/>
                                        <p:tgtEl>
                                          <p:spTgt spid="778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846"/>
                                        </p:tgtEl>
                                        <p:attrNameLst>
                                          <p:attrName>style.visibility</p:attrName>
                                        </p:attrNameLst>
                                      </p:cBhvr>
                                      <p:to>
                                        <p:strVal val="visible"/>
                                      </p:to>
                                    </p:set>
                                    <p:animEffect transition="in" filter="dissolve">
                                      <p:cBhvr>
                                        <p:cTn id="10" dur="500"/>
                                        <p:tgtEl>
                                          <p:spTgt spid="7784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7860"/>
                                        </p:tgtEl>
                                        <p:attrNameLst>
                                          <p:attrName>style.visibility</p:attrName>
                                        </p:attrNameLst>
                                      </p:cBhvr>
                                      <p:to>
                                        <p:strVal val="visible"/>
                                      </p:to>
                                    </p:set>
                                    <p:animEffect transition="in" filter="dissolve">
                                      <p:cBhvr>
                                        <p:cTn id="14" dur="500"/>
                                        <p:tgtEl>
                                          <p:spTgt spid="7786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7843"/>
                                        </p:tgtEl>
                                        <p:attrNameLst>
                                          <p:attrName>style.visibility</p:attrName>
                                        </p:attrNameLst>
                                      </p:cBhvr>
                                      <p:to>
                                        <p:strVal val="visible"/>
                                      </p:to>
                                    </p:set>
                                    <p:animEffect transition="in" filter="dissolve">
                                      <p:cBhvr>
                                        <p:cTn id="19" dur="500"/>
                                        <p:tgtEl>
                                          <p:spTgt spid="7784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7845"/>
                                        </p:tgtEl>
                                        <p:attrNameLst>
                                          <p:attrName>style.visibility</p:attrName>
                                        </p:attrNameLst>
                                      </p:cBhvr>
                                      <p:to>
                                        <p:strVal val="visible"/>
                                      </p:to>
                                    </p:set>
                                    <p:animEffect transition="in" filter="dissolve">
                                      <p:cBhvr>
                                        <p:cTn id="22" dur="500"/>
                                        <p:tgtEl>
                                          <p:spTgt spid="77845"/>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7841"/>
                                        </p:tgtEl>
                                        <p:attrNameLst>
                                          <p:attrName>style.visibility</p:attrName>
                                        </p:attrNameLst>
                                      </p:cBhvr>
                                      <p:to>
                                        <p:strVal val="visible"/>
                                      </p:to>
                                    </p:set>
                                    <p:animEffect transition="in" filter="wipe(left)">
                                      <p:cBhvr>
                                        <p:cTn id="26" dur="500"/>
                                        <p:tgtEl>
                                          <p:spTgt spid="77841"/>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7856"/>
                                        </p:tgtEl>
                                        <p:attrNameLst>
                                          <p:attrName>style.visibility</p:attrName>
                                        </p:attrNameLst>
                                      </p:cBhvr>
                                      <p:to>
                                        <p:strVal val="visible"/>
                                      </p:to>
                                    </p:set>
                                    <p:animEffect transition="in" filter="wipe(up)">
                                      <p:cBhvr>
                                        <p:cTn id="30" dur="500"/>
                                        <p:tgtEl>
                                          <p:spTgt spid="7785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7847"/>
                                        </p:tgtEl>
                                        <p:attrNameLst>
                                          <p:attrName>style.visibility</p:attrName>
                                        </p:attrNameLst>
                                      </p:cBhvr>
                                      <p:to>
                                        <p:strVal val="visible"/>
                                      </p:to>
                                    </p:set>
                                    <p:animEffect transition="in" filter="dissolve">
                                      <p:cBhvr>
                                        <p:cTn id="35" dur="500"/>
                                        <p:tgtEl>
                                          <p:spTgt spid="7784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7866"/>
                                        </p:tgtEl>
                                        <p:attrNameLst>
                                          <p:attrName>style.visibility</p:attrName>
                                        </p:attrNameLst>
                                      </p:cBhvr>
                                      <p:to>
                                        <p:strVal val="visible"/>
                                      </p:to>
                                    </p:set>
                                    <p:animEffect transition="in" filter="dissolve">
                                      <p:cBhvr>
                                        <p:cTn id="38" dur="500"/>
                                        <p:tgtEl>
                                          <p:spTgt spid="77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2" grpId="0" bldLvl="0" animBg="1"/>
      <p:bldP spid="77843" grpId="0" bldLvl="0" animBg="1"/>
      <p:bldP spid="77845" grpId="0"/>
      <p:bldP spid="77846" grpId="0"/>
      <p:bldP spid="77847" grpId="0"/>
      <p:bldP spid="77860" grpId="0"/>
      <p:bldP spid="778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idx="4294967295"/>
          </p:nvPr>
        </p:nvSpPr>
        <p:spPr/>
        <p:txBody>
          <a:bodyPr vert="horz" wrap="square" anchor="ctr" anchorCtr="0"/>
          <a:p>
            <a:r>
              <a:rPr lang="zh-CN" altLang="en-US" sz="3600">
                <a:ea typeface="宋体" panose="02010600030101010101" pitchFamily="2" charset="-122"/>
              </a:rPr>
              <a:t>供给价格弹性的决定因素</a:t>
            </a:r>
            <a:endParaRPr lang="zh-CN" altLang="en-US" sz="3600">
              <a:ea typeface="宋体" panose="02010600030101010101" pitchFamily="2" charset="-122"/>
            </a:endParaRPr>
          </a:p>
        </p:txBody>
      </p:sp>
      <p:sp>
        <p:nvSpPr>
          <p:cNvPr id="78851" name="Rectangle 3"/>
          <p:cNvSpPr>
            <a:spLocks noGrp="1"/>
          </p:cNvSpPr>
          <p:nvPr>
            <p:ph type="body" idx="4294967295"/>
          </p:nvPr>
        </p:nvSpPr>
        <p:spPr>
          <a:xfrm>
            <a:off x="373063" y="1022350"/>
            <a:ext cx="8313737" cy="5037138"/>
          </a:xfrm>
        </p:spPr>
        <p:txBody>
          <a:bodyPr vert="horz" wrap="square" anchor="t" anchorCtr="0"/>
          <a:p>
            <a:r>
              <a:rPr lang="zh-CN" altLang="x-none" sz="3200" dirty="0">
                <a:highlight>
                  <a:srgbClr val="FFFF00"/>
                </a:highlight>
                <a:ea typeface="宋体" panose="02010600030101010101" pitchFamily="2" charset="-122"/>
              </a:rPr>
              <a:t>卖者越容易改变他们的生产数量，供给价格弹性越大  </a:t>
            </a:r>
            <a:endParaRPr lang="zh-CN" altLang="x-none" sz="3200" dirty="0">
              <a:highlight>
                <a:srgbClr val="FFFF00"/>
              </a:highlight>
              <a:ea typeface="宋体" panose="02010600030101010101" pitchFamily="2" charset="-122"/>
            </a:endParaRPr>
          </a:p>
          <a:p>
            <a:pPr lvl="1">
              <a:lnSpc>
                <a:spcPct val="105000"/>
              </a:lnSpc>
            </a:pPr>
            <a:r>
              <a:rPr lang="zh-CN" altLang="x-none" dirty="0">
                <a:ea typeface="宋体" panose="02010600030101010101" pitchFamily="2" charset="-122"/>
              </a:rPr>
              <a:t>例如：海滨别墅的供给较难改变，因此其供给弹性要低于新汽车的供给弹性 </a:t>
            </a:r>
            <a:endParaRPr lang="zh-CN" altLang="x-none" dirty="0">
              <a:ea typeface="宋体" panose="02010600030101010101" pitchFamily="2" charset="-122"/>
            </a:endParaRPr>
          </a:p>
          <a:p>
            <a:r>
              <a:rPr lang="zh-CN" altLang="x-none" sz="3200" dirty="0">
                <a:highlight>
                  <a:srgbClr val="FFFF00"/>
                </a:highlight>
                <a:ea typeface="宋体" panose="02010600030101010101" pitchFamily="2" charset="-122"/>
              </a:rPr>
              <a:t>对许多物品而言，长期供给价格弹性都要大于短期供给价格弹性。</a:t>
            </a:r>
            <a:endParaRPr lang="zh-CN" altLang="x-none" sz="3200" dirty="0">
              <a:highlight>
                <a:srgbClr val="FFFF00"/>
              </a:highlight>
              <a:ea typeface="宋体" panose="02010600030101010101" pitchFamily="2" charset="-122"/>
            </a:endParaRPr>
          </a:p>
          <a:p>
            <a:pPr marL="0" indent="0">
              <a:buNone/>
            </a:pPr>
            <a:r>
              <a:rPr lang="en-US" altLang="zh-CN" dirty="0">
                <a:ea typeface="宋体" panose="02010600030101010101" pitchFamily="2" charset="-122"/>
              </a:rPr>
              <a:t>  </a:t>
            </a:r>
            <a:r>
              <a:rPr lang="zh-CN" altLang="x-none" dirty="0">
                <a:ea typeface="宋体" panose="02010600030101010101" pitchFamily="2" charset="-122"/>
              </a:rPr>
              <a:t>这是因为企业在长期能建更多的工厂，或者新的企业能够进入市场</a:t>
            </a:r>
            <a:endParaRPr lang="zh-CN" altLang="x-none" dirty="0">
              <a:ea typeface="宋体" panose="02010600030101010101" pitchFamily="2" charset="-122"/>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132856"/>
            <a:ext cx="6408712" cy="3046988"/>
          </a:xfrm>
          <a:prstGeom prst="rect">
            <a:avLst/>
          </a:prstGeom>
          <a:noFill/>
          <a:ln w="31750">
            <a:solidFill>
              <a:srgbClr val="FF0000"/>
            </a:solidFill>
          </a:ln>
        </p:spPr>
        <p:txBody>
          <a:bodyPr wrap="square" rtlCol="0">
            <a:spAutoFit/>
          </a:bodyPr>
          <a:lstStyle/>
          <a:p>
            <a:pPr>
              <a:lnSpc>
                <a:spcPct val="150000"/>
              </a:lnSpc>
            </a:pPr>
            <a:r>
              <a:rPr lang="zh-CN" altLang="en-US" sz="3200" dirty="0" smtClean="0">
                <a:solidFill>
                  <a:srgbClr val="0000FF"/>
                </a:solidFill>
                <a:latin typeface="+mn-ea"/>
              </a:rPr>
              <a:t>需求</a:t>
            </a:r>
            <a:r>
              <a:rPr lang="zh-CN" altLang="en-US" sz="3200" dirty="0">
                <a:solidFill>
                  <a:srgbClr val="0000FF"/>
                </a:solidFill>
                <a:latin typeface="+mn-ea"/>
              </a:rPr>
              <a:t>的收入弹性的概念和分类</a:t>
            </a:r>
            <a:endParaRPr lang="en-US" altLang="zh-CN" sz="3200" dirty="0">
              <a:solidFill>
                <a:srgbClr val="0000FF"/>
              </a:solidFill>
              <a:latin typeface="+mn-ea"/>
            </a:endParaRPr>
          </a:p>
          <a:p>
            <a:pPr>
              <a:lnSpc>
                <a:spcPct val="150000"/>
              </a:lnSpc>
            </a:pPr>
            <a:r>
              <a:rPr lang="zh-CN" altLang="en-US" sz="3200" dirty="0" smtClean="0">
                <a:solidFill>
                  <a:srgbClr val="0000FF"/>
                </a:solidFill>
                <a:latin typeface="+mn-ea"/>
              </a:rPr>
              <a:t>恩</a:t>
            </a:r>
            <a:r>
              <a:rPr lang="zh-CN" altLang="en-US" sz="3200" dirty="0">
                <a:solidFill>
                  <a:srgbClr val="0000FF"/>
                </a:solidFill>
                <a:latin typeface="+mn-ea"/>
              </a:rPr>
              <a:t>格尔定律</a:t>
            </a:r>
            <a:endParaRPr lang="en-US" altLang="zh-CN" sz="3200" dirty="0">
              <a:solidFill>
                <a:srgbClr val="0000FF"/>
              </a:solidFill>
              <a:latin typeface="+mn-ea"/>
            </a:endParaRPr>
          </a:p>
          <a:p>
            <a:pPr>
              <a:lnSpc>
                <a:spcPct val="150000"/>
              </a:lnSpc>
            </a:pPr>
            <a:r>
              <a:rPr lang="zh-CN" altLang="en-US" sz="3200" dirty="0" smtClean="0">
                <a:solidFill>
                  <a:srgbClr val="0000FF"/>
                </a:solidFill>
                <a:latin typeface="+mn-ea"/>
              </a:rPr>
              <a:t>了解</a:t>
            </a:r>
            <a:r>
              <a:rPr lang="zh-CN" altLang="en-US" sz="3200" dirty="0">
                <a:solidFill>
                  <a:srgbClr val="0000FF"/>
                </a:solidFill>
                <a:latin typeface="+mn-ea"/>
              </a:rPr>
              <a:t>需求的交叉弹性及应用</a:t>
            </a:r>
            <a:endParaRPr lang="en-US" altLang="zh-CN" sz="3200" dirty="0">
              <a:solidFill>
                <a:srgbClr val="0000FF"/>
              </a:solidFill>
              <a:latin typeface="+mn-ea"/>
            </a:endParaRPr>
          </a:p>
          <a:p>
            <a:pPr>
              <a:lnSpc>
                <a:spcPct val="150000"/>
              </a:lnSpc>
            </a:pPr>
            <a:r>
              <a:rPr lang="zh-CN" altLang="en-US" sz="3200" dirty="0" smtClean="0">
                <a:solidFill>
                  <a:srgbClr val="0000FF"/>
                </a:solidFill>
                <a:latin typeface="+mn-ea"/>
              </a:rPr>
              <a:t>了解</a:t>
            </a:r>
            <a:r>
              <a:rPr lang="zh-CN" altLang="en-US" sz="3200" dirty="0">
                <a:solidFill>
                  <a:srgbClr val="0000FF"/>
                </a:solidFill>
                <a:latin typeface="+mn-ea"/>
              </a:rPr>
              <a:t>供给的弹性和</a:t>
            </a:r>
            <a:r>
              <a:rPr lang="zh-CN" altLang="en-US" sz="3200" dirty="0" smtClean="0">
                <a:solidFill>
                  <a:srgbClr val="0000FF"/>
                </a:solidFill>
                <a:latin typeface="+mn-ea"/>
              </a:rPr>
              <a:t>分类</a:t>
            </a:r>
            <a:endParaRPr lang="en-US" altLang="zh-CN" sz="3200" dirty="0">
              <a:solidFill>
                <a:srgbClr val="0000FF"/>
              </a:solidFill>
              <a:latin typeface="+mn-ea"/>
            </a:endParaRPr>
          </a:p>
        </p:txBody>
      </p:sp>
      <p:sp>
        <p:nvSpPr>
          <p:cNvPr id="3" name="矩形 2"/>
          <p:cNvSpPr/>
          <p:nvPr/>
        </p:nvSpPr>
        <p:spPr>
          <a:xfrm>
            <a:off x="3203848" y="548680"/>
            <a:ext cx="2016224" cy="792088"/>
          </a:xfrm>
          <a:prstGeom prst="rect">
            <a:avLst/>
          </a:prstGeom>
          <a:blipFill>
            <a:blip r:embed="rId1"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C00000"/>
                </a:solidFill>
              </a:rPr>
              <a:t>总   结</a:t>
            </a:r>
            <a:endParaRPr lang="zh-CN" altLang="en-US" sz="36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5896" y="476672"/>
            <a:ext cx="2232248" cy="523220"/>
          </a:xfrm>
          <a:prstGeom prst="rect">
            <a:avLst/>
          </a:prstGeom>
          <a:noFill/>
        </p:spPr>
        <p:txBody>
          <a:bodyPr wrap="square" rtlCol="0">
            <a:spAutoFit/>
          </a:bodyPr>
          <a:lstStyle/>
          <a:p>
            <a:r>
              <a:rPr lang="zh-CN" altLang="en-US" sz="2800" b="1" dirty="0" smtClean="0">
                <a:solidFill>
                  <a:srgbClr val="FF0000"/>
                </a:solidFill>
              </a:rPr>
              <a:t>导入视频</a:t>
            </a:r>
            <a:endParaRPr lang="zh-CN" altLang="en-US" sz="2800" b="1" dirty="0">
              <a:solidFill>
                <a:srgbClr val="FF0000"/>
              </a:solidFill>
            </a:endParaRPr>
          </a:p>
        </p:txBody>
      </p:sp>
    </p:spTree>
    <p:controls>
      <mc:AlternateContent xmlns:mc="http://schemas.openxmlformats.org/markup-compatibility/2006">
        <mc:Choice xmlns:v="urn:schemas-microsoft-com:vml" Requires="v">
          <p:control spid="2051" name="" r:id="rId1" imgW="6048375" imgH="4824413"/>
        </mc:Choice>
        <mc:Fallback>
          <p:control name="" r:id="rId1" imgW="6048375" imgH="4824413">
            <p:pic>
              <p:nvPicPr>
                <p:cNvPr id="0" name="WindowsMediaPlayer1"/>
                <p:cNvPicPr preferRelativeResize="0">
                  <a:picLocks noChangeArrowheads="1" noChangeShapeType="1"/>
                </p:cNvPicPr>
                <p:nvPr/>
              </p:nvPicPr>
              <p:blipFill>
                <a:blip r:embed="rId2"/>
                <a:srcRect/>
                <a:stretch>
                  <a:fillRect/>
                </a:stretch>
              </p:blipFill>
              <p:spPr bwMode="auto">
                <a:xfrm>
                  <a:off x="1476375" y="1412875"/>
                  <a:ext cx="6048375" cy="482441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509258"/>
            <a:ext cx="7056784" cy="2723823"/>
          </a:xfrm>
          <a:prstGeom prst="rect">
            <a:avLst/>
          </a:prstGeom>
          <a:noFill/>
          <a:ln w="31750">
            <a:solidFill>
              <a:srgbClr val="FF0000"/>
            </a:solidFill>
          </a:ln>
        </p:spPr>
        <p:txBody>
          <a:bodyPr wrap="square" rtlCol="0">
            <a:spAutoFit/>
          </a:bodyPr>
          <a:lstStyle/>
          <a:p>
            <a:pPr>
              <a:lnSpc>
                <a:spcPct val="150000"/>
              </a:lnSpc>
            </a:pPr>
            <a:endParaRPr lang="en-US" altLang="zh-CN" kern="100" dirty="0" smtClean="0"/>
          </a:p>
          <a:p>
            <a:pPr>
              <a:lnSpc>
                <a:spcPct val="150000"/>
              </a:lnSpc>
            </a:pPr>
            <a:r>
              <a:rPr lang="zh-CN" altLang="en-US" sz="3200" kern="100" dirty="0" smtClean="0">
                <a:solidFill>
                  <a:srgbClr val="0000FF"/>
                </a:solidFill>
              </a:rPr>
              <a:t>请查阅资料了解三个发达国家和三个发展中国家</a:t>
            </a:r>
            <a:r>
              <a:rPr lang="en-US" altLang="zh-CN" sz="3200" kern="100" dirty="0" smtClean="0">
                <a:solidFill>
                  <a:srgbClr val="0000FF"/>
                </a:solidFill>
              </a:rPr>
              <a:t>20</a:t>
            </a:r>
            <a:r>
              <a:rPr lang="zh-CN" altLang="en-US" sz="3200" kern="100" dirty="0" smtClean="0">
                <a:solidFill>
                  <a:srgbClr val="0000FF"/>
                </a:solidFill>
              </a:rPr>
              <a:t>年来恩格尔系数的变化，并用图表来表示。</a:t>
            </a:r>
            <a:endParaRPr lang="en-US" altLang="zh-CN" kern="100" dirty="0" smtClean="0"/>
          </a:p>
        </p:txBody>
      </p:sp>
      <p:sp>
        <p:nvSpPr>
          <p:cNvPr id="4" name="椭圆 3"/>
          <p:cNvSpPr/>
          <p:nvPr/>
        </p:nvSpPr>
        <p:spPr>
          <a:xfrm>
            <a:off x="3779912" y="476672"/>
            <a:ext cx="2376264" cy="792088"/>
          </a:xfrm>
          <a:prstGeom prst="ellipse">
            <a:avLst/>
          </a:prstGeom>
          <a:blipFill>
            <a:blip r:embed="rId1"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FF0000"/>
                </a:solidFill>
              </a:rPr>
              <a:t>作  业</a:t>
            </a:r>
            <a:endParaRPr lang="zh-CN" altLang="en-US" sz="3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131841" y="277813"/>
            <a:ext cx="4248472" cy="760412"/>
          </a:xfrm>
          <a:solidFill>
            <a:srgbClr val="FFC000"/>
          </a:solidFill>
        </p:spPr>
        <p:txBody>
          <a:bodyPr/>
          <a:lstStyle/>
          <a:p>
            <a:pPr eaLnBrk="1" hangingPunct="1"/>
            <a:r>
              <a:rPr lang="zh-CN" altLang="en-US" sz="2800" b="1" dirty="0" smtClean="0">
                <a:solidFill>
                  <a:schemeClr val="tx1"/>
                </a:solidFill>
                <a:latin typeface="+mn-ea"/>
                <a:ea typeface="+mn-ea"/>
              </a:rPr>
              <a:t>需求的收入弹性</a:t>
            </a:r>
            <a:endParaRPr lang="zh-CN" altLang="en-US" sz="2800" b="1" dirty="0" smtClean="0">
              <a:solidFill>
                <a:schemeClr val="tx1"/>
              </a:solidFill>
              <a:latin typeface="+mn-ea"/>
              <a:ea typeface="+mn-ea"/>
            </a:endParaRPr>
          </a:p>
        </p:txBody>
      </p:sp>
      <p:sp>
        <p:nvSpPr>
          <p:cNvPr id="75779" name="Rectangle 3"/>
          <p:cNvSpPr>
            <a:spLocks noGrp="1" noChangeArrowheads="1"/>
          </p:cNvSpPr>
          <p:nvPr>
            <p:ph idx="1"/>
          </p:nvPr>
        </p:nvSpPr>
        <p:spPr>
          <a:xfrm>
            <a:off x="457200" y="2749847"/>
            <a:ext cx="2178050" cy="669925"/>
          </a:xfrm>
        </p:spPr>
        <p:txBody>
          <a:bodyPr/>
          <a:lstStyle/>
          <a:p>
            <a:pPr eaLnBrk="1" hangingPunct="1">
              <a:buFont typeface="Wingdings" panose="05000000000000000000" pitchFamily="2" charset="2"/>
              <a:buNone/>
            </a:pPr>
            <a:r>
              <a:rPr lang="en-US" altLang="zh-CN" sz="2800" b="1" dirty="0" smtClean="0">
                <a:latin typeface="华文仿宋" panose="02010600040101010101" pitchFamily="2" charset="-122"/>
                <a:ea typeface="华文仿宋" panose="02010600040101010101" pitchFamily="2" charset="-122"/>
              </a:rPr>
              <a:t>1</a:t>
            </a:r>
            <a:r>
              <a:rPr lang="zh-CN" altLang="en-US" sz="2800" b="1" smtClean="0">
                <a:latin typeface="华文仿宋" panose="02010600040101010101" pitchFamily="2" charset="-122"/>
                <a:ea typeface="华文仿宋" panose="02010600040101010101" pitchFamily="2" charset="-122"/>
              </a:rPr>
              <a:t>、含义</a:t>
            </a:r>
            <a:endParaRPr lang="zh-CN" altLang="en-US" sz="2800" b="1" smtClean="0">
              <a:latin typeface="华文仿宋" panose="02010600040101010101" pitchFamily="2" charset="-122"/>
              <a:ea typeface="华文仿宋" panose="02010600040101010101" pitchFamily="2" charset="-122"/>
            </a:endParaRPr>
          </a:p>
        </p:txBody>
      </p:sp>
      <p:sp>
        <p:nvSpPr>
          <p:cNvPr id="75780" name="AutoShape 4"/>
          <p:cNvSpPr>
            <a:spLocks noChangeArrowheads="1"/>
          </p:cNvSpPr>
          <p:nvPr/>
        </p:nvSpPr>
        <p:spPr bwMode="auto">
          <a:xfrm>
            <a:off x="2895600" y="2430710"/>
            <a:ext cx="5708650" cy="1430338"/>
          </a:xfrm>
          <a:prstGeom prst="wedgeRectCallout">
            <a:avLst>
              <a:gd name="adj1" fmla="val -68532"/>
              <a:gd name="adj2" fmla="val -6168"/>
            </a:avLst>
          </a:prstGeom>
          <a:gradFill rotWithShape="1">
            <a:gsLst>
              <a:gs pos="0">
                <a:srgbClr val="FFFF99"/>
              </a:gs>
              <a:gs pos="100000">
                <a:schemeClr val="bg1"/>
              </a:gs>
            </a:gsLst>
            <a:lin ang="5400000" scaled="1"/>
          </a:gradFill>
          <a:ln w="12700" cap="sq">
            <a:solidFill>
              <a:schemeClr val="tx1"/>
            </a:solidFill>
            <a:miter lim="800000"/>
          </a:ln>
        </p:spPr>
        <p:txBody>
          <a:bodyPr/>
          <a:lstStyle/>
          <a:p>
            <a:r>
              <a:rPr lang="zh-CN" altLang="en-US" sz="2800" dirty="0">
                <a:ea typeface="华文仿宋" panose="02010600040101010101" pitchFamily="2" charset="-122"/>
              </a:rPr>
              <a:t>表示在一定时期内消费者对某种商品的</a:t>
            </a:r>
            <a:r>
              <a:rPr lang="zh-CN" altLang="en-US" sz="2800" b="1" dirty="0">
                <a:solidFill>
                  <a:srgbClr val="FF0000"/>
                </a:solidFill>
                <a:ea typeface="华文仿宋" panose="02010600040101010101" pitchFamily="2" charset="-122"/>
              </a:rPr>
              <a:t>需求量的变动</a:t>
            </a:r>
            <a:r>
              <a:rPr lang="zh-CN" altLang="en-US" sz="2800" dirty="0">
                <a:ea typeface="华文仿宋" panose="02010600040101010101" pitchFamily="2" charset="-122"/>
              </a:rPr>
              <a:t>对于</a:t>
            </a:r>
            <a:r>
              <a:rPr lang="zh-CN" altLang="en-US" sz="2800" b="1" dirty="0">
                <a:solidFill>
                  <a:srgbClr val="FF0000"/>
                </a:solidFill>
                <a:ea typeface="华文仿宋" panose="02010600040101010101" pitchFamily="2" charset="-122"/>
              </a:rPr>
              <a:t>消费者收入量变动</a:t>
            </a:r>
            <a:r>
              <a:rPr lang="zh-CN" altLang="en-US" sz="2800" dirty="0">
                <a:ea typeface="华文仿宋" panose="02010600040101010101" pitchFamily="2" charset="-122"/>
              </a:rPr>
              <a:t>的反应程度</a:t>
            </a:r>
            <a:endParaRPr lang="zh-CN" altLang="en-US" sz="2800" dirty="0">
              <a:ea typeface="华文仿宋" panose="02010600040101010101" pitchFamily="2" charset="-122"/>
            </a:endParaRPr>
          </a:p>
        </p:txBody>
      </p:sp>
      <p:sp>
        <p:nvSpPr>
          <p:cNvPr id="75781" name="Text Box 5"/>
          <p:cNvSpPr txBox="1">
            <a:spLocks noChangeArrowheads="1"/>
          </p:cNvSpPr>
          <p:nvPr/>
        </p:nvSpPr>
        <p:spPr bwMode="auto">
          <a:xfrm>
            <a:off x="468313" y="4045247"/>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dirty="0">
                <a:latin typeface="华文仿宋" panose="02010600040101010101" pitchFamily="2" charset="-122"/>
                <a:ea typeface="华文仿宋" panose="02010600040101010101" pitchFamily="2" charset="-122"/>
              </a:rPr>
              <a:t>2</a:t>
            </a:r>
            <a:r>
              <a:rPr lang="zh-CN" altLang="en-US" sz="2800" b="1">
                <a:latin typeface="华文仿宋" panose="02010600040101010101" pitchFamily="2" charset="-122"/>
                <a:ea typeface="华文仿宋" panose="02010600040101010101" pitchFamily="2" charset="-122"/>
              </a:rPr>
              <a:t>、公式：</a:t>
            </a:r>
            <a:endParaRPr lang="zh-CN" altLang="en-US" sz="2800" b="1">
              <a:latin typeface="华文仿宋" panose="02010600040101010101" pitchFamily="2" charset="-122"/>
              <a:ea typeface="华文仿宋" panose="02010600040101010101" pitchFamily="2" charset="-122"/>
            </a:endParaRPr>
          </a:p>
        </p:txBody>
      </p:sp>
      <p:grpSp>
        <p:nvGrpSpPr>
          <p:cNvPr id="12" name="组合 11"/>
          <p:cNvGrpSpPr/>
          <p:nvPr/>
        </p:nvGrpSpPr>
        <p:grpSpPr>
          <a:xfrm>
            <a:off x="3131840" y="3933056"/>
            <a:ext cx="3384376" cy="1008112"/>
            <a:chOff x="3657600" y="3897039"/>
            <a:chExt cx="3384376" cy="1008112"/>
          </a:xfrm>
        </p:grpSpPr>
        <p:sp>
          <p:nvSpPr>
            <p:cNvPr id="75783" name="Rectangle 7"/>
            <p:cNvSpPr>
              <a:spLocks noChangeArrowheads="1"/>
            </p:cNvSpPr>
            <p:nvPr/>
          </p:nvSpPr>
          <p:spPr bwMode="auto">
            <a:xfrm>
              <a:off x="3657600" y="4005064"/>
              <a:ext cx="762000" cy="47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600" b="1" dirty="0">
                  <a:latin typeface="Arial" panose="020B0604020202020204" pitchFamily="34" charset="0"/>
                </a:rPr>
                <a:t>e</a:t>
              </a:r>
              <a:r>
                <a:rPr lang="en-US" altLang="zh-CN" sz="3600" b="1" baseline="-25000" dirty="0">
                  <a:latin typeface="Arial" panose="020B0604020202020204" pitchFamily="34" charset="0"/>
                </a:rPr>
                <a:t>M</a:t>
              </a:r>
              <a:endParaRPr lang="en-US" altLang="zh-CN" sz="3600" b="1" baseline="-25000" dirty="0">
                <a:latin typeface="Arial" panose="020B0604020202020204" pitchFamily="34" charset="0"/>
              </a:endParaRPr>
            </a:p>
          </p:txBody>
        </p:sp>
        <p:sp>
          <p:nvSpPr>
            <p:cNvPr id="75784" name="Rectangle 8"/>
            <p:cNvSpPr>
              <a:spLocks noChangeArrowheads="1"/>
            </p:cNvSpPr>
            <p:nvPr/>
          </p:nvSpPr>
          <p:spPr bwMode="auto">
            <a:xfrm>
              <a:off x="4305672" y="4077072"/>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A50021"/>
                </a:buClr>
                <a:buSzPct val="75000"/>
                <a:buFont typeface="Wingdings" panose="05000000000000000000" pitchFamily="2" charset="2"/>
                <a:buNone/>
              </a:pPr>
              <a:r>
                <a:rPr lang="en-US" altLang="zh-CN" sz="3600" dirty="0">
                  <a:latin typeface="Arial" panose="020B0604020202020204" pitchFamily="34" charset="0"/>
                </a:rPr>
                <a:t>=</a:t>
              </a:r>
              <a:endParaRPr lang="en-US" altLang="zh-CN" sz="3600" baseline="-25000" dirty="0">
                <a:latin typeface="Arial" panose="020B0604020202020204" pitchFamily="34" charset="0"/>
              </a:endParaRPr>
            </a:p>
          </p:txBody>
        </p:sp>
        <p:sp>
          <p:nvSpPr>
            <p:cNvPr id="75785" name="Rectangle 9"/>
            <p:cNvSpPr>
              <a:spLocks noChangeArrowheads="1"/>
            </p:cNvSpPr>
            <p:nvPr/>
          </p:nvSpPr>
          <p:spPr bwMode="auto">
            <a:xfrm>
              <a:off x="4881736" y="3897039"/>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smtClean="0">
                  <a:latin typeface="Arial" panose="020B0604020202020204" pitchFamily="34" charset="0"/>
                </a:rPr>
                <a:t>ΔQ</a:t>
              </a:r>
              <a:r>
                <a:rPr lang="en-US" altLang="zh-CN" sz="2800" baseline="-25000" dirty="0" smtClean="0">
                  <a:latin typeface="Arial" panose="020B0604020202020204" pitchFamily="34" charset="0"/>
                </a:rPr>
                <a:t>d</a:t>
              </a:r>
              <a:r>
                <a:rPr lang="en-US" altLang="zh-CN" sz="2800" dirty="0" smtClean="0">
                  <a:latin typeface="Arial" panose="020B0604020202020204" pitchFamily="34" charset="0"/>
                </a:rPr>
                <a:t> </a:t>
              </a:r>
              <a:r>
                <a:rPr lang="en-US" altLang="zh-CN" sz="2800" dirty="0">
                  <a:latin typeface="Arial" panose="020B0604020202020204" pitchFamily="34" charset="0"/>
                </a:rPr>
                <a:t>/</a:t>
              </a:r>
              <a:r>
                <a:rPr lang="en-US" altLang="zh-CN" sz="2800" dirty="0" smtClean="0">
                  <a:latin typeface="Arial" panose="020B0604020202020204" pitchFamily="34" charset="0"/>
                </a:rPr>
                <a:t>Q</a:t>
              </a:r>
              <a:r>
                <a:rPr lang="en-US" altLang="zh-CN" sz="2800" baseline="-25000" dirty="0" smtClean="0">
                  <a:latin typeface="Arial" panose="020B0604020202020204" pitchFamily="34" charset="0"/>
                </a:rPr>
                <a:t>d</a:t>
              </a:r>
              <a:endParaRPr lang="en-US" altLang="zh-CN" sz="2800" baseline="-25000" dirty="0">
                <a:latin typeface="Arial" panose="020B0604020202020204" pitchFamily="34" charset="0"/>
              </a:endParaRPr>
            </a:p>
          </p:txBody>
        </p:sp>
        <p:sp>
          <p:nvSpPr>
            <p:cNvPr id="75786" name="Line 10"/>
            <p:cNvSpPr>
              <a:spLocks noChangeShapeType="1"/>
            </p:cNvSpPr>
            <p:nvPr/>
          </p:nvSpPr>
          <p:spPr bwMode="auto">
            <a:xfrm flipV="1">
              <a:off x="4860032" y="4426247"/>
              <a:ext cx="1676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75787" name="Rectangle 11"/>
            <p:cNvSpPr>
              <a:spLocks noChangeArrowheads="1"/>
            </p:cNvSpPr>
            <p:nvPr/>
          </p:nvSpPr>
          <p:spPr bwMode="auto">
            <a:xfrm>
              <a:off x="4984576" y="4386038"/>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dirty="0">
                  <a:latin typeface="Arial" panose="020B0604020202020204" pitchFamily="34" charset="0"/>
                </a:rPr>
                <a:t> </a:t>
              </a:r>
              <a:r>
                <a:rPr lang="en-US" altLang="zh-CN" sz="2800" dirty="0">
                  <a:latin typeface="Arial" panose="020B0604020202020204" pitchFamily="34" charset="0"/>
                </a:rPr>
                <a:t>ΔM/M</a:t>
              </a:r>
              <a:endParaRPr lang="en-US" altLang="zh-CN" sz="2800" dirty="0">
                <a:latin typeface="Arial" panose="020B0604020202020204" pitchFamily="34" charset="0"/>
              </a:endParaRPr>
            </a:p>
          </p:txBody>
        </p:sp>
      </p:grpSp>
      <p:sp>
        <p:nvSpPr>
          <p:cNvPr id="11" name="Rectangle 11"/>
          <p:cNvSpPr>
            <a:spLocks noChangeArrowheads="1"/>
          </p:cNvSpPr>
          <p:nvPr/>
        </p:nvSpPr>
        <p:spPr bwMode="auto">
          <a:xfrm>
            <a:off x="6300192" y="1340768"/>
            <a:ext cx="2057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dirty="0" smtClean="0">
                <a:solidFill>
                  <a:srgbClr val="0000FF"/>
                </a:solidFill>
                <a:latin typeface="楷体" panose="02010609060101010101" pitchFamily="49" charset="-122"/>
                <a:ea typeface="楷体" panose="02010609060101010101" pitchFamily="49" charset="-122"/>
              </a:rPr>
              <a:t>M-</a:t>
            </a:r>
            <a:r>
              <a:rPr lang="zh-CN" altLang="en-US" sz="2000" dirty="0" smtClean="0">
                <a:solidFill>
                  <a:srgbClr val="0000FF"/>
                </a:solidFill>
                <a:latin typeface="楷体" panose="02010609060101010101" pitchFamily="49" charset="-122"/>
                <a:ea typeface="楷体" panose="02010609060101010101" pitchFamily="49" charset="-122"/>
              </a:rPr>
              <a:t>收入（</a:t>
            </a:r>
            <a:r>
              <a:rPr lang="en-US" altLang="zh-CN" sz="2000" dirty="0" smtClean="0">
                <a:solidFill>
                  <a:srgbClr val="0000FF"/>
                </a:solidFill>
                <a:latin typeface="楷体" panose="02010609060101010101" pitchFamily="49" charset="-122"/>
                <a:ea typeface="楷体" panose="02010609060101010101" pitchFamily="49" charset="-122"/>
              </a:rPr>
              <a:t>means</a:t>
            </a:r>
            <a:r>
              <a:rPr lang="zh-CN" altLang="en-US" sz="2000" dirty="0" smtClean="0">
                <a:solidFill>
                  <a:srgbClr val="0000FF"/>
                </a:solidFill>
                <a:latin typeface="楷体" panose="02010609060101010101" pitchFamily="49" charset="-122"/>
                <a:ea typeface="楷体" panose="02010609060101010101" pitchFamily="49" charset="-122"/>
              </a:rPr>
              <a:t>）</a:t>
            </a:r>
            <a:endParaRPr lang="en-US" altLang="zh-CN" sz="2000" dirty="0" smtClean="0">
              <a:solidFill>
                <a:srgbClr val="0000FF"/>
              </a:solidFill>
              <a:latin typeface="楷体" panose="02010609060101010101" pitchFamily="49" charset="-122"/>
              <a:ea typeface="楷体" panose="02010609060101010101" pitchFamily="49" charset="-122"/>
            </a:endParaRPr>
          </a:p>
          <a:p>
            <a:pPr>
              <a:spcBef>
                <a:spcPct val="50000"/>
              </a:spcBef>
            </a:pPr>
            <a:r>
              <a:rPr lang="en-US" altLang="zh-CN" sz="2000" dirty="0" err="1" smtClean="0">
                <a:solidFill>
                  <a:srgbClr val="0000FF"/>
                </a:solidFill>
                <a:latin typeface="楷体" panose="02010609060101010101" pitchFamily="49" charset="-122"/>
                <a:ea typeface="楷体" panose="02010609060101010101" pitchFamily="49" charset="-122"/>
              </a:rPr>
              <a:t>Q</a:t>
            </a:r>
            <a:r>
              <a:rPr lang="en-US" altLang="zh-CN" sz="2000" baseline="-25000" dirty="0" err="1" smtClean="0">
                <a:solidFill>
                  <a:srgbClr val="0000FF"/>
                </a:solidFill>
                <a:latin typeface="楷体" panose="02010609060101010101" pitchFamily="49" charset="-122"/>
                <a:ea typeface="楷体" panose="02010609060101010101" pitchFamily="49" charset="-122"/>
              </a:rPr>
              <a:t>d</a:t>
            </a:r>
            <a:r>
              <a:rPr lang="en-US" altLang="zh-CN" sz="2000" dirty="0" smtClean="0">
                <a:solidFill>
                  <a:srgbClr val="0000FF"/>
                </a:solidFill>
                <a:latin typeface="楷体" panose="02010609060101010101" pitchFamily="49" charset="-122"/>
                <a:ea typeface="楷体" panose="02010609060101010101" pitchFamily="49" charset="-122"/>
              </a:rPr>
              <a:t>-</a:t>
            </a:r>
            <a:r>
              <a:rPr lang="zh-CN" altLang="en-US" sz="2000" dirty="0" smtClean="0">
                <a:solidFill>
                  <a:srgbClr val="0000FF"/>
                </a:solidFill>
                <a:latin typeface="楷体" panose="02010609060101010101" pitchFamily="49" charset="-122"/>
                <a:ea typeface="楷体" panose="02010609060101010101" pitchFamily="49" charset="-122"/>
              </a:rPr>
              <a:t>需求量</a:t>
            </a:r>
            <a:endParaRPr lang="en-US" altLang="zh-CN" sz="2000" dirty="0" smtClean="0">
              <a:solidFill>
                <a:srgbClr val="0000FF"/>
              </a:solidFill>
              <a:latin typeface="楷体" panose="02010609060101010101" pitchFamily="49" charset="-122"/>
              <a:ea typeface="楷体" panose="02010609060101010101" pitchFamily="49" charset="-122"/>
            </a:endParaRPr>
          </a:p>
        </p:txBody>
      </p:sp>
      <p:sp>
        <p:nvSpPr>
          <p:cNvPr id="13" name="TextBox 12"/>
          <p:cNvSpPr txBox="1"/>
          <p:nvPr/>
        </p:nvSpPr>
        <p:spPr>
          <a:xfrm>
            <a:off x="3995936" y="1556792"/>
            <a:ext cx="1440160" cy="584775"/>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dirty="0" err="1" smtClean="0"/>
              <a:t>Q</a:t>
            </a:r>
            <a:r>
              <a:rPr lang="en-US" altLang="zh-CN" sz="3200" baseline="-25000" dirty="0" err="1" smtClean="0"/>
              <a:t>d</a:t>
            </a:r>
            <a:r>
              <a:rPr lang="en-US" altLang="zh-CN" sz="3200" dirty="0" smtClean="0"/>
              <a:t>=f(M)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5779">
                                            <p:txEl>
                                              <p:pRg st="0" end="0"/>
                                            </p:txEl>
                                          </p:spTgt>
                                        </p:tgtEl>
                                        <p:attrNameLst>
                                          <p:attrName>style.visibility</p:attrName>
                                        </p:attrNameLst>
                                      </p:cBhvr>
                                      <p:to>
                                        <p:strVal val="visible"/>
                                      </p:to>
                                    </p:set>
                                    <p:anim calcmode="lin" valueType="num">
                                      <p:cBhvr additive="base">
                                        <p:cTn id="23"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5780"/>
                                        </p:tgtEl>
                                        <p:attrNameLst>
                                          <p:attrName>style.visibility</p:attrName>
                                        </p:attrNameLst>
                                      </p:cBhvr>
                                      <p:to>
                                        <p:strVal val="visible"/>
                                      </p:to>
                                    </p:set>
                                    <p:anim calcmode="lin" valueType="num">
                                      <p:cBhvr additive="base">
                                        <p:cTn id="29" dur="500" fill="hold"/>
                                        <p:tgtEl>
                                          <p:spTgt spid="75780"/>
                                        </p:tgtEl>
                                        <p:attrNameLst>
                                          <p:attrName>ppt_x</p:attrName>
                                        </p:attrNameLst>
                                      </p:cBhvr>
                                      <p:tavLst>
                                        <p:tav tm="0">
                                          <p:val>
                                            <p:strVal val="1+#ppt_w/2"/>
                                          </p:val>
                                        </p:tav>
                                        <p:tav tm="100000">
                                          <p:val>
                                            <p:strVal val="#ppt_x"/>
                                          </p:val>
                                        </p:tav>
                                      </p:tavLst>
                                    </p:anim>
                                    <p:anim calcmode="lin" valueType="num">
                                      <p:cBhvr additive="base">
                                        <p:cTn id="30"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5781"/>
                                        </p:tgtEl>
                                        <p:attrNameLst>
                                          <p:attrName>style.visibility</p:attrName>
                                        </p:attrNameLst>
                                      </p:cBhvr>
                                      <p:to>
                                        <p:strVal val="visible"/>
                                      </p:to>
                                    </p:set>
                                    <p:anim calcmode="lin" valueType="num">
                                      <p:cBhvr additive="base">
                                        <p:cTn id="35" dur="500" fill="hold"/>
                                        <p:tgtEl>
                                          <p:spTgt spid="75781"/>
                                        </p:tgtEl>
                                        <p:attrNameLst>
                                          <p:attrName>ppt_x</p:attrName>
                                        </p:attrNameLst>
                                      </p:cBhvr>
                                      <p:tavLst>
                                        <p:tav tm="0">
                                          <p:val>
                                            <p:strVal val="0-#ppt_w/2"/>
                                          </p:val>
                                        </p:tav>
                                        <p:tav tm="100000">
                                          <p:val>
                                            <p:strVal val="#ppt_x"/>
                                          </p:val>
                                        </p:tav>
                                      </p:tavLst>
                                    </p:anim>
                                    <p:anim calcmode="lin" valueType="num">
                                      <p:cBhvr additive="base">
                                        <p:cTn id="36" dur="500" fill="hold"/>
                                        <p:tgtEl>
                                          <p:spTgt spid="7578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autoUpdateAnimBg="0"/>
      <p:bldP spid="75779" grpId="0" autoUpdateAnimBg="0" build="p"/>
      <p:bldP spid="75780" grpId="0" animBg="1" autoUpdateAnimBg="0"/>
      <p:bldP spid="75781" grpId="0" autoUpdateAnimBg="0"/>
      <p:bldP spid="11" grpId="0" autoUpdateAnimBg="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539552" y="2361456"/>
            <a:ext cx="7772400" cy="533400"/>
          </a:xfrm>
        </p:spPr>
        <p:txBody>
          <a:bodyPr/>
          <a:lstStyle/>
          <a:p>
            <a:pPr eaLnBrk="1" hangingPunct="1">
              <a:buFont typeface="Wingdings" panose="05000000000000000000" pitchFamily="2" charset="2"/>
              <a:buNone/>
            </a:pPr>
            <a:r>
              <a:rPr lang="en-US" altLang="zh-CN" sz="2800" b="1" dirty="0" smtClean="0">
                <a:latin typeface="华文仿宋" panose="02010600040101010101" pitchFamily="2" charset="-122"/>
                <a:ea typeface="华文仿宋" panose="02010600040101010101" pitchFamily="2" charset="-122"/>
              </a:rPr>
              <a:t>3</a:t>
            </a:r>
            <a:r>
              <a:rPr lang="zh-CN" altLang="en-US" sz="2800" b="1" dirty="0" smtClean="0">
                <a:latin typeface="华文仿宋" panose="02010600040101010101" pitchFamily="2" charset="-122"/>
                <a:ea typeface="华文仿宋" panose="02010600040101010101" pitchFamily="2" charset="-122"/>
              </a:rPr>
              <a:t>、 分类</a:t>
            </a:r>
            <a:endParaRPr lang="zh-CN" altLang="en-US" sz="2800" b="1" dirty="0" smtClean="0">
              <a:latin typeface="华文仿宋" panose="02010600040101010101" pitchFamily="2" charset="-122"/>
              <a:ea typeface="华文仿宋" panose="02010600040101010101" pitchFamily="2" charset="-122"/>
            </a:endParaRPr>
          </a:p>
        </p:txBody>
      </p:sp>
      <p:sp>
        <p:nvSpPr>
          <p:cNvPr id="76803" name="Text Box 3"/>
          <p:cNvSpPr txBox="1">
            <a:spLocks noChangeArrowheads="1"/>
          </p:cNvSpPr>
          <p:nvPr/>
        </p:nvSpPr>
        <p:spPr bwMode="auto">
          <a:xfrm>
            <a:off x="1689448" y="2751063"/>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t>e</a:t>
            </a:r>
            <a:r>
              <a:rPr lang="en-US" altLang="zh-CN" sz="2800" b="1" baseline="-25000" dirty="0"/>
              <a:t>M</a:t>
            </a:r>
            <a:r>
              <a:rPr lang="en-US" altLang="zh-CN" sz="2800" b="1" dirty="0"/>
              <a:t>&gt;0,</a:t>
            </a:r>
            <a:r>
              <a:rPr lang="en-US" altLang="zh-CN" sz="2400" dirty="0"/>
              <a:t>           </a:t>
            </a:r>
            <a:endParaRPr lang="en-US" altLang="zh-CN" sz="2400" dirty="0"/>
          </a:p>
        </p:txBody>
      </p:sp>
      <p:sp>
        <p:nvSpPr>
          <p:cNvPr id="76804" name="Rectangle 4"/>
          <p:cNvSpPr>
            <a:spLocks noChangeArrowheads="1"/>
          </p:cNvSpPr>
          <p:nvPr/>
        </p:nvSpPr>
        <p:spPr bwMode="auto">
          <a:xfrm>
            <a:off x="3054152" y="2773288"/>
            <a:ext cx="1371600" cy="533400"/>
          </a:xfrm>
          <a:prstGeom prst="rect">
            <a:avLst/>
          </a:prstGeom>
          <a:gradFill rotWithShape="1">
            <a:gsLst>
              <a:gs pos="0">
                <a:srgbClr val="FFFF99"/>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zh-CN" altLang="en-US" sz="2800" b="1">
                <a:solidFill>
                  <a:srgbClr val="CC3300"/>
                </a:solidFill>
                <a:ea typeface="华文仿宋" panose="02010600040101010101" pitchFamily="2" charset="-122"/>
              </a:rPr>
              <a:t>正常品</a:t>
            </a:r>
            <a:endParaRPr lang="zh-CN" altLang="en-US" sz="2800" b="1">
              <a:solidFill>
                <a:srgbClr val="CC3300"/>
              </a:solidFill>
              <a:ea typeface="华文仿宋" panose="02010600040101010101" pitchFamily="2" charset="-122"/>
            </a:endParaRPr>
          </a:p>
        </p:txBody>
      </p:sp>
      <p:sp>
        <p:nvSpPr>
          <p:cNvPr id="76805" name="Text Box 5"/>
          <p:cNvSpPr txBox="1">
            <a:spLocks noChangeArrowheads="1"/>
          </p:cNvSpPr>
          <p:nvPr/>
        </p:nvSpPr>
        <p:spPr bwMode="auto">
          <a:xfrm>
            <a:off x="1682552" y="3611488"/>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t>e</a:t>
            </a:r>
            <a:r>
              <a:rPr lang="en-US" altLang="zh-CN" sz="2800" b="1" baseline="-25000" dirty="0"/>
              <a:t>M</a:t>
            </a:r>
            <a:r>
              <a:rPr lang="en-US" altLang="zh-CN" sz="2800" b="1" dirty="0"/>
              <a:t>&lt;0,</a:t>
            </a:r>
            <a:r>
              <a:rPr lang="en-US" altLang="zh-CN" sz="2400" dirty="0"/>
              <a:t>           </a:t>
            </a:r>
            <a:endParaRPr lang="en-US" altLang="zh-CN" sz="2400" dirty="0"/>
          </a:p>
        </p:txBody>
      </p:sp>
      <p:sp>
        <p:nvSpPr>
          <p:cNvPr id="76806" name="Rectangle 6"/>
          <p:cNvSpPr>
            <a:spLocks noChangeArrowheads="1"/>
          </p:cNvSpPr>
          <p:nvPr/>
        </p:nvSpPr>
        <p:spPr bwMode="auto">
          <a:xfrm>
            <a:off x="3054152" y="3687688"/>
            <a:ext cx="1371600" cy="533400"/>
          </a:xfrm>
          <a:prstGeom prst="rect">
            <a:avLst/>
          </a:prstGeom>
          <a:gradFill rotWithShape="1">
            <a:gsLst>
              <a:gs pos="0">
                <a:srgbClr val="FFFF99"/>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zh-CN" altLang="en-US" sz="2800" b="1">
                <a:solidFill>
                  <a:srgbClr val="CC3300"/>
                </a:solidFill>
                <a:ea typeface="华文仿宋" panose="02010600040101010101" pitchFamily="2" charset="-122"/>
              </a:rPr>
              <a:t>劣等品</a:t>
            </a:r>
            <a:endParaRPr lang="zh-CN" altLang="en-US" sz="2800" b="1">
              <a:solidFill>
                <a:srgbClr val="CC3300"/>
              </a:solidFill>
              <a:ea typeface="华文仿宋" panose="02010600040101010101" pitchFamily="2" charset="-122"/>
            </a:endParaRPr>
          </a:p>
        </p:txBody>
      </p:sp>
      <p:sp>
        <p:nvSpPr>
          <p:cNvPr id="76807" name="AutoShape 7"/>
          <p:cNvSpPr/>
          <p:nvPr/>
        </p:nvSpPr>
        <p:spPr bwMode="auto">
          <a:xfrm>
            <a:off x="1453952" y="3154288"/>
            <a:ext cx="76200" cy="914400"/>
          </a:xfrm>
          <a:prstGeom prst="leftBrace">
            <a:avLst>
              <a:gd name="adj1" fmla="val 100000"/>
              <a:gd name="adj2" fmla="val 50000"/>
            </a:avLst>
          </a:prstGeom>
          <a:noFill/>
          <a:ln w="12700" cap="sq">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6808" name="Line 8"/>
          <p:cNvSpPr>
            <a:spLocks noChangeShapeType="1"/>
          </p:cNvSpPr>
          <p:nvPr/>
        </p:nvSpPr>
        <p:spPr bwMode="auto">
          <a:xfrm flipV="1">
            <a:off x="4349552" y="2544688"/>
            <a:ext cx="685800" cy="533400"/>
          </a:xfrm>
          <a:prstGeom prst="line">
            <a:avLst/>
          </a:prstGeom>
          <a:noFill/>
          <a:ln w="28575" cap="sq">
            <a:solidFill>
              <a:schemeClr val="hlink"/>
            </a:solidFill>
            <a:round/>
            <a:tailEnd type="triangl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76809" name="Text Box 9"/>
          <p:cNvSpPr txBox="1">
            <a:spLocks noChangeArrowheads="1"/>
          </p:cNvSpPr>
          <p:nvPr/>
        </p:nvSpPr>
        <p:spPr bwMode="auto">
          <a:xfrm>
            <a:off x="5187752" y="2163688"/>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dirty="0" smtClean="0"/>
              <a:t>0〈</a:t>
            </a:r>
            <a:r>
              <a:rPr lang="en-US" altLang="zh-CN" b="1" dirty="0" smtClean="0"/>
              <a:t>e</a:t>
            </a:r>
            <a:r>
              <a:rPr lang="en-US" altLang="zh-CN" sz="2800" b="1" baseline="-25000" dirty="0" smtClean="0"/>
              <a:t>M</a:t>
            </a:r>
            <a:r>
              <a:rPr lang="en-US" altLang="zh-CN" sz="2800" b="1" dirty="0" smtClean="0"/>
              <a:t>〈1</a:t>
            </a:r>
            <a:r>
              <a:rPr lang="en-US" altLang="zh-CN" sz="2800" b="1" dirty="0"/>
              <a:t>,</a:t>
            </a:r>
            <a:r>
              <a:rPr lang="en-US" altLang="zh-CN" sz="2400" dirty="0"/>
              <a:t>           </a:t>
            </a:r>
            <a:endParaRPr lang="en-US" altLang="zh-CN" sz="2400" dirty="0"/>
          </a:p>
        </p:txBody>
      </p:sp>
      <p:sp>
        <p:nvSpPr>
          <p:cNvPr id="76810" name="Rectangle 10"/>
          <p:cNvSpPr>
            <a:spLocks noChangeArrowheads="1"/>
          </p:cNvSpPr>
          <p:nvPr/>
        </p:nvSpPr>
        <p:spPr bwMode="auto">
          <a:xfrm>
            <a:off x="7092752" y="2239888"/>
            <a:ext cx="1371600" cy="533400"/>
          </a:xfrm>
          <a:prstGeom prst="rect">
            <a:avLst/>
          </a:prstGeom>
          <a:gradFill rotWithShape="1">
            <a:gsLst>
              <a:gs pos="0">
                <a:srgbClr val="FFFF99"/>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zh-CN" altLang="en-US" sz="2800" b="1">
                <a:solidFill>
                  <a:srgbClr val="CC3300"/>
                </a:solidFill>
                <a:ea typeface="华文仿宋" panose="02010600040101010101" pitchFamily="2" charset="-122"/>
              </a:rPr>
              <a:t>必需品</a:t>
            </a:r>
            <a:endParaRPr lang="zh-CN" altLang="en-US" sz="2800" b="1">
              <a:solidFill>
                <a:srgbClr val="CC3300"/>
              </a:solidFill>
              <a:ea typeface="华文仿宋" panose="02010600040101010101" pitchFamily="2" charset="-122"/>
            </a:endParaRPr>
          </a:p>
        </p:txBody>
      </p:sp>
      <p:sp>
        <p:nvSpPr>
          <p:cNvPr id="76811" name="Line 11"/>
          <p:cNvSpPr>
            <a:spLocks noChangeShapeType="1"/>
          </p:cNvSpPr>
          <p:nvPr/>
        </p:nvSpPr>
        <p:spPr bwMode="auto">
          <a:xfrm>
            <a:off x="4273352" y="3154288"/>
            <a:ext cx="838200" cy="304800"/>
          </a:xfrm>
          <a:prstGeom prst="line">
            <a:avLst/>
          </a:prstGeom>
          <a:noFill/>
          <a:ln w="28575" cap="sq">
            <a:solidFill>
              <a:schemeClr val="hlink"/>
            </a:solidFill>
            <a:round/>
            <a:tailEnd type="triangl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76812" name="Text Box 12"/>
          <p:cNvSpPr txBox="1">
            <a:spLocks noChangeArrowheads="1"/>
          </p:cNvSpPr>
          <p:nvPr/>
        </p:nvSpPr>
        <p:spPr bwMode="auto">
          <a:xfrm>
            <a:off x="5187752" y="3306688"/>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t>e</a:t>
            </a:r>
            <a:r>
              <a:rPr lang="en-US" altLang="zh-CN" sz="2800" b="1" baseline="-25000" dirty="0"/>
              <a:t>M</a:t>
            </a:r>
            <a:r>
              <a:rPr lang="en-US" altLang="zh-CN" sz="2800" b="1" dirty="0"/>
              <a:t>&gt;1,</a:t>
            </a:r>
            <a:r>
              <a:rPr lang="en-US" altLang="zh-CN" sz="2400" dirty="0"/>
              <a:t>           </a:t>
            </a:r>
            <a:endParaRPr lang="en-US" altLang="zh-CN" sz="2400" dirty="0"/>
          </a:p>
        </p:txBody>
      </p:sp>
      <p:sp>
        <p:nvSpPr>
          <p:cNvPr id="76813" name="Rectangle 13"/>
          <p:cNvSpPr>
            <a:spLocks noChangeArrowheads="1"/>
          </p:cNvSpPr>
          <p:nvPr/>
        </p:nvSpPr>
        <p:spPr bwMode="auto">
          <a:xfrm>
            <a:off x="7018040" y="3459088"/>
            <a:ext cx="1371600" cy="533400"/>
          </a:xfrm>
          <a:prstGeom prst="rect">
            <a:avLst/>
          </a:prstGeom>
          <a:gradFill rotWithShape="1">
            <a:gsLst>
              <a:gs pos="0">
                <a:srgbClr val="FFFF99"/>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zh-CN" altLang="en-US" sz="2800" b="1" dirty="0">
                <a:solidFill>
                  <a:srgbClr val="CC3300"/>
                </a:solidFill>
                <a:ea typeface="华文仿宋" panose="02010600040101010101" pitchFamily="2" charset="-122"/>
              </a:rPr>
              <a:t>奢侈品</a:t>
            </a:r>
            <a:endParaRPr lang="zh-CN" altLang="en-US" sz="2800" b="1" dirty="0">
              <a:solidFill>
                <a:srgbClr val="CC3300"/>
              </a:solidFill>
              <a:ea typeface="华文仿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additive="base">
                                        <p:cTn id="7" dur="500" fill="hold"/>
                                        <p:tgtEl>
                                          <p:spTgt spid="768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6803"/>
                                        </p:tgtEl>
                                        <p:attrNameLst>
                                          <p:attrName>style.visibility</p:attrName>
                                        </p:attrNameLst>
                                      </p:cBhvr>
                                      <p:to>
                                        <p:strVal val="visible"/>
                                      </p:to>
                                    </p:set>
                                    <p:animEffect transition="in" filter="blinds(horizontal)">
                                      <p:cBhvr>
                                        <p:cTn id="13" dur="500"/>
                                        <p:tgtEl>
                                          <p:spTgt spid="7680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6804"/>
                                        </p:tgtEl>
                                        <p:attrNameLst>
                                          <p:attrName>style.visibility</p:attrName>
                                        </p:attrNameLst>
                                      </p:cBhvr>
                                      <p:to>
                                        <p:strVal val="visible"/>
                                      </p:to>
                                    </p:set>
                                    <p:animEffect transition="in" filter="blinds(horizontal)">
                                      <p:cBhvr>
                                        <p:cTn id="18" dur="500"/>
                                        <p:tgtEl>
                                          <p:spTgt spid="7680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6805"/>
                                        </p:tgtEl>
                                        <p:attrNameLst>
                                          <p:attrName>style.visibility</p:attrName>
                                        </p:attrNameLst>
                                      </p:cBhvr>
                                      <p:to>
                                        <p:strVal val="visible"/>
                                      </p:to>
                                    </p:set>
                                    <p:animEffect transition="in" filter="blinds(horizontal)">
                                      <p:cBhvr>
                                        <p:cTn id="23" dur="500"/>
                                        <p:tgtEl>
                                          <p:spTgt spid="7680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6806"/>
                                        </p:tgtEl>
                                        <p:attrNameLst>
                                          <p:attrName>style.visibility</p:attrName>
                                        </p:attrNameLst>
                                      </p:cBhvr>
                                      <p:to>
                                        <p:strVal val="visible"/>
                                      </p:to>
                                    </p:set>
                                    <p:animEffect transition="in" filter="blinds(horizontal)">
                                      <p:cBhvr>
                                        <p:cTn id="28" dur="500"/>
                                        <p:tgtEl>
                                          <p:spTgt spid="7680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6807"/>
                                        </p:tgtEl>
                                        <p:attrNameLst>
                                          <p:attrName>style.visibility</p:attrName>
                                        </p:attrNameLst>
                                      </p:cBhvr>
                                      <p:to>
                                        <p:strVal val="visible"/>
                                      </p:to>
                                    </p:set>
                                    <p:anim calcmode="lin" valueType="num">
                                      <p:cBhvr additive="base">
                                        <p:cTn id="33" dur="500" fill="hold"/>
                                        <p:tgtEl>
                                          <p:spTgt spid="76807"/>
                                        </p:tgtEl>
                                        <p:attrNameLst>
                                          <p:attrName>ppt_x</p:attrName>
                                        </p:attrNameLst>
                                      </p:cBhvr>
                                      <p:tavLst>
                                        <p:tav tm="0">
                                          <p:val>
                                            <p:strVal val="0-#ppt_w/2"/>
                                          </p:val>
                                        </p:tav>
                                        <p:tav tm="100000">
                                          <p:val>
                                            <p:strVal val="#ppt_x"/>
                                          </p:val>
                                        </p:tav>
                                      </p:tavLst>
                                    </p:anim>
                                    <p:anim calcmode="lin" valueType="num">
                                      <p:cBhvr additive="base">
                                        <p:cTn id="34" dur="500" fill="hold"/>
                                        <p:tgtEl>
                                          <p:spTgt spid="7680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76808"/>
                                        </p:tgtEl>
                                        <p:attrNameLst>
                                          <p:attrName>style.visibility</p:attrName>
                                        </p:attrNameLst>
                                      </p:cBhvr>
                                      <p:to>
                                        <p:strVal val="visible"/>
                                      </p:to>
                                    </p:set>
                                    <p:animEffect transition="in" filter="box(in)">
                                      <p:cBhvr>
                                        <p:cTn id="39" dur="500"/>
                                        <p:tgtEl>
                                          <p:spTgt spid="7680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6809"/>
                                        </p:tgtEl>
                                        <p:attrNameLst>
                                          <p:attrName>style.visibility</p:attrName>
                                        </p:attrNameLst>
                                      </p:cBhvr>
                                      <p:to>
                                        <p:strVal val="visible"/>
                                      </p:to>
                                    </p:set>
                                    <p:animEffect transition="in" filter="blinds(horizontal)">
                                      <p:cBhvr>
                                        <p:cTn id="44" dur="500"/>
                                        <p:tgtEl>
                                          <p:spTgt spid="7680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6810"/>
                                        </p:tgtEl>
                                        <p:attrNameLst>
                                          <p:attrName>style.visibility</p:attrName>
                                        </p:attrNameLst>
                                      </p:cBhvr>
                                      <p:to>
                                        <p:strVal val="visible"/>
                                      </p:to>
                                    </p:set>
                                    <p:animEffect transition="in" filter="blinds(horizontal)">
                                      <p:cBhvr>
                                        <p:cTn id="49" dur="500"/>
                                        <p:tgtEl>
                                          <p:spTgt spid="76810"/>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76811"/>
                                        </p:tgtEl>
                                        <p:attrNameLst>
                                          <p:attrName>style.visibility</p:attrName>
                                        </p:attrNameLst>
                                      </p:cBhvr>
                                      <p:to>
                                        <p:strVal val="visible"/>
                                      </p:to>
                                    </p:set>
                                    <p:animEffect transition="in" filter="box(in)">
                                      <p:cBhvr>
                                        <p:cTn id="54" dur="500"/>
                                        <p:tgtEl>
                                          <p:spTgt spid="768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6812"/>
                                        </p:tgtEl>
                                        <p:attrNameLst>
                                          <p:attrName>style.visibility</p:attrName>
                                        </p:attrNameLst>
                                      </p:cBhvr>
                                      <p:to>
                                        <p:strVal val="visible"/>
                                      </p:to>
                                    </p:set>
                                    <p:animEffect transition="in" filter="blinds(horizontal)">
                                      <p:cBhvr>
                                        <p:cTn id="59" dur="500"/>
                                        <p:tgtEl>
                                          <p:spTgt spid="7681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6813"/>
                                        </p:tgtEl>
                                        <p:attrNameLst>
                                          <p:attrName>style.visibility</p:attrName>
                                        </p:attrNameLst>
                                      </p:cBhvr>
                                      <p:to>
                                        <p:strVal val="visible"/>
                                      </p:to>
                                    </p:set>
                                    <p:animEffect transition="in" filter="blinds(horizontal)">
                                      <p:cBhvr>
                                        <p:cTn id="64" dur="5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build="p"/>
      <p:bldP spid="76803" grpId="0" autoUpdateAnimBg="0"/>
      <p:bldP spid="76804" grpId="0" animBg="1" autoUpdateAnimBg="0"/>
      <p:bldP spid="76805" grpId="0" autoUpdateAnimBg="0"/>
      <p:bldP spid="76806" grpId="0" animBg="1" autoUpdateAnimBg="0"/>
      <p:bldP spid="76807" grpId="0" animBg="1"/>
      <p:bldP spid="76808" grpId="0" animBg="1"/>
      <p:bldP spid="76809" grpId="0" autoUpdateAnimBg="0"/>
      <p:bldP spid="76810" grpId="0" animBg="1" autoUpdateAnimBg="0"/>
      <p:bldP spid="76811" grpId="0" animBg="1"/>
      <p:bldP spid="76812" grpId="0" autoUpdateAnimBg="0"/>
      <p:bldP spid="7681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827584" y="1196752"/>
            <a:ext cx="274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r>
              <a:rPr lang="en-US" altLang="zh-CN" sz="2800" b="1" dirty="0">
                <a:latin typeface="华文仿宋" panose="02010600040101010101" pitchFamily="2" charset="-122"/>
                <a:ea typeface="华文仿宋" panose="02010600040101010101" pitchFamily="2" charset="-122"/>
              </a:rPr>
              <a:t>4</a:t>
            </a:r>
            <a:r>
              <a:rPr lang="zh-CN" altLang="en-US" sz="2800" b="1" dirty="0">
                <a:latin typeface="华文仿宋" panose="02010600040101010101" pitchFamily="2" charset="-122"/>
                <a:ea typeface="华文仿宋" panose="02010600040101010101" pitchFamily="2" charset="-122"/>
              </a:rPr>
              <a:t>、恩格尔系数</a:t>
            </a:r>
            <a:endParaRPr lang="zh-CN" altLang="en-US" sz="2800" b="1" dirty="0">
              <a:latin typeface="华文仿宋" panose="02010600040101010101" pitchFamily="2" charset="-122"/>
              <a:ea typeface="华文仿宋" panose="02010600040101010101" pitchFamily="2" charset="-122"/>
            </a:endParaRPr>
          </a:p>
        </p:txBody>
      </p:sp>
      <p:sp>
        <p:nvSpPr>
          <p:cNvPr id="5" name="AutoShape 15"/>
          <p:cNvSpPr>
            <a:spLocks noChangeArrowheads="1"/>
          </p:cNvSpPr>
          <p:nvPr/>
        </p:nvSpPr>
        <p:spPr bwMode="auto">
          <a:xfrm>
            <a:off x="611560" y="2132856"/>
            <a:ext cx="3456384" cy="2592288"/>
          </a:xfrm>
          <a:prstGeom prst="wedgeRectCallout">
            <a:avLst>
              <a:gd name="adj1" fmla="val -340"/>
              <a:gd name="adj2" fmla="val -45113"/>
            </a:avLst>
          </a:prstGeom>
          <a:gradFill rotWithShape="1">
            <a:gsLst>
              <a:gs pos="0">
                <a:srgbClr val="FFFF99"/>
              </a:gs>
              <a:gs pos="100000">
                <a:schemeClr val="bg1"/>
              </a:gs>
            </a:gsLst>
            <a:lin ang="5400000" scaled="1"/>
          </a:gradFill>
          <a:ln w="12700" cap="sq">
            <a:solidFill>
              <a:schemeClr val="tx1"/>
            </a:solidFill>
            <a:miter lim="800000"/>
          </a:ln>
        </p:spPr>
        <p:txBody>
          <a:bodyPr/>
          <a:lstStyle/>
          <a:p>
            <a:pPr>
              <a:lnSpc>
                <a:spcPct val="150000"/>
              </a:lnSpc>
            </a:pPr>
            <a:r>
              <a:rPr lang="zh-CN" altLang="en-US" sz="2800" b="1" dirty="0">
                <a:solidFill>
                  <a:srgbClr val="CC3300"/>
                </a:solidFill>
                <a:ea typeface="华文仿宋" panose="02010600040101010101" pitchFamily="2" charset="-122"/>
              </a:rPr>
              <a:t>食物支出在全部收入（或总支出）中所占的比例</a:t>
            </a:r>
            <a:endParaRPr lang="zh-CN" altLang="en-US" sz="2800" b="1" dirty="0">
              <a:solidFill>
                <a:srgbClr val="CC3300"/>
              </a:solidFill>
              <a:ea typeface="华文仿宋" panose="02010600040101010101" pitchFamily="2" charset="-122"/>
            </a:endParaRPr>
          </a:p>
        </p:txBody>
      </p:sp>
      <p:pic>
        <p:nvPicPr>
          <p:cNvPr id="6" name="Picture 3"/>
          <p:cNvPicPr>
            <a:picLocks noChangeAspect="1" noChangeArrowheads="1"/>
          </p:cNvPicPr>
          <p:nvPr/>
        </p:nvPicPr>
        <p:blipFill>
          <a:blip r:embed="rId1" cstate="print"/>
          <a:srcRect/>
          <a:stretch>
            <a:fillRect/>
          </a:stretch>
        </p:blipFill>
        <p:spPr bwMode="auto">
          <a:xfrm>
            <a:off x="4788024" y="764704"/>
            <a:ext cx="3456383" cy="5069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https://bkimg.cdn.bcebos.com/pic/a686c9177f3e670938ffbcf03bc79f3df9dc55c6?x-bce-process=image/resize,m_lfit,w_268,limit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6" name="Rectangle 16"/>
          <p:cNvSpPr>
            <a:spLocks noChangeArrowheads="1"/>
          </p:cNvSpPr>
          <p:nvPr/>
        </p:nvSpPr>
        <p:spPr bwMode="auto">
          <a:xfrm>
            <a:off x="1403648" y="1412776"/>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anose="05000000000000000000" pitchFamily="2" charset="2"/>
              <a:buNone/>
            </a:pPr>
            <a:endParaRPr lang="zh-CN" altLang="en-US" sz="2800" b="1" dirty="0">
              <a:ea typeface="华文仿宋" panose="02010600040101010101" pitchFamily="2" charset="-122"/>
            </a:endParaRPr>
          </a:p>
        </p:txBody>
      </p:sp>
      <p:sp>
        <p:nvSpPr>
          <p:cNvPr id="7" name="AutoShape 17"/>
          <p:cNvSpPr>
            <a:spLocks noChangeArrowheads="1"/>
          </p:cNvSpPr>
          <p:nvPr/>
        </p:nvSpPr>
        <p:spPr bwMode="auto">
          <a:xfrm>
            <a:off x="467544" y="2276872"/>
            <a:ext cx="4104456" cy="2736304"/>
          </a:xfrm>
          <a:prstGeom prst="wedgeRectCallout">
            <a:avLst>
              <a:gd name="adj1" fmla="val -50555"/>
              <a:gd name="adj2" fmla="val -24508"/>
            </a:avLst>
          </a:prstGeom>
          <a:gradFill rotWithShape="1">
            <a:gsLst>
              <a:gs pos="0">
                <a:srgbClr val="FFFF99"/>
              </a:gs>
              <a:gs pos="100000">
                <a:schemeClr val="bg1"/>
              </a:gs>
            </a:gsLst>
            <a:lin ang="5400000" scaled="1"/>
          </a:gradFill>
          <a:ln w="12700" cap="sq">
            <a:solidFill>
              <a:schemeClr val="tx1"/>
            </a:solidFill>
            <a:miter lim="800000"/>
          </a:ln>
        </p:spPr>
        <p:txBody>
          <a:bodyPr/>
          <a:lstStyle/>
          <a:p>
            <a:pPr>
              <a:lnSpc>
                <a:spcPct val="150000"/>
              </a:lnSpc>
            </a:pPr>
            <a:r>
              <a:rPr lang="zh-CN" altLang="en-US" sz="2800" b="1" dirty="0">
                <a:solidFill>
                  <a:srgbClr val="CC3300"/>
                </a:solidFill>
                <a:ea typeface="华文仿宋" panose="02010600040101010101" pitchFamily="2" charset="-122"/>
              </a:rPr>
              <a:t>在一个家庭或国家中，食物支出在全部收入（或总支出）中所占的比例随着收入的增加而</a:t>
            </a:r>
            <a:r>
              <a:rPr lang="zh-CN" altLang="en-US" sz="2800" b="1" dirty="0" smtClean="0">
                <a:solidFill>
                  <a:srgbClr val="CC3300"/>
                </a:solidFill>
                <a:ea typeface="华文仿宋" panose="02010600040101010101" pitchFamily="2" charset="-122"/>
              </a:rPr>
              <a:t>减少。</a:t>
            </a:r>
            <a:endParaRPr lang="zh-CN" altLang="en-US" sz="2800" b="1" dirty="0">
              <a:solidFill>
                <a:srgbClr val="CC3300"/>
              </a:solidFill>
              <a:ea typeface="华文仿宋" panose="02010600040101010101" pitchFamily="2" charset="-122"/>
            </a:endParaRPr>
          </a:p>
        </p:txBody>
      </p:sp>
      <p:sp>
        <p:nvSpPr>
          <p:cNvPr id="9" name="矩形 8"/>
          <p:cNvSpPr/>
          <p:nvPr/>
        </p:nvSpPr>
        <p:spPr>
          <a:xfrm>
            <a:off x="1331640" y="980728"/>
            <a:ext cx="3096344" cy="769441"/>
          </a:xfrm>
          <a:prstGeom prst="rect">
            <a:avLst/>
          </a:prstGeom>
          <a:noFill/>
        </p:spPr>
        <p:txBody>
          <a:bodyPr wrap="square" lIns="91440" tIns="45720" rIns="91440" bIns="45720">
            <a:spAutoFit/>
          </a:bodyPr>
          <a:lstStyle/>
          <a:p>
            <a:pPr algn="ctr"/>
            <a:r>
              <a:rPr lang="zh-CN" alt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华文仿宋" panose="02010600040101010101" pitchFamily="2" charset="-122"/>
              </a:rPr>
              <a:t>恩格尔定律</a:t>
            </a:r>
            <a:endParaRPr lang="zh-CN" alt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3.imgtn.bdimg.com/it/u=1021198591,1229397866&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l="8118" t="27119" r="66012" b="16949"/>
          <a:stretch>
            <a:fillRect/>
          </a:stretch>
        </p:blipFill>
        <p:spPr bwMode="auto">
          <a:xfrm>
            <a:off x="6588224" y="1844824"/>
            <a:ext cx="2088232"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1332632"/>
            <a:ext cx="5472608" cy="4616648"/>
          </a:xfrm>
          <a:prstGeom prst="rect">
            <a:avLst/>
          </a:prstGeom>
          <a:gradFill rotWithShape="1">
            <a:gsLst>
              <a:gs pos="0">
                <a:srgbClr val="FFFF99"/>
              </a:gs>
              <a:gs pos="100000">
                <a:schemeClr val="bg1"/>
              </a:gs>
            </a:gsLst>
            <a:lin ang="5400000" scaled="1"/>
          </a:gradFill>
          <a:ln w="12700" cap="sq">
            <a:solidFill>
              <a:schemeClr val="tx1"/>
            </a:solidFill>
            <a:miter lim="800000"/>
          </a:ln>
        </p:spPr>
        <p:txBody>
          <a:bodyPr/>
          <a:lstStyle/>
          <a:p>
            <a:pPr>
              <a:lnSpc>
                <a:spcPct val="150000"/>
              </a:lnSpc>
            </a:pPr>
            <a:r>
              <a:rPr lang="en-US" altLang="zh-CN" sz="2800" dirty="0" smtClean="0">
                <a:latin typeface="楷体" panose="02010609060101010101" pitchFamily="49" charset="-122"/>
                <a:ea typeface="楷体" panose="02010609060101010101" pitchFamily="49" charset="-122"/>
              </a:rPr>
              <a:t>19</a:t>
            </a:r>
            <a:r>
              <a:rPr lang="zh-CN" altLang="en-US" sz="2800" dirty="0" smtClean="0">
                <a:latin typeface="楷体" panose="02010609060101010101" pitchFamily="49" charset="-122"/>
                <a:ea typeface="楷体" panose="02010609060101010101" pitchFamily="49" charset="-122"/>
              </a:rPr>
              <a:t>世纪中期，德国统计学家</a:t>
            </a:r>
            <a:r>
              <a:rPr lang="zh-CN" altLang="en-US" sz="2800" b="1" dirty="0" smtClean="0">
                <a:solidFill>
                  <a:srgbClr val="0000FF"/>
                </a:solidFill>
                <a:latin typeface="楷体" panose="02010609060101010101" pitchFamily="49" charset="-122"/>
                <a:ea typeface="楷体" panose="02010609060101010101" pitchFamily="49" charset="-122"/>
              </a:rPr>
              <a:t>恩格尔</a:t>
            </a:r>
            <a:r>
              <a:rPr lang="zh-CN" altLang="en-US" sz="2800" dirty="0" smtClean="0">
                <a:latin typeface="楷体" panose="02010609060101010101" pitchFamily="49" charset="-122"/>
                <a:ea typeface="楷体" panose="02010609060101010101" pitchFamily="49" charset="-122"/>
              </a:rPr>
              <a:t>调查比利时及英国萨克森等地区一般家庭消费行为进行统计时，发现</a:t>
            </a:r>
            <a:r>
              <a:rPr lang="zh-CN" altLang="en-US" sz="2800" b="1" dirty="0" smtClean="0">
                <a:solidFill>
                  <a:srgbClr val="0000FF"/>
                </a:solidFill>
                <a:latin typeface="楷体" panose="02010609060101010101" pitchFamily="49" charset="-122"/>
                <a:ea typeface="楷体" panose="02010609060101010101" pitchFamily="49" charset="-122"/>
              </a:rPr>
              <a:t>不同家庭所得阶层</a:t>
            </a:r>
            <a:r>
              <a:rPr lang="zh-CN" altLang="en-US" sz="2800" dirty="0" smtClean="0">
                <a:latin typeface="楷体" panose="02010609060101010101" pitchFamily="49" charset="-122"/>
                <a:ea typeface="楷体" panose="02010609060101010101" pitchFamily="49" charset="-122"/>
              </a:rPr>
              <a:t>，其所得用于</a:t>
            </a:r>
            <a:r>
              <a:rPr lang="zh-CN" altLang="en-US" sz="2800" b="1" dirty="0" smtClean="0">
                <a:solidFill>
                  <a:srgbClr val="0000FF"/>
                </a:solidFill>
                <a:latin typeface="楷体" panose="02010609060101010101" pitchFamily="49" charset="-122"/>
                <a:ea typeface="楷体" panose="02010609060101010101" pitchFamily="49" charset="-122"/>
              </a:rPr>
              <a:t>各项消费支出的比例不同</a:t>
            </a:r>
            <a:r>
              <a:rPr lang="zh-CN" altLang="en-US" sz="2800" dirty="0" smtClean="0">
                <a:latin typeface="楷体" panose="02010609060101010101" pitchFamily="49" charset="-122"/>
                <a:ea typeface="楷体" panose="02010609060101010101" pitchFamily="49" charset="-122"/>
              </a:rPr>
              <a:t>，此统计结构在经济学上称为</a:t>
            </a:r>
            <a:r>
              <a:rPr lang="zh-CN" altLang="en-US" sz="2800" b="1" dirty="0" smtClean="0">
                <a:solidFill>
                  <a:srgbClr val="0000FF"/>
                </a:solidFill>
                <a:latin typeface="楷体" panose="02010609060101010101" pitchFamily="49" charset="-122"/>
                <a:ea typeface="楷体" panose="02010609060101010101" pitchFamily="49" charset="-122"/>
              </a:rPr>
              <a:t>“恩格尔法则”</a:t>
            </a:r>
            <a:r>
              <a:rPr lang="zh-CN" altLang="en-US" sz="2800" dirty="0" smtClean="0">
                <a:latin typeface="楷体" panose="02010609060101010101" pitchFamily="49" charset="-122"/>
                <a:ea typeface="楷体" panose="02010609060101010101" pitchFamily="49" charset="-122"/>
              </a:rPr>
              <a:t>或“家庭消费定律”。</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IAGRAM_VIRTUALLY_FRAME" val="{&quot;height&quot;:186,&quot;left&quot;:126,&quot;top&quot;:169.04881889763777,&quot;width&quot;:528}"/>
</p:tagLst>
</file>

<file path=ppt/tags/tag2.xml><?xml version="1.0" encoding="utf-8"?>
<p:tagLst xmlns:p="http://schemas.openxmlformats.org/presentationml/2006/main">
  <p:tag name="KSO_WM_DIAGRAM_VIRTUALLY_FRAME" val="{&quot;height&quot;:186,&quot;left&quot;:126,&quot;top&quot;:169.04881889763777,&quot;width&quot;:528}"/>
</p:tagLst>
</file>

<file path=ppt/tags/tag3.xml><?xml version="1.0" encoding="utf-8"?>
<p:tagLst xmlns:p="http://schemas.openxmlformats.org/presentationml/2006/main">
  <p:tag name="KSO_WM_DIAGRAM_VIRTUALLY_FRAME" val="{&quot;height&quot;:186,&quot;left&quot;:126,&quot;top&quot;:169.04881889763777,&quot;width&quot;:528}"/>
</p:tagLst>
</file>

<file path=ppt/tags/tag4.xml><?xml version="1.0" encoding="utf-8"?>
<p:tagLst xmlns:p="http://schemas.openxmlformats.org/presentationml/2006/main">
  <p:tag name="KSO_WM_DIAGRAM_VIRTUALLY_FRAME" val="{&quot;height&quot;:186,&quot;left&quot;:126,&quot;top&quot;:169.04881889763777,&quot;width&quot;:528}"/>
</p:tagLst>
</file>

<file path=ppt/tags/tag5.xml><?xml version="1.0" encoding="utf-8"?>
<p:tagLst xmlns:p="http://schemas.openxmlformats.org/presentationml/2006/main">
  <p:tag name="KSO_WM_DIAGRAM_VIRTUALLY_FRAME" val="{&quot;height&quot;:186,&quot;left&quot;:126,&quot;top&quot;:169.04881889763777,&quot;width&quot;:528}"/>
</p:tagLst>
</file>

<file path=ppt/tags/tag6.xml><?xml version="1.0" encoding="utf-8"?>
<p:tagLst xmlns:p="http://schemas.openxmlformats.org/presentationml/2006/main">
  <p:tag name="KSO_WM_DIAGRAM_VIRTUALLY_FRAME" val="{&quot;height&quot;:186,&quot;left&quot;:126,&quot;top&quot;:169.04881889763777,&quot;width&quot;:528}"/>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主题5</Template>
  <TotalTime>0</TotalTime>
  <Words>3780</Words>
  <Application>WPS 演示</Application>
  <PresentationFormat>全屏显示(4:3)</PresentationFormat>
  <Paragraphs>570</Paragraphs>
  <Slides>40</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40</vt:i4>
      </vt:variant>
    </vt:vector>
  </HeadingPairs>
  <TitlesOfParts>
    <vt:vector size="57" baseType="lpstr">
      <vt:lpstr>Arial</vt:lpstr>
      <vt:lpstr>宋体</vt:lpstr>
      <vt:lpstr>Wingdings</vt:lpstr>
      <vt:lpstr>微软雅黑</vt:lpstr>
      <vt:lpstr>方正小标宋简体</vt:lpstr>
      <vt:lpstr>楷体</vt:lpstr>
      <vt:lpstr>华文仿宋</vt:lpstr>
      <vt:lpstr>Times New Roman</vt:lpstr>
      <vt:lpstr>Calibri</vt:lpstr>
      <vt:lpstr>Arial Unicode MS</vt:lpstr>
      <vt:lpstr>黑体</vt:lpstr>
      <vt:lpstr>楷体_GB2312</vt:lpstr>
      <vt:lpstr>新宋体</vt:lpstr>
      <vt:lpstr>Tahoma</vt:lpstr>
      <vt:lpstr>Symbol</vt:lpstr>
      <vt:lpstr>主题5</vt:lpstr>
      <vt:lpstr>1_主题5</vt:lpstr>
      <vt:lpstr>项目二   生活经济学  任务5  你的生活小康了吗：恩格尔定律</vt:lpstr>
      <vt:lpstr>PowerPoint 演示文稿</vt:lpstr>
      <vt:lpstr>PowerPoint 演示文稿</vt:lpstr>
      <vt:lpstr>PowerPoint 演示文稿</vt:lpstr>
      <vt:lpstr>需求的收入弹性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需求的交叉价格弹性</vt:lpstr>
      <vt:lpstr>PowerPoint 演示文稿</vt:lpstr>
      <vt:lpstr>PowerPoint 演示文稿</vt:lpstr>
      <vt:lpstr>PowerPoint 演示文稿</vt:lpstr>
      <vt:lpstr>PowerPoint 演示文稿</vt:lpstr>
      <vt:lpstr>在新闻中的交叉价格弹性</vt:lpstr>
      <vt:lpstr>PowerPoint 演示文稿</vt:lpstr>
      <vt:lpstr>PowerPoint 演示文稿</vt:lpstr>
      <vt:lpstr>供给的价格弹性</vt:lpstr>
      <vt:lpstr>供给价格弹性</vt:lpstr>
      <vt:lpstr>供给价格弹性</vt:lpstr>
      <vt:lpstr>各种供给曲线</vt:lpstr>
      <vt:lpstr>“完全无弹性的供给” （一个极端）</vt:lpstr>
      <vt:lpstr>“缺乏弹性的供给”</vt:lpstr>
      <vt:lpstr>“单位弹性供给”</vt:lpstr>
      <vt:lpstr>“富有弹性的供给”</vt:lpstr>
      <vt:lpstr>“完全有弹性的供给”  (另一个极端)</vt:lpstr>
      <vt:lpstr>供给价格弹性的决定因素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乐天</cp:lastModifiedBy>
  <cp:revision>71</cp:revision>
  <dcterms:created xsi:type="dcterms:W3CDTF">2018-05-27T13:37:00Z</dcterms:created>
  <dcterms:modified xsi:type="dcterms:W3CDTF">2025-03-20T12:54:32Z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FD06A95CBEE5428D9C854F200423E0AE_12</vt:lpwstr>
  </property>
  <property fmtid="{D5CDD505-2E9C-101B-9397-08002B2CF9AE}" pid="3" name="KSOProductBuildVer">
    <vt:lpwstr>2052-12.1.0.20305</vt:lpwstr>
  </property>
</Properties>
</file>