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3"/>
  </p:notesMasterIdLst>
  <p:sldIdLst>
    <p:sldId id="269" r:id="rId3"/>
    <p:sldId id="275" r:id="rId4"/>
    <p:sldId id="271" r:id="rId5"/>
    <p:sldId id="260" r:id="rId6"/>
    <p:sldId id="263" r:id="rId7"/>
    <p:sldId id="276" r:id="rId8"/>
    <p:sldId id="277" r:id="rId9"/>
    <p:sldId id="278" r:id="rId10"/>
    <p:sldId id="281" r:id="rId11"/>
    <p:sldId id="279" r:id="rId12"/>
    <p:sldId id="282" r:id="rId13"/>
    <p:sldId id="280" r:id="rId14"/>
    <p:sldId id="264" r:id="rId15"/>
    <p:sldId id="265" r:id="rId16"/>
    <p:sldId id="266" r:id="rId17"/>
    <p:sldId id="267" r:id="rId18"/>
    <p:sldId id="268" r:id="rId19"/>
    <p:sldId id="274" r:id="rId20"/>
    <p:sldId id="272" r:id="rId21"/>
    <p:sldId id="273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E0D24-5CE4-422C-8C5A-3409A558B496}" type="datetimeFigureOut">
              <a:rPr lang="zh-CN" altLang="en-US" smtClean="0"/>
              <a:pPr/>
              <a:t>2022/9/13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49A50-B4B6-414A-A793-E6F078F43AF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53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fld id="{F45FFC64-3D11-48DD-8368-CDEA02677539}" type="slidenum">
              <a:rPr lang="en-US" altLang="zh-CN" smtClean="0"/>
              <a:pPr eaLnBrk="1" hangingPunct="1"/>
              <a:t>14</a:t>
            </a:fld>
            <a:endParaRPr lang="en-US" altLang="zh-CN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</p:spTree>
    <p:extLst>
      <p:ext uri="{BB962C8B-B14F-4D97-AF65-F5344CB8AC3E}">
        <p14:creationId xmlns:p14="http://schemas.microsoft.com/office/powerpoint/2010/main" val="249888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fld id="{93BF838F-4194-4157-800D-E26085D6E682}" type="slidenum">
              <a:rPr lang="en-US" altLang="zh-CN" smtClean="0"/>
              <a:pPr eaLnBrk="1" hangingPunct="1"/>
              <a:t>15</a:t>
            </a:fld>
            <a:endParaRPr lang="en-US" altLang="zh-CN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</p:spTree>
    <p:extLst>
      <p:ext uri="{BB962C8B-B14F-4D97-AF65-F5344CB8AC3E}">
        <p14:creationId xmlns:p14="http://schemas.microsoft.com/office/powerpoint/2010/main" val="4169905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fld id="{D3A4238F-9FF3-4974-A47D-1D1663C1CE51}" type="slidenum">
              <a:rPr lang="en-US" altLang="zh-CN" smtClean="0"/>
              <a:pPr eaLnBrk="1" hangingPunct="1"/>
              <a:t>17</a:t>
            </a:fld>
            <a:endParaRPr lang="en-US" altLang="zh-CN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</p:spTree>
    <p:extLst>
      <p:ext uri="{BB962C8B-B14F-4D97-AF65-F5344CB8AC3E}">
        <p14:creationId xmlns:p14="http://schemas.microsoft.com/office/powerpoint/2010/main" val="1493388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fld id="{83A60A7E-E15E-4679-BE48-19F805FB09DE}" type="slidenum">
              <a:rPr lang="en-US" altLang="zh-CN" smtClean="0"/>
              <a:pPr eaLnBrk="1" hangingPunct="1"/>
              <a:t>18</a:t>
            </a:fld>
            <a:endParaRPr lang="en-US" altLang="zh-CN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/>
          </a:p>
        </p:txBody>
      </p:sp>
    </p:spTree>
    <p:extLst>
      <p:ext uri="{BB962C8B-B14F-4D97-AF65-F5344CB8AC3E}">
        <p14:creationId xmlns:p14="http://schemas.microsoft.com/office/powerpoint/2010/main" val="364025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113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99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558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113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85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7315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426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0792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95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2022/9/13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65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4728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85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6158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99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558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7315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426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079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959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2022/9/13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665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4728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6158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800200" cy="576064"/>
          </a:xfrm>
          <a:prstGeom prst="roundRect">
            <a:avLst/>
          </a:prstGeom>
          <a:blipFill>
            <a:blip r:embed="rId1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经济学与生活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466428" cy="576064"/>
          </a:xfrm>
          <a:prstGeom prst="roundRect">
            <a:avLst/>
          </a:prstGeom>
          <a:blipFill>
            <a:blip r:embed="rId1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经济学基础</a:t>
            </a:r>
            <a:endParaRPr lang="zh-CN" alt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2.pic00.com/Photo/t8/82350.htm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5" Type="http://schemas.openxmlformats.org/officeDocument/2006/relationships/hyperlink" Target="http://ww2.pic00.com/Photo/t8/82203.html" TargetMode="Externa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.baidu.com/i?ct=503316480&amp;z=0&amp;tn=baiduimagedetail&amp;word=%D1%C7%B5%B1+%CB%B9%C3%DC&amp;in=10337&amp;cl=2&amp;cm=1&amp;sc=0&amp;lm=-1&amp;pn=16&amp;rn=1&amp;di=2776151896&amp;ln=228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3903191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sz="3600" dirty="0" smtClean="0">
                <a:latin typeface="方正小标宋简体" pitchFamily="65" charset="-122"/>
                <a:ea typeface="方正小标宋简体" pitchFamily="65" charset="-122"/>
              </a:rPr>
              <a:t>项目三   消费经济学</a:t>
            </a:r>
            <a: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  <a:t/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  <a:t/>
            </a:r>
            <a:br>
              <a:rPr lang="en-US" altLang="zh-CN" sz="3600" dirty="0" smtClean="0"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任务</a:t>
            </a:r>
            <a:r>
              <a:rPr lang="en-US" altLang="zh-CN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1  </a:t>
            </a:r>
            <a:r>
              <a:rPr lang="zh-CN" altLang="en-US" sz="3600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萝卜</a:t>
            </a: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青菜各有所爱：效用</a:t>
            </a:r>
          </a:p>
        </p:txBody>
      </p:sp>
      <p:pic>
        <p:nvPicPr>
          <p:cNvPr id="4" name="图片 3" descr="ph1015-p045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0"/>
            <a:ext cx="4932040" cy="3290481"/>
          </a:xfrm>
          <a:prstGeom prst="rect">
            <a:avLst/>
          </a:prstGeom>
        </p:spPr>
      </p:pic>
      <p:pic>
        <p:nvPicPr>
          <p:cNvPr id="5" name="图片 4" descr="timg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355976" cy="326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4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347864" y="274638"/>
            <a:ext cx="2952328" cy="850106"/>
          </a:xfrm>
          <a:solidFill>
            <a:srgbClr val="FFC000"/>
          </a:solidFill>
        </p:spPr>
        <p:txBody>
          <a:bodyPr/>
          <a:lstStyle/>
          <a:p>
            <a:r>
              <a:rPr lang="zh-CN" altLang="en-US" b="1" dirty="0">
                <a:solidFill>
                  <a:srgbClr val="006600"/>
                </a:solidFill>
              </a:rPr>
              <a:t>平行世界理论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b="1" dirty="0" smtClean="0">
                <a:latin typeface="+mn-ea"/>
                <a:ea typeface="+mn-ea"/>
              </a:rPr>
              <a:t>    罗伯特</a:t>
            </a:r>
            <a:r>
              <a:rPr lang="en-US" altLang="zh-CN" b="1" dirty="0">
                <a:latin typeface="+mn-ea"/>
                <a:ea typeface="+mn-ea"/>
              </a:rPr>
              <a:t>·</a:t>
            </a:r>
            <a:r>
              <a:rPr lang="zh-CN" altLang="en-US" b="1" dirty="0">
                <a:latin typeface="+mn-ea"/>
                <a:ea typeface="+mn-ea"/>
              </a:rPr>
              <a:t>弗兰克提出了“平行世界理论”。最初，随着收入的增加，幸福感会迅速增加，越有钱越幸福；然而存在某一个点，当收入超过这个点时，幸福感并不会随着收入的增加而增加，反而有可能出现减少的情况。 </a:t>
            </a:r>
          </a:p>
        </p:txBody>
      </p:sp>
    </p:spTree>
    <p:extLst>
      <p:ext uri="{BB962C8B-B14F-4D97-AF65-F5344CB8AC3E}">
        <p14:creationId xmlns:p14="http://schemas.microsoft.com/office/powerpoint/2010/main" val="35809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07904" y="476672"/>
            <a:ext cx="1594520" cy="778098"/>
          </a:xfrm>
          <a:solidFill>
            <a:srgbClr val="FFC000"/>
          </a:solidFill>
        </p:spPr>
        <p:txBody>
          <a:bodyPr/>
          <a:lstStyle/>
          <a:p>
            <a:r>
              <a:rPr lang="zh-CN" altLang="en-US" b="1" dirty="0" smtClean="0"/>
              <a:t>实 例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dirty="0" smtClean="0"/>
              <a:t>根</a:t>
            </a:r>
            <a:r>
              <a:rPr lang="zh-CN" altLang="en-US" sz="2400" dirty="0"/>
              <a:t>据北京市统计局对市民幸福感调查的结果显示，家庭月收入不足</a:t>
            </a:r>
            <a:r>
              <a:rPr lang="en-US" altLang="zh-CN" sz="2400" dirty="0"/>
              <a:t>4000 </a:t>
            </a:r>
            <a:r>
              <a:rPr lang="zh-CN" altLang="en-US" sz="2400" dirty="0"/>
              <a:t>元时，幸福感随着收入的提高而迅速提高，达到</a:t>
            </a:r>
            <a:r>
              <a:rPr lang="en-US" altLang="zh-CN" sz="2400" dirty="0"/>
              <a:t>4000 </a:t>
            </a:r>
            <a:r>
              <a:rPr lang="zh-CN" altLang="en-US" sz="2400" dirty="0"/>
              <a:t>元后</a:t>
            </a:r>
            <a:r>
              <a:rPr lang="zh-CN" altLang="en-US" sz="2400" dirty="0" smtClean="0"/>
              <a:t>，幸</a:t>
            </a:r>
            <a:r>
              <a:rPr lang="zh-CN" altLang="en-US" sz="2400" dirty="0"/>
              <a:t>福感呈波状上升，</a:t>
            </a:r>
            <a:r>
              <a:rPr lang="en-US" altLang="zh-CN" sz="2400" dirty="0"/>
              <a:t>5000—7000 </a:t>
            </a:r>
            <a:r>
              <a:rPr lang="zh-CN" altLang="en-US" sz="2400" dirty="0"/>
              <a:t>元中等收入时幸福感最强；</a:t>
            </a:r>
            <a:r>
              <a:rPr lang="en-US" altLang="zh-CN" sz="2400" dirty="0"/>
              <a:t>7000 </a:t>
            </a:r>
            <a:r>
              <a:rPr lang="zh-CN" altLang="en-US" sz="2400" dirty="0"/>
              <a:t>元后随着收入的提高，幸福感却在下降，而当月收入到达</a:t>
            </a:r>
            <a:r>
              <a:rPr lang="en-US" altLang="zh-CN" sz="2400" dirty="0"/>
              <a:t>20000 </a:t>
            </a:r>
            <a:r>
              <a:rPr lang="zh-CN" altLang="en-US" sz="2400" dirty="0"/>
              <a:t>元以上时，调查的结果显示，他们并不比其他人有更大的幸福感，在追逐成功的“重压”下，也许已经忘记了幸福的感</a:t>
            </a:r>
            <a:r>
              <a:rPr lang="zh-CN" altLang="en-US" sz="2400" dirty="0" smtClean="0"/>
              <a:t>觉</a:t>
            </a:r>
            <a:endParaRPr lang="en-US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2037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b="1" dirty="0">
                <a:latin typeface="+mn-ea"/>
                <a:ea typeface="+mn-ea"/>
              </a:rPr>
              <a:t>哲学家说，效用是个人快乐的数学表示。而经济学家说，效用是指消费者消费一定数量的若干种商品后所感受到的满足程度。进一步，当我们聚焦商品社会时，商品的效用因人而异，不同消费者在消费了同等数量的同一商品后，所取得的效用是不同的，各个有各人的感受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565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5"/>
          <p:cNvSpPr>
            <a:spLocks noGrp="1" noChangeArrowheads="1"/>
          </p:cNvSpPr>
          <p:nvPr>
            <p:ph type="title"/>
          </p:nvPr>
        </p:nvSpPr>
        <p:spPr>
          <a:xfrm>
            <a:off x="3275856" y="341784"/>
            <a:ext cx="3960440" cy="854968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sz="3200" dirty="0" smtClean="0"/>
              <a:t>效用及其特点</a:t>
            </a:r>
          </a:p>
        </p:txBody>
      </p:sp>
      <p:sp>
        <p:nvSpPr>
          <p:cNvPr id="19458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9459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179388" y="1484784"/>
            <a:ext cx="8713787" cy="4854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1)</a:t>
            </a:r>
            <a:r>
              <a:rPr lang="en-US" altLang="zh-CN" sz="2800" dirty="0">
                <a:solidFill>
                  <a:schemeClr val="folHlink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800" b="1" u="sng" dirty="0" smtClean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主观性</a:t>
            </a:r>
            <a:r>
              <a:rPr lang="zh-CN" altLang="en-US" sz="2800" dirty="0" smtClean="0">
                <a:latin typeface="宋体" pitchFamily="2" charset="-122"/>
                <a:ea typeface="宋体" pitchFamily="2" charset="-122"/>
              </a:rPr>
              <a:t>  ：一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种心理感觉，完全取决消费者本人的感觉。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kumimoji="1" lang="zh-CN" altLang="en-US" sz="2800" b="1" dirty="0" smtClean="0">
                <a:solidFill>
                  <a:srgbClr val="136F22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kumimoji="1" lang="zh-CN" altLang="en-US" sz="2800" b="1" dirty="0">
                <a:solidFill>
                  <a:srgbClr val="136F22"/>
                </a:solidFill>
                <a:latin typeface="黑体" pitchFamily="2" charset="-122"/>
                <a:ea typeface="黑体" pitchFamily="2" charset="-122"/>
              </a:rPr>
              <a:t>“</a:t>
            </a:r>
            <a:r>
              <a:rPr kumimoji="1" lang="zh-CN" altLang="en-US" sz="2800" b="1" dirty="0">
                <a:solidFill>
                  <a:srgbClr val="136F22"/>
                </a:solidFill>
                <a:latin typeface="宋体" pitchFamily="2" charset="-122"/>
                <a:ea typeface="宋体" pitchFamily="2" charset="-122"/>
              </a:rPr>
              <a:t>萝卜白菜，各有所爱”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kumimoji="1" lang="zh-CN" altLang="en-US" sz="2800" b="1" dirty="0">
                <a:solidFill>
                  <a:srgbClr val="136F22"/>
                </a:solidFill>
                <a:latin typeface="宋体" pitchFamily="2" charset="-122"/>
                <a:ea typeface="宋体" pitchFamily="2" charset="-122"/>
              </a:rPr>
              <a:t> “甲之砒霜，乙之佳肴”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宋体" pitchFamily="2" charset="-122"/>
              <a:ea typeface="宋体" pitchFamily="2" charset="-122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zh-CN" altLang="en-US" sz="1900" dirty="0">
              <a:latin typeface="黑体" pitchFamily="2" charset="-122"/>
              <a:ea typeface="黑体" pitchFamily="2" charset="-122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en-US" altLang="zh-CN" sz="1900" dirty="0">
              <a:latin typeface="黑体" pitchFamily="2" charset="-122"/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9049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404664"/>
            <a:ext cx="5903912" cy="522288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zh-CN" altLang="en-US" dirty="0" smtClean="0"/>
              <a:t>对效用的理解</a:t>
            </a:r>
            <a:r>
              <a:rPr lang="en-US" altLang="zh-CN" sz="2400" dirty="0" smtClean="0"/>
              <a:t>——《</a:t>
            </a:r>
            <a:r>
              <a:rPr lang="zh-CN" altLang="en-US" sz="2400" dirty="0" smtClean="0"/>
              <a:t>最好吃的东西</a:t>
            </a:r>
            <a:r>
              <a:rPr lang="en-US" altLang="zh-CN" sz="2400" dirty="0" smtClean="0"/>
              <a:t>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7993062" cy="3671888"/>
          </a:xfrm>
          <a:noFill/>
          <a:ln w="317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660033"/>
              </a:buClr>
              <a:buSzPct val="90000"/>
              <a:buFont typeface="Wingdings" pitchFamily="2" charset="2"/>
              <a:buChar char="n"/>
            </a:pPr>
            <a:r>
              <a:rPr lang="zh-CN" altLang="en-US" sz="1900" b="1" smtClean="0"/>
              <a:t>兔子和猫争论，世界上什么东西最好吃。兔子说，“世界上萝卜最好吃。萝卜又甜又脆又解渴，我一想起萝卜就要流口水。”</a:t>
            </a:r>
          </a:p>
          <a:p>
            <a:pPr eaLnBrk="1" hangingPunct="1">
              <a:lnSpc>
                <a:spcPct val="110000"/>
              </a:lnSpc>
              <a:buClr>
                <a:srgbClr val="660033"/>
              </a:buClr>
              <a:buSzPct val="90000"/>
              <a:buFont typeface="Wingdings" pitchFamily="2" charset="2"/>
              <a:buChar char="n"/>
            </a:pPr>
            <a:r>
              <a:rPr lang="zh-CN" altLang="en-US" sz="1900" b="1" smtClean="0"/>
              <a:t>猫不同意，说，“世界上最好吃的东西是老鼠。老鼠的肉非常嫩，嚼起来又酥又松，味道美极了！”</a:t>
            </a:r>
          </a:p>
          <a:p>
            <a:pPr eaLnBrk="1" hangingPunct="1">
              <a:lnSpc>
                <a:spcPct val="110000"/>
              </a:lnSpc>
              <a:buClr>
                <a:srgbClr val="660033"/>
              </a:buClr>
              <a:buSzPct val="90000"/>
              <a:buFont typeface="Wingdings" pitchFamily="2" charset="2"/>
              <a:buChar char="n"/>
            </a:pPr>
            <a:r>
              <a:rPr lang="zh-CN" altLang="en-US" sz="1900" b="1" smtClean="0"/>
              <a:t>兔子和猫争论不休、相持不下，跑去请猴子评理。</a:t>
            </a:r>
          </a:p>
          <a:p>
            <a:pPr eaLnBrk="1" hangingPunct="1">
              <a:lnSpc>
                <a:spcPct val="110000"/>
              </a:lnSpc>
              <a:buClr>
                <a:srgbClr val="660033"/>
              </a:buClr>
              <a:buSzPct val="90000"/>
              <a:buFont typeface="Wingdings" pitchFamily="2" charset="2"/>
              <a:buChar char="n"/>
            </a:pPr>
            <a:r>
              <a:rPr lang="zh-CN" altLang="en-US" sz="1900" b="1" smtClean="0"/>
              <a:t>猴子听了，不由得大笑起来：“瞧你们这两个傻瓜蛋，连这点儿常识都不懂！世界上最好吃的东西是什么？是桃子！桃子不但美味可口，而且长得漂亮。我每天做梦都梦见吃桃子。”</a:t>
            </a:r>
          </a:p>
          <a:p>
            <a:pPr eaLnBrk="1" hangingPunct="1">
              <a:lnSpc>
                <a:spcPct val="110000"/>
              </a:lnSpc>
              <a:buClr>
                <a:srgbClr val="660033"/>
              </a:buClr>
              <a:buSzPct val="90000"/>
              <a:buFont typeface="Wingdings" pitchFamily="2" charset="2"/>
              <a:buChar char="n"/>
            </a:pPr>
            <a:r>
              <a:rPr lang="zh-CN" altLang="en-US" sz="1900" b="1" smtClean="0"/>
              <a:t>兔子和猫听了，全都直摇头。那么，世界上到底什么东西最好吃？</a:t>
            </a:r>
          </a:p>
        </p:txBody>
      </p:sp>
      <p:sp>
        <p:nvSpPr>
          <p:cNvPr id="20485" name="日期占位符 5"/>
          <p:cNvSpPr>
            <a:spLocks noGrp="1"/>
          </p:cNvSpPr>
          <p:nvPr>
            <p:ph type="dt" sz="quarter" idx="4294967295"/>
          </p:nvPr>
        </p:nvSpPr>
        <p:spPr>
          <a:xfrm>
            <a:off x="6477000" y="6597650"/>
            <a:ext cx="2667000" cy="2603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20486" name="页脚占位符 6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</a:p>
        </p:txBody>
      </p:sp>
      <p:sp>
        <p:nvSpPr>
          <p:cNvPr id="118789" name="Rectangle 5" descr="信纸"/>
          <p:cNvSpPr>
            <a:spLocks noChangeArrowheads="1"/>
          </p:cNvSpPr>
          <p:nvPr/>
        </p:nvSpPr>
        <p:spPr bwMode="auto">
          <a:xfrm>
            <a:off x="468313" y="5029200"/>
            <a:ext cx="7993062" cy="1006475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38100">
            <a:solidFill>
              <a:srgbClr val="CC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rgbClr val="3366FF"/>
              </a:buClr>
              <a:buSzPct val="95000"/>
              <a:buFont typeface="Wingdings" pitchFamily="2" charset="2"/>
              <a:buChar char="n"/>
            </a:pPr>
            <a:r>
              <a:rPr lang="zh-CN" altLang="en-US" sz="2400" b="1"/>
              <a:t>说明效用完全是个人的心理感觉。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3366FF"/>
              </a:buClr>
              <a:buSzPct val="95000"/>
              <a:buFont typeface="Wingdings" pitchFamily="2" charset="2"/>
              <a:buChar char="n"/>
            </a:pPr>
            <a:r>
              <a:rPr lang="zh-CN" altLang="en-US" sz="2400" b="1"/>
              <a:t>不同的偏好决定了对同一种商品效用大小的不同评价。</a:t>
            </a:r>
          </a:p>
        </p:txBody>
      </p:sp>
    </p:spTree>
    <p:extLst>
      <p:ext uri="{BB962C8B-B14F-4D97-AF65-F5344CB8AC3E}">
        <p14:creationId xmlns:p14="http://schemas.microsoft.com/office/powerpoint/2010/main" val="175061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476672"/>
            <a:ext cx="5616575" cy="522288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dirty="0" smtClean="0"/>
              <a:t>对效用的理解</a:t>
            </a:r>
            <a:r>
              <a:rPr lang="en-US" altLang="zh-CN" sz="2400" dirty="0" smtClean="0"/>
              <a:t>——《</a:t>
            </a:r>
            <a:r>
              <a:rPr lang="zh-CN" altLang="en-US" sz="2400" dirty="0" smtClean="0">
                <a:ea typeface="楷体_GB2312"/>
                <a:cs typeface="楷体_GB2312"/>
              </a:rPr>
              <a:t>钻石和木碗</a:t>
            </a:r>
            <a:r>
              <a:rPr lang="en-US" altLang="zh-CN" sz="2400" dirty="0" smtClean="0">
                <a:ea typeface="楷体_GB2312"/>
                <a:cs typeface="楷体_GB2312"/>
              </a:rPr>
              <a:t>》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196975"/>
            <a:ext cx="8134350" cy="4176713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zh-CN" altLang="en-US" sz="2000" b="1" smtClean="0"/>
              <a:t>一个穷人家徒四壁，只得头顶着一只旧木碗四处流浪。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zh-CN" altLang="en-US" sz="2000" b="1" smtClean="0"/>
              <a:t>一天，穷人上一只渔船去帮工。不幸的是，渔船在航行中遇到了特大风浪，船上的人几乎都淹死了，穷人幸免遇难。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zh-CN" altLang="en-US" sz="2000" b="1" smtClean="0"/>
              <a:t>穷人被海水冲到一个小岛上，岛上的酋长看见穷人头顶的木碗，感到非常新奇，便用一大口袋最好的珍珠宝石换走了木碗，派人把穷人送回了家。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zh-CN" altLang="en-US" sz="2000" b="1" smtClean="0"/>
              <a:t>一个富翁听到了穷人的奇遇，心中暗想，一只木碗都能换回这么多宝贝，如果我送去很多可口的食物，该换回多少宝贝！”于是，富翁装了满满一船山珍海味和美酒，找到了穷人去过的小岛。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zh-CN" altLang="en-US" sz="2000" b="1" smtClean="0"/>
              <a:t>酋长接受了富人送来的礼物，品尝之后赞不绝口，声称要送给他最珍贵的东西。富人心中暗自得意。一抬头，富人猛然看见酋长双手捧着的“珍贵礼物”，不由得愣住了！</a:t>
            </a:r>
          </a:p>
        </p:txBody>
      </p:sp>
      <p:sp>
        <p:nvSpPr>
          <p:cNvPr id="21510" name="日期占位符 5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21860" name="Rectangle 4" descr="信纸"/>
          <p:cNvSpPr>
            <a:spLocks noChangeArrowheads="1"/>
          </p:cNvSpPr>
          <p:nvPr/>
        </p:nvSpPr>
        <p:spPr bwMode="auto">
          <a:xfrm>
            <a:off x="457200" y="5562600"/>
            <a:ext cx="8147050" cy="531813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38100">
            <a:solidFill>
              <a:srgbClr val="CC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rgbClr val="3366FF"/>
              </a:buClr>
              <a:buSzPct val="95000"/>
              <a:buFont typeface="Wingdings" pitchFamily="2" charset="2"/>
              <a:buChar char="n"/>
            </a:pPr>
            <a:r>
              <a:rPr lang="zh-CN" altLang="en-US" sz="2400"/>
              <a:t>说明物以稀为贵。</a:t>
            </a:r>
          </a:p>
        </p:txBody>
      </p:sp>
    </p:spTree>
    <p:extLst>
      <p:ext uri="{BB962C8B-B14F-4D97-AF65-F5344CB8AC3E}">
        <p14:creationId xmlns:p14="http://schemas.microsoft.com/office/powerpoint/2010/main" val="2802376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5"/>
          <p:cNvSpPr>
            <a:spLocks noGrp="1" noChangeArrowheads="1"/>
          </p:cNvSpPr>
          <p:nvPr>
            <p:ph type="title"/>
          </p:nvPr>
        </p:nvSpPr>
        <p:spPr>
          <a:xfrm>
            <a:off x="3540092" y="274638"/>
            <a:ext cx="4056244" cy="796925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sz="3200" dirty="0" smtClean="0"/>
              <a:t>效用及其特点</a:t>
            </a:r>
          </a:p>
        </p:txBody>
      </p:sp>
      <p:sp>
        <p:nvSpPr>
          <p:cNvPr id="22530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22531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28625" y="10715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sz="2800" kern="0" dirty="0">
                <a:latin typeface="黑体" pitchFamily="49" charset="-122"/>
              </a:rPr>
              <a:t>（</a:t>
            </a:r>
            <a:r>
              <a:rPr lang="en-US" altLang="zh-CN" sz="2800" kern="0" dirty="0">
                <a:latin typeface="黑体" pitchFamily="49" charset="-122"/>
              </a:rPr>
              <a:t>2</a:t>
            </a:r>
            <a:r>
              <a:rPr lang="zh-CN" altLang="en-US" sz="2800" kern="0" dirty="0">
                <a:latin typeface="黑体" pitchFamily="49" charset="-122"/>
              </a:rPr>
              <a:t>）</a:t>
            </a:r>
            <a:r>
              <a:rPr lang="zh-CN" altLang="en-US" sz="2800" b="1" u="sng" kern="0" dirty="0">
                <a:solidFill>
                  <a:srgbClr val="0000FF"/>
                </a:solidFill>
                <a:latin typeface="黑体" pitchFamily="49" charset="-122"/>
              </a:rPr>
              <a:t>相对性</a:t>
            </a:r>
            <a:r>
              <a:rPr lang="zh-CN" altLang="en-US" sz="2800" b="1" u="sng" kern="0" dirty="0">
                <a:latin typeface="黑体" pitchFamily="49" charset="-122"/>
              </a:rPr>
              <a:t>（因人、因时、因地而异）</a:t>
            </a:r>
            <a:endParaRPr kumimoji="1" lang="zh-CN" altLang="en-US" sz="2800" b="1" kern="0" dirty="0">
              <a:solidFill>
                <a:srgbClr val="136F22"/>
              </a:solidFill>
              <a:latin typeface="黑体" pitchFamily="49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kumimoji="1" lang="zh-CN" altLang="en-US" sz="2800" b="1" kern="0" dirty="0">
                <a:solidFill>
                  <a:srgbClr val="136F22"/>
                </a:solidFill>
                <a:latin typeface="黑体" pitchFamily="49" charset="-122"/>
              </a:rPr>
              <a:t> “渴时一杯胜甘露，醉后添杯不如无”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zh-CN" altLang="en-US" sz="3700" b="1" kern="0" dirty="0">
              <a:solidFill>
                <a:srgbClr val="136F22"/>
              </a:solidFill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 sz="3200" b="1" kern="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zh-CN" altLang="en-US" sz="3200" kern="0" dirty="0">
              <a:solidFill>
                <a:schemeClr val="bg2"/>
              </a:solidFill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zh-CN" altLang="en-US" sz="320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kumimoji="1" lang="en-US" altLang="zh-CN" sz="3200" kern="0" dirty="0">
              <a:latin typeface="+mn-lt"/>
              <a:ea typeface="+mn-ea"/>
            </a:endParaRPr>
          </a:p>
        </p:txBody>
      </p:sp>
      <p:grpSp>
        <p:nvGrpSpPr>
          <p:cNvPr id="22534" name="Group 12"/>
          <p:cNvGrpSpPr>
            <a:grpSpLocks/>
          </p:cNvGrpSpPr>
          <p:nvPr/>
        </p:nvGrpSpPr>
        <p:grpSpPr bwMode="auto">
          <a:xfrm>
            <a:off x="428625" y="2143125"/>
            <a:ext cx="8497888" cy="4221163"/>
            <a:chOff x="0" y="0"/>
            <a:chExt cx="5760" cy="4320"/>
          </a:xfrm>
        </p:grpSpPr>
        <p:pic>
          <p:nvPicPr>
            <p:cNvPr id="22535" name="Picture 13" descr="桥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6" name="Picture 14" descr="youmochahua1_0331">
              <a:hlinkClick r:id="rId3" tooltip="图片名称：历史人物矢量矢量图&#10;作    者：一条龙&#10;更新时间：2006-5-6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7" y="2387"/>
              <a:ext cx="1451" cy="1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7" name="Picture 15" descr="youmochahua1_0257">
              <a:hlinkClick r:id="rId5" tooltip="图片名称：古代人物漫画矢量图&#10;作    者：一条龙&#10;更新时间：2006-5-6"/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2341"/>
              <a:ext cx="1497" cy="1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8" name="AutoShape 16"/>
            <p:cNvSpPr>
              <a:spLocks noChangeArrowheads="1"/>
            </p:cNvSpPr>
            <p:nvPr/>
          </p:nvSpPr>
          <p:spPr bwMode="auto">
            <a:xfrm>
              <a:off x="431" y="527"/>
              <a:ext cx="1950" cy="1134"/>
            </a:xfrm>
            <a:prstGeom prst="wedgeEllipseCallout">
              <a:avLst>
                <a:gd name="adj1" fmla="val 19486"/>
                <a:gd name="adj2" fmla="val 100972"/>
              </a:avLst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zh-CN" altLang="en-US" sz="2000" b="1">
                  <a:ea typeface="华文新魏" pitchFamily="2" charset="-122"/>
                </a:rPr>
                <a:t>庄子</a:t>
              </a:r>
              <a:r>
                <a:rPr lang="zh-CN" altLang="en-US" sz="2000" b="1">
                  <a:solidFill>
                    <a:srgbClr val="0000FF"/>
                  </a:solidFill>
                  <a:ea typeface="华文新魏" pitchFamily="2" charset="-122"/>
                </a:rPr>
                <a:t>：“鲦鱼出游从容，是鱼之乐也。”</a:t>
              </a:r>
            </a:p>
          </p:txBody>
        </p:sp>
        <p:sp>
          <p:nvSpPr>
            <p:cNvPr id="22539" name="AutoShape 17"/>
            <p:cNvSpPr>
              <a:spLocks noChangeArrowheads="1"/>
            </p:cNvSpPr>
            <p:nvPr/>
          </p:nvSpPr>
          <p:spPr bwMode="auto">
            <a:xfrm>
              <a:off x="3243" y="527"/>
              <a:ext cx="1860" cy="1179"/>
            </a:xfrm>
            <a:prstGeom prst="cloudCallout">
              <a:avLst>
                <a:gd name="adj1" fmla="val -13227"/>
                <a:gd name="adj2" fmla="val 98259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zh-CN" altLang="en-US" sz="2000" b="1">
                  <a:ea typeface="华文新魏" pitchFamily="2" charset="-122"/>
                </a:rPr>
                <a:t>惠子</a:t>
              </a:r>
              <a:r>
                <a:rPr lang="zh-CN" altLang="en-US" sz="2000" b="1">
                  <a:solidFill>
                    <a:srgbClr val="0000FF"/>
                  </a:solidFill>
                  <a:ea typeface="华文新魏" pitchFamily="2" charset="-122"/>
                </a:rPr>
                <a:t>：“子非鱼，安知鱼之乐”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8974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404664"/>
            <a:ext cx="5256213" cy="6477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dirty="0" smtClean="0"/>
              <a:t>对效用的理解</a:t>
            </a:r>
            <a:r>
              <a:rPr lang="en-US" altLang="zh-CN" sz="2400" dirty="0" smtClean="0"/>
              <a:t>——《</a:t>
            </a:r>
            <a:r>
              <a:rPr lang="zh-CN" altLang="en-US" sz="2400" dirty="0" smtClean="0"/>
              <a:t>傻子地主</a:t>
            </a:r>
            <a:r>
              <a:rPr lang="en-US" altLang="zh-CN" sz="2400" dirty="0" smtClean="0"/>
              <a:t>》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134350" cy="3600450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CN" altLang="en-US" sz="1800" b="1" smtClean="0"/>
              <a:t>从前，某地闹起了水灾，洪水吞没了土地和房屋。人们纷纷爬上了山顶和大树，想要逃脱这场灾难。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1800" b="1" smtClean="0"/>
              <a:t>在一棵大树上，地主和长工聚集到一起。地主紧紧地抱着一盒金子 ，警惕地注视着长工的一举一动，害怕长工会趁机把金子抢走。长工则提着一篮玉米面饼，呆呆地看着滔滔大水。除了这篮面饼，长工已一无所有了。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1800" b="1" smtClean="0"/>
              <a:t>几天过去了，四处仍旧是白茫茫一片。长工饿了就吃几口饼，地主饿了却只有看着金子发呆。地主舍不得用金子去换饼，长工也不愿白白地把饼送给地主。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1800" b="1" smtClean="0"/>
              <a:t>又几天过去了，大水悄悄退走了。长工高兴地爬到树下，地主却静静地躺着，永远留在大树上了。</a:t>
            </a:r>
          </a:p>
        </p:txBody>
      </p:sp>
      <p:sp>
        <p:nvSpPr>
          <p:cNvPr id="120837" name="Rectangle 5" descr="信纸"/>
          <p:cNvSpPr>
            <a:spLocks noChangeArrowheads="1"/>
          </p:cNvSpPr>
          <p:nvPr/>
        </p:nvSpPr>
        <p:spPr bwMode="auto">
          <a:xfrm>
            <a:off x="468313" y="5157788"/>
            <a:ext cx="8135937" cy="1006475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38100">
            <a:solidFill>
              <a:srgbClr val="CC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rgbClr val="3366FF"/>
              </a:buClr>
              <a:buSzPct val="95000"/>
              <a:buFont typeface="Wingdings" pitchFamily="2" charset="2"/>
              <a:buChar char="n"/>
            </a:pPr>
            <a:r>
              <a:rPr lang="zh-CN" altLang="en-US" sz="2400" b="1"/>
              <a:t>说明效用因时因地而异。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rgbClr val="3366FF"/>
              </a:buClr>
              <a:buSzPct val="95000"/>
              <a:buFont typeface="Wingdings" pitchFamily="2" charset="2"/>
              <a:buChar char="n"/>
            </a:pPr>
            <a:endParaRPr lang="en-US" altLang="zh-CN" sz="2400" b="1"/>
          </a:p>
        </p:txBody>
      </p:sp>
    </p:spTree>
    <p:extLst>
      <p:ext uri="{BB962C8B-B14F-4D97-AF65-F5344CB8AC3E}">
        <p14:creationId xmlns:p14="http://schemas.microsoft.com/office/powerpoint/2010/main" val="3652496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>
          <a:xfrm>
            <a:off x="3419872" y="274638"/>
            <a:ext cx="3816424" cy="634082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zh-CN" altLang="en-US" dirty="0" smtClean="0"/>
              <a:t>两种效用理论</a:t>
            </a:r>
          </a:p>
        </p:txBody>
      </p:sp>
      <p:sp>
        <p:nvSpPr>
          <p:cNvPr id="11268" name="Rectangle 5" descr="蓝色面巾纸"/>
          <p:cNvSpPr>
            <a:spLocks noGrp="1" noChangeArrowheads="1"/>
          </p:cNvSpPr>
          <p:nvPr>
            <p:ph idx="1"/>
          </p:nvPr>
        </p:nvSpPr>
        <p:spPr>
          <a:xfrm>
            <a:off x="544513" y="1265238"/>
            <a:ext cx="7989887" cy="2087562"/>
          </a:xfrm>
          <a:blipFill dpi="0" rotWithShape="0">
            <a:blip r:embed="rId3" cstate="print"/>
            <a:srcRect/>
            <a:tile tx="0" ty="0" sx="100000" sy="100000" flip="none" algn="tl"/>
          </a:blipFill>
          <a:ln w="76200">
            <a:solidFill>
              <a:srgbClr val="336600"/>
            </a:solidFill>
          </a:ln>
        </p:spPr>
        <p:txBody>
          <a:bodyPr/>
          <a:lstStyle/>
          <a:p>
            <a:pPr marL="0" indent="0" eaLnBrk="1" hangingPunct="1">
              <a:defRPr/>
            </a:pPr>
            <a:r>
              <a:rPr lang="zh-CN" altLang="en-US" sz="2400" kern="1200" dirty="0" smtClean="0">
                <a:solidFill>
                  <a:srgbClr val="FF0000"/>
                </a:solidFill>
                <a:latin typeface="Arial" charset="0"/>
              </a:rPr>
              <a:t>基数效用</a:t>
            </a:r>
            <a:r>
              <a:rPr lang="zh-CN" altLang="en-US" sz="2400" b="1" dirty="0" smtClean="0"/>
              <a:t>（</a:t>
            </a:r>
            <a:r>
              <a:rPr lang="en-US" altLang="zh-CN" sz="2400" b="1" dirty="0" smtClean="0"/>
              <a:t>cardinal utility</a:t>
            </a:r>
            <a:r>
              <a:rPr lang="zh-CN" altLang="en-US" sz="2400" b="1" dirty="0" smtClean="0"/>
              <a:t>）：</a:t>
            </a:r>
            <a:r>
              <a:rPr lang="zh-CN" altLang="en-US" sz="2400" dirty="0" smtClean="0"/>
              <a:t> </a:t>
            </a:r>
          </a:p>
          <a:p>
            <a:pPr marL="0" indent="0" eaLnBrk="1" hangingPunct="1">
              <a:defRPr/>
            </a:pPr>
            <a:r>
              <a:rPr lang="zh-CN" altLang="en-US" sz="2400" dirty="0" smtClean="0"/>
              <a:t>效用的大小可以用基数（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）来表示，可以计量并加总求和。</a:t>
            </a:r>
          </a:p>
          <a:p>
            <a:pPr marL="0" indent="0" eaLnBrk="1" hangingPunct="1">
              <a:defRPr/>
            </a:pPr>
            <a:r>
              <a:rPr lang="zh-CN" altLang="en-US" sz="2400" dirty="0" smtClean="0"/>
              <a:t>基数效用论采用的是</a:t>
            </a:r>
            <a:r>
              <a:rPr lang="zh-CN" altLang="en-US" sz="2400" b="1" dirty="0" smtClean="0"/>
              <a:t>边际效用分析法</a:t>
            </a:r>
            <a:r>
              <a:rPr lang="zh-CN" altLang="en-US" sz="2400" dirty="0" smtClean="0"/>
              <a:t>。 </a:t>
            </a:r>
          </a:p>
        </p:txBody>
      </p:sp>
      <p:sp>
        <p:nvSpPr>
          <p:cNvPr id="344070" name="Rectangle 6" descr="蓝色面巾纸"/>
          <p:cNvSpPr>
            <a:spLocks noChangeArrowheads="1"/>
          </p:cNvSpPr>
          <p:nvPr/>
        </p:nvSpPr>
        <p:spPr bwMode="auto">
          <a:xfrm>
            <a:off x="533400" y="3657600"/>
            <a:ext cx="7997825" cy="2322513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76200">
            <a:solidFill>
              <a:srgbClr val="33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l"/>
            </a:pPr>
            <a:r>
              <a:rPr lang="zh-CN" altLang="en-US" sz="2400">
                <a:solidFill>
                  <a:srgbClr val="FF0000"/>
                </a:solidFill>
              </a:rPr>
              <a:t>序数效用</a:t>
            </a:r>
            <a:r>
              <a:rPr lang="zh-CN" altLang="en-US" sz="2400" b="1">
                <a:solidFill>
                  <a:srgbClr val="008844"/>
                </a:solidFill>
              </a:rPr>
              <a:t>（</a:t>
            </a:r>
            <a:r>
              <a:rPr lang="en-US" altLang="zh-CN" sz="2400" b="1">
                <a:solidFill>
                  <a:srgbClr val="008844"/>
                </a:solidFill>
              </a:rPr>
              <a:t>ordinal utility</a:t>
            </a:r>
            <a:r>
              <a:rPr lang="zh-CN" altLang="en-US" sz="2400" b="1">
                <a:solidFill>
                  <a:srgbClr val="008844"/>
                </a:solidFill>
              </a:rPr>
              <a:t>）：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l"/>
            </a:pPr>
            <a:r>
              <a:rPr lang="zh-CN" altLang="en-US" sz="2400"/>
              <a:t>效用作为一种心理现象无法计量，也不能加总求和，只能表示出满足程度的高低与顺序，效用只能用序数（第一，第二，第三，</a:t>
            </a:r>
            <a:r>
              <a:rPr lang="en-US" altLang="zh-CN" sz="2400"/>
              <a:t>……</a:t>
            </a:r>
            <a:r>
              <a:rPr lang="zh-CN" altLang="en-US" sz="2400"/>
              <a:t>）来表示。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l"/>
            </a:pPr>
            <a:r>
              <a:rPr lang="zh-CN" altLang="en-US" sz="2400"/>
              <a:t>序数效用论采用的是</a:t>
            </a:r>
            <a:r>
              <a:rPr lang="zh-CN" altLang="en-US" sz="2400" b="1">
                <a:solidFill>
                  <a:srgbClr val="660033"/>
                </a:solidFill>
              </a:rPr>
              <a:t>无差异曲线分析法</a:t>
            </a:r>
            <a:r>
              <a:rPr lang="zh-CN" altLang="en-US" sz="240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02622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7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132856"/>
            <a:ext cx="6408712" cy="2308324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效用的概念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效用的特征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 smtClean="0">
                <a:solidFill>
                  <a:srgbClr val="0000FF"/>
                </a:solidFill>
              </a:rPr>
              <a:t>两种效用理论</a:t>
            </a:r>
            <a:endParaRPr lang="en-US" altLang="zh-CN" sz="3200" dirty="0" smtClean="0">
              <a:solidFill>
                <a:srgbClr val="0000FF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03848" y="548680"/>
            <a:ext cx="2016224" cy="79208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C00000"/>
                </a:solidFill>
              </a:rPr>
              <a:t>总   结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9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矩形 6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964" y="1196752"/>
            <a:ext cx="5651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矩形 7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631" y="2060848"/>
            <a:ext cx="6092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71"/>
          <p:cNvSpPr txBox="1">
            <a:spLocks noChangeArrowheads="1"/>
          </p:cNvSpPr>
          <p:nvPr/>
        </p:nvSpPr>
        <p:spPr bwMode="auto">
          <a:xfrm>
            <a:off x="3032893" y="2133873"/>
            <a:ext cx="521493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任务二  春晚怪圈：边际效用递减规律</a:t>
            </a:r>
          </a:p>
        </p:txBody>
      </p:sp>
      <p:pic>
        <p:nvPicPr>
          <p:cNvPr id="7172" name="任意多边形 3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5" y="1052736"/>
            <a:ext cx="2619375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71"/>
          <p:cNvSpPr txBox="1">
            <a:spLocks noChangeArrowheads="1"/>
          </p:cNvSpPr>
          <p:nvPr/>
        </p:nvSpPr>
        <p:spPr bwMode="auto">
          <a:xfrm>
            <a:off x="3533527" y="1241202"/>
            <a:ext cx="46434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任务一  萝卜青菜各有所爱：效用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4" name="矩形 6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1904281" y="4049514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任务四  </a:t>
            </a: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吃亏还是占便宜：消费者剩余</a:t>
            </a:r>
          </a:p>
        </p:txBody>
      </p:sp>
      <p:pic>
        <p:nvPicPr>
          <p:cNvPr id="11" name="矩形 67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769" y="2996952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1"/>
          <p:cNvSpPr txBox="1">
            <a:spLocks noChangeArrowheads="1"/>
          </p:cNvSpPr>
          <p:nvPr/>
        </p:nvSpPr>
        <p:spPr bwMode="auto">
          <a:xfrm>
            <a:off x="2461394" y="3041402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任务三 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买</a:t>
            </a:r>
            <a:r>
              <a:rPr lang="en-US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</a:t>
            </a:r>
            <a:r>
              <a:rPr lang="zh-CN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还是买零食：无差异曲线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855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09258"/>
            <a:ext cx="7056784" cy="166199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kern="100" dirty="0" smtClean="0"/>
          </a:p>
          <a:p>
            <a:pPr>
              <a:lnSpc>
                <a:spcPct val="150000"/>
              </a:lnSpc>
            </a:pPr>
            <a:r>
              <a:rPr lang="zh-CN" altLang="en-US" sz="3200" kern="100" dirty="0" smtClean="0">
                <a:solidFill>
                  <a:srgbClr val="0000FF"/>
                </a:solidFill>
              </a:rPr>
              <a:t>请用生活中的例子来说明效用的特征</a:t>
            </a:r>
            <a:endParaRPr lang="en-US" altLang="zh-CN" sz="3200" kern="1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kern="100" dirty="0" smtClean="0"/>
          </a:p>
        </p:txBody>
      </p:sp>
      <p:sp>
        <p:nvSpPr>
          <p:cNvPr id="4" name="椭圆 3"/>
          <p:cNvSpPr/>
          <p:nvPr/>
        </p:nvSpPr>
        <p:spPr>
          <a:xfrm>
            <a:off x="3779912" y="476672"/>
            <a:ext cx="2376264" cy="792088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</a:rPr>
              <a:t>作  业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教学目标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、了解效用的概念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 </a:t>
            </a:r>
          </a:p>
          <a:p>
            <a:pPr marL="0" indent="0">
              <a:buNone/>
            </a:pPr>
            <a:r>
              <a:rPr lang="en-US" altLang="zh-CN" dirty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2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、掌握效用的特点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重点</a:t>
            </a:r>
            <a:r>
              <a:rPr lang="zh-CN" altLang="en-US" b="1" dirty="0">
                <a:solidFill>
                  <a:srgbClr val="C00000"/>
                </a:solidFill>
              </a:rPr>
              <a:t>：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效用的特点</a:t>
            </a:r>
          </a:p>
        </p:txBody>
      </p:sp>
    </p:spTree>
    <p:extLst>
      <p:ext uri="{BB962C8B-B14F-4D97-AF65-F5344CB8AC3E}">
        <p14:creationId xmlns:p14="http://schemas.microsoft.com/office/powerpoint/2010/main" val="26295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3923928" y="908720"/>
            <a:ext cx="4645273" cy="710530"/>
          </a:xfrm>
        </p:spPr>
        <p:txBody>
          <a:bodyPr/>
          <a:lstStyle/>
          <a:p>
            <a:pPr eaLnBrk="1" hangingPunct="1"/>
            <a:r>
              <a:rPr lang="en-US" altLang="zh-CN" sz="30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--</a:t>
            </a:r>
            <a:r>
              <a:rPr lang="zh-CN" altLang="en-US" sz="30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为什么水要比钻石便宜？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2987675" y="1773238"/>
            <a:ext cx="5976938" cy="44418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b="1" dirty="0" smtClean="0">
                <a:solidFill>
                  <a:schemeClr val="accent2"/>
                </a:solidFill>
                <a:latin typeface="隶书" pitchFamily="49" charset="-122"/>
                <a:ea typeface="隶书" pitchFamily="49" charset="-122"/>
              </a:rPr>
              <a:t>   </a:t>
            </a:r>
            <a:r>
              <a:rPr lang="en-US" altLang="zh-CN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200</a:t>
            </a:r>
            <a:r>
              <a:rPr lang="zh-CN" altLang="en-US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多年以前，亚当</a:t>
            </a:r>
            <a:r>
              <a:rPr lang="en-US" altLang="zh-CN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·</a:t>
            </a:r>
            <a:r>
              <a:rPr lang="zh-CN" altLang="en-US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斯密在</a:t>
            </a:r>
            <a:r>
              <a:rPr lang="en-US" altLang="zh-CN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国富论</a:t>
            </a:r>
            <a:r>
              <a:rPr lang="en-US" altLang="zh-CN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400" b="1" dirty="0" smtClean="0">
                <a:solidFill>
                  <a:srgbClr val="FF33CC"/>
                </a:solidFill>
                <a:latin typeface="楷体" pitchFamily="49" charset="-122"/>
                <a:ea typeface="楷体" pitchFamily="49" charset="-122"/>
              </a:rPr>
              <a:t>中提出了价值悖论：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zh-CN" altLang="en-US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4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没有什么能比水更有用，然而水很少能交换到任何东西。相反，钻石几乎没有任何使用价值，但却经常可以交换到大量的其它物品。”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zh-CN" altLang="en-US" sz="24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   换句话说，为什么对生活如此必不可少的水几乎没有价值，而只能用作装饰的钻石却索取高昂的价格？</a:t>
            </a:r>
            <a:endParaRPr lang="zh-CN" altLang="en-US" sz="2400" dirty="0" smtClean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5362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</a:p>
        </p:txBody>
      </p:sp>
      <p:sp>
        <p:nvSpPr>
          <p:cNvPr id="15363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  <a:endParaRPr lang="en-US" altLang="zh-CN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15366" name="Picture 4" descr="u=4206665235,2111797627&amp;fm=0&amp;gp=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16113"/>
            <a:ext cx="2663825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5" descr="u=3585810928,3772715991&amp;fm=0&amp;gp=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5"/>
            <a:ext cx="2916238" cy="1844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white">
          <a:xfrm>
            <a:off x="3491879" y="345158"/>
            <a:ext cx="3528393" cy="5635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zh-CN" altLang="en-US" sz="3600" b="1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价值悖论</a:t>
            </a:r>
            <a:endParaRPr lang="en-US" altLang="zh-CN" sz="36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992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日期占位符 3"/>
          <p:cNvSpPr>
            <a:spLocks noGrp="1"/>
          </p:cNvSpPr>
          <p:nvPr>
            <p:ph type="dt" sz="quarter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《</a:t>
            </a:r>
            <a:r>
              <a:rPr lang="zh-CN" altLang="en-US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经济学基础</a:t>
            </a:r>
            <a:r>
              <a:rPr lang="en-US" altLang="zh-CN">
                <a:solidFill>
                  <a:schemeClr val="bg1"/>
                </a:solidFill>
                <a:latin typeface="Verdana" pitchFamily="34" charset="0"/>
                <a:ea typeface="宋体" pitchFamily="2" charset="-122"/>
              </a:rPr>
              <a:t>》</a:t>
            </a:r>
            <a:endParaRPr lang="zh-CN" altLang="en-US">
              <a:solidFill>
                <a:schemeClr val="bg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8435" name="页脚占位符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黑体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日照职业技术学院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white">
          <a:xfrm>
            <a:off x="3923928" y="260350"/>
            <a:ext cx="2916262" cy="57626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zh-CN" altLang="en-US" sz="2800" kern="0" dirty="0" smtClean="0">
                <a:latin typeface="黑体" pitchFamily="49" charset="-122"/>
                <a:cs typeface="+mj-cs"/>
              </a:rPr>
              <a:t>效用的概念</a:t>
            </a:r>
            <a:endParaRPr lang="zh-CN" altLang="en-US" sz="2800" kern="0" dirty="0">
              <a:latin typeface="黑体" pitchFamily="49" charset="-122"/>
              <a:cs typeface="+mj-cs"/>
            </a:endParaRPr>
          </a:p>
        </p:txBody>
      </p:sp>
      <p:sp>
        <p:nvSpPr>
          <p:cNvPr id="8" name="Rectangle 4" descr="蓝色面巾纸"/>
          <p:cNvSpPr>
            <a:spLocks noChangeArrowheads="1"/>
          </p:cNvSpPr>
          <p:nvPr/>
        </p:nvSpPr>
        <p:spPr bwMode="auto">
          <a:xfrm>
            <a:off x="468313" y="1196975"/>
            <a:ext cx="7991475" cy="1150938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76200">
            <a:solidFill>
              <a:srgbClr val="3366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</a:pPr>
            <a:r>
              <a:rPr lang="en-US" altLang="zh-CN" sz="2800">
                <a:solidFill>
                  <a:srgbClr val="000066"/>
                </a:solidFill>
                <a:latin typeface="宋体" pitchFamily="2" charset="-122"/>
              </a:rPr>
              <a:t>1.</a:t>
            </a:r>
            <a:r>
              <a:rPr lang="zh-CN" altLang="en-US" sz="2800">
                <a:solidFill>
                  <a:srgbClr val="000066"/>
                </a:solidFill>
                <a:latin typeface="宋体" pitchFamily="2" charset="-122"/>
              </a:rPr>
              <a:t>效用</a:t>
            </a:r>
            <a:r>
              <a:rPr lang="en-US" altLang="zh-CN" sz="2800">
                <a:solidFill>
                  <a:srgbClr val="000066"/>
                </a:solidFill>
                <a:latin typeface="宋体" pitchFamily="2" charset="-122"/>
              </a:rPr>
              <a:t>U</a:t>
            </a:r>
            <a:r>
              <a:rPr lang="zh-CN" altLang="en-US" sz="2400">
                <a:latin typeface="宋体" pitchFamily="2" charset="-122"/>
              </a:rPr>
              <a:t>（</a:t>
            </a:r>
            <a:r>
              <a:rPr lang="en-US" altLang="zh-CN" sz="2400">
                <a:latin typeface="宋体" pitchFamily="2" charset="-122"/>
              </a:rPr>
              <a:t>Utility</a:t>
            </a:r>
            <a:r>
              <a:rPr lang="zh-CN" altLang="en-US" sz="2400">
                <a:latin typeface="宋体" pitchFamily="2" charset="-122"/>
              </a:rPr>
              <a:t>）</a:t>
            </a:r>
            <a:r>
              <a:rPr lang="zh-CN" altLang="en-US" sz="3200">
                <a:latin typeface="宋体" pitchFamily="2" charset="-122"/>
              </a:rPr>
              <a:t>：</a:t>
            </a:r>
            <a:r>
              <a:rPr lang="zh-CN" altLang="en-US" sz="2800">
                <a:solidFill>
                  <a:srgbClr val="000066"/>
                </a:solidFill>
                <a:latin typeface="宋体" pitchFamily="2" charset="-122"/>
              </a:rPr>
              <a:t>消费者从商品消费中得到的满足程度。</a:t>
            </a:r>
            <a:endParaRPr lang="zh-CN" altLang="en-US" sz="2400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9" name="Rectangle 6" descr="蓝色面巾纸"/>
          <p:cNvSpPr>
            <a:spLocks noChangeArrowheads="1"/>
          </p:cNvSpPr>
          <p:nvPr/>
        </p:nvSpPr>
        <p:spPr bwMode="auto">
          <a:xfrm>
            <a:off x="468313" y="3427586"/>
            <a:ext cx="5038725" cy="122555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336600"/>
              </a:buClr>
              <a:buSzPct val="95000"/>
              <a:buFont typeface="Wingdings" pitchFamily="2" charset="2"/>
              <a:buChar char="p"/>
            </a:pPr>
            <a:r>
              <a:rPr lang="zh-CN" altLang="en-US" sz="2400" b="1" dirty="0"/>
              <a:t>完全是一种主观心理感受。  </a:t>
            </a:r>
          </a:p>
          <a:p>
            <a:pPr>
              <a:buClr>
                <a:srgbClr val="336600"/>
              </a:buClr>
              <a:buSzPct val="95000"/>
              <a:buFont typeface="Wingdings" pitchFamily="2" charset="2"/>
              <a:buChar char="p"/>
            </a:pPr>
            <a:r>
              <a:rPr lang="zh-CN" altLang="en-US" sz="2400" b="1" dirty="0"/>
              <a:t>        满足程度高，效用大；</a:t>
            </a:r>
          </a:p>
          <a:p>
            <a:pPr>
              <a:buClr>
                <a:srgbClr val="336600"/>
              </a:buClr>
              <a:buSzPct val="95000"/>
              <a:buFont typeface="Wingdings" pitchFamily="2" charset="2"/>
              <a:buChar char="p"/>
            </a:pPr>
            <a:r>
              <a:rPr lang="zh-CN" altLang="en-US" sz="2400" b="1" dirty="0"/>
              <a:t>        满足程度低，效用小。</a:t>
            </a:r>
          </a:p>
        </p:txBody>
      </p:sp>
      <p:sp>
        <p:nvSpPr>
          <p:cNvPr id="11" name="Rectangle 10" descr="蓝色面巾纸"/>
          <p:cNvSpPr>
            <a:spLocks noChangeArrowheads="1"/>
          </p:cNvSpPr>
          <p:nvPr/>
        </p:nvSpPr>
        <p:spPr bwMode="auto">
          <a:xfrm>
            <a:off x="468313" y="2492896"/>
            <a:ext cx="7991475" cy="649287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76200">
            <a:solidFill>
              <a:srgbClr val="3366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</a:pPr>
            <a:r>
              <a:rPr lang="zh-CN" altLang="en-US" sz="2400" b="1">
                <a:solidFill>
                  <a:srgbClr val="000066"/>
                </a:solidFill>
                <a:latin typeface="宋体" pitchFamily="2" charset="-122"/>
              </a:rPr>
              <a:t>消费者需求某种商品的目的是为了得到满足。</a:t>
            </a:r>
          </a:p>
        </p:txBody>
      </p:sp>
      <p:sp>
        <p:nvSpPr>
          <p:cNvPr id="13" name="Rectangle 7" descr="蓝色面巾纸"/>
          <p:cNvSpPr>
            <a:spLocks noChangeArrowheads="1"/>
          </p:cNvSpPr>
          <p:nvPr/>
        </p:nvSpPr>
        <p:spPr bwMode="auto">
          <a:xfrm>
            <a:off x="6134422" y="3789363"/>
            <a:ext cx="2686050" cy="19939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76200">
            <a:solidFill>
              <a:srgbClr val="0066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Clr>
                <a:schemeClr val="accent2"/>
              </a:buClr>
              <a:buSzPct val="95000"/>
              <a:buFont typeface="Wingdings" pitchFamily="2" charset="2"/>
              <a:buNone/>
              <a:tabLst>
                <a:tab pos="571500" algn="l"/>
              </a:tabLst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使幸福增加的有效方法是：</a:t>
            </a:r>
          </a:p>
          <a:p>
            <a:pPr>
              <a:buClr>
                <a:schemeClr val="accent2"/>
              </a:buClr>
              <a:buSzPct val="95000"/>
              <a:buFont typeface="Wingdings" pitchFamily="2" charset="2"/>
              <a:buChar char="u"/>
              <a:tabLst>
                <a:tab pos="571500" algn="l"/>
              </a:tabLst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）欲望不变而提高效用；</a:t>
            </a:r>
          </a:p>
          <a:p>
            <a:pPr>
              <a:buClr>
                <a:schemeClr val="accent2"/>
              </a:buClr>
              <a:buSzPct val="95000"/>
              <a:buFont typeface="Wingdings" pitchFamily="2" charset="2"/>
              <a:buChar char="u"/>
              <a:tabLst>
                <a:tab pos="571500" algn="l"/>
              </a:tabLst>
            </a:pP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）清心寡欲</a:t>
            </a:r>
          </a:p>
        </p:txBody>
      </p:sp>
      <p:sp>
        <p:nvSpPr>
          <p:cNvPr id="14" name="Rectangle 11" descr="信纸"/>
          <p:cNvSpPr>
            <a:spLocks noChangeArrowheads="1"/>
          </p:cNvSpPr>
          <p:nvPr/>
        </p:nvSpPr>
        <p:spPr bwMode="auto">
          <a:xfrm>
            <a:off x="827832" y="4797425"/>
            <a:ext cx="5040312" cy="1006475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3366FF"/>
              </a:buClr>
              <a:buSzPct val="95000"/>
              <a:buFont typeface="Wingdings" pitchFamily="2" charset="2"/>
              <a:buNone/>
            </a:pPr>
            <a:r>
              <a:rPr lang="en-US" altLang="zh-CN" sz="2400" b="1" dirty="0"/>
              <a:t>                                       </a:t>
            </a:r>
            <a:r>
              <a:rPr lang="en-US" altLang="zh-CN" sz="2400" b="1" dirty="0" smtClean="0"/>
              <a:t>         </a:t>
            </a:r>
            <a:r>
              <a:rPr lang="zh-CN" altLang="en-US" sz="2400" b="1" dirty="0" smtClean="0"/>
              <a:t>效用</a:t>
            </a:r>
            <a:endParaRPr lang="zh-CN" altLang="en-US" sz="2400" b="1" dirty="0"/>
          </a:p>
          <a:p>
            <a:pPr>
              <a:lnSpc>
                <a:spcPct val="80000"/>
              </a:lnSpc>
              <a:buClr>
                <a:srgbClr val="3366FF"/>
              </a:buClr>
              <a:buSzPct val="95000"/>
              <a:buFont typeface="Wingdings" pitchFamily="2" charset="2"/>
              <a:buChar char="n"/>
            </a:pPr>
            <a:r>
              <a:rPr lang="zh-CN" altLang="en-US" sz="2400" b="1" dirty="0"/>
              <a:t>萨缪尔森提出：幸福</a:t>
            </a:r>
            <a:r>
              <a:rPr lang="en-US" altLang="zh-CN" sz="2400" b="1" dirty="0"/>
              <a:t>=  ——</a:t>
            </a:r>
          </a:p>
          <a:p>
            <a:pPr>
              <a:lnSpc>
                <a:spcPct val="80000"/>
              </a:lnSpc>
              <a:buClr>
                <a:srgbClr val="3366FF"/>
              </a:buClr>
              <a:buSzPct val="95000"/>
              <a:buFont typeface="Wingdings" pitchFamily="2" charset="2"/>
              <a:buNone/>
            </a:pPr>
            <a:r>
              <a:rPr lang="en-US" altLang="zh-CN" sz="2400" b="1" dirty="0"/>
              <a:t>                                        </a:t>
            </a:r>
            <a:r>
              <a:rPr lang="en-US" altLang="zh-CN" sz="2400" b="1" dirty="0" smtClean="0"/>
              <a:t>        </a:t>
            </a:r>
            <a:r>
              <a:rPr lang="zh-CN" altLang="en-US" sz="2400" b="1" dirty="0" smtClean="0"/>
              <a:t>欲望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24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31840" y="404664"/>
            <a:ext cx="3456384" cy="648072"/>
          </a:xfrm>
          <a:solidFill>
            <a:srgbClr val="FFC000"/>
          </a:solidFill>
        </p:spPr>
        <p:txBody>
          <a:bodyPr/>
          <a:lstStyle/>
          <a:p>
            <a:r>
              <a:rPr lang="zh-CN" altLang="en-US" dirty="0" smtClean="0"/>
              <a:t>幸福的故事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关于幸福，这是一个哲学问题，一千个人眼中有一千个关于幸福的定义 </a:t>
            </a: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rgbClr val="0000FF"/>
                </a:solidFill>
              </a:rPr>
              <a:t>有人说幸福是穷人的面包，有人说它是情人的红唇，基督山伯爵说它是复仇 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经济学：幸福就是满足你的欲望</a:t>
            </a:r>
            <a:r>
              <a:rPr lang="en-US" altLang="zh-CN" dirty="0"/>
              <a:t>! 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501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274638"/>
            <a:ext cx="4680520" cy="778098"/>
          </a:xfrm>
          <a:solidFill>
            <a:srgbClr val="FFC000"/>
          </a:solidFill>
        </p:spPr>
        <p:txBody>
          <a:bodyPr/>
          <a:lstStyle/>
          <a:p>
            <a:r>
              <a:rPr lang="zh-CN" altLang="en-US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钱，能买到幸福吗？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dirty="0">
                <a:latin typeface="+mn-ea"/>
                <a:ea typeface="+mn-ea"/>
              </a:rPr>
              <a:t>经济学家罗伯特</a:t>
            </a:r>
            <a:r>
              <a:rPr lang="en-US" altLang="zh-CN" sz="2800" dirty="0">
                <a:latin typeface="+mn-ea"/>
                <a:ea typeface="+mn-ea"/>
              </a:rPr>
              <a:t>·</a:t>
            </a:r>
            <a:r>
              <a:rPr lang="zh-CN" altLang="en-US" sz="2800" dirty="0">
                <a:latin typeface="+mn-ea"/>
                <a:ea typeface="+mn-ea"/>
              </a:rPr>
              <a:t>弗兰克设计了一些有趣的试验，让人们在以下两种情况中做出选择：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  <a:ea typeface="+mn-ea"/>
              </a:rPr>
              <a:t>A</a:t>
            </a:r>
            <a:r>
              <a:rPr lang="zh-CN" altLang="en-US" sz="2800" dirty="0">
                <a:latin typeface="+mn-ea"/>
                <a:ea typeface="+mn-ea"/>
              </a:rPr>
              <a:t>：居住</a:t>
            </a:r>
            <a:r>
              <a:rPr lang="en-US" altLang="zh-CN" sz="2800" dirty="0">
                <a:latin typeface="+mn-ea"/>
                <a:ea typeface="+mn-ea"/>
              </a:rPr>
              <a:t>200</a:t>
            </a:r>
            <a:r>
              <a:rPr lang="zh-CN" altLang="en-US" sz="2800" dirty="0">
                <a:latin typeface="+mn-ea"/>
                <a:ea typeface="+mn-ea"/>
              </a:rPr>
              <a:t>平米的豪宅，但上下班要在拥挤的交通中花费</a:t>
            </a:r>
            <a:r>
              <a:rPr lang="en-US" altLang="zh-CN" sz="2800" dirty="0">
                <a:latin typeface="+mn-ea"/>
                <a:ea typeface="+mn-ea"/>
              </a:rPr>
              <a:t>1</a:t>
            </a:r>
            <a:r>
              <a:rPr lang="zh-CN" altLang="en-US" sz="2800" dirty="0">
                <a:latin typeface="+mn-ea"/>
                <a:ea typeface="+mn-ea"/>
              </a:rPr>
              <a:t>小时；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  <a:ea typeface="+mn-ea"/>
              </a:rPr>
              <a:t>B</a:t>
            </a:r>
            <a:r>
              <a:rPr lang="zh-CN" altLang="en-US" sz="2800" dirty="0">
                <a:latin typeface="+mn-ea"/>
                <a:ea typeface="+mn-ea"/>
              </a:rPr>
              <a:t>：居住</a:t>
            </a:r>
            <a:r>
              <a:rPr lang="en-US" altLang="zh-CN" sz="2800" dirty="0">
                <a:latin typeface="+mn-ea"/>
                <a:ea typeface="+mn-ea"/>
              </a:rPr>
              <a:t>100</a:t>
            </a:r>
            <a:r>
              <a:rPr lang="zh-CN" altLang="en-US" sz="2800" dirty="0">
                <a:latin typeface="+mn-ea"/>
                <a:ea typeface="+mn-ea"/>
              </a:rPr>
              <a:t>平米但上下班只要</a:t>
            </a:r>
            <a:r>
              <a:rPr lang="en-US" altLang="zh-CN" sz="2800" dirty="0">
                <a:latin typeface="+mn-ea"/>
                <a:ea typeface="+mn-ea"/>
              </a:rPr>
              <a:t>15</a:t>
            </a:r>
            <a:r>
              <a:rPr lang="zh-CN" altLang="en-US" sz="2800" dirty="0">
                <a:latin typeface="+mn-ea"/>
                <a:ea typeface="+mn-ea"/>
              </a:rPr>
              <a:t>分钟。</a:t>
            </a:r>
          </a:p>
          <a:p>
            <a:pPr>
              <a:lnSpc>
                <a:spcPct val="120000"/>
              </a:lnSpc>
            </a:pPr>
            <a:r>
              <a:rPr lang="zh-CN" altLang="en-US" sz="2800" dirty="0" smtClean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28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弗兰克</a:t>
            </a:r>
            <a:r>
              <a:rPr lang="zh-CN" altLang="en-US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发现，大多数人认为</a:t>
            </a:r>
            <a:r>
              <a:rPr lang="en-US" altLang="zh-CN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更加不幸，因为即便经过长期适应，人们还是会觉得交通压力难以忍受，并且研究数据表明，长期交通压力会抑制免疫功能，从而缩减寿命。 </a:t>
            </a:r>
          </a:p>
        </p:txBody>
      </p:sp>
    </p:spTree>
    <p:extLst>
      <p:ext uri="{BB962C8B-B14F-4D97-AF65-F5344CB8AC3E}">
        <p14:creationId xmlns:p14="http://schemas.microsoft.com/office/powerpoint/2010/main" val="306415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latin typeface="+mn-ea"/>
                <a:ea typeface="+mn-ea"/>
              </a:rPr>
              <a:t>弗兰克在另一项实验中得到了类似的结果，让人们在以下两种情况下做出选择：</a:t>
            </a: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latin typeface="+mn-ea"/>
                <a:ea typeface="+mn-ea"/>
              </a:rPr>
              <a:t>A</a:t>
            </a:r>
            <a:r>
              <a:rPr lang="zh-CN" altLang="en-US" sz="2800" b="1" dirty="0">
                <a:latin typeface="+mn-ea"/>
                <a:ea typeface="+mn-ea"/>
              </a:rPr>
              <a:t>：居住</a:t>
            </a:r>
            <a:r>
              <a:rPr lang="en-US" altLang="zh-CN" sz="2800" b="1" dirty="0">
                <a:latin typeface="+mn-ea"/>
                <a:ea typeface="+mn-ea"/>
              </a:rPr>
              <a:t>200</a:t>
            </a:r>
            <a:r>
              <a:rPr lang="zh-CN" altLang="en-US" sz="2800" b="1" dirty="0">
                <a:latin typeface="+mn-ea"/>
                <a:ea typeface="+mn-ea"/>
              </a:rPr>
              <a:t>平米但每天忙碌没有时间锻炼身体；</a:t>
            </a: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latin typeface="+mn-ea"/>
                <a:ea typeface="+mn-ea"/>
              </a:rPr>
              <a:t>B</a:t>
            </a:r>
            <a:r>
              <a:rPr lang="zh-CN" altLang="en-US" sz="2800" b="1" dirty="0">
                <a:latin typeface="+mn-ea"/>
                <a:ea typeface="+mn-ea"/>
              </a:rPr>
              <a:t>：居住</a:t>
            </a:r>
            <a:r>
              <a:rPr lang="en-US" altLang="zh-CN" sz="2800" b="1" dirty="0">
                <a:latin typeface="+mn-ea"/>
                <a:ea typeface="+mn-ea"/>
              </a:rPr>
              <a:t>100</a:t>
            </a:r>
            <a:r>
              <a:rPr lang="zh-CN" altLang="en-US" sz="2800" b="1" dirty="0">
                <a:latin typeface="+mn-ea"/>
                <a:ea typeface="+mn-ea"/>
              </a:rPr>
              <a:t>平米但每天有</a:t>
            </a:r>
            <a:r>
              <a:rPr lang="en-US" altLang="zh-CN" sz="2800" b="1" dirty="0">
                <a:latin typeface="+mn-ea"/>
                <a:ea typeface="+mn-ea"/>
              </a:rPr>
              <a:t>45</a:t>
            </a:r>
            <a:r>
              <a:rPr lang="zh-CN" altLang="en-US" sz="2800" b="1" dirty="0">
                <a:latin typeface="+mn-ea"/>
                <a:ea typeface="+mn-ea"/>
              </a:rPr>
              <a:t>分钟锻炼时间。</a:t>
            </a:r>
          </a:p>
          <a:p>
            <a:pPr>
              <a:lnSpc>
                <a:spcPct val="120000"/>
              </a:lnSpc>
            </a:pP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28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多数</a:t>
            </a:r>
            <a:r>
              <a:rPr lang="zh-CN" altLang="en-US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参加试验的人起初选择了</a:t>
            </a:r>
            <a:r>
              <a:rPr lang="en-US" altLang="zh-CN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，但后来则倾向于认为</a:t>
            </a:r>
            <a:r>
              <a:rPr lang="en-US" altLang="zh-CN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更加幸福，锻炼会使身体处于比较健康的状态，会增进幸福感</a:t>
            </a:r>
            <a:r>
              <a:rPr lang="zh-CN" altLang="en-US" sz="2800" dirty="0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800" y="274638"/>
            <a:ext cx="4680520" cy="778098"/>
          </a:xfrm>
          <a:solidFill>
            <a:srgbClr val="FFC000"/>
          </a:solidFill>
        </p:spPr>
        <p:txBody>
          <a:bodyPr/>
          <a:lstStyle/>
          <a:p>
            <a:r>
              <a:rPr lang="zh-CN" altLang="en-US" b="1" dirty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钱，能买到幸福吗？</a:t>
            </a:r>
          </a:p>
        </p:txBody>
      </p:sp>
    </p:spTree>
    <p:extLst>
      <p:ext uri="{BB962C8B-B14F-4D97-AF65-F5344CB8AC3E}">
        <p14:creationId xmlns:p14="http://schemas.microsoft.com/office/powerpoint/2010/main" val="246103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2"/>
                </a:solidFill>
              </a:rPr>
              <a:t> </a:t>
            </a:r>
            <a:r>
              <a:rPr lang="zh-CN" altLang="en-US" dirty="0" smtClean="0">
                <a:solidFill>
                  <a:schemeClr val="accent2"/>
                </a:solidFill>
              </a:rPr>
              <a:t>    </a:t>
            </a:r>
            <a:r>
              <a:rPr lang="zh-CN" altLang="en-US" dirty="0" smtClean="0"/>
              <a:t>两</a:t>
            </a:r>
            <a:r>
              <a:rPr lang="zh-CN" altLang="en-US" dirty="0"/>
              <a:t>个小偷光顾了你家，其中一个小偷偷走了你的</a:t>
            </a:r>
            <a:r>
              <a:rPr lang="en-US" altLang="zh-CN" dirty="0"/>
              <a:t>100 </a:t>
            </a:r>
            <a:r>
              <a:rPr lang="zh-CN" altLang="en-US" dirty="0"/>
              <a:t>元钱，</a:t>
            </a:r>
            <a:r>
              <a:rPr lang="zh-CN" altLang="en-US" dirty="0" smtClean="0"/>
              <a:t>而另</a:t>
            </a:r>
            <a:r>
              <a:rPr lang="zh-CN" altLang="en-US" dirty="0"/>
              <a:t>一个只是拿走了你最珍贵的相册，哪个小偷更可恨呢？哪个小偷对你幸福的损伤更大？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771800" y="274638"/>
            <a:ext cx="4680520" cy="77809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r>
              <a:rPr lang="zh-CN" altLang="en-US" b="1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钱，能买到幸福吗？</a:t>
            </a:r>
            <a:endParaRPr lang="zh-CN" altLang="en-US" b="1" dirty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463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主题5</Template>
  <TotalTime>179</TotalTime>
  <Words>2501</Words>
  <Application>Microsoft Office PowerPoint</Application>
  <PresentationFormat>全屏显示(4:3)</PresentationFormat>
  <Paragraphs>111</Paragraphs>
  <Slides>20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5" baseType="lpstr">
      <vt:lpstr>Monotype Sorts</vt:lpstr>
      <vt:lpstr>方正小标宋简体</vt:lpstr>
      <vt:lpstr>黑体</vt:lpstr>
      <vt:lpstr>华文新魏</vt:lpstr>
      <vt:lpstr>楷体</vt:lpstr>
      <vt:lpstr>楷体_GB2312</vt:lpstr>
      <vt:lpstr>隶书</vt:lpstr>
      <vt:lpstr>宋体</vt:lpstr>
      <vt:lpstr>微软雅黑</vt:lpstr>
      <vt:lpstr>Arial</vt:lpstr>
      <vt:lpstr>Calibri</vt:lpstr>
      <vt:lpstr>Verdana</vt:lpstr>
      <vt:lpstr>Wingdings</vt:lpstr>
      <vt:lpstr>主题5</vt:lpstr>
      <vt:lpstr>1_主题5</vt:lpstr>
      <vt:lpstr>项目三   消费经济学  任务1  萝卜青菜各有所爱：效用</vt:lpstr>
      <vt:lpstr>PowerPoint 演示文稿</vt:lpstr>
      <vt:lpstr>PowerPoint 演示文稿</vt:lpstr>
      <vt:lpstr>--为什么水要比钻石便宜？</vt:lpstr>
      <vt:lpstr>PowerPoint 演示文稿</vt:lpstr>
      <vt:lpstr>幸福的故事</vt:lpstr>
      <vt:lpstr>钱，能买到幸福吗？</vt:lpstr>
      <vt:lpstr>钱，能买到幸福吗？</vt:lpstr>
      <vt:lpstr>PowerPoint 演示文稿</vt:lpstr>
      <vt:lpstr>平行世界理论</vt:lpstr>
      <vt:lpstr>实 例</vt:lpstr>
      <vt:lpstr>PowerPoint 演示文稿</vt:lpstr>
      <vt:lpstr>效用及其特点</vt:lpstr>
      <vt:lpstr> 对效用的理解——《最好吃的东西》</vt:lpstr>
      <vt:lpstr>对效用的理解——《钻石和木碗》</vt:lpstr>
      <vt:lpstr>效用及其特点</vt:lpstr>
      <vt:lpstr>对效用的理解——《傻子地主》</vt:lpstr>
      <vt:lpstr>两种效用理论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lenovo1</cp:lastModifiedBy>
  <cp:revision>22</cp:revision>
  <dcterms:created xsi:type="dcterms:W3CDTF">2018-05-24T02:45:53Z</dcterms:created>
  <dcterms:modified xsi:type="dcterms:W3CDTF">2022-09-13T13:41:58Z</dcterms:modified>
</cp:coreProperties>
</file>