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67" r:id="rId4"/>
    <p:sldId id="264" r:id="rId5"/>
    <p:sldId id="257" r:id="rId6"/>
    <p:sldId id="258" r:id="rId7"/>
    <p:sldId id="259" r:id="rId8"/>
    <p:sldId id="260" r:id="rId9"/>
    <p:sldId id="261" r:id="rId10"/>
    <p:sldId id="268" r:id="rId11"/>
    <p:sldId id="265" r:id="rId12"/>
    <p:sldId id="266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933" y="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800200" cy="576064"/>
          </a:xfrm>
          <a:prstGeom prst="roundRect">
            <a:avLst/>
          </a:prstGeom>
          <a:blipFill>
            <a:blip r:embed="rId1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经济学与生活</a:t>
            </a:r>
            <a:endParaRPr lang="zh-CN" altLang="en-US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3903191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sz="3600" dirty="0" smtClean="0">
                <a:latin typeface="方正小标宋简体" pitchFamily="65" charset="-122"/>
                <a:ea typeface="方正小标宋简体" pitchFamily="65" charset="-122"/>
              </a:rPr>
              <a:t>项目二   生活经济学</a:t>
            </a: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任务</a:t>
            </a:r>
            <a:r>
              <a:rPr lang="en-US" altLang="zh-CN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6  </a:t>
            </a: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谁</a:t>
            </a:r>
            <a:r>
              <a:rPr lang="zh-CN" altLang="en-US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来为冰激凌交税：</a:t>
            </a: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弹性理论</a:t>
            </a:r>
            <a:br>
              <a:rPr lang="en-US" altLang="zh-CN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</a:b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的</a:t>
            </a:r>
            <a:r>
              <a:rPr lang="zh-CN" altLang="en-US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应用</a:t>
            </a:r>
            <a:endParaRPr lang="zh-CN" altLang="en-US" sz="3600" dirty="0">
              <a:solidFill>
                <a:srgbClr val="FF0000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pic>
        <p:nvPicPr>
          <p:cNvPr id="4" name="图片 3" descr="ph1015-p04517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211960" y="0"/>
            <a:ext cx="4932040" cy="3290481"/>
          </a:xfrm>
          <a:prstGeom prst="rect">
            <a:avLst/>
          </a:prstGeom>
        </p:spPr>
      </p:pic>
      <p:pic>
        <p:nvPicPr>
          <p:cNvPr id="5" name="图片 4" descr="timg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55976" cy="3266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132856"/>
            <a:ext cx="6408712" cy="230832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税收如何影响市场结果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税收的归宿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奢侈品是否应该征税</a:t>
            </a:r>
            <a:endParaRPr lang="en-US" altLang="zh-CN" sz="3200" dirty="0" smtClean="0">
              <a:solidFill>
                <a:srgbClr val="0000FF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03848" y="548680"/>
            <a:ext cx="2016224" cy="792088"/>
          </a:xfrm>
          <a:prstGeom prst="rect">
            <a:avLst/>
          </a:prstGeom>
          <a:blipFill>
            <a:blip r:embed="rId1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C00000"/>
                </a:solidFill>
              </a:rPr>
              <a:t>总   结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509258"/>
            <a:ext cx="7056784" cy="268086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3200" kern="1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kern="100" dirty="0" smtClean="0">
                <a:solidFill>
                  <a:srgbClr val="0000FF"/>
                </a:solidFill>
              </a:rPr>
              <a:t>请查找某一产品增加征税后的结果跟预期不同的一个实例。</a:t>
            </a:r>
            <a:endParaRPr lang="en-US" altLang="zh-CN" sz="3200" kern="1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kern="100" dirty="0" smtClean="0"/>
          </a:p>
        </p:txBody>
      </p:sp>
      <p:sp>
        <p:nvSpPr>
          <p:cNvPr id="4" name="椭圆 3"/>
          <p:cNvSpPr/>
          <p:nvPr/>
        </p:nvSpPr>
        <p:spPr>
          <a:xfrm>
            <a:off x="3779912" y="476672"/>
            <a:ext cx="2376264" cy="792088"/>
          </a:xfrm>
          <a:prstGeom prst="ellipse">
            <a:avLst/>
          </a:prstGeom>
          <a:blipFill>
            <a:blip r:embed="rId1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</a:rPr>
              <a:t>作  业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矩形 67"/>
          <p:cNvPicPr>
            <a:picLocks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964" y="1196752"/>
            <a:ext cx="5651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矩形 7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631" y="2060848"/>
            <a:ext cx="60928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Box 71"/>
          <p:cNvSpPr txBox="1">
            <a:spLocks noChangeArrowheads="1"/>
          </p:cNvSpPr>
          <p:nvPr/>
        </p:nvSpPr>
        <p:spPr bwMode="auto">
          <a:xfrm>
            <a:off x="3032893" y="2133873"/>
            <a:ext cx="521493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任务二 经济跷跷板：均衡价格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2" name="任意多边形 3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82713"/>
            <a:ext cx="2619375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Box 71"/>
          <p:cNvSpPr txBox="1">
            <a:spLocks noChangeArrowheads="1"/>
          </p:cNvSpPr>
          <p:nvPr/>
        </p:nvSpPr>
        <p:spPr bwMode="auto">
          <a:xfrm>
            <a:off x="3533527" y="1241202"/>
            <a:ext cx="46434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任务一 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洛阳纸贵：需求与供给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4" name="矩形 67"/>
          <p:cNvPicPr>
            <a:picLocks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88557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1616249" y="4733007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任务五  你的生活小康了吗：恩格尔定律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9" name="矩形 67"/>
          <p:cNvPicPr>
            <a:picLocks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824461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71"/>
          <p:cNvSpPr txBox="1">
            <a:spLocks noChangeArrowheads="1"/>
          </p:cNvSpPr>
          <p:nvPr/>
        </p:nvSpPr>
        <p:spPr bwMode="auto">
          <a:xfrm>
            <a:off x="2120305" y="3868911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四  谷贱伤农：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需求的价格弹性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1" name="矩形 67"/>
          <p:cNvPicPr>
            <a:picLocks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769" y="2996952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71"/>
          <p:cNvSpPr txBox="1">
            <a:spLocks noChangeArrowheads="1"/>
          </p:cNvSpPr>
          <p:nvPr/>
        </p:nvSpPr>
        <p:spPr bwMode="auto">
          <a:xfrm>
            <a:off x="2461394" y="3041402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任务三 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小马驹过河：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弹性理论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3" name="矩形 67"/>
          <p:cNvPicPr>
            <a:picLocks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33" y="5480645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71"/>
          <p:cNvSpPr txBox="1">
            <a:spLocks noChangeArrowheads="1"/>
          </p:cNvSpPr>
          <p:nvPr/>
        </p:nvSpPr>
        <p:spPr bwMode="auto">
          <a:xfrm>
            <a:off x="1237258" y="5525095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任务六  谁来为冰激凌交税：弹性理论的应用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教学目标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、了解税收对市场结果的影响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2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、掌握弹性对税收归宿的影响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3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、了解奢侈品的税收归宿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重点</a:t>
            </a:r>
            <a:r>
              <a:rPr lang="zh-CN" altLang="en-US" b="1" dirty="0">
                <a:solidFill>
                  <a:srgbClr val="C00000"/>
                </a:solidFill>
              </a:rPr>
              <a:t>：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弹性与税收归宿关系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3797300" y="115888"/>
            <a:ext cx="3839138" cy="76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2075" tIns="46038" rIns="92075" bIns="46038" anchor="ctr"/>
          <a:lstStyle/>
          <a:p>
            <a:r>
              <a:rPr lang="zh-CN" altLang="en-US" sz="28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征税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如何影响市场结果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79388" y="908050"/>
            <a:ext cx="748823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(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一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)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向买者征税如何影响市场结果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grpSp>
        <p:nvGrpSpPr>
          <p:cNvPr id="2" name="Group 4"/>
          <p:cNvGrpSpPr/>
          <p:nvPr/>
        </p:nvGrpSpPr>
        <p:grpSpPr bwMode="auto">
          <a:xfrm>
            <a:off x="6081713" y="1916113"/>
            <a:ext cx="2378075" cy="1860550"/>
            <a:chOff x="0" y="0"/>
            <a:chExt cx="2496" cy="1812"/>
          </a:xfrm>
        </p:grpSpPr>
        <p:sp>
          <p:nvSpPr>
            <p:cNvPr id="88108" name="Line 5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8109" name="Text Box 6"/>
            <p:cNvSpPr txBox="1">
              <a:spLocks noChangeArrowheads="1"/>
            </p:cNvSpPr>
            <p:nvPr/>
          </p:nvSpPr>
          <p:spPr bwMode="auto">
            <a:xfrm>
              <a:off x="1825" y="1248"/>
              <a:ext cx="67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D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</p:grpSp>
      <p:sp>
        <p:nvSpPr>
          <p:cNvPr id="95239" name="Oval 7"/>
          <p:cNvSpPr>
            <a:spLocks noChangeArrowheads="1"/>
          </p:cNvSpPr>
          <p:nvPr/>
        </p:nvSpPr>
        <p:spPr bwMode="auto">
          <a:xfrm>
            <a:off x="6796088" y="2636838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5240" name="Oval 8"/>
          <p:cNvSpPr>
            <a:spLocks noChangeArrowheads="1"/>
          </p:cNvSpPr>
          <p:nvPr/>
        </p:nvSpPr>
        <p:spPr bwMode="auto">
          <a:xfrm>
            <a:off x="6435725" y="3082925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" name="Group 9"/>
          <p:cNvGrpSpPr/>
          <p:nvPr/>
        </p:nvGrpSpPr>
        <p:grpSpPr bwMode="auto">
          <a:xfrm rot="-633459">
            <a:off x="5580063" y="1989138"/>
            <a:ext cx="2447925" cy="1800225"/>
            <a:chOff x="0" y="0"/>
            <a:chExt cx="2448" cy="1872"/>
          </a:xfrm>
        </p:grpSpPr>
        <p:sp>
          <p:nvSpPr>
            <p:cNvPr id="88106" name="Line 10"/>
            <p:cNvSpPr>
              <a:spLocks noChangeShapeType="1"/>
            </p:cNvSpPr>
            <p:nvPr/>
          </p:nvSpPr>
          <p:spPr bwMode="auto">
            <a:xfrm flipV="1">
              <a:off x="0" y="288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8107" name="Text Box 11"/>
            <p:cNvSpPr txBox="1">
              <a:spLocks noChangeArrowheads="1"/>
            </p:cNvSpPr>
            <p:nvPr/>
          </p:nvSpPr>
          <p:spPr bwMode="auto">
            <a:xfrm>
              <a:off x="1921" y="0"/>
              <a:ext cx="527" cy="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endParaRPr lang="en-US" altLang="zh-CN"/>
            </a:p>
          </p:txBody>
        </p:sp>
      </p:grpSp>
      <p:sp>
        <p:nvSpPr>
          <p:cNvPr id="95244" name="Text Box 12"/>
          <p:cNvSpPr txBox="1">
            <a:spLocks noChangeArrowheads="1"/>
          </p:cNvSpPr>
          <p:nvPr/>
        </p:nvSpPr>
        <p:spPr bwMode="auto">
          <a:xfrm>
            <a:off x="4500563" y="2492375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400">
                <a:latin typeface="Verdana" panose="020B0604030504040204" pitchFamily="34" charset="0"/>
              </a:rPr>
              <a:t>P1(3.00)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grpSp>
        <p:nvGrpSpPr>
          <p:cNvPr id="4" name="Group 13"/>
          <p:cNvGrpSpPr/>
          <p:nvPr/>
        </p:nvGrpSpPr>
        <p:grpSpPr bwMode="auto">
          <a:xfrm>
            <a:off x="5580063" y="2708275"/>
            <a:ext cx="1336675" cy="1439863"/>
            <a:chOff x="0" y="0"/>
            <a:chExt cx="1296" cy="864"/>
          </a:xfrm>
        </p:grpSpPr>
        <p:sp>
          <p:nvSpPr>
            <p:cNvPr id="88104" name="Line 14"/>
            <p:cNvSpPr>
              <a:spLocks noChangeShapeType="1"/>
            </p:cNvSpPr>
            <p:nvPr/>
          </p:nvSpPr>
          <p:spPr bwMode="auto">
            <a:xfrm>
              <a:off x="0" y="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8105" name="Line 15"/>
            <p:cNvSpPr>
              <a:spLocks noChangeShapeType="1"/>
            </p:cNvSpPr>
            <p:nvPr/>
          </p:nvSpPr>
          <p:spPr bwMode="auto">
            <a:xfrm flipV="1">
              <a:off x="1296" y="48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5" name="Group 16"/>
          <p:cNvGrpSpPr/>
          <p:nvPr/>
        </p:nvGrpSpPr>
        <p:grpSpPr bwMode="auto">
          <a:xfrm>
            <a:off x="5537200" y="3198813"/>
            <a:ext cx="993775" cy="1022350"/>
            <a:chOff x="0" y="0"/>
            <a:chExt cx="1920" cy="1344"/>
          </a:xfrm>
        </p:grpSpPr>
        <p:sp>
          <p:nvSpPr>
            <p:cNvPr id="88102" name="Line 17"/>
            <p:cNvSpPr>
              <a:spLocks noChangeShapeType="1"/>
            </p:cNvSpPr>
            <p:nvPr/>
          </p:nvSpPr>
          <p:spPr bwMode="auto">
            <a:xfrm>
              <a:off x="0" y="0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8103" name="Line 18"/>
            <p:cNvSpPr>
              <a:spLocks noChangeShapeType="1"/>
            </p:cNvSpPr>
            <p:nvPr/>
          </p:nvSpPr>
          <p:spPr bwMode="auto">
            <a:xfrm flipH="1" flipV="1">
              <a:off x="1872" y="48"/>
              <a:ext cx="48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6" name="Group 19"/>
          <p:cNvGrpSpPr/>
          <p:nvPr/>
        </p:nvGrpSpPr>
        <p:grpSpPr bwMode="auto">
          <a:xfrm>
            <a:off x="5219700" y="1989138"/>
            <a:ext cx="3240088" cy="2789237"/>
            <a:chOff x="0" y="0"/>
            <a:chExt cx="3936" cy="2545"/>
          </a:xfrm>
        </p:grpSpPr>
        <p:grpSp>
          <p:nvGrpSpPr>
            <p:cNvPr id="88096" name="Group 20"/>
            <p:cNvGrpSpPr/>
            <p:nvPr/>
          </p:nvGrpSpPr>
          <p:grpSpPr bwMode="auto">
            <a:xfrm>
              <a:off x="432" y="0"/>
              <a:ext cx="3120" cy="2016"/>
              <a:chOff x="0" y="0"/>
              <a:chExt cx="3120" cy="2016"/>
            </a:xfrm>
          </p:grpSpPr>
          <p:sp>
            <p:nvSpPr>
              <p:cNvPr id="88100" name="Line 21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0" cy="20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88101" name="Line 22"/>
              <p:cNvSpPr>
                <a:spLocks noChangeShapeType="1"/>
              </p:cNvSpPr>
              <p:nvPr/>
            </p:nvSpPr>
            <p:spPr bwMode="auto">
              <a:xfrm>
                <a:off x="0" y="2016"/>
                <a:ext cx="312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88097" name="Text Box 23"/>
            <p:cNvSpPr txBox="1">
              <a:spLocks noChangeArrowheads="1"/>
            </p:cNvSpPr>
            <p:nvPr/>
          </p:nvSpPr>
          <p:spPr bwMode="auto">
            <a:xfrm>
              <a:off x="3600" y="2016"/>
              <a:ext cx="336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Q</a:t>
              </a:r>
              <a:endParaRPr lang="en-US" altLang="zh-CN"/>
            </a:p>
          </p:txBody>
        </p:sp>
        <p:sp>
          <p:nvSpPr>
            <p:cNvPr id="88098" name="Text Box 24"/>
            <p:cNvSpPr txBox="1">
              <a:spLocks noChangeArrowheads="1"/>
            </p:cNvSpPr>
            <p:nvPr/>
          </p:nvSpPr>
          <p:spPr bwMode="auto">
            <a:xfrm>
              <a:off x="0" y="1823"/>
              <a:ext cx="432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/>
                <a:t>0</a:t>
              </a:r>
              <a:endParaRPr lang="en-US" altLang="zh-CN" sz="2400"/>
            </a:p>
          </p:txBody>
        </p:sp>
        <p:sp>
          <p:nvSpPr>
            <p:cNvPr id="88099" name="Text Box 25"/>
            <p:cNvSpPr txBox="1">
              <a:spLocks noChangeArrowheads="1"/>
            </p:cNvSpPr>
            <p:nvPr/>
          </p:nvSpPr>
          <p:spPr bwMode="auto">
            <a:xfrm>
              <a:off x="48" y="0"/>
              <a:ext cx="38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95258" name="Rectangle 26" descr="蓝色面巾纸"/>
          <p:cNvSpPr>
            <a:spLocks noChangeArrowheads="1"/>
          </p:cNvSpPr>
          <p:nvPr/>
        </p:nvSpPr>
        <p:spPr bwMode="auto">
          <a:xfrm>
            <a:off x="395288" y="1484313"/>
            <a:ext cx="3816350" cy="1320800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2000" b="1">
                <a:latin typeface="Tahoma" panose="020B0604030504040204" pitchFamily="34" charset="0"/>
                <a:ea typeface="华文仿宋" panose="02010600040101010101" pitchFamily="2" charset="-122"/>
              </a:rPr>
              <a:t>假设政府要求冰淇淋的买者为他们购买的每个</a:t>
            </a:r>
            <a:r>
              <a:rPr lang="zh-CN" altLang="en-US" sz="2000" b="1">
                <a:ea typeface="华文仿宋" panose="02010600040101010101" pitchFamily="2" charset="-122"/>
              </a:rPr>
              <a:t>冰淇淋</a:t>
            </a:r>
            <a:r>
              <a:rPr lang="zh-CN" altLang="en-US" sz="2000" b="1">
                <a:latin typeface="Tahoma" panose="020B0604030504040204" pitchFamily="34" charset="0"/>
                <a:ea typeface="华文仿宋" panose="02010600040101010101" pitchFamily="2" charset="-122"/>
              </a:rPr>
              <a:t>支付</a:t>
            </a:r>
            <a:r>
              <a:rPr lang="en-US" altLang="zh-CN" sz="2000" b="1">
                <a:latin typeface="Tahoma" panose="020B0604030504040204" pitchFamily="34" charset="0"/>
                <a:ea typeface="华文仿宋" panose="02010600040101010101" pitchFamily="2" charset="-122"/>
              </a:rPr>
              <a:t>0.5</a:t>
            </a:r>
            <a:r>
              <a:rPr lang="zh-CN" altLang="en-US" sz="2000" b="1">
                <a:latin typeface="Tahoma" panose="020B0604030504040204" pitchFamily="34" charset="0"/>
                <a:ea typeface="华文仿宋" panose="02010600040101010101" pitchFamily="2" charset="-122"/>
              </a:rPr>
              <a:t>元的税收。这项政策将如何影响</a:t>
            </a:r>
            <a:r>
              <a:rPr lang="zh-CN" altLang="en-US" sz="2000" b="1">
                <a:ea typeface="华文仿宋" panose="02010600040101010101" pitchFamily="2" charset="-122"/>
              </a:rPr>
              <a:t>冰淇淋</a:t>
            </a:r>
            <a:r>
              <a:rPr lang="zh-CN" altLang="en-US" sz="2000" b="1">
                <a:latin typeface="Tahoma" panose="020B0604030504040204" pitchFamily="34" charset="0"/>
                <a:ea typeface="华文仿宋" panose="02010600040101010101" pitchFamily="2" charset="-122"/>
              </a:rPr>
              <a:t>的买者和卖者呢？ </a:t>
            </a:r>
            <a:endParaRPr lang="zh-CN" altLang="en-US" sz="2000" b="1">
              <a:latin typeface="Tahoma" panose="020B0604030504040204" pitchFamily="34" charset="0"/>
              <a:ea typeface="华文仿宋" panose="02010600040101010101" pitchFamily="2" charset="-122"/>
            </a:endParaRPr>
          </a:p>
        </p:txBody>
      </p:sp>
      <p:sp>
        <p:nvSpPr>
          <p:cNvPr id="95259" name="Text Box 27"/>
          <p:cNvSpPr txBox="1">
            <a:spLocks noChangeArrowheads="1"/>
          </p:cNvSpPr>
          <p:nvPr/>
        </p:nvSpPr>
        <p:spPr bwMode="auto">
          <a:xfrm>
            <a:off x="6804025" y="4149725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600">
                <a:latin typeface="Verdana" panose="020B0604030504040204" pitchFamily="34" charset="0"/>
              </a:rPr>
              <a:t>Q</a:t>
            </a:r>
            <a:r>
              <a:rPr lang="en-US" altLang="zh-CN" sz="1400">
                <a:latin typeface="Verdana" panose="020B0604030504040204" pitchFamily="34" charset="0"/>
              </a:rPr>
              <a:t>1(100)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grpSp>
        <p:nvGrpSpPr>
          <p:cNvPr id="8" name="Group 28"/>
          <p:cNvGrpSpPr/>
          <p:nvPr/>
        </p:nvGrpSpPr>
        <p:grpSpPr bwMode="auto">
          <a:xfrm>
            <a:off x="5649913" y="2360613"/>
            <a:ext cx="2378075" cy="1860550"/>
            <a:chOff x="0" y="0"/>
            <a:chExt cx="2496" cy="1812"/>
          </a:xfrm>
        </p:grpSpPr>
        <p:sp>
          <p:nvSpPr>
            <p:cNvPr id="88094" name="Line 29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8095" name="Text Box 30"/>
            <p:cNvSpPr txBox="1">
              <a:spLocks noChangeArrowheads="1"/>
            </p:cNvSpPr>
            <p:nvPr/>
          </p:nvSpPr>
          <p:spPr bwMode="auto">
            <a:xfrm>
              <a:off x="1825" y="1248"/>
              <a:ext cx="67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solidFill>
                    <a:schemeClr val="hlink"/>
                  </a:solidFill>
                </a:rPr>
                <a:t>D</a:t>
              </a:r>
              <a:r>
                <a:rPr lang="en-US" altLang="zh-CN" baseline="-25000">
                  <a:solidFill>
                    <a:schemeClr val="hlink"/>
                  </a:solidFill>
                </a:rPr>
                <a:t>2</a:t>
              </a:r>
              <a:endParaRPr lang="en-US" altLang="zh-CN">
                <a:solidFill>
                  <a:schemeClr val="hlink"/>
                </a:solidFill>
              </a:endParaRPr>
            </a:p>
          </p:txBody>
        </p:sp>
      </p:grpSp>
      <p:sp>
        <p:nvSpPr>
          <p:cNvPr id="95263" name="Line 31"/>
          <p:cNvSpPr>
            <a:spLocks noChangeShapeType="1"/>
          </p:cNvSpPr>
          <p:nvPr/>
        </p:nvSpPr>
        <p:spPr bwMode="auto">
          <a:xfrm flipH="1" flipV="1">
            <a:off x="6443663" y="2247900"/>
            <a:ext cx="42862" cy="89376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5264" name="AutoShape 32"/>
          <p:cNvSpPr/>
          <p:nvPr/>
        </p:nvSpPr>
        <p:spPr bwMode="auto">
          <a:xfrm>
            <a:off x="6516688" y="2276475"/>
            <a:ext cx="215900" cy="865188"/>
          </a:xfrm>
          <a:prstGeom prst="rightBrace">
            <a:avLst>
              <a:gd name="adj1" fmla="val 33395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5265" name="AutoShape 33"/>
          <p:cNvSpPr/>
          <p:nvPr/>
        </p:nvSpPr>
        <p:spPr bwMode="auto">
          <a:xfrm>
            <a:off x="6953250" y="1298575"/>
            <a:ext cx="914400" cy="330200"/>
          </a:xfrm>
          <a:prstGeom prst="accentCallout1">
            <a:avLst>
              <a:gd name="adj1" fmla="val 34616"/>
              <a:gd name="adj2" fmla="val -8333"/>
              <a:gd name="adj3" fmla="val 405287"/>
              <a:gd name="adj4" fmla="val -24134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altLang="zh-CN" sz="1800">
                <a:solidFill>
                  <a:schemeClr val="bg2"/>
                </a:solidFill>
              </a:rPr>
              <a:t>0.5</a:t>
            </a:r>
            <a:r>
              <a:rPr lang="zh-CN" altLang="en-US" sz="1800">
                <a:solidFill>
                  <a:schemeClr val="bg2"/>
                </a:solidFill>
              </a:rPr>
              <a:t>元</a:t>
            </a:r>
            <a:endParaRPr lang="zh-CN" altLang="en-US" sz="1800">
              <a:solidFill>
                <a:schemeClr val="bg2"/>
              </a:solidFill>
            </a:endParaRPr>
          </a:p>
        </p:txBody>
      </p:sp>
      <p:sp>
        <p:nvSpPr>
          <p:cNvPr id="95266" name="Text Box 34"/>
          <p:cNvSpPr txBox="1">
            <a:spLocks noChangeArrowheads="1"/>
          </p:cNvSpPr>
          <p:nvPr/>
        </p:nvSpPr>
        <p:spPr bwMode="auto">
          <a:xfrm>
            <a:off x="4500563" y="2900363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400">
                <a:latin typeface="Verdana" panose="020B0604030504040204" pitchFamily="34" charset="0"/>
              </a:rPr>
              <a:t>P2(2.80)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5267" name="Text Box 35"/>
          <p:cNvSpPr txBox="1">
            <a:spLocks noChangeArrowheads="1"/>
          </p:cNvSpPr>
          <p:nvPr/>
        </p:nvSpPr>
        <p:spPr bwMode="auto">
          <a:xfrm>
            <a:off x="5940425" y="4124325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600">
                <a:latin typeface="Verdana" panose="020B0604030504040204" pitchFamily="34" charset="0"/>
              </a:rPr>
              <a:t>Q</a:t>
            </a:r>
            <a:r>
              <a:rPr lang="en-US" altLang="zh-CN" sz="1400">
                <a:latin typeface="Verdana" panose="020B0604030504040204" pitchFamily="34" charset="0"/>
              </a:rPr>
              <a:t>2(90)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5268" name="Rectangle 36"/>
          <p:cNvSpPr>
            <a:spLocks noChangeArrowheads="1"/>
          </p:cNvSpPr>
          <p:nvPr/>
        </p:nvSpPr>
        <p:spPr bwMode="auto">
          <a:xfrm>
            <a:off x="395288" y="2841625"/>
            <a:ext cx="3960812" cy="10191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hlink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2000" b="1">
                <a:solidFill>
                  <a:srgbClr val="CC3300"/>
                </a:solidFill>
                <a:latin typeface="Tahoma" panose="020B0604030504040204" pitchFamily="34" charset="0"/>
                <a:ea typeface="华文仿宋" panose="02010600040101010101" pitchFamily="2" charset="-122"/>
              </a:rPr>
              <a:t>均衡价格下降，而均衡数量减少。所以征税减少了市场的规模。</a:t>
            </a:r>
            <a:endParaRPr lang="zh-CN" altLang="en-US" sz="2000" b="1">
              <a:solidFill>
                <a:srgbClr val="CC3300"/>
              </a:solidFill>
              <a:latin typeface="Tahoma" panose="020B0604030504040204" pitchFamily="34" charset="0"/>
              <a:ea typeface="华文仿宋" panose="02010600040101010101" pitchFamily="2" charset="-122"/>
            </a:endParaRPr>
          </a:p>
        </p:txBody>
      </p:sp>
      <p:sp>
        <p:nvSpPr>
          <p:cNvPr id="95269" name="Rectangle 37" descr="蓝色面巾纸"/>
          <p:cNvSpPr>
            <a:spLocks noChangeArrowheads="1"/>
          </p:cNvSpPr>
          <p:nvPr/>
        </p:nvSpPr>
        <p:spPr bwMode="auto">
          <a:xfrm>
            <a:off x="395288" y="3930650"/>
            <a:ext cx="3887787" cy="711200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2000" b="1">
                <a:latin typeface="Tahoma" panose="020B0604030504040204" pitchFamily="34" charset="0"/>
                <a:ea typeface="华文仿宋" panose="02010600040101010101" pitchFamily="2" charset="-122"/>
              </a:rPr>
              <a:t>现在我们回到税收归宿问题：谁支付了税收？</a:t>
            </a:r>
            <a:endParaRPr lang="zh-CN" altLang="en-US" sz="2000" b="1">
              <a:latin typeface="Tahoma" panose="020B0604030504040204" pitchFamily="34" charset="0"/>
              <a:ea typeface="华文仿宋" panose="02010600040101010101" pitchFamily="2" charset="-122"/>
            </a:endParaRPr>
          </a:p>
        </p:txBody>
      </p:sp>
      <p:sp>
        <p:nvSpPr>
          <p:cNvPr id="95270" name="AutoShape 38"/>
          <p:cNvSpPr/>
          <p:nvPr/>
        </p:nvSpPr>
        <p:spPr bwMode="auto">
          <a:xfrm>
            <a:off x="4500563" y="1298575"/>
            <a:ext cx="1290637" cy="609600"/>
          </a:xfrm>
          <a:prstGeom prst="accentCallout3">
            <a:avLst>
              <a:gd name="adj1" fmla="val 18750"/>
              <a:gd name="adj2" fmla="val 105903"/>
              <a:gd name="adj3" fmla="val 18750"/>
              <a:gd name="adj4" fmla="val 107505"/>
              <a:gd name="adj5" fmla="val 125000"/>
              <a:gd name="adj6" fmla="val 107505"/>
              <a:gd name="adj7" fmla="val 231250"/>
              <a:gd name="adj8" fmla="val 78106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没有税收时的价格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5271" name="AutoShape 39"/>
          <p:cNvSpPr/>
          <p:nvPr/>
        </p:nvSpPr>
        <p:spPr bwMode="auto">
          <a:xfrm>
            <a:off x="3797300" y="3243263"/>
            <a:ext cx="1062038" cy="906462"/>
          </a:xfrm>
          <a:prstGeom prst="accentCallout2">
            <a:avLst>
              <a:gd name="adj1" fmla="val 12611"/>
              <a:gd name="adj2" fmla="val 107176"/>
              <a:gd name="adj3" fmla="val 12611"/>
              <a:gd name="adj4" fmla="val 136921"/>
              <a:gd name="adj5" fmla="val -11208"/>
              <a:gd name="adj6" fmla="val 167861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卖者得到的价格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5272" name="Rectangle 40"/>
          <p:cNvSpPr>
            <a:spLocks noChangeArrowheads="1"/>
          </p:cNvSpPr>
          <p:nvPr/>
        </p:nvSpPr>
        <p:spPr bwMode="auto">
          <a:xfrm>
            <a:off x="468313" y="4724400"/>
            <a:ext cx="8675687" cy="593725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当引进税收时，市场价格下降为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2.8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，卖者比没有税收时减少了收入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0.2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元（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3.00-2.8=0.2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元），因此，卖者承担的税收是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0.2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元。</a:t>
            </a:r>
            <a:endParaRPr lang="zh-CN" altLang="en-US" sz="16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95273" name="Line 41"/>
          <p:cNvSpPr>
            <a:spLocks noChangeShapeType="1"/>
          </p:cNvSpPr>
          <p:nvPr/>
        </p:nvSpPr>
        <p:spPr bwMode="auto">
          <a:xfrm flipH="1">
            <a:off x="5580063" y="2276475"/>
            <a:ext cx="86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5274" name="Text Box 42"/>
          <p:cNvSpPr txBox="1">
            <a:spLocks noChangeArrowheads="1"/>
          </p:cNvSpPr>
          <p:nvPr/>
        </p:nvSpPr>
        <p:spPr bwMode="auto">
          <a:xfrm>
            <a:off x="4356100" y="1989138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400">
                <a:latin typeface="Verdana" panose="020B0604030504040204" pitchFamily="34" charset="0"/>
              </a:rPr>
              <a:t>P3(3.30)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5275" name="AutoShape 43"/>
          <p:cNvSpPr/>
          <p:nvPr/>
        </p:nvSpPr>
        <p:spPr bwMode="auto">
          <a:xfrm>
            <a:off x="2268538" y="866775"/>
            <a:ext cx="1290637" cy="609600"/>
          </a:xfrm>
          <a:prstGeom prst="accentCallout1">
            <a:avLst>
              <a:gd name="adj1" fmla="val 18750"/>
              <a:gd name="adj2" fmla="val 105903"/>
              <a:gd name="adj3" fmla="val 231250"/>
              <a:gd name="adj4" fmla="val 172940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买者支付的价格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5276" name="Rectangle 44"/>
          <p:cNvSpPr>
            <a:spLocks noChangeArrowheads="1"/>
          </p:cNvSpPr>
          <p:nvPr/>
        </p:nvSpPr>
        <p:spPr bwMode="auto">
          <a:xfrm>
            <a:off x="468313" y="5300663"/>
            <a:ext cx="8675687" cy="838200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买者虽付给卖者较低的价格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(2.8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)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，但包括税收在内的实际价格从税收前的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3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元上升为有税收时的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3.3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(2.8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+0.5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=3.3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)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，买者比没有税收时增加了支出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0.3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元（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3.30-3.00=0.3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元）。因此，买者承担的税收是</a:t>
            </a:r>
            <a:r>
              <a:rPr lang="en-US" altLang="zh-CN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0.3</a:t>
            </a:r>
            <a:r>
              <a:rPr lang="zh-CN" altLang="en-US" sz="1600" b="1">
                <a:latin typeface="华文仿宋" panose="02010600040101010101" pitchFamily="2" charset="-122"/>
                <a:ea typeface="华文仿宋" panose="02010600040101010101" pitchFamily="2" charset="-122"/>
              </a:rPr>
              <a:t>元。</a:t>
            </a:r>
            <a:endParaRPr lang="zh-CN" altLang="en-US" sz="16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95277" name="Rectangle 45"/>
          <p:cNvSpPr>
            <a:spLocks noChangeArrowheads="1"/>
          </p:cNvSpPr>
          <p:nvPr/>
        </p:nvSpPr>
        <p:spPr bwMode="auto">
          <a:xfrm>
            <a:off x="468313" y="6165850"/>
            <a:ext cx="7416800" cy="3492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hlink"/>
            </a:solidFill>
            <a:miter lim="800000"/>
          </a:ln>
        </p:spPr>
        <p:txBody>
          <a:bodyPr>
            <a:spAutoFit/>
          </a:bodyPr>
          <a:lstStyle/>
          <a:p>
            <a:r>
              <a:rPr lang="zh-CN" altLang="en-US" sz="16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由此可看出</a:t>
            </a:r>
            <a:r>
              <a:rPr lang="en-US" altLang="zh-CN" sz="16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16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虽然买者向政府支付了全部税收，但买者与卖者分摊了负担。</a:t>
            </a:r>
            <a:endParaRPr lang="zh-CN" altLang="en-US" sz="16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5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5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9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5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5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5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95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95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95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5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95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95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95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95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nimBg="1" autoUpdateAnimBg="0"/>
      <p:bldP spid="95235" grpId="0" autoUpdateAnimBg="0"/>
      <p:bldP spid="95239" grpId="0" animBg="1"/>
      <p:bldP spid="95240" grpId="0" animBg="1"/>
      <p:bldP spid="95244" grpId="0" autoUpdateAnimBg="0"/>
      <p:bldP spid="95258" grpId="0" animBg="1" autoUpdateAnimBg="0"/>
      <p:bldP spid="95259" grpId="0" autoUpdateAnimBg="0"/>
      <p:bldP spid="95263" grpId="0" animBg="1"/>
      <p:bldP spid="95264" grpId="0" animBg="1"/>
      <p:bldP spid="95265" grpId="0" animBg="1" autoUpdateAnimBg="0"/>
      <p:bldP spid="95266" grpId="0" autoUpdateAnimBg="0"/>
      <p:bldP spid="95267" grpId="0" autoUpdateAnimBg="0"/>
      <p:bldP spid="95268" grpId="0" animBg="1" autoUpdateAnimBg="0"/>
      <p:bldP spid="95269" grpId="0" animBg="1" autoUpdateAnimBg="0"/>
      <p:bldP spid="95270" grpId="0" animBg="1" autoUpdateAnimBg="0"/>
      <p:bldP spid="95271" grpId="0" animBg="1" autoUpdateAnimBg="0"/>
      <p:bldP spid="95272" grpId="0" animBg="1" autoUpdateAnimBg="0"/>
      <p:bldP spid="95273" grpId="0" animBg="1"/>
      <p:bldP spid="95274" grpId="0" autoUpdateAnimBg="0"/>
      <p:bldP spid="95275" grpId="0" animBg="1" autoUpdateAnimBg="0"/>
      <p:bldP spid="95276" grpId="0" animBg="1" autoUpdateAnimBg="0"/>
      <p:bldP spid="9527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35496" y="775543"/>
            <a:ext cx="748823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zh-CN" sz="2800" b="1"/>
              <a:t>(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二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)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向卖者征税如何影响市场结果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grpSp>
        <p:nvGrpSpPr>
          <p:cNvPr id="2" name="Group 3"/>
          <p:cNvGrpSpPr/>
          <p:nvPr/>
        </p:nvGrpSpPr>
        <p:grpSpPr bwMode="auto">
          <a:xfrm>
            <a:off x="5937821" y="2431306"/>
            <a:ext cx="2378075" cy="1860550"/>
            <a:chOff x="0" y="0"/>
            <a:chExt cx="2496" cy="1812"/>
          </a:xfrm>
        </p:grpSpPr>
        <p:sp>
          <p:nvSpPr>
            <p:cNvPr id="89131" name="Line 4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9132" name="Text Box 5"/>
            <p:cNvSpPr txBox="1">
              <a:spLocks noChangeArrowheads="1"/>
            </p:cNvSpPr>
            <p:nvPr/>
          </p:nvSpPr>
          <p:spPr bwMode="auto">
            <a:xfrm>
              <a:off x="1825" y="1248"/>
              <a:ext cx="67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D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</p:grpSp>
      <p:sp>
        <p:nvSpPr>
          <p:cNvPr id="96262" name="Oval 6"/>
          <p:cNvSpPr>
            <a:spLocks noChangeArrowheads="1"/>
          </p:cNvSpPr>
          <p:nvPr/>
        </p:nvSpPr>
        <p:spPr bwMode="auto">
          <a:xfrm>
            <a:off x="6652196" y="3152031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6263" name="Oval 7"/>
          <p:cNvSpPr>
            <a:spLocks noChangeArrowheads="1"/>
          </p:cNvSpPr>
          <p:nvPr/>
        </p:nvSpPr>
        <p:spPr bwMode="auto">
          <a:xfrm>
            <a:off x="6228333" y="2720231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" name="Group 8"/>
          <p:cNvGrpSpPr/>
          <p:nvPr/>
        </p:nvGrpSpPr>
        <p:grpSpPr bwMode="auto">
          <a:xfrm rot="-633459">
            <a:off x="5437758" y="2501156"/>
            <a:ext cx="2446338" cy="1804987"/>
            <a:chOff x="0" y="0"/>
            <a:chExt cx="2447" cy="1877"/>
          </a:xfrm>
        </p:grpSpPr>
        <p:sp>
          <p:nvSpPr>
            <p:cNvPr id="89129" name="Line 9"/>
            <p:cNvSpPr>
              <a:spLocks noChangeShapeType="1"/>
            </p:cNvSpPr>
            <p:nvPr/>
          </p:nvSpPr>
          <p:spPr bwMode="auto">
            <a:xfrm flipV="1">
              <a:off x="0" y="293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9130" name="Text Box 10"/>
            <p:cNvSpPr txBox="1">
              <a:spLocks noChangeArrowheads="1"/>
            </p:cNvSpPr>
            <p:nvPr/>
          </p:nvSpPr>
          <p:spPr bwMode="auto">
            <a:xfrm>
              <a:off x="1920" y="0"/>
              <a:ext cx="5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/>
                <a:t>S1</a:t>
              </a:r>
              <a:endParaRPr lang="en-US" altLang="zh-CN" sz="2400"/>
            </a:p>
          </p:txBody>
        </p:sp>
      </p:grpSp>
      <p:sp>
        <p:nvSpPr>
          <p:cNvPr id="96267" name="Text Box 11"/>
          <p:cNvSpPr txBox="1">
            <a:spLocks noChangeArrowheads="1"/>
          </p:cNvSpPr>
          <p:nvPr/>
        </p:nvSpPr>
        <p:spPr bwMode="auto">
          <a:xfrm>
            <a:off x="4356671" y="3007568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400">
                <a:latin typeface="Verdana" panose="020B0604030504040204" pitchFamily="34" charset="0"/>
              </a:rPr>
              <a:t>P1(3.00)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grpSp>
        <p:nvGrpSpPr>
          <p:cNvPr id="4" name="Group 12"/>
          <p:cNvGrpSpPr/>
          <p:nvPr/>
        </p:nvGrpSpPr>
        <p:grpSpPr bwMode="auto">
          <a:xfrm>
            <a:off x="5436171" y="3223468"/>
            <a:ext cx="1336675" cy="1439863"/>
            <a:chOff x="0" y="0"/>
            <a:chExt cx="1296" cy="864"/>
          </a:xfrm>
        </p:grpSpPr>
        <p:sp>
          <p:nvSpPr>
            <p:cNvPr id="89127" name="Line 13"/>
            <p:cNvSpPr>
              <a:spLocks noChangeShapeType="1"/>
            </p:cNvSpPr>
            <p:nvPr/>
          </p:nvSpPr>
          <p:spPr bwMode="auto">
            <a:xfrm>
              <a:off x="0" y="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9128" name="Line 14"/>
            <p:cNvSpPr>
              <a:spLocks noChangeShapeType="1"/>
            </p:cNvSpPr>
            <p:nvPr/>
          </p:nvSpPr>
          <p:spPr bwMode="auto">
            <a:xfrm flipV="1">
              <a:off x="1296" y="48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5" name="Group 15"/>
          <p:cNvGrpSpPr/>
          <p:nvPr/>
        </p:nvGrpSpPr>
        <p:grpSpPr bwMode="auto">
          <a:xfrm>
            <a:off x="5393308" y="3714006"/>
            <a:ext cx="993775" cy="1022350"/>
            <a:chOff x="0" y="0"/>
            <a:chExt cx="1920" cy="1344"/>
          </a:xfrm>
        </p:grpSpPr>
        <p:sp>
          <p:nvSpPr>
            <p:cNvPr id="89125" name="Line 16"/>
            <p:cNvSpPr>
              <a:spLocks noChangeShapeType="1"/>
            </p:cNvSpPr>
            <p:nvPr/>
          </p:nvSpPr>
          <p:spPr bwMode="auto">
            <a:xfrm>
              <a:off x="0" y="0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9126" name="Line 17"/>
            <p:cNvSpPr>
              <a:spLocks noChangeShapeType="1"/>
            </p:cNvSpPr>
            <p:nvPr/>
          </p:nvSpPr>
          <p:spPr bwMode="auto">
            <a:xfrm flipH="1" flipV="1">
              <a:off x="1872" y="48"/>
              <a:ext cx="48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grpSp>
        <p:nvGrpSpPr>
          <p:cNvPr id="6" name="Group 18"/>
          <p:cNvGrpSpPr/>
          <p:nvPr/>
        </p:nvGrpSpPr>
        <p:grpSpPr bwMode="auto">
          <a:xfrm>
            <a:off x="5075808" y="2504331"/>
            <a:ext cx="3240088" cy="2454967"/>
            <a:chOff x="0" y="0"/>
            <a:chExt cx="3936" cy="2240"/>
          </a:xfrm>
        </p:grpSpPr>
        <p:grpSp>
          <p:nvGrpSpPr>
            <p:cNvPr id="89119" name="Group 19"/>
            <p:cNvGrpSpPr/>
            <p:nvPr/>
          </p:nvGrpSpPr>
          <p:grpSpPr bwMode="auto">
            <a:xfrm>
              <a:off x="432" y="0"/>
              <a:ext cx="3120" cy="2016"/>
              <a:chOff x="0" y="0"/>
              <a:chExt cx="3120" cy="2016"/>
            </a:xfrm>
          </p:grpSpPr>
          <p:sp>
            <p:nvSpPr>
              <p:cNvPr id="89123" name="Line 20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0" cy="20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89124" name="Line 21"/>
              <p:cNvSpPr>
                <a:spLocks noChangeShapeType="1"/>
              </p:cNvSpPr>
              <p:nvPr/>
            </p:nvSpPr>
            <p:spPr bwMode="auto">
              <a:xfrm>
                <a:off x="0" y="2016"/>
                <a:ext cx="312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89120" name="Text Box 22"/>
            <p:cNvSpPr txBox="1">
              <a:spLocks noChangeArrowheads="1"/>
            </p:cNvSpPr>
            <p:nvPr/>
          </p:nvSpPr>
          <p:spPr bwMode="auto">
            <a:xfrm>
              <a:off x="3600" y="1698"/>
              <a:ext cx="336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/>
                <a:t>Q</a:t>
              </a:r>
              <a:endParaRPr lang="en-US" altLang="zh-CN" dirty="0"/>
            </a:p>
          </p:txBody>
        </p:sp>
        <p:sp>
          <p:nvSpPr>
            <p:cNvPr id="89121" name="Text Box 23"/>
            <p:cNvSpPr txBox="1">
              <a:spLocks noChangeArrowheads="1"/>
            </p:cNvSpPr>
            <p:nvPr/>
          </p:nvSpPr>
          <p:spPr bwMode="auto">
            <a:xfrm>
              <a:off x="0" y="1823"/>
              <a:ext cx="432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/>
                <a:t>0</a:t>
              </a:r>
              <a:endParaRPr lang="en-US" altLang="zh-CN" sz="2400"/>
            </a:p>
          </p:txBody>
        </p:sp>
        <p:sp>
          <p:nvSpPr>
            <p:cNvPr id="89122" name="Text Box 24"/>
            <p:cNvSpPr txBox="1">
              <a:spLocks noChangeArrowheads="1"/>
            </p:cNvSpPr>
            <p:nvPr/>
          </p:nvSpPr>
          <p:spPr bwMode="auto">
            <a:xfrm>
              <a:off x="48" y="0"/>
              <a:ext cx="38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96281" name="Rectangle 25" descr="蓝色面巾纸"/>
          <p:cNvSpPr>
            <a:spLocks noChangeArrowheads="1"/>
          </p:cNvSpPr>
          <p:nvPr/>
        </p:nvSpPr>
        <p:spPr bwMode="auto">
          <a:xfrm>
            <a:off x="324421" y="1375618"/>
            <a:ext cx="3816350" cy="1200150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1800" b="1">
                <a:solidFill>
                  <a:schemeClr val="tx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假设政府要求冰淇淋的卖者每卖一个冰淇淋支付</a:t>
            </a:r>
            <a:r>
              <a:rPr lang="en-US" altLang="zh-CN" sz="1800" b="1">
                <a:solidFill>
                  <a:schemeClr val="tx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0.5</a:t>
            </a:r>
            <a:r>
              <a:rPr lang="zh-CN" altLang="en-US" sz="1800" b="1">
                <a:solidFill>
                  <a:schemeClr val="tx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元的税收。这项政策将如何影响冰淇淋的买者和卖者呢？ </a:t>
            </a:r>
            <a:endParaRPr lang="zh-CN" altLang="en-US" sz="1800" b="1">
              <a:solidFill>
                <a:schemeClr val="tx1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6660133" y="4664918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600">
                <a:latin typeface="Verdana" panose="020B0604030504040204" pitchFamily="34" charset="0"/>
              </a:rPr>
              <a:t>Q</a:t>
            </a:r>
            <a:r>
              <a:rPr lang="en-US" altLang="zh-CN" sz="1400">
                <a:latin typeface="Verdana" panose="020B0604030504040204" pitchFamily="34" charset="0"/>
              </a:rPr>
              <a:t>1(100)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6283" name="Line 27"/>
          <p:cNvSpPr>
            <a:spLocks noChangeShapeType="1"/>
          </p:cNvSpPr>
          <p:nvPr/>
        </p:nvSpPr>
        <p:spPr bwMode="auto">
          <a:xfrm flipH="1" flipV="1">
            <a:off x="6299771" y="2763093"/>
            <a:ext cx="42862" cy="89376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6284" name="AutoShape 28"/>
          <p:cNvSpPr/>
          <p:nvPr/>
        </p:nvSpPr>
        <p:spPr bwMode="auto">
          <a:xfrm>
            <a:off x="6372796" y="2791668"/>
            <a:ext cx="215900" cy="865188"/>
          </a:xfrm>
          <a:prstGeom prst="rightBrace">
            <a:avLst>
              <a:gd name="adj1" fmla="val 33395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6285" name="AutoShape 29"/>
          <p:cNvSpPr/>
          <p:nvPr/>
        </p:nvSpPr>
        <p:spPr bwMode="auto">
          <a:xfrm>
            <a:off x="6809358" y="1813768"/>
            <a:ext cx="914400" cy="330200"/>
          </a:xfrm>
          <a:prstGeom prst="accentCallout1">
            <a:avLst>
              <a:gd name="adj1" fmla="val 34616"/>
              <a:gd name="adj2" fmla="val -8333"/>
              <a:gd name="adj3" fmla="val 405287"/>
              <a:gd name="adj4" fmla="val -2413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altLang="zh-CN" sz="1800" b="1">
                <a:solidFill>
                  <a:schemeClr val="bg2"/>
                </a:solidFill>
              </a:rPr>
              <a:t>0.5</a:t>
            </a:r>
            <a:r>
              <a:rPr lang="zh-CN" altLang="en-US" sz="1800" b="1">
                <a:solidFill>
                  <a:schemeClr val="bg2"/>
                </a:solidFill>
              </a:rPr>
              <a:t>元</a:t>
            </a:r>
            <a:endParaRPr lang="zh-CN" altLang="en-US" sz="1800" b="1">
              <a:solidFill>
                <a:schemeClr val="bg2"/>
              </a:solidFill>
            </a:endParaRPr>
          </a:p>
        </p:txBody>
      </p:sp>
      <p:sp>
        <p:nvSpPr>
          <p:cNvPr id="96286" name="Text Box 30"/>
          <p:cNvSpPr txBox="1">
            <a:spLocks noChangeArrowheads="1"/>
          </p:cNvSpPr>
          <p:nvPr/>
        </p:nvSpPr>
        <p:spPr bwMode="auto">
          <a:xfrm>
            <a:off x="4356671" y="3415556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400">
                <a:latin typeface="Verdana" panose="020B0604030504040204" pitchFamily="34" charset="0"/>
              </a:rPr>
              <a:t>P2(2.80)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6287" name="Text Box 31"/>
          <p:cNvSpPr txBox="1">
            <a:spLocks noChangeArrowheads="1"/>
          </p:cNvSpPr>
          <p:nvPr/>
        </p:nvSpPr>
        <p:spPr bwMode="auto">
          <a:xfrm>
            <a:off x="5796533" y="4639518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600">
                <a:latin typeface="Verdana" panose="020B0604030504040204" pitchFamily="34" charset="0"/>
              </a:rPr>
              <a:t>Q</a:t>
            </a:r>
            <a:r>
              <a:rPr lang="en-US" altLang="zh-CN" sz="1400">
                <a:latin typeface="Verdana" panose="020B0604030504040204" pitchFamily="34" charset="0"/>
              </a:rPr>
              <a:t>2(90)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6288" name="Rectangle 32"/>
          <p:cNvSpPr>
            <a:spLocks noChangeArrowheads="1"/>
          </p:cNvSpPr>
          <p:nvPr/>
        </p:nvSpPr>
        <p:spPr bwMode="auto">
          <a:xfrm>
            <a:off x="251396" y="2672606"/>
            <a:ext cx="3960812" cy="654050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zh-CN" altLang="en-US" sz="1800" b="1">
                <a:latin typeface="Tahoma" panose="020B0604030504040204" pitchFamily="34" charset="0"/>
                <a:ea typeface="楷体_GB2312" pitchFamily="49" charset="-122"/>
              </a:rPr>
              <a:t>均衡价格上升，而均衡数量减少。所以也减少了市场的规模。</a:t>
            </a:r>
            <a:endParaRPr lang="zh-CN" altLang="en-US" sz="1800" b="1">
              <a:latin typeface="Tahoma" panose="020B0604030504040204" pitchFamily="34" charset="0"/>
              <a:ea typeface="楷体_GB2312" pitchFamily="49" charset="-122"/>
            </a:endParaRPr>
          </a:p>
        </p:txBody>
      </p:sp>
      <p:sp>
        <p:nvSpPr>
          <p:cNvPr id="96289" name="Rectangle 33" descr="蓝色面巾纸"/>
          <p:cNvSpPr>
            <a:spLocks noChangeArrowheads="1"/>
          </p:cNvSpPr>
          <p:nvPr/>
        </p:nvSpPr>
        <p:spPr bwMode="auto">
          <a:xfrm>
            <a:off x="251396" y="3626693"/>
            <a:ext cx="3887787" cy="650875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1800" b="1">
                <a:latin typeface="Tahoma" panose="020B0604030504040204" pitchFamily="34" charset="0"/>
                <a:ea typeface="华文仿宋" panose="02010600040101010101" pitchFamily="2" charset="-122"/>
              </a:rPr>
              <a:t>现在我们回到税收归宿问题：谁支付了税收？</a:t>
            </a:r>
            <a:endParaRPr lang="zh-CN" altLang="en-US" sz="1800" b="1">
              <a:latin typeface="Tahoma" panose="020B0604030504040204" pitchFamily="34" charset="0"/>
              <a:ea typeface="华文仿宋" panose="02010600040101010101" pitchFamily="2" charset="-122"/>
            </a:endParaRPr>
          </a:p>
        </p:txBody>
      </p:sp>
      <p:sp>
        <p:nvSpPr>
          <p:cNvPr id="96290" name="AutoShape 34"/>
          <p:cNvSpPr/>
          <p:nvPr/>
        </p:nvSpPr>
        <p:spPr bwMode="auto">
          <a:xfrm>
            <a:off x="4356671" y="1813768"/>
            <a:ext cx="1290637" cy="609600"/>
          </a:xfrm>
          <a:prstGeom prst="accentCallout3">
            <a:avLst>
              <a:gd name="adj1" fmla="val 18750"/>
              <a:gd name="adj2" fmla="val 105903"/>
              <a:gd name="adj3" fmla="val 18750"/>
              <a:gd name="adj4" fmla="val 107505"/>
              <a:gd name="adj5" fmla="val 125000"/>
              <a:gd name="adj6" fmla="val 107505"/>
              <a:gd name="adj7" fmla="val 231250"/>
              <a:gd name="adj8" fmla="val 78106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没有税收时的价格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6291" name="AutoShape 35"/>
          <p:cNvSpPr/>
          <p:nvPr/>
        </p:nvSpPr>
        <p:spPr bwMode="auto">
          <a:xfrm>
            <a:off x="3275583" y="3758456"/>
            <a:ext cx="1292225" cy="609600"/>
          </a:xfrm>
          <a:prstGeom prst="accentCallout2">
            <a:avLst>
              <a:gd name="adj1" fmla="val 18750"/>
              <a:gd name="adj2" fmla="val 105898"/>
              <a:gd name="adj3" fmla="val 18750"/>
              <a:gd name="adj4" fmla="val 135995"/>
              <a:gd name="adj5" fmla="val -16667"/>
              <a:gd name="adj6" fmla="val 167199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卖者得到的价格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6292" name="Rectangle 36"/>
          <p:cNvSpPr>
            <a:spLocks noChangeArrowheads="1"/>
          </p:cNvSpPr>
          <p:nvPr/>
        </p:nvSpPr>
        <p:spPr bwMode="auto">
          <a:xfrm>
            <a:off x="324421" y="5085184"/>
            <a:ext cx="8675687" cy="593725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zh-CN" altLang="en-US" sz="1600" b="1">
                <a:ea typeface="楷体_GB2312" pitchFamily="49" charset="-122"/>
              </a:rPr>
              <a:t>当引进税收时，市场价格上升为</a:t>
            </a:r>
            <a:r>
              <a:rPr lang="en-US" altLang="zh-CN" sz="1600" b="1">
                <a:ea typeface="楷体_GB2312" pitchFamily="49" charset="-122"/>
              </a:rPr>
              <a:t>3.3</a:t>
            </a:r>
            <a:r>
              <a:rPr lang="zh-CN" altLang="en-US" sz="1600" b="1">
                <a:ea typeface="楷体_GB2312" pitchFamily="49" charset="-122"/>
              </a:rPr>
              <a:t>，买者比没有税收时增加了支出</a:t>
            </a:r>
            <a:r>
              <a:rPr lang="en-US" altLang="zh-CN" sz="1600" b="1">
                <a:ea typeface="楷体_GB2312" pitchFamily="49" charset="-122"/>
              </a:rPr>
              <a:t>0.3</a:t>
            </a:r>
            <a:r>
              <a:rPr lang="zh-CN" altLang="en-US" sz="1600" b="1">
                <a:ea typeface="楷体_GB2312" pitchFamily="49" charset="-122"/>
              </a:rPr>
              <a:t>元（</a:t>
            </a:r>
            <a:r>
              <a:rPr lang="en-US" altLang="zh-CN" sz="1600" b="1">
                <a:ea typeface="楷体_GB2312" pitchFamily="49" charset="-122"/>
              </a:rPr>
              <a:t>3.30-3.00=0.3</a:t>
            </a:r>
            <a:r>
              <a:rPr lang="zh-CN" altLang="en-US" sz="1600" b="1">
                <a:ea typeface="楷体_GB2312" pitchFamily="49" charset="-122"/>
              </a:rPr>
              <a:t>元），因此，买者承担的税收是</a:t>
            </a:r>
            <a:r>
              <a:rPr lang="en-US" altLang="zh-CN" sz="1600" b="1">
                <a:ea typeface="楷体_GB2312" pitchFamily="49" charset="-122"/>
              </a:rPr>
              <a:t>0.3</a:t>
            </a:r>
            <a:r>
              <a:rPr lang="zh-CN" altLang="en-US" sz="1600" b="1">
                <a:ea typeface="楷体_GB2312" pitchFamily="49" charset="-122"/>
              </a:rPr>
              <a:t>元。</a:t>
            </a:r>
            <a:endParaRPr lang="zh-CN" altLang="en-US" sz="1600" b="1">
              <a:latin typeface="Tahoma" panose="020B0604030504040204" pitchFamily="34" charset="0"/>
              <a:ea typeface="楷体_GB2312" pitchFamily="49" charset="-122"/>
            </a:endParaRPr>
          </a:p>
        </p:txBody>
      </p:sp>
      <p:sp>
        <p:nvSpPr>
          <p:cNvPr id="96293" name="Line 37"/>
          <p:cNvSpPr>
            <a:spLocks noChangeShapeType="1"/>
          </p:cNvSpPr>
          <p:nvPr/>
        </p:nvSpPr>
        <p:spPr bwMode="auto">
          <a:xfrm flipH="1">
            <a:off x="5436171" y="2791668"/>
            <a:ext cx="86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6294" name="Text Box 38"/>
          <p:cNvSpPr txBox="1">
            <a:spLocks noChangeArrowheads="1"/>
          </p:cNvSpPr>
          <p:nvPr/>
        </p:nvSpPr>
        <p:spPr bwMode="auto">
          <a:xfrm>
            <a:off x="4212208" y="2504331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>
                <a:latin typeface="Verdana" panose="020B0604030504040204" pitchFamily="34" charset="0"/>
              </a:rPr>
              <a:t> </a:t>
            </a:r>
            <a:r>
              <a:rPr lang="en-US" altLang="zh-CN" sz="1400">
                <a:latin typeface="Verdana" panose="020B0604030504040204" pitchFamily="34" charset="0"/>
              </a:rPr>
              <a:t>P2(3.30)</a:t>
            </a:r>
            <a:endParaRPr lang="en-US" altLang="zh-CN" sz="1400">
              <a:latin typeface="Verdana" panose="020B0604030504040204" pitchFamily="34" charset="0"/>
            </a:endParaRPr>
          </a:p>
        </p:txBody>
      </p:sp>
      <p:sp>
        <p:nvSpPr>
          <p:cNvPr id="96295" name="AutoShape 39"/>
          <p:cNvSpPr/>
          <p:nvPr/>
        </p:nvSpPr>
        <p:spPr bwMode="auto">
          <a:xfrm>
            <a:off x="2196083" y="1351806"/>
            <a:ext cx="1201738" cy="609600"/>
          </a:xfrm>
          <a:prstGeom prst="accentCallout1">
            <a:avLst>
              <a:gd name="adj1" fmla="val 18750"/>
              <a:gd name="adj2" fmla="val 106343"/>
              <a:gd name="adj3" fmla="val 231250"/>
              <a:gd name="adj4" fmla="val 178333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买者支付的价格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6296" name="Rectangle 40"/>
          <p:cNvSpPr>
            <a:spLocks noChangeArrowheads="1"/>
          </p:cNvSpPr>
          <p:nvPr/>
        </p:nvSpPr>
        <p:spPr bwMode="auto">
          <a:xfrm>
            <a:off x="324421" y="5661447"/>
            <a:ext cx="8675687" cy="593725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卖者的卖价虽是较高的价格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(3.3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，但卖者实际得到的价格为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2.8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(3.3-0.5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=2.8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，卖者比没有税收时减少了收入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0.2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元（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3.00-2.8=0.2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元）。因此，卖者承担的税收是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0.2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元。</a:t>
            </a:r>
            <a:endParaRPr lang="zh-CN" altLang="en-US" sz="1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96297" name="Rectangle 41"/>
          <p:cNvSpPr>
            <a:spLocks noChangeArrowheads="1"/>
          </p:cNvSpPr>
          <p:nvPr/>
        </p:nvSpPr>
        <p:spPr bwMode="auto">
          <a:xfrm>
            <a:off x="324421" y="6237709"/>
            <a:ext cx="7416800" cy="3492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hlink"/>
            </a:solidFill>
            <a:miter lim="800000"/>
          </a:ln>
        </p:spPr>
        <p:txBody>
          <a:bodyPr>
            <a:spAutoFit/>
          </a:bodyPr>
          <a:lstStyle/>
          <a:p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由此可看出</a:t>
            </a:r>
            <a:r>
              <a:rPr lang="en-US" altLang="zh-CN" sz="1600" b="1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1600" b="1">
                <a:latin typeface="楷体_GB2312" pitchFamily="49" charset="-122"/>
                <a:ea typeface="楷体_GB2312" pitchFamily="49" charset="-122"/>
              </a:rPr>
              <a:t>虽然卖者向政府支付了全部税收，但买者与卖者分摊了负担。</a:t>
            </a:r>
            <a:endParaRPr lang="zh-CN" altLang="en-US" sz="1600" b="1"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8" name="Group 42"/>
          <p:cNvGrpSpPr/>
          <p:nvPr/>
        </p:nvGrpSpPr>
        <p:grpSpPr bwMode="auto">
          <a:xfrm rot="-633459">
            <a:off x="5291708" y="1721693"/>
            <a:ext cx="2446338" cy="1804988"/>
            <a:chOff x="0" y="0"/>
            <a:chExt cx="2447" cy="1877"/>
          </a:xfrm>
        </p:grpSpPr>
        <p:sp>
          <p:nvSpPr>
            <p:cNvPr id="89117" name="Line 43"/>
            <p:cNvSpPr>
              <a:spLocks noChangeShapeType="1"/>
            </p:cNvSpPr>
            <p:nvPr/>
          </p:nvSpPr>
          <p:spPr bwMode="auto">
            <a:xfrm flipV="1">
              <a:off x="0" y="293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9118" name="Text Box 44"/>
            <p:cNvSpPr txBox="1">
              <a:spLocks noChangeArrowheads="1"/>
            </p:cNvSpPr>
            <p:nvPr/>
          </p:nvSpPr>
          <p:spPr bwMode="auto">
            <a:xfrm>
              <a:off x="1920" y="0"/>
              <a:ext cx="5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hlink"/>
                  </a:solidFill>
                </a:rPr>
                <a:t>S2</a:t>
              </a:r>
              <a:endParaRPr lang="en-US" altLang="zh-CN" sz="240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96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6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6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96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2000"/>
                                        <p:tgtEl>
                                          <p:spTgt spid="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9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9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9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utoUpdateAnimBg="0"/>
      <p:bldP spid="96262" grpId="0" animBg="1"/>
      <p:bldP spid="96263" grpId="0" animBg="1"/>
      <p:bldP spid="96267" grpId="0" autoUpdateAnimBg="0"/>
      <p:bldP spid="96281" grpId="0" bldLvl="0" animBg="1" autoUpdateAnimBg="0"/>
      <p:bldP spid="96282" grpId="0" autoUpdateAnimBg="0"/>
      <p:bldP spid="96283" grpId="0" animBg="1"/>
      <p:bldP spid="96284" grpId="0" animBg="1"/>
      <p:bldP spid="96285" grpId="0" animBg="1" autoUpdateAnimBg="0"/>
      <p:bldP spid="96286" grpId="0" autoUpdateAnimBg="0"/>
      <p:bldP spid="96287" grpId="0" autoUpdateAnimBg="0"/>
      <p:bldP spid="96288" grpId="0" animBg="1" autoUpdateAnimBg="0"/>
      <p:bldP spid="96289" grpId="0" animBg="1" autoUpdateAnimBg="0"/>
      <p:bldP spid="96290" grpId="0" animBg="1" autoUpdateAnimBg="0"/>
      <p:bldP spid="96291" grpId="0" animBg="1" autoUpdateAnimBg="0"/>
      <p:bldP spid="96292" grpId="0" animBg="1" autoUpdateAnimBg="0"/>
      <p:bldP spid="96293" grpId="0" animBg="1"/>
      <p:bldP spid="96294" grpId="0" autoUpdateAnimBg="0"/>
      <p:bldP spid="96295" grpId="0" animBg="1" autoUpdateAnimBg="0"/>
      <p:bldP spid="96296" grpId="0" animBg="1" autoUpdateAnimBg="0"/>
      <p:bldP spid="9629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 descr="蓝色面巾纸"/>
          <p:cNvSpPr>
            <a:spLocks noChangeArrowheads="1"/>
          </p:cNvSpPr>
          <p:nvPr/>
        </p:nvSpPr>
        <p:spPr bwMode="auto">
          <a:xfrm>
            <a:off x="468313" y="1186780"/>
            <a:ext cx="8135937" cy="831850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2400" b="1">
                <a:solidFill>
                  <a:schemeClr val="hlink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总结</a:t>
            </a:r>
            <a:r>
              <a:rPr lang="en-US" altLang="zh-CN" sz="2400" b="1">
                <a:solidFill>
                  <a:schemeClr val="hlink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: </a:t>
            </a:r>
            <a:r>
              <a:rPr lang="zh-CN" altLang="en-US" sz="2400" b="1">
                <a:solidFill>
                  <a:schemeClr val="hlink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对买者征税和对卖者征税是相同的</a:t>
            </a:r>
            <a:r>
              <a:rPr lang="en-US" altLang="zh-CN" sz="2400" b="1">
                <a:solidFill>
                  <a:schemeClr val="hlink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>
                <a:solidFill>
                  <a:schemeClr val="hlink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唯一的区别是谁来把钱交给政府。</a:t>
            </a:r>
            <a:r>
              <a:rPr lang="zh-CN" altLang="en-US" sz="1600">
                <a:solidFill>
                  <a:schemeClr val="bg2"/>
                </a:solidFill>
                <a:latin typeface="Tahoma" panose="020B0604030504040204" pitchFamily="34" charset="0"/>
              </a:rPr>
              <a:t> </a:t>
            </a:r>
            <a:endParaRPr lang="zh-CN" altLang="en-US" sz="1600">
              <a:solidFill>
                <a:schemeClr val="bg2"/>
              </a:solidFill>
              <a:latin typeface="Tahoma" panose="020B0604030504040204" pitchFamily="34" charset="0"/>
            </a:endParaRPr>
          </a:p>
        </p:txBody>
      </p:sp>
      <p:grpSp>
        <p:nvGrpSpPr>
          <p:cNvPr id="2" name="Group 3"/>
          <p:cNvGrpSpPr/>
          <p:nvPr/>
        </p:nvGrpSpPr>
        <p:grpSpPr bwMode="auto">
          <a:xfrm>
            <a:off x="4425950" y="2790155"/>
            <a:ext cx="2378075" cy="1860550"/>
            <a:chOff x="0" y="0"/>
            <a:chExt cx="2496" cy="1812"/>
          </a:xfrm>
        </p:grpSpPr>
        <p:sp>
          <p:nvSpPr>
            <p:cNvPr id="90140" name="Line 4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0141" name="Text Box 5"/>
            <p:cNvSpPr txBox="1">
              <a:spLocks noChangeArrowheads="1"/>
            </p:cNvSpPr>
            <p:nvPr/>
          </p:nvSpPr>
          <p:spPr bwMode="auto">
            <a:xfrm>
              <a:off x="1825" y="1248"/>
              <a:ext cx="67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D</a:t>
              </a:r>
              <a:endParaRPr lang="en-US" altLang="zh-CN"/>
            </a:p>
          </p:txBody>
        </p:sp>
      </p:grp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5140325" y="3510880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" name="Group 7"/>
          <p:cNvGrpSpPr/>
          <p:nvPr/>
        </p:nvGrpSpPr>
        <p:grpSpPr bwMode="auto">
          <a:xfrm rot="-633459">
            <a:off x="3924300" y="2863180"/>
            <a:ext cx="2447925" cy="1800225"/>
            <a:chOff x="0" y="0"/>
            <a:chExt cx="2448" cy="1872"/>
          </a:xfrm>
        </p:grpSpPr>
        <p:sp>
          <p:nvSpPr>
            <p:cNvPr id="90138" name="Line 8"/>
            <p:cNvSpPr>
              <a:spLocks noChangeShapeType="1"/>
            </p:cNvSpPr>
            <p:nvPr/>
          </p:nvSpPr>
          <p:spPr bwMode="auto">
            <a:xfrm flipV="1">
              <a:off x="0" y="288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0139" name="Text Box 9"/>
            <p:cNvSpPr txBox="1">
              <a:spLocks noChangeArrowheads="1"/>
            </p:cNvSpPr>
            <p:nvPr/>
          </p:nvSpPr>
          <p:spPr bwMode="auto">
            <a:xfrm>
              <a:off x="1921" y="0"/>
              <a:ext cx="527" cy="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endParaRPr lang="en-US" altLang="zh-CN"/>
            </a:p>
          </p:txBody>
        </p:sp>
      </p:grpSp>
      <p:sp>
        <p:nvSpPr>
          <p:cNvPr id="97290" name="Line 10"/>
          <p:cNvSpPr>
            <a:spLocks noChangeShapeType="1"/>
          </p:cNvSpPr>
          <p:nvPr/>
        </p:nvSpPr>
        <p:spPr bwMode="auto">
          <a:xfrm>
            <a:off x="3924300" y="3582318"/>
            <a:ext cx="12874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7291" name="Line 11"/>
          <p:cNvSpPr>
            <a:spLocks noChangeShapeType="1"/>
          </p:cNvSpPr>
          <p:nvPr/>
        </p:nvSpPr>
        <p:spPr bwMode="auto">
          <a:xfrm>
            <a:off x="3881438" y="4072855"/>
            <a:ext cx="919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7292" name="Line 12"/>
          <p:cNvSpPr>
            <a:spLocks noChangeShapeType="1"/>
          </p:cNvSpPr>
          <p:nvPr/>
        </p:nvSpPr>
        <p:spPr bwMode="auto">
          <a:xfrm flipH="1" flipV="1">
            <a:off x="4787900" y="3150518"/>
            <a:ext cx="42863" cy="8937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7293" name="AutoShape 13"/>
          <p:cNvSpPr/>
          <p:nvPr/>
        </p:nvSpPr>
        <p:spPr bwMode="auto">
          <a:xfrm>
            <a:off x="4860925" y="3150518"/>
            <a:ext cx="215900" cy="865187"/>
          </a:xfrm>
          <a:prstGeom prst="rightBrace">
            <a:avLst>
              <a:gd name="adj1" fmla="val 33395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7294" name="AutoShape 14"/>
          <p:cNvSpPr/>
          <p:nvPr/>
        </p:nvSpPr>
        <p:spPr bwMode="auto">
          <a:xfrm>
            <a:off x="5297488" y="2172618"/>
            <a:ext cx="914400" cy="330200"/>
          </a:xfrm>
          <a:prstGeom prst="accentCallout1">
            <a:avLst>
              <a:gd name="adj1" fmla="val 34616"/>
              <a:gd name="adj2" fmla="val -8333"/>
              <a:gd name="adj3" fmla="val 405287"/>
              <a:gd name="adj4" fmla="val -2413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税收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7295" name="AutoShape 15"/>
          <p:cNvSpPr/>
          <p:nvPr/>
        </p:nvSpPr>
        <p:spPr bwMode="auto">
          <a:xfrm>
            <a:off x="900113" y="3452143"/>
            <a:ext cx="2354262" cy="376237"/>
          </a:xfrm>
          <a:prstGeom prst="accentCallout3">
            <a:avLst>
              <a:gd name="adj1" fmla="val 30380"/>
              <a:gd name="adj2" fmla="val -3236"/>
              <a:gd name="adj3" fmla="val 30380"/>
              <a:gd name="adj4" fmla="val -4111"/>
              <a:gd name="adj5" fmla="val 30380"/>
              <a:gd name="adj6" fmla="val -4111"/>
              <a:gd name="adj7" fmla="val 30380"/>
              <a:gd name="adj8" fmla="val 126162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没有税收时的价格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7296" name="Line 16"/>
          <p:cNvSpPr>
            <a:spLocks noChangeShapeType="1"/>
          </p:cNvSpPr>
          <p:nvPr/>
        </p:nvSpPr>
        <p:spPr bwMode="auto">
          <a:xfrm flipH="1">
            <a:off x="3924300" y="3150518"/>
            <a:ext cx="86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4" name="Group 17"/>
          <p:cNvGrpSpPr/>
          <p:nvPr/>
        </p:nvGrpSpPr>
        <p:grpSpPr bwMode="auto">
          <a:xfrm>
            <a:off x="3563938" y="2839368"/>
            <a:ext cx="3240087" cy="2789237"/>
            <a:chOff x="0" y="0"/>
            <a:chExt cx="3936" cy="2545"/>
          </a:xfrm>
        </p:grpSpPr>
        <p:grpSp>
          <p:nvGrpSpPr>
            <p:cNvPr id="90132" name="Group 18"/>
            <p:cNvGrpSpPr/>
            <p:nvPr/>
          </p:nvGrpSpPr>
          <p:grpSpPr bwMode="auto">
            <a:xfrm>
              <a:off x="432" y="0"/>
              <a:ext cx="3120" cy="2016"/>
              <a:chOff x="0" y="0"/>
              <a:chExt cx="3120" cy="2016"/>
            </a:xfrm>
          </p:grpSpPr>
          <p:sp>
            <p:nvSpPr>
              <p:cNvPr id="90136" name="Line 19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0" cy="20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90137" name="Line 20"/>
              <p:cNvSpPr>
                <a:spLocks noChangeShapeType="1"/>
              </p:cNvSpPr>
              <p:nvPr/>
            </p:nvSpPr>
            <p:spPr bwMode="auto">
              <a:xfrm>
                <a:off x="0" y="2016"/>
                <a:ext cx="312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90133" name="Text Box 21"/>
            <p:cNvSpPr txBox="1">
              <a:spLocks noChangeArrowheads="1"/>
            </p:cNvSpPr>
            <p:nvPr/>
          </p:nvSpPr>
          <p:spPr bwMode="auto">
            <a:xfrm>
              <a:off x="3600" y="2016"/>
              <a:ext cx="336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Q</a:t>
              </a:r>
              <a:endParaRPr lang="en-US" altLang="zh-CN"/>
            </a:p>
          </p:txBody>
        </p:sp>
        <p:sp>
          <p:nvSpPr>
            <p:cNvPr id="90134" name="Text Box 22"/>
            <p:cNvSpPr txBox="1">
              <a:spLocks noChangeArrowheads="1"/>
            </p:cNvSpPr>
            <p:nvPr/>
          </p:nvSpPr>
          <p:spPr bwMode="auto">
            <a:xfrm>
              <a:off x="0" y="1823"/>
              <a:ext cx="432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/>
                <a:t>0</a:t>
              </a:r>
              <a:endParaRPr lang="en-US" altLang="zh-CN" sz="2400"/>
            </a:p>
          </p:txBody>
        </p:sp>
        <p:sp>
          <p:nvSpPr>
            <p:cNvPr id="90135" name="Text Box 23"/>
            <p:cNvSpPr txBox="1">
              <a:spLocks noChangeArrowheads="1"/>
            </p:cNvSpPr>
            <p:nvPr/>
          </p:nvSpPr>
          <p:spPr bwMode="auto">
            <a:xfrm>
              <a:off x="48" y="0"/>
              <a:ext cx="38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97304" name="AutoShape 24"/>
          <p:cNvSpPr/>
          <p:nvPr/>
        </p:nvSpPr>
        <p:spPr bwMode="auto">
          <a:xfrm>
            <a:off x="1116013" y="2426618"/>
            <a:ext cx="1346200" cy="609600"/>
          </a:xfrm>
          <a:prstGeom prst="accentCallout1">
            <a:avLst>
              <a:gd name="adj1" fmla="val 18750"/>
              <a:gd name="adj2" fmla="val 105662"/>
              <a:gd name="adj3" fmla="val 117449"/>
              <a:gd name="adj4" fmla="val 20389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买者支付的价格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7305" name="AutoShape 25"/>
          <p:cNvSpPr/>
          <p:nvPr/>
        </p:nvSpPr>
        <p:spPr bwMode="auto">
          <a:xfrm>
            <a:off x="1619250" y="4155405"/>
            <a:ext cx="1419225" cy="609600"/>
          </a:xfrm>
          <a:prstGeom prst="accentCallout2">
            <a:avLst>
              <a:gd name="adj1" fmla="val 18750"/>
              <a:gd name="adj2" fmla="val 105370"/>
              <a:gd name="adj3" fmla="val 18750"/>
              <a:gd name="adj4" fmla="val 132773"/>
              <a:gd name="adj5" fmla="val -16667"/>
              <a:gd name="adj6" fmla="val 161185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卖者得到的价格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7306" name="AutoShape 26"/>
          <p:cNvSpPr/>
          <p:nvPr/>
        </p:nvSpPr>
        <p:spPr bwMode="auto">
          <a:xfrm>
            <a:off x="4572000" y="3180680"/>
            <a:ext cx="71438" cy="358775"/>
          </a:xfrm>
          <a:prstGeom prst="leftBrace">
            <a:avLst>
              <a:gd name="adj1" fmla="val 41852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7307" name="AutoShape 27"/>
          <p:cNvSpPr/>
          <p:nvPr/>
        </p:nvSpPr>
        <p:spPr bwMode="auto">
          <a:xfrm>
            <a:off x="2771775" y="1921793"/>
            <a:ext cx="1201738" cy="609600"/>
          </a:xfrm>
          <a:prstGeom prst="accentCallout2">
            <a:avLst>
              <a:gd name="adj1" fmla="val 18750"/>
              <a:gd name="adj2" fmla="val 106343"/>
              <a:gd name="adj3" fmla="val 18750"/>
              <a:gd name="adj4" fmla="val 125495"/>
              <a:gd name="adj5" fmla="val 229949"/>
              <a:gd name="adj6" fmla="val 145310"/>
            </a:avLst>
          </a:prstGeom>
          <a:solidFill>
            <a:schemeClr val="bg1"/>
          </a:solidFill>
          <a:ln w="12700" cap="sq">
            <a:solidFill>
              <a:schemeClr val="bg2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消费者承担的税收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7308" name="AutoShape 28"/>
          <p:cNvSpPr/>
          <p:nvPr/>
        </p:nvSpPr>
        <p:spPr bwMode="auto">
          <a:xfrm>
            <a:off x="4572000" y="3612480"/>
            <a:ext cx="71438" cy="431800"/>
          </a:xfrm>
          <a:prstGeom prst="leftBrace">
            <a:avLst>
              <a:gd name="adj1" fmla="val 50370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7309" name="AutoShape 29"/>
          <p:cNvSpPr/>
          <p:nvPr/>
        </p:nvSpPr>
        <p:spPr bwMode="auto">
          <a:xfrm>
            <a:off x="2339975" y="5339680"/>
            <a:ext cx="1346200" cy="609600"/>
          </a:xfrm>
          <a:prstGeom prst="accentCallout2">
            <a:avLst>
              <a:gd name="adj1" fmla="val 18750"/>
              <a:gd name="adj2" fmla="val 105662"/>
              <a:gd name="adj3" fmla="val 18750"/>
              <a:gd name="adj4" fmla="val 133255"/>
              <a:gd name="adj5" fmla="val -250782"/>
              <a:gd name="adj6" fmla="val 161912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生产者承担的税收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animBg="1" autoUpdateAnimBg="0"/>
      <p:bldP spid="97286" grpId="0" animBg="1"/>
      <p:bldP spid="97290" grpId="0" animBg="1"/>
      <p:bldP spid="97291" grpId="0" animBg="1"/>
      <p:bldP spid="97292" grpId="0" animBg="1"/>
      <p:bldP spid="97293" grpId="0" animBg="1"/>
      <p:bldP spid="97294" grpId="0" animBg="1" autoUpdateAnimBg="0"/>
      <p:bldP spid="97295" grpId="0" animBg="1" autoUpdateAnimBg="0"/>
      <p:bldP spid="97296" grpId="0" animBg="1"/>
      <p:bldP spid="97304" grpId="0" animBg="1" autoUpdateAnimBg="0"/>
      <p:bldP spid="97305" grpId="0" animBg="1" autoUpdateAnimBg="0"/>
      <p:bldP spid="97306" grpId="0" animBg="1"/>
      <p:bldP spid="97307" grpId="0" animBg="1" autoUpdateAnimBg="0"/>
      <p:bldP spid="97308" grpId="0" animBg="1"/>
      <p:bldP spid="9730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3306763" y="260350"/>
            <a:ext cx="3374231" cy="5048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(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三</a:t>
            </a: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)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弹性与税收归宿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grpSp>
        <p:nvGrpSpPr>
          <p:cNvPr id="2" name="Group 3"/>
          <p:cNvGrpSpPr/>
          <p:nvPr/>
        </p:nvGrpSpPr>
        <p:grpSpPr bwMode="auto">
          <a:xfrm rot="1133895">
            <a:off x="1835150" y="1849438"/>
            <a:ext cx="2378075" cy="1860550"/>
            <a:chOff x="0" y="0"/>
            <a:chExt cx="2496" cy="1812"/>
          </a:xfrm>
        </p:grpSpPr>
        <p:sp>
          <p:nvSpPr>
            <p:cNvPr id="91188" name="Line 4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1189" name="Text Box 5"/>
            <p:cNvSpPr txBox="1">
              <a:spLocks noChangeArrowheads="1"/>
            </p:cNvSpPr>
            <p:nvPr/>
          </p:nvSpPr>
          <p:spPr bwMode="auto">
            <a:xfrm>
              <a:off x="1825" y="1248"/>
              <a:ext cx="67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D</a:t>
              </a:r>
              <a:endParaRPr lang="en-US" altLang="zh-CN"/>
            </a:p>
          </p:txBody>
        </p:sp>
      </p:grpSp>
      <p:sp>
        <p:nvSpPr>
          <p:cNvPr id="98310" name="Oval 6"/>
          <p:cNvSpPr>
            <a:spLocks noChangeArrowheads="1"/>
          </p:cNvSpPr>
          <p:nvPr/>
        </p:nvSpPr>
        <p:spPr bwMode="auto">
          <a:xfrm>
            <a:off x="2692400" y="2570163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" name="Group 7"/>
          <p:cNvGrpSpPr/>
          <p:nvPr/>
        </p:nvGrpSpPr>
        <p:grpSpPr bwMode="auto">
          <a:xfrm rot="1239959">
            <a:off x="1836738" y="1728788"/>
            <a:ext cx="2447925" cy="1800225"/>
            <a:chOff x="0" y="0"/>
            <a:chExt cx="2448" cy="1872"/>
          </a:xfrm>
        </p:grpSpPr>
        <p:sp>
          <p:nvSpPr>
            <p:cNvPr id="91186" name="Line 8"/>
            <p:cNvSpPr>
              <a:spLocks noChangeShapeType="1"/>
            </p:cNvSpPr>
            <p:nvPr/>
          </p:nvSpPr>
          <p:spPr bwMode="auto">
            <a:xfrm flipV="1">
              <a:off x="0" y="288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1187" name="Text Box 9"/>
            <p:cNvSpPr txBox="1">
              <a:spLocks noChangeArrowheads="1"/>
            </p:cNvSpPr>
            <p:nvPr/>
          </p:nvSpPr>
          <p:spPr bwMode="auto">
            <a:xfrm>
              <a:off x="1921" y="0"/>
              <a:ext cx="527" cy="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endParaRPr lang="en-US" altLang="zh-CN"/>
            </a:p>
          </p:txBody>
        </p:sp>
      </p:grpSp>
      <p:sp>
        <p:nvSpPr>
          <p:cNvPr id="98314" name="Line 10"/>
          <p:cNvSpPr>
            <a:spLocks noChangeShapeType="1"/>
          </p:cNvSpPr>
          <p:nvPr/>
        </p:nvSpPr>
        <p:spPr bwMode="auto">
          <a:xfrm>
            <a:off x="1476375" y="2641600"/>
            <a:ext cx="12874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8315" name="Line 11"/>
          <p:cNvSpPr>
            <a:spLocks noChangeShapeType="1"/>
          </p:cNvSpPr>
          <p:nvPr/>
        </p:nvSpPr>
        <p:spPr bwMode="auto">
          <a:xfrm>
            <a:off x="1433513" y="2781300"/>
            <a:ext cx="919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8316" name="Line 12"/>
          <p:cNvSpPr>
            <a:spLocks noChangeShapeType="1"/>
          </p:cNvSpPr>
          <p:nvPr/>
        </p:nvSpPr>
        <p:spPr bwMode="auto">
          <a:xfrm flipH="1" flipV="1">
            <a:off x="2339975" y="1844675"/>
            <a:ext cx="42863" cy="89376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8317" name="AutoShape 13"/>
          <p:cNvSpPr/>
          <p:nvPr/>
        </p:nvSpPr>
        <p:spPr bwMode="auto">
          <a:xfrm>
            <a:off x="2411413" y="1844675"/>
            <a:ext cx="215900" cy="865188"/>
          </a:xfrm>
          <a:prstGeom prst="rightBrace">
            <a:avLst>
              <a:gd name="adj1" fmla="val 33395"/>
              <a:gd name="adj2" fmla="val 50000"/>
            </a:avLst>
          </a:prstGeom>
          <a:noFill/>
          <a:ln w="38100" cap="sq">
            <a:solidFill>
              <a:schemeClr val="hlink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8" name="AutoShape 14"/>
          <p:cNvSpPr/>
          <p:nvPr/>
        </p:nvSpPr>
        <p:spPr bwMode="auto">
          <a:xfrm>
            <a:off x="2849563" y="1231900"/>
            <a:ext cx="914400" cy="330200"/>
          </a:xfrm>
          <a:prstGeom prst="accentCallout1">
            <a:avLst>
              <a:gd name="adj1" fmla="val 34616"/>
              <a:gd name="adj2" fmla="val -8333"/>
              <a:gd name="adj3" fmla="val 405287"/>
              <a:gd name="adj4" fmla="val -2413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税收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8319" name="Line 15"/>
          <p:cNvSpPr>
            <a:spLocks noChangeShapeType="1"/>
          </p:cNvSpPr>
          <p:nvPr/>
        </p:nvSpPr>
        <p:spPr bwMode="auto">
          <a:xfrm flipH="1">
            <a:off x="1476375" y="1844675"/>
            <a:ext cx="86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4" name="Group 16"/>
          <p:cNvGrpSpPr/>
          <p:nvPr/>
        </p:nvGrpSpPr>
        <p:grpSpPr bwMode="auto">
          <a:xfrm>
            <a:off x="1116013" y="1557338"/>
            <a:ext cx="3240087" cy="2789237"/>
            <a:chOff x="0" y="0"/>
            <a:chExt cx="3936" cy="2545"/>
          </a:xfrm>
        </p:grpSpPr>
        <p:grpSp>
          <p:nvGrpSpPr>
            <p:cNvPr id="91180" name="Group 17"/>
            <p:cNvGrpSpPr/>
            <p:nvPr/>
          </p:nvGrpSpPr>
          <p:grpSpPr bwMode="auto">
            <a:xfrm>
              <a:off x="432" y="0"/>
              <a:ext cx="3120" cy="2016"/>
              <a:chOff x="0" y="0"/>
              <a:chExt cx="3120" cy="2016"/>
            </a:xfrm>
          </p:grpSpPr>
          <p:sp>
            <p:nvSpPr>
              <p:cNvPr id="91184" name="Line 18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0" cy="20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91185" name="Line 19"/>
              <p:cNvSpPr>
                <a:spLocks noChangeShapeType="1"/>
              </p:cNvSpPr>
              <p:nvPr/>
            </p:nvSpPr>
            <p:spPr bwMode="auto">
              <a:xfrm>
                <a:off x="0" y="2016"/>
                <a:ext cx="312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91181" name="Text Box 20"/>
            <p:cNvSpPr txBox="1">
              <a:spLocks noChangeArrowheads="1"/>
            </p:cNvSpPr>
            <p:nvPr/>
          </p:nvSpPr>
          <p:spPr bwMode="auto">
            <a:xfrm>
              <a:off x="3600" y="2016"/>
              <a:ext cx="336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Q</a:t>
              </a:r>
              <a:endParaRPr lang="en-US" altLang="zh-CN"/>
            </a:p>
          </p:txBody>
        </p:sp>
        <p:sp>
          <p:nvSpPr>
            <p:cNvPr id="91182" name="Text Box 21"/>
            <p:cNvSpPr txBox="1">
              <a:spLocks noChangeArrowheads="1"/>
            </p:cNvSpPr>
            <p:nvPr/>
          </p:nvSpPr>
          <p:spPr bwMode="auto">
            <a:xfrm>
              <a:off x="0" y="1823"/>
              <a:ext cx="432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/>
                <a:t>0</a:t>
              </a:r>
              <a:endParaRPr lang="en-US" altLang="zh-CN" sz="2400"/>
            </a:p>
          </p:txBody>
        </p:sp>
        <p:sp>
          <p:nvSpPr>
            <p:cNvPr id="91183" name="Text Box 22"/>
            <p:cNvSpPr txBox="1">
              <a:spLocks noChangeArrowheads="1"/>
            </p:cNvSpPr>
            <p:nvPr/>
          </p:nvSpPr>
          <p:spPr bwMode="auto">
            <a:xfrm>
              <a:off x="48" y="0"/>
              <a:ext cx="38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98327" name="AutoShape 23"/>
          <p:cNvSpPr/>
          <p:nvPr/>
        </p:nvSpPr>
        <p:spPr bwMode="auto">
          <a:xfrm>
            <a:off x="2124075" y="1916113"/>
            <a:ext cx="71438" cy="649287"/>
          </a:xfrm>
          <a:prstGeom prst="leftBrace">
            <a:avLst>
              <a:gd name="adj1" fmla="val 75740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28" name="AutoShape 24"/>
          <p:cNvSpPr/>
          <p:nvPr/>
        </p:nvSpPr>
        <p:spPr bwMode="auto">
          <a:xfrm>
            <a:off x="0" y="1052513"/>
            <a:ext cx="1706563" cy="609600"/>
          </a:xfrm>
          <a:prstGeom prst="accentCallout2">
            <a:avLst>
              <a:gd name="adj1" fmla="val 18750"/>
              <a:gd name="adj2" fmla="val 104463"/>
              <a:gd name="adj3" fmla="val 18750"/>
              <a:gd name="adj4" fmla="val 112931"/>
              <a:gd name="adj5" fmla="val 196093"/>
              <a:gd name="adj6" fmla="val 121583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税收负担更多地由消费者承担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8329" name="AutoShape 25"/>
          <p:cNvSpPr/>
          <p:nvPr/>
        </p:nvSpPr>
        <p:spPr bwMode="auto">
          <a:xfrm>
            <a:off x="2124075" y="2636838"/>
            <a:ext cx="71438" cy="144462"/>
          </a:xfrm>
          <a:prstGeom prst="leftBrace">
            <a:avLst>
              <a:gd name="adj1" fmla="val 16852"/>
              <a:gd name="adj2" fmla="val 50000"/>
            </a:avLst>
          </a:prstGeom>
          <a:noFill/>
          <a:ln w="38100" cap="sq">
            <a:solidFill>
              <a:schemeClr val="hlink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6" name="Group 26"/>
          <p:cNvGrpSpPr/>
          <p:nvPr/>
        </p:nvGrpSpPr>
        <p:grpSpPr bwMode="auto">
          <a:xfrm rot="-1041241">
            <a:off x="6370638" y="1247775"/>
            <a:ext cx="2378075" cy="1860550"/>
            <a:chOff x="0" y="0"/>
            <a:chExt cx="2496" cy="1812"/>
          </a:xfrm>
        </p:grpSpPr>
        <p:sp>
          <p:nvSpPr>
            <p:cNvPr id="91178" name="Line 27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1179" name="Text Box 28"/>
            <p:cNvSpPr txBox="1">
              <a:spLocks noChangeArrowheads="1"/>
            </p:cNvSpPr>
            <p:nvPr/>
          </p:nvSpPr>
          <p:spPr bwMode="auto">
            <a:xfrm>
              <a:off x="1825" y="1248"/>
              <a:ext cx="671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D</a:t>
              </a:r>
              <a:endParaRPr lang="en-US" altLang="zh-CN"/>
            </a:p>
          </p:txBody>
        </p:sp>
      </p:grpSp>
      <p:sp>
        <p:nvSpPr>
          <p:cNvPr id="98333" name="Oval 29"/>
          <p:cNvSpPr>
            <a:spLocks noChangeArrowheads="1"/>
          </p:cNvSpPr>
          <p:nvPr/>
        </p:nvSpPr>
        <p:spPr bwMode="auto">
          <a:xfrm>
            <a:off x="7085013" y="2065338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7" name="Group 30"/>
          <p:cNvGrpSpPr/>
          <p:nvPr/>
        </p:nvGrpSpPr>
        <p:grpSpPr bwMode="auto">
          <a:xfrm rot="-1236042">
            <a:off x="5868988" y="1431925"/>
            <a:ext cx="2447925" cy="1800225"/>
            <a:chOff x="0" y="0"/>
            <a:chExt cx="2448" cy="1872"/>
          </a:xfrm>
        </p:grpSpPr>
        <p:sp>
          <p:nvSpPr>
            <p:cNvPr id="91176" name="Line 31"/>
            <p:cNvSpPr>
              <a:spLocks noChangeShapeType="1"/>
            </p:cNvSpPr>
            <p:nvPr/>
          </p:nvSpPr>
          <p:spPr bwMode="auto">
            <a:xfrm flipV="1">
              <a:off x="0" y="288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91177" name="Text Box 32"/>
            <p:cNvSpPr txBox="1">
              <a:spLocks noChangeArrowheads="1"/>
            </p:cNvSpPr>
            <p:nvPr/>
          </p:nvSpPr>
          <p:spPr bwMode="auto">
            <a:xfrm>
              <a:off x="1921" y="0"/>
              <a:ext cx="527" cy="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endParaRPr lang="en-US" altLang="zh-CN"/>
            </a:p>
          </p:txBody>
        </p:sp>
      </p:grpSp>
      <p:sp>
        <p:nvSpPr>
          <p:cNvPr id="98337" name="Line 33"/>
          <p:cNvSpPr>
            <a:spLocks noChangeShapeType="1"/>
          </p:cNvSpPr>
          <p:nvPr/>
        </p:nvSpPr>
        <p:spPr bwMode="auto">
          <a:xfrm>
            <a:off x="5868988" y="2136775"/>
            <a:ext cx="12874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8338" name="Line 34"/>
          <p:cNvSpPr>
            <a:spLocks noChangeShapeType="1"/>
          </p:cNvSpPr>
          <p:nvPr/>
        </p:nvSpPr>
        <p:spPr bwMode="auto">
          <a:xfrm>
            <a:off x="5795963" y="2852738"/>
            <a:ext cx="919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8339" name="Line 35"/>
          <p:cNvSpPr>
            <a:spLocks noChangeShapeType="1"/>
          </p:cNvSpPr>
          <p:nvPr/>
        </p:nvSpPr>
        <p:spPr bwMode="auto">
          <a:xfrm flipH="1" flipV="1">
            <a:off x="6659563" y="1952625"/>
            <a:ext cx="42862" cy="89376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98340" name="AutoShape 36"/>
          <p:cNvSpPr/>
          <p:nvPr/>
        </p:nvSpPr>
        <p:spPr bwMode="auto">
          <a:xfrm>
            <a:off x="6762750" y="1966913"/>
            <a:ext cx="215900" cy="865187"/>
          </a:xfrm>
          <a:prstGeom prst="rightBrace">
            <a:avLst>
              <a:gd name="adj1" fmla="val 33395"/>
              <a:gd name="adj2" fmla="val 50000"/>
            </a:avLst>
          </a:prstGeom>
          <a:noFill/>
          <a:ln w="38100" cap="sq">
            <a:solidFill>
              <a:schemeClr val="hlink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41" name="AutoShape 37"/>
          <p:cNvSpPr/>
          <p:nvPr/>
        </p:nvSpPr>
        <p:spPr bwMode="auto">
          <a:xfrm>
            <a:off x="7242175" y="727075"/>
            <a:ext cx="914400" cy="330200"/>
          </a:xfrm>
          <a:prstGeom prst="accentCallout1">
            <a:avLst>
              <a:gd name="adj1" fmla="val 34616"/>
              <a:gd name="adj2" fmla="val -8333"/>
              <a:gd name="adj3" fmla="val 405287"/>
              <a:gd name="adj4" fmla="val -2413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800" b="1">
                <a:solidFill>
                  <a:srgbClr val="CC3300"/>
                </a:solidFill>
                <a:ea typeface="华文仿宋" panose="02010600040101010101" pitchFamily="2" charset="-122"/>
              </a:rPr>
              <a:t>税收</a:t>
            </a:r>
            <a:endParaRPr lang="zh-CN" altLang="en-US" sz="1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8342" name="Line 38"/>
          <p:cNvSpPr>
            <a:spLocks noChangeShapeType="1"/>
          </p:cNvSpPr>
          <p:nvPr/>
        </p:nvSpPr>
        <p:spPr bwMode="auto">
          <a:xfrm flipH="1">
            <a:off x="5867400" y="1916113"/>
            <a:ext cx="86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8" name="Group 39"/>
          <p:cNvGrpSpPr/>
          <p:nvPr/>
        </p:nvGrpSpPr>
        <p:grpSpPr bwMode="auto">
          <a:xfrm>
            <a:off x="5508625" y="1412875"/>
            <a:ext cx="3240088" cy="2789238"/>
            <a:chOff x="0" y="0"/>
            <a:chExt cx="3936" cy="2545"/>
          </a:xfrm>
        </p:grpSpPr>
        <p:grpSp>
          <p:nvGrpSpPr>
            <p:cNvPr id="91170" name="Group 40"/>
            <p:cNvGrpSpPr/>
            <p:nvPr/>
          </p:nvGrpSpPr>
          <p:grpSpPr bwMode="auto">
            <a:xfrm>
              <a:off x="432" y="0"/>
              <a:ext cx="3120" cy="2016"/>
              <a:chOff x="0" y="0"/>
              <a:chExt cx="3120" cy="2016"/>
            </a:xfrm>
          </p:grpSpPr>
          <p:sp>
            <p:nvSpPr>
              <p:cNvPr id="91174" name="Line 41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0" cy="20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91175" name="Line 42"/>
              <p:cNvSpPr>
                <a:spLocks noChangeShapeType="1"/>
              </p:cNvSpPr>
              <p:nvPr/>
            </p:nvSpPr>
            <p:spPr bwMode="auto">
              <a:xfrm>
                <a:off x="0" y="2016"/>
                <a:ext cx="312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91171" name="Text Box 43"/>
            <p:cNvSpPr txBox="1">
              <a:spLocks noChangeArrowheads="1"/>
            </p:cNvSpPr>
            <p:nvPr/>
          </p:nvSpPr>
          <p:spPr bwMode="auto">
            <a:xfrm>
              <a:off x="3600" y="2016"/>
              <a:ext cx="336" cy="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Q</a:t>
              </a:r>
              <a:endParaRPr lang="en-US" altLang="zh-CN"/>
            </a:p>
          </p:txBody>
        </p:sp>
        <p:sp>
          <p:nvSpPr>
            <p:cNvPr id="91172" name="Text Box 44"/>
            <p:cNvSpPr txBox="1">
              <a:spLocks noChangeArrowheads="1"/>
            </p:cNvSpPr>
            <p:nvPr/>
          </p:nvSpPr>
          <p:spPr bwMode="auto">
            <a:xfrm>
              <a:off x="0" y="1823"/>
              <a:ext cx="432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/>
                <a:t>0</a:t>
              </a:r>
              <a:endParaRPr lang="en-US" altLang="zh-CN" sz="2400"/>
            </a:p>
          </p:txBody>
        </p:sp>
        <p:sp>
          <p:nvSpPr>
            <p:cNvPr id="91173" name="Text Box 45"/>
            <p:cNvSpPr txBox="1">
              <a:spLocks noChangeArrowheads="1"/>
            </p:cNvSpPr>
            <p:nvPr/>
          </p:nvSpPr>
          <p:spPr bwMode="auto">
            <a:xfrm>
              <a:off x="48" y="0"/>
              <a:ext cx="38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98350" name="AutoShape 46"/>
          <p:cNvSpPr/>
          <p:nvPr/>
        </p:nvSpPr>
        <p:spPr bwMode="auto">
          <a:xfrm>
            <a:off x="6516688" y="1916113"/>
            <a:ext cx="71437" cy="177800"/>
          </a:xfrm>
          <a:prstGeom prst="leftBrace">
            <a:avLst>
              <a:gd name="adj1" fmla="val 20741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51" name="AutoShape 47"/>
          <p:cNvSpPr/>
          <p:nvPr/>
        </p:nvSpPr>
        <p:spPr bwMode="auto">
          <a:xfrm>
            <a:off x="4140200" y="947192"/>
            <a:ext cx="1778000" cy="609600"/>
          </a:xfrm>
          <a:prstGeom prst="accentCallout2">
            <a:avLst>
              <a:gd name="adj1" fmla="val 18750"/>
              <a:gd name="adj2" fmla="val 104287"/>
              <a:gd name="adj3" fmla="val 18750"/>
              <a:gd name="adj4" fmla="val 117231"/>
              <a:gd name="adj5" fmla="val 169501"/>
              <a:gd name="adj6" fmla="val 137533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税收负担更少地由消费者承担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8352" name="AutoShape 48"/>
          <p:cNvSpPr/>
          <p:nvPr/>
        </p:nvSpPr>
        <p:spPr bwMode="auto">
          <a:xfrm>
            <a:off x="6516688" y="2166938"/>
            <a:ext cx="71437" cy="685800"/>
          </a:xfrm>
          <a:prstGeom prst="leftBrace">
            <a:avLst>
              <a:gd name="adj1" fmla="val 80001"/>
              <a:gd name="adj2" fmla="val 50000"/>
            </a:avLst>
          </a:prstGeom>
          <a:noFill/>
          <a:ln w="38100" cap="sq">
            <a:solidFill>
              <a:schemeClr val="hlink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53" name="AutoShape 49"/>
          <p:cNvSpPr/>
          <p:nvPr/>
        </p:nvSpPr>
        <p:spPr bwMode="auto">
          <a:xfrm>
            <a:off x="4427538" y="3789363"/>
            <a:ext cx="1728787" cy="609600"/>
          </a:xfrm>
          <a:prstGeom prst="accentCallout2">
            <a:avLst>
              <a:gd name="adj1" fmla="val 18750"/>
              <a:gd name="adj2" fmla="val 104407"/>
              <a:gd name="adj3" fmla="val 18750"/>
              <a:gd name="adj4" fmla="val 111019"/>
              <a:gd name="adj5" fmla="val -161718"/>
              <a:gd name="adj6" fmla="val 117815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税收负担更多地由生产者承担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8354" name="Rectangle 50"/>
          <p:cNvSpPr>
            <a:spLocks noChangeArrowheads="1"/>
          </p:cNvSpPr>
          <p:nvPr/>
        </p:nvSpPr>
        <p:spPr bwMode="auto">
          <a:xfrm>
            <a:off x="1258888" y="4543425"/>
            <a:ext cx="30257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1800" b="1">
                <a:latin typeface="Tahoma" panose="020B0604030504040204" pitchFamily="34" charset="0"/>
                <a:ea typeface="华文仿宋" panose="02010600040101010101" pitchFamily="2" charset="-122"/>
              </a:rPr>
              <a:t>供给富有弹性</a:t>
            </a:r>
            <a:r>
              <a:rPr lang="en-US" altLang="zh-CN" sz="1800" b="1">
                <a:latin typeface="Tahoma" panose="020B0604030504040204" pitchFamily="34" charset="0"/>
                <a:ea typeface="华文仿宋" panose="02010600040101010101" pitchFamily="2" charset="-122"/>
              </a:rPr>
              <a:t>,</a:t>
            </a:r>
            <a:r>
              <a:rPr lang="zh-CN" altLang="en-US" sz="1800" b="1">
                <a:latin typeface="Tahoma" panose="020B0604030504040204" pitchFamily="34" charset="0"/>
                <a:ea typeface="华文仿宋" panose="02010600040101010101" pitchFamily="2" charset="-122"/>
              </a:rPr>
              <a:t>需求缺乏弹性</a:t>
            </a:r>
            <a:endParaRPr lang="zh-CN" altLang="en-US" sz="1800" b="1">
              <a:latin typeface="Tahoma" panose="020B0604030504040204" pitchFamily="34" charset="0"/>
              <a:ea typeface="华文仿宋" panose="02010600040101010101" pitchFamily="2" charset="-122"/>
            </a:endParaRPr>
          </a:p>
        </p:txBody>
      </p:sp>
      <p:sp>
        <p:nvSpPr>
          <p:cNvPr id="98355" name="Rectangle 51"/>
          <p:cNvSpPr>
            <a:spLocks noChangeArrowheads="1"/>
          </p:cNvSpPr>
          <p:nvPr/>
        </p:nvSpPr>
        <p:spPr bwMode="auto">
          <a:xfrm>
            <a:off x="5580063" y="4492625"/>
            <a:ext cx="3024187" cy="376238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1800" b="1">
                <a:latin typeface="Tahoma" panose="020B0604030504040204" pitchFamily="34" charset="0"/>
                <a:ea typeface="华文仿宋" panose="02010600040101010101" pitchFamily="2" charset="-122"/>
              </a:rPr>
              <a:t>供给缺乏弹性</a:t>
            </a:r>
            <a:r>
              <a:rPr lang="en-US" altLang="zh-CN" sz="1800" b="1">
                <a:latin typeface="Tahoma" panose="020B0604030504040204" pitchFamily="34" charset="0"/>
                <a:ea typeface="华文仿宋" panose="02010600040101010101" pitchFamily="2" charset="-122"/>
              </a:rPr>
              <a:t>,</a:t>
            </a:r>
            <a:r>
              <a:rPr lang="zh-CN" altLang="en-US" sz="1800" b="1">
                <a:latin typeface="Tahoma" panose="020B0604030504040204" pitchFamily="34" charset="0"/>
                <a:ea typeface="华文仿宋" panose="02010600040101010101" pitchFamily="2" charset="-122"/>
              </a:rPr>
              <a:t>需求富有弹性</a:t>
            </a:r>
            <a:endParaRPr lang="zh-CN" altLang="en-US" sz="1800" b="1">
              <a:latin typeface="Tahoma" panose="020B0604030504040204" pitchFamily="34" charset="0"/>
              <a:ea typeface="华文仿宋" panose="02010600040101010101" pitchFamily="2" charset="-122"/>
            </a:endParaRPr>
          </a:p>
        </p:txBody>
      </p:sp>
      <p:sp>
        <p:nvSpPr>
          <p:cNvPr id="98356" name="AutoShape 52"/>
          <p:cNvSpPr/>
          <p:nvPr/>
        </p:nvSpPr>
        <p:spPr bwMode="auto">
          <a:xfrm>
            <a:off x="0" y="3716338"/>
            <a:ext cx="1547813" cy="827087"/>
          </a:xfrm>
          <a:prstGeom prst="accentCallout2">
            <a:avLst>
              <a:gd name="adj1" fmla="val 13819"/>
              <a:gd name="adj2" fmla="val 104921"/>
              <a:gd name="adj3" fmla="val 13819"/>
              <a:gd name="adj4" fmla="val 119898"/>
              <a:gd name="adj5" fmla="val -122843"/>
              <a:gd name="adj6" fmla="val 135384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1600" b="1">
                <a:solidFill>
                  <a:srgbClr val="CC3300"/>
                </a:solidFill>
                <a:ea typeface="华文仿宋" panose="02010600040101010101" pitchFamily="2" charset="-122"/>
              </a:rPr>
              <a:t>税收负担更少地由生产者承担</a:t>
            </a:r>
            <a:endParaRPr lang="zh-CN" altLang="en-US" sz="16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98357" name="Rectangle 53" descr="蓝色面巾纸"/>
          <p:cNvSpPr>
            <a:spLocks noChangeArrowheads="1"/>
          </p:cNvSpPr>
          <p:nvPr/>
        </p:nvSpPr>
        <p:spPr bwMode="auto">
          <a:xfrm>
            <a:off x="323850" y="5260975"/>
            <a:ext cx="8135938" cy="831850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24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税收负担划分的一般结论</a:t>
            </a:r>
            <a:r>
              <a:rPr lang="en-US" altLang="zh-CN" sz="24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: </a:t>
            </a:r>
            <a:r>
              <a:rPr lang="zh-CN" altLang="en-US" sz="24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税收负担会更多地落在缺乏弹性的市场一方身上。</a:t>
            </a:r>
            <a:r>
              <a:rPr lang="zh-CN" altLang="en-US" sz="2400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 </a:t>
            </a:r>
            <a:endParaRPr lang="zh-CN" altLang="en-US" sz="2400">
              <a:solidFill>
                <a:srgbClr val="CC3300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8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98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98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9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9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8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9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98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98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98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98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9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98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9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animBg="1" autoUpdateAnimBg="0"/>
      <p:bldP spid="98310" grpId="0" animBg="1"/>
      <p:bldP spid="98314" grpId="0" animBg="1"/>
      <p:bldP spid="98315" grpId="0" animBg="1"/>
      <p:bldP spid="98316" grpId="0" animBg="1"/>
      <p:bldP spid="98317" grpId="0" animBg="1"/>
      <p:bldP spid="98318" grpId="0" animBg="1" autoUpdateAnimBg="0"/>
      <p:bldP spid="98319" grpId="0" animBg="1"/>
      <p:bldP spid="98327" grpId="0" animBg="1"/>
      <p:bldP spid="98328" grpId="0" animBg="1" autoUpdateAnimBg="0"/>
      <p:bldP spid="98329" grpId="0" animBg="1"/>
      <p:bldP spid="98333" grpId="0" animBg="1"/>
      <p:bldP spid="98337" grpId="0" animBg="1"/>
      <p:bldP spid="98338" grpId="0" animBg="1"/>
      <p:bldP spid="98339" grpId="0" animBg="1"/>
      <p:bldP spid="98340" grpId="0" animBg="1"/>
      <p:bldP spid="98341" grpId="0" animBg="1" autoUpdateAnimBg="0"/>
      <p:bldP spid="98342" grpId="0" animBg="1"/>
      <p:bldP spid="98350" grpId="0" animBg="1"/>
      <p:bldP spid="98351" grpId="0" animBg="1" autoUpdateAnimBg="0"/>
      <p:bldP spid="98352" grpId="0" animBg="1"/>
      <p:bldP spid="98353" grpId="0" animBg="1" autoUpdateAnimBg="0"/>
      <p:bldP spid="98354" grpId="0" animBg="1" autoUpdateAnimBg="0"/>
      <p:bldP spid="98355" grpId="0" animBg="1" autoUpdateAnimBg="0"/>
      <p:bldP spid="98356" grpId="0" animBg="1" autoUpdateAnimBg="0"/>
      <p:bldP spid="9835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 descr="再生纸"/>
          <p:cNvSpPr>
            <a:spLocks noChangeArrowheads="1"/>
          </p:cNvSpPr>
          <p:nvPr/>
        </p:nvSpPr>
        <p:spPr bwMode="auto">
          <a:xfrm>
            <a:off x="395536" y="1340768"/>
            <a:ext cx="8353425" cy="4893647"/>
          </a:xfrm>
          <a:prstGeom prst="rect">
            <a:avLst/>
          </a:prstGeom>
          <a:blipFill dpi="0" rotWithShape="1">
            <a:blip r:embed="rId1"/>
            <a:srcRect/>
            <a:tile tx="0" ty="0" sx="100000" sy="100000" flip="none" algn="tl"/>
          </a:blipFill>
          <a:ln w="9525">
            <a:solidFill>
              <a:schemeClr val="hlink"/>
            </a:solidFill>
            <a:miter lim="800000"/>
          </a:ln>
        </p:spPr>
        <p:txBody>
          <a:bodyPr anchor="ctr">
            <a:spAutoFit/>
          </a:bodyPr>
          <a:lstStyle/>
          <a:p>
            <a:pPr indent="133350">
              <a:lnSpc>
                <a:spcPct val="130000"/>
              </a:lnSpc>
            </a:pPr>
            <a:r>
              <a:rPr lang="zh-CN" altLang="en-US" sz="2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       </a:t>
            </a:r>
            <a:r>
              <a:rPr lang="en-US" altLang="zh-CN" sz="2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1990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年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美国国会针对游艇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私人飞机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皮衣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珠宝和豪华轿车这类物品通过了一项新的奢侈品税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该税的目的是增加那些能轻而易举地承担税收负担的税收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由于只有富人能买得起奢侈品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所以对奢侈品征税看来是向富人征税的合理方法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</a:t>
            </a:r>
            <a:endParaRPr lang="en-US" altLang="zh-CN" sz="24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indent="133350">
              <a:lnSpc>
                <a:spcPct val="130000"/>
              </a:lnSpc>
            </a:pP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    </a:t>
            </a:r>
            <a:r>
              <a:rPr lang="en-US" altLang="zh-CN" sz="2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  </a:t>
            </a:r>
            <a:r>
              <a:rPr lang="zh-CN" altLang="en-US" sz="2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但是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当通过供给和需求的力量来看时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结果与国会所期望的完全不同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例如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考虑一下游艇市场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游艇的需求是极其富有弹性的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一个百万富翁不买游艇是很容易的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她可以用钱去买更大的房子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去欧洲度假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或者留给继承人一笔更大的遗产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与此相反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游艇的供给至少在短期中是较为缺乏弹性的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游艇工厂不能轻而易举地转向其他用途</a:t>
            </a:r>
            <a:r>
              <a:rPr lang="en-US" altLang="zh-CN" sz="2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endParaRPr lang="zh-CN" altLang="en-US" sz="24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99792" y="404664"/>
            <a:ext cx="4968552" cy="7200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案例：谁</a:t>
            </a:r>
            <a:r>
              <a:rPr lang="zh-CN" altLang="en-US" sz="2800" b="1" dirty="0">
                <a:solidFill>
                  <a:schemeClr val="tx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支付奢侈品税</a:t>
            </a:r>
            <a:r>
              <a:rPr lang="zh-CN" altLang="en-US" sz="2800" b="1" dirty="0" smtClean="0">
                <a:solidFill>
                  <a:schemeClr val="tx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：</a:t>
            </a:r>
            <a:endParaRPr lang="zh-CN" altLang="en-US" sz="2800" b="1" dirty="0">
              <a:solidFill>
                <a:schemeClr val="tx1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3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9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animBg="1" autoUpdateAnimBg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80728"/>
            <a:ext cx="7416824" cy="53553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indent="133350">
              <a:lnSpc>
                <a:spcPct val="150000"/>
              </a:lnSpc>
            </a:pPr>
            <a:r>
              <a:rPr lang="zh-CN" altLang="en-US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      </a:t>
            </a:r>
            <a:r>
              <a:rPr lang="zh-CN" altLang="en-US" sz="2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在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这种情况下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通过我们的预测可以作出一个明确的预测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由于需求富有弹性而供给缺乏弹性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税收负担主要落在供给者身上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这就是说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对游艇征税的负担主要落在建造游艇的企业和工人身上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但是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工人并不是富人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因此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奢侈品税的负担落在中产阶级身上要比落在富人身上的多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</a:t>
            </a:r>
            <a:endParaRPr lang="en-US" altLang="zh-CN" sz="24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indent="133350">
              <a:lnSpc>
                <a:spcPct val="150000"/>
              </a:lnSpc>
            </a:pP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   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这种税付诸实施之后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关于奢侈品税的错误假设很快显现出来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国会议员意识到奢侈品供给者他们遇到的经济困境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于是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, 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国会在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1993</a:t>
            </a:r>
            <a:r>
              <a:rPr lang="zh-CN" altLang="en-US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年废除了大部分的奢侈品税</a:t>
            </a:r>
            <a:r>
              <a:rPr lang="en-US" altLang="zh-CN" sz="24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.</a:t>
            </a:r>
            <a:endParaRPr lang="en-US" altLang="zh-CN" sz="24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主题5</Template>
  <TotalTime>0</TotalTime>
  <Words>1810</Words>
  <Application>WPS 演示</Application>
  <PresentationFormat>全屏显示(4:3)</PresentationFormat>
  <Paragraphs>195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方正小标宋简体</vt:lpstr>
      <vt:lpstr>楷体</vt:lpstr>
      <vt:lpstr>华文仿宋</vt:lpstr>
      <vt:lpstr>Times New Roman</vt:lpstr>
      <vt:lpstr>Verdana</vt:lpstr>
      <vt:lpstr>Tahoma</vt:lpstr>
      <vt:lpstr>楷体_GB2312</vt:lpstr>
      <vt:lpstr>新宋体</vt:lpstr>
      <vt:lpstr>Calibri</vt:lpstr>
      <vt:lpstr>Arial Unicode MS</vt:lpstr>
      <vt:lpstr>主题5</vt:lpstr>
      <vt:lpstr>项目二   生活经济学  任务6  谁来为冰激凌交税：弹性理论 的应用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乐天</cp:lastModifiedBy>
  <cp:revision>9</cp:revision>
  <dcterms:created xsi:type="dcterms:W3CDTF">2018-05-27T13:34:00Z</dcterms:created>
  <dcterms:modified xsi:type="dcterms:W3CDTF">2025-03-20T12:38:40Z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87014AE8342A42709E59202731A8FB3C_12</vt:lpwstr>
  </property>
  <property fmtid="{D5CDD505-2E9C-101B-9397-08002B2CF9AE}" pid="3" name="KSOProductBuildVer">
    <vt:lpwstr>2052-12.1.0.20305</vt:lpwstr>
  </property>
</Properties>
</file>