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84" r:id="rId4"/>
    <p:sldId id="260" r:id="rId5"/>
    <p:sldId id="291" r:id="rId6"/>
    <p:sldId id="292" r:id="rId7"/>
    <p:sldId id="282" r:id="rId8"/>
    <p:sldId id="271" r:id="rId9"/>
    <p:sldId id="272" r:id="rId10"/>
    <p:sldId id="261" r:id="rId11"/>
    <p:sldId id="26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63" r:id="rId20"/>
    <p:sldId id="286" r:id="rId21"/>
    <p:sldId id="287" r:id="rId22"/>
    <p:sldId id="288" r:id="rId23"/>
    <p:sldId id="289" r:id="rId24"/>
    <p:sldId id="290" r:id="rId25"/>
    <p:sldId id="281" r:id="rId26"/>
    <p:sldId id="280" r:id="rId27"/>
    <p:sldId id="264" r:id="rId28"/>
    <p:sldId id="266" r:id="rId29"/>
    <p:sldId id="283" r:id="rId30"/>
    <p:sldId id="285" r:id="rId3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6" d="100"/>
          <a:sy n="76" d="100"/>
        </p:scale>
        <p:origin x="-432" y="-48"/>
      </p:cViewPr>
      <p:guideLst>
        <p:guide orient="horz" pos="212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jpe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2.jpe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 smtClean="0"/>
              <a:t>单击此处编辑母版标题样式</a:t>
            </a:r>
            <a:endParaRPr lang="zh-CN" altLang="en-US" dirty="0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 smtClean="0"/>
          </a:p>
        </p:txBody>
      </p:sp>
      <p:pic>
        <p:nvPicPr>
          <p:cNvPr id="1028" name="图片 7" descr="timg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6021388"/>
            <a:ext cx="2195512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圆角矩形 9"/>
          <p:cNvSpPr/>
          <p:nvPr/>
        </p:nvSpPr>
        <p:spPr>
          <a:xfrm>
            <a:off x="153244" y="289531"/>
            <a:ext cx="1800200" cy="576064"/>
          </a:xfrm>
          <a:prstGeom prst="roundRect">
            <a:avLst/>
          </a:prstGeom>
          <a:blipFill>
            <a:blip r:embed="rId1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经济学与生活</a:t>
            </a:r>
            <a:endParaRPr lang="zh-CN" altLang="en-US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dirty="0" smtClean="0"/>
              <a:t>单击此处编辑母版标题样式</a:t>
            </a:r>
            <a:endParaRPr lang="zh-CN" altLang="en-US" dirty="0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 smtClean="0"/>
          </a:p>
        </p:txBody>
      </p:sp>
      <p:pic>
        <p:nvPicPr>
          <p:cNvPr id="1028" name="图片 7" descr="timg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6021388"/>
            <a:ext cx="2195512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圆角矩形 9"/>
          <p:cNvSpPr/>
          <p:nvPr/>
        </p:nvSpPr>
        <p:spPr>
          <a:xfrm>
            <a:off x="153244" y="289531"/>
            <a:ext cx="1466428" cy="576064"/>
          </a:xfrm>
          <a:prstGeom prst="roundRect">
            <a:avLst/>
          </a:prstGeom>
          <a:blipFill>
            <a:blip r:embed="rId1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经济学基础</a:t>
            </a:r>
            <a:endParaRPr lang="zh-CN" altLang="en-US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5.wmf"/><Relationship Id="rId1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audio1.wav"/><Relationship Id="rId1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8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3" Type="http://schemas.openxmlformats.org/officeDocument/2006/relationships/hyperlink" Target="http://www.yn.xinhuanet.com/newscenter/2008-10/26/content_14741744.htm" TargetMode="External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32.jpeg"/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2.jpe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2.jpeg"/><Relationship Id="rId1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.jpeg"/><Relationship Id="rId1" Type="http://schemas.openxmlformats.org/officeDocument/2006/relationships/hyperlink" Target="http://finance.sina.com.cn/roll/20041008/16291065421.s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11560" y="3903191"/>
            <a:ext cx="7772400" cy="1470025"/>
          </a:xfrm>
        </p:spPr>
        <p:txBody>
          <a:bodyPr/>
          <a:lstStyle/>
          <a:p>
            <a:r>
              <a:rPr lang="zh-CN" altLang="en-US" sz="3600" dirty="0" smtClean="0">
                <a:latin typeface="方正小标宋简体" pitchFamily="65" charset="-122"/>
                <a:ea typeface="方正小标宋简体" pitchFamily="65" charset="-122"/>
              </a:rPr>
              <a:t>项目一   走进经济学</a:t>
            </a:r>
            <a:br>
              <a:rPr lang="en-US" altLang="zh-CN" sz="3600" dirty="0" smtClean="0">
                <a:latin typeface="方正小标宋简体" pitchFamily="65" charset="-122"/>
                <a:ea typeface="方正小标宋简体" pitchFamily="65" charset="-122"/>
              </a:rPr>
            </a:br>
            <a:br>
              <a:rPr lang="en-US" altLang="zh-CN" sz="3600" dirty="0" smtClean="0">
                <a:latin typeface="方正小标宋简体" pitchFamily="65" charset="-122"/>
                <a:ea typeface="方正小标宋简体" pitchFamily="65" charset="-122"/>
              </a:rPr>
            </a:br>
            <a:r>
              <a:rPr lang="zh-CN" altLang="en-US" dirty="0" smtClean="0">
                <a:solidFill>
                  <a:srgbClr val="FF0000"/>
                </a:solidFill>
                <a:latin typeface="方正小标宋简体" pitchFamily="65" charset="-122"/>
                <a:ea typeface="方正小标宋简体" pitchFamily="65" charset="-122"/>
              </a:rPr>
              <a:t>任务</a:t>
            </a:r>
            <a:r>
              <a:rPr lang="en-US" altLang="zh-CN" dirty="0" smtClean="0">
                <a:solidFill>
                  <a:srgbClr val="FF0000"/>
                </a:solidFill>
                <a:latin typeface="方正小标宋简体" pitchFamily="65" charset="-122"/>
                <a:ea typeface="方正小标宋简体" pitchFamily="65" charset="-122"/>
              </a:rPr>
              <a:t>1  </a:t>
            </a:r>
            <a:r>
              <a:rPr lang="zh-CN" altLang="en-US" dirty="0" smtClean="0">
                <a:solidFill>
                  <a:srgbClr val="FF0000"/>
                </a:solidFill>
                <a:latin typeface="方正小标宋简体" pitchFamily="65" charset="-122"/>
                <a:ea typeface="方正小标宋简体" pitchFamily="65" charset="-122"/>
              </a:rPr>
              <a:t>鱼和熊掌不可兼得：稀缺性</a:t>
            </a:r>
            <a:endParaRPr lang="zh-CN" altLang="en-US" dirty="0">
              <a:solidFill>
                <a:srgbClr val="FF0000"/>
              </a:solidFill>
              <a:latin typeface="方正小标宋简体" pitchFamily="65" charset="-122"/>
              <a:ea typeface="方正小标宋简体" pitchFamily="65" charset="-122"/>
            </a:endParaRPr>
          </a:p>
        </p:txBody>
      </p:sp>
      <p:pic>
        <p:nvPicPr>
          <p:cNvPr id="4" name="图片 3" descr="ph1015-p04517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211960" y="0"/>
            <a:ext cx="4932040" cy="3290481"/>
          </a:xfrm>
          <a:prstGeom prst="rect">
            <a:avLst/>
          </a:prstGeom>
        </p:spPr>
      </p:pic>
      <p:pic>
        <p:nvPicPr>
          <p:cNvPr id="5" name="图片 4" descr="timg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355976" cy="3266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2" descr="0728-18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19" y="914400"/>
            <a:ext cx="8522953" cy="5610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0016617_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82706"/>
            <a:ext cx="7848872" cy="588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303655" y="1045845"/>
          <a:ext cx="7023735" cy="5267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幻灯片" r:id="rId1" imgW="27432000" imgH="20574000" progId="PowerPoint.Slide.8">
                  <p:embed/>
                </p:oleObj>
              </mc:Choice>
              <mc:Fallback>
                <p:oleObj name="幻灯片" r:id="rId1" imgW="27432000" imgH="20574000" progId="PowerPoint.Slide.8">
                  <p:embed/>
                  <p:pic>
                    <p:nvPicPr>
                      <p:cNvPr id="0" name="图片 2048"/>
                      <p:cNvPicPr>
                        <a:picLocks noGrp="1" noChangeAspect="1"/>
                      </p:cNvPicPr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303655" y="1045845"/>
                        <a:ext cx="7023735" cy="526796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003m"/>
          <p:cNvPicPr>
            <a:picLocks noChangeAspect="1" noChangeArrowheads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2"/>
          <a:stretch>
            <a:fillRect/>
          </a:stretch>
        </p:blipFill>
        <p:spPr bwMode="auto">
          <a:xfrm>
            <a:off x="216024" y="1301721"/>
            <a:ext cx="8532440" cy="4966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0883" name="WordArt 3"/>
          <p:cNvSpPr>
            <a:spLocks noChangeArrowheads="1" noChangeShapeType="1" noTextEdit="1"/>
          </p:cNvSpPr>
          <p:nvPr/>
        </p:nvSpPr>
        <p:spPr bwMode="auto">
          <a:xfrm>
            <a:off x="2476872" y="548680"/>
            <a:ext cx="1087016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4400" i="1" kern="10" dirty="0">
                <a:ln w="9525">
                  <a:solidFill>
                    <a:schemeClr val="tx1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水浪费</a:t>
            </a:r>
            <a:endParaRPr lang="zh-CN" altLang="en-US" sz="4400" i="1" kern="10" dirty="0">
              <a:ln w="9525">
                <a:solidFill>
                  <a:schemeClr val="tx1"/>
                </a:solidFill>
                <a:round/>
              </a:ln>
              <a:solidFill>
                <a:srgbClr val="0000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50884" name="Line 4"/>
          <p:cNvSpPr>
            <a:spLocks noChangeShapeType="1"/>
          </p:cNvSpPr>
          <p:nvPr/>
        </p:nvSpPr>
        <p:spPr bwMode="auto">
          <a:xfrm>
            <a:off x="3657600" y="838200"/>
            <a:ext cx="12239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0885" name="WordArt 5"/>
          <p:cNvSpPr>
            <a:spLocks noChangeArrowheads="1" noChangeShapeType="1" noTextEdit="1"/>
          </p:cNvSpPr>
          <p:nvPr/>
        </p:nvSpPr>
        <p:spPr bwMode="auto">
          <a:xfrm>
            <a:off x="5029200" y="548680"/>
            <a:ext cx="838944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4400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缺水</a:t>
            </a:r>
            <a:endParaRPr lang="zh-CN" altLang="en-US" sz="4400" i="1" kern="10" dirty="0">
              <a:ln w="9525">
                <a:solidFill>
                  <a:srgbClr val="0000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508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3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0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3" grpId="0" animBg="1"/>
      <p:bldP spid="250884" grpId="0" animBg="1"/>
      <p:bldP spid="25088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315913" y="409575"/>
            <a:ext cx="8497887" cy="5494338"/>
            <a:chOff x="567" y="255"/>
            <a:chExt cx="4672" cy="3549"/>
          </a:xfrm>
        </p:grpSpPr>
        <p:pic>
          <p:nvPicPr>
            <p:cNvPr id="20498" name="Picture 3" descr="图片2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255"/>
              <a:ext cx="4672" cy="3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9" name="Text Box 4"/>
            <p:cNvSpPr txBox="1">
              <a:spLocks noChangeArrowheads="1"/>
            </p:cNvSpPr>
            <p:nvPr/>
          </p:nvSpPr>
          <p:spPr bwMode="auto">
            <a:xfrm>
              <a:off x="567" y="3430"/>
              <a:ext cx="4672" cy="37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楷体" panose="0201060004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楷体" panose="0201060004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楷体" panose="0201060004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楷体" panose="0201060004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楷体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楷体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楷体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楷体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楷体" panose="0201060004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3200" b="1">
                  <a:solidFill>
                    <a:srgbClr val="252440"/>
                  </a:solidFill>
                  <a:latin typeface="Verdana" panose="020B0604030504040204" pitchFamily="34" charset="0"/>
                </a:rPr>
                <a:t>钢铁厂污水：听说，现在流行古铜色</a:t>
              </a:r>
              <a:r>
                <a:rPr lang="en-US" altLang="zh-CN" sz="3200" b="1">
                  <a:solidFill>
                    <a:srgbClr val="252440"/>
                  </a:solidFill>
                </a:rPr>
                <a:t>……</a:t>
              </a:r>
              <a:endParaRPr lang="en-US" altLang="zh-CN" sz="3200" b="1">
                <a:solidFill>
                  <a:srgbClr val="252440"/>
                </a:solidFill>
                <a:latin typeface="Verdana" panose="020B0604030504040204" pitchFamily="34" charset="0"/>
              </a:endParaRPr>
            </a:p>
          </p:txBody>
        </p:sp>
      </p:grpSp>
      <p:grpSp>
        <p:nvGrpSpPr>
          <p:cNvPr id="3" name="Group 5"/>
          <p:cNvGrpSpPr/>
          <p:nvPr/>
        </p:nvGrpSpPr>
        <p:grpSpPr bwMode="auto">
          <a:xfrm>
            <a:off x="315913" y="812800"/>
            <a:ext cx="8497887" cy="5788025"/>
            <a:chOff x="521" y="255"/>
            <a:chExt cx="4763" cy="3177"/>
          </a:xfrm>
        </p:grpSpPr>
        <p:pic>
          <p:nvPicPr>
            <p:cNvPr id="20496" name="Picture 6" descr="照片_036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255"/>
              <a:ext cx="4763" cy="3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7" name="Text Box 7"/>
            <p:cNvSpPr txBox="1">
              <a:spLocks noChangeArrowheads="1"/>
            </p:cNvSpPr>
            <p:nvPr/>
          </p:nvSpPr>
          <p:spPr bwMode="auto">
            <a:xfrm>
              <a:off x="521" y="3114"/>
              <a:ext cx="4763" cy="31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楷体" panose="0201060004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楷体" panose="0201060004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楷体" panose="0201060004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楷体" panose="0201060004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楷体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楷体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楷体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楷体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楷体" panose="0201060004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3200" b="1">
                  <a:solidFill>
                    <a:srgbClr val="252440"/>
                  </a:solidFill>
                  <a:latin typeface="Verdana" panose="020B0604030504040204" pitchFamily="34" charset="0"/>
                </a:rPr>
                <a:t>自来水厂：水库没水了，将就喝点吧</a:t>
              </a:r>
              <a:r>
                <a:rPr lang="en-US" altLang="zh-CN" sz="3200" b="1">
                  <a:solidFill>
                    <a:srgbClr val="252440"/>
                  </a:solidFill>
                </a:rPr>
                <a:t>……</a:t>
              </a:r>
              <a:endParaRPr lang="en-US" altLang="zh-CN" sz="3200" b="1">
                <a:solidFill>
                  <a:srgbClr val="252440"/>
                </a:solidFill>
                <a:latin typeface="Verdana" panose="020B0604030504040204" pitchFamily="34" charset="0"/>
              </a:endParaRPr>
            </a:p>
          </p:txBody>
        </p:sp>
      </p:grpSp>
      <p:grpSp>
        <p:nvGrpSpPr>
          <p:cNvPr id="4" name="Group 8"/>
          <p:cNvGrpSpPr/>
          <p:nvPr/>
        </p:nvGrpSpPr>
        <p:grpSpPr bwMode="auto">
          <a:xfrm>
            <a:off x="350838" y="481013"/>
            <a:ext cx="8605837" cy="5897562"/>
            <a:chOff x="226" y="255"/>
            <a:chExt cx="5421" cy="3715"/>
          </a:xfrm>
        </p:grpSpPr>
        <p:pic>
          <p:nvPicPr>
            <p:cNvPr id="20494" name="Picture 9" descr="白水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" y="255"/>
              <a:ext cx="5421" cy="3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5" name="Text Box 10"/>
            <p:cNvSpPr txBox="1">
              <a:spLocks noChangeArrowheads="1"/>
            </p:cNvSpPr>
            <p:nvPr/>
          </p:nvSpPr>
          <p:spPr bwMode="auto">
            <a:xfrm>
              <a:off x="242" y="3566"/>
              <a:ext cx="5405" cy="40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楷体" panose="0201060004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楷体" panose="0201060004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楷体" panose="0201060004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楷体" panose="0201060004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楷体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楷体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楷体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楷体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楷体" panose="0201060004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3600" b="1">
                  <a:solidFill>
                    <a:srgbClr val="010018"/>
                  </a:solidFill>
                  <a:latin typeface="宋体" panose="02010600030101010101" pitchFamily="2" charset="-122"/>
                </a:rPr>
                <a:t>造纸厂：我们的污水美白效果最好！</a:t>
              </a:r>
              <a:endParaRPr lang="zh-CN" altLang="en-US" sz="3600" b="1">
                <a:solidFill>
                  <a:srgbClr val="010018"/>
                </a:solidFill>
                <a:latin typeface="宋体" panose="02010600030101010101" pitchFamily="2" charset="-122"/>
              </a:endParaRPr>
            </a:p>
          </p:txBody>
        </p:sp>
      </p:grpSp>
      <p:grpSp>
        <p:nvGrpSpPr>
          <p:cNvPr id="5" name="Group 17"/>
          <p:cNvGrpSpPr/>
          <p:nvPr/>
        </p:nvGrpSpPr>
        <p:grpSpPr bwMode="auto">
          <a:xfrm>
            <a:off x="304800" y="857250"/>
            <a:ext cx="8509000" cy="5387975"/>
            <a:chOff x="242" y="492"/>
            <a:chExt cx="5360" cy="3394"/>
          </a:xfrm>
        </p:grpSpPr>
        <p:pic>
          <p:nvPicPr>
            <p:cNvPr id="20492" name="Picture 18" descr="洗涤剂的污染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492"/>
              <a:ext cx="5353" cy="33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3" name="Text Box 19"/>
            <p:cNvSpPr txBox="1">
              <a:spLocks noChangeArrowheads="1"/>
            </p:cNvSpPr>
            <p:nvPr/>
          </p:nvSpPr>
          <p:spPr bwMode="auto">
            <a:xfrm>
              <a:off x="242" y="3480"/>
              <a:ext cx="5360" cy="40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楷体" panose="0201060004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楷体" panose="0201060004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楷体" panose="0201060004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楷体" panose="0201060004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楷体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楷体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楷体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楷体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楷体" panose="0201060004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3600" b="1">
                  <a:solidFill>
                    <a:srgbClr val="010018"/>
                  </a:solidFill>
                  <a:latin typeface="宋体" panose="02010600030101010101" pitchFamily="2" charset="-122"/>
                </a:rPr>
                <a:t>广告语：</a:t>
              </a:r>
              <a:r>
                <a:rPr lang="en-US" altLang="zh-CN" sz="3600" b="1">
                  <a:solidFill>
                    <a:srgbClr val="010018"/>
                  </a:solidFill>
                  <a:latin typeface="宋体" panose="02010600030101010101" pitchFamily="2" charset="-122"/>
                </a:rPr>
                <a:t>XX</a:t>
              </a:r>
              <a:r>
                <a:rPr lang="zh-CN" altLang="en-US" sz="3600" b="1">
                  <a:solidFill>
                    <a:srgbClr val="010018"/>
                  </a:solidFill>
                  <a:latin typeface="宋体" panose="02010600030101010101" pitchFamily="2" charset="-122"/>
                </a:rPr>
                <a:t>洗涤剂，泡沫丰富</a:t>
              </a:r>
              <a:r>
                <a:rPr lang="en-US" altLang="zh-CN" sz="3600" b="1">
                  <a:solidFill>
                    <a:srgbClr val="010018"/>
                  </a:solidFill>
                  <a:latin typeface="宋体" panose="02010600030101010101" pitchFamily="2" charset="-122"/>
                </a:rPr>
                <a:t>……</a:t>
              </a:r>
              <a:endParaRPr lang="en-US" altLang="zh-CN" sz="3600" b="1">
                <a:solidFill>
                  <a:srgbClr val="010018"/>
                </a:solidFill>
                <a:latin typeface="宋体" panose="02010600030101010101" pitchFamily="2" charset="-122"/>
              </a:endParaRPr>
            </a:p>
          </p:txBody>
        </p:sp>
      </p:grpSp>
      <p:pic>
        <p:nvPicPr>
          <p:cNvPr id="20486" name="Picture 21" descr="9321000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481013"/>
            <a:ext cx="8569325" cy="572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1927" name="WordArt 23"/>
          <p:cNvSpPr>
            <a:spLocks noChangeArrowheads="1" noChangeShapeType="1" noTextEdit="1"/>
          </p:cNvSpPr>
          <p:nvPr/>
        </p:nvSpPr>
        <p:spPr bwMode="auto">
          <a:xfrm>
            <a:off x="531813" y="1128713"/>
            <a:ext cx="8064500" cy="367188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36866"/>
              </a:avLst>
            </a:prstTxWarp>
          </a:bodyPr>
          <a:lstStyle/>
          <a:p>
            <a:pPr algn="ctr">
              <a:defRPr/>
            </a:pPr>
            <a:r>
              <a:rPr lang="zh-CN" altLang="en-US" sz="3600" kern="10">
                <a:ln w="9525">
                  <a:solidFill>
                    <a:srgbClr val="000000"/>
                  </a:solidFill>
                  <a:rou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FF00"/>
                    </a:gs>
                    <a:gs pos="100000">
                      <a:srgbClr val="FF0000"/>
                    </a:gs>
                  </a:gsLst>
                  <a:lin ang="0" scaled="1"/>
                </a:gradFill>
                <a:latin typeface="隶书" panose="02010509060101010101" pitchFamily="49" charset="-122"/>
                <a:ea typeface="隶书" panose="02010509060101010101" pitchFamily="49" charset="-122"/>
              </a:rPr>
              <a:t>水污染</a:t>
            </a:r>
            <a:r>
              <a:rPr lang="en-US" altLang="zh-CN" sz="3600" kern="10">
                <a:ln w="9525">
                  <a:solidFill>
                    <a:srgbClr val="000000"/>
                  </a:solidFill>
                  <a:rou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FF00"/>
                    </a:gs>
                    <a:gs pos="100000">
                      <a:srgbClr val="FF0000"/>
                    </a:gs>
                  </a:gsLst>
                  <a:lin ang="0" scaled="1"/>
                </a:gradFill>
                <a:latin typeface="隶书" panose="02010509060101010101" pitchFamily="49" charset="-122"/>
                <a:ea typeface="隶书" panose="02010509060101010101" pitchFamily="49" charset="-122"/>
              </a:rPr>
              <a:t>!</a:t>
            </a:r>
            <a:endParaRPr lang="zh-CN" altLang="en-US" sz="3600" kern="10">
              <a:ln w="9525">
                <a:solidFill>
                  <a:srgbClr val="000000"/>
                </a:solidFill>
                <a:round/>
              </a:ln>
              <a:gradFill rotWithShape="1">
                <a:gsLst>
                  <a:gs pos="0">
                    <a:srgbClr val="FF0000"/>
                  </a:gs>
                  <a:gs pos="50000">
                    <a:srgbClr val="FFFF00"/>
                  </a:gs>
                  <a:gs pos="100000">
                    <a:srgbClr val="FF0000"/>
                  </a:gs>
                </a:gsLst>
                <a:lin ang="0" scaled="1"/>
              </a:gra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grpSp>
        <p:nvGrpSpPr>
          <p:cNvPr id="6" name="Group 24"/>
          <p:cNvGrpSpPr/>
          <p:nvPr/>
        </p:nvGrpSpPr>
        <p:grpSpPr bwMode="auto">
          <a:xfrm>
            <a:off x="2565202" y="408552"/>
            <a:ext cx="3950125" cy="810647"/>
            <a:chOff x="1563" y="161"/>
            <a:chExt cx="2105" cy="269"/>
          </a:xfrm>
        </p:grpSpPr>
        <p:sp>
          <p:nvSpPr>
            <p:cNvPr id="20489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563" y="161"/>
              <a:ext cx="609" cy="269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4400" i="1" kern="10" dirty="0">
                  <a:ln w="9525">
                    <a:solidFill>
                      <a:schemeClr val="tx1"/>
                    </a:solidFill>
                    <a:round/>
                  </a:ln>
                  <a:solidFill>
                    <a:srgbClr val="0000FF"/>
                  </a:solidFill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水污染</a:t>
              </a:r>
              <a:endParaRPr lang="zh-CN" altLang="en-US" sz="4400" i="1" kern="10" dirty="0">
                <a:ln w="9525">
                  <a:solidFill>
                    <a:schemeClr val="tx1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0490" name="Line 26"/>
            <p:cNvSpPr>
              <a:spLocks noChangeShapeType="1"/>
            </p:cNvSpPr>
            <p:nvPr/>
          </p:nvSpPr>
          <p:spPr bwMode="auto">
            <a:xfrm>
              <a:off x="2240" y="303"/>
              <a:ext cx="77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491" name="WordArt 27"/>
            <p:cNvSpPr>
              <a:spLocks noChangeArrowheads="1" noChangeShapeType="1" noTextEdit="1"/>
            </p:cNvSpPr>
            <p:nvPr/>
          </p:nvSpPr>
          <p:spPr bwMode="auto">
            <a:xfrm>
              <a:off x="3102" y="185"/>
              <a:ext cx="566" cy="24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4400" i="1" kern="10" dirty="0">
                  <a:ln w="9525">
                    <a:solidFill>
                      <a:srgbClr val="000000"/>
                    </a:solidFill>
                    <a:rou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缺水</a:t>
              </a:r>
              <a:endParaRPr lang="zh-CN" altLang="en-US" sz="4400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1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1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无标题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430588"/>
            <a:ext cx="4648200" cy="354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 descr="F200405112055190000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648200" cy="362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F200405112054500000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74"/>
          <a:stretch>
            <a:fillRect/>
          </a:stretch>
        </p:blipFill>
        <p:spPr bwMode="auto">
          <a:xfrm>
            <a:off x="0" y="-63500"/>
            <a:ext cx="4495800" cy="631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如果还不珍惜，最后一滴水将与血液等价！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50" y="3429000"/>
            <a:ext cx="4527550" cy="339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 descr="水污染－洗涤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1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砷中毒长满毒疮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64343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2004333464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94225" cy="344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4" name="Text Box 6"/>
          <p:cNvSpPr txBox="1">
            <a:spLocks noChangeArrowheads="1"/>
          </p:cNvSpPr>
          <p:nvPr/>
        </p:nvSpPr>
        <p:spPr bwMode="auto">
          <a:xfrm>
            <a:off x="6103938" y="2708275"/>
            <a:ext cx="3028950" cy="579438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过量使用洗涤剂</a:t>
            </a:r>
            <a:endParaRPr lang="zh-CN" altLang="en-US" sz="3200" b="1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40295" name="Text Box 7"/>
          <p:cNvSpPr txBox="1">
            <a:spLocks noChangeArrowheads="1"/>
          </p:cNvSpPr>
          <p:nvPr/>
        </p:nvSpPr>
        <p:spPr bwMode="auto">
          <a:xfrm>
            <a:off x="4643438" y="3357563"/>
            <a:ext cx="3197225" cy="1554162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如果还不珍惜，最后一碗水将与血水等价</a:t>
            </a:r>
            <a:endParaRPr lang="zh-CN" altLang="en-US" sz="3200" b="1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40296" name="Text Box 8"/>
          <p:cNvSpPr txBox="1">
            <a:spLocks noChangeArrowheads="1"/>
          </p:cNvSpPr>
          <p:nvPr/>
        </p:nvSpPr>
        <p:spPr bwMode="auto">
          <a:xfrm>
            <a:off x="2700338" y="2852738"/>
            <a:ext cx="1809750" cy="579437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鱼类死亡</a:t>
            </a:r>
            <a:endParaRPr lang="zh-CN" altLang="en-US" sz="3200" b="1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40297" name="Text Box 9"/>
          <p:cNvSpPr txBox="1">
            <a:spLocks noChangeArrowheads="1"/>
          </p:cNvSpPr>
          <p:nvPr/>
        </p:nvSpPr>
        <p:spPr bwMode="auto">
          <a:xfrm>
            <a:off x="1476375" y="4292600"/>
            <a:ext cx="3028950" cy="579438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砷中毒长满毒疮</a:t>
            </a:r>
            <a:endParaRPr lang="zh-CN" altLang="en-US" sz="3200" b="1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/>
          <p:nvPr/>
        </p:nvSpPr>
        <p:spPr>
          <a:xfrm>
            <a:off x="611560" y="1457324"/>
            <a:ext cx="8208911" cy="4413516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indent="457200">
              <a:lnSpc>
                <a:spcPct val="130000"/>
              </a:lnSpc>
              <a:defRPr/>
            </a:pPr>
            <a:r>
              <a:rPr lang="zh-CN" altLang="en-US" sz="240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cs typeface="+mn-ea"/>
                <a:sym typeface="宋体" panose="02010600030101010101" pitchFamily="2" charset="-122"/>
              </a:rPr>
              <a:t>对于人类无限的需求，本属于自然资源的水也具有了稀缺性。尤其在物质文明高度发展的今天，水的短缺开始影响着社会、经济、环境等各个方面，形势比较严峻。就我国而言，目前的情况是：一方面缺水，另一方面又存在用水浪费现象。水旱灾不断出现，水环境持续遭到人为破坏，再加上开源节流的投入不足，水利经济未能理顺，使水资源问题日益成为我国社会经济发展的重要制约因素。为此，</a:t>
            </a:r>
            <a:r>
              <a:rPr lang="en-US" altLang="zh-CN" sz="240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cs typeface="+mn-ea"/>
                <a:sym typeface="宋体" panose="02010600030101010101" pitchFamily="2" charset="-122"/>
              </a:rPr>
              <a:t>21</a:t>
            </a:r>
            <a:r>
              <a:rPr lang="zh-CN" altLang="en-US" sz="240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cs typeface="+mn-ea"/>
                <a:sym typeface="宋体" panose="02010600030101010101" pitchFamily="2" charset="-122"/>
              </a:rPr>
              <a:t>世纪中国迫切需要组织各有关学科的科技力量，进一步研究水资源的可持续发展战略，以达到水资源的供需平衡。</a:t>
            </a:r>
            <a:endParaRPr lang="zh-CN" altLang="en-US" sz="240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ldLvl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zh-CN" altLang="en-US" sz="3200" b="1" dirty="0" smtClean="0">
                <a:solidFill>
                  <a:srgbClr val="C00000"/>
                </a:solidFill>
              </a:rPr>
              <a:t>资源的概念</a:t>
            </a:r>
            <a:endParaRPr lang="zh-CN" altLang="en-US" sz="3200" b="1" dirty="0" smtClean="0">
              <a:solidFill>
                <a:srgbClr val="C00000"/>
              </a:solidFill>
            </a:endParaRPr>
          </a:p>
        </p:txBody>
      </p:sp>
      <p:sp>
        <p:nvSpPr>
          <p:cNvPr id="24580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46745"/>
            <a:ext cx="8280920" cy="4170487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000" b="1" dirty="0" smtClean="0">
                <a:solidFill>
                  <a:srgbClr val="5125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土地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：是指一切</a:t>
            </a:r>
            <a:r>
              <a:rPr lang="zh-CN" altLang="en-US" sz="20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自然资源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。包括耕地、矿产、森林、水和未改良的土地。</a:t>
            </a:r>
            <a:endParaRPr lang="zh-CN" altLang="en-US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000" b="1" dirty="0" smtClean="0">
                <a:solidFill>
                  <a:srgbClr val="5125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劳动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：是指生产过程中所使用的人的</a:t>
            </a:r>
            <a:r>
              <a:rPr lang="zh-CN" altLang="en-US" sz="20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体力和智力资源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000" b="1" dirty="0" smtClean="0">
                <a:solidFill>
                  <a:srgbClr val="5125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资本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：是指生产出来的工具，以及用于生产过程的物质产品，如机器、设备、工具、厂房、交通工具等。</a:t>
            </a:r>
            <a:endParaRPr lang="zh-CN" altLang="en-US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000" b="1" dirty="0" smtClean="0">
                <a:solidFill>
                  <a:srgbClr val="5125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企业家才能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：是指某些人所具有的组织土地、劳动以及资本等资源用于生产商品、寻找新的商业机会，以及开展新的商业模式的</a:t>
            </a:r>
            <a:r>
              <a:rPr lang="zh-CN" altLang="en-US" sz="20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特殊才能 </a:t>
            </a:r>
            <a:r>
              <a:rPr lang="en-US" altLang="zh-CN" sz="2000" dirty="0" smtClean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2000" dirty="0" smtClean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4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这些</a:t>
            </a:r>
            <a:r>
              <a:rPr lang="zh-CN" altLang="en-US" sz="24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资源相对于人类社会的无限欲望而言，总是有限的、不足的，这种资源的相对有限性就是稀缺性。</a:t>
            </a:r>
            <a:endParaRPr lang="zh-CN" altLang="en-US" sz="2400" dirty="0" smtClean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eaLnBrk="1" hangingPunct="1"/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北冰洋沿岸的加拿大、俄罗斯、美国、丹麦和挪威纷纷向北冰洋进军，这五国要干什么？</a:t>
            </a:r>
            <a:endParaRPr lang="zh-CN" altLang="en-US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5605" name="Picture 5" descr="t01d3e642d06f5d41a8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492375"/>
            <a:ext cx="307657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348038" y="5734050"/>
            <a:ext cx="28813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>
                <a:ea typeface="宋体" panose="02010600030101010101" pitchFamily="2" charset="-122"/>
              </a:rPr>
              <a:t>加拿大总理北上捍卫领土</a:t>
            </a:r>
            <a:endParaRPr lang="zh-CN" altLang="en-US">
              <a:ea typeface="宋体" panose="02010600030101010101" pitchFamily="2" charset="-122"/>
            </a:endParaRPr>
          </a:p>
        </p:txBody>
      </p:sp>
      <p:pic>
        <p:nvPicPr>
          <p:cNvPr id="25607" name="Picture 8" descr="9260118667927785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565400"/>
            <a:ext cx="2376488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Text Box 9"/>
          <p:cNvSpPr txBox="1">
            <a:spLocks noChangeArrowheads="1"/>
          </p:cNvSpPr>
          <p:nvPr/>
        </p:nvSpPr>
        <p:spPr bwMode="auto">
          <a:xfrm>
            <a:off x="323850" y="5589588"/>
            <a:ext cx="27352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>
                <a:ea typeface="宋体" panose="02010600030101010101" pitchFamily="2" charset="-122"/>
              </a:rPr>
              <a:t>俄科考队长展示俄罗斯国旗插在北冰洋海底的照片 </a:t>
            </a:r>
            <a:endParaRPr lang="zh-CN" altLang="en-US">
              <a:ea typeface="宋体" panose="02010600030101010101" pitchFamily="2" charset="-122"/>
            </a:endParaRPr>
          </a:p>
        </p:txBody>
      </p:sp>
      <p:pic>
        <p:nvPicPr>
          <p:cNvPr id="25609" name="Picture 11" descr="102611866792777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924175"/>
            <a:ext cx="2005013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5" descr="6277118667927796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492350"/>
            <a:ext cx="3059112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1" name="Text Box 16"/>
          <p:cNvSpPr txBox="1">
            <a:spLocks noChangeArrowheads="1"/>
          </p:cNvSpPr>
          <p:nvPr/>
        </p:nvSpPr>
        <p:spPr bwMode="auto">
          <a:xfrm>
            <a:off x="5975350" y="5373688"/>
            <a:ext cx="3168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>
                <a:ea typeface="宋体" panose="02010600030101010101" pitchFamily="2" charset="-122"/>
              </a:rPr>
              <a:t>美国破冰船</a:t>
            </a:r>
            <a:r>
              <a:rPr lang="en-US" altLang="zh-CN">
                <a:ea typeface="宋体" panose="02010600030101010101" pitchFamily="2" charset="-122"/>
              </a:rPr>
              <a:t>6</a:t>
            </a:r>
            <a:r>
              <a:rPr lang="zh-CN" altLang="en-US">
                <a:ea typeface="宋体" panose="02010600030101010101" pitchFamily="2" charset="-122"/>
              </a:rPr>
              <a:t>日启程奔赴北极</a:t>
            </a:r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矩形 67"/>
          <p:cNvPicPr>
            <a:picLocks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1739900"/>
            <a:ext cx="565150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矩形 7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88" y="2836863"/>
            <a:ext cx="60928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TextBox 71"/>
          <p:cNvSpPr txBox="1">
            <a:spLocks noChangeArrowheads="1"/>
          </p:cNvSpPr>
          <p:nvPr/>
        </p:nvSpPr>
        <p:spPr bwMode="auto">
          <a:xfrm>
            <a:off x="2571750" y="2909888"/>
            <a:ext cx="5214938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任务</a:t>
            </a:r>
            <a:r>
              <a:rPr lang="en-US" altLang="zh-CN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zh-CN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zh-CN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两堆稻草间饿死的驴子：机会成本</a:t>
            </a:r>
            <a:endParaRPr lang="zh-CN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150" name="任意多边形 3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82713"/>
            <a:ext cx="2619375" cy="461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" name="TextBox 71"/>
          <p:cNvSpPr txBox="1">
            <a:spLocks noChangeArrowheads="1"/>
          </p:cNvSpPr>
          <p:nvPr/>
        </p:nvSpPr>
        <p:spPr bwMode="auto">
          <a:xfrm>
            <a:off x="3357563" y="1784350"/>
            <a:ext cx="4643437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任务</a:t>
            </a:r>
            <a:r>
              <a:rPr lang="en-US" altLang="zh-C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 </a:t>
            </a: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鱼和熊掌不可兼得：稀缺性</a:t>
            </a:r>
            <a:endParaRPr lang="zh-CN" altLang="en-US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152" name="矩形 67"/>
          <p:cNvPicPr>
            <a:picLocks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3954463"/>
            <a:ext cx="664368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矩形 7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5122863"/>
            <a:ext cx="6786563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71"/>
          <p:cNvSpPr txBox="1">
            <a:spLocks noChangeArrowheads="1"/>
          </p:cNvSpPr>
          <p:nvPr/>
        </p:nvSpPr>
        <p:spPr bwMode="auto">
          <a:xfrm>
            <a:off x="1220788" y="5195888"/>
            <a:ext cx="4637087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任务</a:t>
            </a:r>
            <a:r>
              <a:rPr lang="en-US" altLang="zh-CN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4   </a:t>
            </a:r>
            <a:r>
              <a:rPr lang="zh-CN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生活无处不经济：培养经济思维</a:t>
            </a:r>
            <a:endParaRPr lang="zh-CN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" name="TextBox 71"/>
          <p:cNvSpPr txBox="1">
            <a:spLocks noChangeArrowheads="1"/>
          </p:cNvSpPr>
          <p:nvPr/>
        </p:nvSpPr>
        <p:spPr bwMode="auto">
          <a:xfrm>
            <a:off x="1785938" y="3998913"/>
            <a:ext cx="5715000" cy="3693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任务</a:t>
            </a:r>
            <a:r>
              <a:rPr lang="en-US" altLang="zh-CN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3 </a:t>
            </a:r>
            <a:r>
              <a:rPr lang="zh-CN" alt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聆听经济学家的声音：经济故事会</a:t>
            </a:r>
            <a:endParaRPr lang="zh-CN" alt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横卷形 1"/>
          <p:cNvSpPr/>
          <p:nvPr/>
        </p:nvSpPr>
        <p:spPr>
          <a:xfrm>
            <a:off x="3429571" y="218703"/>
            <a:ext cx="4022749" cy="978049"/>
          </a:xfrm>
          <a:prstGeom prst="horizontalScroll">
            <a:avLst/>
          </a:prstGeom>
          <a:blipFill>
            <a:blip r:embed="rId4" cstate="print"/>
            <a:tile tx="0" ty="0" sx="100000" sy="100000" flip="none" algn="tl"/>
          </a:blipFill>
          <a:ln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1"/>
                </a:solidFill>
              </a:rPr>
              <a:t>项目一    走进经济学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0" y="765175"/>
            <a:ext cx="8893175" cy="5334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400" dirty="0" smtClean="0"/>
              <a:t>     北冰洋海底蕴藏有丰富的矿产资源，石油和天然气甚至可能占到世界总储量的</a:t>
            </a:r>
            <a:r>
              <a:rPr lang="en-US" altLang="zh-CN" sz="2400" dirty="0" smtClean="0"/>
              <a:t>25</a:t>
            </a:r>
            <a:r>
              <a:rPr lang="zh-CN" altLang="en-US" sz="2400" dirty="0" smtClean="0"/>
              <a:t>％。随着全球变暖进程加剧，北冰洋冰层融化，使开发北冰洋洋底的自然资源变为可能。</a:t>
            </a:r>
            <a:endParaRPr lang="zh-CN" altLang="en-US" sz="2400" dirty="0" smtClean="0"/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400" dirty="0" smtClean="0"/>
              <a:t>          </a:t>
            </a:r>
            <a:r>
              <a:rPr lang="zh-CN" altLang="en-US" sz="2400" dirty="0" smtClean="0">
                <a:solidFill>
                  <a:srgbClr val="FF0000"/>
                </a:solidFill>
              </a:rPr>
              <a:t>他们在争夺资源。因为这些资源是稀缺的</a:t>
            </a:r>
            <a:r>
              <a:rPr lang="zh-CN" altLang="en-US" sz="2400" dirty="0" smtClean="0"/>
              <a:t>。 </a:t>
            </a:r>
            <a:endParaRPr lang="zh-CN" altLang="en-US" sz="2400" dirty="0" smtClean="0"/>
          </a:p>
        </p:txBody>
      </p:sp>
      <p:pic>
        <p:nvPicPr>
          <p:cNvPr id="26627" name="Picture 5" descr="u=2135029976,2901118026&amp;fm=23&amp;gp=0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284538"/>
            <a:ext cx="316865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611188" y="5733256"/>
            <a:ext cx="25923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>
                <a:ea typeface="宋体" panose="02010600030101010101" pitchFamily="2" charset="-122"/>
              </a:rPr>
              <a:t>水资源稀缺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6629" name="Text Box 9"/>
          <p:cNvSpPr txBox="1">
            <a:spLocks noChangeArrowheads="1"/>
          </p:cNvSpPr>
          <p:nvPr/>
        </p:nvSpPr>
        <p:spPr bwMode="auto">
          <a:xfrm>
            <a:off x="3563938" y="5733256"/>
            <a:ext cx="25923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dirty="0">
                <a:ea typeface="宋体" panose="02010600030101010101" pitchFamily="2" charset="-122"/>
              </a:rPr>
              <a:t>矿产资源资源稀缺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pic>
        <p:nvPicPr>
          <p:cNvPr id="26630" name="Picture 11" descr="u=875526896,629335851&amp;fm=21&amp;gp=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429000"/>
            <a:ext cx="31337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3" descr="u=3179313287,3132958811&amp;fm=11&amp;gp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284538"/>
            <a:ext cx="3359150" cy="204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 Box 14"/>
          <p:cNvSpPr txBox="1">
            <a:spLocks noChangeArrowheads="1"/>
          </p:cNvSpPr>
          <p:nvPr/>
        </p:nvSpPr>
        <p:spPr bwMode="auto">
          <a:xfrm>
            <a:off x="6012060" y="5734050"/>
            <a:ext cx="25923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dirty="0">
                <a:ea typeface="宋体" panose="02010600030101010101" pitchFamily="2" charset="-122"/>
              </a:rPr>
              <a:t>土地资源资源稀缺</a:t>
            </a:r>
            <a:endParaRPr lang="zh-CN" altLang="en-US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solidFill>
                  <a:srgbClr val="CC00FF"/>
                </a:solidFill>
              </a:rPr>
              <a:t>天价车牌号码</a:t>
            </a:r>
            <a:endParaRPr lang="zh-CN" altLang="en-US" sz="3200" b="1" dirty="0" smtClean="0">
              <a:solidFill>
                <a:srgbClr val="FFFF00"/>
              </a:solidFill>
            </a:endParaRPr>
          </a:p>
        </p:txBody>
      </p:sp>
      <p:sp>
        <p:nvSpPr>
          <p:cNvPr id="27653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700808"/>
            <a:ext cx="7776864" cy="4547121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2006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28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日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，一张号码为“浙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C88888”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的“吉祥”车牌，居然拍出了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166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万元的天价！温州举办的一场小型客车特殊号牌拍卖会，让世人再次见识到了温州人的“有钱”。而</a:t>
            </a: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166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万元的车牌号码，也刷新了国内类似拍卖价格的新记录。吉祥号码车牌被高价拍卖，在国外很流行。</a:t>
            </a:r>
            <a:endParaRPr lang="zh-CN" altLang="en-US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内容占位符 2"/>
          <p:cNvSpPr>
            <a:spLocks noGrp="1"/>
          </p:cNvSpPr>
          <p:nvPr>
            <p:ph idx="1"/>
          </p:nvPr>
        </p:nvSpPr>
        <p:spPr>
          <a:xfrm>
            <a:off x="457200" y="714375"/>
            <a:ext cx="8305800" cy="5334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电话号码，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QQ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号码，银行卡号，乃至一切可以用数字表示的符号，如身份证号，驾证号等等；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既然有人竞相甘愿出钱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 —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高价钱，购买这些号码，就说明这些号码本身是一种</a:t>
            </a:r>
            <a:r>
              <a:rPr lang="zh-CN" altLang="en-US" sz="2800" b="1" dirty="0" smtClean="0">
                <a:solidFill>
                  <a:srgbClr val="FF006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稀缺资源，具有高价值，而且市场广大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对待这种公共性稀缺资源，合理的也是世界上普遍采纳的方式，就是</a:t>
            </a:r>
            <a:r>
              <a:rPr lang="zh-CN" altLang="en-US" sz="2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公开拍卖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。这既符合“稀缺资源，出价高者得之”的经济理念，又杜绝了权力攫取的通道，避免优质稀缺资源被白白挤占、使用。</a:t>
            </a:r>
            <a:endParaRPr lang="zh-CN" altLang="en-US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618942" y="1340831"/>
            <a:ext cx="4176141" cy="4393308"/>
            <a:chOff x="793" y="656"/>
            <a:chExt cx="3538" cy="3228"/>
          </a:xfrm>
        </p:grpSpPr>
        <p:sp>
          <p:nvSpPr>
            <p:cNvPr id="32774" name="Rectangle 3"/>
            <p:cNvSpPr>
              <a:spLocks noChangeArrowheads="1"/>
            </p:cNvSpPr>
            <p:nvPr/>
          </p:nvSpPr>
          <p:spPr bwMode="auto">
            <a:xfrm>
              <a:off x="793" y="656"/>
              <a:ext cx="1361" cy="453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lang="zh-CN" altLang="en-US" sz="2400" b="1">
                  <a:solidFill>
                    <a:schemeClr val="bg1"/>
                  </a:solidFill>
                  <a:ea typeface="黑体" panose="02010609060101010101" charset="-122"/>
                </a:rPr>
                <a:t>有限的资源</a:t>
              </a:r>
              <a:endParaRPr lang="zh-CN" altLang="en-US" sz="2400" b="1">
                <a:solidFill>
                  <a:schemeClr val="bg1"/>
                </a:solidFill>
                <a:ea typeface="黑体" panose="02010609060101010101" charset="-122"/>
              </a:endParaRPr>
            </a:p>
          </p:txBody>
        </p:sp>
        <p:sp>
          <p:nvSpPr>
            <p:cNvPr id="32775" name="Rectangle 4"/>
            <p:cNvSpPr>
              <a:spLocks noChangeArrowheads="1"/>
            </p:cNvSpPr>
            <p:nvPr/>
          </p:nvSpPr>
          <p:spPr bwMode="auto">
            <a:xfrm>
              <a:off x="2971" y="709"/>
              <a:ext cx="1360" cy="317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lang="zh-CN" altLang="en-US" sz="2400" b="1">
                  <a:solidFill>
                    <a:schemeClr val="bg1"/>
                  </a:solidFill>
                  <a:ea typeface="黑体" panose="02010609060101010101" charset="-122"/>
                </a:rPr>
                <a:t>无限的欲望</a:t>
              </a:r>
              <a:endParaRPr lang="zh-CN" altLang="en-US" sz="2400" b="1">
                <a:solidFill>
                  <a:schemeClr val="bg1"/>
                </a:solidFill>
                <a:ea typeface="黑体" panose="02010609060101010101" charset="-122"/>
              </a:endParaRPr>
            </a:p>
          </p:txBody>
        </p:sp>
        <p:sp>
          <p:nvSpPr>
            <p:cNvPr id="32776" name="Rectangle 5"/>
            <p:cNvSpPr>
              <a:spLocks noChangeArrowheads="1"/>
            </p:cNvSpPr>
            <p:nvPr/>
          </p:nvSpPr>
          <p:spPr bwMode="auto">
            <a:xfrm>
              <a:off x="2109" y="1706"/>
              <a:ext cx="1179" cy="363"/>
            </a:xfrm>
            <a:prstGeom prst="rect">
              <a:avLst/>
            </a:prstGeom>
            <a:solidFill>
              <a:srgbClr val="D145D4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lang="zh-CN" altLang="en-US" sz="2400" b="1">
                  <a:solidFill>
                    <a:schemeClr val="bg1"/>
                  </a:solidFill>
                  <a:ea typeface="黑体" panose="02010609060101010101" charset="-122"/>
                </a:rPr>
                <a:t>稀缺性</a:t>
              </a:r>
              <a:endParaRPr lang="zh-CN" altLang="en-US" sz="2400" b="1">
                <a:solidFill>
                  <a:schemeClr val="bg1"/>
                </a:solidFill>
                <a:ea typeface="黑体" panose="02010609060101010101" charset="-122"/>
              </a:endParaRPr>
            </a:p>
          </p:txBody>
        </p:sp>
        <p:sp>
          <p:nvSpPr>
            <p:cNvPr id="32777" name="Rectangle 6"/>
            <p:cNvSpPr>
              <a:spLocks noChangeArrowheads="1"/>
            </p:cNvSpPr>
            <p:nvPr/>
          </p:nvSpPr>
          <p:spPr bwMode="auto">
            <a:xfrm>
              <a:off x="2154" y="2523"/>
              <a:ext cx="1225" cy="408"/>
            </a:xfrm>
            <a:prstGeom prst="rect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lang="zh-CN" altLang="en-US" sz="2400" b="1">
                  <a:solidFill>
                    <a:srgbClr val="FFFF00"/>
                  </a:solidFill>
                  <a:ea typeface="黑体" panose="02010609060101010101" charset="-122"/>
                </a:rPr>
                <a:t>选择</a:t>
              </a:r>
              <a:endParaRPr lang="zh-CN" altLang="en-US" sz="2400" b="1">
                <a:solidFill>
                  <a:srgbClr val="FFFF00"/>
                </a:solidFill>
                <a:ea typeface="黑体" panose="02010609060101010101" charset="-122"/>
              </a:endParaRPr>
            </a:p>
          </p:txBody>
        </p:sp>
        <p:sp>
          <p:nvSpPr>
            <p:cNvPr id="32778" name="Rectangle 7"/>
            <p:cNvSpPr>
              <a:spLocks noChangeArrowheads="1"/>
            </p:cNvSpPr>
            <p:nvPr/>
          </p:nvSpPr>
          <p:spPr bwMode="auto">
            <a:xfrm>
              <a:off x="2245" y="3566"/>
              <a:ext cx="1134" cy="31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r>
                <a:rPr lang="zh-CN" altLang="en-US" sz="2400" b="1">
                  <a:solidFill>
                    <a:srgbClr val="FFFF00"/>
                  </a:solidFill>
                  <a:ea typeface="黑体" panose="02010609060101010101" charset="-122"/>
                </a:rPr>
                <a:t>机会成本</a:t>
              </a:r>
              <a:endParaRPr lang="zh-CN" altLang="en-US" sz="2400" b="1">
                <a:solidFill>
                  <a:srgbClr val="FFFF00"/>
                </a:solidFill>
                <a:ea typeface="黑体" panose="02010609060101010101" charset="-122"/>
              </a:endParaRPr>
            </a:p>
          </p:txBody>
        </p:sp>
        <p:sp>
          <p:nvSpPr>
            <p:cNvPr id="32779" name="Line 8"/>
            <p:cNvSpPr>
              <a:spLocks noChangeShapeType="1"/>
            </p:cNvSpPr>
            <p:nvPr/>
          </p:nvSpPr>
          <p:spPr bwMode="auto">
            <a:xfrm>
              <a:off x="1474" y="1162"/>
              <a:ext cx="998" cy="5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0" name="Line 9"/>
            <p:cNvSpPr>
              <a:spLocks noChangeShapeType="1"/>
            </p:cNvSpPr>
            <p:nvPr/>
          </p:nvSpPr>
          <p:spPr bwMode="auto">
            <a:xfrm flipH="1">
              <a:off x="3061" y="1071"/>
              <a:ext cx="635" cy="59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1" name="Line 10"/>
            <p:cNvSpPr>
              <a:spLocks noChangeShapeType="1"/>
            </p:cNvSpPr>
            <p:nvPr/>
          </p:nvSpPr>
          <p:spPr bwMode="auto">
            <a:xfrm>
              <a:off x="2699" y="2115"/>
              <a:ext cx="0" cy="40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782" name="Line 11"/>
            <p:cNvSpPr>
              <a:spLocks noChangeShapeType="1"/>
            </p:cNvSpPr>
            <p:nvPr/>
          </p:nvSpPr>
          <p:spPr bwMode="auto">
            <a:xfrm>
              <a:off x="2744" y="2931"/>
              <a:ext cx="0" cy="59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89452" name="AutoShape 12"/>
          <p:cNvSpPr>
            <a:spLocks noChangeArrowheads="1"/>
          </p:cNvSpPr>
          <p:nvPr/>
        </p:nvSpPr>
        <p:spPr bwMode="auto">
          <a:xfrm>
            <a:off x="5292080" y="1844675"/>
            <a:ext cx="4248795" cy="3816350"/>
          </a:xfrm>
          <a:prstGeom prst="irregularSeal2">
            <a:avLst/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2400" dirty="0"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    </a:t>
            </a:r>
            <a:r>
              <a:rPr lang="zh-CN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经济学原来是</a:t>
            </a:r>
            <a:endParaRPr lang="zh-CN" alt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  <a:p>
            <a:pPr algn="ctr">
              <a:defRPr/>
            </a:pPr>
            <a:r>
              <a:rPr lang="zh-CN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关于选择的学问，</a:t>
            </a:r>
            <a:endParaRPr lang="zh-CN" alt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  <a:p>
            <a:pPr algn="ctr">
              <a:defRPr/>
            </a:pPr>
            <a:r>
              <a:rPr lang="zh-CN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选择就意味着放弃，</a:t>
            </a:r>
            <a:endParaRPr lang="zh-CN" alt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  <a:p>
            <a:pPr algn="ctr">
              <a:defRPr/>
            </a:pPr>
            <a:r>
              <a:rPr lang="zh-CN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隶书" panose="02010509060101010101" pitchFamily="49" charset="-122"/>
              </a:rPr>
              <a:t>放弃就有机会成本</a:t>
            </a:r>
            <a:endParaRPr lang="zh-CN" alt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隶书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5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914400"/>
            <a:ext cx="8305800" cy="5334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zh-CN" altLang="en-US" b="1" dirty="0" smtClean="0">
                <a:solidFill>
                  <a:srgbClr val="1B20F5"/>
                </a:solidFill>
              </a:rPr>
              <a:t>经济学产生的基础</a:t>
            </a:r>
            <a:endParaRPr lang="zh-CN" altLang="en-US" b="1" dirty="0" smtClean="0">
              <a:solidFill>
                <a:srgbClr val="1B20F5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zh-CN" b="1" dirty="0" smtClean="0">
              <a:solidFill>
                <a:srgbClr val="1B20F5"/>
              </a:solidFill>
            </a:endParaRPr>
          </a:p>
        </p:txBody>
      </p:sp>
      <p:sp>
        <p:nvSpPr>
          <p:cNvPr id="3" name="AutoShape 7"/>
          <p:cNvSpPr/>
          <p:nvPr/>
        </p:nvSpPr>
        <p:spPr bwMode="auto">
          <a:xfrm>
            <a:off x="3072656" y="2492375"/>
            <a:ext cx="203200" cy="1524000"/>
          </a:xfrm>
          <a:prstGeom prst="rightBrace">
            <a:avLst>
              <a:gd name="adj1" fmla="val 62500"/>
              <a:gd name="adj2" fmla="val 50000"/>
            </a:avLst>
          </a:prstGeom>
          <a:noFill/>
          <a:ln w="3810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4" name="Group 8"/>
          <p:cNvGrpSpPr/>
          <p:nvPr/>
        </p:nvGrpSpPr>
        <p:grpSpPr bwMode="auto">
          <a:xfrm>
            <a:off x="4140201" y="2349503"/>
            <a:ext cx="1726841" cy="1727202"/>
            <a:chOff x="3024" y="2024"/>
            <a:chExt cx="817" cy="1088"/>
          </a:xfrm>
        </p:grpSpPr>
        <p:sp>
          <p:nvSpPr>
            <p:cNvPr id="5" name="AutoShape 9"/>
            <p:cNvSpPr>
              <a:spLocks noChangeArrowheads="1"/>
            </p:cNvSpPr>
            <p:nvPr/>
          </p:nvSpPr>
          <p:spPr bwMode="auto">
            <a:xfrm>
              <a:off x="3024" y="2448"/>
              <a:ext cx="768" cy="240"/>
            </a:xfrm>
            <a:prstGeom prst="rightArrow">
              <a:avLst>
                <a:gd name="adj1" fmla="val 50000"/>
                <a:gd name="adj2" fmla="val 108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" name="Text Box 10"/>
            <p:cNvSpPr txBox="1">
              <a:spLocks noChangeArrowheads="1"/>
            </p:cNvSpPr>
            <p:nvPr/>
          </p:nvSpPr>
          <p:spPr bwMode="auto">
            <a:xfrm>
              <a:off x="3024" y="2024"/>
              <a:ext cx="817" cy="330"/>
            </a:xfrm>
            <a:prstGeom prst="rect">
              <a:avLst/>
            </a:prstGeom>
            <a:blipFill>
              <a:blip r:embed="rId1" cstate="print"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楷体" panose="0201060004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楷体" panose="0201060004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楷体" panose="0201060004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楷体" panose="0201060004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楷体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楷体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楷体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楷体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楷体" panose="0201060004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zh-CN" altLang="en-US" sz="2800" b="1" dirty="0">
                  <a:latin typeface="Tahoma" panose="020B0604030504040204" pitchFamily="34" charset="0"/>
                  <a:ea typeface="宋体" panose="02010600030101010101" pitchFamily="2" charset="-122"/>
                </a:rPr>
                <a:t>资源配置</a:t>
              </a:r>
              <a:endParaRPr kumimoji="1" lang="zh-CN" altLang="en-US" sz="2800" b="1" dirty="0">
                <a:latin typeface="Tahoma" panose="020B060403050404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3024" y="2782"/>
              <a:ext cx="817" cy="330"/>
            </a:xfrm>
            <a:prstGeom prst="rect">
              <a:avLst/>
            </a:prstGeom>
            <a:blipFill>
              <a:blip r:embed="rId2" cstate="print"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楷体" panose="0201060004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楷体" panose="0201060004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楷体" panose="0201060004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楷体" panose="0201060004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楷体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楷体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楷体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楷体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华文楷体" panose="02010600040101010101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kumimoji="1" lang="zh-CN" altLang="en-US" sz="2800" b="1" dirty="0">
                  <a:latin typeface="Tahoma" panose="020B0604030504040204" pitchFamily="34" charset="0"/>
                  <a:ea typeface="宋体" panose="02010600030101010101" pitchFamily="2" charset="-122"/>
                </a:rPr>
                <a:t>资源利用</a:t>
              </a:r>
              <a:endParaRPr kumimoji="1" lang="zh-CN" altLang="en-US" sz="2800" b="1" dirty="0">
                <a:latin typeface="Tahoma" panose="020B060403050404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683568" y="2349500"/>
            <a:ext cx="24469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latin typeface="+mn-ea"/>
                <a:ea typeface="+mn-ea"/>
              </a:rPr>
              <a:t>欲望的无限性</a:t>
            </a:r>
            <a:endParaRPr lang="zh-CN" altLang="en-US" sz="2400" b="1" dirty="0">
              <a:latin typeface="+mn-ea"/>
              <a:ea typeface="+mn-ea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323850" y="3573463"/>
            <a:ext cx="28082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dirty="0">
                <a:ea typeface="宋体" panose="02010600030101010101" pitchFamily="2" charset="-122"/>
              </a:rPr>
              <a:t>    </a:t>
            </a:r>
            <a:r>
              <a:rPr lang="zh-CN" altLang="en-US" sz="2400" b="1" dirty="0">
                <a:latin typeface="+mn-ea"/>
                <a:ea typeface="+mn-ea"/>
              </a:rPr>
              <a:t>资源的稀缺性</a:t>
            </a:r>
            <a:endParaRPr lang="zh-CN" altLang="en-US" sz="2400" b="1" dirty="0">
              <a:latin typeface="+mn-ea"/>
              <a:ea typeface="+mn-ea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276600" y="2997200"/>
            <a:ext cx="936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 b="1" dirty="0">
                <a:ea typeface="宋体" panose="02010600030101010101" pitchFamily="2" charset="-122"/>
              </a:rPr>
              <a:t>矛盾</a:t>
            </a:r>
            <a:endParaRPr lang="zh-CN" altLang="en-US" sz="2400" b="1" dirty="0">
              <a:ea typeface="宋体" panose="02010600030101010101" pitchFamily="2" charset="-122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6156721" y="2924175"/>
            <a:ext cx="18716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 b="1" dirty="0">
                <a:ea typeface="宋体" panose="02010600030101010101" pitchFamily="2" charset="-122"/>
              </a:rPr>
              <a:t>经济学</a:t>
            </a:r>
            <a:endParaRPr lang="zh-CN" altLang="en-US" sz="2800" b="1" dirty="0">
              <a:ea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995936" y="1916832"/>
            <a:ext cx="2016224" cy="24482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47"/>
          <p:cNvSpPr>
            <a:spLocks noChangeArrowheads="1"/>
          </p:cNvSpPr>
          <p:nvPr/>
        </p:nvSpPr>
        <p:spPr bwMode="auto">
          <a:xfrm>
            <a:off x="52388" y="1012825"/>
            <a:ext cx="2863850" cy="574675"/>
          </a:xfrm>
          <a:prstGeom prst="rect">
            <a:avLst/>
          </a:prstGeom>
          <a:gradFill rotWithShape="0">
            <a:gsLst>
              <a:gs pos="0">
                <a:srgbClr val="990000">
                  <a:alpha val="70000"/>
                </a:srgbClr>
              </a:gs>
              <a:gs pos="100000">
                <a:srgbClr val="470000">
                  <a:alpha val="79999"/>
                </a:srgbClr>
              </a:gs>
            </a:gsLst>
            <a:path path="rect">
              <a:fillToRect r="100000" b="100000"/>
            </a:path>
          </a:gradFill>
          <a:ln w="9525" cap="flat" cmpd="sng">
            <a:miter lim="800000"/>
          </a:ln>
          <a:effectLst/>
          <a:scene3d>
            <a:camera prst="legacyObliqueBottomLeft"/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990000"/>
            </a:extrusionClr>
          </a:sp3d>
        </p:spPr>
        <p:txBody>
          <a:bodyPr wrap="none" anchor="ctr">
            <a:flatTx/>
          </a:bodyPr>
          <a:lstStyle/>
          <a:p>
            <a:pPr algn="ctr">
              <a:buFontTx/>
              <a:buNone/>
              <a:defRPr/>
            </a:pPr>
            <a:r>
              <a:rPr lang="zh-CN" altLang="en-US" sz="2400" b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经济学</a:t>
            </a:r>
            <a:r>
              <a:rPr lang="zh-CN" altLang="en-US" sz="24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的产生</a:t>
            </a:r>
            <a:endParaRPr lang="zh-CN" altLang="en-US" sz="1800" b="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" name="Group 4"/>
          <p:cNvGrpSpPr/>
          <p:nvPr/>
        </p:nvGrpSpPr>
        <p:grpSpPr bwMode="auto">
          <a:xfrm>
            <a:off x="1562179" y="1989138"/>
            <a:ext cx="6924596" cy="4247835"/>
            <a:chOff x="9" y="0"/>
            <a:chExt cx="4338" cy="2446"/>
          </a:xfrm>
        </p:grpSpPr>
        <p:pic>
          <p:nvPicPr>
            <p:cNvPr id="10253" name="Picture 16" descr="pan_03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" y="0"/>
              <a:ext cx="3701" cy="2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246" name="Group 8"/>
            <p:cNvGrpSpPr/>
            <p:nvPr/>
          </p:nvGrpSpPr>
          <p:grpSpPr bwMode="auto">
            <a:xfrm>
              <a:off x="3471" y="1043"/>
              <a:ext cx="483" cy="990"/>
              <a:chOff x="229" y="0"/>
              <a:chExt cx="498" cy="1245"/>
            </a:xfrm>
          </p:grpSpPr>
          <p:sp>
            <p:nvSpPr>
              <p:cNvPr id="29" name="Freeform 36"/>
              <p:cNvSpPr/>
              <p:nvPr/>
            </p:nvSpPr>
            <p:spPr bwMode="auto">
              <a:xfrm>
                <a:off x="350" y="0"/>
                <a:ext cx="233" cy="254"/>
              </a:xfrm>
              <a:custGeom>
                <a:avLst/>
                <a:gdLst>
                  <a:gd name="T0" fmla="*/ 0 w 267"/>
                  <a:gd name="T1" fmla="*/ 0 h 292"/>
                  <a:gd name="T2" fmla="*/ 267 w 267"/>
                  <a:gd name="T3" fmla="*/ 292 h 292"/>
                </a:gdLst>
                <a:ahLst/>
                <a:cxnLst>
                  <a:cxn ang="0">
                    <a:pos x="133" y="0"/>
                  </a:cxn>
                  <a:cxn ang="0">
                    <a:pos x="161" y="3"/>
                  </a:cxn>
                  <a:cxn ang="0">
                    <a:pos x="186" y="12"/>
                  </a:cxn>
                  <a:cxn ang="0">
                    <a:pos x="209" y="25"/>
                  </a:cxn>
                  <a:cxn ang="0">
                    <a:pos x="228" y="42"/>
                  </a:cxn>
                  <a:cxn ang="0">
                    <a:pos x="245" y="64"/>
                  </a:cxn>
                  <a:cxn ang="0">
                    <a:pos x="257" y="88"/>
                  </a:cxn>
                  <a:cxn ang="0">
                    <a:pos x="265" y="116"/>
                  </a:cxn>
                  <a:cxn ang="0">
                    <a:pos x="267" y="146"/>
                  </a:cxn>
                  <a:cxn ang="0">
                    <a:pos x="265" y="175"/>
                  </a:cxn>
                  <a:cxn ang="0">
                    <a:pos x="257" y="203"/>
                  </a:cxn>
                  <a:cxn ang="0">
                    <a:pos x="245" y="227"/>
                  </a:cxn>
                  <a:cxn ang="0">
                    <a:pos x="228" y="249"/>
                  </a:cxn>
                  <a:cxn ang="0">
                    <a:pos x="209" y="267"/>
                  </a:cxn>
                  <a:cxn ang="0">
                    <a:pos x="186" y="281"/>
                  </a:cxn>
                  <a:cxn ang="0">
                    <a:pos x="161" y="289"/>
                  </a:cxn>
                  <a:cxn ang="0">
                    <a:pos x="133" y="292"/>
                  </a:cxn>
                  <a:cxn ang="0">
                    <a:pos x="103" y="288"/>
                  </a:cxn>
                  <a:cxn ang="0">
                    <a:pos x="75" y="277"/>
                  </a:cxn>
                  <a:cxn ang="0">
                    <a:pos x="51" y="260"/>
                  </a:cxn>
                  <a:cxn ang="0">
                    <a:pos x="29" y="237"/>
                  </a:cxn>
                  <a:cxn ang="0">
                    <a:pos x="13" y="210"/>
                  </a:cxn>
                  <a:cxn ang="0">
                    <a:pos x="4" y="178"/>
                  </a:cxn>
                  <a:cxn ang="0">
                    <a:pos x="0" y="146"/>
                  </a:cxn>
                  <a:cxn ang="0">
                    <a:pos x="4" y="113"/>
                  </a:cxn>
                  <a:cxn ang="0">
                    <a:pos x="13" y="81"/>
                  </a:cxn>
                  <a:cxn ang="0">
                    <a:pos x="29" y="54"/>
                  </a:cxn>
                  <a:cxn ang="0">
                    <a:pos x="51" y="32"/>
                  </a:cxn>
                  <a:cxn ang="0">
                    <a:pos x="75" y="14"/>
                  </a:cxn>
                  <a:cxn ang="0">
                    <a:pos x="103" y="3"/>
                  </a:cxn>
                  <a:cxn ang="0">
                    <a:pos x="133" y="0"/>
                  </a:cxn>
                </a:cxnLst>
                <a:rect l="T0" t="T1" r="T2" b="T3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>
                  <a:buFontTx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0" name="Freeform 37"/>
              <p:cNvSpPr/>
              <p:nvPr/>
            </p:nvSpPr>
            <p:spPr bwMode="auto">
              <a:xfrm>
                <a:off x="229" y="281"/>
                <a:ext cx="498" cy="964"/>
              </a:xfrm>
              <a:custGeom>
                <a:avLst/>
                <a:gdLst>
                  <a:gd name="T0" fmla="*/ 0 w 573"/>
                  <a:gd name="T1" fmla="*/ 0 h 1111"/>
                  <a:gd name="T2" fmla="*/ 573 w 573"/>
                  <a:gd name="T3" fmla="*/ 1111 h 1111"/>
                </a:gdLst>
                <a:ahLst/>
                <a:cxnLst>
                  <a:cxn ang="0">
                    <a:pos x="72" y="5"/>
                  </a:cxn>
                  <a:cxn ang="0">
                    <a:pos x="30" y="32"/>
                  </a:cxn>
                  <a:cxn ang="0">
                    <a:pos x="4" y="75"/>
                  </a:cxn>
                  <a:cxn ang="0">
                    <a:pos x="0" y="509"/>
                  </a:cxn>
                  <a:cxn ang="0">
                    <a:pos x="1" y="516"/>
                  </a:cxn>
                  <a:cxn ang="0">
                    <a:pos x="9" y="533"/>
                  </a:cxn>
                  <a:cxn ang="0">
                    <a:pos x="26" y="550"/>
                  </a:cxn>
                  <a:cxn ang="0">
                    <a:pos x="56" y="557"/>
                  </a:cxn>
                  <a:cxn ang="0">
                    <a:pos x="84" y="551"/>
                  </a:cxn>
                  <a:cxn ang="0">
                    <a:pos x="100" y="534"/>
                  </a:cxn>
                  <a:cxn ang="0">
                    <a:pos x="106" y="516"/>
                  </a:cxn>
                  <a:cxn ang="0">
                    <a:pos x="108" y="503"/>
                  </a:cxn>
                  <a:cxn ang="0">
                    <a:pos x="108" y="166"/>
                  </a:cxn>
                  <a:cxn ang="0">
                    <a:pos x="135" y="1066"/>
                  </a:cxn>
                  <a:cxn ang="0">
                    <a:pos x="138" y="1073"/>
                  </a:cxn>
                  <a:cxn ang="0">
                    <a:pos x="151" y="1089"/>
                  </a:cxn>
                  <a:cxn ang="0">
                    <a:pos x="174" y="1105"/>
                  </a:cxn>
                  <a:cxn ang="0">
                    <a:pos x="199" y="1111"/>
                  </a:cxn>
                  <a:cxn ang="0">
                    <a:pos x="227" y="1110"/>
                  </a:cxn>
                  <a:cxn ang="0">
                    <a:pos x="255" y="1097"/>
                  </a:cxn>
                  <a:cxn ang="0">
                    <a:pos x="272" y="1080"/>
                  </a:cxn>
                  <a:cxn ang="0">
                    <a:pos x="278" y="1068"/>
                  </a:cxn>
                  <a:cxn ang="0">
                    <a:pos x="279" y="499"/>
                  </a:cxn>
                  <a:cxn ang="0">
                    <a:pos x="302" y="503"/>
                  </a:cxn>
                  <a:cxn ang="0">
                    <a:pos x="302" y="534"/>
                  </a:cxn>
                  <a:cxn ang="0">
                    <a:pos x="304" y="590"/>
                  </a:cxn>
                  <a:cxn ang="0">
                    <a:pos x="304" y="664"/>
                  </a:cxn>
                  <a:cxn ang="0">
                    <a:pos x="304" y="750"/>
                  </a:cxn>
                  <a:cxn ang="0">
                    <a:pos x="304" y="838"/>
                  </a:cxn>
                  <a:cxn ang="0">
                    <a:pos x="305" y="926"/>
                  </a:cxn>
                  <a:cxn ang="0">
                    <a:pos x="305" y="1004"/>
                  </a:cxn>
                  <a:cxn ang="0">
                    <a:pos x="305" y="1066"/>
                  </a:cxn>
                  <a:cxn ang="0">
                    <a:pos x="306" y="1073"/>
                  </a:cxn>
                  <a:cxn ang="0">
                    <a:pos x="315" y="1088"/>
                  </a:cxn>
                  <a:cxn ang="0">
                    <a:pos x="335" y="1103"/>
                  </a:cxn>
                  <a:cxn ang="0">
                    <a:pos x="372" y="1111"/>
                  </a:cxn>
                  <a:cxn ang="0">
                    <a:pos x="408" y="1103"/>
                  </a:cxn>
                  <a:cxn ang="0">
                    <a:pos x="429" y="1089"/>
                  </a:cxn>
                  <a:cxn ang="0">
                    <a:pos x="437" y="1073"/>
                  </a:cxn>
                  <a:cxn ang="0">
                    <a:pos x="438" y="1067"/>
                  </a:cxn>
                  <a:cxn ang="0">
                    <a:pos x="466" y="166"/>
                  </a:cxn>
                  <a:cxn ang="0">
                    <a:pos x="468" y="503"/>
                  </a:cxn>
                  <a:cxn ang="0">
                    <a:pos x="472" y="517"/>
                  </a:cxn>
                  <a:cxn ang="0">
                    <a:pos x="483" y="537"/>
                  </a:cxn>
                  <a:cxn ang="0">
                    <a:pos x="505" y="551"/>
                  </a:cxn>
                  <a:cxn ang="0">
                    <a:pos x="536" y="551"/>
                  </a:cxn>
                  <a:cxn ang="0">
                    <a:pos x="557" y="537"/>
                  </a:cxn>
                  <a:cxn ang="0">
                    <a:pos x="570" y="517"/>
                  </a:cxn>
                  <a:cxn ang="0">
                    <a:pos x="573" y="508"/>
                  </a:cxn>
                  <a:cxn ang="0">
                    <a:pos x="572" y="68"/>
                  </a:cxn>
                  <a:cxn ang="0">
                    <a:pos x="546" y="28"/>
                  </a:cxn>
                  <a:cxn ang="0">
                    <a:pos x="506" y="4"/>
                  </a:cxn>
                  <a:cxn ang="0">
                    <a:pos x="94" y="0"/>
                  </a:cxn>
                </a:cxnLst>
                <a:rect l="T0" t="T1" r="T2" b="T3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>
                  <a:buFontTx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0247" name="Group 11"/>
            <p:cNvGrpSpPr/>
            <p:nvPr/>
          </p:nvGrpSpPr>
          <p:grpSpPr bwMode="auto">
            <a:xfrm>
              <a:off x="3864" y="907"/>
              <a:ext cx="483" cy="990"/>
              <a:chOff x="96" y="0"/>
              <a:chExt cx="498" cy="1245"/>
            </a:xfrm>
          </p:grpSpPr>
          <p:sp>
            <p:nvSpPr>
              <p:cNvPr id="27" name="Freeform 39"/>
              <p:cNvSpPr/>
              <p:nvPr/>
            </p:nvSpPr>
            <p:spPr bwMode="auto">
              <a:xfrm>
                <a:off x="217" y="0"/>
                <a:ext cx="233" cy="254"/>
              </a:xfrm>
              <a:custGeom>
                <a:avLst/>
                <a:gdLst>
                  <a:gd name="T0" fmla="*/ 0 w 267"/>
                  <a:gd name="T1" fmla="*/ 0 h 292"/>
                  <a:gd name="T2" fmla="*/ 267 w 267"/>
                  <a:gd name="T3" fmla="*/ 292 h 292"/>
                </a:gdLst>
                <a:ahLst/>
                <a:cxnLst>
                  <a:cxn ang="0">
                    <a:pos x="133" y="0"/>
                  </a:cxn>
                  <a:cxn ang="0">
                    <a:pos x="161" y="3"/>
                  </a:cxn>
                  <a:cxn ang="0">
                    <a:pos x="186" y="12"/>
                  </a:cxn>
                  <a:cxn ang="0">
                    <a:pos x="209" y="25"/>
                  </a:cxn>
                  <a:cxn ang="0">
                    <a:pos x="228" y="42"/>
                  </a:cxn>
                  <a:cxn ang="0">
                    <a:pos x="245" y="64"/>
                  </a:cxn>
                  <a:cxn ang="0">
                    <a:pos x="257" y="88"/>
                  </a:cxn>
                  <a:cxn ang="0">
                    <a:pos x="265" y="116"/>
                  </a:cxn>
                  <a:cxn ang="0">
                    <a:pos x="267" y="146"/>
                  </a:cxn>
                  <a:cxn ang="0">
                    <a:pos x="265" y="175"/>
                  </a:cxn>
                  <a:cxn ang="0">
                    <a:pos x="257" y="203"/>
                  </a:cxn>
                  <a:cxn ang="0">
                    <a:pos x="245" y="227"/>
                  </a:cxn>
                  <a:cxn ang="0">
                    <a:pos x="228" y="249"/>
                  </a:cxn>
                  <a:cxn ang="0">
                    <a:pos x="209" y="267"/>
                  </a:cxn>
                  <a:cxn ang="0">
                    <a:pos x="186" y="281"/>
                  </a:cxn>
                  <a:cxn ang="0">
                    <a:pos x="161" y="289"/>
                  </a:cxn>
                  <a:cxn ang="0">
                    <a:pos x="133" y="292"/>
                  </a:cxn>
                  <a:cxn ang="0">
                    <a:pos x="103" y="288"/>
                  </a:cxn>
                  <a:cxn ang="0">
                    <a:pos x="75" y="277"/>
                  </a:cxn>
                  <a:cxn ang="0">
                    <a:pos x="51" y="260"/>
                  </a:cxn>
                  <a:cxn ang="0">
                    <a:pos x="29" y="237"/>
                  </a:cxn>
                  <a:cxn ang="0">
                    <a:pos x="13" y="210"/>
                  </a:cxn>
                  <a:cxn ang="0">
                    <a:pos x="4" y="178"/>
                  </a:cxn>
                  <a:cxn ang="0">
                    <a:pos x="0" y="146"/>
                  </a:cxn>
                  <a:cxn ang="0">
                    <a:pos x="4" y="113"/>
                  </a:cxn>
                  <a:cxn ang="0">
                    <a:pos x="13" y="81"/>
                  </a:cxn>
                  <a:cxn ang="0">
                    <a:pos x="29" y="54"/>
                  </a:cxn>
                  <a:cxn ang="0">
                    <a:pos x="51" y="32"/>
                  </a:cxn>
                  <a:cxn ang="0">
                    <a:pos x="75" y="14"/>
                  </a:cxn>
                  <a:cxn ang="0">
                    <a:pos x="103" y="3"/>
                  </a:cxn>
                  <a:cxn ang="0">
                    <a:pos x="133" y="0"/>
                  </a:cxn>
                </a:cxnLst>
                <a:rect l="T0" t="T1" r="T2" b="T3"/>
                <a:pathLst>
                  <a:path w="267" h="292">
                    <a:moveTo>
                      <a:pt x="133" y="0"/>
                    </a:moveTo>
                    <a:lnTo>
                      <a:pt x="161" y="3"/>
                    </a:lnTo>
                    <a:lnTo>
                      <a:pt x="186" y="12"/>
                    </a:lnTo>
                    <a:lnTo>
                      <a:pt x="209" y="25"/>
                    </a:lnTo>
                    <a:lnTo>
                      <a:pt x="228" y="42"/>
                    </a:lnTo>
                    <a:lnTo>
                      <a:pt x="245" y="64"/>
                    </a:lnTo>
                    <a:lnTo>
                      <a:pt x="257" y="88"/>
                    </a:lnTo>
                    <a:lnTo>
                      <a:pt x="265" y="116"/>
                    </a:lnTo>
                    <a:lnTo>
                      <a:pt x="267" y="146"/>
                    </a:lnTo>
                    <a:lnTo>
                      <a:pt x="265" y="175"/>
                    </a:lnTo>
                    <a:lnTo>
                      <a:pt x="257" y="203"/>
                    </a:lnTo>
                    <a:lnTo>
                      <a:pt x="245" y="227"/>
                    </a:lnTo>
                    <a:lnTo>
                      <a:pt x="228" y="249"/>
                    </a:lnTo>
                    <a:lnTo>
                      <a:pt x="209" y="267"/>
                    </a:lnTo>
                    <a:lnTo>
                      <a:pt x="186" y="281"/>
                    </a:lnTo>
                    <a:lnTo>
                      <a:pt x="161" y="289"/>
                    </a:lnTo>
                    <a:lnTo>
                      <a:pt x="133" y="292"/>
                    </a:lnTo>
                    <a:lnTo>
                      <a:pt x="103" y="288"/>
                    </a:lnTo>
                    <a:lnTo>
                      <a:pt x="75" y="277"/>
                    </a:lnTo>
                    <a:lnTo>
                      <a:pt x="51" y="260"/>
                    </a:lnTo>
                    <a:lnTo>
                      <a:pt x="29" y="237"/>
                    </a:lnTo>
                    <a:lnTo>
                      <a:pt x="13" y="210"/>
                    </a:lnTo>
                    <a:lnTo>
                      <a:pt x="4" y="178"/>
                    </a:lnTo>
                    <a:lnTo>
                      <a:pt x="0" y="146"/>
                    </a:lnTo>
                    <a:lnTo>
                      <a:pt x="4" y="113"/>
                    </a:lnTo>
                    <a:lnTo>
                      <a:pt x="13" y="81"/>
                    </a:lnTo>
                    <a:lnTo>
                      <a:pt x="29" y="54"/>
                    </a:lnTo>
                    <a:lnTo>
                      <a:pt x="51" y="32"/>
                    </a:lnTo>
                    <a:lnTo>
                      <a:pt x="75" y="14"/>
                    </a:lnTo>
                    <a:lnTo>
                      <a:pt x="103" y="3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>
                  <a:buFontTx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8" name="Freeform 40"/>
              <p:cNvSpPr/>
              <p:nvPr/>
            </p:nvSpPr>
            <p:spPr bwMode="auto">
              <a:xfrm>
                <a:off x="96" y="280"/>
                <a:ext cx="498" cy="961"/>
              </a:xfrm>
              <a:custGeom>
                <a:avLst/>
                <a:gdLst>
                  <a:gd name="T0" fmla="*/ 0 w 573"/>
                  <a:gd name="T1" fmla="*/ 0 h 1111"/>
                  <a:gd name="T2" fmla="*/ 573 w 573"/>
                  <a:gd name="T3" fmla="*/ 1111 h 1111"/>
                </a:gdLst>
                <a:ahLst/>
                <a:cxnLst>
                  <a:cxn ang="0">
                    <a:pos x="72" y="5"/>
                  </a:cxn>
                  <a:cxn ang="0">
                    <a:pos x="30" y="32"/>
                  </a:cxn>
                  <a:cxn ang="0">
                    <a:pos x="4" y="75"/>
                  </a:cxn>
                  <a:cxn ang="0">
                    <a:pos x="0" y="509"/>
                  </a:cxn>
                  <a:cxn ang="0">
                    <a:pos x="1" y="516"/>
                  </a:cxn>
                  <a:cxn ang="0">
                    <a:pos x="9" y="533"/>
                  </a:cxn>
                  <a:cxn ang="0">
                    <a:pos x="26" y="550"/>
                  </a:cxn>
                  <a:cxn ang="0">
                    <a:pos x="56" y="557"/>
                  </a:cxn>
                  <a:cxn ang="0">
                    <a:pos x="84" y="551"/>
                  </a:cxn>
                  <a:cxn ang="0">
                    <a:pos x="100" y="534"/>
                  </a:cxn>
                  <a:cxn ang="0">
                    <a:pos x="106" y="516"/>
                  </a:cxn>
                  <a:cxn ang="0">
                    <a:pos x="108" y="503"/>
                  </a:cxn>
                  <a:cxn ang="0">
                    <a:pos x="108" y="166"/>
                  </a:cxn>
                  <a:cxn ang="0">
                    <a:pos x="135" y="1066"/>
                  </a:cxn>
                  <a:cxn ang="0">
                    <a:pos x="138" y="1073"/>
                  </a:cxn>
                  <a:cxn ang="0">
                    <a:pos x="151" y="1089"/>
                  </a:cxn>
                  <a:cxn ang="0">
                    <a:pos x="174" y="1105"/>
                  </a:cxn>
                  <a:cxn ang="0">
                    <a:pos x="199" y="1111"/>
                  </a:cxn>
                  <a:cxn ang="0">
                    <a:pos x="227" y="1110"/>
                  </a:cxn>
                  <a:cxn ang="0">
                    <a:pos x="255" y="1097"/>
                  </a:cxn>
                  <a:cxn ang="0">
                    <a:pos x="272" y="1080"/>
                  </a:cxn>
                  <a:cxn ang="0">
                    <a:pos x="278" y="1068"/>
                  </a:cxn>
                  <a:cxn ang="0">
                    <a:pos x="279" y="499"/>
                  </a:cxn>
                  <a:cxn ang="0">
                    <a:pos x="302" y="503"/>
                  </a:cxn>
                  <a:cxn ang="0">
                    <a:pos x="302" y="534"/>
                  </a:cxn>
                  <a:cxn ang="0">
                    <a:pos x="304" y="590"/>
                  </a:cxn>
                  <a:cxn ang="0">
                    <a:pos x="304" y="664"/>
                  </a:cxn>
                  <a:cxn ang="0">
                    <a:pos x="304" y="750"/>
                  </a:cxn>
                  <a:cxn ang="0">
                    <a:pos x="304" y="838"/>
                  </a:cxn>
                  <a:cxn ang="0">
                    <a:pos x="305" y="926"/>
                  </a:cxn>
                  <a:cxn ang="0">
                    <a:pos x="305" y="1004"/>
                  </a:cxn>
                  <a:cxn ang="0">
                    <a:pos x="305" y="1066"/>
                  </a:cxn>
                  <a:cxn ang="0">
                    <a:pos x="306" y="1073"/>
                  </a:cxn>
                  <a:cxn ang="0">
                    <a:pos x="315" y="1088"/>
                  </a:cxn>
                  <a:cxn ang="0">
                    <a:pos x="335" y="1103"/>
                  </a:cxn>
                  <a:cxn ang="0">
                    <a:pos x="372" y="1111"/>
                  </a:cxn>
                  <a:cxn ang="0">
                    <a:pos x="408" y="1103"/>
                  </a:cxn>
                  <a:cxn ang="0">
                    <a:pos x="429" y="1089"/>
                  </a:cxn>
                  <a:cxn ang="0">
                    <a:pos x="437" y="1073"/>
                  </a:cxn>
                  <a:cxn ang="0">
                    <a:pos x="438" y="1067"/>
                  </a:cxn>
                  <a:cxn ang="0">
                    <a:pos x="466" y="166"/>
                  </a:cxn>
                  <a:cxn ang="0">
                    <a:pos x="468" y="503"/>
                  </a:cxn>
                  <a:cxn ang="0">
                    <a:pos x="472" y="517"/>
                  </a:cxn>
                  <a:cxn ang="0">
                    <a:pos x="483" y="537"/>
                  </a:cxn>
                  <a:cxn ang="0">
                    <a:pos x="505" y="551"/>
                  </a:cxn>
                  <a:cxn ang="0">
                    <a:pos x="536" y="551"/>
                  </a:cxn>
                  <a:cxn ang="0">
                    <a:pos x="557" y="537"/>
                  </a:cxn>
                  <a:cxn ang="0">
                    <a:pos x="570" y="517"/>
                  </a:cxn>
                  <a:cxn ang="0">
                    <a:pos x="573" y="508"/>
                  </a:cxn>
                  <a:cxn ang="0">
                    <a:pos x="572" y="68"/>
                  </a:cxn>
                  <a:cxn ang="0">
                    <a:pos x="546" y="28"/>
                  </a:cxn>
                  <a:cxn ang="0">
                    <a:pos x="506" y="4"/>
                  </a:cxn>
                  <a:cxn ang="0">
                    <a:pos x="94" y="0"/>
                  </a:cxn>
                </a:cxnLst>
                <a:rect l="T0" t="T1" r="T2" b="T3"/>
                <a:pathLst>
                  <a:path w="573" h="1111">
                    <a:moveTo>
                      <a:pt x="94" y="0"/>
                    </a:moveTo>
                    <a:lnTo>
                      <a:pt x="72" y="5"/>
                    </a:lnTo>
                    <a:lnTo>
                      <a:pt x="50" y="16"/>
                    </a:lnTo>
                    <a:lnTo>
                      <a:pt x="30" y="32"/>
                    </a:lnTo>
                    <a:lnTo>
                      <a:pt x="15" y="53"/>
                    </a:lnTo>
                    <a:lnTo>
                      <a:pt x="4" y="75"/>
                    </a:lnTo>
                    <a:lnTo>
                      <a:pt x="0" y="99"/>
                    </a:lnTo>
                    <a:lnTo>
                      <a:pt x="0" y="509"/>
                    </a:lnTo>
                    <a:lnTo>
                      <a:pt x="0" y="511"/>
                    </a:lnTo>
                    <a:lnTo>
                      <a:pt x="1" y="516"/>
                    </a:lnTo>
                    <a:lnTo>
                      <a:pt x="4" y="525"/>
                    </a:lnTo>
                    <a:lnTo>
                      <a:pt x="9" y="533"/>
                    </a:lnTo>
                    <a:lnTo>
                      <a:pt x="16" y="543"/>
                    </a:lnTo>
                    <a:lnTo>
                      <a:pt x="26" y="550"/>
                    </a:lnTo>
                    <a:lnTo>
                      <a:pt x="39" y="556"/>
                    </a:lnTo>
                    <a:lnTo>
                      <a:pt x="56" y="557"/>
                    </a:lnTo>
                    <a:lnTo>
                      <a:pt x="72" y="556"/>
                    </a:lnTo>
                    <a:lnTo>
                      <a:pt x="84" y="551"/>
                    </a:lnTo>
                    <a:lnTo>
                      <a:pt x="92" y="543"/>
                    </a:lnTo>
                    <a:lnTo>
                      <a:pt x="100" y="534"/>
                    </a:lnTo>
                    <a:lnTo>
                      <a:pt x="103" y="525"/>
                    </a:lnTo>
                    <a:lnTo>
                      <a:pt x="106" y="516"/>
                    </a:lnTo>
                    <a:lnTo>
                      <a:pt x="107" y="508"/>
                    </a:lnTo>
                    <a:lnTo>
                      <a:pt x="108" y="503"/>
                    </a:lnTo>
                    <a:lnTo>
                      <a:pt x="108" y="500"/>
                    </a:lnTo>
                    <a:lnTo>
                      <a:pt x="108" y="166"/>
                    </a:lnTo>
                    <a:lnTo>
                      <a:pt x="134" y="167"/>
                    </a:lnTo>
                    <a:lnTo>
                      <a:pt x="135" y="1066"/>
                    </a:lnTo>
                    <a:lnTo>
                      <a:pt x="136" y="1068"/>
                    </a:lnTo>
                    <a:lnTo>
                      <a:pt x="138" y="1073"/>
                    </a:lnTo>
                    <a:lnTo>
                      <a:pt x="143" y="1080"/>
                    </a:lnTo>
                    <a:lnTo>
                      <a:pt x="151" y="1089"/>
                    </a:lnTo>
                    <a:lnTo>
                      <a:pt x="162" y="1097"/>
                    </a:lnTo>
                    <a:lnTo>
                      <a:pt x="174" y="1105"/>
                    </a:lnTo>
                    <a:lnTo>
                      <a:pt x="189" y="1110"/>
                    </a:lnTo>
                    <a:lnTo>
                      <a:pt x="199" y="1111"/>
                    </a:lnTo>
                    <a:lnTo>
                      <a:pt x="217" y="1111"/>
                    </a:lnTo>
                    <a:lnTo>
                      <a:pt x="227" y="1110"/>
                    </a:lnTo>
                    <a:lnTo>
                      <a:pt x="243" y="1105"/>
                    </a:lnTo>
                    <a:lnTo>
                      <a:pt x="255" y="1097"/>
                    </a:lnTo>
                    <a:lnTo>
                      <a:pt x="265" y="1089"/>
                    </a:lnTo>
                    <a:lnTo>
                      <a:pt x="272" y="1080"/>
                    </a:lnTo>
                    <a:lnTo>
                      <a:pt x="276" y="1073"/>
                    </a:lnTo>
                    <a:lnTo>
                      <a:pt x="278" y="1068"/>
                    </a:lnTo>
                    <a:lnTo>
                      <a:pt x="279" y="1066"/>
                    </a:lnTo>
                    <a:lnTo>
                      <a:pt x="279" y="499"/>
                    </a:lnTo>
                    <a:lnTo>
                      <a:pt x="302" y="499"/>
                    </a:lnTo>
                    <a:lnTo>
                      <a:pt x="302" y="503"/>
                    </a:lnTo>
                    <a:lnTo>
                      <a:pt x="302" y="515"/>
                    </a:lnTo>
                    <a:lnTo>
                      <a:pt x="302" y="534"/>
                    </a:lnTo>
                    <a:lnTo>
                      <a:pt x="302" y="560"/>
                    </a:lnTo>
                    <a:lnTo>
                      <a:pt x="304" y="590"/>
                    </a:lnTo>
                    <a:lnTo>
                      <a:pt x="304" y="626"/>
                    </a:lnTo>
                    <a:lnTo>
                      <a:pt x="304" y="664"/>
                    </a:lnTo>
                    <a:lnTo>
                      <a:pt x="304" y="706"/>
                    </a:lnTo>
                    <a:lnTo>
                      <a:pt x="304" y="750"/>
                    </a:lnTo>
                    <a:lnTo>
                      <a:pt x="304" y="793"/>
                    </a:lnTo>
                    <a:lnTo>
                      <a:pt x="304" y="838"/>
                    </a:lnTo>
                    <a:lnTo>
                      <a:pt x="305" y="882"/>
                    </a:lnTo>
                    <a:lnTo>
                      <a:pt x="305" y="926"/>
                    </a:lnTo>
                    <a:lnTo>
                      <a:pt x="305" y="966"/>
                    </a:lnTo>
                    <a:lnTo>
                      <a:pt x="305" y="1004"/>
                    </a:lnTo>
                    <a:lnTo>
                      <a:pt x="305" y="1037"/>
                    </a:lnTo>
                    <a:lnTo>
                      <a:pt x="305" y="1066"/>
                    </a:lnTo>
                    <a:lnTo>
                      <a:pt x="305" y="1067"/>
                    </a:lnTo>
                    <a:lnTo>
                      <a:pt x="306" y="1073"/>
                    </a:lnTo>
                    <a:lnTo>
                      <a:pt x="310" y="1079"/>
                    </a:lnTo>
                    <a:lnTo>
                      <a:pt x="315" y="1088"/>
                    </a:lnTo>
                    <a:lnTo>
                      <a:pt x="323" y="1096"/>
                    </a:lnTo>
                    <a:lnTo>
                      <a:pt x="335" y="1103"/>
                    </a:lnTo>
                    <a:lnTo>
                      <a:pt x="351" y="1108"/>
                    </a:lnTo>
                    <a:lnTo>
                      <a:pt x="372" y="1111"/>
                    </a:lnTo>
                    <a:lnTo>
                      <a:pt x="392" y="1108"/>
                    </a:lnTo>
                    <a:lnTo>
                      <a:pt x="408" y="1103"/>
                    </a:lnTo>
                    <a:lnTo>
                      <a:pt x="420" y="1096"/>
                    </a:lnTo>
                    <a:lnTo>
                      <a:pt x="429" y="1089"/>
                    </a:lnTo>
                    <a:lnTo>
                      <a:pt x="434" y="1080"/>
                    </a:lnTo>
                    <a:lnTo>
                      <a:pt x="437" y="1073"/>
                    </a:lnTo>
                    <a:lnTo>
                      <a:pt x="438" y="1068"/>
                    </a:lnTo>
                    <a:lnTo>
                      <a:pt x="438" y="1067"/>
                    </a:lnTo>
                    <a:lnTo>
                      <a:pt x="440" y="166"/>
                    </a:lnTo>
                    <a:lnTo>
                      <a:pt x="466" y="166"/>
                    </a:lnTo>
                    <a:lnTo>
                      <a:pt x="466" y="500"/>
                    </a:lnTo>
                    <a:lnTo>
                      <a:pt x="468" y="503"/>
                    </a:lnTo>
                    <a:lnTo>
                      <a:pt x="469" y="509"/>
                    </a:lnTo>
                    <a:lnTo>
                      <a:pt x="472" y="517"/>
                    </a:lnTo>
                    <a:lnTo>
                      <a:pt x="477" y="527"/>
                    </a:lnTo>
                    <a:lnTo>
                      <a:pt x="483" y="537"/>
                    </a:lnTo>
                    <a:lnTo>
                      <a:pt x="493" y="545"/>
                    </a:lnTo>
                    <a:lnTo>
                      <a:pt x="505" y="551"/>
                    </a:lnTo>
                    <a:lnTo>
                      <a:pt x="520" y="554"/>
                    </a:lnTo>
                    <a:lnTo>
                      <a:pt x="536" y="551"/>
                    </a:lnTo>
                    <a:lnTo>
                      <a:pt x="548" y="545"/>
                    </a:lnTo>
                    <a:lnTo>
                      <a:pt x="557" y="537"/>
                    </a:lnTo>
                    <a:lnTo>
                      <a:pt x="563" y="527"/>
                    </a:lnTo>
                    <a:lnTo>
                      <a:pt x="570" y="517"/>
                    </a:lnTo>
                    <a:lnTo>
                      <a:pt x="573" y="510"/>
                    </a:lnTo>
                    <a:lnTo>
                      <a:pt x="573" y="508"/>
                    </a:lnTo>
                    <a:lnTo>
                      <a:pt x="573" y="79"/>
                    </a:lnTo>
                    <a:lnTo>
                      <a:pt x="572" y="68"/>
                    </a:lnTo>
                    <a:lnTo>
                      <a:pt x="561" y="47"/>
                    </a:lnTo>
                    <a:lnTo>
                      <a:pt x="546" y="28"/>
                    </a:lnTo>
                    <a:lnTo>
                      <a:pt x="528" y="14"/>
                    </a:lnTo>
                    <a:lnTo>
                      <a:pt x="506" y="4"/>
                    </a:lnTo>
                    <a:lnTo>
                      <a:pt x="485" y="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F6600"/>
              </a:soli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pPr>
                  <a:buFontTx/>
                  <a:buNone/>
                  <a:defRPr/>
                </a:pPr>
                <a:endParaRPr lang="zh-CN" alt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0248" name="Rectangle 14"/>
            <p:cNvSpPr>
              <a:spLocks noChangeArrowheads="1"/>
            </p:cNvSpPr>
            <p:nvPr/>
          </p:nvSpPr>
          <p:spPr bwMode="auto">
            <a:xfrm>
              <a:off x="232" y="251"/>
              <a:ext cx="3303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indent="457200">
                <a:lnSpc>
                  <a:spcPct val="120000"/>
                </a:lnSpc>
              </a:pPr>
              <a:r>
                <a:rPr lang="zh-CN" altLang="en-US" sz="2400" b="1" dirty="0" smtClean="0">
                  <a:solidFill>
                    <a:srgbClr val="0000FF"/>
                  </a:solidFill>
                  <a:latin typeface="黑体" panose="02010609060101010101" charset="-122"/>
                </a:rPr>
                <a:t>经济学</a:t>
              </a:r>
              <a:r>
                <a:rPr lang="zh-CN" altLang="en-US" sz="2400" b="1" dirty="0">
                  <a:solidFill>
                    <a:srgbClr val="0000FF"/>
                  </a:solidFill>
                  <a:latin typeface="黑体" panose="02010609060101010101" charset="-122"/>
                </a:rPr>
                <a:t>产生于稀缺，但它并不研究稀缺，而是研究由稀缺引发的选择的必要性</a:t>
              </a:r>
              <a:r>
                <a:rPr lang="zh-CN" altLang="en-US" sz="2400" b="1" dirty="0" smtClean="0">
                  <a:solidFill>
                    <a:srgbClr val="0000FF"/>
                  </a:solidFill>
                  <a:latin typeface="黑体" panose="02010609060101010101" charset="-122"/>
                </a:rPr>
                <a:t>。</a:t>
              </a:r>
              <a:endParaRPr lang="en-US" altLang="zh-CN" sz="2400" b="1" dirty="0" smtClean="0">
                <a:solidFill>
                  <a:srgbClr val="0000FF"/>
                </a:solidFill>
                <a:latin typeface="黑体" panose="02010609060101010101" charset="-122"/>
              </a:endParaRPr>
            </a:p>
            <a:p>
              <a:pPr indent="457200">
                <a:lnSpc>
                  <a:spcPct val="120000"/>
                </a:lnSpc>
              </a:pPr>
              <a:r>
                <a:rPr lang="zh-CN" altLang="en-US" sz="2400" b="1" dirty="0" smtClean="0">
                  <a:solidFill>
                    <a:srgbClr val="0000FF"/>
                  </a:solidFill>
                  <a:latin typeface="黑体" panose="02010609060101010101" charset="-122"/>
                </a:rPr>
                <a:t>资源</a:t>
              </a:r>
              <a:r>
                <a:rPr lang="zh-CN" altLang="en-US" sz="2400" b="1" dirty="0">
                  <a:solidFill>
                    <a:srgbClr val="0000FF"/>
                  </a:solidFill>
                  <a:latin typeface="黑体" panose="02010609060101010101" charset="-122"/>
                </a:rPr>
                <a:t>和物品有多种用途</a:t>
              </a:r>
              <a:r>
                <a:rPr lang="zh-CN" altLang="en-US" sz="2400" b="1" dirty="0" smtClean="0">
                  <a:solidFill>
                    <a:srgbClr val="0000FF"/>
                  </a:solidFill>
                  <a:latin typeface="黑体" panose="02010609060101010101" charset="-122"/>
                </a:rPr>
                <a:t>，</a:t>
              </a:r>
              <a:endParaRPr lang="en-US" altLang="zh-CN" sz="2400" b="1" dirty="0" smtClean="0">
                <a:solidFill>
                  <a:srgbClr val="0000FF"/>
                </a:solidFill>
                <a:latin typeface="黑体" panose="02010609060101010101" charset="-122"/>
              </a:endParaRPr>
            </a:p>
            <a:p>
              <a:pPr indent="457200">
                <a:lnSpc>
                  <a:spcPct val="120000"/>
                </a:lnSpc>
              </a:pPr>
              <a:r>
                <a:rPr lang="zh-CN" altLang="en-US" sz="2400" b="1" dirty="0" smtClean="0">
                  <a:solidFill>
                    <a:srgbClr val="0000FF"/>
                  </a:solidFill>
                  <a:latin typeface="黑体" panose="02010609060101010101" charset="-122"/>
                </a:rPr>
                <a:t>欲望轻重缓急</a:t>
              </a:r>
              <a:r>
                <a:rPr lang="zh-CN" altLang="en-US" sz="2400" b="1" dirty="0">
                  <a:solidFill>
                    <a:srgbClr val="0000FF"/>
                  </a:solidFill>
                  <a:latin typeface="黑体" panose="02010609060101010101" charset="-122"/>
                </a:rPr>
                <a:t>之分</a:t>
              </a:r>
              <a:r>
                <a:rPr lang="zh-CN" altLang="en-US" sz="2400" b="1" dirty="0" smtClean="0">
                  <a:solidFill>
                    <a:srgbClr val="0000FF"/>
                  </a:solidFill>
                  <a:latin typeface="黑体" panose="02010609060101010101" charset="-122"/>
                </a:rPr>
                <a:t>，作出</a:t>
              </a:r>
              <a:r>
                <a:rPr lang="zh-CN" altLang="en-US" sz="2400" b="1" dirty="0">
                  <a:solidFill>
                    <a:srgbClr val="0000FF"/>
                  </a:solidFill>
                  <a:latin typeface="黑体" panose="02010609060101010101" charset="-122"/>
                </a:rPr>
                <a:t>选择，以达到资源的有效配置</a:t>
              </a:r>
              <a:r>
                <a:rPr lang="zh-CN" altLang="en-US" sz="2400" dirty="0">
                  <a:solidFill>
                    <a:srgbClr val="FF0000"/>
                  </a:solidFill>
                  <a:latin typeface="黑体" panose="02010609060101010101" charset="-122"/>
                </a:rPr>
                <a:t>。</a:t>
              </a:r>
              <a:endParaRPr lang="zh-CN" altLang="en-US" sz="2400" dirty="0">
                <a:solidFill>
                  <a:srgbClr val="FF0000"/>
                </a:solidFill>
                <a:latin typeface="黑体" panose="02010609060101010101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2339975" y="1196975"/>
            <a:ext cx="5327650" cy="1223963"/>
          </a:xfrm>
          <a:prstGeom prst="cloudCallout">
            <a:avLst>
              <a:gd name="adj1" fmla="val -66986"/>
              <a:gd name="adj2" fmla="val 117963"/>
            </a:avLst>
          </a:prstGeom>
          <a:solidFill>
            <a:srgbClr val="00FFFF"/>
          </a:solidFill>
          <a:ln w="9525">
            <a:solidFill>
              <a:schemeClr val="bg1"/>
            </a:solidFill>
            <a:round/>
          </a:ln>
        </p:spPr>
        <p:txBody>
          <a:bodyPr/>
          <a:lstStyle/>
          <a:p>
            <a:pPr algn="ctr" eaLnBrk="0" hangingPunct="0"/>
            <a:r>
              <a:rPr lang="zh-CN" altLang="en-US" sz="4000">
                <a:solidFill>
                  <a:srgbClr val="CC3300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小案例</a:t>
            </a:r>
            <a:endParaRPr lang="zh-CN" altLang="en-US" sz="4000">
              <a:solidFill>
                <a:srgbClr val="CC3300"/>
              </a:solidFill>
              <a:latin typeface="Arial" panose="020B0604020202020204" pitchFamily="34" charset="0"/>
              <a:ea typeface="华文行楷" panose="02010800040101010101" pitchFamily="2" charset="-122"/>
            </a:endParaRPr>
          </a:p>
          <a:p>
            <a:pPr algn="ctr" eaLnBrk="0" hangingPunct="0"/>
            <a:r>
              <a:rPr lang="zh-CN" altLang="en-US">
                <a:solidFill>
                  <a:srgbClr val="CC3300"/>
                </a:solidFill>
                <a:latin typeface="Arial" panose="020B0604020202020204" pitchFamily="34" charset="0"/>
                <a:ea typeface="华文行楷" panose="02010800040101010101" pitchFamily="2" charset="-122"/>
              </a:rPr>
              <a:t>田 忌 赛 马</a:t>
            </a:r>
            <a:endParaRPr lang="zh-CN" altLang="en-US">
              <a:solidFill>
                <a:srgbClr val="CC3300"/>
              </a:solidFill>
              <a:latin typeface="Arial" panose="020B0604020202020204" pitchFamily="34" charset="0"/>
              <a:ea typeface="华文行楷" panose="02010800040101010101" pitchFamily="2" charset="-122"/>
            </a:endParaRPr>
          </a:p>
        </p:txBody>
      </p:sp>
      <p:sp>
        <p:nvSpPr>
          <p:cNvPr id="14340" name="Rectangle 4"/>
          <p:cNvSpPr>
            <a:spLocks noGrp="1"/>
          </p:cNvSpPr>
          <p:nvPr/>
        </p:nvSpPr>
        <p:spPr>
          <a:xfrm>
            <a:off x="501650" y="2430145"/>
            <a:ext cx="8384540" cy="34188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/>
          </a:ln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pPr indent="457200" eaLnBrk="0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zh-CN" altLang="en-US" sz="1800" b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cs typeface="+mn-ea"/>
              </a:rPr>
              <a:t>田忌赛马的故事为大家广为知晓，其中也蕴含着经济学道理。田忌经常与齐王赛马并设重金赌注，但每次田忌都会输，因为田忌的马比齐王的马稍逊一筹。孙膑通过观察发现，齐王和田忌的马大致可分为上、中、下三等。于是，他对田忌说：“您只管下大赌注，我能让您取胜。”田忌相信并答应了他，与齐王用千金来赌胜。比赛即将开始，孙膑说：“现在用您的下等马对付齐王的上等马，用您的上等马对付齐王的中等马，用您的中等马对付齐王的下等马。”三场比赛过后，田忌一场落败而两场获胜，最终赢得千金赌注。</a:t>
            </a:r>
            <a:endParaRPr lang="zh-CN" altLang="en-US" sz="1800" b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</a:endParaRPr>
          </a:p>
          <a:p>
            <a:pPr indent="457200" eaLnBrk="0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zh-CN" altLang="en-US" sz="1800" b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cs typeface="+mn-ea"/>
              </a:rPr>
              <a:t>虽然田忌的马比齐王的马低劣，但经过了不同的配置，其结果也大不相同。可见，在同样的约束条件下，合理调配资源，可以创造更大的效益。这也正是经济学的意义所在。</a:t>
            </a:r>
            <a:endParaRPr lang="zh-CN" altLang="en-US" sz="1800" b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ldLvl="0"/>
      <p:bldP spid="14339" grpId="1" bldLvl="0" animBg="1"/>
      <p:bldP spid="14340" grpId="0" bldLvl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2132856"/>
            <a:ext cx="6408712" cy="304698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 smtClean="0"/>
              <a:t>资源的稀缺性</a:t>
            </a:r>
            <a:endParaRPr lang="en-US" altLang="zh-CN" sz="3200" dirty="0" smtClean="0"/>
          </a:p>
          <a:p>
            <a:pPr>
              <a:lnSpc>
                <a:spcPct val="150000"/>
              </a:lnSpc>
            </a:pPr>
            <a:r>
              <a:rPr lang="zh-CN" altLang="en-US" sz="3200" dirty="0" smtClean="0"/>
              <a:t>欲望的无限性</a:t>
            </a:r>
            <a:endParaRPr lang="en-US" altLang="zh-CN" sz="3200" dirty="0" smtClean="0"/>
          </a:p>
          <a:p>
            <a:pPr>
              <a:lnSpc>
                <a:spcPct val="150000"/>
              </a:lnSpc>
            </a:pPr>
            <a:r>
              <a:rPr lang="zh-CN" altLang="en-US" sz="3200" dirty="0" smtClean="0"/>
              <a:t>经济学的产生</a:t>
            </a:r>
            <a:endParaRPr lang="en-US" altLang="zh-CN" sz="3200" dirty="0" smtClean="0"/>
          </a:p>
          <a:p>
            <a:pPr>
              <a:lnSpc>
                <a:spcPct val="150000"/>
              </a:lnSpc>
            </a:pPr>
            <a:r>
              <a:rPr lang="zh-CN" altLang="en-US" sz="3200" dirty="0" smtClean="0"/>
              <a:t>经济学的研究对象</a:t>
            </a:r>
            <a:endParaRPr lang="en-US" altLang="zh-CN" sz="3200" dirty="0" smtClean="0"/>
          </a:p>
        </p:txBody>
      </p:sp>
      <p:sp>
        <p:nvSpPr>
          <p:cNvPr id="3" name="矩形 2"/>
          <p:cNvSpPr/>
          <p:nvPr/>
        </p:nvSpPr>
        <p:spPr>
          <a:xfrm>
            <a:off x="3203848" y="548680"/>
            <a:ext cx="2016224" cy="792088"/>
          </a:xfrm>
          <a:prstGeom prst="rect">
            <a:avLst/>
          </a:prstGeom>
          <a:blipFill>
            <a:blip r:embed="rId1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>
                <a:solidFill>
                  <a:srgbClr val="C00000"/>
                </a:solidFill>
              </a:rPr>
              <a:t>总   结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509258"/>
            <a:ext cx="7056784" cy="392415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zh-CN" kern="100" dirty="0" smtClean="0"/>
          </a:p>
          <a:p>
            <a:pPr>
              <a:lnSpc>
                <a:spcPct val="150000"/>
              </a:lnSpc>
            </a:pPr>
            <a:r>
              <a:rPr lang="en-US" altLang="zh-CN" sz="2800" kern="100" dirty="0" smtClean="0"/>
              <a:t>1</a:t>
            </a:r>
            <a:r>
              <a:rPr lang="zh-CN" altLang="en-US" sz="2800" kern="100" dirty="0" smtClean="0"/>
              <a:t>、</a:t>
            </a:r>
            <a:r>
              <a:rPr lang="zh-CN" altLang="zh-CN" sz="2800" kern="100" dirty="0" smtClean="0"/>
              <a:t>请</a:t>
            </a:r>
            <a:r>
              <a:rPr lang="zh-CN" altLang="zh-CN" sz="2800" kern="100" dirty="0"/>
              <a:t>查找资料了解目前</a:t>
            </a:r>
            <a:r>
              <a:rPr lang="zh-CN" altLang="zh-CN" sz="2800" kern="100" dirty="0" smtClean="0"/>
              <a:t>我国</a:t>
            </a:r>
            <a:r>
              <a:rPr lang="zh-CN" altLang="en-US" sz="2800" kern="100" dirty="0" smtClean="0"/>
              <a:t>某类矿产</a:t>
            </a:r>
            <a:r>
              <a:rPr lang="zh-CN" altLang="zh-CN" sz="2800" kern="100" dirty="0" smtClean="0"/>
              <a:t>资源</a:t>
            </a:r>
            <a:r>
              <a:rPr lang="zh-CN" altLang="zh-CN" sz="2800" kern="100" dirty="0"/>
              <a:t>的状况，并提出改进的</a:t>
            </a:r>
            <a:r>
              <a:rPr lang="zh-CN" altLang="zh-CN" sz="2800" kern="100" dirty="0" smtClean="0"/>
              <a:t>措施</a:t>
            </a:r>
            <a:endParaRPr lang="en-US" altLang="zh-CN" sz="2800" kern="100" dirty="0" smtClean="0"/>
          </a:p>
          <a:p>
            <a:pPr>
              <a:lnSpc>
                <a:spcPct val="150000"/>
              </a:lnSpc>
            </a:pPr>
            <a:r>
              <a:rPr lang="en-US" altLang="zh-CN" sz="2800" kern="100" dirty="0" smtClean="0"/>
              <a:t>2</a:t>
            </a:r>
            <a:r>
              <a:rPr lang="zh-CN" altLang="en-US" sz="2800" kern="100" dirty="0" smtClean="0"/>
              <a:t>、</a:t>
            </a:r>
            <a:r>
              <a:rPr lang="zh-CN" altLang="zh-CN" sz="2800" kern="100" dirty="0" smtClean="0"/>
              <a:t>查找</a:t>
            </a:r>
            <a:r>
              <a:rPr lang="zh-CN" altLang="zh-CN" sz="2800" kern="100" dirty="0"/>
              <a:t>相关资料，了解</a:t>
            </a:r>
            <a:r>
              <a:rPr lang="en-US" altLang="zh-CN" sz="2800" kern="100" dirty="0"/>
              <a:t>3</a:t>
            </a:r>
            <a:r>
              <a:rPr lang="zh-CN" altLang="zh-CN" sz="2800" kern="100" dirty="0"/>
              <a:t>位经济学诺贝尔奖获得者</a:t>
            </a:r>
            <a:r>
              <a:rPr lang="zh-CN" altLang="zh-CN" sz="2800" kern="100" dirty="0" smtClean="0"/>
              <a:t>的基本</a:t>
            </a:r>
            <a:r>
              <a:rPr lang="zh-CN" altLang="zh-CN" sz="2800" kern="100" dirty="0"/>
              <a:t>情况</a:t>
            </a:r>
            <a:r>
              <a:rPr lang="zh-CN" altLang="zh-CN" sz="2800" kern="100" dirty="0" smtClean="0"/>
              <a:t>。</a:t>
            </a:r>
            <a:endParaRPr lang="en-US" altLang="zh-CN" sz="2800" kern="100" dirty="0" smtClean="0"/>
          </a:p>
          <a:p>
            <a:pPr>
              <a:lnSpc>
                <a:spcPct val="150000"/>
              </a:lnSpc>
            </a:pPr>
            <a:endParaRPr lang="en-US" altLang="zh-CN" kern="100" dirty="0"/>
          </a:p>
          <a:p>
            <a:pPr>
              <a:lnSpc>
                <a:spcPct val="150000"/>
              </a:lnSpc>
            </a:pPr>
            <a:endParaRPr lang="en-US" altLang="zh-CN" kern="100" dirty="0" smtClean="0"/>
          </a:p>
        </p:txBody>
      </p:sp>
      <p:sp>
        <p:nvSpPr>
          <p:cNvPr id="4" name="椭圆 3"/>
          <p:cNvSpPr/>
          <p:nvPr/>
        </p:nvSpPr>
        <p:spPr>
          <a:xfrm>
            <a:off x="3779912" y="476672"/>
            <a:ext cx="2376264" cy="792088"/>
          </a:xfrm>
          <a:prstGeom prst="ellipse">
            <a:avLst/>
          </a:prstGeom>
          <a:blipFill>
            <a:blip r:embed="rId1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>
                <a:solidFill>
                  <a:srgbClr val="FF0000"/>
                </a:solidFill>
              </a:rPr>
              <a:t>作  业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经济学诺贝尔奖</a:t>
            </a:r>
            <a:endParaRPr lang="zh-CN" altLang="en-US" smtClean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  <a:defRPr/>
            </a:pPr>
            <a:r>
              <a:rPr lang="zh-CN" altLang="en-US" b="1" dirty="0" smtClean="0">
                <a:solidFill>
                  <a:srgbClr val="99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诺贝尔奖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是由发明炸药的</a:t>
            </a:r>
            <a:r>
              <a:rPr lang="zh-CN" altLang="en-US" dirty="0" smtClean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瑞典人诺贝尔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Alfred Nobel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）先生捐赠，在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1895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年设立，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1901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年首次颁奖。受奖对象为在</a:t>
            </a:r>
            <a:r>
              <a:rPr lang="zh-CN" altLang="en-US" dirty="0" smtClean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物理、化学、医药、文学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以及对</a:t>
            </a:r>
            <a:r>
              <a:rPr lang="zh-CN" altLang="en-US" dirty="0" smtClean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世界和平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有杰出贡献的人。因在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19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世纪末叶，</a:t>
            </a:r>
            <a:r>
              <a:rPr lang="zh-CN" altLang="en-US" dirty="0" smtClean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社会科学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尚在萌芽阶段，因此没有被包括在内。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70000"/>
              </a:lnSpc>
              <a:defRPr/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到了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1968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年，当世界最古老的中央银行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瑞典银行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成立三百周年时，该行总裁感叹地问：“为什么诺贝尔奖只为</a:t>
            </a:r>
            <a:r>
              <a:rPr lang="zh-CN" altLang="en-US" dirty="0" smtClean="0">
                <a:highlight>
                  <a:srgbClr val="FFFF00"/>
                </a:highlight>
                <a:latin typeface="微软雅黑" panose="020B0503020204020204" pitchFamily="34" charset="-122"/>
                <a:ea typeface="微软雅黑" panose="020B0503020204020204" pitchFamily="34" charset="-122"/>
              </a:rPr>
              <a:t>自然科学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而设立？”他认为人类生活环境的改善，社会科学有它重要的贡献，他全力争取设立诺贝尔经济学奖，最后终于得到瑞典政府同意，并经国会批准，由瑞典中央银行拨款设立另一个基金，颁赠给“以科学研究发展静态和动态的经济理论，以及对提高经济分析有积极贡献的人士。”</a:t>
            </a:r>
            <a:endPara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endParaRPr lang="zh-CN" altLang="en-US" dirty="0"/>
          </a:p>
        </p:txBody>
      </p:sp>
      <p:sp>
        <p:nvSpPr>
          <p:cNvPr id="11268" name="矩形 3"/>
          <p:cNvSpPr>
            <a:spLocks noChangeArrowheads="1"/>
          </p:cNvSpPr>
          <p:nvPr/>
        </p:nvSpPr>
        <p:spPr bwMode="auto">
          <a:xfrm>
            <a:off x="2286000" y="944563"/>
            <a:ext cx="4572000" cy="37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269" name="Picture 4">
            <a:hlinkClick r:id="rId1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 descr="http://image109.360doc.cn/DownloadImg/2020/09/1106/201869320_1_20200911061819646_w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868" name="AutoShape 4" descr="http://image109.360doc.cn/DownloadImg/2020/09/1106/201869320_1_20200911061819646_w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870" name="AutoShape 6" descr="http://image109.360doc.cn/DownloadImg/2020/09/1106/201869320_1_20200911061819646_w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872" name="AutoShape 8" descr="http://image109.360doc.cn/DownloadImg/2020/09/1106/201869320_1_20200911061819646_w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874" name="AutoShape 10" descr="http://image109.360doc.cn/DownloadImg/2020/09/1106/201869320_1_20200911061819646_w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876" name="AutoShape 12" descr="http://image109.360doc.cn/DownloadImg/2020/09/1106/201869320_1_20200911061819646_w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0" name="图片 9" descr="1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657708" y="404665"/>
            <a:ext cx="2097430" cy="244827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23528" y="1052736"/>
            <a:ext cx="59046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0000FF"/>
                </a:solidFill>
              </a:rPr>
              <a:t>1833</a:t>
            </a:r>
            <a:r>
              <a:rPr lang="zh-CN" altLang="en-US" b="1" dirty="0" smtClean="0">
                <a:solidFill>
                  <a:srgbClr val="0000FF"/>
                </a:solidFill>
              </a:rPr>
              <a:t>，诺贝尔出生于瑞典。</a:t>
            </a:r>
            <a:r>
              <a:rPr lang="zh-CN" altLang="en-US" dirty="0" smtClean="0"/>
              <a:t>他的父亲是一名建筑师、工程师和武器设计师。</a:t>
            </a:r>
            <a:r>
              <a:rPr lang="zh-CN" altLang="en-US" b="1" dirty="0" smtClean="0">
                <a:solidFill>
                  <a:srgbClr val="0000FF"/>
                </a:solidFill>
              </a:rPr>
              <a:t>诺贝尔</a:t>
            </a:r>
            <a:r>
              <a:rPr lang="en-US" altLang="zh-CN" b="1" dirty="0" smtClean="0">
                <a:solidFill>
                  <a:srgbClr val="0000FF"/>
                </a:solidFill>
              </a:rPr>
              <a:t>9</a:t>
            </a:r>
            <a:r>
              <a:rPr lang="zh-CN" altLang="en-US" b="1" dirty="0" smtClean="0">
                <a:solidFill>
                  <a:srgbClr val="0000FF"/>
                </a:solidFill>
              </a:rPr>
              <a:t>岁那年，父亲的企业破产了</a:t>
            </a:r>
            <a:r>
              <a:rPr lang="zh-CN" altLang="en-US" dirty="0" smtClean="0"/>
              <a:t>，举家搬到了俄国。在那里，他父亲帮助沙皇生产地雷。</a:t>
            </a:r>
            <a:r>
              <a:rPr lang="en-US" altLang="zh-CN" b="1" dirty="0" smtClean="0">
                <a:solidFill>
                  <a:srgbClr val="0000FF"/>
                </a:solidFill>
              </a:rPr>
              <a:t>1863</a:t>
            </a:r>
            <a:r>
              <a:rPr lang="zh-CN" altLang="en-US" b="1" dirty="0" smtClean="0">
                <a:solidFill>
                  <a:srgbClr val="0000FF"/>
                </a:solidFill>
              </a:rPr>
              <a:t>年，诺贝尔返回了家乡瑞典，</a:t>
            </a:r>
            <a:r>
              <a:rPr lang="zh-CN" altLang="en-US" dirty="0" smtClean="0"/>
              <a:t>和父亲、弟弟共同研制炸药，因意外爆炸事故炸毁工场，炸死了弟弟，此后政府禁止他们再进行试验。不过，诺贝尔并没有放弃，他一度把实验室设在了船上。也是这年的秋天，</a:t>
            </a:r>
            <a:r>
              <a:rPr lang="zh-CN" altLang="en-US" b="1" dirty="0" smtClean="0">
                <a:solidFill>
                  <a:srgbClr val="0000FF"/>
                </a:solidFill>
              </a:rPr>
              <a:t>诺贝尔成功发明硝化甘油炸药用雷管，之后申请了专利。</a:t>
            </a:r>
            <a:endParaRPr lang="en-US" altLang="zh-CN" b="1" dirty="0" smtClean="0">
              <a:solidFill>
                <a:srgbClr val="0000FF"/>
              </a:solidFill>
            </a:endParaRPr>
          </a:p>
          <a:p>
            <a:r>
              <a:rPr lang="en-US" altLang="zh-CN" b="1" dirty="0" smtClean="0">
                <a:solidFill>
                  <a:srgbClr val="0000FF"/>
                </a:solidFill>
              </a:rPr>
              <a:t>1865</a:t>
            </a:r>
            <a:r>
              <a:rPr lang="zh-CN" altLang="en-US" b="1" dirty="0" smtClean="0">
                <a:solidFill>
                  <a:srgbClr val="0000FF"/>
                </a:solidFill>
              </a:rPr>
              <a:t>年，诺贝尔在德国汉堡设立</a:t>
            </a:r>
            <a:r>
              <a:rPr lang="zh-CN" altLang="en-US" b="1" dirty="0" smtClean="0">
                <a:solidFill>
                  <a:srgbClr val="0000FF"/>
                </a:solidFill>
                <a:highlight>
                  <a:srgbClr val="FFFF00"/>
                </a:highlight>
              </a:rPr>
              <a:t>火药公司</a:t>
            </a:r>
            <a:r>
              <a:rPr lang="zh-CN" altLang="en-US" b="1" dirty="0" smtClean="0">
                <a:solidFill>
                  <a:srgbClr val="0000FF"/>
                </a:solidFill>
              </a:rPr>
              <a:t>，</a:t>
            </a:r>
            <a:r>
              <a:rPr lang="zh-CN" altLang="en-US" dirty="0" smtClean="0"/>
              <a:t>后来在克鲁伯建厂。此后，诺贝尔的火药工程在欧洲大部分城市建立分厂，比如法国、英国。后来，诺贝尔又加入石油业，成立诺贝尔兄弟石油公司。</a:t>
            </a:r>
            <a:endParaRPr lang="zh-CN" altLang="en-US" dirty="0" smtClean="0"/>
          </a:p>
          <a:p>
            <a:r>
              <a:rPr lang="zh-CN" altLang="en-US" dirty="0" smtClean="0"/>
              <a:t>因为这些</a:t>
            </a:r>
            <a:r>
              <a:rPr lang="zh-CN" altLang="en-US" b="1" dirty="0" smtClean="0">
                <a:solidFill>
                  <a:srgbClr val="0000FF"/>
                </a:solidFill>
              </a:rPr>
              <a:t>专利，让诺贝尔拥有了大量财富，</a:t>
            </a:r>
            <a:r>
              <a:rPr lang="zh-CN" altLang="en-US" dirty="0" smtClean="0"/>
              <a:t>可以说当时的诺贝尔在</a:t>
            </a:r>
            <a:r>
              <a:rPr lang="zh-CN" altLang="en-US" b="1" dirty="0" smtClean="0">
                <a:solidFill>
                  <a:srgbClr val="0000FF"/>
                </a:solidFill>
              </a:rPr>
              <a:t>整个欧洲都有财产，</a:t>
            </a:r>
            <a:r>
              <a:rPr lang="zh-CN" altLang="en-US" dirty="0" smtClean="0"/>
              <a:t>经常往返于各个不同的家中。在巴黎市中心，他有大别墅、意大利、瑞典、苏格兰、德国等地，都有大别墅或者庄园。</a:t>
            </a:r>
            <a:endParaRPr lang="zh-CN" altLang="en-US" dirty="0" smtClean="0"/>
          </a:p>
          <a:p>
            <a:r>
              <a:rPr lang="zh-CN" altLang="en-US" dirty="0" smtClean="0"/>
              <a:t>不过，拥有巨额财富的诺贝尔</a:t>
            </a:r>
            <a:r>
              <a:rPr lang="zh-CN" altLang="en-US" b="1" dirty="0" smtClean="0">
                <a:solidFill>
                  <a:srgbClr val="0000FF"/>
                </a:solidFill>
              </a:rPr>
              <a:t>一生未婚，没有子女，</a:t>
            </a:r>
            <a:r>
              <a:rPr lang="zh-CN" altLang="en-US" dirty="0" smtClean="0"/>
              <a:t>一生体弱多病，大部分时间忍受着疾病的折磨。晚年的时候，诺贝尔患上了抑郁症，心脏病，十分痛苦。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339752" y="404664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FF0000"/>
                </a:solidFill>
              </a:rPr>
              <a:t>诺贝尔小记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372200" y="3068960"/>
            <a:ext cx="25202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1895</a:t>
            </a:r>
            <a:r>
              <a:rPr lang="zh-CN" altLang="en-US" dirty="0" smtClean="0"/>
              <a:t>年，诺贝尔立下遗嘱，</a:t>
            </a:r>
            <a:r>
              <a:rPr lang="zh-CN" altLang="en-US" b="1" dirty="0" smtClean="0">
                <a:solidFill>
                  <a:srgbClr val="0000FF"/>
                </a:solidFill>
              </a:rPr>
              <a:t>把</a:t>
            </a:r>
            <a:r>
              <a:rPr lang="en-US" altLang="zh-CN" b="1" dirty="0" smtClean="0">
                <a:solidFill>
                  <a:srgbClr val="0000FF"/>
                </a:solidFill>
                <a:highlight>
                  <a:srgbClr val="FFFF00"/>
                </a:highlight>
              </a:rPr>
              <a:t>920</a:t>
            </a:r>
            <a:r>
              <a:rPr lang="zh-CN" altLang="en-US" b="1" dirty="0" smtClean="0">
                <a:solidFill>
                  <a:srgbClr val="0000FF"/>
                </a:solidFill>
                <a:highlight>
                  <a:srgbClr val="FFFF00"/>
                </a:highlight>
              </a:rPr>
              <a:t>万美金</a:t>
            </a:r>
            <a:r>
              <a:rPr lang="zh-CN" altLang="en-US" b="1" dirty="0" smtClean="0">
                <a:solidFill>
                  <a:srgbClr val="0000FF"/>
                </a:solidFill>
              </a:rPr>
              <a:t>的遗产作为基金，</a:t>
            </a:r>
            <a:r>
              <a:rPr lang="zh-CN" altLang="en-US" dirty="0" smtClean="0"/>
              <a:t>将每年所得利息分为</a:t>
            </a:r>
            <a:r>
              <a:rPr lang="en-US" altLang="zh-CN" dirty="0" smtClean="0"/>
              <a:t>5</a:t>
            </a:r>
            <a:r>
              <a:rPr lang="zh-CN" altLang="en-US" dirty="0" smtClean="0"/>
              <a:t>份，设立诺贝尔奖，分为物理学奖、化学奖、生理学或医学奖、文学奖及和平奖</a:t>
            </a:r>
            <a:r>
              <a:rPr lang="en-US" altLang="zh-CN" dirty="0" smtClean="0"/>
              <a:t>5</a:t>
            </a:r>
            <a:r>
              <a:rPr lang="zh-CN" altLang="en-US" dirty="0" smtClean="0"/>
              <a:t>种奖金，</a:t>
            </a:r>
            <a:r>
              <a:rPr lang="zh-CN" altLang="en-US" b="1" dirty="0" smtClean="0">
                <a:solidFill>
                  <a:srgbClr val="0000FF"/>
                </a:solidFill>
              </a:rPr>
              <a:t>授予世界各国在这些领域对人类作出重大贡献的人。</a:t>
            </a:r>
            <a:endParaRPr lang="zh-CN" altLang="en-US" b="1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b="1" dirty="0" smtClean="0">
                <a:solidFill>
                  <a:srgbClr val="C00000"/>
                </a:solidFill>
              </a:rPr>
              <a:t>教学目标</a:t>
            </a:r>
            <a:endParaRPr lang="en-US" altLang="zh-CN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、掌握经济学产生的根源：资源的稀缺性和欲      望的无限性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2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、明确经济学的研究对象</a:t>
            </a:r>
            <a:endParaRPr lang="en-US" altLang="zh-CN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buNone/>
            </a:pPr>
            <a:r>
              <a:rPr lang="zh-CN" altLang="en-US" b="1" dirty="0" smtClean="0">
                <a:solidFill>
                  <a:srgbClr val="C00000"/>
                </a:solidFill>
              </a:rPr>
              <a:t>重点：</a:t>
            </a:r>
            <a:endParaRPr lang="en-US" altLang="zh-CN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zh-CN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经济学</a:t>
            </a: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</a:rPr>
              <a:t>的研究对象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/>
          <p:cNvSpPr txBox="1"/>
          <p:nvPr/>
        </p:nvSpPr>
        <p:spPr>
          <a:xfrm>
            <a:off x="1979712" y="2060848"/>
            <a:ext cx="5616624" cy="3888432"/>
          </a:xfrm>
          <a:prstGeom prst="rect">
            <a:avLst/>
          </a:prstGeom>
          <a:ln w="15875">
            <a:solidFill>
              <a:srgbClr val="FF0000"/>
            </a:solidFill>
            <a:prstDash val="dash"/>
          </a:ln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zh-CN" altLang="en-US" dirty="0" smtClean="0">
                <a:ea typeface="隶书" panose="02010509060101010101" pitchFamily="49" charset="-122"/>
              </a:rPr>
              <a:t>终日奔忙只为</a:t>
            </a:r>
            <a:r>
              <a:rPr lang="zh-CN" altLang="en-US" dirty="0" smtClean="0">
                <a:highlight>
                  <a:srgbClr val="FFFF00"/>
                </a:highlight>
                <a:ea typeface="隶书" panose="02010509060101010101" pitchFamily="49" charset="-122"/>
              </a:rPr>
              <a:t>饥</a:t>
            </a:r>
            <a:r>
              <a:rPr lang="zh-CN" altLang="en-US" dirty="0" smtClean="0">
                <a:ea typeface="隶书" panose="02010509060101010101" pitchFamily="49" charset="-122"/>
              </a:rPr>
              <a:t>，方才一饱便思</a:t>
            </a:r>
            <a:r>
              <a:rPr lang="zh-CN" altLang="en-US" dirty="0" smtClean="0">
                <a:highlight>
                  <a:srgbClr val="FFFF00"/>
                </a:highlight>
                <a:ea typeface="隶书" panose="02010509060101010101" pitchFamily="49" charset="-122"/>
              </a:rPr>
              <a:t>衣</a:t>
            </a:r>
            <a:r>
              <a:rPr lang="zh-CN" altLang="en-US" dirty="0" smtClean="0">
                <a:ea typeface="隶书" panose="02010509060101010101" pitchFamily="49" charset="-122"/>
              </a:rPr>
              <a:t>；</a:t>
            </a:r>
            <a:endParaRPr lang="zh-CN" altLang="en-US" dirty="0" smtClean="0">
              <a:ea typeface="隶书" panose="02010509060101010101" pitchFamily="49" charset="-122"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zh-CN" altLang="en-US" dirty="0" smtClean="0">
                <a:ea typeface="隶书" panose="02010509060101010101" pitchFamily="49" charset="-122"/>
              </a:rPr>
              <a:t>衣食两般皆俱足，又想娇容</a:t>
            </a:r>
            <a:r>
              <a:rPr lang="zh-CN" altLang="en-US" dirty="0" smtClean="0">
                <a:highlight>
                  <a:srgbClr val="FFFF00"/>
                </a:highlight>
                <a:ea typeface="隶书" panose="02010509060101010101" pitchFamily="49" charset="-122"/>
              </a:rPr>
              <a:t>美貌妻</a:t>
            </a:r>
            <a:r>
              <a:rPr lang="zh-CN" altLang="en-US" dirty="0" smtClean="0">
                <a:ea typeface="隶书" panose="02010509060101010101" pitchFamily="49" charset="-122"/>
              </a:rPr>
              <a:t>；</a:t>
            </a:r>
            <a:endParaRPr lang="zh-CN" altLang="en-US" dirty="0" smtClean="0">
              <a:ea typeface="隶书" panose="02010509060101010101" pitchFamily="49" charset="-122"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zh-CN" altLang="en-US" dirty="0" smtClean="0">
                <a:ea typeface="隶书" panose="02010509060101010101" pitchFamily="49" charset="-122"/>
              </a:rPr>
              <a:t>取得美妻生下</a:t>
            </a:r>
            <a:r>
              <a:rPr lang="zh-CN" altLang="en-US" dirty="0" smtClean="0">
                <a:highlight>
                  <a:srgbClr val="FFFF00"/>
                </a:highlight>
                <a:ea typeface="隶书" panose="02010509060101010101" pitchFamily="49" charset="-122"/>
              </a:rPr>
              <a:t>子</a:t>
            </a:r>
            <a:r>
              <a:rPr lang="zh-CN" altLang="en-US" dirty="0" smtClean="0">
                <a:ea typeface="隶书" panose="02010509060101010101" pitchFamily="49" charset="-122"/>
              </a:rPr>
              <a:t>，恨无田地少根基；</a:t>
            </a:r>
            <a:endParaRPr lang="zh-CN" altLang="en-US" dirty="0" smtClean="0">
              <a:ea typeface="隶书" panose="02010509060101010101" pitchFamily="49" charset="-122"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zh-CN" altLang="en-US" dirty="0" smtClean="0">
                <a:ea typeface="隶书" panose="02010509060101010101" pitchFamily="49" charset="-122"/>
              </a:rPr>
              <a:t>买到</a:t>
            </a:r>
            <a:r>
              <a:rPr lang="zh-CN" altLang="en-US" dirty="0" smtClean="0">
                <a:highlight>
                  <a:srgbClr val="FFFF00"/>
                </a:highlight>
                <a:ea typeface="隶书" panose="02010509060101010101" pitchFamily="49" charset="-122"/>
              </a:rPr>
              <a:t>田园</a:t>
            </a:r>
            <a:r>
              <a:rPr lang="zh-CN" altLang="en-US" dirty="0" smtClean="0">
                <a:ea typeface="隶书" panose="02010509060101010101" pitchFamily="49" charset="-122"/>
              </a:rPr>
              <a:t>多广阔，出入无船少马骑；</a:t>
            </a:r>
            <a:endParaRPr lang="zh-CN" altLang="en-US" dirty="0" smtClean="0">
              <a:ea typeface="隶书" panose="02010509060101010101" pitchFamily="49" charset="-122"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zh-CN" altLang="en-US" dirty="0" smtClean="0">
                <a:ea typeface="隶书" panose="02010509060101010101" pitchFamily="49" charset="-122"/>
              </a:rPr>
              <a:t>槽头扣了</a:t>
            </a:r>
            <a:r>
              <a:rPr lang="zh-CN" altLang="en-US" dirty="0" smtClean="0">
                <a:highlight>
                  <a:srgbClr val="FFFF00"/>
                </a:highlight>
                <a:ea typeface="隶书" panose="02010509060101010101" pitchFamily="49" charset="-122"/>
              </a:rPr>
              <a:t>骡和马</a:t>
            </a:r>
            <a:r>
              <a:rPr lang="zh-CN" altLang="en-US" dirty="0" smtClean="0">
                <a:ea typeface="隶书" panose="02010509060101010101" pitchFamily="49" charset="-122"/>
              </a:rPr>
              <a:t>，叹无官职被人欺；</a:t>
            </a:r>
            <a:endParaRPr lang="zh-CN" altLang="en-US" dirty="0" smtClean="0">
              <a:ea typeface="隶书" panose="02010509060101010101" pitchFamily="49" charset="-122"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zh-CN" altLang="en-US" dirty="0" smtClean="0">
                <a:highlight>
                  <a:srgbClr val="FFFF00"/>
                </a:highlight>
                <a:ea typeface="隶书" panose="02010509060101010101" pitchFamily="49" charset="-122"/>
              </a:rPr>
              <a:t>县丞主簿</a:t>
            </a:r>
            <a:r>
              <a:rPr lang="zh-CN" altLang="en-US" dirty="0" smtClean="0">
                <a:ea typeface="隶书" panose="02010509060101010101" pitchFamily="49" charset="-122"/>
              </a:rPr>
              <a:t>还嫌小，又要朝中挂</a:t>
            </a:r>
            <a:r>
              <a:rPr lang="zh-CN" altLang="en-US" dirty="0" smtClean="0">
                <a:highlight>
                  <a:srgbClr val="FFFF00"/>
                </a:highlight>
                <a:ea typeface="隶书" panose="02010509060101010101" pitchFamily="49" charset="-122"/>
              </a:rPr>
              <a:t>紫衣</a:t>
            </a:r>
            <a:r>
              <a:rPr lang="zh-CN" altLang="en-US" dirty="0" smtClean="0">
                <a:ea typeface="隶书" panose="02010509060101010101" pitchFamily="49" charset="-122"/>
              </a:rPr>
              <a:t>；</a:t>
            </a:r>
            <a:endParaRPr lang="zh-CN" altLang="en-US" dirty="0" smtClean="0">
              <a:ea typeface="隶书" panose="02010509060101010101" pitchFamily="49" charset="-122"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zh-CN" altLang="en-US" dirty="0" smtClean="0">
                <a:ea typeface="隶书" panose="02010509060101010101" pitchFamily="49" charset="-122"/>
              </a:rPr>
              <a:t>做了</a:t>
            </a:r>
            <a:r>
              <a:rPr lang="zh-CN" altLang="en-US" dirty="0" smtClean="0">
                <a:highlight>
                  <a:srgbClr val="FFFF00"/>
                </a:highlight>
                <a:ea typeface="隶书" panose="02010509060101010101" pitchFamily="49" charset="-122"/>
              </a:rPr>
              <a:t>皇帝</a:t>
            </a:r>
            <a:r>
              <a:rPr lang="zh-CN" altLang="en-US" dirty="0" smtClean="0">
                <a:ea typeface="隶书" panose="02010509060101010101" pitchFamily="49" charset="-122"/>
              </a:rPr>
              <a:t>求</a:t>
            </a:r>
            <a:r>
              <a:rPr lang="zh-CN" altLang="en-US" dirty="0" smtClean="0">
                <a:highlight>
                  <a:srgbClr val="FFFF00"/>
                </a:highlight>
                <a:ea typeface="隶书" panose="02010509060101010101" pitchFamily="49" charset="-122"/>
              </a:rPr>
              <a:t>仙</a:t>
            </a:r>
            <a:r>
              <a:rPr lang="zh-CN" altLang="en-US" dirty="0" smtClean="0">
                <a:ea typeface="隶书" panose="02010509060101010101" pitchFamily="49" charset="-122"/>
              </a:rPr>
              <a:t>术，更想登天跨鹤飞；</a:t>
            </a:r>
            <a:endParaRPr lang="zh-CN" altLang="en-US" dirty="0" smtClean="0">
              <a:ea typeface="隶书" panose="02010509060101010101" pitchFamily="49" charset="-122"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zh-CN" altLang="en-US" dirty="0" smtClean="0">
                <a:ea typeface="隶书" panose="02010509060101010101" pitchFamily="49" charset="-122"/>
              </a:rPr>
              <a:t>若要世人心理足，除是南柯一梦西。</a:t>
            </a:r>
            <a:endParaRPr lang="zh-CN" altLang="en-US" dirty="0" smtClean="0">
              <a:ea typeface="隶书" panose="02010509060101010101" pitchFamily="49" charset="-122"/>
            </a:endParaRPr>
          </a:p>
          <a:p>
            <a:endParaRPr lang="zh-CN" altLang="en-US" dirty="0" smtClean="0"/>
          </a:p>
        </p:txBody>
      </p:sp>
      <p:sp>
        <p:nvSpPr>
          <p:cNvPr id="3" name="标题 1"/>
          <p:cNvSpPr txBox="1"/>
          <p:nvPr/>
        </p:nvSpPr>
        <p:spPr>
          <a:xfrm>
            <a:off x="3131840" y="1209254"/>
            <a:ext cx="3517145" cy="563562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algn="l"/>
            <a:r>
              <a:rPr lang="zh-CN" altLang="en-US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打油诗</a:t>
            </a:r>
            <a:r>
              <a:rPr lang="en-US" altLang="zh-CN" dirty="0" smtClean="0"/>
              <a:t>《</a:t>
            </a:r>
            <a:r>
              <a:rPr lang="zh-CN" altLang="en-US" sz="2800" dirty="0" smtClean="0"/>
              <a:t>解人颐</a:t>
            </a:r>
            <a:r>
              <a:rPr lang="en-US" altLang="zh-CN" dirty="0" smtClean="0"/>
              <a:t>》</a:t>
            </a:r>
            <a:endParaRPr lang="zh-CN" altLang="en-US" dirty="0" smtClean="0"/>
          </a:p>
        </p:txBody>
      </p:sp>
      <p:sp>
        <p:nvSpPr>
          <p:cNvPr id="4" name="矩形 3"/>
          <p:cNvSpPr/>
          <p:nvPr/>
        </p:nvSpPr>
        <p:spPr>
          <a:xfrm>
            <a:off x="539552" y="1844824"/>
            <a:ext cx="596637" cy="3539430"/>
          </a:xfrm>
          <a:prstGeom prst="rect">
            <a:avLst/>
          </a:prstGeom>
          <a:blipFill>
            <a:blip r:embed="rId1" cstate="print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zh-CN" altLang="en-US" sz="3200" b="1" dirty="0" smtClean="0"/>
              <a:t>人</a:t>
            </a:r>
            <a:endParaRPr lang="en-US" altLang="zh-CN" sz="3200" b="1" dirty="0" smtClean="0"/>
          </a:p>
          <a:p>
            <a:pPr algn="ctr">
              <a:buFont typeface="Wingdings" panose="05000000000000000000" pitchFamily="2" charset="2"/>
              <a:buNone/>
            </a:pPr>
            <a:r>
              <a:rPr lang="zh-CN" altLang="en-US" sz="3200" b="1" dirty="0" smtClean="0"/>
              <a:t>类</a:t>
            </a:r>
            <a:endParaRPr lang="en-US" altLang="zh-CN" sz="3200" b="1" dirty="0" smtClean="0"/>
          </a:p>
          <a:p>
            <a:pPr algn="ctr">
              <a:buFont typeface="Wingdings" panose="05000000000000000000" pitchFamily="2" charset="2"/>
              <a:buNone/>
            </a:pPr>
            <a:r>
              <a:rPr lang="zh-CN" altLang="en-US" sz="3200" b="1" dirty="0" smtClean="0"/>
              <a:t>的</a:t>
            </a:r>
            <a:endParaRPr lang="en-US" altLang="zh-CN" sz="3200" b="1" dirty="0" smtClean="0"/>
          </a:p>
          <a:p>
            <a:pPr algn="ctr">
              <a:buFont typeface="Wingdings" panose="05000000000000000000" pitchFamily="2" charset="2"/>
              <a:buNone/>
            </a:pPr>
            <a:r>
              <a:rPr lang="zh-CN" altLang="en-US" sz="3200" b="1" dirty="0" smtClean="0"/>
              <a:t>无</a:t>
            </a:r>
            <a:endParaRPr lang="en-US" altLang="zh-CN" sz="3200" b="1" dirty="0" smtClean="0"/>
          </a:p>
          <a:p>
            <a:pPr algn="ctr">
              <a:buFont typeface="Wingdings" panose="05000000000000000000" pitchFamily="2" charset="2"/>
              <a:buNone/>
            </a:pPr>
            <a:r>
              <a:rPr lang="zh-CN" altLang="en-US" sz="3200" b="1" dirty="0" smtClean="0"/>
              <a:t>限</a:t>
            </a:r>
            <a:endParaRPr lang="en-US" altLang="zh-CN" sz="3200" b="1" dirty="0" smtClean="0"/>
          </a:p>
          <a:p>
            <a:pPr algn="ctr">
              <a:buFont typeface="Wingdings" panose="05000000000000000000" pitchFamily="2" charset="2"/>
              <a:buNone/>
            </a:pPr>
            <a:r>
              <a:rPr lang="zh-CN" altLang="en-US" sz="3200" b="1" dirty="0" smtClean="0"/>
              <a:t>欲</a:t>
            </a:r>
            <a:endParaRPr lang="en-US" altLang="zh-CN" sz="3200" b="1" dirty="0" smtClean="0"/>
          </a:p>
          <a:p>
            <a:pPr algn="ctr">
              <a:buFont typeface="Wingdings" panose="05000000000000000000" pitchFamily="2" charset="2"/>
              <a:buNone/>
            </a:pPr>
            <a:r>
              <a:rPr lang="zh-CN" altLang="en-US" sz="3200" b="1" dirty="0" smtClean="0"/>
              <a:t>望</a:t>
            </a:r>
            <a:endParaRPr lang="zh-CN" altLang="en-US" sz="3200" b="1" dirty="0"/>
          </a:p>
        </p:txBody>
      </p:sp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2786063" y="339725"/>
            <a:ext cx="5797550" cy="4413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4000" kern="10" spc="800" dirty="0" smtClean="0">
                <a:solidFill>
                  <a:schemeClr val="tx1"/>
                </a:solidFill>
                <a:effectLst>
                  <a:prstShdw prst="shdw17" dist="17961" dir="13500000">
                    <a:srgbClr val="999999"/>
                  </a:prstShdw>
                </a:effectLst>
                <a:latin typeface="黑体" panose="02010609060101010101" charset="-122"/>
                <a:ea typeface="黑体" panose="02010609060101010101" charset="-122"/>
              </a:rPr>
              <a:t>任务</a:t>
            </a:r>
            <a:r>
              <a:rPr lang="en-US" altLang="zh-CN" sz="4000" kern="10" spc="800" dirty="0" smtClean="0">
                <a:solidFill>
                  <a:schemeClr val="tx1"/>
                </a:solidFill>
                <a:effectLst>
                  <a:prstShdw prst="shdw17" dist="17961" dir="13500000">
                    <a:srgbClr val="999999"/>
                  </a:prstShdw>
                </a:effectLst>
                <a:latin typeface="黑体" panose="02010609060101010101" charset="-122"/>
                <a:ea typeface="黑体" panose="02010609060101010101" charset="-122"/>
              </a:rPr>
              <a:t>1</a:t>
            </a:r>
            <a:r>
              <a:rPr lang="zh-CN" altLang="en-US" sz="4000" kern="10" spc="800" dirty="0" smtClean="0">
                <a:solidFill>
                  <a:schemeClr val="tx1"/>
                </a:solidFill>
                <a:effectLst>
                  <a:prstShdw prst="shdw17" dist="17961" dir="13500000">
                    <a:srgbClr val="999999"/>
                  </a:prstShdw>
                </a:effectLst>
                <a:latin typeface="黑体" panose="02010609060101010101" charset="-122"/>
                <a:ea typeface="黑体" panose="02010609060101010101" charset="-122"/>
              </a:rPr>
              <a:t> 鱼和熊掌不可兼得：稀缺性</a:t>
            </a:r>
            <a:endParaRPr lang="zh-CN" altLang="en-US" sz="4000" kern="10" spc="800" dirty="0">
              <a:solidFill>
                <a:schemeClr val="tx1"/>
              </a:solidFill>
              <a:effectLst>
                <a:prstShdw prst="shdw17" dist="17961" dir="13500000">
                  <a:srgbClr val="999999"/>
                </a:prst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331640" y="1196752"/>
            <a:ext cx="6156176" cy="180087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400" dirty="0" smtClean="0">
                <a:solidFill>
                  <a:srgbClr val="FF3300"/>
                </a:solidFill>
              </a:rPr>
              <a:t>欲望：</a:t>
            </a:r>
            <a:r>
              <a:rPr kumimoji="1" lang="zh-CN" altLang="en-US" sz="2400" dirty="0" smtClean="0">
                <a:solidFill>
                  <a:schemeClr val="tx2"/>
                </a:solidFill>
              </a:rPr>
              <a:t>是人们为了满足生理和心理上的需要</a:t>
            </a:r>
            <a:endParaRPr kumimoji="1" lang="en-US" altLang="zh-CN" sz="2400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kumimoji="1" lang="zh-CN" altLang="en-US" sz="2400" dirty="0" smtClean="0">
                <a:solidFill>
                  <a:schemeClr val="tx2"/>
                </a:solidFill>
              </a:rPr>
              <a:t>而产生的渴求和愿望</a:t>
            </a:r>
            <a:r>
              <a:rPr kumimoji="1" lang="zh-CN" altLang="en-US" sz="2400" dirty="0">
                <a:solidFill>
                  <a:schemeClr val="tx2"/>
                </a:solidFill>
              </a:rPr>
              <a:t>。</a:t>
            </a:r>
            <a:r>
              <a:rPr kumimoji="1" lang="zh-CN" altLang="en-US" sz="2400" dirty="0">
                <a:solidFill>
                  <a:schemeClr val="tx2"/>
                </a:solidFill>
                <a:highlight>
                  <a:srgbClr val="FFFF00"/>
                </a:highlight>
              </a:rPr>
              <a:t>心理现象</a:t>
            </a:r>
            <a:r>
              <a:rPr kumimoji="1" lang="zh-CN" altLang="en-US" sz="2400" dirty="0">
                <a:solidFill>
                  <a:schemeClr val="tx2"/>
                </a:solidFill>
              </a:rPr>
              <a:t>。</a:t>
            </a:r>
            <a:endParaRPr kumimoji="1" lang="zh-CN" altLang="en-US" sz="2400" dirty="0">
              <a:solidFill>
                <a:schemeClr val="tx2"/>
              </a:solidFill>
            </a:endParaRPr>
          </a:p>
        </p:txBody>
      </p:sp>
      <p:pic>
        <p:nvPicPr>
          <p:cNvPr id="3" name="Picture 5" descr="u=3835802934,1073815178&amp;fm=21&amp;gp=0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372" y="2857501"/>
            <a:ext cx="2228059" cy="23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21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745" y="2857501"/>
            <a:ext cx="2390318" cy="234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195736" y="5429250"/>
            <a:ext cx="1584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1" dirty="0">
                <a:solidFill>
                  <a:srgbClr val="CC00FF"/>
                </a:solidFill>
                <a:ea typeface="宋体" panose="02010600030101010101" pitchFamily="2" charset="-122"/>
              </a:rPr>
              <a:t>渴望有车</a:t>
            </a:r>
            <a:endParaRPr lang="zh-CN" altLang="en-US" b="1" dirty="0">
              <a:solidFill>
                <a:srgbClr val="CC00FF"/>
              </a:solidFill>
              <a:ea typeface="宋体" panose="02010600030101010101" pitchFamily="2" charset="-122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363939" y="5429250"/>
            <a:ext cx="1584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华文楷体" panose="0201060004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b="1" dirty="0">
                <a:solidFill>
                  <a:srgbClr val="CC00FF"/>
                </a:solidFill>
                <a:ea typeface="宋体" panose="02010600030101010101" pitchFamily="2" charset="-122"/>
              </a:rPr>
              <a:t>渴望</a:t>
            </a:r>
            <a:r>
              <a:rPr lang="zh-CN" altLang="en-US" b="1" dirty="0" smtClean="0">
                <a:solidFill>
                  <a:srgbClr val="CC00FF"/>
                </a:solidFill>
                <a:ea typeface="宋体" panose="02010600030101010101" pitchFamily="2" charset="-122"/>
              </a:rPr>
              <a:t>有房</a:t>
            </a:r>
            <a:endParaRPr lang="zh-CN" altLang="en-US" b="1" dirty="0">
              <a:solidFill>
                <a:srgbClr val="CC00FF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962660" y="1500505"/>
            <a:ext cx="7000240" cy="4400550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solid"/>
            <a:miter lim="800000"/>
          </a:ln>
        </p:spPr>
        <p:txBody>
          <a:bodyPr wrap="square">
            <a:noAutofit/>
          </a:bodyPr>
          <a:lstStyle/>
          <a:p>
            <a:pPr indent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000" dirty="0">
                <a:solidFill>
                  <a:schemeClr val="tx1"/>
                </a:solidFill>
                <a:latin typeface="黑体" panose="02010609060101010101" charset="-122"/>
                <a:sym typeface="宋体" panose="02010600030101010101" pitchFamily="2" charset="-122"/>
              </a:rPr>
              <a:t>水，一个沉重的话题。在关于世界各地发生水危机的报告中，或许来自世界人口最多的那个国家的报告最令人不安。中国人口数占</a:t>
            </a:r>
            <a:r>
              <a:rPr lang="zh-CN" altLang="en-US" sz="2000" dirty="0">
                <a:solidFill>
                  <a:schemeClr val="tx1"/>
                </a:solidFill>
                <a:highlight>
                  <a:srgbClr val="FFFF00"/>
                </a:highlight>
                <a:latin typeface="黑体" panose="02010609060101010101" charset="-122"/>
                <a:sym typeface="宋体" panose="02010600030101010101" pitchFamily="2" charset="-122"/>
              </a:rPr>
              <a:t>世界总人口近</a:t>
            </a:r>
            <a:r>
              <a:rPr lang="en-US" altLang="zh-CN" sz="2000" dirty="0">
                <a:solidFill>
                  <a:schemeClr val="tx1"/>
                </a:solidFill>
                <a:highlight>
                  <a:srgbClr val="FFFF00"/>
                </a:highlight>
                <a:latin typeface="黑体" panose="02010609060101010101" charset="-122"/>
                <a:sym typeface="宋体" panose="02010600030101010101" pitchFamily="2" charset="-122"/>
              </a:rPr>
              <a:t>1/4</a:t>
            </a:r>
            <a:r>
              <a:rPr lang="zh-CN" altLang="en-US" sz="2000" dirty="0">
                <a:solidFill>
                  <a:schemeClr val="tx1"/>
                </a:solidFill>
                <a:latin typeface="黑体" panose="02010609060101010101" charset="-122"/>
                <a:sym typeface="宋体" panose="02010600030101010101" pitchFamily="2" charset="-122"/>
              </a:rPr>
              <a:t>，却只有世界淡水总量的</a:t>
            </a:r>
            <a:r>
              <a:rPr lang="en-US" altLang="zh-CN" sz="2000" dirty="0">
                <a:solidFill>
                  <a:schemeClr val="tx1"/>
                </a:solidFill>
                <a:highlight>
                  <a:srgbClr val="FFFF00"/>
                </a:highlight>
                <a:latin typeface="黑体" panose="02010609060101010101" charset="-122"/>
                <a:sym typeface="宋体" panose="02010600030101010101" pitchFamily="2" charset="-122"/>
              </a:rPr>
              <a:t>6%</a:t>
            </a:r>
            <a:r>
              <a:rPr lang="zh-CN" altLang="en-US" sz="2000" dirty="0">
                <a:solidFill>
                  <a:schemeClr val="tx1"/>
                </a:solidFill>
                <a:highlight>
                  <a:srgbClr val="FFFF00"/>
                </a:highlight>
                <a:latin typeface="黑体" panose="02010609060101010101" charset="-122"/>
                <a:sym typeface="宋体" panose="02010600030101010101" pitchFamily="2" charset="-122"/>
              </a:rPr>
              <a:t>，</a:t>
            </a:r>
            <a:r>
              <a:rPr lang="zh-CN" altLang="en-US" sz="2000" dirty="0">
                <a:solidFill>
                  <a:schemeClr val="tx1"/>
                </a:solidFill>
                <a:latin typeface="黑体" panose="02010609060101010101" charset="-122"/>
                <a:sym typeface="宋体" panose="02010600030101010101" pitchFamily="2" charset="-122"/>
              </a:rPr>
              <a:t>人均水资源拥有量仅</a:t>
            </a:r>
            <a:r>
              <a:rPr lang="en-US" altLang="zh-CN" sz="2000" dirty="0">
                <a:solidFill>
                  <a:schemeClr val="tx1"/>
                </a:solidFill>
                <a:latin typeface="黑体" panose="02010609060101010101" charset="-122"/>
                <a:sym typeface="宋体" panose="02010600030101010101" pitchFamily="2" charset="-122"/>
              </a:rPr>
              <a:t>2300</a:t>
            </a:r>
            <a:r>
              <a:rPr lang="zh-CN" altLang="en-US" sz="2000" dirty="0">
                <a:solidFill>
                  <a:schemeClr val="tx1"/>
                </a:solidFill>
                <a:latin typeface="黑体" panose="02010609060101010101" charset="-122"/>
                <a:sym typeface="宋体" panose="02010600030101010101" pitchFamily="2" charset="-122"/>
              </a:rPr>
              <a:t>立方米，只有</a:t>
            </a:r>
            <a:r>
              <a:rPr lang="zh-CN" altLang="en-US" sz="2000" dirty="0">
                <a:solidFill>
                  <a:schemeClr val="tx1"/>
                </a:solidFill>
                <a:highlight>
                  <a:srgbClr val="FFFF00"/>
                </a:highlight>
                <a:latin typeface="黑体" panose="02010609060101010101" charset="-122"/>
                <a:sym typeface="宋体" panose="02010600030101010101" pitchFamily="2" charset="-122"/>
              </a:rPr>
              <a:t>世界平均水平的</a:t>
            </a:r>
            <a:r>
              <a:rPr lang="en-US" altLang="zh-CN" sz="2000" dirty="0">
                <a:solidFill>
                  <a:schemeClr val="tx1"/>
                </a:solidFill>
                <a:highlight>
                  <a:srgbClr val="FFFF00"/>
                </a:highlight>
                <a:latin typeface="黑体" panose="02010609060101010101" charset="-122"/>
                <a:sym typeface="宋体" panose="02010600030101010101" pitchFamily="2" charset="-122"/>
              </a:rPr>
              <a:t>1/4</a:t>
            </a:r>
            <a:r>
              <a:rPr lang="zh-CN" altLang="en-US" sz="2000" dirty="0">
                <a:solidFill>
                  <a:schemeClr val="tx1"/>
                </a:solidFill>
                <a:latin typeface="黑体" panose="02010609060101010101" charset="-122"/>
                <a:sym typeface="宋体" panose="02010600030101010101" pitchFamily="2" charset="-122"/>
              </a:rPr>
              <a:t>。近年来，全国范围内，水井不断地神秘干枯，地下水位下降，江河、溪流、湖泊水位也在下降。中国</a:t>
            </a:r>
            <a:r>
              <a:rPr lang="en-US" altLang="zh-CN" sz="2000" dirty="0">
                <a:solidFill>
                  <a:schemeClr val="tx1"/>
                </a:solidFill>
                <a:latin typeface="黑体" panose="02010609060101010101" charset="-122"/>
                <a:sym typeface="宋体" panose="02010600030101010101" pitchFamily="2" charset="-122"/>
              </a:rPr>
              <a:t>13</a:t>
            </a:r>
            <a:r>
              <a:rPr lang="zh-CN" altLang="en-US" sz="2000" dirty="0">
                <a:solidFill>
                  <a:schemeClr val="tx1"/>
                </a:solidFill>
                <a:latin typeface="黑体" panose="02010609060101010101" charset="-122"/>
                <a:sym typeface="宋体" panose="02010600030101010101" pitchFamily="2" charset="-122"/>
              </a:rPr>
              <a:t>亿人口中的大多数所依赖的几条大河，已经越来越难以满足人们用水的需要。</a:t>
            </a:r>
            <a:endParaRPr lang="zh-CN" altLang="en-US" sz="2000" dirty="0">
              <a:solidFill>
                <a:schemeClr val="tx1"/>
              </a:solidFill>
              <a:latin typeface="黑体" panose="02010609060101010101" charset="-122"/>
              <a:sym typeface="宋体" panose="02010600030101010101" pitchFamily="2" charset="-122"/>
            </a:endParaRPr>
          </a:p>
          <a:p>
            <a:pPr indent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000" dirty="0">
                <a:solidFill>
                  <a:schemeClr val="tx1"/>
                </a:solidFill>
                <a:latin typeface="黑体" panose="02010609060101010101" charset="-122"/>
                <a:sym typeface="宋体" panose="02010600030101010101" pitchFamily="2" charset="-122"/>
              </a:rPr>
              <a:t>以黄河为例，</a:t>
            </a:r>
            <a:r>
              <a:rPr lang="en-US" altLang="zh-CN" sz="2000" dirty="0">
                <a:solidFill>
                  <a:schemeClr val="tx1"/>
                </a:solidFill>
                <a:latin typeface="黑体" panose="02010609060101010101" charset="-122"/>
                <a:sym typeface="宋体" panose="02010600030101010101" pitchFamily="2" charset="-122"/>
              </a:rPr>
              <a:t>1972</a:t>
            </a:r>
            <a:r>
              <a:rPr lang="zh-CN" altLang="en-US" sz="2000" dirty="0">
                <a:solidFill>
                  <a:schemeClr val="tx1"/>
                </a:solidFill>
                <a:latin typeface="黑体" panose="02010609060101010101" charset="-122"/>
                <a:sym typeface="宋体" panose="02010600030101010101" pitchFamily="2" charset="-122"/>
              </a:rPr>
              <a:t>年它历史上首次在入海之前就干枯了，干枯期为</a:t>
            </a:r>
            <a:r>
              <a:rPr lang="en-US" altLang="zh-CN" sz="2000" dirty="0">
                <a:solidFill>
                  <a:schemeClr val="tx1"/>
                </a:solidFill>
                <a:latin typeface="黑体" panose="02010609060101010101" charset="-122"/>
                <a:sym typeface="宋体" panose="02010600030101010101" pitchFamily="2" charset="-122"/>
              </a:rPr>
              <a:t>15</a:t>
            </a:r>
            <a:r>
              <a:rPr lang="zh-CN" altLang="en-US" sz="2000" dirty="0">
                <a:solidFill>
                  <a:schemeClr val="tx1"/>
                </a:solidFill>
                <a:latin typeface="黑体" panose="02010609060101010101" charset="-122"/>
                <a:sym typeface="宋体" panose="02010600030101010101" pitchFamily="2" charset="-122"/>
              </a:rPr>
              <a:t>天。自此以后，黄河每年的干枯期都在延长，到</a:t>
            </a:r>
            <a:r>
              <a:rPr lang="en-US" altLang="zh-CN" sz="2000" dirty="0">
                <a:solidFill>
                  <a:schemeClr val="tx1"/>
                </a:solidFill>
                <a:latin typeface="黑体" panose="02010609060101010101" charset="-122"/>
                <a:sym typeface="宋体" panose="02010600030101010101" pitchFamily="2" charset="-122"/>
              </a:rPr>
              <a:t>1997</a:t>
            </a:r>
            <a:r>
              <a:rPr lang="zh-CN" altLang="en-US" sz="2000" dirty="0">
                <a:solidFill>
                  <a:schemeClr val="tx1"/>
                </a:solidFill>
                <a:latin typeface="黑体" panose="02010609060101010101" charset="-122"/>
                <a:sym typeface="宋体" panose="02010600030101010101" pitchFamily="2" charset="-122"/>
              </a:rPr>
              <a:t>年竟达</a:t>
            </a:r>
            <a:r>
              <a:rPr lang="en-US" altLang="zh-CN" sz="2000" dirty="0">
                <a:solidFill>
                  <a:schemeClr val="tx1"/>
                </a:solidFill>
                <a:latin typeface="黑体" panose="02010609060101010101" charset="-122"/>
                <a:sym typeface="宋体" panose="02010600030101010101" pitchFamily="2" charset="-122"/>
              </a:rPr>
              <a:t>226</a:t>
            </a:r>
            <a:r>
              <a:rPr lang="zh-CN" altLang="en-US" sz="2000" dirty="0">
                <a:solidFill>
                  <a:schemeClr val="tx1"/>
                </a:solidFill>
                <a:latin typeface="黑体" panose="02010609060101010101" charset="-122"/>
                <a:sym typeface="宋体" panose="02010600030101010101" pitchFamily="2" charset="-122"/>
              </a:rPr>
              <a:t>天。</a:t>
            </a:r>
            <a:endParaRPr lang="zh-CN" altLang="en-US" sz="20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charset="-122"/>
              <a:sym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5536" y="2132856"/>
            <a:ext cx="432048" cy="3046988"/>
          </a:xfrm>
          <a:prstGeom prst="rect">
            <a:avLst/>
          </a:prstGeom>
          <a:blipFill>
            <a:blip r:embed="rId1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>
              <a:buFont typeface="Wingdings" panose="05000000000000000000" pitchFamily="2" charset="2"/>
              <a:buNone/>
            </a:pPr>
            <a:r>
              <a:rPr lang="zh-CN" altLang="en-US" sz="3200" b="1" dirty="0" smtClean="0"/>
              <a:t>资源的稀缺性</a:t>
            </a:r>
            <a:endParaRPr lang="zh-CN" altLang="en-US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ldLvl="0"/>
      <p:bldP spid="8196" grpId="1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455295" y="1005205"/>
            <a:ext cx="8054340" cy="48799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txBody>
          <a:bodyPr>
            <a:noAutofit/>
          </a:bodyPr>
          <a:lstStyle/>
          <a:p>
            <a:pPr indent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000" dirty="0">
                <a:solidFill>
                  <a:schemeClr val="tx1"/>
                </a:solidFill>
                <a:latin typeface="黑体" panose="02010609060101010101" charset="-122"/>
                <a:sym typeface="宋体" panose="02010600030101010101" pitchFamily="2" charset="-122"/>
              </a:rPr>
              <a:t>被称为“中国的面包篮”的华北平原，其地下水位每年下降</a:t>
            </a:r>
            <a:r>
              <a:rPr lang="en-US" altLang="zh-CN" sz="2000" dirty="0">
                <a:solidFill>
                  <a:schemeClr val="tx1"/>
                </a:solidFill>
                <a:latin typeface="黑体" panose="02010609060101010101" charset="-122"/>
                <a:sym typeface="宋体" panose="02010600030101010101" pitchFamily="2" charset="-122"/>
              </a:rPr>
              <a:t>1.5</a:t>
            </a:r>
            <a:r>
              <a:rPr lang="zh-CN" altLang="en-US" sz="2000" dirty="0">
                <a:solidFill>
                  <a:schemeClr val="tx1"/>
                </a:solidFill>
                <a:latin typeface="黑体" panose="02010609060101010101" charset="-122"/>
                <a:sym typeface="宋体" panose="02010600030101010101" pitchFamily="2" charset="-122"/>
              </a:rPr>
              <a:t>米，</a:t>
            </a:r>
            <a:r>
              <a:rPr lang="en-US" altLang="zh-CN" sz="2000" dirty="0">
                <a:solidFill>
                  <a:schemeClr val="tx1"/>
                </a:solidFill>
                <a:latin typeface="黑体" panose="02010609060101010101" charset="-122"/>
                <a:sym typeface="宋体" panose="02010600030101010101" pitchFamily="2" charset="-122"/>
              </a:rPr>
              <a:t>8</a:t>
            </a:r>
            <a:r>
              <a:rPr lang="zh-CN" altLang="en-US" sz="2000" dirty="0">
                <a:solidFill>
                  <a:schemeClr val="tx1"/>
                </a:solidFill>
                <a:latin typeface="黑体" panose="02010609060101010101" charset="-122"/>
                <a:sym typeface="宋体" panose="02010600030101010101" pitchFamily="2" charset="-122"/>
              </a:rPr>
              <a:t>个地下蓄水层均处于入不敷出的状态，</a:t>
            </a:r>
            <a:r>
              <a:rPr lang="en-US" altLang="zh-CN" sz="2000" dirty="0">
                <a:solidFill>
                  <a:schemeClr val="tx1"/>
                </a:solidFill>
                <a:latin typeface="黑体" panose="02010609060101010101" charset="-122"/>
                <a:sym typeface="宋体" panose="02010600030101010101" pitchFamily="2" charset="-122"/>
              </a:rPr>
              <a:t>400</a:t>
            </a:r>
            <a:r>
              <a:rPr lang="zh-CN" altLang="en-US" sz="2000" dirty="0">
                <a:solidFill>
                  <a:schemeClr val="tx1"/>
                </a:solidFill>
                <a:latin typeface="黑体" panose="02010609060101010101" charset="-122"/>
                <a:sym typeface="宋体" panose="02010600030101010101" pitchFamily="2" charset="-122"/>
              </a:rPr>
              <a:t>多个城市和超过全国总人口一半的居民面临着严重的缺水问题。素有“东方水都”之称的上海，三面临水，头上还顶着“一盆”太湖水，其人均水资源拥有量大大高于全国平均水平。但由于苏州河和黄浦江一些河段受污染，导致该城市水厂取水口“节节后退”。每到枯水季节，太湖流入黄浦江的水减少，加上受潮水顶托，黄浦江下游的污水和东海咸潮上溯，造成向江浙两省“借水”吃的窘境。</a:t>
            </a:r>
            <a:endParaRPr lang="zh-CN" altLang="en-US" sz="2000" dirty="0">
              <a:solidFill>
                <a:schemeClr val="tx1"/>
              </a:solidFill>
              <a:latin typeface="黑体" panose="02010609060101010101" charset="-122"/>
              <a:sym typeface="宋体" panose="02010600030101010101" pitchFamily="2" charset="-122"/>
            </a:endParaRPr>
          </a:p>
          <a:p>
            <a:pPr indent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000" dirty="0">
                <a:solidFill>
                  <a:schemeClr val="tx1"/>
                </a:solidFill>
                <a:latin typeface="黑体" panose="02010609060101010101" charset="-122"/>
                <a:sym typeface="宋体" panose="02010600030101010101" pitchFamily="2" charset="-122"/>
              </a:rPr>
              <a:t>水的短缺正在发生并迅速扩大，也许真的有一天：世界上最后一滴水，就是人的眼泪！</a:t>
            </a:r>
            <a:endParaRPr lang="zh-CN" altLang="en-US" sz="2000" dirty="0">
              <a:solidFill>
                <a:schemeClr val="tx1"/>
              </a:solidFill>
              <a:latin typeface="黑体" panose="02010609060101010101" charset="-122"/>
              <a:sym typeface="宋体" panose="02010600030101010101" pitchFamily="2" charset="-122"/>
            </a:endParaRPr>
          </a:p>
          <a:p>
            <a:pPr indent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2000" dirty="0">
                <a:solidFill>
                  <a:schemeClr val="tx1"/>
                </a:solidFill>
                <a:latin typeface="黑体" panose="02010609060101010101" charset="-122"/>
                <a:sym typeface="宋体" panose="02010600030101010101" pitchFamily="2" charset="-122"/>
              </a:rPr>
              <a:t>讨论：水本是可再生资源，为什么会如此稀缺？</a:t>
            </a:r>
            <a:endParaRPr lang="zh-CN" altLang="en-US" sz="20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ldLvl="0"/>
      <p:bldP spid="8196" grpId="1" bldLvl="0" animBg="1"/>
    </p:bldLst>
  </p:timing>
</p:sld>
</file>

<file path=ppt/theme/theme1.xml><?xml version="1.0" encoding="utf-8"?>
<a:theme xmlns:a="http://schemas.openxmlformats.org/drawingml/2006/main" name="主题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 w="31750">
          <a:solidFill>
            <a:srgbClr val="FF0000"/>
          </a:solidFill>
        </a:ln>
      </a:spPr>
      <a:bodyPr wrap="square" rtlCol="0">
        <a:spAutoFit/>
      </a:bodyPr>
      <a:lstStyle>
        <a:defPPr>
          <a:defRPr dirty="0"/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主题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主题4</Template>
  <TotalTime>0</TotalTime>
  <Words>3505</Words>
  <Application>WPS 演示</Application>
  <PresentationFormat>全屏显示(4:3)</PresentationFormat>
  <Paragraphs>192</Paragraphs>
  <Slides>28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5" baseType="lpstr">
      <vt:lpstr>Arial</vt:lpstr>
      <vt:lpstr>宋体</vt:lpstr>
      <vt:lpstr>Wingdings</vt:lpstr>
      <vt:lpstr>微软雅黑</vt:lpstr>
      <vt:lpstr>方正小标宋简体</vt:lpstr>
      <vt:lpstr>楷体</vt:lpstr>
      <vt:lpstr>隶书</vt:lpstr>
      <vt:lpstr>黑体</vt:lpstr>
      <vt:lpstr>华文楷体</vt:lpstr>
      <vt:lpstr>Calibri</vt:lpstr>
      <vt:lpstr>Arial Unicode MS</vt:lpstr>
      <vt:lpstr>Verdana</vt:lpstr>
      <vt:lpstr>Tahoma</vt:lpstr>
      <vt:lpstr>华文行楷</vt:lpstr>
      <vt:lpstr>主题4</vt:lpstr>
      <vt:lpstr>主题5</vt:lpstr>
      <vt:lpstr>PowerPoint.Slide.8</vt:lpstr>
      <vt:lpstr>项目一   走进经济学  任务1  鱼和熊掌不可兼得：稀缺性</vt:lpstr>
      <vt:lpstr>PowerPoint 演示文稿</vt:lpstr>
      <vt:lpstr>经济学诺贝尔奖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资源的概念</vt:lpstr>
      <vt:lpstr>PowerPoint 演示文稿</vt:lpstr>
      <vt:lpstr>PowerPoint 演示文稿</vt:lpstr>
      <vt:lpstr>天价车牌号码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乐天</cp:lastModifiedBy>
  <cp:revision>39</cp:revision>
  <dcterms:created xsi:type="dcterms:W3CDTF">2018-05-11T00:11:00Z</dcterms:created>
  <dcterms:modified xsi:type="dcterms:W3CDTF">2025-02-25T13:46:11Z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7E2E785377AE438AAB67CF5B911C842E_12</vt:lpwstr>
  </property>
  <property fmtid="{D5CDD505-2E9C-101B-9397-08002B2CF9AE}" pid="3" name="KSOProductBuildVer">
    <vt:lpwstr>2052-12.1.0.20305</vt:lpwstr>
  </property>
</Properties>
</file>