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ppt/theme/themeOverride7.xml" ContentType="application/vnd.openxmlformats-officedocument.themeOverride+xml"/>
  <Override PartName="/ppt/notesSlides/notesSlide8.xml" ContentType="application/vnd.openxmlformats-officedocument.presentationml.notesSlide+xml"/>
  <Override PartName="/ppt/theme/themeOverride8.xml" ContentType="application/vnd.openxmlformats-officedocument.themeOverride+xml"/>
  <Override PartName="/ppt/notesSlides/notesSlide9.xml" ContentType="application/vnd.openxmlformats-officedocument.presentationml.notesSlide+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77" r:id="rId2"/>
    <p:sldId id="282" r:id="rId3"/>
    <p:sldId id="279" r:id="rId4"/>
    <p:sldId id="286" r:id="rId5"/>
    <p:sldId id="265" r:id="rId6"/>
    <p:sldId id="287" r:id="rId7"/>
    <p:sldId id="289" r:id="rId8"/>
    <p:sldId id="291" r:id="rId9"/>
    <p:sldId id="295" r:id="rId10"/>
    <p:sldId id="296" r:id="rId11"/>
    <p:sldId id="297" r:id="rId12"/>
    <p:sldId id="305" r:id="rId13"/>
    <p:sldId id="271" r:id="rId14"/>
    <p:sldId id="272" r:id="rId15"/>
    <p:sldId id="299" r:id="rId16"/>
    <p:sldId id="300" r:id="rId17"/>
    <p:sldId id="301" r:id="rId18"/>
    <p:sldId id="302" r:id="rId19"/>
    <p:sldId id="303" r:id="rId20"/>
    <p:sldId id="304" r:id="rId21"/>
    <p:sldId id="280" r:id="rId22"/>
    <p:sldId id="281"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53"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91C1FE-76B3-483C-8C71-5762DE27CA9E}" type="datetimeFigureOut">
              <a:rPr lang="zh-CN" altLang="en-US" smtClean="0"/>
              <a:t>2024/3/19</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1A9704-B554-473F-B181-EBA6E9EF685E}" type="slidenum">
              <a:rPr lang="zh-CN" altLang="en-US" smtClean="0"/>
              <a:t>‹#›</a:t>
            </a:fld>
            <a:endParaRPr lang="zh-CN" altLang="en-US"/>
          </a:p>
        </p:txBody>
      </p:sp>
    </p:spTree>
    <p:extLst>
      <p:ext uri="{BB962C8B-B14F-4D97-AF65-F5344CB8AC3E}">
        <p14:creationId xmlns:p14="http://schemas.microsoft.com/office/powerpoint/2010/main" val="2026341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hemeOverride" Target="../theme/themeOverride1.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hemeOverride" Target="../theme/themeOverride2.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hemeOverride" Target="../theme/themeOverride3.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hemeOverride" Target="../theme/themeOverride4.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hemeOverride" Target="../theme/themeOverride5.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notesMaster" Target="../notesMasters/notesMaster1.xml"/><Relationship Id="rId1" Type="http://schemas.openxmlformats.org/officeDocument/2006/relationships/themeOverride" Target="../theme/themeOverride6.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16.xml"/><Relationship Id="rId2" Type="http://schemas.openxmlformats.org/officeDocument/2006/relationships/notesMaster" Target="../notesMasters/notesMaster1.xml"/><Relationship Id="rId1" Type="http://schemas.openxmlformats.org/officeDocument/2006/relationships/themeOverride" Target="../theme/themeOverride7.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notesMaster" Target="../notesMasters/notesMaster1.xml"/><Relationship Id="rId1" Type="http://schemas.openxmlformats.org/officeDocument/2006/relationships/themeOverride" Target="../theme/themeOverride8.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20.xml"/><Relationship Id="rId2" Type="http://schemas.openxmlformats.org/officeDocument/2006/relationships/notesMaster" Target="../notesMasters/notesMaster1.xml"/><Relationship Id="rId1" Type="http://schemas.openxmlformats.org/officeDocument/2006/relationships/themeOverride" Target="../theme/themeOverr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C8AAD13E-686D-46B2-B5CD-61CC972133F7}" type="slidenum">
              <a:rPr lang="en-US" altLang="zh-CN" sz="1200"/>
              <a:pPr algn="r"/>
              <a:t>6</a:t>
            </a:fld>
            <a:endParaRPr lang="zh-CN" sz="1200"/>
          </a:p>
        </p:txBody>
      </p:sp>
      <p:sp>
        <p:nvSpPr>
          <p:cNvPr id="51203" name="Rectangle 2"/>
          <p:cNvSpPr>
            <a:spLocks noGrp="1" noRot="1" noChangeAspect="1" noChangeArrowheads="1" noTextEdit="1"/>
          </p:cNvSpPr>
          <p:nvPr>
            <p:ph type="sldImg"/>
          </p:nvPr>
        </p:nvSpPr>
        <p:spPr>
          <a:xfrm>
            <a:off x="1143000" y="534988"/>
            <a:ext cx="4572000" cy="3429000"/>
          </a:xfrm>
        </p:spPr>
      </p:sp>
      <p:sp>
        <p:nvSpPr>
          <p:cNvPr id="51204" name="Rectangle 3"/>
          <p:cNvSpPr>
            <a:spLocks noGrp="1" noChangeArrowheads="1"/>
          </p:cNvSpPr>
          <p:nvPr>
            <p:ph type="body" idx="1"/>
          </p:nvPr>
        </p:nvSpPr>
        <p:spPr>
          <a:xfrm>
            <a:off x="685800" y="4248150"/>
            <a:ext cx="5486400" cy="4210050"/>
          </a:xfrm>
        </p:spPr>
        <p:txBody>
          <a:bodyPr anchor="t"/>
          <a:lstStyle/>
          <a:p>
            <a:r>
              <a:rPr lang="en-US" altLang="zh-CN"/>
              <a:t>We return to our scenario.  It’s not hard for students to imagine being in this position – running their own business and trying to decide whether to raise the price.  </a:t>
            </a:r>
          </a:p>
          <a:p>
            <a:endParaRPr lang="en-US" altLang="zh-CN"/>
          </a:p>
          <a:p>
            <a:r>
              <a:rPr lang="en-US" altLang="zh-CN"/>
              <a:t>To most of your students, it should be clear that making the best possible decision would require information about the likely effects of the price increase on revenue.   That is why elasticity is so helpful, as we will now see….</a:t>
            </a:r>
          </a:p>
        </p:txBody>
      </p:sp>
    </p:spTree>
    <p:extLst>
      <p:ext uri="{BB962C8B-B14F-4D97-AF65-F5344CB8AC3E}">
        <p14:creationId xmlns:p14="http://schemas.microsoft.com/office/powerpoint/2010/main" val="3691549134"/>
      </p:ext>
    </p:extLst>
  </p:cSld>
  <p:clrMapOvr>
    <a:overrideClrMapping bg1="lt1" tx1="dk1" bg2="lt2" tx2="dk2" accent1="accent1" accent2="accent2" accent3="accent3" accent4="accent4" accent5="accent5" accent6="accent6" hlink="hlink" folHlink="folHlink"/>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2E376F7A-980A-4EC4-9574-2D4A17CA1F84}" type="slidenum">
              <a:rPr lang="en-US" altLang="zh-CN" sz="1200"/>
              <a:pPr algn="r"/>
              <a:t>7</a:t>
            </a:fld>
            <a:endParaRPr lang="zh-CN" sz="1200"/>
          </a:p>
        </p:txBody>
      </p:sp>
      <p:sp>
        <p:nvSpPr>
          <p:cNvPr id="54275" name="Rectangle 2"/>
          <p:cNvSpPr>
            <a:spLocks noGrp="1" noRot="1" noChangeAspect="1" noChangeArrowheads="1" noTextEdit="1"/>
          </p:cNvSpPr>
          <p:nvPr>
            <p:ph type="sldImg"/>
          </p:nvPr>
        </p:nvSpPr>
        <p:spPr/>
      </p:sp>
      <p:sp>
        <p:nvSpPr>
          <p:cNvPr id="54276" name="Rectangle 3"/>
          <p:cNvSpPr>
            <a:spLocks noGrp="1" noChangeArrowheads="1"/>
          </p:cNvSpPr>
          <p:nvPr>
            <p:ph type="body" idx="1"/>
          </p:nvPr>
        </p:nvSpPr>
        <p:spPr/>
        <p:txBody>
          <a:bodyPr anchor="t"/>
          <a:lstStyle/>
          <a:p>
            <a:r>
              <a:rPr lang="en-US" altLang="zh-CN"/>
              <a:t>In the “Normal” view (edit mode), the labels over the graph look cluttered, like they’re on top of each other.  This is not a mistake – in “Slide Show” mode (presentation mode), all will be fine – try it!  </a:t>
            </a:r>
          </a:p>
          <a:p>
            <a:endParaRPr lang="en-US" altLang="zh-CN"/>
          </a:p>
          <a:p>
            <a:r>
              <a:rPr lang="en-US" altLang="zh-CN"/>
              <a:t>Point out to students that the area (outlined in blue) representing lost revenue due to lower Q is larger than the area (outlined in yellow) representing increased revenue due to higher P.  Hence, the net effect is a fall in revenue. </a:t>
            </a:r>
          </a:p>
        </p:txBody>
      </p:sp>
    </p:spTree>
    <p:extLst>
      <p:ext uri="{BB962C8B-B14F-4D97-AF65-F5344CB8AC3E}">
        <p14:creationId xmlns:p14="http://schemas.microsoft.com/office/powerpoint/2010/main" val="4175515988"/>
      </p:ext>
    </p:extLst>
  </p:cSld>
  <p:clrMapOvr>
    <a:overrideClrMapping bg1="lt1" tx1="dk1" bg2="lt2" tx2="dk2" accent1="accent1" accent2="accent2" accent3="accent3" accent4="accent4" accent5="accent5" accent6="accent6" hlink="hlink" folHlink="folHlink"/>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C415A120-9F6C-4D9A-8106-1D14FF4F66E5}" type="slidenum">
              <a:rPr lang="en-US" altLang="zh-CN" sz="1200"/>
              <a:pPr algn="r"/>
              <a:t>8</a:t>
            </a:fld>
            <a:endParaRPr lang="zh-CN" sz="1200"/>
          </a:p>
        </p:txBody>
      </p:sp>
      <p:sp>
        <p:nvSpPr>
          <p:cNvPr id="57347" name="Rectangle 2"/>
          <p:cNvSpPr>
            <a:spLocks noGrp="1" noRot="1" noChangeAspect="1" noChangeArrowheads="1" noTextEdit="1"/>
          </p:cNvSpPr>
          <p:nvPr>
            <p:ph type="sldImg"/>
          </p:nvPr>
        </p:nvSpPr>
        <p:spPr/>
      </p:sp>
      <p:sp>
        <p:nvSpPr>
          <p:cNvPr id="57348" name="Rectangle 3"/>
          <p:cNvSpPr>
            <a:spLocks noGrp="1" noChangeArrowheads="1"/>
          </p:cNvSpPr>
          <p:nvPr>
            <p:ph type="body" idx="1"/>
          </p:nvPr>
        </p:nvSpPr>
        <p:spPr/>
        <p:txBody>
          <a:bodyPr anchor="t"/>
          <a:lstStyle/>
          <a:p>
            <a:r>
              <a:rPr lang="zh-CN"/>
              <a:t>Again, the slide appears cluttered in “Normal” view (edit mode), but everything is fine when displayed in “Slide Show” mode (presentation mode).  </a:t>
            </a:r>
          </a:p>
          <a:p>
            <a:endParaRPr lang="zh-CN"/>
          </a:p>
          <a:p>
            <a:r>
              <a:rPr lang="zh-CN"/>
              <a:t>Point out to students that the area representing lost revenue due to lower Q is smaller than the area representing increased revenue due to higher P.  Hence, the net effect is an increase in revenue.</a:t>
            </a:r>
          </a:p>
          <a:p>
            <a:endParaRPr lang="zh-CN"/>
          </a:p>
          <a:p>
            <a:r>
              <a:rPr lang="zh-CN"/>
              <a:t>The knife-edge case, not shown here but perhaps worth mentioning in class, is unit-elastic demand.  In that case, an increase in price leaves revenue unchanged:  the increase in revenue from higher P exactly offsets the lost revenue due to lower Q.  </a:t>
            </a:r>
          </a:p>
          <a:p>
            <a:endParaRPr lang="zh-CN"/>
          </a:p>
        </p:txBody>
      </p:sp>
    </p:spTree>
    <p:extLst>
      <p:ext uri="{BB962C8B-B14F-4D97-AF65-F5344CB8AC3E}">
        <p14:creationId xmlns:p14="http://schemas.microsoft.com/office/powerpoint/2010/main" val="3444345807"/>
      </p:ext>
    </p:extLst>
  </p:cSld>
  <p:clrMapOvr>
    <a:overrideClrMapping bg1="lt1" tx1="dk1" bg2="lt2" tx2="dk2" accent1="accent1" accent2="accent2" accent3="accent3" accent4="accent4" accent5="accent5" accent6="accent6" hlink="hlink" folHlink="folHlink"/>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A3B2FD60-9772-4878-990F-7343EAD1F469}" type="slidenum">
              <a:rPr lang="en-US" altLang="zh-CN" sz="1200"/>
              <a:pPr algn="r"/>
              <a:t>9</a:t>
            </a:fld>
            <a:endParaRPr lang="zh-CN" sz="1200"/>
          </a:p>
        </p:txBody>
      </p:sp>
      <p:sp>
        <p:nvSpPr>
          <p:cNvPr id="64515" name="Rectangle 2"/>
          <p:cNvSpPr>
            <a:spLocks noGrp="1" noRot="1" noChangeAspect="1" noChangeArrowheads="1" noTextEdit="1"/>
          </p:cNvSpPr>
          <p:nvPr>
            <p:ph type="sldImg"/>
          </p:nvPr>
        </p:nvSpPr>
        <p:spPr/>
      </p:sp>
      <p:sp>
        <p:nvSpPr>
          <p:cNvPr id="64516" name="Rectangle 3"/>
          <p:cNvSpPr>
            <a:spLocks noGrp="1" noChangeArrowheads="1"/>
          </p:cNvSpPr>
          <p:nvPr>
            <p:ph type="body" idx="1"/>
          </p:nvPr>
        </p:nvSpPr>
        <p:spPr/>
        <p:txBody>
          <a:bodyPr anchor="t"/>
          <a:lstStyle/>
          <a:p>
            <a:r>
              <a:rPr lang="en-US" altLang="zh-CN"/>
              <a:t>In the textbook, this application appears near the end of the chapter, and you can easily move these slides to the end if you wish to teach things in the same order as the book.  </a:t>
            </a:r>
          </a:p>
          <a:p>
            <a:endParaRPr lang="en-US" altLang="zh-CN"/>
          </a:p>
          <a:p>
            <a:r>
              <a:rPr lang="en-US" altLang="zh-CN"/>
              <a:t>However, I encourage you to consider teaching this application right here - immediately after the section on price elasticity of demand.  It is safe to do so, as this application only requires knowledge of price elasticity of demand.  Also, putting the application here breaks up what would otherwise be a very long section of theory with a real-world example that most students find very interesting.  Knowing elasticity helps us understand what might otherwise be a counter-intuitive result (that drug interdiction increases drug-related crime rather than reducing it).  </a:t>
            </a:r>
          </a:p>
        </p:txBody>
      </p:sp>
    </p:spTree>
    <p:extLst>
      <p:ext uri="{BB962C8B-B14F-4D97-AF65-F5344CB8AC3E}">
        <p14:creationId xmlns:p14="http://schemas.microsoft.com/office/powerpoint/2010/main" val="4132232147"/>
      </p:ext>
    </p:extLst>
  </p:cSld>
  <p:clrMapOvr>
    <a:overrideClrMapping bg1="lt1" tx1="dk1" bg2="lt2" tx2="dk2" accent1="accent1" accent2="accent2" accent3="accent3" accent4="accent4" accent5="accent5" accent6="accent6" hlink="hlink" folHlink="folHlink"/>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151E5155-BBA3-4252-8EA9-CD0BBA697AE6}" type="slidenum">
              <a:rPr lang="en-US" altLang="zh-CN" sz="1200"/>
              <a:pPr algn="r"/>
              <a:t>10</a:t>
            </a:fld>
            <a:endParaRPr lang="zh-CN" sz="1200"/>
          </a:p>
        </p:txBody>
      </p:sp>
      <p:sp>
        <p:nvSpPr>
          <p:cNvPr id="66563" name="Rectangle 2"/>
          <p:cNvSpPr>
            <a:spLocks noGrp="1" noRot="1" noChangeAspect="1" noChangeArrowheads="1" noTextEdit="1"/>
          </p:cNvSpPr>
          <p:nvPr>
            <p:ph type="sldImg"/>
          </p:nvPr>
        </p:nvSpPr>
        <p:spPr>
          <a:xfrm>
            <a:off x="1143000" y="534988"/>
            <a:ext cx="4572000" cy="3429000"/>
          </a:xfrm>
        </p:spPr>
      </p:sp>
      <p:sp>
        <p:nvSpPr>
          <p:cNvPr id="66564" name="Rectangle 3"/>
          <p:cNvSpPr>
            <a:spLocks noGrp="1" noChangeArrowheads="1"/>
          </p:cNvSpPr>
          <p:nvPr>
            <p:ph type="body" idx="1"/>
          </p:nvPr>
        </p:nvSpPr>
        <p:spPr>
          <a:xfrm>
            <a:off x="685800" y="4248150"/>
            <a:ext cx="5486400" cy="4210050"/>
          </a:xfrm>
        </p:spPr>
        <p:txBody>
          <a:bodyPr anchor="t"/>
          <a:lstStyle/>
          <a:p>
            <a:r>
              <a:rPr lang="en-US" altLang="zh-CN"/>
              <a:t>By the time all elements have appeared on the screen, the slide will look kind of busy.  I think this is okay, because the elements appear on the screen one by one, so students have time to absorb each one before the next one appears.  </a:t>
            </a:r>
          </a:p>
          <a:p>
            <a:endParaRPr lang="en-US" altLang="zh-CN"/>
          </a:p>
          <a:p>
            <a:r>
              <a:rPr lang="en-US" altLang="zh-CN"/>
              <a:t>However, if you’d rather strip the slide down a bit, here’s a suggestion:  in “Normal” view (which one uses to edit slides), you can delete the boxes that represent the initial and new values of drug-related crime, and the accompanying captions.  Then, when presenting this slide in class, simply point out (with your mouse cursor, a laser pointer, or even your arms and hands) the areas that represent the initial and new values of drug-related crime.  </a:t>
            </a:r>
          </a:p>
        </p:txBody>
      </p:sp>
    </p:spTree>
    <p:extLst>
      <p:ext uri="{BB962C8B-B14F-4D97-AF65-F5344CB8AC3E}">
        <p14:creationId xmlns:p14="http://schemas.microsoft.com/office/powerpoint/2010/main" val="599340803"/>
      </p:ext>
    </p:extLst>
  </p:cSld>
  <p:clrMapOvr>
    <a:overrideClrMapping bg1="lt1" tx1="dk1" bg2="lt2" tx2="dk2" accent1="accent1" accent2="accent2" accent3="accent3" accent4="accent4" accent5="accent5" accent6="accent6" hlink="hlink" folHlink="folHlink"/>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2662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D15F5B48-7A77-4FBF-B189-AEF1E83D2CB5}" type="slidenum">
              <a:rPr lang="en-US" altLang="zh-CN" sz="1200"/>
              <a:pPr algn="r"/>
              <a:t>15</a:t>
            </a:fld>
            <a:endParaRPr lang="zh-CN" sz="1200"/>
          </a:p>
        </p:txBody>
      </p:sp>
      <p:sp>
        <p:nvSpPr>
          <p:cNvPr id="26627" name="Rectangle 2"/>
          <p:cNvSpPr>
            <a:spLocks noGrp="1" noRot="1" noChangeAspect="1" noChangeArrowheads="1" noTextEdit="1"/>
          </p:cNvSpPr>
          <p:nvPr>
            <p:ph type="sldImg"/>
          </p:nvPr>
        </p:nvSpPr>
        <p:spPr/>
      </p:sp>
      <p:sp>
        <p:nvSpPr>
          <p:cNvPr id="26628" name="Rectangle 3"/>
          <p:cNvSpPr>
            <a:spLocks noGrp="1" noChangeArrowheads="1"/>
          </p:cNvSpPr>
          <p:nvPr>
            <p:ph type="body" idx="1"/>
          </p:nvPr>
        </p:nvSpPr>
        <p:spPr/>
        <p:txBody>
          <a:bodyPr anchor="t"/>
          <a:lstStyle/>
          <a:p>
            <a:r>
              <a:rPr lang="en-US" altLang="zh-CN"/>
              <a:t>In essence, the textbook says “Here are the determinants of elasticity.  The first one is availability of close substitutes.  Here’s an example….”   </a:t>
            </a:r>
          </a:p>
          <a:p>
            <a:endParaRPr lang="en-US" altLang="zh-CN"/>
          </a:p>
          <a:p>
            <a:r>
              <a:rPr lang="en-US" altLang="zh-CN"/>
              <a:t>That’s great for a textbook.  For teaching, I’ve found a different approach to be far more effective:  having students deduce the general lessons from specific examples they can figure out using common sense.  This is the approach on the next few slides.  </a:t>
            </a:r>
          </a:p>
          <a:p>
            <a:endParaRPr lang="en-US" altLang="zh-CN"/>
          </a:p>
          <a:p>
            <a:r>
              <a:rPr lang="en-US" altLang="zh-CN"/>
              <a:t>Also, see notes on the next slide for a good suggestion. </a:t>
            </a:r>
          </a:p>
        </p:txBody>
      </p:sp>
    </p:spTree>
    <p:extLst>
      <p:ext uri="{BB962C8B-B14F-4D97-AF65-F5344CB8AC3E}">
        <p14:creationId xmlns:p14="http://schemas.microsoft.com/office/powerpoint/2010/main" val="2174468599"/>
      </p:ext>
    </p:extLst>
  </p:cSld>
  <p:clrMapOvr>
    <a:overrideClrMapping bg1="lt1" tx1="dk1" bg2="lt2" tx2="dk2" accent1="accent1" accent2="accent2" accent3="accent3" accent4="accent4" accent5="accent5" accent6="accent6" hlink="hlink" folHlink="folHlink"/>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2867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2ED09423-12B3-4AA3-8783-9283EC13780C}" type="slidenum">
              <a:rPr lang="en-US" altLang="zh-CN" sz="1200"/>
              <a:pPr algn="r"/>
              <a:t>16</a:t>
            </a:fld>
            <a:endParaRPr lang="zh-CN" sz="1200"/>
          </a:p>
        </p:txBody>
      </p:sp>
      <p:sp>
        <p:nvSpPr>
          <p:cNvPr id="28675" name="Rectangle 2"/>
          <p:cNvSpPr>
            <a:spLocks noGrp="1" noRot="1" noChangeAspect="1" noChangeArrowheads="1" noTextEdit="1"/>
          </p:cNvSpPr>
          <p:nvPr>
            <p:ph type="sldImg"/>
          </p:nvPr>
        </p:nvSpPr>
        <p:spPr>
          <a:xfrm>
            <a:off x="1143000" y="534988"/>
            <a:ext cx="4572000" cy="3429000"/>
          </a:xfrm>
        </p:spPr>
      </p:sp>
      <p:sp>
        <p:nvSpPr>
          <p:cNvPr id="28676" name="Rectangle 3"/>
          <p:cNvSpPr>
            <a:spLocks noGrp="1" noChangeArrowheads="1"/>
          </p:cNvSpPr>
          <p:nvPr>
            <p:ph type="body" idx="1"/>
          </p:nvPr>
        </p:nvSpPr>
        <p:spPr>
          <a:xfrm>
            <a:off x="685800" y="4248150"/>
            <a:ext cx="5486400" cy="4210050"/>
          </a:xfrm>
        </p:spPr>
        <p:txBody>
          <a:bodyPr anchor="t"/>
          <a:lstStyle/>
          <a:p>
            <a:r>
              <a:rPr lang="en-US" altLang="zh-CN"/>
              <a:t>Suggestion:  For each of these examples, display the slide title (which lists the two goods) and the first two lines of text (which ask which good experiences the biggest drop in demand in response to a 20% price increase).  Give your students a quiet minute to formulate their answers.  Then, ask for volunteers.  </a:t>
            </a:r>
          </a:p>
        </p:txBody>
      </p:sp>
    </p:spTree>
    <p:extLst>
      <p:ext uri="{BB962C8B-B14F-4D97-AF65-F5344CB8AC3E}">
        <p14:creationId xmlns:p14="http://schemas.microsoft.com/office/powerpoint/2010/main" val="428225934"/>
      </p:ext>
    </p:extLst>
  </p:cSld>
  <p:clrMapOvr>
    <a:overrideClrMapping bg1="lt1" tx1="dk1" bg2="lt2" tx2="dk2" accent1="accent1" accent2="accent2" accent3="accent3" accent4="accent4" accent5="accent5" accent6="accent6" hlink="hlink" folHlink="folHlink"/>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3072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9593C7D8-C4A0-4A8B-A026-72B144A03621}" type="slidenum">
              <a:rPr lang="en-US" altLang="zh-CN" sz="1200"/>
              <a:pPr algn="r"/>
              <a:t>17</a:t>
            </a:fld>
            <a:endParaRPr lang="zh-CN" sz="1200"/>
          </a:p>
        </p:txBody>
      </p:sp>
      <p:sp>
        <p:nvSpPr>
          <p:cNvPr id="30723" name="Rectangle 2"/>
          <p:cNvSpPr>
            <a:spLocks noGrp="1" noRot="1" noChangeAspect="1" noChangeArrowheads="1" noTextEdit="1"/>
          </p:cNvSpPr>
          <p:nvPr>
            <p:ph type="sldImg"/>
          </p:nvPr>
        </p:nvSpPr>
        <p:spPr>
          <a:xfrm>
            <a:off x="1143000" y="534988"/>
            <a:ext cx="4572000" cy="3429000"/>
          </a:xfrm>
        </p:spPr>
      </p:sp>
      <p:sp>
        <p:nvSpPr>
          <p:cNvPr id="30724" name="Rectangle 3"/>
          <p:cNvSpPr>
            <a:spLocks noGrp="1" noChangeArrowheads="1"/>
          </p:cNvSpPr>
          <p:nvPr>
            <p:ph type="body" idx="1"/>
          </p:nvPr>
        </p:nvSpPr>
        <p:spPr>
          <a:xfrm>
            <a:off x="685800" y="4248150"/>
            <a:ext cx="5486400" cy="4210050"/>
          </a:xfrm>
        </p:spPr>
        <p:txBody>
          <a:bodyPr anchor="t"/>
          <a:lstStyle/>
          <a:p>
            <a:r>
              <a:rPr lang="en-US" altLang="zh-CN"/>
              <a:t>You might need to clarify the nature of this thought experiment. </a:t>
            </a:r>
          </a:p>
          <a:p>
            <a:endParaRPr lang="en-US" altLang="zh-CN"/>
          </a:p>
          <a:p>
            <a:r>
              <a:rPr lang="en-US" altLang="zh-CN"/>
              <a:t>Here, we look at two alternate scenarios.  In the first, the price of blue jeans (and no other clothing) rises by 20%, and we observe the percentage decrease in quantity of blue jeans demanded.  </a:t>
            </a:r>
          </a:p>
          <a:p>
            <a:endParaRPr lang="en-US" altLang="zh-CN"/>
          </a:p>
          <a:p>
            <a:r>
              <a:rPr lang="en-US" altLang="zh-CN"/>
              <a:t>In the second scenario, the price of </a:t>
            </a:r>
            <a:r>
              <a:rPr lang="en-US" altLang="zh-CN" u="sng"/>
              <a:t>all</a:t>
            </a:r>
            <a:r>
              <a:rPr lang="en-US" altLang="zh-CN"/>
              <a:t> clothing rises by 20%, and we observe the percentage decrease in demand for all clothing.  </a:t>
            </a:r>
          </a:p>
        </p:txBody>
      </p:sp>
    </p:spTree>
    <p:extLst>
      <p:ext uri="{BB962C8B-B14F-4D97-AF65-F5344CB8AC3E}">
        <p14:creationId xmlns:p14="http://schemas.microsoft.com/office/powerpoint/2010/main" val="196480213"/>
      </p:ext>
    </p:extLst>
  </p:cSld>
  <p:clrMapOvr>
    <a:overrideClrMapping bg1="lt1" tx1="dk1" bg2="lt2" tx2="dk2" accent1="accent1" accent2="accent2" accent3="accent3" accent4="accent4" accent5="accent5" accent6="accent6" hlink="hlink" folHlink="folHlink"/>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3481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9D53FD57-0CD7-43A4-8D5F-2BCA9A56FFAE}" type="slidenum">
              <a:rPr lang="en-US" altLang="zh-CN" sz="1200"/>
              <a:pPr algn="r"/>
              <a:t>20</a:t>
            </a:fld>
            <a:endParaRPr lang="zh-CN" sz="1200"/>
          </a:p>
        </p:txBody>
      </p:sp>
      <p:sp>
        <p:nvSpPr>
          <p:cNvPr id="34819" name="Rectangle 2"/>
          <p:cNvSpPr>
            <a:spLocks noGrp="1" noRot="1" noChangeAspect="1" noChangeArrowheads="1" noTextEdit="1"/>
          </p:cNvSpPr>
          <p:nvPr>
            <p:ph type="sldImg"/>
          </p:nvPr>
        </p:nvSpPr>
        <p:spPr>
          <a:xfrm>
            <a:off x="1143000" y="534988"/>
            <a:ext cx="4572000" cy="3429000"/>
          </a:xfrm>
        </p:spPr>
      </p:sp>
      <p:sp>
        <p:nvSpPr>
          <p:cNvPr id="34820" name="Rectangle 3"/>
          <p:cNvSpPr>
            <a:spLocks noGrp="1" noChangeArrowheads="1"/>
          </p:cNvSpPr>
          <p:nvPr>
            <p:ph type="body" idx="1"/>
          </p:nvPr>
        </p:nvSpPr>
        <p:spPr>
          <a:xfrm>
            <a:off x="685800" y="4248150"/>
            <a:ext cx="5486400" cy="4210050"/>
          </a:xfrm>
        </p:spPr>
        <p:txBody>
          <a:bodyPr anchor="t"/>
          <a:lstStyle/>
          <a:p>
            <a:r>
              <a:rPr lang="en-US" altLang="zh-CN"/>
              <a:t>This slide is a convenience for your students, and replicates a similar table from the text.  </a:t>
            </a:r>
            <a:br>
              <a:rPr lang="en-US" altLang="zh-CN"/>
            </a:br>
            <a:endParaRPr lang="en-US" altLang="zh-CN"/>
          </a:p>
          <a:p>
            <a:r>
              <a:rPr lang="en-US" altLang="zh-CN"/>
              <a:t>If you’re pressed for time, it is probably safe to omit this slide from your presentation.  </a:t>
            </a:r>
          </a:p>
        </p:txBody>
      </p:sp>
    </p:spTree>
    <p:extLst>
      <p:ext uri="{BB962C8B-B14F-4D97-AF65-F5344CB8AC3E}">
        <p14:creationId xmlns:p14="http://schemas.microsoft.com/office/powerpoint/2010/main" val="2500840492"/>
      </p:ext>
    </p:extLst>
  </p:cSld>
  <p:clrMapOvr>
    <a:overrideClrMapping bg1="lt1" tx1="dk1" bg2="lt2" tx2="dk2" accent1="accent1" accent2="accent2" accent3="accent3" accent4="accent4" accent5="accent5" accent6="accent6" hlink="hlink" folHlink="folHlink"/>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Tree>
    <p:extLst>
      <p:ext uri="{BB962C8B-B14F-4D97-AF65-F5344CB8AC3E}">
        <p14:creationId xmlns:p14="http://schemas.microsoft.com/office/powerpoint/2010/main" val="2741133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3712993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2161558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55585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Tree>
    <p:extLst>
      <p:ext uri="{BB962C8B-B14F-4D97-AF65-F5344CB8AC3E}">
        <p14:creationId xmlns:p14="http://schemas.microsoft.com/office/powerpoint/2010/main" val="2473151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dirty="0"/>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ltLang="en-US" dirty="0"/>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ltLang="en-US" dirty="0"/>
          </a:p>
        </p:txBody>
      </p:sp>
    </p:spTree>
    <p:extLst>
      <p:ext uri="{BB962C8B-B14F-4D97-AF65-F5344CB8AC3E}">
        <p14:creationId xmlns:p14="http://schemas.microsoft.com/office/powerpoint/2010/main" val="241426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3180792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Tree>
    <p:extLst>
      <p:ext uri="{BB962C8B-B14F-4D97-AF65-F5344CB8AC3E}">
        <p14:creationId xmlns:p14="http://schemas.microsoft.com/office/powerpoint/2010/main" val="493959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6356350"/>
            <a:ext cx="2133600" cy="365125"/>
          </a:xfrm>
          <a:prstGeom prst="rect">
            <a:avLst/>
          </a:prstGeom>
        </p:spPr>
        <p:txBody>
          <a:bodyPr/>
          <a:lstStyle>
            <a:lvl1pPr>
              <a:defRPr/>
            </a:lvl1pPr>
          </a:lstStyle>
          <a:p>
            <a:fld id="{530820CF-B880-4189-942D-D702A7CBA730}" type="datetimeFigureOut">
              <a:rPr lang="zh-CN" altLang="en-US" smtClean="0"/>
              <a:t>2024/3/19</a:t>
            </a:fld>
            <a:endParaRPr lang="zh-CN" altLang="en-US"/>
          </a:p>
        </p:txBody>
      </p:sp>
      <p:sp>
        <p:nvSpPr>
          <p:cNvPr id="3" name="页脚占位符 2"/>
          <p:cNvSpPr>
            <a:spLocks noGrp="1"/>
          </p:cNvSpPr>
          <p:nvPr>
            <p:ph type="ftr" sz="quarter" idx="11"/>
          </p:nvPr>
        </p:nvSpPr>
        <p:spPr>
          <a:xfrm>
            <a:off x="3124200" y="6356350"/>
            <a:ext cx="2895600" cy="365125"/>
          </a:xfrm>
          <a:prstGeom prst="rect">
            <a:avLst/>
          </a:prstGeom>
        </p:spPr>
        <p:txBody>
          <a:bodyPr/>
          <a:lstStyle>
            <a:lvl1pPr>
              <a:defRPr/>
            </a:lvl1pPr>
          </a:lstStyle>
          <a:p>
            <a:endParaRPr lang="zh-CN" altLang="en-US"/>
          </a:p>
        </p:txBody>
      </p:sp>
      <p:sp>
        <p:nvSpPr>
          <p:cNvPr id="4" name="灯片编号占位符 3"/>
          <p:cNvSpPr>
            <a:spLocks noGrp="1"/>
          </p:cNvSpPr>
          <p:nvPr>
            <p:ph type="sldNum" sz="quarter" idx="12"/>
          </p:nvPr>
        </p:nvSpPr>
        <p:spPr>
          <a:xfrm>
            <a:off x="6553200" y="6356350"/>
            <a:ext cx="2133600" cy="365125"/>
          </a:xfrm>
          <a:prstGeom prst="rect">
            <a:avLst/>
          </a:prstGeom>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386658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val="394728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val="3061585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dirty="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pic>
        <p:nvPicPr>
          <p:cNvPr id="1028" name="图片 7" descr="timg.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732588" y="6021388"/>
            <a:ext cx="2195512"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圆角矩形 9"/>
          <p:cNvSpPr/>
          <p:nvPr/>
        </p:nvSpPr>
        <p:spPr>
          <a:xfrm>
            <a:off x="153244" y="289531"/>
            <a:ext cx="1800200" cy="576064"/>
          </a:xfrm>
          <a:prstGeom prst="roundRect">
            <a:avLst/>
          </a:prstGeom>
          <a:blipFill>
            <a:blip r:embed="rId14"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rPr>
              <a:t>经济学基础</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3200" kern="1200">
          <a:solidFill>
            <a:schemeClr val="tx1"/>
          </a:solidFill>
          <a:latin typeface="微软雅黑" pitchFamily="34" charset="-122"/>
          <a:ea typeface="微软雅黑" pitchFamily="34" charset="-122"/>
          <a:cs typeface="+mj-cs"/>
        </a:defRPr>
      </a:lvl1pPr>
      <a:lvl2pPr algn="ctr" rtl="0" eaLnBrk="1" fontAlgn="base" hangingPunct="1">
        <a:spcBef>
          <a:spcPct val="0"/>
        </a:spcBef>
        <a:spcAft>
          <a:spcPct val="0"/>
        </a:spcAft>
        <a:defRPr sz="3200">
          <a:solidFill>
            <a:schemeClr val="tx1"/>
          </a:solidFill>
          <a:latin typeface="微软雅黑" pitchFamily="34" charset="-122"/>
          <a:ea typeface="微软雅黑" pitchFamily="34" charset="-122"/>
        </a:defRPr>
      </a:lvl2pPr>
      <a:lvl3pPr algn="ctr" rtl="0" eaLnBrk="1" fontAlgn="base" hangingPunct="1">
        <a:spcBef>
          <a:spcPct val="0"/>
        </a:spcBef>
        <a:spcAft>
          <a:spcPct val="0"/>
        </a:spcAft>
        <a:defRPr sz="3200">
          <a:solidFill>
            <a:schemeClr val="tx1"/>
          </a:solidFill>
          <a:latin typeface="微软雅黑" pitchFamily="34" charset="-122"/>
          <a:ea typeface="微软雅黑" pitchFamily="34" charset="-122"/>
        </a:defRPr>
      </a:lvl3pPr>
      <a:lvl4pPr algn="ctr" rtl="0" eaLnBrk="1" fontAlgn="base" hangingPunct="1">
        <a:spcBef>
          <a:spcPct val="0"/>
        </a:spcBef>
        <a:spcAft>
          <a:spcPct val="0"/>
        </a:spcAft>
        <a:defRPr sz="3200">
          <a:solidFill>
            <a:schemeClr val="tx1"/>
          </a:solidFill>
          <a:latin typeface="微软雅黑" pitchFamily="34" charset="-122"/>
          <a:ea typeface="微软雅黑" pitchFamily="34" charset="-122"/>
        </a:defRPr>
      </a:lvl4pPr>
      <a:lvl5pPr algn="ctr" rtl="0" eaLnBrk="1" fontAlgn="base" hangingPunct="1">
        <a:spcBef>
          <a:spcPct val="0"/>
        </a:spcBef>
        <a:spcAft>
          <a:spcPct val="0"/>
        </a:spcAft>
        <a:defRPr sz="3200">
          <a:solidFill>
            <a:schemeClr val="tx1"/>
          </a:solidFill>
          <a:latin typeface="微软雅黑" pitchFamily="34" charset="-122"/>
          <a:ea typeface="微软雅黑" pitchFamily="34" charset="-122"/>
        </a:defRPr>
      </a:lvl5pPr>
      <a:lvl6pPr marL="457200" algn="ctr" rtl="0" eaLnBrk="1" fontAlgn="base" hangingPunct="1">
        <a:spcBef>
          <a:spcPct val="0"/>
        </a:spcBef>
        <a:spcAft>
          <a:spcPct val="0"/>
        </a:spcAft>
        <a:defRPr sz="3200">
          <a:solidFill>
            <a:schemeClr val="tx1"/>
          </a:solidFill>
          <a:latin typeface="微软雅黑" pitchFamily="34" charset="-122"/>
          <a:ea typeface="微软雅黑" pitchFamily="34" charset="-122"/>
        </a:defRPr>
      </a:lvl6pPr>
      <a:lvl7pPr marL="914400" algn="ctr" rtl="0" eaLnBrk="1" fontAlgn="base" hangingPunct="1">
        <a:spcBef>
          <a:spcPct val="0"/>
        </a:spcBef>
        <a:spcAft>
          <a:spcPct val="0"/>
        </a:spcAft>
        <a:defRPr sz="3200">
          <a:solidFill>
            <a:schemeClr val="tx1"/>
          </a:solidFill>
          <a:latin typeface="微软雅黑" pitchFamily="34" charset="-122"/>
          <a:ea typeface="微软雅黑" pitchFamily="34" charset="-122"/>
        </a:defRPr>
      </a:lvl7pPr>
      <a:lvl8pPr marL="1371600" algn="ctr" rtl="0" eaLnBrk="1" fontAlgn="base" hangingPunct="1">
        <a:spcBef>
          <a:spcPct val="0"/>
        </a:spcBef>
        <a:spcAft>
          <a:spcPct val="0"/>
        </a:spcAft>
        <a:defRPr sz="3200">
          <a:solidFill>
            <a:schemeClr val="tx1"/>
          </a:solidFill>
          <a:latin typeface="微软雅黑" pitchFamily="34" charset="-122"/>
          <a:ea typeface="微软雅黑" pitchFamily="34" charset="-122"/>
        </a:defRPr>
      </a:lvl8pPr>
      <a:lvl9pPr marL="1828800" algn="ctr" rtl="0" eaLnBrk="1" fontAlgn="base" hangingPunct="1">
        <a:spcBef>
          <a:spcPct val="0"/>
        </a:spcBef>
        <a:spcAft>
          <a:spcPct val="0"/>
        </a:spcAft>
        <a:defRPr sz="3200">
          <a:solidFill>
            <a:schemeClr val="tx1"/>
          </a:solidFill>
          <a:latin typeface="微软雅黑" pitchFamily="34" charset="-122"/>
          <a:ea typeface="微软雅黑" pitchFamily="34" charset="-122"/>
        </a:defRPr>
      </a:lvl9pPr>
    </p:titleStyle>
    <p:bodyStyle>
      <a:lvl1pPr marL="342900" indent="-342900" algn="l" rtl="0" eaLnBrk="1" fontAlgn="base" hangingPunct="1">
        <a:spcBef>
          <a:spcPct val="20000"/>
        </a:spcBef>
        <a:spcAft>
          <a:spcPct val="0"/>
        </a:spcAft>
        <a:buFont typeface="Arial" pitchFamily="34" charset="0"/>
        <a:buChar char="•"/>
        <a:defRPr sz="2800" kern="1200">
          <a:solidFill>
            <a:schemeClr val="tx1"/>
          </a:solidFill>
          <a:latin typeface="微软雅黑" pitchFamily="34" charset="-122"/>
          <a:ea typeface="微软雅黑" pitchFamily="34" charset="-122"/>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微软雅黑" pitchFamily="34" charset="-122"/>
          <a:ea typeface="微软雅黑" pitchFamily="34" charset="-122"/>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微软雅黑" pitchFamily="34" charset="-122"/>
          <a:ea typeface="微软雅黑" pitchFamily="34" charset="-122"/>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微软雅黑" pitchFamily="34" charset="-122"/>
          <a:ea typeface="微软雅黑" pitchFamily="34" charset="-122"/>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微软雅黑" pitchFamily="34" charset="-122"/>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Program%20Files/TurningPoint/2003/Questions.html"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Program%20Files/TurningPoint/2003/Questions.html"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Program%20Files/TurningPoint/2003/Questions.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1560" y="3903191"/>
            <a:ext cx="7772400" cy="1470025"/>
          </a:xfrm>
        </p:spPr>
        <p:txBody>
          <a:bodyPr>
            <a:normAutofit fontScale="90000"/>
          </a:bodyPr>
          <a:lstStyle/>
          <a:p>
            <a:r>
              <a:rPr lang="zh-CN" altLang="en-US" sz="3600" dirty="0">
                <a:latin typeface="方正小标宋简体" pitchFamily="65" charset="-122"/>
                <a:ea typeface="方正小标宋简体" pitchFamily="65" charset="-122"/>
              </a:rPr>
              <a:t>项目二   生活经济学</a:t>
            </a:r>
            <a:br>
              <a:rPr lang="en-US" altLang="zh-CN" sz="3600" dirty="0">
                <a:latin typeface="方正小标宋简体" pitchFamily="65" charset="-122"/>
                <a:ea typeface="方正小标宋简体" pitchFamily="65" charset="-122"/>
              </a:rPr>
            </a:br>
            <a:br>
              <a:rPr lang="en-US" altLang="zh-CN" sz="3600" dirty="0">
                <a:latin typeface="方正小标宋简体" pitchFamily="65" charset="-122"/>
                <a:ea typeface="方正小标宋简体" pitchFamily="65" charset="-122"/>
              </a:rPr>
            </a:br>
            <a:r>
              <a:rPr lang="zh-CN" altLang="en-US" sz="3600" dirty="0">
                <a:solidFill>
                  <a:srgbClr val="FF0000"/>
                </a:solidFill>
                <a:latin typeface="方正小标宋简体" pitchFamily="65" charset="-122"/>
                <a:ea typeface="方正小标宋简体" pitchFamily="65" charset="-122"/>
              </a:rPr>
              <a:t>任务</a:t>
            </a:r>
            <a:r>
              <a:rPr lang="en-US" altLang="zh-CN" sz="3600" dirty="0">
                <a:solidFill>
                  <a:srgbClr val="FF0000"/>
                </a:solidFill>
                <a:latin typeface="方正小标宋简体" pitchFamily="65" charset="-122"/>
                <a:ea typeface="方正小标宋简体" pitchFamily="65" charset="-122"/>
              </a:rPr>
              <a:t>4  </a:t>
            </a:r>
            <a:r>
              <a:rPr lang="zh-CN" altLang="en-US" sz="3600" dirty="0">
                <a:solidFill>
                  <a:srgbClr val="FF0000"/>
                </a:solidFill>
                <a:latin typeface="方正小标宋简体" pitchFamily="65" charset="-122"/>
                <a:ea typeface="方正小标宋简体" pitchFamily="65" charset="-122"/>
              </a:rPr>
              <a:t>谷贱伤农：需求的价格弹性</a:t>
            </a:r>
            <a:br>
              <a:rPr lang="zh-CN" altLang="en-US" sz="3600" dirty="0">
                <a:solidFill>
                  <a:srgbClr val="FF0000"/>
                </a:solidFill>
                <a:latin typeface="方正小标宋简体" pitchFamily="65" charset="-122"/>
                <a:ea typeface="方正小标宋简体" pitchFamily="65" charset="-122"/>
              </a:rPr>
            </a:br>
            <a:br>
              <a:rPr lang="zh-CN" altLang="en-US" sz="3600" dirty="0">
                <a:solidFill>
                  <a:srgbClr val="FF0000"/>
                </a:solidFill>
                <a:latin typeface="方正小标宋简体" pitchFamily="65" charset="-122"/>
                <a:ea typeface="方正小标宋简体" pitchFamily="65" charset="-122"/>
              </a:rPr>
            </a:br>
            <a:endParaRPr lang="zh-CN" altLang="en-US" sz="3600" dirty="0">
              <a:solidFill>
                <a:srgbClr val="FF0000"/>
              </a:solidFill>
              <a:latin typeface="方正小标宋简体" pitchFamily="65" charset="-122"/>
              <a:ea typeface="方正小标宋简体" pitchFamily="65" charset="-122"/>
            </a:endParaRPr>
          </a:p>
        </p:txBody>
      </p:sp>
      <p:pic>
        <p:nvPicPr>
          <p:cNvPr id="4" name="图片 3" descr="ph1015-p04517.jpg"/>
          <p:cNvPicPr>
            <a:picLocks noChangeAspect="1"/>
          </p:cNvPicPr>
          <p:nvPr/>
        </p:nvPicPr>
        <p:blipFill>
          <a:blip r:embed="rId2" cstate="print"/>
          <a:stretch>
            <a:fillRect/>
          </a:stretch>
        </p:blipFill>
        <p:spPr>
          <a:xfrm>
            <a:off x="4211960" y="0"/>
            <a:ext cx="4932040" cy="3290481"/>
          </a:xfrm>
          <a:prstGeom prst="rect">
            <a:avLst/>
          </a:prstGeom>
        </p:spPr>
      </p:pic>
      <p:pic>
        <p:nvPicPr>
          <p:cNvPr id="5" name="图片 4" descr="timg (1).jpg"/>
          <p:cNvPicPr>
            <a:picLocks noChangeAspect="1"/>
          </p:cNvPicPr>
          <p:nvPr/>
        </p:nvPicPr>
        <p:blipFill>
          <a:blip r:embed="rId3" cstate="print"/>
          <a:stretch>
            <a:fillRect/>
          </a:stretch>
        </p:blipFill>
        <p:spPr>
          <a:xfrm>
            <a:off x="0" y="0"/>
            <a:ext cx="4355976" cy="3266982"/>
          </a:xfrm>
          <a:prstGeom prst="rect">
            <a:avLst/>
          </a:prstGeom>
        </p:spPr>
      </p:pic>
    </p:spTree>
    <p:extLst>
      <p:ext uri="{BB962C8B-B14F-4D97-AF65-F5344CB8AC3E}">
        <p14:creationId xmlns:p14="http://schemas.microsoft.com/office/powerpoint/2010/main" val="4132473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538" name="Group 2"/>
          <p:cNvGrpSpPr>
            <a:grpSpLocks/>
          </p:cNvGrpSpPr>
          <p:nvPr/>
        </p:nvGrpSpPr>
        <p:grpSpPr bwMode="auto">
          <a:xfrm>
            <a:off x="5359400" y="1595438"/>
            <a:ext cx="1490663" cy="3128962"/>
            <a:chOff x="0" y="0"/>
            <a:chExt cx="939" cy="1971"/>
          </a:xfrm>
        </p:grpSpPr>
        <p:sp>
          <p:nvSpPr>
            <p:cNvPr id="65539" name="Line 17"/>
            <p:cNvSpPr>
              <a:spLocks noChangeShapeType="1"/>
            </p:cNvSpPr>
            <p:nvPr/>
          </p:nvSpPr>
          <p:spPr bwMode="auto">
            <a:xfrm>
              <a:off x="178" y="252"/>
              <a:ext cx="761" cy="1719"/>
            </a:xfrm>
            <a:prstGeom prst="line">
              <a:avLst/>
            </a:prstGeom>
            <a:noFill/>
            <a:ln w="38100">
              <a:solidFill>
                <a:srgbClr val="00B05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5540" name="Text Box 18"/>
            <p:cNvSpPr txBox="1">
              <a:spLocks noChangeArrowheads="1"/>
            </p:cNvSpPr>
            <p:nvPr/>
          </p:nvSpPr>
          <p:spPr bwMode="auto">
            <a:xfrm>
              <a:off x="0" y="0"/>
              <a:ext cx="413" cy="2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D</a:t>
              </a:r>
              <a:r>
                <a:rPr lang="en-US" altLang="zh-CN" sz="2400" b="1" baseline="-25000">
                  <a:ea typeface="宋体" panose="02010600030101010101" pitchFamily="2" charset="-122"/>
                </a:rPr>
                <a:t>1</a:t>
              </a:r>
            </a:p>
          </p:txBody>
        </p:sp>
      </p:grpSp>
      <p:sp>
        <p:nvSpPr>
          <p:cNvPr id="65541" name="Rectangle 2"/>
          <p:cNvSpPr>
            <a:spLocks noGrp="1" noChangeArrowheads="1"/>
          </p:cNvSpPr>
          <p:nvPr>
            <p:ph type="title" idx="4294967295"/>
          </p:nvPr>
        </p:nvSpPr>
        <p:spPr>
          <a:xfrm>
            <a:off x="2339752" y="345282"/>
            <a:ext cx="2759061" cy="649287"/>
          </a:xfrm>
          <a:solidFill>
            <a:srgbClr val="FFC000"/>
          </a:solidFill>
        </p:spPr>
        <p:txBody>
          <a:bodyPr/>
          <a:lstStyle/>
          <a:p>
            <a:r>
              <a:rPr lang="zh-CN" altLang="en-US" b="1" dirty="0">
                <a:ea typeface="宋体" panose="02010600030101010101" pitchFamily="2" charset="-122"/>
              </a:rPr>
              <a:t>政策  </a:t>
            </a:r>
            <a:r>
              <a:rPr lang="en-US" altLang="zh-CN" b="1" dirty="0">
                <a:ea typeface="宋体" panose="02010600030101010101" pitchFamily="2" charset="-122"/>
              </a:rPr>
              <a:t>1:  </a:t>
            </a:r>
            <a:r>
              <a:rPr lang="zh-CN" altLang="en-US" b="1" dirty="0">
                <a:ea typeface="宋体" panose="02010600030101010101" pitchFamily="2" charset="-122"/>
              </a:rPr>
              <a:t>禁毒</a:t>
            </a:r>
          </a:p>
        </p:txBody>
      </p:sp>
      <p:sp>
        <p:nvSpPr>
          <p:cNvPr id="65542"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grpSp>
        <p:nvGrpSpPr>
          <p:cNvPr id="65543" name="Group 7"/>
          <p:cNvGrpSpPr>
            <a:grpSpLocks/>
          </p:cNvGrpSpPr>
          <p:nvPr/>
        </p:nvGrpSpPr>
        <p:grpSpPr bwMode="auto">
          <a:xfrm>
            <a:off x="2767013" y="1158875"/>
            <a:ext cx="5857875" cy="4351338"/>
            <a:chOff x="0" y="0"/>
            <a:chExt cx="3690" cy="2741"/>
          </a:xfrm>
        </p:grpSpPr>
        <p:grpSp>
          <p:nvGrpSpPr>
            <p:cNvPr id="65544" name="Group 8"/>
            <p:cNvGrpSpPr>
              <a:grpSpLocks/>
            </p:cNvGrpSpPr>
            <p:nvPr/>
          </p:nvGrpSpPr>
          <p:grpSpPr bwMode="auto">
            <a:xfrm>
              <a:off x="870" y="62"/>
              <a:ext cx="2750" cy="2433"/>
              <a:chOff x="0" y="0"/>
              <a:chExt cx="2116" cy="2027"/>
            </a:xfrm>
          </p:grpSpPr>
          <p:sp>
            <p:nvSpPr>
              <p:cNvPr id="65545" name="Line 6"/>
              <p:cNvSpPr>
                <a:spLocks noChangeShapeType="1"/>
              </p:cNvSpPr>
              <p:nvPr/>
            </p:nvSpPr>
            <p:spPr bwMode="auto">
              <a:xfrm>
                <a:off x="4" y="0"/>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5546" name="Line 7"/>
              <p:cNvSpPr>
                <a:spLocks noChangeShapeType="1"/>
              </p:cNvSpPr>
              <p:nvPr/>
            </p:nvSpPr>
            <p:spPr bwMode="auto">
              <a:xfrm>
                <a:off x="0" y="2027"/>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65547" name="Text Box 8"/>
            <p:cNvSpPr txBox="1">
              <a:spLocks noChangeArrowheads="1"/>
            </p:cNvSpPr>
            <p:nvPr/>
          </p:nvSpPr>
          <p:spPr bwMode="auto">
            <a:xfrm>
              <a:off x="0" y="0"/>
              <a:ext cx="85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zh-CN" sz="2000" dirty="0">
                  <a:ea typeface="宋体" panose="02010600030101010101" pitchFamily="2" charset="-122"/>
                </a:rPr>
                <a:t>毒品价格</a:t>
              </a:r>
            </a:p>
          </p:txBody>
        </p:sp>
        <p:sp>
          <p:nvSpPr>
            <p:cNvPr id="65548" name="Text Box 9"/>
            <p:cNvSpPr txBox="1">
              <a:spLocks noChangeArrowheads="1"/>
            </p:cNvSpPr>
            <p:nvPr/>
          </p:nvSpPr>
          <p:spPr bwMode="auto">
            <a:xfrm>
              <a:off x="2755" y="2489"/>
              <a:ext cx="935"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zh-CN" sz="2000" dirty="0">
                  <a:ea typeface="宋体" panose="02010600030101010101" pitchFamily="2" charset="-122"/>
                </a:rPr>
                <a:t>毒品数量</a:t>
              </a:r>
            </a:p>
          </p:txBody>
        </p:sp>
      </p:grpSp>
      <p:grpSp>
        <p:nvGrpSpPr>
          <p:cNvPr id="65549" name="Group 13"/>
          <p:cNvGrpSpPr>
            <a:grpSpLocks/>
          </p:cNvGrpSpPr>
          <p:nvPr/>
        </p:nvGrpSpPr>
        <p:grpSpPr bwMode="auto">
          <a:xfrm>
            <a:off x="5830888" y="1908175"/>
            <a:ext cx="2371725" cy="2224088"/>
            <a:chOff x="0" y="0"/>
            <a:chExt cx="1494" cy="1401"/>
          </a:xfrm>
        </p:grpSpPr>
        <p:sp>
          <p:nvSpPr>
            <p:cNvPr id="65550" name="Line 11"/>
            <p:cNvSpPr>
              <a:spLocks noChangeShapeType="1"/>
            </p:cNvSpPr>
            <p:nvPr/>
          </p:nvSpPr>
          <p:spPr bwMode="auto">
            <a:xfrm flipV="1">
              <a:off x="0" y="194"/>
              <a:ext cx="1198" cy="1207"/>
            </a:xfrm>
            <a:prstGeom prst="line">
              <a:avLst/>
            </a:prstGeom>
            <a:noFill/>
            <a:ln w="38100">
              <a:solidFill>
                <a:srgbClr val="00B05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5551" name="Text Box 12"/>
            <p:cNvSpPr txBox="1">
              <a:spLocks noChangeArrowheads="1"/>
            </p:cNvSpPr>
            <p:nvPr/>
          </p:nvSpPr>
          <p:spPr bwMode="auto">
            <a:xfrm>
              <a:off x="1137" y="0"/>
              <a:ext cx="3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S</a:t>
              </a:r>
              <a:r>
                <a:rPr lang="en-US" altLang="zh-CN" sz="2400" b="1" baseline="-25000">
                  <a:ea typeface="宋体" panose="02010600030101010101" pitchFamily="2" charset="-122"/>
                </a:rPr>
                <a:t>1</a:t>
              </a:r>
            </a:p>
          </p:txBody>
        </p:sp>
      </p:grpSp>
      <p:grpSp>
        <p:nvGrpSpPr>
          <p:cNvPr id="65552" name="Group 16"/>
          <p:cNvGrpSpPr>
            <a:grpSpLocks/>
          </p:cNvGrpSpPr>
          <p:nvPr/>
        </p:nvGrpSpPr>
        <p:grpSpPr bwMode="auto">
          <a:xfrm>
            <a:off x="4776788" y="1425575"/>
            <a:ext cx="2362200" cy="2297113"/>
            <a:chOff x="0" y="0"/>
            <a:chExt cx="1488" cy="1447"/>
          </a:xfrm>
        </p:grpSpPr>
        <p:sp>
          <p:nvSpPr>
            <p:cNvPr id="65553" name="Line 14"/>
            <p:cNvSpPr>
              <a:spLocks noChangeShapeType="1"/>
            </p:cNvSpPr>
            <p:nvPr/>
          </p:nvSpPr>
          <p:spPr bwMode="auto">
            <a:xfrm flipV="1">
              <a:off x="0" y="240"/>
              <a:ext cx="1198" cy="1207"/>
            </a:xfrm>
            <a:prstGeom prst="line">
              <a:avLst/>
            </a:prstGeom>
            <a:noFill/>
            <a:ln w="38100">
              <a:solidFill>
                <a:srgbClr val="CC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5554" name="Text Box 15"/>
            <p:cNvSpPr txBox="1">
              <a:spLocks noChangeArrowheads="1"/>
            </p:cNvSpPr>
            <p:nvPr/>
          </p:nvSpPr>
          <p:spPr bwMode="auto">
            <a:xfrm>
              <a:off x="1075" y="0"/>
              <a:ext cx="41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S</a:t>
              </a:r>
              <a:r>
                <a:rPr lang="en-US" altLang="zh-CN" sz="2400" b="1" baseline="-25000">
                  <a:ea typeface="宋体" panose="02010600030101010101" pitchFamily="2" charset="-122"/>
                </a:rPr>
                <a:t>2</a:t>
              </a:r>
            </a:p>
          </p:txBody>
        </p:sp>
      </p:grpSp>
      <p:grpSp>
        <p:nvGrpSpPr>
          <p:cNvPr id="65555" name="Group 19"/>
          <p:cNvGrpSpPr>
            <a:grpSpLocks/>
          </p:cNvGrpSpPr>
          <p:nvPr/>
        </p:nvGrpSpPr>
        <p:grpSpPr bwMode="auto">
          <a:xfrm>
            <a:off x="3543300" y="3371850"/>
            <a:ext cx="3084513" cy="2201863"/>
            <a:chOff x="0" y="0"/>
            <a:chExt cx="1943" cy="1387"/>
          </a:xfrm>
        </p:grpSpPr>
        <p:sp>
          <p:nvSpPr>
            <p:cNvPr id="65556" name="Text Box 20"/>
            <p:cNvSpPr txBox="1">
              <a:spLocks noChangeArrowheads="1"/>
            </p:cNvSpPr>
            <p:nvPr/>
          </p:nvSpPr>
          <p:spPr bwMode="auto">
            <a:xfrm>
              <a:off x="0" y="0"/>
              <a:ext cx="3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1</a:t>
              </a:r>
            </a:p>
          </p:txBody>
        </p:sp>
        <p:sp>
          <p:nvSpPr>
            <p:cNvPr id="65557" name="Text Box 21"/>
            <p:cNvSpPr txBox="1">
              <a:spLocks noChangeArrowheads="1"/>
            </p:cNvSpPr>
            <p:nvPr/>
          </p:nvSpPr>
          <p:spPr bwMode="auto">
            <a:xfrm>
              <a:off x="1598" y="1099"/>
              <a:ext cx="3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1</a:t>
              </a:r>
            </a:p>
          </p:txBody>
        </p:sp>
        <p:grpSp>
          <p:nvGrpSpPr>
            <p:cNvPr id="65558" name="Group 22"/>
            <p:cNvGrpSpPr>
              <a:grpSpLocks/>
            </p:cNvGrpSpPr>
            <p:nvPr/>
          </p:nvGrpSpPr>
          <p:grpSpPr bwMode="auto">
            <a:xfrm>
              <a:off x="385" y="146"/>
              <a:ext cx="1387" cy="955"/>
              <a:chOff x="0" y="0"/>
              <a:chExt cx="795" cy="646"/>
            </a:xfrm>
          </p:grpSpPr>
          <p:sp>
            <p:nvSpPr>
              <p:cNvPr id="65559" name="Line 23"/>
              <p:cNvSpPr>
                <a:spLocks noChangeShapeType="1"/>
              </p:cNvSpPr>
              <p:nvPr/>
            </p:nvSpPr>
            <p:spPr bwMode="auto">
              <a:xfrm>
                <a:off x="0" y="0"/>
                <a:ext cx="795" cy="0"/>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5560" name="Line 24"/>
              <p:cNvSpPr>
                <a:spLocks noChangeShapeType="1"/>
              </p:cNvSpPr>
              <p:nvPr/>
            </p:nvSpPr>
            <p:spPr bwMode="auto">
              <a:xfrm>
                <a:off x="795" y="1"/>
                <a:ext cx="0" cy="645"/>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65561" name="Oval 25"/>
            <p:cNvSpPr>
              <a:spLocks noChangeArrowheads="1"/>
            </p:cNvSpPr>
            <p:nvPr/>
          </p:nvSpPr>
          <p:spPr bwMode="auto">
            <a:xfrm>
              <a:off x="1731" y="102"/>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grpSp>
        <p:nvGrpSpPr>
          <p:cNvPr id="65562" name="Group 26"/>
          <p:cNvGrpSpPr>
            <a:grpSpLocks/>
          </p:cNvGrpSpPr>
          <p:nvPr/>
        </p:nvGrpSpPr>
        <p:grpSpPr bwMode="auto">
          <a:xfrm>
            <a:off x="3567113" y="2360613"/>
            <a:ext cx="2627312" cy="3216275"/>
            <a:chOff x="0" y="0"/>
            <a:chExt cx="1655" cy="2026"/>
          </a:xfrm>
        </p:grpSpPr>
        <p:sp>
          <p:nvSpPr>
            <p:cNvPr id="65563" name="Text Box 27"/>
            <p:cNvSpPr txBox="1">
              <a:spLocks noChangeArrowheads="1"/>
            </p:cNvSpPr>
            <p:nvPr/>
          </p:nvSpPr>
          <p:spPr bwMode="auto">
            <a:xfrm>
              <a:off x="0" y="0"/>
              <a:ext cx="3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2</a:t>
              </a:r>
            </a:p>
          </p:txBody>
        </p:sp>
        <p:sp>
          <p:nvSpPr>
            <p:cNvPr id="65564" name="Text Box 28"/>
            <p:cNvSpPr txBox="1">
              <a:spLocks noChangeArrowheads="1"/>
            </p:cNvSpPr>
            <p:nvPr/>
          </p:nvSpPr>
          <p:spPr bwMode="auto">
            <a:xfrm>
              <a:off x="1285" y="1738"/>
              <a:ext cx="3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2</a:t>
              </a:r>
            </a:p>
          </p:txBody>
        </p:sp>
        <p:grpSp>
          <p:nvGrpSpPr>
            <p:cNvPr id="65565" name="Group 29"/>
            <p:cNvGrpSpPr>
              <a:grpSpLocks/>
            </p:cNvGrpSpPr>
            <p:nvPr/>
          </p:nvGrpSpPr>
          <p:grpSpPr bwMode="auto">
            <a:xfrm>
              <a:off x="371" y="145"/>
              <a:ext cx="1100" cy="1589"/>
              <a:chOff x="0" y="0"/>
              <a:chExt cx="795" cy="646"/>
            </a:xfrm>
          </p:grpSpPr>
          <p:sp>
            <p:nvSpPr>
              <p:cNvPr id="65566" name="Line 30"/>
              <p:cNvSpPr>
                <a:spLocks noChangeShapeType="1"/>
              </p:cNvSpPr>
              <p:nvPr/>
            </p:nvSpPr>
            <p:spPr bwMode="auto">
              <a:xfrm>
                <a:off x="0" y="0"/>
                <a:ext cx="795" cy="0"/>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5567" name="Line 31"/>
              <p:cNvSpPr>
                <a:spLocks noChangeShapeType="1"/>
              </p:cNvSpPr>
              <p:nvPr/>
            </p:nvSpPr>
            <p:spPr bwMode="auto">
              <a:xfrm>
                <a:off x="795" y="1"/>
                <a:ext cx="0" cy="645"/>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65568" name="Oval 32"/>
            <p:cNvSpPr>
              <a:spLocks noChangeArrowheads="1"/>
            </p:cNvSpPr>
            <p:nvPr/>
          </p:nvSpPr>
          <p:spPr bwMode="auto">
            <a:xfrm>
              <a:off x="1431" y="98"/>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sp>
        <p:nvSpPr>
          <p:cNvPr id="65569" name="Line 33"/>
          <p:cNvSpPr>
            <a:spLocks noChangeShapeType="1"/>
          </p:cNvSpPr>
          <p:nvPr/>
        </p:nvSpPr>
        <p:spPr bwMode="auto">
          <a:xfrm flipH="1">
            <a:off x="6334125" y="2255838"/>
            <a:ext cx="1203325" cy="0"/>
          </a:xfrm>
          <a:prstGeom prst="line">
            <a:avLst/>
          </a:prstGeom>
          <a:noFill/>
          <a:ln w="38100">
            <a:solidFill>
              <a:srgbClr val="008080"/>
            </a:solidFill>
            <a:round/>
            <a:headE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65570" name="Line 34"/>
          <p:cNvSpPr>
            <a:spLocks noChangeShapeType="1"/>
          </p:cNvSpPr>
          <p:nvPr/>
        </p:nvSpPr>
        <p:spPr bwMode="auto">
          <a:xfrm flipH="1">
            <a:off x="5902325" y="5118100"/>
            <a:ext cx="447675" cy="0"/>
          </a:xfrm>
          <a:prstGeom prst="line">
            <a:avLst/>
          </a:prstGeom>
          <a:noFill/>
          <a:ln w="38100">
            <a:solidFill>
              <a:srgbClr val="008080"/>
            </a:solidFill>
            <a:round/>
            <a:headE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65571" name="Line 35"/>
          <p:cNvSpPr>
            <a:spLocks noChangeShapeType="1"/>
          </p:cNvSpPr>
          <p:nvPr/>
        </p:nvSpPr>
        <p:spPr bwMode="auto">
          <a:xfrm rot="5400000" flipH="1">
            <a:off x="3654425" y="3092451"/>
            <a:ext cx="1004887" cy="4762"/>
          </a:xfrm>
          <a:prstGeom prst="line">
            <a:avLst/>
          </a:prstGeom>
          <a:noFill/>
          <a:ln w="38100">
            <a:solidFill>
              <a:srgbClr val="008080"/>
            </a:solidFill>
            <a:round/>
            <a:headE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65572" name="Text Box 36"/>
          <p:cNvSpPr txBox="1">
            <a:spLocks noChangeArrowheads="1"/>
          </p:cNvSpPr>
          <p:nvPr/>
        </p:nvSpPr>
        <p:spPr bwMode="auto">
          <a:xfrm>
            <a:off x="137213" y="1529616"/>
            <a:ext cx="243998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400" dirty="0">
                <a:ea typeface="宋体" panose="02010600030101010101" pitchFamily="2" charset="-122"/>
              </a:rPr>
              <a:t>禁毒</a:t>
            </a:r>
            <a:r>
              <a:rPr lang="zh-CN" sz="2400" b="1" dirty="0">
                <a:solidFill>
                  <a:srgbClr val="0000FF"/>
                </a:solidFill>
                <a:ea typeface="宋体" panose="02010600030101010101" pitchFamily="2" charset="-122"/>
              </a:rPr>
              <a:t>减少了毒品供给</a:t>
            </a:r>
          </a:p>
        </p:txBody>
      </p:sp>
      <p:sp>
        <p:nvSpPr>
          <p:cNvPr id="65573" name="Text Box 37"/>
          <p:cNvSpPr txBox="1">
            <a:spLocks noChangeArrowheads="1"/>
          </p:cNvSpPr>
          <p:nvPr/>
        </p:nvSpPr>
        <p:spPr bwMode="auto">
          <a:xfrm>
            <a:off x="127000" y="2460625"/>
            <a:ext cx="2808288" cy="1532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30000"/>
              </a:lnSpc>
              <a:spcBef>
                <a:spcPct val="50000"/>
              </a:spcBef>
            </a:pPr>
            <a:r>
              <a:rPr lang="zh-CN" sz="2400" dirty="0">
                <a:ea typeface="宋体" panose="02010600030101010101" pitchFamily="2" charset="-122"/>
              </a:rPr>
              <a:t>由于毒品的需求是</a:t>
            </a:r>
            <a:r>
              <a:rPr lang="zh-CN" sz="2400" b="1" dirty="0">
                <a:solidFill>
                  <a:srgbClr val="0000FF"/>
                </a:solidFill>
                <a:ea typeface="宋体" panose="02010600030101010101" pitchFamily="2" charset="-122"/>
              </a:rPr>
              <a:t>缺乏弹性</a:t>
            </a:r>
            <a:r>
              <a:rPr lang="zh-CN" sz="2400" dirty="0">
                <a:ea typeface="宋体" panose="02010600030101010101" pitchFamily="2" charset="-122"/>
              </a:rPr>
              <a:t>的，</a:t>
            </a:r>
            <a:r>
              <a:rPr lang="zh-CN" altLang="en-US" sz="2400" dirty="0">
                <a:ea typeface="宋体" panose="02010600030101010101" pitchFamily="2" charset="-122"/>
              </a:rPr>
              <a:t>需求曲线比较陡峭。</a:t>
            </a:r>
            <a:endParaRPr lang="zh-CN" sz="2400" dirty="0">
              <a:ea typeface="宋体" panose="02010600030101010101" pitchFamily="2" charset="-122"/>
            </a:endParaRPr>
          </a:p>
        </p:txBody>
      </p:sp>
      <p:sp>
        <p:nvSpPr>
          <p:cNvPr id="65574" name="Text Box 38"/>
          <p:cNvSpPr txBox="1">
            <a:spLocks noChangeArrowheads="1"/>
          </p:cNvSpPr>
          <p:nvPr/>
        </p:nvSpPr>
        <p:spPr bwMode="auto">
          <a:xfrm>
            <a:off x="122238" y="4144784"/>
            <a:ext cx="33385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400" dirty="0">
                <a:ea typeface="宋体" panose="02010600030101010101" pitchFamily="2" charset="-122"/>
              </a:rPr>
              <a:t>结果：与毒品相关的</a:t>
            </a:r>
            <a:r>
              <a:rPr lang="zh-CN" sz="2400" dirty="0">
                <a:solidFill>
                  <a:srgbClr val="0000FF"/>
                </a:solidFill>
                <a:ea typeface="宋体" panose="02010600030101010101" pitchFamily="2" charset="-122"/>
              </a:rPr>
              <a:t>犯罪会增加</a:t>
            </a:r>
          </a:p>
        </p:txBody>
      </p:sp>
      <p:sp>
        <p:nvSpPr>
          <p:cNvPr id="65575" name="Rectangle 39"/>
          <p:cNvSpPr>
            <a:spLocks noChangeArrowheads="1"/>
          </p:cNvSpPr>
          <p:nvPr/>
        </p:nvSpPr>
        <p:spPr bwMode="auto">
          <a:xfrm>
            <a:off x="4157663" y="3606800"/>
            <a:ext cx="2190750" cy="1500188"/>
          </a:xfrm>
          <a:prstGeom prst="rect">
            <a:avLst/>
          </a:prstGeom>
          <a:solidFill>
            <a:srgbClr val="FF0000">
              <a:alpha val="35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nvGrpSpPr>
          <p:cNvPr id="65576" name="Group 40"/>
          <p:cNvGrpSpPr>
            <a:grpSpLocks/>
          </p:cNvGrpSpPr>
          <p:nvPr/>
        </p:nvGrpSpPr>
        <p:grpSpPr bwMode="auto">
          <a:xfrm>
            <a:off x="4167188" y="920751"/>
            <a:ext cx="2951162" cy="4186238"/>
            <a:chOff x="0" y="90"/>
            <a:chExt cx="1859" cy="2637"/>
          </a:xfrm>
        </p:grpSpPr>
        <p:sp>
          <p:nvSpPr>
            <p:cNvPr id="65577" name="Rectangle 40"/>
            <p:cNvSpPr>
              <a:spLocks noChangeArrowheads="1"/>
            </p:cNvSpPr>
            <p:nvPr/>
          </p:nvSpPr>
          <p:spPr bwMode="auto">
            <a:xfrm>
              <a:off x="0" y="1151"/>
              <a:ext cx="1092" cy="1576"/>
            </a:xfrm>
            <a:prstGeom prst="rect">
              <a:avLst/>
            </a:prstGeom>
            <a:solidFill>
              <a:srgbClr val="FFFF00">
                <a:alpha val="35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nvGrpSpPr>
            <p:cNvPr id="65578" name="Group 42"/>
            <p:cNvGrpSpPr>
              <a:grpSpLocks/>
            </p:cNvGrpSpPr>
            <p:nvPr/>
          </p:nvGrpSpPr>
          <p:grpSpPr bwMode="auto">
            <a:xfrm>
              <a:off x="143" y="90"/>
              <a:ext cx="1716" cy="1141"/>
              <a:chOff x="0" y="90"/>
              <a:chExt cx="1716" cy="1141"/>
            </a:xfrm>
          </p:grpSpPr>
          <p:sp>
            <p:nvSpPr>
              <p:cNvPr id="65579" name="Text Box 42"/>
              <p:cNvSpPr txBox="1">
                <a:spLocks noChangeArrowheads="1"/>
              </p:cNvSpPr>
              <p:nvPr/>
            </p:nvSpPr>
            <p:spPr bwMode="auto">
              <a:xfrm>
                <a:off x="0" y="90"/>
                <a:ext cx="1716" cy="446"/>
              </a:xfrm>
              <a:prstGeom prst="rect">
                <a:avLst/>
              </a:prstGeom>
              <a:solidFill>
                <a:srgbClr val="FFFF00">
                  <a:alpha val="35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000" dirty="0">
                    <a:ea typeface="宋体" panose="02010600030101010101" pitchFamily="2" charset="-122"/>
                  </a:rPr>
                  <a:t>与毒品相关的犯罪的新价值</a:t>
                </a:r>
              </a:p>
            </p:txBody>
          </p:sp>
          <p:sp>
            <p:nvSpPr>
              <p:cNvPr id="65580" name="Line 43"/>
              <p:cNvSpPr>
                <a:spLocks noChangeShapeType="1"/>
              </p:cNvSpPr>
              <p:nvPr/>
            </p:nvSpPr>
            <p:spPr bwMode="auto">
              <a:xfrm flipH="1">
                <a:off x="313" y="528"/>
                <a:ext cx="74" cy="70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grpSp>
      <p:grpSp>
        <p:nvGrpSpPr>
          <p:cNvPr id="65581" name="Group 45"/>
          <p:cNvGrpSpPr>
            <a:grpSpLocks/>
          </p:cNvGrpSpPr>
          <p:nvPr/>
        </p:nvGrpSpPr>
        <p:grpSpPr bwMode="auto">
          <a:xfrm>
            <a:off x="6273800" y="3241675"/>
            <a:ext cx="2541588" cy="1016000"/>
            <a:chOff x="0" y="0"/>
            <a:chExt cx="1601" cy="640"/>
          </a:xfrm>
        </p:grpSpPr>
        <p:sp>
          <p:nvSpPr>
            <p:cNvPr id="65582" name="Text Box 41"/>
            <p:cNvSpPr txBox="1">
              <a:spLocks noChangeArrowheads="1"/>
            </p:cNvSpPr>
            <p:nvPr/>
          </p:nvSpPr>
          <p:spPr bwMode="auto">
            <a:xfrm>
              <a:off x="515" y="0"/>
              <a:ext cx="1086" cy="640"/>
            </a:xfrm>
            <a:prstGeom prst="rect">
              <a:avLst/>
            </a:prstGeom>
            <a:solidFill>
              <a:srgbClr val="FF0000">
                <a:alpha val="35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000" dirty="0">
                  <a:ea typeface="宋体" panose="02010600030101010101" pitchFamily="2" charset="-122"/>
                </a:rPr>
                <a:t>与毒品相关的犯罪的最初价值</a:t>
              </a:r>
            </a:p>
          </p:txBody>
        </p:sp>
        <p:sp>
          <p:nvSpPr>
            <p:cNvPr id="65583" name="Line 44"/>
            <p:cNvSpPr>
              <a:spLocks noChangeShapeType="1"/>
            </p:cNvSpPr>
            <p:nvPr/>
          </p:nvSpPr>
          <p:spPr bwMode="auto">
            <a:xfrm flipV="1">
              <a:off x="0" y="456"/>
              <a:ext cx="509" cy="18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Tree>
    <p:extLst>
      <p:ext uri="{BB962C8B-B14F-4D97-AF65-F5344CB8AC3E}">
        <p14:creationId xmlns:p14="http://schemas.microsoft.com/office/powerpoint/2010/main" val="134707956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5575"/>
                                        </p:tgtEl>
                                        <p:attrNameLst>
                                          <p:attrName>style.visibility</p:attrName>
                                        </p:attrNameLst>
                                      </p:cBhvr>
                                      <p:to>
                                        <p:strVal val="visible"/>
                                      </p:to>
                                    </p:set>
                                    <p:animEffect transition="in" filter="dissolve">
                                      <p:cBhvr>
                                        <p:cTn id="7" dur="500"/>
                                        <p:tgtEl>
                                          <p:spTgt spid="65575"/>
                                        </p:tgtEl>
                                      </p:cBhvr>
                                    </p:animEffect>
                                  </p:childTnLst>
                                </p:cTn>
                              </p:par>
                              <p:par>
                                <p:cTn id="8" presetID="9" presetClass="entr" presetSubtype="0" fill="hold" nodeType="withEffect">
                                  <p:stCondLst>
                                    <p:cond delay="0"/>
                                  </p:stCondLst>
                                  <p:childTnLst>
                                    <p:set>
                                      <p:cBhvr>
                                        <p:cTn id="9" dur="1" fill="hold">
                                          <p:stCondLst>
                                            <p:cond delay="0"/>
                                          </p:stCondLst>
                                        </p:cTn>
                                        <p:tgtEl>
                                          <p:spTgt spid="65581"/>
                                        </p:tgtEl>
                                        <p:attrNameLst>
                                          <p:attrName>style.visibility</p:attrName>
                                        </p:attrNameLst>
                                      </p:cBhvr>
                                      <p:to>
                                        <p:strVal val="visible"/>
                                      </p:to>
                                    </p:set>
                                    <p:animEffect transition="in" filter="dissolve">
                                      <p:cBhvr>
                                        <p:cTn id="10" dur="500"/>
                                        <p:tgtEl>
                                          <p:spTgt spid="6558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5572"/>
                                        </p:tgtEl>
                                        <p:attrNameLst>
                                          <p:attrName>style.visibility</p:attrName>
                                        </p:attrNameLst>
                                      </p:cBhvr>
                                      <p:to>
                                        <p:strVal val="visible"/>
                                      </p:to>
                                    </p:set>
                                    <p:animEffect transition="in" filter="wipe(left)">
                                      <p:cBhvr>
                                        <p:cTn id="15" dur="500"/>
                                        <p:tgtEl>
                                          <p:spTgt spid="6557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2" fill="hold" grpId="0" nodeType="clickEffect">
                                  <p:stCondLst>
                                    <p:cond delay="0"/>
                                  </p:stCondLst>
                                  <p:childTnLst>
                                    <p:set>
                                      <p:cBhvr>
                                        <p:cTn id="19" dur="1" fill="hold">
                                          <p:stCondLst>
                                            <p:cond delay="0"/>
                                          </p:stCondLst>
                                        </p:cTn>
                                        <p:tgtEl>
                                          <p:spTgt spid="65569"/>
                                        </p:tgtEl>
                                        <p:attrNameLst>
                                          <p:attrName>style.visibility</p:attrName>
                                        </p:attrNameLst>
                                      </p:cBhvr>
                                      <p:to>
                                        <p:strVal val="visible"/>
                                      </p:to>
                                    </p:set>
                                    <p:animEffect transition="in" filter="wipe(right)">
                                      <p:cBhvr>
                                        <p:cTn id="20" dur="500"/>
                                        <p:tgtEl>
                                          <p:spTgt spid="65569"/>
                                        </p:tgtEl>
                                      </p:cBhvr>
                                    </p:animEffect>
                                  </p:childTnLst>
                                </p:cTn>
                              </p:par>
                            </p:childTnLst>
                          </p:cTn>
                        </p:par>
                        <p:par>
                          <p:cTn id="21" fill="hold" nodeType="afterGroup">
                            <p:stCondLst>
                              <p:cond delay="500"/>
                            </p:stCondLst>
                            <p:childTnLst>
                              <p:par>
                                <p:cTn id="22" presetID="18" presetClass="entr" presetSubtype="3" fill="hold" nodeType="afterEffect">
                                  <p:stCondLst>
                                    <p:cond delay="0"/>
                                  </p:stCondLst>
                                  <p:childTnLst>
                                    <p:set>
                                      <p:cBhvr>
                                        <p:cTn id="23" dur="1" fill="hold">
                                          <p:stCondLst>
                                            <p:cond delay="0"/>
                                          </p:stCondLst>
                                        </p:cTn>
                                        <p:tgtEl>
                                          <p:spTgt spid="65552"/>
                                        </p:tgtEl>
                                        <p:attrNameLst>
                                          <p:attrName>style.visibility</p:attrName>
                                        </p:attrNameLst>
                                      </p:cBhvr>
                                      <p:to>
                                        <p:strVal val="visible"/>
                                      </p:to>
                                    </p:set>
                                    <p:animEffect transition="in" filter="strips(upRight)">
                                      <p:cBhvr>
                                        <p:cTn id="24" dur="500"/>
                                        <p:tgtEl>
                                          <p:spTgt spid="6555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65573"/>
                                        </p:tgtEl>
                                        <p:attrNameLst>
                                          <p:attrName>style.visibility</p:attrName>
                                        </p:attrNameLst>
                                      </p:cBhvr>
                                      <p:to>
                                        <p:strVal val="visible"/>
                                      </p:to>
                                    </p:set>
                                    <p:animEffect transition="in" filter="wipe(left)">
                                      <p:cBhvr>
                                        <p:cTn id="29" dur="500"/>
                                        <p:tgtEl>
                                          <p:spTgt spid="6557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65571"/>
                                        </p:tgtEl>
                                        <p:attrNameLst>
                                          <p:attrName>style.visibility</p:attrName>
                                        </p:attrNameLst>
                                      </p:cBhvr>
                                      <p:to>
                                        <p:strVal val="visible"/>
                                      </p:to>
                                    </p:set>
                                    <p:animEffect transition="in" filter="wipe(down)">
                                      <p:cBhvr>
                                        <p:cTn id="34" dur="500"/>
                                        <p:tgtEl>
                                          <p:spTgt spid="65571"/>
                                        </p:tgtEl>
                                      </p:cBhvr>
                                    </p:animEffect>
                                  </p:childTnLst>
                                </p:cTn>
                              </p:par>
                            </p:childTnLst>
                          </p:cTn>
                        </p:par>
                        <p:par>
                          <p:cTn id="35" fill="hold" nodeType="afterGroup">
                            <p:stCondLst>
                              <p:cond delay="500"/>
                            </p:stCondLst>
                            <p:childTnLst>
                              <p:par>
                                <p:cTn id="36" presetID="18" presetClass="entr" presetSubtype="6" fill="hold" nodeType="afterEffect">
                                  <p:stCondLst>
                                    <p:cond delay="0"/>
                                  </p:stCondLst>
                                  <p:childTnLst>
                                    <p:set>
                                      <p:cBhvr>
                                        <p:cTn id="37" dur="1" fill="hold">
                                          <p:stCondLst>
                                            <p:cond delay="0"/>
                                          </p:stCondLst>
                                        </p:cTn>
                                        <p:tgtEl>
                                          <p:spTgt spid="65562"/>
                                        </p:tgtEl>
                                        <p:attrNameLst>
                                          <p:attrName>style.visibility</p:attrName>
                                        </p:attrNameLst>
                                      </p:cBhvr>
                                      <p:to>
                                        <p:strVal val="visible"/>
                                      </p:to>
                                    </p:set>
                                    <p:animEffect transition="in" filter="strips(downRight)">
                                      <p:cBhvr>
                                        <p:cTn id="38" dur="500"/>
                                        <p:tgtEl>
                                          <p:spTgt spid="65562"/>
                                        </p:tgtEl>
                                      </p:cBhvr>
                                    </p:animEffect>
                                  </p:childTnLst>
                                </p:cTn>
                              </p:par>
                            </p:childTnLst>
                          </p:cTn>
                        </p:par>
                        <p:par>
                          <p:cTn id="39" fill="hold" nodeType="afterGroup">
                            <p:stCondLst>
                              <p:cond delay="1000"/>
                            </p:stCondLst>
                            <p:childTnLst>
                              <p:par>
                                <p:cTn id="40" presetID="22" presetClass="entr" presetSubtype="2" fill="hold" grpId="0" nodeType="afterEffect">
                                  <p:stCondLst>
                                    <p:cond delay="0"/>
                                  </p:stCondLst>
                                  <p:childTnLst>
                                    <p:set>
                                      <p:cBhvr>
                                        <p:cTn id="41" dur="1" fill="hold">
                                          <p:stCondLst>
                                            <p:cond delay="0"/>
                                          </p:stCondLst>
                                        </p:cTn>
                                        <p:tgtEl>
                                          <p:spTgt spid="65570"/>
                                        </p:tgtEl>
                                        <p:attrNameLst>
                                          <p:attrName>style.visibility</p:attrName>
                                        </p:attrNameLst>
                                      </p:cBhvr>
                                      <p:to>
                                        <p:strVal val="visible"/>
                                      </p:to>
                                    </p:set>
                                    <p:animEffect transition="in" filter="wipe(right)">
                                      <p:cBhvr>
                                        <p:cTn id="42" dur="500"/>
                                        <p:tgtEl>
                                          <p:spTgt spid="6557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nodeType="clickEffect">
                                  <p:stCondLst>
                                    <p:cond delay="0"/>
                                  </p:stCondLst>
                                  <p:childTnLst>
                                    <p:set>
                                      <p:cBhvr>
                                        <p:cTn id="46" dur="1" fill="hold">
                                          <p:stCondLst>
                                            <p:cond delay="0"/>
                                          </p:stCondLst>
                                        </p:cTn>
                                        <p:tgtEl>
                                          <p:spTgt spid="65576"/>
                                        </p:tgtEl>
                                        <p:attrNameLst>
                                          <p:attrName>style.visibility</p:attrName>
                                        </p:attrNameLst>
                                      </p:cBhvr>
                                      <p:to>
                                        <p:strVal val="visible"/>
                                      </p:to>
                                    </p:set>
                                    <p:animEffect transition="in" filter="dissolve">
                                      <p:cBhvr>
                                        <p:cTn id="47" dur="500"/>
                                        <p:tgtEl>
                                          <p:spTgt spid="65576"/>
                                        </p:tgtEl>
                                      </p:cBhvr>
                                    </p:animEffect>
                                  </p:childTnLst>
                                </p:cTn>
                              </p:par>
                              <p:par>
                                <p:cTn id="48" presetID="22" presetClass="entr" presetSubtype="8" fill="hold" grpId="0" nodeType="withEffect">
                                  <p:stCondLst>
                                    <p:cond delay="0"/>
                                  </p:stCondLst>
                                  <p:childTnLst>
                                    <p:set>
                                      <p:cBhvr>
                                        <p:cTn id="49" dur="1" fill="hold">
                                          <p:stCondLst>
                                            <p:cond delay="0"/>
                                          </p:stCondLst>
                                        </p:cTn>
                                        <p:tgtEl>
                                          <p:spTgt spid="65574"/>
                                        </p:tgtEl>
                                        <p:attrNameLst>
                                          <p:attrName>style.visibility</p:attrName>
                                        </p:attrNameLst>
                                      </p:cBhvr>
                                      <p:to>
                                        <p:strVal val="visible"/>
                                      </p:to>
                                    </p:set>
                                    <p:animEffect transition="in" filter="wipe(left)">
                                      <p:cBhvr>
                                        <p:cTn id="50" dur="500"/>
                                        <p:tgtEl>
                                          <p:spTgt spid="655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69" grpId="0" animBg="1"/>
      <p:bldP spid="65570" grpId="0" animBg="1"/>
      <p:bldP spid="65571" grpId="0" animBg="1"/>
      <p:bldP spid="65572" grpId="0" autoUpdateAnimBg="0"/>
      <p:bldP spid="65573" grpId="0" autoUpdateAnimBg="0"/>
      <p:bldP spid="65574" grpId="0" autoUpdateAnimBg="0"/>
      <p:bldP spid="65575"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idx="4294967295"/>
          </p:nvPr>
        </p:nvSpPr>
        <p:spPr>
          <a:xfrm>
            <a:off x="2483768" y="255474"/>
            <a:ext cx="2881471" cy="649287"/>
          </a:xfrm>
          <a:solidFill>
            <a:srgbClr val="FFC000"/>
          </a:solidFill>
        </p:spPr>
        <p:txBody>
          <a:bodyPr/>
          <a:lstStyle/>
          <a:p>
            <a:r>
              <a:rPr lang="zh-CN" altLang="en-US" b="1" dirty="0">
                <a:ea typeface="宋体" panose="02010600030101010101" pitchFamily="2" charset="-122"/>
              </a:rPr>
              <a:t>政策  </a:t>
            </a:r>
            <a:r>
              <a:rPr lang="en-US" altLang="zh-CN" b="1" dirty="0">
                <a:ea typeface="宋体" panose="02010600030101010101" pitchFamily="2" charset="-122"/>
              </a:rPr>
              <a:t>2:  </a:t>
            </a:r>
            <a:r>
              <a:rPr lang="zh-CN" altLang="en-US" b="1" dirty="0">
                <a:ea typeface="宋体" panose="02010600030101010101" pitchFamily="2" charset="-122"/>
              </a:rPr>
              <a:t>教育</a:t>
            </a:r>
          </a:p>
        </p:txBody>
      </p:sp>
      <p:sp>
        <p:nvSpPr>
          <p:cNvPr id="67587" name="FlagCount" hidden="1">
            <a:hlinkClick r:id="rId2"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grpSp>
        <p:nvGrpSpPr>
          <p:cNvPr id="67588" name="Group 4"/>
          <p:cNvGrpSpPr>
            <a:grpSpLocks/>
          </p:cNvGrpSpPr>
          <p:nvPr/>
        </p:nvGrpSpPr>
        <p:grpSpPr bwMode="auto">
          <a:xfrm>
            <a:off x="2767013" y="1158875"/>
            <a:ext cx="5857875" cy="4351338"/>
            <a:chOff x="0" y="0"/>
            <a:chExt cx="3690" cy="2741"/>
          </a:xfrm>
        </p:grpSpPr>
        <p:grpSp>
          <p:nvGrpSpPr>
            <p:cNvPr id="67589" name="Group 5"/>
            <p:cNvGrpSpPr>
              <a:grpSpLocks/>
            </p:cNvGrpSpPr>
            <p:nvPr/>
          </p:nvGrpSpPr>
          <p:grpSpPr bwMode="auto">
            <a:xfrm>
              <a:off x="870" y="62"/>
              <a:ext cx="2750" cy="2433"/>
              <a:chOff x="0" y="0"/>
              <a:chExt cx="2116" cy="2027"/>
            </a:xfrm>
          </p:grpSpPr>
          <p:sp>
            <p:nvSpPr>
              <p:cNvPr id="67590" name="Line 6"/>
              <p:cNvSpPr>
                <a:spLocks noChangeShapeType="1"/>
              </p:cNvSpPr>
              <p:nvPr/>
            </p:nvSpPr>
            <p:spPr bwMode="auto">
              <a:xfrm>
                <a:off x="4" y="0"/>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7591" name="Line 7"/>
              <p:cNvSpPr>
                <a:spLocks noChangeShapeType="1"/>
              </p:cNvSpPr>
              <p:nvPr/>
            </p:nvSpPr>
            <p:spPr bwMode="auto">
              <a:xfrm>
                <a:off x="0" y="2027"/>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67592" name="Text Box 8"/>
            <p:cNvSpPr txBox="1">
              <a:spLocks noChangeArrowheads="1"/>
            </p:cNvSpPr>
            <p:nvPr/>
          </p:nvSpPr>
          <p:spPr bwMode="auto">
            <a:xfrm>
              <a:off x="0" y="0"/>
              <a:ext cx="85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000" dirty="0">
                  <a:ea typeface="宋体" panose="02010600030101010101" pitchFamily="2" charset="-122"/>
                </a:rPr>
                <a:t>毒品价格</a:t>
              </a:r>
            </a:p>
          </p:txBody>
        </p:sp>
        <p:sp>
          <p:nvSpPr>
            <p:cNvPr id="67593" name="Text Box 9"/>
            <p:cNvSpPr txBox="1">
              <a:spLocks noChangeArrowheads="1"/>
            </p:cNvSpPr>
            <p:nvPr/>
          </p:nvSpPr>
          <p:spPr bwMode="auto">
            <a:xfrm>
              <a:off x="2755" y="2489"/>
              <a:ext cx="935"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zh-CN" sz="2000" dirty="0">
                  <a:ea typeface="宋体" panose="02010600030101010101" pitchFamily="2" charset="-122"/>
                </a:rPr>
                <a:t>毒品数量</a:t>
              </a:r>
            </a:p>
          </p:txBody>
        </p:sp>
      </p:grpSp>
      <p:grpSp>
        <p:nvGrpSpPr>
          <p:cNvPr id="67594" name="Group 10"/>
          <p:cNvGrpSpPr>
            <a:grpSpLocks/>
          </p:cNvGrpSpPr>
          <p:nvPr/>
        </p:nvGrpSpPr>
        <p:grpSpPr bwMode="auto">
          <a:xfrm>
            <a:off x="5470525" y="1849438"/>
            <a:ext cx="1490663" cy="3128962"/>
            <a:chOff x="0" y="0"/>
            <a:chExt cx="939" cy="1971"/>
          </a:xfrm>
        </p:grpSpPr>
        <p:sp>
          <p:nvSpPr>
            <p:cNvPr id="67595" name="Line 11"/>
            <p:cNvSpPr>
              <a:spLocks noChangeShapeType="1"/>
            </p:cNvSpPr>
            <p:nvPr/>
          </p:nvSpPr>
          <p:spPr bwMode="auto">
            <a:xfrm>
              <a:off x="178" y="252"/>
              <a:ext cx="761" cy="1719"/>
            </a:xfrm>
            <a:prstGeom prst="line">
              <a:avLst/>
            </a:prstGeom>
            <a:noFill/>
            <a:ln w="38100">
              <a:solidFill>
                <a:srgbClr val="00B05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7596" name="Text Box 12"/>
            <p:cNvSpPr txBox="1">
              <a:spLocks noChangeArrowheads="1"/>
            </p:cNvSpPr>
            <p:nvPr/>
          </p:nvSpPr>
          <p:spPr bwMode="auto">
            <a:xfrm>
              <a:off x="0" y="0"/>
              <a:ext cx="413" cy="2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D</a:t>
              </a:r>
              <a:r>
                <a:rPr lang="en-US" altLang="zh-CN" sz="2400" b="1" baseline="-25000">
                  <a:ea typeface="宋体" panose="02010600030101010101" pitchFamily="2" charset="-122"/>
                </a:rPr>
                <a:t>1</a:t>
              </a:r>
            </a:p>
          </p:txBody>
        </p:sp>
      </p:grpSp>
      <p:grpSp>
        <p:nvGrpSpPr>
          <p:cNvPr id="67597" name="Group 13"/>
          <p:cNvGrpSpPr>
            <a:grpSpLocks/>
          </p:cNvGrpSpPr>
          <p:nvPr/>
        </p:nvGrpSpPr>
        <p:grpSpPr bwMode="auto">
          <a:xfrm>
            <a:off x="5491163" y="2249488"/>
            <a:ext cx="2371725" cy="2224087"/>
            <a:chOff x="0" y="0"/>
            <a:chExt cx="1494" cy="1401"/>
          </a:xfrm>
        </p:grpSpPr>
        <p:sp>
          <p:nvSpPr>
            <p:cNvPr id="67598" name="Line 14"/>
            <p:cNvSpPr>
              <a:spLocks noChangeShapeType="1"/>
            </p:cNvSpPr>
            <p:nvPr/>
          </p:nvSpPr>
          <p:spPr bwMode="auto">
            <a:xfrm flipV="1">
              <a:off x="0" y="194"/>
              <a:ext cx="1198" cy="1207"/>
            </a:xfrm>
            <a:prstGeom prst="line">
              <a:avLst/>
            </a:prstGeom>
            <a:noFill/>
            <a:ln w="38100">
              <a:solidFill>
                <a:srgbClr val="00B05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7599" name="Text Box 15"/>
            <p:cNvSpPr txBox="1">
              <a:spLocks noChangeArrowheads="1"/>
            </p:cNvSpPr>
            <p:nvPr/>
          </p:nvSpPr>
          <p:spPr bwMode="auto">
            <a:xfrm>
              <a:off x="1137" y="0"/>
              <a:ext cx="357" cy="2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S</a:t>
              </a:r>
              <a:endParaRPr lang="en-US" altLang="zh-CN" sz="2400" b="1" baseline="-25000">
                <a:ea typeface="宋体" panose="02010600030101010101" pitchFamily="2" charset="-122"/>
              </a:endParaRPr>
            </a:p>
          </p:txBody>
        </p:sp>
      </p:grpSp>
      <p:grpSp>
        <p:nvGrpSpPr>
          <p:cNvPr id="67600" name="Group 16"/>
          <p:cNvGrpSpPr>
            <a:grpSpLocks/>
          </p:cNvGrpSpPr>
          <p:nvPr/>
        </p:nvGrpSpPr>
        <p:grpSpPr bwMode="auto">
          <a:xfrm>
            <a:off x="3543300" y="3371850"/>
            <a:ext cx="3084513" cy="2201863"/>
            <a:chOff x="0" y="0"/>
            <a:chExt cx="1943" cy="1387"/>
          </a:xfrm>
        </p:grpSpPr>
        <p:sp>
          <p:nvSpPr>
            <p:cNvPr id="67601" name="Text Box 17"/>
            <p:cNvSpPr txBox="1">
              <a:spLocks noChangeArrowheads="1"/>
            </p:cNvSpPr>
            <p:nvPr/>
          </p:nvSpPr>
          <p:spPr bwMode="auto">
            <a:xfrm>
              <a:off x="0" y="0"/>
              <a:ext cx="3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1</a:t>
              </a:r>
            </a:p>
          </p:txBody>
        </p:sp>
        <p:sp>
          <p:nvSpPr>
            <p:cNvPr id="67602" name="Text Box 18"/>
            <p:cNvSpPr txBox="1">
              <a:spLocks noChangeArrowheads="1"/>
            </p:cNvSpPr>
            <p:nvPr/>
          </p:nvSpPr>
          <p:spPr bwMode="auto">
            <a:xfrm>
              <a:off x="1598" y="1099"/>
              <a:ext cx="3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1</a:t>
              </a:r>
            </a:p>
          </p:txBody>
        </p:sp>
        <p:grpSp>
          <p:nvGrpSpPr>
            <p:cNvPr id="67603" name="Group 19"/>
            <p:cNvGrpSpPr>
              <a:grpSpLocks/>
            </p:cNvGrpSpPr>
            <p:nvPr/>
          </p:nvGrpSpPr>
          <p:grpSpPr bwMode="auto">
            <a:xfrm>
              <a:off x="385" y="146"/>
              <a:ext cx="1387" cy="955"/>
              <a:chOff x="0" y="0"/>
              <a:chExt cx="795" cy="646"/>
            </a:xfrm>
          </p:grpSpPr>
          <p:sp>
            <p:nvSpPr>
              <p:cNvPr id="67604" name="Line 20"/>
              <p:cNvSpPr>
                <a:spLocks noChangeShapeType="1"/>
              </p:cNvSpPr>
              <p:nvPr/>
            </p:nvSpPr>
            <p:spPr bwMode="auto">
              <a:xfrm>
                <a:off x="0" y="0"/>
                <a:ext cx="795" cy="0"/>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7605" name="Line 21"/>
              <p:cNvSpPr>
                <a:spLocks noChangeShapeType="1"/>
              </p:cNvSpPr>
              <p:nvPr/>
            </p:nvSpPr>
            <p:spPr bwMode="auto">
              <a:xfrm>
                <a:off x="795" y="1"/>
                <a:ext cx="0" cy="645"/>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67606" name="Oval 22"/>
            <p:cNvSpPr>
              <a:spLocks noChangeArrowheads="1"/>
            </p:cNvSpPr>
            <p:nvPr/>
          </p:nvSpPr>
          <p:spPr bwMode="auto">
            <a:xfrm>
              <a:off x="1731" y="102"/>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grpSp>
        <p:nvGrpSpPr>
          <p:cNvPr id="67607" name="Group 23"/>
          <p:cNvGrpSpPr>
            <a:grpSpLocks/>
          </p:cNvGrpSpPr>
          <p:nvPr/>
        </p:nvGrpSpPr>
        <p:grpSpPr bwMode="auto">
          <a:xfrm>
            <a:off x="4613275" y="1846263"/>
            <a:ext cx="1474788" cy="3125787"/>
            <a:chOff x="0" y="0"/>
            <a:chExt cx="929" cy="1969"/>
          </a:xfrm>
        </p:grpSpPr>
        <p:sp>
          <p:nvSpPr>
            <p:cNvPr id="67608" name="Line 24"/>
            <p:cNvSpPr>
              <a:spLocks noChangeShapeType="1"/>
            </p:cNvSpPr>
            <p:nvPr/>
          </p:nvSpPr>
          <p:spPr bwMode="auto">
            <a:xfrm>
              <a:off x="168" y="250"/>
              <a:ext cx="761" cy="1719"/>
            </a:xfrm>
            <a:prstGeom prst="line">
              <a:avLst/>
            </a:prstGeom>
            <a:noFill/>
            <a:ln w="38100">
              <a:solidFill>
                <a:srgbClr val="CC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7609" name="Text Box 25"/>
            <p:cNvSpPr txBox="1">
              <a:spLocks noChangeArrowheads="1"/>
            </p:cNvSpPr>
            <p:nvPr/>
          </p:nvSpPr>
          <p:spPr bwMode="auto">
            <a:xfrm>
              <a:off x="0" y="0"/>
              <a:ext cx="41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D</a:t>
              </a:r>
              <a:r>
                <a:rPr lang="en-US" altLang="zh-CN" sz="2400" b="1" baseline="-25000">
                  <a:ea typeface="宋体" panose="02010600030101010101" pitchFamily="2" charset="-122"/>
                </a:rPr>
                <a:t>2</a:t>
              </a:r>
            </a:p>
          </p:txBody>
        </p:sp>
      </p:grpSp>
      <p:grpSp>
        <p:nvGrpSpPr>
          <p:cNvPr id="67610" name="Group 26"/>
          <p:cNvGrpSpPr>
            <a:grpSpLocks/>
          </p:cNvGrpSpPr>
          <p:nvPr/>
        </p:nvGrpSpPr>
        <p:grpSpPr bwMode="auto">
          <a:xfrm>
            <a:off x="3533775" y="3965575"/>
            <a:ext cx="2492375" cy="1603375"/>
            <a:chOff x="0" y="0"/>
            <a:chExt cx="1570" cy="1010"/>
          </a:xfrm>
        </p:grpSpPr>
        <p:sp>
          <p:nvSpPr>
            <p:cNvPr id="67611" name="Text Box 27"/>
            <p:cNvSpPr txBox="1">
              <a:spLocks noChangeArrowheads="1"/>
            </p:cNvSpPr>
            <p:nvPr/>
          </p:nvSpPr>
          <p:spPr bwMode="auto">
            <a:xfrm>
              <a:off x="0" y="0"/>
              <a:ext cx="3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2</a:t>
              </a:r>
            </a:p>
          </p:txBody>
        </p:sp>
        <p:sp>
          <p:nvSpPr>
            <p:cNvPr id="67612" name="Text Box 28"/>
            <p:cNvSpPr txBox="1">
              <a:spLocks noChangeArrowheads="1"/>
            </p:cNvSpPr>
            <p:nvPr/>
          </p:nvSpPr>
          <p:spPr bwMode="auto">
            <a:xfrm>
              <a:off x="1200" y="722"/>
              <a:ext cx="3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2</a:t>
              </a:r>
            </a:p>
          </p:txBody>
        </p:sp>
        <p:grpSp>
          <p:nvGrpSpPr>
            <p:cNvPr id="67613" name="Group 29"/>
            <p:cNvGrpSpPr>
              <a:grpSpLocks/>
            </p:cNvGrpSpPr>
            <p:nvPr/>
          </p:nvGrpSpPr>
          <p:grpSpPr bwMode="auto">
            <a:xfrm>
              <a:off x="381" y="147"/>
              <a:ext cx="1006" cy="583"/>
              <a:chOff x="0" y="0"/>
              <a:chExt cx="795" cy="646"/>
            </a:xfrm>
          </p:grpSpPr>
          <p:sp>
            <p:nvSpPr>
              <p:cNvPr id="67614" name="Line 30"/>
              <p:cNvSpPr>
                <a:spLocks noChangeShapeType="1"/>
              </p:cNvSpPr>
              <p:nvPr/>
            </p:nvSpPr>
            <p:spPr bwMode="auto">
              <a:xfrm>
                <a:off x="0" y="0"/>
                <a:ext cx="795" cy="0"/>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7615" name="Line 31"/>
              <p:cNvSpPr>
                <a:spLocks noChangeShapeType="1"/>
              </p:cNvSpPr>
              <p:nvPr/>
            </p:nvSpPr>
            <p:spPr bwMode="auto">
              <a:xfrm>
                <a:off x="795" y="1"/>
                <a:ext cx="0" cy="645"/>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67616" name="Oval 32"/>
            <p:cNvSpPr>
              <a:spLocks noChangeArrowheads="1"/>
            </p:cNvSpPr>
            <p:nvPr/>
          </p:nvSpPr>
          <p:spPr bwMode="auto">
            <a:xfrm>
              <a:off x="1344" y="100"/>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sp>
        <p:nvSpPr>
          <p:cNvPr id="67617" name="Line 33"/>
          <p:cNvSpPr>
            <a:spLocks noChangeShapeType="1"/>
          </p:cNvSpPr>
          <p:nvPr/>
        </p:nvSpPr>
        <p:spPr bwMode="auto">
          <a:xfrm flipH="1">
            <a:off x="5068888" y="2570163"/>
            <a:ext cx="755650" cy="0"/>
          </a:xfrm>
          <a:prstGeom prst="line">
            <a:avLst/>
          </a:prstGeom>
          <a:noFill/>
          <a:ln w="38100">
            <a:solidFill>
              <a:srgbClr val="008080"/>
            </a:solidFill>
            <a:round/>
            <a:headE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67618" name="Line 34"/>
          <p:cNvSpPr>
            <a:spLocks noChangeShapeType="1"/>
          </p:cNvSpPr>
          <p:nvPr/>
        </p:nvSpPr>
        <p:spPr bwMode="auto">
          <a:xfrm flipH="1">
            <a:off x="5754688" y="5118100"/>
            <a:ext cx="595312" cy="0"/>
          </a:xfrm>
          <a:prstGeom prst="line">
            <a:avLst/>
          </a:prstGeom>
          <a:noFill/>
          <a:ln w="38100">
            <a:solidFill>
              <a:srgbClr val="008080"/>
            </a:solidFill>
            <a:round/>
            <a:headE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67619" name="Line 35"/>
          <p:cNvSpPr>
            <a:spLocks noChangeShapeType="1"/>
          </p:cNvSpPr>
          <p:nvPr/>
        </p:nvSpPr>
        <p:spPr bwMode="auto">
          <a:xfrm rot="16200000" flipH="1">
            <a:off x="3861594" y="3909219"/>
            <a:ext cx="595312" cy="0"/>
          </a:xfrm>
          <a:prstGeom prst="line">
            <a:avLst/>
          </a:prstGeom>
          <a:noFill/>
          <a:ln w="38100">
            <a:solidFill>
              <a:srgbClr val="008080"/>
            </a:solidFill>
            <a:round/>
            <a:headE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67620" name="Text Box 36"/>
          <p:cNvSpPr txBox="1">
            <a:spLocks noChangeArrowheads="1"/>
          </p:cNvSpPr>
          <p:nvPr/>
        </p:nvSpPr>
        <p:spPr bwMode="auto">
          <a:xfrm>
            <a:off x="589121" y="1502569"/>
            <a:ext cx="20193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600" dirty="0">
                <a:solidFill>
                  <a:srgbClr val="0000FF"/>
                </a:solidFill>
                <a:ea typeface="宋体" panose="02010600030101010101" pitchFamily="2" charset="-122"/>
              </a:rPr>
              <a:t>教育减少对毒品的需求.</a:t>
            </a:r>
          </a:p>
        </p:txBody>
      </p:sp>
      <p:sp>
        <p:nvSpPr>
          <p:cNvPr id="67621" name="Text Box 37"/>
          <p:cNvSpPr txBox="1">
            <a:spLocks noChangeArrowheads="1"/>
          </p:cNvSpPr>
          <p:nvPr/>
        </p:nvSpPr>
        <p:spPr bwMode="auto">
          <a:xfrm>
            <a:off x="558800" y="2501900"/>
            <a:ext cx="249078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400" dirty="0">
                <a:ea typeface="宋体" panose="02010600030101010101" pitchFamily="2" charset="-122"/>
              </a:rPr>
              <a:t>价格与需求量都下降</a:t>
            </a:r>
          </a:p>
        </p:txBody>
      </p:sp>
      <p:sp>
        <p:nvSpPr>
          <p:cNvPr id="67622" name="Text Box 38"/>
          <p:cNvSpPr txBox="1">
            <a:spLocks noChangeArrowheads="1"/>
          </p:cNvSpPr>
          <p:nvPr/>
        </p:nvSpPr>
        <p:spPr bwMode="auto">
          <a:xfrm>
            <a:off x="587375" y="3613150"/>
            <a:ext cx="2492375" cy="2052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30000"/>
              </a:lnSpc>
              <a:spcBef>
                <a:spcPct val="50000"/>
              </a:spcBef>
            </a:pPr>
            <a:r>
              <a:rPr lang="zh-CN" sz="2600" dirty="0">
                <a:ea typeface="宋体" panose="02010600030101010101" pitchFamily="2" charset="-122"/>
              </a:rPr>
              <a:t>结果：</a:t>
            </a:r>
            <a:r>
              <a:rPr lang="zh-CN" sz="2400" dirty="0">
                <a:solidFill>
                  <a:srgbClr val="0000FF"/>
                </a:solidFill>
                <a:ea typeface="宋体" panose="02010600030101010101" pitchFamily="2" charset="-122"/>
              </a:rPr>
              <a:t>在毒品上的总支出和与毒品相关的犯罪都减少了</a:t>
            </a:r>
          </a:p>
        </p:txBody>
      </p:sp>
      <p:sp>
        <p:nvSpPr>
          <p:cNvPr id="67623" name="Rectangle 39"/>
          <p:cNvSpPr>
            <a:spLocks noChangeArrowheads="1"/>
          </p:cNvSpPr>
          <p:nvPr/>
        </p:nvSpPr>
        <p:spPr bwMode="auto">
          <a:xfrm>
            <a:off x="4157663" y="3606800"/>
            <a:ext cx="2190750" cy="1500188"/>
          </a:xfrm>
          <a:prstGeom prst="rect">
            <a:avLst/>
          </a:prstGeom>
          <a:solidFill>
            <a:srgbClr val="FF0000">
              <a:alpha val="35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nvGrpSpPr>
          <p:cNvPr id="67624" name="Group 40"/>
          <p:cNvGrpSpPr>
            <a:grpSpLocks/>
          </p:cNvGrpSpPr>
          <p:nvPr/>
        </p:nvGrpSpPr>
        <p:grpSpPr bwMode="auto">
          <a:xfrm>
            <a:off x="6273800" y="3241675"/>
            <a:ext cx="2541588" cy="1016000"/>
            <a:chOff x="0" y="0"/>
            <a:chExt cx="1601" cy="640"/>
          </a:xfrm>
        </p:grpSpPr>
        <p:sp>
          <p:nvSpPr>
            <p:cNvPr id="67625" name="Text Box 41"/>
            <p:cNvSpPr txBox="1">
              <a:spLocks noChangeArrowheads="1"/>
            </p:cNvSpPr>
            <p:nvPr/>
          </p:nvSpPr>
          <p:spPr bwMode="auto">
            <a:xfrm>
              <a:off x="515" y="0"/>
              <a:ext cx="1086" cy="640"/>
            </a:xfrm>
            <a:prstGeom prst="rect">
              <a:avLst/>
            </a:prstGeom>
            <a:solidFill>
              <a:srgbClr val="FF0000">
                <a:alpha val="35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000">
                  <a:ea typeface="宋体" panose="02010600030101010101" pitchFamily="2" charset="-122"/>
                </a:rPr>
                <a:t>与毒品相关的犯罪的最初价值</a:t>
              </a:r>
            </a:p>
          </p:txBody>
        </p:sp>
        <p:sp>
          <p:nvSpPr>
            <p:cNvPr id="67626" name="Line 42"/>
            <p:cNvSpPr>
              <a:spLocks noChangeShapeType="1"/>
            </p:cNvSpPr>
            <p:nvPr/>
          </p:nvSpPr>
          <p:spPr bwMode="auto">
            <a:xfrm flipV="1">
              <a:off x="0" y="456"/>
              <a:ext cx="509" cy="18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1600"/>
            </a:p>
          </p:txBody>
        </p:sp>
      </p:grpSp>
      <p:sp>
        <p:nvSpPr>
          <p:cNvPr id="67627" name="Rectangle 44"/>
          <p:cNvSpPr>
            <a:spLocks noChangeArrowheads="1"/>
          </p:cNvSpPr>
          <p:nvPr/>
        </p:nvSpPr>
        <p:spPr bwMode="auto">
          <a:xfrm>
            <a:off x="4167188" y="4208463"/>
            <a:ext cx="1573212" cy="89852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nvGrpSpPr>
          <p:cNvPr id="67628" name="Group 44"/>
          <p:cNvGrpSpPr>
            <a:grpSpLocks/>
          </p:cNvGrpSpPr>
          <p:nvPr/>
        </p:nvGrpSpPr>
        <p:grpSpPr bwMode="auto">
          <a:xfrm>
            <a:off x="4394200" y="1136651"/>
            <a:ext cx="2724150" cy="3157538"/>
            <a:chOff x="0" y="226"/>
            <a:chExt cx="1716" cy="1989"/>
          </a:xfrm>
        </p:grpSpPr>
        <p:sp>
          <p:nvSpPr>
            <p:cNvPr id="67629" name="Text Box 46"/>
            <p:cNvSpPr txBox="1">
              <a:spLocks noChangeArrowheads="1"/>
            </p:cNvSpPr>
            <p:nvPr/>
          </p:nvSpPr>
          <p:spPr bwMode="auto">
            <a:xfrm>
              <a:off x="0" y="226"/>
              <a:ext cx="1716" cy="446"/>
            </a:xfrm>
            <a:prstGeom prst="rect">
              <a:avLst/>
            </a:prstGeom>
            <a:solidFill>
              <a:srgbClr val="FFFF00">
                <a:alpha val="35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000" dirty="0">
                  <a:ea typeface="宋体" panose="02010600030101010101" pitchFamily="2" charset="-122"/>
                </a:rPr>
                <a:t>与毒品相关的犯罪的新价值</a:t>
              </a:r>
            </a:p>
          </p:txBody>
        </p:sp>
        <p:sp>
          <p:nvSpPr>
            <p:cNvPr id="67630" name="Line 47"/>
            <p:cNvSpPr>
              <a:spLocks noChangeShapeType="1"/>
            </p:cNvSpPr>
            <p:nvPr/>
          </p:nvSpPr>
          <p:spPr bwMode="auto">
            <a:xfrm flipH="1">
              <a:off x="352" y="514"/>
              <a:ext cx="376" cy="170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Tree>
    <p:extLst>
      <p:ext uri="{BB962C8B-B14F-4D97-AF65-F5344CB8AC3E}">
        <p14:creationId xmlns:p14="http://schemas.microsoft.com/office/powerpoint/2010/main" val="119549613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7620"/>
                                        </p:tgtEl>
                                        <p:attrNameLst>
                                          <p:attrName>style.visibility</p:attrName>
                                        </p:attrNameLst>
                                      </p:cBhvr>
                                      <p:to>
                                        <p:strVal val="visible"/>
                                      </p:to>
                                    </p:set>
                                    <p:animEffect transition="in" filter="wipe(left)">
                                      <p:cBhvr>
                                        <p:cTn id="7" dur="500"/>
                                        <p:tgtEl>
                                          <p:spTgt spid="676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7617"/>
                                        </p:tgtEl>
                                        <p:attrNameLst>
                                          <p:attrName>style.visibility</p:attrName>
                                        </p:attrNameLst>
                                      </p:cBhvr>
                                      <p:to>
                                        <p:strVal val="visible"/>
                                      </p:to>
                                    </p:set>
                                    <p:animEffect transition="in" filter="wipe(right)">
                                      <p:cBhvr>
                                        <p:cTn id="12" dur="500"/>
                                        <p:tgtEl>
                                          <p:spTgt spid="67617"/>
                                        </p:tgtEl>
                                      </p:cBhvr>
                                    </p:animEffect>
                                  </p:childTnLst>
                                </p:cTn>
                              </p:par>
                            </p:childTnLst>
                          </p:cTn>
                        </p:par>
                        <p:par>
                          <p:cTn id="13" fill="hold" nodeType="afterGroup">
                            <p:stCondLst>
                              <p:cond delay="500"/>
                            </p:stCondLst>
                            <p:childTnLst>
                              <p:par>
                                <p:cTn id="14" presetID="18" presetClass="entr" presetSubtype="6" fill="hold" nodeType="afterEffect">
                                  <p:stCondLst>
                                    <p:cond delay="0"/>
                                  </p:stCondLst>
                                  <p:childTnLst>
                                    <p:set>
                                      <p:cBhvr>
                                        <p:cTn id="15" dur="1" fill="hold">
                                          <p:stCondLst>
                                            <p:cond delay="0"/>
                                          </p:stCondLst>
                                        </p:cTn>
                                        <p:tgtEl>
                                          <p:spTgt spid="67607"/>
                                        </p:tgtEl>
                                        <p:attrNameLst>
                                          <p:attrName>style.visibility</p:attrName>
                                        </p:attrNameLst>
                                      </p:cBhvr>
                                      <p:to>
                                        <p:strVal val="visible"/>
                                      </p:to>
                                    </p:set>
                                    <p:animEffect transition="in" filter="strips(downRight)">
                                      <p:cBhvr>
                                        <p:cTn id="16" dur="500"/>
                                        <p:tgtEl>
                                          <p:spTgt spid="6760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67621"/>
                                        </p:tgtEl>
                                        <p:attrNameLst>
                                          <p:attrName>style.visibility</p:attrName>
                                        </p:attrNameLst>
                                      </p:cBhvr>
                                      <p:to>
                                        <p:strVal val="visible"/>
                                      </p:to>
                                    </p:set>
                                    <p:animEffect transition="in" filter="wipe(left)">
                                      <p:cBhvr>
                                        <p:cTn id="21" dur="500"/>
                                        <p:tgtEl>
                                          <p:spTgt spid="6762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67619"/>
                                        </p:tgtEl>
                                        <p:attrNameLst>
                                          <p:attrName>style.visibility</p:attrName>
                                        </p:attrNameLst>
                                      </p:cBhvr>
                                      <p:to>
                                        <p:strVal val="visible"/>
                                      </p:to>
                                    </p:set>
                                    <p:animEffect transition="in" filter="wipe(up)">
                                      <p:cBhvr>
                                        <p:cTn id="26" dur="500"/>
                                        <p:tgtEl>
                                          <p:spTgt spid="67619"/>
                                        </p:tgtEl>
                                      </p:cBhvr>
                                    </p:animEffect>
                                  </p:childTnLst>
                                </p:cTn>
                              </p:par>
                            </p:childTnLst>
                          </p:cTn>
                        </p:par>
                        <p:par>
                          <p:cTn id="27" fill="hold" nodeType="afterGroup">
                            <p:stCondLst>
                              <p:cond delay="500"/>
                            </p:stCondLst>
                            <p:childTnLst>
                              <p:par>
                                <p:cTn id="28" presetID="18" presetClass="entr" presetSubtype="6" fill="hold" nodeType="afterEffect">
                                  <p:stCondLst>
                                    <p:cond delay="0"/>
                                  </p:stCondLst>
                                  <p:childTnLst>
                                    <p:set>
                                      <p:cBhvr>
                                        <p:cTn id="29" dur="1" fill="hold">
                                          <p:stCondLst>
                                            <p:cond delay="0"/>
                                          </p:stCondLst>
                                        </p:cTn>
                                        <p:tgtEl>
                                          <p:spTgt spid="67610"/>
                                        </p:tgtEl>
                                        <p:attrNameLst>
                                          <p:attrName>style.visibility</p:attrName>
                                        </p:attrNameLst>
                                      </p:cBhvr>
                                      <p:to>
                                        <p:strVal val="visible"/>
                                      </p:to>
                                    </p:set>
                                    <p:animEffect transition="in" filter="strips(downRight)">
                                      <p:cBhvr>
                                        <p:cTn id="30" dur="500"/>
                                        <p:tgtEl>
                                          <p:spTgt spid="67610"/>
                                        </p:tgtEl>
                                      </p:cBhvr>
                                    </p:animEffect>
                                  </p:childTnLst>
                                </p:cTn>
                              </p:par>
                            </p:childTnLst>
                          </p:cTn>
                        </p:par>
                        <p:par>
                          <p:cTn id="31" fill="hold" nodeType="afterGroup">
                            <p:stCondLst>
                              <p:cond delay="1000"/>
                            </p:stCondLst>
                            <p:childTnLst>
                              <p:par>
                                <p:cTn id="32" presetID="22" presetClass="entr" presetSubtype="2" fill="hold" grpId="0" nodeType="afterEffect">
                                  <p:stCondLst>
                                    <p:cond delay="0"/>
                                  </p:stCondLst>
                                  <p:childTnLst>
                                    <p:set>
                                      <p:cBhvr>
                                        <p:cTn id="33" dur="1" fill="hold">
                                          <p:stCondLst>
                                            <p:cond delay="0"/>
                                          </p:stCondLst>
                                        </p:cTn>
                                        <p:tgtEl>
                                          <p:spTgt spid="67618"/>
                                        </p:tgtEl>
                                        <p:attrNameLst>
                                          <p:attrName>style.visibility</p:attrName>
                                        </p:attrNameLst>
                                      </p:cBhvr>
                                      <p:to>
                                        <p:strVal val="visible"/>
                                      </p:to>
                                    </p:set>
                                    <p:animEffect transition="in" filter="wipe(right)">
                                      <p:cBhvr>
                                        <p:cTn id="34" dur="500"/>
                                        <p:tgtEl>
                                          <p:spTgt spid="6761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nodeType="clickEffect">
                                  <p:stCondLst>
                                    <p:cond delay="0"/>
                                  </p:stCondLst>
                                  <p:childTnLst>
                                    <p:set>
                                      <p:cBhvr>
                                        <p:cTn id="38" dur="1" fill="hold">
                                          <p:stCondLst>
                                            <p:cond delay="0"/>
                                          </p:stCondLst>
                                        </p:cTn>
                                        <p:tgtEl>
                                          <p:spTgt spid="67628"/>
                                        </p:tgtEl>
                                        <p:attrNameLst>
                                          <p:attrName>style.visibility</p:attrName>
                                        </p:attrNameLst>
                                      </p:cBhvr>
                                      <p:to>
                                        <p:strVal val="visible"/>
                                      </p:to>
                                    </p:set>
                                    <p:animEffect transition="in" filter="dissolve">
                                      <p:cBhvr>
                                        <p:cTn id="39" dur="500"/>
                                        <p:tgtEl>
                                          <p:spTgt spid="67628"/>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67627"/>
                                        </p:tgtEl>
                                        <p:attrNameLst>
                                          <p:attrName>style.visibility</p:attrName>
                                        </p:attrNameLst>
                                      </p:cBhvr>
                                      <p:to>
                                        <p:strVal val="visible"/>
                                      </p:to>
                                    </p:set>
                                    <p:animEffect transition="in" filter="dissolve">
                                      <p:cBhvr>
                                        <p:cTn id="42" dur="500"/>
                                        <p:tgtEl>
                                          <p:spTgt spid="67627"/>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67622"/>
                                        </p:tgtEl>
                                        <p:attrNameLst>
                                          <p:attrName>style.visibility</p:attrName>
                                        </p:attrNameLst>
                                      </p:cBhvr>
                                      <p:to>
                                        <p:strVal val="visible"/>
                                      </p:to>
                                    </p:set>
                                    <p:animEffect transition="in" filter="wipe(left)">
                                      <p:cBhvr>
                                        <p:cTn id="45" dur="500"/>
                                        <p:tgtEl>
                                          <p:spTgt spid="676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17" grpId="0" animBg="1"/>
      <p:bldP spid="67618" grpId="0" animBg="1"/>
      <p:bldP spid="67619" grpId="0" animBg="1"/>
      <p:bldP spid="67620" grpId="0" autoUpdateAnimBg="0"/>
      <p:bldP spid="67621" grpId="0" autoUpdateAnimBg="0"/>
      <p:bldP spid="67622" grpId="0" autoUpdateAnimBg="0"/>
      <p:bldP spid="67627"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691680" y="1268760"/>
            <a:ext cx="6552728" cy="1077218"/>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0800000" scaled="1"/>
            <a:tileRect/>
          </a:gradFill>
        </p:spPr>
        <p:txBody>
          <a:bodyPr wrap="square" rtlCol="0">
            <a:spAutoFit/>
          </a:bodyPr>
          <a:lstStyle/>
          <a:p>
            <a:r>
              <a:rPr lang="zh-CN" altLang="en-US" sz="3200" b="1" dirty="0">
                <a:solidFill>
                  <a:srgbClr val="0000FF"/>
                </a:solidFill>
              </a:rPr>
              <a:t>案例探究：用弹性原理来解释</a:t>
            </a:r>
            <a:endParaRPr lang="en-US" altLang="zh-CN" sz="3200" b="1" dirty="0">
              <a:solidFill>
                <a:srgbClr val="0000FF"/>
              </a:solidFill>
            </a:endParaRPr>
          </a:p>
          <a:p>
            <a:r>
              <a:rPr lang="en-US" altLang="zh-CN" sz="3200" b="1" dirty="0">
                <a:solidFill>
                  <a:srgbClr val="0000FF"/>
                </a:solidFill>
              </a:rPr>
              <a:t>                           </a:t>
            </a:r>
            <a:r>
              <a:rPr lang="zh-CN" altLang="en-US" sz="3200" b="1" dirty="0">
                <a:solidFill>
                  <a:srgbClr val="0000FF"/>
                </a:solidFill>
              </a:rPr>
              <a:t>谷贱伤农的</a:t>
            </a:r>
          </a:p>
        </p:txBody>
      </p:sp>
      <p:sp>
        <p:nvSpPr>
          <p:cNvPr id="3" name="文本框 2"/>
          <p:cNvSpPr txBox="1"/>
          <p:nvPr/>
        </p:nvSpPr>
        <p:spPr>
          <a:xfrm>
            <a:off x="1763688" y="2996952"/>
            <a:ext cx="5472608" cy="1311193"/>
          </a:xfrm>
          <a:prstGeom prst="rect">
            <a:avLst/>
          </a:prstGeom>
          <a:solidFill>
            <a:schemeClr val="bg1"/>
          </a:solidFill>
        </p:spPr>
        <p:txBody>
          <a:bodyPr wrap="square" rtlCol="0">
            <a:spAutoFit/>
          </a:bodyPr>
          <a:lstStyle/>
          <a:p>
            <a:pPr>
              <a:lnSpc>
                <a:spcPct val="150000"/>
              </a:lnSpc>
            </a:pPr>
            <a:r>
              <a:rPr lang="zh-CN" altLang="en-US" sz="2800" b="1" dirty="0"/>
              <a:t>视频</a:t>
            </a:r>
            <a:r>
              <a:rPr lang="en-US" altLang="zh-CN" sz="2800" b="1" dirty="0"/>
              <a:t>1</a:t>
            </a:r>
            <a:r>
              <a:rPr lang="zh-CN" altLang="en-US" sz="2800" b="1" dirty="0"/>
              <a:t>：菜贱伤农</a:t>
            </a:r>
            <a:endParaRPr lang="en-US" altLang="zh-CN" sz="2800" b="1" dirty="0"/>
          </a:p>
          <a:p>
            <a:pPr>
              <a:lnSpc>
                <a:spcPct val="150000"/>
              </a:lnSpc>
            </a:pPr>
            <a:r>
              <a:rPr lang="zh-CN" altLang="en-US" sz="2800" b="1" dirty="0"/>
              <a:t>视频</a:t>
            </a:r>
            <a:r>
              <a:rPr lang="en-US" altLang="zh-CN" sz="2800" b="1" dirty="0"/>
              <a:t>2</a:t>
            </a:r>
            <a:r>
              <a:rPr lang="zh-CN" altLang="en-US" sz="2800" b="1" dirty="0"/>
              <a:t>：印度农民</a:t>
            </a:r>
          </a:p>
        </p:txBody>
      </p:sp>
    </p:spTree>
    <p:extLst>
      <p:ext uri="{BB962C8B-B14F-4D97-AF65-F5344CB8AC3E}">
        <p14:creationId xmlns:p14="http://schemas.microsoft.com/office/powerpoint/2010/main" val="1731997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395535" y="1268760"/>
            <a:ext cx="7992889" cy="4896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accent1"/>
              </a:buClr>
              <a:buSzPct val="65000"/>
              <a:buFont typeface="Wingdings" pitchFamily="2" charset="2"/>
              <a:buNone/>
            </a:pPr>
            <a:r>
              <a:rPr lang="zh-CN" altLang="en-US" sz="2800" b="1" dirty="0">
                <a:latin typeface="Arial" pitchFamily="34" charset="0"/>
                <a:ea typeface="楷体_GB2312" pitchFamily="49" charset="-122"/>
              </a:rPr>
              <a:t>企业在定价时必须考虑产品的价格弹性。</a:t>
            </a:r>
            <a:endParaRPr lang="en-US" altLang="zh-CN" sz="2800" b="1" dirty="0">
              <a:latin typeface="Arial" pitchFamily="34" charset="0"/>
              <a:ea typeface="楷体_GB2312" pitchFamily="49" charset="-122"/>
            </a:endParaRPr>
          </a:p>
          <a:p>
            <a:pPr indent="133350">
              <a:lnSpc>
                <a:spcPct val="130000"/>
              </a:lnSpc>
            </a:pPr>
            <a:r>
              <a:rPr lang="zh-CN" altLang="en-US" sz="2400" dirty="0">
                <a:latin typeface="楷体" pitchFamily="49" charset="-122"/>
                <a:ea typeface="楷体" pitchFamily="49" charset="-122"/>
              </a:rPr>
              <a:t>  某年，福建省某机械厂进口一套设备。据调查，当时有</a:t>
            </a:r>
            <a:r>
              <a:rPr lang="en-US" altLang="zh-CN" sz="2400" dirty="0">
                <a:latin typeface="楷体" pitchFamily="49" charset="-122"/>
                <a:ea typeface="楷体" pitchFamily="49" charset="-122"/>
              </a:rPr>
              <a:t>6</a:t>
            </a:r>
            <a:r>
              <a:rPr lang="zh-CN" altLang="en-US" sz="2400" dirty="0">
                <a:latin typeface="楷体" pitchFamily="49" charset="-122"/>
                <a:ea typeface="楷体" pitchFamily="49" charset="-122"/>
              </a:rPr>
              <a:t>个国家能够生产这种设备，价格在</a:t>
            </a:r>
            <a:r>
              <a:rPr lang="en-US" altLang="zh-CN" sz="2400" dirty="0">
                <a:latin typeface="楷体" pitchFamily="49" charset="-122"/>
                <a:ea typeface="楷体" pitchFamily="49" charset="-122"/>
              </a:rPr>
              <a:t>800---1200</a:t>
            </a:r>
            <a:r>
              <a:rPr lang="zh-CN" altLang="en-US" sz="2400" dirty="0">
                <a:latin typeface="楷体" pitchFamily="49" charset="-122"/>
                <a:ea typeface="楷体" pitchFamily="49" charset="-122"/>
              </a:rPr>
              <a:t>万美元。该厂首先找日本一家企业谈判，开价</a:t>
            </a:r>
            <a:r>
              <a:rPr lang="en-US" altLang="zh-CN" sz="2400" dirty="0">
                <a:latin typeface="楷体" pitchFamily="49" charset="-122"/>
                <a:ea typeface="楷体" pitchFamily="49" charset="-122"/>
              </a:rPr>
              <a:t>800</a:t>
            </a:r>
            <a:r>
              <a:rPr lang="zh-CN" altLang="en-US" sz="2400" dirty="0">
                <a:latin typeface="楷体" pitchFamily="49" charset="-122"/>
                <a:ea typeface="楷体" pitchFamily="49" charset="-122"/>
              </a:rPr>
              <a:t>万，争取</a:t>
            </a:r>
            <a:r>
              <a:rPr lang="en-US" altLang="zh-CN" sz="2400" dirty="0">
                <a:latin typeface="楷体" pitchFamily="49" charset="-122"/>
                <a:ea typeface="楷体" pitchFamily="49" charset="-122"/>
              </a:rPr>
              <a:t>1000</a:t>
            </a:r>
            <a:r>
              <a:rPr lang="zh-CN" altLang="en-US" sz="2400" dirty="0">
                <a:latin typeface="楷体" pitchFamily="49" charset="-122"/>
                <a:ea typeface="楷体" pitchFamily="49" charset="-122"/>
              </a:rPr>
              <a:t>万成交。岂知，第一次谈判，日商就满口答应，并表示可以立即签定合同。厂长心里直打鼓：“日本人这么好说话？其中必定有鬼！”但想来想去，货真价实，无可挑剔，便拍板敲定。</a:t>
            </a:r>
          </a:p>
          <a:p>
            <a:pPr marL="342900" indent="-342900">
              <a:spcBef>
                <a:spcPct val="20000"/>
              </a:spcBef>
              <a:buClr>
                <a:schemeClr val="accent1"/>
              </a:buClr>
              <a:buSzPct val="65000"/>
              <a:buFont typeface="Wingdings" pitchFamily="2" charset="2"/>
              <a:buNone/>
            </a:pPr>
            <a:endParaRPr lang="zh-CN" altLang="en-US" sz="2800" b="1" dirty="0">
              <a:latin typeface="Arial" pitchFamily="34" charset="0"/>
              <a:ea typeface="楷体_GB2312" pitchFamily="49" charset="-122"/>
            </a:endParaRPr>
          </a:p>
        </p:txBody>
      </p:sp>
      <p:sp>
        <p:nvSpPr>
          <p:cNvPr id="2" name="矩形 1"/>
          <p:cNvSpPr/>
          <p:nvPr/>
        </p:nvSpPr>
        <p:spPr>
          <a:xfrm>
            <a:off x="2771800" y="332656"/>
            <a:ext cx="4512774" cy="523220"/>
          </a:xfrm>
          <a:prstGeom prst="rect">
            <a:avLst/>
          </a:prstGeom>
          <a:solidFill>
            <a:srgbClr val="FFC000"/>
          </a:solidFill>
        </p:spPr>
        <p:txBody>
          <a:bodyPr wrap="none">
            <a:spAutoFit/>
          </a:bodyPr>
          <a:lstStyle/>
          <a:p>
            <a:pPr marL="342900" indent="-342900">
              <a:spcBef>
                <a:spcPct val="20000"/>
              </a:spcBef>
              <a:buClr>
                <a:schemeClr val="accent1"/>
              </a:buClr>
              <a:buSzPct val="65000"/>
              <a:buFont typeface="Wingdings" pitchFamily="2" charset="2"/>
              <a:buNone/>
            </a:pPr>
            <a:r>
              <a:rPr lang="zh-CN" altLang="en-US" sz="2800" b="1" dirty="0">
                <a:latin typeface="Arial" pitchFamily="34" charset="0"/>
                <a:ea typeface="楷体_GB2312" pitchFamily="49" charset="-122"/>
              </a:rPr>
              <a:t>应用：用于企业的价格决策</a:t>
            </a:r>
          </a:p>
        </p:txBody>
      </p:sp>
    </p:spTree>
    <p:extLst>
      <p:ext uri="{BB962C8B-B14F-4D97-AF65-F5344CB8AC3E}">
        <p14:creationId xmlns:p14="http://schemas.microsoft.com/office/powerpoint/2010/main" val="40952055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9634">
                                            <p:txEl>
                                              <p:pRg st="0" end="0"/>
                                            </p:txEl>
                                          </p:spTgt>
                                        </p:tgtEl>
                                        <p:attrNameLst>
                                          <p:attrName>style.visibility</p:attrName>
                                        </p:attrNameLst>
                                      </p:cBhvr>
                                      <p:to>
                                        <p:strVal val="visible"/>
                                      </p:to>
                                    </p:set>
                                    <p:anim calcmode="lin" valueType="num">
                                      <p:cBhvr additive="base">
                                        <p:cTn id="7" dur="500" fill="hold"/>
                                        <p:tgtEl>
                                          <p:spTgt spid="6963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963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9634">
                                            <p:txEl>
                                              <p:pRg st="1" end="1"/>
                                            </p:txEl>
                                          </p:spTgt>
                                        </p:tgtEl>
                                        <p:attrNameLst>
                                          <p:attrName>style.visibility</p:attrName>
                                        </p:attrNameLst>
                                      </p:cBhvr>
                                      <p:to>
                                        <p:strVal val="visible"/>
                                      </p:to>
                                    </p:set>
                                    <p:anim calcmode="lin" valueType="num">
                                      <p:cBhvr additive="base">
                                        <p:cTn id="13" dur="500" fill="hold"/>
                                        <p:tgtEl>
                                          <p:spTgt spid="6963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963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539552" y="1027143"/>
            <a:ext cx="7992888" cy="4524315"/>
          </a:xfrm>
          <a:prstGeom prst="rect">
            <a:avLst/>
          </a:prstGeom>
          <a:solidFill>
            <a:schemeClr val="bg1"/>
          </a:solidFill>
          <a:ln w="9525">
            <a:solidFill>
              <a:schemeClr val="hlink"/>
            </a:solidFill>
            <a:miter lim="800000"/>
            <a:headEnd/>
            <a:tailEnd/>
          </a:ln>
        </p:spPr>
        <p:txBody>
          <a:bodyPr wrap="square" anchor="ctr">
            <a:spAutoFit/>
          </a:bodyPr>
          <a:lstStyle/>
          <a:p>
            <a:pPr indent="133350"/>
            <a:r>
              <a:rPr lang="zh-CN" altLang="en-US" sz="2400" dirty="0">
                <a:latin typeface="楷体" pitchFamily="49" charset="-122"/>
                <a:ea typeface="楷体" pitchFamily="49" charset="-122"/>
              </a:rPr>
              <a:t>   设备到货使用一年以后，许多易损零部件需要更换，厂长便请日商按合同供货。日商表示可以，但价格提高一倍（合同并未规定日后供应零部件价格）。厂长心想这是“敲竹杠”，便设法向其他生产同类设备的国家购买这些零部件，但由于不配套，最后被迫以高价向日商购买这些零部件。几年下来，这比当初花</a:t>
            </a:r>
            <a:r>
              <a:rPr lang="en-US" altLang="zh-CN" sz="2400" dirty="0">
                <a:latin typeface="楷体" pitchFamily="49" charset="-122"/>
                <a:ea typeface="楷体" pitchFamily="49" charset="-122"/>
              </a:rPr>
              <a:t>1200</a:t>
            </a:r>
            <a:r>
              <a:rPr lang="zh-CN" altLang="en-US" sz="2400" dirty="0">
                <a:latin typeface="楷体" pitchFamily="49" charset="-122"/>
                <a:ea typeface="楷体" pitchFamily="49" charset="-122"/>
              </a:rPr>
              <a:t>万买还贵。厂长气愤地骂到：“日本人就是鬼！”</a:t>
            </a:r>
          </a:p>
          <a:p>
            <a:pPr indent="133350"/>
            <a:r>
              <a:rPr lang="zh-CN" altLang="en-US" sz="2400" dirty="0">
                <a:latin typeface="楷体" pitchFamily="49" charset="-122"/>
                <a:ea typeface="楷体" pitchFamily="49" charset="-122"/>
              </a:rPr>
              <a:t>   最近，这位厂长在培训中学到需求价格弹性，方才恍然大悟：</a:t>
            </a:r>
            <a:r>
              <a:rPr lang="zh-CN" altLang="en-US" sz="2400" b="1" dirty="0">
                <a:solidFill>
                  <a:srgbClr val="0000FF"/>
                </a:solidFill>
                <a:latin typeface="楷体" pitchFamily="49" charset="-122"/>
                <a:ea typeface="楷体" pitchFamily="49" charset="-122"/>
              </a:rPr>
              <a:t>由于国际市场竞争激烈，成套设备的主机极富弹性，而专用零配件几乎完全无弹性。</a:t>
            </a:r>
            <a:r>
              <a:rPr lang="zh-CN" altLang="en-US" sz="2400" dirty="0">
                <a:latin typeface="楷体" pitchFamily="49" charset="-122"/>
                <a:ea typeface="楷体" pitchFamily="49" charset="-122"/>
              </a:rPr>
              <a:t>因此，日商的销售策略是先在主机上让价，把你套住以后再在零配件上提价，这叫“堤内损失堤外补”。</a:t>
            </a:r>
          </a:p>
        </p:txBody>
      </p:sp>
    </p:spTree>
    <p:extLst>
      <p:ext uri="{BB962C8B-B14F-4D97-AF65-F5344CB8AC3E}">
        <p14:creationId xmlns:p14="http://schemas.microsoft.com/office/powerpoint/2010/main" val="24530705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0658">
                                            <p:bg/>
                                          </p:spTgt>
                                        </p:tgtEl>
                                        <p:attrNameLst>
                                          <p:attrName>style.visibility</p:attrName>
                                        </p:attrNameLst>
                                      </p:cBhvr>
                                      <p:to>
                                        <p:strVal val="visible"/>
                                      </p:to>
                                    </p:set>
                                    <p:animEffect transition="in" filter="blinds(horizontal)">
                                      <p:cBhvr>
                                        <p:cTn id="7" dur="500"/>
                                        <p:tgtEl>
                                          <p:spTgt spid="70658">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0658">
                                            <p:txEl>
                                              <p:pRg st="0" end="0"/>
                                            </p:txEl>
                                          </p:spTgt>
                                        </p:tgtEl>
                                        <p:attrNameLst>
                                          <p:attrName>style.visibility</p:attrName>
                                        </p:attrNameLst>
                                      </p:cBhvr>
                                      <p:to>
                                        <p:strVal val="visible"/>
                                      </p:to>
                                    </p:set>
                                    <p:animEffect transition="in" filter="blinds(horizontal)">
                                      <p:cBhvr>
                                        <p:cTn id="12" dur="500"/>
                                        <p:tgtEl>
                                          <p:spTgt spid="7065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0658">
                                            <p:txEl>
                                              <p:pRg st="1" end="1"/>
                                            </p:txEl>
                                          </p:spTgt>
                                        </p:tgtEl>
                                        <p:attrNameLst>
                                          <p:attrName>style.visibility</p:attrName>
                                        </p:attrNameLst>
                                      </p:cBhvr>
                                      <p:to>
                                        <p:strVal val="visible"/>
                                      </p:to>
                                    </p:set>
                                    <p:animEffect transition="in" filter="blinds(horizontal)">
                                      <p:cBhvr>
                                        <p:cTn id="17" dur="500"/>
                                        <p:tgtEl>
                                          <p:spTgt spid="706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build="p"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2627784" y="548680"/>
            <a:ext cx="4834880" cy="576064"/>
          </a:xfrm>
          <a:solidFill>
            <a:srgbClr val="FFFF00"/>
          </a:solidFill>
        </p:spPr>
        <p:txBody>
          <a:bodyPr/>
          <a:lstStyle/>
          <a:p>
            <a:r>
              <a:rPr lang="zh-CN" altLang="en-US" sz="3600" dirty="0">
                <a:ea typeface="宋体" panose="02010600030101010101" pitchFamily="2" charset="-122"/>
              </a:rPr>
              <a:t>价格弹性由什么决定</a:t>
            </a:r>
            <a:r>
              <a:rPr lang="en-US" altLang="zh-CN" sz="3600" dirty="0">
                <a:ea typeface="宋体" panose="02010600030101010101" pitchFamily="2" charset="-122"/>
              </a:rPr>
              <a:t>?</a:t>
            </a:r>
          </a:p>
        </p:txBody>
      </p:sp>
      <p:sp>
        <p:nvSpPr>
          <p:cNvPr id="25603" name="Rectangle 3"/>
          <p:cNvSpPr>
            <a:spLocks noGrp="1" noChangeArrowheads="1"/>
          </p:cNvSpPr>
          <p:nvPr>
            <p:ph type="body" idx="4294967295"/>
          </p:nvPr>
        </p:nvSpPr>
        <p:spPr>
          <a:xfrm>
            <a:off x="457200" y="1733550"/>
            <a:ext cx="8329612" cy="5124450"/>
          </a:xfrm>
        </p:spPr>
        <p:txBody>
          <a:bodyPr/>
          <a:lstStyle/>
          <a:p>
            <a:pPr marL="0" indent="0">
              <a:lnSpc>
                <a:spcPct val="150000"/>
              </a:lnSpc>
              <a:buFont typeface="Wingdings" panose="05000000000000000000" pitchFamily="2" charset="2"/>
              <a:buNone/>
            </a:pPr>
            <a:r>
              <a:rPr lang="zh-CN" sz="2400" dirty="0">
                <a:ea typeface="宋体" panose="02010600030101010101" pitchFamily="2" charset="-122"/>
              </a:rPr>
              <a:t>为了找到需求价格弹性的决定因素，我们看下面的例子。每个例子都比较了两种物品。</a:t>
            </a:r>
          </a:p>
          <a:p>
            <a:pPr marL="0" indent="0">
              <a:lnSpc>
                <a:spcPct val="150000"/>
              </a:lnSpc>
              <a:buFont typeface="Wingdings" panose="05000000000000000000" pitchFamily="2" charset="2"/>
              <a:buNone/>
            </a:pPr>
            <a:r>
              <a:rPr lang="zh-CN" sz="2400" dirty="0">
                <a:ea typeface="宋体" panose="02010600030101010101" pitchFamily="2" charset="-122"/>
              </a:rPr>
              <a:t>在每个例子中:</a:t>
            </a:r>
          </a:p>
          <a:p>
            <a:pPr marL="522288" lvl="1">
              <a:lnSpc>
                <a:spcPct val="150000"/>
              </a:lnSpc>
              <a:spcBef>
                <a:spcPct val="25000"/>
              </a:spcBef>
            </a:pPr>
            <a:r>
              <a:rPr lang="zh-CN" sz="2400" dirty="0">
                <a:ea typeface="宋体" panose="02010600030101010101" pitchFamily="2" charset="-122"/>
              </a:rPr>
              <a:t>假设</a:t>
            </a:r>
            <a:r>
              <a:rPr lang="zh-CN" sz="2400" b="1" dirty="0">
                <a:solidFill>
                  <a:srgbClr val="0000FF"/>
                </a:solidFill>
                <a:ea typeface="宋体" panose="02010600030101010101" pitchFamily="2" charset="-122"/>
              </a:rPr>
              <a:t>两种物品的价格都上升了20%</a:t>
            </a:r>
          </a:p>
        </p:txBody>
      </p:sp>
      <p:sp>
        <p:nvSpPr>
          <p:cNvPr id="25604"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spTree>
    <p:extLst>
      <p:ext uri="{BB962C8B-B14F-4D97-AF65-F5344CB8AC3E}">
        <p14:creationId xmlns:p14="http://schemas.microsoft.com/office/powerpoint/2010/main" val="1363790056"/>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2915816" y="476672"/>
            <a:ext cx="4176464" cy="761876"/>
          </a:xfrm>
          <a:solidFill>
            <a:srgbClr val="FFFF00"/>
          </a:solidFill>
        </p:spPr>
        <p:txBody>
          <a:bodyPr/>
          <a:lstStyle/>
          <a:p>
            <a:pPr algn="l">
              <a:lnSpc>
                <a:spcPct val="105000"/>
              </a:lnSpc>
            </a:pPr>
            <a:r>
              <a:rPr lang="zh-CN" altLang="en-US" sz="2800" b="1" dirty="0">
                <a:ea typeface="宋体" panose="02010600030101010101" pitchFamily="2" charset="-122"/>
              </a:rPr>
              <a:t>例 </a:t>
            </a:r>
            <a:r>
              <a:rPr lang="en-US" altLang="zh-CN" sz="2800" b="1" dirty="0">
                <a:ea typeface="宋体" panose="02010600030101010101" pitchFamily="2" charset="-122"/>
              </a:rPr>
              <a:t>1</a:t>
            </a:r>
            <a:r>
              <a:rPr lang="zh-CN" altLang="en-US" sz="2800" b="1" dirty="0">
                <a:ea typeface="宋体" panose="02010600030101010101" pitchFamily="2" charset="-122"/>
              </a:rPr>
              <a:t>：谷类早餐与防晒霜</a:t>
            </a:r>
          </a:p>
        </p:txBody>
      </p:sp>
      <p:sp>
        <p:nvSpPr>
          <p:cNvPr id="27651" name="Rectangle 3"/>
          <p:cNvSpPr>
            <a:spLocks noGrp="1" noChangeArrowheads="1"/>
          </p:cNvSpPr>
          <p:nvPr>
            <p:ph type="body" idx="4294967295"/>
          </p:nvPr>
        </p:nvSpPr>
        <p:spPr>
          <a:xfrm>
            <a:off x="457200" y="1308100"/>
            <a:ext cx="8229600" cy="5124450"/>
          </a:xfrm>
        </p:spPr>
        <p:txBody>
          <a:bodyPr/>
          <a:lstStyle/>
          <a:p>
            <a:pPr marL="344488" indent="-344488">
              <a:lnSpc>
                <a:spcPct val="150000"/>
              </a:lnSpc>
            </a:pPr>
            <a:r>
              <a:rPr lang="zh-CN" sz="2400" dirty="0">
                <a:ea typeface="宋体" panose="02010600030101010101" pitchFamily="2" charset="-122"/>
              </a:rPr>
              <a:t>这两种物品的价格都上升20%。哪种物品的需求数量下降的最多？为什么？</a:t>
            </a:r>
          </a:p>
          <a:p>
            <a:pPr marL="744538" lvl="1">
              <a:lnSpc>
                <a:spcPct val="150000"/>
              </a:lnSpc>
              <a:spcBef>
                <a:spcPct val="30000"/>
              </a:spcBef>
            </a:pPr>
            <a:r>
              <a:rPr lang="zh-CN" sz="2400" b="1" dirty="0">
                <a:solidFill>
                  <a:srgbClr val="0000FF"/>
                </a:solidFill>
                <a:ea typeface="宋体" panose="02010600030101010101" pitchFamily="2" charset="-122"/>
              </a:rPr>
              <a:t>谷类早餐</a:t>
            </a:r>
            <a:r>
              <a:rPr lang="zh-CN" sz="2400" dirty="0">
                <a:ea typeface="宋体" panose="02010600030101010101" pitchFamily="2" charset="-122"/>
              </a:rPr>
              <a:t>有很多相近的替代品（比如，煎饼，</a:t>
            </a:r>
            <a:r>
              <a:rPr lang="zh-CN" altLang="en-US" sz="2400" dirty="0">
                <a:ea typeface="宋体" panose="02010600030101010101" pitchFamily="2" charset="-122"/>
              </a:rPr>
              <a:t>包子</a:t>
            </a:r>
            <a:r>
              <a:rPr lang="zh-CN" sz="2400" dirty="0">
                <a:ea typeface="宋体" panose="02010600030101010101" pitchFamily="2" charset="-122"/>
              </a:rPr>
              <a:t>，</a:t>
            </a:r>
            <a:r>
              <a:rPr lang="zh-CN" altLang="en-US" sz="2400" dirty="0">
                <a:ea typeface="宋体" panose="02010600030101010101" pitchFamily="2" charset="-122"/>
              </a:rPr>
              <a:t>馒头</a:t>
            </a:r>
            <a:r>
              <a:rPr lang="zh-CN" sz="2400" dirty="0">
                <a:ea typeface="宋体" panose="02010600030101010101" pitchFamily="2" charset="-122"/>
              </a:rPr>
              <a:t>等），如果价格上升买者可以很容易购买其他物品   </a:t>
            </a:r>
          </a:p>
          <a:p>
            <a:pPr marL="744538" lvl="1">
              <a:lnSpc>
                <a:spcPct val="150000"/>
              </a:lnSpc>
              <a:spcBef>
                <a:spcPct val="30000"/>
              </a:spcBef>
            </a:pPr>
            <a:r>
              <a:rPr lang="zh-CN" sz="2400" b="1" dirty="0">
                <a:solidFill>
                  <a:srgbClr val="0000FF"/>
                </a:solidFill>
                <a:ea typeface="宋体" panose="02010600030101010101" pitchFamily="2" charset="-122"/>
              </a:rPr>
              <a:t>防晒霜</a:t>
            </a:r>
            <a:r>
              <a:rPr lang="zh-CN" sz="2400" dirty="0">
                <a:ea typeface="宋体" panose="02010600030101010101" pitchFamily="2" charset="-122"/>
              </a:rPr>
              <a:t>没有类似的替代品，如果价格上升，消费者不可能少买太多</a:t>
            </a:r>
          </a:p>
          <a:p>
            <a:pPr marL="344488" indent="-344488">
              <a:lnSpc>
                <a:spcPct val="150000"/>
              </a:lnSpc>
              <a:spcBef>
                <a:spcPct val="40000"/>
              </a:spcBef>
            </a:pPr>
            <a:r>
              <a:rPr lang="zh-CN" sz="2400" dirty="0">
                <a:ea typeface="宋体" panose="02010600030101010101" pitchFamily="2" charset="-122"/>
              </a:rPr>
              <a:t>总结：</a:t>
            </a:r>
            <a:r>
              <a:rPr lang="zh-CN" sz="2400" b="1" dirty="0">
                <a:solidFill>
                  <a:srgbClr val="FF0000"/>
                </a:solidFill>
                <a:ea typeface="宋体" panose="02010600030101010101" pitchFamily="2" charset="-122"/>
              </a:rPr>
              <a:t>有相近替代品的物品的需求往往较富有弹性</a:t>
            </a:r>
          </a:p>
        </p:txBody>
      </p:sp>
      <p:sp>
        <p:nvSpPr>
          <p:cNvPr id="27652"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spTree>
    <p:extLst>
      <p:ext uri="{BB962C8B-B14F-4D97-AF65-F5344CB8AC3E}">
        <p14:creationId xmlns:p14="http://schemas.microsoft.com/office/powerpoint/2010/main" val="76958731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animEffect transition="in" filter="wipe(left)">
                                      <p:cBhvr>
                                        <p:cTn id="7" dur="500"/>
                                        <p:tgtEl>
                                          <p:spTgt spid="2765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7651">
                                            <p:txEl>
                                              <p:pRg st="2" end="2"/>
                                            </p:txEl>
                                          </p:spTgt>
                                        </p:tgtEl>
                                        <p:attrNameLst>
                                          <p:attrName>style.visibility</p:attrName>
                                        </p:attrNameLst>
                                      </p:cBhvr>
                                      <p:to>
                                        <p:strVal val="visible"/>
                                      </p:to>
                                    </p:set>
                                    <p:animEffect transition="in" filter="wipe(left)">
                                      <p:cBhvr>
                                        <p:cTn id="12" dur="500"/>
                                        <p:tgtEl>
                                          <p:spTgt spid="2765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7651">
                                            <p:txEl>
                                              <p:pRg st="3" end="3"/>
                                            </p:txEl>
                                          </p:spTgt>
                                        </p:tgtEl>
                                        <p:attrNameLst>
                                          <p:attrName>style.visibility</p:attrName>
                                        </p:attrNameLst>
                                      </p:cBhvr>
                                      <p:to>
                                        <p:strVal val="visible"/>
                                      </p:to>
                                    </p:set>
                                    <p:animEffect transition="in" filter="wipe(left)">
                                      <p:cBhvr>
                                        <p:cTn id="17" dur="500"/>
                                        <p:tgtEl>
                                          <p:spTgt spid="276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bldLvl="5"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2411760" y="463658"/>
            <a:ext cx="5544616" cy="800323"/>
          </a:xfr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l">
              <a:lnSpc>
                <a:spcPct val="105000"/>
              </a:lnSpc>
            </a:pPr>
            <a:r>
              <a:rPr lang="zh-CN" altLang="en-US" sz="2800" b="1" dirty="0">
                <a:ea typeface="宋体" panose="02010600030101010101" pitchFamily="2" charset="-122"/>
              </a:rPr>
              <a:t>例  </a:t>
            </a:r>
            <a:r>
              <a:rPr lang="en-US" altLang="zh-CN" sz="2800" b="1" dirty="0">
                <a:ea typeface="宋体" panose="02010600030101010101" pitchFamily="2" charset="-122"/>
              </a:rPr>
              <a:t>2</a:t>
            </a:r>
            <a:r>
              <a:rPr lang="zh-CN" altLang="en-US" sz="2800" b="1" dirty="0">
                <a:ea typeface="宋体" panose="02010600030101010101" pitchFamily="2" charset="-122"/>
              </a:rPr>
              <a:t>：“蓝色牛仔裤”与 “衣服”</a:t>
            </a:r>
          </a:p>
        </p:txBody>
      </p:sp>
      <p:sp>
        <p:nvSpPr>
          <p:cNvPr id="29699" name="Rectangle 3"/>
          <p:cNvSpPr>
            <a:spLocks noGrp="1" noChangeArrowheads="1"/>
          </p:cNvSpPr>
          <p:nvPr>
            <p:ph type="body" idx="4294967295"/>
          </p:nvPr>
        </p:nvSpPr>
        <p:spPr>
          <a:xfrm>
            <a:off x="457200" y="1227138"/>
            <a:ext cx="8229600" cy="5210175"/>
          </a:xfrm>
        </p:spPr>
        <p:txBody>
          <a:bodyPr/>
          <a:lstStyle/>
          <a:p>
            <a:pPr marL="344488" indent="-344488">
              <a:lnSpc>
                <a:spcPct val="150000"/>
              </a:lnSpc>
            </a:pPr>
            <a:r>
              <a:rPr lang="zh-CN" sz="2400" dirty="0">
                <a:ea typeface="宋体" panose="02010600030101010101" pitchFamily="2" charset="-122"/>
              </a:rPr>
              <a:t>如果两种物品的价格都上涨20%，哪种物品的需求量下降的最多？为什么？</a:t>
            </a:r>
          </a:p>
          <a:p>
            <a:pPr marL="744538" lvl="1">
              <a:lnSpc>
                <a:spcPct val="150000"/>
              </a:lnSpc>
            </a:pPr>
            <a:r>
              <a:rPr lang="zh-CN" sz="2400" dirty="0">
                <a:ea typeface="宋体" panose="02010600030101010101" pitchFamily="2" charset="-122"/>
              </a:rPr>
              <a:t>定义范围狭窄的物品比如</a:t>
            </a:r>
            <a:r>
              <a:rPr lang="zh-CN" sz="2400" b="1" dirty="0">
                <a:solidFill>
                  <a:srgbClr val="0000FF"/>
                </a:solidFill>
                <a:ea typeface="宋体" panose="02010600030101010101" pitchFamily="2" charset="-122"/>
              </a:rPr>
              <a:t>蓝色牛仔裤</a:t>
            </a:r>
            <a:r>
              <a:rPr lang="zh-CN" sz="2400" dirty="0">
                <a:ea typeface="宋体" panose="02010600030101010101" pitchFamily="2" charset="-122"/>
              </a:rPr>
              <a:t>有很多的替代品（卡其，短裤，Speedos等） </a:t>
            </a:r>
          </a:p>
          <a:p>
            <a:pPr marL="744538" lvl="1">
              <a:lnSpc>
                <a:spcPct val="150000"/>
              </a:lnSpc>
            </a:pPr>
            <a:r>
              <a:rPr lang="zh-CN" sz="2400" dirty="0">
                <a:ea typeface="宋体" panose="02010600030101010101" pitchFamily="2" charset="-122"/>
              </a:rPr>
              <a:t>定义范围宽泛的物品很少有替代品（</a:t>
            </a:r>
            <a:r>
              <a:rPr lang="zh-CN" sz="2400" b="1" dirty="0">
                <a:solidFill>
                  <a:srgbClr val="0000FF"/>
                </a:solidFill>
                <a:ea typeface="宋体" panose="02010600030101010101" pitchFamily="2" charset="-122"/>
              </a:rPr>
              <a:t>衣服</a:t>
            </a:r>
            <a:r>
              <a:rPr lang="zh-CN" sz="2400" dirty="0">
                <a:ea typeface="宋体" panose="02010600030101010101" pitchFamily="2" charset="-122"/>
              </a:rPr>
              <a:t>没有什么替代品，除非是流行裸体的殖民地）</a:t>
            </a:r>
          </a:p>
          <a:p>
            <a:pPr marL="344488" indent="-344488">
              <a:lnSpc>
                <a:spcPct val="150000"/>
              </a:lnSpc>
              <a:spcBef>
                <a:spcPct val="25000"/>
              </a:spcBef>
            </a:pPr>
            <a:r>
              <a:rPr lang="zh-CN" sz="2400" dirty="0">
                <a:ea typeface="宋体" panose="02010600030101010101" pitchFamily="2" charset="-122"/>
              </a:rPr>
              <a:t>总结：</a:t>
            </a:r>
            <a:r>
              <a:rPr lang="zh-CN" sz="2400" b="1" dirty="0">
                <a:solidFill>
                  <a:srgbClr val="FF0000"/>
                </a:solidFill>
                <a:ea typeface="宋体" panose="02010600030101010101" pitchFamily="2" charset="-122"/>
              </a:rPr>
              <a:t>范围小的市场的需求弹性往往大于范围大的市场的需求弹性</a:t>
            </a:r>
            <a:endParaRPr lang="zh-CN" sz="2400" b="1" i="1" dirty="0">
              <a:solidFill>
                <a:srgbClr val="FF0000"/>
              </a:solidFill>
              <a:ea typeface="宋体" panose="02010600030101010101" pitchFamily="2" charset="-122"/>
            </a:endParaRPr>
          </a:p>
        </p:txBody>
      </p:sp>
      <p:sp>
        <p:nvSpPr>
          <p:cNvPr id="29700"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spTree>
    <p:extLst>
      <p:ext uri="{BB962C8B-B14F-4D97-AF65-F5344CB8AC3E}">
        <p14:creationId xmlns:p14="http://schemas.microsoft.com/office/powerpoint/2010/main" val="412330063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animEffect transition="in" filter="wipe(left)">
                                      <p:cBhvr>
                                        <p:cTn id="7" dur="500"/>
                                        <p:tgtEl>
                                          <p:spTgt spid="2969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699">
                                            <p:txEl>
                                              <p:pRg st="2" end="2"/>
                                            </p:txEl>
                                          </p:spTgt>
                                        </p:tgtEl>
                                        <p:attrNameLst>
                                          <p:attrName>style.visibility</p:attrName>
                                        </p:attrNameLst>
                                      </p:cBhvr>
                                      <p:to>
                                        <p:strVal val="visible"/>
                                      </p:to>
                                    </p:set>
                                    <p:animEffect transition="in" filter="wipe(left)">
                                      <p:cBhvr>
                                        <p:cTn id="12" dur="500"/>
                                        <p:tgtEl>
                                          <p:spTgt spid="2969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699">
                                            <p:txEl>
                                              <p:pRg st="3" end="3"/>
                                            </p:txEl>
                                          </p:spTgt>
                                        </p:tgtEl>
                                        <p:attrNameLst>
                                          <p:attrName>style.visibility</p:attrName>
                                        </p:attrNameLst>
                                      </p:cBhvr>
                                      <p:to>
                                        <p:strVal val="visible"/>
                                      </p:to>
                                    </p:set>
                                    <p:animEffect transition="in" filter="wipe(left)">
                                      <p:cBhvr>
                                        <p:cTn id="17" dur="500"/>
                                        <p:tgtEl>
                                          <p:spTgt spid="296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bldLvl="5"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2699792" y="548680"/>
            <a:ext cx="3456384" cy="656307"/>
          </a:xfr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l">
              <a:lnSpc>
                <a:spcPct val="105000"/>
              </a:lnSpc>
            </a:pPr>
            <a:r>
              <a:rPr lang="zh-CN" altLang="en-US" sz="2800" b="1" dirty="0">
                <a:ea typeface="宋体" panose="02010600030101010101" pitchFamily="2" charset="-122"/>
              </a:rPr>
              <a:t>例 </a:t>
            </a:r>
            <a:r>
              <a:rPr lang="en-US" altLang="zh-CN" sz="2800" b="1" dirty="0">
                <a:ea typeface="宋体" panose="02010600030101010101" pitchFamily="2" charset="-122"/>
              </a:rPr>
              <a:t>3</a:t>
            </a:r>
            <a:r>
              <a:rPr lang="zh-CN" altLang="en-US" sz="2800" b="1" dirty="0">
                <a:ea typeface="宋体" panose="02010600030101010101" pitchFamily="2" charset="-122"/>
              </a:rPr>
              <a:t>：胰岛素与游轮</a:t>
            </a:r>
          </a:p>
        </p:txBody>
      </p:sp>
      <p:sp>
        <p:nvSpPr>
          <p:cNvPr id="31747" name="Rectangle 3"/>
          <p:cNvSpPr>
            <a:spLocks noGrp="1" noChangeArrowheads="1"/>
          </p:cNvSpPr>
          <p:nvPr>
            <p:ph type="body" idx="4294967295"/>
          </p:nvPr>
        </p:nvSpPr>
        <p:spPr>
          <a:xfrm>
            <a:off x="457200" y="1308100"/>
            <a:ext cx="8229600" cy="5010150"/>
          </a:xfrm>
        </p:spPr>
        <p:txBody>
          <a:bodyPr/>
          <a:lstStyle/>
          <a:p>
            <a:pPr marL="344488" indent="-344488">
              <a:lnSpc>
                <a:spcPct val="150000"/>
              </a:lnSpc>
            </a:pPr>
            <a:r>
              <a:rPr lang="zh-CN" sz="2400" dirty="0">
                <a:ea typeface="宋体" panose="02010600030101010101" pitchFamily="2" charset="-122"/>
              </a:rPr>
              <a:t>如果两种物品的价格都上涨20%，哪种物品的需求量下降的最多？为什么？</a:t>
            </a:r>
          </a:p>
          <a:p>
            <a:pPr marL="744538" lvl="1">
              <a:lnSpc>
                <a:spcPct val="150000"/>
              </a:lnSpc>
              <a:spcBef>
                <a:spcPct val="30000"/>
              </a:spcBef>
            </a:pPr>
            <a:r>
              <a:rPr lang="zh-CN" sz="2400" dirty="0">
                <a:ea typeface="宋体" panose="02010600030101010101" pitchFamily="2" charset="-122"/>
              </a:rPr>
              <a:t>对数以百万计的</a:t>
            </a:r>
            <a:r>
              <a:rPr lang="zh-CN" sz="2400" b="1" dirty="0">
                <a:solidFill>
                  <a:srgbClr val="0000FF"/>
                </a:solidFill>
                <a:ea typeface="宋体" panose="02010600030101010101" pitchFamily="2" charset="-122"/>
              </a:rPr>
              <a:t>糖尿病患者来说，胰岛素</a:t>
            </a:r>
            <a:r>
              <a:rPr lang="zh-CN" sz="2400" dirty="0">
                <a:ea typeface="宋体" panose="02010600030101010101" pitchFamily="2" charset="-122"/>
              </a:rPr>
              <a:t>是必需品。胰岛素价格的上升基本上不会引起需求的下降 </a:t>
            </a:r>
          </a:p>
          <a:p>
            <a:pPr marL="744538" lvl="1">
              <a:lnSpc>
                <a:spcPct val="150000"/>
              </a:lnSpc>
              <a:spcBef>
                <a:spcPct val="30000"/>
              </a:spcBef>
            </a:pPr>
            <a:r>
              <a:rPr lang="zh-CN" sz="2400" b="1" dirty="0">
                <a:solidFill>
                  <a:srgbClr val="0000FF"/>
                </a:solidFill>
                <a:ea typeface="宋体" panose="02010600030101010101" pitchFamily="2" charset="-122"/>
              </a:rPr>
              <a:t>游轮</a:t>
            </a:r>
            <a:r>
              <a:rPr lang="zh-CN" sz="2400" dirty="0">
                <a:ea typeface="宋体" panose="02010600030101010101" pitchFamily="2" charset="-122"/>
              </a:rPr>
              <a:t>是奢侈品，如果价格上升，有些人会放弃购买  </a:t>
            </a:r>
          </a:p>
          <a:p>
            <a:pPr marL="344488" indent="-344488">
              <a:lnSpc>
                <a:spcPct val="150000"/>
              </a:lnSpc>
            </a:pPr>
            <a:r>
              <a:rPr lang="zh-CN" sz="2400" dirty="0">
                <a:ea typeface="宋体" panose="02010600030101010101" pitchFamily="2" charset="-122"/>
              </a:rPr>
              <a:t>总结：</a:t>
            </a:r>
            <a:r>
              <a:rPr lang="zh-CN" sz="2400" b="1" dirty="0">
                <a:solidFill>
                  <a:srgbClr val="FF0000"/>
                </a:solidFill>
                <a:ea typeface="宋体" panose="02010600030101010101" pitchFamily="2" charset="-122"/>
              </a:rPr>
              <a:t>奢侈品的需求弹性要大于必需品的需求弹性</a:t>
            </a:r>
            <a:endParaRPr lang="zh-CN" sz="2400" b="1" i="1" dirty="0">
              <a:solidFill>
                <a:srgbClr val="FF0000"/>
              </a:solidFill>
              <a:ea typeface="宋体" panose="02010600030101010101" pitchFamily="2" charset="-122"/>
            </a:endParaRPr>
          </a:p>
        </p:txBody>
      </p:sp>
      <p:sp>
        <p:nvSpPr>
          <p:cNvPr id="31748" name="FlagCount" hidden="1">
            <a:hlinkClick r:id="rId2"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spTree>
    <p:extLst>
      <p:ext uri="{BB962C8B-B14F-4D97-AF65-F5344CB8AC3E}">
        <p14:creationId xmlns:p14="http://schemas.microsoft.com/office/powerpoint/2010/main" val="256824395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animEffect transition="in" filter="wipe(left)">
                                      <p:cBhvr>
                                        <p:cTn id="7" dur="500"/>
                                        <p:tgtEl>
                                          <p:spTgt spid="3174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747">
                                            <p:txEl>
                                              <p:pRg st="2" end="2"/>
                                            </p:txEl>
                                          </p:spTgt>
                                        </p:tgtEl>
                                        <p:attrNameLst>
                                          <p:attrName>style.visibility</p:attrName>
                                        </p:attrNameLst>
                                      </p:cBhvr>
                                      <p:to>
                                        <p:strVal val="visible"/>
                                      </p:to>
                                    </p:set>
                                    <p:animEffect transition="in" filter="wipe(left)">
                                      <p:cBhvr>
                                        <p:cTn id="12" dur="500"/>
                                        <p:tgtEl>
                                          <p:spTgt spid="317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1747">
                                            <p:txEl>
                                              <p:pRg st="3" end="3"/>
                                            </p:txEl>
                                          </p:spTgt>
                                        </p:tgtEl>
                                        <p:attrNameLst>
                                          <p:attrName>style.visibility</p:attrName>
                                        </p:attrNameLst>
                                      </p:cBhvr>
                                      <p:to>
                                        <p:strVal val="visible"/>
                                      </p:to>
                                    </p:set>
                                    <p:animEffect transition="in" filter="wipe(left)">
                                      <p:cBhvr>
                                        <p:cTn id="17" dur="500"/>
                                        <p:tgtEl>
                                          <p:spTgt spid="317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bldLvl="5"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2483768" y="476672"/>
            <a:ext cx="5180062" cy="940594"/>
          </a:xfr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l">
              <a:lnSpc>
                <a:spcPct val="105000"/>
              </a:lnSpc>
            </a:pPr>
            <a:r>
              <a:rPr lang="zh-CN" altLang="en-US" sz="2800" b="1">
                <a:ea typeface="宋体" panose="02010600030101010101" pitchFamily="2" charset="-122"/>
              </a:rPr>
              <a:t>例 </a:t>
            </a:r>
            <a:r>
              <a:rPr lang="en-US" altLang="zh-CN" sz="2800" b="1">
                <a:ea typeface="宋体" panose="02010600030101010101" pitchFamily="2" charset="-122"/>
              </a:rPr>
              <a:t>4</a:t>
            </a:r>
            <a:r>
              <a:rPr lang="zh-CN" altLang="en-US" sz="2800" b="1">
                <a:ea typeface="宋体" panose="02010600030101010101" pitchFamily="2" charset="-122"/>
              </a:rPr>
              <a:t>：短期的汽油与长期的汽油</a:t>
            </a:r>
          </a:p>
        </p:txBody>
      </p:sp>
      <p:sp>
        <p:nvSpPr>
          <p:cNvPr id="32771" name="Rectangle 3"/>
          <p:cNvSpPr>
            <a:spLocks noGrp="1" noChangeArrowheads="1"/>
          </p:cNvSpPr>
          <p:nvPr>
            <p:ph type="body" idx="4294967295"/>
          </p:nvPr>
        </p:nvSpPr>
        <p:spPr>
          <a:xfrm>
            <a:off x="371475" y="1804988"/>
            <a:ext cx="8315325" cy="4710112"/>
          </a:xfrm>
        </p:spPr>
        <p:txBody>
          <a:bodyPr/>
          <a:lstStyle/>
          <a:p>
            <a:pPr marL="344488" indent="-344488">
              <a:lnSpc>
                <a:spcPct val="150000"/>
              </a:lnSpc>
            </a:pPr>
            <a:r>
              <a:rPr lang="zh-CN" sz="2400" dirty="0">
                <a:ea typeface="宋体" panose="02010600030101010101" pitchFamily="2" charset="-122"/>
              </a:rPr>
              <a:t>汽油价格上涨20%，短期还是长期的汽油需求量会下降更多？为什么？</a:t>
            </a:r>
          </a:p>
          <a:p>
            <a:pPr marL="744538" lvl="1">
              <a:lnSpc>
                <a:spcPct val="150000"/>
              </a:lnSpc>
              <a:spcBef>
                <a:spcPct val="30000"/>
              </a:spcBef>
            </a:pPr>
            <a:r>
              <a:rPr lang="zh-CN" sz="2400" b="1" dirty="0">
                <a:solidFill>
                  <a:srgbClr val="0000FF"/>
                </a:solidFill>
                <a:ea typeface="宋体" panose="02010600030101010101" pitchFamily="2" charset="-122"/>
              </a:rPr>
              <a:t>短期内</a:t>
            </a:r>
            <a:r>
              <a:rPr lang="zh-CN" sz="2400" dirty="0">
                <a:ea typeface="宋体" panose="02010600030101010101" pitchFamily="2" charset="-122"/>
              </a:rPr>
              <a:t>，人们除了坐公交或者自己开车之外，并没有什么其他办法  </a:t>
            </a:r>
          </a:p>
          <a:p>
            <a:pPr marL="744538" lvl="1">
              <a:lnSpc>
                <a:spcPct val="150000"/>
              </a:lnSpc>
              <a:spcBef>
                <a:spcPct val="30000"/>
              </a:spcBef>
            </a:pPr>
            <a:r>
              <a:rPr lang="zh-CN" sz="2400" b="1" dirty="0">
                <a:solidFill>
                  <a:srgbClr val="0000FF"/>
                </a:solidFill>
                <a:ea typeface="宋体" panose="02010600030101010101" pitchFamily="2" charset="-122"/>
              </a:rPr>
              <a:t>长期中</a:t>
            </a:r>
            <a:r>
              <a:rPr lang="zh-CN" sz="2400" dirty="0">
                <a:ea typeface="宋体" panose="02010600030101010101" pitchFamily="2" charset="-122"/>
              </a:rPr>
              <a:t>，人们可以购买</a:t>
            </a:r>
            <a:r>
              <a:rPr lang="zh-CN" sz="2400" b="1" dirty="0">
                <a:solidFill>
                  <a:srgbClr val="0000FF"/>
                </a:solidFill>
                <a:ea typeface="宋体" panose="02010600030101010101" pitchFamily="2" charset="-122"/>
              </a:rPr>
              <a:t>省油的小排量汽车或搬到上班地方附近居住  </a:t>
            </a:r>
          </a:p>
          <a:p>
            <a:pPr marL="344488" indent="-344488">
              <a:lnSpc>
                <a:spcPct val="150000"/>
              </a:lnSpc>
            </a:pPr>
            <a:r>
              <a:rPr lang="zh-CN" sz="2400" dirty="0">
                <a:ea typeface="宋体" panose="02010600030101010101" pitchFamily="2" charset="-122"/>
              </a:rPr>
              <a:t>总结：</a:t>
            </a:r>
            <a:r>
              <a:rPr lang="zh-CN" sz="2400" b="1" dirty="0">
                <a:solidFill>
                  <a:srgbClr val="FF0000"/>
                </a:solidFill>
                <a:ea typeface="宋体" panose="02010600030101010101" pitchFamily="2" charset="-122"/>
              </a:rPr>
              <a:t>相对于短期，物品的需求往往在长期更富有弹性</a:t>
            </a:r>
            <a:endParaRPr lang="zh-CN" sz="2400" b="1" i="1" dirty="0">
              <a:solidFill>
                <a:srgbClr val="FF0000"/>
              </a:solidFill>
              <a:ea typeface="宋体" panose="02010600030101010101" pitchFamily="2" charset="-122"/>
            </a:endParaRPr>
          </a:p>
        </p:txBody>
      </p:sp>
      <p:sp>
        <p:nvSpPr>
          <p:cNvPr id="32772" name="FlagCount" hidden="1">
            <a:hlinkClick r:id="rId2"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spTree>
    <p:extLst>
      <p:ext uri="{BB962C8B-B14F-4D97-AF65-F5344CB8AC3E}">
        <p14:creationId xmlns:p14="http://schemas.microsoft.com/office/powerpoint/2010/main" val="7385465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animEffect transition="in" filter="wipe(left)">
                                      <p:cBhvr>
                                        <p:cTn id="7" dur="500"/>
                                        <p:tgtEl>
                                          <p:spTgt spid="3277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771">
                                            <p:txEl>
                                              <p:pRg st="2" end="2"/>
                                            </p:txEl>
                                          </p:spTgt>
                                        </p:tgtEl>
                                        <p:attrNameLst>
                                          <p:attrName>style.visibility</p:attrName>
                                        </p:attrNameLst>
                                      </p:cBhvr>
                                      <p:to>
                                        <p:strVal val="visible"/>
                                      </p:to>
                                    </p:set>
                                    <p:animEffect transition="in" filter="wipe(left)">
                                      <p:cBhvr>
                                        <p:cTn id="12" dur="500"/>
                                        <p:tgtEl>
                                          <p:spTgt spid="3277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771">
                                            <p:txEl>
                                              <p:pRg st="3" end="3"/>
                                            </p:txEl>
                                          </p:spTgt>
                                        </p:tgtEl>
                                        <p:attrNameLst>
                                          <p:attrName>style.visibility</p:attrName>
                                        </p:attrNameLst>
                                      </p:cBhvr>
                                      <p:to>
                                        <p:strVal val="visible"/>
                                      </p:to>
                                    </p:set>
                                    <p:animEffect transition="in" filter="wipe(left)">
                                      <p:cBhvr>
                                        <p:cTn id="17" dur="500"/>
                                        <p:tgtEl>
                                          <p:spTgt spid="327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矩形 67"/>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6964" y="1196752"/>
            <a:ext cx="56515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0" name="矩形 7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3631" y="2060848"/>
            <a:ext cx="609282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Box 71"/>
          <p:cNvSpPr txBox="1">
            <a:spLocks noChangeArrowheads="1"/>
          </p:cNvSpPr>
          <p:nvPr/>
        </p:nvSpPr>
        <p:spPr bwMode="auto">
          <a:xfrm>
            <a:off x="3032893" y="2133873"/>
            <a:ext cx="5214938"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任务二 经济跷跷板：均衡价格</a:t>
            </a:r>
          </a:p>
        </p:txBody>
      </p:sp>
      <p:pic>
        <p:nvPicPr>
          <p:cNvPr id="7172" name="任意多边形 3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382713"/>
            <a:ext cx="2619375" cy="461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2" name="TextBox 71"/>
          <p:cNvSpPr txBox="1">
            <a:spLocks noChangeArrowheads="1"/>
          </p:cNvSpPr>
          <p:nvPr/>
        </p:nvSpPr>
        <p:spPr bwMode="auto">
          <a:xfrm>
            <a:off x="3533527" y="1241202"/>
            <a:ext cx="4643437"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任务一 洛阳纸贵：需求与供给</a:t>
            </a:r>
          </a:p>
        </p:txBody>
      </p:sp>
      <p:pic>
        <p:nvPicPr>
          <p:cNvPr id="7174" name="矩形 67"/>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4688557"/>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71"/>
          <p:cNvSpPr txBox="1">
            <a:spLocks noChangeArrowheads="1"/>
          </p:cNvSpPr>
          <p:nvPr/>
        </p:nvSpPr>
        <p:spPr bwMode="auto">
          <a:xfrm>
            <a:off x="1616249" y="4733007"/>
            <a:ext cx="5715000"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任务五  你的生活小康了吗：恩格尔定律</a:t>
            </a:r>
          </a:p>
        </p:txBody>
      </p:sp>
      <p:pic>
        <p:nvPicPr>
          <p:cNvPr id="9" name="矩形 67"/>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3824461"/>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71"/>
          <p:cNvSpPr txBox="1">
            <a:spLocks noChangeArrowheads="1"/>
          </p:cNvSpPr>
          <p:nvPr/>
        </p:nvSpPr>
        <p:spPr bwMode="auto">
          <a:xfrm>
            <a:off x="2120305" y="3868911"/>
            <a:ext cx="5715000" cy="369332"/>
          </a:xfrm>
          <a:prstGeom prst="rect">
            <a:avLst/>
          </a:prstGeom>
          <a:noFill/>
          <a:ln w="9525">
            <a:noFill/>
            <a:miter lim="800000"/>
          </a:ln>
          <a:effectLst/>
        </p:spPr>
        <p:txBody>
          <a:bodyPr>
            <a:spAutoFit/>
          </a:bodyPr>
          <a:lstStyle/>
          <a:p>
            <a:pPr>
              <a:buFontTx/>
              <a:buNone/>
              <a:defRPr/>
            </a:pPr>
            <a:r>
              <a:rPr lang="zh-CN" altLang="en-US" b="1" dirty="0">
                <a:solidFill>
                  <a:srgbClr val="FF0000"/>
                </a:solidFill>
                <a:effectLst>
                  <a:outerShdw blurRad="38100" dist="38100" dir="2700000" algn="tl">
                    <a:srgbClr val="C0C0C0"/>
                  </a:outerShdw>
                </a:effectLst>
              </a:rPr>
              <a:t>任务四  谷贱伤农：需求的价格弹性</a:t>
            </a:r>
          </a:p>
        </p:txBody>
      </p:sp>
      <p:pic>
        <p:nvPicPr>
          <p:cNvPr id="11" name="矩形 67"/>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769" y="2996952"/>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1"/>
          <p:cNvSpPr txBox="1">
            <a:spLocks noChangeArrowheads="1"/>
          </p:cNvSpPr>
          <p:nvPr/>
        </p:nvSpPr>
        <p:spPr bwMode="auto">
          <a:xfrm>
            <a:off x="2461394" y="3041402"/>
            <a:ext cx="5715000"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任务三 小马驹过河：弹性理论</a:t>
            </a:r>
          </a:p>
        </p:txBody>
      </p:sp>
      <p:pic>
        <p:nvPicPr>
          <p:cNvPr id="13" name="矩形 67"/>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8633" y="5480645"/>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71"/>
          <p:cNvSpPr txBox="1">
            <a:spLocks noChangeArrowheads="1"/>
          </p:cNvSpPr>
          <p:nvPr/>
        </p:nvSpPr>
        <p:spPr bwMode="auto">
          <a:xfrm>
            <a:off x="1237258" y="5525095"/>
            <a:ext cx="5715000"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任务六  谁来为冰激凌交税：弹性理论的应用</a:t>
            </a:r>
          </a:p>
        </p:txBody>
      </p:sp>
    </p:spTree>
    <p:extLst>
      <p:ext uri="{BB962C8B-B14F-4D97-AF65-F5344CB8AC3E}">
        <p14:creationId xmlns:p14="http://schemas.microsoft.com/office/powerpoint/2010/main" val="11102494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2627784" y="548680"/>
            <a:ext cx="5317728" cy="478954"/>
          </a:xfrm>
          <a:solidFill>
            <a:srgbClr val="FFC000"/>
          </a:solidFill>
        </p:spPr>
        <p:txBody>
          <a:bodyPr/>
          <a:lstStyle/>
          <a:p>
            <a:r>
              <a:rPr lang="zh-CN" altLang="en-US" b="1" dirty="0">
                <a:ea typeface="宋体" panose="02010600030101010101" pitchFamily="2" charset="-122"/>
              </a:rPr>
              <a:t>决定需求价格弹性的因素</a:t>
            </a:r>
          </a:p>
        </p:txBody>
      </p:sp>
      <p:sp>
        <p:nvSpPr>
          <p:cNvPr id="33795" name="Rectangle 3"/>
          <p:cNvSpPr>
            <a:spLocks noGrp="1" noChangeArrowheads="1"/>
          </p:cNvSpPr>
          <p:nvPr>
            <p:ph type="body" idx="4294967295"/>
          </p:nvPr>
        </p:nvSpPr>
        <p:spPr>
          <a:xfrm>
            <a:off x="544513" y="1497013"/>
            <a:ext cx="8045450" cy="4092575"/>
          </a:xfrm>
          <a:solidFill>
            <a:srgbClr val="CCFFCC"/>
          </a:solidFill>
          <a:effectLst>
            <a:outerShdw dist="89803" dir="2700000" algn="ctr" rotWithShape="0">
              <a:schemeClr val="bg2"/>
            </a:outerShdw>
          </a:effectLst>
        </p:spPr>
        <p:txBody>
          <a:bodyPr lIns="182880" tIns="137160" rIns="182880" bIns="137160"/>
          <a:lstStyle/>
          <a:p>
            <a:pPr marL="0" indent="0">
              <a:spcBef>
                <a:spcPct val="30000"/>
              </a:spcBef>
              <a:buFont typeface="Wingdings" panose="05000000000000000000" pitchFamily="2" charset="2"/>
              <a:buNone/>
            </a:pPr>
            <a:r>
              <a:rPr lang="zh-CN" dirty="0">
                <a:ea typeface="宋体" panose="02010600030101010101" pitchFamily="2" charset="-122"/>
              </a:rPr>
              <a:t>需求价格弹性取决于：</a:t>
            </a:r>
          </a:p>
          <a:p>
            <a:pPr marL="463550" lvl="1" indent="-342900">
              <a:lnSpc>
                <a:spcPct val="105000"/>
              </a:lnSpc>
              <a:spcBef>
                <a:spcPct val="30000"/>
              </a:spcBef>
              <a:buClr>
                <a:srgbClr val="008080"/>
              </a:buClr>
              <a:buSzTx/>
            </a:pPr>
            <a:r>
              <a:rPr lang="zh-CN" sz="2800" b="1" dirty="0">
                <a:solidFill>
                  <a:srgbClr val="0000FF"/>
                </a:solidFill>
                <a:ea typeface="宋体" panose="02010600030101010101" pitchFamily="2" charset="-122"/>
              </a:rPr>
              <a:t>相近替代品的可获得性</a:t>
            </a:r>
          </a:p>
          <a:p>
            <a:pPr marL="463550" lvl="1" indent="-342900">
              <a:lnSpc>
                <a:spcPct val="105000"/>
              </a:lnSpc>
              <a:spcBef>
                <a:spcPct val="30000"/>
              </a:spcBef>
              <a:buClr>
                <a:srgbClr val="008080"/>
              </a:buClr>
              <a:buSzTx/>
            </a:pPr>
            <a:r>
              <a:rPr lang="zh-CN" sz="2800" b="1" dirty="0">
                <a:solidFill>
                  <a:srgbClr val="0000FF"/>
                </a:solidFill>
                <a:ea typeface="宋体" panose="02010600030101010101" pitchFamily="2" charset="-122"/>
              </a:rPr>
              <a:t>物品是必需品还是奢侈品</a:t>
            </a:r>
          </a:p>
          <a:p>
            <a:pPr marL="463550" lvl="1" indent="-342900">
              <a:lnSpc>
                <a:spcPct val="105000"/>
              </a:lnSpc>
              <a:spcBef>
                <a:spcPct val="30000"/>
              </a:spcBef>
              <a:buClr>
                <a:srgbClr val="008080"/>
              </a:buClr>
              <a:buSzTx/>
            </a:pPr>
            <a:r>
              <a:rPr lang="zh-CN" sz="2800" b="1" dirty="0">
                <a:solidFill>
                  <a:srgbClr val="0000FF"/>
                </a:solidFill>
                <a:ea typeface="宋体" panose="02010600030101010101" pitchFamily="2" charset="-122"/>
              </a:rPr>
              <a:t>物品的定义是宽泛还是狭义</a:t>
            </a:r>
          </a:p>
          <a:p>
            <a:pPr marL="463550" lvl="1" indent="-342900">
              <a:lnSpc>
                <a:spcPct val="105000"/>
              </a:lnSpc>
              <a:spcBef>
                <a:spcPct val="30000"/>
              </a:spcBef>
              <a:buClr>
                <a:srgbClr val="008080"/>
              </a:buClr>
              <a:buSzTx/>
            </a:pPr>
            <a:r>
              <a:rPr lang="zh-CN" sz="2800" b="1" dirty="0">
                <a:solidFill>
                  <a:srgbClr val="0000FF"/>
                </a:solidFill>
                <a:ea typeface="宋体" panose="02010600030101010101" pitchFamily="2" charset="-122"/>
              </a:rPr>
              <a:t>时间框架—长期比短期更富有弹性</a:t>
            </a:r>
          </a:p>
        </p:txBody>
      </p:sp>
      <p:sp>
        <p:nvSpPr>
          <p:cNvPr id="33796"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spTree>
    <p:extLst>
      <p:ext uri="{BB962C8B-B14F-4D97-AF65-F5344CB8AC3E}">
        <p14:creationId xmlns:p14="http://schemas.microsoft.com/office/powerpoint/2010/main" val="291524648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795">
                                            <p:bg/>
                                          </p:spTgt>
                                        </p:tgtEl>
                                        <p:attrNameLst>
                                          <p:attrName>style.visibility</p:attrName>
                                        </p:attrNameLst>
                                      </p:cBhvr>
                                      <p:to>
                                        <p:strVal val="visible"/>
                                      </p:to>
                                    </p:set>
                                    <p:animEffect transition="in" filter="dissolve">
                                      <p:cBhvr>
                                        <p:cTn id="7" dur="500"/>
                                        <p:tgtEl>
                                          <p:spTgt spid="33795">
                                            <p:bg/>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3795">
                                            <p:txEl>
                                              <p:pRg st="0" end="0"/>
                                            </p:txEl>
                                          </p:spTgt>
                                        </p:tgtEl>
                                        <p:attrNameLst>
                                          <p:attrName>style.visibility</p:attrName>
                                        </p:attrNameLst>
                                      </p:cBhvr>
                                      <p:to>
                                        <p:strVal val="visible"/>
                                      </p:to>
                                    </p:set>
                                    <p:animEffect transition="in" filter="dissolve">
                                      <p:cBhvr>
                                        <p:cTn id="10" dur="500"/>
                                        <p:tgtEl>
                                          <p:spTgt spid="33795">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3795">
                                            <p:txEl>
                                              <p:pRg st="1" end="1"/>
                                            </p:txEl>
                                          </p:spTgt>
                                        </p:tgtEl>
                                        <p:attrNameLst>
                                          <p:attrName>style.visibility</p:attrName>
                                        </p:attrNameLst>
                                      </p:cBhvr>
                                      <p:to>
                                        <p:strVal val="visible"/>
                                      </p:to>
                                    </p:set>
                                    <p:animEffect transition="in" filter="dissolve">
                                      <p:cBhvr>
                                        <p:cTn id="15" dur="500"/>
                                        <p:tgtEl>
                                          <p:spTgt spid="33795">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33795">
                                            <p:txEl>
                                              <p:pRg st="2" end="2"/>
                                            </p:txEl>
                                          </p:spTgt>
                                        </p:tgtEl>
                                        <p:attrNameLst>
                                          <p:attrName>style.visibility</p:attrName>
                                        </p:attrNameLst>
                                      </p:cBhvr>
                                      <p:to>
                                        <p:strVal val="visible"/>
                                      </p:to>
                                    </p:set>
                                    <p:animEffect transition="in" filter="dissolve">
                                      <p:cBhvr>
                                        <p:cTn id="20" dur="500"/>
                                        <p:tgtEl>
                                          <p:spTgt spid="33795">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33795">
                                            <p:txEl>
                                              <p:pRg st="3" end="3"/>
                                            </p:txEl>
                                          </p:spTgt>
                                        </p:tgtEl>
                                        <p:attrNameLst>
                                          <p:attrName>style.visibility</p:attrName>
                                        </p:attrNameLst>
                                      </p:cBhvr>
                                      <p:to>
                                        <p:strVal val="visible"/>
                                      </p:to>
                                    </p:set>
                                    <p:animEffect transition="in" filter="dissolve">
                                      <p:cBhvr>
                                        <p:cTn id="25" dur="500"/>
                                        <p:tgtEl>
                                          <p:spTgt spid="33795">
                                            <p:txEl>
                                              <p:pRg st="3" end="3"/>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33795">
                                            <p:txEl>
                                              <p:pRg st="4" end="4"/>
                                            </p:txEl>
                                          </p:spTgt>
                                        </p:tgtEl>
                                        <p:attrNameLst>
                                          <p:attrName>style.visibility</p:attrName>
                                        </p:attrNameLst>
                                      </p:cBhvr>
                                      <p:to>
                                        <p:strVal val="visible"/>
                                      </p:to>
                                    </p:set>
                                    <p:animEffect transition="in" filter="dissolve">
                                      <p:cBhvr>
                                        <p:cTn id="30" dur="500"/>
                                        <p:tgtEl>
                                          <p:spTgt spid="337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bldLvl="5"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2132856"/>
            <a:ext cx="6408712" cy="1569660"/>
          </a:xfrm>
          <a:prstGeom prst="rect">
            <a:avLst/>
          </a:prstGeom>
          <a:noFill/>
          <a:ln w="31750">
            <a:solidFill>
              <a:srgbClr val="FF0000"/>
            </a:solidFill>
          </a:ln>
        </p:spPr>
        <p:txBody>
          <a:bodyPr wrap="square" rtlCol="0">
            <a:spAutoFit/>
          </a:bodyPr>
          <a:lstStyle/>
          <a:p>
            <a:pPr>
              <a:lnSpc>
                <a:spcPct val="150000"/>
              </a:lnSpc>
            </a:pPr>
            <a:r>
              <a:rPr lang="zh-CN" altLang="en-US" sz="3200" dirty="0">
                <a:solidFill>
                  <a:srgbClr val="0000FF"/>
                </a:solidFill>
              </a:rPr>
              <a:t>需求价格弹性与销售收入的关系</a:t>
            </a:r>
            <a:endParaRPr lang="en-US" altLang="zh-CN" sz="3200" dirty="0">
              <a:solidFill>
                <a:srgbClr val="0000FF"/>
              </a:solidFill>
            </a:endParaRPr>
          </a:p>
          <a:p>
            <a:pPr>
              <a:lnSpc>
                <a:spcPct val="150000"/>
              </a:lnSpc>
            </a:pPr>
            <a:r>
              <a:rPr lang="zh-CN" altLang="en-US" sz="3200" dirty="0">
                <a:solidFill>
                  <a:srgbClr val="0000FF"/>
                </a:solidFill>
              </a:rPr>
              <a:t>需求价格弹性的应用</a:t>
            </a:r>
            <a:endParaRPr lang="en-US" altLang="zh-CN" sz="3200" dirty="0">
              <a:solidFill>
                <a:srgbClr val="0000FF"/>
              </a:solidFill>
            </a:endParaRPr>
          </a:p>
        </p:txBody>
      </p:sp>
      <p:sp>
        <p:nvSpPr>
          <p:cNvPr id="3" name="矩形 2"/>
          <p:cNvSpPr/>
          <p:nvPr/>
        </p:nvSpPr>
        <p:spPr>
          <a:xfrm>
            <a:off x="3203848" y="548680"/>
            <a:ext cx="2016224" cy="792088"/>
          </a:xfrm>
          <a:prstGeom prst="rect">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a:solidFill>
                  <a:srgbClr val="C00000"/>
                </a:solidFill>
              </a:rPr>
              <a:t>总   结</a:t>
            </a:r>
          </a:p>
        </p:txBody>
      </p:sp>
    </p:spTree>
    <p:extLst>
      <p:ext uri="{BB962C8B-B14F-4D97-AF65-F5344CB8AC3E}">
        <p14:creationId xmlns:p14="http://schemas.microsoft.com/office/powerpoint/2010/main" val="21053115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509258"/>
            <a:ext cx="7056784" cy="2400657"/>
          </a:xfrm>
          <a:prstGeom prst="rect">
            <a:avLst/>
          </a:prstGeom>
          <a:noFill/>
          <a:ln w="31750">
            <a:solidFill>
              <a:srgbClr val="FF0000"/>
            </a:solidFill>
          </a:ln>
        </p:spPr>
        <p:txBody>
          <a:bodyPr wrap="square" rtlCol="0">
            <a:spAutoFit/>
          </a:bodyPr>
          <a:lstStyle/>
          <a:p>
            <a:pPr>
              <a:lnSpc>
                <a:spcPct val="150000"/>
              </a:lnSpc>
            </a:pPr>
            <a:endParaRPr lang="en-US" altLang="zh-CN" kern="100" dirty="0"/>
          </a:p>
          <a:p>
            <a:pPr>
              <a:lnSpc>
                <a:spcPct val="150000"/>
              </a:lnSpc>
            </a:pPr>
            <a:r>
              <a:rPr lang="zh-CN" altLang="en-US" sz="3200" kern="100" dirty="0">
                <a:solidFill>
                  <a:srgbClr val="0000FF"/>
                </a:solidFill>
              </a:rPr>
              <a:t>请查找一个因需求弹性而影响销售收入的案例</a:t>
            </a:r>
            <a:endParaRPr lang="en-US" altLang="zh-CN" sz="3200" kern="100" dirty="0">
              <a:solidFill>
                <a:srgbClr val="0000FF"/>
              </a:solidFill>
            </a:endParaRPr>
          </a:p>
          <a:p>
            <a:pPr>
              <a:lnSpc>
                <a:spcPct val="150000"/>
              </a:lnSpc>
            </a:pPr>
            <a:endParaRPr lang="en-US" altLang="zh-CN" kern="100" dirty="0"/>
          </a:p>
        </p:txBody>
      </p:sp>
      <p:sp>
        <p:nvSpPr>
          <p:cNvPr id="4" name="椭圆 3"/>
          <p:cNvSpPr/>
          <p:nvPr/>
        </p:nvSpPr>
        <p:spPr>
          <a:xfrm>
            <a:off x="3779912" y="476672"/>
            <a:ext cx="2376264" cy="792088"/>
          </a:xfrm>
          <a:prstGeom prst="ellipse">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a:solidFill>
                  <a:srgbClr val="FF0000"/>
                </a:solidFill>
              </a:rPr>
              <a:t>作  业</a:t>
            </a:r>
          </a:p>
        </p:txBody>
      </p:sp>
    </p:spTree>
    <p:extLst>
      <p:ext uri="{BB962C8B-B14F-4D97-AF65-F5344CB8AC3E}">
        <p14:creationId xmlns:p14="http://schemas.microsoft.com/office/powerpoint/2010/main" val="157326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marL="0" indent="0">
              <a:buNone/>
            </a:pPr>
            <a:r>
              <a:rPr lang="zh-CN" altLang="en-US" b="1" dirty="0">
                <a:solidFill>
                  <a:srgbClr val="C00000"/>
                </a:solidFill>
              </a:rPr>
              <a:t>教学目标</a:t>
            </a:r>
            <a:endParaRPr lang="en-US" altLang="zh-CN" b="1" dirty="0">
              <a:solidFill>
                <a:srgbClr val="C00000"/>
              </a:solidFill>
            </a:endParaRPr>
          </a:p>
          <a:p>
            <a:pPr marL="0" indent="0">
              <a:buNone/>
            </a:pPr>
            <a:r>
              <a:rPr lang="en-US" altLang="zh-CN" dirty="0"/>
              <a:t>       </a:t>
            </a:r>
            <a:r>
              <a:rPr lang="en-US" altLang="zh-CN" dirty="0">
                <a:latin typeface="楷体" pitchFamily="49" charset="-122"/>
                <a:ea typeface="楷体" pitchFamily="49" charset="-122"/>
              </a:rPr>
              <a:t>1</a:t>
            </a:r>
            <a:r>
              <a:rPr lang="zh-CN" altLang="en-US" dirty="0">
                <a:latin typeface="楷体" pitchFamily="49" charset="-122"/>
                <a:ea typeface="楷体" pitchFamily="49" charset="-122"/>
              </a:rPr>
              <a:t>、掌握需求的价格弹性与销售收入的关系</a:t>
            </a:r>
            <a:endParaRPr lang="en-US" altLang="zh-CN" dirty="0">
              <a:latin typeface="楷体" pitchFamily="49" charset="-122"/>
              <a:ea typeface="楷体" pitchFamily="49" charset="-122"/>
            </a:endParaRPr>
          </a:p>
          <a:p>
            <a:pPr marL="0" indent="0">
              <a:buNone/>
            </a:pPr>
            <a:r>
              <a:rPr lang="en-US" altLang="zh-CN" dirty="0">
                <a:latin typeface="楷体" pitchFamily="49" charset="-122"/>
                <a:ea typeface="楷体" pitchFamily="49" charset="-122"/>
              </a:rPr>
              <a:t>    2</a:t>
            </a:r>
            <a:r>
              <a:rPr lang="zh-CN" altLang="en-US" dirty="0">
                <a:latin typeface="楷体" pitchFamily="49" charset="-122"/>
                <a:ea typeface="楷体" pitchFamily="49" charset="-122"/>
              </a:rPr>
              <a:t>、了解影响需求价格弹性的因素</a:t>
            </a:r>
            <a:endParaRPr lang="en-US" altLang="zh-CN" dirty="0">
              <a:latin typeface="楷体" pitchFamily="49" charset="-122"/>
              <a:ea typeface="楷体" pitchFamily="49" charset="-122"/>
            </a:endParaRPr>
          </a:p>
          <a:p>
            <a:pPr marL="0" indent="0">
              <a:buNone/>
            </a:pPr>
            <a:r>
              <a:rPr lang="en-US" altLang="zh-CN" dirty="0">
                <a:latin typeface="楷体" pitchFamily="49" charset="-122"/>
                <a:ea typeface="楷体" pitchFamily="49" charset="-122"/>
              </a:rPr>
              <a:t>    3</a:t>
            </a:r>
            <a:r>
              <a:rPr lang="zh-CN" altLang="en-US" dirty="0">
                <a:latin typeface="楷体" pitchFamily="49" charset="-122"/>
                <a:ea typeface="楷体" pitchFamily="49" charset="-122"/>
              </a:rPr>
              <a:t>、能够应用需求弹性与销售收入的关系来进行企业决策</a:t>
            </a:r>
            <a:endParaRPr lang="en-US" altLang="zh-CN" dirty="0">
              <a:latin typeface="楷体" pitchFamily="49" charset="-122"/>
              <a:ea typeface="楷体" pitchFamily="49" charset="-122"/>
            </a:endParaRPr>
          </a:p>
          <a:p>
            <a:pPr marL="0" indent="0">
              <a:buNone/>
            </a:pPr>
            <a:r>
              <a:rPr lang="zh-CN" altLang="en-US" b="1" dirty="0">
                <a:solidFill>
                  <a:srgbClr val="C00000"/>
                </a:solidFill>
              </a:rPr>
              <a:t>重点：</a:t>
            </a:r>
            <a:endParaRPr lang="en-US" altLang="zh-CN" b="1" dirty="0">
              <a:solidFill>
                <a:srgbClr val="C00000"/>
              </a:solidFill>
            </a:endParaRPr>
          </a:p>
          <a:p>
            <a:pPr marL="0" indent="0">
              <a:buNone/>
            </a:pPr>
            <a:r>
              <a:rPr lang="en-US" altLang="zh-CN" b="1" dirty="0">
                <a:solidFill>
                  <a:srgbClr val="C00000"/>
                </a:solidFill>
                <a:latin typeface="楷体" pitchFamily="49" charset="-122"/>
                <a:ea typeface="楷体" pitchFamily="49" charset="-122"/>
              </a:rPr>
              <a:t>    </a:t>
            </a:r>
            <a:r>
              <a:rPr lang="zh-CN" altLang="en-US" dirty="0">
                <a:latin typeface="楷体" pitchFamily="49" charset="-122"/>
                <a:ea typeface="楷体" pitchFamily="49" charset="-122"/>
              </a:rPr>
              <a:t>需求的价格弹性与销售收入的关系</a:t>
            </a:r>
          </a:p>
        </p:txBody>
      </p:sp>
    </p:spTree>
    <p:extLst>
      <p:ext uri="{BB962C8B-B14F-4D97-AF65-F5344CB8AC3E}">
        <p14:creationId xmlns:p14="http://schemas.microsoft.com/office/powerpoint/2010/main" val="1422065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627784" y="476672"/>
            <a:ext cx="4536504" cy="778098"/>
          </a:xfrm>
          <a:solidFill>
            <a:schemeClr val="accent4">
              <a:lumMod val="40000"/>
              <a:lumOff val="60000"/>
            </a:schemeClr>
          </a:solidFill>
        </p:spPr>
        <p:txBody>
          <a:bodyPr/>
          <a:lstStyle/>
          <a:p>
            <a:r>
              <a:rPr lang="zh-CN" altLang="en-US" b="1" dirty="0">
                <a:latin typeface="黑体" panose="02010609060101010101" pitchFamily="49" charset="-122"/>
                <a:ea typeface="黑体" panose="02010609060101010101" pitchFamily="49" charset="-122"/>
              </a:rPr>
              <a:t>导入案例：</a:t>
            </a:r>
            <a:r>
              <a:rPr lang="zh-CN" altLang="zh-CN" b="1" dirty="0">
                <a:latin typeface="黑体" panose="02010609060101010101" pitchFamily="49" charset="-122"/>
                <a:ea typeface="黑体" panose="02010609060101010101" pitchFamily="49" charset="-122"/>
              </a:rPr>
              <a:t>“谷贱伤农”</a:t>
            </a:r>
            <a:endParaRPr lang="zh-CN" altLang="en-US"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467544" y="1412776"/>
            <a:ext cx="8229600" cy="4525963"/>
          </a:xfrm>
        </p:spPr>
        <p:txBody>
          <a:bodyPr/>
          <a:lstStyle/>
          <a:p>
            <a:pPr>
              <a:lnSpc>
                <a:spcPct val="130000"/>
              </a:lnSpc>
            </a:pPr>
            <a:r>
              <a:rPr lang="zh-CN" altLang="zh-CN" sz="2400" dirty="0">
                <a:latin typeface="楷体" pitchFamily="49" charset="-122"/>
                <a:ea typeface="楷体" pitchFamily="49" charset="-122"/>
              </a:rPr>
              <a:t>《五代史·冯道传》中记载这样一件事，有一年风调雨顺，年景很好，“明宗问：‘天下虽丰，百姓得济否？’，道曰：‘</a:t>
            </a:r>
            <a:r>
              <a:rPr lang="zh-CN" altLang="zh-CN" sz="2400" b="1" dirty="0">
                <a:solidFill>
                  <a:srgbClr val="0000FF"/>
                </a:solidFill>
                <a:latin typeface="楷体" pitchFamily="49" charset="-122"/>
                <a:ea typeface="楷体" pitchFamily="49" charset="-122"/>
              </a:rPr>
              <a:t>谷贵饿农，谷贱伤农</a:t>
            </a:r>
            <a:r>
              <a:rPr lang="zh-CN" altLang="zh-CN" sz="2400" dirty="0">
                <a:latin typeface="楷体" pitchFamily="49" charset="-122"/>
                <a:ea typeface="楷体" pitchFamily="49" charset="-122"/>
              </a:rPr>
              <a:t>’</a:t>
            </a:r>
            <a:r>
              <a:rPr lang="zh-CN" altLang="zh-CN" sz="2400" b="1" dirty="0">
                <a:latin typeface="楷体" pitchFamily="49" charset="-122"/>
                <a:ea typeface="楷体" pitchFamily="49" charset="-122"/>
              </a:rPr>
              <a:t>。”</a:t>
            </a:r>
            <a:endParaRPr lang="en-US" altLang="zh-CN" sz="2400" b="1" dirty="0">
              <a:latin typeface="楷体" pitchFamily="49" charset="-122"/>
              <a:ea typeface="楷体" pitchFamily="49" charset="-122"/>
            </a:endParaRPr>
          </a:p>
          <a:p>
            <a:pPr>
              <a:lnSpc>
                <a:spcPct val="130000"/>
              </a:lnSpc>
            </a:pPr>
            <a:r>
              <a:rPr lang="zh-CN" altLang="zh-CN" sz="2400" dirty="0">
                <a:latin typeface="楷体" pitchFamily="49" charset="-122"/>
                <a:ea typeface="楷体" pitchFamily="49" charset="-122"/>
              </a:rPr>
              <a:t>无独有偶，叶圣陶在解放前写的一篇小说</a:t>
            </a:r>
            <a:r>
              <a:rPr lang="zh-CN" altLang="zh-CN" sz="2400" b="1" dirty="0">
                <a:solidFill>
                  <a:srgbClr val="FF0000"/>
                </a:solidFill>
                <a:latin typeface="楷体" pitchFamily="49" charset="-122"/>
                <a:ea typeface="楷体" pitchFamily="49" charset="-122"/>
              </a:rPr>
              <a:t>《多收了三五斗》</a:t>
            </a:r>
            <a:r>
              <a:rPr lang="zh-CN" altLang="zh-CN" sz="2400" dirty="0">
                <a:latin typeface="楷体" pitchFamily="49" charset="-122"/>
                <a:ea typeface="楷体" pitchFamily="49" charset="-122"/>
              </a:rPr>
              <a:t>中也描写了一种丰收成灾的情形。在</a:t>
            </a:r>
            <a:r>
              <a:rPr lang="zh-CN" altLang="zh-CN" sz="2400" b="1" dirty="0">
                <a:solidFill>
                  <a:srgbClr val="0000FF"/>
                </a:solidFill>
                <a:latin typeface="楷体" pitchFamily="49" charset="-122"/>
                <a:ea typeface="楷体" pitchFamily="49" charset="-122"/>
              </a:rPr>
              <a:t>风调雨顺的年景</a:t>
            </a:r>
            <a:r>
              <a:rPr lang="zh-CN" altLang="zh-CN" sz="2400" dirty="0">
                <a:latin typeface="楷体" pitchFamily="49" charset="-122"/>
                <a:ea typeface="楷体" pitchFamily="49" charset="-122"/>
              </a:rPr>
              <a:t>，农民</a:t>
            </a:r>
            <a:r>
              <a:rPr lang="zh-CN" altLang="zh-CN" sz="2400" b="1" dirty="0">
                <a:solidFill>
                  <a:srgbClr val="0000FF"/>
                </a:solidFill>
                <a:latin typeface="楷体" pitchFamily="49" charset="-122"/>
                <a:ea typeface="楷体" pitchFamily="49" charset="-122"/>
              </a:rPr>
              <a:t>喜获大丰收</a:t>
            </a:r>
            <a:r>
              <a:rPr lang="zh-CN" altLang="zh-CN" sz="2400" dirty="0">
                <a:latin typeface="楷体" pitchFamily="49" charset="-122"/>
                <a:ea typeface="楷体" pitchFamily="49" charset="-122"/>
              </a:rPr>
              <a:t>，但当老农们粜完米后却发现</a:t>
            </a:r>
            <a:r>
              <a:rPr lang="zh-CN" altLang="zh-CN" sz="2400" b="1" dirty="0">
                <a:solidFill>
                  <a:srgbClr val="0000FF"/>
                </a:solidFill>
                <a:latin typeface="楷体" pitchFamily="49" charset="-122"/>
                <a:ea typeface="楷体" pitchFamily="49" charset="-122"/>
              </a:rPr>
              <a:t>他们的收益却比往年少了。</a:t>
            </a:r>
            <a:endParaRPr lang="en-US" altLang="zh-CN" sz="2400" b="1" dirty="0">
              <a:solidFill>
                <a:srgbClr val="0000FF"/>
              </a:solidFill>
              <a:latin typeface="楷体" pitchFamily="49" charset="-122"/>
              <a:ea typeface="楷体" pitchFamily="49" charset="-122"/>
            </a:endParaRPr>
          </a:p>
          <a:p>
            <a:pPr>
              <a:lnSpc>
                <a:spcPct val="130000"/>
              </a:lnSpc>
            </a:pPr>
            <a:r>
              <a:rPr lang="zh-CN" altLang="zh-CN" sz="2400" dirty="0">
                <a:latin typeface="楷体" pitchFamily="49" charset="-122"/>
                <a:ea typeface="楷体" pitchFamily="49" charset="-122"/>
              </a:rPr>
              <a:t>类似的</a:t>
            </a:r>
            <a:r>
              <a:rPr lang="zh-CN" altLang="zh-CN" sz="2400" b="1" dirty="0">
                <a:solidFill>
                  <a:srgbClr val="0000FF"/>
                </a:solidFill>
                <a:latin typeface="楷体" pitchFamily="49" charset="-122"/>
                <a:ea typeface="楷体" pitchFamily="49" charset="-122"/>
              </a:rPr>
              <a:t>“菜贱伤农”“果贱伤农”</a:t>
            </a:r>
            <a:r>
              <a:rPr lang="zh-CN" altLang="en-US" sz="2400" dirty="0">
                <a:latin typeface="楷体" pitchFamily="49" charset="-122"/>
                <a:ea typeface="楷体" pitchFamily="49" charset="-122"/>
              </a:rPr>
              <a:t>等现象，学习本节内容后请用</a:t>
            </a:r>
            <a:r>
              <a:rPr lang="zh-CN" altLang="zh-CN" sz="2400" dirty="0">
                <a:latin typeface="楷体" pitchFamily="49" charset="-122"/>
                <a:ea typeface="楷体" pitchFamily="49" charset="-122"/>
              </a:rPr>
              <a:t>“弹性理论”</a:t>
            </a:r>
            <a:r>
              <a:rPr lang="zh-CN" altLang="en-US" sz="2400" dirty="0">
                <a:latin typeface="楷体" pitchFamily="49" charset="-122"/>
                <a:ea typeface="楷体" pitchFamily="49" charset="-122"/>
              </a:rPr>
              <a:t>解释其原因。</a:t>
            </a:r>
          </a:p>
        </p:txBody>
      </p:sp>
    </p:spTree>
    <p:extLst>
      <p:ext uri="{BB962C8B-B14F-4D97-AF65-F5344CB8AC3E}">
        <p14:creationId xmlns:p14="http://schemas.microsoft.com/office/powerpoint/2010/main" val="1718668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idx="1"/>
          </p:nvPr>
        </p:nvSpPr>
        <p:spPr>
          <a:xfrm>
            <a:off x="323850" y="980728"/>
            <a:ext cx="8496300" cy="1914872"/>
          </a:xfrm>
        </p:spPr>
        <p:txBody>
          <a:bodyPr/>
          <a:lstStyle/>
          <a:p>
            <a:pPr eaLnBrk="1" hangingPunct="1">
              <a:lnSpc>
                <a:spcPct val="150000"/>
              </a:lnSpc>
              <a:buFont typeface="Wingdings" pitchFamily="2" charset="2"/>
              <a:buNone/>
            </a:pPr>
            <a:r>
              <a:rPr lang="en-US" altLang="zh-CN" sz="2800" b="1" dirty="0">
                <a:latin typeface="华文仿宋" pitchFamily="2" charset="-122"/>
                <a:ea typeface="华文仿宋" pitchFamily="2" charset="-122"/>
              </a:rPr>
              <a:t>1</a:t>
            </a:r>
            <a:r>
              <a:rPr lang="zh-CN" altLang="en-US" sz="2800" b="1" dirty="0">
                <a:latin typeface="华文仿宋" pitchFamily="2" charset="-122"/>
                <a:ea typeface="华文仿宋" pitchFamily="2" charset="-122"/>
              </a:rPr>
              <a:t>、</a:t>
            </a:r>
            <a:r>
              <a:rPr lang="zh-CN" altLang="en-US" sz="2400" b="1" dirty="0">
                <a:solidFill>
                  <a:srgbClr val="0000FF"/>
                </a:solidFill>
                <a:latin typeface="黑体" panose="02010609060101010101" pitchFamily="49" charset="-122"/>
                <a:ea typeface="黑体" panose="02010609060101010101" pitchFamily="49" charset="-122"/>
              </a:rPr>
              <a:t>销售收入：</a:t>
            </a:r>
            <a:r>
              <a:rPr lang="zh-CN" altLang="en-US" sz="2400" b="1" dirty="0">
                <a:latin typeface="黑体" panose="02010609060101010101" pitchFamily="49" charset="-122"/>
                <a:ea typeface="黑体" panose="02010609060101010101" pitchFamily="49" charset="-122"/>
              </a:rPr>
              <a:t>指厂商销售一定量的某种商品能获得的全部经济上的收益。</a:t>
            </a:r>
          </a:p>
          <a:p>
            <a:pPr eaLnBrk="1" hangingPunct="1">
              <a:lnSpc>
                <a:spcPct val="150000"/>
              </a:lnSpc>
              <a:buFont typeface="Wingdings" pitchFamily="2" charset="2"/>
              <a:buNone/>
            </a:pPr>
            <a:r>
              <a:rPr lang="zh-CN" altLang="en-US" sz="2400" b="1" dirty="0">
                <a:latin typeface="黑体" panose="02010609060101010101" pitchFamily="49" charset="-122"/>
                <a:ea typeface="黑体" panose="02010609060101010101" pitchFamily="49" charset="-122"/>
              </a:rPr>
              <a:t>           销售收入</a:t>
            </a:r>
            <a:r>
              <a:rPr lang="en-US" altLang="zh-CN" sz="2400" b="1" dirty="0">
                <a:latin typeface="黑体" panose="02010609060101010101" pitchFamily="49" charset="-122"/>
                <a:ea typeface="黑体" panose="02010609060101010101" pitchFamily="49" charset="-122"/>
              </a:rPr>
              <a:t>=</a:t>
            </a:r>
            <a:r>
              <a:rPr lang="zh-CN" altLang="en-US" sz="2400" b="1" dirty="0">
                <a:latin typeface="黑体" panose="02010609060101010101" pitchFamily="49" charset="-122"/>
                <a:ea typeface="黑体" panose="02010609060101010101" pitchFamily="49" charset="-122"/>
              </a:rPr>
              <a:t>商品的价格*商品的销售量</a:t>
            </a:r>
          </a:p>
        </p:txBody>
      </p:sp>
      <p:sp>
        <p:nvSpPr>
          <p:cNvPr id="63491" name="Rectangle 3"/>
          <p:cNvSpPr>
            <a:spLocks noChangeArrowheads="1"/>
          </p:cNvSpPr>
          <p:nvPr/>
        </p:nvSpPr>
        <p:spPr bwMode="auto">
          <a:xfrm>
            <a:off x="432031" y="4131544"/>
            <a:ext cx="1462737" cy="124966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accent2"/>
              </a:buClr>
              <a:buSzPct val="80000"/>
              <a:buFont typeface="Wingdings" pitchFamily="2" charset="2"/>
              <a:buNone/>
            </a:pPr>
            <a:r>
              <a:rPr lang="zh-CN" altLang="en-US" sz="2000" b="1" dirty="0">
                <a:solidFill>
                  <a:schemeClr val="tx2"/>
                </a:solidFill>
                <a:latin typeface="华文仿宋" pitchFamily="2" charset="-122"/>
                <a:ea typeface="华文仿宋" pitchFamily="2" charset="-122"/>
              </a:rPr>
              <a:t>假定：</a:t>
            </a:r>
            <a:endParaRPr lang="en-US" altLang="zh-CN" sz="2000" b="1" dirty="0">
              <a:solidFill>
                <a:schemeClr val="tx2"/>
              </a:solidFill>
              <a:latin typeface="华文仿宋" pitchFamily="2" charset="-122"/>
              <a:ea typeface="华文仿宋" pitchFamily="2" charset="-122"/>
            </a:endParaRPr>
          </a:p>
          <a:p>
            <a:pPr marL="342900" indent="-342900">
              <a:spcBef>
                <a:spcPct val="20000"/>
              </a:spcBef>
              <a:buClr>
                <a:schemeClr val="accent2"/>
              </a:buClr>
              <a:buSzPct val="80000"/>
              <a:buFont typeface="Wingdings" pitchFamily="2" charset="2"/>
              <a:buNone/>
            </a:pPr>
            <a:r>
              <a:rPr lang="zh-CN" altLang="en-US" sz="2000" b="1" dirty="0">
                <a:solidFill>
                  <a:schemeClr val="tx2"/>
                </a:solidFill>
                <a:latin typeface="华文仿宋" pitchFamily="2" charset="-122"/>
                <a:ea typeface="华文仿宋" pitchFamily="2" charset="-122"/>
              </a:rPr>
              <a:t>销售量</a:t>
            </a:r>
            <a:r>
              <a:rPr lang="en-US" altLang="zh-CN" sz="2000" b="1" dirty="0">
                <a:solidFill>
                  <a:schemeClr val="tx2"/>
                </a:solidFill>
                <a:latin typeface="华文仿宋" pitchFamily="2" charset="-122"/>
                <a:ea typeface="华文仿宋" pitchFamily="2" charset="-122"/>
              </a:rPr>
              <a:t>=</a:t>
            </a:r>
          </a:p>
          <a:p>
            <a:pPr marL="342900" indent="-342900">
              <a:spcBef>
                <a:spcPct val="20000"/>
              </a:spcBef>
              <a:buClr>
                <a:schemeClr val="accent2"/>
              </a:buClr>
              <a:buSzPct val="80000"/>
              <a:buFont typeface="Wingdings" pitchFamily="2" charset="2"/>
              <a:buNone/>
            </a:pPr>
            <a:r>
              <a:rPr lang="en-US" altLang="zh-CN" sz="2000" b="1" dirty="0">
                <a:solidFill>
                  <a:schemeClr val="tx2"/>
                </a:solidFill>
                <a:latin typeface="华文仿宋" pitchFamily="2" charset="-122"/>
                <a:ea typeface="华文仿宋" pitchFamily="2" charset="-122"/>
              </a:rPr>
              <a:t>      </a:t>
            </a:r>
            <a:r>
              <a:rPr lang="zh-CN" altLang="en-US" sz="2000" b="1" dirty="0">
                <a:solidFill>
                  <a:schemeClr val="tx2"/>
                </a:solidFill>
                <a:latin typeface="华文仿宋" pitchFamily="2" charset="-122"/>
                <a:ea typeface="华文仿宋" pitchFamily="2" charset="-122"/>
              </a:rPr>
              <a:t>需求量</a:t>
            </a:r>
          </a:p>
        </p:txBody>
      </p:sp>
      <p:sp>
        <p:nvSpPr>
          <p:cNvPr id="63492" name="AutoShape 4"/>
          <p:cNvSpPr>
            <a:spLocks noChangeArrowheads="1"/>
          </p:cNvSpPr>
          <p:nvPr/>
        </p:nvSpPr>
        <p:spPr bwMode="auto">
          <a:xfrm>
            <a:off x="3962400" y="2895600"/>
            <a:ext cx="457200" cy="457200"/>
          </a:xfrm>
          <a:prstGeom prst="downArrow">
            <a:avLst>
              <a:gd name="adj1" fmla="val 50000"/>
              <a:gd name="adj2" fmla="val 37500"/>
            </a:avLst>
          </a:prstGeom>
          <a:solidFill>
            <a:schemeClr val="accent1"/>
          </a:solidFill>
          <a:ln w="12700" cap="sq">
            <a:solidFill>
              <a:schemeClr val="tx1"/>
            </a:solidFill>
            <a:miter lim="800000"/>
            <a:headEnd/>
            <a:tailEnd/>
          </a:ln>
        </p:spPr>
        <p:txBody>
          <a:bodyPr wrap="none" anchor="ctr"/>
          <a:lstStyle/>
          <a:p>
            <a:endParaRPr lang="zh-CN" altLang="en-US"/>
          </a:p>
        </p:txBody>
      </p:sp>
      <p:sp>
        <p:nvSpPr>
          <p:cNvPr id="63493" name="Rectangle 5"/>
          <p:cNvSpPr>
            <a:spLocks noChangeArrowheads="1"/>
          </p:cNvSpPr>
          <p:nvPr/>
        </p:nvSpPr>
        <p:spPr bwMode="auto">
          <a:xfrm>
            <a:off x="1979712" y="3309967"/>
            <a:ext cx="7086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accent2"/>
              </a:buClr>
              <a:buSzPct val="80000"/>
              <a:buFont typeface="Wingdings" pitchFamily="2" charset="2"/>
              <a:buNone/>
            </a:pPr>
            <a:r>
              <a:rPr lang="en-US" altLang="zh-CN" sz="2800" b="1" dirty="0">
                <a:solidFill>
                  <a:srgbClr val="FF0000"/>
                </a:solidFill>
                <a:latin typeface="华文仿宋" pitchFamily="2" charset="-122"/>
                <a:ea typeface="华文仿宋" pitchFamily="2" charset="-122"/>
              </a:rPr>
              <a:t>              TR= </a:t>
            </a:r>
            <a:r>
              <a:rPr lang="en-US" altLang="zh-CN" sz="2800" b="1" spc="600" dirty="0">
                <a:solidFill>
                  <a:srgbClr val="FF0000"/>
                </a:solidFill>
                <a:latin typeface="华文仿宋" pitchFamily="2" charset="-122"/>
                <a:ea typeface="华文仿宋" pitchFamily="2" charset="-122"/>
              </a:rPr>
              <a:t>P*Q</a:t>
            </a:r>
          </a:p>
        </p:txBody>
      </p:sp>
      <p:grpSp>
        <p:nvGrpSpPr>
          <p:cNvPr id="2" name="Group 6"/>
          <p:cNvGrpSpPr>
            <a:grpSpLocks/>
          </p:cNvGrpSpPr>
          <p:nvPr/>
        </p:nvGrpSpPr>
        <p:grpSpPr bwMode="auto">
          <a:xfrm>
            <a:off x="2209800" y="3733800"/>
            <a:ext cx="5181600" cy="3124200"/>
            <a:chOff x="0" y="0"/>
            <a:chExt cx="3264" cy="1968"/>
          </a:xfrm>
        </p:grpSpPr>
        <p:sp>
          <p:nvSpPr>
            <p:cNvPr id="59414" name="Line 7"/>
            <p:cNvSpPr>
              <a:spLocks noChangeShapeType="1"/>
            </p:cNvSpPr>
            <p:nvPr/>
          </p:nvSpPr>
          <p:spPr bwMode="auto">
            <a:xfrm>
              <a:off x="480" y="0"/>
              <a:ext cx="0" cy="1776"/>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wrap="none"/>
            <a:lstStyle/>
            <a:p>
              <a:endParaRPr lang="zh-CN" altLang="en-US"/>
            </a:p>
          </p:txBody>
        </p:sp>
        <p:sp>
          <p:nvSpPr>
            <p:cNvPr id="59415" name="Line 8"/>
            <p:cNvSpPr>
              <a:spLocks noChangeShapeType="1"/>
            </p:cNvSpPr>
            <p:nvPr/>
          </p:nvSpPr>
          <p:spPr bwMode="auto">
            <a:xfrm>
              <a:off x="480" y="1776"/>
              <a:ext cx="244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59416" name="Text Box 9"/>
            <p:cNvSpPr txBox="1">
              <a:spLocks noChangeArrowheads="1"/>
            </p:cNvSpPr>
            <p:nvPr/>
          </p:nvSpPr>
          <p:spPr bwMode="auto">
            <a:xfrm>
              <a:off x="96" y="1680"/>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Times New Roman" pitchFamily="18" charset="0"/>
                  <a:ea typeface="宋体" pitchFamily="2" charset="-122"/>
                </a:defRPr>
              </a:lvl1pPr>
              <a:lvl2pPr marL="742950" indent="-285750" eaLnBrk="0" hangingPunct="0">
                <a:defRPr sz="3200">
                  <a:solidFill>
                    <a:schemeClr val="tx1"/>
                  </a:solidFill>
                  <a:latin typeface="Times New Roman" pitchFamily="18" charset="0"/>
                  <a:ea typeface="宋体" pitchFamily="2" charset="-122"/>
                </a:defRPr>
              </a:lvl2pPr>
              <a:lvl3pPr marL="1143000" indent="-228600" eaLnBrk="0" hangingPunct="0">
                <a:defRPr sz="3200">
                  <a:solidFill>
                    <a:schemeClr val="tx1"/>
                  </a:solidFill>
                  <a:latin typeface="Times New Roman" pitchFamily="18" charset="0"/>
                  <a:ea typeface="宋体" pitchFamily="2" charset="-122"/>
                </a:defRPr>
              </a:lvl3pPr>
              <a:lvl4pPr marL="1600200" indent="-228600" eaLnBrk="0" hangingPunct="0">
                <a:defRPr sz="3200">
                  <a:solidFill>
                    <a:schemeClr val="tx1"/>
                  </a:solidFill>
                  <a:latin typeface="Times New Roman" pitchFamily="18" charset="0"/>
                  <a:ea typeface="宋体" pitchFamily="2" charset="-122"/>
                </a:defRPr>
              </a:lvl4pPr>
              <a:lvl5pPr marL="2057400" indent="-228600" eaLnBrk="0" hangingPunct="0">
                <a:defRPr sz="3200">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defRPr sz="3200">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defRPr sz="3200">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defRPr sz="3200">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defRPr sz="3200">
                  <a:solidFill>
                    <a:schemeClr val="tx1"/>
                  </a:solidFill>
                  <a:latin typeface="Times New Roman" pitchFamily="18" charset="0"/>
                  <a:ea typeface="宋体" pitchFamily="2" charset="-122"/>
                </a:defRPr>
              </a:lvl9pPr>
            </a:lstStyle>
            <a:p>
              <a:pPr eaLnBrk="1" hangingPunct="1">
                <a:spcBef>
                  <a:spcPct val="50000"/>
                </a:spcBef>
              </a:pPr>
              <a:r>
                <a:rPr lang="en-US" altLang="zh-CN" sz="2400">
                  <a:latin typeface="Verdana" pitchFamily="34" charset="0"/>
                </a:rPr>
                <a:t>o</a:t>
              </a:r>
            </a:p>
          </p:txBody>
        </p:sp>
        <p:sp>
          <p:nvSpPr>
            <p:cNvPr id="59417" name="Text Box 10"/>
            <p:cNvSpPr txBox="1">
              <a:spLocks noChangeArrowheads="1"/>
            </p:cNvSpPr>
            <p:nvPr/>
          </p:nvSpPr>
          <p:spPr bwMode="auto">
            <a:xfrm>
              <a:off x="2928" y="1536"/>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Times New Roman" pitchFamily="18" charset="0"/>
                  <a:ea typeface="宋体" pitchFamily="2" charset="-122"/>
                </a:defRPr>
              </a:lvl1pPr>
              <a:lvl2pPr marL="742950" indent="-285750" eaLnBrk="0" hangingPunct="0">
                <a:defRPr sz="3200">
                  <a:solidFill>
                    <a:schemeClr val="tx1"/>
                  </a:solidFill>
                  <a:latin typeface="Times New Roman" pitchFamily="18" charset="0"/>
                  <a:ea typeface="宋体" pitchFamily="2" charset="-122"/>
                </a:defRPr>
              </a:lvl2pPr>
              <a:lvl3pPr marL="1143000" indent="-228600" eaLnBrk="0" hangingPunct="0">
                <a:defRPr sz="3200">
                  <a:solidFill>
                    <a:schemeClr val="tx1"/>
                  </a:solidFill>
                  <a:latin typeface="Times New Roman" pitchFamily="18" charset="0"/>
                  <a:ea typeface="宋体" pitchFamily="2" charset="-122"/>
                </a:defRPr>
              </a:lvl3pPr>
              <a:lvl4pPr marL="1600200" indent="-228600" eaLnBrk="0" hangingPunct="0">
                <a:defRPr sz="3200">
                  <a:solidFill>
                    <a:schemeClr val="tx1"/>
                  </a:solidFill>
                  <a:latin typeface="Times New Roman" pitchFamily="18" charset="0"/>
                  <a:ea typeface="宋体" pitchFamily="2" charset="-122"/>
                </a:defRPr>
              </a:lvl4pPr>
              <a:lvl5pPr marL="2057400" indent="-228600" eaLnBrk="0" hangingPunct="0">
                <a:defRPr sz="3200">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defRPr sz="3200">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defRPr sz="3200">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defRPr sz="3200">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defRPr sz="3200">
                  <a:solidFill>
                    <a:schemeClr val="tx1"/>
                  </a:solidFill>
                  <a:latin typeface="Times New Roman" pitchFamily="18" charset="0"/>
                  <a:ea typeface="宋体" pitchFamily="2" charset="-122"/>
                </a:defRPr>
              </a:lvl9pPr>
            </a:lstStyle>
            <a:p>
              <a:pPr eaLnBrk="1" hangingPunct="1">
                <a:spcBef>
                  <a:spcPct val="50000"/>
                </a:spcBef>
              </a:pPr>
              <a:r>
                <a:rPr lang="en-US" altLang="zh-CN" sz="2400">
                  <a:latin typeface="Verdana" pitchFamily="34" charset="0"/>
                </a:rPr>
                <a:t>Q</a:t>
              </a:r>
            </a:p>
          </p:txBody>
        </p:sp>
        <p:sp>
          <p:nvSpPr>
            <p:cNvPr id="59418" name="Text Box 11"/>
            <p:cNvSpPr txBox="1">
              <a:spLocks noChangeArrowheads="1"/>
            </p:cNvSpPr>
            <p:nvPr/>
          </p:nvSpPr>
          <p:spPr bwMode="auto">
            <a:xfrm>
              <a:off x="0" y="0"/>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Times New Roman" pitchFamily="18" charset="0"/>
                  <a:ea typeface="宋体" pitchFamily="2" charset="-122"/>
                </a:defRPr>
              </a:lvl1pPr>
              <a:lvl2pPr marL="742950" indent="-285750" eaLnBrk="0" hangingPunct="0">
                <a:defRPr sz="3200">
                  <a:solidFill>
                    <a:schemeClr val="tx1"/>
                  </a:solidFill>
                  <a:latin typeface="Times New Roman" pitchFamily="18" charset="0"/>
                  <a:ea typeface="宋体" pitchFamily="2" charset="-122"/>
                </a:defRPr>
              </a:lvl2pPr>
              <a:lvl3pPr marL="1143000" indent="-228600" eaLnBrk="0" hangingPunct="0">
                <a:defRPr sz="3200">
                  <a:solidFill>
                    <a:schemeClr val="tx1"/>
                  </a:solidFill>
                  <a:latin typeface="Times New Roman" pitchFamily="18" charset="0"/>
                  <a:ea typeface="宋体" pitchFamily="2" charset="-122"/>
                </a:defRPr>
              </a:lvl3pPr>
              <a:lvl4pPr marL="1600200" indent="-228600" eaLnBrk="0" hangingPunct="0">
                <a:defRPr sz="3200">
                  <a:solidFill>
                    <a:schemeClr val="tx1"/>
                  </a:solidFill>
                  <a:latin typeface="Times New Roman" pitchFamily="18" charset="0"/>
                  <a:ea typeface="宋体" pitchFamily="2" charset="-122"/>
                </a:defRPr>
              </a:lvl4pPr>
              <a:lvl5pPr marL="2057400" indent="-228600" eaLnBrk="0" hangingPunct="0">
                <a:defRPr sz="3200">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defRPr sz="3200">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defRPr sz="3200">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defRPr sz="3200">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defRPr sz="3200">
                  <a:solidFill>
                    <a:schemeClr val="tx1"/>
                  </a:solidFill>
                  <a:latin typeface="Times New Roman" pitchFamily="18" charset="0"/>
                  <a:ea typeface="宋体" pitchFamily="2" charset="-122"/>
                </a:defRPr>
              </a:lvl9pPr>
            </a:lstStyle>
            <a:p>
              <a:pPr eaLnBrk="1" hangingPunct="1">
                <a:spcBef>
                  <a:spcPct val="50000"/>
                </a:spcBef>
              </a:pPr>
              <a:r>
                <a:rPr lang="en-US" altLang="zh-CN" sz="2400">
                  <a:latin typeface="Verdana" pitchFamily="34" charset="0"/>
                </a:rPr>
                <a:t>P</a:t>
              </a:r>
            </a:p>
          </p:txBody>
        </p:sp>
      </p:grpSp>
      <p:sp>
        <p:nvSpPr>
          <p:cNvPr id="63500" name="Text Box 12"/>
          <p:cNvSpPr txBox="1">
            <a:spLocks noChangeArrowheads="1"/>
          </p:cNvSpPr>
          <p:nvPr/>
        </p:nvSpPr>
        <p:spPr bwMode="auto">
          <a:xfrm>
            <a:off x="4989612" y="5200256"/>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Times New Roman" pitchFamily="18" charset="0"/>
                <a:ea typeface="宋体" pitchFamily="2" charset="-122"/>
              </a:defRPr>
            </a:lvl1pPr>
            <a:lvl2pPr marL="742950" indent="-285750" eaLnBrk="0" hangingPunct="0">
              <a:defRPr sz="3200">
                <a:solidFill>
                  <a:schemeClr val="tx1"/>
                </a:solidFill>
                <a:latin typeface="Times New Roman" pitchFamily="18" charset="0"/>
                <a:ea typeface="宋体" pitchFamily="2" charset="-122"/>
              </a:defRPr>
            </a:lvl2pPr>
            <a:lvl3pPr marL="1143000" indent="-228600" eaLnBrk="0" hangingPunct="0">
              <a:defRPr sz="3200">
                <a:solidFill>
                  <a:schemeClr val="tx1"/>
                </a:solidFill>
                <a:latin typeface="Times New Roman" pitchFamily="18" charset="0"/>
                <a:ea typeface="宋体" pitchFamily="2" charset="-122"/>
              </a:defRPr>
            </a:lvl3pPr>
            <a:lvl4pPr marL="1600200" indent="-228600" eaLnBrk="0" hangingPunct="0">
              <a:defRPr sz="3200">
                <a:solidFill>
                  <a:schemeClr val="tx1"/>
                </a:solidFill>
                <a:latin typeface="Times New Roman" pitchFamily="18" charset="0"/>
                <a:ea typeface="宋体" pitchFamily="2" charset="-122"/>
              </a:defRPr>
            </a:lvl4pPr>
            <a:lvl5pPr marL="2057400" indent="-228600" eaLnBrk="0" hangingPunct="0">
              <a:defRPr sz="3200">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defRPr sz="3200">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defRPr sz="3200">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defRPr sz="3200">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defRPr sz="3200">
                <a:solidFill>
                  <a:schemeClr val="tx1"/>
                </a:solidFill>
                <a:latin typeface="Times New Roman" pitchFamily="18" charset="0"/>
                <a:ea typeface="宋体" pitchFamily="2" charset="-122"/>
              </a:defRPr>
            </a:lvl9pPr>
          </a:lstStyle>
          <a:p>
            <a:pPr eaLnBrk="1" hangingPunct="1">
              <a:spcBef>
                <a:spcPct val="50000"/>
              </a:spcBef>
            </a:pPr>
            <a:r>
              <a:rPr lang="en-US" altLang="zh-CN" sz="2400" dirty="0">
                <a:latin typeface="Verdana" pitchFamily="34" charset="0"/>
              </a:rPr>
              <a:t>D</a:t>
            </a:r>
          </a:p>
        </p:txBody>
      </p:sp>
      <p:sp>
        <p:nvSpPr>
          <p:cNvPr id="63501" name="Line 13"/>
          <p:cNvSpPr>
            <a:spLocks noChangeShapeType="1"/>
          </p:cNvSpPr>
          <p:nvPr/>
        </p:nvSpPr>
        <p:spPr bwMode="auto">
          <a:xfrm>
            <a:off x="3200400" y="4191000"/>
            <a:ext cx="2514600" cy="228600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63502" name="Text Box 14"/>
          <p:cNvSpPr txBox="1">
            <a:spLocks noChangeArrowheads="1"/>
          </p:cNvSpPr>
          <p:nvPr/>
        </p:nvSpPr>
        <p:spPr bwMode="auto">
          <a:xfrm>
            <a:off x="2133600" y="4724400"/>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Times New Roman" pitchFamily="18" charset="0"/>
                <a:ea typeface="宋体" pitchFamily="2" charset="-122"/>
              </a:defRPr>
            </a:lvl1pPr>
            <a:lvl2pPr marL="742950" indent="-285750" eaLnBrk="0" hangingPunct="0">
              <a:defRPr sz="3200">
                <a:solidFill>
                  <a:schemeClr val="tx1"/>
                </a:solidFill>
                <a:latin typeface="Times New Roman" pitchFamily="18" charset="0"/>
                <a:ea typeface="宋体" pitchFamily="2" charset="-122"/>
              </a:defRPr>
            </a:lvl2pPr>
            <a:lvl3pPr marL="1143000" indent="-228600" eaLnBrk="0" hangingPunct="0">
              <a:defRPr sz="3200">
                <a:solidFill>
                  <a:schemeClr val="tx1"/>
                </a:solidFill>
                <a:latin typeface="Times New Roman" pitchFamily="18" charset="0"/>
                <a:ea typeface="宋体" pitchFamily="2" charset="-122"/>
              </a:defRPr>
            </a:lvl3pPr>
            <a:lvl4pPr marL="1600200" indent="-228600" eaLnBrk="0" hangingPunct="0">
              <a:defRPr sz="3200">
                <a:solidFill>
                  <a:schemeClr val="tx1"/>
                </a:solidFill>
                <a:latin typeface="Times New Roman" pitchFamily="18" charset="0"/>
                <a:ea typeface="宋体" pitchFamily="2" charset="-122"/>
              </a:defRPr>
            </a:lvl4pPr>
            <a:lvl5pPr marL="2057400" indent="-228600" eaLnBrk="0" hangingPunct="0">
              <a:defRPr sz="3200">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defRPr sz="3200">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defRPr sz="3200">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defRPr sz="3200">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defRPr sz="3200">
                <a:solidFill>
                  <a:schemeClr val="tx1"/>
                </a:solidFill>
                <a:latin typeface="Times New Roman" pitchFamily="18" charset="0"/>
                <a:ea typeface="宋体" pitchFamily="2" charset="-122"/>
              </a:defRPr>
            </a:lvl9pPr>
          </a:lstStyle>
          <a:p>
            <a:pPr eaLnBrk="1" hangingPunct="1">
              <a:spcBef>
                <a:spcPct val="50000"/>
              </a:spcBef>
            </a:pPr>
            <a:r>
              <a:rPr lang="en-US" altLang="zh-CN" sz="2400" b="1"/>
              <a:t>P</a:t>
            </a:r>
            <a:r>
              <a:rPr lang="en-US" altLang="zh-CN" sz="2400" b="1" baseline="-25000"/>
              <a:t>1</a:t>
            </a:r>
            <a:endParaRPr lang="en-US" altLang="zh-CN" sz="2400" b="1"/>
          </a:p>
        </p:txBody>
      </p:sp>
      <p:sp>
        <p:nvSpPr>
          <p:cNvPr id="63503" name="Line 15"/>
          <p:cNvSpPr>
            <a:spLocks noChangeShapeType="1"/>
          </p:cNvSpPr>
          <p:nvPr/>
        </p:nvSpPr>
        <p:spPr bwMode="auto">
          <a:xfrm>
            <a:off x="2971800" y="5029200"/>
            <a:ext cx="1143000" cy="0"/>
          </a:xfrm>
          <a:prstGeom prst="line">
            <a:avLst/>
          </a:prstGeom>
          <a:ln>
            <a:headEnd/>
            <a:tailEnd/>
          </a:ln>
        </p:spPr>
        <p:style>
          <a:lnRef idx="1">
            <a:schemeClr val="accent6"/>
          </a:lnRef>
          <a:fillRef idx="0">
            <a:schemeClr val="accent6"/>
          </a:fillRef>
          <a:effectRef idx="0">
            <a:schemeClr val="accent6"/>
          </a:effectRef>
          <a:fontRef idx="minor">
            <a:schemeClr val="tx1"/>
          </a:fontRef>
        </p:style>
        <p:txBody>
          <a:bodyPr wrap="none"/>
          <a:lstStyle/>
          <a:p>
            <a:endParaRPr lang="zh-CN" altLang="en-US"/>
          </a:p>
        </p:txBody>
      </p:sp>
      <p:sp>
        <p:nvSpPr>
          <p:cNvPr id="63504" name="Line 16"/>
          <p:cNvSpPr>
            <a:spLocks noChangeShapeType="1"/>
          </p:cNvSpPr>
          <p:nvPr/>
        </p:nvSpPr>
        <p:spPr bwMode="auto">
          <a:xfrm>
            <a:off x="4114800" y="5029200"/>
            <a:ext cx="0" cy="1524000"/>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63505" name="Text Box 17"/>
          <p:cNvSpPr txBox="1">
            <a:spLocks noChangeArrowheads="1"/>
          </p:cNvSpPr>
          <p:nvPr/>
        </p:nvSpPr>
        <p:spPr bwMode="auto">
          <a:xfrm>
            <a:off x="4191000" y="6400800"/>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Times New Roman" pitchFamily="18" charset="0"/>
                <a:ea typeface="宋体" pitchFamily="2" charset="-122"/>
              </a:defRPr>
            </a:lvl1pPr>
            <a:lvl2pPr marL="742950" indent="-285750" eaLnBrk="0" hangingPunct="0">
              <a:defRPr sz="3200">
                <a:solidFill>
                  <a:schemeClr val="tx1"/>
                </a:solidFill>
                <a:latin typeface="Times New Roman" pitchFamily="18" charset="0"/>
                <a:ea typeface="宋体" pitchFamily="2" charset="-122"/>
              </a:defRPr>
            </a:lvl2pPr>
            <a:lvl3pPr marL="1143000" indent="-228600" eaLnBrk="0" hangingPunct="0">
              <a:defRPr sz="3200">
                <a:solidFill>
                  <a:schemeClr val="tx1"/>
                </a:solidFill>
                <a:latin typeface="Times New Roman" pitchFamily="18" charset="0"/>
                <a:ea typeface="宋体" pitchFamily="2" charset="-122"/>
              </a:defRPr>
            </a:lvl3pPr>
            <a:lvl4pPr marL="1600200" indent="-228600" eaLnBrk="0" hangingPunct="0">
              <a:defRPr sz="3200">
                <a:solidFill>
                  <a:schemeClr val="tx1"/>
                </a:solidFill>
                <a:latin typeface="Times New Roman" pitchFamily="18" charset="0"/>
                <a:ea typeface="宋体" pitchFamily="2" charset="-122"/>
              </a:defRPr>
            </a:lvl4pPr>
            <a:lvl5pPr marL="2057400" indent="-228600" eaLnBrk="0" hangingPunct="0">
              <a:defRPr sz="3200">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defRPr sz="3200">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defRPr sz="3200">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defRPr sz="3200">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defRPr sz="3200">
                <a:solidFill>
                  <a:schemeClr val="tx1"/>
                </a:solidFill>
                <a:latin typeface="Times New Roman" pitchFamily="18" charset="0"/>
                <a:ea typeface="宋体" pitchFamily="2" charset="-122"/>
              </a:defRPr>
            </a:lvl9pPr>
          </a:lstStyle>
          <a:p>
            <a:pPr eaLnBrk="1" hangingPunct="1">
              <a:spcBef>
                <a:spcPct val="50000"/>
              </a:spcBef>
            </a:pPr>
            <a:r>
              <a:rPr lang="en-US" altLang="zh-CN" sz="2400" b="1"/>
              <a:t>Q</a:t>
            </a:r>
            <a:r>
              <a:rPr lang="en-US" altLang="zh-CN" sz="2400" b="1" baseline="-25000"/>
              <a:t>1</a:t>
            </a:r>
            <a:endParaRPr lang="en-US" altLang="zh-CN" sz="2400" b="1"/>
          </a:p>
        </p:txBody>
      </p:sp>
      <p:grpSp>
        <p:nvGrpSpPr>
          <p:cNvPr id="3" name="Group 18"/>
          <p:cNvGrpSpPr>
            <a:grpSpLocks/>
          </p:cNvGrpSpPr>
          <p:nvPr/>
        </p:nvGrpSpPr>
        <p:grpSpPr bwMode="auto">
          <a:xfrm>
            <a:off x="2971800" y="5029200"/>
            <a:ext cx="1143000" cy="1524000"/>
            <a:chOff x="0" y="0"/>
            <a:chExt cx="1056" cy="483"/>
          </a:xfrm>
        </p:grpSpPr>
        <p:sp>
          <p:nvSpPr>
            <p:cNvPr id="59406" name="Line 19"/>
            <p:cNvSpPr>
              <a:spLocks noChangeShapeType="1"/>
            </p:cNvSpPr>
            <p:nvPr/>
          </p:nvSpPr>
          <p:spPr bwMode="auto">
            <a:xfrm flipV="1">
              <a:off x="0" y="0"/>
              <a:ext cx="192" cy="144"/>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lstStyle/>
            <a:p>
              <a:endParaRPr lang="zh-CN" altLang="en-US"/>
            </a:p>
          </p:txBody>
        </p:sp>
        <p:sp>
          <p:nvSpPr>
            <p:cNvPr id="59407" name="Line 20"/>
            <p:cNvSpPr>
              <a:spLocks noChangeShapeType="1"/>
            </p:cNvSpPr>
            <p:nvPr/>
          </p:nvSpPr>
          <p:spPr bwMode="auto">
            <a:xfrm flipV="1">
              <a:off x="0" y="0"/>
              <a:ext cx="384" cy="288"/>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lstStyle/>
            <a:p>
              <a:endParaRPr lang="zh-CN" altLang="en-US"/>
            </a:p>
          </p:txBody>
        </p:sp>
        <p:sp>
          <p:nvSpPr>
            <p:cNvPr id="59408" name="Line 21"/>
            <p:cNvSpPr>
              <a:spLocks noChangeShapeType="1"/>
            </p:cNvSpPr>
            <p:nvPr/>
          </p:nvSpPr>
          <p:spPr bwMode="auto">
            <a:xfrm flipV="1">
              <a:off x="0" y="0"/>
              <a:ext cx="576" cy="432"/>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lstStyle/>
            <a:p>
              <a:endParaRPr lang="zh-CN" altLang="en-US"/>
            </a:p>
          </p:txBody>
        </p:sp>
        <p:sp>
          <p:nvSpPr>
            <p:cNvPr id="59409" name="Line 22"/>
            <p:cNvSpPr>
              <a:spLocks noChangeShapeType="1"/>
            </p:cNvSpPr>
            <p:nvPr/>
          </p:nvSpPr>
          <p:spPr bwMode="auto">
            <a:xfrm flipV="1">
              <a:off x="191" y="0"/>
              <a:ext cx="625" cy="459"/>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lstStyle/>
            <a:p>
              <a:endParaRPr lang="zh-CN" altLang="en-US" b="1">
                <a:ln w="22225">
                  <a:solidFill>
                    <a:schemeClr val="accent2"/>
                  </a:solidFill>
                  <a:prstDash val="solid"/>
                </a:ln>
                <a:solidFill>
                  <a:schemeClr val="accent2">
                    <a:lumMod val="40000"/>
                    <a:lumOff val="60000"/>
                  </a:schemeClr>
                </a:solidFill>
              </a:endParaRPr>
            </a:p>
          </p:txBody>
        </p:sp>
        <p:sp>
          <p:nvSpPr>
            <p:cNvPr id="59410" name="Line 23"/>
            <p:cNvSpPr>
              <a:spLocks noChangeShapeType="1"/>
            </p:cNvSpPr>
            <p:nvPr/>
          </p:nvSpPr>
          <p:spPr bwMode="auto">
            <a:xfrm flipV="1">
              <a:off x="356" y="0"/>
              <a:ext cx="652" cy="459"/>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lstStyle/>
            <a:p>
              <a:endParaRPr lang="zh-CN" altLang="en-US"/>
            </a:p>
          </p:txBody>
        </p:sp>
        <p:sp>
          <p:nvSpPr>
            <p:cNvPr id="59411" name="Line 24"/>
            <p:cNvSpPr>
              <a:spLocks noChangeShapeType="1"/>
            </p:cNvSpPr>
            <p:nvPr/>
          </p:nvSpPr>
          <p:spPr bwMode="auto">
            <a:xfrm flipV="1">
              <a:off x="544" y="96"/>
              <a:ext cx="512" cy="375"/>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lstStyle/>
            <a:p>
              <a:endParaRPr lang="zh-CN" altLang="en-US"/>
            </a:p>
          </p:txBody>
        </p:sp>
        <p:sp>
          <p:nvSpPr>
            <p:cNvPr id="59412" name="Line 25"/>
            <p:cNvSpPr>
              <a:spLocks noChangeShapeType="1"/>
            </p:cNvSpPr>
            <p:nvPr/>
          </p:nvSpPr>
          <p:spPr bwMode="auto">
            <a:xfrm flipV="1">
              <a:off x="707" y="240"/>
              <a:ext cx="349" cy="243"/>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lstStyle/>
            <a:p>
              <a:endParaRPr lang="zh-CN" altLang="en-US"/>
            </a:p>
          </p:txBody>
        </p:sp>
        <p:sp>
          <p:nvSpPr>
            <p:cNvPr id="59413" name="Line 26"/>
            <p:cNvSpPr>
              <a:spLocks noChangeShapeType="1"/>
            </p:cNvSpPr>
            <p:nvPr/>
          </p:nvSpPr>
          <p:spPr bwMode="auto">
            <a:xfrm flipV="1">
              <a:off x="920" y="384"/>
              <a:ext cx="136" cy="99"/>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lstStyle/>
            <a:p>
              <a:endParaRPr lang="zh-CN" altLang="en-US"/>
            </a:p>
          </p:txBody>
        </p:sp>
      </p:grpSp>
      <p:sp>
        <p:nvSpPr>
          <p:cNvPr id="4" name="矩形 3"/>
          <p:cNvSpPr/>
          <p:nvPr/>
        </p:nvSpPr>
        <p:spPr>
          <a:xfrm>
            <a:off x="2953512" y="393508"/>
            <a:ext cx="4736651" cy="7200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latin typeface="黑体" panose="02010609060101010101" pitchFamily="49" charset="-122"/>
                <a:ea typeface="黑体" panose="02010609060101010101" pitchFamily="49" charset="-122"/>
              </a:rPr>
              <a:t>需求价格弹性与销售收入的关系</a:t>
            </a:r>
          </a:p>
        </p:txBody>
      </p:sp>
    </p:spTree>
    <p:extLst>
      <p:ext uri="{BB962C8B-B14F-4D97-AF65-F5344CB8AC3E}">
        <p14:creationId xmlns:p14="http://schemas.microsoft.com/office/powerpoint/2010/main" val="11840455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490">
                                            <p:txEl>
                                              <p:pRg st="0" end="0"/>
                                            </p:txEl>
                                          </p:spTgt>
                                        </p:tgtEl>
                                        <p:attrNameLst>
                                          <p:attrName>style.visibility</p:attrName>
                                        </p:attrNameLst>
                                      </p:cBhvr>
                                      <p:to>
                                        <p:strVal val="visible"/>
                                      </p:to>
                                    </p:set>
                                    <p:animEffect transition="in" filter="blinds(horizontal)">
                                      <p:cBhvr>
                                        <p:cTn id="7" dur="500"/>
                                        <p:tgtEl>
                                          <p:spTgt spid="634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3490">
                                            <p:txEl>
                                              <p:pRg st="1" end="1"/>
                                            </p:txEl>
                                          </p:spTgt>
                                        </p:tgtEl>
                                        <p:attrNameLst>
                                          <p:attrName>style.visibility</p:attrName>
                                        </p:attrNameLst>
                                      </p:cBhvr>
                                      <p:to>
                                        <p:strVal val="visible"/>
                                      </p:to>
                                    </p:set>
                                    <p:animEffect transition="in" filter="blinds(horizontal)">
                                      <p:cBhvr>
                                        <p:cTn id="12" dur="500"/>
                                        <p:tgtEl>
                                          <p:spTgt spid="6349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63491"/>
                                        </p:tgtEl>
                                        <p:attrNameLst>
                                          <p:attrName>style.visibility</p:attrName>
                                        </p:attrNameLst>
                                      </p:cBhvr>
                                      <p:to>
                                        <p:strVal val="visible"/>
                                      </p:to>
                                    </p:set>
                                    <p:anim calcmode="lin" valueType="num">
                                      <p:cBhvr additive="base">
                                        <p:cTn id="17" dur="500" fill="hold"/>
                                        <p:tgtEl>
                                          <p:spTgt spid="63491"/>
                                        </p:tgtEl>
                                        <p:attrNameLst>
                                          <p:attrName>ppt_x</p:attrName>
                                        </p:attrNameLst>
                                      </p:cBhvr>
                                      <p:tavLst>
                                        <p:tav tm="0">
                                          <p:val>
                                            <p:strVal val="0-#ppt_w/2"/>
                                          </p:val>
                                        </p:tav>
                                        <p:tav tm="100000">
                                          <p:val>
                                            <p:strVal val="#ppt_x"/>
                                          </p:val>
                                        </p:tav>
                                      </p:tavLst>
                                    </p:anim>
                                    <p:anim calcmode="lin" valueType="num">
                                      <p:cBhvr additive="base">
                                        <p:cTn id="18" dur="500" fill="hold"/>
                                        <p:tgtEl>
                                          <p:spTgt spid="63491"/>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63492"/>
                                        </p:tgtEl>
                                        <p:attrNameLst>
                                          <p:attrName>style.visibility</p:attrName>
                                        </p:attrNameLst>
                                      </p:cBhvr>
                                      <p:to>
                                        <p:strVal val="visible"/>
                                      </p:to>
                                    </p:set>
                                    <p:animEffect transition="in" filter="box(in)">
                                      <p:cBhvr>
                                        <p:cTn id="23" dur="500"/>
                                        <p:tgtEl>
                                          <p:spTgt spid="6349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63493"/>
                                        </p:tgtEl>
                                        <p:attrNameLst>
                                          <p:attrName>style.visibility</p:attrName>
                                        </p:attrNameLst>
                                      </p:cBhvr>
                                      <p:to>
                                        <p:strVal val="visible"/>
                                      </p:to>
                                    </p:set>
                                    <p:animEffect transition="in" filter="blinds(horizontal)">
                                      <p:cBhvr>
                                        <p:cTn id="28" dur="500"/>
                                        <p:tgtEl>
                                          <p:spTgt spid="6349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checkerboard(across)">
                                      <p:cBhvr>
                                        <p:cTn id="33" dur="500"/>
                                        <p:tgtEl>
                                          <p:spTgt spid="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32" fill="hold" grpId="0" nodeType="clickEffect">
                                  <p:stCondLst>
                                    <p:cond delay="0"/>
                                  </p:stCondLst>
                                  <p:childTnLst>
                                    <p:set>
                                      <p:cBhvr>
                                        <p:cTn id="37" dur="1" fill="hold">
                                          <p:stCondLst>
                                            <p:cond delay="0"/>
                                          </p:stCondLst>
                                        </p:cTn>
                                        <p:tgtEl>
                                          <p:spTgt spid="63501"/>
                                        </p:tgtEl>
                                        <p:attrNameLst>
                                          <p:attrName>style.visibility</p:attrName>
                                        </p:attrNameLst>
                                      </p:cBhvr>
                                      <p:to>
                                        <p:strVal val="visible"/>
                                      </p:to>
                                    </p:set>
                                    <p:animEffect transition="in" filter="box(out)">
                                      <p:cBhvr>
                                        <p:cTn id="38" dur="500"/>
                                        <p:tgtEl>
                                          <p:spTgt spid="63501"/>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63500"/>
                                        </p:tgtEl>
                                        <p:attrNameLst>
                                          <p:attrName>style.visibility</p:attrName>
                                        </p:attrNameLst>
                                      </p:cBhvr>
                                      <p:to>
                                        <p:strVal val="visible"/>
                                      </p:to>
                                    </p:set>
                                    <p:animEffect transition="in" filter="blinds(horizontal)">
                                      <p:cBhvr>
                                        <p:cTn id="43" dur="500"/>
                                        <p:tgtEl>
                                          <p:spTgt spid="6350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63502"/>
                                        </p:tgtEl>
                                        <p:attrNameLst>
                                          <p:attrName>style.visibility</p:attrName>
                                        </p:attrNameLst>
                                      </p:cBhvr>
                                      <p:to>
                                        <p:strVal val="visible"/>
                                      </p:to>
                                    </p:set>
                                    <p:animEffect transition="in" filter="blinds(horizontal)">
                                      <p:cBhvr>
                                        <p:cTn id="48" dur="500"/>
                                        <p:tgtEl>
                                          <p:spTgt spid="63502"/>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63503"/>
                                        </p:tgtEl>
                                        <p:attrNameLst>
                                          <p:attrName>style.visibility</p:attrName>
                                        </p:attrNameLst>
                                      </p:cBhvr>
                                      <p:to>
                                        <p:strVal val="visible"/>
                                      </p:to>
                                    </p:set>
                                    <p:animEffect transition="in" filter="box(in)">
                                      <p:cBhvr>
                                        <p:cTn id="53" dur="500"/>
                                        <p:tgtEl>
                                          <p:spTgt spid="6350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63504"/>
                                        </p:tgtEl>
                                        <p:attrNameLst>
                                          <p:attrName>style.visibility</p:attrName>
                                        </p:attrNameLst>
                                      </p:cBhvr>
                                      <p:to>
                                        <p:strVal val="visible"/>
                                      </p:to>
                                    </p:set>
                                    <p:animEffect transition="in" filter="box(in)">
                                      <p:cBhvr>
                                        <p:cTn id="58" dur="500"/>
                                        <p:tgtEl>
                                          <p:spTgt spid="63504"/>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63505"/>
                                        </p:tgtEl>
                                        <p:attrNameLst>
                                          <p:attrName>style.visibility</p:attrName>
                                        </p:attrNameLst>
                                      </p:cBhvr>
                                      <p:to>
                                        <p:strVal val="visible"/>
                                      </p:to>
                                    </p:set>
                                    <p:animEffect transition="in" filter="blinds(horizontal)">
                                      <p:cBhvr>
                                        <p:cTn id="63" dur="500"/>
                                        <p:tgtEl>
                                          <p:spTgt spid="63505"/>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2" presetClass="entr" presetSubtype="1" fill="hold" nodeType="clickEffect">
                                  <p:stCondLst>
                                    <p:cond delay="0"/>
                                  </p:stCondLst>
                                  <p:childTnLst>
                                    <p:set>
                                      <p:cBhvr>
                                        <p:cTn id="67" dur="1" fill="hold">
                                          <p:stCondLst>
                                            <p:cond delay="0"/>
                                          </p:stCondLst>
                                        </p:cTn>
                                        <p:tgtEl>
                                          <p:spTgt spid="3"/>
                                        </p:tgtEl>
                                        <p:attrNameLst>
                                          <p:attrName>style.visibility</p:attrName>
                                        </p:attrNameLst>
                                      </p:cBhvr>
                                      <p:to>
                                        <p:strVal val="visible"/>
                                      </p:to>
                                    </p:set>
                                    <p:animEffect transition="in" filter="wipe(up)">
                                      <p:cBhvr>
                                        <p:cTn id="6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build="p" autoUpdateAnimBg="0"/>
      <p:bldP spid="63491" grpId="0" animBg="1" autoUpdateAnimBg="0"/>
      <p:bldP spid="63492" grpId="0" animBg="1"/>
      <p:bldP spid="63493" grpId="0" autoUpdateAnimBg="0"/>
      <p:bldP spid="63500" grpId="0" autoUpdateAnimBg="0"/>
      <p:bldP spid="63501" grpId="0" animBg="1"/>
      <p:bldP spid="63502" grpId="0" autoUpdateAnimBg="0"/>
      <p:bldP spid="63503" grpId="0" animBg="1"/>
      <p:bldP spid="63504" grpId="0" animBg="1"/>
      <p:bldP spid="6350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a:xfrm>
            <a:off x="2842258" y="404664"/>
            <a:ext cx="1800200" cy="649287"/>
          </a:xfrm>
          <a:solidFill>
            <a:schemeClr val="accent6">
              <a:lumMod val="40000"/>
              <a:lumOff val="60000"/>
            </a:schemeClr>
          </a:solidFill>
        </p:spPr>
        <p:txBody>
          <a:bodyPr/>
          <a:lstStyle/>
          <a:p>
            <a:r>
              <a:rPr lang="zh-CN" altLang="en-US" b="1" dirty="0">
                <a:ea typeface="宋体" panose="02010600030101010101" pitchFamily="2" charset="-122"/>
              </a:rPr>
              <a:t>假设</a:t>
            </a:r>
          </a:p>
        </p:txBody>
      </p:sp>
      <p:sp>
        <p:nvSpPr>
          <p:cNvPr id="50179" name="Rectangle 3"/>
          <p:cNvSpPr>
            <a:spLocks noGrp="1" noChangeArrowheads="1"/>
          </p:cNvSpPr>
          <p:nvPr>
            <p:ph type="body" idx="4294967295"/>
          </p:nvPr>
        </p:nvSpPr>
        <p:spPr>
          <a:xfrm>
            <a:off x="395536" y="1196753"/>
            <a:ext cx="8529637" cy="4608512"/>
          </a:xfrm>
        </p:spPr>
        <p:txBody>
          <a:bodyPr/>
          <a:lstStyle/>
          <a:p>
            <a:pPr>
              <a:lnSpc>
                <a:spcPct val="150000"/>
              </a:lnSpc>
              <a:buFont typeface="Wingdings" panose="05000000000000000000" pitchFamily="2" charset="2"/>
              <a:buChar char="p"/>
            </a:pPr>
            <a:r>
              <a:rPr lang="zh-CN" altLang="zh-CN" sz="2400" dirty="0">
                <a:ea typeface="宋体" panose="02010600030101010101" pitchFamily="2" charset="-122"/>
              </a:rPr>
              <a:t>你的工作是为本地企业制作网站，制作</a:t>
            </a:r>
            <a:r>
              <a:rPr lang="zh-CN" altLang="zh-CN" sz="2400" dirty="0">
                <a:solidFill>
                  <a:srgbClr val="0000FF"/>
                </a:solidFill>
                <a:ea typeface="宋体" panose="02010600030101010101" pitchFamily="2" charset="-122"/>
              </a:rPr>
              <a:t>一个网站收费200元。目前你每个月能卖出12个网站</a:t>
            </a:r>
            <a:r>
              <a:rPr lang="zh-CN" altLang="en-US" sz="2400" dirty="0">
                <a:ea typeface="宋体" panose="02010600030101010101" pitchFamily="2" charset="-122"/>
              </a:rPr>
              <a:t>。</a:t>
            </a:r>
            <a:endParaRPr lang="zh-CN" altLang="zh-CN" sz="2400" dirty="0">
              <a:ea typeface="宋体" panose="02010600030101010101" pitchFamily="2" charset="-122"/>
            </a:endParaRPr>
          </a:p>
          <a:p>
            <a:pPr>
              <a:lnSpc>
                <a:spcPct val="150000"/>
              </a:lnSpc>
              <a:buFont typeface="Wingdings" panose="05000000000000000000" pitchFamily="2" charset="2"/>
              <a:buChar char="p"/>
            </a:pPr>
            <a:r>
              <a:rPr lang="zh-CN" altLang="zh-CN" sz="2400" dirty="0">
                <a:ea typeface="宋体" panose="02010600030101010101" pitchFamily="2" charset="-122"/>
              </a:rPr>
              <a:t>你的成本在不断上升（包括你的时间的机会成本），因此你考虑把价格升到250元</a:t>
            </a:r>
          </a:p>
          <a:p>
            <a:pPr>
              <a:lnSpc>
                <a:spcPct val="150000"/>
              </a:lnSpc>
              <a:buFont typeface="Wingdings" panose="05000000000000000000" pitchFamily="2" charset="2"/>
              <a:buChar char="p"/>
            </a:pPr>
            <a:r>
              <a:rPr lang="zh-CN" sz="2400" dirty="0">
                <a:ea typeface="宋体" panose="02010600030101010101" pitchFamily="2" charset="-122"/>
              </a:rPr>
              <a:t>如果你把价格从200上升到250，你的收益会增加还是减少？ 				收益 = </a:t>
            </a:r>
            <a:r>
              <a:rPr lang="zh-CN" sz="2400" b="1" i="1" dirty="0">
                <a:ea typeface="宋体" panose="02010600030101010101" pitchFamily="2" charset="-122"/>
              </a:rPr>
              <a:t>P</a:t>
            </a:r>
            <a:r>
              <a:rPr lang="zh-CN" sz="2400" dirty="0">
                <a:ea typeface="宋体" panose="02010600030101010101" pitchFamily="2" charset="-122"/>
              </a:rPr>
              <a:t> x </a:t>
            </a:r>
            <a:r>
              <a:rPr lang="zh-CN" sz="2400" b="1" i="1" dirty="0">
                <a:ea typeface="宋体" panose="02010600030101010101" pitchFamily="2" charset="-122"/>
              </a:rPr>
              <a:t>Q</a:t>
            </a:r>
            <a:r>
              <a:rPr lang="zh-CN" sz="2400" dirty="0">
                <a:ea typeface="宋体" panose="02010600030101010101" pitchFamily="2" charset="-122"/>
              </a:rPr>
              <a:t>  </a:t>
            </a:r>
          </a:p>
          <a:p>
            <a:pPr>
              <a:lnSpc>
                <a:spcPct val="150000"/>
              </a:lnSpc>
              <a:spcBef>
                <a:spcPct val="35000"/>
              </a:spcBef>
              <a:buFont typeface="Wingdings" panose="05000000000000000000" pitchFamily="2" charset="2"/>
              <a:buChar char="p"/>
            </a:pPr>
            <a:r>
              <a:rPr lang="zh-CN" sz="2400" dirty="0">
                <a:ea typeface="宋体" panose="02010600030101010101" pitchFamily="2" charset="-122"/>
              </a:rPr>
              <a:t>两种影响哪种更大？这要取决于</a:t>
            </a:r>
            <a:r>
              <a:rPr lang="zh-CN" sz="2400" b="1" dirty="0">
                <a:solidFill>
                  <a:srgbClr val="0000FF"/>
                </a:solidFill>
                <a:ea typeface="宋体" panose="02010600030101010101" pitchFamily="2" charset="-122"/>
              </a:rPr>
              <a:t>需求价格弹性</a:t>
            </a:r>
          </a:p>
        </p:txBody>
      </p:sp>
      <p:sp>
        <p:nvSpPr>
          <p:cNvPr id="50180"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spTree>
    <p:extLst>
      <p:ext uri="{BB962C8B-B14F-4D97-AF65-F5344CB8AC3E}">
        <p14:creationId xmlns:p14="http://schemas.microsoft.com/office/powerpoint/2010/main" val="47965086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circle(in)">
                                      <p:cBhvr>
                                        <p:cTn id="7" dur="2000"/>
                                        <p:tgtEl>
                                          <p:spTgt spid="501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0179">
                                            <p:txEl>
                                              <p:pRg st="1" end="1"/>
                                            </p:txEl>
                                          </p:spTgt>
                                        </p:tgtEl>
                                        <p:attrNameLst>
                                          <p:attrName>style.visibility</p:attrName>
                                        </p:attrNameLst>
                                      </p:cBhvr>
                                      <p:to>
                                        <p:strVal val="visible"/>
                                      </p:to>
                                    </p:set>
                                    <p:animEffect transition="in" filter="circle(in)">
                                      <p:cBhvr>
                                        <p:cTn id="12" dur="2000"/>
                                        <p:tgtEl>
                                          <p:spTgt spid="501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0179">
                                            <p:txEl>
                                              <p:pRg st="2" end="2"/>
                                            </p:txEl>
                                          </p:spTgt>
                                        </p:tgtEl>
                                        <p:attrNameLst>
                                          <p:attrName>style.visibility</p:attrName>
                                        </p:attrNameLst>
                                      </p:cBhvr>
                                      <p:to>
                                        <p:strVal val="visible"/>
                                      </p:to>
                                    </p:set>
                                    <p:animEffect transition="in" filter="circle(in)">
                                      <p:cBhvr>
                                        <p:cTn id="17" dur="2000"/>
                                        <p:tgtEl>
                                          <p:spTgt spid="501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0179">
                                            <p:txEl>
                                              <p:pRg st="3" end="3"/>
                                            </p:txEl>
                                          </p:spTgt>
                                        </p:tgtEl>
                                        <p:attrNameLst>
                                          <p:attrName>style.visibility</p:attrName>
                                        </p:attrNameLst>
                                      </p:cBhvr>
                                      <p:to>
                                        <p:strVal val="visible"/>
                                      </p:to>
                                    </p:set>
                                    <p:animEffect transition="in" filter="circle(in)">
                                      <p:cBhvr>
                                        <p:cTn id="22" dur="2000"/>
                                        <p:tgtEl>
                                          <p:spTgt spid="501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a:xfrm>
            <a:off x="2771800" y="248168"/>
            <a:ext cx="4896544" cy="649287"/>
          </a:xfrm>
          <a:solidFill>
            <a:srgbClr val="FFC000"/>
          </a:solidFill>
        </p:spPr>
        <p:txBody>
          <a:bodyPr/>
          <a:lstStyle/>
          <a:p>
            <a:pPr marL="0" indent="0">
              <a:buFont typeface="Wingdings" panose="05000000000000000000" pitchFamily="2" charset="2"/>
              <a:buNone/>
            </a:pPr>
            <a:r>
              <a:rPr lang="zh-CN" altLang="zh-CN" sz="2800" b="1" dirty="0">
                <a:ea typeface="宋体" panose="02010600030101010101" pitchFamily="2" charset="-122"/>
              </a:rPr>
              <a:t>富有弹性的需求(弹性 = 1.8)</a:t>
            </a:r>
          </a:p>
        </p:txBody>
      </p:sp>
      <p:grpSp>
        <p:nvGrpSpPr>
          <p:cNvPr id="53252" name="Group 4"/>
          <p:cNvGrpSpPr>
            <a:grpSpLocks/>
          </p:cNvGrpSpPr>
          <p:nvPr/>
        </p:nvGrpSpPr>
        <p:grpSpPr bwMode="auto">
          <a:xfrm>
            <a:off x="4179888" y="1543050"/>
            <a:ext cx="4449762" cy="3862388"/>
            <a:chOff x="0" y="0"/>
            <a:chExt cx="2803" cy="2433"/>
          </a:xfrm>
        </p:grpSpPr>
        <p:grpSp>
          <p:nvGrpSpPr>
            <p:cNvPr id="53253" name="Group 5"/>
            <p:cNvGrpSpPr>
              <a:grpSpLocks/>
            </p:cNvGrpSpPr>
            <p:nvPr/>
          </p:nvGrpSpPr>
          <p:grpSpPr bwMode="auto">
            <a:xfrm>
              <a:off x="147" y="275"/>
              <a:ext cx="2350" cy="2015"/>
              <a:chOff x="0" y="0"/>
              <a:chExt cx="2116" cy="2027"/>
            </a:xfrm>
          </p:grpSpPr>
          <p:sp>
            <p:nvSpPr>
              <p:cNvPr id="53254" name="Line 6"/>
              <p:cNvSpPr>
                <a:spLocks noChangeShapeType="1"/>
              </p:cNvSpPr>
              <p:nvPr/>
            </p:nvSpPr>
            <p:spPr bwMode="auto">
              <a:xfrm>
                <a:off x="4" y="0"/>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3255" name="Line 7"/>
              <p:cNvSpPr>
                <a:spLocks noChangeShapeType="1"/>
              </p:cNvSpPr>
              <p:nvPr/>
            </p:nvSpPr>
            <p:spPr bwMode="auto">
              <a:xfrm>
                <a:off x="0" y="2027"/>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53256" name="Text Box 8"/>
            <p:cNvSpPr txBox="1">
              <a:spLocks noChangeArrowheads="1"/>
            </p:cNvSpPr>
            <p:nvPr/>
          </p:nvSpPr>
          <p:spPr bwMode="auto">
            <a:xfrm>
              <a:off x="0" y="0"/>
              <a:ext cx="316"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P</a:t>
              </a:r>
            </a:p>
          </p:txBody>
        </p:sp>
        <p:sp>
          <p:nvSpPr>
            <p:cNvPr id="53257" name="Text Box 9"/>
            <p:cNvSpPr txBox="1">
              <a:spLocks noChangeArrowheads="1"/>
            </p:cNvSpPr>
            <p:nvPr/>
          </p:nvSpPr>
          <p:spPr bwMode="auto">
            <a:xfrm>
              <a:off x="2442" y="2146"/>
              <a:ext cx="361" cy="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p>
          </p:txBody>
        </p:sp>
      </p:grpSp>
      <p:grpSp>
        <p:nvGrpSpPr>
          <p:cNvPr id="53258" name="Group 10"/>
          <p:cNvGrpSpPr>
            <a:grpSpLocks/>
          </p:cNvGrpSpPr>
          <p:nvPr/>
        </p:nvGrpSpPr>
        <p:grpSpPr bwMode="auto">
          <a:xfrm>
            <a:off x="4756150" y="2414588"/>
            <a:ext cx="3905250" cy="1722437"/>
            <a:chOff x="0" y="0"/>
            <a:chExt cx="2460" cy="1085"/>
          </a:xfrm>
        </p:grpSpPr>
        <p:sp>
          <p:nvSpPr>
            <p:cNvPr id="53259" name="Line 11"/>
            <p:cNvSpPr>
              <a:spLocks noChangeShapeType="1"/>
            </p:cNvSpPr>
            <p:nvPr/>
          </p:nvSpPr>
          <p:spPr bwMode="auto">
            <a:xfrm>
              <a:off x="0" y="0"/>
              <a:ext cx="2045" cy="9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3260" name="Text Box 12"/>
            <p:cNvSpPr txBox="1">
              <a:spLocks noChangeArrowheads="1"/>
            </p:cNvSpPr>
            <p:nvPr/>
          </p:nvSpPr>
          <p:spPr bwMode="auto">
            <a:xfrm>
              <a:off x="1886" y="797"/>
              <a:ext cx="5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D</a:t>
              </a:r>
            </a:p>
          </p:txBody>
        </p:sp>
      </p:grpSp>
      <p:grpSp>
        <p:nvGrpSpPr>
          <p:cNvPr id="53261" name="Group 13"/>
          <p:cNvGrpSpPr>
            <a:grpSpLocks/>
          </p:cNvGrpSpPr>
          <p:nvPr/>
        </p:nvGrpSpPr>
        <p:grpSpPr bwMode="auto">
          <a:xfrm>
            <a:off x="461168" y="2088534"/>
            <a:ext cx="7072313" cy="3552826"/>
            <a:chOff x="18" y="-23"/>
            <a:chExt cx="4455" cy="2238"/>
          </a:xfrm>
        </p:grpSpPr>
        <p:sp>
          <p:nvSpPr>
            <p:cNvPr id="53262" name="Rectangle 15"/>
            <p:cNvSpPr>
              <a:spLocks noChangeArrowheads="1"/>
            </p:cNvSpPr>
            <p:nvPr/>
          </p:nvSpPr>
          <p:spPr bwMode="auto">
            <a:xfrm>
              <a:off x="2517" y="910"/>
              <a:ext cx="1779" cy="1020"/>
            </a:xfrm>
            <a:prstGeom prst="rect">
              <a:avLst/>
            </a:prstGeom>
            <a:solidFill>
              <a:srgbClr val="0066FF">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nvGrpSpPr>
            <p:cNvPr id="53263" name="Group 15"/>
            <p:cNvGrpSpPr>
              <a:grpSpLocks/>
            </p:cNvGrpSpPr>
            <p:nvPr/>
          </p:nvGrpSpPr>
          <p:grpSpPr bwMode="auto">
            <a:xfrm>
              <a:off x="1806" y="758"/>
              <a:ext cx="2667" cy="1457"/>
              <a:chOff x="-153" y="0"/>
              <a:chExt cx="2667" cy="1457"/>
            </a:xfrm>
          </p:grpSpPr>
          <p:sp>
            <p:nvSpPr>
              <p:cNvPr id="53264" name="Text Box 17"/>
              <p:cNvSpPr txBox="1">
                <a:spLocks noChangeArrowheads="1"/>
              </p:cNvSpPr>
              <p:nvPr/>
            </p:nvSpPr>
            <p:spPr bwMode="auto">
              <a:xfrm>
                <a:off x="-153" y="0"/>
                <a:ext cx="702"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dirty="0"/>
                  <a:t>¥ </a:t>
                </a:r>
                <a:r>
                  <a:rPr lang="en-US" altLang="zh-CN" sz="2400" dirty="0">
                    <a:ea typeface="宋体" panose="02010600030101010101" pitchFamily="2" charset="-122"/>
                  </a:rPr>
                  <a:t>200</a:t>
                </a:r>
                <a:endParaRPr lang="en-US" altLang="zh-CN" sz="2400" baseline="-25000" dirty="0">
                  <a:ea typeface="宋体" panose="02010600030101010101" pitchFamily="2" charset="-122"/>
                </a:endParaRPr>
              </a:p>
            </p:txBody>
          </p:sp>
          <p:sp>
            <p:nvSpPr>
              <p:cNvPr id="53265" name="Text Box 18"/>
              <p:cNvSpPr txBox="1">
                <a:spLocks noChangeArrowheads="1"/>
              </p:cNvSpPr>
              <p:nvPr/>
            </p:nvSpPr>
            <p:spPr bwMode="auto">
              <a:xfrm>
                <a:off x="2169" y="1169"/>
                <a:ext cx="3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a:ea typeface="宋体" panose="02010600030101010101" pitchFamily="2" charset="-122"/>
                  </a:rPr>
                  <a:t>12</a:t>
                </a:r>
                <a:endParaRPr lang="en-US" altLang="zh-CN" sz="2400" baseline="-25000">
                  <a:ea typeface="宋体" panose="02010600030101010101" pitchFamily="2" charset="-122"/>
                </a:endParaRPr>
              </a:p>
            </p:txBody>
          </p:sp>
          <p:grpSp>
            <p:nvGrpSpPr>
              <p:cNvPr id="53266" name="Group 18"/>
              <p:cNvGrpSpPr>
                <a:grpSpLocks/>
              </p:cNvGrpSpPr>
              <p:nvPr/>
            </p:nvGrpSpPr>
            <p:grpSpPr bwMode="auto">
              <a:xfrm>
                <a:off x="565" y="147"/>
                <a:ext cx="1773" cy="1013"/>
                <a:chOff x="0" y="0"/>
                <a:chExt cx="795" cy="646"/>
              </a:xfrm>
            </p:grpSpPr>
            <p:sp>
              <p:nvSpPr>
                <p:cNvPr id="53267" name="Line 20"/>
                <p:cNvSpPr>
                  <a:spLocks noChangeShapeType="1"/>
                </p:cNvSpPr>
                <p:nvPr/>
              </p:nvSpPr>
              <p:spPr bwMode="auto">
                <a:xfrm>
                  <a:off x="0" y="0"/>
                  <a:ext cx="795" cy="0"/>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3268" name="Line 21"/>
                <p:cNvSpPr>
                  <a:spLocks noChangeShapeType="1"/>
                </p:cNvSpPr>
                <p:nvPr/>
              </p:nvSpPr>
              <p:spPr bwMode="auto">
                <a:xfrm>
                  <a:off x="795" y="1"/>
                  <a:ext cx="0" cy="645"/>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grpSp>
        </p:grpSp>
        <p:sp>
          <p:nvSpPr>
            <p:cNvPr id="53269" name="Rectangle 22"/>
            <p:cNvSpPr>
              <a:spLocks noChangeArrowheads="1"/>
            </p:cNvSpPr>
            <p:nvPr/>
          </p:nvSpPr>
          <p:spPr bwMode="auto">
            <a:xfrm>
              <a:off x="18" y="-23"/>
              <a:ext cx="1806" cy="863"/>
            </a:xfrm>
            <a:prstGeom prst="rect">
              <a:avLst/>
            </a:prstGeom>
            <a:solidFill>
              <a:schemeClr val="accent5">
                <a:lumMod val="40000"/>
                <a:lumOff val="60000"/>
                <a:alpha val="5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45000"/>
                </a:spcBef>
                <a:buClr>
                  <a:srgbClr val="00B85C"/>
                </a:buClr>
                <a:buSzPct val="120000"/>
                <a:buFont typeface="Wingdings" panose="05000000000000000000" pitchFamily="2" charset="2"/>
                <a:buNone/>
              </a:pPr>
              <a:r>
                <a:rPr lang="zh-CN" sz="2000" dirty="0">
                  <a:ea typeface="宋体" panose="02010600030101010101" pitchFamily="2" charset="-122"/>
                </a:rPr>
                <a:t>如果 </a:t>
              </a:r>
              <a:r>
                <a:rPr lang="zh-CN" sz="2000" b="1" i="1" dirty="0">
                  <a:ea typeface="宋体" panose="02010600030101010101" pitchFamily="2" charset="-122"/>
                </a:rPr>
                <a:t>P</a:t>
              </a:r>
              <a:r>
                <a:rPr lang="zh-CN" sz="2000" dirty="0">
                  <a:ea typeface="宋体" panose="02010600030101010101" pitchFamily="2" charset="-122"/>
                </a:rPr>
                <a:t> = </a:t>
              </a:r>
              <a:r>
                <a:rPr lang="en-US" altLang="zh-CN" sz="2000" dirty="0">
                  <a:ea typeface="宋体" panose="02010600030101010101" pitchFamily="2" charset="-122"/>
                </a:rPr>
                <a:t>¥</a:t>
              </a:r>
              <a:r>
                <a:rPr lang="zh-CN" sz="2000" dirty="0">
                  <a:ea typeface="宋体" panose="02010600030101010101" pitchFamily="2" charset="-122"/>
                </a:rPr>
                <a:t>200, </a:t>
              </a:r>
              <a:endParaRPr lang="en-US" altLang="zh-CN" sz="2000" dirty="0">
                <a:ea typeface="宋体" panose="02010600030101010101" pitchFamily="2" charset="-122"/>
              </a:endParaRPr>
            </a:p>
            <a:p>
              <a:pPr>
                <a:spcBef>
                  <a:spcPct val="45000"/>
                </a:spcBef>
                <a:buClr>
                  <a:srgbClr val="00B85C"/>
                </a:buClr>
                <a:buSzPct val="120000"/>
                <a:buFont typeface="Wingdings" panose="05000000000000000000" pitchFamily="2" charset="2"/>
                <a:buNone/>
              </a:pPr>
              <a:r>
                <a:rPr lang="zh-CN" sz="2000" b="1" i="1" dirty="0">
                  <a:ea typeface="宋体" panose="02010600030101010101" pitchFamily="2" charset="-122"/>
                </a:rPr>
                <a:t>Q</a:t>
              </a:r>
              <a:r>
                <a:rPr lang="zh-CN" sz="2000" dirty="0">
                  <a:ea typeface="宋体" panose="02010600030101010101" pitchFamily="2" charset="-122"/>
                </a:rPr>
                <a:t> = 12 ，</a:t>
              </a:r>
              <a:endParaRPr lang="en-US" altLang="zh-CN" sz="2000" dirty="0">
                <a:ea typeface="宋体" panose="02010600030101010101" pitchFamily="2" charset="-122"/>
              </a:endParaRPr>
            </a:p>
            <a:p>
              <a:pPr>
                <a:spcBef>
                  <a:spcPct val="45000"/>
                </a:spcBef>
                <a:buClr>
                  <a:srgbClr val="00B85C"/>
                </a:buClr>
                <a:buSzPct val="120000"/>
                <a:buFont typeface="Wingdings" panose="05000000000000000000" pitchFamily="2" charset="2"/>
                <a:buNone/>
              </a:pPr>
              <a:r>
                <a:rPr lang="zh-CN" sz="2000" dirty="0">
                  <a:ea typeface="宋体" panose="02010600030101010101" pitchFamily="2" charset="-122"/>
                </a:rPr>
                <a:t>收益 = </a:t>
              </a:r>
              <a:r>
                <a:rPr lang="en-US" altLang="zh-CN" sz="2000" dirty="0"/>
                <a:t>¥ </a:t>
              </a:r>
              <a:r>
                <a:rPr lang="zh-CN" sz="2000" dirty="0">
                  <a:ea typeface="宋体" panose="02010600030101010101" pitchFamily="2" charset="-122"/>
                </a:rPr>
                <a:t>2400 </a:t>
              </a:r>
            </a:p>
          </p:txBody>
        </p:sp>
      </p:grpSp>
      <p:sp>
        <p:nvSpPr>
          <p:cNvPr id="53270" name="Rectangle 23"/>
          <p:cNvSpPr>
            <a:spLocks noChangeArrowheads="1"/>
          </p:cNvSpPr>
          <p:nvPr/>
        </p:nvSpPr>
        <p:spPr bwMode="auto">
          <a:xfrm>
            <a:off x="431800" y="4992688"/>
            <a:ext cx="3548063" cy="1339850"/>
          </a:xfrm>
          <a:prstGeom prst="rect">
            <a:avLst/>
          </a:prstGeom>
          <a:noFill/>
          <a:ln w="44450" cmpd="dbl">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b="1" dirty="0">
                <a:solidFill>
                  <a:srgbClr val="C00000"/>
                </a:solidFill>
                <a:ea typeface="宋体" panose="02010600030101010101" pitchFamily="2" charset="-122"/>
              </a:rPr>
              <a:t>当需求富有弹性时，价格上升会使收益减少</a:t>
            </a:r>
          </a:p>
        </p:txBody>
      </p:sp>
      <p:sp>
        <p:nvSpPr>
          <p:cNvPr id="53271"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grpSp>
        <p:nvGrpSpPr>
          <p:cNvPr id="53272" name="Group 24"/>
          <p:cNvGrpSpPr>
            <a:grpSpLocks/>
          </p:cNvGrpSpPr>
          <p:nvPr/>
        </p:nvGrpSpPr>
        <p:grpSpPr bwMode="auto">
          <a:xfrm>
            <a:off x="428625" y="2706688"/>
            <a:ext cx="5754688" cy="2943225"/>
            <a:chOff x="0" y="0"/>
            <a:chExt cx="3625" cy="1854"/>
          </a:xfrm>
        </p:grpSpPr>
        <p:grpSp>
          <p:nvGrpSpPr>
            <p:cNvPr id="53273" name="Group 25"/>
            <p:cNvGrpSpPr>
              <a:grpSpLocks/>
            </p:cNvGrpSpPr>
            <p:nvPr/>
          </p:nvGrpSpPr>
          <p:grpSpPr bwMode="auto">
            <a:xfrm>
              <a:off x="1779" y="0"/>
              <a:ext cx="1846" cy="1854"/>
              <a:chOff x="-173" y="0"/>
              <a:chExt cx="1846" cy="1854"/>
            </a:xfrm>
          </p:grpSpPr>
          <p:sp>
            <p:nvSpPr>
              <p:cNvPr id="53274" name="Text Box 27"/>
              <p:cNvSpPr txBox="1">
                <a:spLocks noChangeArrowheads="1"/>
              </p:cNvSpPr>
              <p:nvPr/>
            </p:nvSpPr>
            <p:spPr bwMode="auto">
              <a:xfrm>
                <a:off x="-173" y="0"/>
                <a:ext cx="72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dirty="0"/>
                  <a:t>¥ </a:t>
                </a:r>
                <a:r>
                  <a:rPr lang="en-US" altLang="zh-CN" sz="2400" dirty="0">
                    <a:ea typeface="宋体" panose="02010600030101010101" pitchFamily="2" charset="-122"/>
                  </a:rPr>
                  <a:t>250</a:t>
                </a:r>
                <a:endParaRPr lang="en-US" altLang="zh-CN" sz="2400" baseline="-25000" dirty="0">
                  <a:ea typeface="宋体" panose="02010600030101010101" pitchFamily="2" charset="-122"/>
                </a:endParaRPr>
              </a:p>
            </p:txBody>
          </p:sp>
          <p:sp>
            <p:nvSpPr>
              <p:cNvPr id="53275" name="Text Box 28"/>
              <p:cNvSpPr txBox="1">
                <a:spLocks noChangeArrowheads="1"/>
              </p:cNvSpPr>
              <p:nvPr/>
            </p:nvSpPr>
            <p:spPr bwMode="auto">
              <a:xfrm>
                <a:off x="1303" y="1566"/>
                <a:ext cx="3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a:ea typeface="宋体" panose="02010600030101010101" pitchFamily="2" charset="-122"/>
                  </a:rPr>
                  <a:t>8</a:t>
                </a:r>
                <a:endParaRPr lang="en-US" altLang="zh-CN" sz="2400" baseline="-25000">
                  <a:ea typeface="宋体" panose="02010600030101010101" pitchFamily="2" charset="-122"/>
                </a:endParaRPr>
              </a:p>
            </p:txBody>
          </p:sp>
          <p:grpSp>
            <p:nvGrpSpPr>
              <p:cNvPr id="53276" name="Group 28"/>
              <p:cNvGrpSpPr>
                <a:grpSpLocks/>
              </p:cNvGrpSpPr>
              <p:nvPr/>
            </p:nvGrpSpPr>
            <p:grpSpPr bwMode="auto">
              <a:xfrm>
                <a:off x="562" y="142"/>
                <a:ext cx="929" cy="1402"/>
                <a:chOff x="0" y="0"/>
                <a:chExt cx="795" cy="646"/>
              </a:xfrm>
            </p:grpSpPr>
            <p:sp>
              <p:nvSpPr>
                <p:cNvPr id="53277" name="Line 30"/>
                <p:cNvSpPr>
                  <a:spLocks noChangeShapeType="1"/>
                </p:cNvSpPr>
                <p:nvPr/>
              </p:nvSpPr>
              <p:spPr bwMode="auto">
                <a:xfrm>
                  <a:off x="0" y="0"/>
                  <a:ext cx="795" cy="0"/>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3278" name="Line 31"/>
                <p:cNvSpPr>
                  <a:spLocks noChangeShapeType="1"/>
                </p:cNvSpPr>
                <p:nvPr/>
              </p:nvSpPr>
              <p:spPr bwMode="auto">
                <a:xfrm>
                  <a:off x="795" y="1"/>
                  <a:ext cx="0" cy="645"/>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grpSp>
        </p:grpSp>
        <p:sp>
          <p:nvSpPr>
            <p:cNvPr id="53279" name="Rectangle 32"/>
            <p:cNvSpPr>
              <a:spLocks noChangeArrowheads="1"/>
            </p:cNvSpPr>
            <p:nvPr/>
          </p:nvSpPr>
          <p:spPr bwMode="auto">
            <a:xfrm>
              <a:off x="0" y="534"/>
              <a:ext cx="1770" cy="854"/>
            </a:xfrm>
            <a:prstGeom prst="rect">
              <a:avLst/>
            </a:prstGeom>
            <a:solidFill>
              <a:srgbClr val="FFFF66">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000" dirty="0">
                  <a:ea typeface="宋体" panose="02010600030101010101" pitchFamily="2" charset="-122"/>
                </a:rPr>
                <a:t>如果P = </a:t>
              </a:r>
              <a:r>
                <a:rPr lang="en-US" altLang="zh-CN" sz="2000" dirty="0">
                  <a:ea typeface="宋体" panose="02010600030101010101" pitchFamily="2" charset="-122"/>
                </a:rPr>
                <a:t>¥ </a:t>
              </a:r>
              <a:r>
                <a:rPr lang="zh-CN" sz="2000" dirty="0">
                  <a:ea typeface="宋体" panose="02010600030101010101" pitchFamily="2" charset="-122"/>
                </a:rPr>
                <a:t>250, </a:t>
              </a:r>
              <a:br>
                <a:rPr lang="zh-CN" sz="2000" dirty="0">
                  <a:ea typeface="宋体" panose="02010600030101010101" pitchFamily="2" charset="-122"/>
                </a:rPr>
              </a:br>
              <a:r>
                <a:rPr lang="zh-CN" sz="2000" dirty="0">
                  <a:ea typeface="宋体" panose="02010600030101010101" pitchFamily="2" charset="-122"/>
                </a:rPr>
                <a:t>Q = 8 ， </a:t>
              </a:r>
              <a:br>
                <a:rPr lang="zh-CN" sz="2000" dirty="0">
                  <a:ea typeface="宋体" panose="02010600030101010101" pitchFamily="2" charset="-122"/>
                </a:rPr>
              </a:br>
              <a:r>
                <a:rPr lang="zh-CN" sz="2000" dirty="0">
                  <a:ea typeface="宋体" panose="02010600030101010101" pitchFamily="2" charset="-122"/>
                </a:rPr>
                <a:t>收益 = </a:t>
              </a:r>
              <a:r>
                <a:rPr lang="en-US" altLang="zh-CN" sz="2000" dirty="0">
                  <a:ea typeface="宋体" panose="02010600030101010101" pitchFamily="2" charset="-122"/>
                </a:rPr>
                <a:t>¥ </a:t>
              </a:r>
              <a:r>
                <a:rPr lang="zh-CN" sz="2000" dirty="0">
                  <a:ea typeface="宋体" panose="02010600030101010101" pitchFamily="2" charset="-122"/>
                </a:rPr>
                <a:t>2000</a:t>
              </a:r>
            </a:p>
          </p:txBody>
        </p:sp>
        <p:sp>
          <p:nvSpPr>
            <p:cNvPr id="53280" name="Rectangle 33"/>
            <p:cNvSpPr>
              <a:spLocks noChangeArrowheads="1"/>
            </p:cNvSpPr>
            <p:nvPr/>
          </p:nvSpPr>
          <p:spPr bwMode="auto">
            <a:xfrm>
              <a:off x="2520" y="146"/>
              <a:ext cx="918" cy="1407"/>
            </a:xfrm>
            <a:prstGeom prst="rect">
              <a:avLst/>
            </a:prstGeom>
            <a:solidFill>
              <a:srgbClr val="FFFF66">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sp>
        <p:nvSpPr>
          <p:cNvPr id="53281" name="Rectangle 35"/>
          <p:cNvSpPr>
            <a:spLocks noChangeArrowheads="1"/>
          </p:cNvSpPr>
          <p:nvPr/>
        </p:nvSpPr>
        <p:spPr bwMode="auto">
          <a:xfrm>
            <a:off x="5915025" y="3567113"/>
            <a:ext cx="1314450" cy="1600200"/>
          </a:xfrm>
          <a:prstGeom prst="rect">
            <a:avLst/>
          </a:prstGeom>
          <a:blipFill dpi="0" rotWithShape="0">
            <a:blip r:embed="rId4">
              <a:alphaModFix amt="50000"/>
            </a:blip>
            <a:srcRect/>
            <a:tile tx="0" ty="0" sx="100000" sy="100000" flip="none" algn="tl"/>
          </a:blipFill>
          <a:ln w="38100">
            <a:solidFill>
              <a:srgbClr val="0000CC"/>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sp>
        <p:nvSpPr>
          <p:cNvPr id="53282" name="Rectangle 36"/>
          <p:cNvSpPr>
            <a:spLocks noChangeArrowheads="1"/>
          </p:cNvSpPr>
          <p:nvPr/>
        </p:nvSpPr>
        <p:spPr bwMode="auto">
          <a:xfrm>
            <a:off x="4443413" y="2952750"/>
            <a:ext cx="1428750" cy="571500"/>
          </a:xfrm>
          <a:prstGeom prst="rect">
            <a:avLst/>
          </a:prstGeom>
          <a:solidFill>
            <a:srgbClr val="FF0000"/>
          </a:solidFill>
          <a:ln w="38100">
            <a:solidFill>
              <a:srgbClr val="FFFF00"/>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sz="1200">
              <a:ea typeface="宋体" panose="02010600030101010101" pitchFamily="2" charset="-122"/>
            </a:endParaRPr>
          </a:p>
        </p:txBody>
      </p:sp>
      <p:sp>
        <p:nvSpPr>
          <p:cNvPr id="53283" name="Text Box 37"/>
          <p:cNvSpPr txBox="1">
            <a:spLocks noChangeArrowheads="1"/>
          </p:cNvSpPr>
          <p:nvPr/>
        </p:nvSpPr>
        <p:spPr bwMode="auto">
          <a:xfrm>
            <a:off x="7448550" y="1870075"/>
            <a:ext cx="1390650" cy="1571625"/>
          </a:xfrm>
          <a:prstGeom prst="rect">
            <a:avLst/>
          </a:prstGeom>
          <a:noFill/>
          <a:ln w="1905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400" dirty="0">
                <a:solidFill>
                  <a:srgbClr val="0000FF"/>
                </a:solidFill>
                <a:ea typeface="宋体" panose="02010600030101010101" pitchFamily="2" charset="-122"/>
              </a:rPr>
              <a:t>需求量减少所损失的收益</a:t>
            </a:r>
            <a:r>
              <a:rPr lang="en-US" altLang="zh-CN" sz="2400" dirty="0">
                <a:solidFill>
                  <a:srgbClr val="0000FF"/>
                </a:solidFill>
                <a:ea typeface="宋体" panose="02010600030101010101" pitchFamily="2" charset="-122"/>
              </a:rPr>
              <a:t>S2</a:t>
            </a:r>
            <a:endParaRPr lang="zh-CN" sz="2400" b="1" i="1" dirty="0">
              <a:solidFill>
                <a:srgbClr val="0000FF"/>
              </a:solidFill>
              <a:ea typeface="宋体" panose="02010600030101010101" pitchFamily="2" charset="-122"/>
            </a:endParaRPr>
          </a:p>
        </p:txBody>
      </p:sp>
      <p:sp>
        <p:nvSpPr>
          <p:cNvPr id="53284" name="Text Box 38"/>
          <p:cNvSpPr txBox="1">
            <a:spLocks noChangeArrowheads="1"/>
          </p:cNvSpPr>
          <p:nvPr/>
        </p:nvSpPr>
        <p:spPr bwMode="auto">
          <a:xfrm>
            <a:off x="5156805" y="1335062"/>
            <a:ext cx="1607716" cy="1200329"/>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400" dirty="0">
                <a:solidFill>
                  <a:srgbClr val="FF0000"/>
                </a:solidFill>
                <a:ea typeface="宋体" panose="02010600030101010101" pitchFamily="2" charset="-122"/>
              </a:rPr>
              <a:t>价格上升所增加的收益</a:t>
            </a:r>
            <a:r>
              <a:rPr lang="en-US" altLang="zh-CN" sz="2400" dirty="0">
                <a:solidFill>
                  <a:srgbClr val="FF0000"/>
                </a:solidFill>
              </a:rPr>
              <a:t>S1</a:t>
            </a:r>
            <a:endParaRPr lang="zh-CN" altLang="zh-CN" sz="2400" b="1" i="1" dirty="0">
              <a:solidFill>
                <a:srgbClr val="FF0000"/>
              </a:solidFill>
            </a:endParaRPr>
          </a:p>
        </p:txBody>
      </p:sp>
      <p:sp>
        <p:nvSpPr>
          <p:cNvPr id="3" name="文本框 2"/>
          <p:cNvSpPr txBox="1"/>
          <p:nvPr/>
        </p:nvSpPr>
        <p:spPr>
          <a:xfrm>
            <a:off x="6285238" y="4046673"/>
            <a:ext cx="635842" cy="584775"/>
          </a:xfrm>
          <a:prstGeom prst="rect">
            <a:avLst/>
          </a:prstGeom>
          <a:noFill/>
        </p:spPr>
        <p:txBody>
          <a:bodyPr wrap="square" rtlCol="0">
            <a:spAutoFit/>
          </a:bodyPr>
          <a:lstStyle/>
          <a:p>
            <a:r>
              <a:rPr lang="en-US" altLang="zh-CN" sz="3200" b="1" dirty="0">
                <a:solidFill>
                  <a:srgbClr val="FFFF00"/>
                </a:solidFill>
              </a:rPr>
              <a:t>S2</a:t>
            </a:r>
            <a:endParaRPr lang="zh-CN" altLang="en-US" sz="3200" b="1" dirty="0">
              <a:solidFill>
                <a:srgbClr val="FFFF00"/>
              </a:solidFill>
            </a:endParaRPr>
          </a:p>
        </p:txBody>
      </p:sp>
      <p:sp>
        <p:nvSpPr>
          <p:cNvPr id="42" name="文本框 41"/>
          <p:cNvSpPr txBox="1"/>
          <p:nvPr/>
        </p:nvSpPr>
        <p:spPr>
          <a:xfrm>
            <a:off x="4885376" y="3030478"/>
            <a:ext cx="635842" cy="523220"/>
          </a:xfrm>
          <a:prstGeom prst="rect">
            <a:avLst/>
          </a:prstGeom>
          <a:noFill/>
        </p:spPr>
        <p:txBody>
          <a:bodyPr wrap="square" rtlCol="0">
            <a:spAutoFit/>
          </a:bodyPr>
          <a:lstStyle/>
          <a:p>
            <a:r>
              <a:rPr lang="en-US" altLang="zh-CN" sz="2800" dirty="0">
                <a:solidFill>
                  <a:schemeClr val="bg1"/>
                </a:solidFill>
              </a:rPr>
              <a:t>S1</a:t>
            </a:r>
            <a:endParaRPr lang="zh-CN" altLang="en-US" sz="2800" dirty="0">
              <a:solidFill>
                <a:schemeClr val="bg1"/>
              </a:solidFill>
            </a:endParaRPr>
          </a:p>
        </p:txBody>
      </p:sp>
    </p:spTree>
    <p:extLst>
      <p:ext uri="{BB962C8B-B14F-4D97-AF65-F5344CB8AC3E}">
        <p14:creationId xmlns:p14="http://schemas.microsoft.com/office/powerpoint/2010/main" val="222524749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3261"/>
                                        </p:tgtEl>
                                        <p:attrNameLst>
                                          <p:attrName>style.visibility</p:attrName>
                                        </p:attrNameLst>
                                      </p:cBhvr>
                                      <p:to>
                                        <p:strVal val="visible"/>
                                      </p:to>
                                    </p:set>
                                    <p:animEffect transition="in" filter="dissolve">
                                      <p:cBhvr>
                                        <p:cTn id="7" dur="500"/>
                                        <p:tgtEl>
                                          <p:spTgt spid="5326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53272"/>
                                        </p:tgtEl>
                                        <p:attrNameLst>
                                          <p:attrName>style.visibility</p:attrName>
                                        </p:attrNameLst>
                                      </p:cBhvr>
                                      <p:to>
                                        <p:strVal val="visible"/>
                                      </p:to>
                                    </p:set>
                                    <p:animEffect transition="in" filter="dissolve">
                                      <p:cBhvr>
                                        <p:cTn id="12" dur="500"/>
                                        <p:tgtEl>
                                          <p:spTgt spid="5327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heel(1)">
                                      <p:cBhvr>
                                        <p:cTn id="17" dur="2000"/>
                                        <p:tgtEl>
                                          <p:spTgt spid="3"/>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53283"/>
                                        </p:tgtEl>
                                        <p:attrNameLst>
                                          <p:attrName>style.visibility</p:attrName>
                                        </p:attrNameLst>
                                      </p:cBhvr>
                                      <p:to>
                                        <p:strVal val="visible"/>
                                      </p:to>
                                    </p:set>
                                    <p:animEffect transition="in" filter="dissolve">
                                      <p:cBhvr>
                                        <p:cTn id="20" dur="500"/>
                                        <p:tgtEl>
                                          <p:spTgt spid="53283"/>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53281"/>
                                        </p:tgtEl>
                                        <p:attrNameLst>
                                          <p:attrName>style.visibility</p:attrName>
                                        </p:attrNameLst>
                                      </p:cBhvr>
                                      <p:to>
                                        <p:strVal val="visible"/>
                                      </p:to>
                                    </p:set>
                                    <p:animEffect transition="in" filter="dissolve">
                                      <p:cBhvr>
                                        <p:cTn id="23" dur="500"/>
                                        <p:tgtEl>
                                          <p:spTgt spid="53281"/>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42"/>
                                        </p:tgtEl>
                                        <p:attrNameLst>
                                          <p:attrName>style.visibility</p:attrName>
                                        </p:attrNameLst>
                                      </p:cBhvr>
                                      <p:to>
                                        <p:strVal val="visible"/>
                                      </p:to>
                                    </p:set>
                                    <p:animEffect transition="in" filter="wheel(1)">
                                      <p:cBhvr>
                                        <p:cTn id="28" dur="2000"/>
                                        <p:tgtEl>
                                          <p:spTgt spid="42"/>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53284"/>
                                        </p:tgtEl>
                                        <p:attrNameLst>
                                          <p:attrName>style.visibility</p:attrName>
                                        </p:attrNameLst>
                                      </p:cBhvr>
                                      <p:to>
                                        <p:strVal val="visible"/>
                                      </p:to>
                                    </p:set>
                                    <p:animEffect transition="in" filter="dissolve">
                                      <p:cBhvr>
                                        <p:cTn id="33" dur="500"/>
                                        <p:tgtEl>
                                          <p:spTgt spid="53284"/>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53282"/>
                                        </p:tgtEl>
                                        <p:attrNameLst>
                                          <p:attrName>style.visibility</p:attrName>
                                        </p:attrNameLst>
                                      </p:cBhvr>
                                      <p:to>
                                        <p:strVal val="visible"/>
                                      </p:to>
                                    </p:set>
                                    <p:animEffect transition="in" filter="dissolve">
                                      <p:cBhvr>
                                        <p:cTn id="36" dur="500"/>
                                        <p:tgtEl>
                                          <p:spTgt spid="53282"/>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53270"/>
                                        </p:tgtEl>
                                        <p:attrNameLst>
                                          <p:attrName>style.visibility</p:attrName>
                                        </p:attrNameLst>
                                      </p:cBhvr>
                                      <p:to>
                                        <p:strVal val="visible"/>
                                      </p:to>
                                    </p:set>
                                    <p:animEffect transition="in" filter="dissolve">
                                      <p:cBhvr>
                                        <p:cTn id="41" dur="500"/>
                                        <p:tgtEl>
                                          <p:spTgt spid="532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70" grpId="0" animBg="1" autoUpdateAnimBg="0"/>
      <p:bldP spid="53281" grpId="0" animBg="1" autoUpdateAnimBg="0"/>
      <p:bldP spid="53282" grpId="0" animBg="1" autoUpdateAnimBg="0"/>
      <p:bldP spid="53283" grpId="0" animBg="1" autoUpdateAnimBg="0"/>
      <p:bldP spid="53284" grpId="0" animBg="1" autoUpdateAnimBg="0"/>
      <p:bldP spid="3" grpId="0"/>
      <p:bldP spid="42"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a:xfrm>
            <a:off x="2393950" y="394329"/>
            <a:ext cx="5562600" cy="649287"/>
          </a:xfr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buFont typeface="Wingdings" panose="05000000000000000000" pitchFamily="2" charset="2"/>
              <a:buNone/>
            </a:pPr>
            <a:r>
              <a:rPr lang="zh-CN" altLang="zh-CN" sz="2800" b="1" dirty="0">
                <a:ea typeface="宋体" panose="02010600030101010101" pitchFamily="2" charset="-122"/>
              </a:rPr>
              <a:t>需求是缺乏弹性的：弹性 = 0.82</a:t>
            </a:r>
          </a:p>
        </p:txBody>
      </p:sp>
      <p:grpSp>
        <p:nvGrpSpPr>
          <p:cNvPr id="56324" name="Group 4"/>
          <p:cNvGrpSpPr>
            <a:grpSpLocks/>
          </p:cNvGrpSpPr>
          <p:nvPr/>
        </p:nvGrpSpPr>
        <p:grpSpPr bwMode="auto">
          <a:xfrm>
            <a:off x="4208463" y="1771650"/>
            <a:ext cx="4449762" cy="3862388"/>
            <a:chOff x="0" y="0"/>
            <a:chExt cx="2803" cy="2433"/>
          </a:xfrm>
        </p:grpSpPr>
        <p:grpSp>
          <p:nvGrpSpPr>
            <p:cNvPr id="56325" name="Group 5"/>
            <p:cNvGrpSpPr>
              <a:grpSpLocks/>
            </p:cNvGrpSpPr>
            <p:nvPr/>
          </p:nvGrpSpPr>
          <p:grpSpPr bwMode="auto">
            <a:xfrm>
              <a:off x="147" y="275"/>
              <a:ext cx="2350" cy="2015"/>
              <a:chOff x="0" y="0"/>
              <a:chExt cx="2116" cy="2027"/>
            </a:xfrm>
          </p:grpSpPr>
          <p:sp>
            <p:nvSpPr>
              <p:cNvPr id="56326" name="Line 6"/>
              <p:cNvSpPr>
                <a:spLocks noChangeShapeType="1"/>
              </p:cNvSpPr>
              <p:nvPr/>
            </p:nvSpPr>
            <p:spPr bwMode="auto">
              <a:xfrm>
                <a:off x="4" y="0"/>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27" name="Line 7"/>
              <p:cNvSpPr>
                <a:spLocks noChangeShapeType="1"/>
              </p:cNvSpPr>
              <p:nvPr/>
            </p:nvSpPr>
            <p:spPr bwMode="auto">
              <a:xfrm>
                <a:off x="0" y="2027"/>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56328" name="Text Box 8"/>
            <p:cNvSpPr txBox="1">
              <a:spLocks noChangeArrowheads="1"/>
            </p:cNvSpPr>
            <p:nvPr/>
          </p:nvSpPr>
          <p:spPr bwMode="auto">
            <a:xfrm>
              <a:off x="0" y="0"/>
              <a:ext cx="316"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P</a:t>
              </a:r>
            </a:p>
          </p:txBody>
        </p:sp>
        <p:sp>
          <p:nvSpPr>
            <p:cNvPr id="56329" name="Text Box 9"/>
            <p:cNvSpPr txBox="1">
              <a:spLocks noChangeArrowheads="1"/>
            </p:cNvSpPr>
            <p:nvPr/>
          </p:nvSpPr>
          <p:spPr bwMode="auto">
            <a:xfrm>
              <a:off x="2442" y="2146"/>
              <a:ext cx="361" cy="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p>
          </p:txBody>
        </p:sp>
      </p:grpSp>
      <p:grpSp>
        <p:nvGrpSpPr>
          <p:cNvPr id="56330" name="Group 10"/>
          <p:cNvGrpSpPr>
            <a:grpSpLocks/>
          </p:cNvGrpSpPr>
          <p:nvPr/>
        </p:nvGrpSpPr>
        <p:grpSpPr bwMode="auto">
          <a:xfrm>
            <a:off x="5940151" y="1955801"/>
            <a:ext cx="2508523" cy="2636838"/>
            <a:chOff x="0" y="0"/>
            <a:chExt cx="1659" cy="987"/>
          </a:xfrm>
        </p:grpSpPr>
        <p:sp>
          <p:nvSpPr>
            <p:cNvPr id="56331" name="Line 11"/>
            <p:cNvSpPr>
              <a:spLocks noChangeShapeType="1"/>
            </p:cNvSpPr>
            <p:nvPr/>
          </p:nvSpPr>
          <p:spPr bwMode="auto">
            <a:xfrm>
              <a:off x="0" y="0"/>
              <a:ext cx="1379" cy="919"/>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32" name="Text Box 12"/>
            <p:cNvSpPr txBox="1">
              <a:spLocks noChangeArrowheads="1"/>
            </p:cNvSpPr>
            <p:nvPr/>
          </p:nvSpPr>
          <p:spPr bwMode="auto">
            <a:xfrm>
              <a:off x="1272" y="797"/>
              <a:ext cx="387"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D</a:t>
              </a:r>
            </a:p>
          </p:txBody>
        </p:sp>
      </p:grpSp>
      <p:grpSp>
        <p:nvGrpSpPr>
          <p:cNvPr id="56333" name="Group 13"/>
          <p:cNvGrpSpPr>
            <a:grpSpLocks/>
          </p:cNvGrpSpPr>
          <p:nvPr/>
        </p:nvGrpSpPr>
        <p:grpSpPr bwMode="auto">
          <a:xfrm>
            <a:off x="442913" y="2225675"/>
            <a:ext cx="7115175" cy="3627438"/>
            <a:chOff x="0" y="0"/>
            <a:chExt cx="4482" cy="2285"/>
          </a:xfrm>
        </p:grpSpPr>
        <p:sp>
          <p:nvSpPr>
            <p:cNvPr id="56334" name="Rectangle 15"/>
            <p:cNvSpPr>
              <a:spLocks noChangeArrowheads="1"/>
            </p:cNvSpPr>
            <p:nvPr/>
          </p:nvSpPr>
          <p:spPr bwMode="auto">
            <a:xfrm>
              <a:off x="2526" y="980"/>
              <a:ext cx="1779" cy="1020"/>
            </a:xfrm>
            <a:prstGeom prst="rect">
              <a:avLst/>
            </a:prstGeom>
            <a:solidFill>
              <a:srgbClr val="0066FF">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nvGrpSpPr>
            <p:cNvPr id="56335" name="Group 15"/>
            <p:cNvGrpSpPr>
              <a:grpSpLocks/>
            </p:cNvGrpSpPr>
            <p:nvPr/>
          </p:nvGrpSpPr>
          <p:grpSpPr bwMode="auto">
            <a:xfrm>
              <a:off x="1877" y="828"/>
              <a:ext cx="2605" cy="1457"/>
              <a:chOff x="-91" y="0"/>
              <a:chExt cx="2605" cy="1457"/>
            </a:xfrm>
          </p:grpSpPr>
          <p:sp>
            <p:nvSpPr>
              <p:cNvPr id="56336" name="Text Box 17"/>
              <p:cNvSpPr txBox="1">
                <a:spLocks noChangeArrowheads="1"/>
              </p:cNvSpPr>
              <p:nvPr/>
            </p:nvSpPr>
            <p:spPr bwMode="auto">
              <a:xfrm>
                <a:off x="-91" y="0"/>
                <a:ext cx="640"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dirty="0"/>
                  <a:t>¥ </a:t>
                </a:r>
                <a:r>
                  <a:rPr lang="en-US" altLang="zh-CN" sz="2400" dirty="0">
                    <a:ea typeface="宋体" panose="02010600030101010101" pitchFamily="2" charset="-122"/>
                  </a:rPr>
                  <a:t>200</a:t>
                </a:r>
                <a:endParaRPr lang="en-US" altLang="zh-CN" sz="2400" baseline="-25000" dirty="0">
                  <a:ea typeface="宋体" panose="02010600030101010101" pitchFamily="2" charset="-122"/>
                </a:endParaRPr>
              </a:p>
            </p:txBody>
          </p:sp>
          <p:sp>
            <p:nvSpPr>
              <p:cNvPr id="56337" name="Text Box 18"/>
              <p:cNvSpPr txBox="1">
                <a:spLocks noChangeArrowheads="1"/>
              </p:cNvSpPr>
              <p:nvPr/>
            </p:nvSpPr>
            <p:spPr bwMode="auto">
              <a:xfrm>
                <a:off x="2169" y="1169"/>
                <a:ext cx="3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a:ea typeface="宋体" panose="02010600030101010101" pitchFamily="2" charset="-122"/>
                  </a:rPr>
                  <a:t>12</a:t>
                </a:r>
                <a:endParaRPr lang="en-US" altLang="zh-CN" sz="2400" baseline="-25000">
                  <a:ea typeface="宋体" panose="02010600030101010101" pitchFamily="2" charset="-122"/>
                </a:endParaRPr>
              </a:p>
            </p:txBody>
          </p:sp>
          <p:grpSp>
            <p:nvGrpSpPr>
              <p:cNvPr id="56338" name="Group 18"/>
              <p:cNvGrpSpPr>
                <a:grpSpLocks/>
              </p:cNvGrpSpPr>
              <p:nvPr/>
            </p:nvGrpSpPr>
            <p:grpSpPr bwMode="auto">
              <a:xfrm>
                <a:off x="565" y="147"/>
                <a:ext cx="1773" cy="1013"/>
                <a:chOff x="0" y="0"/>
                <a:chExt cx="795" cy="646"/>
              </a:xfrm>
            </p:grpSpPr>
            <p:sp>
              <p:nvSpPr>
                <p:cNvPr id="56339" name="Line 20"/>
                <p:cNvSpPr>
                  <a:spLocks noChangeShapeType="1"/>
                </p:cNvSpPr>
                <p:nvPr/>
              </p:nvSpPr>
              <p:spPr bwMode="auto">
                <a:xfrm>
                  <a:off x="0" y="0"/>
                  <a:ext cx="795" cy="0"/>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40" name="Line 21"/>
                <p:cNvSpPr>
                  <a:spLocks noChangeShapeType="1"/>
                </p:cNvSpPr>
                <p:nvPr/>
              </p:nvSpPr>
              <p:spPr bwMode="auto">
                <a:xfrm>
                  <a:off x="795" y="1"/>
                  <a:ext cx="0" cy="645"/>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grpSp>
        </p:grpSp>
        <p:sp>
          <p:nvSpPr>
            <p:cNvPr id="56341" name="Rectangle 22"/>
            <p:cNvSpPr>
              <a:spLocks noChangeArrowheads="1"/>
            </p:cNvSpPr>
            <p:nvPr/>
          </p:nvSpPr>
          <p:spPr bwMode="auto">
            <a:xfrm>
              <a:off x="0" y="0"/>
              <a:ext cx="1806" cy="863"/>
            </a:xfrm>
            <a:prstGeom prst="rect">
              <a:avLst/>
            </a:prstGeom>
            <a:solidFill>
              <a:schemeClr val="accent5">
                <a:lumMod val="40000"/>
                <a:lumOff val="60000"/>
                <a:alpha val="5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80000"/>
                </a:lnSpc>
                <a:spcBef>
                  <a:spcPct val="45000"/>
                </a:spcBef>
                <a:buClr>
                  <a:srgbClr val="00B85C"/>
                </a:buClr>
                <a:buSzPct val="120000"/>
              </a:pPr>
              <a:r>
                <a:rPr lang="zh-CN" sz="2600" dirty="0">
                  <a:ea typeface="宋体" panose="02010600030101010101" pitchFamily="2" charset="-122"/>
                </a:rPr>
                <a:t>如果 P = </a:t>
              </a:r>
              <a:r>
                <a:rPr lang="en-US" altLang="zh-CN" sz="2600" dirty="0">
                  <a:ea typeface="宋体" panose="02010600030101010101" pitchFamily="2" charset="-122"/>
                </a:rPr>
                <a:t>¥</a:t>
              </a:r>
              <a:r>
                <a:rPr lang="zh-CN" sz="2600" dirty="0">
                  <a:ea typeface="宋体" panose="02010600030101010101" pitchFamily="2" charset="-122"/>
                </a:rPr>
                <a:t>200, </a:t>
              </a:r>
              <a:br>
                <a:rPr lang="zh-CN" sz="2600" dirty="0">
                  <a:ea typeface="宋体" panose="02010600030101010101" pitchFamily="2" charset="-122"/>
                </a:rPr>
              </a:br>
              <a:r>
                <a:rPr lang="zh-CN" sz="2600" dirty="0">
                  <a:ea typeface="宋体" panose="02010600030101010101" pitchFamily="2" charset="-122"/>
                </a:rPr>
                <a:t>Q = 12 ，</a:t>
              </a:r>
              <a:endParaRPr lang="en-US" altLang="zh-CN" sz="2600" dirty="0">
                <a:ea typeface="宋体" panose="02010600030101010101" pitchFamily="2" charset="-122"/>
              </a:endParaRPr>
            </a:p>
            <a:p>
              <a:pPr>
                <a:lnSpc>
                  <a:spcPct val="80000"/>
                </a:lnSpc>
                <a:spcBef>
                  <a:spcPct val="45000"/>
                </a:spcBef>
                <a:buClr>
                  <a:srgbClr val="00B85C"/>
                </a:buClr>
                <a:buSzPct val="120000"/>
              </a:pPr>
              <a:r>
                <a:rPr lang="zh-CN" sz="2600" dirty="0">
                  <a:ea typeface="宋体" panose="02010600030101010101" pitchFamily="2" charset="-122"/>
                </a:rPr>
                <a:t>收益 = </a:t>
              </a:r>
              <a:r>
                <a:rPr lang="en-US" altLang="zh-CN" sz="2600" dirty="0">
                  <a:ea typeface="宋体" panose="02010600030101010101" pitchFamily="2" charset="-122"/>
                </a:rPr>
                <a:t>¥ </a:t>
              </a:r>
              <a:r>
                <a:rPr lang="zh-CN" sz="2600" dirty="0">
                  <a:ea typeface="宋体" panose="02010600030101010101" pitchFamily="2" charset="-122"/>
                </a:rPr>
                <a:t>2400</a:t>
              </a:r>
            </a:p>
          </p:txBody>
        </p:sp>
      </p:grpSp>
      <p:grpSp>
        <p:nvGrpSpPr>
          <p:cNvPr id="56342" name="Group 22"/>
          <p:cNvGrpSpPr>
            <a:grpSpLocks/>
          </p:cNvGrpSpPr>
          <p:nvPr/>
        </p:nvGrpSpPr>
        <p:grpSpPr bwMode="auto">
          <a:xfrm>
            <a:off x="442913" y="2930525"/>
            <a:ext cx="6491287" cy="2947988"/>
            <a:chOff x="0" y="-3"/>
            <a:chExt cx="4089" cy="1857"/>
          </a:xfrm>
        </p:grpSpPr>
        <p:grpSp>
          <p:nvGrpSpPr>
            <p:cNvPr id="56343" name="Group 23"/>
            <p:cNvGrpSpPr>
              <a:grpSpLocks/>
            </p:cNvGrpSpPr>
            <p:nvPr/>
          </p:nvGrpSpPr>
          <p:grpSpPr bwMode="auto">
            <a:xfrm>
              <a:off x="1823" y="-3"/>
              <a:ext cx="2266" cy="1857"/>
              <a:chOff x="-138" y="-3"/>
              <a:chExt cx="2266" cy="1857"/>
            </a:xfrm>
          </p:grpSpPr>
          <p:sp>
            <p:nvSpPr>
              <p:cNvPr id="56344" name="Text Box 25"/>
              <p:cNvSpPr txBox="1">
                <a:spLocks noChangeArrowheads="1"/>
              </p:cNvSpPr>
              <p:nvPr/>
            </p:nvSpPr>
            <p:spPr bwMode="auto">
              <a:xfrm>
                <a:off x="-138" y="-3"/>
                <a:ext cx="62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dirty="0"/>
                  <a:t>¥ </a:t>
                </a:r>
                <a:r>
                  <a:rPr lang="en-US" altLang="zh-CN" sz="2400" dirty="0">
                    <a:ea typeface="宋体" panose="02010600030101010101" pitchFamily="2" charset="-122"/>
                  </a:rPr>
                  <a:t>250</a:t>
                </a:r>
                <a:endParaRPr lang="en-US" altLang="zh-CN" sz="2400" baseline="-25000" dirty="0">
                  <a:ea typeface="宋体" panose="02010600030101010101" pitchFamily="2" charset="-122"/>
                </a:endParaRPr>
              </a:p>
            </p:txBody>
          </p:sp>
          <p:sp>
            <p:nvSpPr>
              <p:cNvPr id="56345" name="Text Box 26"/>
              <p:cNvSpPr txBox="1">
                <a:spLocks noChangeArrowheads="1"/>
              </p:cNvSpPr>
              <p:nvPr/>
            </p:nvSpPr>
            <p:spPr bwMode="auto">
              <a:xfrm>
                <a:off x="1758" y="1566"/>
                <a:ext cx="3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a:ea typeface="宋体" panose="02010600030101010101" pitchFamily="2" charset="-122"/>
                  </a:rPr>
                  <a:t>10</a:t>
                </a:r>
                <a:endParaRPr lang="en-US" altLang="zh-CN" sz="2400" baseline="-25000">
                  <a:ea typeface="宋体" panose="02010600030101010101" pitchFamily="2" charset="-122"/>
                </a:endParaRPr>
              </a:p>
            </p:txBody>
          </p:sp>
          <p:grpSp>
            <p:nvGrpSpPr>
              <p:cNvPr id="56346" name="Group 26"/>
              <p:cNvGrpSpPr>
                <a:grpSpLocks/>
              </p:cNvGrpSpPr>
              <p:nvPr/>
            </p:nvGrpSpPr>
            <p:grpSpPr bwMode="auto">
              <a:xfrm>
                <a:off x="562" y="142"/>
                <a:ext cx="1382" cy="1402"/>
                <a:chOff x="0" y="0"/>
                <a:chExt cx="795" cy="646"/>
              </a:xfrm>
            </p:grpSpPr>
            <p:sp>
              <p:nvSpPr>
                <p:cNvPr id="56347" name="Line 28"/>
                <p:cNvSpPr>
                  <a:spLocks noChangeShapeType="1"/>
                </p:cNvSpPr>
                <p:nvPr/>
              </p:nvSpPr>
              <p:spPr bwMode="auto">
                <a:xfrm>
                  <a:off x="0" y="0"/>
                  <a:ext cx="795" cy="0"/>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48" name="Line 29"/>
                <p:cNvSpPr>
                  <a:spLocks noChangeShapeType="1"/>
                </p:cNvSpPr>
                <p:nvPr/>
              </p:nvSpPr>
              <p:spPr bwMode="auto">
                <a:xfrm>
                  <a:off x="795" y="1"/>
                  <a:ext cx="0" cy="645"/>
                </a:xfrm>
                <a:prstGeom prst="line">
                  <a:avLst/>
                </a:prstGeom>
                <a:noFill/>
                <a:ln w="9525">
                  <a:solidFill>
                    <a:srgbClr val="777777"/>
                  </a:solidFill>
                  <a:prstDash val="lgDash"/>
                  <a:round/>
                  <a:headEnd/>
                  <a:tailEnd/>
                </a:ln>
                <a:extLst>
                  <a:ext uri="{909E8E84-426E-40DD-AFC4-6F175D3DCCD1}">
                    <a14:hiddenFill xmlns:a14="http://schemas.microsoft.com/office/drawing/2010/main">
                      <a:noFill/>
                    </a14:hiddenFill>
                  </a:ext>
                </a:extLst>
              </p:spPr>
              <p:txBody>
                <a:bodyPr/>
                <a:lstStyle/>
                <a:p>
                  <a:endParaRPr lang="zh-CN" altLang="en-US"/>
                </a:p>
              </p:txBody>
            </p:sp>
          </p:grpSp>
        </p:grpSp>
        <p:sp>
          <p:nvSpPr>
            <p:cNvPr id="56349" name="Rectangle 30"/>
            <p:cNvSpPr>
              <a:spLocks noChangeArrowheads="1"/>
            </p:cNvSpPr>
            <p:nvPr/>
          </p:nvSpPr>
          <p:spPr bwMode="auto">
            <a:xfrm>
              <a:off x="2529" y="146"/>
              <a:ext cx="1366" cy="1407"/>
            </a:xfrm>
            <a:prstGeom prst="rect">
              <a:avLst/>
            </a:prstGeom>
            <a:solidFill>
              <a:srgbClr val="FFFF66">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sp>
          <p:nvSpPr>
            <p:cNvPr id="56350" name="Rectangle 31"/>
            <p:cNvSpPr>
              <a:spLocks noChangeArrowheads="1"/>
            </p:cNvSpPr>
            <p:nvPr/>
          </p:nvSpPr>
          <p:spPr bwMode="auto">
            <a:xfrm>
              <a:off x="0" y="464"/>
              <a:ext cx="1807" cy="854"/>
            </a:xfrm>
            <a:prstGeom prst="rect">
              <a:avLst/>
            </a:prstGeom>
            <a:solidFill>
              <a:srgbClr val="FFFF66">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ea typeface="宋体" panose="02010600030101010101" pitchFamily="2" charset="-122"/>
                </a:rPr>
                <a:t>如果</a:t>
              </a:r>
              <a:r>
                <a:rPr lang="zh-CN" sz="2600" b="1" i="1" dirty="0">
                  <a:ea typeface="宋体" panose="02010600030101010101" pitchFamily="2" charset="-122"/>
                </a:rPr>
                <a:t>P</a:t>
              </a:r>
              <a:r>
                <a:rPr lang="zh-CN" sz="2600" dirty="0">
                  <a:ea typeface="宋体" panose="02010600030101010101" pitchFamily="2" charset="-122"/>
                </a:rPr>
                <a:t> = </a:t>
              </a:r>
              <a:r>
                <a:rPr lang="en-US" altLang="zh-CN" sz="2600" dirty="0"/>
                <a:t>¥ </a:t>
              </a:r>
              <a:r>
                <a:rPr lang="zh-CN" sz="2600" dirty="0">
                  <a:ea typeface="宋体" panose="02010600030101010101" pitchFamily="2" charset="-122"/>
                </a:rPr>
                <a:t>250, </a:t>
              </a:r>
              <a:br>
                <a:rPr lang="zh-CN" sz="2600" dirty="0">
                  <a:ea typeface="宋体" panose="02010600030101010101" pitchFamily="2" charset="-122"/>
                </a:rPr>
              </a:br>
              <a:r>
                <a:rPr lang="zh-CN" sz="2600" b="1" i="1" dirty="0">
                  <a:ea typeface="宋体" panose="02010600030101010101" pitchFamily="2" charset="-122"/>
                </a:rPr>
                <a:t>Q</a:t>
              </a:r>
              <a:r>
                <a:rPr lang="zh-CN" sz="2600" dirty="0">
                  <a:ea typeface="宋体" panose="02010600030101010101" pitchFamily="2" charset="-122"/>
                </a:rPr>
                <a:t> = 10 ， </a:t>
              </a:r>
              <a:br>
                <a:rPr lang="zh-CN" sz="2600" dirty="0">
                  <a:ea typeface="宋体" panose="02010600030101010101" pitchFamily="2" charset="-122"/>
                </a:rPr>
              </a:br>
              <a:r>
                <a:rPr lang="zh-CN" sz="2600" dirty="0">
                  <a:ea typeface="宋体" panose="02010600030101010101" pitchFamily="2" charset="-122"/>
                </a:rPr>
                <a:t>收益 = </a:t>
              </a:r>
              <a:r>
                <a:rPr lang="en-US" altLang="zh-CN" sz="2600" dirty="0"/>
                <a:t>¥ </a:t>
              </a:r>
              <a:r>
                <a:rPr lang="zh-CN" sz="2600" dirty="0">
                  <a:ea typeface="宋体" panose="02010600030101010101" pitchFamily="2" charset="-122"/>
                </a:rPr>
                <a:t>2500</a:t>
              </a:r>
            </a:p>
          </p:txBody>
        </p:sp>
      </p:grpSp>
      <p:sp>
        <p:nvSpPr>
          <p:cNvPr id="56351" name="Rectangle 32"/>
          <p:cNvSpPr>
            <a:spLocks noChangeArrowheads="1"/>
          </p:cNvSpPr>
          <p:nvPr/>
        </p:nvSpPr>
        <p:spPr bwMode="auto">
          <a:xfrm>
            <a:off x="442913" y="5087938"/>
            <a:ext cx="3668712" cy="1373187"/>
          </a:xfrm>
          <a:prstGeom prst="rect">
            <a:avLst/>
          </a:prstGeom>
          <a:noFill/>
          <a:ln w="44450" cmpd="dbl">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a:ea typeface="宋体" panose="02010600030101010101" pitchFamily="2" charset="-122"/>
              </a:rPr>
              <a:t>当需求缺乏弹性时，价格上升会使收益增加</a:t>
            </a:r>
          </a:p>
        </p:txBody>
      </p:sp>
      <p:sp>
        <p:nvSpPr>
          <p:cNvPr id="56352"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sp>
        <p:nvSpPr>
          <p:cNvPr id="56353" name="Rectangle 38"/>
          <p:cNvSpPr>
            <a:spLocks noChangeArrowheads="1"/>
          </p:cNvSpPr>
          <p:nvPr/>
        </p:nvSpPr>
        <p:spPr bwMode="auto">
          <a:xfrm>
            <a:off x="6653213" y="3802064"/>
            <a:ext cx="779460" cy="1590674"/>
          </a:xfrm>
          <a:prstGeom prst="rect">
            <a:avLst/>
          </a:prstGeom>
          <a:blipFill dpi="0" rotWithShape="0">
            <a:blip r:embed="rId4">
              <a:alphaModFix amt="50000"/>
            </a:blip>
            <a:srcRect/>
            <a:tile tx="0" ty="0" sx="100000" sy="100000" flip="none" algn="tl"/>
          </a:blipFill>
          <a:ln w="38100">
            <a:solidFill>
              <a:srgbClr val="0000CC"/>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sp>
        <p:nvSpPr>
          <p:cNvPr id="56354" name="Rectangle 39"/>
          <p:cNvSpPr>
            <a:spLocks noChangeArrowheads="1"/>
          </p:cNvSpPr>
          <p:nvPr/>
        </p:nvSpPr>
        <p:spPr bwMode="auto">
          <a:xfrm>
            <a:off x="4465511" y="2770188"/>
            <a:ext cx="2194721" cy="954446"/>
          </a:xfrm>
          <a:prstGeom prst="rect">
            <a:avLst/>
          </a:prstGeom>
          <a:solidFill>
            <a:srgbClr val="FF0000"/>
          </a:solidFill>
          <a:ln w="38100">
            <a:solidFill>
              <a:srgbClr val="FFFF00"/>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sp>
        <p:nvSpPr>
          <p:cNvPr id="56355" name="Text Box 40"/>
          <p:cNvSpPr txBox="1">
            <a:spLocks noChangeArrowheads="1"/>
          </p:cNvSpPr>
          <p:nvPr/>
        </p:nvSpPr>
        <p:spPr bwMode="auto">
          <a:xfrm>
            <a:off x="7261225" y="1773238"/>
            <a:ext cx="1390650" cy="1571625"/>
          </a:xfrm>
          <a:prstGeom prst="rect">
            <a:avLst/>
          </a:prstGeom>
          <a:noFill/>
          <a:ln w="1905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400" dirty="0">
                <a:solidFill>
                  <a:srgbClr val="0000FF"/>
                </a:solidFill>
                <a:ea typeface="宋体" panose="02010600030101010101" pitchFamily="2" charset="-122"/>
              </a:rPr>
              <a:t>需求量减少所损失的收益</a:t>
            </a:r>
            <a:r>
              <a:rPr lang="en-US" altLang="zh-CN" sz="2400" dirty="0">
                <a:solidFill>
                  <a:srgbClr val="0000FF"/>
                </a:solidFill>
                <a:ea typeface="宋体" panose="02010600030101010101" pitchFamily="2" charset="-122"/>
              </a:rPr>
              <a:t>S2</a:t>
            </a:r>
            <a:endParaRPr lang="zh-CN" sz="2400" b="1" i="1" dirty="0">
              <a:solidFill>
                <a:srgbClr val="0000FF"/>
              </a:solidFill>
              <a:ea typeface="宋体" panose="02010600030101010101" pitchFamily="2" charset="-122"/>
            </a:endParaRPr>
          </a:p>
        </p:txBody>
      </p:sp>
      <p:sp>
        <p:nvSpPr>
          <p:cNvPr id="56356" name="Text Box 41"/>
          <p:cNvSpPr txBox="1">
            <a:spLocks noChangeArrowheads="1"/>
          </p:cNvSpPr>
          <p:nvPr/>
        </p:nvSpPr>
        <p:spPr bwMode="auto">
          <a:xfrm>
            <a:off x="4908550" y="1114425"/>
            <a:ext cx="1919288" cy="1200329"/>
          </a:xfrm>
          <a:prstGeom prst="rect">
            <a:avLst/>
          </a:prstGeom>
          <a:solidFill>
            <a:schemeClr val="bg1"/>
          </a:solidFill>
          <a:ln w="19050">
            <a:solidFill>
              <a:srgbClr val="FF0000"/>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r>
              <a:rPr lang="zh-CN" sz="2400" b="1" dirty="0">
                <a:solidFill>
                  <a:srgbClr val="FF0000"/>
                </a:solidFill>
                <a:ea typeface="宋体" panose="02010600030101010101" pitchFamily="2" charset="-122"/>
              </a:rPr>
              <a:t>价格上升所增加的收益</a:t>
            </a:r>
            <a:r>
              <a:rPr lang="en-US" altLang="zh-CN" sz="2400" b="1" dirty="0">
                <a:solidFill>
                  <a:srgbClr val="FF0000"/>
                </a:solidFill>
                <a:ea typeface="宋体" panose="02010600030101010101" pitchFamily="2" charset="-122"/>
              </a:rPr>
              <a:t>S1</a:t>
            </a:r>
            <a:endParaRPr lang="zh-CN" sz="2400" b="1" i="1" dirty="0">
              <a:solidFill>
                <a:srgbClr val="FF0000"/>
              </a:solidFill>
              <a:ea typeface="宋体" panose="02010600030101010101" pitchFamily="2" charset="-122"/>
            </a:endParaRPr>
          </a:p>
        </p:txBody>
      </p:sp>
      <p:sp>
        <p:nvSpPr>
          <p:cNvPr id="40" name="文本框 39"/>
          <p:cNvSpPr txBox="1"/>
          <p:nvPr/>
        </p:nvSpPr>
        <p:spPr>
          <a:xfrm>
            <a:off x="4978072" y="2930525"/>
            <a:ext cx="635842" cy="646331"/>
          </a:xfrm>
          <a:prstGeom prst="rect">
            <a:avLst/>
          </a:prstGeom>
          <a:noFill/>
        </p:spPr>
        <p:txBody>
          <a:bodyPr wrap="square" rtlCol="0">
            <a:spAutoFit/>
          </a:bodyPr>
          <a:lstStyle/>
          <a:p>
            <a:r>
              <a:rPr lang="en-US" altLang="zh-CN" sz="3600" dirty="0">
                <a:solidFill>
                  <a:schemeClr val="bg1"/>
                </a:solidFill>
              </a:rPr>
              <a:t>S1</a:t>
            </a:r>
            <a:endParaRPr lang="zh-CN" altLang="en-US" sz="3600" dirty="0">
              <a:solidFill>
                <a:schemeClr val="bg1"/>
              </a:solidFill>
            </a:endParaRPr>
          </a:p>
        </p:txBody>
      </p:sp>
      <p:sp>
        <p:nvSpPr>
          <p:cNvPr id="41" name="文本框 40"/>
          <p:cNvSpPr txBox="1"/>
          <p:nvPr/>
        </p:nvSpPr>
        <p:spPr>
          <a:xfrm>
            <a:off x="6744470" y="4284385"/>
            <a:ext cx="635842" cy="584775"/>
          </a:xfrm>
          <a:prstGeom prst="rect">
            <a:avLst/>
          </a:prstGeom>
          <a:noFill/>
        </p:spPr>
        <p:txBody>
          <a:bodyPr wrap="square" rtlCol="0">
            <a:spAutoFit/>
          </a:bodyPr>
          <a:lstStyle/>
          <a:p>
            <a:r>
              <a:rPr lang="en-US" altLang="zh-CN" sz="3200" b="1" dirty="0">
                <a:solidFill>
                  <a:srgbClr val="FFFF00"/>
                </a:solidFill>
              </a:rPr>
              <a:t>S2</a:t>
            </a:r>
            <a:endParaRPr lang="zh-CN" altLang="en-US" sz="3200" b="1" dirty="0">
              <a:solidFill>
                <a:srgbClr val="FFFF00"/>
              </a:solidFill>
            </a:endParaRPr>
          </a:p>
        </p:txBody>
      </p:sp>
    </p:spTree>
    <p:extLst>
      <p:ext uri="{BB962C8B-B14F-4D97-AF65-F5344CB8AC3E}">
        <p14:creationId xmlns:p14="http://schemas.microsoft.com/office/powerpoint/2010/main" val="93749877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6333"/>
                                        </p:tgtEl>
                                        <p:attrNameLst>
                                          <p:attrName>style.visibility</p:attrName>
                                        </p:attrNameLst>
                                      </p:cBhvr>
                                      <p:to>
                                        <p:strVal val="visible"/>
                                      </p:to>
                                    </p:set>
                                    <p:animEffect transition="in" filter="dissolve">
                                      <p:cBhvr>
                                        <p:cTn id="7" dur="500"/>
                                        <p:tgtEl>
                                          <p:spTgt spid="563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56342"/>
                                        </p:tgtEl>
                                        <p:attrNameLst>
                                          <p:attrName>style.visibility</p:attrName>
                                        </p:attrNameLst>
                                      </p:cBhvr>
                                      <p:to>
                                        <p:strVal val="visible"/>
                                      </p:to>
                                    </p:set>
                                    <p:animEffect transition="in" filter="dissolve">
                                      <p:cBhvr>
                                        <p:cTn id="12" dur="500"/>
                                        <p:tgtEl>
                                          <p:spTgt spid="5634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wheel(1)">
                                      <p:cBhvr>
                                        <p:cTn id="17" dur="2000"/>
                                        <p:tgtEl>
                                          <p:spTgt spid="41"/>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56355"/>
                                        </p:tgtEl>
                                        <p:attrNameLst>
                                          <p:attrName>style.visibility</p:attrName>
                                        </p:attrNameLst>
                                      </p:cBhvr>
                                      <p:to>
                                        <p:strVal val="visible"/>
                                      </p:to>
                                    </p:set>
                                    <p:animEffect transition="in" filter="dissolve">
                                      <p:cBhvr>
                                        <p:cTn id="20" dur="500"/>
                                        <p:tgtEl>
                                          <p:spTgt spid="56355"/>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56353"/>
                                        </p:tgtEl>
                                        <p:attrNameLst>
                                          <p:attrName>style.visibility</p:attrName>
                                        </p:attrNameLst>
                                      </p:cBhvr>
                                      <p:to>
                                        <p:strVal val="visible"/>
                                      </p:to>
                                    </p:set>
                                    <p:animEffect transition="in" filter="dissolve">
                                      <p:cBhvr>
                                        <p:cTn id="23" dur="500"/>
                                        <p:tgtEl>
                                          <p:spTgt spid="56353"/>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40"/>
                                        </p:tgtEl>
                                        <p:attrNameLst>
                                          <p:attrName>style.visibility</p:attrName>
                                        </p:attrNameLst>
                                      </p:cBhvr>
                                      <p:to>
                                        <p:strVal val="visible"/>
                                      </p:to>
                                    </p:set>
                                    <p:animEffect transition="in" filter="wheel(1)">
                                      <p:cBhvr>
                                        <p:cTn id="28" dur="2000"/>
                                        <p:tgtEl>
                                          <p:spTgt spid="40"/>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56356"/>
                                        </p:tgtEl>
                                        <p:attrNameLst>
                                          <p:attrName>style.visibility</p:attrName>
                                        </p:attrNameLst>
                                      </p:cBhvr>
                                      <p:to>
                                        <p:strVal val="visible"/>
                                      </p:to>
                                    </p:set>
                                    <p:animEffect transition="in" filter="dissolve">
                                      <p:cBhvr>
                                        <p:cTn id="33" dur="500"/>
                                        <p:tgtEl>
                                          <p:spTgt spid="56356"/>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56354"/>
                                        </p:tgtEl>
                                        <p:attrNameLst>
                                          <p:attrName>style.visibility</p:attrName>
                                        </p:attrNameLst>
                                      </p:cBhvr>
                                      <p:to>
                                        <p:strVal val="visible"/>
                                      </p:to>
                                    </p:set>
                                    <p:animEffect transition="in" filter="dissolve">
                                      <p:cBhvr>
                                        <p:cTn id="36" dur="500"/>
                                        <p:tgtEl>
                                          <p:spTgt spid="5635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56351"/>
                                        </p:tgtEl>
                                        <p:attrNameLst>
                                          <p:attrName>style.visibility</p:attrName>
                                        </p:attrNameLst>
                                      </p:cBhvr>
                                      <p:to>
                                        <p:strVal val="visible"/>
                                      </p:to>
                                    </p:set>
                                    <p:animEffect transition="in" filter="wipe(left)">
                                      <p:cBhvr>
                                        <p:cTn id="41" dur="500"/>
                                        <p:tgtEl>
                                          <p:spTgt spid="563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51" grpId="0" animBg="1" autoUpdateAnimBg="0"/>
      <p:bldP spid="56353" grpId="0" animBg="1" autoUpdateAnimBg="0"/>
      <p:bldP spid="56354" grpId="0" animBg="1" autoUpdateAnimBg="0"/>
      <p:bldP spid="56355" grpId="0" animBg="1" autoUpdateAnimBg="0"/>
      <p:bldP spid="56356" grpId="0" animBg="1" autoUpdateAnimBg="0"/>
      <p:bldP spid="40" grpId="0"/>
      <p:bldP spid="4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a:xfrm>
            <a:off x="2123728" y="629692"/>
            <a:ext cx="6317853" cy="927100"/>
          </a:xfr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buFont typeface="Wingdings" panose="05000000000000000000" pitchFamily="2" charset="2"/>
              <a:buNone/>
            </a:pPr>
            <a:r>
              <a:rPr lang="zh-CN" altLang="en-US" sz="2800" b="1" dirty="0">
                <a:ea typeface="宋体" panose="02010600030101010101" pitchFamily="2" charset="-122"/>
              </a:rPr>
              <a:t>应用：禁毒增加还是减少了与毒品相关的犯罪</a:t>
            </a:r>
          </a:p>
        </p:txBody>
      </p:sp>
      <p:sp>
        <p:nvSpPr>
          <p:cNvPr id="63491" name="Rectangle 3"/>
          <p:cNvSpPr>
            <a:spLocks noGrp="1" noChangeArrowheads="1"/>
          </p:cNvSpPr>
          <p:nvPr>
            <p:ph type="body" idx="4294967295"/>
          </p:nvPr>
        </p:nvSpPr>
        <p:spPr>
          <a:xfrm>
            <a:off x="467544" y="1916833"/>
            <a:ext cx="8229600" cy="3888432"/>
          </a:xfrm>
        </p:spPr>
        <p:txBody>
          <a:bodyPr/>
          <a:lstStyle/>
          <a:p>
            <a:pPr>
              <a:lnSpc>
                <a:spcPct val="150000"/>
              </a:lnSpc>
              <a:spcBef>
                <a:spcPct val="40000"/>
              </a:spcBef>
            </a:pPr>
            <a:r>
              <a:rPr lang="zh-CN" sz="2400" dirty="0">
                <a:ea typeface="宋体" panose="02010600030101010101" pitchFamily="2" charset="-122"/>
              </a:rPr>
              <a:t>使用毒品的一个</a:t>
            </a:r>
            <a:r>
              <a:rPr lang="zh-CN" sz="2400" b="1" dirty="0">
                <a:solidFill>
                  <a:srgbClr val="0000FF"/>
                </a:solidFill>
                <a:ea typeface="宋体" panose="02010600030101010101" pitchFamily="2" charset="-122"/>
              </a:rPr>
              <a:t>不利影响</a:t>
            </a:r>
            <a:r>
              <a:rPr lang="zh-CN" sz="2400" dirty="0">
                <a:ea typeface="宋体" panose="02010600030101010101" pitchFamily="2" charset="-122"/>
              </a:rPr>
              <a:t>是犯罪：吸毒上瘾的人往往会有暴力犯罪，以得到吸毒所需要的钱</a:t>
            </a:r>
          </a:p>
          <a:p>
            <a:pPr>
              <a:lnSpc>
                <a:spcPct val="150000"/>
              </a:lnSpc>
              <a:spcBef>
                <a:spcPct val="40000"/>
              </a:spcBef>
            </a:pPr>
            <a:r>
              <a:rPr lang="zh-CN" sz="2400" dirty="0">
                <a:ea typeface="宋体" panose="02010600030101010101" pitchFamily="2" charset="-122"/>
              </a:rPr>
              <a:t>我们比较两种旨在减少吸毒的政策，并观察它们对与毒品相关的犯罪的影响  </a:t>
            </a:r>
          </a:p>
          <a:p>
            <a:pPr>
              <a:lnSpc>
                <a:spcPct val="150000"/>
              </a:lnSpc>
              <a:spcBef>
                <a:spcPct val="40000"/>
              </a:spcBef>
            </a:pPr>
            <a:r>
              <a:rPr lang="zh-CN" sz="2400" dirty="0">
                <a:ea typeface="宋体" panose="02010600030101010101" pitchFamily="2" charset="-122"/>
              </a:rPr>
              <a:t>由于吸毒成瘾，</a:t>
            </a:r>
            <a:r>
              <a:rPr lang="zh-CN" sz="2400" b="1" dirty="0">
                <a:solidFill>
                  <a:srgbClr val="0000FF"/>
                </a:solidFill>
                <a:ea typeface="宋体" panose="02010600030101010101" pitchFamily="2" charset="-122"/>
              </a:rPr>
              <a:t>非法毒品的需求是缺乏弹性的</a:t>
            </a:r>
          </a:p>
        </p:txBody>
      </p:sp>
      <p:sp>
        <p:nvSpPr>
          <p:cNvPr id="63492"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p>
        </p:txBody>
      </p:sp>
    </p:spTree>
    <p:extLst>
      <p:ext uri="{BB962C8B-B14F-4D97-AF65-F5344CB8AC3E}">
        <p14:creationId xmlns:p14="http://schemas.microsoft.com/office/powerpoint/2010/main" val="3918466333"/>
      </p:ext>
    </p:extLst>
  </p:cSld>
  <p:clrMapOvr>
    <a:masterClrMapping/>
  </p:clrMapOvr>
  <p:transition>
    <p:wipe dir="r"/>
  </p:transition>
</p:sld>
</file>

<file path=ppt/theme/theme1.xml><?xml version="1.0" encoding="utf-8"?>
<a:theme xmlns:a="http://schemas.openxmlformats.org/drawingml/2006/main" name="主题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6.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7.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8.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9.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主题5</Template>
  <TotalTime>712</TotalTime>
  <Words>2332</Words>
  <Application>Microsoft Office PowerPoint</Application>
  <PresentationFormat>全屏显示(4:3)</PresentationFormat>
  <Paragraphs>198</Paragraphs>
  <Slides>22</Slides>
  <Notes>9</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22</vt:i4>
      </vt:variant>
    </vt:vector>
  </HeadingPairs>
  <TitlesOfParts>
    <vt:vector size="34" baseType="lpstr">
      <vt:lpstr>方正小标宋简体</vt:lpstr>
      <vt:lpstr>黑体</vt:lpstr>
      <vt:lpstr>华文仿宋</vt:lpstr>
      <vt:lpstr>楷体</vt:lpstr>
      <vt:lpstr>宋体</vt:lpstr>
      <vt:lpstr>微软雅黑</vt:lpstr>
      <vt:lpstr>Arial</vt:lpstr>
      <vt:lpstr>Calibri</vt:lpstr>
      <vt:lpstr>Tahoma</vt:lpstr>
      <vt:lpstr>Verdana</vt:lpstr>
      <vt:lpstr>Wingdings</vt:lpstr>
      <vt:lpstr>主题5</vt:lpstr>
      <vt:lpstr>项目二   生活经济学  任务4  谷贱伤农：需求的价格弹性  </vt:lpstr>
      <vt:lpstr>PowerPoint 演示文稿</vt:lpstr>
      <vt:lpstr>PowerPoint 演示文稿</vt:lpstr>
      <vt:lpstr>导入案例：“谷贱伤农”</vt:lpstr>
      <vt:lpstr>PowerPoint 演示文稿</vt:lpstr>
      <vt:lpstr>假设</vt:lpstr>
      <vt:lpstr>富有弹性的需求(弹性 = 1.8)</vt:lpstr>
      <vt:lpstr>需求是缺乏弹性的：弹性 = 0.82</vt:lpstr>
      <vt:lpstr>应用：禁毒增加还是减少了与毒品相关的犯罪</vt:lpstr>
      <vt:lpstr>政策  1:  禁毒</vt:lpstr>
      <vt:lpstr>政策  2:  教育</vt:lpstr>
      <vt:lpstr>PowerPoint 演示文稿</vt:lpstr>
      <vt:lpstr>PowerPoint 演示文稿</vt:lpstr>
      <vt:lpstr>PowerPoint 演示文稿</vt:lpstr>
      <vt:lpstr>价格弹性由什么决定?</vt:lpstr>
      <vt:lpstr>例 1：谷类早餐与防晒霜</vt:lpstr>
      <vt:lpstr>例  2：“蓝色牛仔裤”与 “衣服”</vt:lpstr>
      <vt:lpstr>例 3：胰岛素与游轮</vt:lpstr>
      <vt:lpstr>例 4：短期的汽油与长期的汽油</vt:lpstr>
      <vt:lpstr>决定需求价格弹性的因素</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xiaoche3518@163.com</cp:lastModifiedBy>
  <cp:revision>36</cp:revision>
  <dcterms:created xsi:type="dcterms:W3CDTF">2018-05-27T13:36:51Z</dcterms:created>
  <dcterms:modified xsi:type="dcterms:W3CDTF">2024-03-19T14:21:28Z</dcterms:modified>
</cp:coreProperties>
</file>