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81" r:id="rId3"/>
    <p:sldId id="282" r:id="rId4"/>
    <p:sldId id="295" r:id="rId5"/>
    <p:sldId id="283" r:id="rId6"/>
    <p:sldId id="257" r:id="rId7"/>
    <p:sldId id="258" r:id="rId8"/>
    <p:sldId id="259" r:id="rId9"/>
    <p:sldId id="284" r:id="rId10"/>
    <p:sldId id="285" r:id="rId11"/>
    <p:sldId id="286" r:id="rId12"/>
    <p:sldId id="302" r:id="rId13"/>
    <p:sldId id="287" r:id="rId14"/>
    <p:sldId id="296" r:id="rId15"/>
    <p:sldId id="297" r:id="rId17"/>
    <p:sldId id="298" r:id="rId18"/>
    <p:sldId id="299" r:id="rId19"/>
    <p:sldId id="300" r:id="rId20"/>
    <p:sldId id="301" r:id="rId21"/>
    <p:sldId id="303" r:id="rId22"/>
    <p:sldId id="304" r:id="rId23"/>
    <p:sldId id="305" r:id="rId24"/>
    <p:sldId id="267" r:id="rId25"/>
    <p:sldId id="293" r:id="rId26"/>
    <p:sldId id="294"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4" d="100"/>
          <a:sy n="74" d="100"/>
        </p:scale>
        <p:origin x="1053"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notesMaster" Target="notesMasters/notes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79963F-EF06-4650-95D3-6A006C63148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62D051-4759-4DE6-8366-58F735C2311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389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A427A495-8191-4B4E-8C89-695A24AC00CB}" type="slidenum">
              <a:rPr lang="en-US" altLang="zh-CN" sz="1200"/>
            </a:fld>
            <a:endParaRPr lang="zh-CN" sz="1200"/>
          </a:p>
        </p:txBody>
      </p:sp>
      <p:sp>
        <p:nvSpPr>
          <p:cNvPr id="38915" name="Rectangle 2"/>
          <p:cNvSpPr>
            <a:spLocks noGrp="1" noRot="1" noChangeAspect="1" noChangeArrowheads="1" noTextEdit="1"/>
          </p:cNvSpPr>
          <p:nvPr>
            <p:ph type="sldImg"/>
          </p:nvPr>
        </p:nvSpPr>
        <p:spPr/>
      </p:sp>
      <p:sp>
        <p:nvSpPr>
          <p:cNvPr id="38916" name="Rectangle 3"/>
          <p:cNvSpPr>
            <a:spLocks noGrp="1" noChangeArrowheads="1"/>
          </p:cNvSpPr>
          <p:nvPr>
            <p:ph type="body" idx="1"/>
          </p:nvPr>
        </p:nvSpPr>
        <p:spPr/>
        <p:txBody>
          <a:bodyPr anchor="t"/>
          <a:lstStyle/>
          <a:p>
            <a:r>
              <a:rPr lang="zh-CN"/>
              <a:t>If Q doesn’t change, then the percentage change in Q equals zero, and thus elasticity equals zero. </a:t>
            </a:r>
            <a:endParaRPr lang="zh-CN"/>
          </a:p>
          <a:p>
            <a:endParaRPr lang="zh-CN"/>
          </a:p>
          <a:p>
            <a:r>
              <a:rPr lang="zh-CN"/>
              <a:t>It is hard to think of a good for which the price elasticity of demand is literally zero.  Take insulin, for example.   A sufficiently large price increase would probably reduce demand for insulin a little, particularly among people with very low incomes and no health insurance.  </a:t>
            </a:r>
            <a:endParaRPr lang="zh-CN"/>
          </a:p>
          <a:p>
            <a:endParaRPr lang="zh-CN"/>
          </a:p>
          <a:p>
            <a:r>
              <a:rPr lang="zh-CN"/>
              <a:t>However, if elasticity is very close to zero, then the demand curve is almost vertical.  In such cases, the convenience of modeling demand as perfectly inelastic probably outweighs the cost of being slightly inaccurate. </a:t>
            </a:r>
            <a:endParaRPr lang="zh-CN"/>
          </a:p>
          <a:p>
            <a:endParaRPr lang="zh-CN"/>
          </a:p>
        </p:txBody>
      </p:sp>
    </p:spTree>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9522A0C5-433D-41E3-A07A-4DB2C2FCCF5C}" type="slidenum">
              <a:rPr lang="en-US" altLang="zh-CN" sz="1200"/>
            </a:fld>
            <a:endParaRPr lang="zh-CN" sz="1200"/>
          </a:p>
        </p:txBody>
      </p:sp>
      <p:sp>
        <p:nvSpPr>
          <p:cNvPr id="40963" name="Rectangle 2"/>
          <p:cNvSpPr>
            <a:spLocks noGrp="1" noRot="1" noChangeAspect="1" noChangeArrowheads="1" noTextEdit="1"/>
          </p:cNvSpPr>
          <p:nvPr>
            <p:ph type="sldImg"/>
          </p:nvPr>
        </p:nvSpPr>
        <p:spPr/>
      </p:sp>
      <p:sp>
        <p:nvSpPr>
          <p:cNvPr id="40964" name="Rectangle 3"/>
          <p:cNvSpPr>
            <a:spLocks noGrp="1" noChangeArrowheads="1"/>
          </p:cNvSpPr>
          <p:nvPr>
            <p:ph type="body" idx="1"/>
          </p:nvPr>
        </p:nvSpPr>
        <p:spPr/>
        <p:txBody>
          <a:bodyPr anchor="t"/>
          <a:lstStyle/>
          <a:p>
            <a:r>
              <a:rPr lang="zh-CN"/>
              <a:t>An example:  Student demand for textbooks that their professors have required for their courses.  </a:t>
            </a:r>
            <a:endParaRPr lang="zh-CN"/>
          </a:p>
          <a:p>
            <a:endParaRPr lang="zh-CN"/>
          </a:p>
          <a:p>
            <a:r>
              <a:rPr lang="zh-CN"/>
              <a:t>Here, it’s a little more clear that elasticity would be small, but not zero.  At a high enough price, some students will not buy their books, but instead will share with a friend, or try to find them in the library, or just take copious notes in class.  </a:t>
            </a:r>
            <a:endParaRPr lang="zh-CN">
              <a:sym typeface="Wingdings" panose="05000000000000000000" pitchFamily="2" charset="2"/>
            </a:endParaRPr>
          </a:p>
          <a:p>
            <a:endParaRPr lang="zh-CN">
              <a:sym typeface="Wingdings" panose="05000000000000000000" pitchFamily="2" charset="2"/>
            </a:endParaRPr>
          </a:p>
          <a:p>
            <a:r>
              <a:rPr lang="zh-CN">
                <a:sym typeface="Wingdings" panose="05000000000000000000" pitchFamily="2" charset="2"/>
              </a:rPr>
              <a:t>Another example:  Gasoline in the short run. </a:t>
            </a:r>
            <a:endParaRPr lang="zh-CN">
              <a:sym typeface="Wingdings" panose="05000000000000000000" pitchFamily="2" charset="2"/>
            </a:endParaRPr>
          </a:p>
          <a:p>
            <a:endParaRPr lang="zh-CN"/>
          </a:p>
        </p:txBody>
      </p:sp>
    </p:spTree>
  </p:cSld>
  <p:clrMapOvr>
    <a:overrideClrMapping bg1="lt1" tx1="dk1" bg2="lt2" tx2="dk2" accent1="accent1" accent2="accent2" accent3="accent3" accent4="accent4" accent5="accent5" accent6="accent6" hlink="hlink" folHlink="folHlink"/>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0D2F0051-F432-455C-BE65-FC4F3852FCE7}" type="slidenum">
              <a:rPr lang="en-US" altLang="zh-CN" sz="1200"/>
            </a:fld>
            <a:endParaRPr lang="zh-CN" sz="1200"/>
          </a:p>
        </p:txBody>
      </p:sp>
      <p:sp>
        <p:nvSpPr>
          <p:cNvPr id="43011" name="Rectangle 2"/>
          <p:cNvSpPr>
            <a:spLocks noGrp="1" noRot="1" noChangeAspect="1" noChangeArrowheads="1" noTextEdit="1"/>
          </p:cNvSpPr>
          <p:nvPr>
            <p:ph type="sldImg"/>
          </p:nvPr>
        </p:nvSpPr>
        <p:spPr/>
      </p:sp>
      <p:sp>
        <p:nvSpPr>
          <p:cNvPr id="43012" name="Rectangle 3"/>
          <p:cNvSpPr>
            <a:spLocks noGrp="1" noChangeArrowheads="1"/>
          </p:cNvSpPr>
          <p:nvPr>
            <p:ph type="body" idx="1"/>
          </p:nvPr>
        </p:nvSpPr>
        <p:spPr/>
        <p:txBody>
          <a:bodyPr anchor="t"/>
          <a:lstStyle/>
          <a:p>
            <a:r>
              <a:rPr lang="en-US" altLang="zh-CN"/>
              <a:t>This is the intermediate case:  the demand curve is neither relatively steep nor relatively flat.  Buyers are neither relatively price-sensitive nor relatively insensitive to price.  </a:t>
            </a:r>
            <a:endParaRPr lang="en-US" altLang="zh-CN"/>
          </a:p>
          <a:p>
            <a:endParaRPr lang="en-US" altLang="zh-CN"/>
          </a:p>
          <a:p>
            <a:r>
              <a:rPr lang="en-US" altLang="zh-CN"/>
              <a:t>(This is also the case where price changes have no effect on revenue.)</a:t>
            </a:r>
            <a:endParaRPr lang="en-US" altLang="zh-CN"/>
          </a:p>
        </p:txBody>
      </p:sp>
    </p:spTree>
  </p:cSld>
  <p:clrMapOvr>
    <a:overrideClrMapping bg1="lt1" tx1="dk1" bg2="lt2" tx2="dk2" accent1="accent1" accent2="accent2" accent3="accent3" accent4="accent4" accent5="accent5" accent6="accent6" hlink="hlink" folHlink="folHlink"/>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6AAAC735-68E6-4BBF-A670-487F838A7146}" type="slidenum">
              <a:rPr lang="en-US" altLang="zh-CN" sz="1200"/>
            </a:fld>
            <a:endParaRPr lang="zh-CN" sz="1200"/>
          </a:p>
        </p:txBody>
      </p:sp>
      <p:sp>
        <p:nvSpPr>
          <p:cNvPr id="45059" name="Rectangle 2"/>
          <p:cNvSpPr>
            <a:spLocks noGrp="1" noRot="1" noChangeAspect="1" noChangeArrowheads="1" noTextEdit="1"/>
          </p:cNvSpPr>
          <p:nvPr>
            <p:ph type="sldImg"/>
          </p:nvPr>
        </p:nvSpPr>
        <p:spPr/>
      </p:sp>
      <p:sp>
        <p:nvSpPr>
          <p:cNvPr id="45060" name="Rectangle 3"/>
          <p:cNvSpPr>
            <a:spLocks noGrp="1" noChangeArrowheads="1"/>
          </p:cNvSpPr>
          <p:nvPr>
            <p:ph type="body" idx="1"/>
          </p:nvPr>
        </p:nvSpPr>
        <p:spPr/>
        <p:txBody>
          <a:bodyPr anchor="t"/>
          <a:lstStyle/>
          <a:p>
            <a:r>
              <a:rPr lang="zh-CN"/>
              <a:t>A good example here would be breakfast cereal, or nearly anything with readily available substitutes.  </a:t>
            </a:r>
            <a:endParaRPr lang="zh-CN"/>
          </a:p>
          <a:p>
            <a:endParaRPr lang="zh-CN"/>
          </a:p>
          <a:p>
            <a:r>
              <a:rPr lang="zh-CN"/>
              <a:t>An elastic demand curve is flatter than a unit elastic demand curve (which itself is flatter than an inelastic demand curve). </a:t>
            </a:r>
            <a:endParaRPr lang="zh-CN"/>
          </a:p>
          <a:p>
            <a:endParaRPr lang="zh-CN"/>
          </a:p>
        </p:txBody>
      </p:sp>
    </p:spTree>
  </p:cSld>
  <p:clrMapOvr>
    <a:overrideClrMapping bg1="lt1" tx1="dk1" bg2="lt2" tx2="dk2" accent1="accent1" accent2="accent2" accent3="accent3" accent4="accent4" accent5="accent5" accent6="accent6" hlink="hlink" folHlink="folHlink"/>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DB82ABD7-F23F-496A-9037-8D06D6CAA104}" type="slidenum">
              <a:rPr lang="en-US" altLang="zh-CN" sz="1200"/>
            </a:fld>
            <a:endParaRPr lang="zh-CN" sz="1200"/>
          </a:p>
        </p:txBody>
      </p:sp>
      <p:sp>
        <p:nvSpPr>
          <p:cNvPr id="47107" name="Rectangle 2"/>
          <p:cNvSpPr>
            <a:spLocks noGrp="1" noRot="1" noChangeAspect="1" noChangeArrowheads="1" noTextEdit="1"/>
          </p:cNvSpPr>
          <p:nvPr>
            <p:ph type="sldImg"/>
          </p:nvPr>
        </p:nvSpPr>
        <p:spPr>
          <a:xfrm>
            <a:off x="1276350" y="685800"/>
            <a:ext cx="3859213" cy="2894013"/>
          </a:xfrm>
        </p:spPr>
      </p:sp>
      <p:sp>
        <p:nvSpPr>
          <p:cNvPr id="47108" name="Rectangle 3"/>
          <p:cNvSpPr>
            <a:spLocks noGrp="1" noChangeArrowheads="1"/>
          </p:cNvSpPr>
          <p:nvPr>
            <p:ph type="body" idx="1"/>
          </p:nvPr>
        </p:nvSpPr>
        <p:spPr>
          <a:xfrm>
            <a:off x="685800" y="3808413"/>
            <a:ext cx="5486400" cy="4649787"/>
          </a:xfrm>
        </p:spPr>
        <p:txBody>
          <a:bodyPr anchor="t"/>
          <a:lstStyle/>
          <a:p>
            <a:r>
              <a:rPr lang="zh-CN" sz="1000"/>
              <a:t>“Extreme price sensitivity” means the tiniest price increase causes demand to fall to zero.  </a:t>
            </a:r>
            <a:endParaRPr lang="zh-CN" sz="1000"/>
          </a:p>
          <a:p>
            <a:endParaRPr lang="zh-CN" sz="1000"/>
          </a:p>
          <a:p>
            <a:r>
              <a:rPr lang="zh-CN" sz="1000"/>
              <a:t>“Q changes by any %” – when the D curve is horizontal, quantity cannot be determined from price. Consumers might demand Q1 units one month, Q2 units another month, and some other quantity later.  Q can change by any amount, but P always “changes by 0%” (i.e., doesn’t change).  </a:t>
            </a:r>
            <a:endParaRPr lang="zh-CN" sz="1000"/>
          </a:p>
          <a:p>
            <a:endParaRPr lang="zh-CN" sz="1000"/>
          </a:p>
          <a:p>
            <a:r>
              <a:rPr lang="zh-CN" sz="1000"/>
              <a:t>If perfectly inelastic is one extreme, this case (perfectly elastic) is the other.  </a:t>
            </a:r>
            <a:endParaRPr lang="zh-CN" sz="1000"/>
          </a:p>
          <a:p>
            <a:r>
              <a:rPr lang="zh-CN" sz="1000"/>
              <a:t> </a:t>
            </a:r>
            <a:endParaRPr lang="zh-CN" sz="1000"/>
          </a:p>
          <a:p>
            <a:r>
              <a:rPr lang="zh-CN" sz="1000"/>
              <a:t>Here’s a good real-world example of a perfectly elastic demand curve, which foreshadows an upcoming chapter on firms in competitive markets.  Suppose you run a small family farm in Iowa.  Your main crop is wheat.  The demand curve in this market is downward-sloping, and the market demand and supply curves determine the price of wheat.  Suppose that price is $5/bushel.  </a:t>
            </a:r>
            <a:endParaRPr lang="zh-CN" sz="1000"/>
          </a:p>
          <a:p>
            <a:endParaRPr lang="zh-CN" sz="1000"/>
          </a:p>
          <a:p>
            <a:r>
              <a:rPr lang="zh-CN" sz="1000"/>
              <a:t>Now consider the demand curve facing you, the individual wheat farmer.  If you charge a price of $5, you can sell as much or as little as you want.  If you charge a price even just a little higher than $5, demand for YOUR wheat will fall to zero:  Buyers would not be willing to pay you more than $5 when they could get the same wheat elsewhere for $5.  Similarly, if you drop your price below $5, then demand for YOUR wheat will become enormous (not literally infinite, but “almost infinite”):  if other wheat farmers are charging $5 and you charge less, then EVERY buyer will want to buy wheat from you. </a:t>
            </a:r>
            <a:endParaRPr lang="zh-CN" sz="1000"/>
          </a:p>
          <a:p>
            <a:endParaRPr lang="zh-CN" sz="1000"/>
          </a:p>
          <a:p>
            <a:r>
              <a:rPr lang="zh-CN" sz="1000"/>
              <a:t>Why is the demand curve facing an individual producer perfectly elastic?  Recall that elasticity is greater when lots of close substitutes are available.  In this case, you are selling a product that has many perfect substitutes:  the wheat sold by every other farmer is a perfect substitute for the wheat you sell.  </a:t>
            </a:r>
            <a:endParaRPr lang="zh-CN" sz="1000"/>
          </a:p>
        </p:txBody>
      </p:sp>
    </p:spTree>
  </p:cSld>
  <p:clrMapOvr>
    <a:overrideClrMapping bg1="lt1" tx1="dk1" bg2="lt2" tx2="dk2" accent1="accent1" accent2="accent2" accent3="accent3" accent4="accent4" accent5="accent5" accent6="accent6" hlink="hlink" folHlink="folHlink"/>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fld id="{2BC036A2-7FE8-4822-AFA8-CAEB9D71928C}" type="slidenum">
              <a:rPr lang="en-US" altLang="zh-CN" sz="1200"/>
            </a:fld>
            <a:endParaRPr lang="zh-CN" sz="1200"/>
          </a:p>
        </p:txBody>
      </p:sp>
      <p:sp>
        <p:nvSpPr>
          <p:cNvPr id="36867" name="Rectangle 2"/>
          <p:cNvSpPr>
            <a:spLocks noGrp="1" noRot="1" noChangeAspect="1" noChangeArrowheads="1" noTextEdit="1"/>
          </p:cNvSpPr>
          <p:nvPr>
            <p:ph type="sldImg"/>
          </p:nvPr>
        </p:nvSpPr>
        <p:spPr>
          <a:xfrm>
            <a:off x="1143000" y="534988"/>
            <a:ext cx="4572000" cy="3429000"/>
          </a:xfrm>
        </p:spPr>
      </p:sp>
      <p:sp>
        <p:nvSpPr>
          <p:cNvPr id="36868" name="Rectangle 3"/>
          <p:cNvSpPr>
            <a:spLocks noGrp="1" noChangeArrowheads="1"/>
          </p:cNvSpPr>
          <p:nvPr>
            <p:ph type="body" idx="1"/>
          </p:nvPr>
        </p:nvSpPr>
        <p:spPr>
          <a:xfrm>
            <a:off x="685800" y="4248150"/>
            <a:ext cx="5486400" cy="4210050"/>
          </a:xfrm>
        </p:spPr>
        <p:txBody>
          <a:bodyPr anchor="t"/>
          <a:lstStyle/>
          <a:p>
            <a:pPr>
              <a:spcBef>
                <a:spcPct val="55000"/>
              </a:spcBef>
            </a:pPr>
            <a:r>
              <a:rPr lang="zh-CN"/>
              <a:t>Economists classify demand curves according to their elasticity.  </a:t>
            </a:r>
            <a:endParaRPr lang="zh-CN"/>
          </a:p>
          <a:p>
            <a:r>
              <a:rPr lang="zh-CN"/>
              <a:t>The next 5 slides present the five different classifications, from least to most elastic. </a:t>
            </a:r>
            <a:endParaRPr lang="zh-CN"/>
          </a:p>
          <a:p>
            <a:endParaRPr lang="zh-CN"/>
          </a:p>
        </p:txBody>
      </p:sp>
    </p:spTree>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dirty="0"/>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dirty="0"/>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6350"/>
            <a:ext cx="2133600" cy="365125"/>
          </a:xfrm>
          <a:prstGeom prst="rect">
            <a:avLst/>
          </a:prstGeom>
        </p:spPr>
        <p:txBody>
          <a:bodyPr/>
          <a:lstStyle>
            <a:lvl1pPr>
              <a:defRPr/>
            </a:lvl1p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a:xfrm>
            <a:off x="3124200" y="6356350"/>
            <a:ext cx="2895600" cy="365125"/>
          </a:xfrm>
          <a:prstGeom prst="rect">
            <a:avLst/>
          </a:prstGeom>
        </p:spPr>
        <p:txBody>
          <a:bodyPr/>
          <a:lstStyle>
            <a:lvl1pPr>
              <a:defRPr/>
            </a:lvl1pPr>
          </a:lstStyle>
          <a:p>
            <a:endParaRPr lang="zh-CN" altLang="en-US"/>
          </a:p>
        </p:txBody>
      </p:sp>
      <p:sp>
        <p:nvSpPr>
          <p:cNvPr id="4" name="灯片编号占位符 3"/>
          <p:cNvSpPr>
            <a:spLocks noGrp="1"/>
          </p:cNvSpPr>
          <p:nvPr>
            <p:ph type="sldNum" sz="quarter" idx="12"/>
          </p:nvPr>
        </p:nvSpPr>
        <p:spPr>
          <a:xfrm>
            <a:off x="6553200" y="6356350"/>
            <a:ext cx="2133600" cy="365125"/>
          </a:xfrm>
          <a:prstGeom prst="rect">
            <a:avLst/>
          </a:prstGeom>
        </p:spPr>
        <p:txBody>
          <a:bodyPr/>
          <a:lstStyle>
            <a:lvl1pPr>
              <a:defRPr/>
            </a:lvl1p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dirty="0"/>
              <a:t>单击此处编辑母版标题样式</a:t>
            </a:r>
            <a:endParaRPr lang="zh-CN" altLang="en-US" dirty="0"/>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1028" name="图片 7" descr="timg.jp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6732588" y="6021388"/>
            <a:ext cx="2195512"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圆角矩形 9"/>
          <p:cNvSpPr/>
          <p:nvPr/>
        </p:nvSpPr>
        <p:spPr>
          <a:xfrm>
            <a:off x="153244" y="289531"/>
            <a:ext cx="1800200" cy="576064"/>
          </a:xfrm>
          <a:prstGeom prst="roundRect">
            <a:avLst/>
          </a:prstGeom>
          <a:blipFill>
            <a:blip r:embed="rId1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rPr>
              <a:t>经济学基础</a:t>
            </a:r>
            <a:endPar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3200" kern="1200">
          <a:solidFill>
            <a:schemeClr val="tx1"/>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2pPr>
      <a:lvl3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3pPr>
      <a:lvl4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4pPr>
      <a:lvl5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5pPr>
      <a:lvl6pPr marL="4572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6pPr>
      <a:lvl7pPr marL="9144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7pPr>
      <a:lvl8pPr marL="13716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8pPr>
      <a:lvl9pPr marL="18288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9.png"/></Relationships>
</file>

<file path=ppt/slides/_rels/slide11.xml.rels><?xml version="1.0" encoding="UTF-8" standalone="yes"?>
<Relationships xmlns="http://schemas.openxmlformats.org/package/2006/relationships"><Relationship Id="rId7" Type="http://schemas.openxmlformats.org/officeDocument/2006/relationships/vmlDrawing" Target="../drawings/vmlDrawing1.vml"/><Relationship Id="rId6" Type="http://schemas.openxmlformats.org/officeDocument/2006/relationships/slideLayout" Target="../slideLayouts/slideLayout7.xml"/><Relationship Id="rId5" Type="http://schemas.openxmlformats.org/officeDocument/2006/relationships/image" Target="../media/image11.wmf"/><Relationship Id="rId4" Type="http://schemas.openxmlformats.org/officeDocument/2006/relationships/oleObject" Target="../embeddings/oleObject2.bin"/><Relationship Id="rId3" Type="http://schemas.openxmlformats.org/officeDocument/2006/relationships/image" Target="../media/image10.wmf"/><Relationship Id="rId2" Type="http://schemas.openxmlformats.org/officeDocument/2006/relationships/oleObject" Target="../embeddings/oleObject1.bin"/><Relationship Id="rId1" Type="http://schemas.openxmlformats.org/officeDocument/2006/relationships/image" Target="../media/image9.png"/></Relationships>
</file>

<file path=ppt/slides/_rels/slide12.xml.rels><?xml version="1.0" encoding="UTF-8" standalone="yes"?>
<Relationships xmlns="http://schemas.openxmlformats.org/package/2006/relationships"><Relationship Id="rId7" Type="http://schemas.openxmlformats.org/officeDocument/2006/relationships/vmlDrawing" Target="../drawings/vmlDrawing2.vml"/><Relationship Id="rId6"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jpeg"/><Relationship Id="rId3" Type="http://schemas.openxmlformats.org/officeDocument/2006/relationships/image" Target="../media/image13.png"/><Relationship Id="rId2" Type="http://schemas.openxmlformats.org/officeDocument/2006/relationships/image" Target="../media/image12.wmf"/><Relationship Id="rId1"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hyperlink" Target="../../../../Program%20Files/TurningPoint/2003/Questions.html"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hyperlink" Target="../../../../Program%20Files/TurningPoint/2003/Questions.html"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hyperlink" Target="../../../../Program%20Files/TurningPoint/2003/Questions.html"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hyperlink" Target="../../../../Program%20Files/TurningPoint/2003/Questions.html" TargetMode="Externa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hyperlink" Target="../../../../Program%20Files/TurningPoint/2003/Questions.html" TargetMode="Externa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hyperlink" Target="../../../../Program%20Files/TurningPoint/2003/Questions.html"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6.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7.png"/></Relationships>
</file>

<file path=ppt/slides/_rels/slide22.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7.xml"/><Relationship Id="rId2" Type="http://schemas.openxmlformats.org/officeDocument/2006/relationships/image" Target="../media/image18.wmf"/><Relationship Id="rId1" Type="http://schemas.openxmlformats.org/officeDocument/2006/relationships/oleObject" Target="../embeddings/oleObject4.bin"/></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9.jpe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1560" y="3903191"/>
            <a:ext cx="7772400" cy="1470025"/>
          </a:xfrm>
        </p:spPr>
        <p:txBody>
          <a:bodyPr>
            <a:normAutofit fontScale="90000"/>
          </a:bodyPr>
          <a:lstStyle/>
          <a:p>
            <a:r>
              <a:rPr lang="zh-CN" altLang="en-US" sz="3600" dirty="0">
                <a:latin typeface="方正小标宋简体" pitchFamily="65" charset="-122"/>
                <a:ea typeface="方正小标宋简体" pitchFamily="65" charset="-122"/>
              </a:rPr>
              <a:t>项目二   生活经济学</a:t>
            </a:r>
            <a:br>
              <a:rPr lang="en-US" altLang="zh-CN" sz="3600" dirty="0">
                <a:latin typeface="方正小标宋简体" pitchFamily="65" charset="-122"/>
                <a:ea typeface="方正小标宋简体" pitchFamily="65" charset="-122"/>
              </a:rPr>
            </a:br>
            <a:br>
              <a:rPr lang="en-US" altLang="zh-CN" sz="3600" dirty="0">
                <a:latin typeface="方正小标宋简体" pitchFamily="65" charset="-122"/>
                <a:ea typeface="方正小标宋简体" pitchFamily="65" charset="-122"/>
              </a:rPr>
            </a:br>
            <a:r>
              <a:rPr lang="zh-CN" altLang="en-US" sz="3600" dirty="0">
                <a:solidFill>
                  <a:srgbClr val="FF0000"/>
                </a:solidFill>
                <a:latin typeface="方正小标宋简体" pitchFamily="65" charset="-122"/>
                <a:ea typeface="方正小标宋简体" pitchFamily="65" charset="-122"/>
              </a:rPr>
              <a:t>任务</a:t>
            </a:r>
            <a:r>
              <a:rPr lang="en-US" altLang="zh-CN" sz="3600" dirty="0">
                <a:solidFill>
                  <a:srgbClr val="FF0000"/>
                </a:solidFill>
                <a:latin typeface="方正小标宋简体" pitchFamily="65" charset="-122"/>
                <a:ea typeface="方正小标宋简体" pitchFamily="65" charset="-122"/>
              </a:rPr>
              <a:t>3  </a:t>
            </a:r>
            <a:r>
              <a:rPr lang="zh-CN" altLang="en-US" sz="3600" dirty="0">
                <a:solidFill>
                  <a:srgbClr val="FF0000"/>
                </a:solidFill>
                <a:latin typeface="方正小标宋简体" pitchFamily="65" charset="-122"/>
                <a:ea typeface="方正小标宋简体" pitchFamily="65" charset="-122"/>
              </a:rPr>
              <a:t>小马驹过河：弹性理论</a:t>
            </a:r>
            <a:endParaRPr lang="zh-CN" altLang="en-US" sz="3600" dirty="0">
              <a:solidFill>
                <a:srgbClr val="FF0000"/>
              </a:solidFill>
              <a:latin typeface="方正小标宋简体" pitchFamily="65" charset="-122"/>
              <a:ea typeface="方正小标宋简体" pitchFamily="65" charset="-122"/>
            </a:endParaRPr>
          </a:p>
        </p:txBody>
      </p:sp>
      <p:pic>
        <p:nvPicPr>
          <p:cNvPr id="4" name="图片 3" descr="ph1015-p04517.jpg"/>
          <p:cNvPicPr>
            <a:picLocks noChangeAspect="1"/>
          </p:cNvPicPr>
          <p:nvPr/>
        </p:nvPicPr>
        <p:blipFill>
          <a:blip r:embed="rId1" cstate="print"/>
          <a:stretch>
            <a:fillRect/>
          </a:stretch>
        </p:blipFill>
        <p:spPr>
          <a:xfrm>
            <a:off x="4211960" y="0"/>
            <a:ext cx="4932040" cy="3290481"/>
          </a:xfrm>
          <a:prstGeom prst="rect">
            <a:avLst/>
          </a:prstGeom>
        </p:spPr>
      </p:pic>
      <p:pic>
        <p:nvPicPr>
          <p:cNvPr id="5" name="图片 4" descr="timg (1).jpg"/>
          <p:cNvPicPr>
            <a:picLocks noChangeAspect="1"/>
          </p:cNvPicPr>
          <p:nvPr/>
        </p:nvPicPr>
        <p:blipFill>
          <a:blip r:embed="rId2" cstate="print"/>
          <a:stretch>
            <a:fillRect/>
          </a:stretch>
        </p:blipFill>
        <p:spPr>
          <a:xfrm>
            <a:off x="0" y="0"/>
            <a:ext cx="4355976" cy="326698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996960" y="188640"/>
            <a:ext cx="6156176" cy="6589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2" name="Rectangle 4" descr="信纸"/>
          <p:cNvSpPr>
            <a:spLocks noRot="1" noChangeArrowheads="1"/>
          </p:cNvSpPr>
          <p:nvPr/>
        </p:nvSpPr>
        <p:spPr bwMode="auto">
          <a:xfrm>
            <a:off x="158168" y="2564904"/>
            <a:ext cx="3528392" cy="3691416"/>
          </a:xfrm>
          <a:prstGeom prst="rect">
            <a:avLst/>
          </a:prstGeom>
          <a:solidFill>
            <a:schemeClr val="accent1">
              <a:lumMod val="20000"/>
              <a:lumOff val="80000"/>
            </a:schemeClr>
          </a:solidFill>
          <a:ln w="38100">
            <a:solidFill>
              <a:srgbClr val="CC6600"/>
            </a:solidFill>
            <a:miter lim="800000"/>
          </a:ln>
        </p:spPr>
        <p:txBody>
          <a:bodyPr/>
          <a:lstStyle/>
          <a:p>
            <a:pPr>
              <a:spcBef>
                <a:spcPct val="20000"/>
              </a:spcBef>
              <a:buClr>
                <a:srgbClr val="3366FF"/>
              </a:buClr>
              <a:buSzPct val="95000"/>
              <a:buFont typeface="Wingdings" panose="05000000000000000000" pitchFamily="2" charset="2"/>
              <a:buChar char="n"/>
            </a:pPr>
            <a:r>
              <a:rPr lang="zh-CN" altLang="en-US" sz="2400" dirty="0">
                <a:latin typeface="黑体" panose="02010609060101010101" pitchFamily="49" charset="-122"/>
                <a:ea typeface="黑体" panose="02010609060101010101" pitchFamily="49" charset="-122"/>
              </a:rPr>
              <a:t>图中需求曲线上</a:t>
            </a:r>
            <a:r>
              <a:rPr lang="en-US" altLang="zh-CN" sz="2400" dirty="0">
                <a:latin typeface="黑体" panose="02010609060101010101" pitchFamily="49" charset="-122"/>
                <a:ea typeface="黑体" panose="02010609060101010101" pitchFamily="49" charset="-122"/>
              </a:rPr>
              <a:t>a</a:t>
            </a:r>
            <a:r>
              <a:rPr lang="zh-CN" altLang="en-US" sz="2400" dirty="0">
                <a:latin typeface="黑体" panose="02010609060101010101" pitchFamily="49" charset="-122"/>
                <a:ea typeface="黑体" panose="02010609060101010101" pitchFamily="49" charset="-122"/>
              </a:rPr>
              <a:t>、</a:t>
            </a:r>
            <a:r>
              <a:rPr lang="en-US" altLang="zh-CN" sz="2400" dirty="0">
                <a:latin typeface="黑体" panose="02010609060101010101" pitchFamily="49" charset="-122"/>
                <a:ea typeface="黑体" panose="02010609060101010101" pitchFamily="49" charset="-122"/>
              </a:rPr>
              <a:t>b</a:t>
            </a:r>
            <a:r>
              <a:rPr lang="zh-CN" altLang="en-US" sz="2400" dirty="0">
                <a:latin typeface="黑体" panose="02010609060101010101" pitchFamily="49" charset="-122"/>
                <a:ea typeface="黑体" panose="02010609060101010101" pitchFamily="49" charset="-122"/>
              </a:rPr>
              <a:t>两点价格分别为</a:t>
            </a:r>
            <a:r>
              <a:rPr lang="en-US" altLang="zh-CN" sz="2400" dirty="0">
                <a:latin typeface="黑体" panose="02010609060101010101" pitchFamily="49" charset="-122"/>
                <a:ea typeface="黑体" panose="02010609060101010101" pitchFamily="49" charset="-122"/>
              </a:rPr>
              <a:t>5</a:t>
            </a:r>
            <a:r>
              <a:rPr lang="zh-CN" altLang="en-US" sz="2400" dirty="0">
                <a:latin typeface="黑体" panose="02010609060101010101" pitchFamily="49" charset="-122"/>
                <a:ea typeface="黑体" panose="02010609060101010101" pitchFamily="49" charset="-122"/>
              </a:rPr>
              <a:t>和</a:t>
            </a:r>
            <a:r>
              <a:rPr lang="en-US" altLang="zh-CN" sz="2400" dirty="0">
                <a:latin typeface="黑体" panose="02010609060101010101" pitchFamily="49" charset="-122"/>
                <a:ea typeface="黑体" panose="02010609060101010101" pitchFamily="49" charset="-122"/>
              </a:rPr>
              <a:t>4</a:t>
            </a:r>
            <a:r>
              <a:rPr lang="zh-CN" altLang="en-US" sz="2400" dirty="0">
                <a:latin typeface="黑体" panose="02010609060101010101" pitchFamily="49" charset="-122"/>
                <a:ea typeface="黑体" panose="02010609060101010101" pitchFamily="49" charset="-122"/>
              </a:rPr>
              <a:t>，相应需求量分别为</a:t>
            </a:r>
            <a:r>
              <a:rPr lang="en-US" altLang="zh-CN" sz="2400" dirty="0">
                <a:latin typeface="黑体" panose="02010609060101010101" pitchFamily="49" charset="-122"/>
                <a:ea typeface="黑体" panose="02010609060101010101" pitchFamily="49" charset="-122"/>
              </a:rPr>
              <a:t>400</a:t>
            </a:r>
            <a:r>
              <a:rPr lang="zh-CN" altLang="en-US" sz="2400" dirty="0">
                <a:latin typeface="黑体" panose="02010609060101010101" pitchFamily="49" charset="-122"/>
                <a:ea typeface="黑体" panose="02010609060101010101" pitchFamily="49" charset="-122"/>
              </a:rPr>
              <a:t>和</a:t>
            </a:r>
            <a:r>
              <a:rPr lang="en-US" altLang="zh-CN" sz="2400" dirty="0">
                <a:latin typeface="黑体" panose="02010609060101010101" pitchFamily="49" charset="-122"/>
                <a:ea typeface="黑体" panose="02010609060101010101" pitchFamily="49" charset="-122"/>
              </a:rPr>
              <a:t>800</a:t>
            </a:r>
            <a:r>
              <a:rPr lang="zh-CN" altLang="en-US" sz="2400" dirty="0">
                <a:latin typeface="黑体" panose="02010609060101010101" pitchFamily="49" charset="-122"/>
                <a:ea typeface="黑体" panose="02010609060101010101" pitchFamily="49" charset="-122"/>
              </a:rPr>
              <a:t>。</a:t>
            </a:r>
            <a:endParaRPr lang="zh-CN" altLang="en-US" sz="2400" dirty="0">
              <a:latin typeface="黑体" panose="02010609060101010101" pitchFamily="49" charset="-122"/>
              <a:ea typeface="黑体" panose="02010609060101010101" pitchFamily="49" charset="-122"/>
            </a:endParaRPr>
          </a:p>
          <a:p>
            <a:pPr>
              <a:spcBef>
                <a:spcPct val="20000"/>
              </a:spcBef>
              <a:buClr>
                <a:srgbClr val="3366FF"/>
              </a:buClr>
              <a:buSzPct val="95000"/>
              <a:buFont typeface="Wingdings" panose="05000000000000000000" pitchFamily="2" charset="2"/>
              <a:buChar char="n"/>
            </a:pPr>
            <a:r>
              <a:rPr lang="zh-CN" altLang="en-US" sz="2400" dirty="0">
                <a:latin typeface="黑体" panose="02010609060101010101" pitchFamily="49" charset="-122"/>
                <a:ea typeface="黑体" panose="02010609060101010101" pitchFamily="49" charset="-122"/>
              </a:rPr>
              <a:t>当商品的价格由</a:t>
            </a:r>
            <a:r>
              <a:rPr lang="en-US" altLang="zh-CN" sz="2400" dirty="0">
                <a:latin typeface="黑体" panose="02010609060101010101" pitchFamily="49" charset="-122"/>
                <a:ea typeface="黑体" panose="02010609060101010101" pitchFamily="49" charset="-122"/>
              </a:rPr>
              <a:t>5</a:t>
            </a:r>
            <a:r>
              <a:rPr lang="zh-CN" altLang="en-US" sz="2400" dirty="0">
                <a:latin typeface="黑体" panose="02010609060101010101" pitchFamily="49" charset="-122"/>
                <a:ea typeface="黑体" panose="02010609060101010101" pitchFamily="49" charset="-122"/>
              </a:rPr>
              <a:t>下降为</a:t>
            </a:r>
            <a:r>
              <a:rPr lang="en-US" altLang="zh-CN" sz="2400" dirty="0">
                <a:latin typeface="黑体" panose="02010609060101010101" pitchFamily="49" charset="-122"/>
                <a:ea typeface="黑体" panose="02010609060101010101" pitchFamily="49" charset="-122"/>
              </a:rPr>
              <a:t>4</a:t>
            </a:r>
            <a:r>
              <a:rPr lang="zh-CN" altLang="en-US" sz="2400" dirty="0">
                <a:latin typeface="黑体" panose="02010609060101010101" pitchFamily="49" charset="-122"/>
                <a:ea typeface="黑体" panose="02010609060101010101" pitchFamily="49" charset="-122"/>
              </a:rPr>
              <a:t>时，或者当商品的价格由</a:t>
            </a:r>
            <a:r>
              <a:rPr lang="en-US" altLang="zh-CN" sz="2400" dirty="0">
                <a:latin typeface="黑体" panose="02010609060101010101" pitchFamily="49" charset="-122"/>
                <a:ea typeface="黑体" panose="02010609060101010101" pitchFamily="49" charset="-122"/>
              </a:rPr>
              <a:t>4</a:t>
            </a:r>
            <a:r>
              <a:rPr lang="zh-CN" altLang="en-US" sz="2400" dirty="0">
                <a:latin typeface="黑体" panose="02010609060101010101" pitchFamily="49" charset="-122"/>
                <a:ea typeface="黑体" panose="02010609060101010101" pitchFamily="49" charset="-122"/>
              </a:rPr>
              <a:t>上升为</a:t>
            </a:r>
            <a:r>
              <a:rPr lang="en-US" altLang="zh-CN" sz="2400" dirty="0">
                <a:latin typeface="黑体" panose="02010609060101010101" pitchFamily="49" charset="-122"/>
                <a:ea typeface="黑体" panose="02010609060101010101" pitchFamily="49" charset="-122"/>
              </a:rPr>
              <a:t>5</a:t>
            </a:r>
            <a:r>
              <a:rPr lang="zh-CN" altLang="en-US" sz="2400" dirty="0">
                <a:latin typeface="黑体" panose="02010609060101010101" pitchFamily="49" charset="-122"/>
                <a:ea typeface="黑体" panose="02010609060101010101" pitchFamily="49" charset="-122"/>
              </a:rPr>
              <a:t>时，</a:t>
            </a:r>
            <a:endParaRPr lang="zh-CN" altLang="en-US" sz="2400" dirty="0">
              <a:latin typeface="黑体" panose="02010609060101010101" pitchFamily="49" charset="-122"/>
              <a:ea typeface="黑体" panose="02010609060101010101" pitchFamily="49" charset="-122"/>
            </a:endParaRPr>
          </a:p>
          <a:p>
            <a:pPr>
              <a:spcBef>
                <a:spcPct val="20000"/>
              </a:spcBef>
              <a:buClr>
                <a:srgbClr val="3366FF"/>
              </a:buClr>
              <a:buSzPct val="95000"/>
              <a:buFont typeface="Wingdings" panose="05000000000000000000" pitchFamily="2" charset="2"/>
              <a:buChar char="n"/>
            </a:pPr>
            <a:r>
              <a:rPr lang="zh-CN" altLang="en-US" sz="2400" dirty="0">
                <a:latin typeface="黑体" panose="02010609060101010101" pitchFamily="49" charset="-122"/>
                <a:ea typeface="黑体" panose="02010609060101010101" pitchFamily="49" charset="-122"/>
              </a:rPr>
              <a:t>应该如何计算相应的弧弹性值呢？ </a:t>
            </a:r>
            <a:endParaRPr lang="zh-CN" altLang="en-US" sz="2400"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3250"/>
                                        </p:tgtEl>
                                        <p:attrNameLst>
                                          <p:attrName>style.visibility</p:attrName>
                                        </p:attrNameLst>
                                      </p:cBhvr>
                                      <p:to>
                                        <p:strVal val="visible"/>
                                      </p:to>
                                    </p:set>
                                    <p:animEffect transition="in" filter="blinds(horizontal)">
                                      <p:cBhvr>
                                        <p:cTn id="7" dur="500"/>
                                        <p:tgtEl>
                                          <p:spTgt spid="5325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3252">
                                            <p:bg/>
                                          </p:spTgt>
                                        </p:tgtEl>
                                        <p:attrNameLst>
                                          <p:attrName>style.visibility</p:attrName>
                                        </p:attrNameLst>
                                      </p:cBhvr>
                                      <p:to>
                                        <p:strVal val="visible"/>
                                      </p:to>
                                    </p:set>
                                    <p:animEffect transition="in" filter="blinds(horizontal)">
                                      <p:cBhvr>
                                        <p:cTn id="12" dur="500"/>
                                        <p:tgtEl>
                                          <p:spTgt spid="53252">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3252">
                                            <p:txEl>
                                              <p:pRg st="0" end="0"/>
                                            </p:txEl>
                                          </p:spTgt>
                                        </p:tgtEl>
                                        <p:attrNameLst>
                                          <p:attrName>style.visibility</p:attrName>
                                        </p:attrNameLst>
                                      </p:cBhvr>
                                      <p:to>
                                        <p:strVal val="visible"/>
                                      </p:to>
                                    </p:set>
                                    <p:animEffect transition="in" filter="blinds(horizontal)">
                                      <p:cBhvr>
                                        <p:cTn id="17" dur="500"/>
                                        <p:tgtEl>
                                          <p:spTgt spid="5325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3252">
                                            <p:txEl>
                                              <p:pRg st="1" end="1"/>
                                            </p:txEl>
                                          </p:spTgt>
                                        </p:tgtEl>
                                        <p:attrNameLst>
                                          <p:attrName>style.visibility</p:attrName>
                                        </p:attrNameLst>
                                      </p:cBhvr>
                                      <p:to>
                                        <p:strVal val="visible"/>
                                      </p:to>
                                    </p:set>
                                    <p:animEffect transition="in" filter="blinds(horizontal)">
                                      <p:cBhvr>
                                        <p:cTn id="22" dur="500"/>
                                        <p:tgtEl>
                                          <p:spTgt spid="5325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3252">
                                            <p:txEl>
                                              <p:pRg st="2" end="2"/>
                                            </p:txEl>
                                          </p:spTgt>
                                        </p:tgtEl>
                                        <p:attrNameLst>
                                          <p:attrName>style.visibility</p:attrName>
                                        </p:attrNameLst>
                                      </p:cBhvr>
                                      <p:to>
                                        <p:strVal val="visible"/>
                                      </p:to>
                                    </p:set>
                                    <p:animEffect transition="in" filter="blinds(horizontal)">
                                      <p:cBhvr>
                                        <p:cTn id="27" dur="500"/>
                                        <p:tgtEl>
                                          <p:spTgt spid="532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animBg="1" autoUpdateAnimBg="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87624" y="0"/>
            <a:ext cx="7200800" cy="404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Object 5"/>
          <p:cNvGraphicFramePr>
            <a:graphicFrameLocks noChangeAspect="1"/>
          </p:cNvGraphicFramePr>
          <p:nvPr/>
        </p:nvGraphicFramePr>
        <p:xfrm>
          <a:off x="323850" y="4037013"/>
          <a:ext cx="7127875" cy="1344612"/>
        </p:xfrm>
        <a:graphic>
          <a:graphicData uri="http://schemas.openxmlformats.org/presentationml/2006/ole">
            <mc:AlternateContent xmlns:mc="http://schemas.openxmlformats.org/markup-compatibility/2006">
              <mc:Choice xmlns:v="urn:schemas-microsoft-com:vml" Requires="v">
                <p:oleObj spid="_x0000_s4" name="" r:id="rId2" imgW="3110230" imgH="660400" progId="Equation.DSMT4">
                  <p:embed/>
                </p:oleObj>
              </mc:Choice>
              <mc:Fallback>
                <p:oleObj name="" r:id="rId2" imgW="3110230" imgH="660400" progId="Equation.DSMT4">
                  <p:embed/>
                  <p:pic>
                    <p:nvPicPr>
                      <p:cNvPr id="0" name="图片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37013"/>
                        <a:ext cx="7127875" cy="1344612"/>
                      </a:xfrm>
                      <a:prstGeom prst="rect">
                        <a:avLst/>
                      </a:prstGeom>
                      <a:solidFill>
                        <a:srgbClr val="0000FF"/>
                      </a:solidFill>
                      <a:ln>
                        <a:solidFill>
                          <a:schemeClr val="bg2"/>
                        </a:solidFill>
                      </a:ln>
                      <a:effectLst/>
                    </p:spPr>
                  </p:pic>
                </p:oleObj>
              </mc:Fallback>
            </mc:AlternateContent>
          </a:graphicData>
        </a:graphic>
      </p:graphicFrame>
      <p:graphicFrame>
        <p:nvGraphicFramePr>
          <p:cNvPr id="5" name="Object 7"/>
          <p:cNvGraphicFramePr>
            <a:graphicFrameLocks noChangeAspect="1"/>
          </p:cNvGraphicFramePr>
          <p:nvPr/>
        </p:nvGraphicFramePr>
        <p:xfrm>
          <a:off x="314752" y="5392743"/>
          <a:ext cx="7209576" cy="1346954"/>
        </p:xfrm>
        <a:graphic>
          <a:graphicData uri="http://schemas.openxmlformats.org/presentationml/2006/ole">
            <mc:AlternateContent xmlns:mc="http://schemas.openxmlformats.org/markup-compatibility/2006">
              <mc:Choice xmlns:v="urn:schemas-microsoft-com:vml" Requires="v">
                <p:oleObj spid="_x0000_s6" name="" r:id="rId4" imgW="3110230" imgH="660400" progId="Equation.DSMT4">
                  <p:embed/>
                </p:oleObj>
              </mc:Choice>
              <mc:Fallback>
                <p:oleObj name="" r:id="rId4" imgW="3110230" imgH="660400" progId="Equation.DSMT4">
                  <p:embed/>
                  <p:pic>
                    <p:nvPicPr>
                      <p:cNvPr id="0" name="图片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752" y="5392743"/>
                        <a:ext cx="7209576" cy="1346954"/>
                      </a:xfrm>
                      <a:prstGeom prst="rect">
                        <a:avLst/>
                      </a:prstGeom>
                      <a:solidFill>
                        <a:srgbClr val="0000FF"/>
                      </a:solid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539750" y="3932832"/>
            <a:ext cx="3024188" cy="1728788"/>
          </a:xfrm>
          <a:prstGeom prst="rect">
            <a:avLst/>
          </a:prstGeom>
          <a:solidFill>
            <a:schemeClr val="accent1"/>
          </a:solidFill>
          <a:ln w="9525">
            <a:solidFill>
              <a:schemeClr val="tx2">
                <a:lumMod val="20000"/>
                <a:lumOff val="80000"/>
              </a:schemeClr>
            </a:solidFill>
            <a:miter lim="800000"/>
          </a:ln>
        </p:spPr>
        <p:txBody>
          <a:bodyPr wrap="none" anchor="ctr"/>
          <a:lstStyle/>
          <a:p>
            <a:endParaRPr lang="zh-CN" altLang="en-US"/>
          </a:p>
        </p:txBody>
      </p:sp>
      <p:sp>
        <p:nvSpPr>
          <p:cNvPr id="54275" name="Rectangle 3" descr="信纸"/>
          <p:cNvSpPr>
            <a:spLocks noChangeArrowheads="1"/>
          </p:cNvSpPr>
          <p:nvPr/>
        </p:nvSpPr>
        <p:spPr bwMode="auto">
          <a:xfrm>
            <a:off x="250825" y="980082"/>
            <a:ext cx="8208963" cy="1590675"/>
          </a:xfrm>
          <a:prstGeom prst="rect">
            <a:avLst/>
          </a:prstGeom>
          <a:solidFill>
            <a:schemeClr val="accent3">
              <a:lumMod val="20000"/>
              <a:lumOff val="80000"/>
            </a:schemeClr>
          </a:solidFill>
          <a:ln w="38100">
            <a:solidFill>
              <a:srgbClr val="CC6600"/>
            </a:solidFill>
            <a:miter lim="800000"/>
          </a:ln>
          <a:effectLst/>
        </p:spPr>
        <p:txBody>
          <a:bodyPr anchor="ctr">
            <a:spAutoFit/>
          </a:bodyPr>
          <a:lstStyle/>
          <a:p>
            <a:pPr eaLnBrk="0" hangingPunct="0">
              <a:buClr>
                <a:srgbClr val="3366FF"/>
              </a:buClr>
              <a:buSzPct val="95000"/>
              <a:buFont typeface="Wingdings" panose="05000000000000000000" pitchFamily="2" charset="2"/>
              <a:buChar char="n"/>
              <a:defRPr/>
            </a:pPr>
            <a:r>
              <a:rPr lang="zh-CN" altLang="en-US" sz="2400" b="1" dirty="0">
                <a:solidFill>
                  <a:schemeClr val="hlink"/>
                </a:solidFill>
                <a:latin typeface="华文仿宋" panose="02010600040101010101" pitchFamily="2" charset="-122"/>
                <a:ea typeface="华文仿宋" panose="02010600040101010101" pitchFamily="2" charset="-122"/>
              </a:rPr>
              <a:t>原因：</a:t>
            </a:r>
            <a:endParaRPr lang="zh-CN" altLang="en-US" sz="2400" b="1" dirty="0">
              <a:solidFill>
                <a:schemeClr val="hlink"/>
              </a:solidFill>
              <a:latin typeface="华文仿宋" panose="02010600040101010101" pitchFamily="2" charset="-122"/>
              <a:ea typeface="华文仿宋" panose="02010600040101010101" pitchFamily="2" charset="-122"/>
            </a:endParaRPr>
          </a:p>
          <a:p>
            <a:pPr eaLnBrk="0" hangingPunct="0">
              <a:buClr>
                <a:srgbClr val="3366FF"/>
              </a:buClr>
              <a:buSzPct val="95000"/>
              <a:buFont typeface="Wingdings" panose="05000000000000000000" pitchFamily="2" charset="2"/>
              <a:buChar char="n"/>
              <a:defRPr/>
            </a:pPr>
            <a:r>
              <a:rPr lang="zh-CN" altLang="en-US" sz="2400" b="1" dirty="0">
                <a:solidFill>
                  <a:schemeClr val="hlink"/>
                </a:solidFill>
                <a:latin typeface="华文仿宋" panose="02010600040101010101" pitchFamily="2" charset="-122"/>
                <a:ea typeface="华文仿宋" panose="02010600040101010101" pitchFamily="2" charset="-122"/>
              </a:rPr>
              <a:t>尽管△</a:t>
            </a:r>
            <a:r>
              <a:rPr lang="en-US" altLang="zh-CN" sz="2400" b="1" dirty="0">
                <a:solidFill>
                  <a:schemeClr val="hlink"/>
                </a:solidFill>
                <a:latin typeface="华文仿宋" panose="02010600040101010101" pitchFamily="2" charset="-122"/>
                <a:ea typeface="华文仿宋" panose="02010600040101010101" pitchFamily="2" charset="-122"/>
              </a:rPr>
              <a:t>Q</a:t>
            </a:r>
            <a:r>
              <a:rPr lang="zh-CN" altLang="en-US" sz="2400" b="1" dirty="0">
                <a:solidFill>
                  <a:schemeClr val="hlink"/>
                </a:solidFill>
                <a:latin typeface="华文仿宋" panose="02010600040101010101" pitchFamily="2" charset="-122"/>
                <a:ea typeface="华文仿宋" panose="02010600040101010101" pitchFamily="2" charset="-122"/>
              </a:rPr>
              <a:t>和△</a:t>
            </a:r>
            <a:r>
              <a:rPr lang="en-US" altLang="zh-CN" sz="2400" b="1" dirty="0">
                <a:solidFill>
                  <a:schemeClr val="hlink"/>
                </a:solidFill>
                <a:latin typeface="华文仿宋" panose="02010600040101010101" pitchFamily="2" charset="-122"/>
                <a:ea typeface="华文仿宋" panose="02010600040101010101" pitchFamily="2" charset="-122"/>
              </a:rPr>
              <a:t>P</a:t>
            </a:r>
            <a:r>
              <a:rPr lang="zh-CN" altLang="en-US" sz="2400" b="1" dirty="0">
                <a:solidFill>
                  <a:schemeClr val="hlink"/>
                </a:solidFill>
                <a:latin typeface="华文仿宋" panose="02010600040101010101" pitchFamily="2" charset="-122"/>
                <a:ea typeface="华文仿宋" panose="02010600040101010101" pitchFamily="2" charset="-122"/>
              </a:rPr>
              <a:t>的绝对值都相等，但由于</a:t>
            </a:r>
            <a:r>
              <a:rPr lang="en-US" altLang="zh-CN" sz="2400" b="1" dirty="0">
                <a:solidFill>
                  <a:schemeClr val="hlink"/>
                </a:solidFill>
                <a:latin typeface="华文仿宋" panose="02010600040101010101" pitchFamily="2" charset="-122"/>
                <a:ea typeface="华文仿宋" panose="02010600040101010101" pitchFamily="2" charset="-122"/>
              </a:rPr>
              <a:t>P</a:t>
            </a:r>
            <a:r>
              <a:rPr lang="zh-CN" altLang="en-US" sz="2400" b="1" dirty="0">
                <a:solidFill>
                  <a:schemeClr val="hlink"/>
                </a:solidFill>
                <a:latin typeface="华文仿宋" panose="02010600040101010101" pitchFamily="2" charset="-122"/>
                <a:ea typeface="华文仿宋" panose="02010600040101010101" pitchFamily="2" charset="-122"/>
              </a:rPr>
              <a:t>和</a:t>
            </a:r>
            <a:r>
              <a:rPr lang="en-US" altLang="zh-CN" sz="2400" b="1" dirty="0">
                <a:solidFill>
                  <a:schemeClr val="hlink"/>
                </a:solidFill>
                <a:latin typeface="华文仿宋" panose="02010600040101010101" pitchFamily="2" charset="-122"/>
                <a:ea typeface="华文仿宋" panose="02010600040101010101" pitchFamily="2" charset="-122"/>
              </a:rPr>
              <a:t>Q</a:t>
            </a:r>
            <a:r>
              <a:rPr lang="zh-CN" altLang="en-US" sz="2400" b="1" dirty="0">
                <a:solidFill>
                  <a:schemeClr val="hlink"/>
                </a:solidFill>
                <a:latin typeface="华文仿宋" panose="02010600040101010101" pitchFamily="2" charset="-122"/>
                <a:ea typeface="华文仿宋" panose="02010600040101010101" pitchFamily="2" charset="-122"/>
              </a:rPr>
              <a:t>所取的基数值不同，两种计算结果便不同。</a:t>
            </a:r>
            <a:endParaRPr lang="zh-CN" altLang="en-US" sz="2400" b="1" dirty="0">
              <a:solidFill>
                <a:schemeClr val="hlink"/>
              </a:solidFill>
              <a:latin typeface="华文仿宋" panose="02010600040101010101" pitchFamily="2" charset="-122"/>
              <a:ea typeface="华文仿宋" panose="02010600040101010101" pitchFamily="2" charset="-122"/>
            </a:endParaRPr>
          </a:p>
          <a:p>
            <a:pPr eaLnBrk="0" hangingPunct="0">
              <a:buClr>
                <a:srgbClr val="3366FF"/>
              </a:buClr>
              <a:buSzPct val="95000"/>
              <a:buFont typeface="Wingdings" panose="05000000000000000000" pitchFamily="2" charset="2"/>
              <a:buChar char="n"/>
              <a:defRPr/>
            </a:pPr>
            <a:r>
              <a:rPr lang="zh-CN" altLang="en-US" sz="2400" b="1" dirty="0">
                <a:solidFill>
                  <a:schemeClr val="hlink"/>
                </a:solidFill>
                <a:latin typeface="华文仿宋" panose="02010600040101010101" pitchFamily="2" charset="-122"/>
                <a:ea typeface="华文仿宋" panose="02010600040101010101" pitchFamily="2" charset="-122"/>
              </a:rPr>
              <a:t>涨价和降价产生的需求的价格弹性便不等。</a:t>
            </a:r>
            <a:r>
              <a:rPr lang="zh-CN" altLang="en-US" sz="2400" dirty="0">
                <a:solidFill>
                  <a:schemeClr val="hlink"/>
                </a:solidFill>
                <a:effectLst>
                  <a:outerShdw blurRad="38100" dist="38100" dir="2700000" algn="tl">
                    <a:srgbClr val="C0C0C0"/>
                  </a:outerShdw>
                </a:effectLst>
                <a:latin typeface="Arial" panose="020B0604020202020204" pitchFamily="34" charset="0"/>
              </a:rPr>
              <a:t> </a:t>
            </a:r>
            <a:endParaRPr lang="zh-CN" altLang="en-US" sz="2400" dirty="0">
              <a:solidFill>
                <a:schemeClr val="hlink"/>
              </a:solidFill>
              <a:effectLst>
                <a:outerShdw blurRad="38100" dist="38100" dir="2700000" algn="tl">
                  <a:srgbClr val="C0C0C0"/>
                </a:outerShdw>
              </a:effectLst>
              <a:latin typeface="Arial" panose="020B0604020202020204" pitchFamily="34" charset="0"/>
            </a:endParaRPr>
          </a:p>
        </p:txBody>
      </p:sp>
      <p:graphicFrame>
        <p:nvGraphicFramePr>
          <p:cNvPr id="54276" name="Object 4"/>
          <p:cNvGraphicFramePr>
            <a:graphicFrameLocks noChangeAspect="1"/>
          </p:cNvGraphicFramePr>
          <p:nvPr/>
        </p:nvGraphicFramePr>
        <p:xfrm>
          <a:off x="827584" y="4115511"/>
          <a:ext cx="2201862" cy="1385887"/>
        </p:xfrm>
        <a:graphic>
          <a:graphicData uri="http://schemas.openxmlformats.org/presentationml/2006/ole">
            <mc:AlternateContent xmlns:mc="http://schemas.openxmlformats.org/markup-compatibility/2006">
              <mc:Choice xmlns:v="urn:schemas-microsoft-com:vml" Requires="v">
                <p:oleObj spid="_x0000_s2" name="" r:id="rId1" imgW="1219200" imgH="762000" progId="Equation.DSMT4">
                  <p:embed/>
                </p:oleObj>
              </mc:Choice>
              <mc:Fallback>
                <p:oleObj name="" r:id="rId1" imgW="1219200" imgH="762000" progId="Equation.DSMT4">
                  <p:embed/>
                  <p:pic>
                    <p:nvPicPr>
                      <p:cNvPr id="0" name="图片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4115511"/>
                        <a:ext cx="2201862"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54277" name="Picture 5" descr="蓝色面巾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7905" y="5013176"/>
            <a:ext cx="4896544" cy="452438"/>
          </a:xfrm>
          <a:prstGeom prst="rect">
            <a:avLst/>
          </a:prstGeom>
          <a:blipFill dpi="0" rotWithShape="0">
            <a:blip r:embed="rId4"/>
            <a:srcRect/>
            <a:tile tx="0" ty="0" sx="100000" sy="100000" flip="none" algn="tl"/>
          </a:blipFill>
          <a:ln w="76200">
            <a:solidFill>
              <a:srgbClr val="006600"/>
            </a:solidFill>
            <a:miter lim="800000"/>
            <a:headEnd/>
            <a:tailEnd/>
          </a:ln>
        </p:spPr>
      </p:pic>
      <p:pic>
        <p:nvPicPr>
          <p:cNvPr id="54278" name="Picture 6" descr="蓝色面巾纸"/>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 y="2635845"/>
            <a:ext cx="7993063" cy="1169987"/>
          </a:xfrm>
          <a:prstGeom prst="rect">
            <a:avLst/>
          </a:prstGeom>
          <a:blipFill dpi="0" rotWithShape="0">
            <a:blip r:embed="rId4"/>
            <a:srcRect/>
            <a:tile tx="0" ty="0" sx="100000" sy="100000" flip="none" algn="tl"/>
          </a:blipFill>
          <a:ln w="76200">
            <a:solidFill>
              <a:srgbClr val="0066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4275"/>
                                        </p:tgtEl>
                                        <p:attrNameLst>
                                          <p:attrName>style.visibility</p:attrName>
                                        </p:attrNameLst>
                                      </p:cBhvr>
                                      <p:to>
                                        <p:strVal val="visible"/>
                                      </p:to>
                                    </p:set>
                                    <p:animEffect transition="in" filter="blinds(horizontal)">
                                      <p:cBhvr>
                                        <p:cTn id="7" dur="500"/>
                                        <p:tgtEl>
                                          <p:spTgt spid="5427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4278"/>
                                        </p:tgtEl>
                                        <p:attrNameLst>
                                          <p:attrName>style.visibility</p:attrName>
                                        </p:attrNameLst>
                                      </p:cBhvr>
                                      <p:to>
                                        <p:strVal val="visible"/>
                                      </p:to>
                                    </p:set>
                                    <p:animEffect transition="in" filter="blinds(horizontal)">
                                      <p:cBhvr>
                                        <p:cTn id="12" dur="500"/>
                                        <p:tgtEl>
                                          <p:spTgt spid="5427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4274"/>
                                        </p:tgtEl>
                                        <p:attrNameLst>
                                          <p:attrName>style.visibility</p:attrName>
                                        </p:attrNameLst>
                                      </p:cBhvr>
                                      <p:to>
                                        <p:strVal val="visible"/>
                                      </p:to>
                                    </p:set>
                                    <p:animEffect transition="in" filter="box(in)">
                                      <p:cBhvr>
                                        <p:cTn id="17" dur="500"/>
                                        <p:tgtEl>
                                          <p:spTgt spid="5427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4276"/>
                                        </p:tgtEl>
                                        <p:attrNameLst>
                                          <p:attrName>style.visibility</p:attrName>
                                        </p:attrNameLst>
                                      </p:cBhvr>
                                      <p:to>
                                        <p:strVal val="visible"/>
                                      </p:to>
                                    </p:set>
                                    <p:animEffect transition="in" filter="blinds(horizontal)">
                                      <p:cBhvr>
                                        <p:cTn id="22" dur="500"/>
                                        <p:tgtEl>
                                          <p:spTgt spid="5427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4277"/>
                                        </p:tgtEl>
                                        <p:attrNameLst>
                                          <p:attrName>style.visibility</p:attrName>
                                        </p:attrNameLst>
                                      </p:cBhvr>
                                      <p:to>
                                        <p:strVal val="visible"/>
                                      </p:to>
                                    </p:set>
                                    <p:animEffect transition="in" filter="blinds(horizontal)">
                                      <p:cBhvr>
                                        <p:cTn id="27" dur="500"/>
                                        <p:tgtEl>
                                          <p:spTgt spid="54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nimBg="1"/>
      <p:bldP spid="54275"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37890" name="Group 2"/>
          <p:cNvGrpSpPr/>
          <p:nvPr/>
        </p:nvGrpSpPr>
        <p:grpSpPr bwMode="auto">
          <a:xfrm>
            <a:off x="4567238" y="3019425"/>
            <a:ext cx="1943100" cy="2386013"/>
            <a:chOff x="0" y="0"/>
            <a:chExt cx="1224" cy="1503"/>
          </a:xfrm>
        </p:grpSpPr>
        <p:sp>
          <p:nvSpPr>
            <p:cNvPr id="37891" name="Text Box 3"/>
            <p:cNvSpPr txBox="1">
              <a:spLocks noChangeArrowheads="1"/>
            </p:cNvSpPr>
            <p:nvPr/>
          </p:nvSpPr>
          <p:spPr bwMode="auto">
            <a:xfrm>
              <a:off x="854" y="1215"/>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sp>
          <p:nvSpPr>
            <p:cNvPr id="37892" name="Text Box 4"/>
            <p:cNvSpPr txBox="1">
              <a:spLocks noChangeArrowheads="1"/>
            </p:cNvSpPr>
            <p:nvPr/>
          </p:nvSpPr>
          <p:spPr bwMode="auto">
            <a:xfrm>
              <a:off x="0" y="0"/>
              <a:ext cx="3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grpSp>
          <p:nvGrpSpPr>
            <p:cNvPr id="37893" name="Group 5"/>
            <p:cNvGrpSpPr/>
            <p:nvPr/>
          </p:nvGrpSpPr>
          <p:grpSpPr bwMode="auto">
            <a:xfrm>
              <a:off x="388" y="145"/>
              <a:ext cx="662" cy="1079"/>
              <a:chOff x="0" y="0"/>
              <a:chExt cx="662" cy="1178"/>
            </a:xfrm>
          </p:grpSpPr>
          <p:sp>
            <p:nvSpPr>
              <p:cNvPr id="37894" name="Line 6"/>
              <p:cNvSpPr>
                <a:spLocks noChangeShapeType="1"/>
              </p:cNvSpPr>
              <p:nvPr/>
            </p:nvSpPr>
            <p:spPr bwMode="auto">
              <a:xfrm>
                <a:off x="655" y="2"/>
                <a:ext cx="0" cy="1176"/>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37895" name="Line 7"/>
              <p:cNvSpPr>
                <a:spLocks noChangeShapeType="1"/>
              </p:cNvSpPr>
              <p:nvPr/>
            </p:nvSpPr>
            <p:spPr bwMode="auto">
              <a:xfrm>
                <a:off x="0" y="0"/>
                <a:ext cx="662" cy="0"/>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grpSp>
      </p:grpSp>
      <p:grpSp>
        <p:nvGrpSpPr>
          <p:cNvPr id="37896" name="Group 8"/>
          <p:cNvGrpSpPr/>
          <p:nvPr/>
        </p:nvGrpSpPr>
        <p:grpSpPr bwMode="auto">
          <a:xfrm>
            <a:off x="5935663" y="2287588"/>
            <a:ext cx="614362" cy="2676525"/>
            <a:chOff x="0" y="0"/>
            <a:chExt cx="387" cy="1686"/>
          </a:xfrm>
        </p:grpSpPr>
        <p:sp>
          <p:nvSpPr>
            <p:cNvPr id="37897" name="Text Box 9"/>
            <p:cNvSpPr txBox="1">
              <a:spLocks noChangeArrowheads="1"/>
            </p:cNvSpPr>
            <p:nvPr/>
          </p:nvSpPr>
          <p:spPr bwMode="auto">
            <a:xfrm>
              <a:off x="0" y="0"/>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endParaRPr lang="en-US" altLang="zh-CN" sz="2400" b="1" i="1">
                <a:ea typeface="宋体" panose="02010600030101010101" pitchFamily="2" charset="-122"/>
              </a:endParaRPr>
            </a:p>
          </p:txBody>
        </p:sp>
        <p:sp>
          <p:nvSpPr>
            <p:cNvPr id="37898" name="Line 10"/>
            <p:cNvSpPr>
              <a:spLocks noChangeShapeType="1"/>
            </p:cNvSpPr>
            <p:nvPr/>
          </p:nvSpPr>
          <p:spPr bwMode="auto">
            <a:xfrm flipH="1">
              <a:off x="178" y="251"/>
              <a:ext cx="0" cy="1435"/>
            </a:xfrm>
            <a:prstGeom prst="line">
              <a:avLst/>
            </a:prstGeom>
            <a:noFill/>
            <a:ln w="38100">
              <a:solidFill>
                <a:srgbClr val="003399"/>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37899" name="Rectangle 11"/>
          <p:cNvSpPr>
            <a:spLocks noGrp="1" noChangeArrowheads="1"/>
          </p:cNvSpPr>
          <p:nvPr>
            <p:ph type="title" idx="4294967295"/>
          </p:nvPr>
        </p:nvSpPr>
        <p:spPr>
          <a:xfrm>
            <a:off x="2471673" y="244330"/>
            <a:ext cx="5811901" cy="619125"/>
          </a:xfr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0" scaled="1"/>
            <a:tileRect/>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r>
              <a:rPr lang="en-US" altLang="zh-CN" sz="2400" b="1" dirty="0">
                <a:solidFill>
                  <a:srgbClr val="C00000"/>
                </a:solidFill>
                <a:ea typeface="宋体" panose="02010600030101010101" pitchFamily="2" charset="-122"/>
              </a:rPr>
              <a:t>1.</a:t>
            </a:r>
            <a:r>
              <a:rPr lang="zh-CN" altLang="en-US" sz="2400" b="1" dirty="0">
                <a:solidFill>
                  <a:srgbClr val="C00000"/>
                </a:solidFill>
                <a:ea typeface="宋体" panose="02010600030101010101" pitchFamily="2" charset="-122"/>
              </a:rPr>
              <a:t>“完全无弹性的需求” </a:t>
            </a:r>
            <a:r>
              <a:rPr lang="en-US" altLang="zh-CN" sz="2400" b="1" dirty="0">
                <a:solidFill>
                  <a:srgbClr val="C00000"/>
                </a:solidFill>
                <a:ea typeface="宋体" panose="02010600030101010101" pitchFamily="2" charset="-122"/>
              </a:rPr>
              <a:t>(</a:t>
            </a:r>
            <a:r>
              <a:rPr lang="zh-CN" altLang="en-US" sz="2400" b="1" dirty="0">
                <a:solidFill>
                  <a:srgbClr val="C00000"/>
                </a:solidFill>
                <a:ea typeface="宋体" panose="02010600030101010101" pitchFamily="2" charset="-122"/>
              </a:rPr>
              <a:t>一个极端例子</a:t>
            </a:r>
            <a:r>
              <a:rPr lang="en-US" altLang="zh-CN" sz="2400" b="1" dirty="0">
                <a:solidFill>
                  <a:srgbClr val="C00000"/>
                </a:solidFill>
                <a:ea typeface="宋体" panose="02010600030101010101" pitchFamily="2" charset="-122"/>
              </a:rPr>
              <a:t>)</a:t>
            </a:r>
            <a:endParaRPr lang="en-US" altLang="zh-CN" sz="2400" b="1" dirty="0">
              <a:solidFill>
                <a:srgbClr val="C00000"/>
              </a:solidFill>
              <a:ea typeface="宋体" panose="02010600030101010101" pitchFamily="2" charset="-122"/>
            </a:endParaRPr>
          </a:p>
        </p:txBody>
      </p:sp>
      <p:grpSp>
        <p:nvGrpSpPr>
          <p:cNvPr id="37900" name="Group 12"/>
          <p:cNvGrpSpPr/>
          <p:nvPr/>
        </p:nvGrpSpPr>
        <p:grpSpPr bwMode="auto">
          <a:xfrm>
            <a:off x="4826000" y="2114550"/>
            <a:ext cx="3870325" cy="3060700"/>
            <a:chOff x="0" y="0"/>
            <a:chExt cx="2146" cy="1792"/>
          </a:xfrm>
        </p:grpSpPr>
        <p:grpSp>
          <p:nvGrpSpPr>
            <p:cNvPr id="37901" name="Group 13"/>
            <p:cNvGrpSpPr/>
            <p:nvPr/>
          </p:nvGrpSpPr>
          <p:grpSpPr bwMode="auto">
            <a:xfrm>
              <a:off x="195" y="261"/>
              <a:ext cx="1661" cy="1413"/>
              <a:chOff x="0" y="0"/>
              <a:chExt cx="2116" cy="2027"/>
            </a:xfrm>
          </p:grpSpPr>
          <p:sp>
            <p:nvSpPr>
              <p:cNvPr id="37902" name="Line 14"/>
              <p:cNvSpPr>
                <a:spLocks noChangeShapeType="1"/>
              </p:cNvSpPr>
              <p:nvPr/>
            </p:nvSpPr>
            <p:spPr bwMode="auto">
              <a:xfrm>
                <a:off x="4" y="0"/>
                <a:ext cx="0" cy="2025"/>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37903" name="Line 15"/>
              <p:cNvSpPr>
                <a:spLocks noChangeShapeType="1"/>
              </p:cNvSpPr>
              <p:nvPr/>
            </p:nvSpPr>
            <p:spPr bwMode="auto">
              <a:xfrm>
                <a:off x="0" y="2027"/>
                <a:ext cx="21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37904" name="Text Box 16"/>
            <p:cNvSpPr txBox="1">
              <a:spLocks noChangeArrowheads="1"/>
            </p:cNvSpPr>
            <p:nvPr/>
          </p:nvSpPr>
          <p:spPr bwMode="auto">
            <a:xfrm>
              <a:off x="0" y="0"/>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P</a:t>
              </a:r>
              <a:endParaRPr lang="en-US" altLang="zh-CN" sz="2400" b="1" i="1">
                <a:ea typeface="宋体" panose="02010600030101010101" pitchFamily="2" charset="-122"/>
              </a:endParaRPr>
            </a:p>
          </p:txBody>
        </p:sp>
        <p:sp>
          <p:nvSpPr>
            <p:cNvPr id="37905" name="Text Box 17"/>
            <p:cNvSpPr txBox="1">
              <a:spLocks noChangeArrowheads="1"/>
            </p:cNvSpPr>
            <p:nvPr/>
          </p:nvSpPr>
          <p:spPr bwMode="auto">
            <a:xfrm>
              <a:off x="1759" y="1524"/>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endParaRPr lang="en-US" altLang="zh-CN" sz="2400" b="1" i="1">
                <a:ea typeface="宋体" panose="02010600030101010101" pitchFamily="2" charset="-122"/>
              </a:endParaRPr>
            </a:p>
          </p:txBody>
        </p:sp>
      </p:grpSp>
      <p:grpSp>
        <p:nvGrpSpPr>
          <p:cNvPr id="37906" name="Group 18"/>
          <p:cNvGrpSpPr/>
          <p:nvPr/>
        </p:nvGrpSpPr>
        <p:grpSpPr bwMode="auto">
          <a:xfrm>
            <a:off x="4560888" y="3706813"/>
            <a:ext cx="1727200" cy="457200"/>
            <a:chOff x="0" y="0"/>
            <a:chExt cx="1088" cy="288"/>
          </a:xfrm>
        </p:grpSpPr>
        <p:sp>
          <p:nvSpPr>
            <p:cNvPr id="37907" name="Text Box 19"/>
            <p:cNvSpPr txBox="1">
              <a:spLocks noChangeArrowheads="1"/>
            </p:cNvSpPr>
            <p:nvPr/>
          </p:nvSpPr>
          <p:spPr bwMode="auto">
            <a:xfrm>
              <a:off x="0" y="0"/>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2</a:t>
              </a:r>
              <a:endParaRPr lang="en-US" altLang="zh-CN" sz="2400" b="1" baseline="-25000">
                <a:ea typeface="宋体" panose="02010600030101010101" pitchFamily="2" charset="-122"/>
              </a:endParaRPr>
            </a:p>
          </p:txBody>
        </p:sp>
        <p:sp>
          <p:nvSpPr>
            <p:cNvPr id="37908" name="Line 20"/>
            <p:cNvSpPr>
              <a:spLocks noChangeShapeType="1"/>
            </p:cNvSpPr>
            <p:nvPr/>
          </p:nvSpPr>
          <p:spPr bwMode="auto">
            <a:xfrm>
              <a:off x="391" y="128"/>
              <a:ext cx="647" cy="0"/>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37909" name="Oval 21"/>
            <p:cNvSpPr>
              <a:spLocks noChangeArrowheads="1"/>
            </p:cNvSpPr>
            <p:nvPr/>
          </p:nvSpPr>
          <p:spPr bwMode="auto">
            <a:xfrm>
              <a:off x="1000" y="84"/>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37910" name="Line 22"/>
          <p:cNvSpPr>
            <a:spLocks noChangeShapeType="1"/>
          </p:cNvSpPr>
          <p:nvPr/>
        </p:nvSpPr>
        <p:spPr bwMode="auto">
          <a:xfrm rot="10800000" flipH="1" flipV="1">
            <a:off x="5313363" y="3252788"/>
            <a:ext cx="0" cy="657225"/>
          </a:xfrm>
          <a:prstGeom prst="line">
            <a:avLst/>
          </a:prstGeom>
          <a:noFill/>
          <a:ln w="50800">
            <a:solidFill>
              <a:srgbClr val="FF6600"/>
            </a:solidFill>
            <a:rou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37911" name="Text Box 23"/>
          <p:cNvSpPr txBox="1">
            <a:spLocks noChangeArrowheads="1"/>
          </p:cNvSpPr>
          <p:nvPr/>
        </p:nvSpPr>
        <p:spPr bwMode="auto">
          <a:xfrm>
            <a:off x="3579813" y="4633913"/>
            <a:ext cx="1203325" cy="823912"/>
          </a:xfrm>
          <a:prstGeom prst="rect">
            <a:avLst/>
          </a:prstGeom>
          <a:solidFill>
            <a:srgbClr val="FF9900">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a:ea typeface="宋体" panose="02010600030101010101" pitchFamily="2" charset="-122"/>
              </a:rPr>
              <a:t>价格下降10%</a:t>
            </a:r>
            <a:endParaRPr lang="zh-CN" sz="2400">
              <a:ea typeface="宋体" panose="02010600030101010101" pitchFamily="2" charset="-122"/>
            </a:endParaRPr>
          </a:p>
        </p:txBody>
      </p:sp>
      <p:sp>
        <p:nvSpPr>
          <p:cNvPr id="37912" name="Text Box 24"/>
          <p:cNvSpPr txBox="1">
            <a:spLocks noChangeArrowheads="1"/>
          </p:cNvSpPr>
          <p:nvPr/>
        </p:nvSpPr>
        <p:spPr bwMode="auto">
          <a:xfrm>
            <a:off x="6558504" y="5110612"/>
            <a:ext cx="1836737" cy="8223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a:ea typeface="宋体" panose="02010600030101010101" pitchFamily="2" charset="-122"/>
              </a:rPr>
              <a:t>需求量变动0%</a:t>
            </a:r>
            <a:endParaRPr lang="zh-CN" sz="2400">
              <a:ea typeface="宋体" panose="02010600030101010101" pitchFamily="2" charset="-122"/>
            </a:endParaRPr>
          </a:p>
        </p:txBody>
      </p:sp>
      <p:sp>
        <p:nvSpPr>
          <p:cNvPr id="37913" name="FlagCount" hidden="1">
            <a:hlinkClick r:id="rId1"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endParaRPr lang="en-US" altLang="zh-CN" sz="1400" b="1">
              <a:latin typeface="Tahoma" panose="020B0604030504040204" pitchFamily="34" charset="0"/>
              <a:ea typeface="宋体" panose="02010600030101010101" pitchFamily="2" charset="-122"/>
            </a:endParaRPr>
          </a:p>
        </p:txBody>
      </p:sp>
      <p:sp>
        <p:nvSpPr>
          <p:cNvPr id="37914" name="Text Box 26"/>
          <p:cNvSpPr txBox="1">
            <a:spLocks noChangeArrowheads="1"/>
          </p:cNvSpPr>
          <p:nvPr/>
        </p:nvSpPr>
        <p:spPr bwMode="auto">
          <a:xfrm>
            <a:off x="5661645" y="1194644"/>
            <a:ext cx="11715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dirty="0">
                <a:solidFill>
                  <a:srgbClr val="009900"/>
                </a:solidFill>
                <a:ea typeface="宋体" panose="02010600030101010101" pitchFamily="2" charset="-122"/>
              </a:rPr>
              <a:t>0%</a:t>
            </a:r>
            <a:endParaRPr lang="en-US" altLang="zh-CN" sz="2500" b="1" i="1" baseline="30000" dirty="0">
              <a:solidFill>
                <a:srgbClr val="009900"/>
              </a:solidFill>
              <a:ea typeface="宋体" panose="02010600030101010101" pitchFamily="2" charset="-122"/>
            </a:endParaRPr>
          </a:p>
        </p:txBody>
      </p:sp>
      <p:sp>
        <p:nvSpPr>
          <p:cNvPr id="37915" name="Text Box 27"/>
          <p:cNvSpPr txBox="1">
            <a:spLocks noChangeArrowheads="1"/>
          </p:cNvSpPr>
          <p:nvPr/>
        </p:nvSpPr>
        <p:spPr bwMode="auto">
          <a:xfrm>
            <a:off x="5652120" y="1659781"/>
            <a:ext cx="11731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a:solidFill>
                  <a:srgbClr val="FF6600"/>
                </a:solidFill>
                <a:ea typeface="宋体" panose="02010600030101010101" pitchFamily="2" charset="-122"/>
              </a:rPr>
              <a:t>10%</a:t>
            </a:r>
            <a:endParaRPr lang="en-US" altLang="zh-CN" sz="2500" b="1" i="1" baseline="30000">
              <a:solidFill>
                <a:srgbClr val="FF6600"/>
              </a:solidFill>
              <a:ea typeface="宋体" panose="02010600030101010101" pitchFamily="2" charset="-122"/>
            </a:endParaRPr>
          </a:p>
        </p:txBody>
      </p:sp>
      <p:sp>
        <p:nvSpPr>
          <p:cNvPr id="37916" name="Text Box 28"/>
          <p:cNvSpPr txBox="1">
            <a:spLocks noChangeArrowheads="1"/>
          </p:cNvSpPr>
          <p:nvPr/>
        </p:nvSpPr>
        <p:spPr bwMode="auto">
          <a:xfrm>
            <a:off x="6763370" y="1420069"/>
            <a:ext cx="6826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dirty="0">
                <a:solidFill>
                  <a:srgbClr val="0000FF"/>
                </a:solidFill>
                <a:ea typeface="宋体" panose="02010600030101010101" pitchFamily="2" charset="-122"/>
              </a:rPr>
              <a:t>= 0</a:t>
            </a:r>
            <a:endParaRPr lang="en-US" altLang="zh-CN" sz="2600" dirty="0">
              <a:solidFill>
                <a:srgbClr val="0000FF"/>
              </a:solidFill>
              <a:ea typeface="宋体" panose="02010600030101010101" pitchFamily="2" charset="-122"/>
            </a:endParaRPr>
          </a:p>
        </p:txBody>
      </p:sp>
      <p:grpSp>
        <p:nvGrpSpPr>
          <p:cNvPr id="37917" name="Group 29"/>
          <p:cNvGrpSpPr/>
          <p:nvPr/>
        </p:nvGrpSpPr>
        <p:grpSpPr bwMode="auto">
          <a:xfrm>
            <a:off x="1901826" y="1345456"/>
            <a:ext cx="4830764" cy="569913"/>
            <a:chOff x="481" y="102"/>
            <a:chExt cx="3043" cy="359"/>
          </a:xfrm>
        </p:grpSpPr>
        <p:sp>
          <p:nvSpPr>
            <p:cNvPr id="37918" name="Text Box 30"/>
            <p:cNvSpPr txBox="1">
              <a:spLocks noChangeArrowheads="1"/>
            </p:cNvSpPr>
            <p:nvPr/>
          </p:nvSpPr>
          <p:spPr bwMode="auto">
            <a:xfrm>
              <a:off x="481" y="102"/>
              <a:ext cx="1436" cy="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lnSpc>
                  <a:spcPct val="95000"/>
                </a:lnSpc>
                <a:spcBef>
                  <a:spcPct val="50000"/>
                </a:spcBef>
              </a:pPr>
              <a:r>
                <a:rPr lang="en-US" altLang="zh-CN" sz="3200" dirty="0">
                  <a:ea typeface="宋体" panose="02010600030101010101" pitchFamily="2" charset="-122"/>
                </a:rPr>
                <a:t>e</a:t>
              </a:r>
              <a:r>
                <a:rPr lang="en-US" altLang="zh-CN" sz="3200" baseline="-26000" dirty="0">
                  <a:ea typeface="宋体" panose="02010600030101010101" pitchFamily="2" charset="-122"/>
                </a:rPr>
                <a:t>d</a:t>
              </a:r>
              <a:endParaRPr lang="zh-CN" sz="3200" baseline="-26000" dirty="0">
                <a:ea typeface="宋体" panose="02010600030101010101" pitchFamily="2" charset="-122"/>
              </a:endParaRPr>
            </a:p>
          </p:txBody>
        </p:sp>
        <p:sp>
          <p:nvSpPr>
            <p:cNvPr id="37919" name="Text Box 31"/>
            <p:cNvSpPr txBox="1">
              <a:spLocks noChangeArrowheads="1"/>
            </p:cNvSpPr>
            <p:nvPr/>
          </p:nvSpPr>
          <p:spPr bwMode="auto">
            <a:xfrm>
              <a:off x="1344" y="153"/>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dirty="0">
                  <a:ea typeface="宋体" panose="02010600030101010101" pitchFamily="2" charset="-122"/>
                </a:rPr>
                <a:t>=</a:t>
              </a:r>
              <a:endParaRPr lang="en-US" altLang="zh-CN" sz="2600" dirty="0">
                <a:ea typeface="宋体" panose="02010600030101010101" pitchFamily="2" charset="-122"/>
              </a:endParaRPr>
            </a:p>
          </p:txBody>
        </p:sp>
        <p:sp>
          <p:nvSpPr>
            <p:cNvPr id="37923" name="Text Box 35"/>
            <p:cNvSpPr txBox="1">
              <a:spLocks noChangeArrowheads="1"/>
            </p:cNvSpPr>
            <p:nvPr/>
          </p:nvSpPr>
          <p:spPr bwMode="auto">
            <a:xfrm>
              <a:off x="2617" y="151"/>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dirty="0">
                  <a:ea typeface="宋体" panose="02010600030101010101" pitchFamily="2" charset="-122"/>
                </a:rPr>
                <a:t>=</a:t>
              </a:r>
              <a:endParaRPr lang="en-US" altLang="zh-CN" sz="2600" dirty="0">
                <a:ea typeface="宋体" panose="02010600030101010101" pitchFamily="2" charset="-122"/>
              </a:endParaRPr>
            </a:p>
          </p:txBody>
        </p:sp>
        <p:sp>
          <p:nvSpPr>
            <p:cNvPr id="37924" name="Line 36"/>
            <p:cNvSpPr>
              <a:spLocks noChangeShapeType="1"/>
            </p:cNvSpPr>
            <p:nvPr/>
          </p:nvSpPr>
          <p:spPr bwMode="auto">
            <a:xfrm>
              <a:off x="2908" y="309"/>
              <a:ext cx="6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37925" name="Oval 37"/>
          <p:cNvSpPr>
            <a:spLocks noChangeArrowheads="1"/>
          </p:cNvSpPr>
          <p:nvPr/>
        </p:nvSpPr>
        <p:spPr bwMode="auto">
          <a:xfrm>
            <a:off x="6148388" y="3179763"/>
            <a:ext cx="139700" cy="138112"/>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sp>
        <p:nvSpPr>
          <p:cNvPr id="37926" name="Rectangle 38"/>
          <p:cNvSpPr>
            <a:spLocks noChangeArrowheads="1"/>
          </p:cNvSpPr>
          <p:nvPr/>
        </p:nvSpPr>
        <p:spPr bwMode="auto">
          <a:xfrm>
            <a:off x="323528" y="2708920"/>
            <a:ext cx="33909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消费者的价格敏感度：</a:t>
            </a:r>
            <a:endParaRPr lang="zh-CN" sz="2600" dirty="0">
              <a:solidFill>
                <a:srgbClr val="0000FF"/>
              </a:solidFill>
              <a:ea typeface="宋体" panose="02010600030101010101" pitchFamily="2" charset="-122"/>
            </a:endParaRPr>
          </a:p>
        </p:txBody>
      </p:sp>
      <p:sp>
        <p:nvSpPr>
          <p:cNvPr id="37927" name="Rectangle 39"/>
          <p:cNvSpPr>
            <a:spLocks noChangeArrowheads="1"/>
          </p:cNvSpPr>
          <p:nvPr/>
        </p:nvSpPr>
        <p:spPr bwMode="auto">
          <a:xfrm>
            <a:off x="365125" y="2144713"/>
            <a:ext cx="1492250"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400" dirty="0">
                <a:ea typeface="宋体" panose="02010600030101010101" pitchFamily="2" charset="-122"/>
              </a:rPr>
              <a:t>需求曲线</a:t>
            </a:r>
            <a:endParaRPr lang="zh-CN" sz="2400" dirty="0">
              <a:solidFill>
                <a:srgbClr val="0000FF"/>
              </a:solidFill>
              <a:ea typeface="宋体" panose="02010600030101010101" pitchFamily="2" charset="-122"/>
            </a:endParaRPr>
          </a:p>
        </p:txBody>
      </p:sp>
      <p:sp>
        <p:nvSpPr>
          <p:cNvPr id="37928" name="Rectangle 40"/>
          <p:cNvSpPr>
            <a:spLocks noChangeArrowheads="1"/>
          </p:cNvSpPr>
          <p:nvPr/>
        </p:nvSpPr>
        <p:spPr bwMode="auto">
          <a:xfrm>
            <a:off x="395536" y="3284984"/>
            <a:ext cx="1617662"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弹性：</a:t>
            </a:r>
            <a:endParaRPr lang="zh-CN" sz="2600" dirty="0">
              <a:solidFill>
                <a:srgbClr val="0000FF"/>
              </a:solidFill>
              <a:ea typeface="宋体" panose="02010600030101010101" pitchFamily="2" charset="-122"/>
            </a:endParaRPr>
          </a:p>
        </p:txBody>
      </p:sp>
      <p:sp>
        <p:nvSpPr>
          <p:cNvPr id="37929" name="Rectangle 41"/>
          <p:cNvSpPr>
            <a:spLocks noChangeArrowheads="1"/>
          </p:cNvSpPr>
          <p:nvPr/>
        </p:nvSpPr>
        <p:spPr bwMode="auto">
          <a:xfrm>
            <a:off x="1839913" y="2168526"/>
            <a:ext cx="28956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垂直</a:t>
            </a:r>
            <a:endParaRPr lang="zh-CN" sz="2600" dirty="0">
              <a:solidFill>
                <a:srgbClr val="0000FF"/>
              </a:solidFill>
              <a:ea typeface="宋体" panose="02010600030101010101" pitchFamily="2" charset="-122"/>
            </a:endParaRPr>
          </a:p>
        </p:txBody>
      </p:sp>
      <p:sp>
        <p:nvSpPr>
          <p:cNvPr id="37930" name="Rectangle 42"/>
          <p:cNvSpPr>
            <a:spLocks noChangeArrowheads="1"/>
          </p:cNvSpPr>
          <p:nvPr/>
        </p:nvSpPr>
        <p:spPr bwMode="auto">
          <a:xfrm>
            <a:off x="3501232" y="2720384"/>
            <a:ext cx="262413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不敏感</a:t>
            </a:r>
            <a:endParaRPr lang="zh-CN" sz="2600" dirty="0">
              <a:solidFill>
                <a:srgbClr val="0000FF"/>
              </a:solidFill>
              <a:ea typeface="宋体" panose="02010600030101010101" pitchFamily="2" charset="-122"/>
            </a:endParaRPr>
          </a:p>
        </p:txBody>
      </p:sp>
      <p:sp>
        <p:nvSpPr>
          <p:cNvPr id="37931" name="Rectangle 43"/>
          <p:cNvSpPr>
            <a:spLocks noChangeArrowheads="1"/>
          </p:cNvSpPr>
          <p:nvPr/>
        </p:nvSpPr>
        <p:spPr bwMode="auto">
          <a:xfrm>
            <a:off x="1499394" y="3297323"/>
            <a:ext cx="1833562"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en-US" altLang="zh-CN" sz="2600" dirty="0">
                <a:solidFill>
                  <a:srgbClr val="0000FF"/>
                </a:solidFill>
                <a:ea typeface="宋体" panose="02010600030101010101" pitchFamily="2" charset="-122"/>
              </a:rPr>
              <a:t>0</a:t>
            </a:r>
            <a:endParaRPr lang="en-US" altLang="zh-CN" sz="2600" dirty="0">
              <a:solidFill>
                <a:srgbClr val="0000FF"/>
              </a:solidFill>
              <a:ea typeface="宋体" panose="02010600030101010101" pitchFamily="2" charset="-122"/>
            </a:endParaRPr>
          </a:p>
        </p:txBody>
      </p:sp>
      <p:sp>
        <p:nvSpPr>
          <p:cNvPr id="46" name="Text Box 23"/>
          <p:cNvSpPr txBox="1">
            <a:spLocks noChangeArrowheads="1"/>
          </p:cNvSpPr>
          <p:nvPr/>
        </p:nvSpPr>
        <p:spPr bwMode="auto">
          <a:xfrm>
            <a:off x="204790" y="1014413"/>
            <a:ext cx="1774922" cy="830997"/>
          </a:xfrm>
          <a:prstGeom prst="rect">
            <a:avLst/>
          </a:prstGeom>
          <a:solidFill>
            <a:srgbClr val="FF0000"/>
          </a:solidFill>
          <a:ln>
            <a:noFill/>
          </a:ln>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altLang="en-US" sz="2400" b="1" dirty="0">
                <a:solidFill>
                  <a:schemeClr val="bg1"/>
                </a:solidFill>
                <a:ea typeface="宋体" panose="02010600030101010101" pitchFamily="2" charset="-122"/>
              </a:rPr>
              <a:t>需求弹性的分类</a:t>
            </a:r>
            <a:endParaRPr lang="zh-CN" sz="2400" b="1" dirty="0">
              <a:solidFill>
                <a:schemeClr val="bg1"/>
              </a:solidFill>
              <a:ea typeface="宋体" panose="02010600030101010101" pitchFamily="2" charset="-122"/>
            </a:endParaRPr>
          </a:p>
        </p:txBody>
      </p:sp>
      <p:sp>
        <p:nvSpPr>
          <p:cNvPr id="47" name="Rectangle 14"/>
          <p:cNvSpPr>
            <a:spLocks noChangeArrowheads="1"/>
          </p:cNvSpPr>
          <p:nvPr/>
        </p:nvSpPr>
        <p:spPr bwMode="auto">
          <a:xfrm>
            <a:off x="3751736" y="1223964"/>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ltLang="zh-CN" sz="2800" dirty="0">
                <a:latin typeface="Arial" panose="020B0604020202020204" pitchFamily="34" charset="0"/>
              </a:rPr>
              <a:t>ΔQ /Q</a:t>
            </a:r>
            <a:endParaRPr lang="en-US" altLang="zh-CN" sz="2800" dirty="0">
              <a:latin typeface="Arial" panose="020B0604020202020204" pitchFamily="34" charset="0"/>
            </a:endParaRPr>
          </a:p>
        </p:txBody>
      </p:sp>
      <p:sp>
        <p:nvSpPr>
          <p:cNvPr id="48" name="Rectangle 15"/>
          <p:cNvSpPr>
            <a:spLocks noChangeArrowheads="1"/>
          </p:cNvSpPr>
          <p:nvPr/>
        </p:nvSpPr>
        <p:spPr bwMode="auto">
          <a:xfrm>
            <a:off x="3675536" y="1604964"/>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2800" dirty="0">
                <a:latin typeface="Arial" panose="020B0604020202020204" pitchFamily="34" charset="0"/>
              </a:rPr>
              <a:t> </a:t>
            </a:r>
            <a:r>
              <a:rPr lang="en-US" altLang="zh-CN" sz="2800" dirty="0">
                <a:latin typeface="Arial" panose="020B0604020202020204" pitchFamily="34" charset="0"/>
              </a:rPr>
              <a:t>ΔP /P</a:t>
            </a:r>
            <a:endParaRPr lang="en-US" altLang="zh-CN" sz="2800" dirty="0">
              <a:latin typeface="Arial" panose="020B0604020202020204" pitchFamily="34" charset="0"/>
            </a:endParaRPr>
          </a:p>
        </p:txBody>
      </p:sp>
      <p:sp>
        <p:nvSpPr>
          <p:cNvPr id="49" name="Line 16"/>
          <p:cNvSpPr>
            <a:spLocks noChangeShapeType="1"/>
          </p:cNvSpPr>
          <p:nvPr/>
        </p:nvSpPr>
        <p:spPr bwMode="auto">
          <a:xfrm flipV="1">
            <a:off x="3627911" y="1690689"/>
            <a:ext cx="16764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2" name="矩形 1"/>
          <p:cNvSpPr/>
          <p:nvPr/>
        </p:nvSpPr>
        <p:spPr>
          <a:xfrm>
            <a:off x="433192" y="3877169"/>
            <a:ext cx="2954655" cy="461665"/>
          </a:xfrm>
          <a:prstGeom prst="rect">
            <a:avLst/>
          </a:prstGeom>
          <a:solidFill>
            <a:srgbClr val="FFFF00"/>
          </a:solidFill>
        </p:spPr>
        <p:txBody>
          <a:bodyPr wrap="none">
            <a:spAutoFit/>
          </a:bodyPr>
          <a:lstStyle/>
          <a:p>
            <a:pPr marL="457200" indent="-457200">
              <a:spcBef>
                <a:spcPct val="20000"/>
              </a:spcBef>
              <a:buClr>
                <a:srgbClr val="A50021"/>
              </a:buClr>
              <a:buSzPct val="75000"/>
              <a:buFont typeface="Wingdings" panose="05000000000000000000" pitchFamily="2" charset="2"/>
              <a:buNone/>
            </a:pPr>
            <a:r>
              <a:rPr lang="zh-CN" altLang="en-US" sz="2400" b="1" dirty="0">
                <a:latin typeface="Arial" panose="020B0604020202020204" pitchFamily="34" charset="0"/>
                <a:ea typeface="华文仿宋" panose="02010600040101010101" pitchFamily="2" charset="-122"/>
              </a:rPr>
              <a:t>如，某些救命的物品</a:t>
            </a:r>
            <a:endParaRPr lang="zh-CN" altLang="en-US" sz="2400" b="1" baseline="-25000" dirty="0">
              <a:latin typeface="Arial" panose="020B0604020202020204" pitchFamily="34" charset="0"/>
              <a:ea typeface="华文仿宋" panose="02010600040101010101" pitchFamily="2" charset="-122"/>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911"/>
                                        </p:tgtEl>
                                        <p:attrNameLst>
                                          <p:attrName>style.visibility</p:attrName>
                                        </p:attrNameLst>
                                      </p:cBhvr>
                                      <p:to>
                                        <p:strVal val="visible"/>
                                      </p:to>
                                    </p:set>
                                    <p:animEffect transition="in" filter="dissolve">
                                      <p:cBhvr>
                                        <p:cTn id="7" dur="500"/>
                                        <p:tgtEl>
                                          <p:spTgt spid="3791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7915"/>
                                        </p:tgtEl>
                                        <p:attrNameLst>
                                          <p:attrName>style.visibility</p:attrName>
                                        </p:attrNameLst>
                                      </p:cBhvr>
                                      <p:to>
                                        <p:strVal val="visible"/>
                                      </p:to>
                                    </p:set>
                                    <p:animEffect transition="in" filter="dissolve">
                                      <p:cBhvr>
                                        <p:cTn id="10" dur="500"/>
                                        <p:tgtEl>
                                          <p:spTgt spid="37915"/>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37910"/>
                                        </p:tgtEl>
                                        <p:attrNameLst>
                                          <p:attrName>style.visibility</p:attrName>
                                        </p:attrNameLst>
                                      </p:cBhvr>
                                      <p:to>
                                        <p:strVal val="visible"/>
                                      </p:to>
                                    </p:set>
                                    <p:animEffect transition="in" filter="wipe(up)">
                                      <p:cBhvr>
                                        <p:cTn id="14" dur="500"/>
                                        <p:tgtEl>
                                          <p:spTgt spid="37910"/>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37906"/>
                                        </p:tgtEl>
                                        <p:attrNameLst>
                                          <p:attrName>style.visibility</p:attrName>
                                        </p:attrNameLst>
                                      </p:cBhvr>
                                      <p:to>
                                        <p:strVal val="visible"/>
                                      </p:to>
                                    </p:set>
                                    <p:animEffect transition="in" filter="wipe(left)">
                                      <p:cBhvr>
                                        <p:cTn id="18" dur="500"/>
                                        <p:tgtEl>
                                          <p:spTgt spid="37906"/>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7912"/>
                                        </p:tgtEl>
                                        <p:attrNameLst>
                                          <p:attrName>style.visibility</p:attrName>
                                        </p:attrNameLst>
                                      </p:cBhvr>
                                      <p:to>
                                        <p:strVal val="visible"/>
                                      </p:to>
                                    </p:set>
                                    <p:animEffect transition="in" filter="dissolve">
                                      <p:cBhvr>
                                        <p:cTn id="23" dur="500"/>
                                        <p:tgtEl>
                                          <p:spTgt spid="37912"/>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37914"/>
                                        </p:tgtEl>
                                        <p:attrNameLst>
                                          <p:attrName>style.visibility</p:attrName>
                                        </p:attrNameLst>
                                      </p:cBhvr>
                                      <p:to>
                                        <p:strVal val="visible"/>
                                      </p:to>
                                    </p:set>
                                    <p:animEffect transition="in" filter="dissolve">
                                      <p:cBhvr>
                                        <p:cTn id="26" dur="500"/>
                                        <p:tgtEl>
                                          <p:spTgt spid="37914"/>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7916"/>
                                        </p:tgtEl>
                                        <p:attrNameLst>
                                          <p:attrName>style.visibility</p:attrName>
                                        </p:attrNameLst>
                                      </p:cBhvr>
                                      <p:to>
                                        <p:strVal val="visible"/>
                                      </p:to>
                                    </p:set>
                                    <p:animEffect transition="in" filter="dissolve">
                                      <p:cBhvr>
                                        <p:cTn id="31" dur="500"/>
                                        <p:tgtEl>
                                          <p:spTgt spid="37916"/>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7931"/>
                                        </p:tgtEl>
                                        <p:attrNameLst>
                                          <p:attrName>style.visibility</p:attrName>
                                        </p:attrNameLst>
                                      </p:cBhvr>
                                      <p:to>
                                        <p:strVal val="visible"/>
                                      </p:to>
                                    </p:set>
                                    <p:animEffect transition="in" filter="dissolve">
                                      <p:cBhvr>
                                        <p:cTn id="34" dur="500"/>
                                        <p:tgtEl>
                                          <p:spTgt spid="37931"/>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10" grpId="0" animBg="1"/>
      <p:bldP spid="37911" grpId="0" bldLvl="0" animBg="1" autoUpdateAnimBg="0"/>
      <p:bldP spid="37912" grpId="0" animBg="1" autoUpdateAnimBg="0"/>
      <p:bldP spid="37914" grpId="0" autoUpdateAnimBg="0"/>
      <p:bldP spid="37915" grpId="0" autoUpdateAnimBg="0"/>
      <p:bldP spid="37916" grpId="0" autoUpdateAnimBg="0"/>
      <p:bldP spid="37931" grpId="0" autoUpdateAnimBg="0"/>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39938" name="Group 2"/>
          <p:cNvGrpSpPr/>
          <p:nvPr/>
        </p:nvGrpSpPr>
        <p:grpSpPr bwMode="auto">
          <a:xfrm>
            <a:off x="5984875" y="1900238"/>
            <a:ext cx="2193925" cy="2709862"/>
            <a:chOff x="0" y="0"/>
            <a:chExt cx="1388" cy="1707"/>
          </a:xfrm>
        </p:grpSpPr>
        <p:sp>
          <p:nvSpPr>
            <p:cNvPr id="39939" name="Arc 3"/>
            <p:cNvSpPr/>
            <p:nvPr/>
          </p:nvSpPr>
          <p:spPr bwMode="auto">
            <a:xfrm flipH="1" flipV="1">
              <a:off x="0" y="0"/>
              <a:ext cx="1388" cy="1565"/>
            </a:xfrm>
            <a:custGeom>
              <a:avLst/>
              <a:gdLst>
                <a:gd name="T0" fmla="*/ 3 w 21334"/>
                <a:gd name="T1" fmla="*/ 0 h 18670"/>
                <a:gd name="T2" fmla="*/ 6 w 21334"/>
                <a:gd name="T3" fmla="*/ 9 h 18670"/>
                <a:gd name="T4" fmla="*/ 0 w 21334"/>
                <a:gd name="T5" fmla="*/ 11 h 18670"/>
                <a:gd name="T6" fmla="*/ 0 60000 65536"/>
                <a:gd name="T7" fmla="*/ 0 60000 65536"/>
                <a:gd name="T8" fmla="*/ 0 60000 65536"/>
                <a:gd name="T9" fmla="*/ 0 w 21334"/>
                <a:gd name="T10" fmla="*/ 0 h 18670"/>
                <a:gd name="T11" fmla="*/ 21334 w 21334"/>
                <a:gd name="T12" fmla="*/ 18670 h 18670"/>
              </a:gdLst>
              <a:ahLst/>
              <a:cxnLst>
                <a:cxn ang="T6">
                  <a:pos x="T0" y="T1"/>
                </a:cxn>
                <a:cxn ang="T7">
                  <a:pos x="T2" y="T3"/>
                </a:cxn>
                <a:cxn ang="T8">
                  <a:pos x="T4" y="T5"/>
                </a:cxn>
              </a:cxnLst>
              <a:rect l="T9" t="T10" r="T11" b="T12"/>
              <a:pathLst>
                <a:path w="21334" h="18670" fill="none" extrusionOk="0">
                  <a:moveTo>
                    <a:pt x="10862" y="0"/>
                  </a:moveTo>
                  <a:cubicBezTo>
                    <a:pt x="16474" y="3265"/>
                    <a:pt x="20319" y="8880"/>
                    <a:pt x="21334" y="15292"/>
                  </a:cubicBezTo>
                </a:path>
                <a:path w="21334" h="18670" stroke="0" extrusionOk="0">
                  <a:moveTo>
                    <a:pt x="10862" y="0"/>
                  </a:moveTo>
                  <a:cubicBezTo>
                    <a:pt x="16474" y="3265"/>
                    <a:pt x="20319" y="8880"/>
                    <a:pt x="21334" y="15292"/>
                  </a:cubicBezTo>
                  <a:lnTo>
                    <a:pt x="0" y="18670"/>
                  </a:lnTo>
                  <a:close/>
                </a:path>
              </a:pathLst>
            </a:custGeom>
            <a:noFill/>
            <a:ln w="38100">
              <a:solidFill>
                <a:srgbClr val="003399"/>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sp>
          <p:nvSpPr>
            <p:cNvPr id="39940" name="Text Box 4"/>
            <p:cNvSpPr txBox="1">
              <a:spLocks noChangeArrowheads="1"/>
            </p:cNvSpPr>
            <p:nvPr/>
          </p:nvSpPr>
          <p:spPr bwMode="auto">
            <a:xfrm>
              <a:off x="602" y="1418"/>
              <a:ext cx="352"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endParaRPr lang="en-US" altLang="zh-CN" sz="2400" b="1" i="1">
                <a:ea typeface="宋体" panose="02010600030101010101" pitchFamily="2" charset="-122"/>
              </a:endParaRPr>
            </a:p>
          </p:txBody>
        </p:sp>
      </p:grpSp>
      <p:sp>
        <p:nvSpPr>
          <p:cNvPr id="39941" name="Rectangle 5"/>
          <p:cNvSpPr>
            <a:spLocks noGrp="1" noChangeArrowheads="1"/>
          </p:cNvSpPr>
          <p:nvPr>
            <p:ph type="title" idx="4294967295"/>
          </p:nvPr>
        </p:nvSpPr>
        <p:spPr>
          <a:xfrm>
            <a:off x="3307707" y="248064"/>
            <a:ext cx="3404715" cy="619125"/>
          </a:xfr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0" scaled="1"/>
            <a:tileRect/>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r>
              <a:rPr lang="en-US" altLang="zh-CN" sz="2400" b="1" dirty="0">
                <a:solidFill>
                  <a:srgbClr val="C00000"/>
                </a:solidFill>
                <a:ea typeface="宋体" panose="02010600030101010101" pitchFamily="2" charset="-122"/>
              </a:rPr>
              <a:t>2.</a:t>
            </a:r>
            <a:r>
              <a:rPr lang="zh-CN" altLang="en-US" sz="2400" b="1" dirty="0">
                <a:solidFill>
                  <a:srgbClr val="C00000"/>
                </a:solidFill>
                <a:ea typeface="宋体" panose="02010600030101010101" pitchFamily="2" charset="-122"/>
              </a:rPr>
              <a:t>“缺乏弹性的需求”</a:t>
            </a:r>
            <a:endParaRPr lang="zh-CN" altLang="en-US" sz="2400" b="1" dirty="0">
              <a:solidFill>
                <a:srgbClr val="C00000"/>
              </a:solidFill>
              <a:ea typeface="宋体" panose="02010600030101010101" pitchFamily="2" charset="-122"/>
            </a:endParaRPr>
          </a:p>
        </p:txBody>
      </p:sp>
      <p:grpSp>
        <p:nvGrpSpPr>
          <p:cNvPr id="39942" name="Group 6"/>
          <p:cNvGrpSpPr/>
          <p:nvPr/>
        </p:nvGrpSpPr>
        <p:grpSpPr bwMode="auto">
          <a:xfrm>
            <a:off x="4826000" y="2114550"/>
            <a:ext cx="3870325" cy="3060700"/>
            <a:chOff x="0" y="0"/>
            <a:chExt cx="2146" cy="1792"/>
          </a:xfrm>
        </p:grpSpPr>
        <p:grpSp>
          <p:nvGrpSpPr>
            <p:cNvPr id="39943" name="Group 7"/>
            <p:cNvGrpSpPr/>
            <p:nvPr/>
          </p:nvGrpSpPr>
          <p:grpSpPr bwMode="auto">
            <a:xfrm>
              <a:off x="195" y="261"/>
              <a:ext cx="1661" cy="1413"/>
              <a:chOff x="0" y="0"/>
              <a:chExt cx="2116" cy="2027"/>
            </a:xfrm>
          </p:grpSpPr>
          <p:sp>
            <p:nvSpPr>
              <p:cNvPr id="39944" name="Line 8"/>
              <p:cNvSpPr>
                <a:spLocks noChangeShapeType="1"/>
              </p:cNvSpPr>
              <p:nvPr/>
            </p:nvSpPr>
            <p:spPr bwMode="auto">
              <a:xfrm>
                <a:off x="4" y="0"/>
                <a:ext cx="0" cy="2025"/>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39945" name="Line 9"/>
              <p:cNvSpPr>
                <a:spLocks noChangeShapeType="1"/>
              </p:cNvSpPr>
              <p:nvPr/>
            </p:nvSpPr>
            <p:spPr bwMode="auto">
              <a:xfrm>
                <a:off x="0" y="2027"/>
                <a:ext cx="21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39946" name="Text Box 10"/>
            <p:cNvSpPr txBox="1">
              <a:spLocks noChangeArrowheads="1"/>
            </p:cNvSpPr>
            <p:nvPr/>
          </p:nvSpPr>
          <p:spPr bwMode="auto">
            <a:xfrm>
              <a:off x="0" y="0"/>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P</a:t>
              </a:r>
              <a:endParaRPr lang="en-US" altLang="zh-CN" sz="2400" b="1" i="1">
                <a:ea typeface="宋体" panose="02010600030101010101" pitchFamily="2" charset="-122"/>
              </a:endParaRPr>
            </a:p>
          </p:txBody>
        </p:sp>
        <p:sp>
          <p:nvSpPr>
            <p:cNvPr id="39947" name="Text Box 11"/>
            <p:cNvSpPr txBox="1">
              <a:spLocks noChangeArrowheads="1"/>
            </p:cNvSpPr>
            <p:nvPr/>
          </p:nvSpPr>
          <p:spPr bwMode="auto">
            <a:xfrm>
              <a:off x="1759" y="1524"/>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endParaRPr lang="en-US" altLang="zh-CN" sz="2400" b="1" i="1">
                <a:ea typeface="宋体" panose="02010600030101010101" pitchFamily="2" charset="-122"/>
              </a:endParaRPr>
            </a:p>
          </p:txBody>
        </p:sp>
      </p:grpSp>
      <p:grpSp>
        <p:nvGrpSpPr>
          <p:cNvPr id="39948" name="Group 12"/>
          <p:cNvGrpSpPr/>
          <p:nvPr/>
        </p:nvGrpSpPr>
        <p:grpSpPr bwMode="auto">
          <a:xfrm>
            <a:off x="4567238" y="3019425"/>
            <a:ext cx="1943100" cy="2386013"/>
            <a:chOff x="0" y="0"/>
            <a:chExt cx="1224" cy="1503"/>
          </a:xfrm>
        </p:grpSpPr>
        <p:sp>
          <p:nvSpPr>
            <p:cNvPr id="39949" name="Text Box 13"/>
            <p:cNvSpPr txBox="1">
              <a:spLocks noChangeArrowheads="1"/>
            </p:cNvSpPr>
            <p:nvPr/>
          </p:nvSpPr>
          <p:spPr bwMode="auto">
            <a:xfrm>
              <a:off x="854" y="1215"/>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sp>
          <p:nvSpPr>
            <p:cNvPr id="39950" name="Text Box 14"/>
            <p:cNvSpPr txBox="1">
              <a:spLocks noChangeArrowheads="1"/>
            </p:cNvSpPr>
            <p:nvPr/>
          </p:nvSpPr>
          <p:spPr bwMode="auto">
            <a:xfrm>
              <a:off x="0" y="0"/>
              <a:ext cx="3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grpSp>
          <p:nvGrpSpPr>
            <p:cNvPr id="39951" name="Group 15"/>
            <p:cNvGrpSpPr/>
            <p:nvPr/>
          </p:nvGrpSpPr>
          <p:grpSpPr bwMode="auto">
            <a:xfrm>
              <a:off x="388" y="145"/>
              <a:ext cx="662" cy="1079"/>
              <a:chOff x="0" y="0"/>
              <a:chExt cx="662" cy="1178"/>
            </a:xfrm>
          </p:grpSpPr>
          <p:sp>
            <p:nvSpPr>
              <p:cNvPr id="39952" name="Line 16"/>
              <p:cNvSpPr>
                <a:spLocks noChangeShapeType="1"/>
              </p:cNvSpPr>
              <p:nvPr/>
            </p:nvSpPr>
            <p:spPr bwMode="auto">
              <a:xfrm>
                <a:off x="655" y="2"/>
                <a:ext cx="0" cy="1176"/>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39953" name="Line 17"/>
              <p:cNvSpPr>
                <a:spLocks noChangeShapeType="1"/>
              </p:cNvSpPr>
              <p:nvPr/>
            </p:nvSpPr>
            <p:spPr bwMode="auto">
              <a:xfrm>
                <a:off x="0" y="0"/>
                <a:ext cx="662" cy="0"/>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grpSp>
        <p:sp>
          <p:nvSpPr>
            <p:cNvPr id="39954" name="Oval 18"/>
            <p:cNvSpPr>
              <a:spLocks noChangeArrowheads="1"/>
            </p:cNvSpPr>
            <p:nvPr/>
          </p:nvSpPr>
          <p:spPr bwMode="auto">
            <a:xfrm>
              <a:off x="996" y="101"/>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grpSp>
        <p:nvGrpSpPr>
          <p:cNvPr id="39955" name="Group 19"/>
          <p:cNvGrpSpPr/>
          <p:nvPr/>
        </p:nvGrpSpPr>
        <p:grpSpPr bwMode="auto">
          <a:xfrm>
            <a:off x="6357938" y="3916363"/>
            <a:ext cx="547687" cy="1492250"/>
            <a:chOff x="0" y="0"/>
            <a:chExt cx="345" cy="940"/>
          </a:xfrm>
        </p:grpSpPr>
        <p:sp>
          <p:nvSpPr>
            <p:cNvPr id="39956" name="Text Box 20"/>
            <p:cNvSpPr txBox="1">
              <a:spLocks noChangeArrowheads="1"/>
            </p:cNvSpPr>
            <p:nvPr/>
          </p:nvSpPr>
          <p:spPr bwMode="auto">
            <a:xfrm>
              <a:off x="0" y="652"/>
              <a:ext cx="3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2</a:t>
              </a:r>
              <a:endParaRPr lang="en-US" altLang="zh-CN" sz="2400" b="1" baseline="-25000">
                <a:ea typeface="宋体" panose="02010600030101010101" pitchFamily="2" charset="-122"/>
              </a:endParaRPr>
            </a:p>
          </p:txBody>
        </p:sp>
        <p:sp>
          <p:nvSpPr>
            <p:cNvPr id="39957" name="Line 21"/>
            <p:cNvSpPr>
              <a:spLocks noChangeShapeType="1"/>
            </p:cNvSpPr>
            <p:nvPr/>
          </p:nvSpPr>
          <p:spPr bwMode="auto">
            <a:xfrm>
              <a:off x="143" y="0"/>
              <a:ext cx="0" cy="654"/>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grpSp>
      <p:grpSp>
        <p:nvGrpSpPr>
          <p:cNvPr id="39958" name="Group 22"/>
          <p:cNvGrpSpPr/>
          <p:nvPr/>
        </p:nvGrpSpPr>
        <p:grpSpPr bwMode="auto">
          <a:xfrm>
            <a:off x="4560888" y="3706813"/>
            <a:ext cx="2093912" cy="457200"/>
            <a:chOff x="0" y="0"/>
            <a:chExt cx="1319" cy="288"/>
          </a:xfrm>
        </p:grpSpPr>
        <p:sp>
          <p:nvSpPr>
            <p:cNvPr id="39959" name="Text Box 23"/>
            <p:cNvSpPr txBox="1">
              <a:spLocks noChangeArrowheads="1"/>
            </p:cNvSpPr>
            <p:nvPr/>
          </p:nvSpPr>
          <p:spPr bwMode="auto">
            <a:xfrm>
              <a:off x="0" y="0"/>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2</a:t>
              </a:r>
              <a:endParaRPr lang="en-US" altLang="zh-CN" sz="2400" b="1" baseline="-25000">
                <a:ea typeface="宋体" panose="02010600030101010101" pitchFamily="2" charset="-122"/>
              </a:endParaRPr>
            </a:p>
          </p:txBody>
        </p:sp>
        <p:sp>
          <p:nvSpPr>
            <p:cNvPr id="39960" name="Line 24"/>
            <p:cNvSpPr>
              <a:spLocks noChangeShapeType="1"/>
            </p:cNvSpPr>
            <p:nvPr/>
          </p:nvSpPr>
          <p:spPr bwMode="auto">
            <a:xfrm flipV="1">
              <a:off x="391" y="128"/>
              <a:ext cx="878" cy="0"/>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39961" name="Oval 25"/>
            <p:cNvSpPr>
              <a:spLocks noChangeArrowheads="1"/>
            </p:cNvSpPr>
            <p:nvPr/>
          </p:nvSpPr>
          <p:spPr bwMode="auto">
            <a:xfrm>
              <a:off x="1231" y="84"/>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39962" name="Line 26"/>
          <p:cNvSpPr>
            <a:spLocks noChangeShapeType="1"/>
          </p:cNvSpPr>
          <p:nvPr/>
        </p:nvSpPr>
        <p:spPr bwMode="auto">
          <a:xfrm rot="10800000" flipH="1" flipV="1">
            <a:off x="5313363" y="3252788"/>
            <a:ext cx="0" cy="657225"/>
          </a:xfrm>
          <a:prstGeom prst="line">
            <a:avLst/>
          </a:prstGeom>
          <a:noFill/>
          <a:ln w="50800">
            <a:solidFill>
              <a:srgbClr val="FF6600"/>
            </a:solidFill>
            <a:rou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39963" name="Line 27"/>
          <p:cNvSpPr>
            <a:spLocks noChangeShapeType="1"/>
          </p:cNvSpPr>
          <p:nvPr/>
        </p:nvSpPr>
        <p:spPr bwMode="auto">
          <a:xfrm rot="5400000" flipV="1">
            <a:off x="6406357" y="4656931"/>
            <a:ext cx="0" cy="347663"/>
          </a:xfrm>
          <a:prstGeom prst="line">
            <a:avLst/>
          </a:prstGeom>
          <a:noFill/>
          <a:ln w="50800">
            <a:solidFill>
              <a:srgbClr val="009900"/>
            </a:solidFill>
            <a:rou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39964" name="Text Box 28"/>
          <p:cNvSpPr txBox="1">
            <a:spLocks noChangeArrowheads="1"/>
          </p:cNvSpPr>
          <p:nvPr/>
        </p:nvSpPr>
        <p:spPr bwMode="auto">
          <a:xfrm>
            <a:off x="5972175" y="5603875"/>
            <a:ext cx="1954213" cy="8223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a:ea typeface="宋体" panose="02010600030101010101" pitchFamily="2" charset="-122"/>
              </a:rPr>
              <a:t>需求量上升10%</a:t>
            </a:r>
            <a:endParaRPr lang="zh-CN" sz="2400">
              <a:ea typeface="宋体" panose="02010600030101010101" pitchFamily="2" charset="-122"/>
            </a:endParaRPr>
          </a:p>
        </p:txBody>
      </p:sp>
      <p:sp>
        <p:nvSpPr>
          <p:cNvPr id="39965" name="FlagCount" hidden="1">
            <a:hlinkClick r:id="rId1"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endParaRPr lang="en-US" altLang="zh-CN" sz="1400" b="1">
              <a:latin typeface="Tahoma" panose="020B0604030504040204" pitchFamily="34" charset="0"/>
              <a:ea typeface="宋体" panose="02010600030101010101" pitchFamily="2" charset="-122"/>
            </a:endParaRPr>
          </a:p>
        </p:txBody>
      </p:sp>
      <p:sp>
        <p:nvSpPr>
          <p:cNvPr id="39966" name="Text Box 30"/>
          <p:cNvSpPr txBox="1">
            <a:spLocks noChangeArrowheads="1"/>
          </p:cNvSpPr>
          <p:nvPr/>
        </p:nvSpPr>
        <p:spPr bwMode="auto">
          <a:xfrm>
            <a:off x="5193059" y="1151781"/>
            <a:ext cx="11715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a:solidFill>
                  <a:srgbClr val="009900"/>
                </a:solidFill>
                <a:ea typeface="宋体" panose="02010600030101010101" pitchFamily="2" charset="-122"/>
              </a:rPr>
              <a:t>&lt; 10%</a:t>
            </a:r>
            <a:endParaRPr lang="en-US" altLang="zh-CN" sz="2500" b="1" i="1" baseline="30000">
              <a:solidFill>
                <a:srgbClr val="009900"/>
              </a:solidFill>
              <a:ea typeface="宋体" panose="02010600030101010101" pitchFamily="2" charset="-122"/>
            </a:endParaRPr>
          </a:p>
        </p:txBody>
      </p:sp>
      <p:sp>
        <p:nvSpPr>
          <p:cNvPr id="39967" name="Text Box 31"/>
          <p:cNvSpPr txBox="1">
            <a:spLocks noChangeArrowheads="1"/>
          </p:cNvSpPr>
          <p:nvPr/>
        </p:nvSpPr>
        <p:spPr bwMode="auto">
          <a:xfrm>
            <a:off x="5199409" y="1659781"/>
            <a:ext cx="11715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a:solidFill>
                  <a:srgbClr val="FF6600"/>
                </a:solidFill>
                <a:ea typeface="宋体" panose="02010600030101010101" pitchFamily="2" charset="-122"/>
              </a:rPr>
              <a:t>10%</a:t>
            </a:r>
            <a:endParaRPr lang="en-US" altLang="zh-CN" sz="2500" b="1" i="1" baseline="30000">
              <a:solidFill>
                <a:srgbClr val="FF6600"/>
              </a:solidFill>
              <a:ea typeface="宋体" panose="02010600030101010101" pitchFamily="2" charset="-122"/>
            </a:endParaRPr>
          </a:p>
        </p:txBody>
      </p:sp>
      <p:sp>
        <p:nvSpPr>
          <p:cNvPr id="39968" name="Text Box 32"/>
          <p:cNvSpPr txBox="1">
            <a:spLocks noChangeArrowheads="1"/>
          </p:cNvSpPr>
          <p:nvPr/>
        </p:nvSpPr>
        <p:spPr bwMode="auto">
          <a:xfrm>
            <a:off x="6337647" y="1391493"/>
            <a:ext cx="6826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a:solidFill>
                  <a:srgbClr val="0000FF"/>
                </a:solidFill>
                <a:ea typeface="宋体" panose="02010600030101010101" pitchFamily="2" charset="-122"/>
              </a:rPr>
              <a:t>&lt; 1</a:t>
            </a:r>
            <a:endParaRPr lang="en-US" altLang="zh-CN" sz="2600">
              <a:solidFill>
                <a:srgbClr val="0000FF"/>
              </a:solidFill>
              <a:ea typeface="宋体" panose="02010600030101010101" pitchFamily="2" charset="-122"/>
            </a:endParaRPr>
          </a:p>
        </p:txBody>
      </p:sp>
      <p:grpSp>
        <p:nvGrpSpPr>
          <p:cNvPr id="39969" name="Group 33"/>
          <p:cNvGrpSpPr/>
          <p:nvPr/>
        </p:nvGrpSpPr>
        <p:grpSpPr bwMode="auto">
          <a:xfrm>
            <a:off x="1408460" y="1353394"/>
            <a:ext cx="4865688" cy="530225"/>
            <a:chOff x="975" y="125"/>
            <a:chExt cx="3065" cy="334"/>
          </a:xfrm>
        </p:grpSpPr>
        <p:sp>
          <p:nvSpPr>
            <p:cNvPr id="39970" name="Text Box 34"/>
            <p:cNvSpPr txBox="1">
              <a:spLocks noChangeArrowheads="1"/>
            </p:cNvSpPr>
            <p:nvPr/>
          </p:nvSpPr>
          <p:spPr bwMode="auto">
            <a:xfrm>
              <a:off x="975" y="127"/>
              <a:ext cx="1436" cy="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lnSpc>
                  <a:spcPct val="95000"/>
                </a:lnSpc>
                <a:spcBef>
                  <a:spcPct val="50000"/>
                </a:spcBef>
              </a:pPr>
              <a:r>
                <a:rPr lang="en-US" altLang="zh-CN" sz="2800" dirty="0"/>
                <a:t>e</a:t>
              </a:r>
              <a:r>
                <a:rPr lang="en-US" altLang="zh-CN" sz="2800" baseline="-26000" dirty="0"/>
                <a:t>d</a:t>
              </a:r>
              <a:endParaRPr lang="zh-CN" altLang="zh-CN" sz="2800" baseline="-26000" dirty="0"/>
            </a:p>
          </p:txBody>
        </p:sp>
        <p:sp>
          <p:nvSpPr>
            <p:cNvPr id="39971" name="Text Box 35"/>
            <p:cNvSpPr txBox="1">
              <a:spLocks noChangeArrowheads="1"/>
            </p:cNvSpPr>
            <p:nvPr/>
          </p:nvSpPr>
          <p:spPr bwMode="auto">
            <a:xfrm>
              <a:off x="1816" y="125"/>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dirty="0">
                  <a:ea typeface="宋体" panose="02010600030101010101" pitchFamily="2" charset="-122"/>
                </a:rPr>
                <a:t>=</a:t>
              </a:r>
              <a:endParaRPr lang="en-US" altLang="zh-CN" sz="2600" dirty="0">
                <a:ea typeface="宋体" panose="02010600030101010101" pitchFamily="2" charset="-122"/>
              </a:endParaRPr>
            </a:p>
          </p:txBody>
        </p:sp>
        <p:sp>
          <p:nvSpPr>
            <p:cNvPr id="39975" name="Text Box 39"/>
            <p:cNvSpPr txBox="1">
              <a:spLocks noChangeArrowheads="1"/>
            </p:cNvSpPr>
            <p:nvPr/>
          </p:nvSpPr>
          <p:spPr bwMode="auto">
            <a:xfrm>
              <a:off x="3132" y="151"/>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dirty="0">
                  <a:ea typeface="宋体" panose="02010600030101010101" pitchFamily="2" charset="-122"/>
                </a:rPr>
                <a:t>=</a:t>
              </a:r>
              <a:endParaRPr lang="en-US" altLang="zh-CN" sz="2600" dirty="0">
                <a:ea typeface="宋体" panose="02010600030101010101" pitchFamily="2" charset="-122"/>
              </a:endParaRPr>
            </a:p>
          </p:txBody>
        </p:sp>
        <p:sp>
          <p:nvSpPr>
            <p:cNvPr id="39976" name="Line 40"/>
            <p:cNvSpPr>
              <a:spLocks noChangeShapeType="1"/>
            </p:cNvSpPr>
            <p:nvPr/>
          </p:nvSpPr>
          <p:spPr bwMode="auto">
            <a:xfrm>
              <a:off x="3424" y="309"/>
              <a:ext cx="6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39977" name="Text Box 41"/>
          <p:cNvSpPr txBox="1">
            <a:spLocks noChangeArrowheads="1"/>
          </p:cNvSpPr>
          <p:nvPr/>
        </p:nvSpPr>
        <p:spPr bwMode="auto">
          <a:xfrm>
            <a:off x="3427414" y="3171231"/>
            <a:ext cx="1203325" cy="822325"/>
          </a:xfrm>
          <a:prstGeom prst="rect">
            <a:avLst/>
          </a:prstGeom>
          <a:solidFill>
            <a:srgbClr val="FF9900">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dirty="0">
                <a:ea typeface="宋体" panose="02010600030101010101" pitchFamily="2" charset="-122"/>
              </a:rPr>
              <a:t>价格下降10%</a:t>
            </a:r>
            <a:endParaRPr lang="zh-CN" sz="2400" dirty="0">
              <a:ea typeface="宋体" panose="02010600030101010101" pitchFamily="2" charset="-122"/>
            </a:endParaRPr>
          </a:p>
        </p:txBody>
      </p:sp>
      <p:sp>
        <p:nvSpPr>
          <p:cNvPr id="39978" name="Rectangle 42"/>
          <p:cNvSpPr>
            <a:spLocks noChangeArrowheads="1"/>
          </p:cNvSpPr>
          <p:nvPr/>
        </p:nvSpPr>
        <p:spPr bwMode="auto">
          <a:xfrm>
            <a:off x="0" y="2492896"/>
            <a:ext cx="3914775"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800" dirty="0">
                <a:ea typeface="宋体" panose="02010600030101010101" pitchFamily="2" charset="-122"/>
              </a:rPr>
              <a:t>  消费者的价格敏感度：</a:t>
            </a:r>
            <a:endParaRPr lang="zh-CN" sz="2800" dirty="0">
              <a:solidFill>
                <a:srgbClr val="0000FF"/>
              </a:solidFill>
              <a:ea typeface="宋体" panose="02010600030101010101" pitchFamily="2" charset="-122"/>
            </a:endParaRPr>
          </a:p>
        </p:txBody>
      </p:sp>
      <p:sp>
        <p:nvSpPr>
          <p:cNvPr id="39979" name="Rectangle 43"/>
          <p:cNvSpPr>
            <a:spLocks noChangeArrowheads="1"/>
          </p:cNvSpPr>
          <p:nvPr/>
        </p:nvSpPr>
        <p:spPr bwMode="auto">
          <a:xfrm>
            <a:off x="323528" y="1935163"/>
            <a:ext cx="2166938"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800" dirty="0">
                <a:ea typeface="宋体" panose="02010600030101010101" pitchFamily="2" charset="-122"/>
              </a:rPr>
              <a:t>需求曲线：</a:t>
            </a:r>
            <a:endParaRPr lang="zh-CN" sz="2800" dirty="0">
              <a:solidFill>
                <a:srgbClr val="0000FF"/>
              </a:solidFill>
              <a:ea typeface="宋体" panose="02010600030101010101" pitchFamily="2" charset="-122"/>
            </a:endParaRPr>
          </a:p>
        </p:txBody>
      </p:sp>
      <p:sp>
        <p:nvSpPr>
          <p:cNvPr id="39980" name="Rectangle 44"/>
          <p:cNvSpPr>
            <a:spLocks noChangeArrowheads="1"/>
          </p:cNvSpPr>
          <p:nvPr/>
        </p:nvSpPr>
        <p:spPr bwMode="auto">
          <a:xfrm>
            <a:off x="338138" y="3074169"/>
            <a:ext cx="1617662"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弹性；</a:t>
            </a:r>
            <a:endParaRPr lang="zh-CN" sz="2600" dirty="0">
              <a:solidFill>
                <a:srgbClr val="0000FF"/>
              </a:solidFill>
              <a:ea typeface="宋体" panose="02010600030101010101" pitchFamily="2" charset="-122"/>
            </a:endParaRPr>
          </a:p>
        </p:txBody>
      </p:sp>
      <p:sp>
        <p:nvSpPr>
          <p:cNvPr id="39981" name="Rectangle 45"/>
          <p:cNvSpPr>
            <a:spLocks noChangeArrowheads="1"/>
          </p:cNvSpPr>
          <p:nvPr/>
        </p:nvSpPr>
        <p:spPr bwMode="auto">
          <a:xfrm>
            <a:off x="2166492" y="2001170"/>
            <a:ext cx="28956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相对陡峭</a:t>
            </a:r>
            <a:endParaRPr lang="zh-CN" sz="2600" dirty="0">
              <a:solidFill>
                <a:srgbClr val="0000FF"/>
              </a:solidFill>
              <a:ea typeface="宋体" panose="02010600030101010101" pitchFamily="2" charset="-122"/>
            </a:endParaRPr>
          </a:p>
        </p:txBody>
      </p:sp>
      <p:sp>
        <p:nvSpPr>
          <p:cNvPr id="39982" name="Rectangle 46"/>
          <p:cNvSpPr>
            <a:spLocks noChangeArrowheads="1"/>
          </p:cNvSpPr>
          <p:nvPr/>
        </p:nvSpPr>
        <p:spPr bwMode="auto">
          <a:xfrm>
            <a:off x="3569957" y="2530203"/>
            <a:ext cx="262413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相对小</a:t>
            </a:r>
            <a:endParaRPr lang="zh-CN" sz="2600" dirty="0">
              <a:solidFill>
                <a:srgbClr val="0000FF"/>
              </a:solidFill>
              <a:ea typeface="宋体" panose="02010600030101010101" pitchFamily="2" charset="-122"/>
            </a:endParaRPr>
          </a:p>
        </p:txBody>
      </p:sp>
      <p:sp>
        <p:nvSpPr>
          <p:cNvPr id="39983" name="Rectangle 47"/>
          <p:cNvSpPr>
            <a:spLocks noChangeArrowheads="1"/>
          </p:cNvSpPr>
          <p:nvPr/>
        </p:nvSpPr>
        <p:spPr bwMode="auto">
          <a:xfrm>
            <a:off x="1250408" y="3102337"/>
            <a:ext cx="1831975"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en-US" altLang="zh-CN" sz="2600" dirty="0">
                <a:solidFill>
                  <a:srgbClr val="0000FF"/>
                </a:solidFill>
                <a:ea typeface="宋体" panose="02010600030101010101" pitchFamily="2" charset="-122"/>
              </a:rPr>
              <a:t>&lt; 1</a:t>
            </a:r>
            <a:endParaRPr lang="en-US" altLang="zh-CN" sz="2600" dirty="0">
              <a:solidFill>
                <a:srgbClr val="0000FF"/>
              </a:solidFill>
              <a:ea typeface="宋体" panose="02010600030101010101" pitchFamily="2" charset="-122"/>
            </a:endParaRPr>
          </a:p>
        </p:txBody>
      </p:sp>
      <p:sp>
        <p:nvSpPr>
          <p:cNvPr id="51" name="Rectangle 14"/>
          <p:cNvSpPr>
            <a:spLocks noChangeArrowheads="1"/>
          </p:cNvSpPr>
          <p:nvPr/>
        </p:nvSpPr>
        <p:spPr bwMode="auto">
          <a:xfrm>
            <a:off x="3358035" y="1191088"/>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ltLang="zh-CN" sz="2800" dirty="0">
                <a:latin typeface="Arial" panose="020B0604020202020204" pitchFamily="34" charset="0"/>
              </a:rPr>
              <a:t>ΔQ /Q</a:t>
            </a:r>
            <a:endParaRPr lang="en-US" altLang="zh-CN" sz="2800" dirty="0">
              <a:latin typeface="Arial" panose="020B0604020202020204" pitchFamily="34" charset="0"/>
            </a:endParaRPr>
          </a:p>
        </p:txBody>
      </p:sp>
      <p:sp>
        <p:nvSpPr>
          <p:cNvPr id="52" name="Rectangle 15"/>
          <p:cNvSpPr>
            <a:spLocks noChangeArrowheads="1"/>
          </p:cNvSpPr>
          <p:nvPr/>
        </p:nvSpPr>
        <p:spPr bwMode="auto">
          <a:xfrm>
            <a:off x="3281835" y="1572088"/>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2800" dirty="0">
                <a:latin typeface="Arial" panose="020B0604020202020204" pitchFamily="34" charset="0"/>
              </a:rPr>
              <a:t> </a:t>
            </a:r>
            <a:r>
              <a:rPr lang="en-US" altLang="zh-CN" sz="2800" dirty="0">
                <a:latin typeface="Arial" panose="020B0604020202020204" pitchFamily="34" charset="0"/>
              </a:rPr>
              <a:t>ΔP /P</a:t>
            </a:r>
            <a:endParaRPr lang="en-US" altLang="zh-CN" sz="2800" dirty="0">
              <a:latin typeface="Arial" panose="020B0604020202020204" pitchFamily="34" charset="0"/>
            </a:endParaRPr>
          </a:p>
        </p:txBody>
      </p:sp>
      <p:sp>
        <p:nvSpPr>
          <p:cNvPr id="53" name="Line 16"/>
          <p:cNvSpPr>
            <a:spLocks noChangeShapeType="1"/>
          </p:cNvSpPr>
          <p:nvPr/>
        </p:nvSpPr>
        <p:spPr bwMode="auto">
          <a:xfrm flipV="1">
            <a:off x="3234210" y="1657813"/>
            <a:ext cx="16764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4" name="矩形 53"/>
          <p:cNvSpPr/>
          <p:nvPr/>
        </p:nvSpPr>
        <p:spPr>
          <a:xfrm>
            <a:off x="73514" y="4380706"/>
            <a:ext cx="4185761" cy="461665"/>
          </a:xfrm>
          <a:prstGeom prst="rect">
            <a:avLst/>
          </a:prstGeom>
          <a:solidFill>
            <a:srgbClr val="FFFF00"/>
          </a:solidFill>
        </p:spPr>
        <p:txBody>
          <a:bodyPr wrap="none">
            <a:spAutoFit/>
          </a:bodyPr>
          <a:lstStyle/>
          <a:p>
            <a:pPr marL="457200" indent="-457200">
              <a:spcBef>
                <a:spcPct val="20000"/>
              </a:spcBef>
              <a:buClr>
                <a:srgbClr val="A50021"/>
              </a:buClr>
              <a:buSzPct val="75000"/>
              <a:buFont typeface="Wingdings" panose="05000000000000000000" pitchFamily="2" charset="2"/>
              <a:buNone/>
            </a:pPr>
            <a:r>
              <a:rPr lang="zh-CN" altLang="en-US" sz="2400" b="1" dirty="0">
                <a:solidFill>
                  <a:srgbClr val="0000FF"/>
                </a:solidFill>
                <a:latin typeface="Arial" panose="020B0604020202020204" pitchFamily="34" charset="0"/>
                <a:ea typeface="华文仿宋" panose="02010600040101010101" pitchFamily="2" charset="-122"/>
              </a:rPr>
              <a:t>如，生活必需品，粮食、蔬菜</a:t>
            </a:r>
            <a:endParaRPr lang="zh-CN" altLang="en-US" sz="2400" b="1" baseline="-25000" dirty="0">
              <a:solidFill>
                <a:srgbClr val="0000FF"/>
              </a:solidFill>
              <a:latin typeface="Arial" panose="020B0604020202020204" pitchFamily="34" charset="0"/>
              <a:ea typeface="华文仿宋" panose="02010600040101010101" pitchFamily="2"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977"/>
                                        </p:tgtEl>
                                        <p:attrNameLst>
                                          <p:attrName>style.visibility</p:attrName>
                                        </p:attrNameLst>
                                      </p:cBhvr>
                                      <p:to>
                                        <p:strVal val="visible"/>
                                      </p:to>
                                    </p:set>
                                    <p:animEffect transition="in" filter="dissolve">
                                      <p:cBhvr>
                                        <p:cTn id="7" dur="500"/>
                                        <p:tgtEl>
                                          <p:spTgt spid="3997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9967"/>
                                        </p:tgtEl>
                                        <p:attrNameLst>
                                          <p:attrName>style.visibility</p:attrName>
                                        </p:attrNameLst>
                                      </p:cBhvr>
                                      <p:to>
                                        <p:strVal val="visible"/>
                                      </p:to>
                                    </p:set>
                                    <p:animEffect transition="in" filter="dissolve">
                                      <p:cBhvr>
                                        <p:cTn id="10" dur="500"/>
                                        <p:tgtEl>
                                          <p:spTgt spid="39967"/>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39962"/>
                                        </p:tgtEl>
                                        <p:attrNameLst>
                                          <p:attrName>style.visibility</p:attrName>
                                        </p:attrNameLst>
                                      </p:cBhvr>
                                      <p:to>
                                        <p:strVal val="visible"/>
                                      </p:to>
                                    </p:set>
                                    <p:animEffect transition="in" filter="wipe(up)">
                                      <p:cBhvr>
                                        <p:cTn id="14" dur="500"/>
                                        <p:tgtEl>
                                          <p:spTgt spid="39962"/>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39958"/>
                                        </p:tgtEl>
                                        <p:attrNameLst>
                                          <p:attrName>style.visibility</p:attrName>
                                        </p:attrNameLst>
                                      </p:cBhvr>
                                      <p:to>
                                        <p:strVal val="visible"/>
                                      </p:to>
                                    </p:set>
                                    <p:animEffect transition="in" filter="wipe(left)">
                                      <p:cBhvr>
                                        <p:cTn id="18" dur="500"/>
                                        <p:tgtEl>
                                          <p:spTgt spid="39958"/>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9964"/>
                                        </p:tgtEl>
                                        <p:attrNameLst>
                                          <p:attrName>style.visibility</p:attrName>
                                        </p:attrNameLst>
                                      </p:cBhvr>
                                      <p:to>
                                        <p:strVal val="visible"/>
                                      </p:to>
                                    </p:set>
                                    <p:animEffect transition="in" filter="dissolve">
                                      <p:cBhvr>
                                        <p:cTn id="23" dur="500"/>
                                        <p:tgtEl>
                                          <p:spTgt spid="39964"/>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39966"/>
                                        </p:tgtEl>
                                        <p:attrNameLst>
                                          <p:attrName>style.visibility</p:attrName>
                                        </p:attrNameLst>
                                      </p:cBhvr>
                                      <p:to>
                                        <p:strVal val="visible"/>
                                      </p:to>
                                    </p:set>
                                    <p:animEffect transition="in" filter="dissolve">
                                      <p:cBhvr>
                                        <p:cTn id="26" dur="500"/>
                                        <p:tgtEl>
                                          <p:spTgt spid="39966"/>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39963"/>
                                        </p:tgtEl>
                                        <p:attrNameLst>
                                          <p:attrName>style.visibility</p:attrName>
                                        </p:attrNameLst>
                                      </p:cBhvr>
                                      <p:to>
                                        <p:strVal val="visible"/>
                                      </p:to>
                                    </p:set>
                                    <p:animEffect transition="in" filter="wipe(left)">
                                      <p:cBhvr>
                                        <p:cTn id="30" dur="500"/>
                                        <p:tgtEl>
                                          <p:spTgt spid="39963"/>
                                        </p:tgtEl>
                                      </p:cBhvr>
                                    </p:animEffect>
                                  </p:childTnLst>
                                </p:cTn>
                              </p:par>
                            </p:childTnLst>
                          </p:cTn>
                        </p:par>
                        <p:par>
                          <p:cTn id="31" fill="hold">
                            <p:stCondLst>
                              <p:cond delay="1000"/>
                            </p:stCondLst>
                            <p:childTnLst>
                              <p:par>
                                <p:cTn id="32" presetID="22" presetClass="entr" presetSubtype="1" fill="hold" nodeType="afterEffect">
                                  <p:stCondLst>
                                    <p:cond delay="0"/>
                                  </p:stCondLst>
                                  <p:childTnLst>
                                    <p:set>
                                      <p:cBhvr>
                                        <p:cTn id="33" dur="1" fill="hold">
                                          <p:stCondLst>
                                            <p:cond delay="0"/>
                                          </p:stCondLst>
                                        </p:cTn>
                                        <p:tgtEl>
                                          <p:spTgt spid="39955"/>
                                        </p:tgtEl>
                                        <p:attrNameLst>
                                          <p:attrName>style.visibility</p:attrName>
                                        </p:attrNameLst>
                                      </p:cBhvr>
                                      <p:to>
                                        <p:strVal val="visible"/>
                                      </p:to>
                                    </p:set>
                                    <p:animEffect transition="in" filter="wipe(up)">
                                      <p:cBhvr>
                                        <p:cTn id="34" dur="500"/>
                                        <p:tgtEl>
                                          <p:spTgt spid="39955"/>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9968"/>
                                        </p:tgtEl>
                                        <p:attrNameLst>
                                          <p:attrName>style.visibility</p:attrName>
                                        </p:attrNameLst>
                                      </p:cBhvr>
                                      <p:to>
                                        <p:strVal val="visible"/>
                                      </p:to>
                                    </p:set>
                                    <p:animEffect transition="in" filter="dissolve">
                                      <p:cBhvr>
                                        <p:cTn id="39" dur="500"/>
                                        <p:tgtEl>
                                          <p:spTgt spid="39968"/>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39983"/>
                                        </p:tgtEl>
                                        <p:attrNameLst>
                                          <p:attrName>style.visibility</p:attrName>
                                        </p:attrNameLst>
                                      </p:cBhvr>
                                      <p:to>
                                        <p:strVal val="visible"/>
                                      </p:to>
                                    </p:set>
                                    <p:animEffect transition="in" filter="dissolve">
                                      <p:cBhvr>
                                        <p:cTn id="42" dur="500"/>
                                        <p:tgtEl>
                                          <p:spTgt spid="3998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4"/>
                                        </p:tgtEl>
                                        <p:attrNameLst>
                                          <p:attrName>style.visibility</p:attrName>
                                        </p:attrNameLst>
                                      </p:cBhvr>
                                      <p:to>
                                        <p:strVal val="visible"/>
                                      </p:to>
                                    </p:set>
                                    <p:animEffect transition="in" filter="fade">
                                      <p:cBhvr>
                                        <p:cTn id="4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62" grpId="0" animBg="1"/>
      <p:bldP spid="39963" grpId="0" animBg="1"/>
      <p:bldP spid="39964" grpId="0" animBg="1" autoUpdateAnimBg="0"/>
      <p:bldP spid="39966" grpId="0" autoUpdateAnimBg="0"/>
      <p:bldP spid="39967" grpId="0" autoUpdateAnimBg="0"/>
      <p:bldP spid="39968" grpId="0" autoUpdateAnimBg="0"/>
      <p:bldP spid="39977" grpId="0" animBg="1" autoUpdateAnimBg="0"/>
      <p:bldP spid="39983" grpId="0" autoUpdateAnimBg="0"/>
      <p:bldP spid="54"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41986" name="Group 2"/>
          <p:cNvGrpSpPr/>
          <p:nvPr/>
        </p:nvGrpSpPr>
        <p:grpSpPr bwMode="auto">
          <a:xfrm>
            <a:off x="5900738" y="2038350"/>
            <a:ext cx="2128837" cy="2389188"/>
            <a:chOff x="0" y="0"/>
            <a:chExt cx="1477" cy="1505"/>
          </a:xfrm>
        </p:grpSpPr>
        <p:sp>
          <p:nvSpPr>
            <p:cNvPr id="41987" name="Arc 3"/>
            <p:cNvSpPr/>
            <p:nvPr/>
          </p:nvSpPr>
          <p:spPr bwMode="auto">
            <a:xfrm flipH="1" flipV="1">
              <a:off x="0" y="0"/>
              <a:ext cx="1477" cy="1344"/>
            </a:xfrm>
            <a:custGeom>
              <a:avLst/>
              <a:gdLst>
                <a:gd name="T0" fmla="*/ 2 w 21121"/>
                <a:gd name="T1" fmla="*/ 0 h 21063"/>
                <a:gd name="T2" fmla="*/ 7 w 21121"/>
                <a:gd name="T3" fmla="*/ 4 h 21063"/>
                <a:gd name="T4" fmla="*/ 0 w 21121"/>
                <a:gd name="T5" fmla="*/ 5 h 21063"/>
                <a:gd name="T6" fmla="*/ 0 60000 65536"/>
                <a:gd name="T7" fmla="*/ 0 60000 65536"/>
                <a:gd name="T8" fmla="*/ 0 60000 65536"/>
                <a:gd name="T9" fmla="*/ 0 w 21121"/>
                <a:gd name="T10" fmla="*/ 0 h 21063"/>
                <a:gd name="T11" fmla="*/ 21121 w 21121"/>
                <a:gd name="T12" fmla="*/ 21063 h 21063"/>
              </a:gdLst>
              <a:ahLst/>
              <a:cxnLst>
                <a:cxn ang="T6">
                  <a:pos x="T0" y="T1"/>
                </a:cxn>
                <a:cxn ang="T7">
                  <a:pos x="T2" y="T3"/>
                </a:cxn>
                <a:cxn ang="T8">
                  <a:pos x="T4" y="T5"/>
                </a:cxn>
              </a:cxnLst>
              <a:rect l="T9" t="T10" r="T11" b="T12"/>
              <a:pathLst>
                <a:path w="21121" h="21063" fill="none" extrusionOk="0">
                  <a:moveTo>
                    <a:pt x="4785" y="-1"/>
                  </a:moveTo>
                  <a:cubicBezTo>
                    <a:pt x="12985" y="1862"/>
                    <a:pt x="19359" y="8315"/>
                    <a:pt x="21120" y="16539"/>
                  </a:cubicBezTo>
                </a:path>
                <a:path w="21121" h="21063" stroke="0" extrusionOk="0">
                  <a:moveTo>
                    <a:pt x="4785" y="-1"/>
                  </a:moveTo>
                  <a:cubicBezTo>
                    <a:pt x="12985" y="1862"/>
                    <a:pt x="19359" y="8315"/>
                    <a:pt x="21120" y="16539"/>
                  </a:cubicBezTo>
                  <a:lnTo>
                    <a:pt x="0" y="21063"/>
                  </a:lnTo>
                  <a:close/>
                </a:path>
              </a:pathLst>
            </a:custGeom>
            <a:noFill/>
            <a:ln w="38100">
              <a:solidFill>
                <a:srgbClr val="003399"/>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sp>
          <p:nvSpPr>
            <p:cNvPr id="41988" name="Text Box 4"/>
            <p:cNvSpPr txBox="1">
              <a:spLocks noChangeArrowheads="1"/>
            </p:cNvSpPr>
            <p:nvPr/>
          </p:nvSpPr>
          <p:spPr bwMode="auto">
            <a:xfrm>
              <a:off x="1040" y="1217"/>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endParaRPr lang="en-US" altLang="zh-CN" sz="2400" b="1" i="1">
                <a:ea typeface="宋体" panose="02010600030101010101" pitchFamily="2" charset="-122"/>
              </a:endParaRPr>
            </a:p>
          </p:txBody>
        </p:sp>
      </p:grpSp>
      <p:sp>
        <p:nvSpPr>
          <p:cNvPr id="41989" name="Rectangle 5"/>
          <p:cNvSpPr>
            <a:spLocks noGrp="1" noChangeArrowheads="1"/>
          </p:cNvSpPr>
          <p:nvPr>
            <p:ph type="title" idx="4294967295"/>
          </p:nvPr>
        </p:nvSpPr>
        <p:spPr>
          <a:xfrm>
            <a:off x="2182813" y="261938"/>
            <a:ext cx="2821235" cy="619125"/>
          </a:xfr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0" scaled="1"/>
            <a:tileRect/>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r>
              <a:rPr lang="zh-CN" altLang="en-US" sz="2400" b="1" dirty="0">
                <a:solidFill>
                  <a:srgbClr val="C00000"/>
                </a:solidFill>
                <a:ea typeface="宋体" panose="02010600030101010101" pitchFamily="2" charset="-122"/>
              </a:rPr>
              <a:t>“</a:t>
            </a:r>
            <a:r>
              <a:rPr lang="en-US" altLang="zh-CN" sz="2400" b="1" dirty="0">
                <a:solidFill>
                  <a:srgbClr val="C00000"/>
                </a:solidFill>
                <a:ea typeface="宋体" panose="02010600030101010101" pitchFamily="2" charset="-122"/>
              </a:rPr>
              <a:t>3.</a:t>
            </a:r>
            <a:r>
              <a:rPr lang="zh-CN" altLang="en-US" sz="2400" b="1" dirty="0">
                <a:solidFill>
                  <a:srgbClr val="C00000"/>
                </a:solidFill>
                <a:ea typeface="宋体" panose="02010600030101010101" pitchFamily="2" charset="-122"/>
              </a:rPr>
              <a:t>单位弹性需求”</a:t>
            </a:r>
            <a:endParaRPr lang="zh-CN" altLang="en-US" sz="2400" b="1" dirty="0">
              <a:solidFill>
                <a:srgbClr val="C00000"/>
              </a:solidFill>
              <a:ea typeface="宋体" panose="02010600030101010101" pitchFamily="2" charset="-122"/>
            </a:endParaRPr>
          </a:p>
        </p:txBody>
      </p:sp>
      <p:grpSp>
        <p:nvGrpSpPr>
          <p:cNvPr id="41990" name="Group 6"/>
          <p:cNvGrpSpPr/>
          <p:nvPr/>
        </p:nvGrpSpPr>
        <p:grpSpPr bwMode="auto">
          <a:xfrm>
            <a:off x="4826000" y="2114550"/>
            <a:ext cx="3870325" cy="3060700"/>
            <a:chOff x="0" y="0"/>
            <a:chExt cx="2146" cy="1792"/>
          </a:xfrm>
        </p:grpSpPr>
        <p:grpSp>
          <p:nvGrpSpPr>
            <p:cNvPr id="41991" name="Group 7"/>
            <p:cNvGrpSpPr/>
            <p:nvPr/>
          </p:nvGrpSpPr>
          <p:grpSpPr bwMode="auto">
            <a:xfrm>
              <a:off x="195" y="261"/>
              <a:ext cx="1661" cy="1413"/>
              <a:chOff x="0" y="0"/>
              <a:chExt cx="2116" cy="2027"/>
            </a:xfrm>
          </p:grpSpPr>
          <p:sp>
            <p:nvSpPr>
              <p:cNvPr id="41992" name="Line 8"/>
              <p:cNvSpPr>
                <a:spLocks noChangeShapeType="1"/>
              </p:cNvSpPr>
              <p:nvPr/>
            </p:nvSpPr>
            <p:spPr bwMode="auto">
              <a:xfrm>
                <a:off x="4" y="0"/>
                <a:ext cx="0" cy="2025"/>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41993" name="Line 9"/>
              <p:cNvSpPr>
                <a:spLocks noChangeShapeType="1"/>
              </p:cNvSpPr>
              <p:nvPr/>
            </p:nvSpPr>
            <p:spPr bwMode="auto">
              <a:xfrm>
                <a:off x="0" y="2027"/>
                <a:ext cx="21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41994" name="Text Box 10"/>
            <p:cNvSpPr txBox="1">
              <a:spLocks noChangeArrowheads="1"/>
            </p:cNvSpPr>
            <p:nvPr/>
          </p:nvSpPr>
          <p:spPr bwMode="auto">
            <a:xfrm>
              <a:off x="0" y="0"/>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P</a:t>
              </a:r>
              <a:endParaRPr lang="en-US" altLang="zh-CN" sz="2400" b="1" i="1">
                <a:ea typeface="宋体" panose="02010600030101010101" pitchFamily="2" charset="-122"/>
              </a:endParaRPr>
            </a:p>
          </p:txBody>
        </p:sp>
        <p:sp>
          <p:nvSpPr>
            <p:cNvPr id="41995" name="Text Box 11"/>
            <p:cNvSpPr txBox="1">
              <a:spLocks noChangeArrowheads="1"/>
            </p:cNvSpPr>
            <p:nvPr/>
          </p:nvSpPr>
          <p:spPr bwMode="auto">
            <a:xfrm>
              <a:off x="1759" y="1524"/>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endParaRPr lang="en-US" altLang="zh-CN" sz="2400" b="1" i="1">
                <a:ea typeface="宋体" panose="02010600030101010101" pitchFamily="2" charset="-122"/>
              </a:endParaRPr>
            </a:p>
          </p:txBody>
        </p:sp>
      </p:grpSp>
      <p:grpSp>
        <p:nvGrpSpPr>
          <p:cNvPr id="41996" name="Group 12"/>
          <p:cNvGrpSpPr/>
          <p:nvPr/>
        </p:nvGrpSpPr>
        <p:grpSpPr bwMode="auto">
          <a:xfrm>
            <a:off x="4567238" y="3019425"/>
            <a:ext cx="1943100" cy="2386013"/>
            <a:chOff x="0" y="0"/>
            <a:chExt cx="1224" cy="1503"/>
          </a:xfrm>
        </p:grpSpPr>
        <p:sp>
          <p:nvSpPr>
            <p:cNvPr id="41997" name="Text Box 13"/>
            <p:cNvSpPr txBox="1">
              <a:spLocks noChangeArrowheads="1"/>
            </p:cNvSpPr>
            <p:nvPr/>
          </p:nvSpPr>
          <p:spPr bwMode="auto">
            <a:xfrm>
              <a:off x="854" y="1215"/>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sp>
          <p:nvSpPr>
            <p:cNvPr id="41998" name="Text Box 14"/>
            <p:cNvSpPr txBox="1">
              <a:spLocks noChangeArrowheads="1"/>
            </p:cNvSpPr>
            <p:nvPr/>
          </p:nvSpPr>
          <p:spPr bwMode="auto">
            <a:xfrm>
              <a:off x="0" y="0"/>
              <a:ext cx="3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grpSp>
          <p:nvGrpSpPr>
            <p:cNvPr id="41999" name="Group 15"/>
            <p:cNvGrpSpPr/>
            <p:nvPr/>
          </p:nvGrpSpPr>
          <p:grpSpPr bwMode="auto">
            <a:xfrm>
              <a:off x="388" y="145"/>
              <a:ext cx="662" cy="1079"/>
              <a:chOff x="0" y="0"/>
              <a:chExt cx="662" cy="1178"/>
            </a:xfrm>
          </p:grpSpPr>
          <p:sp>
            <p:nvSpPr>
              <p:cNvPr id="42000" name="Line 16"/>
              <p:cNvSpPr>
                <a:spLocks noChangeShapeType="1"/>
              </p:cNvSpPr>
              <p:nvPr/>
            </p:nvSpPr>
            <p:spPr bwMode="auto">
              <a:xfrm>
                <a:off x="655" y="2"/>
                <a:ext cx="0" cy="1176"/>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42001" name="Line 17"/>
              <p:cNvSpPr>
                <a:spLocks noChangeShapeType="1"/>
              </p:cNvSpPr>
              <p:nvPr/>
            </p:nvSpPr>
            <p:spPr bwMode="auto">
              <a:xfrm>
                <a:off x="0" y="0"/>
                <a:ext cx="662" cy="0"/>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grpSp>
        <p:sp>
          <p:nvSpPr>
            <p:cNvPr id="42002" name="Oval 18"/>
            <p:cNvSpPr>
              <a:spLocks noChangeArrowheads="1"/>
            </p:cNvSpPr>
            <p:nvPr/>
          </p:nvSpPr>
          <p:spPr bwMode="auto">
            <a:xfrm>
              <a:off x="996" y="101"/>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grpSp>
        <p:nvGrpSpPr>
          <p:cNvPr id="42003" name="Group 19"/>
          <p:cNvGrpSpPr/>
          <p:nvPr/>
        </p:nvGrpSpPr>
        <p:grpSpPr bwMode="auto">
          <a:xfrm>
            <a:off x="6635750" y="3916363"/>
            <a:ext cx="547688" cy="1492250"/>
            <a:chOff x="0" y="0"/>
            <a:chExt cx="345" cy="940"/>
          </a:xfrm>
        </p:grpSpPr>
        <p:sp>
          <p:nvSpPr>
            <p:cNvPr id="42004" name="Text Box 20"/>
            <p:cNvSpPr txBox="1">
              <a:spLocks noChangeArrowheads="1"/>
            </p:cNvSpPr>
            <p:nvPr/>
          </p:nvSpPr>
          <p:spPr bwMode="auto">
            <a:xfrm>
              <a:off x="0" y="652"/>
              <a:ext cx="3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2</a:t>
              </a:r>
              <a:endParaRPr lang="en-US" altLang="zh-CN" sz="2400" b="1" baseline="-25000">
                <a:ea typeface="宋体" panose="02010600030101010101" pitchFamily="2" charset="-122"/>
              </a:endParaRPr>
            </a:p>
          </p:txBody>
        </p:sp>
        <p:sp>
          <p:nvSpPr>
            <p:cNvPr id="42005" name="Line 21"/>
            <p:cNvSpPr>
              <a:spLocks noChangeShapeType="1"/>
            </p:cNvSpPr>
            <p:nvPr/>
          </p:nvSpPr>
          <p:spPr bwMode="auto">
            <a:xfrm>
              <a:off x="171" y="0"/>
              <a:ext cx="0" cy="654"/>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grpSp>
      <p:grpSp>
        <p:nvGrpSpPr>
          <p:cNvPr id="42006" name="Group 22"/>
          <p:cNvGrpSpPr/>
          <p:nvPr/>
        </p:nvGrpSpPr>
        <p:grpSpPr bwMode="auto">
          <a:xfrm>
            <a:off x="4560888" y="3706813"/>
            <a:ext cx="2411412" cy="457200"/>
            <a:chOff x="0" y="0"/>
            <a:chExt cx="1519" cy="288"/>
          </a:xfrm>
        </p:grpSpPr>
        <p:sp>
          <p:nvSpPr>
            <p:cNvPr id="42007" name="Text Box 23"/>
            <p:cNvSpPr txBox="1">
              <a:spLocks noChangeArrowheads="1"/>
            </p:cNvSpPr>
            <p:nvPr/>
          </p:nvSpPr>
          <p:spPr bwMode="auto">
            <a:xfrm>
              <a:off x="0" y="0"/>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2</a:t>
              </a:r>
              <a:endParaRPr lang="en-US" altLang="zh-CN" sz="2400" b="1" baseline="-25000">
                <a:ea typeface="宋体" panose="02010600030101010101" pitchFamily="2" charset="-122"/>
              </a:endParaRPr>
            </a:p>
          </p:txBody>
        </p:sp>
        <p:sp>
          <p:nvSpPr>
            <p:cNvPr id="42008" name="Line 24"/>
            <p:cNvSpPr>
              <a:spLocks noChangeShapeType="1"/>
            </p:cNvSpPr>
            <p:nvPr/>
          </p:nvSpPr>
          <p:spPr bwMode="auto">
            <a:xfrm flipV="1">
              <a:off x="391" y="128"/>
              <a:ext cx="1087" cy="0"/>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42009" name="Oval 25"/>
            <p:cNvSpPr>
              <a:spLocks noChangeArrowheads="1"/>
            </p:cNvSpPr>
            <p:nvPr/>
          </p:nvSpPr>
          <p:spPr bwMode="auto">
            <a:xfrm>
              <a:off x="1431" y="84"/>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42010" name="Line 26"/>
          <p:cNvSpPr>
            <a:spLocks noChangeShapeType="1"/>
          </p:cNvSpPr>
          <p:nvPr/>
        </p:nvSpPr>
        <p:spPr bwMode="auto">
          <a:xfrm rot="10800000" flipH="1" flipV="1">
            <a:off x="5313363" y="3263900"/>
            <a:ext cx="0" cy="657225"/>
          </a:xfrm>
          <a:prstGeom prst="line">
            <a:avLst/>
          </a:prstGeom>
          <a:noFill/>
          <a:ln w="50800">
            <a:solidFill>
              <a:srgbClr val="FF6600"/>
            </a:solidFill>
            <a:rou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42011" name="Text Box 27"/>
          <p:cNvSpPr txBox="1">
            <a:spLocks noChangeArrowheads="1"/>
          </p:cNvSpPr>
          <p:nvPr/>
        </p:nvSpPr>
        <p:spPr bwMode="auto">
          <a:xfrm>
            <a:off x="6381750" y="5581650"/>
            <a:ext cx="2251075" cy="8223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a:ea typeface="宋体" panose="02010600030101010101" pitchFamily="2" charset="-122"/>
              </a:rPr>
              <a:t>需求量上升10%</a:t>
            </a:r>
            <a:endParaRPr lang="zh-CN" sz="2400">
              <a:ea typeface="宋体" panose="02010600030101010101" pitchFamily="2" charset="-122"/>
            </a:endParaRPr>
          </a:p>
        </p:txBody>
      </p:sp>
      <p:sp>
        <p:nvSpPr>
          <p:cNvPr id="42012" name="FlagCount" hidden="1">
            <a:hlinkClick r:id="rId1"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endParaRPr lang="en-US" altLang="zh-CN" sz="1400" b="1">
              <a:latin typeface="Tahoma" panose="020B0604030504040204" pitchFamily="34" charset="0"/>
              <a:ea typeface="宋体" panose="02010600030101010101" pitchFamily="2" charset="-122"/>
            </a:endParaRPr>
          </a:p>
        </p:txBody>
      </p:sp>
      <p:sp>
        <p:nvSpPr>
          <p:cNvPr id="42013" name="Text Box 29"/>
          <p:cNvSpPr txBox="1">
            <a:spLocks noChangeArrowheads="1"/>
          </p:cNvSpPr>
          <p:nvPr/>
        </p:nvSpPr>
        <p:spPr bwMode="auto">
          <a:xfrm>
            <a:off x="6057900" y="1079773"/>
            <a:ext cx="11715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a:solidFill>
                  <a:srgbClr val="009900"/>
                </a:solidFill>
                <a:ea typeface="宋体" panose="02010600030101010101" pitchFamily="2" charset="-122"/>
              </a:rPr>
              <a:t>10%</a:t>
            </a:r>
            <a:endParaRPr lang="en-US" altLang="zh-CN" sz="2500" b="1" i="1" baseline="30000">
              <a:solidFill>
                <a:srgbClr val="009900"/>
              </a:solidFill>
              <a:ea typeface="宋体" panose="02010600030101010101" pitchFamily="2" charset="-122"/>
            </a:endParaRPr>
          </a:p>
        </p:txBody>
      </p:sp>
      <p:sp>
        <p:nvSpPr>
          <p:cNvPr id="42014" name="Text Box 30"/>
          <p:cNvSpPr txBox="1">
            <a:spLocks noChangeArrowheads="1"/>
          </p:cNvSpPr>
          <p:nvPr/>
        </p:nvSpPr>
        <p:spPr bwMode="auto">
          <a:xfrm>
            <a:off x="5940152" y="1587773"/>
            <a:ext cx="11715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a:solidFill>
                  <a:srgbClr val="FF6600"/>
                </a:solidFill>
                <a:ea typeface="宋体" panose="02010600030101010101" pitchFamily="2" charset="-122"/>
              </a:rPr>
              <a:t>10%</a:t>
            </a:r>
            <a:endParaRPr lang="en-US" altLang="zh-CN" sz="2500" b="1" i="1" baseline="30000">
              <a:solidFill>
                <a:srgbClr val="FF6600"/>
              </a:solidFill>
              <a:ea typeface="宋体" panose="02010600030101010101" pitchFamily="2" charset="-122"/>
            </a:endParaRPr>
          </a:p>
        </p:txBody>
      </p:sp>
      <p:sp>
        <p:nvSpPr>
          <p:cNvPr id="42015" name="Text Box 31"/>
          <p:cNvSpPr txBox="1">
            <a:spLocks noChangeArrowheads="1"/>
          </p:cNvSpPr>
          <p:nvPr/>
        </p:nvSpPr>
        <p:spPr bwMode="auto">
          <a:xfrm>
            <a:off x="7078390" y="1319485"/>
            <a:ext cx="6826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a:solidFill>
                  <a:srgbClr val="0000FF"/>
                </a:solidFill>
                <a:ea typeface="宋体" panose="02010600030101010101" pitchFamily="2" charset="-122"/>
              </a:rPr>
              <a:t>= 1</a:t>
            </a:r>
            <a:endParaRPr lang="en-US" altLang="zh-CN" sz="2600">
              <a:solidFill>
                <a:srgbClr val="0000FF"/>
              </a:solidFill>
              <a:ea typeface="宋体" panose="02010600030101010101" pitchFamily="2" charset="-122"/>
            </a:endParaRPr>
          </a:p>
        </p:txBody>
      </p:sp>
      <p:grpSp>
        <p:nvGrpSpPr>
          <p:cNvPr id="42016" name="Group 32"/>
          <p:cNvGrpSpPr/>
          <p:nvPr/>
        </p:nvGrpSpPr>
        <p:grpSpPr bwMode="auto">
          <a:xfrm>
            <a:off x="2614614" y="1270273"/>
            <a:ext cx="4524376" cy="541338"/>
            <a:chOff x="1190" y="118"/>
            <a:chExt cx="2850" cy="341"/>
          </a:xfrm>
        </p:grpSpPr>
        <p:sp>
          <p:nvSpPr>
            <p:cNvPr id="42018" name="Text Box 34"/>
            <p:cNvSpPr txBox="1">
              <a:spLocks noChangeArrowheads="1"/>
            </p:cNvSpPr>
            <p:nvPr/>
          </p:nvSpPr>
          <p:spPr bwMode="auto">
            <a:xfrm>
              <a:off x="1190" y="118"/>
              <a:ext cx="1209"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dirty="0"/>
                <a:t>e</a:t>
              </a:r>
              <a:r>
                <a:rPr lang="en-US" altLang="zh-CN" sz="2400" baseline="-26000" dirty="0"/>
                <a:t>d</a:t>
              </a:r>
              <a:r>
                <a:rPr lang="en-US" altLang="zh-CN" sz="2600" dirty="0">
                  <a:ea typeface="宋体" panose="02010600030101010101" pitchFamily="2" charset="-122"/>
                </a:rPr>
                <a:t>=</a:t>
              </a:r>
              <a:endParaRPr lang="zh-CN" altLang="zh-CN" sz="2400" baseline="-26000" dirty="0"/>
            </a:p>
          </p:txBody>
        </p:sp>
        <p:sp>
          <p:nvSpPr>
            <p:cNvPr id="42022" name="Text Box 38"/>
            <p:cNvSpPr txBox="1">
              <a:spLocks noChangeArrowheads="1"/>
            </p:cNvSpPr>
            <p:nvPr/>
          </p:nvSpPr>
          <p:spPr bwMode="auto">
            <a:xfrm>
              <a:off x="3092" y="151"/>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dirty="0">
                  <a:ea typeface="宋体" panose="02010600030101010101" pitchFamily="2" charset="-122"/>
                </a:rPr>
                <a:t>=</a:t>
              </a:r>
              <a:endParaRPr lang="en-US" altLang="zh-CN" sz="2600" dirty="0">
                <a:ea typeface="宋体" panose="02010600030101010101" pitchFamily="2" charset="-122"/>
              </a:endParaRPr>
            </a:p>
          </p:txBody>
        </p:sp>
        <p:sp>
          <p:nvSpPr>
            <p:cNvPr id="42023" name="Line 39"/>
            <p:cNvSpPr>
              <a:spLocks noChangeShapeType="1"/>
            </p:cNvSpPr>
            <p:nvPr/>
          </p:nvSpPr>
          <p:spPr bwMode="auto">
            <a:xfrm>
              <a:off x="3424" y="309"/>
              <a:ext cx="6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42024" name="Line 40"/>
          <p:cNvSpPr>
            <a:spLocks noChangeShapeType="1"/>
          </p:cNvSpPr>
          <p:nvPr/>
        </p:nvSpPr>
        <p:spPr bwMode="auto">
          <a:xfrm rot="5400000" flipH="1" flipV="1">
            <a:off x="6569076" y="4503737"/>
            <a:ext cx="0" cy="657225"/>
          </a:xfrm>
          <a:prstGeom prst="line">
            <a:avLst/>
          </a:prstGeom>
          <a:noFill/>
          <a:ln w="50800">
            <a:solidFill>
              <a:srgbClr val="009900"/>
            </a:solidFill>
            <a:rou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42025" name="Text Box 41"/>
          <p:cNvSpPr txBox="1">
            <a:spLocks noChangeArrowheads="1"/>
          </p:cNvSpPr>
          <p:nvPr/>
        </p:nvSpPr>
        <p:spPr bwMode="auto">
          <a:xfrm>
            <a:off x="3579813" y="4633913"/>
            <a:ext cx="1203325" cy="822325"/>
          </a:xfrm>
          <a:prstGeom prst="rect">
            <a:avLst/>
          </a:prstGeom>
          <a:solidFill>
            <a:srgbClr val="FF9900">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a:ea typeface="宋体" panose="02010600030101010101" pitchFamily="2" charset="-122"/>
              </a:rPr>
              <a:t>价格下降10%</a:t>
            </a:r>
            <a:endParaRPr lang="zh-CN" sz="2400">
              <a:ea typeface="宋体" panose="02010600030101010101" pitchFamily="2" charset="-122"/>
            </a:endParaRPr>
          </a:p>
        </p:txBody>
      </p:sp>
      <p:sp>
        <p:nvSpPr>
          <p:cNvPr id="42026" name="Rectangle 42"/>
          <p:cNvSpPr>
            <a:spLocks noChangeArrowheads="1"/>
          </p:cNvSpPr>
          <p:nvPr/>
        </p:nvSpPr>
        <p:spPr bwMode="auto">
          <a:xfrm>
            <a:off x="281062" y="2420888"/>
            <a:ext cx="3660775" cy="116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消费者的价格敏感度：</a:t>
            </a:r>
            <a:endParaRPr lang="zh-CN" sz="2600" dirty="0">
              <a:solidFill>
                <a:srgbClr val="0000FF"/>
              </a:solidFill>
              <a:ea typeface="宋体" panose="02010600030101010101" pitchFamily="2" charset="-122"/>
            </a:endParaRPr>
          </a:p>
        </p:txBody>
      </p:sp>
      <p:sp>
        <p:nvSpPr>
          <p:cNvPr id="42027" name="Rectangle 43"/>
          <p:cNvSpPr>
            <a:spLocks noChangeArrowheads="1"/>
          </p:cNvSpPr>
          <p:nvPr/>
        </p:nvSpPr>
        <p:spPr bwMode="auto">
          <a:xfrm>
            <a:off x="323528" y="3009081"/>
            <a:ext cx="1617663"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弹性：</a:t>
            </a:r>
            <a:endParaRPr lang="zh-CN" sz="2600" dirty="0">
              <a:solidFill>
                <a:srgbClr val="0000FF"/>
              </a:solidFill>
              <a:ea typeface="宋体" panose="02010600030101010101" pitchFamily="2" charset="-122"/>
            </a:endParaRPr>
          </a:p>
        </p:txBody>
      </p:sp>
      <p:sp>
        <p:nvSpPr>
          <p:cNvPr id="42028" name="Rectangle 44"/>
          <p:cNvSpPr>
            <a:spLocks noChangeArrowheads="1"/>
          </p:cNvSpPr>
          <p:nvPr/>
        </p:nvSpPr>
        <p:spPr bwMode="auto">
          <a:xfrm>
            <a:off x="3460031" y="2436074"/>
            <a:ext cx="262413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中等</a:t>
            </a:r>
            <a:endParaRPr lang="zh-CN" sz="2600" dirty="0">
              <a:solidFill>
                <a:srgbClr val="0000FF"/>
              </a:solidFill>
              <a:ea typeface="宋体" panose="02010600030101010101" pitchFamily="2" charset="-122"/>
            </a:endParaRPr>
          </a:p>
        </p:txBody>
      </p:sp>
      <p:sp>
        <p:nvSpPr>
          <p:cNvPr id="42029" name="Rectangle 45"/>
          <p:cNvSpPr>
            <a:spLocks noChangeArrowheads="1"/>
          </p:cNvSpPr>
          <p:nvPr/>
        </p:nvSpPr>
        <p:spPr bwMode="auto">
          <a:xfrm>
            <a:off x="1154229" y="2996952"/>
            <a:ext cx="1831975"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en-US" altLang="zh-CN" sz="2600" dirty="0">
                <a:solidFill>
                  <a:srgbClr val="0000FF"/>
                </a:solidFill>
                <a:ea typeface="宋体" panose="02010600030101010101" pitchFamily="2" charset="-122"/>
              </a:rPr>
              <a:t>1</a:t>
            </a:r>
            <a:endParaRPr lang="en-US" altLang="zh-CN" sz="2600" dirty="0">
              <a:solidFill>
                <a:srgbClr val="0000FF"/>
              </a:solidFill>
              <a:ea typeface="宋体" panose="02010600030101010101" pitchFamily="2" charset="-122"/>
            </a:endParaRPr>
          </a:p>
        </p:txBody>
      </p:sp>
      <p:sp>
        <p:nvSpPr>
          <p:cNvPr id="42030" name="Rectangle 46"/>
          <p:cNvSpPr>
            <a:spLocks noChangeArrowheads="1"/>
          </p:cNvSpPr>
          <p:nvPr/>
        </p:nvSpPr>
        <p:spPr bwMode="auto">
          <a:xfrm>
            <a:off x="365125" y="1905000"/>
            <a:ext cx="243681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需求曲线：</a:t>
            </a:r>
            <a:endParaRPr lang="zh-CN" sz="2600" dirty="0">
              <a:solidFill>
                <a:srgbClr val="0000FF"/>
              </a:solidFill>
              <a:ea typeface="宋体" panose="02010600030101010101" pitchFamily="2" charset="-122"/>
            </a:endParaRPr>
          </a:p>
        </p:txBody>
      </p:sp>
      <p:sp>
        <p:nvSpPr>
          <p:cNvPr id="42031" name="Rectangle 47"/>
          <p:cNvSpPr>
            <a:spLocks noChangeArrowheads="1"/>
          </p:cNvSpPr>
          <p:nvPr/>
        </p:nvSpPr>
        <p:spPr bwMode="auto">
          <a:xfrm>
            <a:off x="2063750" y="1928303"/>
            <a:ext cx="3500438"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中等斜率</a:t>
            </a:r>
            <a:endParaRPr lang="zh-CN" sz="2600" dirty="0">
              <a:solidFill>
                <a:srgbClr val="0000FF"/>
              </a:solidFill>
              <a:ea typeface="宋体" panose="02010600030101010101" pitchFamily="2" charset="-122"/>
            </a:endParaRPr>
          </a:p>
        </p:txBody>
      </p:sp>
      <p:sp>
        <p:nvSpPr>
          <p:cNvPr id="50" name="Rectangle 14"/>
          <p:cNvSpPr>
            <a:spLocks noChangeArrowheads="1"/>
          </p:cNvSpPr>
          <p:nvPr/>
        </p:nvSpPr>
        <p:spPr bwMode="auto">
          <a:xfrm>
            <a:off x="4026768" y="1102768"/>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ltLang="zh-CN" sz="2800" dirty="0">
                <a:latin typeface="Arial" panose="020B0604020202020204" pitchFamily="34" charset="0"/>
              </a:rPr>
              <a:t>ΔQ /Q</a:t>
            </a:r>
            <a:endParaRPr lang="en-US" altLang="zh-CN" sz="2800" dirty="0">
              <a:latin typeface="Arial" panose="020B0604020202020204" pitchFamily="34" charset="0"/>
            </a:endParaRPr>
          </a:p>
        </p:txBody>
      </p:sp>
      <p:sp>
        <p:nvSpPr>
          <p:cNvPr id="51" name="Rectangle 15"/>
          <p:cNvSpPr>
            <a:spLocks noChangeArrowheads="1"/>
          </p:cNvSpPr>
          <p:nvPr/>
        </p:nvSpPr>
        <p:spPr bwMode="auto">
          <a:xfrm>
            <a:off x="3950568" y="1483768"/>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2800" dirty="0">
                <a:latin typeface="Arial" panose="020B0604020202020204" pitchFamily="34" charset="0"/>
              </a:rPr>
              <a:t> </a:t>
            </a:r>
            <a:r>
              <a:rPr lang="en-US" altLang="zh-CN" sz="2800" dirty="0">
                <a:latin typeface="Arial" panose="020B0604020202020204" pitchFamily="34" charset="0"/>
              </a:rPr>
              <a:t>ΔP /P</a:t>
            </a:r>
            <a:endParaRPr lang="en-US" altLang="zh-CN" sz="2800" dirty="0">
              <a:latin typeface="Arial" panose="020B0604020202020204" pitchFamily="34" charset="0"/>
            </a:endParaRPr>
          </a:p>
        </p:txBody>
      </p:sp>
      <p:sp>
        <p:nvSpPr>
          <p:cNvPr id="52" name="Line 16"/>
          <p:cNvSpPr>
            <a:spLocks noChangeShapeType="1"/>
          </p:cNvSpPr>
          <p:nvPr/>
        </p:nvSpPr>
        <p:spPr bwMode="auto">
          <a:xfrm flipV="1">
            <a:off x="3902943" y="1569493"/>
            <a:ext cx="16764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2025"/>
                                        </p:tgtEl>
                                        <p:attrNameLst>
                                          <p:attrName>style.visibility</p:attrName>
                                        </p:attrNameLst>
                                      </p:cBhvr>
                                      <p:to>
                                        <p:strVal val="visible"/>
                                      </p:to>
                                    </p:set>
                                    <p:animEffect transition="in" filter="dissolve">
                                      <p:cBhvr>
                                        <p:cTn id="7" dur="500"/>
                                        <p:tgtEl>
                                          <p:spTgt spid="4202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2014"/>
                                        </p:tgtEl>
                                        <p:attrNameLst>
                                          <p:attrName>style.visibility</p:attrName>
                                        </p:attrNameLst>
                                      </p:cBhvr>
                                      <p:to>
                                        <p:strVal val="visible"/>
                                      </p:to>
                                    </p:set>
                                    <p:animEffect transition="in" filter="dissolve">
                                      <p:cBhvr>
                                        <p:cTn id="10" dur="500"/>
                                        <p:tgtEl>
                                          <p:spTgt spid="42014"/>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42010"/>
                                        </p:tgtEl>
                                        <p:attrNameLst>
                                          <p:attrName>style.visibility</p:attrName>
                                        </p:attrNameLst>
                                      </p:cBhvr>
                                      <p:to>
                                        <p:strVal val="visible"/>
                                      </p:to>
                                    </p:set>
                                    <p:animEffect transition="in" filter="wipe(up)">
                                      <p:cBhvr>
                                        <p:cTn id="14" dur="500"/>
                                        <p:tgtEl>
                                          <p:spTgt spid="42010"/>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42006"/>
                                        </p:tgtEl>
                                        <p:attrNameLst>
                                          <p:attrName>style.visibility</p:attrName>
                                        </p:attrNameLst>
                                      </p:cBhvr>
                                      <p:to>
                                        <p:strVal val="visible"/>
                                      </p:to>
                                    </p:set>
                                    <p:animEffect transition="in" filter="wipe(left)">
                                      <p:cBhvr>
                                        <p:cTn id="18" dur="500"/>
                                        <p:tgtEl>
                                          <p:spTgt spid="42006"/>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42011"/>
                                        </p:tgtEl>
                                        <p:attrNameLst>
                                          <p:attrName>style.visibility</p:attrName>
                                        </p:attrNameLst>
                                      </p:cBhvr>
                                      <p:to>
                                        <p:strVal val="visible"/>
                                      </p:to>
                                    </p:set>
                                    <p:animEffect transition="in" filter="dissolve">
                                      <p:cBhvr>
                                        <p:cTn id="23" dur="500"/>
                                        <p:tgtEl>
                                          <p:spTgt spid="42011"/>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42013"/>
                                        </p:tgtEl>
                                        <p:attrNameLst>
                                          <p:attrName>style.visibility</p:attrName>
                                        </p:attrNameLst>
                                      </p:cBhvr>
                                      <p:to>
                                        <p:strVal val="visible"/>
                                      </p:to>
                                    </p:set>
                                    <p:animEffect transition="in" filter="dissolve">
                                      <p:cBhvr>
                                        <p:cTn id="26" dur="500"/>
                                        <p:tgtEl>
                                          <p:spTgt spid="42013"/>
                                        </p:tgtEl>
                                      </p:cBhvr>
                                    </p:animEffect>
                                  </p:childTnLst>
                                </p:cTn>
                              </p:par>
                            </p:childTnLst>
                          </p:cTn>
                        </p:par>
                        <p:par>
                          <p:cTn id="27" fill="hold">
                            <p:stCondLst>
                              <p:cond delay="500"/>
                            </p:stCondLst>
                            <p:childTnLst>
                              <p:par>
                                <p:cTn id="28" presetID="22" presetClass="entr" presetSubtype="1" fill="hold" nodeType="afterEffect">
                                  <p:stCondLst>
                                    <p:cond delay="0"/>
                                  </p:stCondLst>
                                  <p:childTnLst>
                                    <p:set>
                                      <p:cBhvr>
                                        <p:cTn id="29" dur="1" fill="hold">
                                          <p:stCondLst>
                                            <p:cond delay="0"/>
                                          </p:stCondLst>
                                        </p:cTn>
                                        <p:tgtEl>
                                          <p:spTgt spid="42003"/>
                                        </p:tgtEl>
                                        <p:attrNameLst>
                                          <p:attrName>style.visibility</p:attrName>
                                        </p:attrNameLst>
                                      </p:cBhvr>
                                      <p:to>
                                        <p:strVal val="visible"/>
                                      </p:to>
                                    </p:set>
                                    <p:animEffect transition="in" filter="wipe(up)">
                                      <p:cBhvr>
                                        <p:cTn id="30" dur="500"/>
                                        <p:tgtEl>
                                          <p:spTgt spid="42003"/>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42024"/>
                                        </p:tgtEl>
                                        <p:attrNameLst>
                                          <p:attrName>style.visibility</p:attrName>
                                        </p:attrNameLst>
                                      </p:cBhvr>
                                      <p:to>
                                        <p:strVal val="visible"/>
                                      </p:to>
                                    </p:set>
                                    <p:animEffect transition="in" filter="wipe(left)">
                                      <p:cBhvr>
                                        <p:cTn id="33" dur="500"/>
                                        <p:tgtEl>
                                          <p:spTgt spid="42024"/>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42015"/>
                                        </p:tgtEl>
                                        <p:attrNameLst>
                                          <p:attrName>style.visibility</p:attrName>
                                        </p:attrNameLst>
                                      </p:cBhvr>
                                      <p:to>
                                        <p:strVal val="visible"/>
                                      </p:to>
                                    </p:set>
                                    <p:animEffect transition="in" filter="dissolve">
                                      <p:cBhvr>
                                        <p:cTn id="38" dur="500"/>
                                        <p:tgtEl>
                                          <p:spTgt spid="42015"/>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42029"/>
                                        </p:tgtEl>
                                        <p:attrNameLst>
                                          <p:attrName>style.visibility</p:attrName>
                                        </p:attrNameLst>
                                      </p:cBhvr>
                                      <p:to>
                                        <p:strVal val="visible"/>
                                      </p:to>
                                    </p:set>
                                    <p:animEffect transition="in" filter="dissolve">
                                      <p:cBhvr>
                                        <p:cTn id="41" dur="500"/>
                                        <p:tgtEl>
                                          <p:spTgt spid="42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10" grpId="0" animBg="1"/>
      <p:bldP spid="42011" grpId="0" animBg="1" autoUpdateAnimBg="0"/>
      <p:bldP spid="42013" grpId="0" autoUpdateAnimBg="0"/>
      <p:bldP spid="42014" grpId="0" autoUpdateAnimBg="0"/>
      <p:bldP spid="42015" grpId="0" autoUpdateAnimBg="0"/>
      <p:bldP spid="42024" grpId="0" animBg="1"/>
      <p:bldP spid="42025" grpId="0" animBg="1" autoUpdateAnimBg="0"/>
      <p:bldP spid="42029"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44034" name="Group 2"/>
          <p:cNvGrpSpPr/>
          <p:nvPr/>
        </p:nvGrpSpPr>
        <p:grpSpPr bwMode="auto">
          <a:xfrm>
            <a:off x="5726113" y="1814513"/>
            <a:ext cx="2686050" cy="2390775"/>
            <a:chOff x="0" y="0"/>
            <a:chExt cx="1713" cy="1506"/>
          </a:xfrm>
        </p:grpSpPr>
        <p:sp>
          <p:nvSpPr>
            <p:cNvPr id="44035" name="Arc 3"/>
            <p:cNvSpPr/>
            <p:nvPr/>
          </p:nvSpPr>
          <p:spPr bwMode="auto">
            <a:xfrm flipH="1" flipV="1">
              <a:off x="0" y="0"/>
              <a:ext cx="1713" cy="1355"/>
            </a:xfrm>
            <a:custGeom>
              <a:avLst/>
              <a:gdLst>
                <a:gd name="T0" fmla="*/ 3 w 19777"/>
                <a:gd name="T1" fmla="*/ 0 h 21238"/>
                <a:gd name="T2" fmla="*/ 13 w 19777"/>
                <a:gd name="T3" fmla="*/ 3 h 21238"/>
                <a:gd name="T4" fmla="*/ 0 w 19777"/>
                <a:gd name="T5" fmla="*/ 5 h 21238"/>
                <a:gd name="T6" fmla="*/ 0 60000 65536"/>
                <a:gd name="T7" fmla="*/ 0 60000 65536"/>
                <a:gd name="T8" fmla="*/ 0 60000 65536"/>
                <a:gd name="T9" fmla="*/ 0 w 19777"/>
                <a:gd name="T10" fmla="*/ 0 h 21238"/>
                <a:gd name="T11" fmla="*/ 19777 w 19777"/>
                <a:gd name="T12" fmla="*/ 21238 h 21238"/>
              </a:gdLst>
              <a:ahLst/>
              <a:cxnLst>
                <a:cxn ang="T6">
                  <a:pos x="T0" y="T1"/>
                </a:cxn>
                <a:cxn ang="T7">
                  <a:pos x="T2" y="T3"/>
                </a:cxn>
                <a:cxn ang="T8">
                  <a:pos x="T4" y="T5"/>
                </a:cxn>
              </a:cxnLst>
              <a:rect l="T9" t="T10" r="T11" b="T12"/>
              <a:pathLst>
                <a:path w="19777" h="21238" fill="none" extrusionOk="0">
                  <a:moveTo>
                    <a:pt x="3937" y="0"/>
                  </a:moveTo>
                  <a:cubicBezTo>
                    <a:pt x="10970" y="1303"/>
                    <a:pt x="16901" y="6004"/>
                    <a:pt x="19777" y="12552"/>
                  </a:cubicBezTo>
                </a:path>
                <a:path w="19777" h="21238" stroke="0" extrusionOk="0">
                  <a:moveTo>
                    <a:pt x="3937" y="0"/>
                  </a:moveTo>
                  <a:cubicBezTo>
                    <a:pt x="10970" y="1303"/>
                    <a:pt x="16901" y="6004"/>
                    <a:pt x="19777" y="12552"/>
                  </a:cubicBezTo>
                  <a:lnTo>
                    <a:pt x="0" y="21238"/>
                  </a:lnTo>
                  <a:close/>
                </a:path>
              </a:pathLst>
            </a:custGeom>
            <a:noFill/>
            <a:ln w="38100">
              <a:solidFill>
                <a:srgbClr val="003399"/>
              </a:solidFill>
              <a:miter lim="800000"/>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sp>
          <p:nvSpPr>
            <p:cNvPr id="44036" name="Text Box 4"/>
            <p:cNvSpPr txBox="1">
              <a:spLocks noChangeArrowheads="1"/>
            </p:cNvSpPr>
            <p:nvPr/>
          </p:nvSpPr>
          <p:spPr bwMode="auto">
            <a:xfrm>
              <a:off x="1266" y="1218"/>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endParaRPr lang="en-US" altLang="zh-CN" sz="2400" b="1" i="1">
                <a:ea typeface="宋体" panose="02010600030101010101" pitchFamily="2" charset="-122"/>
              </a:endParaRPr>
            </a:p>
          </p:txBody>
        </p:sp>
      </p:grpSp>
      <p:sp>
        <p:nvSpPr>
          <p:cNvPr id="44037" name="Rectangle 5"/>
          <p:cNvSpPr>
            <a:spLocks noGrp="1" noChangeArrowheads="1"/>
          </p:cNvSpPr>
          <p:nvPr>
            <p:ph type="title" idx="4294967295"/>
          </p:nvPr>
        </p:nvSpPr>
        <p:spPr>
          <a:xfrm>
            <a:off x="2883183" y="298524"/>
            <a:ext cx="3848507" cy="619125"/>
          </a:xfr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0" scaled="1"/>
            <a:tileRect/>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r>
              <a:rPr lang="en-US" altLang="zh-CN" sz="2400" b="1" dirty="0">
                <a:solidFill>
                  <a:srgbClr val="C00000"/>
                </a:solidFill>
                <a:ea typeface="宋体" panose="02010600030101010101" pitchFamily="2" charset="-122"/>
              </a:rPr>
              <a:t>4.</a:t>
            </a:r>
            <a:r>
              <a:rPr lang="zh-CN" altLang="en-US" sz="2400" b="1" dirty="0">
                <a:solidFill>
                  <a:srgbClr val="C00000"/>
                </a:solidFill>
                <a:ea typeface="宋体" panose="02010600030101010101" pitchFamily="2" charset="-122"/>
              </a:rPr>
              <a:t>“富有弹性的需求”</a:t>
            </a:r>
            <a:endParaRPr lang="zh-CN" altLang="en-US" sz="2400" b="1" dirty="0">
              <a:solidFill>
                <a:srgbClr val="C00000"/>
              </a:solidFill>
              <a:ea typeface="宋体" panose="02010600030101010101" pitchFamily="2" charset="-122"/>
            </a:endParaRPr>
          </a:p>
        </p:txBody>
      </p:sp>
      <p:grpSp>
        <p:nvGrpSpPr>
          <p:cNvPr id="44038" name="Group 6"/>
          <p:cNvGrpSpPr/>
          <p:nvPr/>
        </p:nvGrpSpPr>
        <p:grpSpPr bwMode="auto">
          <a:xfrm>
            <a:off x="4860032" y="2060848"/>
            <a:ext cx="3870325" cy="3060700"/>
            <a:chOff x="0" y="0"/>
            <a:chExt cx="2146" cy="1792"/>
          </a:xfrm>
        </p:grpSpPr>
        <p:grpSp>
          <p:nvGrpSpPr>
            <p:cNvPr id="44039" name="Group 7"/>
            <p:cNvGrpSpPr/>
            <p:nvPr/>
          </p:nvGrpSpPr>
          <p:grpSpPr bwMode="auto">
            <a:xfrm>
              <a:off x="195" y="261"/>
              <a:ext cx="1661" cy="1413"/>
              <a:chOff x="0" y="0"/>
              <a:chExt cx="2116" cy="2027"/>
            </a:xfrm>
          </p:grpSpPr>
          <p:sp>
            <p:nvSpPr>
              <p:cNvPr id="44040" name="Line 8"/>
              <p:cNvSpPr>
                <a:spLocks noChangeShapeType="1"/>
              </p:cNvSpPr>
              <p:nvPr/>
            </p:nvSpPr>
            <p:spPr bwMode="auto">
              <a:xfrm>
                <a:off x="4" y="0"/>
                <a:ext cx="0" cy="2025"/>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44041" name="Line 9"/>
              <p:cNvSpPr>
                <a:spLocks noChangeShapeType="1"/>
              </p:cNvSpPr>
              <p:nvPr/>
            </p:nvSpPr>
            <p:spPr bwMode="auto">
              <a:xfrm>
                <a:off x="0" y="2027"/>
                <a:ext cx="21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44042" name="Text Box 10"/>
            <p:cNvSpPr txBox="1">
              <a:spLocks noChangeArrowheads="1"/>
            </p:cNvSpPr>
            <p:nvPr/>
          </p:nvSpPr>
          <p:spPr bwMode="auto">
            <a:xfrm>
              <a:off x="0" y="0"/>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P</a:t>
              </a:r>
              <a:endParaRPr lang="en-US" altLang="zh-CN" sz="2400" b="1" i="1">
                <a:ea typeface="宋体" panose="02010600030101010101" pitchFamily="2" charset="-122"/>
              </a:endParaRPr>
            </a:p>
          </p:txBody>
        </p:sp>
        <p:sp>
          <p:nvSpPr>
            <p:cNvPr id="44043" name="Text Box 11"/>
            <p:cNvSpPr txBox="1">
              <a:spLocks noChangeArrowheads="1"/>
            </p:cNvSpPr>
            <p:nvPr/>
          </p:nvSpPr>
          <p:spPr bwMode="auto">
            <a:xfrm>
              <a:off x="1759" y="1524"/>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endParaRPr lang="en-US" altLang="zh-CN" sz="2400" b="1" i="1">
                <a:ea typeface="宋体" panose="02010600030101010101" pitchFamily="2" charset="-122"/>
              </a:endParaRPr>
            </a:p>
          </p:txBody>
        </p:sp>
      </p:grpSp>
      <p:grpSp>
        <p:nvGrpSpPr>
          <p:cNvPr id="44044" name="Group 12"/>
          <p:cNvGrpSpPr/>
          <p:nvPr/>
        </p:nvGrpSpPr>
        <p:grpSpPr bwMode="auto">
          <a:xfrm>
            <a:off x="4567238" y="3019425"/>
            <a:ext cx="1943100" cy="2386013"/>
            <a:chOff x="0" y="0"/>
            <a:chExt cx="1224" cy="1503"/>
          </a:xfrm>
        </p:grpSpPr>
        <p:sp>
          <p:nvSpPr>
            <p:cNvPr id="44045" name="Text Box 13"/>
            <p:cNvSpPr txBox="1">
              <a:spLocks noChangeArrowheads="1"/>
            </p:cNvSpPr>
            <p:nvPr/>
          </p:nvSpPr>
          <p:spPr bwMode="auto">
            <a:xfrm>
              <a:off x="854" y="1215"/>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sp>
          <p:nvSpPr>
            <p:cNvPr id="44046" name="Text Box 14"/>
            <p:cNvSpPr txBox="1">
              <a:spLocks noChangeArrowheads="1"/>
            </p:cNvSpPr>
            <p:nvPr/>
          </p:nvSpPr>
          <p:spPr bwMode="auto">
            <a:xfrm>
              <a:off x="0" y="0"/>
              <a:ext cx="3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grpSp>
          <p:nvGrpSpPr>
            <p:cNvPr id="44047" name="Group 15"/>
            <p:cNvGrpSpPr/>
            <p:nvPr/>
          </p:nvGrpSpPr>
          <p:grpSpPr bwMode="auto">
            <a:xfrm>
              <a:off x="388" y="145"/>
              <a:ext cx="662" cy="1079"/>
              <a:chOff x="0" y="0"/>
              <a:chExt cx="662" cy="1178"/>
            </a:xfrm>
          </p:grpSpPr>
          <p:sp>
            <p:nvSpPr>
              <p:cNvPr id="44048" name="Line 16"/>
              <p:cNvSpPr>
                <a:spLocks noChangeShapeType="1"/>
              </p:cNvSpPr>
              <p:nvPr/>
            </p:nvSpPr>
            <p:spPr bwMode="auto">
              <a:xfrm>
                <a:off x="655" y="2"/>
                <a:ext cx="0" cy="1176"/>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44049" name="Line 17"/>
              <p:cNvSpPr>
                <a:spLocks noChangeShapeType="1"/>
              </p:cNvSpPr>
              <p:nvPr/>
            </p:nvSpPr>
            <p:spPr bwMode="auto">
              <a:xfrm>
                <a:off x="0" y="0"/>
                <a:ext cx="662" cy="0"/>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grpSp>
        <p:sp>
          <p:nvSpPr>
            <p:cNvPr id="44050" name="Oval 18"/>
            <p:cNvSpPr>
              <a:spLocks noChangeArrowheads="1"/>
            </p:cNvSpPr>
            <p:nvPr/>
          </p:nvSpPr>
          <p:spPr bwMode="auto">
            <a:xfrm>
              <a:off x="996" y="101"/>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grpSp>
        <p:nvGrpSpPr>
          <p:cNvPr id="44051" name="Group 19"/>
          <p:cNvGrpSpPr/>
          <p:nvPr/>
        </p:nvGrpSpPr>
        <p:grpSpPr bwMode="auto">
          <a:xfrm>
            <a:off x="7280275" y="3916363"/>
            <a:ext cx="547688" cy="1492250"/>
            <a:chOff x="0" y="0"/>
            <a:chExt cx="345" cy="940"/>
          </a:xfrm>
        </p:grpSpPr>
        <p:sp>
          <p:nvSpPr>
            <p:cNvPr id="44052" name="Text Box 20"/>
            <p:cNvSpPr txBox="1">
              <a:spLocks noChangeArrowheads="1"/>
            </p:cNvSpPr>
            <p:nvPr/>
          </p:nvSpPr>
          <p:spPr bwMode="auto">
            <a:xfrm>
              <a:off x="0" y="652"/>
              <a:ext cx="3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2</a:t>
              </a:r>
              <a:endParaRPr lang="en-US" altLang="zh-CN" sz="2400" b="1" baseline="-25000">
                <a:ea typeface="宋体" panose="02010600030101010101" pitchFamily="2" charset="-122"/>
              </a:endParaRPr>
            </a:p>
          </p:txBody>
        </p:sp>
        <p:sp>
          <p:nvSpPr>
            <p:cNvPr id="44053" name="Line 21"/>
            <p:cNvSpPr>
              <a:spLocks noChangeShapeType="1"/>
            </p:cNvSpPr>
            <p:nvPr/>
          </p:nvSpPr>
          <p:spPr bwMode="auto">
            <a:xfrm>
              <a:off x="171" y="0"/>
              <a:ext cx="0" cy="654"/>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grpSp>
      <p:grpSp>
        <p:nvGrpSpPr>
          <p:cNvPr id="44054" name="Group 22"/>
          <p:cNvGrpSpPr/>
          <p:nvPr/>
        </p:nvGrpSpPr>
        <p:grpSpPr bwMode="auto">
          <a:xfrm>
            <a:off x="4560888" y="3706813"/>
            <a:ext cx="3060700" cy="457200"/>
            <a:chOff x="0" y="0"/>
            <a:chExt cx="1928" cy="288"/>
          </a:xfrm>
        </p:grpSpPr>
        <p:sp>
          <p:nvSpPr>
            <p:cNvPr id="44055" name="Text Box 23"/>
            <p:cNvSpPr txBox="1">
              <a:spLocks noChangeArrowheads="1"/>
            </p:cNvSpPr>
            <p:nvPr/>
          </p:nvSpPr>
          <p:spPr bwMode="auto">
            <a:xfrm>
              <a:off x="0" y="0"/>
              <a:ext cx="3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2</a:t>
              </a:r>
              <a:endParaRPr lang="en-US" altLang="zh-CN" sz="2400" b="1" baseline="-25000">
                <a:ea typeface="宋体" panose="02010600030101010101" pitchFamily="2" charset="-122"/>
              </a:endParaRPr>
            </a:p>
          </p:txBody>
        </p:sp>
        <p:sp>
          <p:nvSpPr>
            <p:cNvPr id="44056" name="Line 24"/>
            <p:cNvSpPr>
              <a:spLocks noChangeShapeType="1"/>
            </p:cNvSpPr>
            <p:nvPr/>
          </p:nvSpPr>
          <p:spPr bwMode="auto">
            <a:xfrm>
              <a:off x="391" y="128"/>
              <a:ext cx="1490" cy="0"/>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44057" name="Oval 25"/>
            <p:cNvSpPr>
              <a:spLocks noChangeArrowheads="1"/>
            </p:cNvSpPr>
            <p:nvPr/>
          </p:nvSpPr>
          <p:spPr bwMode="auto">
            <a:xfrm>
              <a:off x="1840" y="84"/>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44058" name="Line 26"/>
          <p:cNvSpPr>
            <a:spLocks noChangeShapeType="1"/>
          </p:cNvSpPr>
          <p:nvPr/>
        </p:nvSpPr>
        <p:spPr bwMode="auto">
          <a:xfrm rot="10800000" flipH="1" flipV="1">
            <a:off x="5313363" y="3252788"/>
            <a:ext cx="0" cy="657225"/>
          </a:xfrm>
          <a:prstGeom prst="line">
            <a:avLst/>
          </a:prstGeom>
          <a:noFill/>
          <a:ln w="50800">
            <a:solidFill>
              <a:srgbClr val="FF6600"/>
            </a:solidFill>
            <a:rou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44059" name="Line 27"/>
          <p:cNvSpPr>
            <a:spLocks noChangeShapeType="1"/>
          </p:cNvSpPr>
          <p:nvPr/>
        </p:nvSpPr>
        <p:spPr bwMode="auto">
          <a:xfrm rot="16200000">
            <a:off x="6892132" y="4180681"/>
            <a:ext cx="0" cy="1300163"/>
          </a:xfrm>
          <a:prstGeom prst="line">
            <a:avLst/>
          </a:prstGeom>
          <a:noFill/>
          <a:ln w="50800">
            <a:solidFill>
              <a:srgbClr val="009900"/>
            </a:solidFill>
            <a:rou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44060" name="Text Box 28"/>
          <p:cNvSpPr txBox="1">
            <a:spLocks noChangeArrowheads="1"/>
          </p:cNvSpPr>
          <p:nvPr/>
        </p:nvSpPr>
        <p:spPr bwMode="auto">
          <a:xfrm>
            <a:off x="5849938" y="5548313"/>
            <a:ext cx="2166937" cy="823912"/>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a:ea typeface="宋体" panose="02010600030101010101" pitchFamily="2" charset="-122"/>
              </a:rPr>
              <a:t>需求量增加超过 10%</a:t>
            </a:r>
            <a:endParaRPr lang="zh-CN" sz="2400">
              <a:ea typeface="宋体" panose="02010600030101010101" pitchFamily="2" charset="-122"/>
            </a:endParaRPr>
          </a:p>
        </p:txBody>
      </p:sp>
      <p:sp>
        <p:nvSpPr>
          <p:cNvPr id="44061" name="FlagCount" hidden="1">
            <a:hlinkClick r:id="rId1"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endParaRPr lang="en-US" altLang="zh-CN" sz="1400" b="1">
              <a:latin typeface="Tahoma" panose="020B0604030504040204" pitchFamily="34" charset="0"/>
              <a:ea typeface="宋体" panose="02010600030101010101" pitchFamily="2" charset="-122"/>
            </a:endParaRPr>
          </a:p>
        </p:txBody>
      </p:sp>
      <p:sp>
        <p:nvSpPr>
          <p:cNvPr id="44062" name="Text Box 30"/>
          <p:cNvSpPr txBox="1">
            <a:spLocks noChangeArrowheads="1"/>
          </p:cNvSpPr>
          <p:nvPr/>
        </p:nvSpPr>
        <p:spPr bwMode="auto">
          <a:xfrm>
            <a:off x="6057900" y="1079773"/>
            <a:ext cx="11715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a:solidFill>
                  <a:srgbClr val="009900"/>
                </a:solidFill>
                <a:ea typeface="宋体" panose="02010600030101010101" pitchFamily="2" charset="-122"/>
              </a:rPr>
              <a:t>&gt; 10%</a:t>
            </a:r>
            <a:endParaRPr lang="en-US" altLang="zh-CN" sz="2500" b="1" i="1" baseline="30000">
              <a:solidFill>
                <a:srgbClr val="009900"/>
              </a:solidFill>
              <a:ea typeface="宋体" panose="02010600030101010101" pitchFamily="2" charset="-122"/>
            </a:endParaRPr>
          </a:p>
        </p:txBody>
      </p:sp>
      <p:sp>
        <p:nvSpPr>
          <p:cNvPr id="44063" name="Text Box 31"/>
          <p:cNvSpPr txBox="1">
            <a:spLocks noChangeArrowheads="1"/>
          </p:cNvSpPr>
          <p:nvPr/>
        </p:nvSpPr>
        <p:spPr bwMode="auto">
          <a:xfrm>
            <a:off x="6064250" y="1587773"/>
            <a:ext cx="11715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a:solidFill>
                  <a:srgbClr val="FF6600"/>
                </a:solidFill>
                <a:ea typeface="宋体" panose="02010600030101010101" pitchFamily="2" charset="-122"/>
              </a:rPr>
              <a:t>10%</a:t>
            </a:r>
            <a:endParaRPr lang="en-US" altLang="zh-CN" sz="2500" b="1" i="1" baseline="30000">
              <a:solidFill>
                <a:srgbClr val="FF6600"/>
              </a:solidFill>
              <a:ea typeface="宋体" panose="02010600030101010101" pitchFamily="2" charset="-122"/>
            </a:endParaRPr>
          </a:p>
        </p:txBody>
      </p:sp>
      <p:sp>
        <p:nvSpPr>
          <p:cNvPr id="44064" name="Text Box 32"/>
          <p:cNvSpPr txBox="1">
            <a:spLocks noChangeArrowheads="1"/>
          </p:cNvSpPr>
          <p:nvPr/>
        </p:nvSpPr>
        <p:spPr bwMode="auto">
          <a:xfrm>
            <a:off x="7202488" y="1319485"/>
            <a:ext cx="6826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a:solidFill>
                  <a:srgbClr val="0000FF"/>
                </a:solidFill>
                <a:ea typeface="宋体" panose="02010600030101010101" pitchFamily="2" charset="-122"/>
              </a:rPr>
              <a:t>&gt; 1</a:t>
            </a:r>
            <a:endParaRPr lang="en-US" altLang="zh-CN" sz="2600">
              <a:solidFill>
                <a:srgbClr val="0000FF"/>
              </a:solidFill>
              <a:ea typeface="宋体" panose="02010600030101010101" pitchFamily="2" charset="-122"/>
            </a:endParaRPr>
          </a:p>
        </p:txBody>
      </p:sp>
      <p:grpSp>
        <p:nvGrpSpPr>
          <p:cNvPr id="44065" name="Group 33"/>
          <p:cNvGrpSpPr/>
          <p:nvPr/>
        </p:nvGrpSpPr>
        <p:grpSpPr bwMode="auto">
          <a:xfrm>
            <a:off x="2859088" y="1322661"/>
            <a:ext cx="4279900" cy="492125"/>
            <a:chOff x="1344" y="151"/>
            <a:chExt cx="2696" cy="310"/>
          </a:xfrm>
        </p:grpSpPr>
        <p:sp>
          <p:nvSpPr>
            <p:cNvPr id="44067" name="Text Box 35"/>
            <p:cNvSpPr txBox="1">
              <a:spLocks noChangeArrowheads="1"/>
            </p:cNvSpPr>
            <p:nvPr/>
          </p:nvSpPr>
          <p:spPr bwMode="auto">
            <a:xfrm>
              <a:off x="1344" y="153"/>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a:ea typeface="宋体" panose="02010600030101010101" pitchFamily="2" charset="-122"/>
                </a:rPr>
                <a:t>=</a:t>
              </a:r>
              <a:endParaRPr lang="en-US" altLang="zh-CN" sz="2600">
                <a:ea typeface="宋体" panose="02010600030101010101" pitchFamily="2" charset="-122"/>
              </a:endParaRPr>
            </a:p>
          </p:txBody>
        </p:sp>
        <p:sp>
          <p:nvSpPr>
            <p:cNvPr id="44071" name="Text Box 39"/>
            <p:cNvSpPr txBox="1">
              <a:spLocks noChangeArrowheads="1"/>
            </p:cNvSpPr>
            <p:nvPr/>
          </p:nvSpPr>
          <p:spPr bwMode="auto">
            <a:xfrm>
              <a:off x="3092" y="151"/>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a:ea typeface="宋体" panose="02010600030101010101" pitchFamily="2" charset="-122"/>
                </a:rPr>
                <a:t>=</a:t>
              </a:r>
              <a:endParaRPr lang="en-US" altLang="zh-CN" sz="2600">
                <a:ea typeface="宋体" panose="02010600030101010101" pitchFamily="2" charset="-122"/>
              </a:endParaRPr>
            </a:p>
          </p:txBody>
        </p:sp>
        <p:sp>
          <p:nvSpPr>
            <p:cNvPr id="44072" name="Line 40"/>
            <p:cNvSpPr>
              <a:spLocks noChangeShapeType="1"/>
            </p:cNvSpPr>
            <p:nvPr/>
          </p:nvSpPr>
          <p:spPr bwMode="auto">
            <a:xfrm>
              <a:off x="3424" y="309"/>
              <a:ext cx="6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44073" name="Text Box 41"/>
          <p:cNvSpPr txBox="1">
            <a:spLocks noChangeArrowheads="1"/>
          </p:cNvSpPr>
          <p:nvPr/>
        </p:nvSpPr>
        <p:spPr bwMode="auto">
          <a:xfrm>
            <a:off x="3415006" y="3227621"/>
            <a:ext cx="1203325" cy="822325"/>
          </a:xfrm>
          <a:prstGeom prst="rect">
            <a:avLst/>
          </a:prstGeom>
          <a:solidFill>
            <a:srgbClr val="FF9900">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dirty="0">
                <a:ea typeface="宋体" panose="02010600030101010101" pitchFamily="2" charset="-122"/>
              </a:rPr>
              <a:t>价格下降10%</a:t>
            </a:r>
            <a:endParaRPr lang="zh-CN" sz="2400" dirty="0">
              <a:ea typeface="宋体" panose="02010600030101010101" pitchFamily="2" charset="-122"/>
            </a:endParaRPr>
          </a:p>
        </p:txBody>
      </p:sp>
      <p:sp>
        <p:nvSpPr>
          <p:cNvPr id="44074" name="Rectangle 42"/>
          <p:cNvSpPr>
            <a:spLocks noChangeArrowheads="1"/>
          </p:cNvSpPr>
          <p:nvPr/>
        </p:nvSpPr>
        <p:spPr bwMode="auto">
          <a:xfrm>
            <a:off x="284237" y="2636912"/>
            <a:ext cx="349567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消费者的价格敏感度：</a:t>
            </a:r>
            <a:endParaRPr lang="zh-CN" sz="2600" dirty="0">
              <a:solidFill>
                <a:srgbClr val="0000FF"/>
              </a:solidFill>
              <a:ea typeface="宋体" panose="02010600030101010101" pitchFamily="2" charset="-122"/>
            </a:endParaRPr>
          </a:p>
        </p:txBody>
      </p:sp>
      <p:sp>
        <p:nvSpPr>
          <p:cNvPr id="44075" name="Rectangle 43"/>
          <p:cNvSpPr>
            <a:spLocks noChangeArrowheads="1"/>
          </p:cNvSpPr>
          <p:nvPr/>
        </p:nvSpPr>
        <p:spPr bwMode="auto">
          <a:xfrm>
            <a:off x="365125" y="1963738"/>
            <a:ext cx="1927225"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a:ea typeface="宋体" panose="02010600030101010101" pitchFamily="2" charset="-122"/>
              </a:rPr>
              <a:t>需求曲线：</a:t>
            </a:r>
            <a:endParaRPr lang="zh-CN" sz="2600">
              <a:solidFill>
                <a:srgbClr val="0000FF"/>
              </a:solidFill>
              <a:ea typeface="宋体" panose="02010600030101010101" pitchFamily="2" charset="-122"/>
            </a:endParaRPr>
          </a:p>
        </p:txBody>
      </p:sp>
      <p:sp>
        <p:nvSpPr>
          <p:cNvPr id="44076" name="Rectangle 44"/>
          <p:cNvSpPr>
            <a:spLocks noChangeArrowheads="1"/>
          </p:cNvSpPr>
          <p:nvPr/>
        </p:nvSpPr>
        <p:spPr bwMode="auto">
          <a:xfrm>
            <a:off x="323528" y="3312805"/>
            <a:ext cx="1616075"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a:ea typeface="宋体" panose="02010600030101010101" pitchFamily="2" charset="-122"/>
              </a:rPr>
              <a:t>弹性：</a:t>
            </a:r>
            <a:endParaRPr lang="zh-CN" sz="2600">
              <a:solidFill>
                <a:srgbClr val="0000FF"/>
              </a:solidFill>
              <a:ea typeface="宋体" panose="02010600030101010101" pitchFamily="2" charset="-122"/>
            </a:endParaRPr>
          </a:p>
        </p:txBody>
      </p:sp>
      <p:sp>
        <p:nvSpPr>
          <p:cNvPr id="44077" name="Rectangle 45"/>
          <p:cNvSpPr>
            <a:spLocks noChangeArrowheads="1"/>
          </p:cNvSpPr>
          <p:nvPr/>
        </p:nvSpPr>
        <p:spPr bwMode="auto">
          <a:xfrm>
            <a:off x="1823611" y="1951310"/>
            <a:ext cx="28956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相对平坦</a:t>
            </a:r>
            <a:endParaRPr lang="zh-CN" sz="2600" dirty="0">
              <a:solidFill>
                <a:srgbClr val="0000FF"/>
              </a:solidFill>
              <a:ea typeface="宋体" panose="02010600030101010101" pitchFamily="2" charset="-122"/>
            </a:endParaRPr>
          </a:p>
        </p:txBody>
      </p:sp>
      <p:sp>
        <p:nvSpPr>
          <p:cNvPr id="44078" name="Rectangle 46"/>
          <p:cNvSpPr>
            <a:spLocks noChangeArrowheads="1"/>
          </p:cNvSpPr>
          <p:nvPr/>
        </p:nvSpPr>
        <p:spPr bwMode="auto">
          <a:xfrm>
            <a:off x="3313113" y="2659823"/>
            <a:ext cx="262413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相对敏感</a:t>
            </a:r>
            <a:endParaRPr lang="zh-CN" sz="2600" dirty="0">
              <a:solidFill>
                <a:srgbClr val="0000FF"/>
              </a:solidFill>
              <a:ea typeface="宋体" panose="02010600030101010101" pitchFamily="2" charset="-122"/>
            </a:endParaRPr>
          </a:p>
        </p:txBody>
      </p:sp>
      <p:sp>
        <p:nvSpPr>
          <p:cNvPr id="44079" name="Rectangle 47"/>
          <p:cNvSpPr>
            <a:spLocks noChangeArrowheads="1"/>
          </p:cNvSpPr>
          <p:nvPr/>
        </p:nvSpPr>
        <p:spPr bwMode="auto">
          <a:xfrm>
            <a:off x="1328416" y="3285430"/>
            <a:ext cx="1831975"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en-US" altLang="zh-CN" sz="2600" dirty="0">
                <a:solidFill>
                  <a:srgbClr val="0000FF"/>
                </a:solidFill>
                <a:ea typeface="宋体" panose="02010600030101010101" pitchFamily="2" charset="-122"/>
              </a:rPr>
              <a:t>&gt; 1</a:t>
            </a:r>
            <a:endParaRPr lang="en-US" altLang="zh-CN" sz="2600" dirty="0">
              <a:solidFill>
                <a:srgbClr val="0000FF"/>
              </a:solidFill>
              <a:ea typeface="宋体" panose="02010600030101010101" pitchFamily="2" charset="-122"/>
            </a:endParaRPr>
          </a:p>
        </p:txBody>
      </p:sp>
      <p:sp>
        <p:nvSpPr>
          <p:cNvPr id="53" name="Rectangle 14"/>
          <p:cNvSpPr>
            <a:spLocks noChangeArrowheads="1"/>
          </p:cNvSpPr>
          <p:nvPr/>
        </p:nvSpPr>
        <p:spPr bwMode="auto">
          <a:xfrm>
            <a:off x="3383218" y="1109415"/>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ltLang="zh-CN" sz="2800" dirty="0">
                <a:latin typeface="Arial" panose="020B0604020202020204" pitchFamily="34" charset="0"/>
              </a:rPr>
              <a:t>ΔQ /Q</a:t>
            </a:r>
            <a:endParaRPr lang="en-US" altLang="zh-CN" sz="2800" dirty="0">
              <a:latin typeface="Arial" panose="020B0604020202020204" pitchFamily="34" charset="0"/>
            </a:endParaRPr>
          </a:p>
        </p:txBody>
      </p:sp>
      <p:sp>
        <p:nvSpPr>
          <p:cNvPr id="54" name="Rectangle 15"/>
          <p:cNvSpPr>
            <a:spLocks noChangeArrowheads="1"/>
          </p:cNvSpPr>
          <p:nvPr/>
        </p:nvSpPr>
        <p:spPr bwMode="auto">
          <a:xfrm>
            <a:off x="3381376" y="1532211"/>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2800" dirty="0">
                <a:latin typeface="Arial" panose="020B0604020202020204" pitchFamily="34" charset="0"/>
              </a:rPr>
              <a:t> </a:t>
            </a:r>
            <a:r>
              <a:rPr lang="en-US" altLang="zh-CN" sz="2800" dirty="0">
                <a:latin typeface="Arial" panose="020B0604020202020204" pitchFamily="34" charset="0"/>
              </a:rPr>
              <a:t>ΔP /P</a:t>
            </a:r>
            <a:endParaRPr lang="en-US" altLang="zh-CN" sz="2800" dirty="0">
              <a:latin typeface="Arial" panose="020B0604020202020204" pitchFamily="34" charset="0"/>
            </a:endParaRPr>
          </a:p>
        </p:txBody>
      </p:sp>
      <p:sp>
        <p:nvSpPr>
          <p:cNvPr id="55" name="Line 16"/>
          <p:cNvSpPr>
            <a:spLocks noChangeShapeType="1"/>
          </p:cNvSpPr>
          <p:nvPr/>
        </p:nvSpPr>
        <p:spPr bwMode="auto">
          <a:xfrm flipV="1">
            <a:off x="3333751" y="1617936"/>
            <a:ext cx="16764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2" name="矩形 1"/>
          <p:cNvSpPr/>
          <p:nvPr/>
        </p:nvSpPr>
        <p:spPr>
          <a:xfrm>
            <a:off x="2360601" y="1187407"/>
            <a:ext cx="532518" cy="584775"/>
          </a:xfrm>
          <a:prstGeom prst="rect">
            <a:avLst/>
          </a:prstGeom>
        </p:spPr>
        <p:txBody>
          <a:bodyPr wrap="none">
            <a:spAutoFit/>
          </a:bodyPr>
          <a:lstStyle/>
          <a:p>
            <a:r>
              <a:rPr lang="en-US" altLang="zh-CN" sz="3200" dirty="0"/>
              <a:t>e</a:t>
            </a:r>
            <a:r>
              <a:rPr lang="en-US" altLang="zh-CN" sz="3200" baseline="-26000" dirty="0"/>
              <a:t>d</a:t>
            </a:r>
            <a:endParaRPr lang="zh-CN" altLang="en-US" sz="3200" dirty="0"/>
          </a:p>
        </p:txBody>
      </p:sp>
      <p:sp>
        <p:nvSpPr>
          <p:cNvPr id="4" name="矩形 3"/>
          <p:cNvSpPr/>
          <p:nvPr/>
        </p:nvSpPr>
        <p:spPr>
          <a:xfrm>
            <a:off x="472904" y="4434445"/>
            <a:ext cx="3775393" cy="1040285"/>
          </a:xfrm>
          <a:prstGeom prst="rect">
            <a:avLst/>
          </a:prstGeom>
          <a:solidFill>
            <a:srgbClr val="FFFF00"/>
          </a:solidFill>
        </p:spPr>
        <p:txBody>
          <a:bodyPr wrap="none">
            <a:spAutoFit/>
          </a:bodyPr>
          <a:lstStyle/>
          <a:p>
            <a:pPr marL="457200" indent="-457200">
              <a:spcBef>
                <a:spcPct val="20000"/>
              </a:spcBef>
              <a:buClr>
                <a:srgbClr val="A50021"/>
              </a:buClr>
              <a:buSzPct val="75000"/>
              <a:buFont typeface="Wingdings" panose="05000000000000000000" pitchFamily="2" charset="2"/>
              <a:buNone/>
            </a:pPr>
            <a:r>
              <a:rPr lang="zh-CN" altLang="en-US" sz="2800" b="1" dirty="0">
                <a:latin typeface="Arial" panose="020B0604020202020204" pitchFamily="34" charset="0"/>
                <a:ea typeface="华文仿宋" panose="02010600040101010101" pitchFamily="2" charset="-122"/>
              </a:rPr>
              <a:t>如，生活中的奢侈品，</a:t>
            </a:r>
            <a:endParaRPr lang="en-US" altLang="zh-CN" sz="2800" b="1" dirty="0">
              <a:latin typeface="Arial" panose="020B0604020202020204" pitchFamily="34" charset="0"/>
              <a:ea typeface="华文仿宋" panose="02010600040101010101" pitchFamily="2" charset="-122"/>
            </a:endParaRPr>
          </a:p>
          <a:p>
            <a:pPr marL="457200" indent="-457200">
              <a:spcBef>
                <a:spcPct val="20000"/>
              </a:spcBef>
              <a:buClr>
                <a:srgbClr val="A50021"/>
              </a:buClr>
              <a:buSzPct val="75000"/>
              <a:buFont typeface="Wingdings" panose="05000000000000000000" pitchFamily="2" charset="2"/>
              <a:buNone/>
            </a:pPr>
            <a:r>
              <a:rPr lang="zh-CN" altLang="en-US" sz="2800" b="1" dirty="0">
                <a:latin typeface="Arial" panose="020B0604020202020204" pitchFamily="34" charset="0"/>
                <a:ea typeface="华文仿宋" panose="02010600040101010101" pitchFamily="2" charset="-122"/>
              </a:rPr>
              <a:t>珠宝、小汽车</a:t>
            </a:r>
            <a:endParaRPr lang="zh-CN" altLang="en-US" sz="2800" b="1" baseline="-25000" dirty="0">
              <a:latin typeface="Arial" panose="020B0604020202020204" pitchFamily="34" charset="0"/>
              <a:ea typeface="华文仿宋" panose="02010600040101010101" pitchFamily="2"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73"/>
                                        </p:tgtEl>
                                        <p:attrNameLst>
                                          <p:attrName>style.visibility</p:attrName>
                                        </p:attrNameLst>
                                      </p:cBhvr>
                                      <p:to>
                                        <p:strVal val="visible"/>
                                      </p:to>
                                    </p:set>
                                    <p:animEffect transition="in" filter="dissolve">
                                      <p:cBhvr>
                                        <p:cTn id="7" dur="500"/>
                                        <p:tgtEl>
                                          <p:spTgt spid="4407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4063"/>
                                        </p:tgtEl>
                                        <p:attrNameLst>
                                          <p:attrName>style.visibility</p:attrName>
                                        </p:attrNameLst>
                                      </p:cBhvr>
                                      <p:to>
                                        <p:strVal val="visible"/>
                                      </p:to>
                                    </p:set>
                                    <p:animEffect transition="in" filter="dissolve">
                                      <p:cBhvr>
                                        <p:cTn id="10" dur="500"/>
                                        <p:tgtEl>
                                          <p:spTgt spid="44063"/>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44058"/>
                                        </p:tgtEl>
                                        <p:attrNameLst>
                                          <p:attrName>style.visibility</p:attrName>
                                        </p:attrNameLst>
                                      </p:cBhvr>
                                      <p:to>
                                        <p:strVal val="visible"/>
                                      </p:to>
                                    </p:set>
                                    <p:animEffect transition="in" filter="wipe(up)">
                                      <p:cBhvr>
                                        <p:cTn id="14" dur="500"/>
                                        <p:tgtEl>
                                          <p:spTgt spid="44058"/>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44054"/>
                                        </p:tgtEl>
                                        <p:attrNameLst>
                                          <p:attrName>style.visibility</p:attrName>
                                        </p:attrNameLst>
                                      </p:cBhvr>
                                      <p:to>
                                        <p:strVal val="visible"/>
                                      </p:to>
                                    </p:set>
                                    <p:animEffect transition="in" filter="wipe(left)">
                                      <p:cBhvr>
                                        <p:cTn id="18" dur="500"/>
                                        <p:tgtEl>
                                          <p:spTgt spid="44054"/>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44060"/>
                                        </p:tgtEl>
                                        <p:attrNameLst>
                                          <p:attrName>style.visibility</p:attrName>
                                        </p:attrNameLst>
                                      </p:cBhvr>
                                      <p:to>
                                        <p:strVal val="visible"/>
                                      </p:to>
                                    </p:set>
                                    <p:animEffect transition="in" filter="dissolve">
                                      <p:cBhvr>
                                        <p:cTn id="23" dur="500"/>
                                        <p:tgtEl>
                                          <p:spTgt spid="44060"/>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44062"/>
                                        </p:tgtEl>
                                        <p:attrNameLst>
                                          <p:attrName>style.visibility</p:attrName>
                                        </p:attrNameLst>
                                      </p:cBhvr>
                                      <p:to>
                                        <p:strVal val="visible"/>
                                      </p:to>
                                    </p:set>
                                    <p:animEffect transition="in" filter="dissolve">
                                      <p:cBhvr>
                                        <p:cTn id="26" dur="500"/>
                                        <p:tgtEl>
                                          <p:spTgt spid="44062"/>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44059"/>
                                        </p:tgtEl>
                                        <p:attrNameLst>
                                          <p:attrName>style.visibility</p:attrName>
                                        </p:attrNameLst>
                                      </p:cBhvr>
                                      <p:to>
                                        <p:strVal val="visible"/>
                                      </p:to>
                                    </p:set>
                                    <p:animEffect transition="in" filter="wipe(left)">
                                      <p:cBhvr>
                                        <p:cTn id="30" dur="500"/>
                                        <p:tgtEl>
                                          <p:spTgt spid="44059"/>
                                        </p:tgtEl>
                                      </p:cBhvr>
                                    </p:animEffect>
                                  </p:childTnLst>
                                </p:cTn>
                              </p:par>
                            </p:childTnLst>
                          </p:cTn>
                        </p:par>
                        <p:par>
                          <p:cTn id="31" fill="hold">
                            <p:stCondLst>
                              <p:cond delay="1000"/>
                            </p:stCondLst>
                            <p:childTnLst>
                              <p:par>
                                <p:cTn id="32" presetID="22" presetClass="entr" presetSubtype="1" fill="hold" nodeType="afterEffect">
                                  <p:stCondLst>
                                    <p:cond delay="0"/>
                                  </p:stCondLst>
                                  <p:childTnLst>
                                    <p:set>
                                      <p:cBhvr>
                                        <p:cTn id="33" dur="1" fill="hold">
                                          <p:stCondLst>
                                            <p:cond delay="0"/>
                                          </p:stCondLst>
                                        </p:cTn>
                                        <p:tgtEl>
                                          <p:spTgt spid="44051"/>
                                        </p:tgtEl>
                                        <p:attrNameLst>
                                          <p:attrName>style.visibility</p:attrName>
                                        </p:attrNameLst>
                                      </p:cBhvr>
                                      <p:to>
                                        <p:strVal val="visible"/>
                                      </p:to>
                                    </p:set>
                                    <p:animEffect transition="in" filter="wipe(up)">
                                      <p:cBhvr>
                                        <p:cTn id="34" dur="500"/>
                                        <p:tgtEl>
                                          <p:spTgt spid="44051"/>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44064"/>
                                        </p:tgtEl>
                                        <p:attrNameLst>
                                          <p:attrName>style.visibility</p:attrName>
                                        </p:attrNameLst>
                                      </p:cBhvr>
                                      <p:to>
                                        <p:strVal val="visible"/>
                                      </p:to>
                                    </p:set>
                                    <p:animEffect transition="in" filter="dissolve">
                                      <p:cBhvr>
                                        <p:cTn id="39" dur="500"/>
                                        <p:tgtEl>
                                          <p:spTgt spid="4406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44079"/>
                                        </p:tgtEl>
                                        <p:attrNameLst>
                                          <p:attrName>style.visibility</p:attrName>
                                        </p:attrNameLst>
                                      </p:cBhvr>
                                      <p:to>
                                        <p:strVal val="visible"/>
                                      </p:to>
                                    </p:set>
                                    <p:animEffect transition="in" filter="dissolve">
                                      <p:cBhvr>
                                        <p:cTn id="42" dur="500"/>
                                        <p:tgtEl>
                                          <p:spTgt spid="4407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58" grpId="0" animBg="1"/>
      <p:bldP spid="44059" grpId="0" animBg="1"/>
      <p:bldP spid="44060" grpId="0" bldLvl="0" animBg="1" autoUpdateAnimBg="0"/>
      <p:bldP spid="44062" grpId="0" autoUpdateAnimBg="0"/>
      <p:bldP spid="44063" grpId="0" autoUpdateAnimBg="0"/>
      <p:bldP spid="44064" grpId="0" autoUpdateAnimBg="0"/>
      <p:bldP spid="44073" grpId="0" animBg="1" autoUpdateAnimBg="0"/>
      <p:bldP spid="44079" grpId="0" autoUpdateAnimBg="0"/>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46082" name="Group 2"/>
          <p:cNvGrpSpPr/>
          <p:nvPr/>
        </p:nvGrpSpPr>
        <p:grpSpPr bwMode="auto">
          <a:xfrm>
            <a:off x="5178425" y="3016250"/>
            <a:ext cx="3270250" cy="457200"/>
            <a:chOff x="0" y="0"/>
            <a:chExt cx="2060" cy="288"/>
          </a:xfrm>
        </p:grpSpPr>
        <p:sp>
          <p:nvSpPr>
            <p:cNvPr id="46083" name="Line 3"/>
            <p:cNvSpPr>
              <a:spLocks noChangeShapeType="1"/>
            </p:cNvSpPr>
            <p:nvPr/>
          </p:nvSpPr>
          <p:spPr bwMode="auto">
            <a:xfrm>
              <a:off x="0" y="145"/>
              <a:ext cx="1765" cy="0"/>
            </a:xfrm>
            <a:prstGeom prst="line">
              <a:avLst/>
            </a:prstGeom>
            <a:noFill/>
            <a:ln w="38100">
              <a:solidFill>
                <a:srgbClr val="003399"/>
              </a:solidFill>
              <a:round/>
            </a:ln>
            <a:extLst>
              <a:ext uri="{909E8E84-426E-40DD-AFC4-6F175D3DCCD1}">
                <a14:hiddenFill xmlns:a14="http://schemas.microsoft.com/office/drawing/2010/main">
                  <a:noFill/>
                </a14:hiddenFill>
              </a:ext>
            </a:extLst>
          </p:spPr>
          <p:txBody>
            <a:bodyPr/>
            <a:lstStyle/>
            <a:p>
              <a:endParaRPr lang="zh-CN" altLang="en-US"/>
            </a:p>
          </p:txBody>
        </p:sp>
        <p:sp>
          <p:nvSpPr>
            <p:cNvPr id="46084" name="Text Box 4"/>
            <p:cNvSpPr txBox="1">
              <a:spLocks noChangeArrowheads="1"/>
            </p:cNvSpPr>
            <p:nvPr/>
          </p:nvSpPr>
          <p:spPr bwMode="auto">
            <a:xfrm>
              <a:off x="1686" y="0"/>
              <a:ext cx="3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D</a:t>
              </a:r>
              <a:endParaRPr lang="en-US" altLang="zh-CN" sz="2400" b="1" i="1">
                <a:ea typeface="宋体" panose="02010600030101010101" pitchFamily="2" charset="-122"/>
              </a:endParaRPr>
            </a:p>
          </p:txBody>
        </p:sp>
      </p:grpSp>
      <p:sp>
        <p:nvSpPr>
          <p:cNvPr id="46085" name="Rectangle 5"/>
          <p:cNvSpPr>
            <a:spLocks noGrp="1" noChangeArrowheads="1"/>
          </p:cNvSpPr>
          <p:nvPr>
            <p:ph type="title" idx="4294967295"/>
          </p:nvPr>
        </p:nvSpPr>
        <p:spPr>
          <a:xfrm>
            <a:off x="2413224" y="470205"/>
            <a:ext cx="6045744" cy="619125"/>
          </a:xfr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0" scaled="1"/>
            <a:tileRect/>
          </a:gradFill>
        </p:spPr>
        <p:txBody>
          <a:bodyPr/>
          <a:lstStyle/>
          <a:p>
            <a:r>
              <a:rPr lang="en-US" altLang="zh-CN" sz="2400" b="1" dirty="0">
                <a:solidFill>
                  <a:srgbClr val="C00000"/>
                </a:solidFill>
                <a:ea typeface="宋体" panose="02010600030101010101" pitchFamily="2" charset="-122"/>
              </a:rPr>
              <a:t>5.</a:t>
            </a:r>
            <a:r>
              <a:rPr lang="zh-CN" altLang="en-US" sz="2400" b="1" dirty="0">
                <a:solidFill>
                  <a:srgbClr val="C00000"/>
                </a:solidFill>
                <a:ea typeface="宋体" panose="02010600030101010101" pitchFamily="2" charset="-122"/>
              </a:rPr>
              <a:t>“完全有弹性的需求”  </a:t>
            </a:r>
            <a:r>
              <a:rPr lang="en-US" altLang="zh-CN" sz="2400" b="1" dirty="0">
                <a:solidFill>
                  <a:srgbClr val="C00000"/>
                </a:solidFill>
                <a:ea typeface="宋体" panose="02010600030101010101" pitchFamily="2" charset="-122"/>
              </a:rPr>
              <a:t>(</a:t>
            </a:r>
            <a:r>
              <a:rPr lang="zh-CN" altLang="en-US" sz="2400" b="1" dirty="0">
                <a:solidFill>
                  <a:srgbClr val="C00000"/>
                </a:solidFill>
                <a:ea typeface="宋体" panose="02010600030101010101" pitchFamily="2" charset="-122"/>
              </a:rPr>
              <a:t>另一个极端例子</a:t>
            </a:r>
            <a:r>
              <a:rPr lang="en-US" altLang="zh-CN" sz="2400" b="1" dirty="0">
                <a:solidFill>
                  <a:srgbClr val="C00000"/>
                </a:solidFill>
                <a:ea typeface="宋体" panose="02010600030101010101" pitchFamily="2" charset="-122"/>
              </a:rPr>
              <a:t>)</a:t>
            </a:r>
            <a:endParaRPr lang="en-US" altLang="zh-CN" sz="2400" b="1" dirty="0">
              <a:solidFill>
                <a:srgbClr val="C00000"/>
              </a:solidFill>
              <a:ea typeface="宋体" panose="02010600030101010101" pitchFamily="2" charset="-122"/>
            </a:endParaRPr>
          </a:p>
        </p:txBody>
      </p:sp>
      <p:grpSp>
        <p:nvGrpSpPr>
          <p:cNvPr id="46086" name="Group 6"/>
          <p:cNvGrpSpPr/>
          <p:nvPr/>
        </p:nvGrpSpPr>
        <p:grpSpPr bwMode="auto">
          <a:xfrm>
            <a:off x="4826000" y="2114550"/>
            <a:ext cx="3870325" cy="3060700"/>
            <a:chOff x="0" y="0"/>
            <a:chExt cx="2146" cy="1792"/>
          </a:xfrm>
        </p:grpSpPr>
        <p:grpSp>
          <p:nvGrpSpPr>
            <p:cNvPr id="46087" name="Group 7"/>
            <p:cNvGrpSpPr/>
            <p:nvPr/>
          </p:nvGrpSpPr>
          <p:grpSpPr bwMode="auto">
            <a:xfrm>
              <a:off x="195" y="261"/>
              <a:ext cx="1661" cy="1413"/>
              <a:chOff x="0" y="0"/>
              <a:chExt cx="2116" cy="2027"/>
            </a:xfrm>
          </p:grpSpPr>
          <p:sp>
            <p:nvSpPr>
              <p:cNvPr id="46088" name="Line 8"/>
              <p:cNvSpPr>
                <a:spLocks noChangeShapeType="1"/>
              </p:cNvSpPr>
              <p:nvPr/>
            </p:nvSpPr>
            <p:spPr bwMode="auto">
              <a:xfrm>
                <a:off x="4" y="0"/>
                <a:ext cx="0" cy="2025"/>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46089" name="Line 9"/>
              <p:cNvSpPr>
                <a:spLocks noChangeShapeType="1"/>
              </p:cNvSpPr>
              <p:nvPr/>
            </p:nvSpPr>
            <p:spPr bwMode="auto">
              <a:xfrm>
                <a:off x="0" y="2027"/>
                <a:ext cx="21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46090" name="Text Box 10"/>
            <p:cNvSpPr txBox="1">
              <a:spLocks noChangeArrowheads="1"/>
            </p:cNvSpPr>
            <p:nvPr/>
          </p:nvSpPr>
          <p:spPr bwMode="auto">
            <a:xfrm>
              <a:off x="0" y="0"/>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P</a:t>
              </a:r>
              <a:endParaRPr lang="en-US" altLang="zh-CN" sz="2400" b="1" i="1">
                <a:ea typeface="宋体" panose="02010600030101010101" pitchFamily="2" charset="-122"/>
              </a:endParaRPr>
            </a:p>
          </p:txBody>
        </p:sp>
        <p:sp>
          <p:nvSpPr>
            <p:cNvPr id="46091" name="Text Box 11"/>
            <p:cNvSpPr txBox="1">
              <a:spLocks noChangeArrowheads="1"/>
            </p:cNvSpPr>
            <p:nvPr/>
          </p:nvSpPr>
          <p:spPr bwMode="auto">
            <a:xfrm>
              <a:off x="1759" y="1524"/>
              <a:ext cx="387"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endParaRPr lang="en-US" altLang="zh-CN" sz="2400" b="1" i="1">
                <a:ea typeface="宋体" panose="02010600030101010101" pitchFamily="2" charset="-122"/>
              </a:endParaRPr>
            </a:p>
          </p:txBody>
        </p:sp>
      </p:grpSp>
      <p:sp>
        <p:nvSpPr>
          <p:cNvPr id="46092" name="Text Box 12"/>
          <p:cNvSpPr txBox="1">
            <a:spLocks noChangeArrowheads="1"/>
          </p:cNvSpPr>
          <p:nvPr/>
        </p:nvSpPr>
        <p:spPr bwMode="auto">
          <a:xfrm>
            <a:off x="4513263" y="3019425"/>
            <a:ext cx="650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grpSp>
        <p:nvGrpSpPr>
          <p:cNvPr id="46093" name="Group 13"/>
          <p:cNvGrpSpPr/>
          <p:nvPr/>
        </p:nvGrpSpPr>
        <p:grpSpPr bwMode="auto">
          <a:xfrm>
            <a:off x="5922963" y="3179763"/>
            <a:ext cx="587375" cy="2225675"/>
            <a:chOff x="0" y="0"/>
            <a:chExt cx="370" cy="1402"/>
          </a:xfrm>
        </p:grpSpPr>
        <p:sp>
          <p:nvSpPr>
            <p:cNvPr id="46094" name="Text Box 14"/>
            <p:cNvSpPr txBox="1">
              <a:spLocks noChangeArrowheads="1"/>
            </p:cNvSpPr>
            <p:nvPr/>
          </p:nvSpPr>
          <p:spPr bwMode="auto">
            <a:xfrm>
              <a:off x="0" y="1114"/>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1</a:t>
              </a:r>
              <a:endParaRPr lang="en-US" altLang="zh-CN" sz="2400" b="1" baseline="-25000">
                <a:ea typeface="宋体" panose="02010600030101010101" pitchFamily="2" charset="-122"/>
              </a:endParaRPr>
            </a:p>
          </p:txBody>
        </p:sp>
        <p:sp>
          <p:nvSpPr>
            <p:cNvPr id="46095" name="Line 15"/>
            <p:cNvSpPr>
              <a:spLocks noChangeShapeType="1"/>
            </p:cNvSpPr>
            <p:nvPr/>
          </p:nvSpPr>
          <p:spPr bwMode="auto">
            <a:xfrm>
              <a:off x="189" y="46"/>
              <a:ext cx="0" cy="1077"/>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46096" name="Oval 16"/>
            <p:cNvSpPr>
              <a:spLocks noChangeArrowheads="1"/>
            </p:cNvSpPr>
            <p:nvPr/>
          </p:nvSpPr>
          <p:spPr bwMode="auto">
            <a:xfrm>
              <a:off x="142" y="0"/>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46097" name="Line 17"/>
          <p:cNvSpPr>
            <a:spLocks noChangeShapeType="1"/>
          </p:cNvSpPr>
          <p:nvPr/>
        </p:nvSpPr>
        <p:spPr bwMode="auto">
          <a:xfrm rot="5400000" flipV="1">
            <a:off x="6787357" y="4285456"/>
            <a:ext cx="0" cy="1090613"/>
          </a:xfrm>
          <a:prstGeom prst="line">
            <a:avLst/>
          </a:prstGeom>
          <a:noFill/>
          <a:ln w="50800">
            <a:solidFill>
              <a:srgbClr val="009900"/>
            </a:solidFill>
            <a:round/>
            <a:tailEnd type="triangle" w="lg" len="med"/>
          </a:ln>
          <a:extLst>
            <a:ext uri="{909E8E84-426E-40DD-AFC4-6F175D3DCCD1}">
              <a14:hiddenFill xmlns:a14="http://schemas.microsoft.com/office/drawing/2010/main">
                <a:noFill/>
              </a14:hiddenFill>
            </a:ext>
          </a:extLst>
        </p:spPr>
        <p:txBody>
          <a:bodyPr/>
          <a:lstStyle/>
          <a:p>
            <a:endParaRPr lang="zh-CN" altLang="en-US"/>
          </a:p>
        </p:txBody>
      </p:sp>
      <p:sp>
        <p:nvSpPr>
          <p:cNvPr id="46098" name="Text Box 18"/>
          <p:cNvSpPr txBox="1">
            <a:spLocks noChangeArrowheads="1"/>
          </p:cNvSpPr>
          <p:nvPr/>
        </p:nvSpPr>
        <p:spPr bwMode="auto">
          <a:xfrm>
            <a:off x="3681983" y="3568298"/>
            <a:ext cx="1481918" cy="830997"/>
          </a:xfrm>
          <a:prstGeom prst="rect">
            <a:avLst/>
          </a:prstGeom>
          <a:solidFill>
            <a:srgbClr val="FF9900">
              <a:alpha val="5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a:ea typeface="宋体" panose="02010600030101010101" pitchFamily="2" charset="-122"/>
              </a:rPr>
              <a:t>价格变动 0%</a:t>
            </a:r>
            <a:endParaRPr lang="zh-CN" sz="2400">
              <a:ea typeface="宋体" panose="02010600030101010101" pitchFamily="2" charset="-122"/>
            </a:endParaRPr>
          </a:p>
        </p:txBody>
      </p:sp>
      <p:sp>
        <p:nvSpPr>
          <p:cNvPr id="46099" name="Text Box 19"/>
          <p:cNvSpPr txBox="1">
            <a:spLocks noChangeArrowheads="1"/>
          </p:cNvSpPr>
          <p:nvPr/>
        </p:nvSpPr>
        <p:spPr bwMode="auto">
          <a:xfrm>
            <a:off x="6142038" y="5559425"/>
            <a:ext cx="1847850" cy="8223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400">
                <a:ea typeface="宋体" panose="02010600030101010101" pitchFamily="2" charset="-122"/>
              </a:rPr>
              <a:t>需求量变动为任意%</a:t>
            </a:r>
            <a:endParaRPr lang="zh-CN" sz="2400">
              <a:ea typeface="宋体" panose="02010600030101010101" pitchFamily="2" charset="-122"/>
            </a:endParaRPr>
          </a:p>
        </p:txBody>
      </p:sp>
      <p:sp>
        <p:nvSpPr>
          <p:cNvPr id="46100" name="FlagCount" hidden="1">
            <a:hlinkClick r:id="rId1"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endParaRPr lang="en-US" altLang="zh-CN" sz="1400" b="1">
              <a:latin typeface="Tahoma" panose="020B0604030504040204" pitchFamily="34" charset="0"/>
              <a:ea typeface="宋体" panose="02010600030101010101" pitchFamily="2" charset="-122"/>
            </a:endParaRPr>
          </a:p>
        </p:txBody>
      </p:sp>
      <p:sp>
        <p:nvSpPr>
          <p:cNvPr id="46101" name="Text Box 21"/>
          <p:cNvSpPr txBox="1">
            <a:spLocks noChangeArrowheads="1"/>
          </p:cNvSpPr>
          <p:nvPr/>
        </p:nvSpPr>
        <p:spPr bwMode="auto">
          <a:xfrm>
            <a:off x="6057900" y="1295797"/>
            <a:ext cx="1201738"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500">
                <a:solidFill>
                  <a:srgbClr val="009900"/>
                </a:solidFill>
                <a:ea typeface="宋体" panose="02010600030101010101" pitchFamily="2" charset="-122"/>
              </a:rPr>
              <a:t>任意%</a:t>
            </a:r>
            <a:endParaRPr lang="zh-CN" sz="2500" b="1" i="1" baseline="30000">
              <a:solidFill>
                <a:srgbClr val="009900"/>
              </a:solidFill>
              <a:ea typeface="宋体" panose="02010600030101010101" pitchFamily="2" charset="-122"/>
            </a:endParaRPr>
          </a:p>
        </p:txBody>
      </p:sp>
      <p:sp>
        <p:nvSpPr>
          <p:cNvPr id="46102" name="Text Box 22"/>
          <p:cNvSpPr txBox="1">
            <a:spLocks noChangeArrowheads="1"/>
          </p:cNvSpPr>
          <p:nvPr/>
        </p:nvSpPr>
        <p:spPr bwMode="auto">
          <a:xfrm>
            <a:off x="6062663" y="1803797"/>
            <a:ext cx="11715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500">
                <a:solidFill>
                  <a:srgbClr val="FF6600"/>
                </a:solidFill>
                <a:ea typeface="宋体" panose="02010600030101010101" pitchFamily="2" charset="-122"/>
              </a:rPr>
              <a:t>0%</a:t>
            </a:r>
            <a:endParaRPr lang="en-US" altLang="zh-CN" sz="2500" b="1" i="1" baseline="30000">
              <a:solidFill>
                <a:srgbClr val="FF6600"/>
              </a:solidFill>
              <a:ea typeface="宋体" panose="02010600030101010101" pitchFamily="2" charset="-122"/>
            </a:endParaRPr>
          </a:p>
        </p:txBody>
      </p:sp>
      <p:sp>
        <p:nvSpPr>
          <p:cNvPr id="46103" name="Text Box 23"/>
          <p:cNvSpPr txBox="1">
            <a:spLocks noChangeArrowheads="1"/>
          </p:cNvSpPr>
          <p:nvPr/>
        </p:nvSpPr>
        <p:spPr bwMode="auto">
          <a:xfrm>
            <a:off x="7112000" y="1535509"/>
            <a:ext cx="148113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zh-CN" sz="2600">
                <a:solidFill>
                  <a:srgbClr val="0000FF"/>
                </a:solidFill>
                <a:ea typeface="宋体" panose="02010600030101010101" pitchFamily="2" charset="-122"/>
              </a:rPr>
              <a:t>= 无穷大</a:t>
            </a:r>
            <a:endParaRPr lang="zh-CN" sz="2600">
              <a:solidFill>
                <a:srgbClr val="0000FF"/>
              </a:solidFill>
              <a:ea typeface="宋体" panose="02010600030101010101" pitchFamily="2" charset="-122"/>
            </a:endParaRPr>
          </a:p>
        </p:txBody>
      </p:sp>
      <p:grpSp>
        <p:nvGrpSpPr>
          <p:cNvPr id="46104" name="Group 24"/>
          <p:cNvGrpSpPr/>
          <p:nvPr/>
        </p:nvGrpSpPr>
        <p:grpSpPr bwMode="auto">
          <a:xfrm>
            <a:off x="7031038" y="3176588"/>
            <a:ext cx="587375" cy="2225675"/>
            <a:chOff x="0" y="0"/>
            <a:chExt cx="370" cy="1402"/>
          </a:xfrm>
        </p:grpSpPr>
        <p:sp>
          <p:nvSpPr>
            <p:cNvPr id="46105" name="Text Box 25"/>
            <p:cNvSpPr txBox="1">
              <a:spLocks noChangeArrowheads="1"/>
            </p:cNvSpPr>
            <p:nvPr/>
          </p:nvSpPr>
          <p:spPr bwMode="auto">
            <a:xfrm>
              <a:off x="0" y="1114"/>
              <a:ext cx="3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400" b="1" i="1">
                  <a:ea typeface="宋体" panose="02010600030101010101" pitchFamily="2" charset="-122"/>
                </a:rPr>
                <a:t>Q</a:t>
              </a:r>
              <a:r>
                <a:rPr lang="en-US" altLang="zh-CN" sz="2400" b="1" baseline="-25000">
                  <a:ea typeface="宋体" panose="02010600030101010101" pitchFamily="2" charset="-122"/>
                </a:rPr>
                <a:t>2</a:t>
              </a:r>
              <a:endParaRPr lang="en-US" altLang="zh-CN" sz="2400" b="1" baseline="-25000">
                <a:ea typeface="宋体" panose="02010600030101010101" pitchFamily="2" charset="-122"/>
              </a:endParaRPr>
            </a:p>
          </p:txBody>
        </p:sp>
        <p:sp>
          <p:nvSpPr>
            <p:cNvPr id="46106" name="Line 26"/>
            <p:cNvSpPr>
              <a:spLocks noChangeShapeType="1"/>
            </p:cNvSpPr>
            <p:nvPr/>
          </p:nvSpPr>
          <p:spPr bwMode="auto">
            <a:xfrm>
              <a:off x="189" y="46"/>
              <a:ext cx="0" cy="1077"/>
            </a:xfrm>
            <a:prstGeom prst="line">
              <a:avLst/>
            </a:prstGeom>
            <a:noFill/>
            <a:ln w="9525">
              <a:solidFill>
                <a:srgbClr val="777777"/>
              </a:solidFill>
              <a:prstDash val="lgDash"/>
              <a:round/>
            </a:ln>
            <a:extLst>
              <a:ext uri="{909E8E84-426E-40DD-AFC4-6F175D3DCCD1}">
                <a14:hiddenFill xmlns:a14="http://schemas.microsoft.com/office/drawing/2010/main">
                  <a:noFill/>
                </a14:hiddenFill>
              </a:ext>
            </a:extLst>
          </p:spPr>
          <p:txBody>
            <a:bodyPr/>
            <a:lstStyle/>
            <a:p>
              <a:endParaRPr lang="zh-CN" altLang="en-US"/>
            </a:p>
          </p:txBody>
        </p:sp>
        <p:sp>
          <p:nvSpPr>
            <p:cNvPr id="46107" name="Oval 27"/>
            <p:cNvSpPr>
              <a:spLocks noChangeArrowheads="1"/>
            </p:cNvSpPr>
            <p:nvPr/>
          </p:nvSpPr>
          <p:spPr bwMode="auto">
            <a:xfrm>
              <a:off x="142" y="0"/>
              <a:ext cx="88" cy="87"/>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zh-CN">
                <a:ea typeface="宋体" panose="02010600030101010101" pitchFamily="2" charset="-122"/>
              </a:endParaRPr>
            </a:p>
          </p:txBody>
        </p:sp>
      </p:grpSp>
      <p:sp>
        <p:nvSpPr>
          <p:cNvPr id="46108" name="Text Box 28"/>
          <p:cNvSpPr txBox="1">
            <a:spLocks noChangeArrowheads="1"/>
          </p:cNvSpPr>
          <p:nvPr/>
        </p:nvSpPr>
        <p:spPr bwMode="auto">
          <a:xfrm>
            <a:off x="3948113" y="3022600"/>
            <a:ext cx="809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r">
              <a:spcBef>
                <a:spcPct val="50000"/>
              </a:spcBef>
            </a:pPr>
            <a:r>
              <a:rPr lang="en-US" altLang="zh-CN" sz="2400" b="1" i="1">
                <a:ea typeface="宋体" panose="02010600030101010101" pitchFamily="2" charset="-122"/>
              </a:rPr>
              <a:t>P</a:t>
            </a:r>
            <a:r>
              <a:rPr lang="en-US" altLang="zh-CN" sz="2400" b="1" baseline="-25000">
                <a:ea typeface="宋体" panose="02010600030101010101" pitchFamily="2" charset="-122"/>
              </a:rPr>
              <a:t>2</a:t>
            </a:r>
            <a:r>
              <a:rPr lang="en-US" altLang="zh-CN" sz="2400">
                <a:ea typeface="宋体" panose="02010600030101010101" pitchFamily="2" charset="-122"/>
              </a:rPr>
              <a:t> =</a:t>
            </a:r>
            <a:endParaRPr lang="en-US" altLang="zh-CN" sz="2400" b="1" baseline="-25000">
              <a:ea typeface="宋体" panose="02010600030101010101" pitchFamily="2" charset="-122"/>
            </a:endParaRPr>
          </a:p>
        </p:txBody>
      </p:sp>
      <p:sp>
        <p:nvSpPr>
          <p:cNvPr id="46109" name="Rectangle 29"/>
          <p:cNvSpPr>
            <a:spLocks noChangeArrowheads="1"/>
          </p:cNvSpPr>
          <p:nvPr/>
        </p:nvSpPr>
        <p:spPr bwMode="auto">
          <a:xfrm>
            <a:off x="0" y="2564904"/>
            <a:ext cx="3840163"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a:ea typeface="宋体" panose="02010600030101010101" pitchFamily="2" charset="-122"/>
              </a:rPr>
              <a:t>消费者的价格敏感度：</a:t>
            </a:r>
            <a:endParaRPr lang="zh-CN" sz="2600">
              <a:solidFill>
                <a:srgbClr val="0000FF"/>
              </a:solidFill>
              <a:ea typeface="宋体" panose="02010600030101010101" pitchFamily="2" charset="-122"/>
            </a:endParaRPr>
          </a:p>
        </p:txBody>
      </p:sp>
      <p:sp>
        <p:nvSpPr>
          <p:cNvPr id="46110" name="Rectangle 30"/>
          <p:cNvSpPr>
            <a:spLocks noChangeArrowheads="1"/>
          </p:cNvSpPr>
          <p:nvPr/>
        </p:nvSpPr>
        <p:spPr bwMode="auto">
          <a:xfrm>
            <a:off x="35496" y="2070100"/>
            <a:ext cx="224155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ea typeface="宋体" panose="02010600030101010101" pitchFamily="2" charset="-122"/>
              </a:rPr>
              <a:t>需求曲线：</a:t>
            </a:r>
            <a:endParaRPr lang="zh-CN" sz="2600" dirty="0">
              <a:solidFill>
                <a:srgbClr val="0000FF"/>
              </a:solidFill>
              <a:ea typeface="宋体" panose="02010600030101010101" pitchFamily="2" charset="-122"/>
            </a:endParaRPr>
          </a:p>
        </p:txBody>
      </p:sp>
      <p:sp>
        <p:nvSpPr>
          <p:cNvPr id="46111" name="Rectangle 31"/>
          <p:cNvSpPr>
            <a:spLocks noChangeArrowheads="1"/>
          </p:cNvSpPr>
          <p:nvPr/>
        </p:nvSpPr>
        <p:spPr bwMode="auto">
          <a:xfrm>
            <a:off x="35496" y="3181906"/>
            <a:ext cx="1617662"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a:ea typeface="宋体" panose="02010600030101010101" pitchFamily="2" charset="-122"/>
              </a:rPr>
              <a:t>弹性：</a:t>
            </a:r>
            <a:endParaRPr lang="zh-CN" sz="2600">
              <a:solidFill>
                <a:srgbClr val="0000FF"/>
              </a:solidFill>
              <a:ea typeface="宋体" panose="02010600030101010101" pitchFamily="2" charset="-122"/>
            </a:endParaRPr>
          </a:p>
        </p:txBody>
      </p:sp>
      <p:sp>
        <p:nvSpPr>
          <p:cNvPr id="46112" name="Rectangle 32"/>
          <p:cNvSpPr>
            <a:spLocks noChangeArrowheads="1"/>
          </p:cNvSpPr>
          <p:nvPr/>
        </p:nvSpPr>
        <p:spPr bwMode="auto">
          <a:xfrm>
            <a:off x="882049" y="3157860"/>
            <a:ext cx="1831975"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无穷大</a:t>
            </a:r>
            <a:endParaRPr lang="zh-CN" sz="2600" dirty="0">
              <a:solidFill>
                <a:srgbClr val="0000FF"/>
              </a:solidFill>
              <a:ea typeface="宋体" panose="02010600030101010101" pitchFamily="2" charset="-122"/>
            </a:endParaRPr>
          </a:p>
        </p:txBody>
      </p:sp>
      <p:sp>
        <p:nvSpPr>
          <p:cNvPr id="46113" name="Rectangle 33"/>
          <p:cNvSpPr>
            <a:spLocks noChangeArrowheads="1"/>
          </p:cNvSpPr>
          <p:nvPr/>
        </p:nvSpPr>
        <p:spPr bwMode="auto">
          <a:xfrm>
            <a:off x="1873777" y="2099468"/>
            <a:ext cx="28956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水平</a:t>
            </a:r>
            <a:endParaRPr lang="zh-CN" sz="2600" dirty="0">
              <a:solidFill>
                <a:srgbClr val="0000FF"/>
              </a:solidFill>
              <a:ea typeface="宋体" panose="02010600030101010101" pitchFamily="2" charset="-122"/>
            </a:endParaRPr>
          </a:p>
        </p:txBody>
      </p:sp>
      <p:sp>
        <p:nvSpPr>
          <p:cNvPr id="46114" name="Rectangle 34"/>
          <p:cNvSpPr>
            <a:spLocks noChangeArrowheads="1"/>
          </p:cNvSpPr>
          <p:nvPr/>
        </p:nvSpPr>
        <p:spPr bwMode="auto">
          <a:xfrm>
            <a:off x="3165477" y="2588197"/>
            <a:ext cx="262413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105000"/>
              </a:lnSpc>
              <a:spcBef>
                <a:spcPct val="45000"/>
              </a:spcBef>
              <a:buClr>
                <a:srgbClr val="00B85C"/>
              </a:buClr>
              <a:buSzPct val="120000"/>
              <a:buFont typeface="Wingdings" panose="05000000000000000000" pitchFamily="2" charset="2"/>
              <a:buNone/>
            </a:pPr>
            <a:r>
              <a:rPr lang="zh-CN" sz="2600" dirty="0">
                <a:solidFill>
                  <a:srgbClr val="0000FF"/>
                </a:solidFill>
                <a:ea typeface="宋体" panose="02010600030101010101" pitchFamily="2" charset="-122"/>
              </a:rPr>
              <a:t>非常敏感</a:t>
            </a:r>
            <a:endParaRPr lang="zh-CN" sz="2600" dirty="0">
              <a:solidFill>
                <a:srgbClr val="0000FF"/>
              </a:solidFill>
              <a:ea typeface="宋体" panose="02010600030101010101" pitchFamily="2" charset="-122"/>
            </a:endParaRPr>
          </a:p>
        </p:txBody>
      </p:sp>
      <p:grpSp>
        <p:nvGrpSpPr>
          <p:cNvPr id="46115" name="Group 35"/>
          <p:cNvGrpSpPr/>
          <p:nvPr/>
        </p:nvGrpSpPr>
        <p:grpSpPr bwMode="auto">
          <a:xfrm>
            <a:off x="709613" y="1395809"/>
            <a:ext cx="6413500" cy="649288"/>
            <a:chOff x="0" y="52"/>
            <a:chExt cx="4040" cy="409"/>
          </a:xfrm>
        </p:grpSpPr>
        <p:sp>
          <p:nvSpPr>
            <p:cNvPr id="46116" name="Text Box 36"/>
            <p:cNvSpPr txBox="1">
              <a:spLocks noChangeArrowheads="1"/>
            </p:cNvSpPr>
            <p:nvPr/>
          </p:nvSpPr>
          <p:spPr bwMode="auto">
            <a:xfrm>
              <a:off x="0" y="52"/>
              <a:ext cx="1436"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lnSpc>
                  <a:spcPct val="95000"/>
                </a:lnSpc>
                <a:spcBef>
                  <a:spcPct val="50000"/>
                </a:spcBef>
              </a:pPr>
              <a:endParaRPr lang="zh-CN" sz="2500" dirty="0">
                <a:ea typeface="宋体" panose="02010600030101010101" pitchFamily="2" charset="-122"/>
              </a:endParaRPr>
            </a:p>
          </p:txBody>
        </p:sp>
        <p:sp>
          <p:nvSpPr>
            <p:cNvPr id="46117" name="Text Box 37"/>
            <p:cNvSpPr txBox="1">
              <a:spLocks noChangeArrowheads="1"/>
            </p:cNvSpPr>
            <p:nvPr/>
          </p:nvSpPr>
          <p:spPr bwMode="auto">
            <a:xfrm>
              <a:off x="1344" y="153"/>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a:ea typeface="宋体" panose="02010600030101010101" pitchFamily="2" charset="-122"/>
                </a:rPr>
                <a:t>=</a:t>
              </a:r>
              <a:endParaRPr lang="en-US" altLang="zh-CN" sz="2600">
                <a:ea typeface="宋体" panose="02010600030101010101" pitchFamily="2" charset="-122"/>
              </a:endParaRPr>
            </a:p>
          </p:txBody>
        </p:sp>
        <p:sp>
          <p:nvSpPr>
            <p:cNvPr id="46121" name="Text Box 41"/>
            <p:cNvSpPr txBox="1">
              <a:spLocks noChangeArrowheads="1"/>
            </p:cNvSpPr>
            <p:nvPr/>
          </p:nvSpPr>
          <p:spPr bwMode="auto">
            <a:xfrm>
              <a:off x="3092" y="151"/>
              <a:ext cx="289"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zh-CN" sz="2600">
                  <a:ea typeface="宋体" panose="02010600030101010101" pitchFamily="2" charset="-122"/>
                </a:rPr>
                <a:t>=</a:t>
              </a:r>
              <a:endParaRPr lang="en-US" altLang="zh-CN" sz="2600">
                <a:ea typeface="宋体" panose="02010600030101010101" pitchFamily="2" charset="-122"/>
              </a:endParaRPr>
            </a:p>
          </p:txBody>
        </p:sp>
        <p:sp>
          <p:nvSpPr>
            <p:cNvPr id="46122" name="Line 42"/>
            <p:cNvSpPr>
              <a:spLocks noChangeShapeType="1"/>
            </p:cNvSpPr>
            <p:nvPr/>
          </p:nvSpPr>
          <p:spPr bwMode="auto">
            <a:xfrm>
              <a:off x="3424" y="309"/>
              <a:ext cx="616"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45" name="Rectangle 14"/>
          <p:cNvSpPr>
            <a:spLocks noChangeArrowheads="1"/>
          </p:cNvSpPr>
          <p:nvPr/>
        </p:nvSpPr>
        <p:spPr bwMode="auto">
          <a:xfrm>
            <a:off x="3378696" y="1332979"/>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ltLang="zh-CN" sz="2800" dirty="0">
                <a:latin typeface="Arial" panose="020B0604020202020204" pitchFamily="34" charset="0"/>
              </a:rPr>
              <a:t>ΔQ /Q</a:t>
            </a:r>
            <a:endParaRPr lang="en-US" altLang="zh-CN" sz="2800" dirty="0">
              <a:latin typeface="Arial" panose="020B0604020202020204" pitchFamily="34" charset="0"/>
            </a:endParaRPr>
          </a:p>
        </p:txBody>
      </p:sp>
      <p:sp>
        <p:nvSpPr>
          <p:cNvPr id="46" name="Rectangle 15"/>
          <p:cNvSpPr>
            <a:spLocks noChangeArrowheads="1"/>
          </p:cNvSpPr>
          <p:nvPr/>
        </p:nvSpPr>
        <p:spPr bwMode="auto">
          <a:xfrm>
            <a:off x="3302496" y="1713979"/>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2800" dirty="0">
                <a:latin typeface="Arial" panose="020B0604020202020204" pitchFamily="34" charset="0"/>
              </a:rPr>
              <a:t> </a:t>
            </a:r>
            <a:r>
              <a:rPr lang="en-US" altLang="zh-CN" sz="2800" dirty="0">
                <a:latin typeface="Arial" panose="020B0604020202020204" pitchFamily="34" charset="0"/>
              </a:rPr>
              <a:t>ΔP /P</a:t>
            </a:r>
            <a:endParaRPr lang="en-US" altLang="zh-CN" sz="2800" dirty="0">
              <a:latin typeface="Arial" panose="020B0604020202020204" pitchFamily="34" charset="0"/>
            </a:endParaRPr>
          </a:p>
        </p:txBody>
      </p:sp>
      <p:sp>
        <p:nvSpPr>
          <p:cNvPr id="47" name="Line 16"/>
          <p:cNvSpPr>
            <a:spLocks noChangeShapeType="1"/>
          </p:cNvSpPr>
          <p:nvPr/>
        </p:nvSpPr>
        <p:spPr bwMode="auto">
          <a:xfrm flipV="1">
            <a:off x="3254871" y="1799704"/>
            <a:ext cx="16764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48" name="矩形 47"/>
          <p:cNvSpPr/>
          <p:nvPr/>
        </p:nvSpPr>
        <p:spPr>
          <a:xfrm>
            <a:off x="2360601" y="1403431"/>
            <a:ext cx="532518" cy="584775"/>
          </a:xfrm>
          <a:prstGeom prst="rect">
            <a:avLst/>
          </a:prstGeom>
        </p:spPr>
        <p:txBody>
          <a:bodyPr wrap="none">
            <a:spAutoFit/>
          </a:bodyPr>
          <a:lstStyle/>
          <a:p>
            <a:r>
              <a:rPr lang="en-US" altLang="zh-CN" sz="3200" dirty="0"/>
              <a:t>e</a:t>
            </a:r>
            <a:r>
              <a:rPr lang="en-US" altLang="zh-CN" sz="3200" baseline="-26000" dirty="0"/>
              <a:t>d</a:t>
            </a:r>
            <a:endParaRPr lang="zh-CN" altLang="en-US" sz="3200" dirty="0"/>
          </a:p>
        </p:txBody>
      </p:sp>
      <p:sp>
        <p:nvSpPr>
          <p:cNvPr id="2" name="矩形 1"/>
          <p:cNvSpPr/>
          <p:nvPr/>
        </p:nvSpPr>
        <p:spPr>
          <a:xfrm>
            <a:off x="177057" y="4884096"/>
            <a:ext cx="4185761" cy="461665"/>
          </a:xfrm>
          <a:prstGeom prst="rect">
            <a:avLst/>
          </a:prstGeom>
          <a:solidFill>
            <a:srgbClr val="FFFF00"/>
          </a:solidFill>
        </p:spPr>
        <p:txBody>
          <a:bodyPr wrap="none">
            <a:spAutoFit/>
          </a:bodyPr>
          <a:lstStyle/>
          <a:p>
            <a:pPr marL="457200" indent="-457200">
              <a:spcBef>
                <a:spcPct val="20000"/>
              </a:spcBef>
              <a:buClr>
                <a:srgbClr val="A50021"/>
              </a:buClr>
              <a:buSzPct val="75000"/>
              <a:buFont typeface="Wingdings" panose="05000000000000000000" pitchFamily="2" charset="2"/>
              <a:buNone/>
            </a:pPr>
            <a:r>
              <a:rPr lang="zh-CN" altLang="en-US" sz="2400" b="1" dirty="0">
                <a:latin typeface="Arial" panose="020B0604020202020204" pitchFamily="34" charset="0"/>
                <a:ea typeface="华文仿宋" panose="02010600040101010101" pitchFamily="2" charset="-122"/>
              </a:rPr>
              <a:t>如，某种毫无特色的机器零件</a:t>
            </a:r>
            <a:endParaRPr lang="zh-CN" altLang="en-US" sz="2400" b="1" baseline="-25000" dirty="0">
              <a:latin typeface="Arial" panose="020B0604020202020204" pitchFamily="34" charset="0"/>
              <a:ea typeface="华文仿宋" panose="02010600040101010101" pitchFamily="2"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098"/>
                                        </p:tgtEl>
                                        <p:attrNameLst>
                                          <p:attrName>style.visibility</p:attrName>
                                        </p:attrNameLst>
                                      </p:cBhvr>
                                      <p:to>
                                        <p:strVal val="visible"/>
                                      </p:to>
                                    </p:set>
                                    <p:animEffect transition="in" filter="dissolve">
                                      <p:cBhvr>
                                        <p:cTn id="7" dur="500"/>
                                        <p:tgtEl>
                                          <p:spTgt spid="4609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6102"/>
                                        </p:tgtEl>
                                        <p:attrNameLst>
                                          <p:attrName>style.visibility</p:attrName>
                                        </p:attrNameLst>
                                      </p:cBhvr>
                                      <p:to>
                                        <p:strVal val="visible"/>
                                      </p:to>
                                    </p:set>
                                    <p:animEffect transition="in" filter="dissolve">
                                      <p:cBhvr>
                                        <p:cTn id="10" dur="500"/>
                                        <p:tgtEl>
                                          <p:spTgt spid="46102"/>
                                        </p:tgtEl>
                                      </p:cBhvr>
                                    </p:animEffect>
                                  </p:childTnLst>
                                </p:cTn>
                              </p:par>
                            </p:childTnLst>
                          </p:cTn>
                        </p:par>
                        <p:par>
                          <p:cTn id="11" fill="hold">
                            <p:stCondLst>
                              <p:cond delay="500"/>
                            </p:stCondLst>
                            <p:childTnLst>
                              <p:par>
                                <p:cTn id="12" presetID="9" presetClass="entr" presetSubtype="0" fill="hold" grpId="0" nodeType="afterEffect">
                                  <p:stCondLst>
                                    <p:cond delay="0"/>
                                  </p:stCondLst>
                                  <p:childTnLst>
                                    <p:set>
                                      <p:cBhvr>
                                        <p:cTn id="13" dur="1" fill="hold">
                                          <p:stCondLst>
                                            <p:cond delay="0"/>
                                          </p:stCondLst>
                                        </p:cTn>
                                        <p:tgtEl>
                                          <p:spTgt spid="46108"/>
                                        </p:tgtEl>
                                        <p:attrNameLst>
                                          <p:attrName>style.visibility</p:attrName>
                                        </p:attrNameLst>
                                      </p:cBhvr>
                                      <p:to>
                                        <p:strVal val="visible"/>
                                      </p:to>
                                    </p:set>
                                    <p:animEffect transition="in" filter="dissolve">
                                      <p:cBhvr>
                                        <p:cTn id="14" dur="500"/>
                                        <p:tgtEl>
                                          <p:spTgt spid="46108"/>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6099"/>
                                        </p:tgtEl>
                                        <p:attrNameLst>
                                          <p:attrName>style.visibility</p:attrName>
                                        </p:attrNameLst>
                                      </p:cBhvr>
                                      <p:to>
                                        <p:strVal val="visible"/>
                                      </p:to>
                                    </p:set>
                                    <p:animEffect transition="in" filter="dissolve">
                                      <p:cBhvr>
                                        <p:cTn id="19" dur="500"/>
                                        <p:tgtEl>
                                          <p:spTgt spid="46099"/>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46101"/>
                                        </p:tgtEl>
                                        <p:attrNameLst>
                                          <p:attrName>style.visibility</p:attrName>
                                        </p:attrNameLst>
                                      </p:cBhvr>
                                      <p:to>
                                        <p:strVal val="visible"/>
                                      </p:to>
                                    </p:set>
                                    <p:animEffect transition="in" filter="dissolve">
                                      <p:cBhvr>
                                        <p:cTn id="22" dur="500"/>
                                        <p:tgtEl>
                                          <p:spTgt spid="46101"/>
                                        </p:tgtEl>
                                      </p:cBhvr>
                                    </p:animEffect>
                                  </p:childTnLst>
                                </p:cTn>
                              </p:par>
                            </p:childTnLst>
                          </p:cTn>
                        </p:par>
                        <p:par>
                          <p:cTn id="23" fill="hold">
                            <p:stCondLst>
                              <p:cond delay="500"/>
                            </p:stCondLst>
                            <p:childTnLst>
                              <p:par>
                                <p:cTn id="24" presetID="22" presetClass="entr" presetSubtype="8" fill="hold" grpId="0" nodeType="afterEffect">
                                  <p:stCondLst>
                                    <p:cond delay="0"/>
                                  </p:stCondLst>
                                  <p:childTnLst>
                                    <p:set>
                                      <p:cBhvr>
                                        <p:cTn id="25" dur="1" fill="hold">
                                          <p:stCondLst>
                                            <p:cond delay="0"/>
                                          </p:stCondLst>
                                        </p:cTn>
                                        <p:tgtEl>
                                          <p:spTgt spid="46097"/>
                                        </p:tgtEl>
                                        <p:attrNameLst>
                                          <p:attrName>style.visibility</p:attrName>
                                        </p:attrNameLst>
                                      </p:cBhvr>
                                      <p:to>
                                        <p:strVal val="visible"/>
                                      </p:to>
                                    </p:set>
                                    <p:animEffect transition="in" filter="wipe(left)">
                                      <p:cBhvr>
                                        <p:cTn id="26" dur="500"/>
                                        <p:tgtEl>
                                          <p:spTgt spid="46097"/>
                                        </p:tgtEl>
                                      </p:cBhvr>
                                    </p:animEffect>
                                  </p:childTnLst>
                                </p:cTn>
                              </p:par>
                            </p:childTnLst>
                          </p:cTn>
                        </p:par>
                        <p:par>
                          <p:cTn id="27" fill="hold">
                            <p:stCondLst>
                              <p:cond delay="1000"/>
                            </p:stCondLst>
                            <p:childTnLst>
                              <p:par>
                                <p:cTn id="28" presetID="22" presetClass="entr" presetSubtype="1" fill="hold" nodeType="afterEffect">
                                  <p:stCondLst>
                                    <p:cond delay="0"/>
                                  </p:stCondLst>
                                  <p:childTnLst>
                                    <p:set>
                                      <p:cBhvr>
                                        <p:cTn id="29" dur="1" fill="hold">
                                          <p:stCondLst>
                                            <p:cond delay="0"/>
                                          </p:stCondLst>
                                        </p:cTn>
                                        <p:tgtEl>
                                          <p:spTgt spid="46104"/>
                                        </p:tgtEl>
                                        <p:attrNameLst>
                                          <p:attrName>style.visibility</p:attrName>
                                        </p:attrNameLst>
                                      </p:cBhvr>
                                      <p:to>
                                        <p:strVal val="visible"/>
                                      </p:to>
                                    </p:set>
                                    <p:animEffect transition="in" filter="wipe(up)">
                                      <p:cBhvr>
                                        <p:cTn id="30" dur="500"/>
                                        <p:tgtEl>
                                          <p:spTgt spid="46104"/>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46103"/>
                                        </p:tgtEl>
                                        <p:attrNameLst>
                                          <p:attrName>style.visibility</p:attrName>
                                        </p:attrNameLst>
                                      </p:cBhvr>
                                      <p:to>
                                        <p:strVal val="visible"/>
                                      </p:to>
                                    </p:set>
                                    <p:animEffect transition="in" filter="dissolve">
                                      <p:cBhvr>
                                        <p:cTn id="35" dur="500"/>
                                        <p:tgtEl>
                                          <p:spTgt spid="46103"/>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46112"/>
                                        </p:tgtEl>
                                        <p:attrNameLst>
                                          <p:attrName>style.visibility</p:attrName>
                                        </p:attrNameLst>
                                      </p:cBhvr>
                                      <p:to>
                                        <p:strVal val="visible"/>
                                      </p:to>
                                    </p:set>
                                    <p:animEffect transition="in" filter="dissolve">
                                      <p:cBhvr>
                                        <p:cTn id="38" dur="500"/>
                                        <p:tgtEl>
                                          <p:spTgt spid="46112"/>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ppt_x"/>
                                          </p:val>
                                        </p:tav>
                                        <p:tav tm="100000">
                                          <p:val>
                                            <p:strVal val="#ppt_x"/>
                                          </p:val>
                                        </p:tav>
                                      </p:tavLst>
                                    </p:anim>
                                    <p:anim calcmode="lin" valueType="num">
                                      <p:cBhvr additive="base">
                                        <p:cTn id="4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97" grpId="0" animBg="1"/>
      <p:bldP spid="46098" grpId="0" bldLvl="0" animBg="1" autoUpdateAnimBg="0"/>
      <p:bldP spid="46099" grpId="0" bldLvl="0" animBg="1" autoUpdateAnimBg="0"/>
      <p:bldP spid="46101" grpId="0" autoUpdateAnimBg="0"/>
      <p:bldP spid="46102" grpId="0" autoUpdateAnimBg="0"/>
      <p:bldP spid="46103" grpId="0" autoUpdateAnimBg="0"/>
      <p:bldP spid="46108" grpId="0" autoUpdateAnimBg="0"/>
      <p:bldP spid="46112" grpId="0" autoUpdateAnimBg="0"/>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a:lstStyle/>
          <a:p>
            <a:r>
              <a:rPr lang="zh-CN" altLang="en-US" sz="3600">
                <a:ea typeface="宋体" panose="02010600030101010101" pitchFamily="2" charset="-122"/>
              </a:rPr>
              <a:t>各种需求曲线</a:t>
            </a:r>
            <a:endParaRPr lang="zh-CN" altLang="en-US" sz="3600">
              <a:ea typeface="宋体" panose="02010600030101010101" pitchFamily="2" charset="-122"/>
            </a:endParaRPr>
          </a:p>
        </p:txBody>
      </p:sp>
      <p:sp>
        <p:nvSpPr>
          <p:cNvPr id="35843" name="Rectangle 3"/>
          <p:cNvSpPr>
            <a:spLocks noGrp="1" noChangeArrowheads="1"/>
          </p:cNvSpPr>
          <p:nvPr>
            <p:ph type="body" idx="4294967295"/>
          </p:nvPr>
        </p:nvSpPr>
        <p:spPr>
          <a:xfrm>
            <a:off x="352535" y="1448342"/>
            <a:ext cx="8313737" cy="5059362"/>
          </a:xfrm>
        </p:spPr>
        <p:txBody>
          <a:bodyPr/>
          <a:lstStyle/>
          <a:p>
            <a:pPr>
              <a:spcBef>
                <a:spcPct val="55000"/>
              </a:spcBef>
            </a:pPr>
            <a:r>
              <a:rPr lang="zh-CN" dirty="0">
                <a:ea typeface="宋体" panose="02010600030101010101" pitchFamily="2" charset="-122"/>
              </a:rPr>
              <a:t>需求价格弹性与需求曲线的斜率密切相关</a:t>
            </a:r>
            <a:endParaRPr lang="zh-CN" dirty="0">
              <a:ea typeface="宋体" panose="02010600030101010101" pitchFamily="2" charset="-122"/>
            </a:endParaRPr>
          </a:p>
          <a:p>
            <a:pPr>
              <a:lnSpc>
                <a:spcPct val="200000"/>
              </a:lnSpc>
              <a:spcBef>
                <a:spcPct val="55000"/>
              </a:spcBef>
            </a:pPr>
            <a:r>
              <a:rPr lang="zh-CN" dirty="0">
                <a:solidFill>
                  <a:srgbClr val="FF0000"/>
                </a:solidFill>
                <a:ea typeface="宋体" panose="02010600030101010101" pitchFamily="2" charset="-122"/>
              </a:rPr>
              <a:t>拇指规则：</a:t>
            </a:r>
            <a:r>
              <a:rPr lang="zh-CN" dirty="0">
                <a:ea typeface="宋体" panose="02010600030101010101" pitchFamily="2" charset="-122"/>
              </a:rPr>
              <a:t>  </a:t>
            </a:r>
            <a:br>
              <a:rPr lang="zh-CN" dirty="0">
                <a:ea typeface="宋体" panose="02010600030101010101" pitchFamily="2" charset="-122"/>
              </a:rPr>
            </a:br>
            <a:r>
              <a:rPr lang="zh-CN" dirty="0">
                <a:ea typeface="宋体" panose="02010600030101010101" pitchFamily="2" charset="-122"/>
              </a:rPr>
              <a:t>需求曲线</a:t>
            </a:r>
            <a:r>
              <a:rPr lang="zh-CN" b="1" dirty="0">
                <a:solidFill>
                  <a:srgbClr val="0000FF"/>
                </a:solidFill>
                <a:ea typeface="宋体" panose="02010600030101010101" pitchFamily="2" charset="-122"/>
              </a:rPr>
              <a:t>越平坦</a:t>
            </a:r>
            <a:r>
              <a:rPr lang="zh-CN" dirty="0">
                <a:ea typeface="宋体" panose="02010600030101010101" pitchFamily="2" charset="-122"/>
              </a:rPr>
              <a:t>，需求的价格</a:t>
            </a:r>
            <a:r>
              <a:rPr lang="zh-CN" b="1" dirty="0">
                <a:solidFill>
                  <a:srgbClr val="0000FF"/>
                </a:solidFill>
                <a:ea typeface="宋体" panose="02010600030101010101" pitchFamily="2" charset="-122"/>
              </a:rPr>
              <a:t>弹性就越大</a:t>
            </a:r>
            <a:r>
              <a:rPr lang="zh-CN" dirty="0">
                <a:solidFill>
                  <a:srgbClr val="0000FF"/>
                </a:solidFill>
                <a:ea typeface="宋体" panose="02010600030101010101" pitchFamily="2" charset="-122"/>
              </a:rPr>
              <a:t>  </a:t>
            </a:r>
            <a:br>
              <a:rPr lang="zh-CN" dirty="0">
                <a:ea typeface="宋体" panose="02010600030101010101" pitchFamily="2" charset="-122"/>
              </a:rPr>
            </a:br>
            <a:r>
              <a:rPr lang="zh-CN" dirty="0">
                <a:ea typeface="宋体" panose="02010600030101010101" pitchFamily="2" charset="-122"/>
              </a:rPr>
              <a:t>需求曲线</a:t>
            </a:r>
            <a:r>
              <a:rPr lang="zh-CN" b="1" dirty="0">
                <a:solidFill>
                  <a:srgbClr val="0000FF"/>
                </a:solidFill>
                <a:ea typeface="宋体" panose="02010600030101010101" pitchFamily="2" charset="-122"/>
              </a:rPr>
              <a:t>越陡峭</a:t>
            </a:r>
            <a:r>
              <a:rPr lang="zh-CN" dirty="0">
                <a:ea typeface="宋体" panose="02010600030101010101" pitchFamily="2" charset="-122"/>
              </a:rPr>
              <a:t>，需求的价格</a:t>
            </a:r>
            <a:r>
              <a:rPr lang="zh-CN" b="1" dirty="0">
                <a:solidFill>
                  <a:srgbClr val="0000FF"/>
                </a:solidFill>
                <a:ea typeface="宋体" panose="02010600030101010101" pitchFamily="2" charset="-122"/>
              </a:rPr>
              <a:t>弹性就越小</a:t>
            </a:r>
            <a:endParaRPr lang="zh-CN" b="1" dirty="0">
              <a:solidFill>
                <a:srgbClr val="0000FF"/>
              </a:solidFill>
              <a:ea typeface="宋体" panose="02010600030101010101" pitchFamily="2" charset="-122"/>
            </a:endParaRPr>
          </a:p>
        </p:txBody>
      </p:sp>
      <p:sp>
        <p:nvSpPr>
          <p:cNvPr id="35844" name="FlagCount" hidden="1">
            <a:hlinkClick r:id="rId1"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00"/>
            </a:schemeClr>
          </a:solidFill>
          <a:ln w="19050">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en-US" altLang="zh-CN" sz="1400" b="1">
                <a:latin typeface="Tahoma" panose="020B0604030504040204" pitchFamily="34" charset="0"/>
                <a:ea typeface="宋体" panose="02010600030101010101" pitchFamily="2" charset="-122"/>
              </a:rPr>
              <a:t>0</a:t>
            </a:r>
            <a:endParaRPr lang="en-US" altLang="zh-CN" sz="1400" b="1">
              <a:latin typeface="Tahoma" panose="020B0604030504040204" pitchFamily="34" charset="0"/>
              <a:ea typeface="宋体" panose="02010600030101010101" pitchFamily="2" charset="-122"/>
            </a:endParaRPr>
          </a:p>
        </p:txBody>
      </p:sp>
    </p:spTree>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41350" y="995680"/>
            <a:ext cx="7922895" cy="4332605"/>
          </a:xfrm>
          <a:prstGeom prst="rect">
            <a:avLst/>
          </a:prstGeom>
        </p:spPr>
        <p:txBody>
          <a:bodyPr>
            <a:noAutofit/>
          </a:bodyPr>
          <a:p>
            <a:pPr marL="0" indent="0">
              <a:lnSpc>
                <a:spcPct val="150000"/>
              </a:lnSpc>
            </a:pP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某城市有两家代表性企业：</a:t>
            </a:r>
            <a:endPar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nSpc>
                <a:spcPct val="150000"/>
              </a:lnSpc>
              <a:spcBef>
                <a:spcPct val="0"/>
              </a:spcBef>
              <a:spcAft>
                <a:spcPct val="0"/>
              </a:spcAft>
              <a:buAutoNum type="arabicPeriod"/>
            </a:pP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A</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公司：主营</a:t>
            </a:r>
            <a:r>
              <a:rPr lang="zh-CN" altLang="en-US"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汽油零售</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，占据当地</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30%</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的市场份额。</a:t>
            </a:r>
            <a:endPar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nSpc>
                <a:spcPct val="150000"/>
              </a:lnSpc>
              <a:spcBef>
                <a:spcPct val="0"/>
              </a:spcBef>
              <a:spcAft>
                <a:spcPct val="0"/>
              </a:spcAft>
              <a:buAutoNum type="arabicPeriod"/>
            </a:pP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B</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公司：经营</a:t>
            </a:r>
            <a:r>
              <a:rPr lang="zh-CN" altLang="en-US"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高端手冲咖啡连锁店</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，目标客户为高收入年轻群体。</a:t>
            </a:r>
            <a:endPar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nSpc>
                <a:spcPct val="150000"/>
              </a:lnSpc>
            </a:pP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2023</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年，受国际原油价格上涨和咖啡豆供应链波动的影响，两家公司均面临成本上升压力。为应对这一挑战，</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A</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公司将汽油零售价从每升</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6</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元提高到</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6.6</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元（</a:t>
            </a:r>
            <a:r>
              <a:rPr lang="en-US" altLang="zh-CN"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B</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公司将一杯手冲咖啡的价格从</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35</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元提高到</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38.5</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元（</a:t>
            </a:r>
            <a:r>
              <a:rPr lang="en-US" altLang="zh-CN"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）。调价后，两家公司的销量均发生变化：</a:t>
            </a:r>
            <a:endPar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nSpc>
                <a:spcPct val="150000"/>
              </a:lnSpc>
              <a:spcBef>
                <a:spcPct val="0"/>
              </a:spcBef>
              <a:spcAft>
                <a:spcPct val="0"/>
              </a:spcAft>
              <a:buFont typeface="Arial" panose="020B0604020202020204"/>
              <a:buChar char="•"/>
            </a:pP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A</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公司汽油月销量从</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100</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万升</a:t>
            </a:r>
            <a:r>
              <a:rPr lang="zh-CN" altLang="en-US"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降至</a:t>
            </a:r>
            <a:r>
              <a:rPr lang="en-US" altLang="zh-CN"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98</a:t>
            </a:r>
            <a:r>
              <a:rPr lang="zh-CN" altLang="en-US"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万升（</a:t>
            </a:r>
            <a:r>
              <a:rPr lang="en-US" altLang="zh-CN"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nSpc>
                <a:spcPct val="150000"/>
              </a:lnSpc>
              <a:spcBef>
                <a:spcPct val="0"/>
              </a:spcBef>
              <a:spcAft>
                <a:spcPct val="0"/>
              </a:spcAft>
              <a:buFont typeface="Arial" panose="020B0604020202020204"/>
              <a:buChar char="•"/>
            </a:pP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B</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公司咖啡月销量从</a:t>
            </a:r>
            <a:r>
              <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5</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万杯</a:t>
            </a:r>
            <a:r>
              <a:rPr lang="zh-CN" altLang="en-US"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降至</a:t>
            </a:r>
            <a:r>
              <a:rPr lang="en-US" altLang="zh-CN"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4.25</a:t>
            </a:r>
            <a:r>
              <a:rPr lang="zh-CN" altLang="en-US"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万杯（</a:t>
            </a:r>
            <a:r>
              <a:rPr lang="en-US" altLang="zh-CN" sz="2000" b="0" i="0">
                <a:solidFill>
                  <a:srgbClr val="404040"/>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-15%</a:t>
            </a:r>
            <a:r>
              <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nSpc>
                <a:spcPct val="150000"/>
              </a:lnSpc>
              <a:spcBef>
                <a:spcPct val="0"/>
              </a:spcBef>
              <a:spcAft>
                <a:spcPct val="0"/>
              </a:spcAft>
              <a:buFont typeface="Arial" panose="020B0604020202020204"/>
              <a:buNone/>
            </a:pPr>
            <a:r>
              <a:rPr lang="en-US" altLang="zh-CN" sz="2000" b="0" i="0">
                <a:solidFill>
                  <a:srgbClr val="0000FF"/>
                </a:solidFill>
                <a:latin typeface="华文楷体" panose="02010600040101010101" charset="-122"/>
                <a:ea typeface="华文楷体" panose="02010600040101010101" charset="-122"/>
                <a:cs typeface="华文楷体" panose="02010600040101010101" charset="-122"/>
              </a:rPr>
              <a:t>1.</a:t>
            </a:r>
            <a:r>
              <a:rPr lang="zh-CN" altLang="en-US" sz="2000" b="0" i="0">
                <a:solidFill>
                  <a:srgbClr val="0000FF"/>
                </a:solidFill>
                <a:latin typeface="华文楷体" panose="02010600040101010101" charset="-122"/>
                <a:ea typeface="华文楷体" panose="02010600040101010101" charset="-122"/>
                <a:cs typeface="华文楷体" panose="02010600040101010101" charset="-122"/>
              </a:rPr>
              <a:t>计算两种商品的需求价格弹性，判断其</a:t>
            </a:r>
            <a:r>
              <a:rPr lang="zh-CN" sz="2000" b="0" i="0">
                <a:solidFill>
                  <a:srgbClr val="0000FF"/>
                </a:solidFill>
                <a:latin typeface="华文楷体" panose="02010600040101010101" charset="-122"/>
                <a:ea typeface="华文楷体" panose="02010600040101010101" charset="-122"/>
                <a:cs typeface="华文楷体" panose="02010600040101010101" charset="-122"/>
              </a:rPr>
              <a:t>类别</a:t>
            </a:r>
            <a:endParaRPr lang="zh-CN" sz="2000" b="0" i="0">
              <a:solidFill>
                <a:srgbClr val="0000FF"/>
              </a:solidFill>
              <a:latin typeface="华文楷体" panose="02010600040101010101" charset="-122"/>
              <a:ea typeface="华文楷体" panose="02010600040101010101" charset="-122"/>
              <a:cs typeface="华文楷体" panose="02010600040101010101" charset="-122"/>
            </a:endParaRPr>
          </a:p>
          <a:p>
            <a:pPr marL="0" indent="0">
              <a:lnSpc>
                <a:spcPct val="150000"/>
              </a:lnSpc>
              <a:spcBef>
                <a:spcPct val="0"/>
              </a:spcBef>
              <a:spcAft>
                <a:spcPct val="0"/>
              </a:spcAft>
              <a:buFont typeface="Arial" panose="020B0604020202020204"/>
              <a:buNone/>
            </a:pPr>
            <a:r>
              <a:rPr lang="en-US" altLang="zh-CN" sz="2000" b="0" i="0">
                <a:solidFill>
                  <a:srgbClr val="0000FF"/>
                </a:solidFill>
                <a:latin typeface="华文楷体" panose="02010600040101010101" charset="-122"/>
                <a:ea typeface="华文楷体" panose="02010600040101010101" charset="-122"/>
                <a:cs typeface="华文楷体" panose="02010600040101010101" charset="-122"/>
              </a:rPr>
              <a:t>2.</a:t>
            </a:r>
            <a:r>
              <a:rPr lang="zh-CN" altLang="en-US" sz="2000" b="0" i="0">
                <a:solidFill>
                  <a:srgbClr val="0000FF"/>
                </a:solidFill>
                <a:latin typeface="华文楷体" panose="02010600040101010101" charset="-122"/>
                <a:ea typeface="华文楷体" panose="02010600040101010101" charset="-122"/>
                <a:cs typeface="华文楷体" panose="02010600040101010101" charset="-122"/>
              </a:rPr>
              <a:t>解释弹性差异的经济学原因（从替代品、必需品</a:t>
            </a:r>
            <a:r>
              <a:rPr lang="en-US" altLang="zh-CN" sz="2000" b="0" i="0">
                <a:solidFill>
                  <a:srgbClr val="0000FF"/>
                </a:solidFill>
                <a:latin typeface="华文楷体" panose="02010600040101010101" charset="-122"/>
                <a:ea typeface="华文楷体" panose="02010600040101010101" charset="-122"/>
                <a:cs typeface="华文楷体" panose="02010600040101010101" charset="-122"/>
              </a:rPr>
              <a:t>/</a:t>
            </a:r>
            <a:r>
              <a:rPr lang="zh-CN" altLang="en-US" sz="2000" b="0" i="0">
                <a:solidFill>
                  <a:srgbClr val="0000FF"/>
                </a:solidFill>
                <a:latin typeface="华文楷体" panose="02010600040101010101" charset="-122"/>
                <a:ea typeface="华文楷体" panose="02010600040101010101" charset="-122"/>
                <a:cs typeface="华文楷体" panose="02010600040101010101" charset="-122"/>
              </a:rPr>
              <a:t>奢侈品、消费占比等角度）。</a:t>
            </a:r>
            <a:endParaRPr lang="zh-CN" altLang="en-US" sz="2000" b="0" i="0">
              <a:solidFill>
                <a:srgbClr val="0000FF"/>
              </a:solidFill>
              <a:latin typeface="华文楷体" panose="02010600040101010101" charset="-122"/>
              <a:ea typeface="华文楷体" panose="02010600040101010101" charset="-122"/>
              <a:cs typeface="华文楷体" panose="02010600040101010101" charset="-122"/>
            </a:endParaRPr>
          </a:p>
          <a:p>
            <a:pPr marL="0" indent="0">
              <a:lnSpc>
                <a:spcPct val="150000"/>
              </a:lnSpc>
              <a:spcBef>
                <a:spcPct val="0"/>
              </a:spcBef>
              <a:spcAft>
                <a:spcPct val="0"/>
              </a:spcAft>
              <a:buFont typeface="Arial" panose="020B0604020202020204"/>
              <a:buChar char="•"/>
            </a:pPr>
            <a:endPar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nSpc>
                <a:spcPct val="150000"/>
              </a:lnSpc>
              <a:spcBef>
                <a:spcPct val="0"/>
              </a:spcBef>
              <a:spcAft>
                <a:spcPct val="0"/>
              </a:spcAft>
              <a:buFont typeface="Arial" panose="020B0604020202020204"/>
              <a:buChar char="•"/>
            </a:pPr>
            <a:endParaRPr lang="en-US" altLang="zh-CN"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nSpc>
                <a:spcPct val="150000"/>
              </a:lnSpc>
              <a:spcBef>
                <a:spcPct val="0"/>
              </a:spcBef>
              <a:spcAft>
                <a:spcPct val="0"/>
              </a:spcAft>
              <a:buFont typeface="Arial" panose="020B0604020202020204"/>
              <a:buChar char="•"/>
            </a:pPr>
            <a:endParaRPr lang="zh-CN" altLang="en-US" sz="2000" b="0" i="0">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文本框 2"/>
          <p:cNvSpPr txBox="1"/>
          <p:nvPr/>
        </p:nvSpPr>
        <p:spPr>
          <a:xfrm>
            <a:off x="3707765" y="332740"/>
            <a:ext cx="2814955" cy="706755"/>
          </a:xfrm>
          <a:prstGeom prst="rect">
            <a:avLst/>
          </a:prstGeom>
          <a:solidFill>
            <a:srgbClr val="FFC000"/>
          </a:solidFill>
        </p:spPr>
        <p:txBody>
          <a:bodyPr wrap="square" rtlCol="0" anchor="t">
            <a:spAutoFit/>
          </a:bodyPr>
          <a:p>
            <a:pPr marL="0" indent="0">
              <a:spcAft>
                <a:spcPct val="60000"/>
              </a:spcAft>
            </a:pPr>
            <a:r>
              <a:rPr lang="en-US" altLang="zh-CN" sz="4000" b="1">
                <a:solidFill>
                  <a:srgbClr val="404040"/>
                </a:solidFill>
                <a:latin typeface="Inter"/>
                <a:ea typeface="Inter"/>
                <a:sym typeface="+mn-ea"/>
              </a:rPr>
              <a:t> </a:t>
            </a:r>
            <a:r>
              <a:rPr lang="zh-CN" sz="4000" b="1">
                <a:solidFill>
                  <a:srgbClr val="404040"/>
                </a:solidFill>
                <a:latin typeface="Inter"/>
                <a:ea typeface="宋体" panose="02010600030101010101" pitchFamily="2" charset="-122"/>
                <a:sym typeface="+mn-ea"/>
              </a:rPr>
              <a:t>课堂演练</a:t>
            </a:r>
            <a:endParaRPr lang="zh-CN" sz="4000" b="1">
              <a:solidFill>
                <a:srgbClr val="404040"/>
              </a:solidFill>
              <a:latin typeface="Inter"/>
              <a:ea typeface="宋体" panose="02010600030101010101" pitchFamily="2"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096964" y="1196752"/>
            <a:ext cx="56515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0" name="矩形 7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3631" y="2060848"/>
            <a:ext cx="60928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71"/>
          <p:cNvSpPr txBox="1">
            <a:spLocks noChangeArrowheads="1"/>
          </p:cNvSpPr>
          <p:nvPr/>
        </p:nvSpPr>
        <p:spPr bwMode="auto">
          <a:xfrm>
            <a:off x="3032893" y="2133873"/>
            <a:ext cx="5214938"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任务二 经济跷跷板：均衡价格</a:t>
            </a:r>
            <a:endParaRPr lang="zh-CN" altLang="en-US" dirty="0">
              <a:effectLst>
                <a:outerShdw blurRad="38100" dist="38100" dir="2700000" algn="tl">
                  <a:srgbClr val="C0C0C0"/>
                </a:outerShdw>
              </a:effectLst>
            </a:endParaRPr>
          </a:p>
        </p:txBody>
      </p:sp>
      <p:pic>
        <p:nvPicPr>
          <p:cNvPr id="7172" name="任意多边形 3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382713"/>
            <a:ext cx="2619375"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2" name="TextBox 71"/>
          <p:cNvSpPr txBox="1">
            <a:spLocks noChangeArrowheads="1"/>
          </p:cNvSpPr>
          <p:nvPr/>
        </p:nvSpPr>
        <p:spPr bwMode="auto">
          <a:xfrm>
            <a:off x="3533527" y="1241202"/>
            <a:ext cx="4643437"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任务一 洛阳纸贵：需求与供给</a:t>
            </a:r>
            <a:endParaRPr lang="zh-CN" altLang="en-US" dirty="0">
              <a:effectLst>
                <a:outerShdw blurRad="38100" dist="38100" dir="2700000" algn="tl">
                  <a:srgbClr val="C0C0C0"/>
                </a:outerShdw>
              </a:effectLst>
            </a:endParaRPr>
          </a:p>
        </p:txBody>
      </p:sp>
      <p:pic>
        <p:nvPicPr>
          <p:cNvPr id="7174"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87624" y="4688557"/>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71"/>
          <p:cNvSpPr txBox="1">
            <a:spLocks noChangeArrowheads="1"/>
          </p:cNvSpPr>
          <p:nvPr/>
        </p:nvSpPr>
        <p:spPr bwMode="auto">
          <a:xfrm>
            <a:off x="1616249" y="4733007"/>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任务五  你的生活小康了吗：恩格尔定律</a:t>
            </a:r>
            <a:endParaRPr lang="zh-CN" altLang="en-US" dirty="0">
              <a:effectLst>
                <a:outerShdw blurRad="38100" dist="38100" dir="2700000" algn="tl">
                  <a:srgbClr val="C0C0C0"/>
                </a:outerShdw>
              </a:effectLst>
            </a:endParaRPr>
          </a:p>
        </p:txBody>
      </p:sp>
      <p:pic>
        <p:nvPicPr>
          <p:cNvPr id="9"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691680" y="3824461"/>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71"/>
          <p:cNvSpPr txBox="1">
            <a:spLocks noChangeArrowheads="1"/>
          </p:cNvSpPr>
          <p:nvPr/>
        </p:nvSpPr>
        <p:spPr bwMode="auto">
          <a:xfrm>
            <a:off x="2120305" y="3868911"/>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任务四  谷贱伤农：需求的价格弹性</a:t>
            </a:r>
            <a:endParaRPr lang="zh-CN" altLang="en-US" dirty="0">
              <a:effectLst>
                <a:outerShdw blurRad="38100" dist="38100" dir="2700000" algn="tl">
                  <a:srgbClr val="C0C0C0"/>
                </a:outerShdw>
              </a:effectLst>
            </a:endParaRPr>
          </a:p>
        </p:txBody>
      </p:sp>
      <p:pic>
        <p:nvPicPr>
          <p:cNvPr id="11"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032769" y="2996952"/>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1"/>
          <p:cNvSpPr txBox="1">
            <a:spLocks noChangeArrowheads="1"/>
          </p:cNvSpPr>
          <p:nvPr/>
        </p:nvSpPr>
        <p:spPr bwMode="auto">
          <a:xfrm>
            <a:off x="2461394" y="3041402"/>
            <a:ext cx="5715000" cy="369332"/>
          </a:xfrm>
          <a:prstGeom prst="rect">
            <a:avLst/>
          </a:prstGeom>
          <a:noFill/>
          <a:ln w="9525">
            <a:noFill/>
            <a:miter lim="800000"/>
          </a:ln>
          <a:effectLst/>
        </p:spPr>
        <p:txBody>
          <a:bodyPr>
            <a:spAutoFit/>
          </a:bodyPr>
          <a:lstStyle/>
          <a:p>
            <a:pPr>
              <a:buFontTx/>
              <a:buNone/>
              <a:defRPr/>
            </a:pPr>
            <a:r>
              <a:rPr lang="zh-CN" altLang="en-US" b="1" dirty="0">
                <a:solidFill>
                  <a:srgbClr val="FF0000"/>
                </a:solidFill>
                <a:effectLst>
                  <a:outerShdw blurRad="38100" dist="38100" dir="2700000" algn="tl">
                    <a:srgbClr val="C0C0C0"/>
                  </a:outerShdw>
                </a:effectLst>
              </a:rPr>
              <a:t>任务三 小马驹过河：弹性理论</a:t>
            </a:r>
            <a:endParaRPr lang="zh-CN" altLang="en-US" b="1" dirty="0">
              <a:solidFill>
                <a:srgbClr val="FF0000"/>
              </a:solidFill>
              <a:effectLst>
                <a:outerShdw blurRad="38100" dist="38100" dir="2700000" algn="tl">
                  <a:srgbClr val="C0C0C0"/>
                </a:outerShdw>
              </a:effectLst>
            </a:endParaRPr>
          </a:p>
        </p:txBody>
      </p:sp>
      <p:pic>
        <p:nvPicPr>
          <p:cNvPr id="13"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808633" y="5480645"/>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71"/>
          <p:cNvSpPr txBox="1">
            <a:spLocks noChangeArrowheads="1"/>
          </p:cNvSpPr>
          <p:nvPr/>
        </p:nvSpPr>
        <p:spPr bwMode="auto">
          <a:xfrm>
            <a:off x="1237258" y="5525095"/>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任务六  谁来为冰激凌交税：弹性理论的应用</a:t>
            </a:r>
            <a:endParaRPr lang="zh-CN" altLang="en-US" dirty="0">
              <a:effectLst>
                <a:outerShdw blurRad="38100" dist="38100" dir="2700000" algn="tl">
                  <a:srgbClr val="C0C0C0"/>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a:stretch>
            <a:fillRect/>
          </a:stretch>
        </p:blipFill>
        <p:spPr>
          <a:xfrm>
            <a:off x="34925" y="1340485"/>
            <a:ext cx="8813800" cy="415036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tretch>
            <a:fillRect/>
          </a:stretch>
        </p:blipFill>
        <p:spPr>
          <a:xfrm>
            <a:off x="107315" y="1052830"/>
            <a:ext cx="8642350" cy="424243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AutoShape 3"/>
          <p:cNvSpPr>
            <a:spLocks noChangeArrowheads="1"/>
          </p:cNvSpPr>
          <p:nvPr/>
        </p:nvSpPr>
        <p:spPr bwMode="auto">
          <a:xfrm>
            <a:off x="2339975" y="1196975"/>
            <a:ext cx="5327650" cy="1223963"/>
          </a:xfrm>
          <a:prstGeom prst="cloudCallout">
            <a:avLst>
              <a:gd name="adj1" fmla="val -66986"/>
              <a:gd name="adj2" fmla="val 117963"/>
            </a:avLst>
          </a:prstGeom>
          <a:solidFill>
            <a:srgbClr val="00FFFF"/>
          </a:solidFill>
          <a:ln w="9525">
            <a:solidFill>
              <a:schemeClr val="bg1"/>
            </a:solidFill>
            <a:round/>
          </a:ln>
        </p:spPr>
        <p:txBody>
          <a:bodyPr/>
          <a:lstStyle/>
          <a:p>
            <a:pPr algn="ctr" eaLnBrk="0" hangingPunct="0"/>
            <a:r>
              <a:rPr lang="zh-CN" altLang="en-US" sz="4000">
                <a:solidFill>
                  <a:srgbClr val="CC3300"/>
                </a:solidFill>
                <a:latin typeface="Arial" panose="020B0604020202020204" pitchFamily="34" charset="0"/>
                <a:ea typeface="华文行楷" panose="02010800040101010101" pitchFamily="2" charset="-122"/>
              </a:rPr>
              <a:t>小案例</a:t>
            </a:r>
            <a:endParaRPr lang="zh-CN" altLang="en-US" sz="4000">
              <a:solidFill>
                <a:srgbClr val="CC3300"/>
              </a:solidFill>
              <a:latin typeface="Arial" panose="020B0604020202020204" pitchFamily="34" charset="0"/>
              <a:ea typeface="华文行楷" panose="02010800040101010101" pitchFamily="2" charset="-122"/>
            </a:endParaRPr>
          </a:p>
          <a:p>
            <a:pPr algn="ctr" eaLnBrk="0" hangingPunct="0"/>
            <a:r>
              <a:rPr lang="zh-CN" altLang="en-US">
                <a:solidFill>
                  <a:srgbClr val="CC3300"/>
                </a:solidFill>
                <a:latin typeface="Arial" panose="020B0604020202020204" pitchFamily="34" charset="0"/>
                <a:ea typeface="华文行楷" panose="02010800040101010101" pitchFamily="2" charset="-122"/>
              </a:rPr>
              <a:t>降价反而获利</a:t>
            </a:r>
            <a:endParaRPr lang="zh-CN" altLang="en-US">
              <a:solidFill>
                <a:srgbClr val="CC3300"/>
              </a:solidFill>
              <a:latin typeface="Arial" panose="020B0604020202020204" pitchFamily="34" charset="0"/>
              <a:ea typeface="华文行楷" panose="02010800040101010101" pitchFamily="2" charset="-122"/>
            </a:endParaRPr>
          </a:p>
        </p:txBody>
      </p:sp>
      <p:sp>
        <p:nvSpPr>
          <p:cNvPr id="14340" name="Rectangle 4"/>
          <p:cNvSpPr>
            <a:spLocks noGrp="1"/>
          </p:cNvSpPr>
          <p:nvPr/>
        </p:nvSpPr>
        <p:spPr>
          <a:xfrm>
            <a:off x="430213" y="2576512"/>
            <a:ext cx="5941987" cy="4092847"/>
          </a:xfrm>
          <a:prstGeom prst="rect">
            <a:avLst/>
          </a:prstGeom>
          <a:solidFill>
            <a:schemeClr val="accent6">
              <a:lumMod val="20000"/>
              <a:lumOff val="80000"/>
            </a:schemeClr>
          </a:solidFill>
          <a:ln w="9525">
            <a:noFill/>
            <a:miter/>
          </a:ln>
        </p:spPr>
        <p:txBody>
          <a:bodyPr/>
          <a:lstStyle/>
          <a:p>
            <a:pPr indent="457200" eaLnBrk="0">
              <a:lnSpc>
                <a:spcPct val="120000"/>
              </a:lnSpc>
              <a:spcBef>
                <a:spcPct val="20000"/>
              </a:spcBef>
              <a:buClr>
                <a:schemeClr val="hlink"/>
              </a:buClr>
              <a:buFont typeface="Wingdings" panose="05000000000000000000" pitchFamily="2" charset="2"/>
              <a:buNone/>
            </a:pPr>
            <a:r>
              <a:rPr lang="zh-CN" altLang="en-US" sz="2400" b="0" noProof="1">
                <a:solidFill>
                  <a:schemeClr val="bg2">
                    <a:lumMod val="10000"/>
                  </a:schemeClr>
                </a:solidFill>
                <a:latin typeface="黑体" panose="02010609060101010101" pitchFamily="49" charset="-122"/>
                <a:cs typeface="+mn-ea"/>
              </a:rPr>
              <a:t>某收音机厂在国民经济调整时期，因产品销售发生严重困难，库存大量上升，工厂领导反复研究，决定忍痛将各种产品平均降价</a:t>
            </a:r>
            <a:r>
              <a:rPr lang="en-US" altLang="zh-CN" sz="2400" b="0" noProof="1">
                <a:solidFill>
                  <a:schemeClr val="bg2">
                    <a:lumMod val="10000"/>
                  </a:schemeClr>
                </a:solidFill>
                <a:latin typeface="黑体" panose="02010609060101010101" pitchFamily="49" charset="-122"/>
                <a:cs typeface="+mn-ea"/>
              </a:rPr>
              <a:t>15%</a:t>
            </a:r>
            <a:r>
              <a:rPr lang="zh-CN" altLang="en-US" sz="2400" b="0" noProof="1">
                <a:solidFill>
                  <a:schemeClr val="bg2">
                    <a:lumMod val="10000"/>
                  </a:schemeClr>
                </a:solidFill>
                <a:latin typeface="黑体" panose="02010609060101010101" pitchFamily="49" charset="-122"/>
                <a:cs typeface="+mn-ea"/>
              </a:rPr>
              <a:t>，估计损失</a:t>
            </a:r>
            <a:r>
              <a:rPr lang="en-US" altLang="zh-CN" sz="2400" b="0" noProof="1">
                <a:solidFill>
                  <a:schemeClr val="bg2">
                    <a:lumMod val="10000"/>
                  </a:schemeClr>
                </a:solidFill>
                <a:latin typeface="黑体" panose="02010609060101010101" pitchFamily="49" charset="-122"/>
                <a:cs typeface="+mn-ea"/>
              </a:rPr>
              <a:t>160</a:t>
            </a:r>
            <a:r>
              <a:rPr lang="zh-CN" altLang="en-US" sz="2400" b="0" noProof="1">
                <a:solidFill>
                  <a:schemeClr val="bg2">
                    <a:lumMod val="10000"/>
                  </a:schemeClr>
                </a:solidFill>
                <a:latin typeface="黑体" panose="02010609060101010101" pitchFamily="49" charset="-122"/>
                <a:cs typeface="+mn-ea"/>
              </a:rPr>
              <a:t>万元。但年底结算，销售收入反而增加</a:t>
            </a:r>
            <a:r>
              <a:rPr lang="en-US" altLang="zh-CN" sz="2400" b="0" noProof="1">
                <a:solidFill>
                  <a:schemeClr val="bg2">
                    <a:lumMod val="10000"/>
                  </a:schemeClr>
                </a:solidFill>
                <a:latin typeface="黑体" panose="02010609060101010101" pitchFamily="49" charset="-122"/>
                <a:cs typeface="+mn-ea"/>
              </a:rPr>
              <a:t>30</a:t>
            </a:r>
            <a:r>
              <a:rPr lang="zh-CN" altLang="en-US" sz="2400" b="0" noProof="1">
                <a:solidFill>
                  <a:schemeClr val="bg2">
                    <a:lumMod val="10000"/>
                  </a:schemeClr>
                </a:solidFill>
                <a:latin typeface="黑体" panose="02010609060101010101" pitchFamily="49" charset="-122"/>
                <a:cs typeface="+mn-ea"/>
              </a:rPr>
              <a:t>万元，利润也比上年同期增加</a:t>
            </a:r>
            <a:r>
              <a:rPr lang="en-US" altLang="zh-CN" sz="2400" b="0" noProof="1">
                <a:solidFill>
                  <a:schemeClr val="bg2">
                    <a:lumMod val="10000"/>
                  </a:schemeClr>
                </a:solidFill>
                <a:latin typeface="黑体" panose="02010609060101010101" pitchFamily="49" charset="-122"/>
                <a:cs typeface="+mn-ea"/>
              </a:rPr>
              <a:t>20%</a:t>
            </a:r>
            <a:r>
              <a:rPr lang="zh-CN" altLang="en-US" sz="2400" b="0" noProof="1">
                <a:solidFill>
                  <a:schemeClr val="bg2">
                    <a:lumMod val="10000"/>
                  </a:schemeClr>
                </a:solidFill>
                <a:latin typeface="黑体" panose="02010609060101010101" pitchFamily="49" charset="-122"/>
                <a:cs typeface="+mn-ea"/>
              </a:rPr>
              <a:t>，连下一年度的订货都已饱满。降价不仅使这个工厂渡过了难关，而且开拓了市场，成为建厂以来销售形势最好的时期。</a:t>
            </a:r>
            <a:endParaRPr lang="zh-CN" altLang="en-US" sz="2400" b="0" noProof="1">
              <a:solidFill>
                <a:schemeClr val="bg2">
                  <a:lumMod val="10000"/>
                </a:schemeClr>
              </a:solidFill>
              <a:latin typeface="黑体" panose="02010609060101010101" pitchFamily="49" charset="-122"/>
            </a:endParaRPr>
          </a:p>
        </p:txBody>
      </p:sp>
      <p:graphicFrame>
        <p:nvGraphicFramePr>
          <p:cNvPr id="14341" name="Object 2"/>
          <p:cNvGraphicFramePr>
            <a:graphicFrameLocks noChangeAspect="1"/>
          </p:cNvGraphicFramePr>
          <p:nvPr/>
        </p:nvGraphicFramePr>
        <p:xfrm>
          <a:off x="6443663" y="2276475"/>
          <a:ext cx="2659062" cy="3581400"/>
        </p:xfrm>
        <a:graphic>
          <a:graphicData uri="http://schemas.openxmlformats.org/presentationml/2006/ole">
            <mc:AlternateContent xmlns:mc="http://schemas.openxmlformats.org/markup-compatibility/2006">
              <mc:Choice xmlns:v="urn:schemas-microsoft-com:vml" Requires="v">
                <p:oleObj spid="_x0000_s2" name="" r:id="rId1" imgW="4046855" imgH="3352800" progId="MS_ClipArt_Gallery.2">
                  <p:embed/>
                </p:oleObj>
              </mc:Choice>
              <mc:Fallback>
                <p:oleObj name="" r:id="rId1" imgW="4046855" imgH="3352800" progId="MS_ClipArt_Gallery.2">
                  <p:embed/>
                  <p:pic>
                    <p:nvPicPr>
                      <p:cNvPr id="0" name="图片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3663" y="2276475"/>
                        <a:ext cx="2659062"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1" nodeType="with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slide(fromBottom)">
                                      <p:cBhvr>
                                        <p:cTn id="7" dur="1000"/>
                                        <p:tgtEl>
                                          <p:spTgt spid="14340"/>
                                        </p:tgtEl>
                                      </p:cBhvr>
                                    </p:animEffect>
                                  </p:childTnLst>
                                </p:cTn>
                              </p:par>
                              <p:par>
                                <p:cTn id="8" presetID="12" presetClass="entr" presetSubtype="4" fill="hold" grpId="1" nodeType="withEffect">
                                  <p:stCondLst>
                                    <p:cond delay="0"/>
                                  </p:stCondLst>
                                  <p:childTnLst>
                                    <p:set>
                                      <p:cBhvr>
                                        <p:cTn id="9" dur="1" fill="hold">
                                          <p:stCondLst>
                                            <p:cond delay="0"/>
                                          </p:stCondLst>
                                        </p:cTn>
                                        <p:tgtEl>
                                          <p:spTgt spid="14339"/>
                                        </p:tgtEl>
                                        <p:attrNameLst>
                                          <p:attrName>style.visibility</p:attrName>
                                        </p:attrNameLst>
                                      </p:cBhvr>
                                      <p:to>
                                        <p:strVal val="visible"/>
                                      </p:to>
                                    </p:set>
                                    <p:animEffect transition="in" filter="slide(fromBottom)">
                                      <p:cBhvr>
                                        <p:cTn id="10" dur="1000"/>
                                        <p:tgtEl>
                                          <p:spTgt spid="14339"/>
                                        </p:tgtEl>
                                      </p:cBhvr>
                                    </p:animEffect>
                                  </p:childTnLst>
                                </p:cTn>
                              </p:par>
                              <p:par>
                                <p:cTn id="11" presetID="12" presetClass="entr" presetSubtype="4" fill="hold" nodeType="withEffect">
                                  <p:stCondLst>
                                    <p:cond delay="0"/>
                                  </p:stCondLst>
                                  <p:childTnLst>
                                    <p:set>
                                      <p:cBhvr>
                                        <p:cTn id="12" dur="1" fill="hold">
                                          <p:stCondLst>
                                            <p:cond delay="0"/>
                                          </p:stCondLst>
                                        </p:cTn>
                                        <p:tgtEl>
                                          <p:spTgt spid="14341"/>
                                        </p:tgtEl>
                                        <p:attrNameLst>
                                          <p:attrName>style.visibility</p:attrName>
                                        </p:attrNameLst>
                                      </p:cBhvr>
                                      <p:to>
                                        <p:strVal val="visible"/>
                                      </p:to>
                                    </p:set>
                                    <p:animEffect transition="in" filter="slide(fromBottom)">
                                      <p:cBhvr>
                                        <p:cTn id="13" dur="10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ldLvl="0"/>
      <p:bldP spid="14339" grpId="1" bldLvl="0" animBg="1"/>
      <p:bldP spid="14340" grpId="0" bldLvl="0"/>
      <p:bldP spid="14340" grpId="1"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2132856"/>
            <a:ext cx="6408712" cy="1569660"/>
          </a:xfrm>
          <a:prstGeom prst="rect">
            <a:avLst/>
          </a:prstGeom>
          <a:noFill/>
          <a:ln w="31750">
            <a:solidFill>
              <a:srgbClr val="FF0000"/>
            </a:solidFill>
          </a:ln>
        </p:spPr>
        <p:txBody>
          <a:bodyPr wrap="square" rtlCol="0">
            <a:spAutoFit/>
          </a:bodyPr>
          <a:lstStyle/>
          <a:p>
            <a:pPr>
              <a:lnSpc>
                <a:spcPct val="150000"/>
              </a:lnSpc>
            </a:pPr>
            <a:r>
              <a:rPr lang="zh-CN" altLang="en-US" sz="3200" dirty="0">
                <a:solidFill>
                  <a:srgbClr val="0000FF"/>
                </a:solidFill>
              </a:rPr>
              <a:t>弹性的定义</a:t>
            </a:r>
            <a:endParaRPr lang="en-US" altLang="zh-CN" sz="3200" dirty="0">
              <a:solidFill>
                <a:srgbClr val="0000FF"/>
              </a:solidFill>
            </a:endParaRPr>
          </a:p>
          <a:p>
            <a:pPr>
              <a:lnSpc>
                <a:spcPct val="150000"/>
              </a:lnSpc>
            </a:pPr>
            <a:r>
              <a:rPr lang="zh-CN" altLang="en-US" sz="3200" dirty="0">
                <a:solidFill>
                  <a:srgbClr val="0000FF"/>
                </a:solidFill>
              </a:rPr>
              <a:t>需求的价格弹性的分类</a:t>
            </a:r>
            <a:endParaRPr lang="en-US" altLang="zh-CN" sz="3200" dirty="0">
              <a:solidFill>
                <a:srgbClr val="0000FF"/>
              </a:solidFill>
            </a:endParaRPr>
          </a:p>
        </p:txBody>
      </p:sp>
      <p:sp>
        <p:nvSpPr>
          <p:cNvPr id="3" name="矩形 2"/>
          <p:cNvSpPr/>
          <p:nvPr/>
        </p:nvSpPr>
        <p:spPr>
          <a:xfrm>
            <a:off x="3203848" y="548680"/>
            <a:ext cx="2016224" cy="792088"/>
          </a:xfrm>
          <a:prstGeom prst="rect">
            <a:avLst/>
          </a:prstGeom>
          <a:blipFill>
            <a:blip r:embed="rId1"/>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C00000"/>
                </a:solidFill>
              </a:rPr>
              <a:t>总   结</a:t>
            </a:r>
            <a:endParaRPr lang="zh-CN" altLang="en-US" sz="3600" b="1" dirty="0">
              <a:solidFill>
                <a:srgbClr val="C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509258"/>
            <a:ext cx="7056784" cy="2723823"/>
          </a:xfrm>
          <a:prstGeom prst="rect">
            <a:avLst/>
          </a:prstGeom>
          <a:noFill/>
          <a:ln w="31750">
            <a:solidFill>
              <a:srgbClr val="FF0000"/>
            </a:solidFill>
          </a:ln>
        </p:spPr>
        <p:txBody>
          <a:bodyPr wrap="square" rtlCol="0">
            <a:spAutoFit/>
          </a:bodyPr>
          <a:lstStyle/>
          <a:p>
            <a:pPr>
              <a:lnSpc>
                <a:spcPct val="150000"/>
              </a:lnSpc>
            </a:pPr>
            <a:endParaRPr lang="en-US" altLang="zh-CN" kern="100" dirty="0"/>
          </a:p>
          <a:p>
            <a:pPr>
              <a:lnSpc>
                <a:spcPct val="150000"/>
              </a:lnSpc>
            </a:pPr>
            <a:r>
              <a:rPr lang="zh-CN" altLang="en-US" sz="3200" kern="100" dirty="0">
                <a:solidFill>
                  <a:srgbClr val="0000FF"/>
                </a:solidFill>
              </a:rPr>
              <a:t>请利用所学的需求价格弹性的分类来分析生活总的常见物品的需求价格弹性。</a:t>
            </a:r>
            <a:endParaRPr lang="en-US" altLang="zh-CN" kern="100" dirty="0"/>
          </a:p>
        </p:txBody>
      </p:sp>
      <p:sp>
        <p:nvSpPr>
          <p:cNvPr id="4" name="椭圆 3"/>
          <p:cNvSpPr/>
          <p:nvPr/>
        </p:nvSpPr>
        <p:spPr>
          <a:xfrm>
            <a:off x="3779912" y="476672"/>
            <a:ext cx="2376264" cy="792088"/>
          </a:xfrm>
          <a:prstGeom prst="ellipse">
            <a:avLst/>
          </a:prstGeom>
          <a:blipFill>
            <a:blip r:embed="rId1"/>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FF0000"/>
                </a:solidFill>
              </a:rPr>
              <a:t>作  业</a:t>
            </a:r>
            <a:endParaRPr lang="zh-CN" altLang="en-US" sz="3600"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096964" y="1196752"/>
            <a:ext cx="56515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0" name="矩形 7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3631" y="2060848"/>
            <a:ext cx="60928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71"/>
          <p:cNvSpPr txBox="1">
            <a:spLocks noChangeArrowheads="1"/>
          </p:cNvSpPr>
          <p:nvPr/>
        </p:nvSpPr>
        <p:spPr bwMode="auto">
          <a:xfrm>
            <a:off x="3032893" y="2133873"/>
            <a:ext cx="5214938"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任务二 经济跷跷板：均衡价格</a:t>
            </a:r>
            <a:endParaRPr lang="zh-CN" altLang="en-US" dirty="0">
              <a:effectLst>
                <a:outerShdw blurRad="38100" dist="38100" dir="2700000" algn="tl">
                  <a:srgbClr val="C0C0C0"/>
                </a:outerShdw>
              </a:effectLst>
            </a:endParaRPr>
          </a:p>
        </p:txBody>
      </p:sp>
      <p:pic>
        <p:nvPicPr>
          <p:cNvPr id="7172" name="任意多边形 3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382713"/>
            <a:ext cx="2619375"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2" name="TextBox 71"/>
          <p:cNvSpPr txBox="1">
            <a:spLocks noChangeArrowheads="1"/>
          </p:cNvSpPr>
          <p:nvPr/>
        </p:nvSpPr>
        <p:spPr bwMode="auto">
          <a:xfrm>
            <a:off x="3533527" y="1241202"/>
            <a:ext cx="4643437"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任务一 洛阳纸贵：需求与供给</a:t>
            </a:r>
            <a:endParaRPr lang="zh-CN" altLang="en-US" dirty="0">
              <a:effectLst>
                <a:outerShdw blurRad="38100" dist="38100" dir="2700000" algn="tl">
                  <a:srgbClr val="C0C0C0"/>
                </a:outerShdw>
              </a:effectLst>
            </a:endParaRPr>
          </a:p>
        </p:txBody>
      </p:sp>
      <p:pic>
        <p:nvPicPr>
          <p:cNvPr id="7174"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87624" y="4688557"/>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71"/>
          <p:cNvSpPr txBox="1">
            <a:spLocks noChangeArrowheads="1"/>
          </p:cNvSpPr>
          <p:nvPr/>
        </p:nvSpPr>
        <p:spPr bwMode="auto">
          <a:xfrm>
            <a:off x="1616249" y="4733007"/>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任务五  你的生活小康了吗：恩格尔定律</a:t>
            </a:r>
            <a:endParaRPr lang="zh-CN" altLang="en-US" dirty="0">
              <a:effectLst>
                <a:outerShdw blurRad="38100" dist="38100" dir="2700000" algn="tl">
                  <a:srgbClr val="C0C0C0"/>
                </a:outerShdw>
              </a:effectLst>
            </a:endParaRPr>
          </a:p>
        </p:txBody>
      </p:sp>
      <p:pic>
        <p:nvPicPr>
          <p:cNvPr id="9"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691680" y="3824461"/>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71"/>
          <p:cNvSpPr txBox="1">
            <a:spLocks noChangeArrowheads="1"/>
          </p:cNvSpPr>
          <p:nvPr/>
        </p:nvSpPr>
        <p:spPr bwMode="auto">
          <a:xfrm>
            <a:off x="2120305" y="3868911"/>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任务四  谷贱伤农：需求的价格弹性</a:t>
            </a:r>
            <a:endParaRPr lang="zh-CN" altLang="en-US" dirty="0">
              <a:effectLst>
                <a:outerShdw blurRad="38100" dist="38100" dir="2700000" algn="tl">
                  <a:srgbClr val="C0C0C0"/>
                </a:outerShdw>
              </a:effectLst>
            </a:endParaRPr>
          </a:p>
        </p:txBody>
      </p:sp>
      <p:pic>
        <p:nvPicPr>
          <p:cNvPr id="11"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032769" y="2996952"/>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1"/>
          <p:cNvSpPr txBox="1">
            <a:spLocks noChangeArrowheads="1"/>
          </p:cNvSpPr>
          <p:nvPr/>
        </p:nvSpPr>
        <p:spPr bwMode="auto">
          <a:xfrm>
            <a:off x="2461394" y="3041402"/>
            <a:ext cx="5715000" cy="369332"/>
          </a:xfrm>
          <a:prstGeom prst="rect">
            <a:avLst/>
          </a:prstGeom>
          <a:noFill/>
          <a:ln w="9525">
            <a:noFill/>
            <a:miter lim="800000"/>
          </a:ln>
          <a:effectLst/>
        </p:spPr>
        <p:txBody>
          <a:bodyPr>
            <a:spAutoFit/>
          </a:bodyPr>
          <a:lstStyle/>
          <a:p>
            <a:pPr>
              <a:buFontTx/>
              <a:buNone/>
              <a:defRPr/>
            </a:pPr>
            <a:r>
              <a:rPr lang="zh-CN" altLang="en-US" b="1" dirty="0">
                <a:solidFill>
                  <a:srgbClr val="FF0000"/>
                </a:solidFill>
                <a:effectLst>
                  <a:outerShdw blurRad="38100" dist="38100" dir="2700000" algn="tl">
                    <a:srgbClr val="C0C0C0"/>
                  </a:outerShdw>
                </a:effectLst>
              </a:rPr>
              <a:t>任务三 小马驹过河：弹性理论</a:t>
            </a:r>
            <a:endParaRPr lang="zh-CN" altLang="en-US" b="1" dirty="0">
              <a:solidFill>
                <a:srgbClr val="FF0000"/>
              </a:solidFill>
              <a:effectLst>
                <a:outerShdw blurRad="38100" dist="38100" dir="2700000" algn="tl">
                  <a:srgbClr val="C0C0C0"/>
                </a:outerShdw>
              </a:effectLst>
            </a:endParaRPr>
          </a:p>
        </p:txBody>
      </p:sp>
      <p:pic>
        <p:nvPicPr>
          <p:cNvPr id="13"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808633" y="5480645"/>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71"/>
          <p:cNvSpPr txBox="1">
            <a:spLocks noChangeArrowheads="1"/>
          </p:cNvSpPr>
          <p:nvPr/>
        </p:nvSpPr>
        <p:spPr bwMode="auto">
          <a:xfrm>
            <a:off x="1237258" y="5525095"/>
            <a:ext cx="5715000"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任务六  谁来为冰激凌交税：弹性理论的应用</a:t>
            </a:r>
            <a:endParaRPr lang="zh-CN" altLang="en-US" dirty="0">
              <a:effectLst>
                <a:outerShdw blurRad="38100" dist="38100" dir="2700000" algn="tl">
                  <a:srgbClr val="C0C0C0"/>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buNone/>
            </a:pPr>
            <a:r>
              <a:rPr lang="zh-CN" altLang="en-US" b="1" dirty="0">
                <a:solidFill>
                  <a:srgbClr val="C00000"/>
                </a:solidFill>
              </a:rPr>
              <a:t>教学目标</a:t>
            </a:r>
            <a:endParaRPr lang="en-US" altLang="zh-CN" b="1" dirty="0">
              <a:solidFill>
                <a:srgbClr val="C00000"/>
              </a:solidFill>
            </a:endParaRPr>
          </a:p>
          <a:p>
            <a:pPr marL="0" indent="0">
              <a:buNone/>
            </a:pPr>
            <a:r>
              <a:rPr lang="en-US" altLang="zh-CN" dirty="0"/>
              <a:t>      </a:t>
            </a:r>
            <a:r>
              <a:rPr lang="en-US" altLang="zh-CN" dirty="0">
                <a:latin typeface="楷体" panose="02010609060101010101" pitchFamily="49" charset="-122"/>
                <a:ea typeface="楷体" panose="02010609060101010101" pitchFamily="49" charset="-122"/>
              </a:rPr>
              <a:t>1</a:t>
            </a:r>
            <a:r>
              <a:rPr lang="zh-CN" altLang="en-US" dirty="0">
                <a:latin typeface="楷体" panose="02010609060101010101" pitchFamily="49" charset="-122"/>
                <a:ea typeface="楷体" panose="02010609060101010101" pitchFamily="49" charset="-122"/>
              </a:rPr>
              <a:t>、了解弹性的概念，弧弹性的计算方法</a:t>
            </a:r>
            <a:endParaRPr lang="en-US" altLang="zh-CN" dirty="0">
              <a:latin typeface="楷体" panose="02010609060101010101" pitchFamily="49" charset="-122"/>
              <a:ea typeface="楷体" panose="02010609060101010101" pitchFamily="49" charset="-122"/>
            </a:endParaRPr>
          </a:p>
          <a:p>
            <a:pPr marL="0" indent="0">
              <a:buNone/>
            </a:pPr>
            <a:r>
              <a:rPr lang="en-US" altLang="zh-CN" dirty="0">
                <a:latin typeface="楷体" panose="02010609060101010101" pitchFamily="49" charset="-122"/>
                <a:ea typeface="楷体" panose="02010609060101010101" pitchFamily="49" charset="-122"/>
              </a:rPr>
              <a:t>    2</a:t>
            </a:r>
            <a:r>
              <a:rPr lang="zh-CN" altLang="en-US" dirty="0">
                <a:latin typeface="楷体" panose="02010609060101010101" pitchFamily="49" charset="-122"/>
                <a:ea typeface="楷体" panose="02010609060101010101" pitchFamily="49" charset="-122"/>
              </a:rPr>
              <a:t>、掌握需求的价格弹性的分类</a:t>
            </a:r>
            <a:endParaRPr lang="en-US" altLang="zh-CN" dirty="0">
              <a:latin typeface="楷体" panose="02010609060101010101" pitchFamily="49" charset="-122"/>
              <a:ea typeface="楷体" panose="02010609060101010101" pitchFamily="49" charset="-122"/>
            </a:endParaRPr>
          </a:p>
          <a:p>
            <a:pPr marL="0" indent="0">
              <a:buNone/>
            </a:pPr>
            <a:r>
              <a:rPr lang="zh-CN" altLang="en-US" b="1" dirty="0">
                <a:solidFill>
                  <a:srgbClr val="C00000"/>
                </a:solidFill>
              </a:rPr>
              <a:t>重点：</a:t>
            </a:r>
            <a:endParaRPr lang="en-US" altLang="zh-CN" b="1" dirty="0">
              <a:solidFill>
                <a:srgbClr val="C00000"/>
              </a:solidFill>
            </a:endParaRPr>
          </a:p>
          <a:p>
            <a:pPr marL="0" indent="0">
              <a:buNone/>
            </a:pPr>
            <a:r>
              <a:rPr lang="en-US" altLang="zh-CN" b="1" dirty="0">
                <a:solidFill>
                  <a:srgbClr val="C00000"/>
                </a:solidFill>
                <a:latin typeface="楷体" panose="02010609060101010101" pitchFamily="49" charset="-122"/>
                <a:ea typeface="楷体" panose="02010609060101010101" pitchFamily="49" charset="-122"/>
              </a:rPr>
              <a:t>    </a:t>
            </a:r>
            <a:r>
              <a:rPr lang="zh-CN" altLang="en-US" dirty="0">
                <a:latin typeface="楷体" panose="02010609060101010101" pitchFamily="49" charset="-122"/>
                <a:ea typeface="楷体" panose="02010609060101010101" pitchFamily="49" charset="-122"/>
              </a:rPr>
              <a:t>需求价格弹性的分类和含义</a:t>
            </a:r>
            <a:endParaRPr lang="zh-CN" altLang="en-US" dirty="0">
              <a:latin typeface="楷体" panose="02010609060101010101" pitchFamily="49" charset="-122"/>
              <a:ea typeface="楷体"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WordArt 2"/>
          <p:cNvSpPr>
            <a:spLocks noChangeArrowheads="1" noChangeShapeType="1" noTextEdit="1"/>
          </p:cNvSpPr>
          <p:nvPr/>
        </p:nvSpPr>
        <p:spPr bwMode="auto">
          <a:xfrm>
            <a:off x="2786063" y="339725"/>
            <a:ext cx="5797550" cy="441325"/>
          </a:xfrm>
          <a:prstGeom prst="rect">
            <a:avLst/>
          </a:prstGeom>
          <a:extLst>
            <a:ext uri="{91240B29-F687-4F45-9708-019B960494DF}">
              <a14:hiddenLine xmlns:a14="http://schemas.microsoft.com/office/drawing/2010/main" w="9525">
                <a:solidFill>
                  <a:srgbClr val="000000"/>
                </a:solidFill>
                <a:round/>
              </a14:hiddenLine>
            </a:ext>
          </a:extLst>
        </p:spPr>
        <p:txBody>
          <a:bodyPr wrap="none" fromWordArt="1">
            <a:prstTxWarp prst="textPlain">
              <a:avLst>
                <a:gd name="adj" fmla="val 50000"/>
              </a:avLst>
            </a:prstTxWarp>
          </a:bodyPr>
          <a:lstStyle/>
          <a:p>
            <a:pPr algn="ctr"/>
            <a:r>
              <a:rPr lang="zh-CN" altLang="en-US" sz="4000" spc="800" dirty="0">
                <a:effectLst>
                  <a:prstShdw prst="shdw17" dist="17961" dir="13500000">
                    <a:srgbClr val="999999"/>
                  </a:prstShdw>
                </a:effectLst>
                <a:latin typeface="华文新魏" panose="02010800040101010101" charset="-122"/>
                <a:ea typeface="华文新魏" panose="02010800040101010101" charset="-122"/>
              </a:rPr>
              <a:t>任务三 小马驹过河：弹性理论</a:t>
            </a:r>
            <a:endParaRPr lang="zh-CN" altLang="en-US" sz="4000" spc="800" dirty="0">
              <a:effectLst>
                <a:prstShdw prst="shdw17" dist="17961" dir="13500000">
                  <a:srgbClr val="999999"/>
                </a:prstShdw>
              </a:effectLst>
              <a:latin typeface="华文新魏" panose="02010800040101010101" charset="-122"/>
              <a:ea typeface="华文新魏" panose="02010800040101010101" charset="-122"/>
            </a:endParaRPr>
          </a:p>
        </p:txBody>
      </p:sp>
      <p:sp>
        <p:nvSpPr>
          <p:cNvPr id="8196" name="Text Box 4"/>
          <p:cNvSpPr txBox="1">
            <a:spLocks noChangeArrowheads="1"/>
          </p:cNvSpPr>
          <p:nvPr/>
        </p:nvSpPr>
        <p:spPr bwMode="auto">
          <a:xfrm>
            <a:off x="1187624" y="1268760"/>
            <a:ext cx="6919292" cy="4893647"/>
          </a:xfrm>
          <a:prstGeom prst="rect">
            <a:avLst/>
          </a:prstGeom>
          <a:blipFill>
            <a:blip r:embed="rId1"/>
            <a:tile tx="0" ty="0" sx="100000" sy="100000" flip="none" algn="tl"/>
          </a:blipFill>
          <a:ln w="28575">
            <a:solidFill>
              <a:srgbClr val="FF0000"/>
            </a:solidFill>
            <a:miter lim="800000"/>
          </a:ln>
        </p:spPr>
        <p:txBody>
          <a:bodyPr wrap="square">
            <a:spAutoFit/>
          </a:bodyPr>
          <a:lstStyle/>
          <a:p>
            <a:pPr indent="457200">
              <a:lnSpc>
                <a:spcPct val="130000"/>
              </a:lnSpc>
              <a:buFontTx/>
              <a:buNone/>
              <a:defRPr/>
            </a:pPr>
            <a:r>
              <a:rPr lang="zh-CN" altLang="en-US" sz="2400" dirty="0">
                <a:solidFill>
                  <a:schemeClr val="tx1"/>
                </a:solidFill>
                <a:latin typeface="黑体" panose="02010609060101010101" pitchFamily="49" charset="-122"/>
                <a:sym typeface="宋体" panose="02010600030101010101" pitchFamily="2" charset="-122"/>
              </a:rPr>
              <a:t>从前，有一匹小马驹驮着一袋盐吃力地行走在乡间小道上，它想休息一下，又怕被主人鞭打，只能继续前进。走着走着，前面出现一座桥，小马驹在上桥的时候实在走不动了，腿一软就从桥上掉进河里。幸好河水比较浅，小马驹没有被淹死。当主人费了九牛二虎之力将小马驹拉上岸时，小马驹的第一感觉是轻松，前所未有过的轻松，背上的麻袋不再是那么沉重了。它轻松地走在乡间小道上，边走边想：“这河水有这么大的魔力，能神奇地减轻我的负担，我一定要记住。”</a:t>
            </a:r>
            <a:endParaRPr lang="zh-CN" altLang="en-US" sz="2400" dirty="0">
              <a:solidFill>
                <a:srgbClr val="00FFCC"/>
              </a:solidFill>
              <a:effectLst>
                <a:outerShdw blurRad="38100" dist="38100" dir="2700000" algn="tl">
                  <a:srgbClr val="C0C0C0"/>
                </a:outerShdw>
              </a:effectLst>
              <a:latin typeface="黑体" panose="02010609060101010101" pitchFamily="49"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1" nodeType="with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slide(fromTop)">
                                      <p:cBhvr>
                                        <p:cTn id="7" dur="1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ldLvl="0" animBg="1"/>
      <p:bldP spid="8196" grpId="1"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1259632" y="1268760"/>
            <a:ext cx="6777038" cy="4413516"/>
          </a:xfrm>
          <a:prstGeom prst="rect">
            <a:avLst/>
          </a:prstGeom>
          <a:blipFill>
            <a:blip r:embed="rId1"/>
            <a:tile tx="0" ty="0" sx="100000" sy="100000" flip="none" algn="tl"/>
          </a:blipFill>
          <a:ln w="28575">
            <a:solidFill>
              <a:srgbClr val="FF0000"/>
            </a:solidFill>
            <a:miter lim="800000"/>
          </a:ln>
        </p:spPr>
        <p:txBody>
          <a:bodyPr wrap="square">
            <a:spAutoFit/>
          </a:bodyPr>
          <a:lstStyle>
            <a:defPPr>
              <a:defRPr lang="zh-CN"/>
            </a:defPPr>
            <a:lvl1pPr indent="457200">
              <a:lnSpc>
                <a:spcPct val="130000"/>
              </a:lnSpc>
              <a:buFontTx/>
              <a:buNone/>
              <a:defRPr sz="2400">
                <a:latin typeface="黑体" panose="02010609060101010101" pitchFamily="49" charset="-122"/>
              </a:defRPr>
            </a:lvl1pPr>
          </a:lstStyle>
          <a:p>
            <a:r>
              <a:rPr lang="zh-CN" altLang="en-US" dirty="0">
                <a:sym typeface="宋体" panose="02010600030101010101" pitchFamily="2" charset="-122"/>
              </a:rPr>
              <a:t>没过几天，主人又叫小马驹驮麻袋，不过这次驮的是一袋棉花。小马驹又感到不堪重负，艰难地行走着。好不容易来到桥边，想起上次的经历，这次小马驹主动掉进河里。不料，在被主人拉上岸后，小马驹不但没感到轻松反而感觉出奇的沉重。小马驹步履踉跄地行走着，主人不时地鞭打它，催它快点。小马驹这次可是吃大亏了。</a:t>
            </a:r>
            <a:endParaRPr lang="zh-CN" altLang="en-US" dirty="0">
              <a:sym typeface="宋体" panose="02010600030101010101" pitchFamily="2" charset="-122"/>
            </a:endParaRPr>
          </a:p>
          <a:p>
            <a:r>
              <a:rPr lang="zh-CN" altLang="en-US" dirty="0">
                <a:sym typeface="宋体" panose="02010600030101010101" pitchFamily="2" charset="-122"/>
              </a:rPr>
              <a:t>讨论：为什么小马驹两次掉进河里的感觉差别如此之大？</a:t>
            </a:r>
            <a:endParaRPr lang="zh-CN" altLang="en-US" dirty="0">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1" nodeType="with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slide(fromTop)">
                                      <p:cBhvr>
                                        <p:cTn id="7" dur="1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ldLvl="0"/>
      <p:bldP spid="8196" grpId="1"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p:cNvSpPr txBox="1"/>
          <p:nvPr/>
        </p:nvSpPr>
        <p:spPr>
          <a:xfrm>
            <a:off x="1042987" y="1844675"/>
            <a:ext cx="6797675" cy="3453253"/>
          </a:xfrm>
          <a:prstGeom prst="rect">
            <a:avLst/>
          </a:prstGeom>
          <a:noFill/>
          <a:ln w="9525">
            <a:noFill/>
            <a:miter/>
          </a:ln>
        </p:spPr>
        <p:txBody>
          <a:bodyPr>
            <a:spAutoFit/>
            <a:scene3d>
              <a:camera prst="orthographicFront"/>
              <a:lightRig rig="threePt" dir="t"/>
            </a:scene3d>
          </a:bodyPr>
          <a:lstStyle/>
          <a:p>
            <a:pPr indent="457200">
              <a:lnSpc>
                <a:spcPct val="130000"/>
              </a:lnSpc>
            </a:pPr>
            <a:r>
              <a:rPr lang="zh-CN" altLang="en-US" sz="2400" noProof="1">
                <a:solidFill>
                  <a:schemeClr val="tx1"/>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事实上，小马驹过河的例子在经济生活中时常出现。例如，一些商家喜欢采用</a:t>
            </a:r>
            <a:r>
              <a:rPr lang="zh-CN" altLang="en-US" sz="2400" b="1" noProof="1">
                <a:solidFill>
                  <a:srgbClr val="0000FF"/>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薄利多销</a:t>
            </a:r>
            <a:r>
              <a:rPr lang="zh-CN" altLang="en-US" sz="2400" noProof="1">
                <a:solidFill>
                  <a:schemeClr val="tx1"/>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的手段推广产品，但如果不分商品一律薄利多销，则会在市场经济中吃大亏。那么，什么是薄利多销？为什么会薄利多销？是不是所有的商品都能薄利多销呢？学习完本模块的内容，就能找到上述问题的答案了。</a:t>
            </a:r>
            <a:endParaRPr lang="zh-CN" altLang="en-US" sz="2400" noProof="1">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1" nodeType="with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dissolve">
                                      <p:cBhvr>
                                        <p:cTn id="7" dur="10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ldLvl="0"/>
      <p:bldP spid="9219" grpId="1" bldLvl="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68313" y="388938"/>
            <a:ext cx="8218487" cy="736600"/>
          </a:xfrm>
        </p:spPr>
        <p:txBody>
          <a:bodyPr/>
          <a:lstStyle/>
          <a:p>
            <a:pPr algn="ctr" eaLnBrk="1" hangingPunct="1"/>
            <a:r>
              <a:rPr lang="zh-CN" altLang="en-US" sz="3200" b="1" dirty="0">
                <a:solidFill>
                  <a:srgbClr val="0000FF"/>
                </a:solidFill>
                <a:latin typeface="华文仿宋" panose="02010600040101010101" pitchFamily="2" charset="-122"/>
                <a:ea typeface="华文仿宋" panose="02010600040101010101" pitchFamily="2" charset="-122"/>
              </a:rPr>
              <a:t>弹性理论</a:t>
            </a:r>
            <a:endParaRPr lang="zh-CN" altLang="en-US" sz="3200" b="1" dirty="0">
              <a:solidFill>
                <a:srgbClr val="0000FF"/>
              </a:solidFill>
              <a:latin typeface="华文仿宋" panose="02010600040101010101" pitchFamily="2" charset="-122"/>
              <a:ea typeface="华文仿宋" panose="02010600040101010101" pitchFamily="2" charset="-122"/>
            </a:endParaRPr>
          </a:p>
        </p:txBody>
      </p:sp>
      <p:sp>
        <p:nvSpPr>
          <p:cNvPr id="51203" name="Rectangle 3"/>
          <p:cNvSpPr>
            <a:spLocks noGrp="1" noChangeArrowheads="1"/>
          </p:cNvSpPr>
          <p:nvPr>
            <p:ph type="body" idx="1"/>
          </p:nvPr>
        </p:nvSpPr>
        <p:spPr>
          <a:xfrm>
            <a:off x="395288" y="1196975"/>
            <a:ext cx="8497887" cy="1800225"/>
          </a:xfrm>
        </p:spPr>
        <p:txBody>
          <a:bodyPr/>
          <a:lstStyle/>
          <a:p>
            <a:pPr eaLnBrk="1" hangingPunct="1">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一、弹性（</a:t>
            </a:r>
            <a:r>
              <a:rPr lang="en-US" altLang="zh-CN" sz="2800" b="1" dirty="0">
                <a:latin typeface="华文仿宋" panose="02010600040101010101" pitchFamily="2" charset="-122"/>
                <a:ea typeface="华文仿宋" panose="02010600040101010101" pitchFamily="2" charset="-122"/>
              </a:rPr>
              <a:t>elasticity</a:t>
            </a:r>
            <a:r>
              <a:rPr lang="zh-CN" altLang="en-US" sz="2800" b="1" dirty="0">
                <a:latin typeface="华文仿宋" panose="02010600040101010101" pitchFamily="2" charset="-122"/>
                <a:ea typeface="华文仿宋" panose="02010600040101010101" pitchFamily="2" charset="-122"/>
              </a:rPr>
              <a:t>）</a:t>
            </a:r>
            <a:endParaRPr lang="zh-CN" altLang="en-US" sz="2800" b="1" dirty="0">
              <a:latin typeface="华文仿宋" panose="02010600040101010101" pitchFamily="2" charset="-122"/>
              <a:ea typeface="华文仿宋" panose="02010600040101010101" pitchFamily="2" charset="-122"/>
            </a:endParaRPr>
          </a:p>
          <a:p>
            <a:pPr eaLnBrk="1" hangingPunct="1">
              <a:buFont typeface="Wingdings" panose="05000000000000000000" pitchFamily="2" charset="2"/>
              <a:buNone/>
            </a:pPr>
            <a:r>
              <a:rPr lang="zh-CN" altLang="en-US" sz="2800" b="1" dirty="0">
                <a:solidFill>
                  <a:srgbClr val="CC3300"/>
                </a:solidFill>
                <a:latin typeface="华文仿宋" panose="02010600040101010101" pitchFamily="2" charset="-122"/>
                <a:ea typeface="华文仿宋" panose="02010600040101010101" pitchFamily="2" charset="-122"/>
              </a:rPr>
              <a:t>     当两个经济变量存在函数关系（相关关系）时，因变量变动对自变量变动的反应程度。</a:t>
            </a:r>
            <a:r>
              <a:rPr lang="zh-CN" altLang="en-US" dirty="0"/>
              <a:t>                                     </a:t>
            </a:r>
            <a:endParaRPr lang="zh-CN" altLang="en-US" dirty="0"/>
          </a:p>
        </p:txBody>
      </p:sp>
      <p:sp>
        <p:nvSpPr>
          <p:cNvPr id="51204" name="Rectangle 4"/>
          <p:cNvSpPr>
            <a:spLocks noChangeArrowheads="1"/>
          </p:cNvSpPr>
          <p:nvPr/>
        </p:nvSpPr>
        <p:spPr bwMode="auto">
          <a:xfrm>
            <a:off x="611188" y="2924175"/>
            <a:ext cx="25781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lnSpc>
                <a:spcPct val="90000"/>
              </a:lnSpc>
              <a:spcBef>
                <a:spcPct val="20000"/>
              </a:spcBef>
              <a:buClr>
                <a:srgbClr val="A50021"/>
              </a:buClr>
              <a:buSzPct val="75000"/>
              <a:buFont typeface="Wingdings" panose="05000000000000000000" pitchFamily="2" charset="2"/>
              <a:buNone/>
            </a:pPr>
            <a:r>
              <a:rPr lang="zh-CN" altLang="en-US" sz="2800" b="1">
                <a:ea typeface="华文仿宋" panose="02010600040101010101" pitchFamily="2" charset="-122"/>
              </a:rPr>
              <a:t>一般公式</a:t>
            </a:r>
            <a:r>
              <a:rPr lang="zh-CN" altLang="en-US" sz="2800">
                <a:ea typeface="华文仿宋" panose="02010600040101010101" pitchFamily="2" charset="-122"/>
              </a:rPr>
              <a:t>：</a:t>
            </a:r>
            <a:endParaRPr lang="zh-CN" altLang="en-US" sz="2800">
              <a:ea typeface="华文仿宋" panose="02010600040101010101" pitchFamily="2" charset="-122"/>
            </a:endParaRPr>
          </a:p>
        </p:txBody>
      </p:sp>
      <p:sp>
        <p:nvSpPr>
          <p:cNvPr id="51205" name="Rectangle 5"/>
          <p:cNvSpPr>
            <a:spLocks noChangeArrowheads="1"/>
          </p:cNvSpPr>
          <p:nvPr/>
        </p:nvSpPr>
        <p:spPr bwMode="auto">
          <a:xfrm>
            <a:off x="2411413" y="2924175"/>
            <a:ext cx="2057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lnSpc>
                <a:spcPct val="90000"/>
              </a:lnSpc>
              <a:spcBef>
                <a:spcPct val="20000"/>
              </a:spcBef>
              <a:buClr>
                <a:srgbClr val="A50021"/>
              </a:buClr>
              <a:buSzPct val="75000"/>
              <a:buFont typeface="Wingdings" panose="05000000000000000000" pitchFamily="2" charset="2"/>
              <a:buNone/>
            </a:pPr>
            <a:r>
              <a:rPr lang="zh-CN" altLang="en-US" sz="2800" b="1">
                <a:latin typeface="华文仿宋" panose="02010600040101010101" pitchFamily="2" charset="-122"/>
                <a:ea typeface="华文仿宋" panose="02010600040101010101" pitchFamily="2" charset="-122"/>
              </a:rPr>
              <a:t>弹性系数</a:t>
            </a:r>
            <a:r>
              <a:rPr lang="en-US" altLang="zh-CN" sz="2800" b="1">
                <a:latin typeface="华文仿宋" panose="02010600040101010101" pitchFamily="2" charset="-122"/>
                <a:ea typeface="华文仿宋" panose="02010600040101010101" pitchFamily="2" charset="-122"/>
              </a:rPr>
              <a:t>=</a:t>
            </a:r>
            <a:endParaRPr lang="en-US" altLang="zh-CN" sz="2800" b="1">
              <a:latin typeface="华文仿宋" panose="02010600040101010101" pitchFamily="2" charset="-122"/>
              <a:ea typeface="华文仿宋" panose="02010600040101010101" pitchFamily="2" charset="-122"/>
            </a:endParaRPr>
          </a:p>
        </p:txBody>
      </p:sp>
      <p:sp>
        <p:nvSpPr>
          <p:cNvPr id="51206" name="Rectangle 6"/>
          <p:cNvSpPr>
            <a:spLocks noChangeArrowheads="1"/>
          </p:cNvSpPr>
          <p:nvPr/>
        </p:nvSpPr>
        <p:spPr bwMode="auto">
          <a:xfrm>
            <a:off x="4573588" y="2636838"/>
            <a:ext cx="3886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lnSpc>
                <a:spcPct val="90000"/>
              </a:lnSpc>
              <a:spcBef>
                <a:spcPct val="20000"/>
              </a:spcBef>
              <a:buClr>
                <a:srgbClr val="A50021"/>
              </a:buClr>
              <a:buSzPct val="75000"/>
              <a:buFont typeface="Wingdings" panose="05000000000000000000" pitchFamily="2" charset="2"/>
              <a:buNone/>
            </a:pPr>
            <a:r>
              <a:rPr lang="zh-CN" altLang="en-US" sz="2800" b="1">
                <a:ea typeface="华文仿宋" panose="02010600040101010101" pitchFamily="2" charset="-122"/>
              </a:rPr>
              <a:t>因变量的变动比例</a:t>
            </a:r>
            <a:endParaRPr lang="zh-CN" altLang="en-US" sz="2800" b="1">
              <a:ea typeface="华文仿宋" panose="02010600040101010101" pitchFamily="2" charset="-122"/>
            </a:endParaRPr>
          </a:p>
        </p:txBody>
      </p:sp>
      <p:sp>
        <p:nvSpPr>
          <p:cNvPr id="51207" name="Line 7"/>
          <p:cNvSpPr>
            <a:spLocks noChangeShapeType="1"/>
          </p:cNvSpPr>
          <p:nvPr/>
        </p:nvSpPr>
        <p:spPr bwMode="auto">
          <a:xfrm>
            <a:off x="4344988" y="3170238"/>
            <a:ext cx="38100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1208" name="Rectangle 8"/>
          <p:cNvSpPr>
            <a:spLocks noChangeArrowheads="1"/>
          </p:cNvSpPr>
          <p:nvPr/>
        </p:nvSpPr>
        <p:spPr bwMode="auto">
          <a:xfrm>
            <a:off x="4573588" y="3284538"/>
            <a:ext cx="3886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lnSpc>
                <a:spcPct val="90000"/>
              </a:lnSpc>
              <a:spcBef>
                <a:spcPct val="20000"/>
              </a:spcBef>
              <a:buClr>
                <a:srgbClr val="A50021"/>
              </a:buClr>
              <a:buSzPct val="75000"/>
              <a:buFont typeface="Wingdings" panose="05000000000000000000" pitchFamily="2" charset="2"/>
              <a:buNone/>
            </a:pPr>
            <a:r>
              <a:rPr lang="zh-CN" altLang="en-US" sz="2800" b="1">
                <a:ea typeface="华文仿宋" panose="02010600040101010101" pitchFamily="2" charset="-122"/>
              </a:rPr>
              <a:t>自变量的变动比例</a:t>
            </a:r>
            <a:endParaRPr lang="zh-CN" altLang="en-US" sz="2800" b="1">
              <a:ea typeface="华文仿宋" panose="02010600040101010101" pitchFamily="2" charset="-122"/>
            </a:endParaRPr>
          </a:p>
        </p:txBody>
      </p:sp>
      <p:sp>
        <p:nvSpPr>
          <p:cNvPr id="51209" name="Rectangle 9"/>
          <p:cNvSpPr>
            <a:spLocks noChangeArrowheads="1"/>
          </p:cNvSpPr>
          <p:nvPr/>
        </p:nvSpPr>
        <p:spPr bwMode="auto">
          <a:xfrm>
            <a:off x="395288" y="3798888"/>
            <a:ext cx="7772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1"/>
              </a:buClr>
              <a:buSzPct val="65000"/>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二、需求弹性</a:t>
            </a:r>
            <a:endParaRPr lang="zh-CN" altLang="en-US" sz="2800" b="1" dirty="0">
              <a:latin typeface="华文仿宋" panose="02010600040101010101" pitchFamily="2" charset="-122"/>
              <a:ea typeface="华文仿宋" panose="02010600040101010101" pitchFamily="2" charset="-122"/>
            </a:endParaRPr>
          </a:p>
          <a:p>
            <a:pPr marL="342900" indent="-342900">
              <a:spcBef>
                <a:spcPct val="20000"/>
              </a:spcBef>
              <a:buClr>
                <a:schemeClr val="accent1"/>
              </a:buClr>
              <a:buSzPct val="65000"/>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         需求的</a:t>
            </a:r>
            <a:r>
              <a:rPr lang="zh-CN" altLang="en-US" sz="2800" b="1" dirty="0">
                <a:solidFill>
                  <a:srgbClr val="0000FF"/>
                </a:solidFill>
                <a:latin typeface="华文仿宋" panose="02010600040101010101" pitchFamily="2" charset="-122"/>
                <a:ea typeface="华文仿宋" panose="02010600040101010101" pitchFamily="2" charset="-122"/>
              </a:rPr>
              <a:t>价格弹性</a:t>
            </a:r>
            <a:endParaRPr lang="zh-CN" altLang="en-US" sz="2800" b="1" dirty="0">
              <a:solidFill>
                <a:srgbClr val="0000FF"/>
              </a:solidFill>
              <a:latin typeface="华文仿宋" panose="02010600040101010101" pitchFamily="2" charset="-122"/>
              <a:ea typeface="华文仿宋" panose="02010600040101010101" pitchFamily="2" charset="-122"/>
            </a:endParaRPr>
          </a:p>
          <a:p>
            <a:pPr marL="342900" indent="-342900">
              <a:spcBef>
                <a:spcPct val="20000"/>
              </a:spcBef>
              <a:buClr>
                <a:schemeClr val="accent1"/>
              </a:buClr>
              <a:buSzPct val="65000"/>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         需求的</a:t>
            </a:r>
            <a:r>
              <a:rPr lang="zh-CN" altLang="en-US" sz="2800" b="1" dirty="0">
                <a:solidFill>
                  <a:srgbClr val="0000FF"/>
                </a:solidFill>
                <a:latin typeface="华文仿宋" panose="02010600040101010101" pitchFamily="2" charset="-122"/>
                <a:ea typeface="华文仿宋" panose="02010600040101010101" pitchFamily="2" charset="-122"/>
              </a:rPr>
              <a:t>交叉价格弹性</a:t>
            </a:r>
            <a:endParaRPr lang="zh-CN" altLang="en-US" sz="2800" b="1" dirty="0">
              <a:solidFill>
                <a:srgbClr val="0000FF"/>
              </a:solidFill>
              <a:latin typeface="华文仿宋" panose="02010600040101010101" pitchFamily="2" charset="-122"/>
              <a:ea typeface="华文仿宋" panose="02010600040101010101" pitchFamily="2" charset="-122"/>
            </a:endParaRPr>
          </a:p>
          <a:p>
            <a:pPr marL="342900" indent="-342900">
              <a:spcBef>
                <a:spcPct val="20000"/>
              </a:spcBef>
              <a:buClr>
                <a:schemeClr val="accent1"/>
              </a:buClr>
              <a:buSzPct val="65000"/>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         需求的</a:t>
            </a:r>
            <a:r>
              <a:rPr lang="zh-CN" altLang="en-US" sz="2800" b="1" dirty="0">
                <a:solidFill>
                  <a:srgbClr val="0000FF"/>
                </a:solidFill>
                <a:latin typeface="华文仿宋" panose="02010600040101010101" pitchFamily="2" charset="-122"/>
                <a:ea typeface="华文仿宋" panose="02010600040101010101" pitchFamily="2" charset="-122"/>
              </a:rPr>
              <a:t>收入弹性</a:t>
            </a:r>
            <a:endParaRPr lang="zh-CN" altLang="en-US" sz="2800" b="1" dirty="0">
              <a:solidFill>
                <a:srgbClr val="0000FF"/>
              </a:solidFill>
              <a:latin typeface="华文仿宋" panose="02010600040101010101" pitchFamily="2" charset="-122"/>
              <a:ea typeface="华文仿宋" panose="02010600040101010101" pitchFamily="2" charset="-122"/>
            </a:endParaRPr>
          </a:p>
        </p:txBody>
      </p:sp>
      <p:sp>
        <p:nvSpPr>
          <p:cNvPr id="51210" name="AutoShape 10"/>
          <p:cNvSpPr/>
          <p:nvPr/>
        </p:nvSpPr>
        <p:spPr bwMode="auto">
          <a:xfrm>
            <a:off x="857250" y="4357688"/>
            <a:ext cx="381000" cy="1447800"/>
          </a:xfrm>
          <a:prstGeom prst="leftBrace">
            <a:avLst>
              <a:gd name="adj1" fmla="val 31667"/>
              <a:gd name="adj2" fmla="val 50000"/>
            </a:avLst>
          </a:prstGeom>
          <a:noFill/>
          <a:ln w="38100" cap="sq">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 calcmode="lin" valueType="num">
                                      <p:cBhvr additive="base">
                                        <p:cTn id="7" dur="500" fill="hold"/>
                                        <p:tgtEl>
                                          <p:spTgt spid="51202"/>
                                        </p:tgtEl>
                                        <p:attrNameLst>
                                          <p:attrName>ppt_x</p:attrName>
                                        </p:attrNameLst>
                                      </p:cBhvr>
                                      <p:tavLst>
                                        <p:tav tm="0">
                                          <p:val>
                                            <p:strVal val="0-#ppt_w/2"/>
                                          </p:val>
                                        </p:tav>
                                        <p:tav tm="100000">
                                          <p:val>
                                            <p:strVal val="#ppt_x"/>
                                          </p:val>
                                        </p:tav>
                                      </p:tavLst>
                                    </p:anim>
                                    <p:anim calcmode="lin" valueType="num">
                                      <p:cBhvr additive="base">
                                        <p:cTn id="8" dur="500" fill="hold"/>
                                        <p:tgtEl>
                                          <p:spTgt spid="5120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51203">
                                            <p:txEl>
                                              <p:pRg st="0" end="0"/>
                                            </p:txEl>
                                          </p:spTgt>
                                        </p:tgtEl>
                                        <p:attrNameLst>
                                          <p:attrName>style.visibility</p:attrName>
                                        </p:attrNameLst>
                                      </p:cBhvr>
                                      <p:to>
                                        <p:strVal val="visible"/>
                                      </p:to>
                                    </p:set>
                                    <p:anim calcmode="lin" valueType="num">
                                      <p:cBhvr additive="base">
                                        <p:cTn id="13" dur="500" fill="hold"/>
                                        <p:tgtEl>
                                          <p:spTgt spid="5120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1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51203">
                                            <p:txEl>
                                              <p:pRg st="1" end="1"/>
                                            </p:txEl>
                                          </p:spTgt>
                                        </p:tgtEl>
                                        <p:attrNameLst>
                                          <p:attrName>style.visibility</p:attrName>
                                        </p:attrNameLst>
                                      </p:cBhvr>
                                      <p:to>
                                        <p:strVal val="visible"/>
                                      </p:to>
                                    </p:set>
                                    <p:anim calcmode="lin" valueType="num">
                                      <p:cBhvr additive="base">
                                        <p:cTn id="19" dur="500" fill="hold"/>
                                        <p:tgtEl>
                                          <p:spTgt spid="5120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51204">
                                            <p:txEl>
                                              <p:pRg st="0" end="0"/>
                                            </p:txEl>
                                          </p:spTgt>
                                        </p:tgtEl>
                                        <p:attrNameLst>
                                          <p:attrName>style.visibility</p:attrName>
                                        </p:attrNameLst>
                                      </p:cBhvr>
                                      <p:to>
                                        <p:strVal val="visible"/>
                                      </p:to>
                                    </p:set>
                                    <p:anim calcmode="lin" valueType="num">
                                      <p:cBhvr additive="base">
                                        <p:cTn id="25" dur="500" fill="hold"/>
                                        <p:tgtEl>
                                          <p:spTgt spid="51204">
                                            <p:txEl>
                                              <p:pRg st="0" end="0"/>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120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51205">
                                            <p:txEl>
                                              <p:pRg st="0" end="0"/>
                                            </p:txEl>
                                          </p:spTgt>
                                        </p:tgtEl>
                                        <p:attrNameLst>
                                          <p:attrName>style.visibility</p:attrName>
                                        </p:attrNameLst>
                                      </p:cBhvr>
                                      <p:to>
                                        <p:strVal val="visible"/>
                                      </p:to>
                                    </p:set>
                                    <p:anim calcmode="lin" valueType="num">
                                      <p:cBhvr additive="base">
                                        <p:cTn id="31" dur="500" fill="hold"/>
                                        <p:tgtEl>
                                          <p:spTgt spid="51205">
                                            <p:txEl>
                                              <p:pRg st="0" end="0"/>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120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51206">
                                            <p:txEl>
                                              <p:pRg st="0" end="0"/>
                                            </p:txEl>
                                          </p:spTgt>
                                        </p:tgtEl>
                                        <p:attrNameLst>
                                          <p:attrName>style.visibility</p:attrName>
                                        </p:attrNameLst>
                                      </p:cBhvr>
                                      <p:to>
                                        <p:strVal val="visible"/>
                                      </p:to>
                                    </p:set>
                                    <p:anim calcmode="lin" valueType="num">
                                      <p:cBhvr additive="base">
                                        <p:cTn id="37" dur="500" fill="hold"/>
                                        <p:tgtEl>
                                          <p:spTgt spid="51206">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12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1207"/>
                                        </p:tgtEl>
                                        <p:attrNameLst>
                                          <p:attrName>style.visibility</p:attrName>
                                        </p:attrNameLst>
                                      </p:cBhvr>
                                      <p:to>
                                        <p:strVal val="visible"/>
                                      </p:to>
                                    </p:set>
                                    <p:anim calcmode="lin" valueType="num">
                                      <p:cBhvr additive="base">
                                        <p:cTn id="43" dur="500" fill="hold"/>
                                        <p:tgtEl>
                                          <p:spTgt spid="51207"/>
                                        </p:tgtEl>
                                        <p:attrNameLst>
                                          <p:attrName>ppt_x</p:attrName>
                                        </p:attrNameLst>
                                      </p:cBhvr>
                                      <p:tavLst>
                                        <p:tav tm="0">
                                          <p:val>
                                            <p:strVal val="0-#ppt_w/2"/>
                                          </p:val>
                                        </p:tav>
                                        <p:tav tm="100000">
                                          <p:val>
                                            <p:strVal val="#ppt_x"/>
                                          </p:val>
                                        </p:tav>
                                      </p:tavLst>
                                    </p:anim>
                                    <p:anim calcmode="lin" valueType="num">
                                      <p:cBhvr additive="base">
                                        <p:cTn id="44" dur="500" fill="hold"/>
                                        <p:tgtEl>
                                          <p:spTgt spid="51207"/>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6" fill="hold" grpId="0" nodeType="clickEffect">
                                  <p:stCondLst>
                                    <p:cond delay="0"/>
                                  </p:stCondLst>
                                  <p:childTnLst>
                                    <p:set>
                                      <p:cBhvr>
                                        <p:cTn id="48" dur="1" fill="hold">
                                          <p:stCondLst>
                                            <p:cond delay="0"/>
                                          </p:stCondLst>
                                        </p:cTn>
                                        <p:tgtEl>
                                          <p:spTgt spid="51208">
                                            <p:txEl>
                                              <p:pRg st="0" end="0"/>
                                            </p:txEl>
                                          </p:spTgt>
                                        </p:tgtEl>
                                        <p:attrNameLst>
                                          <p:attrName>style.visibility</p:attrName>
                                        </p:attrNameLst>
                                      </p:cBhvr>
                                      <p:to>
                                        <p:strVal val="visible"/>
                                      </p:to>
                                    </p:set>
                                    <p:anim calcmode="lin" valueType="num">
                                      <p:cBhvr additive="base">
                                        <p:cTn id="49" dur="500" fill="hold"/>
                                        <p:tgtEl>
                                          <p:spTgt spid="51208">
                                            <p:txEl>
                                              <p:pRg st="0" end="0"/>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5120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51209">
                                            <p:txEl>
                                              <p:pRg st="0" end="0"/>
                                            </p:txEl>
                                          </p:spTgt>
                                        </p:tgtEl>
                                        <p:attrNameLst>
                                          <p:attrName>style.visibility</p:attrName>
                                        </p:attrNameLst>
                                      </p:cBhvr>
                                      <p:to>
                                        <p:strVal val="visible"/>
                                      </p:to>
                                    </p:set>
                                    <p:anim calcmode="lin" valueType="num">
                                      <p:cBhvr additive="base">
                                        <p:cTn id="55" dur="500" fill="hold"/>
                                        <p:tgtEl>
                                          <p:spTgt spid="51209">
                                            <p:txEl>
                                              <p:pRg st="0" end="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5120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51209">
                                            <p:txEl>
                                              <p:pRg st="1" end="1"/>
                                            </p:txEl>
                                          </p:spTgt>
                                        </p:tgtEl>
                                        <p:attrNameLst>
                                          <p:attrName>style.visibility</p:attrName>
                                        </p:attrNameLst>
                                      </p:cBhvr>
                                      <p:to>
                                        <p:strVal val="visible"/>
                                      </p:to>
                                    </p:set>
                                    <p:anim calcmode="lin" valueType="num">
                                      <p:cBhvr additive="base">
                                        <p:cTn id="61" dur="500" fill="hold"/>
                                        <p:tgtEl>
                                          <p:spTgt spid="51209">
                                            <p:txEl>
                                              <p:pRg st="1" end="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5120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51209">
                                            <p:txEl>
                                              <p:pRg st="2" end="2"/>
                                            </p:txEl>
                                          </p:spTgt>
                                        </p:tgtEl>
                                        <p:attrNameLst>
                                          <p:attrName>style.visibility</p:attrName>
                                        </p:attrNameLst>
                                      </p:cBhvr>
                                      <p:to>
                                        <p:strVal val="visible"/>
                                      </p:to>
                                    </p:set>
                                    <p:anim calcmode="lin" valueType="num">
                                      <p:cBhvr additive="base">
                                        <p:cTn id="67" dur="500" fill="hold"/>
                                        <p:tgtEl>
                                          <p:spTgt spid="51209">
                                            <p:txEl>
                                              <p:pRg st="2" end="2"/>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5120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51209">
                                            <p:txEl>
                                              <p:pRg st="3" end="3"/>
                                            </p:txEl>
                                          </p:spTgt>
                                        </p:tgtEl>
                                        <p:attrNameLst>
                                          <p:attrName>style.visibility</p:attrName>
                                        </p:attrNameLst>
                                      </p:cBhvr>
                                      <p:to>
                                        <p:strVal val="visible"/>
                                      </p:to>
                                    </p:set>
                                    <p:anim calcmode="lin" valueType="num">
                                      <p:cBhvr additive="base">
                                        <p:cTn id="73" dur="500" fill="hold"/>
                                        <p:tgtEl>
                                          <p:spTgt spid="51209">
                                            <p:txEl>
                                              <p:pRg st="3" end="3"/>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5120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12" fill="hold" grpId="0" nodeType="clickEffect">
                                  <p:stCondLst>
                                    <p:cond delay="0"/>
                                  </p:stCondLst>
                                  <p:childTnLst>
                                    <p:set>
                                      <p:cBhvr>
                                        <p:cTn id="78" dur="1" fill="hold">
                                          <p:stCondLst>
                                            <p:cond delay="0"/>
                                          </p:stCondLst>
                                        </p:cTn>
                                        <p:tgtEl>
                                          <p:spTgt spid="51210"/>
                                        </p:tgtEl>
                                        <p:attrNameLst>
                                          <p:attrName>style.visibility</p:attrName>
                                        </p:attrNameLst>
                                      </p:cBhvr>
                                      <p:to>
                                        <p:strVal val="visible"/>
                                      </p:to>
                                    </p:set>
                                    <p:anim calcmode="lin" valueType="num">
                                      <p:cBhvr additive="base">
                                        <p:cTn id="79" dur="500" fill="hold"/>
                                        <p:tgtEl>
                                          <p:spTgt spid="51210"/>
                                        </p:tgtEl>
                                        <p:attrNameLst>
                                          <p:attrName>ppt_x</p:attrName>
                                        </p:attrNameLst>
                                      </p:cBhvr>
                                      <p:tavLst>
                                        <p:tav tm="0">
                                          <p:val>
                                            <p:strVal val="0-#ppt_w/2"/>
                                          </p:val>
                                        </p:tav>
                                        <p:tav tm="100000">
                                          <p:val>
                                            <p:strVal val="#ppt_x"/>
                                          </p:val>
                                        </p:tav>
                                      </p:tavLst>
                                    </p:anim>
                                    <p:anim calcmode="lin" valueType="num">
                                      <p:cBhvr additive="base">
                                        <p:cTn id="80" dur="500" fill="hold"/>
                                        <p:tgtEl>
                                          <p:spTgt spid="512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autoUpdateAnimBg="0"/>
      <p:bldP spid="51203" grpId="0" autoUpdateAnimBg="0" build="p"/>
      <p:bldP spid="51204" grpId="0" autoUpdateAnimBg="0" build="p"/>
      <p:bldP spid="51205" grpId="0" autoUpdateAnimBg="0" build="p"/>
      <p:bldP spid="51206" grpId="0" autoUpdateAnimBg="0" build="p"/>
      <p:bldP spid="51207" grpId="0" animBg="1"/>
      <p:bldP spid="51208" grpId="0" autoUpdateAnimBg="0" build="p"/>
      <p:bldP spid="51209" grpId="0" autoUpdateAnimBg="0" build="p"/>
      <p:bldP spid="51210"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395288" y="836637"/>
            <a:ext cx="874871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zh-CN" altLang="en-US" sz="2800" b="1">
                <a:latin typeface="华文仿宋" panose="02010600040101010101" pitchFamily="2" charset="-122"/>
                <a:ea typeface="华文仿宋" panose="02010600040101010101" pitchFamily="2" charset="-122"/>
              </a:rPr>
              <a:t>三、需求的价格弹性（</a:t>
            </a:r>
            <a:r>
              <a:rPr lang="en-US" altLang="zh-CN" sz="2800" b="1">
                <a:latin typeface="华文仿宋" panose="02010600040101010101" pitchFamily="2" charset="-122"/>
                <a:ea typeface="华文仿宋" panose="02010600040101010101" pitchFamily="2" charset="-122"/>
              </a:rPr>
              <a:t>price elasticity of demand</a:t>
            </a:r>
            <a:r>
              <a:rPr lang="zh-CN" altLang="en-US" sz="2800" b="1">
                <a:latin typeface="华文仿宋" panose="02010600040101010101" pitchFamily="2" charset="-122"/>
                <a:ea typeface="华文仿宋" panose="02010600040101010101" pitchFamily="2" charset="-122"/>
              </a:rPr>
              <a:t>）</a:t>
            </a:r>
            <a:endParaRPr lang="zh-CN" altLang="en-US" sz="2800" b="1">
              <a:latin typeface="华文仿宋" panose="02010600040101010101" pitchFamily="2" charset="-122"/>
              <a:ea typeface="华文仿宋" panose="02010600040101010101" pitchFamily="2" charset="-122"/>
            </a:endParaRPr>
          </a:p>
        </p:txBody>
      </p:sp>
      <p:sp>
        <p:nvSpPr>
          <p:cNvPr id="52227" name="Rectangle 3"/>
          <p:cNvSpPr>
            <a:spLocks noChangeArrowheads="1"/>
          </p:cNvSpPr>
          <p:nvPr/>
        </p:nvSpPr>
        <p:spPr bwMode="auto">
          <a:xfrm>
            <a:off x="539750" y="1412900"/>
            <a:ext cx="7772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zh-CN" altLang="en-US" sz="2800" b="1" dirty="0">
                <a:ea typeface="华文仿宋" panose="02010600040101010101" pitchFamily="2" charset="-122"/>
              </a:rPr>
              <a:t>（一）定义：</a:t>
            </a:r>
            <a:endParaRPr lang="zh-CN" altLang="en-US" sz="2800" b="1" dirty="0">
              <a:ea typeface="华文仿宋" panose="02010600040101010101" pitchFamily="2" charset="-122"/>
            </a:endParaRPr>
          </a:p>
          <a:p>
            <a:pPr marL="457200" indent="-457200">
              <a:spcBef>
                <a:spcPct val="20000"/>
              </a:spcBef>
              <a:buClr>
                <a:srgbClr val="A50021"/>
              </a:buClr>
              <a:buSzPct val="75000"/>
              <a:buFont typeface="Wingdings" panose="05000000000000000000" pitchFamily="2" charset="2"/>
              <a:buNone/>
            </a:pPr>
            <a:r>
              <a:rPr lang="zh-CN" altLang="en-US" sz="2800" b="1" dirty="0">
                <a:ea typeface="华文仿宋" panose="02010600040101010101" pitchFamily="2" charset="-122"/>
              </a:rPr>
              <a:t>      表示在一定时期内一种商品的需求量变动对于该商品的价格变动的反应程度。</a:t>
            </a:r>
            <a:endParaRPr lang="zh-CN" altLang="en-US" sz="2800" b="1" dirty="0">
              <a:ea typeface="华文仿宋" panose="02010600040101010101" pitchFamily="2" charset="-122"/>
            </a:endParaRPr>
          </a:p>
        </p:txBody>
      </p:sp>
      <p:sp>
        <p:nvSpPr>
          <p:cNvPr id="52228" name="Rectangle 4"/>
          <p:cNvSpPr>
            <a:spLocks noGrp="1" noChangeArrowheads="1"/>
          </p:cNvSpPr>
          <p:nvPr>
            <p:ph type="body" idx="1"/>
          </p:nvPr>
        </p:nvSpPr>
        <p:spPr>
          <a:xfrm>
            <a:off x="609600" y="3241700"/>
            <a:ext cx="3200400" cy="609600"/>
          </a:xfrm>
          <a:noFill/>
        </p:spPr>
        <p:txBody>
          <a:bodyPr/>
          <a:lstStyle/>
          <a:p>
            <a:pPr eaLnBrk="1" hangingPunct="1">
              <a:buFont typeface="Wingdings" panose="05000000000000000000" pitchFamily="2" charset="2"/>
              <a:buNone/>
            </a:pPr>
            <a:r>
              <a:rPr lang="zh-CN" altLang="en-US" sz="2800" b="1">
                <a:latin typeface="华文仿宋" panose="02010600040101010101" pitchFamily="2" charset="-122"/>
                <a:ea typeface="华文仿宋" panose="02010600040101010101" pitchFamily="2" charset="-122"/>
              </a:rPr>
              <a:t>需求的价格弹性</a:t>
            </a:r>
            <a:r>
              <a:rPr lang="en-US" altLang="zh-CN" sz="2800" b="1">
                <a:latin typeface="华文仿宋" panose="02010600040101010101" pitchFamily="2" charset="-122"/>
                <a:ea typeface="华文仿宋" panose="02010600040101010101" pitchFamily="2" charset="-122"/>
              </a:rPr>
              <a:t>=</a:t>
            </a:r>
            <a:endParaRPr lang="en-US" altLang="zh-CN" sz="2800" b="1">
              <a:latin typeface="华文仿宋" panose="02010600040101010101" pitchFamily="2" charset="-122"/>
              <a:ea typeface="华文仿宋" panose="02010600040101010101" pitchFamily="2" charset="-122"/>
            </a:endParaRPr>
          </a:p>
        </p:txBody>
      </p:sp>
      <p:sp>
        <p:nvSpPr>
          <p:cNvPr id="52229" name="Rectangle 5"/>
          <p:cNvSpPr>
            <a:spLocks noChangeArrowheads="1"/>
          </p:cNvSpPr>
          <p:nvPr/>
        </p:nvSpPr>
        <p:spPr bwMode="auto">
          <a:xfrm>
            <a:off x="4495800" y="2860700"/>
            <a:ext cx="320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zh-CN" altLang="en-US" sz="2800"/>
              <a:t>    </a:t>
            </a:r>
            <a:r>
              <a:rPr lang="zh-CN" altLang="en-US" sz="2800" b="1">
                <a:ea typeface="华文仿宋" panose="02010600040101010101" pitchFamily="2" charset="-122"/>
              </a:rPr>
              <a:t>需求量变动率</a:t>
            </a:r>
            <a:endParaRPr lang="zh-CN" altLang="en-US" sz="2800" b="1">
              <a:ea typeface="华文仿宋" panose="02010600040101010101" pitchFamily="2" charset="-122"/>
            </a:endParaRPr>
          </a:p>
        </p:txBody>
      </p:sp>
      <p:sp>
        <p:nvSpPr>
          <p:cNvPr id="52230" name="Line 6"/>
          <p:cNvSpPr>
            <a:spLocks noChangeShapeType="1"/>
          </p:cNvSpPr>
          <p:nvPr/>
        </p:nvSpPr>
        <p:spPr bwMode="auto">
          <a:xfrm flipV="1">
            <a:off x="4800600" y="3470300"/>
            <a:ext cx="24384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2231" name="Line 7"/>
          <p:cNvSpPr>
            <a:spLocks noChangeShapeType="1"/>
          </p:cNvSpPr>
          <p:nvPr/>
        </p:nvSpPr>
        <p:spPr bwMode="auto">
          <a:xfrm flipV="1">
            <a:off x="4038600" y="3470300"/>
            <a:ext cx="533400" cy="0"/>
          </a:xfrm>
          <a:prstGeom prst="line">
            <a:avLst/>
          </a:prstGeom>
          <a:noFill/>
          <a:ln w="38100">
            <a:solidFill>
              <a:srgbClr val="FF0000"/>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2232" name="Rectangle 8"/>
          <p:cNvSpPr>
            <a:spLocks noChangeArrowheads="1"/>
          </p:cNvSpPr>
          <p:nvPr/>
        </p:nvSpPr>
        <p:spPr bwMode="auto">
          <a:xfrm>
            <a:off x="4648200" y="3546500"/>
            <a:ext cx="320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zh-CN" altLang="en-US" sz="2800"/>
              <a:t>    </a:t>
            </a:r>
            <a:r>
              <a:rPr lang="zh-CN" altLang="en-US" sz="2800" b="1">
                <a:ea typeface="华文仿宋" panose="02010600040101010101" pitchFamily="2" charset="-122"/>
              </a:rPr>
              <a:t>价格变动率</a:t>
            </a:r>
            <a:endParaRPr lang="zh-CN" altLang="en-US" sz="2800" b="1">
              <a:ea typeface="华文仿宋" panose="02010600040101010101" pitchFamily="2" charset="-122"/>
            </a:endParaRPr>
          </a:p>
        </p:txBody>
      </p:sp>
      <p:sp>
        <p:nvSpPr>
          <p:cNvPr id="52233" name="Rectangle 9"/>
          <p:cNvSpPr>
            <a:spLocks noChangeArrowheads="1"/>
          </p:cNvSpPr>
          <p:nvPr/>
        </p:nvSpPr>
        <p:spPr bwMode="auto">
          <a:xfrm>
            <a:off x="539750" y="4051325"/>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zh-CN" altLang="en-US" sz="2800">
                <a:ea typeface="华文仿宋" panose="02010600040101010101" pitchFamily="2" charset="-122"/>
              </a:rPr>
              <a:t>（</a:t>
            </a:r>
            <a:r>
              <a:rPr lang="zh-CN" altLang="en-US" sz="2800" b="1">
                <a:ea typeface="华文仿宋" panose="02010600040101010101" pitchFamily="2" charset="-122"/>
              </a:rPr>
              <a:t>二）需求的价格弧弹性</a:t>
            </a:r>
            <a:endParaRPr lang="zh-CN" altLang="en-US" sz="2800" b="1">
              <a:ea typeface="华文仿宋" panose="02010600040101010101" pitchFamily="2" charset="-122"/>
            </a:endParaRPr>
          </a:p>
          <a:p>
            <a:pPr marL="457200" indent="-457200">
              <a:spcBef>
                <a:spcPct val="20000"/>
              </a:spcBef>
              <a:buClr>
                <a:srgbClr val="A50021"/>
              </a:buClr>
              <a:buSzPct val="75000"/>
              <a:buFont typeface="Wingdings" panose="05000000000000000000" pitchFamily="2" charset="2"/>
              <a:buNone/>
            </a:pPr>
            <a:r>
              <a:rPr lang="zh-CN" altLang="en-US" sz="2800" b="1">
                <a:ea typeface="华文仿宋" panose="02010600040101010101" pitchFamily="2" charset="-122"/>
              </a:rPr>
              <a:t>表示需求曲线上两点之间的弹性</a:t>
            </a:r>
            <a:endParaRPr lang="zh-CN" altLang="en-US" sz="2800" b="1">
              <a:ea typeface="华文仿宋" panose="02010600040101010101" pitchFamily="2" charset="-122"/>
            </a:endParaRPr>
          </a:p>
        </p:txBody>
      </p:sp>
      <p:sp>
        <p:nvSpPr>
          <p:cNvPr id="52234" name="Rectangle 10"/>
          <p:cNvSpPr>
            <a:spLocks noChangeArrowheads="1"/>
          </p:cNvSpPr>
          <p:nvPr/>
        </p:nvSpPr>
        <p:spPr bwMode="auto">
          <a:xfrm>
            <a:off x="539750" y="5194325"/>
            <a:ext cx="32400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1</a:t>
            </a:r>
            <a:r>
              <a:rPr lang="zh-CN" altLang="en-US" sz="2800" b="1">
                <a:latin typeface="华文仿宋" panose="02010600040101010101" pitchFamily="2" charset="-122"/>
                <a:ea typeface="华文仿宋" panose="02010600040101010101" pitchFamily="2" charset="-122"/>
              </a:rPr>
              <a:t>、公式与计算：</a:t>
            </a:r>
            <a:endParaRPr lang="zh-CN" altLang="en-US" sz="2800" b="1">
              <a:latin typeface="华文仿宋" panose="02010600040101010101" pitchFamily="2" charset="-122"/>
              <a:ea typeface="华文仿宋" panose="02010600040101010101" pitchFamily="2" charset="-122"/>
            </a:endParaRPr>
          </a:p>
        </p:txBody>
      </p:sp>
      <p:sp>
        <p:nvSpPr>
          <p:cNvPr id="52235" name="Rectangle 11"/>
          <p:cNvSpPr>
            <a:spLocks noChangeArrowheads="1"/>
          </p:cNvSpPr>
          <p:nvPr/>
        </p:nvSpPr>
        <p:spPr bwMode="auto">
          <a:xfrm>
            <a:off x="3714750" y="5489600"/>
            <a:ext cx="68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en-US" altLang="zh-CN" b="1">
                <a:latin typeface="Arial" panose="020B0604020202020204" pitchFamily="34" charset="0"/>
              </a:rPr>
              <a:t>e</a:t>
            </a:r>
            <a:r>
              <a:rPr lang="en-US" altLang="zh-CN" sz="2800" b="1" baseline="-25000">
                <a:latin typeface="Arial" panose="020B0604020202020204" pitchFamily="34" charset="0"/>
              </a:rPr>
              <a:t>d</a:t>
            </a:r>
            <a:endParaRPr lang="en-US" altLang="zh-CN" sz="2800" b="1" baseline="-25000">
              <a:latin typeface="Arial" panose="020B0604020202020204" pitchFamily="34" charset="0"/>
            </a:endParaRPr>
          </a:p>
        </p:txBody>
      </p:sp>
      <p:sp>
        <p:nvSpPr>
          <p:cNvPr id="52236" name="Rectangle 12"/>
          <p:cNvSpPr>
            <a:spLocks noChangeArrowheads="1"/>
          </p:cNvSpPr>
          <p:nvPr/>
        </p:nvSpPr>
        <p:spPr bwMode="auto">
          <a:xfrm>
            <a:off x="4400550" y="5565800"/>
            <a:ext cx="45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en-US" altLang="zh-CN">
                <a:latin typeface="Arial" panose="020B0604020202020204" pitchFamily="34" charset="0"/>
              </a:rPr>
              <a:t>=</a:t>
            </a:r>
            <a:endParaRPr lang="en-US" altLang="zh-CN" sz="2800" baseline="-25000">
              <a:latin typeface="Arial" panose="020B0604020202020204" pitchFamily="34" charset="0"/>
            </a:endParaRPr>
          </a:p>
        </p:txBody>
      </p:sp>
      <p:sp>
        <p:nvSpPr>
          <p:cNvPr id="52237" name="Rectangle 13"/>
          <p:cNvSpPr>
            <a:spLocks noChangeArrowheads="1"/>
          </p:cNvSpPr>
          <p:nvPr/>
        </p:nvSpPr>
        <p:spPr bwMode="auto">
          <a:xfrm>
            <a:off x="4857750" y="5489600"/>
            <a:ext cx="45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spcBef>
                <a:spcPct val="20000"/>
              </a:spcBef>
              <a:buClr>
                <a:srgbClr val="A50021"/>
              </a:buClr>
              <a:buSzPct val="75000"/>
              <a:buFont typeface="Wingdings" panose="05000000000000000000" pitchFamily="2" charset="2"/>
              <a:buNone/>
            </a:pPr>
            <a:r>
              <a:rPr lang="en-US" altLang="zh-CN" sz="3200" dirty="0">
                <a:latin typeface="Arial" panose="020B0604020202020204" pitchFamily="34" charset="0"/>
              </a:rPr>
              <a:t>-</a:t>
            </a:r>
            <a:endParaRPr lang="en-US" altLang="zh-CN" sz="4400" baseline="-25000" dirty="0">
              <a:latin typeface="Arial" panose="020B0604020202020204" pitchFamily="34" charset="0"/>
            </a:endParaRPr>
          </a:p>
        </p:txBody>
      </p:sp>
      <p:sp>
        <p:nvSpPr>
          <p:cNvPr id="52238" name="Rectangle 14"/>
          <p:cNvSpPr>
            <a:spLocks noChangeArrowheads="1"/>
          </p:cNvSpPr>
          <p:nvPr/>
        </p:nvSpPr>
        <p:spPr bwMode="auto">
          <a:xfrm>
            <a:off x="5467350" y="5337200"/>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ltLang="zh-CN" sz="2800" dirty="0">
                <a:latin typeface="Arial" panose="020B0604020202020204" pitchFamily="34" charset="0"/>
              </a:rPr>
              <a:t>ΔQ /Q</a:t>
            </a:r>
            <a:endParaRPr lang="en-US" altLang="zh-CN" sz="2800" dirty="0">
              <a:latin typeface="Arial" panose="020B0604020202020204" pitchFamily="34" charset="0"/>
            </a:endParaRPr>
          </a:p>
        </p:txBody>
      </p:sp>
      <p:sp>
        <p:nvSpPr>
          <p:cNvPr id="52239" name="Rectangle 15"/>
          <p:cNvSpPr>
            <a:spLocks noChangeArrowheads="1"/>
          </p:cNvSpPr>
          <p:nvPr/>
        </p:nvSpPr>
        <p:spPr bwMode="auto">
          <a:xfrm>
            <a:off x="5391150" y="5718200"/>
            <a:ext cx="2057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2800" dirty="0">
                <a:latin typeface="Arial" panose="020B0604020202020204" pitchFamily="34" charset="0"/>
              </a:rPr>
              <a:t> </a:t>
            </a:r>
            <a:r>
              <a:rPr lang="en-US" altLang="zh-CN" sz="2800" dirty="0">
                <a:latin typeface="Arial" panose="020B0604020202020204" pitchFamily="34" charset="0"/>
              </a:rPr>
              <a:t>ΔP /P</a:t>
            </a:r>
            <a:endParaRPr lang="en-US" altLang="zh-CN" sz="2800" dirty="0">
              <a:latin typeface="Arial" panose="020B0604020202020204" pitchFamily="34" charset="0"/>
            </a:endParaRPr>
          </a:p>
        </p:txBody>
      </p:sp>
      <p:sp>
        <p:nvSpPr>
          <p:cNvPr id="52240" name="Line 16"/>
          <p:cNvSpPr>
            <a:spLocks noChangeShapeType="1"/>
          </p:cNvSpPr>
          <p:nvPr/>
        </p:nvSpPr>
        <p:spPr bwMode="auto">
          <a:xfrm flipV="1">
            <a:off x="5343525" y="5803925"/>
            <a:ext cx="16764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2226">
                                            <p:txEl>
                                              <p:pRg st="0" end="0"/>
                                            </p:txEl>
                                          </p:spTgt>
                                        </p:tgtEl>
                                        <p:attrNameLst>
                                          <p:attrName>style.visibility</p:attrName>
                                        </p:attrNameLst>
                                      </p:cBhvr>
                                      <p:to>
                                        <p:strVal val="visible"/>
                                      </p:to>
                                    </p:set>
                                    <p:anim calcmode="lin" valueType="num">
                                      <p:cBhvr additive="base">
                                        <p:cTn id="7" dur="500" fill="hold"/>
                                        <p:tgtEl>
                                          <p:spTgt spid="5222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22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iterate type="wd">
                                    <p:tmPct val="100000"/>
                                  </p:iterate>
                                  <p:childTnLst>
                                    <p:set>
                                      <p:cBhvr>
                                        <p:cTn id="12" dur="1" fill="hold">
                                          <p:stCondLst>
                                            <p:cond delay="0"/>
                                          </p:stCondLst>
                                        </p:cTn>
                                        <p:tgtEl>
                                          <p:spTgt spid="52227"/>
                                        </p:tgtEl>
                                        <p:attrNameLst>
                                          <p:attrName>style.visibility</p:attrName>
                                        </p:attrNameLst>
                                      </p:cBhvr>
                                      <p:to>
                                        <p:strVal val="visible"/>
                                      </p:to>
                                    </p:set>
                                    <p:animEffect transition="in" filter="blinds(horizontal)">
                                      <p:cBhvr>
                                        <p:cTn id="13" dur="300"/>
                                        <p:tgtEl>
                                          <p:spTgt spid="52227"/>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52228">
                                            <p:txEl>
                                              <p:pRg st="0" end="0"/>
                                            </p:txEl>
                                          </p:spTgt>
                                        </p:tgtEl>
                                        <p:attrNameLst>
                                          <p:attrName>style.visibility</p:attrName>
                                        </p:attrNameLst>
                                      </p:cBhvr>
                                      <p:to>
                                        <p:strVal val="visible"/>
                                      </p:to>
                                    </p:set>
                                    <p:animEffect transition="in" filter="blinds(horizontal)">
                                      <p:cBhvr>
                                        <p:cTn id="18" dur="500"/>
                                        <p:tgtEl>
                                          <p:spTgt spid="5222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52229"/>
                                        </p:tgtEl>
                                        <p:attrNameLst>
                                          <p:attrName>style.visibility</p:attrName>
                                        </p:attrNameLst>
                                      </p:cBhvr>
                                      <p:to>
                                        <p:strVal val="visible"/>
                                      </p:to>
                                    </p:set>
                                    <p:animEffect transition="in" filter="blinds(horizontal)">
                                      <p:cBhvr>
                                        <p:cTn id="23" dur="500"/>
                                        <p:tgtEl>
                                          <p:spTgt spid="52229"/>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52230"/>
                                        </p:tgtEl>
                                        <p:attrNameLst>
                                          <p:attrName>style.visibility</p:attrName>
                                        </p:attrNameLst>
                                      </p:cBhvr>
                                      <p:to>
                                        <p:strVal val="visible"/>
                                      </p:to>
                                    </p:set>
                                    <p:animEffect transition="in" filter="box(in)">
                                      <p:cBhvr>
                                        <p:cTn id="28" dur="500"/>
                                        <p:tgtEl>
                                          <p:spTgt spid="52230"/>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52232"/>
                                        </p:tgtEl>
                                        <p:attrNameLst>
                                          <p:attrName>style.visibility</p:attrName>
                                        </p:attrNameLst>
                                      </p:cBhvr>
                                      <p:to>
                                        <p:strVal val="visible"/>
                                      </p:to>
                                    </p:set>
                                    <p:animEffect transition="in" filter="blinds(horizontal)">
                                      <p:cBhvr>
                                        <p:cTn id="33" dur="500"/>
                                        <p:tgtEl>
                                          <p:spTgt spid="52232"/>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52231"/>
                                        </p:tgtEl>
                                        <p:attrNameLst>
                                          <p:attrName>style.visibility</p:attrName>
                                        </p:attrNameLst>
                                      </p:cBhvr>
                                      <p:to>
                                        <p:strVal val="visible"/>
                                      </p:to>
                                    </p:set>
                                    <p:animEffect transition="in" filter="checkerboard(across)">
                                      <p:cBhvr>
                                        <p:cTn id="38" dur="500"/>
                                        <p:tgtEl>
                                          <p:spTgt spid="52231"/>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52233"/>
                                        </p:tgtEl>
                                        <p:attrNameLst>
                                          <p:attrName>style.visibility</p:attrName>
                                        </p:attrNameLst>
                                      </p:cBhvr>
                                      <p:to>
                                        <p:strVal val="visible"/>
                                      </p:to>
                                    </p:set>
                                    <p:animEffect transition="in" filter="blinds(horizontal)">
                                      <p:cBhvr>
                                        <p:cTn id="43" dur="500"/>
                                        <p:tgtEl>
                                          <p:spTgt spid="52233"/>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52234"/>
                                        </p:tgtEl>
                                        <p:attrNameLst>
                                          <p:attrName>style.visibility</p:attrName>
                                        </p:attrNameLst>
                                      </p:cBhvr>
                                      <p:to>
                                        <p:strVal val="visible"/>
                                      </p:to>
                                    </p:set>
                                    <p:animEffect transition="in" filter="blinds(horizontal)">
                                      <p:cBhvr>
                                        <p:cTn id="48" dur="500"/>
                                        <p:tgtEl>
                                          <p:spTgt spid="52234"/>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52235"/>
                                        </p:tgtEl>
                                        <p:attrNameLst>
                                          <p:attrName>style.visibility</p:attrName>
                                        </p:attrNameLst>
                                      </p:cBhvr>
                                      <p:to>
                                        <p:strVal val="visible"/>
                                      </p:to>
                                    </p:set>
                                    <p:animEffect transition="in" filter="blinds(horizontal)">
                                      <p:cBhvr>
                                        <p:cTn id="53" dur="500"/>
                                        <p:tgtEl>
                                          <p:spTgt spid="52235"/>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52236"/>
                                        </p:tgtEl>
                                        <p:attrNameLst>
                                          <p:attrName>style.visibility</p:attrName>
                                        </p:attrNameLst>
                                      </p:cBhvr>
                                      <p:to>
                                        <p:strVal val="visible"/>
                                      </p:to>
                                    </p:set>
                                    <p:animEffect transition="in" filter="blinds(horizontal)">
                                      <p:cBhvr>
                                        <p:cTn id="58" dur="500"/>
                                        <p:tgtEl>
                                          <p:spTgt spid="52236"/>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52237"/>
                                        </p:tgtEl>
                                        <p:attrNameLst>
                                          <p:attrName>style.visibility</p:attrName>
                                        </p:attrNameLst>
                                      </p:cBhvr>
                                      <p:to>
                                        <p:strVal val="visible"/>
                                      </p:to>
                                    </p:set>
                                    <p:animEffect transition="in" filter="blinds(horizontal)">
                                      <p:cBhvr>
                                        <p:cTn id="63" dur="500"/>
                                        <p:tgtEl>
                                          <p:spTgt spid="52237"/>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52238"/>
                                        </p:tgtEl>
                                        <p:attrNameLst>
                                          <p:attrName>style.visibility</p:attrName>
                                        </p:attrNameLst>
                                      </p:cBhvr>
                                      <p:to>
                                        <p:strVal val="visible"/>
                                      </p:to>
                                    </p:set>
                                    <p:animEffect transition="in" filter="blinds(horizontal)">
                                      <p:cBhvr>
                                        <p:cTn id="68" dur="500"/>
                                        <p:tgtEl>
                                          <p:spTgt spid="52238"/>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52239"/>
                                        </p:tgtEl>
                                        <p:attrNameLst>
                                          <p:attrName>style.visibility</p:attrName>
                                        </p:attrNameLst>
                                      </p:cBhvr>
                                      <p:to>
                                        <p:strVal val="visible"/>
                                      </p:to>
                                    </p:set>
                                    <p:animEffect transition="in" filter="blinds(horizontal)">
                                      <p:cBhvr>
                                        <p:cTn id="73" dur="500"/>
                                        <p:tgtEl>
                                          <p:spTgt spid="52239"/>
                                        </p:tgtEl>
                                      </p:cBhvr>
                                    </p:animEffect>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52240"/>
                                        </p:tgtEl>
                                        <p:attrNameLst>
                                          <p:attrName>style.visibility</p:attrName>
                                        </p:attrNameLst>
                                      </p:cBhvr>
                                      <p:to>
                                        <p:strVal val="visible"/>
                                      </p:to>
                                    </p:set>
                                    <p:animEffect transition="in" filter="box(in)">
                                      <p:cBhvr>
                                        <p:cTn id="78" dur="500"/>
                                        <p:tgtEl>
                                          <p:spTgt spid="52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autoUpdateAnimBg="0" build="p"/>
      <p:bldP spid="52227" grpId="0" autoUpdateAnimBg="0"/>
      <p:bldP spid="52228" grpId="0" autoUpdateAnimBg="0" build="p"/>
      <p:bldP spid="52229" grpId="0" autoUpdateAnimBg="0"/>
      <p:bldP spid="52230" grpId="0" animBg="1"/>
      <p:bldP spid="52231" grpId="0" animBg="1"/>
      <p:bldP spid="52232" grpId="0" autoUpdateAnimBg="0"/>
      <p:bldP spid="52233" grpId="0" autoUpdateAnimBg="0"/>
      <p:bldP spid="52234" grpId="0" autoUpdateAnimBg="0"/>
      <p:bldP spid="52235" grpId="0" autoUpdateAnimBg="0"/>
      <p:bldP spid="52236" grpId="0" autoUpdateAnimBg="0"/>
      <p:bldP spid="52237" grpId="0" autoUpdateAnimBg="0"/>
      <p:bldP spid="52238" grpId="0" autoUpdateAnimBg="0"/>
      <p:bldP spid="52239" grpId="0" autoUpdateAnimBg="0"/>
      <p:bldP spid="52240" grpId="0" animBg="1"/>
    </p:bldLst>
  </p:timing>
</p:sld>
</file>

<file path=ppt/theme/theme1.xml><?xml version="1.0" encoding="utf-8"?>
<a:theme xmlns:a="http://schemas.openxmlformats.org/drawingml/2006/main" name="主题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主题5</Template>
  <TotalTime>0</TotalTime>
  <Words>2434</Words>
  <Application>WPS 演示</Application>
  <PresentationFormat>全屏显示(4:3)</PresentationFormat>
  <Paragraphs>385</Paragraphs>
  <Slides>24</Slides>
  <Notes>6</Notes>
  <HiddenSlides>0</HiddenSlides>
  <MMClips>0</MMClips>
  <ScaleCrop>false</ScaleCrop>
  <HeadingPairs>
    <vt:vector size="8" baseType="variant">
      <vt:variant>
        <vt:lpstr>已用的字体</vt:lpstr>
      </vt:variant>
      <vt:variant>
        <vt:i4>21</vt:i4>
      </vt:variant>
      <vt:variant>
        <vt:lpstr>主题</vt:lpstr>
      </vt:variant>
      <vt:variant>
        <vt:i4>1</vt:i4>
      </vt:variant>
      <vt:variant>
        <vt:lpstr>嵌入 OLE 服务器</vt:lpstr>
      </vt:variant>
      <vt:variant>
        <vt:i4>4</vt:i4>
      </vt:variant>
      <vt:variant>
        <vt:lpstr>幻灯片标题</vt:lpstr>
      </vt:variant>
      <vt:variant>
        <vt:i4>24</vt:i4>
      </vt:variant>
    </vt:vector>
  </HeadingPairs>
  <TitlesOfParts>
    <vt:vector size="50" baseType="lpstr">
      <vt:lpstr>Arial</vt:lpstr>
      <vt:lpstr>宋体</vt:lpstr>
      <vt:lpstr>Wingdings</vt:lpstr>
      <vt:lpstr>微软雅黑</vt:lpstr>
      <vt:lpstr>方正小标宋简体</vt:lpstr>
      <vt:lpstr>楷体</vt:lpstr>
      <vt:lpstr>华文新魏</vt:lpstr>
      <vt:lpstr>黑体</vt:lpstr>
      <vt:lpstr>华文仿宋</vt:lpstr>
      <vt:lpstr>Calibri</vt:lpstr>
      <vt:lpstr>Arial Unicode MS</vt:lpstr>
      <vt:lpstr>Tahoma</vt:lpstr>
      <vt:lpstr>华文行楷</vt:lpstr>
      <vt:lpstr>Inter</vt:lpstr>
      <vt:lpstr>Arial</vt:lpstr>
      <vt:lpstr>Segoe Print</vt:lpstr>
      <vt:lpstr>华文中宋</vt:lpstr>
      <vt:lpstr>华文宋体</vt:lpstr>
      <vt:lpstr>华文彩云</vt:lpstr>
      <vt:lpstr>华文楷体</vt:lpstr>
      <vt:lpstr>隶书</vt:lpstr>
      <vt:lpstr>主题5</vt:lpstr>
      <vt:lpstr>Equation.DSMT4</vt:lpstr>
      <vt:lpstr>Equation.DSMT4</vt:lpstr>
      <vt:lpstr>Equation.DSMT4</vt:lpstr>
      <vt:lpstr>MS_ClipArt_Gallery.2</vt:lpstr>
      <vt:lpstr>项目二   生活经济学  任务3  小马驹过河：弹性理论</vt:lpstr>
      <vt:lpstr>PowerPoint 演示文稿</vt:lpstr>
      <vt:lpstr>PowerPoint 演示文稿</vt:lpstr>
      <vt:lpstr>PowerPoint 演示文稿</vt:lpstr>
      <vt:lpstr>PowerPoint 演示文稿</vt:lpstr>
      <vt:lpstr>PowerPoint 演示文稿</vt:lpstr>
      <vt:lpstr>PowerPoint 演示文稿</vt:lpstr>
      <vt:lpstr>弹性理论</vt:lpstr>
      <vt:lpstr>PowerPoint 演示文稿</vt:lpstr>
      <vt:lpstr>PowerPoint 演示文稿</vt:lpstr>
      <vt:lpstr>PowerPoint 演示文稿</vt:lpstr>
      <vt:lpstr>PowerPoint 演示文稿</vt:lpstr>
      <vt:lpstr>1.“完全无弹性的需求” (一个极端例子)</vt:lpstr>
      <vt:lpstr>2.“缺乏弹性的需求”</vt:lpstr>
      <vt:lpstr>“3.单位弹性需求”</vt:lpstr>
      <vt:lpstr>4.“富有弹性的需求”</vt:lpstr>
      <vt:lpstr>5.“完全有弹性的需求”  (另一个极端例子)</vt:lpstr>
      <vt:lpstr>各种需求曲线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乐天</cp:lastModifiedBy>
  <cp:revision>27</cp:revision>
  <dcterms:created xsi:type="dcterms:W3CDTF">2018-05-15T03:04:00Z</dcterms:created>
  <dcterms:modified xsi:type="dcterms:W3CDTF">2025-03-13T11:32:55Z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2C07B7908A884BC3A257DD210B7E7D13_12</vt:lpwstr>
  </property>
  <property fmtid="{D5CDD505-2E9C-101B-9397-08002B2CF9AE}" pid="3" name="KSOProductBuildVer">
    <vt:lpwstr>2052-12.1.0.20305</vt:lpwstr>
  </property>
</Properties>
</file>