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68" r:id="rId3"/>
    <p:sldId id="281" r:id="rId4"/>
    <p:sldId id="270" r:id="rId5"/>
    <p:sldId id="257" r:id="rId6"/>
    <p:sldId id="258" r:id="rId7"/>
    <p:sldId id="271" r:id="rId8"/>
    <p:sldId id="272" r:id="rId9"/>
    <p:sldId id="282" r:id="rId10"/>
    <p:sldId id="273" r:id="rId11"/>
    <p:sldId id="261" r:id="rId12"/>
    <p:sldId id="274" r:id="rId13"/>
    <p:sldId id="298" r:id="rId14"/>
    <p:sldId id="275" r:id="rId15"/>
    <p:sldId id="292" r:id="rId16"/>
    <p:sldId id="293" r:id="rId17"/>
    <p:sldId id="297" r:id="rId18"/>
    <p:sldId id="295" r:id="rId19"/>
    <p:sldId id="296" r:id="rId20"/>
    <p:sldId id="276" r:id="rId21"/>
    <p:sldId id="277" r:id="rId22"/>
    <p:sldId id="291" r:id="rId23"/>
    <p:sldId id="288" r:id="rId24"/>
    <p:sldId id="289" r:id="rId26"/>
    <p:sldId id="290" r:id="rId27"/>
    <p:sldId id="278" r:id="rId28"/>
    <p:sldId id="299" r:id="rId29"/>
    <p:sldId id="304" r:id="rId30"/>
    <p:sldId id="285" r:id="rId31"/>
    <p:sldId id="301" r:id="rId32"/>
    <p:sldId id="303" r:id="rId33"/>
    <p:sldId id="279" r:id="rId34"/>
    <p:sldId id="280" r:id="rId3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CFE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4" d="100"/>
          <a:sy n="74" d="100"/>
        </p:scale>
        <p:origin x="1053" y="42"/>
      </p:cViewPr>
      <p:guideLst>
        <p:guide orient="horz" pos="2160"/>
        <p:guide pos="288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44B91-341D-4816-B1BB-1EA807ECBB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62955-3F7B-4BF4-95CC-23C93BF5AF5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F64EF862-D7AD-43E7-90AC-E730D1DAC4B4}" type="slidenum">
              <a:rPr lang="zh-CN" altLang="en-US"/>
            </a:fld>
            <a:endParaRPr lang="zh-CN" altLang="en-US"/>
          </a:p>
        </p:txBody>
      </p:sp>
      <p:sp>
        <p:nvSpPr>
          <p:cNvPr id="1283074" name="Rectangle 1026"/>
          <p:cNvSpPr>
            <a:spLocks noChangeArrowheads="1"/>
          </p:cNvSpPr>
          <p:nvPr/>
        </p:nvSpPr>
        <p:spPr bwMode="auto">
          <a:xfrm>
            <a:off x="3885734" y="0"/>
            <a:ext cx="2972267" cy="4565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89876" tIns="44938" rIns="89876" bIns="44938" anchor="ctr"/>
          <a:lstStyle/>
          <a:p>
            <a:endParaRPr lang="zh-CN" altLang="en-US"/>
          </a:p>
        </p:txBody>
      </p:sp>
      <p:sp>
        <p:nvSpPr>
          <p:cNvPr id="1283075" name="Rectangle 1027"/>
          <p:cNvSpPr>
            <a:spLocks noChangeArrowheads="1"/>
          </p:cNvSpPr>
          <p:nvPr/>
        </p:nvSpPr>
        <p:spPr bwMode="auto">
          <a:xfrm>
            <a:off x="3885734" y="8687425"/>
            <a:ext cx="2972267" cy="4565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19049" tIns="0" rIns="19049" bIns="0" anchor="b"/>
          <a:lstStyle/>
          <a:p>
            <a:pPr algn="r" defTabSz="914400"/>
            <a:r>
              <a:rPr lang="zh-CN" altLang="en-US" sz="1000" i="1" dirty="0"/>
              <a:t>25</a:t>
            </a:r>
            <a:endParaRPr lang="zh-CN" altLang="en-US" sz="1000" i="1" dirty="0"/>
          </a:p>
        </p:txBody>
      </p:sp>
      <p:sp>
        <p:nvSpPr>
          <p:cNvPr id="1283076" name="Rectangle 1028"/>
          <p:cNvSpPr>
            <a:spLocks noChangeArrowheads="1"/>
          </p:cNvSpPr>
          <p:nvPr/>
        </p:nvSpPr>
        <p:spPr bwMode="auto">
          <a:xfrm>
            <a:off x="0" y="8687425"/>
            <a:ext cx="2972267" cy="4565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89876" tIns="44938" rIns="89876" bIns="44938" anchor="ctr"/>
          <a:lstStyle/>
          <a:p>
            <a:endParaRPr lang="zh-CN" altLang="en-US"/>
          </a:p>
        </p:txBody>
      </p:sp>
      <p:sp>
        <p:nvSpPr>
          <p:cNvPr id="1283077" name="Rectangle 1029"/>
          <p:cNvSpPr>
            <a:spLocks noChangeArrowheads="1"/>
          </p:cNvSpPr>
          <p:nvPr/>
        </p:nvSpPr>
        <p:spPr bwMode="auto">
          <a:xfrm>
            <a:off x="0" y="0"/>
            <a:ext cx="2972267" cy="4565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89876" tIns="44938" rIns="89876" bIns="44938" anchor="ctr"/>
          <a:lstStyle/>
          <a:p>
            <a:endParaRPr lang="zh-CN" altLang="en-US"/>
          </a:p>
        </p:txBody>
      </p:sp>
      <p:sp>
        <p:nvSpPr>
          <p:cNvPr id="1283078" name="Rectangle 1030"/>
          <p:cNvSpPr>
            <a:spLocks noChangeArrowheads="1"/>
          </p:cNvSpPr>
          <p:nvPr/>
        </p:nvSpPr>
        <p:spPr bwMode="auto">
          <a:xfrm>
            <a:off x="3884177" y="1"/>
            <a:ext cx="2973823" cy="45501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89876" tIns="44938" rIns="89876" bIns="44938" anchor="ctr"/>
          <a:lstStyle/>
          <a:p>
            <a:endParaRPr lang="zh-CN" altLang="en-US"/>
          </a:p>
        </p:txBody>
      </p:sp>
      <p:sp>
        <p:nvSpPr>
          <p:cNvPr id="1283079" name="Rectangle 1031"/>
          <p:cNvSpPr>
            <a:spLocks noChangeArrowheads="1"/>
          </p:cNvSpPr>
          <p:nvPr/>
        </p:nvSpPr>
        <p:spPr bwMode="auto">
          <a:xfrm>
            <a:off x="3884177" y="8685863"/>
            <a:ext cx="2973823" cy="458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19049" tIns="0" rIns="19049" bIns="0" anchor="b"/>
          <a:lstStyle/>
          <a:p>
            <a:pPr algn="r" defTabSz="914400"/>
            <a:r>
              <a:rPr lang="zh-CN" altLang="en-US" sz="1000" i="1" dirty="0"/>
              <a:t>15</a:t>
            </a:r>
            <a:endParaRPr lang="zh-CN" altLang="en-US" sz="1000" i="1" dirty="0"/>
          </a:p>
        </p:txBody>
      </p:sp>
      <p:sp>
        <p:nvSpPr>
          <p:cNvPr id="1283080" name="Rectangle 1032"/>
          <p:cNvSpPr>
            <a:spLocks noChangeArrowheads="1"/>
          </p:cNvSpPr>
          <p:nvPr/>
        </p:nvSpPr>
        <p:spPr bwMode="auto">
          <a:xfrm>
            <a:off x="-1557" y="8685863"/>
            <a:ext cx="2972268" cy="458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89876" tIns="44938" rIns="89876" bIns="44938" anchor="ctr"/>
          <a:lstStyle/>
          <a:p>
            <a:endParaRPr lang="zh-CN" altLang="en-US"/>
          </a:p>
        </p:txBody>
      </p:sp>
      <p:sp>
        <p:nvSpPr>
          <p:cNvPr id="1283081" name="Rectangle 1033"/>
          <p:cNvSpPr>
            <a:spLocks noChangeArrowheads="1"/>
          </p:cNvSpPr>
          <p:nvPr/>
        </p:nvSpPr>
        <p:spPr bwMode="auto">
          <a:xfrm>
            <a:off x="-1557" y="1"/>
            <a:ext cx="2972268" cy="45501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89876" tIns="44938" rIns="89876" bIns="44938" anchor="ctr"/>
          <a:lstStyle/>
          <a:p>
            <a:endParaRPr lang="zh-CN" altLang="en-US"/>
          </a:p>
        </p:txBody>
      </p:sp>
      <p:sp>
        <p:nvSpPr>
          <p:cNvPr id="1283082" name="Rectangle 103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62453" y="692681"/>
            <a:ext cx="4533095" cy="3416491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</a:ln>
        </p:spPr>
      </p:sp>
      <p:sp>
        <p:nvSpPr>
          <p:cNvPr id="1283083" name="Rectangle 103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023" y="4343713"/>
            <a:ext cx="5027955" cy="4113862"/>
          </a:xfrm>
          <a:prstGeom prst="rect">
            <a:avLst/>
          </a:prstGeom>
          <a:noFill/>
          <a:ln>
            <a:miter lim="800000"/>
          </a:ln>
        </p:spPr>
        <p:txBody>
          <a:bodyPr lIns="92066" tIns="46033" rIns="92066" bIns="46033"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1FBF1B7-6A84-4104-8958-C6A02DEA28E4}" type="slidenum">
              <a:rPr lang="zh-CN" altLang="en-US"/>
            </a:fld>
            <a:endParaRPr lang="zh-CN" altLang="en-US"/>
          </a:p>
        </p:txBody>
      </p:sp>
      <p:sp>
        <p:nvSpPr>
          <p:cNvPr id="1117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117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431" tIns="45716" rIns="91431" bIns="45716"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0483A93-C82B-4634-B6D8-F7A68601D7B4}" type="slidenum">
              <a:rPr lang="zh-CN" altLang="en-US"/>
            </a:fld>
            <a:endParaRPr lang="zh-CN" altLang="en-US"/>
          </a:p>
        </p:txBody>
      </p:sp>
      <p:sp>
        <p:nvSpPr>
          <p:cNvPr id="1268738" name="Rectangle 2"/>
          <p:cNvSpPr>
            <a:spLocks noChangeArrowheads="1"/>
          </p:cNvSpPr>
          <p:nvPr/>
        </p:nvSpPr>
        <p:spPr bwMode="auto">
          <a:xfrm>
            <a:off x="3884177" y="1"/>
            <a:ext cx="2973823" cy="45501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89876" tIns="44938" rIns="89876" bIns="44938" anchor="ctr"/>
          <a:lstStyle/>
          <a:p>
            <a:endParaRPr lang="zh-CN" altLang="en-US"/>
          </a:p>
        </p:txBody>
      </p:sp>
      <p:sp>
        <p:nvSpPr>
          <p:cNvPr id="1268739" name="Rectangle 3"/>
          <p:cNvSpPr>
            <a:spLocks noChangeArrowheads="1"/>
          </p:cNvSpPr>
          <p:nvPr/>
        </p:nvSpPr>
        <p:spPr bwMode="auto">
          <a:xfrm>
            <a:off x="3884177" y="8685863"/>
            <a:ext cx="2973823" cy="458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19049" tIns="0" rIns="19049" bIns="0" anchor="b"/>
          <a:lstStyle/>
          <a:p>
            <a:pPr algn="r" defTabSz="914400"/>
            <a:r>
              <a:rPr lang="zh-CN" altLang="en-US" sz="1000" i="1" dirty="0"/>
              <a:t>2</a:t>
            </a:r>
            <a:endParaRPr lang="zh-CN" altLang="en-US" sz="1000" i="1" dirty="0"/>
          </a:p>
        </p:txBody>
      </p:sp>
      <p:sp>
        <p:nvSpPr>
          <p:cNvPr id="1268740" name="Rectangle 4"/>
          <p:cNvSpPr>
            <a:spLocks noChangeArrowheads="1"/>
          </p:cNvSpPr>
          <p:nvPr/>
        </p:nvSpPr>
        <p:spPr bwMode="auto">
          <a:xfrm>
            <a:off x="-1557" y="8685863"/>
            <a:ext cx="2972268" cy="458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89876" tIns="44938" rIns="89876" bIns="44938" anchor="ctr"/>
          <a:lstStyle/>
          <a:p>
            <a:endParaRPr lang="zh-CN" altLang="en-US"/>
          </a:p>
        </p:txBody>
      </p:sp>
      <p:sp>
        <p:nvSpPr>
          <p:cNvPr id="1268741" name="Rectangle 5"/>
          <p:cNvSpPr>
            <a:spLocks noChangeArrowheads="1"/>
          </p:cNvSpPr>
          <p:nvPr/>
        </p:nvSpPr>
        <p:spPr bwMode="auto">
          <a:xfrm>
            <a:off x="-1557" y="1"/>
            <a:ext cx="2972268" cy="45501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89876" tIns="44938" rIns="89876" bIns="44938" anchor="ctr"/>
          <a:lstStyle/>
          <a:p>
            <a:endParaRPr lang="zh-CN" altLang="en-US"/>
          </a:p>
        </p:txBody>
      </p:sp>
      <p:sp>
        <p:nvSpPr>
          <p:cNvPr id="1268742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2525" y="692150"/>
            <a:ext cx="4552950" cy="3416300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</a:ln>
        </p:spPr>
      </p:sp>
      <p:sp>
        <p:nvSpPr>
          <p:cNvPr id="126874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023" y="4343713"/>
            <a:ext cx="5027955" cy="4113862"/>
          </a:xfrm>
          <a:prstGeom prst="rect">
            <a:avLst/>
          </a:prstGeom>
          <a:noFill/>
          <a:ln>
            <a:miter lim="800000"/>
          </a:ln>
        </p:spPr>
        <p:txBody>
          <a:bodyPr lIns="92066" tIns="46033" rIns="92066" bIns="46033"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jpeg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pic>
        <p:nvPicPr>
          <p:cNvPr id="1028" name="图片 7" descr="timg.jpg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6021388"/>
            <a:ext cx="2195512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圆角矩形 9"/>
          <p:cNvSpPr/>
          <p:nvPr/>
        </p:nvSpPr>
        <p:spPr>
          <a:xfrm>
            <a:off x="153244" y="289531"/>
            <a:ext cx="1800200" cy="576064"/>
          </a:xfrm>
          <a:prstGeom prst="roundRect">
            <a:avLst/>
          </a:prstGeom>
          <a:blipFill>
            <a:blip r:embed="rId13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经济学基础</a:t>
            </a:r>
            <a:endParaRPr lang="zh-CN" altLang="en-US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wmf"/><Relationship Id="rId1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3903191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zh-CN" altLang="en-US" sz="3600" dirty="0">
                <a:latin typeface="方正小标宋简体" pitchFamily="65" charset="-122"/>
                <a:ea typeface="方正小标宋简体" pitchFamily="65" charset="-122"/>
              </a:rPr>
              <a:t>项目二   生活经济学</a:t>
            </a:r>
            <a:br>
              <a:rPr lang="en-US" altLang="zh-CN" sz="3600" dirty="0">
                <a:latin typeface="方正小标宋简体" pitchFamily="65" charset="-122"/>
                <a:ea typeface="方正小标宋简体" pitchFamily="65" charset="-122"/>
              </a:rPr>
            </a:br>
            <a:br>
              <a:rPr lang="en-US" altLang="zh-CN" sz="3600" dirty="0">
                <a:latin typeface="方正小标宋简体" pitchFamily="65" charset="-122"/>
                <a:ea typeface="方正小标宋简体" pitchFamily="65" charset="-122"/>
              </a:rPr>
            </a:br>
            <a:r>
              <a:rPr lang="zh-CN" altLang="en-US" sz="3600" dirty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任务</a:t>
            </a:r>
            <a:r>
              <a:rPr lang="en-US" altLang="zh-CN" sz="3600" dirty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2  </a:t>
            </a:r>
            <a:r>
              <a:rPr lang="zh-CN" altLang="en-US" sz="3600" dirty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经济跷跷板：均衡价格</a:t>
            </a:r>
            <a:endParaRPr lang="zh-CN" altLang="en-US" sz="3600" dirty="0">
              <a:solidFill>
                <a:srgbClr val="FF0000"/>
              </a:solidFill>
              <a:latin typeface="方正小标宋简体" pitchFamily="65" charset="-122"/>
              <a:ea typeface="方正小标宋简体" pitchFamily="65" charset="-122"/>
            </a:endParaRPr>
          </a:p>
        </p:txBody>
      </p:sp>
      <p:pic>
        <p:nvPicPr>
          <p:cNvPr id="4" name="图片 3" descr="ph1015-p04517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211960" y="0"/>
            <a:ext cx="4932040" cy="3290481"/>
          </a:xfrm>
          <a:prstGeom prst="rect">
            <a:avLst/>
          </a:prstGeom>
        </p:spPr>
      </p:pic>
      <p:pic>
        <p:nvPicPr>
          <p:cNvPr id="5" name="图片 4" descr="timg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355976" cy="326698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2339975" y="1196975"/>
            <a:ext cx="5327650" cy="1223963"/>
          </a:xfrm>
          <a:prstGeom prst="cloudCallout">
            <a:avLst>
              <a:gd name="adj1" fmla="val -66986"/>
              <a:gd name="adj2" fmla="val 117963"/>
            </a:avLst>
          </a:prstGeom>
          <a:solidFill>
            <a:srgbClr val="00FFFF"/>
          </a:solidFill>
          <a:ln w="9525">
            <a:solidFill>
              <a:schemeClr val="bg1"/>
            </a:solidFill>
            <a:round/>
          </a:ln>
        </p:spPr>
        <p:txBody>
          <a:bodyPr/>
          <a:lstStyle/>
          <a:p>
            <a:pPr algn="ctr" eaLnBrk="0" hangingPunct="0"/>
            <a:r>
              <a:rPr lang="zh-CN" altLang="en-US" sz="4000">
                <a:solidFill>
                  <a:srgbClr val="CC3300"/>
                </a:solidFill>
                <a:latin typeface="Arial" panose="020B0604020202020204" pitchFamily="34" charset="0"/>
                <a:ea typeface="华文行楷" panose="02010800040101010101" pitchFamily="2" charset="-122"/>
              </a:rPr>
              <a:t>小案例</a:t>
            </a:r>
            <a:endParaRPr lang="zh-CN" altLang="en-US" sz="4000">
              <a:solidFill>
                <a:srgbClr val="CC3300"/>
              </a:solidFill>
              <a:latin typeface="Arial" panose="020B0604020202020204" pitchFamily="34" charset="0"/>
              <a:ea typeface="华文行楷" panose="02010800040101010101" pitchFamily="2" charset="-122"/>
            </a:endParaRPr>
          </a:p>
          <a:p>
            <a:pPr algn="ctr" eaLnBrk="0" hangingPunct="0"/>
            <a:r>
              <a:rPr lang="zh-CN" altLang="en-US">
                <a:solidFill>
                  <a:srgbClr val="CC3300"/>
                </a:solidFill>
                <a:latin typeface="Arial" panose="020B0604020202020204" pitchFamily="34" charset="0"/>
                <a:ea typeface="华文行楷" panose="02010800040101010101" pitchFamily="2" charset="-122"/>
              </a:rPr>
              <a:t>奶牛当肉牛</a:t>
            </a:r>
            <a:endParaRPr lang="zh-CN" altLang="en-US">
              <a:solidFill>
                <a:srgbClr val="CC3300"/>
              </a:solidFill>
              <a:latin typeface="Arial" panose="020B0604020202020204" pitchFamily="34" charset="0"/>
              <a:ea typeface="华文行楷" panose="02010800040101010101" pitchFamily="2" charset="-122"/>
            </a:endParaRPr>
          </a:p>
        </p:txBody>
      </p:sp>
      <p:sp>
        <p:nvSpPr>
          <p:cNvPr id="14340" name="Rectangle 4"/>
          <p:cNvSpPr>
            <a:spLocks noGrp="1"/>
          </p:cNvSpPr>
          <p:nvPr/>
        </p:nvSpPr>
        <p:spPr>
          <a:xfrm>
            <a:off x="324485" y="2566669"/>
            <a:ext cx="6015355" cy="3156585"/>
          </a:xfrm>
          <a:prstGeom prst="rect">
            <a:avLst/>
          </a:prstGeom>
          <a:solidFill>
            <a:schemeClr val="accent3">
              <a:lumMod val="95000"/>
            </a:schemeClr>
          </a:solidFill>
          <a:ln w="9525">
            <a:noFill/>
            <a:miter/>
          </a:ln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pPr indent="457200" eaLnBrk="0">
              <a:lnSpc>
                <a:spcPct val="120000"/>
              </a:lnSpc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zh-CN" altLang="en-US" sz="2000" b="1" noProof="1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黑体" panose="02010609060101010101" pitchFamily="49" charset="-122"/>
                <a:cs typeface="+mn-ea"/>
              </a:rPr>
              <a:t>某大都市为了提高人民的物质生活水平，努力增加牛奶供给，从国外引进优良品种的奶牛。经过几年的努力，牛奶的供给水平迅速提高。但随着人民的收入增加，生活水平的提高，人口出生率又稳定下降，对牛奶的需求量反而下降，一时造成牛奶供过于求，牛奶价格下降，亏损日甚。进一步提高价格，需求量还会下降；若降低价格，需求量估计增加无几。反复考虑，最后决定忍痛宰牛。</a:t>
            </a:r>
            <a:endParaRPr lang="zh-CN" altLang="en-US" sz="2000" b="1" noProof="1"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黑体" panose="02010609060101010101" pitchFamily="49" charset="-122"/>
            </a:endParaRPr>
          </a:p>
        </p:txBody>
      </p:sp>
      <p:graphicFrame>
        <p:nvGraphicFramePr>
          <p:cNvPr id="14341" name="Object 2"/>
          <p:cNvGraphicFramePr>
            <a:graphicFrameLocks noChangeAspect="1"/>
          </p:cNvGraphicFramePr>
          <p:nvPr/>
        </p:nvGraphicFramePr>
        <p:xfrm>
          <a:off x="6300788" y="2276475"/>
          <a:ext cx="2659062" cy="358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1" imgW="4046855" imgH="3352800" progId="">
                  <p:embed/>
                </p:oleObj>
              </mc:Choice>
              <mc:Fallback>
                <p:oleObj name="" r:id="rId1" imgW="4046855" imgH="3352800" progId="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8" y="2276475"/>
                        <a:ext cx="2659062" cy="358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ldLvl="0"/>
      <p:bldP spid="14339" grpId="1" bldLvl="0" animBg="1"/>
      <p:bldP spid="14340" grpId="0" bldLvl="0" animBg="1"/>
      <p:bldP spid="14340" grpId="1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1979613" y="1267792"/>
            <a:ext cx="6697662" cy="446405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9752" y="260648"/>
            <a:ext cx="6270848" cy="685800"/>
          </a:xfrm>
          <a:noFill/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2</a:t>
            </a:r>
            <a:r>
              <a:rPr lang="zh-CN" altLang="en-US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、需求不变、供给变动对均衡的影响</a:t>
            </a:r>
            <a:endParaRPr lang="zh-CN" altLang="en-US" sz="2800" b="1" dirty="0"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  <p:grpSp>
        <p:nvGrpSpPr>
          <p:cNvPr id="2" name="Group 4"/>
          <p:cNvGrpSpPr/>
          <p:nvPr/>
        </p:nvGrpSpPr>
        <p:grpSpPr bwMode="auto">
          <a:xfrm>
            <a:off x="5029200" y="2577479"/>
            <a:ext cx="3352800" cy="2743200"/>
            <a:chOff x="0" y="0"/>
            <a:chExt cx="2112" cy="1728"/>
          </a:xfrm>
        </p:grpSpPr>
        <p:sp>
          <p:nvSpPr>
            <p:cNvPr id="42018" name="Line 5"/>
            <p:cNvSpPr>
              <a:spLocks noChangeShapeType="1"/>
            </p:cNvSpPr>
            <p:nvPr/>
          </p:nvSpPr>
          <p:spPr bwMode="auto">
            <a:xfrm flipV="1">
              <a:off x="0" y="240"/>
              <a:ext cx="1536" cy="1488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42019" name="Text Box 6"/>
            <p:cNvSpPr txBox="1">
              <a:spLocks noChangeArrowheads="1"/>
            </p:cNvSpPr>
            <p:nvPr/>
          </p:nvSpPr>
          <p:spPr bwMode="auto">
            <a:xfrm>
              <a:off x="1488" y="0"/>
              <a:ext cx="62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>
                  <a:solidFill>
                    <a:srgbClr val="FF5050"/>
                  </a:solidFill>
                </a:rPr>
                <a:t>S</a:t>
              </a:r>
              <a:r>
                <a:rPr lang="en-US" altLang="zh-CN" baseline="-25000">
                  <a:solidFill>
                    <a:srgbClr val="FF5050"/>
                  </a:solidFill>
                </a:rPr>
                <a:t>2</a:t>
              </a:r>
              <a:endParaRPr lang="en-US" altLang="zh-CN">
                <a:solidFill>
                  <a:srgbClr val="FF5050"/>
                </a:solidFill>
              </a:endParaRPr>
            </a:p>
          </p:txBody>
        </p:sp>
      </p:grpSp>
      <p:grpSp>
        <p:nvGrpSpPr>
          <p:cNvPr id="3" name="Group 7"/>
          <p:cNvGrpSpPr/>
          <p:nvPr/>
        </p:nvGrpSpPr>
        <p:grpSpPr bwMode="auto">
          <a:xfrm>
            <a:off x="1600200" y="1358279"/>
            <a:ext cx="7315200" cy="4495800"/>
            <a:chOff x="0" y="0"/>
            <a:chExt cx="4608" cy="2832"/>
          </a:xfrm>
        </p:grpSpPr>
        <p:sp>
          <p:nvSpPr>
            <p:cNvPr id="42002" name="Text Box 8"/>
            <p:cNvSpPr txBox="1">
              <a:spLocks noChangeArrowheads="1"/>
            </p:cNvSpPr>
            <p:nvPr/>
          </p:nvSpPr>
          <p:spPr bwMode="auto">
            <a:xfrm>
              <a:off x="2832" y="240"/>
              <a:ext cx="62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/>
                <a:t>S</a:t>
              </a:r>
              <a:r>
                <a:rPr lang="en-US" altLang="zh-CN" baseline="-25000"/>
                <a:t>1</a:t>
              </a:r>
              <a:endParaRPr lang="en-US" altLang="zh-CN"/>
            </a:p>
          </p:txBody>
        </p:sp>
        <p:grpSp>
          <p:nvGrpSpPr>
            <p:cNvPr id="42003" name="Group 9"/>
            <p:cNvGrpSpPr/>
            <p:nvPr/>
          </p:nvGrpSpPr>
          <p:grpSpPr bwMode="auto">
            <a:xfrm>
              <a:off x="0" y="0"/>
              <a:ext cx="4608" cy="2832"/>
              <a:chOff x="0" y="0"/>
              <a:chExt cx="4608" cy="2832"/>
            </a:xfrm>
          </p:grpSpPr>
          <p:sp>
            <p:nvSpPr>
              <p:cNvPr id="42004" name="Text Box 10"/>
              <p:cNvSpPr txBox="1">
                <a:spLocks noChangeArrowheads="1"/>
              </p:cNvSpPr>
              <p:nvPr/>
            </p:nvSpPr>
            <p:spPr bwMode="auto">
              <a:xfrm>
                <a:off x="3360" y="2112"/>
                <a:ext cx="67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/>
                  <a:t>D</a:t>
                </a:r>
                <a:endParaRPr lang="en-US" altLang="zh-CN"/>
              </a:p>
            </p:txBody>
          </p:sp>
          <p:grpSp>
            <p:nvGrpSpPr>
              <p:cNvPr id="42005" name="Group 11"/>
              <p:cNvGrpSpPr/>
              <p:nvPr/>
            </p:nvGrpSpPr>
            <p:grpSpPr bwMode="auto">
              <a:xfrm>
                <a:off x="0" y="0"/>
                <a:ext cx="4608" cy="2832"/>
                <a:chOff x="0" y="0"/>
                <a:chExt cx="4608" cy="2832"/>
              </a:xfrm>
            </p:grpSpPr>
            <p:sp>
              <p:nvSpPr>
                <p:cNvPr id="42006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816" y="0"/>
                  <a:ext cx="1" cy="2496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42007" name="Line 13"/>
                <p:cNvSpPr>
                  <a:spLocks noChangeShapeType="1"/>
                </p:cNvSpPr>
                <p:nvPr/>
              </p:nvSpPr>
              <p:spPr bwMode="auto">
                <a:xfrm>
                  <a:off x="816" y="2496"/>
                  <a:ext cx="3168" cy="1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42008" name="Line 14"/>
                <p:cNvSpPr>
                  <a:spLocks noChangeShapeType="1"/>
                </p:cNvSpPr>
                <p:nvPr/>
              </p:nvSpPr>
              <p:spPr bwMode="auto">
                <a:xfrm>
                  <a:off x="1152" y="816"/>
                  <a:ext cx="2256" cy="1536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42009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1200" y="528"/>
                  <a:ext cx="1728" cy="1584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42010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936" y="2448"/>
                  <a:ext cx="672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/>
                    <a:t>Q</a:t>
                  </a:r>
                  <a:endParaRPr lang="en-US" altLang="zh-CN"/>
                </a:p>
              </p:txBody>
            </p:sp>
            <p:sp>
              <p:nvSpPr>
                <p:cNvPr id="42011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240" y="2448"/>
                  <a:ext cx="672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/>
                    <a:t>      </a:t>
                  </a:r>
                  <a:r>
                    <a:rPr lang="en-US" altLang="zh-CN"/>
                    <a:t>0</a:t>
                  </a:r>
                  <a:endParaRPr lang="en-US" altLang="zh-CN"/>
                </a:p>
              </p:txBody>
            </p:sp>
            <p:sp>
              <p:nvSpPr>
                <p:cNvPr id="42012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0" y="48"/>
                  <a:ext cx="672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/>
                    <a:t>      </a:t>
                  </a:r>
                  <a:r>
                    <a:rPr lang="en-US" altLang="zh-CN"/>
                    <a:t>P</a:t>
                  </a:r>
                  <a:endParaRPr lang="en-US" altLang="zh-CN"/>
                </a:p>
              </p:txBody>
            </p:sp>
            <p:grpSp>
              <p:nvGrpSpPr>
                <p:cNvPr id="42013" name="Group 19"/>
                <p:cNvGrpSpPr/>
                <p:nvPr/>
              </p:nvGrpSpPr>
              <p:grpSpPr bwMode="auto">
                <a:xfrm>
                  <a:off x="864" y="1392"/>
                  <a:ext cx="1152" cy="1056"/>
                  <a:chOff x="0" y="0"/>
                  <a:chExt cx="1296" cy="864"/>
                </a:xfrm>
              </p:grpSpPr>
              <p:sp>
                <p:nvSpPr>
                  <p:cNvPr id="42016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124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42017" name="Line 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96" y="48"/>
                    <a:ext cx="0" cy="81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42014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336" y="1296"/>
                  <a:ext cx="43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sz="2400">
                      <a:latin typeface="Verdana" panose="020B0604030504040204" pitchFamily="34" charset="0"/>
                    </a:rPr>
                    <a:t> </a:t>
                  </a:r>
                  <a:r>
                    <a:rPr lang="en-US" altLang="zh-CN" sz="2400">
                      <a:latin typeface="Verdana" panose="020B0604030504040204" pitchFamily="34" charset="0"/>
                    </a:rPr>
                    <a:t>P1</a:t>
                  </a:r>
                  <a:endParaRPr lang="en-US" altLang="zh-CN" sz="2400">
                    <a:latin typeface="Verdana" panose="020B0604030504040204" pitchFamily="34" charset="0"/>
                  </a:endParaRPr>
                </a:p>
              </p:txBody>
            </p:sp>
            <p:sp>
              <p:nvSpPr>
                <p:cNvPr id="42015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776" y="2544"/>
                  <a:ext cx="52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400">
                      <a:latin typeface="Verdana" panose="020B0604030504040204" pitchFamily="34" charset="0"/>
                    </a:rPr>
                    <a:t>Q1</a:t>
                  </a:r>
                  <a:endParaRPr lang="en-US" altLang="zh-CN" sz="2400">
                    <a:latin typeface="Verdana" panose="020B0604030504040204" pitchFamily="34" charset="0"/>
                  </a:endParaRPr>
                </a:p>
              </p:txBody>
            </p:sp>
          </p:grpSp>
        </p:grpSp>
      </p:grpSp>
      <p:grpSp>
        <p:nvGrpSpPr>
          <p:cNvPr id="7" name="Group 24"/>
          <p:cNvGrpSpPr/>
          <p:nvPr/>
        </p:nvGrpSpPr>
        <p:grpSpPr bwMode="auto">
          <a:xfrm>
            <a:off x="2209800" y="4253879"/>
            <a:ext cx="4343400" cy="1524000"/>
            <a:chOff x="0" y="0"/>
            <a:chExt cx="2736" cy="960"/>
          </a:xfrm>
        </p:grpSpPr>
        <p:grpSp>
          <p:nvGrpSpPr>
            <p:cNvPr id="41997" name="Group 25"/>
            <p:cNvGrpSpPr/>
            <p:nvPr/>
          </p:nvGrpSpPr>
          <p:grpSpPr bwMode="auto">
            <a:xfrm>
              <a:off x="480" y="96"/>
              <a:ext cx="1920" cy="576"/>
              <a:chOff x="0" y="0"/>
              <a:chExt cx="1296" cy="864"/>
            </a:xfrm>
          </p:grpSpPr>
          <p:sp>
            <p:nvSpPr>
              <p:cNvPr id="42000" name="Line 26"/>
              <p:cNvSpPr>
                <a:spLocks noChangeShapeType="1"/>
              </p:cNvSpPr>
              <p:nvPr/>
            </p:nvSpPr>
            <p:spPr bwMode="auto">
              <a:xfrm>
                <a:off x="0" y="0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42001" name="Line 27"/>
              <p:cNvSpPr>
                <a:spLocks noChangeShapeType="1"/>
              </p:cNvSpPr>
              <p:nvPr/>
            </p:nvSpPr>
            <p:spPr bwMode="auto">
              <a:xfrm flipV="1">
                <a:off x="1296" y="48"/>
                <a:ext cx="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</p:grpSp>
        <p:sp>
          <p:nvSpPr>
            <p:cNvPr id="41998" name="Text Box 28"/>
            <p:cNvSpPr txBox="1">
              <a:spLocks noChangeArrowheads="1"/>
            </p:cNvSpPr>
            <p:nvPr/>
          </p:nvSpPr>
          <p:spPr bwMode="auto">
            <a:xfrm>
              <a:off x="0" y="0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P2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  <p:sp>
          <p:nvSpPr>
            <p:cNvPr id="41999" name="Text Box 29"/>
            <p:cNvSpPr txBox="1">
              <a:spLocks noChangeArrowheads="1"/>
            </p:cNvSpPr>
            <p:nvPr/>
          </p:nvSpPr>
          <p:spPr bwMode="auto">
            <a:xfrm>
              <a:off x="2208" y="672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Q2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</p:grpSp>
      <p:sp>
        <p:nvSpPr>
          <p:cNvPr id="46110" name="Text Box 30"/>
          <p:cNvSpPr txBox="1">
            <a:spLocks noChangeArrowheads="1"/>
          </p:cNvSpPr>
          <p:nvPr/>
        </p:nvSpPr>
        <p:spPr bwMode="auto">
          <a:xfrm>
            <a:off x="762000" y="5804867"/>
            <a:ext cx="22971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ea typeface="华文仿宋" panose="02010600040101010101" pitchFamily="2" charset="-122"/>
              </a:rPr>
              <a:t>供给增加，</a:t>
            </a:r>
            <a:endParaRPr lang="zh-CN" altLang="en-US" sz="2800" b="1">
              <a:ea typeface="华文仿宋" panose="02010600040101010101" pitchFamily="2" charset="-122"/>
            </a:endParaRPr>
          </a:p>
        </p:txBody>
      </p:sp>
      <p:sp>
        <p:nvSpPr>
          <p:cNvPr id="46111" name="Text Box 31"/>
          <p:cNvSpPr txBox="1">
            <a:spLocks noChangeArrowheads="1"/>
          </p:cNvSpPr>
          <p:nvPr/>
        </p:nvSpPr>
        <p:spPr bwMode="auto">
          <a:xfrm>
            <a:off x="2971800" y="5835029"/>
            <a:ext cx="563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ea typeface="华文仿宋" panose="02010600040101010101" pitchFamily="2" charset="-122"/>
              </a:rPr>
              <a:t>均衡价格下降，均衡数量增加</a:t>
            </a:r>
            <a:endParaRPr lang="zh-CN" altLang="en-US" sz="2800" b="1">
              <a:ea typeface="华文仿宋" panose="02010600040101010101" pitchFamily="2" charset="-122"/>
            </a:endParaRPr>
          </a:p>
        </p:txBody>
      </p:sp>
      <p:sp>
        <p:nvSpPr>
          <p:cNvPr id="46112" name="Text Box 32"/>
          <p:cNvSpPr txBox="1">
            <a:spLocks noChangeArrowheads="1"/>
          </p:cNvSpPr>
          <p:nvPr/>
        </p:nvSpPr>
        <p:spPr bwMode="auto">
          <a:xfrm>
            <a:off x="762000" y="6368429"/>
            <a:ext cx="24415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ea typeface="华文仿宋" panose="02010600040101010101" pitchFamily="2" charset="-122"/>
              </a:rPr>
              <a:t>供给减少，</a:t>
            </a:r>
            <a:endParaRPr lang="zh-CN" altLang="en-US" sz="2800" b="1">
              <a:ea typeface="华文仿宋" panose="02010600040101010101" pitchFamily="2" charset="-122"/>
            </a:endParaRPr>
          </a:p>
        </p:txBody>
      </p:sp>
      <p:sp>
        <p:nvSpPr>
          <p:cNvPr id="46113" name="Text Box 33"/>
          <p:cNvSpPr txBox="1">
            <a:spLocks noChangeArrowheads="1"/>
          </p:cNvSpPr>
          <p:nvPr/>
        </p:nvSpPr>
        <p:spPr bwMode="auto">
          <a:xfrm>
            <a:off x="3048000" y="6438279"/>
            <a:ext cx="563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ea typeface="华文仿宋" panose="02010600040101010101" pitchFamily="2" charset="-122"/>
              </a:rPr>
              <a:t>均衡价格上升，均衡数量减少</a:t>
            </a:r>
            <a:endParaRPr lang="zh-CN" altLang="en-US" sz="2800" b="1">
              <a:ea typeface="华文仿宋" panose="02010600040101010101" pitchFamily="2" charset="-122"/>
            </a:endParaRPr>
          </a:p>
        </p:txBody>
      </p:sp>
      <p:sp>
        <p:nvSpPr>
          <p:cNvPr id="46114" name="Text Box 34"/>
          <p:cNvSpPr txBox="1">
            <a:spLocks noChangeArrowheads="1"/>
          </p:cNvSpPr>
          <p:nvPr/>
        </p:nvSpPr>
        <p:spPr bwMode="auto">
          <a:xfrm>
            <a:off x="163513" y="1123329"/>
            <a:ext cx="2895600" cy="4802188"/>
          </a:xfrm>
          <a:prstGeom prst="rect">
            <a:avLst/>
          </a:prstGeom>
          <a:solidFill>
            <a:srgbClr val="CCFFCC"/>
          </a:solidFill>
          <a:ln w="12700" cap="sq">
            <a:solidFill>
              <a:schemeClr val="tx2"/>
            </a:solidFill>
            <a:miter lim="800000"/>
          </a:ln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rgbClr val="CC3300"/>
                </a:solidFill>
                <a:ea typeface="华文仿宋" panose="02010600040101010101" pitchFamily="2" charset="-122"/>
              </a:rPr>
              <a:t>供求定理</a:t>
            </a:r>
            <a:r>
              <a:rPr lang="en-US" altLang="zh-CN" sz="2800" b="1">
                <a:solidFill>
                  <a:srgbClr val="CC3300"/>
                </a:solidFill>
                <a:ea typeface="华文仿宋" panose="02010600040101010101" pitchFamily="2" charset="-122"/>
              </a:rPr>
              <a:t>——</a:t>
            </a:r>
            <a:r>
              <a:rPr lang="zh-CN" altLang="en-US" sz="2800" b="1">
                <a:solidFill>
                  <a:srgbClr val="CC3300"/>
                </a:solidFill>
                <a:ea typeface="华文仿宋" panose="02010600040101010101" pitchFamily="2" charset="-122"/>
              </a:rPr>
              <a:t>在其他条件不变的情况下，需求变动分别引起均衡价格和均衡数量的同方向变动；供给变动分别引起均衡价格的反方向变动和均衡数量的同方向变动</a:t>
            </a:r>
            <a:endParaRPr lang="zh-CN" altLang="en-US" sz="28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46115" name="Rectangle 35"/>
          <p:cNvSpPr>
            <a:spLocks noChangeArrowheads="1"/>
          </p:cNvSpPr>
          <p:nvPr/>
        </p:nvSpPr>
        <p:spPr bwMode="auto">
          <a:xfrm>
            <a:off x="755650" y="5876304"/>
            <a:ext cx="8208963" cy="10080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6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6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6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6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6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6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6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6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6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 animBg="1"/>
      <p:bldP spid="46083" grpId="0" autoUpdateAnimBg="0" build="p"/>
      <p:bldP spid="46110" grpId="0" autoUpdateAnimBg="0"/>
      <p:bldP spid="46111" grpId="0" autoUpdateAnimBg="0"/>
      <p:bldP spid="46112" grpId="0" autoUpdateAnimBg="0"/>
      <p:bldP spid="46113" grpId="0" autoUpdateAnimBg="0"/>
      <p:bldP spid="46114" grpId="0" animBg="1" autoUpdateAnimBg="0"/>
      <p:bldP spid="461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2"/>
          <p:cNvSpPr txBox="1"/>
          <p:nvPr/>
        </p:nvSpPr>
        <p:spPr>
          <a:xfrm>
            <a:off x="8302625" y="6375400"/>
            <a:ext cx="684213" cy="368300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9A9C234-F794-43E2-9D7A-71F0393D3D97}" type="slidenum">
              <a:rPr lang="zh-CN" altLang="zh-CN" smtClean="0"/>
            </a:fld>
            <a:endParaRPr lang="zh-CN" altLang="zh-CN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771800" y="363538"/>
            <a:ext cx="5915000" cy="6492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r>
              <a:rPr lang="zh-CN" altLang="en-US" sz="3600">
                <a:ea typeface="宋体" panose="02010600030101010101" pitchFamily="2" charset="-122"/>
              </a:rPr>
              <a:t>结论：价格如何配置资源</a:t>
            </a:r>
            <a:endParaRPr lang="zh-CN" altLang="en-US" sz="3600">
              <a:ea typeface="宋体" panose="02010600030101010101" pitchFamily="2" charset="-122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73063" y="1316038"/>
            <a:ext cx="8313737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zh-CN" dirty="0">
                <a:ea typeface="宋体" panose="02010600030101010101" pitchFamily="2" charset="-122"/>
              </a:rPr>
              <a:t>经济学十大原理之一:</a:t>
            </a:r>
            <a:br>
              <a:rPr lang="zh-CN" altLang="zh-CN" dirty="0">
                <a:ea typeface="宋体" panose="02010600030101010101" pitchFamily="2" charset="-122"/>
              </a:rPr>
            </a:br>
            <a:r>
              <a:rPr lang="zh-CN" altLang="zh-C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宋体" panose="02010600030101010101" pitchFamily="2" charset="-122"/>
              </a:rPr>
              <a:t>市场通常是一种组织经济活动的好方法</a:t>
            </a:r>
            <a:endParaRPr lang="zh-CN" altLang="zh-CN" b="1" i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宋体" panose="02010600030101010101" pitchFamily="2" charset="-122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95288" y="2886075"/>
            <a:ext cx="8229600" cy="305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45000"/>
              </a:spcBef>
              <a:buClr>
                <a:srgbClr val="339966"/>
              </a:buClr>
              <a:buSzPct val="120000"/>
              <a:buFont typeface="Wingdings" panose="05000000000000000000" pitchFamily="2" charset="2"/>
              <a:buChar char="§"/>
            </a:pPr>
            <a:r>
              <a:rPr lang="zh-CN" altLang="zh-CN" sz="2800" b="1" dirty="0">
                <a:solidFill>
                  <a:srgbClr val="FF0000"/>
                </a:solidFill>
                <a:ea typeface="宋体" panose="02010600030101010101" pitchFamily="2" charset="-122"/>
              </a:rPr>
              <a:t>在市场经济中，价格调整使供给与需求相等。这些均衡价格是引导经济决策，从而配置稀缺资源的信号</a:t>
            </a:r>
            <a:endParaRPr lang="zh-CN" altLang="zh-CN" sz="2800" b="1" dirty="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5" autoUpdateAnimBg="0" build="p"/>
      <p:bldP spid="8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1600" y="1196752"/>
            <a:ext cx="6984776" cy="1872209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3</a:t>
            </a:r>
            <a:r>
              <a:rPr lang="zh-CN" altLang="en-US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、需求与供给同时发生变动，对均衡的影响</a:t>
            </a:r>
            <a:endParaRPr lang="zh-CN" altLang="en-US" sz="2800" b="1" dirty="0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——</a:t>
            </a:r>
            <a:r>
              <a:rPr lang="zh-CN" altLang="en-US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视具体情况而定。</a:t>
            </a:r>
            <a:endParaRPr lang="en-US" altLang="zh-CN" sz="2800" b="1" dirty="0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zh-CN" altLang="en-US" sz="2800" b="1" dirty="0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zh-CN" altLang="en-US" sz="2800" b="1" dirty="0"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pPr>
              <a:buBlip>
                <a:blip r:embed="rId1"/>
              </a:buBlip>
            </a:pPr>
            <a:r>
              <a:rPr lang="en-US" altLang="zh-CN" sz="3600" dirty="0"/>
              <a:t>D     S</a:t>
            </a:r>
            <a:endParaRPr lang="en-US" altLang="zh-CN" sz="3600" dirty="0"/>
          </a:p>
          <a:p>
            <a:pPr>
              <a:buBlip>
                <a:blip r:embed="rId1"/>
              </a:buBlip>
            </a:pPr>
            <a:r>
              <a:rPr lang="en-US" altLang="zh-CN" sz="3600" dirty="0"/>
              <a:t>D     S</a:t>
            </a:r>
            <a:endParaRPr lang="en-US" altLang="zh-CN" sz="3600" dirty="0"/>
          </a:p>
          <a:p>
            <a:pPr>
              <a:buBlip>
                <a:blip r:embed="rId1"/>
              </a:buBlip>
            </a:pPr>
            <a:r>
              <a:rPr lang="en-US" altLang="zh-CN" sz="3600" dirty="0"/>
              <a:t>D     S</a:t>
            </a:r>
            <a:endParaRPr lang="en-US" altLang="zh-CN" sz="3600" dirty="0"/>
          </a:p>
          <a:p>
            <a:pPr>
              <a:buBlip>
                <a:blip r:embed="rId1"/>
              </a:buBlip>
            </a:pPr>
            <a:r>
              <a:rPr lang="en-US" altLang="zh-CN" sz="3600" dirty="0"/>
              <a:t>D     S</a:t>
            </a:r>
            <a:endParaRPr lang="en-US" altLang="zh-CN" sz="3600" dirty="0"/>
          </a:p>
          <a:p>
            <a:endParaRPr lang="en-US" altLang="zh-CN" dirty="0"/>
          </a:p>
          <a:p>
            <a:endParaRPr lang="zh-CN" altLang="en-US" dirty="0"/>
          </a:p>
        </p:txBody>
      </p:sp>
      <p:cxnSp>
        <p:nvCxnSpPr>
          <p:cNvPr id="5" name="直接箭头连接符 4"/>
          <p:cNvCxnSpPr/>
          <p:nvPr/>
        </p:nvCxnSpPr>
        <p:spPr>
          <a:xfrm flipV="1">
            <a:off x="1259632" y="1700808"/>
            <a:ext cx="0" cy="468000"/>
          </a:xfrm>
          <a:prstGeom prst="straightConnector1">
            <a:avLst/>
          </a:prstGeom>
          <a:ln w="31750"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tailEnd type="arrow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 flipV="1">
            <a:off x="2267744" y="1700808"/>
            <a:ext cx="0" cy="468000"/>
          </a:xfrm>
          <a:prstGeom prst="straightConnector1">
            <a:avLst/>
          </a:prstGeom>
          <a:ln w="31750"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tailEnd type="arrow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V="1">
            <a:off x="1259632" y="2492896"/>
            <a:ext cx="0" cy="468000"/>
          </a:xfrm>
          <a:prstGeom prst="straightConnector1">
            <a:avLst/>
          </a:prstGeom>
          <a:ln w="31750"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tailEnd type="arrow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V="1">
            <a:off x="2267744" y="2492896"/>
            <a:ext cx="0" cy="468000"/>
          </a:xfrm>
          <a:prstGeom prst="straightConnector1">
            <a:avLst/>
          </a:prstGeom>
          <a:ln w="31750"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tailEnd type="arrow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V="1">
            <a:off x="1259632" y="3068960"/>
            <a:ext cx="0" cy="468000"/>
          </a:xfrm>
          <a:prstGeom prst="straightConnector1">
            <a:avLst/>
          </a:prstGeom>
          <a:ln w="31750"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tailEnd type="arrow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V="1">
            <a:off x="2267744" y="3140968"/>
            <a:ext cx="0" cy="468000"/>
          </a:xfrm>
          <a:prstGeom prst="straightConnector1">
            <a:avLst/>
          </a:prstGeom>
          <a:ln w="31750"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tailEnd type="arrow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V="1">
            <a:off x="1259632" y="3861048"/>
            <a:ext cx="0" cy="432000"/>
          </a:xfrm>
          <a:prstGeom prst="straightConnector1">
            <a:avLst/>
          </a:prstGeom>
          <a:ln w="31750"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tailEnd type="arrow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V="1">
            <a:off x="2267744" y="3717032"/>
            <a:ext cx="0" cy="432000"/>
          </a:xfrm>
          <a:prstGeom prst="straightConnector1">
            <a:avLst/>
          </a:prstGeom>
          <a:ln w="31750"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tailEnd type="arrow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979613" y="1267792"/>
            <a:ext cx="6697662" cy="446405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6" name="Group 4"/>
          <p:cNvGrpSpPr/>
          <p:nvPr/>
        </p:nvGrpSpPr>
        <p:grpSpPr bwMode="auto">
          <a:xfrm>
            <a:off x="5029200" y="2577479"/>
            <a:ext cx="3352800" cy="2743200"/>
            <a:chOff x="0" y="0"/>
            <a:chExt cx="2112" cy="1728"/>
          </a:xfrm>
        </p:grpSpPr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0" y="240"/>
              <a:ext cx="1536" cy="1488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1488" y="0"/>
              <a:ext cx="62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>
                  <a:solidFill>
                    <a:srgbClr val="FF5050"/>
                  </a:solidFill>
                </a:rPr>
                <a:t>S</a:t>
              </a:r>
              <a:r>
                <a:rPr lang="en-US" altLang="zh-CN" baseline="-25000">
                  <a:solidFill>
                    <a:srgbClr val="FF5050"/>
                  </a:solidFill>
                </a:rPr>
                <a:t>2</a:t>
              </a:r>
              <a:endParaRPr lang="en-US" altLang="zh-CN">
                <a:solidFill>
                  <a:srgbClr val="FF5050"/>
                </a:solidFill>
              </a:endParaRPr>
            </a:p>
          </p:txBody>
        </p:sp>
      </p:grpSp>
      <p:grpSp>
        <p:nvGrpSpPr>
          <p:cNvPr id="9" name="Group 7"/>
          <p:cNvGrpSpPr/>
          <p:nvPr/>
        </p:nvGrpSpPr>
        <p:grpSpPr bwMode="auto">
          <a:xfrm>
            <a:off x="1600200" y="1358279"/>
            <a:ext cx="7315200" cy="4495800"/>
            <a:chOff x="0" y="0"/>
            <a:chExt cx="4608" cy="2832"/>
          </a:xfrm>
        </p:grpSpPr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2832" y="240"/>
              <a:ext cx="62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/>
                <a:t>S</a:t>
              </a:r>
              <a:r>
                <a:rPr lang="en-US" altLang="zh-CN" baseline="-25000"/>
                <a:t>1</a:t>
              </a:r>
              <a:endParaRPr lang="en-US" altLang="zh-CN"/>
            </a:p>
          </p:txBody>
        </p:sp>
        <p:grpSp>
          <p:nvGrpSpPr>
            <p:cNvPr id="11" name="Group 9"/>
            <p:cNvGrpSpPr/>
            <p:nvPr/>
          </p:nvGrpSpPr>
          <p:grpSpPr bwMode="auto">
            <a:xfrm>
              <a:off x="0" y="0"/>
              <a:ext cx="4608" cy="2832"/>
              <a:chOff x="0" y="0"/>
              <a:chExt cx="4608" cy="2832"/>
            </a:xfrm>
          </p:grpSpPr>
          <p:sp>
            <p:nvSpPr>
              <p:cNvPr id="12" name="Text Box 10"/>
              <p:cNvSpPr txBox="1">
                <a:spLocks noChangeArrowheads="1"/>
              </p:cNvSpPr>
              <p:nvPr/>
            </p:nvSpPr>
            <p:spPr bwMode="auto">
              <a:xfrm>
                <a:off x="3360" y="2112"/>
                <a:ext cx="67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/>
                  <a:t>D</a:t>
                </a:r>
                <a:endParaRPr lang="en-US" altLang="zh-CN"/>
              </a:p>
            </p:txBody>
          </p:sp>
          <p:grpSp>
            <p:nvGrpSpPr>
              <p:cNvPr id="13" name="Group 11"/>
              <p:cNvGrpSpPr/>
              <p:nvPr/>
            </p:nvGrpSpPr>
            <p:grpSpPr bwMode="auto">
              <a:xfrm>
                <a:off x="0" y="0"/>
                <a:ext cx="4608" cy="2832"/>
                <a:chOff x="0" y="0"/>
                <a:chExt cx="4608" cy="2832"/>
              </a:xfrm>
            </p:grpSpPr>
            <p:sp>
              <p:nvSpPr>
                <p:cNvPr id="14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816" y="0"/>
                  <a:ext cx="1" cy="2496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15" name="Line 13"/>
                <p:cNvSpPr>
                  <a:spLocks noChangeShapeType="1"/>
                </p:cNvSpPr>
                <p:nvPr/>
              </p:nvSpPr>
              <p:spPr bwMode="auto">
                <a:xfrm>
                  <a:off x="816" y="2496"/>
                  <a:ext cx="3168" cy="1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16" name="Line 14"/>
                <p:cNvSpPr>
                  <a:spLocks noChangeShapeType="1"/>
                </p:cNvSpPr>
                <p:nvPr/>
              </p:nvSpPr>
              <p:spPr bwMode="auto">
                <a:xfrm>
                  <a:off x="1152" y="816"/>
                  <a:ext cx="2256" cy="1536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17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1200" y="528"/>
                  <a:ext cx="1728" cy="1584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18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936" y="2448"/>
                  <a:ext cx="672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/>
                    <a:t>Q</a:t>
                  </a:r>
                  <a:endParaRPr lang="en-US" altLang="zh-CN"/>
                </a:p>
              </p:txBody>
            </p:sp>
            <p:sp>
              <p:nvSpPr>
                <p:cNvPr id="19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240" y="2448"/>
                  <a:ext cx="672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/>
                    <a:t>      </a:t>
                  </a:r>
                  <a:r>
                    <a:rPr lang="en-US" altLang="zh-CN"/>
                    <a:t>0</a:t>
                  </a:r>
                  <a:endParaRPr lang="en-US" altLang="zh-CN"/>
                </a:p>
              </p:txBody>
            </p:sp>
            <p:sp>
              <p:nvSpPr>
                <p:cNvPr id="20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0" y="48"/>
                  <a:ext cx="672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/>
                    <a:t>      </a:t>
                  </a:r>
                  <a:r>
                    <a:rPr lang="en-US" altLang="zh-CN"/>
                    <a:t>P</a:t>
                  </a:r>
                  <a:endParaRPr lang="en-US" altLang="zh-CN"/>
                </a:p>
              </p:txBody>
            </p:sp>
            <p:grpSp>
              <p:nvGrpSpPr>
                <p:cNvPr id="21" name="Group 19"/>
                <p:cNvGrpSpPr/>
                <p:nvPr/>
              </p:nvGrpSpPr>
              <p:grpSpPr bwMode="auto">
                <a:xfrm>
                  <a:off x="864" y="1392"/>
                  <a:ext cx="1152" cy="1056"/>
                  <a:chOff x="0" y="0"/>
                  <a:chExt cx="1296" cy="864"/>
                </a:xfrm>
              </p:grpSpPr>
              <p:sp>
                <p:nvSpPr>
                  <p:cNvPr id="24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124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5" name="Line 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96" y="48"/>
                    <a:ext cx="0" cy="81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22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336" y="1296"/>
                  <a:ext cx="43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sz="2400">
                      <a:latin typeface="Verdana" panose="020B0604030504040204" pitchFamily="34" charset="0"/>
                    </a:rPr>
                    <a:t> </a:t>
                  </a:r>
                  <a:r>
                    <a:rPr lang="en-US" altLang="zh-CN" sz="2400">
                      <a:latin typeface="Verdana" panose="020B0604030504040204" pitchFamily="34" charset="0"/>
                    </a:rPr>
                    <a:t>P1</a:t>
                  </a:r>
                  <a:endParaRPr lang="en-US" altLang="zh-CN" sz="2400">
                    <a:latin typeface="Verdana" panose="020B0604030504040204" pitchFamily="34" charset="0"/>
                  </a:endParaRPr>
                </a:p>
              </p:txBody>
            </p:sp>
            <p:sp>
              <p:nvSpPr>
                <p:cNvPr id="23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776" y="2544"/>
                  <a:ext cx="52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400">
                      <a:latin typeface="Verdana" panose="020B0604030504040204" pitchFamily="34" charset="0"/>
                    </a:rPr>
                    <a:t>Q1</a:t>
                  </a:r>
                  <a:endParaRPr lang="en-US" altLang="zh-CN" sz="2400">
                    <a:latin typeface="Verdana" panose="020B0604030504040204" pitchFamily="34" charset="0"/>
                  </a:endParaRPr>
                </a:p>
              </p:txBody>
            </p:sp>
          </p:grpSp>
        </p:grpSp>
      </p:grpSp>
      <p:grpSp>
        <p:nvGrpSpPr>
          <p:cNvPr id="26" name="Group 24"/>
          <p:cNvGrpSpPr/>
          <p:nvPr/>
        </p:nvGrpSpPr>
        <p:grpSpPr bwMode="auto">
          <a:xfrm>
            <a:off x="2209800" y="4253879"/>
            <a:ext cx="4343400" cy="1524000"/>
            <a:chOff x="0" y="0"/>
            <a:chExt cx="2736" cy="960"/>
          </a:xfrm>
        </p:grpSpPr>
        <p:grpSp>
          <p:nvGrpSpPr>
            <p:cNvPr id="27" name="Group 25"/>
            <p:cNvGrpSpPr/>
            <p:nvPr/>
          </p:nvGrpSpPr>
          <p:grpSpPr bwMode="auto">
            <a:xfrm>
              <a:off x="480" y="96"/>
              <a:ext cx="1920" cy="576"/>
              <a:chOff x="0" y="0"/>
              <a:chExt cx="1296" cy="864"/>
            </a:xfrm>
          </p:grpSpPr>
          <p:sp>
            <p:nvSpPr>
              <p:cNvPr id="30" name="Line 26"/>
              <p:cNvSpPr>
                <a:spLocks noChangeShapeType="1"/>
              </p:cNvSpPr>
              <p:nvPr/>
            </p:nvSpPr>
            <p:spPr bwMode="auto">
              <a:xfrm>
                <a:off x="0" y="0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31" name="Line 27"/>
              <p:cNvSpPr>
                <a:spLocks noChangeShapeType="1"/>
              </p:cNvSpPr>
              <p:nvPr/>
            </p:nvSpPr>
            <p:spPr bwMode="auto">
              <a:xfrm flipV="1">
                <a:off x="1296" y="48"/>
                <a:ext cx="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</p:grpSp>
        <p:sp>
          <p:nvSpPr>
            <p:cNvPr id="28" name="Text Box 28"/>
            <p:cNvSpPr txBox="1">
              <a:spLocks noChangeArrowheads="1"/>
            </p:cNvSpPr>
            <p:nvPr/>
          </p:nvSpPr>
          <p:spPr bwMode="auto">
            <a:xfrm>
              <a:off x="0" y="0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P2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  <p:sp>
          <p:nvSpPr>
            <p:cNvPr id="29" name="Text Box 29"/>
            <p:cNvSpPr txBox="1">
              <a:spLocks noChangeArrowheads="1"/>
            </p:cNvSpPr>
            <p:nvPr/>
          </p:nvSpPr>
          <p:spPr bwMode="auto">
            <a:xfrm>
              <a:off x="2208" y="672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Q2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</p:grpSp>
      <p:sp>
        <p:nvSpPr>
          <p:cNvPr id="33" name="Line 14"/>
          <p:cNvSpPr>
            <a:spLocks noChangeShapeType="1"/>
          </p:cNvSpPr>
          <p:nvPr/>
        </p:nvSpPr>
        <p:spPr bwMode="auto">
          <a:xfrm>
            <a:off x="3581400" y="2214736"/>
            <a:ext cx="3581400" cy="2438400"/>
          </a:xfrm>
          <a:prstGeom prst="line">
            <a:avLst/>
          </a:prstGeom>
          <a:noFill/>
          <a:ln w="38100" cap="sq">
            <a:solidFill>
              <a:srgbClr val="00B05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35" name="椭圆 34"/>
          <p:cNvSpPr/>
          <p:nvPr/>
        </p:nvSpPr>
        <p:spPr>
          <a:xfrm>
            <a:off x="4742305" y="3527297"/>
            <a:ext cx="45719" cy="45719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椭圆 35"/>
          <p:cNvSpPr/>
          <p:nvPr/>
        </p:nvSpPr>
        <p:spPr>
          <a:xfrm>
            <a:off x="6300192" y="4077072"/>
            <a:ext cx="45719" cy="4571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7" name="椭圆 36"/>
          <p:cNvSpPr/>
          <p:nvPr/>
        </p:nvSpPr>
        <p:spPr>
          <a:xfrm>
            <a:off x="6156176" y="3933056"/>
            <a:ext cx="288032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8" name="直接箭头连接符 37"/>
          <p:cNvCxnSpPr/>
          <p:nvPr/>
        </p:nvCxnSpPr>
        <p:spPr>
          <a:xfrm flipV="1">
            <a:off x="683568" y="1700808"/>
            <a:ext cx="0" cy="468000"/>
          </a:xfrm>
          <a:prstGeom prst="straightConnector1">
            <a:avLst/>
          </a:prstGeom>
          <a:ln w="31750"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tailEnd type="arrow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 flipV="1">
            <a:off x="1331640" y="1700808"/>
            <a:ext cx="0" cy="468000"/>
          </a:xfrm>
          <a:prstGeom prst="straightConnector1">
            <a:avLst/>
          </a:prstGeom>
          <a:ln w="31750"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tailEnd type="arrow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979613" y="1267792"/>
            <a:ext cx="6697662" cy="446405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2" name="Group 4"/>
          <p:cNvGrpSpPr/>
          <p:nvPr/>
        </p:nvGrpSpPr>
        <p:grpSpPr bwMode="auto">
          <a:xfrm>
            <a:off x="4067944" y="1988840"/>
            <a:ext cx="3352800" cy="2743200"/>
            <a:chOff x="0" y="0"/>
            <a:chExt cx="2112" cy="1728"/>
          </a:xfrm>
        </p:grpSpPr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0" y="240"/>
              <a:ext cx="1536" cy="1488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1488" y="0"/>
              <a:ext cx="62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>
                  <a:solidFill>
                    <a:srgbClr val="FF5050"/>
                  </a:solidFill>
                </a:rPr>
                <a:t>S</a:t>
              </a:r>
              <a:r>
                <a:rPr lang="en-US" altLang="zh-CN" baseline="-25000">
                  <a:solidFill>
                    <a:srgbClr val="FF5050"/>
                  </a:solidFill>
                </a:rPr>
                <a:t>2</a:t>
              </a:r>
              <a:endParaRPr lang="en-US" altLang="zh-CN">
                <a:solidFill>
                  <a:srgbClr val="FF5050"/>
                </a:solidFill>
              </a:endParaRPr>
            </a:p>
          </p:txBody>
        </p:sp>
      </p:grpSp>
      <p:grpSp>
        <p:nvGrpSpPr>
          <p:cNvPr id="3" name="Group 7"/>
          <p:cNvGrpSpPr/>
          <p:nvPr/>
        </p:nvGrpSpPr>
        <p:grpSpPr bwMode="auto">
          <a:xfrm>
            <a:off x="1600200" y="1358279"/>
            <a:ext cx="7315200" cy="4495800"/>
            <a:chOff x="0" y="0"/>
            <a:chExt cx="4608" cy="2832"/>
          </a:xfrm>
        </p:grpSpPr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2832" y="240"/>
              <a:ext cx="62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/>
                <a:t>S</a:t>
              </a:r>
              <a:r>
                <a:rPr lang="en-US" altLang="zh-CN" baseline="-25000"/>
                <a:t>1</a:t>
              </a:r>
              <a:endParaRPr lang="en-US" altLang="zh-CN"/>
            </a:p>
          </p:txBody>
        </p:sp>
        <p:grpSp>
          <p:nvGrpSpPr>
            <p:cNvPr id="4" name="Group 9"/>
            <p:cNvGrpSpPr/>
            <p:nvPr/>
          </p:nvGrpSpPr>
          <p:grpSpPr bwMode="auto">
            <a:xfrm>
              <a:off x="0" y="0"/>
              <a:ext cx="4608" cy="2832"/>
              <a:chOff x="0" y="0"/>
              <a:chExt cx="4608" cy="2832"/>
            </a:xfrm>
          </p:grpSpPr>
          <p:sp>
            <p:nvSpPr>
              <p:cNvPr id="12" name="Text Box 10"/>
              <p:cNvSpPr txBox="1">
                <a:spLocks noChangeArrowheads="1"/>
              </p:cNvSpPr>
              <p:nvPr/>
            </p:nvSpPr>
            <p:spPr bwMode="auto">
              <a:xfrm>
                <a:off x="3360" y="2112"/>
                <a:ext cx="67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/>
                  <a:t>D</a:t>
                </a:r>
                <a:endParaRPr lang="en-US" altLang="zh-CN"/>
              </a:p>
            </p:txBody>
          </p:sp>
          <p:grpSp>
            <p:nvGrpSpPr>
              <p:cNvPr id="6" name="Group 11"/>
              <p:cNvGrpSpPr/>
              <p:nvPr/>
            </p:nvGrpSpPr>
            <p:grpSpPr bwMode="auto">
              <a:xfrm>
                <a:off x="0" y="0"/>
                <a:ext cx="4608" cy="2832"/>
                <a:chOff x="0" y="0"/>
                <a:chExt cx="4608" cy="2832"/>
              </a:xfrm>
            </p:grpSpPr>
            <p:sp>
              <p:nvSpPr>
                <p:cNvPr id="14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816" y="0"/>
                  <a:ext cx="1" cy="2496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15" name="Line 13"/>
                <p:cNvSpPr>
                  <a:spLocks noChangeShapeType="1"/>
                </p:cNvSpPr>
                <p:nvPr/>
              </p:nvSpPr>
              <p:spPr bwMode="auto">
                <a:xfrm>
                  <a:off x="816" y="2496"/>
                  <a:ext cx="3168" cy="1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16" name="Line 14"/>
                <p:cNvSpPr>
                  <a:spLocks noChangeShapeType="1"/>
                </p:cNvSpPr>
                <p:nvPr/>
              </p:nvSpPr>
              <p:spPr bwMode="auto">
                <a:xfrm>
                  <a:off x="1152" y="816"/>
                  <a:ext cx="2256" cy="1536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17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1200" y="528"/>
                  <a:ext cx="1728" cy="1584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18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936" y="2448"/>
                  <a:ext cx="672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/>
                    <a:t>Q</a:t>
                  </a:r>
                  <a:endParaRPr lang="en-US" altLang="zh-CN"/>
                </a:p>
              </p:txBody>
            </p:sp>
            <p:sp>
              <p:nvSpPr>
                <p:cNvPr id="19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240" y="2448"/>
                  <a:ext cx="672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/>
                    <a:t>      </a:t>
                  </a:r>
                  <a:r>
                    <a:rPr lang="en-US" altLang="zh-CN"/>
                    <a:t>0</a:t>
                  </a:r>
                  <a:endParaRPr lang="en-US" altLang="zh-CN"/>
                </a:p>
              </p:txBody>
            </p:sp>
            <p:sp>
              <p:nvSpPr>
                <p:cNvPr id="20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0" y="48"/>
                  <a:ext cx="672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/>
                    <a:t>      </a:t>
                  </a:r>
                  <a:r>
                    <a:rPr lang="en-US" altLang="zh-CN"/>
                    <a:t>P</a:t>
                  </a:r>
                  <a:endParaRPr lang="en-US" altLang="zh-CN"/>
                </a:p>
              </p:txBody>
            </p:sp>
            <p:grpSp>
              <p:nvGrpSpPr>
                <p:cNvPr id="9" name="Group 19"/>
                <p:cNvGrpSpPr/>
                <p:nvPr/>
              </p:nvGrpSpPr>
              <p:grpSpPr bwMode="auto">
                <a:xfrm>
                  <a:off x="864" y="1392"/>
                  <a:ext cx="1152" cy="1056"/>
                  <a:chOff x="0" y="0"/>
                  <a:chExt cx="1296" cy="864"/>
                </a:xfrm>
              </p:grpSpPr>
              <p:sp>
                <p:nvSpPr>
                  <p:cNvPr id="24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124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5" name="Line 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96" y="48"/>
                    <a:ext cx="0" cy="81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22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336" y="1296"/>
                  <a:ext cx="43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sz="2400">
                      <a:latin typeface="Verdana" panose="020B0604030504040204" pitchFamily="34" charset="0"/>
                    </a:rPr>
                    <a:t> </a:t>
                  </a:r>
                  <a:r>
                    <a:rPr lang="en-US" altLang="zh-CN" sz="2400">
                      <a:latin typeface="Verdana" panose="020B0604030504040204" pitchFamily="34" charset="0"/>
                    </a:rPr>
                    <a:t>P1</a:t>
                  </a:r>
                  <a:endParaRPr lang="en-US" altLang="zh-CN" sz="2400">
                    <a:latin typeface="Verdana" panose="020B0604030504040204" pitchFamily="34" charset="0"/>
                  </a:endParaRPr>
                </a:p>
              </p:txBody>
            </p:sp>
            <p:sp>
              <p:nvSpPr>
                <p:cNvPr id="23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776" y="2544"/>
                  <a:ext cx="52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400">
                      <a:latin typeface="Verdana" panose="020B0604030504040204" pitchFamily="34" charset="0"/>
                    </a:rPr>
                    <a:t>Q1</a:t>
                  </a:r>
                  <a:endParaRPr lang="en-US" altLang="zh-CN" sz="2400">
                    <a:latin typeface="Verdana" panose="020B0604030504040204" pitchFamily="34" charset="0"/>
                  </a:endParaRPr>
                </a:p>
              </p:txBody>
            </p:sp>
          </p:grpSp>
        </p:grpSp>
      </p:grpSp>
      <p:grpSp>
        <p:nvGrpSpPr>
          <p:cNvPr id="11" name="Group 24"/>
          <p:cNvGrpSpPr/>
          <p:nvPr/>
        </p:nvGrpSpPr>
        <p:grpSpPr bwMode="auto">
          <a:xfrm>
            <a:off x="2209800" y="4253879"/>
            <a:ext cx="4343400" cy="1524000"/>
            <a:chOff x="0" y="0"/>
            <a:chExt cx="2736" cy="960"/>
          </a:xfrm>
        </p:grpSpPr>
        <p:grpSp>
          <p:nvGrpSpPr>
            <p:cNvPr id="13" name="Group 25"/>
            <p:cNvGrpSpPr/>
            <p:nvPr/>
          </p:nvGrpSpPr>
          <p:grpSpPr bwMode="auto">
            <a:xfrm>
              <a:off x="480" y="96"/>
              <a:ext cx="1920" cy="576"/>
              <a:chOff x="0" y="0"/>
              <a:chExt cx="1296" cy="864"/>
            </a:xfrm>
          </p:grpSpPr>
          <p:sp>
            <p:nvSpPr>
              <p:cNvPr id="30" name="Line 26"/>
              <p:cNvSpPr>
                <a:spLocks noChangeShapeType="1"/>
              </p:cNvSpPr>
              <p:nvPr/>
            </p:nvSpPr>
            <p:spPr bwMode="auto">
              <a:xfrm>
                <a:off x="0" y="0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31" name="Line 27"/>
              <p:cNvSpPr>
                <a:spLocks noChangeShapeType="1"/>
              </p:cNvSpPr>
              <p:nvPr/>
            </p:nvSpPr>
            <p:spPr bwMode="auto">
              <a:xfrm flipV="1">
                <a:off x="1296" y="48"/>
                <a:ext cx="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</p:grpSp>
        <p:sp>
          <p:nvSpPr>
            <p:cNvPr id="28" name="Text Box 28"/>
            <p:cNvSpPr txBox="1">
              <a:spLocks noChangeArrowheads="1"/>
            </p:cNvSpPr>
            <p:nvPr/>
          </p:nvSpPr>
          <p:spPr bwMode="auto">
            <a:xfrm>
              <a:off x="0" y="0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P2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  <p:sp>
          <p:nvSpPr>
            <p:cNvPr id="29" name="Text Box 29"/>
            <p:cNvSpPr txBox="1">
              <a:spLocks noChangeArrowheads="1"/>
            </p:cNvSpPr>
            <p:nvPr/>
          </p:nvSpPr>
          <p:spPr bwMode="auto">
            <a:xfrm>
              <a:off x="2208" y="672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Q2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</p:grpSp>
      <p:sp>
        <p:nvSpPr>
          <p:cNvPr id="33" name="Line 14"/>
          <p:cNvSpPr>
            <a:spLocks noChangeShapeType="1"/>
          </p:cNvSpPr>
          <p:nvPr/>
        </p:nvSpPr>
        <p:spPr bwMode="auto">
          <a:xfrm>
            <a:off x="4355976" y="1196752"/>
            <a:ext cx="3581400" cy="2438400"/>
          </a:xfrm>
          <a:prstGeom prst="line">
            <a:avLst/>
          </a:prstGeom>
          <a:noFill/>
          <a:ln w="38100" cap="sq">
            <a:solidFill>
              <a:srgbClr val="00B05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35" name="椭圆 34"/>
          <p:cNvSpPr/>
          <p:nvPr/>
        </p:nvSpPr>
        <p:spPr>
          <a:xfrm>
            <a:off x="4742305" y="3527297"/>
            <a:ext cx="45719" cy="45719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椭圆 35"/>
          <p:cNvSpPr/>
          <p:nvPr/>
        </p:nvSpPr>
        <p:spPr>
          <a:xfrm>
            <a:off x="6300192" y="4077072"/>
            <a:ext cx="45719" cy="4571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7" name="椭圆 36"/>
          <p:cNvSpPr/>
          <p:nvPr/>
        </p:nvSpPr>
        <p:spPr>
          <a:xfrm>
            <a:off x="6228184" y="2420888"/>
            <a:ext cx="288032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8" name="直接箭头连接符 37"/>
          <p:cNvCxnSpPr/>
          <p:nvPr/>
        </p:nvCxnSpPr>
        <p:spPr>
          <a:xfrm flipV="1">
            <a:off x="683568" y="1700808"/>
            <a:ext cx="0" cy="468000"/>
          </a:xfrm>
          <a:prstGeom prst="straightConnector1">
            <a:avLst/>
          </a:prstGeom>
          <a:ln w="31750"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tailEnd type="arrow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 flipV="1">
            <a:off x="1331640" y="1700808"/>
            <a:ext cx="0" cy="468000"/>
          </a:xfrm>
          <a:prstGeom prst="straightConnector1">
            <a:avLst/>
          </a:prstGeom>
          <a:ln w="31750"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tailEnd type="arrow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979613" y="1267792"/>
            <a:ext cx="6697662" cy="446405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2" name="Group 4"/>
          <p:cNvGrpSpPr/>
          <p:nvPr/>
        </p:nvGrpSpPr>
        <p:grpSpPr bwMode="auto">
          <a:xfrm>
            <a:off x="2915816" y="1124744"/>
            <a:ext cx="3352800" cy="2743200"/>
            <a:chOff x="0" y="0"/>
            <a:chExt cx="2112" cy="1728"/>
          </a:xfrm>
        </p:grpSpPr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0" y="240"/>
              <a:ext cx="1536" cy="1488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1488" y="0"/>
              <a:ext cx="62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>
                  <a:solidFill>
                    <a:srgbClr val="FF5050"/>
                  </a:solidFill>
                </a:rPr>
                <a:t>S</a:t>
              </a:r>
              <a:r>
                <a:rPr lang="en-US" altLang="zh-CN" baseline="-25000">
                  <a:solidFill>
                    <a:srgbClr val="FF5050"/>
                  </a:solidFill>
                </a:rPr>
                <a:t>2</a:t>
              </a:r>
              <a:endParaRPr lang="en-US" altLang="zh-CN">
                <a:solidFill>
                  <a:srgbClr val="FF5050"/>
                </a:solidFill>
              </a:endParaRPr>
            </a:p>
          </p:txBody>
        </p:sp>
      </p:grpSp>
      <p:grpSp>
        <p:nvGrpSpPr>
          <p:cNvPr id="3" name="Group 7"/>
          <p:cNvGrpSpPr/>
          <p:nvPr/>
        </p:nvGrpSpPr>
        <p:grpSpPr bwMode="auto">
          <a:xfrm>
            <a:off x="1600200" y="1358279"/>
            <a:ext cx="7315200" cy="4495800"/>
            <a:chOff x="0" y="0"/>
            <a:chExt cx="4608" cy="2832"/>
          </a:xfrm>
        </p:grpSpPr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2832" y="240"/>
              <a:ext cx="62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/>
                <a:t>S</a:t>
              </a:r>
              <a:r>
                <a:rPr lang="en-US" altLang="zh-CN" baseline="-25000"/>
                <a:t>1</a:t>
              </a:r>
              <a:endParaRPr lang="en-US" altLang="zh-CN"/>
            </a:p>
          </p:txBody>
        </p:sp>
        <p:grpSp>
          <p:nvGrpSpPr>
            <p:cNvPr id="4" name="Group 9"/>
            <p:cNvGrpSpPr/>
            <p:nvPr/>
          </p:nvGrpSpPr>
          <p:grpSpPr bwMode="auto">
            <a:xfrm>
              <a:off x="0" y="0"/>
              <a:ext cx="4608" cy="2832"/>
              <a:chOff x="0" y="0"/>
              <a:chExt cx="4608" cy="2832"/>
            </a:xfrm>
          </p:grpSpPr>
          <p:sp>
            <p:nvSpPr>
              <p:cNvPr id="12" name="Text Box 10"/>
              <p:cNvSpPr txBox="1">
                <a:spLocks noChangeArrowheads="1"/>
              </p:cNvSpPr>
              <p:nvPr/>
            </p:nvSpPr>
            <p:spPr bwMode="auto">
              <a:xfrm>
                <a:off x="3360" y="2112"/>
                <a:ext cx="67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/>
                  <a:t>D</a:t>
                </a:r>
                <a:endParaRPr lang="en-US" altLang="zh-CN"/>
              </a:p>
            </p:txBody>
          </p:sp>
          <p:grpSp>
            <p:nvGrpSpPr>
              <p:cNvPr id="6" name="Group 11"/>
              <p:cNvGrpSpPr/>
              <p:nvPr/>
            </p:nvGrpSpPr>
            <p:grpSpPr bwMode="auto">
              <a:xfrm>
                <a:off x="0" y="0"/>
                <a:ext cx="4608" cy="2832"/>
                <a:chOff x="0" y="0"/>
                <a:chExt cx="4608" cy="2832"/>
              </a:xfrm>
            </p:grpSpPr>
            <p:sp>
              <p:nvSpPr>
                <p:cNvPr id="14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816" y="0"/>
                  <a:ext cx="1" cy="2496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15" name="Line 13"/>
                <p:cNvSpPr>
                  <a:spLocks noChangeShapeType="1"/>
                </p:cNvSpPr>
                <p:nvPr/>
              </p:nvSpPr>
              <p:spPr bwMode="auto">
                <a:xfrm>
                  <a:off x="816" y="2496"/>
                  <a:ext cx="3168" cy="1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16" name="Line 14"/>
                <p:cNvSpPr>
                  <a:spLocks noChangeShapeType="1"/>
                </p:cNvSpPr>
                <p:nvPr/>
              </p:nvSpPr>
              <p:spPr bwMode="auto">
                <a:xfrm>
                  <a:off x="1152" y="816"/>
                  <a:ext cx="2256" cy="1536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17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1200" y="528"/>
                  <a:ext cx="1728" cy="1584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18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936" y="2448"/>
                  <a:ext cx="672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/>
                    <a:t>Q</a:t>
                  </a:r>
                  <a:endParaRPr lang="en-US" altLang="zh-CN"/>
                </a:p>
              </p:txBody>
            </p:sp>
            <p:sp>
              <p:nvSpPr>
                <p:cNvPr id="19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240" y="2448"/>
                  <a:ext cx="672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/>
                    <a:t>      </a:t>
                  </a:r>
                  <a:r>
                    <a:rPr lang="en-US" altLang="zh-CN"/>
                    <a:t>0</a:t>
                  </a:r>
                  <a:endParaRPr lang="en-US" altLang="zh-CN"/>
                </a:p>
              </p:txBody>
            </p:sp>
            <p:sp>
              <p:nvSpPr>
                <p:cNvPr id="20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0" y="48"/>
                  <a:ext cx="672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/>
                    <a:t>      </a:t>
                  </a:r>
                  <a:r>
                    <a:rPr lang="en-US" altLang="zh-CN"/>
                    <a:t>P</a:t>
                  </a:r>
                  <a:endParaRPr lang="en-US" altLang="zh-CN"/>
                </a:p>
              </p:txBody>
            </p:sp>
            <p:grpSp>
              <p:nvGrpSpPr>
                <p:cNvPr id="9" name="Group 19"/>
                <p:cNvGrpSpPr/>
                <p:nvPr/>
              </p:nvGrpSpPr>
              <p:grpSpPr bwMode="auto">
                <a:xfrm>
                  <a:off x="864" y="1392"/>
                  <a:ext cx="1152" cy="1056"/>
                  <a:chOff x="0" y="0"/>
                  <a:chExt cx="1296" cy="864"/>
                </a:xfrm>
              </p:grpSpPr>
              <p:sp>
                <p:nvSpPr>
                  <p:cNvPr id="24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124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5" name="Line 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96" y="48"/>
                    <a:ext cx="0" cy="81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22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336" y="1296"/>
                  <a:ext cx="43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sz="2400">
                      <a:latin typeface="Verdana" panose="020B0604030504040204" pitchFamily="34" charset="0"/>
                    </a:rPr>
                    <a:t> </a:t>
                  </a:r>
                  <a:r>
                    <a:rPr lang="en-US" altLang="zh-CN" sz="2400">
                      <a:latin typeface="Verdana" panose="020B0604030504040204" pitchFamily="34" charset="0"/>
                    </a:rPr>
                    <a:t>P1</a:t>
                  </a:r>
                  <a:endParaRPr lang="en-US" altLang="zh-CN" sz="2400">
                    <a:latin typeface="Verdana" panose="020B0604030504040204" pitchFamily="34" charset="0"/>
                  </a:endParaRPr>
                </a:p>
              </p:txBody>
            </p:sp>
            <p:sp>
              <p:nvSpPr>
                <p:cNvPr id="23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776" y="2544"/>
                  <a:ext cx="52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400">
                      <a:latin typeface="Verdana" panose="020B0604030504040204" pitchFamily="34" charset="0"/>
                    </a:rPr>
                    <a:t>Q1</a:t>
                  </a:r>
                  <a:endParaRPr lang="en-US" altLang="zh-CN" sz="2400">
                    <a:latin typeface="Verdana" panose="020B0604030504040204" pitchFamily="34" charset="0"/>
                  </a:endParaRPr>
                </a:p>
              </p:txBody>
            </p:sp>
          </p:grpSp>
        </p:grpSp>
      </p:grpSp>
      <p:grpSp>
        <p:nvGrpSpPr>
          <p:cNvPr id="11" name="Group 24"/>
          <p:cNvGrpSpPr/>
          <p:nvPr/>
        </p:nvGrpSpPr>
        <p:grpSpPr bwMode="auto">
          <a:xfrm>
            <a:off x="2209800" y="4253879"/>
            <a:ext cx="4343400" cy="1524000"/>
            <a:chOff x="0" y="0"/>
            <a:chExt cx="2736" cy="960"/>
          </a:xfrm>
        </p:grpSpPr>
        <p:grpSp>
          <p:nvGrpSpPr>
            <p:cNvPr id="13" name="Group 25"/>
            <p:cNvGrpSpPr/>
            <p:nvPr/>
          </p:nvGrpSpPr>
          <p:grpSpPr bwMode="auto">
            <a:xfrm>
              <a:off x="480" y="96"/>
              <a:ext cx="1920" cy="576"/>
              <a:chOff x="0" y="0"/>
              <a:chExt cx="1296" cy="864"/>
            </a:xfrm>
          </p:grpSpPr>
          <p:sp>
            <p:nvSpPr>
              <p:cNvPr id="30" name="Line 26"/>
              <p:cNvSpPr>
                <a:spLocks noChangeShapeType="1"/>
              </p:cNvSpPr>
              <p:nvPr/>
            </p:nvSpPr>
            <p:spPr bwMode="auto">
              <a:xfrm>
                <a:off x="0" y="0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31" name="Line 27"/>
              <p:cNvSpPr>
                <a:spLocks noChangeShapeType="1"/>
              </p:cNvSpPr>
              <p:nvPr/>
            </p:nvSpPr>
            <p:spPr bwMode="auto">
              <a:xfrm flipV="1">
                <a:off x="1296" y="48"/>
                <a:ext cx="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</p:grpSp>
        <p:sp>
          <p:nvSpPr>
            <p:cNvPr id="28" name="Text Box 28"/>
            <p:cNvSpPr txBox="1">
              <a:spLocks noChangeArrowheads="1"/>
            </p:cNvSpPr>
            <p:nvPr/>
          </p:nvSpPr>
          <p:spPr bwMode="auto">
            <a:xfrm>
              <a:off x="0" y="0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P2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  <p:sp>
          <p:nvSpPr>
            <p:cNvPr id="29" name="Text Box 29"/>
            <p:cNvSpPr txBox="1">
              <a:spLocks noChangeArrowheads="1"/>
            </p:cNvSpPr>
            <p:nvPr/>
          </p:nvSpPr>
          <p:spPr bwMode="auto">
            <a:xfrm>
              <a:off x="2208" y="672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Q2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</p:grpSp>
      <p:sp>
        <p:nvSpPr>
          <p:cNvPr id="33" name="Line 14"/>
          <p:cNvSpPr>
            <a:spLocks noChangeShapeType="1"/>
          </p:cNvSpPr>
          <p:nvPr/>
        </p:nvSpPr>
        <p:spPr bwMode="auto">
          <a:xfrm>
            <a:off x="3563888" y="2132856"/>
            <a:ext cx="3581400" cy="2438400"/>
          </a:xfrm>
          <a:prstGeom prst="line">
            <a:avLst/>
          </a:prstGeom>
          <a:noFill/>
          <a:ln w="38100" cap="sq">
            <a:solidFill>
              <a:srgbClr val="00B05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35" name="椭圆 34"/>
          <p:cNvSpPr/>
          <p:nvPr/>
        </p:nvSpPr>
        <p:spPr>
          <a:xfrm>
            <a:off x="4742305" y="3527297"/>
            <a:ext cx="45719" cy="45719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椭圆 35"/>
          <p:cNvSpPr/>
          <p:nvPr/>
        </p:nvSpPr>
        <p:spPr>
          <a:xfrm>
            <a:off x="6300192" y="4077072"/>
            <a:ext cx="45719" cy="4571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4139952" y="2420888"/>
            <a:ext cx="288032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979613" y="1267792"/>
            <a:ext cx="6697662" cy="446405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2" name="Group 4"/>
          <p:cNvGrpSpPr/>
          <p:nvPr/>
        </p:nvGrpSpPr>
        <p:grpSpPr bwMode="auto">
          <a:xfrm>
            <a:off x="3131840" y="1556792"/>
            <a:ext cx="3352800" cy="2743200"/>
            <a:chOff x="0" y="0"/>
            <a:chExt cx="2112" cy="1728"/>
          </a:xfrm>
        </p:grpSpPr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0" y="240"/>
              <a:ext cx="1536" cy="1488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1488" y="0"/>
              <a:ext cx="62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>
                  <a:solidFill>
                    <a:srgbClr val="FF5050"/>
                  </a:solidFill>
                </a:rPr>
                <a:t>S</a:t>
              </a:r>
              <a:r>
                <a:rPr lang="en-US" altLang="zh-CN" baseline="-25000">
                  <a:solidFill>
                    <a:srgbClr val="FF5050"/>
                  </a:solidFill>
                </a:rPr>
                <a:t>2</a:t>
              </a:r>
              <a:endParaRPr lang="en-US" altLang="zh-CN">
                <a:solidFill>
                  <a:srgbClr val="FF5050"/>
                </a:solidFill>
              </a:endParaRPr>
            </a:p>
          </p:txBody>
        </p:sp>
      </p:grpSp>
      <p:grpSp>
        <p:nvGrpSpPr>
          <p:cNvPr id="3" name="Group 7"/>
          <p:cNvGrpSpPr/>
          <p:nvPr/>
        </p:nvGrpSpPr>
        <p:grpSpPr bwMode="auto">
          <a:xfrm>
            <a:off x="1600200" y="1358279"/>
            <a:ext cx="7315200" cy="4495800"/>
            <a:chOff x="0" y="0"/>
            <a:chExt cx="4608" cy="2832"/>
          </a:xfrm>
        </p:grpSpPr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2832" y="240"/>
              <a:ext cx="62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/>
                <a:t>S</a:t>
              </a:r>
              <a:r>
                <a:rPr lang="en-US" altLang="zh-CN" baseline="-25000"/>
                <a:t>1</a:t>
              </a:r>
              <a:endParaRPr lang="en-US" altLang="zh-CN"/>
            </a:p>
          </p:txBody>
        </p:sp>
        <p:grpSp>
          <p:nvGrpSpPr>
            <p:cNvPr id="4" name="Group 9"/>
            <p:cNvGrpSpPr/>
            <p:nvPr/>
          </p:nvGrpSpPr>
          <p:grpSpPr bwMode="auto">
            <a:xfrm>
              <a:off x="0" y="0"/>
              <a:ext cx="4608" cy="2832"/>
              <a:chOff x="0" y="0"/>
              <a:chExt cx="4608" cy="2832"/>
            </a:xfrm>
          </p:grpSpPr>
          <p:sp>
            <p:nvSpPr>
              <p:cNvPr id="12" name="Text Box 10"/>
              <p:cNvSpPr txBox="1">
                <a:spLocks noChangeArrowheads="1"/>
              </p:cNvSpPr>
              <p:nvPr/>
            </p:nvSpPr>
            <p:spPr bwMode="auto">
              <a:xfrm>
                <a:off x="3360" y="2112"/>
                <a:ext cx="67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/>
                  <a:t>D</a:t>
                </a:r>
                <a:endParaRPr lang="en-US" altLang="zh-CN"/>
              </a:p>
            </p:txBody>
          </p:sp>
          <p:grpSp>
            <p:nvGrpSpPr>
              <p:cNvPr id="6" name="Group 11"/>
              <p:cNvGrpSpPr/>
              <p:nvPr/>
            </p:nvGrpSpPr>
            <p:grpSpPr bwMode="auto">
              <a:xfrm>
                <a:off x="0" y="0"/>
                <a:ext cx="4608" cy="2832"/>
                <a:chOff x="0" y="0"/>
                <a:chExt cx="4608" cy="2832"/>
              </a:xfrm>
            </p:grpSpPr>
            <p:sp>
              <p:nvSpPr>
                <p:cNvPr id="14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816" y="0"/>
                  <a:ext cx="1" cy="2496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15" name="Line 13"/>
                <p:cNvSpPr>
                  <a:spLocks noChangeShapeType="1"/>
                </p:cNvSpPr>
                <p:nvPr/>
              </p:nvSpPr>
              <p:spPr bwMode="auto">
                <a:xfrm>
                  <a:off x="816" y="2496"/>
                  <a:ext cx="3168" cy="1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16" name="Line 14"/>
                <p:cNvSpPr>
                  <a:spLocks noChangeShapeType="1"/>
                </p:cNvSpPr>
                <p:nvPr/>
              </p:nvSpPr>
              <p:spPr bwMode="auto">
                <a:xfrm>
                  <a:off x="1152" y="816"/>
                  <a:ext cx="2256" cy="1536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17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1200" y="528"/>
                  <a:ext cx="1728" cy="1584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zh-CN" altLang="en-US"/>
                </a:p>
              </p:txBody>
            </p:sp>
            <p:sp>
              <p:nvSpPr>
                <p:cNvPr id="18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936" y="2448"/>
                  <a:ext cx="672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/>
                    <a:t>Q</a:t>
                  </a:r>
                  <a:endParaRPr lang="en-US" altLang="zh-CN"/>
                </a:p>
              </p:txBody>
            </p:sp>
            <p:sp>
              <p:nvSpPr>
                <p:cNvPr id="19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240" y="2448"/>
                  <a:ext cx="672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/>
                    <a:t>      </a:t>
                  </a:r>
                  <a:r>
                    <a:rPr lang="en-US" altLang="zh-CN"/>
                    <a:t>0</a:t>
                  </a:r>
                  <a:endParaRPr lang="en-US" altLang="zh-CN"/>
                </a:p>
              </p:txBody>
            </p:sp>
            <p:sp>
              <p:nvSpPr>
                <p:cNvPr id="20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0" y="48"/>
                  <a:ext cx="672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/>
                    <a:t>      </a:t>
                  </a:r>
                  <a:r>
                    <a:rPr lang="en-US" altLang="zh-CN"/>
                    <a:t>P</a:t>
                  </a:r>
                  <a:endParaRPr lang="en-US" altLang="zh-CN"/>
                </a:p>
              </p:txBody>
            </p:sp>
            <p:grpSp>
              <p:nvGrpSpPr>
                <p:cNvPr id="9" name="Group 19"/>
                <p:cNvGrpSpPr/>
                <p:nvPr/>
              </p:nvGrpSpPr>
              <p:grpSpPr bwMode="auto">
                <a:xfrm>
                  <a:off x="864" y="1392"/>
                  <a:ext cx="1152" cy="1056"/>
                  <a:chOff x="0" y="0"/>
                  <a:chExt cx="1296" cy="864"/>
                </a:xfrm>
              </p:grpSpPr>
              <p:sp>
                <p:nvSpPr>
                  <p:cNvPr id="24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124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5" name="Line 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96" y="48"/>
                    <a:ext cx="0" cy="81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22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336" y="1296"/>
                  <a:ext cx="43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sz="2400">
                      <a:latin typeface="Verdana" panose="020B0604030504040204" pitchFamily="34" charset="0"/>
                    </a:rPr>
                    <a:t> </a:t>
                  </a:r>
                  <a:r>
                    <a:rPr lang="en-US" altLang="zh-CN" sz="2400">
                      <a:latin typeface="Verdana" panose="020B0604030504040204" pitchFamily="34" charset="0"/>
                    </a:rPr>
                    <a:t>P1</a:t>
                  </a:r>
                  <a:endParaRPr lang="en-US" altLang="zh-CN" sz="2400">
                    <a:latin typeface="Verdana" panose="020B0604030504040204" pitchFamily="34" charset="0"/>
                  </a:endParaRPr>
                </a:p>
              </p:txBody>
            </p:sp>
            <p:sp>
              <p:nvSpPr>
                <p:cNvPr id="23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776" y="2544"/>
                  <a:ext cx="528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400">
                      <a:latin typeface="Verdana" panose="020B0604030504040204" pitchFamily="34" charset="0"/>
                    </a:rPr>
                    <a:t>Q1</a:t>
                  </a:r>
                  <a:endParaRPr lang="en-US" altLang="zh-CN" sz="2400">
                    <a:latin typeface="Verdana" panose="020B0604030504040204" pitchFamily="34" charset="0"/>
                  </a:endParaRPr>
                </a:p>
              </p:txBody>
            </p:sp>
          </p:grpSp>
        </p:grpSp>
      </p:grpSp>
      <p:grpSp>
        <p:nvGrpSpPr>
          <p:cNvPr id="11" name="Group 24"/>
          <p:cNvGrpSpPr/>
          <p:nvPr/>
        </p:nvGrpSpPr>
        <p:grpSpPr bwMode="auto">
          <a:xfrm>
            <a:off x="2209800" y="4253879"/>
            <a:ext cx="4343400" cy="1524000"/>
            <a:chOff x="0" y="0"/>
            <a:chExt cx="2736" cy="960"/>
          </a:xfrm>
        </p:grpSpPr>
        <p:grpSp>
          <p:nvGrpSpPr>
            <p:cNvPr id="13" name="Group 25"/>
            <p:cNvGrpSpPr/>
            <p:nvPr/>
          </p:nvGrpSpPr>
          <p:grpSpPr bwMode="auto">
            <a:xfrm>
              <a:off x="480" y="96"/>
              <a:ext cx="1920" cy="576"/>
              <a:chOff x="0" y="0"/>
              <a:chExt cx="1296" cy="864"/>
            </a:xfrm>
          </p:grpSpPr>
          <p:sp>
            <p:nvSpPr>
              <p:cNvPr id="30" name="Line 26"/>
              <p:cNvSpPr>
                <a:spLocks noChangeShapeType="1"/>
              </p:cNvSpPr>
              <p:nvPr/>
            </p:nvSpPr>
            <p:spPr bwMode="auto">
              <a:xfrm>
                <a:off x="0" y="0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31" name="Line 27"/>
              <p:cNvSpPr>
                <a:spLocks noChangeShapeType="1"/>
              </p:cNvSpPr>
              <p:nvPr/>
            </p:nvSpPr>
            <p:spPr bwMode="auto">
              <a:xfrm flipV="1">
                <a:off x="1296" y="48"/>
                <a:ext cx="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</p:grpSp>
        <p:sp>
          <p:nvSpPr>
            <p:cNvPr id="28" name="Text Box 28"/>
            <p:cNvSpPr txBox="1">
              <a:spLocks noChangeArrowheads="1"/>
            </p:cNvSpPr>
            <p:nvPr/>
          </p:nvSpPr>
          <p:spPr bwMode="auto">
            <a:xfrm>
              <a:off x="0" y="0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P2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  <p:sp>
          <p:nvSpPr>
            <p:cNvPr id="29" name="Text Box 29"/>
            <p:cNvSpPr txBox="1">
              <a:spLocks noChangeArrowheads="1"/>
            </p:cNvSpPr>
            <p:nvPr/>
          </p:nvSpPr>
          <p:spPr bwMode="auto">
            <a:xfrm>
              <a:off x="2208" y="672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Q2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</p:grpSp>
      <p:sp>
        <p:nvSpPr>
          <p:cNvPr id="33" name="Line 14"/>
          <p:cNvSpPr>
            <a:spLocks noChangeShapeType="1"/>
          </p:cNvSpPr>
          <p:nvPr/>
        </p:nvSpPr>
        <p:spPr bwMode="auto">
          <a:xfrm>
            <a:off x="4788024" y="1556792"/>
            <a:ext cx="3581400" cy="2438400"/>
          </a:xfrm>
          <a:prstGeom prst="line">
            <a:avLst/>
          </a:prstGeom>
          <a:noFill/>
          <a:ln w="38100" cap="sq">
            <a:solidFill>
              <a:srgbClr val="00B05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35" name="椭圆 34"/>
          <p:cNvSpPr/>
          <p:nvPr/>
        </p:nvSpPr>
        <p:spPr>
          <a:xfrm>
            <a:off x="4742305" y="3527297"/>
            <a:ext cx="45719" cy="45719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椭圆 35"/>
          <p:cNvSpPr/>
          <p:nvPr/>
        </p:nvSpPr>
        <p:spPr>
          <a:xfrm>
            <a:off x="6300192" y="4077072"/>
            <a:ext cx="45719" cy="4571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2" name="椭圆 31"/>
          <p:cNvSpPr/>
          <p:nvPr/>
        </p:nvSpPr>
        <p:spPr>
          <a:xfrm>
            <a:off x="5292080" y="1916832"/>
            <a:ext cx="288032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785961"/>
            <a:ext cx="8515350" cy="56673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2800" b="1" dirty="0">
                <a:ea typeface="华文仿宋" panose="02010600040101010101" pitchFamily="2" charset="-122"/>
              </a:rPr>
              <a:t>例题</a:t>
            </a:r>
            <a:r>
              <a:rPr lang="en-US" altLang="zh-CN" sz="2800" b="1" dirty="0">
                <a:ea typeface="华文仿宋" panose="02010600040101010101" pitchFamily="2" charset="-122"/>
              </a:rPr>
              <a:t>:</a:t>
            </a:r>
            <a:endParaRPr lang="en-US" altLang="zh-CN" sz="2800" b="1" dirty="0">
              <a:ea typeface="华文仿宋" panose="0201060004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2800" b="1" dirty="0">
                <a:ea typeface="华文仿宋" panose="02010600040101010101" pitchFamily="2" charset="-122"/>
              </a:rPr>
              <a:t>如果消费者对某商品的偏好突然增加，同时这种产品的生产技术有很大改进，我们可以预料（         ）</a:t>
            </a:r>
            <a:endParaRPr lang="zh-CN" altLang="en-US" sz="2800" b="1" dirty="0">
              <a:ea typeface="华文仿宋" panose="0201060004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800" b="1" dirty="0">
                <a:ea typeface="华文仿宋" panose="02010600040101010101" pitchFamily="2" charset="-122"/>
              </a:rPr>
              <a:t>A </a:t>
            </a:r>
            <a:r>
              <a:rPr lang="zh-CN" altLang="en-US" sz="2800" b="1" dirty="0">
                <a:ea typeface="华文仿宋" panose="02010600040101010101" pitchFamily="2" charset="-122"/>
              </a:rPr>
              <a:t>该商品的需求曲线和供给曲线都向右移动，并使均衡价格和产量提高；</a:t>
            </a:r>
            <a:endParaRPr lang="zh-CN" altLang="en-US" sz="2800" b="1" dirty="0">
              <a:ea typeface="华文仿宋" panose="0201060004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800" b="1" dirty="0">
                <a:ea typeface="华文仿宋" panose="02010600040101010101" pitchFamily="2" charset="-122"/>
              </a:rPr>
              <a:t>B </a:t>
            </a:r>
            <a:r>
              <a:rPr lang="zh-CN" altLang="en-US" sz="2800" b="1" dirty="0">
                <a:ea typeface="华文仿宋" panose="02010600040101010101" pitchFamily="2" charset="-122"/>
              </a:rPr>
              <a:t>该商品的需求曲线和供给曲线都向右移动，并使均衡价格和产量下降；</a:t>
            </a:r>
            <a:endParaRPr lang="zh-CN" altLang="en-US" sz="2800" b="1" dirty="0">
              <a:ea typeface="华文仿宋" panose="0201060004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800" b="1" dirty="0">
                <a:ea typeface="华文仿宋" panose="02010600040101010101" pitchFamily="2" charset="-122"/>
              </a:rPr>
              <a:t>C </a:t>
            </a:r>
            <a:r>
              <a:rPr lang="zh-CN" altLang="en-US" sz="2800" b="1" dirty="0">
                <a:ea typeface="华文仿宋" panose="02010600040101010101" pitchFamily="2" charset="-122"/>
              </a:rPr>
              <a:t>该商品的需求曲线和供给曲线都向左移动，均衡价格上升而产量下降；</a:t>
            </a:r>
            <a:endParaRPr lang="zh-CN" altLang="en-US" sz="2800" b="1" dirty="0">
              <a:ea typeface="华文仿宋" panose="0201060004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800" b="1" dirty="0">
                <a:ea typeface="华文仿宋" panose="02010600040101010101" pitchFamily="2" charset="-122"/>
              </a:rPr>
              <a:t>D</a:t>
            </a:r>
            <a:r>
              <a:rPr lang="zh-CN" altLang="en-US" sz="2800" b="1" dirty="0">
                <a:ea typeface="华文仿宋" panose="02010600040101010101" pitchFamily="2" charset="-122"/>
              </a:rPr>
              <a:t>该商品的需求曲线和供给曲线都向右移动，均衡产量增加，但均衡价格可能上升也可能下降。</a:t>
            </a:r>
            <a:endParaRPr lang="zh-CN" altLang="en-US" sz="2800" b="1" dirty="0">
              <a:ea typeface="华文仿宋" panose="02010600040101010101" pitchFamily="2" charset="-122"/>
            </a:endParaRP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7308850" y="1557338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SzPct val="85000"/>
            </a:pPr>
            <a:r>
              <a:rPr lang="en-US" altLang="zh-CN" sz="2800">
                <a:solidFill>
                  <a:srgbClr val="CC3300"/>
                </a:solidFill>
                <a:latin typeface="Arial" panose="020B0604020202020204" pitchFamily="34" charset="0"/>
              </a:rPr>
              <a:t>D</a:t>
            </a:r>
            <a:endParaRPr lang="en-US" altLang="zh-CN" sz="280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8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8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8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8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autoUpdateAnimBg="0" build="p"/>
      <p:bldP spid="4813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矩形 67"/>
          <p:cNvPicPr>
            <a:picLocks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6964" y="1196752"/>
            <a:ext cx="56515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0" name="矩形 72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3631" y="2060848"/>
            <a:ext cx="609282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extBox 71"/>
          <p:cNvSpPr txBox="1">
            <a:spLocks noChangeArrowheads="1"/>
          </p:cNvSpPr>
          <p:nvPr/>
        </p:nvSpPr>
        <p:spPr bwMode="auto">
          <a:xfrm>
            <a:off x="3032893" y="2133873"/>
            <a:ext cx="5214938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任务二 经济跷跷板：均衡价格</a:t>
            </a:r>
            <a:endParaRPr lang="zh-CN" altLang="en-US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7172" name="任意多边形 3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82713"/>
            <a:ext cx="2619375" cy="461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2" name="TextBox 71"/>
          <p:cNvSpPr txBox="1">
            <a:spLocks noChangeArrowheads="1"/>
          </p:cNvSpPr>
          <p:nvPr/>
        </p:nvSpPr>
        <p:spPr bwMode="auto">
          <a:xfrm>
            <a:off x="3533527" y="1241202"/>
            <a:ext cx="4643437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任务一 洛阳纸贵：需求与供给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7174" name="矩形 67"/>
          <p:cNvPicPr>
            <a:picLocks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688557"/>
            <a:ext cx="6643687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71"/>
          <p:cNvSpPr txBox="1">
            <a:spLocks noChangeArrowheads="1"/>
          </p:cNvSpPr>
          <p:nvPr/>
        </p:nvSpPr>
        <p:spPr bwMode="auto">
          <a:xfrm>
            <a:off x="1616249" y="4733007"/>
            <a:ext cx="57150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任务五  你的生活小康了吗：恩格尔定律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9" name="矩形 67"/>
          <p:cNvPicPr>
            <a:picLocks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824461"/>
            <a:ext cx="6643687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71"/>
          <p:cNvSpPr txBox="1">
            <a:spLocks noChangeArrowheads="1"/>
          </p:cNvSpPr>
          <p:nvPr/>
        </p:nvSpPr>
        <p:spPr bwMode="auto">
          <a:xfrm>
            <a:off x="2120305" y="3868911"/>
            <a:ext cx="57150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任务四  谷贱伤农：需求的价格弹性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1" name="矩形 67"/>
          <p:cNvPicPr>
            <a:picLocks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769" y="2996952"/>
            <a:ext cx="6643687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71"/>
          <p:cNvSpPr txBox="1">
            <a:spLocks noChangeArrowheads="1"/>
          </p:cNvSpPr>
          <p:nvPr/>
        </p:nvSpPr>
        <p:spPr bwMode="auto">
          <a:xfrm>
            <a:off x="2461394" y="3041402"/>
            <a:ext cx="57150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任务三 小马驹过河：弹性理论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3" name="矩形 67"/>
          <p:cNvPicPr>
            <a:picLocks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33" y="5480645"/>
            <a:ext cx="6643687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71"/>
          <p:cNvSpPr txBox="1">
            <a:spLocks noChangeArrowheads="1"/>
          </p:cNvSpPr>
          <p:nvPr/>
        </p:nvSpPr>
        <p:spPr bwMode="auto">
          <a:xfrm>
            <a:off x="1237258" y="5525095"/>
            <a:ext cx="57150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zh-CN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任务六  谁来为冰激凌交税：弹性理论的应用</a:t>
            </a:r>
            <a:endParaRPr lang="zh-CN" altLang="en-US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783158"/>
            <a:ext cx="8893175" cy="359886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zh-CN" sz="2800" b="1" dirty="0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1</a:t>
            </a:r>
            <a:r>
              <a:rPr lang="zh-CN" altLang="en-US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、支持价格（最低限价）</a:t>
            </a:r>
            <a:endParaRPr lang="zh-CN" altLang="en-US" sz="2800" b="1" dirty="0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（</a:t>
            </a:r>
            <a:r>
              <a:rPr lang="en-US" altLang="zh-CN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1</a:t>
            </a:r>
            <a:r>
              <a:rPr lang="zh-CN" altLang="en-US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）含义： </a:t>
            </a:r>
            <a:r>
              <a:rPr lang="en-US" altLang="zh-CN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——</a:t>
            </a:r>
            <a:r>
              <a:rPr lang="zh-CN" altLang="en-US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是政府所规定的某种产品的最低价格。</a:t>
            </a:r>
            <a:endParaRPr lang="zh-CN" altLang="en-US" sz="2800" b="1" dirty="0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最低价格总是高于市场的均衡价格</a:t>
            </a:r>
            <a:endParaRPr lang="zh-CN" altLang="en-US" sz="2800" b="1" dirty="0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很多国家都对农产品采取了支持价格政策</a:t>
            </a:r>
            <a:endParaRPr lang="zh-CN" altLang="en-US" sz="2800" b="1" dirty="0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（</a:t>
            </a:r>
            <a:r>
              <a:rPr lang="en-US" altLang="zh-CN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2</a:t>
            </a:r>
            <a:r>
              <a:rPr lang="zh-CN" altLang="en-US" sz="2800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）分析：</a:t>
            </a:r>
            <a:endParaRPr lang="zh-CN" altLang="en-US" sz="2800" b="1" dirty="0"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3924300" y="3356992"/>
            <a:ext cx="5184775" cy="3528392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576263" y="4149080"/>
            <a:ext cx="3059112" cy="2663825"/>
          </a:xfrm>
          <a:prstGeom prst="rect">
            <a:avLst/>
          </a:prstGeom>
          <a:solidFill>
            <a:srgbClr val="CCFFCC"/>
          </a:solidFill>
          <a:ln w="9525">
            <a:solidFill>
              <a:srgbClr val="FF0000"/>
            </a:solidFill>
            <a:miter lim="800000"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zh-CN" altLang="en-US" sz="2600" b="1">
                <a:solidFill>
                  <a:srgbClr val="CC3300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后果：供给量</a:t>
            </a:r>
            <a:r>
              <a:rPr lang="en-US" altLang="zh-CN" sz="2600" b="1">
                <a:solidFill>
                  <a:srgbClr val="CC3300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&gt;</a:t>
            </a:r>
            <a:r>
              <a:rPr lang="zh-CN" altLang="en-US" sz="2600" b="1">
                <a:solidFill>
                  <a:srgbClr val="CC3300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需求量，</a:t>
            </a:r>
            <a:endParaRPr lang="zh-CN" altLang="en-US" sz="2600" b="1">
              <a:solidFill>
                <a:srgbClr val="CC3300"/>
              </a:solidFill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zh-CN" altLang="en-US" sz="2600" b="1">
                <a:solidFill>
                  <a:srgbClr val="CC3300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出现产品过剩。</a:t>
            </a:r>
            <a:endParaRPr lang="zh-CN" altLang="en-US" sz="2600" b="1">
              <a:solidFill>
                <a:srgbClr val="CC3300"/>
              </a:solidFill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zh-CN" altLang="en-US" sz="2400" b="1">
                <a:solidFill>
                  <a:srgbClr val="CC3300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这部分如何处理？</a:t>
            </a:r>
            <a:endParaRPr lang="zh-CN" altLang="en-US" sz="2400" b="1">
              <a:solidFill>
                <a:srgbClr val="CC3300"/>
              </a:solidFill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zh-CN" altLang="en-US" sz="2400" b="1">
                <a:solidFill>
                  <a:srgbClr val="CC3300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由政府收购市场上过剩的农产品</a:t>
            </a:r>
            <a:endParaRPr lang="zh-CN" altLang="en-US" sz="2400" b="1">
              <a:solidFill>
                <a:srgbClr val="CC3300"/>
              </a:solidFill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  <p:grpSp>
        <p:nvGrpSpPr>
          <p:cNvPr id="2" name="Group 5"/>
          <p:cNvGrpSpPr/>
          <p:nvPr/>
        </p:nvGrpSpPr>
        <p:grpSpPr bwMode="auto">
          <a:xfrm>
            <a:off x="5222875" y="3993083"/>
            <a:ext cx="2057400" cy="2286000"/>
            <a:chOff x="0" y="0"/>
            <a:chExt cx="1296" cy="1440"/>
          </a:xfrm>
        </p:grpSpPr>
        <p:sp>
          <p:nvSpPr>
            <p:cNvPr id="45084" name="Line 6"/>
            <p:cNvSpPr>
              <a:spLocks noChangeShapeType="1"/>
            </p:cNvSpPr>
            <p:nvPr/>
          </p:nvSpPr>
          <p:spPr bwMode="auto">
            <a:xfrm>
              <a:off x="96" y="240"/>
              <a:ext cx="1200" cy="1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45085" name="Text Box 7"/>
            <p:cNvSpPr txBox="1">
              <a:spLocks noChangeArrowheads="1"/>
            </p:cNvSpPr>
            <p:nvPr/>
          </p:nvSpPr>
          <p:spPr bwMode="auto">
            <a:xfrm>
              <a:off x="0" y="0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D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</p:grpSp>
      <p:grpSp>
        <p:nvGrpSpPr>
          <p:cNvPr id="3" name="Group 8"/>
          <p:cNvGrpSpPr/>
          <p:nvPr/>
        </p:nvGrpSpPr>
        <p:grpSpPr bwMode="auto">
          <a:xfrm>
            <a:off x="5222875" y="3993083"/>
            <a:ext cx="2362200" cy="2286000"/>
            <a:chOff x="0" y="0"/>
            <a:chExt cx="1488" cy="1440"/>
          </a:xfrm>
        </p:grpSpPr>
        <p:sp>
          <p:nvSpPr>
            <p:cNvPr id="45082" name="Line 9"/>
            <p:cNvSpPr>
              <a:spLocks noChangeShapeType="1"/>
            </p:cNvSpPr>
            <p:nvPr/>
          </p:nvSpPr>
          <p:spPr bwMode="auto">
            <a:xfrm flipV="1">
              <a:off x="0" y="240"/>
              <a:ext cx="1200" cy="1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45083" name="Text Box 10"/>
            <p:cNvSpPr txBox="1">
              <a:spLocks noChangeArrowheads="1"/>
            </p:cNvSpPr>
            <p:nvPr/>
          </p:nvSpPr>
          <p:spPr bwMode="auto">
            <a:xfrm>
              <a:off x="1152" y="0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S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</p:grp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6365875" y="4983683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E</a:t>
            </a:r>
            <a:endParaRPr lang="en-US" altLang="zh-CN" sz="2400">
              <a:latin typeface="Verdana" panose="020B0604030504040204" pitchFamily="34" charset="0"/>
            </a:endParaRP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4232275" y="5059883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Pe</a:t>
            </a:r>
            <a:endParaRPr lang="en-US" altLang="zh-CN" sz="2400">
              <a:latin typeface="Verdana" panose="020B0604030504040204" pitchFamily="34" charset="0"/>
            </a:endParaRPr>
          </a:p>
        </p:txBody>
      </p:sp>
      <p:grpSp>
        <p:nvGrpSpPr>
          <p:cNvPr id="4" name="Group 13"/>
          <p:cNvGrpSpPr/>
          <p:nvPr/>
        </p:nvGrpSpPr>
        <p:grpSpPr bwMode="auto">
          <a:xfrm>
            <a:off x="4765675" y="5288483"/>
            <a:ext cx="1447800" cy="1371600"/>
            <a:chOff x="0" y="0"/>
            <a:chExt cx="912" cy="864"/>
          </a:xfrm>
        </p:grpSpPr>
        <p:sp>
          <p:nvSpPr>
            <p:cNvPr id="45080" name="Line 14"/>
            <p:cNvSpPr>
              <a:spLocks noChangeShapeType="1"/>
            </p:cNvSpPr>
            <p:nvPr/>
          </p:nvSpPr>
          <p:spPr bwMode="auto">
            <a:xfrm>
              <a:off x="0" y="0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45081" name="Line 15"/>
            <p:cNvSpPr>
              <a:spLocks noChangeShapeType="1"/>
            </p:cNvSpPr>
            <p:nvPr/>
          </p:nvSpPr>
          <p:spPr bwMode="auto">
            <a:xfrm>
              <a:off x="912" y="0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</p:grpSp>
      <p:sp>
        <p:nvSpPr>
          <p:cNvPr id="49168" name="Text Box 16"/>
          <p:cNvSpPr txBox="1">
            <a:spLocks noChangeArrowheads="1"/>
          </p:cNvSpPr>
          <p:nvPr/>
        </p:nvSpPr>
        <p:spPr bwMode="auto">
          <a:xfrm>
            <a:off x="6037263" y="6644208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Qe</a:t>
            </a:r>
            <a:endParaRPr lang="en-US" altLang="zh-CN" sz="2400">
              <a:latin typeface="Verdana" panose="020B0604030504040204" pitchFamily="34" charset="0"/>
            </a:endParaRPr>
          </a:p>
        </p:txBody>
      </p:sp>
      <p:grpSp>
        <p:nvGrpSpPr>
          <p:cNvPr id="5" name="Group 17"/>
          <p:cNvGrpSpPr/>
          <p:nvPr/>
        </p:nvGrpSpPr>
        <p:grpSpPr bwMode="auto">
          <a:xfrm>
            <a:off x="4384675" y="3231083"/>
            <a:ext cx="4724400" cy="3810000"/>
            <a:chOff x="0" y="0"/>
            <a:chExt cx="2976" cy="2400"/>
          </a:xfrm>
        </p:grpSpPr>
        <p:sp>
          <p:nvSpPr>
            <p:cNvPr id="45075" name="Line 18"/>
            <p:cNvSpPr>
              <a:spLocks noChangeShapeType="1"/>
            </p:cNvSpPr>
            <p:nvPr/>
          </p:nvSpPr>
          <p:spPr bwMode="auto">
            <a:xfrm>
              <a:off x="240" y="192"/>
              <a:ext cx="0" cy="19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45076" name="Line 19"/>
            <p:cNvSpPr>
              <a:spLocks noChangeShapeType="1"/>
            </p:cNvSpPr>
            <p:nvPr/>
          </p:nvSpPr>
          <p:spPr bwMode="auto">
            <a:xfrm>
              <a:off x="240" y="2160"/>
              <a:ext cx="24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45077" name="Text Box 20"/>
            <p:cNvSpPr txBox="1">
              <a:spLocks noChangeArrowheads="1"/>
            </p:cNvSpPr>
            <p:nvPr/>
          </p:nvSpPr>
          <p:spPr bwMode="auto">
            <a:xfrm>
              <a:off x="0" y="2016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o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  <p:sp>
          <p:nvSpPr>
            <p:cNvPr id="45078" name="Text Box 21"/>
            <p:cNvSpPr txBox="1">
              <a:spLocks noChangeArrowheads="1"/>
            </p:cNvSpPr>
            <p:nvPr/>
          </p:nvSpPr>
          <p:spPr bwMode="auto">
            <a:xfrm>
              <a:off x="2640" y="2112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Q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  <p:sp>
          <p:nvSpPr>
            <p:cNvPr id="45079" name="Text Box 22"/>
            <p:cNvSpPr txBox="1">
              <a:spLocks noChangeArrowheads="1"/>
            </p:cNvSpPr>
            <p:nvPr/>
          </p:nvSpPr>
          <p:spPr bwMode="auto">
            <a:xfrm>
              <a:off x="48" y="0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P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</p:grpSp>
      <p:sp>
        <p:nvSpPr>
          <p:cNvPr id="49175" name="Line 23"/>
          <p:cNvSpPr>
            <a:spLocks noChangeShapeType="1"/>
          </p:cNvSpPr>
          <p:nvPr/>
        </p:nvSpPr>
        <p:spPr bwMode="auto">
          <a:xfrm>
            <a:off x="4765675" y="4755083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49176" name="Text Box 24"/>
          <p:cNvSpPr txBox="1">
            <a:spLocks noChangeArrowheads="1"/>
          </p:cNvSpPr>
          <p:nvPr/>
        </p:nvSpPr>
        <p:spPr bwMode="auto">
          <a:xfrm>
            <a:off x="4232275" y="4450283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P</a:t>
            </a:r>
            <a:r>
              <a:rPr lang="en-US" altLang="zh-CN" sz="2400" baseline="-25000">
                <a:latin typeface="Verdana" panose="020B0604030504040204" pitchFamily="34" charset="0"/>
              </a:rPr>
              <a:t>1</a:t>
            </a:r>
            <a:endParaRPr lang="en-US" altLang="zh-CN" sz="2400" baseline="-25000">
              <a:latin typeface="Verdana" panose="020B0604030504040204" pitchFamily="34" charset="0"/>
            </a:endParaRPr>
          </a:p>
        </p:txBody>
      </p:sp>
      <p:sp>
        <p:nvSpPr>
          <p:cNvPr id="49177" name="Line 25"/>
          <p:cNvSpPr>
            <a:spLocks noChangeShapeType="1"/>
          </p:cNvSpPr>
          <p:nvPr/>
        </p:nvSpPr>
        <p:spPr bwMode="auto">
          <a:xfrm>
            <a:off x="5680075" y="4755083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49178" name="Line 26"/>
          <p:cNvSpPr>
            <a:spLocks noChangeShapeType="1"/>
          </p:cNvSpPr>
          <p:nvPr/>
        </p:nvSpPr>
        <p:spPr bwMode="auto">
          <a:xfrm>
            <a:off x="6746875" y="4755083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49179" name="Text Box 27"/>
          <p:cNvSpPr txBox="1">
            <a:spLocks noChangeArrowheads="1"/>
          </p:cNvSpPr>
          <p:nvPr/>
        </p:nvSpPr>
        <p:spPr bwMode="auto">
          <a:xfrm>
            <a:off x="5427663" y="6644208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Q</a:t>
            </a:r>
            <a:r>
              <a:rPr lang="en-US" altLang="zh-CN" sz="2400" baseline="-25000">
                <a:latin typeface="Verdana" panose="020B0604030504040204" pitchFamily="34" charset="0"/>
              </a:rPr>
              <a:t>1</a:t>
            </a:r>
            <a:endParaRPr lang="en-US" altLang="zh-CN" sz="2400" baseline="-25000">
              <a:latin typeface="Verdana" panose="020B0604030504040204" pitchFamily="34" charset="0"/>
            </a:endParaRPr>
          </a:p>
        </p:txBody>
      </p:sp>
      <p:sp>
        <p:nvSpPr>
          <p:cNvPr id="49180" name="Text Box 28"/>
          <p:cNvSpPr txBox="1">
            <a:spLocks noChangeArrowheads="1"/>
          </p:cNvSpPr>
          <p:nvPr/>
        </p:nvSpPr>
        <p:spPr bwMode="auto">
          <a:xfrm>
            <a:off x="6829425" y="6615633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Q</a:t>
            </a:r>
            <a:r>
              <a:rPr lang="en-US" altLang="zh-CN" sz="2400" baseline="-25000">
                <a:latin typeface="Verdana" panose="020B0604030504040204" pitchFamily="34" charset="0"/>
              </a:rPr>
              <a:t>2</a:t>
            </a:r>
            <a:endParaRPr lang="en-US" altLang="zh-CN" sz="2400" baseline="-25000">
              <a:latin typeface="Verdana" panose="020B0604030504040204" pitchFamily="34" charset="0"/>
            </a:endParaRPr>
          </a:p>
        </p:txBody>
      </p:sp>
      <p:sp>
        <p:nvSpPr>
          <p:cNvPr id="49181" name="Text Box 29"/>
          <p:cNvSpPr txBox="1">
            <a:spLocks noChangeArrowheads="1"/>
          </p:cNvSpPr>
          <p:nvPr/>
        </p:nvSpPr>
        <p:spPr bwMode="auto">
          <a:xfrm>
            <a:off x="5527675" y="4374083"/>
            <a:ext cx="1447800" cy="396875"/>
          </a:xfrm>
          <a:prstGeom prst="rect">
            <a:avLst/>
          </a:prstGeom>
          <a:gradFill rotWithShape="0">
            <a:gsLst>
              <a:gs pos="0">
                <a:srgbClr val="2F7618"/>
              </a:gs>
              <a:gs pos="50000">
                <a:srgbClr val="66FF33"/>
              </a:gs>
              <a:gs pos="100000">
                <a:srgbClr val="2F7618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rgbClr val="CC3300"/>
                </a:solidFill>
                <a:ea typeface="华文仿宋" panose="02010600040101010101" pitchFamily="2" charset="-122"/>
              </a:rPr>
              <a:t>产品过剩</a:t>
            </a:r>
            <a:endParaRPr lang="zh-CN" altLang="en-US" sz="20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2413380" y="227013"/>
            <a:ext cx="4638296" cy="609600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zh-CN" altLang="en-US" b="1" dirty="0">
                <a:latin typeface="华文仿宋" panose="02010600040101010101" pitchFamily="2" charset="-122"/>
                <a:ea typeface="华文仿宋" panose="02010600040101010101" pitchFamily="2" charset="-122"/>
              </a:rPr>
              <a:t>均衡价格模型的应用</a:t>
            </a:r>
            <a:endParaRPr lang="zh-CN" altLang="en-US" b="1" dirty="0"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9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49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49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4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49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3" dur="500"/>
                                        <p:tgtEl>
                                          <p:spTgt spid="49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49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49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49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autoUpdateAnimBg="0" build="p"/>
      <p:bldP spid="49155" grpId="0" animBg="1"/>
      <p:bldP spid="49156" grpId="0" autoUpdateAnimBg="0" build="p"/>
      <p:bldP spid="49163" grpId="0" autoUpdateAnimBg="0"/>
      <p:bldP spid="49164" grpId="0" autoUpdateAnimBg="0"/>
      <p:bldP spid="49168" grpId="0" autoUpdateAnimBg="0"/>
      <p:bldP spid="49175" grpId="0" animBg="1"/>
      <p:bldP spid="49176" grpId="0" autoUpdateAnimBg="0"/>
      <p:bldP spid="49177" grpId="0" animBg="1"/>
      <p:bldP spid="49178" grpId="0" animBg="1"/>
      <p:bldP spid="49179" grpId="0" autoUpdateAnimBg="0"/>
      <p:bldP spid="49180" grpId="0" autoUpdateAnimBg="0"/>
      <p:bldP spid="49181" grpId="0" animBg="1" autoUpdateAnimBg="0"/>
      <p:bldP spid="30" grpId="0" autoUpdateAnimBg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</a:rPr>
              <a:t>农产品支持价格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(1) </a:t>
            </a:r>
            <a:r>
              <a:rPr lang="zh-CN" altLang="en-US" dirty="0"/>
              <a:t>定价收购。</a:t>
            </a:r>
            <a:endParaRPr lang="en-US" altLang="zh-CN" dirty="0"/>
          </a:p>
          <a:p>
            <a:r>
              <a:rPr lang="en-US" altLang="zh-CN" dirty="0"/>
              <a:t>(2) </a:t>
            </a:r>
            <a:r>
              <a:rPr lang="zh-CN" altLang="en-US" dirty="0"/>
              <a:t>津贴。</a:t>
            </a:r>
            <a:endParaRPr lang="en-US" altLang="zh-CN" dirty="0"/>
          </a:p>
          <a:p>
            <a:r>
              <a:rPr lang="en-US" altLang="zh-CN" dirty="0"/>
              <a:t>(3) </a:t>
            </a:r>
            <a:r>
              <a:rPr lang="zh-CN" altLang="en-US" dirty="0"/>
              <a:t>固定价格。</a:t>
            </a:r>
            <a:endParaRPr lang="en-US" altLang="zh-CN" dirty="0"/>
          </a:p>
          <a:p>
            <a:pPr lvl="1"/>
            <a:r>
              <a:rPr lang="zh-CN" altLang="en-US" dirty="0">
                <a:latin typeface="华文楷体" panose="02010600040101010101" pitchFamily="2" charset="-122"/>
                <a:ea typeface="华文楷体" panose="02010600040101010101" pitchFamily="2" charset="-122"/>
              </a:rPr>
              <a:t>政府对某些农产品规定必须遵循的销售价格，但不直接收购。对进口的某些农产品征收保护关税，控制其在本国市场上的出售价格，以保护国内农业生产者的利益。</a:t>
            </a:r>
            <a:endParaRPr lang="zh-CN" altLang="en-US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205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8205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8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90600" y="304800"/>
            <a:ext cx="7772400" cy="1143000"/>
          </a:xfrm>
          <a:noFill/>
        </p:spPr>
        <p:txBody>
          <a:bodyPr/>
          <a:lstStyle/>
          <a:p>
            <a:pPr algn="ctr"/>
            <a:r>
              <a:rPr lang="zh-CN" altLang="en-US" sz="3600"/>
              <a:t>价格下限如何影响市场结果</a:t>
            </a:r>
            <a:endParaRPr lang="en-US" altLang="zh-CN" sz="360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  <p:sp>
        <p:nvSpPr>
          <p:cNvPr id="12820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914400" y="1981200"/>
            <a:ext cx="7391400" cy="4114800"/>
          </a:xfrm>
          <a:noFill/>
        </p:spPr>
        <p:txBody>
          <a:bodyPr/>
          <a:lstStyle/>
          <a:p>
            <a:pPr algn="l">
              <a:lnSpc>
                <a:spcPct val="130000"/>
              </a:lnSpc>
              <a:tabLst>
                <a:tab pos="796925" algn="l"/>
              </a:tabLst>
            </a:pPr>
            <a:r>
              <a:rPr lang="zh-CN" altLang="en-US" sz="3600">
                <a:solidFill>
                  <a:srgbClr val="474A81"/>
                </a:solidFill>
              </a:rPr>
              <a:t>有限制作用的价格下限导致</a:t>
            </a:r>
            <a:r>
              <a:rPr lang="en-US" altLang="zh-CN" sz="3600">
                <a:solidFill>
                  <a:srgbClr val="474A81"/>
                </a:solidFill>
              </a:rPr>
              <a:t>. . .</a:t>
            </a:r>
            <a:endParaRPr lang="en-US" altLang="zh-CN" sz="3600">
              <a:solidFill>
                <a:srgbClr val="474A81"/>
              </a:solidFill>
            </a:endParaRPr>
          </a:p>
          <a:p>
            <a:pPr algn="l">
              <a:lnSpc>
                <a:spcPct val="130000"/>
              </a:lnSpc>
              <a:buClr>
                <a:srgbClr val="474A81"/>
              </a:buClr>
              <a:buSzTx/>
              <a:buFont typeface="Symbol" panose="05050102010706020507" pitchFamily="18" charset="2"/>
              <a:buChar char="¼"/>
              <a:tabLst>
                <a:tab pos="796925" algn="l"/>
              </a:tabLst>
            </a:pPr>
            <a:r>
              <a:rPr lang="en-US" altLang="zh-CN" sz="3600">
                <a:solidFill>
                  <a:srgbClr val="474A81"/>
                </a:solidFill>
              </a:rPr>
              <a:t> </a:t>
            </a:r>
            <a:r>
              <a:rPr lang="zh-CN" altLang="en-US" sz="3600">
                <a:solidFill>
                  <a:srgbClr val="474A81"/>
                </a:solidFill>
              </a:rPr>
              <a:t>过剩，因为</a:t>
            </a:r>
            <a:r>
              <a:rPr lang="en-US" altLang="zh-CN" sz="3600"/>
              <a:t> </a:t>
            </a:r>
            <a:r>
              <a:rPr lang="en-US" altLang="zh-CN" sz="3600" i="1">
                <a:solidFill>
                  <a:srgbClr val="B0001D"/>
                </a:solidFill>
              </a:rPr>
              <a:t>Q</a:t>
            </a:r>
            <a:r>
              <a:rPr lang="en-US" altLang="zh-CN" sz="3600" i="1" baseline="-25000">
                <a:solidFill>
                  <a:srgbClr val="B0001D"/>
                </a:solidFill>
              </a:rPr>
              <a:t>S</a:t>
            </a:r>
            <a:r>
              <a:rPr lang="en-US" altLang="zh-CN" sz="3600" i="1">
                <a:solidFill>
                  <a:srgbClr val="B0001D"/>
                </a:solidFill>
              </a:rPr>
              <a:t> &gt;Q</a:t>
            </a:r>
            <a:r>
              <a:rPr lang="en-US" altLang="zh-CN" sz="3600" i="1" baseline="-25000">
                <a:solidFill>
                  <a:srgbClr val="B0001D"/>
                </a:solidFill>
              </a:rPr>
              <a:t>D</a:t>
            </a:r>
            <a:r>
              <a:rPr lang="en-US" altLang="zh-CN" sz="3600">
                <a:solidFill>
                  <a:srgbClr val="B0001D"/>
                </a:solidFill>
              </a:rPr>
              <a:t>.</a:t>
            </a:r>
            <a:r>
              <a:rPr lang="en-US" altLang="zh-CN" sz="3600"/>
              <a:t> </a:t>
            </a:r>
            <a:endParaRPr lang="en-US" altLang="zh-CN" sz="3600"/>
          </a:p>
          <a:p>
            <a:pPr algn="l">
              <a:lnSpc>
                <a:spcPct val="130000"/>
              </a:lnSpc>
              <a:buClr>
                <a:srgbClr val="474A81"/>
              </a:buClr>
              <a:buSzTx/>
              <a:buFont typeface="Symbol" panose="05050102010706020507" pitchFamily="18" charset="2"/>
              <a:buChar char="¼"/>
              <a:tabLst>
                <a:tab pos="796925" algn="l"/>
              </a:tabLst>
            </a:pPr>
            <a:r>
              <a:rPr lang="en-US" altLang="zh-CN" sz="3600">
                <a:solidFill>
                  <a:srgbClr val="474A81"/>
                </a:solidFill>
              </a:rPr>
              <a:t> </a:t>
            </a:r>
            <a:r>
              <a:rPr lang="zh-CN" altLang="en-US" sz="3600">
                <a:solidFill>
                  <a:srgbClr val="474A81"/>
                </a:solidFill>
              </a:rPr>
              <a:t>非价格方式配给是根据歧视来配给物品的一种方式。</a:t>
            </a:r>
            <a:endParaRPr lang="en-US" altLang="zh-CN" sz="3600"/>
          </a:p>
          <a:p>
            <a:pPr lvl="1" algn="l">
              <a:lnSpc>
                <a:spcPct val="130000"/>
              </a:lnSpc>
              <a:buClr>
                <a:schemeClr val="bg2"/>
              </a:buClr>
              <a:buFont typeface="Monotype Sorts" charset="0"/>
              <a:buChar char="u"/>
              <a:tabLst>
                <a:tab pos="796925" algn="l"/>
              </a:tabLst>
            </a:pPr>
            <a:r>
              <a:rPr lang="zh-CN" altLang="en-US"/>
              <a:t>例子: 最低工资, 对农产品价格的支持 。	</a:t>
            </a:r>
            <a:endParaRPr lang="zh-CN" altLang="en-US"/>
          </a:p>
          <a:p>
            <a:pPr algn="l">
              <a:lnSpc>
                <a:spcPct val="130000"/>
              </a:lnSpc>
              <a:tabLst>
                <a:tab pos="796925" algn="l"/>
              </a:tabLst>
            </a:pPr>
            <a:r>
              <a:rPr lang="en-US" altLang="zh-CN" sz="2800"/>
              <a:t>				</a:t>
            </a:r>
            <a:endParaRPr lang="en-US" altLang="zh-CN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8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8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8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8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8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2053" grpId="0" autoUpdateAnimBg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zh-CN" altLang="en-US" sz="4000" dirty="0">
                <a:solidFill>
                  <a:srgbClr val="477BFD"/>
                </a:solidFill>
              </a:rPr>
              <a:t>最低工资</a:t>
            </a:r>
            <a:endParaRPr lang="zh-CN" altLang="en-US" sz="4000" dirty="0"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  <p:pic>
        <p:nvPicPr>
          <p:cNvPr id="1116163" name="Picture 3" descr="A:\uemploy1.gif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28600" y="3200400"/>
            <a:ext cx="2482850" cy="3276600"/>
          </a:xfrm>
          <a:prstGeom prst="rect">
            <a:avLst/>
          </a:prstGeom>
          <a:noFill/>
        </p:spPr>
      </p:pic>
      <p:sp>
        <p:nvSpPr>
          <p:cNvPr id="1116164" name="Text Box 4"/>
          <p:cNvSpPr txBox="1">
            <a:spLocks noChangeArrowheads="1"/>
          </p:cNvSpPr>
          <p:nvPr/>
        </p:nvSpPr>
        <p:spPr bwMode="auto">
          <a:xfrm>
            <a:off x="1547664" y="1484784"/>
            <a:ext cx="7467600" cy="222407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</a:rPr>
              <a:t>价格下限的一个重要例子是最低工资。最低工资法规定了任何一个雇主要支付的最低劳动工资价格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11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64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6"/>
          <p:cNvSpPr>
            <a:spLocks noChangeArrowheads="1"/>
          </p:cNvSpPr>
          <p:nvPr/>
        </p:nvSpPr>
        <p:spPr bwMode="auto">
          <a:xfrm>
            <a:off x="503238" y="868363"/>
            <a:ext cx="2708275" cy="54514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</a:ln>
          <a:effectLst>
            <a:outerShdw dist="71842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zh-CN">
              <a:ea typeface="宋体" panose="02010600030101010101" pitchFamily="2" charset="-122"/>
            </a:endParaRPr>
          </a:p>
        </p:txBody>
      </p:sp>
      <p:sp>
        <p:nvSpPr>
          <p:cNvPr id="29699" name="Rectangle 24"/>
          <p:cNvSpPr>
            <a:spLocks noGrp="1" noChangeArrowheads="1"/>
          </p:cNvSpPr>
          <p:nvPr>
            <p:ph type="body" idx="4294967295"/>
          </p:nvPr>
        </p:nvSpPr>
        <p:spPr>
          <a:xfrm>
            <a:off x="568325" y="920750"/>
            <a:ext cx="2752725" cy="5351463"/>
          </a:xfrm>
          <a:noFill/>
        </p:spPr>
        <p:txBody>
          <a:bodyPr/>
          <a:lstStyle/>
          <a:p>
            <a:pPr marL="0" indent="0">
              <a:spcBef>
                <a:spcPct val="35000"/>
              </a:spcBef>
              <a:buFont typeface="Wingdings" panose="05000000000000000000" pitchFamily="2" charset="2"/>
              <a:buNone/>
            </a:pPr>
            <a:r>
              <a:rPr lang="zh-CN">
                <a:ea typeface="宋体" panose="02010600030101010101" pitchFamily="2" charset="-122"/>
              </a:rPr>
              <a:t>最低工资法对技能高的工人并没有影响，它们影响的是青少年</a:t>
            </a:r>
            <a:endParaRPr lang="zh-CN">
              <a:ea typeface="宋体" panose="02010600030101010101" pitchFamily="2" charset="-122"/>
            </a:endParaRPr>
          </a:p>
          <a:p>
            <a:pPr marL="0" indent="0">
              <a:spcBef>
                <a:spcPct val="35000"/>
              </a:spcBef>
              <a:buFont typeface="Wingdings" panose="05000000000000000000" pitchFamily="2" charset="2"/>
              <a:buNone/>
            </a:pPr>
            <a:r>
              <a:rPr lang="zh-CN">
                <a:ea typeface="宋体" panose="02010600030101010101" pitchFamily="2" charset="-122"/>
              </a:rPr>
              <a:t>研究表明：  </a:t>
            </a:r>
            <a:br>
              <a:rPr lang="zh-CN">
                <a:ea typeface="宋体" panose="02010600030101010101" pitchFamily="2" charset="-122"/>
              </a:rPr>
            </a:br>
            <a:r>
              <a:rPr lang="zh-CN">
                <a:ea typeface="宋体" panose="02010600030101010101" pitchFamily="2" charset="-122"/>
              </a:rPr>
              <a:t>最低工资每上升10%，就会使青少年就业减少</a:t>
            </a:r>
            <a:endParaRPr lang="zh-CN">
              <a:ea typeface="宋体" panose="02010600030101010101" pitchFamily="2" charset="-122"/>
            </a:endParaRPr>
          </a:p>
          <a:p>
            <a:pPr marL="0" indent="0">
              <a:spcBef>
                <a:spcPct val="35000"/>
              </a:spcBef>
              <a:buFont typeface="Wingdings" panose="05000000000000000000" pitchFamily="2" charset="2"/>
              <a:buNone/>
            </a:pPr>
            <a:r>
              <a:rPr lang="zh-CN">
                <a:ea typeface="宋体" panose="02010600030101010101" pitchFamily="2" charset="-122"/>
              </a:rPr>
              <a:t>1-3%。</a:t>
            </a:r>
            <a:endParaRPr lang="zh-CN" sz="2600">
              <a:ea typeface="宋体" panose="02010600030101010101" pitchFamily="2" charset="-122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07963"/>
            <a:ext cx="9144000" cy="649287"/>
          </a:xfrm>
        </p:spPr>
        <p:txBody>
          <a:bodyPr/>
          <a:lstStyle/>
          <a:p>
            <a:r>
              <a:rPr lang="zh-CN" sz="3600">
                <a:ea typeface="宋体" panose="02010600030101010101" pitchFamily="2" charset="-122"/>
              </a:rPr>
              <a:t>最低工资</a:t>
            </a:r>
            <a:endParaRPr lang="zh-CN" sz="3600">
              <a:ea typeface="宋体" panose="02010600030101010101" pitchFamily="2" charset="-122"/>
            </a:endParaRPr>
          </a:p>
        </p:txBody>
      </p:sp>
      <p:grpSp>
        <p:nvGrpSpPr>
          <p:cNvPr id="2" name="Group 5"/>
          <p:cNvGrpSpPr/>
          <p:nvPr/>
        </p:nvGrpSpPr>
        <p:grpSpPr bwMode="auto">
          <a:xfrm>
            <a:off x="4060825" y="1235075"/>
            <a:ext cx="4456113" cy="3871913"/>
            <a:chOff x="0" y="0"/>
            <a:chExt cx="2807" cy="2439"/>
          </a:xfrm>
        </p:grpSpPr>
        <p:grpSp>
          <p:nvGrpSpPr>
            <p:cNvPr id="3" name="Group 6"/>
            <p:cNvGrpSpPr/>
            <p:nvPr/>
          </p:nvGrpSpPr>
          <p:grpSpPr bwMode="auto">
            <a:xfrm>
              <a:off x="139" y="252"/>
              <a:ext cx="2409" cy="2049"/>
              <a:chOff x="0" y="0"/>
              <a:chExt cx="2116" cy="2027"/>
            </a:xfrm>
          </p:grpSpPr>
          <p:sp>
            <p:nvSpPr>
              <p:cNvPr id="29703" name="Line 5"/>
              <p:cNvSpPr>
                <a:spLocks noChangeShapeType="1"/>
              </p:cNvSpPr>
              <p:nvPr/>
            </p:nvSpPr>
            <p:spPr bwMode="auto">
              <a:xfrm>
                <a:off x="4" y="0"/>
                <a:ext cx="0" cy="202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9704" name="Line 6"/>
              <p:cNvSpPr>
                <a:spLocks noChangeShapeType="1"/>
              </p:cNvSpPr>
              <p:nvPr/>
            </p:nvSpPr>
            <p:spPr bwMode="auto">
              <a:xfrm>
                <a:off x="0" y="2027"/>
                <a:ext cx="211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29705" name="Text Box 7"/>
            <p:cNvSpPr txBox="1">
              <a:spLocks noChangeArrowheads="1"/>
            </p:cNvSpPr>
            <p:nvPr/>
          </p:nvSpPr>
          <p:spPr bwMode="auto">
            <a:xfrm>
              <a:off x="0" y="0"/>
              <a:ext cx="267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CN" sz="2400" b="1" i="1">
                  <a:ea typeface="宋体" panose="02010600030101010101" pitchFamily="2" charset="-122"/>
                </a:rPr>
                <a:t>W</a:t>
              </a:r>
              <a:endParaRPr lang="en-US" altLang="zh-CN" sz="2400" b="1" i="1">
                <a:ea typeface="宋体" panose="02010600030101010101" pitchFamily="2" charset="-122"/>
              </a:endParaRPr>
            </a:p>
          </p:txBody>
        </p:sp>
        <p:sp>
          <p:nvSpPr>
            <p:cNvPr id="29706" name="Text Box 8"/>
            <p:cNvSpPr txBox="1">
              <a:spLocks noChangeArrowheads="1"/>
            </p:cNvSpPr>
            <p:nvPr/>
          </p:nvSpPr>
          <p:spPr bwMode="auto">
            <a:xfrm>
              <a:off x="2517" y="2151"/>
              <a:ext cx="290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CN" sz="2400" b="1" i="1">
                  <a:ea typeface="宋体" panose="02010600030101010101" pitchFamily="2" charset="-122"/>
                </a:rPr>
                <a:t>L</a:t>
              </a:r>
              <a:endParaRPr lang="en-US" altLang="zh-CN" sz="2400" b="1" i="1">
                <a:ea typeface="宋体" panose="02010600030101010101" pitchFamily="2" charset="-122"/>
              </a:endParaRPr>
            </a:p>
          </p:txBody>
        </p:sp>
      </p:grpSp>
      <p:grpSp>
        <p:nvGrpSpPr>
          <p:cNvPr id="4" name="Group 11"/>
          <p:cNvGrpSpPr/>
          <p:nvPr/>
        </p:nvGrpSpPr>
        <p:grpSpPr bwMode="auto">
          <a:xfrm>
            <a:off x="5143500" y="1689100"/>
            <a:ext cx="2617788" cy="3203575"/>
            <a:chOff x="0" y="0"/>
            <a:chExt cx="1649" cy="2018"/>
          </a:xfrm>
        </p:grpSpPr>
        <p:sp>
          <p:nvSpPr>
            <p:cNvPr id="29708" name="Line 10"/>
            <p:cNvSpPr>
              <a:spLocks noChangeShapeType="1"/>
            </p:cNvSpPr>
            <p:nvPr/>
          </p:nvSpPr>
          <p:spPr bwMode="auto">
            <a:xfrm>
              <a:off x="0" y="0"/>
              <a:ext cx="1417" cy="1846"/>
            </a:xfrm>
            <a:prstGeom prst="line">
              <a:avLst/>
            </a:prstGeom>
            <a:noFill/>
            <a:ln w="38100">
              <a:solidFill>
                <a:srgbClr val="003399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9709" name="Text Box 11"/>
            <p:cNvSpPr txBox="1">
              <a:spLocks noChangeArrowheads="1"/>
            </p:cNvSpPr>
            <p:nvPr/>
          </p:nvSpPr>
          <p:spPr bwMode="auto">
            <a:xfrm>
              <a:off x="1329" y="1730"/>
              <a:ext cx="320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CN" sz="2400" b="1" i="1">
                  <a:ea typeface="宋体" panose="02010600030101010101" pitchFamily="2" charset="-122"/>
                </a:rPr>
                <a:t>D</a:t>
              </a:r>
              <a:endParaRPr lang="en-US" altLang="zh-CN" sz="2400" b="1" i="1">
                <a:ea typeface="宋体" panose="02010600030101010101" pitchFamily="2" charset="-122"/>
              </a:endParaRPr>
            </a:p>
          </p:txBody>
        </p:sp>
      </p:grpSp>
      <p:grpSp>
        <p:nvGrpSpPr>
          <p:cNvPr id="5" name="Group 14"/>
          <p:cNvGrpSpPr/>
          <p:nvPr/>
        </p:nvGrpSpPr>
        <p:grpSpPr bwMode="auto">
          <a:xfrm>
            <a:off x="5283200" y="1360488"/>
            <a:ext cx="1703388" cy="3362325"/>
            <a:chOff x="0" y="0"/>
            <a:chExt cx="1073" cy="2118"/>
          </a:xfrm>
        </p:grpSpPr>
        <p:sp>
          <p:nvSpPr>
            <p:cNvPr id="29711" name="Line 13"/>
            <p:cNvSpPr>
              <a:spLocks noChangeShapeType="1"/>
            </p:cNvSpPr>
            <p:nvPr/>
          </p:nvSpPr>
          <p:spPr bwMode="auto">
            <a:xfrm flipV="1">
              <a:off x="0" y="232"/>
              <a:ext cx="872" cy="1886"/>
            </a:xfrm>
            <a:prstGeom prst="line">
              <a:avLst/>
            </a:prstGeom>
            <a:noFill/>
            <a:ln w="38100">
              <a:solidFill>
                <a:srgbClr val="003399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9712" name="Text Box 14"/>
            <p:cNvSpPr txBox="1">
              <a:spLocks noChangeArrowheads="1"/>
            </p:cNvSpPr>
            <p:nvPr/>
          </p:nvSpPr>
          <p:spPr bwMode="auto">
            <a:xfrm>
              <a:off x="753" y="0"/>
              <a:ext cx="320" cy="2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CN" sz="2400" b="1" i="1">
                  <a:ea typeface="宋体" panose="02010600030101010101" pitchFamily="2" charset="-122"/>
                </a:rPr>
                <a:t>S</a:t>
              </a:r>
              <a:endParaRPr lang="en-US" altLang="zh-CN" sz="2400" b="1" i="1">
                <a:ea typeface="宋体" panose="02010600030101010101" pitchFamily="2" charset="-122"/>
              </a:endParaRPr>
            </a:p>
          </p:txBody>
        </p:sp>
      </p:grpSp>
      <p:grpSp>
        <p:nvGrpSpPr>
          <p:cNvPr id="6" name="Group 17"/>
          <p:cNvGrpSpPr/>
          <p:nvPr/>
        </p:nvGrpSpPr>
        <p:grpSpPr bwMode="auto">
          <a:xfrm>
            <a:off x="3255963" y="2765425"/>
            <a:ext cx="2921000" cy="368300"/>
            <a:chOff x="0" y="0"/>
            <a:chExt cx="1840" cy="232"/>
          </a:xfrm>
        </p:grpSpPr>
        <p:sp>
          <p:nvSpPr>
            <p:cNvPr id="29714" name="Line 16"/>
            <p:cNvSpPr>
              <a:spLocks noChangeShapeType="1"/>
            </p:cNvSpPr>
            <p:nvPr/>
          </p:nvSpPr>
          <p:spPr bwMode="auto">
            <a:xfrm>
              <a:off x="651" y="118"/>
              <a:ext cx="11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9715" name="Oval 17"/>
            <p:cNvSpPr>
              <a:spLocks noChangeArrowheads="1"/>
            </p:cNvSpPr>
            <p:nvPr/>
          </p:nvSpPr>
          <p:spPr bwMode="auto">
            <a:xfrm>
              <a:off x="1752" y="70"/>
              <a:ext cx="88" cy="87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endParaRPr lang="zh-CN">
                <a:ea typeface="宋体" panose="02010600030101010101" pitchFamily="2" charset="-122"/>
              </a:endParaRPr>
            </a:p>
          </p:txBody>
        </p:sp>
        <p:sp>
          <p:nvSpPr>
            <p:cNvPr id="29716" name="Text Box 18"/>
            <p:cNvSpPr txBox="1">
              <a:spLocks noChangeArrowheads="1"/>
            </p:cNvSpPr>
            <p:nvPr/>
          </p:nvSpPr>
          <p:spPr bwMode="auto">
            <a:xfrm>
              <a:off x="0" y="0"/>
              <a:ext cx="589" cy="23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altLang="zh-CN" sz="2400">
                  <a:ea typeface="宋体" panose="02010600030101010101" pitchFamily="2" charset="-122"/>
                </a:rPr>
                <a:t>15</a:t>
              </a:r>
              <a:endParaRPr lang="en-US" altLang="zh-CN" sz="2400">
                <a:ea typeface="宋体" panose="02010600030101010101" pitchFamily="2" charset="-122"/>
              </a:endParaRPr>
            </a:p>
          </p:txBody>
        </p:sp>
      </p:grpSp>
      <p:grpSp>
        <p:nvGrpSpPr>
          <p:cNvPr id="7" name="Group 21"/>
          <p:cNvGrpSpPr/>
          <p:nvPr/>
        </p:nvGrpSpPr>
        <p:grpSpPr bwMode="auto">
          <a:xfrm>
            <a:off x="3263900" y="1627188"/>
            <a:ext cx="5407025" cy="822325"/>
            <a:chOff x="0" y="0"/>
            <a:chExt cx="3406" cy="518"/>
          </a:xfrm>
        </p:grpSpPr>
        <p:sp>
          <p:nvSpPr>
            <p:cNvPr id="29718" name="Line 20"/>
            <p:cNvSpPr>
              <a:spLocks noChangeShapeType="1"/>
            </p:cNvSpPr>
            <p:nvPr/>
          </p:nvSpPr>
          <p:spPr bwMode="auto">
            <a:xfrm>
              <a:off x="644" y="265"/>
              <a:ext cx="1888" cy="0"/>
            </a:xfrm>
            <a:prstGeom prst="line">
              <a:avLst/>
            </a:prstGeom>
            <a:noFill/>
            <a:ln w="28575">
              <a:solidFill>
                <a:srgbClr val="DE840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9719" name="Text Box 21"/>
            <p:cNvSpPr txBox="1">
              <a:spLocks noChangeArrowheads="1"/>
            </p:cNvSpPr>
            <p:nvPr/>
          </p:nvSpPr>
          <p:spPr bwMode="auto">
            <a:xfrm>
              <a:off x="2701" y="0"/>
              <a:ext cx="705" cy="51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sz="2400">
                  <a:ea typeface="宋体" panose="02010600030101010101" pitchFamily="2" charset="-122"/>
                </a:rPr>
                <a:t>最低工资</a:t>
              </a:r>
              <a:endParaRPr lang="zh-CN" sz="2400">
                <a:ea typeface="宋体" panose="02010600030101010101" pitchFamily="2" charset="-122"/>
              </a:endParaRPr>
            </a:p>
          </p:txBody>
        </p:sp>
        <p:sp>
          <p:nvSpPr>
            <p:cNvPr id="29720" name="AutoShape 22"/>
            <p:cNvSpPr/>
            <p:nvPr/>
          </p:nvSpPr>
          <p:spPr bwMode="auto">
            <a:xfrm>
              <a:off x="2589" y="37"/>
              <a:ext cx="156" cy="453"/>
            </a:xfrm>
            <a:prstGeom prst="leftBrace">
              <a:avLst>
                <a:gd name="adj1" fmla="val 38597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>
                <a:ea typeface="宋体" panose="02010600030101010101" pitchFamily="2" charset="-122"/>
              </a:endParaRPr>
            </a:p>
          </p:txBody>
        </p:sp>
        <p:sp>
          <p:nvSpPr>
            <p:cNvPr id="29721" name="Text Box 23"/>
            <p:cNvSpPr txBox="1">
              <a:spLocks noChangeArrowheads="1"/>
            </p:cNvSpPr>
            <p:nvPr/>
          </p:nvSpPr>
          <p:spPr bwMode="auto">
            <a:xfrm>
              <a:off x="0" y="148"/>
              <a:ext cx="589" cy="23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altLang="zh-CN" sz="2400">
                  <a:ea typeface="宋体" panose="02010600030101010101" pitchFamily="2" charset="-122"/>
                </a:rPr>
                <a:t>20</a:t>
              </a:r>
              <a:endParaRPr lang="en-US" altLang="zh-CN" sz="2400">
                <a:ea typeface="宋体" panose="02010600030101010101" pitchFamily="2" charset="-122"/>
              </a:endParaRPr>
            </a:p>
          </p:txBody>
        </p:sp>
      </p:grpSp>
      <p:grpSp>
        <p:nvGrpSpPr>
          <p:cNvPr id="8" name="Group 26"/>
          <p:cNvGrpSpPr/>
          <p:nvPr/>
        </p:nvGrpSpPr>
        <p:grpSpPr bwMode="auto">
          <a:xfrm>
            <a:off x="5067300" y="1973263"/>
            <a:ext cx="698500" cy="3340100"/>
            <a:chOff x="0" y="0"/>
            <a:chExt cx="440" cy="2104"/>
          </a:xfrm>
        </p:grpSpPr>
        <p:sp>
          <p:nvSpPr>
            <p:cNvPr id="29723" name="Line 26"/>
            <p:cNvSpPr>
              <a:spLocks noChangeShapeType="1"/>
            </p:cNvSpPr>
            <p:nvPr/>
          </p:nvSpPr>
          <p:spPr bwMode="auto">
            <a:xfrm>
              <a:off x="225" y="45"/>
              <a:ext cx="0" cy="17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9724" name="Text Box 27"/>
            <p:cNvSpPr txBox="1">
              <a:spLocks noChangeArrowheads="1"/>
            </p:cNvSpPr>
            <p:nvPr/>
          </p:nvSpPr>
          <p:spPr bwMode="auto">
            <a:xfrm>
              <a:off x="0" y="1874"/>
              <a:ext cx="440" cy="2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CN" sz="2400">
                  <a:ea typeface="宋体" panose="02010600030101010101" pitchFamily="2" charset="-122"/>
                </a:rPr>
                <a:t>400</a:t>
              </a:r>
              <a:endParaRPr lang="en-US" altLang="zh-CN" sz="2400">
                <a:ea typeface="宋体" panose="02010600030101010101" pitchFamily="2" charset="-122"/>
              </a:endParaRPr>
            </a:p>
          </p:txBody>
        </p:sp>
        <p:sp>
          <p:nvSpPr>
            <p:cNvPr id="29725" name="Oval 28"/>
            <p:cNvSpPr>
              <a:spLocks noChangeArrowheads="1"/>
            </p:cNvSpPr>
            <p:nvPr/>
          </p:nvSpPr>
          <p:spPr bwMode="auto">
            <a:xfrm>
              <a:off x="178" y="0"/>
              <a:ext cx="88" cy="87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endParaRPr lang="zh-CN">
                <a:ea typeface="宋体" panose="02010600030101010101" pitchFamily="2" charset="-122"/>
              </a:endParaRPr>
            </a:p>
          </p:txBody>
        </p:sp>
      </p:grpSp>
      <p:grpSp>
        <p:nvGrpSpPr>
          <p:cNvPr id="9" name="Group 30"/>
          <p:cNvGrpSpPr/>
          <p:nvPr/>
        </p:nvGrpSpPr>
        <p:grpSpPr bwMode="auto">
          <a:xfrm>
            <a:off x="6172200" y="1976438"/>
            <a:ext cx="698500" cy="3336925"/>
            <a:chOff x="0" y="0"/>
            <a:chExt cx="440" cy="2102"/>
          </a:xfrm>
        </p:grpSpPr>
        <p:sp>
          <p:nvSpPr>
            <p:cNvPr id="29727" name="Text Box 30"/>
            <p:cNvSpPr txBox="1">
              <a:spLocks noChangeArrowheads="1"/>
            </p:cNvSpPr>
            <p:nvPr/>
          </p:nvSpPr>
          <p:spPr bwMode="auto">
            <a:xfrm>
              <a:off x="0" y="1872"/>
              <a:ext cx="440" cy="2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zh-CN" sz="2400">
                  <a:ea typeface="宋体" panose="02010600030101010101" pitchFamily="2" charset="-122"/>
                </a:rPr>
                <a:t>550</a:t>
              </a:r>
              <a:endParaRPr lang="en-US" altLang="zh-CN" sz="2400">
                <a:ea typeface="宋体" panose="02010600030101010101" pitchFamily="2" charset="-122"/>
              </a:endParaRPr>
            </a:p>
          </p:txBody>
        </p:sp>
        <p:sp>
          <p:nvSpPr>
            <p:cNvPr id="29728" name="Oval 31"/>
            <p:cNvSpPr>
              <a:spLocks noChangeArrowheads="1"/>
            </p:cNvSpPr>
            <p:nvPr/>
          </p:nvSpPr>
          <p:spPr bwMode="auto">
            <a:xfrm>
              <a:off x="172" y="0"/>
              <a:ext cx="88" cy="87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endParaRPr lang="zh-CN">
                <a:ea typeface="宋体" panose="02010600030101010101" pitchFamily="2" charset="-122"/>
              </a:endParaRPr>
            </a:p>
          </p:txBody>
        </p:sp>
        <p:sp>
          <p:nvSpPr>
            <p:cNvPr id="29729" name="Line 32"/>
            <p:cNvSpPr>
              <a:spLocks noChangeShapeType="1"/>
            </p:cNvSpPr>
            <p:nvPr/>
          </p:nvSpPr>
          <p:spPr bwMode="auto">
            <a:xfrm>
              <a:off x="217" y="41"/>
              <a:ext cx="0" cy="17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0" name="Group 34"/>
          <p:cNvGrpSpPr/>
          <p:nvPr/>
        </p:nvGrpSpPr>
        <p:grpSpPr bwMode="auto">
          <a:xfrm>
            <a:off x="5295900" y="946150"/>
            <a:ext cx="1235075" cy="1068388"/>
            <a:chOff x="0" y="0"/>
            <a:chExt cx="778" cy="673"/>
          </a:xfrm>
        </p:grpSpPr>
        <p:sp>
          <p:nvSpPr>
            <p:cNvPr id="29731" name="AutoShape 34"/>
            <p:cNvSpPr/>
            <p:nvPr/>
          </p:nvSpPr>
          <p:spPr bwMode="auto">
            <a:xfrm rot="5400000">
              <a:off x="323" y="228"/>
              <a:ext cx="196" cy="689"/>
            </a:xfrm>
            <a:prstGeom prst="leftBrace">
              <a:avLst>
                <a:gd name="adj1" fmla="val 61648"/>
                <a:gd name="adj2" fmla="val 50000"/>
              </a:avLst>
            </a:prstGeom>
            <a:noFill/>
            <a:ln w="19050">
              <a:solidFill>
                <a:srgbClr val="0000FF"/>
              </a:solidFill>
              <a:round/>
            </a:ln>
          </p:spPr>
          <p:txBody>
            <a:bodyPr wrap="none" anchor="ctr"/>
            <a:lstStyle/>
            <a:p>
              <a:endParaRPr lang="zh-CN">
                <a:ea typeface="宋体" panose="02010600030101010101" pitchFamily="2" charset="-122"/>
              </a:endParaRPr>
            </a:p>
          </p:txBody>
        </p:sp>
        <p:sp>
          <p:nvSpPr>
            <p:cNvPr id="29732" name="Text Box 35"/>
            <p:cNvSpPr txBox="1">
              <a:spLocks noChangeArrowheads="1"/>
            </p:cNvSpPr>
            <p:nvPr/>
          </p:nvSpPr>
          <p:spPr bwMode="auto">
            <a:xfrm>
              <a:off x="0" y="0"/>
              <a:ext cx="778" cy="2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sz="2400">
                  <a:solidFill>
                    <a:srgbClr val="0000FF"/>
                  </a:solidFill>
                  <a:ea typeface="宋体" panose="02010600030101010101" pitchFamily="2" charset="-122"/>
                </a:rPr>
                <a:t>失业</a:t>
              </a:r>
              <a:endParaRPr lang="zh-CN" sz="2400">
                <a:solidFill>
                  <a:srgbClr val="0000FF"/>
                </a:solidFill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nimBg="1" autoUpdateAnimBg="0"/>
      <p:bldP spid="29699" grpId="0" bldLvl="5" autoUpdateAnimBg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539750" y="2922786"/>
            <a:ext cx="5111750" cy="3744913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836116"/>
            <a:ext cx="8588375" cy="252253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2</a:t>
            </a:r>
            <a:r>
              <a:rPr lang="zh-CN" altLang="en-US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、限制价格（最高限价）</a:t>
            </a:r>
            <a:endParaRPr lang="zh-CN" altLang="en-US" sz="2800" b="1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（</a:t>
            </a:r>
            <a:r>
              <a:rPr lang="en-US" altLang="zh-CN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1</a:t>
            </a:r>
            <a:r>
              <a:rPr lang="zh-CN" altLang="en-US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）含义： </a:t>
            </a:r>
            <a:r>
              <a:rPr lang="en-US" altLang="zh-CN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——</a:t>
            </a:r>
            <a:r>
              <a:rPr lang="zh-CN" altLang="en-US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是政府规定的某种产品的最高价格。</a:t>
            </a:r>
            <a:endParaRPr lang="zh-CN" altLang="en-US" sz="2800" b="1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         最高价格总是低于市场的均衡价格</a:t>
            </a:r>
            <a:endParaRPr lang="zh-CN" altLang="en-US" sz="2800" b="1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（</a:t>
            </a:r>
            <a:r>
              <a:rPr lang="en-US" altLang="zh-CN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2</a:t>
            </a:r>
            <a:r>
              <a:rPr lang="zh-CN" altLang="en-US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）分析：</a:t>
            </a:r>
            <a:endParaRPr lang="zh-CN" altLang="en-US" sz="2800" b="1"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5724525" y="3671391"/>
            <a:ext cx="3240088" cy="2781300"/>
          </a:xfrm>
          <a:prstGeom prst="rect">
            <a:avLst/>
          </a:prstGeom>
          <a:solidFill>
            <a:srgbClr val="CCFFCC"/>
          </a:solidFill>
          <a:ln w="9525">
            <a:solidFill>
              <a:srgbClr val="FF0000"/>
            </a:solidFill>
            <a:miter lim="800000"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zh-CN" altLang="en-US" sz="2600" b="1">
                <a:solidFill>
                  <a:srgbClr val="CC3300"/>
                </a:solidFill>
                <a:latin typeface="Arial" panose="020B0604020202020204" pitchFamily="34" charset="0"/>
                <a:ea typeface="华文仿宋" panose="02010600040101010101" pitchFamily="2" charset="-122"/>
              </a:rPr>
              <a:t>结果：</a:t>
            </a:r>
            <a:endParaRPr lang="zh-CN" altLang="en-US" sz="2600" b="1">
              <a:solidFill>
                <a:srgbClr val="CC3300"/>
              </a:solidFill>
              <a:latin typeface="Arial" panose="020B0604020202020204" pitchFamily="34" charset="0"/>
              <a:ea typeface="华文仿宋" panose="02010600040101010101" pitchFamily="2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zh-CN" altLang="en-US" sz="2600" b="1">
                <a:solidFill>
                  <a:srgbClr val="CC3300"/>
                </a:solidFill>
                <a:latin typeface="Arial" panose="020B0604020202020204" pitchFamily="34" charset="0"/>
                <a:ea typeface="华文仿宋" panose="02010600040101010101" pitchFamily="2" charset="-122"/>
              </a:rPr>
              <a:t>需求量</a:t>
            </a:r>
            <a:r>
              <a:rPr lang="en-US" altLang="zh-CN" sz="2600" b="1">
                <a:solidFill>
                  <a:srgbClr val="CC3300"/>
                </a:solidFill>
                <a:latin typeface="Arial" panose="020B0604020202020204" pitchFamily="34" charset="0"/>
                <a:ea typeface="华文仿宋" panose="02010600040101010101" pitchFamily="2" charset="-122"/>
              </a:rPr>
              <a:t>&gt;</a:t>
            </a:r>
            <a:r>
              <a:rPr lang="zh-CN" altLang="en-US" sz="2600" b="1">
                <a:solidFill>
                  <a:srgbClr val="CC3300"/>
                </a:solidFill>
                <a:latin typeface="Arial" panose="020B0604020202020204" pitchFamily="34" charset="0"/>
                <a:ea typeface="华文仿宋" panose="02010600040101010101" pitchFamily="2" charset="-122"/>
              </a:rPr>
              <a:t>供给量，</a:t>
            </a:r>
            <a:endParaRPr lang="zh-CN" altLang="en-US" sz="2600" b="1">
              <a:solidFill>
                <a:srgbClr val="CC3300"/>
              </a:solidFill>
              <a:latin typeface="Arial" panose="020B0604020202020204" pitchFamily="34" charset="0"/>
              <a:ea typeface="华文仿宋" panose="02010600040101010101" pitchFamily="2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zh-CN" altLang="en-US" sz="2600" b="1">
                <a:solidFill>
                  <a:srgbClr val="CC3300"/>
                </a:solidFill>
                <a:latin typeface="Arial" panose="020B0604020202020204" pitchFamily="34" charset="0"/>
                <a:ea typeface="华文仿宋" panose="02010600040101010101" pitchFamily="2" charset="-122"/>
              </a:rPr>
              <a:t>出现供不应求；</a:t>
            </a:r>
            <a:endParaRPr lang="zh-CN" altLang="en-US" sz="2600" b="1">
              <a:solidFill>
                <a:srgbClr val="CC3300"/>
              </a:solidFill>
              <a:latin typeface="Arial" panose="020B0604020202020204" pitchFamily="34" charset="0"/>
              <a:ea typeface="华文仿宋" panose="02010600040101010101" pitchFamily="2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zh-CN" altLang="en-US" sz="2600" b="1">
                <a:solidFill>
                  <a:srgbClr val="CC3300"/>
                </a:solidFill>
                <a:latin typeface="Arial" panose="020B0604020202020204" pitchFamily="34" charset="0"/>
                <a:ea typeface="华文仿宋" panose="02010600040101010101" pitchFamily="2" charset="-122"/>
              </a:rPr>
              <a:t>排队抢购；</a:t>
            </a:r>
            <a:endParaRPr lang="zh-CN" altLang="en-US" sz="2600" b="1">
              <a:solidFill>
                <a:srgbClr val="CC3300"/>
              </a:solidFill>
              <a:latin typeface="Arial" panose="020B0604020202020204" pitchFamily="34" charset="0"/>
              <a:ea typeface="华文仿宋" panose="02010600040101010101" pitchFamily="2" charset="-122"/>
            </a:endParaRP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zh-CN" altLang="en-US" sz="2600" b="1">
                <a:solidFill>
                  <a:srgbClr val="CC3300"/>
                </a:solidFill>
                <a:latin typeface="Arial" panose="020B0604020202020204" pitchFamily="34" charset="0"/>
                <a:ea typeface="华文仿宋" panose="02010600040101010101" pitchFamily="2" charset="-122"/>
              </a:rPr>
              <a:t>黑市交易，助长社会不良现象</a:t>
            </a:r>
            <a:endParaRPr lang="zh-CN" altLang="en-US" sz="2600" b="1">
              <a:solidFill>
                <a:srgbClr val="CC3300"/>
              </a:solidFill>
              <a:latin typeface="Arial" panose="020B0604020202020204" pitchFamily="34" charset="0"/>
              <a:ea typeface="华文仿宋" panose="02010600040101010101" pitchFamily="2" charset="-122"/>
            </a:endParaRPr>
          </a:p>
        </p:txBody>
      </p:sp>
      <p:grpSp>
        <p:nvGrpSpPr>
          <p:cNvPr id="2" name="Group 5"/>
          <p:cNvGrpSpPr/>
          <p:nvPr/>
        </p:nvGrpSpPr>
        <p:grpSpPr bwMode="auto">
          <a:xfrm>
            <a:off x="1835150" y="3462536"/>
            <a:ext cx="2057400" cy="2286000"/>
            <a:chOff x="0" y="0"/>
            <a:chExt cx="1296" cy="1440"/>
          </a:xfrm>
        </p:grpSpPr>
        <p:sp>
          <p:nvSpPr>
            <p:cNvPr id="46108" name="Line 6"/>
            <p:cNvSpPr>
              <a:spLocks noChangeShapeType="1"/>
            </p:cNvSpPr>
            <p:nvPr/>
          </p:nvSpPr>
          <p:spPr bwMode="auto">
            <a:xfrm>
              <a:off x="96" y="240"/>
              <a:ext cx="1200" cy="1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46109" name="Text Box 7"/>
            <p:cNvSpPr txBox="1">
              <a:spLocks noChangeArrowheads="1"/>
            </p:cNvSpPr>
            <p:nvPr/>
          </p:nvSpPr>
          <p:spPr bwMode="auto">
            <a:xfrm>
              <a:off x="0" y="0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D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</p:grpSp>
      <p:grpSp>
        <p:nvGrpSpPr>
          <p:cNvPr id="3" name="Group 8"/>
          <p:cNvGrpSpPr/>
          <p:nvPr/>
        </p:nvGrpSpPr>
        <p:grpSpPr bwMode="auto">
          <a:xfrm>
            <a:off x="1905000" y="3462536"/>
            <a:ext cx="2362200" cy="2286000"/>
            <a:chOff x="0" y="0"/>
            <a:chExt cx="1488" cy="1440"/>
          </a:xfrm>
        </p:grpSpPr>
        <p:sp>
          <p:nvSpPr>
            <p:cNvPr id="46106" name="Line 9"/>
            <p:cNvSpPr>
              <a:spLocks noChangeShapeType="1"/>
            </p:cNvSpPr>
            <p:nvPr/>
          </p:nvSpPr>
          <p:spPr bwMode="auto">
            <a:xfrm flipV="1">
              <a:off x="0" y="240"/>
              <a:ext cx="1200" cy="1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46107" name="Text Box 10"/>
            <p:cNvSpPr txBox="1">
              <a:spLocks noChangeArrowheads="1"/>
            </p:cNvSpPr>
            <p:nvPr/>
          </p:nvSpPr>
          <p:spPr bwMode="auto">
            <a:xfrm>
              <a:off x="1152" y="0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S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</p:grp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3048000" y="4453136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E</a:t>
            </a:r>
            <a:endParaRPr lang="en-US" altLang="zh-CN" sz="2400">
              <a:latin typeface="Verdana" panose="020B0604030504040204" pitchFamily="34" charset="0"/>
            </a:endParaRPr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914400" y="4529336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Pe</a:t>
            </a:r>
            <a:endParaRPr lang="en-US" altLang="zh-CN" sz="2400">
              <a:latin typeface="Verdana" panose="020B0604030504040204" pitchFamily="34" charset="0"/>
            </a:endParaRPr>
          </a:p>
        </p:txBody>
      </p:sp>
      <p:grpSp>
        <p:nvGrpSpPr>
          <p:cNvPr id="4" name="Group 13"/>
          <p:cNvGrpSpPr/>
          <p:nvPr/>
        </p:nvGrpSpPr>
        <p:grpSpPr bwMode="auto">
          <a:xfrm>
            <a:off x="1447800" y="4757936"/>
            <a:ext cx="1447800" cy="1371600"/>
            <a:chOff x="0" y="0"/>
            <a:chExt cx="912" cy="864"/>
          </a:xfrm>
        </p:grpSpPr>
        <p:sp>
          <p:nvSpPr>
            <p:cNvPr id="46104" name="Line 14"/>
            <p:cNvSpPr>
              <a:spLocks noChangeShapeType="1"/>
            </p:cNvSpPr>
            <p:nvPr/>
          </p:nvSpPr>
          <p:spPr bwMode="auto">
            <a:xfrm>
              <a:off x="0" y="0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46105" name="Line 15"/>
            <p:cNvSpPr>
              <a:spLocks noChangeShapeType="1"/>
            </p:cNvSpPr>
            <p:nvPr/>
          </p:nvSpPr>
          <p:spPr bwMode="auto">
            <a:xfrm>
              <a:off x="912" y="0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</p:grp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2590800" y="6281936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Qe</a:t>
            </a:r>
            <a:endParaRPr lang="en-US" altLang="zh-CN" sz="2400">
              <a:latin typeface="Verdana" panose="020B0604030504040204" pitchFamily="34" charset="0"/>
            </a:endParaRPr>
          </a:p>
        </p:txBody>
      </p:sp>
      <p:grpSp>
        <p:nvGrpSpPr>
          <p:cNvPr id="5" name="Group 17"/>
          <p:cNvGrpSpPr/>
          <p:nvPr/>
        </p:nvGrpSpPr>
        <p:grpSpPr bwMode="auto">
          <a:xfrm>
            <a:off x="914400" y="2852936"/>
            <a:ext cx="4876800" cy="3810000"/>
            <a:chOff x="0" y="0"/>
            <a:chExt cx="3072" cy="2400"/>
          </a:xfrm>
        </p:grpSpPr>
        <p:sp>
          <p:nvSpPr>
            <p:cNvPr id="46099" name="Line 18"/>
            <p:cNvSpPr>
              <a:spLocks noChangeShapeType="1"/>
            </p:cNvSpPr>
            <p:nvPr/>
          </p:nvSpPr>
          <p:spPr bwMode="auto">
            <a:xfrm>
              <a:off x="384" y="96"/>
              <a:ext cx="0" cy="19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46100" name="Line 19"/>
            <p:cNvSpPr>
              <a:spLocks noChangeShapeType="1"/>
            </p:cNvSpPr>
            <p:nvPr/>
          </p:nvSpPr>
          <p:spPr bwMode="auto">
            <a:xfrm>
              <a:off x="336" y="2064"/>
              <a:ext cx="24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46101" name="Text Box 20"/>
            <p:cNvSpPr txBox="1">
              <a:spLocks noChangeArrowheads="1"/>
            </p:cNvSpPr>
            <p:nvPr/>
          </p:nvSpPr>
          <p:spPr bwMode="auto">
            <a:xfrm>
              <a:off x="96" y="1920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o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  <p:sp>
          <p:nvSpPr>
            <p:cNvPr id="46102" name="Text Box 21"/>
            <p:cNvSpPr txBox="1">
              <a:spLocks noChangeArrowheads="1"/>
            </p:cNvSpPr>
            <p:nvPr/>
          </p:nvSpPr>
          <p:spPr bwMode="auto">
            <a:xfrm>
              <a:off x="2736" y="2112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Q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  <p:sp>
          <p:nvSpPr>
            <p:cNvPr id="46103" name="Text Box 22"/>
            <p:cNvSpPr txBox="1">
              <a:spLocks noChangeArrowheads="1"/>
            </p:cNvSpPr>
            <p:nvPr/>
          </p:nvSpPr>
          <p:spPr bwMode="auto">
            <a:xfrm>
              <a:off x="0" y="0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P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</p:grpSp>
      <p:sp>
        <p:nvSpPr>
          <p:cNvPr id="50199" name="Line 23"/>
          <p:cNvSpPr>
            <a:spLocks noChangeShapeType="1"/>
          </p:cNvSpPr>
          <p:nvPr/>
        </p:nvSpPr>
        <p:spPr bwMode="auto">
          <a:xfrm>
            <a:off x="1447800" y="5215136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50200" name="Text Box 24"/>
          <p:cNvSpPr txBox="1">
            <a:spLocks noChangeArrowheads="1"/>
          </p:cNvSpPr>
          <p:nvPr/>
        </p:nvSpPr>
        <p:spPr bwMode="auto">
          <a:xfrm>
            <a:off x="914400" y="4910336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P</a:t>
            </a:r>
            <a:r>
              <a:rPr lang="en-US" altLang="zh-CN" sz="2400" baseline="-25000">
                <a:latin typeface="Verdana" panose="020B0604030504040204" pitchFamily="34" charset="0"/>
              </a:rPr>
              <a:t>2</a:t>
            </a:r>
            <a:endParaRPr lang="en-US" altLang="zh-CN" sz="2400" baseline="-25000">
              <a:latin typeface="Verdana" panose="020B0604030504040204" pitchFamily="34" charset="0"/>
            </a:endParaRPr>
          </a:p>
        </p:txBody>
      </p:sp>
      <p:sp>
        <p:nvSpPr>
          <p:cNvPr id="50201" name="Line 25"/>
          <p:cNvSpPr>
            <a:spLocks noChangeShapeType="1"/>
          </p:cNvSpPr>
          <p:nvPr/>
        </p:nvSpPr>
        <p:spPr bwMode="auto">
          <a:xfrm>
            <a:off x="2438400" y="5215136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50202" name="Line 26"/>
          <p:cNvSpPr>
            <a:spLocks noChangeShapeType="1"/>
          </p:cNvSpPr>
          <p:nvPr/>
        </p:nvSpPr>
        <p:spPr bwMode="auto">
          <a:xfrm>
            <a:off x="3429000" y="5215136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50203" name="Text Box 27"/>
          <p:cNvSpPr txBox="1">
            <a:spLocks noChangeArrowheads="1"/>
          </p:cNvSpPr>
          <p:nvPr/>
        </p:nvSpPr>
        <p:spPr bwMode="auto">
          <a:xfrm>
            <a:off x="1905000" y="6205736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Q</a:t>
            </a:r>
            <a:r>
              <a:rPr lang="en-US" altLang="zh-CN" sz="2400" baseline="-25000">
                <a:latin typeface="Verdana" panose="020B0604030504040204" pitchFamily="34" charset="0"/>
              </a:rPr>
              <a:t>1</a:t>
            </a:r>
            <a:endParaRPr lang="en-US" altLang="zh-CN" sz="2400" baseline="-25000">
              <a:latin typeface="Verdana" panose="020B0604030504040204" pitchFamily="34" charset="0"/>
            </a:endParaRPr>
          </a:p>
        </p:txBody>
      </p:sp>
      <p:sp>
        <p:nvSpPr>
          <p:cNvPr id="50204" name="Text Box 28"/>
          <p:cNvSpPr txBox="1">
            <a:spLocks noChangeArrowheads="1"/>
          </p:cNvSpPr>
          <p:nvPr/>
        </p:nvSpPr>
        <p:spPr bwMode="auto">
          <a:xfrm>
            <a:off x="3352800" y="6205736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Q</a:t>
            </a:r>
            <a:r>
              <a:rPr lang="en-US" altLang="zh-CN" sz="2400" baseline="-25000">
                <a:latin typeface="Verdana" panose="020B0604030504040204" pitchFamily="34" charset="0"/>
              </a:rPr>
              <a:t>2</a:t>
            </a:r>
            <a:endParaRPr lang="en-US" altLang="zh-CN" sz="2400" baseline="-25000">
              <a:latin typeface="Verdana" panose="020B0604030504040204" pitchFamily="34" charset="0"/>
            </a:endParaRPr>
          </a:p>
        </p:txBody>
      </p:sp>
      <p:sp>
        <p:nvSpPr>
          <p:cNvPr id="50205" name="Text Box 29"/>
          <p:cNvSpPr txBox="1">
            <a:spLocks noChangeArrowheads="1"/>
          </p:cNvSpPr>
          <p:nvPr/>
        </p:nvSpPr>
        <p:spPr bwMode="auto">
          <a:xfrm>
            <a:off x="2286000" y="5215136"/>
            <a:ext cx="1371600" cy="396875"/>
          </a:xfrm>
          <a:prstGeom prst="rect">
            <a:avLst/>
          </a:prstGeom>
          <a:gradFill rotWithShape="0">
            <a:gsLst>
              <a:gs pos="0">
                <a:srgbClr val="2F7618"/>
              </a:gs>
              <a:gs pos="50000">
                <a:srgbClr val="66FF33"/>
              </a:gs>
              <a:gs pos="100000">
                <a:srgbClr val="2F7618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rgbClr val="CC3300"/>
                </a:solidFill>
                <a:ea typeface="华文仿宋" panose="02010600040101010101" pitchFamily="2" charset="-122"/>
              </a:rPr>
              <a:t>产品短缺</a:t>
            </a:r>
            <a:endParaRPr lang="zh-CN" altLang="en-US" sz="20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0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0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50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50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0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50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0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7" dur="500"/>
                                        <p:tgtEl>
                                          <p:spTgt spid="50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0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0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0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0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 animBg="1"/>
      <p:bldP spid="50179" grpId="0" autoUpdateAnimBg="0" build="p"/>
      <p:bldP spid="50180" grpId="0" autoUpdateAnimBg="0" build="p"/>
      <p:bldP spid="50187" grpId="0" autoUpdateAnimBg="0"/>
      <p:bldP spid="50188" grpId="0" autoUpdateAnimBg="0"/>
      <p:bldP spid="50192" grpId="0" autoUpdateAnimBg="0"/>
      <p:bldP spid="50199" grpId="0" animBg="1"/>
      <p:bldP spid="50200" grpId="0" autoUpdateAnimBg="0"/>
      <p:bldP spid="50201" grpId="0" animBg="1"/>
      <p:bldP spid="50202" grpId="0" animBg="1"/>
      <p:bldP spid="50203" grpId="0" autoUpdateAnimBg="0"/>
      <p:bldP spid="50204" grpId="0" autoUpdateAnimBg="0"/>
      <p:bldP spid="50205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115695" y="764540"/>
            <a:ext cx="7137400" cy="5183505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200" i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案例：</a:t>
            </a:r>
            <a:r>
              <a:rPr lang="en-US" altLang="zh-CN" sz="3200" i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2024</a:t>
            </a:r>
            <a:r>
              <a:rPr lang="zh-CN" altLang="en-US" sz="3200" i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年欧盟小麦</a:t>
            </a:r>
            <a:endParaRPr lang="zh-CN" altLang="en-US" sz="3200" i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200" i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最低保护价政策与市场过剩</a:t>
            </a:r>
            <a:r>
              <a:rPr lang="en-US" altLang="zh-CN" sz="3200" i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en-US" altLang="zh-CN" sz="3200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lang="en-US" altLang="zh-CN" sz="3200" i="0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3200" i="0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2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r>
              <a:rPr lang="en-US" altLang="zh-CN" sz="2000" b="0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2024</a:t>
            </a:r>
            <a:r>
              <a:rPr lang="zh-CN" altLang="en-US" sz="2000" b="0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年，欧盟为保护农民收入、应对国际粮食价格波动，对小麦实施最低限价政策，规定每吨小麦的收购价不得低于</a:t>
            </a:r>
            <a:r>
              <a:rPr lang="en-US" altLang="zh-CN" sz="2000" b="0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250</a:t>
            </a:r>
            <a:r>
              <a:rPr lang="zh-CN" altLang="en-US" sz="2000" b="0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欧元（高于当时的市场均衡价</a:t>
            </a:r>
            <a:r>
              <a:rPr lang="en-US" altLang="zh-CN" sz="2000" b="0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200</a:t>
            </a:r>
            <a:r>
              <a:rPr lang="zh-CN" altLang="en-US" sz="2000" b="0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欧元）。政策初衷是稳定农业生产，避免农民因价格下跌破产。</a:t>
            </a:r>
            <a:endParaRPr lang="zh-CN" altLang="en-US" sz="2000" b="0" i="0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 algn="l">
              <a:lnSpc>
                <a:spcPct val="150000"/>
              </a:lnSpc>
              <a:spcAft>
                <a:spcPct val="60000"/>
              </a:spcAft>
            </a:pPr>
            <a:endParaRPr lang="zh-CN" altLang="en-US" sz="2000" b="0" i="0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23215" y="548640"/>
            <a:ext cx="8507730" cy="8914130"/>
          </a:xfrm>
          <a:prstGeom prst="rect">
            <a:avLst/>
          </a:prstGeom>
        </p:spPr>
        <p:txBody>
          <a:bodyPr>
            <a:noAutofit/>
          </a:bodyPr>
          <a:p>
            <a:pPr algn="ctr">
              <a:spcAft>
                <a:spcPct val="60000"/>
              </a:spcAft>
            </a:pPr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政策效果分析</a:t>
            </a:r>
            <a:endParaRPr lang="zh-CN" altLang="en-US" sz="28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r>
              <a:rPr lang="zh-CN" altLang="en-US" sz="200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供给过剩</a:t>
            </a:r>
            <a:endParaRPr lang="zh-CN" altLang="en-US" sz="2000"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</a:pPr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最低限价刺激农民扩大种植面积，小麦产量同比增加</a:t>
            </a:r>
            <a:r>
              <a:rPr lang="en-US" altLang="zh-CN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15%</a:t>
            </a:r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。但由于价格高于均衡水平，消费者需求减少（如面粉加工厂转向进口低价小麦），导致市场出现约</a:t>
            </a:r>
            <a:r>
              <a:rPr lang="en-US" altLang="zh-CN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200</a:t>
            </a:r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万吨的过剩供给。</a:t>
            </a:r>
            <a:endParaRPr lang="zh-CN" altLang="en-US" sz="20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r>
              <a:rPr lang="zh-CN" altLang="en-US" sz="200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政府干预成本激增</a:t>
            </a:r>
            <a:endParaRPr lang="zh-CN" altLang="en-US" sz="2000"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</a:pPr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欧盟不得不以保护价收购过剩小麦，财政支出增加</a:t>
            </a:r>
            <a:r>
              <a:rPr lang="en-US" altLang="zh-CN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12</a:t>
            </a:r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亿欧元。部分小麦因存储成本过高被转作生物燃料或低价出口，引发环保组织和贸易伙伴争议</a:t>
            </a:r>
            <a:r>
              <a:rPr lang="zh-CN" altLang="en-US" sz="200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市场扭曲与效率损失</a:t>
            </a:r>
            <a:endParaRPr lang="zh-CN" altLang="en-US" sz="2000"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1" indent="0">
              <a:spcBef>
                <a:spcPct val="0"/>
              </a:spcBef>
              <a:spcAft>
                <a:spcPct val="0"/>
              </a:spcAft>
              <a:buFont typeface="Arial" panose="020B0604020202020204"/>
              <a:buChar char="◦"/>
            </a:pPr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价格信号失灵：农民依赖政策补贴，忽视市场需求变化，持续种植低效益品种。</a:t>
            </a:r>
            <a:endParaRPr lang="zh-CN" altLang="en-US" sz="20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1" indent="0">
              <a:spcBef>
                <a:spcPct val="0"/>
              </a:spcBef>
              <a:spcAft>
                <a:spcPct val="0"/>
              </a:spcAft>
              <a:buFont typeface="Arial" panose="020B0604020202020204"/>
              <a:buChar char="◦"/>
            </a:pPr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黑市交易：部分国家出现小麦走私至非欧盟地区，以规避最低限价管制。</a:t>
            </a:r>
            <a:endParaRPr lang="zh-CN" altLang="en-US" sz="20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1" indent="0">
              <a:spcBef>
                <a:spcPct val="0"/>
              </a:spcBef>
              <a:spcAft>
                <a:spcPct val="0"/>
              </a:spcAft>
              <a:buFont typeface="Arial" panose="020B0604020202020204"/>
              <a:buChar char="◦"/>
            </a:pPr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关联商品涨价：饲料用小麦减少推高玉米价格，畜牧业成本上升。</a:t>
            </a:r>
            <a:endParaRPr lang="zh-CN" altLang="en-US" sz="20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1" indent="0">
              <a:spcBef>
                <a:spcPct val="0"/>
              </a:spcBef>
              <a:spcAft>
                <a:spcPct val="0"/>
              </a:spcAft>
              <a:buFont typeface="Arial" panose="020B0604020202020204"/>
              <a:buNone/>
            </a:pPr>
            <a:r>
              <a:rPr lang="zh-CN" altLang="en-US" sz="2000"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长期影响争议</a:t>
            </a:r>
            <a:endParaRPr lang="zh-CN" altLang="en-US" sz="2000">
              <a:highlight>
                <a:srgbClr val="FFFF00"/>
              </a:highligh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</a:pPr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支持者认为政策保障了粮食安全与农村就业；反对者指出财政不可持续，且扭曲了全球贸易（如非洲国家抱怨欧盟倾销过剩小麦冲击本地市场）。</a:t>
            </a:r>
            <a:endParaRPr lang="zh-CN" altLang="en-US" sz="20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ts val="1050"/>
              </a:lnSpc>
              <a:spcAft>
                <a:spcPts val="700"/>
              </a:spcAft>
            </a:pPr>
            <a:endParaRPr lang="zh-CN" altLang="en-US" sz="2000">
              <a:solidFill>
                <a:srgbClr val="4D6BF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flip="none" rotWithShape="1">
          <a:gsLst>
            <a:gs pos="0">
              <a:srgbClr val="FCFED2"/>
            </a:gs>
            <a:gs pos="64999">
              <a:srgbClr val="F0EBD5"/>
            </a:gs>
            <a:gs pos="100000">
              <a:srgbClr val="D1C39F"/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7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382000" cy="1143000"/>
          </a:xfrm>
          <a:noFill/>
        </p:spPr>
        <p:txBody>
          <a:bodyPr/>
          <a:lstStyle/>
          <a:p>
            <a:pPr algn="ctr"/>
            <a:r>
              <a:rPr lang="zh-CN" altLang="en-US" sz="4000">
                <a:solidFill>
                  <a:srgbClr val="7A0014"/>
                </a:solidFill>
              </a:rPr>
              <a:t>短期中和长期中的租金控制</a:t>
            </a:r>
            <a:endParaRPr lang="zh-CN" altLang="en-US" sz="3600"/>
          </a:p>
        </p:txBody>
      </p:sp>
      <p:sp>
        <p:nvSpPr>
          <p:cNvPr id="1267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6" y="1700808"/>
            <a:ext cx="7391400" cy="4114800"/>
          </a:xfrm>
          <a:noFill/>
        </p:spPr>
        <p:txBody>
          <a:bodyPr/>
          <a:lstStyle/>
          <a:p>
            <a:pPr>
              <a:lnSpc>
                <a:spcPct val="110000"/>
              </a:lnSpc>
              <a:buClr>
                <a:srgbClr val="F09A0E"/>
              </a:buClr>
              <a:buFont typeface="Monotype Sorts" charset="0"/>
              <a:buChar char="u"/>
            </a:pPr>
            <a:r>
              <a:rPr lang="zh-CN" altLang="en-US" sz="3400" b="1" dirty="0">
                <a:solidFill>
                  <a:srgbClr val="474A81"/>
                </a:solidFill>
                <a:latin typeface="+mn-ea"/>
                <a:ea typeface="+mn-ea"/>
              </a:rPr>
              <a:t>租金控制——房东能向房客收取的租金上限。</a:t>
            </a:r>
            <a:endParaRPr lang="en-US" altLang="zh-CN" sz="3400" b="1" dirty="0">
              <a:solidFill>
                <a:srgbClr val="474A81"/>
              </a:solidFill>
              <a:latin typeface="+mn-ea"/>
              <a:ea typeface="+mn-ea"/>
            </a:endParaRPr>
          </a:p>
          <a:p>
            <a:pPr>
              <a:lnSpc>
                <a:spcPct val="110000"/>
              </a:lnSpc>
              <a:buClr>
                <a:srgbClr val="F09A0E"/>
              </a:buClr>
              <a:buFont typeface="Monotype Sorts" charset="0"/>
              <a:buChar char="u"/>
            </a:pPr>
            <a:r>
              <a:rPr lang="zh-CN" altLang="en-US" sz="3400" b="1" dirty="0">
                <a:solidFill>
                  <a:srgbClr val="474A81"/>
                </a:solidFill>
                <a:latin typeface="+mn-ea"/>
                <a:ea typeface="+mn-ea"/>
              </a:rPr>
              <a:t>这一政策的目的是帮助穷人更能租得起住房。</a:t>
            </a:r>
            <a:endParaRPr lang="en-US" altLang="zh-CN" sz="3400" b="1" dirty="0">
              <a:solidFill>
                <a:srgbClr val="474A81"/>
              </a:solidFill>
              <a:latin typeface="+mn-ea"/>
              <a:ea typeface="+mn-ea"/>
            </a:endParaRPr>
          </a:p>
          <a:p>
            <a:pPr>
              <a:lnSpc>
                <a:spcPct val="110000"/>
              </a:lnSpc>
              <a:buClr>
                <a:srgbClr val="F09A0E"/>
              </a:buClr>
              <a:buFont typeface="Monotype Sorts" charset="0"/>
              <a:buChar char="u"/>
            </a:pPr>
            <a:r>
              <a:rPr lang="zh-CN" altLang="en-US" sz="3400" b="1" dirty="0">
                <a:solidFill>
                  <a:srgbClr val="474A81"/>
                </a:solidFill>
                <a:latin typeface="+mn-ea"/>
                <a:ea typeface="+mn-ea"/>
              </a:rPr>
              <a:t>一位经济学家称租金控制是“除了轰炸之外毁灭一个城市的最好方法”。</a:t>
            </a:r>
            <a:endParaRPr lang="en-US" altLang="zh-CN" sz="3400" b="1" dirty="0">
              <a:solidFill>
                <a:srgbClr val="474A81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267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67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67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67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26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6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7715" grpId="0" autoUpdateAnimBg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7781925" cy="4526280"/>
          </a:xfrm>
        </p:spPr>
        <p:txBody>
          <a:bodyPr/>
          <a:p>
            <a:r>
              <a:rPr lang="zh-CN" altLang="en-US" sz="2400">
                <a:solidFill>
                  <a:srgbClr val="FF0000"/>
                </a:solidFill>
              </a:rPr>
              <a:t>案例：</a:t>
            </a:r>
            <a:r>
              <a:rPr lang="en-US" altLang="zh-CN" sz="2400">
                <a:solidFill>
                  <a:srgbClr val="FF0000"/>
                </a:solidFill>
              </a:rPr>
              <a:t>2023</a:t>
            </a:r>
            <a:r>
              <a:rPr lang="zh-CN" altLang="en-US" sz="2400">
                <a:solidFill>
                  <a:srgbClr val="FF0000"/>
                </a:solidFill>
              </a:rPr>
              <a:t>年某市演唱会门票最高限价政策背景：</a:t>
            </a:r>
            <a:endParaRPr lang="zh-CN" altLang="en-US" sz="2400">
              <a:solidFill>
                <a:srgbClr val="FF0000"/>
              </a:solidFill>
            </a:endParaRPr>
          </a:p>
          <a:p>
            <a:endParaRPr lang="zh-CN" altLang="en-US" sz="2400"/>
          </a:p>
          <a:p>
            <a:pPr>
              <a:lnSpc>
                <a:spcPct val="150000"/>
              </a:lnSpc>
            </a:pPr>
            <a:r>
              <a:rPr lang="zh-CN" altLang="en-US" sz="2400"/>
              <a:t>某市政府为防止演唱会门票价格过高，对某热门歌手演唱会门票设置了最高限价</a:t>
            </a:r>
            <a:r>
              <a:rPr lang="en-US" altLang="zh-CN" sz="2400"/>
              <a:t>800</a:t>
            </a:r>
            <a:r>
              <a:rPr lang="zh-CN" altLang="en-US" sz="2400"/>
              <a:t>元</a:t>
            </a:r>
            <a:r>
              <a:rPr lang="en-US" altLang="zh-CN" sz="2400"/>
              <a:t>/</a:t>
            </a:r>
            <a:r>
              <a:rPr lang="zh-CN" altLang="en-US" sz="2400"/>
              <a:t>张（远低于市场均衡价格</a:t>
            </a:r>
            <a:r>
              <a:rPr lang="en-US" altLang="zh-CN" sz="2400"/>
              <a:t>1000</a:t>
            </a:r>
            <a:r>
              <a:rPr lang="zh-CN" altLang="en-US" sz="2400"/>
              <a:t>元</a:t>
            </a:r>
            <a:r>
              <a:rPr lang="en-US" altLang="zh-CN" sz="2400"/>
              <a:t>/</a:t>
            </a:r>
            <a:r>
              <a:rPr lang="zh-CN" altLang="en-US" sz="2400"/>
              <a:t>张）。然而，由于需求远超供给，导致大量观众无法通过正规渠道购票，转而通过黄牛黑市以</a:t>
            </a:r>
            <a:r>
              <a:rPr lang="en-US" altLang="zh-CN" sz="2400"/>
              <a:t>1500</a:t>
            </a:r>
            <a:r>
              <a:rPr lang="zh-CN" altLang="en-US" sz="2400"/>
              <a:t>元以上的价格购买。</a:t>
            </a:r>
            <a:endParaRPr lang="zh-CN" alt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1" dirty="0">
                <a:solidFill>
                  <a:srgbClr val="C00000"/>
                </a:solidFill>
              </a:rPr>
              <a:t>教学目标</a:t>
            </a:r>
            <a:endParaRPr lang="en-US" altLang="zh-CN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、了解均衡价格和均衡数量的决定因素</a:t>
            </a:r>
            <a:endParaRPr lang="en-US" altLang="zh-CN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    2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、掌握均衡价格和均衡数量的变动</a:t>
            </a:r>
            <a:endParaRPr lang="en-US" altLang="zh-CN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solidFill>
                  <a:srgbClr val="C00000"/>
                </a:solidFill>
              </a:rPr>
              <a:t>重点：</a:t>
            </a:r>
            <a:endParaRPr lang="en-US" altLang="zh-CN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CN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均衡价格和均衡数量的变动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115" y="836295"/>
            <a:ext cx="8229600" cy="4525963"/>
          </a:xfrm>
        </p:spPr>
        <p:txBody>
          <a:bodyPr/>
          <a:p>
            <a:pPr>
              <a:buFont typeface="Wingdings" panose="05000000000000000000" charset="0"/>
              <a:buChar char="Ø"/>
            </a:pPr>
            <a:r>
              <a:rPr lang="zh-CN" altLang="en-US" sz="2000">
                <a:highlight>
                  <a:srgbClr val="FFFF00"/>
                </a:highlight>
              </a:rPr>
              <a:t>最高限价低于均衡价格导致短缺</a:t>
            </a:r>
            <a:endParaRPr lang="zh-CN" altLang="en-US" sz="2000">
              <a:highlight>
                <a:srgbClr val="FFFF00"/>
              </a:highlight>
            </a:endParaRPr>
          </a:p>
          <a:p>
            <a:pPr>
              <a:buFont typeface="Wingdings" panose="05000000000000000000" charset="0"/>
              <a:buChar char="Ø"/>
            </a:pPr>
            <a:r>
              <a:rPr lang="zh-CN" altLang="en-US" sz="2000"/>
              <a:t>根据供求理论，当政府设定的最高限价（</a:t>
            </a:r>
            <a:r>
              <a:rPr lang="en-US" altLang="zh-CN" sz="2000"/>
              <a:t>800</a:t>
            </a:r>
            <a:r>
              <a:rPr lang="zh-CN" altLang="en-US" sz="2000"/>
              <a:t>元）低于市场自发形成的均衡价格（</a:t>
            </a:r>
            <a:r>
              <a:rPr lang="en-US" altLang="zh-CN" sz="2000"/>
              <a:t>1000</a:t>
            </a:r>
            <a:r>
              <a:rPr lang="zh-CN" altLang="en-US" sz="2000"/>
              <a:t>元）时，供给量（如</a:t>
            </a:r>
            <a:r>
              <a:rPr lang="en-US" altLang="zh-CN" sz="2000"/>
              <a:t>2</a:t>
            </a:r>
            <a:r>
              <a:rPr lang="zh-CN" altLang="en-US" sz="2000"/>
              <a:t>万张票）会小于需求量（如</a:t>
            </a:r>
            <a:r>
              <a:rPr lang="en-US" altLang="zh-CN" sz="2000"/>
              <a:t>5</a:t>
            </a:r>
            <a:r>
              <a:rPr lang="zh-CN" altLang="en-US" sz="2000"/>
              <a:t>万张票），导致市场短缺（</a:t>
            </a:r>
            <a:r>
              <a:rPr lang="en-US" altLang="zh-CN" sz="2000"/>
              <a:t>3</a:t>
            </a:r>
            <a:r>
              <a:rPr lang="zh-CN" altLang="en-US" sz="2000"/>
              <a:t>万张票）</a:t>
            </a:r>
            <a:endParaRPr lang="en-US" altLang="zh-CN" sz="2000"/>
          </a:p>
          <a:p>
            <a:pPr>
              <a:buFont typeface="Wingdings" panose="05000000000000000000" charset="0"/>
              <a:buChar char="Ø"/>
            </a:pPr>
            <a:r>
              <a:rPr lang="zh-CN" altLang="en-US" sz="2000">
                <a:highlight>
                  <a:srgbClr val="FFFF00"/>
                </a:highlight>
              </a:rPr>
              <a:t>资源配置效率下降与无谓损失</a:t>
            </a:r>
            <a:endParaRPr lang="zh-CN" altLang="en-US" sz="2000">
              <a:highlight>
                <a:srgbClr val="FFFF00"/>
              </a:highlight>
            </a:endParaRPr>
          </a:p>
          <a:p>
            <a:pPr>
              <a:buFont typeface="Wingdings" panose="05000000000000000000" charset="0"/>
              <a:buChar char="Ø"/>
            </a:pPr>
            <a:r>
              <a:rPr lang="zh-CN" altLang="en-US" sz="2000"/>
              <a:t>最高限价扭曲了市场价格信号，导致资源无法通过价格机制有效分配。例如，部分真正愿意支付高价的观众被排除在外，而黄牛通过黑市交易获取超额利润，产生无谓损失</a:t>
            </a:r>
            <a:endParaRPr lang="en-US" altLang="zh-CN" sz="2000"/>
          </a:p>
          <a:p>
            <a:pPr>
              <a:buFont typeface="Wingdings" panose="05000000000000000000" charset="0"/>
              <a:buChar char="Ø"/>
            </a:pPr>
            <a:r>
              <a:rPr lang="zh-CN" altLang="en-US" sz="2000">
                <a:highlight>
                  <a:srgbClr val="FFFF00"/>
                </a:highlight>
              </a:rPr>
              <a:t>黑市交易与道德风险</a:t>
            </a:r>
            <a:endParaRPr lang="zh-CN" altLang="en-US" sz="2000">
              <a:highlight>
                <a:srgbClr val="FFFF00"/>
              </a:highlight>
            </a:endParaRPr>
          </a:p>
          <a:p>
            <a:pPr>
              <a:buFont typeface="Wingdings" panose="05000000000000000000" charset="0"/>
              <a:buChar char="Ø"/>
            </a:pPr>
            <a:r>
              <a:rPr lang="zh-CN" altLang="en-US" sz="2000"/>
              <a:t>短缺催生了黄牛市场，消费者被迫支付高价，违反政府政策的初衷。这种现象体现了信息不对称下的道德风险</a:t>
            </a:r>
            <a:r>
              <a:rPr lang="en-US" altLang="zh-CN" sz="2000"/>
              <a:t>——</a:t>
            </a:r>
            <a:r>
              <a:rPr lang="zh-CN" altLang="en-US" sz="2000"/>
              <a:t>黄牛利用限价政策套利，消费者则因需求未被满足转向非法渠道。</a:t>
            </a:r>
            <a:endParaRPr lang="zh-CN" altLang="en-US" sz="2000"/>
          </a:p>
          <a:p>
            <a:pPr>
              <a:buFont typeface="Wingdings" panose="05000000000000000000" charset="0"/>
              <a:buChar char="Ø"/>
            </a:pPr>
            <a:r>
              <a:rPr lang="zh-CN" altLang="en-US" sz="2000">
                <a:highlight>
                  <a:srgbClr val="FFFF00"/>
                </a:highlight>
              </a:rPr>
              <a:t>政策替代方案</a:t>
            </a:r>
            <a:endParaRPr lang="zh-CN" altLang="en-US" sz="2000">
              <a:highlight>
                <a:srgbClr val="FFFF00"/>
              </a:highlight>
            </a:endParaRPr>
          </a:p>
          <a:p>
            <a:pPr>
              <a:buFont typeface="Wingdings" panose="05000000000000000000" charset="0"/>
              <a:buChar char="Ø"/>
            </a:pPr>
            <a:r>
              <a:rPr lang="zh-CN" altLang="en-US" sz="2000"/>
              <a:t>政府可采取动态定价（如分时段票价）或实名制购票来缓解短缺问题，而非简单限价。例如，韩国曾通过实名制有效遏制演唱会黄牛票问题</a:t>
            </a:r>
            <a:endParaRPr lang="zh-CN" altLang="en-US" sz="20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2132856"/>
            <a:ext cx="6408712" cy="1569660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dirty="0">
                <a:solidFill>
                  <a:srgbClr val="0000FF"/>
                </a:solidFill>
              </a:rPr>
              <a:t>均衡价格和均衡数量的决定因素</a:t>
            </a:r>
            <a:endParaRPr lang="en-US" altLang="zh-CN" sz="3200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3200" dirty="0">
                <a:solidFill>
                  <a:srgbClr val="0000FF"/>
                </a:solidFill>
              </a:rPr>
              <a:t>均衡价格和均衡数量的变动</a:t>
            </a:r>
            <a:endParaRPr lang="en-US" altLang="zh-CN" sz="3200" dirty="0">
              <a:solidFill>
                <a:srgbClr val="0000FF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3203848" y="548680"/>
            <a:ext cx="2016224" cy="792088"/>
          </a:xfrm>
          <a:prstGeom prst="rect">
            <a:avLst/>
          </a:prstGeom>
          <a:blipFill>
            <a:blip r:embed="rId1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>
                <a:solidFill>
                  <a:srgbClr val="C00000"/>
                </a:solidFill>
              </a:rPr>
              <a:t>总   结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509258"/>
            <a:ext cx="7056784" cy="1985159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zh-CN" kern="100" dirty="0"/>
          </a:p>
          <a:p>
            <a:pPr>
              <a:lnSpc>
                <a:spcPct val="150000"/>
              </a:lnSpc>
            </a:pPr>
            <a:r>
              <a:rPr lang="zh-CN" altLang="en-US" sz="3200" kern="100" dirty="0">
                <a:solidFill>
                  <a:srgbClr val="0000FF"/>
                </a:solidFill>
              </a:rPr>
              <a:t>请分析现阶段某一产品影响均衡价格的变动因素有哪些？</a:t>
            </a:r>
            <a:endParaRPr lang="en-US" altLang="zh-CN" kern="100" dirty="0"/>
          </a:p>
        </p:txBody>
      </p:sp>
      <p:sp>
        <p:nvSpPr>
          <p:cNvPr id="4" name="椭圆 3"/>
          <p:cNvSpPr/>
          <p:nvPr/>
        </p:nvSpPr>
        <p:spPr>
          <a:xfrm>
            <a:off x="3779912" y="476672"/>
            <a:ext cx="2376264" cy="792088"/>
          </a:xfrm>
          <a:prstGeom prst="ellipse">
            <a:avLst/>
          </a:prstGeom>
          <a:blipFill>
            <a:blip r:embed="rId1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>
                <a:solidFill>
                  <a:srgbClr val="FF0000"/>
                </a:solidFill>
              </a:rPr>
              <a:t>作  业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WordArt 2"/>
          <p:cNvSpPr>
            <a:spLocks noChangeArrowheads="1" noChangeShapeType="1" noTextEdit="1"/>
          </p:cNvSpPr>
          <p:nvPr/>
        </p:nvSpPr>
        <p:spPr bwMode="auto">
          <a:xfrm>
            <a:off x="2786063" y="339725"/>
            <a:ext cx="5797550" cy="4413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4000" b="1" spc="800" dirty="0">
                <a:effectLst>
                  <a:prstShdw prst="shdw17" dist="17961" dir="13500000">
                    <a:srgbClr val="999999"/>
                  </a:prstShdw>
                </a:effectLst>
                <a:latin typeface="华文新魏" panose="02010800040101010101" charset="-122"/>
                <a:ea typeface="华文新魏" panose="02010800040101010101" charset="-122"/>
              </a:rPr>
              <a:t>任务二 经济跷跷板：均衡价格</a:t>
            </a:r>
            <a:endParaRPr lang="zh-CN" altLang="en-US" sz="4000" b="1" spc="800" dirty="0">
              <a:effectLst>
                <a:prstShdw prst="shdw17" dist="17961" dir="13500000">
                  <a:srgbClr val="999999"/>
                </a:prstShdw>
              </a:effectLst>
              <a:latin typeface="华文新魏" panose="02010800040101010101" charset="-122"/>
              <a:ea typeface="华文新魏" panose="02010800040101010101" charset="-122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755576" y="1340768"/>
            <a:ext cx="7776864" cy="489364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</p:spPr>
        <p:txBody>
          <a:bodyPr wrap="square">
            <a:spAutoFit/>
          </a:bodyPr>
          <a:lstStyle/>
          <a:p>
            <a:pPr indent="457200">
              <a:lnSpc>
                <a:spcPct val="120000"/>
              </a:lnSpc>
              <a:buFontTx/>
              <a:buNone/>
              <a:defRPr/>
            </a:pPr>
            <a:r>
              <a:rPr lang="zh-CN" altLang="en-US" sz="2000" dirty="0">
                <a:solidFill>
                  <a:schemeClr val="tx1"/>
                </a:solidFill>
                <a:latin typeface="黑体" panose="02010609060101010101" pitchFamily="49" charset="-122"/>
                <a:sym typeface="宋体" panose="02010600030101010101" pitchFamily="2" charset="-122"/>
              </a:rPr>
              <a:t>近</a:t>
            </a:r>
            <a:r>
              <a:rPr lang="en-US" altLang="zh-CN" sz="2000" dirty="0">
                <a:solidFill>
                  <a:schemeClr val="tx1"/>
                </a:solidFill>
                <a:latin typeface="黑体" panose="02010609060101010101" pitchFamily="49" charset="-122"/>
                <a:sym typeface="宋体" panose="02010600030101010101" pitchFamily="2" charset="-122"/>
              </a:rPr>
              <a:t>20</a:t>
            </a:r>
            <a:r>
              <a:rPr lang="zh-CN" altLang="en-US" sz="2000" dirty="0">
                <a:solidFill>
                  <a:schemeClr val="tx1"/>
                </a:solidFill>
                <a:latin typeface="黑体" panose="02010609060101010101" pitchFamily="49" charset="-122"/>
                <a:sym typeface="宋体" panose="02010600030101010101" pitchFamily="2" charset="-122"/>
              </a:rPr>
              <a:t>多年的中国季节性大迁徙</a:t>
            </a:r>
            <a:r>
              <a:rPr lang="en-US" altLang="zh-CN" sz="2000" dirty="0">
                <a:solidFill>
                  <a:schemeClr val="tx1"/>
                </a:solidFill>
                <a:latin typeface="黑体" panose="02010609060101010101" pitchFamily="49" charset="-122"/>
                <a:sym typeface="宋体" panose="02010600030101010101" pitchFamily="2" charset="-122"/>
              </a:rPr>
              <a:t>——</a:t>
            </a:r>
            <a:r>
              <a:rPr lang="zh-CN" altLang="en-US" sz="2000" dirty="0">
                <a:solidFill>
                  <a:schemeClr val="tx1"/>
                </a:solidFill>
                <a:latin typeface="黑体" panose="02010609060101010101" pitchFamily="49" charset="-122"/>
                <a:sym typeface="宋体" panose="02010600030101010101" pitchFamily="2" charset="-122"/>
              </a:rPr>
              <a:t>春运，已成为中国特色。春运市场提供了世界上罕见的爆发性最大的商机。国家铁道部为了缓解春运的高峰，在春运期间将火车票的价格提高。有关人士解释，涨价是为了削峰平谷，以达到均衡运输的目的。但事实上，涨价后铁路运输并没有减少乘客，达到均衡运输的目的。因为，对于中国大多数老百姓而言，出门坐火车是首选交通工具，无论火车票价格涨与不涨，该回家的还得回家。涨价根本无法削峰平谷，只能是让铁路部门大赚一笔。根据北京一家报纸报道，</a:t>
            </a:r>
            <a:r>
              <a:rPr lang="en-US" altLang="zh-CN" sz="2000" dirty="0">
                <a:solidFill>
                  <a:schemeClr val="tx1"/>
                </a:solidFill>
                <a:latin typeface="黑体" panose="02010609060101010101" pitchFamily="49" charset="-122"/>
                <a:sym typeface="宋体" panose="02010600030101010101" pitchFamily="2" charset="-122"/>
              </a:rPr>
              <a:t>2011</a:t>
            </a:r>
            <a:r>
              <a:rPr lang="zh-CN" altLang="en-US" sz="2000" dirty="0">
                <a:solidFill>
                  <a:schemeClr val="tx1"/>
                </a:solidFill>
                <a:latin typeface="黑体" panose="02010609060101010101" pitchFamily="49" charset="-122"/>
                <a:sym typeface="宋体" panose="02010600030101010101" pitchFamily="2" charset="-122"/>
              </a:rPr>
              <a:t>年春节前</a:t>
            </a:r>
            <a:r>
              <a:rPr lang="en-US" altLang="zh-CN" sz="2000" dirty="0">
                <a:solidFill>
                  <a:schemeClr val="tx1"/>
                </a:solidFill>
                <a:latin typeface="黑体" panose="02010609060101010101" pitchFamily="49" charset="-122"/>
                <a:sym typeface="宋体" panose="02010600030101010101" pitchFamily="2" charset="-122"/>
              </a:rPr>
              <a:t>15</a:t>
            </a:r>
            <a:r>
              <a:rPr lang="zh-CN" altLang="en-US" sz="2000" dirty="0">
                <a:solidFill>
                  <a:schemeClr val="tx1"/>
                </a:solidFill>
                <a:latin typeface="黑体" panose="02010609060101010101" pitchFamily="49" charset="-122"/>
                <a:sym typeface="宋体" panose="02010600030101010101" pitchFamily="2" charset="-122"/>
              </a:rPr>
              <a:t>天，北京西站和北京东站客票收入增长了</a:t>
            </a:r>
            <a:r>
              <a:rPr lang="en-US" altLang="zh-CN" sz="2000" dirty="0">
                <a:solidFill>
                  <a:schemeClr val="tx1"/>
                </a:solidFill>
                <a:latin typeface="黑体" panose="02010609060101010101" pitchFamily="49" charset="-122"/>
                <a:sym typeface="宋体" panose="02010600030101010101" pitchFamily="2" charset="-122"/>
              </a:rPr>
              <a:t>50%</a:t>
            </a:r>
            <a:r>
              <a:rPr lang="zh-CN" altLang="en-US" sz="2000" dirty="0">
                <a:solidFill>
                  <a:schemeClr val="tx1"/>
                </a:solidFill>
                <a:latin typeface="黑体" panose="02010609060101010101" pitchFamily="49" charset="-122"/>
                <a:sym typeface="宋体" panose="02010600030101010101" pitchFamily="2" charset="-122"/>
              </a:rPr>
              <a:t>，收入近</a:t>
            </a:r>
            <a:r>
              <a:rPr lang="en-US" altLang="zh-CN" sz="2000" dirty="0">
                <a:solidFill>
                  <a:schemeClr val="tx1"/>
                </a:solidFill>
                <a:latin typeface="黑体" panose="02010609060101010101" pitchFamily="49" charset="-122"/>
                <a:sym typeface="宋体" panose="02010600030101010101" pitchFamily="2" charset="-122"/>
              </a:rPr>
              <a:t>3</a:t>
            </a:r>
            <a:r>
              <a:rPr lang="zh-CN" altLang="en-US" sz="2000" dirty="0">
                <a:solidFill>
                  <a:schemeClr val="tx1"/>
                </a:solidFill>
                <a:latin typeface="黑体" panose="02010609060101010101" pitchFamily="49" charset="-122"/>
                <a:sym typeface="宋体" panose="02010600030101010101" pitchFamily="2" charset="-122"/>
              </a:rPr>
              <a:t>亿。春节给铁路部门送了一个极为厚重的大礼包，有舆论指出，这是“垄断行业大发横财”。</a:t>
            </a:r>
            <a:endParaRPr lang="zh-CN" altLang="en-US" sz="2000" dirty="0">
              <a:solidFill>
                <a:schemeClr val="tx1"/>
              </a:solidFill>
              <a:latin typeface="黑体" panose="02010609060101010101" pitchFamily="49" charset="-122"/>
              <a:sym typeface="宋体" panose="02010600030101010101" pitchFamily="2" charset="-122"/>
            </a:endParaRPr>
          </a:p>
          <a:p>
            <a:pPr indent="457200">
              <a:lnSpc>
                <a:spcPct val="120000"/>
              </a:lnSpc>
              <a:buFontTx/>
              <a:buNone/>
              <a:defRPr/>
            </a:pPr>
            <a:r>
              <a:rPr lang="zh-CN" altLang="en-US" sz="2000" dirty="0">
                <a:solidFill>
                  <a:schemeClr val="tx1"/>
                </a:solidFill>
                <a:latin typeface="黑体" panose="02010609060101010101" pitchFamily="49" charset="-122"/>
                <a:sym typeface="宋体" panose="02010600030101010101" pitchFamily="2" charset="-122"/>
              </a:rPr>
              <a:t>讨论：从经济学的观点分析火车票涨价没有达到均衡</a:t>
            </a:r>
            <a:endParaRPr lang="en-US" altLang="zh-CN" sz="2000" dirty="0">
              <a:solidFill>
                <a:schemeClr val="tx1"/>
              </a:solidFill>
              <a:latin typeface="黑体" panose="02010609060101010101" pitchFamily="49" charset="-122"/>
              <a:sym typeface="宋体" panose="02010600030101010101" pitchFamily="2" charset="-122"/>
            </a:endParaRPr>
          </a:p>
          <a:p>
            <a:pPr>
              <a:lnSpc>
                <a:spcPct val="120000"/>
              </a:lnSpc>
              <a:buFontTx/>
              <a:buNone/>
              <a:defRPr/>
            </a:pPr>
            <a:r>
              <a:rPr lang="zh-CN" altLang="en-US" sz="2000" dirty="0">
                <a:solidFill>
                  <a:schemeClr val="tx1"/>
                </a:solidFill>
                <a:latin typeface="黑体" panose="02010609060101010101" pitchFamily="49" charset="-122"/>
                <a:sym typeface="宋体" panose="02010600030101010101" pitchFamily="2" charset="-122"/>
              </a:rPr>
              <a:t>运输目的的原因。</a:t>
            </a:r>
            <a:endParaRPr lang="zh-CN" altLang="en-US" sz="2400" dirty="0">
              <a:solidFill>
                <a:srgbClr val="00FF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黑体" panose="02010609060101010101" pitchFamily="49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ldLvl="0" animBg="1"/>
      <p:bldP spid="8196" grpId="1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/>
          <p:nvPr/>
        </p:nvSpPr>
        <p:spPr>
          <a:xfrm>
            <a:off x="1042987" y="1196340"/>
            <a:ext cx="6797675" cy="4407535"/>
          </a:xfrm>
          <a:prstGeom prst="rect">
            <a:avLst/>
          </a:prstGeom>
          <a:noFill/>
          <a:ln w="28575" cmpd="sng">
            <a:solidFill>
              <a:srgbClr val="FF0000"/>
            </a:solidFill>
            <a:prstDash val="solid"/>
            <a:miter/>
          </a:ln>
        </p:spPr>
        <p:txBody>
          <a:bodyPr>
            <a:spAutoFit/>
            <a:scene3d>
              <a:camera prst="orthographicFront"/>
              <a:lightRig rig="threePt" dir="t"/>
            </a:scene3d>
          </a:bodyPr>
          <a:lstStyle/>
          <a:p>
            <a:pPr indent="457200">
              <a:lnSpc>
                <a:spcPct val="130000"/>
              </a:lnSpc>
            </a:pPr>
            <a:r>
              <a:rPr lang="zh-CN" altLang="en-US" sz="24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cs typeface="+mn-ea"/>
                <a:sym typeface="宋体" panose="02010600030101010101" pitchFamily="2" charset="-122"/>
              </a:rPr>
              <a:t>涨价原本是为了控制需求，但由于过年回家几乎成了中国人的“必需品”，火车票价格的上涨并不能有效地减少其市场需求量。由于垄断的存在，无法营造完全竞争的市场，实际的市场价格并不能回复到均衡价格水平。这就说明了均衡价格的形成需要完全竞争。</a:t>
            </a:r>
            <a:endParaRPr lang="zh-CN" altLang="en-US" sz="2400" noProof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sym typeface="宋体" panose="02010600030101010101" pitchFamily="2" charset="-122"/>
            </a:endParaRPr>
          </a:p>
          <a:p>
            <a:pPr indent="457200">
              <a:lnSpc>
                <a:spcPct val="130000"/>
              </a:lnSpc>
            </a:pPr>
            <a:r>
              <a:rPr lang="zh-CN" altLang="en-US" sz="240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cs typeface="+mn-ea"/>
                <a:sym typeface="宋体" panose="02010600030101010101" pitchFamily="2" charset="-122"/>
              </a:rPr>
              <a:t>需求和供给就像跷跷板的两头，那么如何保证跷跷板的平衡呢？学习完模块二，上述问题就能迎刃而解了。</a:t>
            </a:r>
            <a:endParaRPr lang="zh-CN" altLang="en-US" sz="2400" noProof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cs typeface="+mn-ea"/>
              <a:sym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ldLvl="0"/>
      <p:bldP spid="9219" grpId="1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041377" y="332656"/>
            <a:ext cx="2898775" cy="52035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/>
          <a:lstStyle/>
          <a:p>
            <a:pPr algn="ctr"/>
            <a:r>
              <a:rPr lang="zh-CN" altLang="en-US" sz="2800" b="1" dirty="0">
                <a:solidFill>
                  <a:srgbClr val="0000FF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均衡价格</a:t>
            </a:r>
            <a:endParaRPr lang="zh-CN" altLang="en-US" sz="2800" b="1" dirty="0">
              <a:solidFill>
                <a:srgbClr val="0000FF"/>
              </a:solidFill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395288" y="1189038"/>
            <a:ext cx="8367712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zh-CN" altLang="en-US" sz="2800" b="1" dirty="0">
                <a:latin typeface="Arial" panose="020B0604020202020204" pitchFamily="34" charset="0"/>
                <a:ea typeface="华文仿宋" panose="02010600040101010101" pitchFamily="2" charset="-122"/>
              </a:rPr>
              <a:t>一、均衡价格（</a:t>
            </a:r>
            <a:r>
              <a:rPr lang="en-US" altLang="zh-CN" sz="2800" b="1" dirty="0">
                <a:latin typeface="Arial" panose="020B0604020202020204" pitchFamily="34" charset="0"/>
                <a:ea typeface="华文仿宋" panose="02010600040101010101" pitchFamily="2" charset="-122"/>
              </a:rPr>
              <a:t>equilibrium price</a:t>
            </a:r>
            <a:r>
              <a:rPr lang="zh-CN" altLang="en-US" sz="2800" b="1" dirty="0">
                <a:latin typeface="Arial" panose="020B0604020202020204" pitchFamily="34" charset="0"/>
                <a:ea typeface="华文仿宋" panose="02010600040101010101" pitchFamily="2" charset="-122"/>
              </a:rPr>
              <a:t>）的含义</a:t>
            </a:r>
            <a:endParaRPr lang="zh-CN" altLang="en-US" sz="2800" b="1" dirty="0">
              <a:latin typeface="Arial" panose="020B0604020202020204" pitchFamily="34" charset="0"/>
              <a:ea typeface="华文仿宋" panose="02010600040101010101" pitchFamily="2" charset="-12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zh-CN" sz="2800" b="1" dirty="0">
                <a:solidFill>
                  <a:srgbClr val="CC3300"/>
                </a:solidFill>
                <a:latin typeface="Arial" panose="020B0604020202020204" pitchFamily="34" charset="0"/>
                <a:ea typeface="华文仿宋" panose="02010600040101010101" pitchFamily="2" charset="-122"/>
              </a:rPr>
              <a:t>——</a:t>
            </a:r>
            <a:r>
              <a:rPr lang="zh-CN" altLang="en-US" sz="2800" b="1" dirty="0">
                <a:solidFill>
                  <a:srgbClr val="CC3300"/>
                </a:solidFill>
                <a:latin typeface="Arial" panose="020B0604020202020204" pitchFamily="34" charset="0"/>
                <a:ea typeface="华文仿宋" panose="02010600040101010101" pitchFamily="2" charset="-122"/>
              </a:rPr>
              <a:t>是指该种商品的</a:t>
            </a:r>
            <a:r>
              <a:rPr lang="zh-CN" altLang="en-US" sz="2800" b="1" dirty="0">
                <a:solidFill>
                  <a:srgbClr val="CC3300"/>
                </a:solidFill>
                <a:highlight>
                  <a:srgbClr val="FFFF00"/>
                </a:highlight>
                <a:latin typeface="Arial" panose="020B0604020202020204" pitchFamily="34" charset="0"/>
                <a:ea typeface="华文仿宋" panose="02010600040101010101" pitchFamily="2" charset="-122"/>
              </a:rPr>
              <a:t>市场需求量和市场供给量相等</a:t>
            </a:r>
            <a:r>
              <a:rPr lang="zh-CN" altLang="en-US" sz="2800" b="1" dirty="0">
                <a:solidFill>
                  <a:srgbClr val="CC3300"/>
                </a:solidFill>
                <a:latin typeface="Arial" panose="020B0604020202020204" pitchFamily="34" charset="0"/>
                <a:ea typeface="华文仿宋" panose="02010600040101010101" pitchFamily="2" charset="-122"/>
              </a:rPr>
              <a:t>时候的价格。</a:t>
            </a:r>
            <a:endParaRPr lang="zh-CN" altLang="en-US" sz="2800" b="1" dirty="0">
              <a:solidFill>
                <a:srgbClr val="CC3300"/>
              </a:solidFill>
              <a:latin typeface="Arial" panose="020B0604020202020204" pitchFamily="34" charset="0"/>
              <a:ea typeface="华文仿宋" panose="02010600040101010101" pitchFamily="2" charset="-122"/>
            </a:endParaRP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468313" y="2492375"/>
            <a:ext cx="4175125" cy="3313113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2" name="Group 5"/>
          <p:cNvGrpSpPr/>
          <p:nvPr/>
        </p:nvGrpSpPr>
        <p:grpSpPr bwMode="auto">
          <a:xfrm>
            <a:off x="900113" y="2708275"/>
            <a:ext cx="3167062" cy="2520950"/>
            <a:chOff x="0" y="0"/>
            <a:chExt cx="3600" cy="2928"/>
          </a:xfrm>
        </p:grpSpPr>
        <p:sp>
          <p:nvSpPr>
            <p:cNvPr id="38938" name="Line 6"/>
            <p:cNvSpPr>
              <a:spLocks noChangeShapeType="1"/>
            </p:cNvSpPr>
            <p:nvPr/>
          </p:nvSpPr>
          <p:spPr bwMode="auto">
            <a:xfrm flipV="1">
              <a:off x="0" y="0"/>
              <a:ext cx="0" cy="2928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38939" name="Line 7"/>
            <p:cNvSpPr>
              <a:spLocks noChangeShapeType="1"/>
            </p:cNvSpPr>
            <p:nvPr/>
          </p:nvSpPr>
          <p:spPr bwMode="auto">
            <a:xfrm>
              <a:off x="0" y="2928"/>
              <a:ext cx="3600" cy="0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</p:grpSp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4067175" y="5141913"/>
            <a:ext cx="685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800">
                <a:latin typeface="Arial" panose="020B0604020202020204" pitchFamily="34" charset="0"/>
              </a:rPr>
              <a:t>Q</a:t>
            </a:r>
            <a:endParaRPr lang="en-US" altLang="zh-CN" sz="2800">
              <a:latin typeface="Arial" panose="020B0604020202020204" pitchFamily="34" charset="0"/>
            </a:endParaRPr>
          </a:p>
        </p:txBody>
      </p:sp>
      <p:sp>
        <p:nvSpPr>
          <p:cNvPr id="43017" name="Rectangle 9"/>
          <p:cNvSpPr>
            <a:spLocks noChangeArrowheads="1"/>
          </p:cNvSpPr>
          <p:nvPr/>
        </p:nvSpPr>
        <p:spPr bwMode="auto">
          <a:xfrm>
            <a:off x="468313" y="2417763"/>
            <a:ext cx="431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800" b="1"/>
              <a:t>P</a:t>
            </a:r>
            <a:endParaRPr lang="en-US" altLang="zh-CN" sz="2800" b="1"/>
          </a:p>
        </p:txBody>
      </p:sp>
      <p:sp>
        <p:nvSpPr>
          <p:cNvPr id="43018" name="Rectangle 10"/>
          <p:cNvSpPr>
            <a:spLocks noChangeArrowheads="1"/>
          </p:cNvSpPr>
          <p:nvPr/>
        </p:nvSpPr>
        <p:spPr bwMode="auto">
          <a:xfrm>
            <a:off x="539750" y="5154613"/>
            <a:ext cx="431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800" b="1">
                <a:solidFill>
                  <a:schemeClr val="tx2"/>
                </a:solidFill>
              </a:rPr>
              <a:t>0</a:t>
            </a:r>
            <a:endParaRPr lang="en-US" altLang="zh-CN" sz="2800" b="1">
              <a:solidFill>
                <a:schemeClr val="tx2"/>
              </a:solidFill>
            </a:endParaRPr>
          </a:p>
        </p:txBody>
      </p:sp>
      <p:sp>
        <p:nvSpPr>
          <p:cNvPr id="43019" name="Rectangle 11"/>
          <p:cNvSpPr>
            <a:spLocks noChangeArrowheads="1"/>
          </p:cNvSpPr>
          <p:nvPr/>
        </p:nvSpPr>
        <p:spPr bwMode="auto">
          <a:xfrm>
            <a:off x="3165475" y="456565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800">
                <a:solidFill>
                  <a:srgbClr val="FF5050"/>
                </a:solidFill>
                <a:latin typeface="Arial" panose="020B0604020202020204" pitchFamily="34" charset="0"/>
              </a:rPr>
              <a:t>D</a:t>
            </a:r>
            <a:endParaRPr lang="en-US" altLang="zh-CN" sz="2800" baseline="30000">
              <a:solidFill>
                <a:srgbClr val="FF5050"/>
              </a:solidFill>
              <a:latin typeface="Arial" panose="020B0604020202020204" pitchFamily="34" charset="0"/>
            </a:endParaRPr>
          </a:p>
        </p:txBody>
      </p:sp>
      <p:sp>
        <p:nvSpPr>
          <p:cNvPr id="43020" name="Line 12"/>
          <p:cNvSpPr>
            <a:spLocks noChangeShapeType="1"/>
          </p:cNvSpPr>
          <p:nvPr/>
        </p:nvSpPr>
        <p:spPr bwMode="auto">
          <a:xfrm>
            <a:off x="1095375" y="3111500"/>
            <a:ext cx="2108200" cy="1612900"/>
          </a:xfrm>
          <a:prstGeom prst="line">
            <a:avLst/>
          </a:prstGeom>
          <a:noFill/>
          <a:ln w="31750" cap="sq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43021" name="Line 13"/>
          <p:cNvSpPr>
            <a:spLocks noChangeShapeType="1"/>
          </p:cNvSpPr>
          <p:nvPr/>
        </p:nvSpPr>
        <p:spPr bwMode="auto">
          <a:xfrm flipV="1">
            <a:off x="1331913" y="3017838"/>
            <a:ext cx="190500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43022" name="Text Box 14"/>
          <p:cNvSpPr txBox="1">
            <a:spLocks noChangeArrowheads="1"/>
          </p:cNvSpPr>
          <p:nvPr/>
        </p:nvSpPr>
        <p:spPr bwMode="auto">
          <a:xfrm>
            <a:off x="3160713" y="263683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S</a:t>
            </a:r>
            <a:endParaRPr lang="en-US" altLang="zh-CN" sz="2400">
              <a:latin typeface="Verdana" panose="020B0604030504040204" pitchFamily="34" charset="0"/>
            </a:endParaRPr>
          </a:p>
        </p:txBody>
      </p:sp>
      <p:sp>
        <p:nvSpPr>
          <p:cNvPr id="43023" name="Rectangle 15"/>
          <p:cNvSpPr>
            <a:spLocks noChangeArrowheads="1"/>
          </p:cNvSpPr>
          <p:nvPr/>
        </p:nvSpPr>
        <p:spPr bwMode="auto">
          <a:xfrm>
            <a:off x="2119313" y="3538538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SzPct val="85000"/>
            </a:pPr>
            <a:r>
              <a:rPr lang="en-US" altLang="zh-CN" sz="4000" b="1">
                <a:solidFill>
                  <a:srgbClr val="FF5050"/>
                </a:solidFill>
                <a:latin typeface="Arial" panose="020B0604020202020204" pitchFamily="34" charset="0"/>
              </a:rPr>
              <a:t>.</a:t>
            </a:r>
            <a:endParaRPr lang="en-US" altLang="zh-CN" sz="4000" b="1">
              <a:solidFill>
                <a:srgbClr val="FF5050"/>
              </a:solidFill>
              <a:latin typeface="Arial" panose="020B0604020202020204" pitchFamily="34" charset="0"/>
            </a:endParaRPr>
          </a:p>
        </p:txBody>
      </p:sp>
      <p:sp>
        <p:nvSpPr>
          <p:cNvPr id="43024" name="Text Box 16"/>
          <p:cNvSpPr txBox="1">
            <a:spLocks noChangeArrowheads="1"/>
          </p:cNvSpPr>
          <p:nvPr/>
        </p:nvSpPr>
        <p:spPr bwMode="auto">
          <a:xfrm>
            <a:off x="2424113" y="369093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E</a:t>
            </a:r>
            <a:endParaRPr lang="en-US" altLang="zh-CN" sz="2400">
              <a:latin typeface="Verdana" panose="020B0604030504040204" pitchFamily="34" charset="0"/>
            </a:endParaRPr>
          </a:p>
        </p:txBody>
      </p:sp>
      <p:sp>
        <p:nvSpPr>
          <p:cNvPr id="43025" name="Line 17"/>
          <p:cNvSpPr>
            <a:spLocks noChangeShapeType="1"/>
          </p:cNvSpPr>
          <p:nvPr/>
        </p:nvSpPr>
        <p:spPr bwMode="auto">
          <a:xfrm flipV="1">
            <a:off x="900113" y="3995738"/>
            <a:ext cx="1371600" cy="95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43026" name="Text Box 18"/>
          <p:cNvSpPr txBox="1">
            <a:spLocks noChangeArrowheads="1"/>
          </p:cNvSpPr>
          <p:nvPr/>
        </p:nvSpPr>
        <p:spPr bwMode="auto">
          <a:xfrm>
            <a:off x="468313" y="3716338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Pe</a:t>
            </a:r>
            <a:endParaRPr lang="en-US" altLang="zh-CN" sz="2400">
              <a:latin typeface="Verdana" panose="020B0604030504040204" pitchFamily="34" charset="0"/>
            </a:endParaRPr>
          </a:p>
        </p:txBody>
      </p:sp>
      <p:sp>
        <p:nvSpPr>
          <p:cNvPr id="43027" name="Line 19"/>
          <p:cNvSpPr>
            <a:spLocks noChangeShapeType="1"/>
          </p:cNvSpPr>
          <p:nvPr/>
        </p:nvSpPr>
        <p:spPr bwMode="auto">
          <a:xfrm flipH="1">
            <a:off x="2268538" y="3995738"/>
            <a:ext cx="3175" cy="12334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43028" name="Text Box 20"/>
          <p:cNvSpPr txBox="1">
            <a:spLocks noChangeArrowheads="1"/>
          </p:cNvSpPr>
          <p:nvPr/>
        </p:nvSpPr>
        <p:spPr bwMode="auto">
          <a:xfrm>
            <a:off x="2043113" y="5443538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Qe</a:t>
            </a:r>
            <a:endParaRPr lang="en-US" altLang="zh-CN" sz="2400">
              <a:latin typeface="Verdana" panose="020B0604030504040204" pitchFamily="34" charset="0"/>
            </a:endParaRPr>
          </a:p>
        </p:txBody>
      </p:sp>
      <p:sp>
        <p:nvSpPr>
          <p:cNvPr id="43029" name="AutoShape 21"/>
          <p:cNvSpPr>
            <a:spLocks noChangeArrowheads="1"/>
          </p:cNvSpPr>
          <p:nvPr/>
        </p:nvSpPr>
        <p:spPr bwMode="auto">
          <a:xfrm>
            <a:off x="611188" y="2565400"/>
            <a:ext cx="2362200" cy="762000"/>
          </a:xfrm>
          <a:prstGeom prst="cloudCallout">
            <a:avLst>
              <a:gd name="adj1" fmla="val -54236"/>
              <a:gd name="adj2" fmla="val 134375"/>
            </a:avLst>
          </a:prstGeom>
          <a:solidFill>
            <a:srgbClr val="FFFF99"/>
          </a:solidFill>
          <a:ln w="12700">
            <a:solidFill>
              <a:schemeClr val="folHlink"/>
            </a:solidFill>
            <a:round/>
          </a:ln>
        </p:spPr>
        <p:txBody>
          <a:bodyPr/>
          <a:lstStyle/>
          <a:p>
            <a:pPr algn="ctr"/>
            <a:r>
              <a:rPr lang="zh-CN" altLang="en-US" sz="2400" b="1">
                <a:solidFill>
                  <a:srgbClr val="CC3300"/>
                </a:solidFill>
              </a:rPr>
              <a:t>均衡价格</a:t>
            </a:r>
            <a:endParaRPr lang="zh-CN" altLang="en-US" sz="2400" b="1">
              <a:solidFill>
                <a:srgbClr val="CC3300"/>
              </a:solidFill>
            </a:endParaRPr>
          </a:p>
        </p:txBody>
      </p:sp>
      <p:sp>
        <p:nvSpPr>
          <p:cNvPr id="43030" name="AutoShape 22"/>
          <p:cNvSpPr>
            <a:spLocks noChangeArrowheads="1"/>
          </p:cNvSpPr>
          <p:nvPr/>
        </p:nvSpPr>
        <p:spPr bwMode="auto">
          <a:xfrm>
            <a:off x="3419475" y="5516563"/>
            <a:ext cx="2362200" cy="762000"/>
          </a:xfrm>
          <a:prstGeom prst="cloudCallout">
            <a:avLst>
              <a:gd name="adj1" fmla="val -89245"/>
              <a:gd name="adj2" fmla="val -39375"/>
            </a:avLst>
          </a:prstGeom>
          <a:solidFill>
            <a:srgbClr val="FFFF99"/>
          </a:solidFill>
          <a:ln w="12700">
            <a:solidFill>
              <a:schemeClr val="folHlink"/>
            </a:solidFill>
            <a:round/>
          </a:ln>
        </p:spPr>
        <p:txBody>
          <a:bodyPr/>
          <a:lstStyle/>
          <a:p>
            <a:pPr algn="ctr"/>
            <a:r>
              <a:rPr lang="zh-CN" altLang="en-US" sz="2400" b="1">
                <a:solidFill>
                  <a:srgbClr val="CC3300"/>
                </a:solidFill>
              </a:rPr>
              <a:t>均衡数量</a:t>
            </a:r>
            <a:endParaRPr lang="zh-CN" altLang="en-US" sz="2400" b="1">
              <a:solidFill>
                <a:srgbClr val="CC3300"/>
              </a:solidFill>
            </a:endParaRPr>
          </a:p>
        </p:txBody>
      </p:sp>
      <p:sp>
        <p:nvSpPr>
          <p:cNvPr id="43031" name="Text Box 23"/>
          <p:cNvSpPr txBox="1">
            <a:spLocks noChangeArrowheads="1"/>
          </p:cNvSpPr>
          <p:nvPr/>
        </p:nvSpPr>
        <p:spPr bwMode="auto">
          <a:xfrm>
            <a:off x="5003800" y="2492375"/>
            <a:ext cx="228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ea typeface="华文仿宋" panose="02010600040101010101" pitchFamily="2" charset="-122"/>
              </a:rPr>
              <a:t>代数形式</a:t>
            </a:r>
            <a:endParaRPr lang="zh-CN" altLang="en-US" sz="2800" b="1">
              <a:ea typeface="华文仿宋" panose="02010600040101010101" pitchFamily="2" charset="-122"/>
            </a:endParaRPr>
          </a:p>
        </p:txBody>
      </p:sp>
      <p:sp>
        <p:nvSpPr>
          <p:cNvPr id="43032" name="Rectangle 24"/>
          <p:cNvSpPr>
            <a:spLocks noChangeArrowheads="1"/>
          </p:cNvSpPr>
          <p:nvPr/>
        </p:nvSpPr>
        <p:spPr bwMode="auto">
          <a:xfrm>
            <a:off x="6161088" y="3227388"/>
            <a:ext cx="2438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zh-CN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Q</a:t>
            </a:r>
            <a:r>
              <a:rPr lang="en-US" altLang="zh-CN" sz="2800" b="1" baseline="30000">
                <a:latin typeface="华文仿宋" panose="02010600040101010101" pitchFamily="2" charset="-122"/>
                <a:ea typeface="华文仿宋" panose="02010600040101010101" pitchFamily="2" charset="-122"/>
              </a:rPr>
              <a:t>d</a:t>
            </a:r>
            <a:r>
              <a:rPr lang="en-US" altLang="zh-CN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 = f</a:t>
            </a:r>
            <a:r>
              <a:rPr lang="zh-CN" altLang="en-US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（</a:t>
            </a:r>
            <a:r>
              <a:rPr lang="en-US" altLang="zh-CN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P</a:t>
            </a:r>
            <a:r>
              <a:rPr lang="zh-CN" altLang="en-US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）</a:t>
            </a:r>
            <a:endParaRPr lang="zh-CN" altLang="en-US" sz="2800" b="1"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  <p:sp>
        <p:nvSpPr>
          <p:cNvPr id="43033" name="Rectangle 25"/>
          <p:cNvSpPr>
            <a:spLocks noChangeArrowheads="1"/>
          </p:cNvSpPr>
          <p:nvPr/>
        </p:nvSpPr>
        <p:spPr bwMode="auto">
          <a:xfrm>
            <a:off x="6237288" y="4065588"/>
            <a:ext cx="2438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zh-CN" sz="2800" b="1"/>
              <a:t>Q</a:t>
            </a:r>
            <a:r>
              <a:rPr lang="en-US" altLang="zh-CN" sz="2800" b="1" baseline="30000"/>
              <a:t>s</a:t>
            </a:r>
            <a:r>
              <a:rPr lang="en-US" altLang="zh-CN" sz="2800" b="1"/>
              <a:t>= f </a:t>
            </a:r>
            <a:r>
              <a:rPr lang="zh-CN" altLang="en-US" sz="2800" b="1"/>
              <a:t>（</a:t>
            </a:r>
            <a:r>
              <a:rPr lang="en-US" altLang="zh-CN" sz="2800" b="1"/>
              <a:t>P</a:t>
            </a:r>
            <a:r>
              <a:rPr lang="zh-CN" altLang="en-US" sz="2800" b="1"/>
              <a:t>）</a:t>
            </a:r>
            <a:endParaRPr lang="zh-CN" altLang="en-US" sz="2800" b="1"/>
          </a:p>
        </p:txBody>
      </p:sp>
      <p:sp>
        <p:nvSpPr>
          <p:cNvPr id="43034" name="Rectangle 26"/>
          <p:cNvSpPr>
            <a:spLocks noChangeArrowheads="1"/>
          </p:cNvSpPr>
          <p:nvPr/>
        </p:nvSpPr>
        <p:spPr bwMode="auto">
          <a:xfrm>
            <a:off x="6237288" y="4979988"/>
            <a:ext cx="2438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zh-CN" sz="2800" b="1"/>
              <a:t>Q</a:t>
            </a:r>
            <a:r>
              <a:rPr lang="en-US" altLang="zh-CN" sz="2800" b="1" baseline="30000"/>
              <a:t>d</a:t>
            </a:r>
            <a:r>
              <a:rPr lang="en-US" altLang="zh-CN" sz="2800" b="1"/>
              <a:t> =Q</a:t>
            </a:r>
            <a:r>
              <a:rPr lang="en-US" altLang="zh-CN" sz="2800" b="1" baseline="30000"/>
              <a:t>s</a:t>
            </a:r>
            <a:endParaRPr lang="en-US" altLang="zh-CN" sz="2800" b="1" baseline="30000"/>
          </a:p>
        </p:txBody>
      </p:sp>
      <p:sp>
        <p:nvSpPr>
          <p:cNvPr id="43035" name="AutoShape 27"/>
          <p:cNvSpPr/>
          <p:nvPr/>
        </p:nvSpPr>
        <p:spPr bwMode="auto">
          <a:xfrm>
            <a:off x="5703888" y="3573463"/>
            <a:ext cx="304800" cy="1752600"/>
          </a:xfrm>
          <a:prstGeom prst="leftBrace">
            <a:avLst>
              <a:gd name="adj1" fmla="val 47917"/>
              <a:gd name="adj2" fmla="val 50000"/>
            </a:avLst>
          </a:prstGeom>
          <a:noFill/>
          <a:ln w="22225" cap="sq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zh-CN" alt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8" dur="5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4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4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4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4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3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3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3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43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430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3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43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3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3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 animBg="1" autoUpdateAnimBg="0"/>
      <p:bldP spid="43011" grpId="0" autoUpdateAnimBg="0" build="p"/>
      <p:bldP spid="43012" grpId="0" animBg="1"/>
      <p:bldP spid="43016" grpId="0" autoUpdateAnimBg="0"/>
      <p:bldP spid="43017" grpId="0" autoUpdateAnimBg="0"/>
      <p:bldP spid="43018" grpId="0" autoUpdateAnimBg="0"/>
      <p:bldP spid="43019" grpId="0" autoUpdateAnimBg="0"/>
      <p:bldP spid="43020" grpId="0" animBg="1"/>
      <p:bldP spid="43021" grpId="0" animBg="1"/>
      <p:bldP spid="43022" grpId="0" autoUpdateAnimBg="0"/>
      <p:bldP spid="43023" grpId="0" autoUpdateAnimBg="0"/>
      <p:bldP spid="43024" grpId="0" autoUpdateAnimBg="0"/>
      <p:bldP spid="43025" grpId="0" animBg="1"/>
      <p:bldP spid="43026" grpId="0" autoUpdateAnimBg="0"/>
      <p:bldP spid="43027" grpId="0" animBg="1"/>
      <p:bldP spid="43028" grpId="0" autoUpdateAnimBg="0"/>
      <p:bldP spid="43029" grpId="0" animBg="1" autoUpdateAnimBg="0"/>
      <p:bldP spid="43030" grpId="0" animBg="1" autoUpdateAnimBg="0"/>
      <p:bldP spid="43031" grpId="0" autoUpdateAnimBg="0"/>
      <p:bldP spid="43032" grpId="0" autoUpdateAnimBg="0" build="p"/>
      <p:bldP spid="43033" grpId="0" autoUpdateAnimBg="0"/>
      <p:bldP spid="43034" grpId="0" autoUpdateAnimBg="0" build="p"/>
      <p:bldP spid="43035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827088" y="1773510"/>
            <a:ext cx="5184775" cy="3960813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67736" y="332656"/>
            <a:ext cx="4114800" cy="533400"/>
          </a:xfrm>
          <a:solidFill>
            <a:srgbClr val="FFC000"/>
          </a:solidFill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CN" altLang="en-US" sz="2800" b="1" dirty="0">
                <a:ea typeface="华文仿宋" panose="02010600040101010101" pitchFamily="2" charset="-122"/>
              </a:rPr>
              <a:t>均衡价格的形成</a:t>
            </a:r>
            <a:endParaRPr lang="zh-CN" altLang="en-US" sz="2800" b="1" dirty="0">
              <a:ea typeface="华文仿宋" panose="02010600040101010101" pitchFamily="2" charset="-122"/>
            </a:endParaRP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>
            <a:off x="2133600" y="2799035"/>
            <a:ext cx="190500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2057400" y="241803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D</a:t>
            </a:r>
            <a:endParaRPr lang="en-US" altLang="zh-CN" sz="2400">
              <a:latin typeface="Verdana" panose="020B0604030504040204" pitchFamily="34" charset="0"/>
            </a:endParaRPr>
          </a:p>
        </p:txBody>
      </p:sp>
      <p:sp>
        <p:nvSpPr>
          <p:cNvPr id="44038" name="Line 6"/>
          <p:cNvSpPr>
            <a:spLocks noChangeShapeType="1"/>
          </p:cNvSpPr>
          <p:nvPr/>
        </p:nvSpPr>
        <p:spPr bwMode="auto">
          <a:xfrm flipV="1">
            <a:off x="2057400" y="2799035"/>
            <a:ext cx="190500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3886200" y="241803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S</a:t>
            </a:r>
            <a:endParaRPr lang="en-US" altLang="zh-CN" sz="2400">
              <a:latin typeface="Verdana" panose="020B0604030504040204" pitchFamily="34" charset="0"/>
            </a:endParaRP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3200400" y="340863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E</a:t>
            </a:r>
            <a:endParaRPr lang="en-US" altLang="zh-CN" sz="2400">
              <a:latin typeface="Verdana" panose="020B0604030504040204" pitchFamily="34" charset="0"/>
            </a:endParaRPr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>
            <a:off x="1600200" y="3713435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1066800" y="3484835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Pe</a:t>
            </a:r>
            <a:endParaRPr lang="en-US" altLang="zh-CN" sz="2400">
              <a:latin typeface="Verdana" panose="020B0604030504040204" pitchFamily="34" charset="0"/>
            </a:endParaRPr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>
            <a:off x="3048000" y="3713435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2819400" y="5085035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Qe</a:t>
            </a:r>
            <a:endParaRPr lang="en-US" altLang="zh-CN" sz="2400">
              <a:latin typeface="Verdana" panose="020B0604030504040204" pitchFamily="34" charset="0"/>
            </a:endParaRPr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>
            <a:off x="1600200" y="3103835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1066800" y="2799035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P1</a:t>
            </a:r>
            <a:endParaRPr lang="en-US" altLang="zh-CN" sz="2400">
              <a:latin typeface="Verdana" panose="020B0604030504040204" pitchFamily="34" charset="0"/>
            </a:endParaRPr>
          </a:p>
        </p:txBody>
      </p:sp>
      <p:sp>
        <p:nvSpPr>
          <p:cNvPr id="44047" name="Line 15"/>
          <p:cNvSpPr>
            <a:spLocks noChangeShapeType="1"/>
          </p:cNvSpPr>
          <p:nvPr/>
        </p:nvSpPr>
        <p:spPr bwMode="auto">
          <a:xfrm>
            <a:off x="2438400" y="3103835"/>
            <a:ext cx="0" cy="1981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44048" name="Line 16"/>
          <p:cNvSpPr>
            <a:spLocks noChangeShapeType="1"/>
          </p:cNvSpPr>
          <p:nvPr/>
        </p:nvSpPr>
        <p:spPr bwMode="auto">
          <a:xfrm>
            <a:off x="3657600" y="3103835"/>
            <a:ext cx="0" cy="1981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2209800" y="5085035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Q1</a:t>
            </a:r>
            <a:endParaRPr lang="en-US" altLang="zh-CN" sz="2400">
              <a:latin typeface="Verdana" panose="020B0604030504040204" pitchFamily="34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276600" y="5085035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Q2</a:t>
            </a:r>
            <a:endParaRPr lang="en-US" altLang="zh-CN" sz="2400">
              <a:latin typeface="Verdana" panose="020B0604030504040204" pitchFamily="34" charset="0"/>
            </a:endParaRPr>
          </a:p>
        </p:txBody>
      </p:sp>
      <p:sp>
        <p:nvSpPr>
          <p:cNvPr id="44051" name="Line 19"/>
          <p:cNvSpPr>
            <a:spLocks noChangeShapeType="1"/>
          </p:cNvSpPr>
          <p:nvPr/>
        </p:nvSpPr>
        <p:spPr bwMode="auto">
          <a:xfrm>
            <a:off x="1600200" y="4323035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44052" name="Text Box 20"/>
          <p:cNvSpPr txBox="1">
            <a:spLocks noChangeArrowheads="1"/>
          </p:cNvSpPr>
          <p:nvPr/>
        </p:nvSpPr>
        <p:spPr bwMode="auto">
          <a:xfrm>
            <a:off x="1066800" y="4170635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P2</a:t>
            </a:r>
            <a:endParaRPr lang="en-US" altLang="zh-CN" sz="2400">
              <a:latin typeface="Verdana" panose="020B0604030504040204" pitchFamily="34" charset="0"/>
            </a:endParaRPr>
          </a:p>
        </p:txBody>
      </p:sp>
      <p:grpSp>
        <p:nvGrpSpPr>
          <p:cNvPr id="2" name="Group 21"/>
          <p:cNvGrpSpPr/>
          <p:nvPr/>
        </p:nvGrpSpPr>
        <p:grpSpPr bwMode="auto">
          <a:xfrm>
            <a:off x="1219200" y="1732235"/>
            <a:ext cx="4724400" cy="3733800"/>
            <a:chOff x="0" y="0"/>
            <a:chExt cx="2976" cy="2352"/>
          </a:xfrm>
        </p:grpSpPr>
        <p:sp>
          <p:nvSpPr>
            <p:cNvPr id="39966" name="Line 22"/>
            <p:cNvSpPr>
              <a:spLocks noChangeShapeType="1"/>
            </p:cNvSpPr>
            <p:nvPr/>
          </p:nvSpPr>
          <p:spPr bwMode="auto">
            <a:xfrm>
              <a:off x="240" y="144"/>
              <a:ext cx="0" cy="19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39967" name="Line 23"/>
            <p:cNvSpPr>
              <a:spLocks noChangeShapeType="1"/>
            </p:cNvSpPr>
            <p:nvPr/>
          </p:nvSpPr>
          <p:spPr bwMode="auto">
            <a:xfrm>
              <a:off x="240" y="2112"/>
              <a:ext cx="24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39968" name="Text Box 24"/>
            <p:cNvSpPr txBox="1">
              <a:spLocks noChangeArrowheads="1"/>
            </p:cNvSpPr>
            <p:nvPr/>
          </p:nvSpPr>
          <p:spPr bwMode="auto">
            <a:xfrm>
              <a:off x="0" y="196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0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  <p:sp>
          <p:nvSpPr>
            <p:cNvPr id="39969" name="Text Box 25"/>
            <p:cNvSpPr txBox="1">
              <a:spLocks noChangeArrowheads="1"/>
            </p:cNvSpPr>
            <p:nvPr/>
          </p:nvSpPr>
          <p:spPr bwMode="auto">
            <a:xfrm>
              <a:off x="2640" y="2064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Q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  <p:sp>
          <p:nvSpPr>
            <p:cNvPr id="39970" name="Text Box 26"/>
            <p:cNvSpPr txBox="1">
              <a:spLocks noChangeArrowheads="1"/>
            </p:cNvSpPr>
            <p:nvPr/>
          </p:nvSpPr>
          <p:spPr bwMode="auto">
            <a:xfrm>
              <a:off x="0" y="0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P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</p:grpSp>
      <p:sp>
        <p:nvSpPr>
          <p:cNvPr id="44059" name="Text Box 27"/>
          <p:cNvSpPr txBox="1">
            <a:spLocks noChangeArrowheads="1"/>
          </p:cNvSpPr>
          <p:nvPr/>
        </p:nvSpPr>
        <p:spPr bwMode="auto">
          <a:xfrm>
            <a:off x="2895600" y="3180035"/>
            <a:ext cx="533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400" b="1">
                <a:solidFill>
                  <a:srgbClr val="FF5050"/>
                </a:solidFill>
                <a:latin typeface="Verdana" panose="020B0604030504040204" pitchFamily="34" charset="0"/>
              </a:rPr>
              <a:t>.</a:t>
            </a:r>
            <a:endParaRPr lang="en-US" altLang="zh-CN" sz="4400" b="1">
              <a:solidFill>
                <a:srgbClr val="FF5050"/>
              </a:solidFill>
              <a:latin typeface="Verdana" panose="020B0604030504040204" pitchFamily="34" charset="0"/>
            </a:endParaRPr>
          </a:p>
        </p:txBody>
      </p:sp>
      <p:sp>
        <p:nvSpPr>
          <p:cNvPr id="44060" name="Line 28"/>
          <p:cNvSpPr>
            <a:spLocks noChangeShapeType="1"/>
          </p:cNvSpPr>
          <p:nvPr/>
        </p:nvSpPr>
        <p:spPr bwMode="auto">
          <a:xfrm>
            <a:off x="1295400" y="3180035"/>
            <a:ext cx="0" cy="38100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44061" name="Line 29"/>
          <p:cNvSpPr>
            <a:spLocks noChangeShapeType="1"/>
          </p:cNvSpPr>
          <p:nvPr/>
        </p:nvSpPr>
        <p:spPr bwMode="auto">
          <a:xfrm flipH="1" flipV="1">
            <a:off x="1295400" y="3789635"/>
            <a:ext cx="0" cy="45720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44062" name="AutoShape 30"/>
          <p:cNvSpPr>
            <a:spLocks noChangeArrowheads="1"/>
          </p:cNvSpPr>
          <p:nvPr/>
        </p:nvSpPr>
        <p:spPr bwMode="auto">
          <a:xfrm>
            <a:off x="4427538" y="1052785"/>
            <a:ext cx="3960812" cy="1368425"/>
          </a:xfrm>
          <a:prstGeom prst="wedgeRectCallout">
            <a:avLst>
              <a:gd name="adj1" fmla="val -128519"/>
              <a:gd name="adj2" fmla="val 114500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12700" cap="sq">
            <a:solidFill>
              <a:schemeClr val="folHlink"/>
            </a:solidFill>
            <a:miter lim="800000"/>
          </a:ln>
        </p:spPr>
        <p:txBody>
          <a:bodyPr/>
          <a:lstStyle/>
          <a:p>
            <a:r>
              <a:rPr lang="zh-CN" altLang="en-US" sz="2800" b="1">
                <a:solidFill>
                  <a:srgbClr val="CC3300"/>
                </a:solidFill>
                <a:ea typeface="华文仿宋" panose="02010600040101010101" pitchFamily="2" charset="-122"/>
              </a:rPr>
              <a:t>当产品价格高于均衡价格时，供过于求，价格下降至均衡价格</a:t>
            </a:r>
            <a:endParaRPr lang="zh-CN" altLang="en-US" sz="28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44063" name="AutoShape 31"/>
          <p:cNvSpPr>
            <a:spLocks noChangeArrowheads="1"/>
          </p:cNvSpPr>
          <p:nvPr/>
        </p:nvSpPr>
        <p:spPr bwMode="auto">
          <a:xfrm>
            <a:off x="827088" y="5661298"/>
            <a:ext cx="5192712" cy="1008062"/>
          </a:xfrm>
          <a:prstGeom prst="wedgeRectCallout">
            <a:avLst>
              <a:gd name="adj1" fmla="val -42481"/>
              <a:gd name="adj2" fmla="val -231259"/>
            </a:avLst>
          </a:prstGeom>
          <a:gradFill rotWithShape="1">
            <a:gsLst>
              <a:gs pos="0">
                <a:srgbClr val="FFFF99"/>
              </a:gs>
              <a:gs pos="100000">
                <a:schemeClr val="bg1"/>
              </a:gs>
            </a:gsLst>
            <a:lin ang="5400000" scaled="1"/>
          </a:gradFill>
          <a:ln w="12700" cap="sq">
            <a:solidFill>
              <a:schemeClr val="folHlink"/>
            </a:solidFill>
            <a:miter lim="800000"/>
          </a:ln>
        </p:spPr>
        <p:txBody>
          <a:bodyPr/>
          <a:lstStyle/>
          <a:p>
            <a:pPr>
              <a:spcBef>
                <a:spcPct val="50000"/>
              </a:spcBef>
              <a:buSzPct val="85000"/>
            </a:pPr>
            <a:r>
              <a:rPr lang="zh-CN" altLang="en-US" sz="2800" b="1">
                <a:solidFill>
                  <a:srgbClr val="CC3300"/>
                </a:solidFill>
                <a:ea typeface="华文仿宋" panose="02010600040101010101" pitchFamily="2" charset="-122"/>
              </a:rPr>
              <a:t>当产品价格低于均衡价格时，供不应求，价格上升至均衡价格。</a:t>
            </a:r>
            <a:endParaRPr lang="zh-CN" altLang="en-US" sz="28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44064" name="Text Box 32" descr="花束"/>
          <p:cNvSpPr txBox="1">
            <a:spLocks noChangeArrowheads="1"/>
          </p:cNvSpPr>
          <p:nvPr/>
        </p:nvSpPr>
        <p:spPr bwMode="auto">
          <a:xfrm>
            <a:off x="2286000" y="2722835"/>
            <a:ext cx="1447800" cy="396875"/>
          </a:xfrm>
          <a:prstGeom prst="rect">
            <a:avLst/>
          </a:prstGeom>
          <a:blipFill dpi="0" rotWithShape="0">
            <a:blip r:embed="rId1" cstate="print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rgbClr val="CC3300"/>
                </a:solidFill>
                <a:ea typeface="华文仿宋" panose="02010600040101010101" pitchFamily="2" charset="-122"/>
              </a:rPr>
              <a:t>超额供给</a:t>
            </a:r>
            <a:endParaRPr lang="zh-CN" altLang="en-US" sz="20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44065" name="Text Box 33" descr="花束"/>
          <p:cNvSpPr txBox="1">
            <a:spLocks noChangeArrowheads="1"/>
          </p:cNvSpPr>
          <p:nvPr/>
        </p:nvSpPr>
        <p:spPr bwMode="auto">
          <a:xfrm>
            <a:off x="2438400" y="4323035"/>
            <a:ext cx="1258888" cy="396875"/>
          </a:xfrm>
          <a:prstGeom prst="rect">
            <a:avLst/>
          </a:prstGeom>
          <a:blipFill dpi="0" rotWithShape="0">
            <a:blip r:embed="rId1" cstate="print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rgbClr val="CC3300"/>
                </a:solidFill>
                <a:ea typeface="华文仿宋" panose="02010600040101010101" pitchFamily="2" charset="-122"/>
              </a:rPr>
              <a:t>超额需求</a:t>
            </a:r>
            <a:endParaRPr lang="zh-CN" altLang="en-US" sz="2000" b="1">
              <a:solidFill>
                <a:srgbClr val="CC3300"/>
              </a:solidFill>
              <a:ea typeface="华文仿宋" panose="02010600040101010101" pitchFamily="2" charset="-122"/>
            </a:endParaRPr>
          </a:p>
        </p:txBody>
      </p:sp>
      <p:sp>
        <p:nvSpPr>
          <p:cNvPr id="44066" name="Rectangle 34" descr="花束"/>
          <p:cNvSpPr>
            <a:spLocks noChangeArrowheads="1"/>
          </p:cNvSpPr>
          <p:nvPr/>
        </p:nvSpPr>
        <p:spPr bwMode="auto">
          <a:xfrm>
            <a:off x="6156325" y="2853010"/>
            <a:ext cx="2736850" cy="3119438"/>
          </a:xfrm>
          <a:prstGeom prst="rect">
            <a:avLst/>
          </a:prstGeom>
          <a:blipFill dpi="0" rotWithShape="0">
            <a:blip r:embed="rId1" cstate="print"/>
            <a:srcRect/>
            <a:tile tx="0" ty="0" sx="100000" sy="100000" flip="none" algn="tl"/>
          </a:blipFill>
          <a:ln w="38100">
            <a:solidFill>
              <a:srgbClr val="009999"/>
            </a:solidFill>
            <a:miter lim="800000"/>
          </a:ln>
          <a:effectLst/>
        </p:spPr>
        <p:txBody>
          <a:bodyPr>
            <a:spAutoFit/>
          </a:bodyPr>
          <a:lstStyle/>
          <a:p>
            <a:pPr eaLnBrk="0" hangingPunct="0">
              <a:buClr>
                <a:schemeClr val="accent2"/>
              </a:buClr>
              <a:buSzPct val="95000"/>
              <a:buFont typeface="Wingdings" panose="05000000000000000000" pitchFamily="2" charset="2"/>
              <a:buChar char="l"/>
              <a:defRPr/>
            </a:pPr>
            <a:r>
              <a:rPr lang="zh-CN" altLang="en-US" sz="2800" b="1">
                <a:solidFill>
                  <a:srgbClr val="CC3300"/>
                </a:solidFill>
                <a:latin typeface="Arial" panose="020B0604020202020204" pitchFamily="34" charset="0"/>
                <a:ea typeface="华文仿宋" panose="02010600040101010101" pitchFamily="2" charset="-122"/>
              </a:rPr>
              <a:t>在市场机制的作用下，供求不相等的非均衡状态会逐步消失，实际的市场价格会自动地回复到均衡价格水平。</a:t>
            </a:r>
            <a:r>
              <a:rPr lang="zh-CN" altLang="en-US" sz="24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</a:t>
            </a:r>
            <a:endParaRPr lang="zh-CN" altLang="en-US" sz="240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4" dur="500"/>
                                        <p:tgtEl>
                                          <p:spTgt spid="44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0" dur="5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44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4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4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4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44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4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4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4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44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44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4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44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4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4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4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44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nimBg="1"/>
      <p:bldP spid="44035" grpId="0" autoUpdateAnimBg="0" build="p"/>
      <p:bldP spid="44036" grpId="0" animBg="1"/>
      <p:bldP spid="44037" grpId="0" autoUpdateAnimBg="0"/>
      <p:bldP spid="44038" grpId="0" animBg="1"/>
      <p:bldP spid="44039" grpId="0" autoUpdateAnimBg="0"/>
      <p:bldP spid="44040" grpId="0" autoUpdateAnimBg="0"/>
      <p:bldP spid="44041" grpId="0" animBg="1"/>
      <p:bldP spid="44042" grpId="0" autoUpdateAnimBg="0"/>
      <p:bldP spid="44043" grpId="0" animBg="1"/>
      <p:bldP spid="44044" grpId="0" autoUpdateAnimBg="0"/>
      <p:bldP spid="44045" grpId="0" animBg="1"/>
      <p:bldP spid="44046" grpId="0" autoUpdateAnimBg="0"/>
      <p:bldP spid="44047" grpId="0" animBg="1"/>
      <p:bldP spid="44048" grpId="0" animBg="1"/>
      <p:bldP spid="44049" grpId="0" autoUpdateAnimBg="0"/>
      <p:bldP spid="44050" grpId="0" autoUpdateAnimBg="0"/>
      <p:bldP spid="44051" grpId="0" animBg="1"/>
      <p:bldP spid="44052" grpId="0" autoUpdateAnimBg="0"/>
      <p:bldP spid="44059" grpId="0" autoUpdateAnimBg="0"/>
      <p:bldP spid="44060" grpId="0" animBg="1"/>
      <p:bldP spid="44061" grpId="0" animBg="1"/>
      <p:bldP spid="44062" grpId="0" animBg="1" autoUpdateAnimBg="0"/>
      <p:bldP spid="44063" grpId="0" animBg="1" autoUpdateAnimBg="0"/>
      <p:bldP spid="44064" grpId="0" animBg="1" autoUpdateAnimBg="0"/>
      <p:bldP spid="44065" grpId="0" animBg="1" autoUpdateAnimBg="0"/>
      <p:bldP spid="44066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altLang="zh-CN" sz="4000" b="1" dirty="0">
                <a:solidFill>
                  <a:srgbClr val="0000FF"/>
                </a:solidFill>
                <a:ea typeface="宋体" panose="02010600030101010101" pitchFamily="2" charset="-122"/>
              </a:rPr>
              <a:t>       </a:t>
            </a:r>
            <a:r>
              <a:rPr lang="zh-CN" altLang="zh-CN" sz="4000" b="1" dirty="0">
                <a:solidFill>
                  <a:srgbClr val="0000FF"/>
                </a:solidFill>
                <a:ea typeface="宋体" panose="02010600030101010101" pitchFamily="2" charset="-122"/>
              </a:rPr>
              <a:t>在市场经济中，</a:t>
            </a:r>
            <a:r>
              <a:rPr lang="zh-CN" altLang="zh-CN" sz="4000" b="1" dirty="0">
                <a:solidFill>
                  <a:srgbClr val="0000FF"/>
                </a:solidFill>
                <a:highlight>
                  <a:srgbClr val="FFFF00"/>
                </a:highlight>
                <a:ea typeface="宋体" panose="02010600030101010101" pitchFamily="2" charset="-122"/>
              </a:rPr>
              <a:t>价格</a:t>
            </a:r>
            <a:r>
              <a:rPr lang="zh-CN" altLang="zh-CN" sz="4000" b="1" dirty="0">
                <a:solidFill>
                  <a:srgbClr val="0000FF"/>
                </a:solidFill>
                <a:ea typeface="宋体" panose="02010600030101010101" pitchFamily="2" charset="-122"/>
              </a:rPr>
              <a:t>是引导经济决策，从而配置稀缺资源的信号</a:t>
            </a:r>
            <a:endParaRPr lang="zh-CN" altLang="zh-CN" sz="4000" b="1" dirty="0">
              <a:solidFill>
                <a:srgbClr val="0000FF"/>
              </a:solidFill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zh-CN" altLang="en-US" sz="4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827088" y="1412875"/>
            <a:ext cx="6697662" cy="3960813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3379" y="227013"/>
            <a:ext cx="5589209" cy="609600"/>
          </a:xfrm>
          <a:solidFill>
            <a:srgbClr val="FFC000"/>
          </a:solidFill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zh-CN" altLang="en-US" sz="2800" b="1" dirty="0">
                <a:ea typeface="华文仿宋" panose="02010600040101010101" pitchFamily="2" charset="-122"/>
              </a:rPr>
              <a:t>需求、供给变动对均衡的影响</a:t>
            </a:r>
            <a:endParaRPr lang="zh-CN" altLang="en-US" sz="2800" b="1" dirty="0">
              <a:ea typeface="华文仿宋" panose="02010600040101010101" pitchFamily="2" charset="-122"/>
            </a:endParaRP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395288" y="836613"/>
            <a:ext cx="7772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57200" indent="-457200"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zh-CN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1</a:t>
            </a:r>
            <a:r>
              <a:rPr lang="zh-CN" altLang="en-US" sz="2800" b="1">
                <a:latin typeface="华文仿宋" panose="02010600040101010101" pitchFamily="2" charset="-122"/>
                <a:ea typeface="华文仿宋" panose="02010600040101010101" pitchFamily="2" charset="-122"/>
              </a:rPr>
              <a:t>、供给不变，需求变动对均衡的影响</a:t>
            </a:r>
            <a:endParaRPr lang="zh-CN" altLang="en-US" sz="2800" b="1">
              <a:latin typeface="华文仿宋" panose="02010600040101010101" pitchFamily="2" charset="-122"/>
              <a:ea typeface="华文仿宋" panose="02010600040101010101" pitchFamily="2" charset="-122"/>
            </a:endParaRPr>
          </a:p>
        </p:txBody>
      </p:sp>
      <p:sp>
        <p:nvSpPr>
          <p:cNvPr id="45061" name="Line 5"/>
          <p:cNvSpPr>
            <a:spLocks noChangeShapeType="1"/>
          </p:cNvSpPr>
          <p:nvPr/>
        </p:nvSpPr>
        <p:spPr bwMode="auto">
          <a:xfrm>
            <a:off x="3429000" y="1676400"/>
            <a:ext cx="2667000" cy="23622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/>
          </a:p>
        </p:txBody>
      </p:sp>
      <p:grpSp>
        <p:nvGrpSpPr>
          <p:cNvPr id="2" name="Group 6"/>
          <p:cNvGrpSpPr/>
          <p:nvPr/>
        </p:nvGrpSpPr>
        <p:grpSpPr bwMode="auto">
          <a:xfrm>
            <a:off x="2209800" y="2133600"/>
            <a:ext cx="3962400" cy="2514600"/>
            <a:chOff x="0" y="0"/>
            <a:chExt cx="2496" cy="1584"/>
          </a:xfrm>
        </p:grpSpPr>
        <p:sp>
          <p:nvSpPr>
            <p:cNvPr id="40997" name="Line 7"/>
            <p:cNvSpPr>
              <a:spLocks noChangeShapeType="1"/>
            </p:cNvSpPr>
            <p:nvPr/>
          </p:nvSpPr>
          <p:spPr bwMode="auto">
            <a:xfrm>
              <a:off x="0" y="0"/>
              <a:ext cx="1776" cy="1584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40998" name="Text Box 8"/>
            <p:cNvSpPr txBox="1">
              <a:spLocks noChangeArrowheads="1"/>
            </p:cNvSpPr>
            <p:nvPr/>
          </p:nvSpPr>
          <p:spPr bwMode="auto">
            <a:xfrm>
              <a:off x="1824" y="1248"/>
              <a:ext cx="67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800"/>
                <a:t>D</a:t>
              </a:r>
              <a:r>
                <a:rPr lang="en-US" altLang="zh-CN" sz="2800" baseline="-25000"/>
                <a:t>1</a:t>
              </a:r>
              <a:endParaRPr lang="en-US" altLang="zh-CN" sz="2800"/>
            </a:p>
          </p:txBody>
        </p:sp>
      </p:grpSp>
      <p:sp>
        <p:nvSpPr>
          <p:cNvPr id="45065" name="Oval 9"/>
          <p:cNvSpPr>
            <a:spLocks noChangeArrowheads="1"/>
          </p:cNvSpPr>
          <p:nvPr/>
        </p:nvSpPr>
        <p:spPr bwMode="auto">
          <a:xfrm>
            <a:off x="3562350" y="3390900"/>
            <a:ext cx="152400" cy="152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5066" name="Oval 10"/>
          <p:cNvSpPr>
            <a:spLocks noChangeArrowheads="1"/>
          </p:cNvSpPr>
          <p:nvPr/>
        </p:nvSpPr>
        <p:spPr bwMode="auto">
          <a:xfrm>
            <a:off x="4476750" y="2590800"/>
            <a:ext cx="152400" cy="152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6172200" y="3962400"/>
            <a:ext cx="91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>
                <a:solidFill>
                  <a:srgbClr val="FF5050"/>
                </a:solidFill>
              </a:rPr>
              <a:t>D</a:t>
            </a:r>
            <a:r>
              <a:rPr lang="en-US" altLang="zh-CN" sz="2800" baseline="-25000">
                <a:solidFill>
                  <a:srgbClr val="FF5050"/>
                </a:solidFill>
              </a:rPr>
              <a:t>2</a:t>
            </a:r>
            <a:endParaRPr lang="en-US" altLang="zh-CN" sz="2800">
              <a:solidFill>
                <a:srgbClr val="FF5050"/>
              </a:solidFill>
            </a:endParaRPr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609600" y="5400675"/>
            <a:ext cx="20177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ea typeface="华文仿宋" panose="02010600040101010101" pitchFamily="2" charset="-122"/>
              </a:rPr>
              <a:t>需求增加，</a:t>
            </a:r>
            <a:endParaRPr lang="zh-CN" altLang="en-US" sz="2800" b="1">
              <a:ea typeface="华文仿宋" panose="02010600040101010101" pitchFamily="2" charset="-122"/>
            </a:endParaRPr>
          </a:p>
        </p:txBody>
      </p:sp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2590800" y="5400675"/>
            <a:ext cx="2701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ea typeface="华文仿宋" panose="02010600040101010101" pitchFamily="2" charset="-122"/>
              </a:rPr>
              <a:t>均衡价格上升，</a:t>
            </a:r>
            <a:endParaRPr lang="zh-CN" altLang="en-US" sz="2800" b="1">
              <a:ea typeface="华文仿宋" panose="02010600040101010101" pitchFamily="2" charset="-122"/>
            </a:endParaRP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5003800" y="5376863"/>
            <a:ext cx="29987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ea typeface="华文仿宋" panose="02010600040101010101" pitchFamily="2" charset="-122"/>
              </a:rPr>
              <a:t>均衡数量增加；</a:t>
            </a:r>
            <a:endParaRPr lang="zh-CN" altLang="en-US" sz="2800" b="1">
              <a:ea typeface="华文仿宋" panose="02010600040101010101" pitchFamily="2" charset="-122"/>
            </a:endParaRPr>
          </a:p>
        </p:txBody>
      </p:sp>
      <p:grpSp>
        <p:nvGrpSpPr>
          <p:cNvPr id="3" name="Group 15"/>
          <p:cNvGrpSpPr/>
          <p:nvPr/>
        </p:nvGrpSpPr>
        <p:grpSpPr bwMode="auto">
          <a:xfrm>
            <a:off x="2362200" y="1524000"/>
            <a:ext cx="3886200" cy="2971800"/>
            <a:chOff x="0" y="0"/>
            <a:chExt cx="2448" cy="1872"/>
          </a:xfrm>
        </p:grpSpPr>
        <p:sp>
          <p:nvSpPr>
            <p:cNvPr id="40995" name="Line 16"/>
            <p:cNvSpPr>
              <a:spLocks noChangeShapeType="1"/>
            </p:cNvSpPr>
            <p:nvPr/>
          </p:nvSpPr>
          <p:spPr bwMode="auto">
            <a:xfrm flipV="1">
              <a:off x="0" y="288"/>
              <a:ext cx="1920" cy="1584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40996" name="Text Box 17"/>
            <p:cNvSpPr txBox="1">
              <a:spLocks noChangeArrowheads="1"/>
            </p:cNvSpPr>
            <p:nvPr/>
          </p:nvSpPr>
          <p:spPr bwMode="auto">
            <a:xfrm>
              <a:off x="1920" y="0"/>
              <a:ext cx="5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/>
                <a:t>S</a:t>
              </a:r>
              <a:endParaRPr lang="en-US" altLang="zh-CN"/>
            </a:p>
          </p:txBody>
        </p:sp>
      </p:grpSp>
      <p:sp>
        <p:nvSpPr>
          <p:cNvPr id="45074" name="Text Box 18"/>
          <p:cNvSpPr txBox="1">
            <a:spLocks noChangeArrowheads="1"/>
          </p:cNvSpPr>
          <p:nvPr/>
        </p:nvSpPr>
        <p:spPr bwMode="auto">
          <a:xfrm>
            <a:off x="838200" y="32004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>
                <a:latin typeface="Verdana" panose="020B0604030504040204" pitchFamily="34" charset="0"/>
              </a:rPr>
              <a:t>P1</a:t>
            </a:r>
            <a:endParaRPr lang="en-US" altLang="zh-CN" sz="2800">
              <a:latin typeface="Verdana" panose="020B0604030504040204" pitchFamily="34" charset="0"/>
            </a:endParaRPr>
          </a:p>
        </p:txBody>
      </p:sp>
      <p:grpSp>
        <p:nvGrpSpPr>
          <p:cNvPr id="4" name="Group 19"/>
          <p:cNvGrpSpPr/>
          <p:nvPr/>
        </p:nvGrpSpPr>
        <p:grpSpPr bwMode="auto">
          <a:xfrm>
            <a:off x="1600200" y="3429000"/>
            <a:ext cx="2057400" cy="1371600"/>
            <a:chOff x="0" y="0"/>
            <a:chExt cx="1296" cy="864"/>
          </a:xfrm>
        </p:grpSpPr>
        <p:sp>
          <p:nvSpPr>
            <p:cNvPr id="40993" name="Line 20"/>
            <p:cNvSpPr>
              <a:spLocks noChangeShapeType="1"/>
            </p:cNvSpPr>
            <p:nvPr/>
          </p:nvSpPr>
          <p:spPr bwMode="auto">
            <a:xfrm>
              <a:off x="0" y="0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40994" name="Line 21"/>
            <p:cNvSpPr>
              <a:spLocks noChangeShapeType="1"/>
            </p:cNvSpPr>
            <p:nvPr/>
          </p:nvSpPr>
          <p:spPr bwMode="auto">
            <a:xfrm flipV="1">
              <a:off x="1296" y="48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</p:grpSp>
      <p:sp>
        <p:nvSpPr>
          <p:cNvPr id="45078" name="Text Box 22"/>
          <p:cNvSpPr txBox="1">
            <a:spLocks noChangeArrowheads="1"/>
          </p:cNvSpPr>
          <p:nvPr/>
        </p:nvSpPr>
        <p:spPr bwMode="auto">
          <a:xfrm>
            <a:off x="3352800" y="48006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Q1</a:t>
            </a:r>
            <a:endParaRPr lang="en-US" altLang="zh-CN" sz="2400">
              <a:latin typeface="Verdana" panose="020B0604030504040204" pitchFamily="34" charset="0"/>
            </a:endParaRPr>
          </a:p>
        </p:txBody>
      </p:sp>
      <p:sp>
        <p:nvSpPr>
          <p:cNvPr id="45079" name="Text Box 23"/>
          <p:cNvSpPr txBox="1">
            <a:spLocks noChangeArrowheads="1"/>
          </p:cNvSpPr>
          <p:nvPr/>
        </p:nvSpPr>
        <p:spPr bwMode="auto">
          <a:xfrm>
            <a:off x="914400" y="25146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P2</a:t>
            </a:r>
            <a:endParaRPr lang="en-US" altLang="zh-CN" sz="2400">
              <a:latin typeface="Verdana" panose="020B0604030504040204" pitchFamily="34" charset="0"/>
            </a:endParaRPr>
          </a:p>
        </p:txBody>
      </p:sp>
      <p:grpSp>
        <p:nvGrpSpPr>
          <p:cNvPr id="5" name="Group 24"/>
          <p:cNvGrpSpPr/>
          <p:nvPr/>
        </p:nvGrpSpPr>
        <p:grpSpPr bwMode="auto">
          <a:xfrm>
            <a:off x="1600200" y="2667000"/>
            <a:ext cx="3048000" cy="2133600"/>
            <a:chOff x="0" y="0"/>
            <a:chExt cx="1920" cy="1344"/>
          </a:xfrm>
        </p:grpSpPr>
        <p:sp>
          <p:nvSpPr>
            <p:cNvPr id="40991" name="Line 25"/>
            <p:cNvSpPr>
              <a:spLocks noChangeShapeType="1"/>
            </p:cNvSpPr>
            <p:nvPr/>
          </p:nvSpPr>
          <p:spPr bwMode="auto">
            <a:xfrm>
              <a:off x="0" y="0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40992" name="Line 26"/>
            <p:cNvSpPr>
              <a:spLocks noChangeShapeType="1"/>
            </p:cNvSpPr>
            <p:nvPr/>
          </p:nvSpPr>
          <p:spPr bwMode="auto">
            <a:xfrm flipH="1" flipV="1">
              <a:off x="1872" y="48"/>
              <a:ext cx="48" cy="1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</p:grpSp>
      <p:sp>
        <p:nvSpPr>
          <p:cNvPr id="45083" name="Text Box 27"/>
          <p:cNvSpPr txBox="1">
            <a:spLocks noChangeArrowheads="1"/>
          </p:cNvSpPr>
          <p:nvPr/>
        </p:nvSpPr>
        <p:spPr bwMode="auto">
          <a:xfrm>
            <a:off x="4343400" y="48006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>
                <a:latin typeface="Verdana" panose="020B0604030504040204" pitchFamily="34" charset="0"/>
              </a:rPr>
              <a:t>Q2</a:t>
            </a:r>
            <a:endParaRPr lang="en-US" altLang="zh-CN" sz="2400">
              <a:latin typeface="Verdana" panose="020B0604030504040204" pitchFamily="34" charset="0"/>
            </a:endParaRPr>
          </a:p>
        </p:txBody>
      </p:sp>
      <p:sp>
        <p:nvSpPr>
          <p:cNvPr id="45084" name="Text Box 28"/>
          <p:cNvSpPr txBox="1">
            <a:spLocks noChangeArrowheads="1"/>
          </p:cNvSpPr>
          <p:nvPr/>
        </p:nvSpPr>
        <p:spPr bwMode="auto">
          <a:xfrm>
            <a:off x="609600" y="5934075"/>
            <a:ext cx="21621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ea typeface="华文仿宋" panose="02010600040101010101" pitchFamily="2" charset="-122"/>
              </a:rPr>
              <a:t>需求减少，</a:t>
            </a:r>
            <a:endParaRPr lang="zh-CN" altLang="en-US" sz="2800" b="1">
              <a:ea typeface="华文仿宋" panose="02010600040101010101" pitchFamily="2" charset="-122"/>
            </a:endParaRPr>
          </a:p>
        </p:txBody>
      </p:sp>
      <p:sp>
        <p:nvSpPr>
          <p:cNvPr id="45085" name="Text Box 29"/>
          <p:cNvSpPr txBox="1">
            <a:spLocks noChangeArrowheads="1"/>
          </p:cNvSpPr>
          <p:nvPr/>
        </p:nvSpPr>
        <p:spPr bwMode="auto">
          <a:xfrm>
            <a:off x="2514600" y="5934075"/>
            <a:ext cx="292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ea typeface="华文仿宋" panose="02010600040101010101" pitchFamily="2" charset="-122"/>
              </a:rPr>
              <a:t>均衡价格下降，</a:t>
            </a:r>
            <a:endParaRPr lang="zh-CN" altLang="en-US" sz="2800" b="1">
              <a:ea typeface="华文仿宋" panose="02010600040101010101" pitchFamily="2" charset="-122"/>
            </a:endParaRPr>
          </a:p>
        </p:txBody>
      </p:sp>
      <p:sp>
        <p:nvSpPr>
          <p:cNvPr id="45086" name="Text Box 30"/>
          <p:cNvSpPr txBox="1">
            <a:spLocks noChangeArrowheads="1"/>
          </p:cNvSpPr>
          <p:nvPr/>
        </p:nvSpPr>
        <p:spPr bwMode="auto">
          <a:xfrm>
            <a:off x="4953000" y="5934075"/>
            <a:ext cx="3003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ea typeface="华文仿宋" panose="02010600040101010101" pitchFamily="2" charset="-122"/>
              </a:rPr>
              <a:t>均衡数量减少。</a:t>
            </a:r>
            <a:endParaRPr lang="zh-CN" altLang="en-US" sz="2800" b="1">
              <a:ea typeface="华文仿宋" panose="02010600040101010101" pitchFamily="2" charset="-122"/>
            </a:endParaRPr>
          </a:p>
        </p:txBody>
      </p:sp>
      <p:grpSp>
        <p:nvGrpSpPr>
          <p:cNvPr id="6" name="Group 31"/>
          <p:cNvGrpSpPr/>
          <p:nvPr/>
        </p:nvGrpSpPr>
        <p:grpSpPr bwMode="auto">
          <a:xfrm>
            <a:off x="914400" y="1447800"/>
            <a:ext cx="6248400" cy="3779838"/>
            <a:chOff x="0" y="0"/>
            <a:chExt cx="3936" cy="2381"/>
          </a:xfrm>
        </p:grpSpPr>
        <p:grpSp>
          <p:nvGrpSpPr>
            <p:cNvPr id="40985" name="Group 32"/>
            <p:cNvGrpSpPr/>
            <p:nvPr/>
          </p:nvGrpSpPr>
          <p:grpSpPr bwMode="auto">
            <a:xfrm>
              <a:off x="432" y="0"/>
              <a:ext cx="3120" cy="2016"/>
              <a:chOff x="0" y="0"/>
              <a:chExt cx="3120" cy="2016"/>
            </a:xfrm>
          </p:grpSpPr>
          <p:sp>
            <p:nvSpPr>
              <p:cNvPr id="40989" name="Line 33"/>
              <p:cNvSpPr>
                <a:spLocks noChangeShapeType="1"/>
              </p:cNvSpPr>
              <p:nvPr/>
            </p:nvSpPr>
            <p:spPr bwMode="auto">
              <a:xfrm flipV="1">
                <a:off x="0" y="0"/>
                <a:ext cx="0" cy="201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  <p:sp>
            <p:nvSpPr>
              <p:cNvPr id="40990" name="Line 34"/>
              <p:cNvSpPr>
                <a:spLocks noChangeShapeType="1"/>
              </p:cNvSpPr>
              <p:nvPr/>
            </p:nvSpPr>
            <p:spPr bwMode="auto">
              <a:xfrm>
                <a:off x="0" y="2016"/>
                <a:ext cx="3120" cy="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/>
              </a:p>
            </p:txBody>
          </p:sp>
        </p:grpSp>
        <p:sp>
          <p:nvSpPr>
            <p:cNvPr id="40986" name="Text Box 35"/>
            <p:cNvSpPr txBox="1">
              <a:spLocks noChangeArrowheads="1"/>
            </p:cNvSpPr>
            <p:nvPr/>
          </p:nvSpPr>
          <p:spPr bwMode="auto">
            <a:xfrm>
              <a:off x="3600" y="2016"/>
              <a:ext cx="33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/>
                <a:t>Q</a:t>
              </a:r>
              <a:endParaRPr lang="en-US" altLang="zh-CN"/>
            </a:p>
          </p:txBody>
        </p:sp>
        <p:sp>
          <p:nvSpPr>
            <p:cNvPr id="40987" name="Text Box 36"/>
            <p:cNvSpPr txBox="1">
              <a:spLocks noChangeArrowheads="1"/>
            </p:cNvSpPr>
            <p:nvPr/>
          </p:nvSpPr>
          <p:spPr bwMode="auto">
            <a:xfrm>
              <a:off x="0" y="1824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CN" altLang="en-US"/>
                <a:t>  </a:t>
              </a:r>
              <a:r>
                <a:rPr lang="en-US" altLang="zh-CN"/>
                <a:t>0</a:t>
              </a:r>
              <a:endParaRPr lang="en-US" altLang="zh-CN"/>
            </a:p>
          </p:txBody>
        </p:sp>
        <p:sp>
          <p:nvSpPr>
            <p:cNvPr id="40988" name="Text Box 37"/>
            <p:cNvSpPr txBox="1">
              <a:spLocks noChangeArrowheads="1"/>
            </p:cNvSpPr>
            <p:nvPr/>
          </p:nvSpPr>
          <p:spPr bwMode="auto">
            <a:xfrm>
              <a:off x="48" y="0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latin typeface="Verdana" panose="020B0604030504040204" pitchFamily="34" charset="0"/>
                </a:rPr>
                <a:t>P</a:t>
              </a:r>
              <a:endParaRPr lang="en-US" altLang="zh-CN" sz="2400">
                <a:latin typeface="Verdana" panose="020B0604030504040204" pitchFamily="34" charset="0"/>
              </a:endParaRPr>
            </a:p>
          </p:txBody>
        </p:sp>
      </p:grpSp>
      <p:sp>
        <p:nvSpPr>
          <p:cNvPr id="45094" name="Rectangle 38"/>
          <p:cNvSpPr>
            <a:spLocks noChangeArrowheads="1"/>
          </p:cNvSpPr>
          <p:nvPr/>
        </p:nvSpPr>
        <p:spPr bwMode="auto">
          <a:xfrm>
            <a:off x="395288" y="5373688"/>
            <a:ext cx="7489825" cy="1223962"/>
          </a:xfrm>
          <a:prstGeom prst="rect">
            <a:avLst/>
          </a:prstGeom>
          <a:noFill/>
          <a:ln w="9525">
            <a:solidFill>
              <a:srgbClr val="CC33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5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5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5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45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5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45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45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animBg="1"/>
      <p:bldP spid="45059" grpId="0" autoUpdateAnimBg="0" build="p"/>
      <p:bldP spid="45060" grpId="0" autoUpdateAnimBg="0"/>
      <p:bldP spid="45061" grpId="0" animBg="1"/>
      <p:bldP spid="45065" grpId="0" animBg="1"/>
      <p:bldP spid="45066" grpId="0" animBg="1"/>
      <p:bldP spid="45067" grpId="0" autoUpdateAnimBg="0"/>
      <p:bldP spid="45068" grpId="0" autoUpdateAnimBg="0"/>
      <p:bldP spid="45069" grpId="0" autoUpdateAnimBg="0"/>
      <p:bldP spid="45070" grpId="0" autoUpdateAnimBg="0"/>
      <p:bldP spid="45074" grpId="0" autoUpdateAnimBg="0"/>
      <p:bldP spid="45078" grpId="0" autoUpdateAnimBg="0"/>
      <p:bldP spid="45079" grpId="0" autoUpdateAnimBg="0"/>
      <p:bldP spid="45083" grpId="0" autoUpdateAnimBg="0"/>
      <p:bldP spid="45084" grpId="0" autoUpdateAnimBg="0"/>
      <p:bldP spid="45085" grpId="0" autoUpdateAnimBg="0"/>
      <p:bldP spid="45086" grpId="0" autoUpdateAnimBg="0"/>
      <p:bldP spid="45094" grpId="0" animBg="1"/>
    </p:bldLst>
  </p:timing>
</p:sld>
</file>

<file path=ppt/theme/theme1.xml><?xml version="1.0" encoding="utf-8"?>
<a:theme xmlns:a="http://schemas.openxmlformats.org/drawingml/2006/main" name="主题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主题5</Template>
  <TotalTime>0</TotalTime>
  <Words>3538</Words>
  <Application>WPS 演示</Application>
  <PresentationFormat>全屏显示(4:3)</PresentationFormat>
  <Paragraphs>450</Paragraphs>
  <Slides>32</Slides>
  <Notes>3</Notes>
  <HiddenSlides>0</HiddenSlides>
  <MMClips>0</MMClips>
  <ScaleCrop>false</ScaleCrop>
  <HeadingPairs>
    <vt:vector size="8" baseType="variant">
      <vt:variant>
        <vt:lpstr>已用的字体</vt:lpstr>
      </vt:variant>
      <vt:variant>
        <vt:i4>23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32</vt:i4>
      </vt:variant>
    </vt:vector>
  </HeadingPairs>
  <TitlesOfParts>
    <vt:vector size="56" baseType="lpstr">
      <vt:lpstr>Arial</vt:lpstr>
      <vt:lpstr>宋体</vt:lpstr>
      <vt:lpstr>Wingdings</vt:lpstr>
      <vt:lpstr>微软雅黑</vt:lpstr>
      <vt:lpstr>方正小标宋简体</vt:lpstr>
      <vt:lpstr>楷体</vt:lpstr>
      <vt:lpstr>华文新魏</vt:lpstr>
      <vt:lpstr>黑体</vt:lpstr>
      <vt:lpstr>华文仿宋</vt:lpstr>
      <vt:lpstr>Times New Roman</vt:lpstr>
      <vt:lpstr>Verdana</vt:lpstr>
      <vt:lpstr>华文行楷</vt:lpstr>
      <vt:lpstr>Calibri</vt:lpstr>
      <vt:lpstr>Arial Unicode MS</vt:lpstr>
      <vt:lpstr>华文楷体</vt:lpstr>
      <vt:lpstr>Tahoma</vt:lpstr>
      <vt:lpstr>Symbol</vt:lpstr>
      <vt:lpstr>Monotype Sorts</vt:lpstr>
      <vt:lpstr>Wingdings</vt:lpstr>
      <vt:lpstr>Inter</vt:lpstr>
      <vt:lpstr>Segoe Print</vt:lpstr>
      <vt:lpstr>隶书</vt:lpstr>
      <vt:lpstr>Arial</vt:lpstr>
      <vt:lpstr>主题5</vt:lpstr>
      <vt:lpstr>项目二   生活经济学  任务2  经济跷跷板：均衡价格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农产品支持价格</vt:lpstr>
      <vt:lpstr>价格下限如何影响市场结果</vt:lpstr>
      <vt:lpstr>最低工资</vt:lpstr>
      <vt:lpstr>最低工资</vt:lpstr>
      <vt:lpstr>PowerPoint 演示文稿</vt:lpstr>
      <vt:lpstr>PowerPoint 演示文稿</vt:lpstr>
      <vt:lpstr>PowerPoint 演示文稿</vt:lpstr>
      <vt:lpstr>短期中和长期中的租金控制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乐天</cp:lastModifiedBy>
  <cp:revision>42</cp:revision>
  <dcterms:created xsi:type="dcterms:W3CDTF">2018-05-15T03:01:00Z</dcterms:created>
  <dcterms:modified xsi:type="dcterms:W3CDTF">2025-03-13T12:01:40Z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A3D63293CF1F4D3EA914393B1C1942AE_12</vt:lpwstr>
  </property>
  <property fmtid="{D5CDD505-2E9C-101B-9397-08002B2CF9AE}" pid="3" name="KSOProductBuildVer">
    <vt:lpwstr>2052-12.1.0.20305</vt:lpwstr>
  </property>
</Properties>
</file>