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79" r:id="rId3"/>
    <p:sldId id="257" r:id="rId4"/>
    <p:sldId id="277" r:id="rId5"/>
    <p:sldId id="258" r:id="rId6"/>
    <p:sldId id="278" r:id="rId7"/>
    <p:sldId id="281" r:id="rId8"/>
    <p:sldId id="262" r:id="rId9"/>
    <p:sldId id="260" r:id="rId10"/>
    <p:sldId id="261" r:id="rId11"/>
    <p:sldId id="263" r:id="rId12"/>
    <p:sldId id="264" r:id="rId13"/>
    <p:sldId id="265" r:id="rId14"/>
    <p:sldId id="280" r:id="rId15"/>
    <p:sldId id="266" r:id="rId16"/>
    <p:sldId id="267" r:id="rId18"/>
    <p:sldId id="268" r:id="rId19"/>
    <p:sldId id="269" r:id="rId20"/>
    <p:sldId id="270" r:id="rId21"/>
    <p:sldId id="271" r:id="rId22"/>
    <p:sldId id="272" r:id="rId23"/>
    <p:sldId id="273" r:id="rId24"/>
    <p:sldId id="274" r:id="rId25"/>
    <p:sldId id="276"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4" d="100"/>
          <a:sy n="74" d="100"/>
        </p:scale>
        <p:origin x="1053"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E7D748-F6C3-4873-A48A-D986799AC0A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7D672D-4D0D-40E4-87DF-2EEFF50F3EC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B7D672D-4D0D-40E4-87DF-2EEFF50F3EC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dirty="0"/>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lvl1pPr>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lvl1pPr>
              <a:defRPr/>
            </a:lvl1p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a:t>单击此处编辑母版标题样式</a:t>
            </a:r>
            <a:endParaRPr lang="zh-CN" altLang="en-US" dirty="0"/>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028" name="图片 7" descr="timg.jp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732588" y="6021388"/>
            <a:ext cx="2195512"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800200" cy="576064"/>
          </a:xfrm>
          <a:prstGeom prst="roundRect">
            <a:avLst/>
          </a:prstGeom>
          <a:blipFill>
            <a:blip r:embed="rId1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01&#32463;&#27982;&#23398;&#35270;&#39057;/1.31929&#24180;&#36164;&#26412;&#20027;&#20041;&#32463;&#27982;&#21361;&#26426;&#29190;&#21457;.flv" TargetMode="External"/><Relationship Id="rId1" Type="http://schemas.openxmlformats.org/officeDocument/2006/relationships/hyperlink" Target="../../01&#32463;&#27982;&#23398;&#35270;&#39057;/1.3&#20122;&#24403;&#26031;&#23494;&#19982;&#22269;&#23500;&#35770;.flv"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01&#32463;&#27982;&#23398;&#35270;&#39057;/&#12298;&#36164;&#26412;&#30340;&#25925;&#20107;&#12299;1~3&#23395;%20&#20840;60&#38598;%20&#22269;&#35821;&#20013;&#23383;%20720P/&#31532;3%20&#31532;10%20&#30475;&#24471;&#35265;&#30340;&#25163;.mp4" TargetMode="External"/></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13.png"/><Relationship Id="rId1"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baike.baidu.com/view/29959.htm" TargetMode="External"/><Relationship Id="rId4" Type="http://schemas.openxmlformats.org/officeDocument/2006/relationships/hyperlink" Target="http://baike.baidu.com/view/61939.htm" TargetMode="External"/><Relationship Id="rId3" Type="http://schemas.openxmlformats.org/officeDocument/2006/relationships/hyperlink" Target="http://baike.baidu.com/view/25189.htm" TargetMode="External"/><Relationship Id="rId2" Type="http://schemas.openxmlformats.org/officeDocument/2006/relationships/hyperlink" Target="http://baike.baidu.com/view/1935.htm" TargetMode="External"/><Relationship Id="rId1" Type="http://schemas.openxmlformats.org/officeDocument/2006/relationships/hyperlink" Target="http://baike.baidu.com/view/10504.htm" TargetMode="Externa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2.jpe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3903191"/>
            <a:ext cx="7772400" cy="1470025"/>
          </a:xfrm>
        </p:spPr>
        <p:txBody>
          <a:bodyPr/>
          <a:lstStyle/>
          <a:p>
            <a:r>
              <a:rPr lang="zh-CN" altLang="en-US" sz="3600" dirty="0">
                <a:latin typeface="方正小标宋简体" pitchFamily="65" charset="-122"/>
                <a:ea typeface="方正小标宋简体" pitchFamily="65" charset="-122"/>
              </a:rPr>
              <a:t>项目一   走进经济学</a:t>
            </a:r>
            <a:br>
              <a:rPr lang="en-US" altLang="zh-CN" sz="3600" dirty="0">
                <a:latin typeface="方正小标宋简体" pitchFamily="65" charset="-122"/>
                <a:ea typeface="方正小标宋简体" pitchFamily="65" charset="-122"/>
              </a:rPr>
            </a:br>
            <a:br>
              <a:rPr lang="en-US" altLang="zh-CN" sz="3600" dirty="0">
                <a:latin typeface="方正小标宋简体" pitchFamily="65" charset="-122"/>
                <a:ea typeface="方正小标宋简体" pitchFamily="65" charset="-122"/>
              </a:rPr>
            </a:br>
            <a:r>
              <a:rPr lang="zh-CN" altLang="en-US" dirty="0">
                <a:solidFill>
                  <a:srgbClr val="FF0000"/>
                </a:solidFill>
                <a:latin typeface="方正小标宋简体" pitchFamily="65" charset="-122"/>
                <a:ea typeface="方正小标宋简体" pitchFamily="65" charset="-122"/>
              </a:rPr>
              <a:t>任务</a:t>
            </a:r>
            <a:r>
              <a:rPr lang="en-US" altLang="zh-CN" dirty="0">
                <a:solidFill>
                  <a:srgbClr val="FF0000"/>
                </a:solidFill>
                <a:latin typeface="方正小标宋简体" pitchFamily="65" charset="-122"/>
                <a:ea typeface="方正小标宋简体" pitchFamily="65" charset="-122"/>
              </a:rPr>
              <a:t>3  </a:t>
            </a:r>
            <a:r>
              <a:rPr lang="zh-CN" altLang="en-US" dirty="0">
                <a:solidFill>
                  <a:srgbClr val="FF0000"/>
                </a:solidFill>
                <a:latin typeface="方正小标宋简体" pitchFamily="65" charset="-122"/>
                <a:ea typeface="方正小标宋简体" pitchFamily="65" charset="-122"/>
              </a:rPr>
              <a:t>聆听经济学家的声音：经济故事会</a:t>
            </a:r>
            <a:endParaRPr lang="zh-CN" altLang="en-US"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1" cstate="print"/>
          <a:stretch>
            <a:fillRect/>
          </a:stretch>
        </p:blipFill>
        <p:spPr>
          <a:xfrm>
            <a:off x="4211960" y="0"/>
            <a:ext cx="4932040" cy="3290481"/>
          </a:xfrm>
          <a:prstGeom prst="rect">
            <a:avLst/>
          </a:prstGeom>
        </p:spPr>
      </p:pic>
      <p:pic>
        <p:nvPicPr>
          <p:cNvPr id="5" name="图片 4" descr="timg (1).jpg"/>
          <p:cNvPicPr>
            <a:picLocks noChangeAspect="1"/>
          </p:cNvPicPr>
          <p:nvPr/>
        </p:nvPicPr>
        <p:blipFill>
          <a:blip r:embed="rId2" cstate="print"/>
          <a:stretch>
            <a:fillRect/>
          </a:stretch>
        </p:blipFill>
        <p:spPr>
          <a:xfrm>
            <a:off x="0" y="0"/>
            <a:ext cx="4355976" cy="32669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3"/>
          <p:cNvSpPr>
            <a:spLocks noGrp="1" noChangeArrowheads="1"/>
          </p:cNvSpPr>
          <p:nvPr>
            <p:ph type="body" idx="1"/>
          </p:nvPr>
        </p:nvSpPr>
        <p:spPr>
          <a:xfrm>
            <a:off x="0" y="908050"/>
            <a:ext cx="9144000" cy="5334000"/>
          </a:xfrm>
        </p:spPr>
        <p:txBody>
          <a:bodyPr/>
          <a:lstStyle/>
          <a:p>
            <a:pPr eaLnBrk="1" hangingPunct="1">
              <a:lnSpc>
                <a:spcPct val="90000"/>
              </a:lnSpc>
              <a:buFont typeface="Wingdings" panose="05000000000000000000" pitchFamily="2" charset="2"/>
              <a:buNone/>
            </a:pPr>
            <a:r>
              <a:rPr lang="en-US" altLang="zh-CN" sz="2400" dirty="0">
                <a:latin typeface="隶书" panose="02010509060101010101" pitchFamily="49" charset="-122"/>
                <a:ea typeface="隶书" panose="02010509060101010101" pitchFamily="49" charset="-122"/>
              </a:rPr>
              <a:t>      1723.6</a:t>
            </a:r>
            <a:r>
              <a:rPr lang="zh-CN" altLang="en-US" sz="2400" dirty="0">
                <a:latin typeface="隶书" panose="02010509060101010101" pitchFamily="49" charset="-122"/>
                <a:ea typeface="隶书" panose="02010509060101010101" pitchFamily="49" charset="-122"/>
              </a:rPr>
              <a:t>斯密出生在苏格兰法夫郡的柯卡尔迪。他父亲是个律师、海关关员。出生前几个月他父亲就去世了，他母亲是大地主的女儿，一直活到</a:t>
            </a:r>
            <a:r>
              <a:rPr lang="en-US" altLang="zh-CN" sz="2400" dirty="0">
                <a:latin typeface="隶书" panose="02010509060101010101" pitchFamily="49" charset="-122"/>
                <a:ea typeface="隶书" panose="02010509060101010101" pitchFamily="49" charset="-122"/>
              </a:rPr>
              <a:t>90</a:t>
            </a:r>
            <a:r>
              <a:rPr lang="zh-CN" altLang="en-US" sz="2400" dirty="0">
                <a:latin typeface="隶书" panose="02010509060101010101" pitchFamily="49" charset="-122"/>
                <a:ea typeface="隶书" panose="02010509060101010101" pitchFamily="49" charset="-122"/>
              </a:rPr>
              <a:t>岁，仅比斯密早死</a:t>
            </a:r>
            <a:r>
              <a:rPr lang="en-US" altLang="zh-CN" sz="2400" dirty="0">
                <a:latin typeface="隶书" panose="02010509060101010101" pitchFamily="49" charset="-122"/>
                <a:ea typeface="隶书" panose="02010509060101010101" pitchFamily="49" charset="-122"/>
              </a:rPr>
              <a:t>6</a:t>
            </a:r>
            <a:r>
              <a:rPr lang="zh-CN" altLang="en-US" sz="2400" dirty="0">
                <a:latin typeface="隶书" panose="02010509060101010101" pitchFamily="49" charset="-122"/>
                <a:ea typeface="隶书" panose="02010509060101010101" pitchFamily="49" charset="-122"/>
              </a:rPr>
              <a:t>年。他和母亲相依为命．终生未娶。</a:t>
            </a:r>
            <a:endParaRPr lang="zh-CN" altLang="en-US" sz="2400" dirty="0">
              <a:latin typeface="隶书" panose="02010509060101010101" pitchFamily="49" charset="-122"/>
              <a:ea typeface="隶书" panose="02010509060101010101" pitchFamily="49" charset="-122"/>
            </a:endParaRPr>
          </a:p>
          <a:p>
            <a:pPr eaLnBrk="1" hangingPunct="1">
              <a:lnSpc>
                <a:spcPct val="90000"/>
              </a:lnSpc>
              <a:buFont typeface="Wingdings" panose="05000000000000000000" pitchFamily="2" charset="2"/>
              <a:buNone/>
            </a:pPr>
            <a:r>
              <a:rPr lang="zh-CN" altLang="en-US" sz="2400" dirty="0">
                <a:latin typeface="隶书" panose="02010509060101010101" pitchFamily="49" charset="-122"/>
                <a:ea typeface="隶书" panose="02010509060101010101" pitchFamily="49" charset="-122"/>
              </a:rPr>
              <a:t>      斯密小的时候，有一天妈妈带他到舅舅家去．把他放到门前．让他自己玩耍，妈妈就进到院子里去和舅舅说话。没想到这时来了一群吉普赛流浪汉，他们抱起孩子就跑，孩子大哭不止。他舅舅听到哭声就追了出来，一直追到二十英里以外的一个大森林时，这群流浪汉发现有人紧追不舍，就把这孩子放下，逃跑了，舅舅把他抱了回来。</a:t>
            </a:r>
            <a:endParaRPr lang="zh-CN" altLang="en-US" sz="2400" dirty="0">
              <a:latin typeface="隶书" panose="02010509060101010101" pitchFamily="49" charset="-122"/>
              <a:ea typeface="隶书" panose="02010509060101010101" pitchFamily="49" charset="-122"/>
            </a:endParaRPr>
          </a:p>
          <a:p>
            <a:pPr eaLnBrk="1" hangingPunct="1">
              <a:lnSpc>
                <a:spcPct val="90000"/>
              </a:lnSpc>
              <a:buFont typeface="Wingdings" panose="05000000000000000000" pitchFamily="2" charset="2"/>
              <a:buNone/>
            </a:pPr>
            <a:r>
              <a:rPr lang="zh-CN" altLang="en-US" sz="2400" dirty="0">
                <a:latin typeface="隶书" panose="02010509060101010101" pitchFamily="49" charset="-122"/>
                <a:ea typeface="隶书" panose="02010509060101010101" pitchFamily="49" charset="-122"/>
              </a:rPr>
              <a:t>      当他创造了经济学，成为这样一个伟大经济学家时，传记中这样写道：</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他的舅舅幸运地为世界挽救了一个天才，正是这样一个天才创造了经济学；否则这个社会将多了</a:t>
            </a:r>
            <a:r>
              <a:rPr lang="en-US" altLang="zh-CN"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名算命先生，少了一个经济学家。</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    </a:t>
            </a:r>
            <a:endParaRPr lang="zh-CN" altLang="en-US" sz="2400" dirty="0">
              <a:latin typeface="隶书" panose="02010509060101010101" pitchFamily="49" charset="-122"/>
              <a:ea typeface="隶书" panose="02010509060101010101" pitchFamily="49" charset="-122"/>
            </a:endParaRPr>
          </a:p>
          <a:p>
            <a:pPr eaLnBrk="1" hangingPunct="1">
              <a:lnSpc>
                <a:spcPct val="90000"/>
              </a:lnSpc>
            </a:pPr>
            <a:endParaRPr lang="zh-CN" altLang="en-US" sz="2400" dirty="0"/>
          </a:p>
          <a:p>
            <a:pPr eaLnBrk="1" hangingPunct="1">
              <a:lnSpc>
                <a:spcPct val="90000"/>
              </a:lnSpc>
            </a:pPr>
            <a:endParaRPr lang="zh-CN" altLang="en-US" sz="2400" dirty="0"/>
          </a:p>
        </p:txBody>
      </p:sp>
      <p:sp>
        <p:nvSpPr>
          <p:cNvPr id="60421" name="Rectangle 4"/>
          <p:cNvSpPr>
            <a:spLocks noGrp="1" noChangeArrowheads="1"/>
          </p:cNvSpPr>
          <p:nvPr>
            <p:ph type="title"/>
          </p:nvPr>
        </p:nvSpPr>
        <p:spPr bwMode="auto">
          <a:xfrm>
            <a:off x="2843808" y="260648"/>
            <a:ext cx="3600400" cy="562074"/>
          </a:xfrm>
          <a:solidFill>
            <a:srgbClr val="EC6122"/>
          </a:solidFill>
        </p:spPr>
        <p:txBody>
          <a:bodyPr/>
          <a:lstStyle/>
          <a:p>
            <a:pPr eaLnBrk="1" hangingPunct="1"/>
            <a:r>
              <a:rPr lang="zh-CN" altLang="en-US" sz="3200"/>
              <a:t>斯密的故事</a:t>
            </a:r>
            <a:endParaRPr lang="zh-CN" altLang="en-US" sz="3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3"/>
          <p:cNvSpPr>
            <a:spLocks noGrp="1" noChangeArrowheads="1"/>
          </p:cNvSpPr>
          <p:nvPr>
            <p:ph type="body" idx="1"/>
          </p:nvPr>
        </p:nvSpPr>
        <p:spPr>
          <a:xfrm>
            <a:off x="35496" y="548680"/>
            <a:ext cx="9036496" cy="5334000"/>
          </a:xfrm>
        </p:spPr>
        <p:txBody>
          <a:bodyPr/>
          <a:lstStyle/>
          <a:p>
            <a:pPr eaLnBrk="1" hangingPunct="1">
              <a:buFont typeface="Wingdings" panose="05000000000000000000" pitchFamily="2" charset="2"/>
              <a:buNone/>
            </a:pPr>
            <a:r>
              <a:rPr lang="zh-CN" altLang="en-US" dirty="0">
                <a:latin typeface="隶书" panose="02010509060101010101" pitchFamily="49" charset="-122"/>
                <a:ea typeface="隶书" panose="02010509060101010101" pitchFamily="49" charset="-122"/>
              </a:rPr>
              <a:t>     </a:t>
            </a:r>
            <a:r>
              <a:rPr lang="zh-CN" altLang="en-US" sz="2400" dirty="0">
                <a:latin typeface="隶书" panose="02010509060101010101" pitchFamily="49" charset="-122"/>
                <a:ea typeface="隶书" panose="02010509060101010101" pitchFamily="49" charset="-122"/>
              </a:rPr>
              <a:t>斯密之所以能成为经济学家，是因为他从小生长在一个小渔村，那里有一个码头。由于</a:t>
            </a:r>
            <a:r>
              <a:rPr lang="zh-CN" altLang="en-US" sz="2400" dirty="0">
                <a:solidFill>
                  <a:srgbClr val="FF0000"/>
                </a:solidFill>
                <a:latin typeface="隶书" panose="02010509060101010101" pitchFamily="49" charset="-122"/>
                <a:ea typeface="隶书" panose="02010509060101010101" pitchFamily="49" charset="-122"/>
              </a:rPr>
              <a:t>贸易的发展</a:t>
            </a:r>
            <a:r>
              <a:rPr lang="zh-CN" altLang="en-US" sz="2400" dirty="0">
                <a:latin typeface="隶书" panose="02010509060101010101" pitchFamily="49" charset="-122"/>
                <a:ea typeface="隶书" panose="02010509060101010101" pitchFamily="49" charset="-122"/>
              </a:rPr>
              <a:t>，这个小渔村变成了</a:t>
            </a:r>
            <a:r>
              <a:rPr lang="en-US" altLang="zh-CN" sz="2400" dirty="0">
                <a:latin typeface="宋体" panose="02010600030101010101" pitchFamily="2" charset="-122"/>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个中等城市。船员们出海回来就坐在那里一边喝着啤酒，一边谈论着世界各地的经济贸易，以及他们在世界各地看到的问题。斯密发现了贸易对于一个国家、对于这个地区的经济发展的重要性。</a:t>
            </a:r>
            <a:endParaRPr lang="zh-CN" altLang="en-US" sz="2400" dirty="0">
              <a:latin typeface="隶书" panose="02010509060101010101" pitchFamily="49" charset="-122"/>
              <a:ea typeface="隶书" panose="02010509060101010101" pitchFamily="49" charset="-122"/>
            </a:endParaRPr>
          </a:p>
          <a:p>
            <a:pPr eaLnBrk="1" hangingPunct="1">
              <a:buFont typeface="Wingdings" panose="05000000000000000000" pitchFamily="2" charset="2"/>
              <a:buNone/>
            </a:pPr>
            <a:r>
              <a:rPr lang="zh-CN" altLang="en-US" sz="2400" dirty="0">
                <a:latin typeface="隶书" panose="02010509060101010101" pitchFamily="49" charset="-122"/>
                <a:ea typeface="隶书" panose="02010509060101010101" pitchFamily="49" charset="-122"/>
              </a:rPr>
              <a:t>     斯密</a:t>
            </a:r>
            <a:r>
              <a:rPr lang="en-US" altLang="zh-CN" sz="2400" b="1" dirty="0">
                <a:latin typeface="隶书" panose="02010509060101010101" pitchFamily="49" charset="-122"/>
                <a:ea typeface="隶书" panose="02010509060101010101" pitchFamily="49" charset="-122"/>
              </a:rPr>
              <a:t>14</a:t>
            </a:r>
            <a:r>
              <a:rPr lang="zh-CN" altLang="en-US" sz="2400" b="1" dirty="0">
                <a:latin typeface="隶书" panose="02010509060101010101" pitchFamily="49" charset="-122"/>
                <a:ea typeface="隶书" panose="02010509060101010101" pitchFamily="49" charset="-122"/>
              </a:rPr>
              <a:t>岁（</a:t>
            </a:r>
            <a:r>
              <a:rPr lang="en-US" altLang="zh-CN" sz="2400" b="1" dirty="0">
                <a:latin typeface="隶书" panose="02010509060101010101" pitchFamily="49" charset="-122"/>
                <a:ea typeface="隶书" panose="02010509060101010101" pitchFamily="49" charset="-122"/>
              </a:rPr>
              <a:t>1737</a:t>
            </a:r>
            <a:r>
              <a:rPr lang="zh-CN" altLang="en-US" sz="2400" b="1" dirty="0">
                <a:latin typeface="隶书" panose="02010509060101010101" pitchFamily="49" charset="-122"/>
                <a:ea typeface="隶书" panose="02010509060101010101" pitchFamily="49" charset="-122"/>
              </a:rPr>
              <a:t>年）</a:t>
            </a:r>
            <a:r>
              <a:rPr lang="zh-CN" altLang="en-US" sz="2400" dirty="0">
                <a:latin typeface="隶书" panose="02010509060101010101" pitchFamily="49" charset="-122"/>
                <a:ea typeface="隶书" panose="02010509060101010101" pitchFamily="49" charset="-122"/>
              </a:rPr>
              <a:t>就进了格拉斯哥大学，</a:t>
            </a:r>
            <a:r>
              <a:rPr lang="en-US" altLang="zh-CN" sz="2400" b="1" dirty="0">
                <a:solidFill>
                  <a:srgbClr val="FF0066"/>
                </a:solidFill>
                <a:latin typeface="隶书" panose="02010509060101010101" pitchFamily="49" charset="-122"/>
                <a:ea typeface="隶书" panose="02010509060101010101" pitchFamily="49" charset="-122"/>
              </a:rPr>
              <a:t>17</a:t>
            </a:r>
            <a:r>
              <a:rPr lang="zh-CN" altLang="en-US" sz="2400" dirty="0">
                <a:latin typeface="隶书" panose="02010509060101010101" pitchFamily="49" charset="-122"/>
                <a:ea typeface="隶书" panose="02010509060101010101" pitchFamily="49" charset="-122"/>
              </a:rPr>
              <a:t>岁获得硕士学位。</a:t>
            </a:r>
            <a:r>
              <a:rPr lang="en-US" altLang="zh-CN" sz="2400" dirty="0">
                <a:latin typeface="隶书" panose="02010509060101010101" pitchFamily="49" charset="-122"/>
                <a:ea typeface="隶书" panose="02010509060101010101" pitchFamily="49" charset="-122"/>
              </a:rPr>
              <a:t>1746</a:t>
            </a:r>
            <a:r>
              <a:rPr lang="zh-CN" altLang="en-US" sz="2400" dirty="0">
                <a:latin typeface="隶书" panose="02010509060101010101" pitchFamily="49" charset="-122"/>
                <a:ea typeface="隶书" panose="02010509060101010101" pitchFamily="49" charset="-122"/>
              </a:rPr>
              <a:t>年又毕业于牛津大学巴特奥尔学院。他先在爱丁堡大学任讲师，</a:t>
            </a:r>
            <a:r>
              <a:rPr lang="en-US" altLang="zh-CN" sz="2400" dirty="0">
                <a:latin typeface="隶书" panose="02010509060101010101" pitchFamily="49" charset="-122"/>
                <a:ea typeface="隶书" panose="02010509060101010101" pitchFamily="49" charset="-122"/>
              </a:rPr>
              <a:t>1751</a:t>
            </a:r>
            <a:r>
              <a:rPr lang="zh-CN" altLang="en-US" sz="2400" dirty="0">
                <a:latin typeface="隶书" panose="02010509060101010101" pitchFamily="49" charset="-122"/>
                <a:ea typeface="隶书" panose="02010509060101010101" pitchFamily="49" charset="-122"/>
              </a:rPr>
              <a:t>年担任格拉斯哥大学逻辑学教授，第二年改任道德哲学教授。由于他高超的教学水平和智慧的思辩而远近闻名。他第一部成名作</a:t>
            </a:r>
            <a:r>
              <a:rPr lang="en-US" altLang="zh-CN" sz="2400" dirty="0">
                <a:latin typeface="隶书" panose="02010509060101010101" pitchFamily="49" charset="-122"/>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道德情操论</a:t>
            </a:r>
            <a:r>
              <a:rPr lang="en-US" altLang="zh-CN" sz="2400" dirty="0">
                <a:latin typeface="隶书" panose="02010509060101010101" pitchFamily="49" charset="-122"/>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a:t>
            </a:r>
            <a:endParaRPr lang="zh-CN" altLang="en-US" sz="2400" dirty="0">
              <a:latin typeface="隶书" panose="02010509060101010101" pitchFamily="49" charset="-122"/>
              <a:ea typeface="隶书" panose="02010509060101010101" pitchFamily="49" charset="-122"/>
            </a:endParaRPr>
          </a:p>
          <a:p>
            <a:pPr marL="0" indent="0" eaLnBrk="1" hangingPunct="1">
              <a:buNone/>
            </a:pPr>
            <a:r>
              <a:rPr lang="en-US" altLang="zh-CN" sz="2400" b="1" dirty="0">
                <a:solidFill>
                  <a:srgbClr val="FF0066"/>
                </a:solidFill>
                <a:latin typeface="隶书" panose="02010509060101010101" pitchFamily="49" charset="-122"/>
                <a:ea typeface="隶书" panose="02010509060101010101" pitchFamily="49" charset="-122"/>
              </a:rPr>
              <a:t>   1763</a:t>
            </a:r>
            <a:r>
              <a:rPr lang="zh-CN" altLang="en-US" sz="2400" b="1" dirty="0">
                <a:solidFill>
                  <a:srgbClr val="FF0066"/>
                </a:solidFill>
                <a:latin typeface="隶书" panose="02010509060101010101" pitchFamily="49" charset="-122"/>
                <a:ea typeface="隶书" panose="02010509060101010101" pitchFamily="49" charset="-122"/>
              </a:rPr>
              <a:t>年</a:t>
            </a:r>
            <a:r>
              <a:rPr lang="en-US" altLang="zh-CN" sz="2400" b="1" dirty="0">
                <a:solidFill>
                  <a:srgbClr val="FF0066"/>
                </a:solidFill>
                <a:latin typeface="隶书" panose="02010509060101010101" pitchFamily="49" charset="-122"/>
                <a:ea typeface="隶书" panose="02010509060101010101" pitchFamily="49" charset="-122"/>
              </a:rPr>
              <a:t>11</a:t>
            </a:r>
            <a:r>
              <a:rPr lang="zh-CN" altLang="en-US" sz="2400" b="1" dirty="0">
                <a:solidFill>
                  <a:srgbClr val="FF0066"/>
                </a:solidFill>
                <a:latin typeface="隶书" panose="02010509060101010101" pitchFamily="49" charset="-122"/>
                <a:ea typeface="隶书" panose="02010509060101010101" pitchFamily="49" charset="-122"/>
              </a:rPr>
              <a:t>月</a:t>
            </a:r>
            <a:r>
              <a:rPr lang="zh-CN" altLang="en-US" sz="2400" dirty="0">
                <a:latin typeface="隶书" panose="02010509060101010101" pitchFamily="49" charset="-122"/>
                <a:ea typeface="隶书" panose="02010509060101010101" pitchFamily="49" charset="-122"/>
              </a:rPr>
              <a:t>，斯密（</a:t>
            </a:r>
            <a:r>
              <a:rPr lang="en-US" altLang="zh-CN" sz="2400" dirty="0">
                <a:latin typeface="隶书" panose="02010509060101010101" pitchFamily="49" charset="-122"/>
                <a:ea typeface="隶书" panose="02010509060101010101" pitchFamily="49" charset="-122"/>
              </a:rPr>
              <a:t>26</a:t>
            </a:r>
            <a:r>
              <a:rPr lang="zh-CN" altLang="en-US" sz="2400" dirty="0">
                <a:latin typeface="隶书" panose="02010509060101010101" pitchFamily="49" charset="-122"/>
                <a:ea typeface="隶书" panose="02010509060101010101" pitchFamily="49" charset="-122"/>
              </a:rPr>
              <a:t>岁）接受英国</a:t>
            </a:r>
            <a:r>
              <a:rPr lang="zh-CN" altLang="en-US" sz="2400" dirty="0">
                <a:solidFill>
                  <a:srgbClr val="FF0066"/>
                </a:solidFill>
                <a:latin typeface="隶书" panose="02010509060101010101" pitchFamily="49" charset="-122"/>
                <a:ea typeface="隶书" panose="02010509060101010101" pitchFamily="49" charset="-122"/>
              </a:rPr>
              <a:t>财政大臣</a:t>
            </a:r>
            <a:r>
              <a:rPr lang="zh-CN" altLang="en-US" sz="2400" dirty="0">
                <a:latin typeface="隶书" panose="02010509060101010101" pitchFamily="49" charset="-122"/>
                <a:ea typeface="隶书" panose="02010509060101010101" pitchFamily="49" charset="-122"/>
              </a:rPr>
              <a:t>查尔斯</a:t>
            </a:r>
            <a:r>
              <a:rPr lang="en-US" altLang="zh-CN" sz="2400" dirty="0">
                <a:latin typeface="Arial" panose="020B0604020202020204" pitchFamily="34" charset="0"/>
                <a:ea typeface="隶书" panose="02010509060101010101" pitchFamily="49" charset="-122"/>
              </a:rPr>
              <a:t>·</a:t>
            </a:r>
            <a:r>
              <a:rPr lang="zh-CN" altLang="en-US" sz="2400" dirty="0">
                <a:ea typeface="隶书" panose="02010509060101010101" pitchFamily="49" charset="-122"/>
              </a:rPr>
              <a:t>汤申德的聘请，</a:t>
            </a:r>
            <a:r>
              <a:rPr lang="zh-CN" altLang="en-US" sz="2400" dirty="0">
                <a:latin typeface="隶书" panose="02010509060101010101" pitchFamily="49" charset="-122"/>
                <a:ea typeface="隶书" panose="02010509060101010101" pitchFamily="49" charset="-122"/>
              </a:rPr>
              <a:t>辞去了大学教授职务，作为汤申德的养子年轻的巴克勒公爵出国旅行的家庭教师，进行了为期近</a:t>
            </a:r>
            <a:r>
              <a:rPr lang="en-US" altLang="zh-CN" sz="2400" dirty="0">
                <a:solidFill>
                  <a:srgbClr val="FF0066"/>
                </a:solidFill>
                <a:latin typeface="隶书" panose="02010509060101010101" pitchFamily="49" charset="-122"/>
                <a:ea typeface="隶书" panose="02010509060101010101" pitchFamily="49" charset="-122"/>
              </a:rPr>
              <a:t>3</a:t>
            </a:r>
            <a:r>
              <a:rPr lang="zh-CN" altLang="en-US" sz="2400" dirty="0">
                <a:solidFill>
                  <a:srgbClr val="FF0066"/>
                </a:solidFill>
                <a:latin typeface="隶书" panose="02010509060101010101" pitchFamily="49" charset="-122"/>
                <a:ea typeface="隶书" panose="02010509060101010101" pitchFamily="49" charset="-122"/>
              </a:rPr>
              <a:t>年</a:t>
            </a:r>
            <a:r>
              <a:rPr lang="zh-CN" altLang="en-US" sz="2400" dirty="0">
                <a:latin typeface="隶书" panose="02010509060101010101" pitchFamily="49" charset="-122"/>
                <a:ea typeface="隶书" panose="02010509060101010101" pitchFamily="49" charset="-122"/>
              </a:rPr>
              <a:t>（</a:t>
            </a:r>
            <a:r>
              <a:rPr lang="en-US" altLang="zh-CN" sz="2400" dirty="0">
                <a:latin typeface="隶书" panose="02010509060101010101" pitchFamily="49" charset="-122"/>
                <a:ea typeface="隶书" panose="02010509060101010101" pitchFamily="49" charset="-122"/>
              </a:rPr>
              <a:t>1764.2</a:t>
            </a:r>
            <a:r>
              <a:rPr lang="en-US" altLang="zh-CN" sz="2400" dirty="0">
                <a:latin typeface="Arial" panose="020B0604020202020204" pitchFamily="34" charset="0"/>
                <a:ea typeface="隶书" panose="02010509060101010101" pitchFamily="49" charset="-122"/>
              </a:rPr>
              <a:t>—</a:t>
            </a:r>
            <a:r>
              <a:rPr lang="en-US" altLang="zh-CN" sz="2400" dirty="0">
                <a:latin typeface="隶书" panose="02010509060101010101" pitchFamily="49" charset="-122"/>
                <a:ea typeface="隶书" panose="02010509060101010101" pitchFamily="49" charset="-122"/>
              </a:rPr>
              <a:t>1766.10</a:t>
            </a:r>
            <a:r>
              <a:rPr lang="zh-CN" altLang="en-US" sz="2400" dirty="0">
                <a:latin typeface="隶书" panose="02010509060101010101" pitchFamily="49" charset="-122"/>
                <a:ea typeface="隶书" panose="02010509060101010101" pitchFamily="49" charset="-122"/>
              </a:rPr>
              <a:t>）的欧洲大陆之行。</a:t>
            </a:r>
            <a:r>
              <a:rPr lang="zh-CN" altLang="en-US" sz="2400" dirty="0">
                <a:solidFill>
                  <a:srgbClr val="FF0066"/>
                </a:solidFill>
                <a:latin typeface="隶书" panose="02010509060101010101" pitchFamily="49" charset="-122"/>
                <a:ea typeface="隶书" panose="02010509060101010101" pitchFamily="49" charset="-122"/>
              </a:rPr>
              <a:t>年薪</a:t>
            </a:r>
            <a:r>
              <a:rPr lang="en-US" altLang="zh-CN" sz="2400" dirty="0">
                <a:solidFill>
                  <a:srgbClr val="FF0066"/>
                </a:solidFill>
                <a:latin typeface="隶书" panose="02010509060101010101" pitchFamily="49" charset="-122"/>
                <a:ea typeface="隶书" panose="02010509060101010101" pitchFamily="49" charset="-122"/>
              </a:rPr>
              <a:t>300</a:t>
            </a:r>
            <a:r>
              <a:rPr lang="zh-CN" altLang="en-US" sz="2400" dirty="0">
                <a:solidFill>
                  <a:srgbClr val="FF0066"/>
                </a:solidFill>
                <a:latin typeface="隶书" panose="02010509060101010101" pitchFamily="49" charset="-122"/>
                <a:ea typeface="隶书" panose="02010509060101010101" pitchFamily="49" charset="-122"/>
              </a:rPr>
              <a:t>英镑加旅费再加此后一年</a:t>
            </a:r>
            <a:r>
              <a:rPr lang="en-US" altLang="zh-CN" sz="2400" dirty="0">
                <a:solidFill>
                  <a:srgbClr val="FF0066"/>
                </a:solidFill>
                <a:latin typeface="隶书" panose="02010509060101010101" pitchFamily="49" charset="-122"/>
                <a:ea typeface="隶书" panose="02010509060101010101" pitchFamily="49" charset="-122"/>
              </a:rPr>
              <a:t>300</a:t>
            </a:r>
            <a:r>
              <a:rPr lang="zh-CN" altLang="en-US" sz="2400" dirty="0">
                <a:solidFill>
                  <a:srgbClr val="FF0066"/>
                </a:solidFill>
                <a:latin typeface="隶书" panose="02010509060101010101" pitchFamily="49" charset="-122"/>
                <a:ea typeface="隶书" panose="02010509060101010101" pitchFamily="49" charset="-122"/>
              </a:rPr>
              <a:t>英镑津贴</a:t>
            </a:r>
            <a:r>
              <a:rPr lang="zh-CN" altLang="en-US" sz="2400" dirty="0">
                <a:solidFill>
                  <a:srgbClr val="FFFF00"/>
                </a:solidFill>
                <a:latin typeface="隶书" panose="02010509060101010101" pitchFamily="49" charset="-122"/>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条件实在太优厚了。</a:t>
            </a:r>
            <a:endParaRPr lang="zh-CN"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3"/>
          <p:cNvSpPr>
            <a:spLocks noGrp="1" noChangeArrowheads="1"/>
          </p:cNvSpPr>
          <p:nvPr>
            <p:ph type="body" idx="1"/>
          </p:nvPr>
        </p:nvSpPr>
        <p:spPr>
          <a:xfrm>
            <a:off x="35496" y="620688"/>
            <a:ext cx="8424936" cy="5483225"/>
          </a:xfrm>
        </p:spPr>
        <p:txBody>
          <a:bodyPr/>
          <a:lstStyle/>
          <a:p>
            <a:pPr eaLnBrk="1" hangingPunct="1">
              <a:buFont typeface="Wingdings" panose="05000000000000000000" pitchFamily="2" charset="2"/>
              <a:buNone/>
            </a:pPr>
            <a:r>
              <a:rPr lang="zh-CN" altLang="en-US" dirty="0">
                <a:latin typeface="隶书" panose="02010509060101010101" pitchFamily="49" charset="-122"/>
                <a:ea typeface="隶书" panose="02010509060101010101" pitchFamily="49" charset="-122"/>
              </a:rPr>
              <a:t>    </a:t>
            </a:r>
            <a:r>
              <a:rPr lang="zh-CN" altLang="en-US" sz="2400" dirty="0">
                <a:latin typeface="隶书" panose="02010509060101010101" pitchFamily="49" charset="-122"/>
                <a:ea typeface="隶书" panose="02010509060101010101" pitchFamily="49" charset="-122"/>
              </a:rPr>
              <a:t>当他第二年陪着年轻的公爵从</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英伦三岛</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出发，踏上欧洲大陆时才发现，啊</a:t>
            </a:r>
            <a:r>
              <a:rPr lang="en-US" altLang="zh-CN" sz="2400" dirty="0">
                <a:latin typeface="隶书" panose="02010509060101010101" pitchFamily="49" charset="-122"/>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原来英国是这么落后，欧洲经济如此发达。他们到了法国，去了德国，游历了欧洲，看到所有的</a:t>
            </a:r>
            <a:r>
              <a:rPr lang="en-US" altLang="zh-CN"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切。这期间，他结识了很多研究经济的学派。他拜访了重商学派．他们说商业创造价值；他拜访了重农学派，他们说农业创造价值。他自己提出了劳动创造价值的理论。</a:t>
            </a:r>
            <a:endParaRPr lang="zh-CN" altLang="en-US" sz="2400" dirty="0">
              <a:latin typeface="隶书" panose="02010509060101010101" pitchFamily="49" charset="-122"/>
              <a:ea typeface="隶书" panose="02010509060101010101" pitchFamily="49" charset="-122"/>
            </a:endParaRPr>
          </a:p>
          <a:p>
            <a:pPr eaLnBrk="1" hangingPunct="1">
              <a:buFont typeface="Wingdings" panose="05000000000000000000" pitchFamily="2" charset="2"/>
              <a:buNone/>
            </a:pPr>
            <a:r>
              <a:rPr lang="zh-CN" altLang="en-US" sz="2400" dirty="0">
                <a:latin typeface="隶书" panose="02010509060101010101" pitchFamily="49" charset="-122"/>
                <a:ea typeface="隶书" panose="02010509060101010101" pitchFamily="49" charset="-122"/>
              </a:rPr>
              <a:t>      欧洲讲学两年半生涯结束后，斯密回到英国，</a:t>
            </a:r>
            <a:r>
              <a:rPr lang="en-US" altLang="zh-CN" sz="2400" dirty="0">
                <a:solidFill>
                  <a:srgbClr val="FF0066"/>
                </a:solidFill>
                <a:latin typeface="隶书" panose="02010509060101010101" pitchFamily="49" charset="-122"/>
                <a:ea typeface="隶书" panose="02010509060101010101" pitchFamily="49" charset="-122"/>
              </a:rPr>
              <a:t>1767</a:t>
            </a:r>
            <a:r>
              <a:rPr lang="zh-CN" altLang="en-US" sz="2400" dirty="0">
                <a:solidFill>
                  <a:srgbClr val="FF0066"/>
                </a:solidFill>
                <a:latin typeface="隶书" panose="02010509060101010101" pitchFamily="49" charset="-122"/>
                <a:ea typeface="隶书" panose="02010509060101010101" pitchFamily="49" charset="-122"/>
              </a:rPr>
              <a:t>年带着丰厚的报酬回到家乡。他十年闭门在家，</a:t>
            </a:r>
            <a:r>
              <a:rPr lang="zh-CN" altLang="en-US" sz="2400" dirty="0">
                <a:latin typeface="隶书" panose="02010509060101010101" pitchFamily="49" charset="-122"/>
                <a:ea typeface="隶书" panose="02010509060101010101" pitchFamily="49" charset="-122"/>
              </a:rPr>
              <a:t>思考着</a:t>
            </a:r>
            <a:r>
              <a:rPr lang="en-US" altLang="zh-CN"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个问题，这个社会究竟是怎么转动的呢</a:t>
            </a:r>
            <a:r>
              <a:rPr lang="en-US" altLang="zh-CN" sz="2400" dirty="0">
                <a:latin typeface="隶书" panose="02010509060101010101" pitchFamily="49" charset="-122"/>
                <a:ea typeface="隶书" panose="02010509060101010101" pitchFamily="49" charset="-122"/>
              </a:rPr>
              <a:t>? </a:t>
            </a:r>
            <a:r>
              <a:rPr lang="zh-CN" altLang="en-US" sz="2400" dirty="0">
                <a:latin typeface="隶书" panose="02010509060101010101" pitchFamily="49" charset="-122"/>
                <a:ea typeface="隶书" panose="02010509060101010101" pitchFamily="49" charset="-122"/>
              </a:rPr>
              <a:t>经济究竟是怎么发展的呢</a:t>
            </a:r>
            <a:r>
              <a:rPr lang="en-US" altLang="zh-CN" sz="2400" dirty="0">
                <a:latin typeface="隶书" panose="02010509060101010101" pitchFamily="49" charset="-122"/>
                <a:ea typeface="隶书" panose="02010509060101010101" pitchFamily="49" charset="-122"/>
              </a:rPr>
              <a:t>? </a:t>
            </a:r>
            <a:r>
              <a:rPr lang="zh-CN" altLang="en-US" sz="2400" dirty="0">
                <a:latin typeface="隶书" panose="02010509060101010101" pitchFamily="49" charset="-122"/>
                <a:ea typeface="隶书" panose="02010509060101010101" pitchFamily="49" charset="-122"/>
              </a:rPr>
              <a:t>思来想去，最后他终于发现，原来这个社会的转动靠的是一只</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看不见的手</a:t>
            </a:r>
            <a:r>
              <a:rPr lang="zh-CN" altLang="en-US" sz="2400" dirty="0">
                <a:latin typeface="Arial" panose="020B0604020202020204" pitchFamily="34" charset="0"/>
                <a:ea typeface="隶书" panose="02010509060101010101" pitchFamily="49" charset="-122"/>
              </a:rPr>
              <a:t>”</a:t>
            </a:r>
            <a:r>
              <a:rPr lang="zh-CN" altLang="en-US" sz="2400" dirty="0">
                <a:latin typeface="隶书" panose="02010509060101010101" pitchFamily="49" charset="-122"/>
                <a:ea typeface="隶书" panose="02010509060101010101" pitchFamily="49" charset="-122"/>
              </a:rPr>
              <a:t>。</a:t>
            </a:r>
            <a:endParaRPr lang="zh-CN" altLang="en-US" sz="2400" dirty="0">
              <a:latin typeface="隶书" panose="02010509060101010101" pitchFamily="49" charset="-122"/>
              <a:ea typeface="隶书" panose="02010509060101010101" pitchFamily="49" charset="-122"/>
            </a:endParaRPr>
          </a:p>
          <a:p>
            <a:pPr eaLnBrk="1" hangingPunct="1"/>
            <a:r>
              <a:rPr lang="zh-CN" altLang="en-US" sz="2400" dirty="0">
                <a:latin typeface="隶书" panose="02010509060101010101" pitchFamily="49" charset="-122"/>
                <a:ea typeface="隶书" panose="02010509060101010101" pitchFamily="49" charset="-122"/>
              </a:rPr>
              <a:t>    </a:t>
            </a:r>
            <a:endParaRPr lang="zh-CN" altLang="en-US" sz="2400" dirty="0">
              <a:latin typeface="隶书" panose="02010509060101010101" pitchFamily="49" charset="-122"/>
              <a:ea typeface="隶书" panose="02010509060101010101"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zh-CN" altLang="en-US" dirty="0">
                <a:latin typeface="隶书" panose="02010509060101010101" pitchFamily="49" charset="-122"/>
                <a:ea typeface="隶书" panose="02010509060101010101" pitchFamily="49" charset="-122"/>
              </a:rPr>
              <a:t>每一个人在做事时，没有人想到社会利益，他想到的都是利已，是个人利益。但当他真正这样做的时候，就像有一只</a:t>
            </a:r>
            <a:r>
              <a:rPr lang="zh-CN" altLang="en-US" dirty="0">
                <a:solidFill>
                  <a:srgbClr val="FF0066"/>
                </a:solidFill>
                <a:latin typeface="Arial" panose="020B0604020202020204" pitchFamily="34" charset="0"/>
                <a:ea typeface="隶书" panose="02010509060101010101" pitchFamily="49" charset="-122"/>
              </a:rPr>
              <a:t>“</a:t>
            </a:r>
            <a:r>
              <a:rPr lang="zh-CN" altLang="en-US" dirty="0">
                <a:solidFill>
                  <a:srgbClr val="FF0066"/>
                </a:solidFill>
                <a:latin typeface="隶书" panose="02010509060101010101" pitchFamily="49" charset="-122"/>
                <a:ea typeface="隶书" panose="02010509060101010101" pitchFamily="49" charset="-122"/>
              </a:rPr>
              <a:t>看不见的手</a:t>
            </a:r>
            <a:r>
              <a:rPr lang="zh-CN" altLang="en-US" dirty="0">
                <a:solidFill>
                  <a:srgbClr val="FF0066"/>
                </a:solidFill>
                <a:latin typeface="Arial" panose="020B0604020202020204" pitchFamily="34" charset="0"/>
                <a:ea typeface="隶书" panose="02010509060101010101" pitchFamily="49" charset="-122"/>
              </a:rPr>
              <a:t>”</a:t>
            </a:r>
            <a:r>
              <a:rPr lang="zh-CN" altLang="en-US" dirty="0">
                <a:latin typeface="隶书" panose="02010509060101010101" pitchFamily="49" charset="-122"/>
                <a:ea typeface="隶书" panose="02010509060101010101" pitchFamily="49" charset="-122"/>
              </a:rPr>
              <a:t>在拉着他，其结果要比他真正想要促进社会利益还好得多的多，他认为自己发现了资本主义社会运转的真正内核。</a:t>
            </a:r>
            <a:endParaRPr lang="zh-CN" altLang="en-US" dirty="0"/>
          </a:p>
        </p:txBody>
      </p:sp>
      <p:sp>
        <p:nvSpPr>
          <p:cNvPr id="5" name="文本框 4">
            <a:hlinkClick r:id="rId1" action="ppaction://hlinkfile"/>
          </p:cNvPr>
          <p:cNvSpPr txBox="1"/>
          <p:nvPr/>
        </p:nvSpPr>
        <p:spPr>
          <a:xfrm>
            <a:off x="2361812" y="4221088"/>
            <a:ext cx="4320480" cy="523220"/>
          </a:xfrm>
          <a:prstGeom prst="rect">
            <a:avLst/>
          </a:prstGeom>
          <a:noFill/>
        </p:spPr>
        <p:txBody>
          <a:bodyPr wrap="square" rtlCol="0">
            <a:spAutoFit/>
          </a:bodyPr>
          <a:lstStyle/>
          <a:p>
            <a:r>
              <a:rPr lang="zh-CN" altLang="en-US" sz="2800" b="1" dirty="0">
                <a:solidFill>
                  <a:srgbClr val="0000FF"/>
                </a:solidFill>
                <a:hlinkClick r:id="rId1" action="ppaction://hlinkfile"/>
              </a:rPr>
              <a:t>视频：亚当斯密与国富论</a:t>
            </a:r>
            <a:endParaRPr lang="zh-CN" altLang="en-US" sz="2800" b="1" dirty="0">
              <a:solidFill>
                <a:srgbClr val="0000FF"/>
              </a:solidFill>
            </a:endParaRPr>
          </a:p>
        </p:txBody>
      </p:sp>
      <p:sp>
        <p:nvSpPr>
          <p:cNvPr id="6" name="文本框 5"/>
          <p:cNvSpPr txBox="1"/>
          <p:nvPr/>
        </p:nvSpPr>
        <p:spPr>
          <a:xfrm>
            <a:off x="2267744" y="5085184"/>
            <a:ext cx="5256584" cy="523220"/>
          </a:xfrm>
          <a:prstGeom prst="rect">
            <a:avLst/>
          </a:prstGeom>
          <a:noFill/>
        </p:spPr>
        <p:txBody>
          <a:bodyPr wrap="square" rtlCol="0">
            <a:spAutoFit/>
          </a:bodyPr>
          <a:lstStyle/>
          <a:p>
            <a:r>
              <a:rPr lang="zh-CN" altLang="en-US" sz="2800" b="1" dirty="0">
                <a:solidFill>
                  <a:srgbClr val="0000FF"/>
                </a:solidFill>
                <a:hlinkClick r:id="rId2" action="ppaction://hlinkfile"/>
              </a:rPr>
              <a:t>视频：</a:t>
            </a:r>
            <a:r>
              <a:rPr lang="en-US" altLang="zh-CN" sz="2800" b="1" dirty="0">
                <a:solidFill>
                  <a:srgbClr val="0000FF"/>
                </a:solidFill>
                <a:hlinkClick r:id="rId2" action="ppaction://hlinkfile"/>
              </a:rPr>
              <a:t>1929</a:t>
            </a:r>
            <a:r>
              <a:rPr lang="zh-CN" altLang="en-US" sz="2800" b="1" dirty="0">
                <a:solidFill>
                  <a:srgbClr val="0000FF"/>
                </a:solidFill>
                <a:hlinkClick r:id="rId2" action="ppaction://hlinkfile"/>
              </a:rPr>
              <a:t>年资本主义经济危机</a:t>
            </a:r>
            <a:endParaRPr lang="zh-CN" altLang="en-US" sz="2800" b="1" dirty="0">
              <a:solidFill>
                <a:srgbClr val="0000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 Box 2"/>
          <p:cNvSpPr txBox="1">
            <a:spLocks noChangeArrowheads="1"/>
          </p:cNvSpPr>
          <p:nvPr/>
        </p:nvSpPr>
        <p:spPr bwMode="auto">
          <a:xfrm>
            <a:off x="1187450" y="4138613"/>
            <a:ext cx="612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华文楷体" panose="02010600040101010101" pitchFamily="2" charset="-122"/>
              </a:defRPr>
            </a:lvl1pPr>
            <a:lvl2pPr marL="742950" indent="-285750" eaLnBrk="0" hangingPunct="0">
              <a:defRPr>
                <a:solidFill>
                  <a:schemeClr val="tx1"/>
                </a:solidFill>
                <a:latin typeface="Arial" panose="020B0604020202020204" pitchFamily="34" charset="0"/>
                <a:ea typeface="华文楷体" panose="02010600040101010101" pitchFamily="2" charset="-122"/>
              </a:defRPr>
            </a:lvl2pPr>
            <a:lvl3pPr marL="1143000" indent="-228600" eaLnBrk="0" hangingPunct="0">
              <a:defRPr>
                <a:solidFill>
                  <a:schemeClr val="tx1"/>
                </a:solidFill>
                <a:latin typeface="Arial" panose="020B0604020202020204" pitchFamily="34" charset="0"/>
                <a:ea typeface="华文楷体" panose="02010600040101010101" pitchFamily="2" charset="-122"/>
              </a:defRPr>
            </a:lvl3pPr>
            <a:lvl4pPr marL="1600200" indent="-228600" eaLnBrk="0" hangingPunct="0">
              <a:defRPr>
                <a:solidFill>
                  <a:schemeClr val="tx1"/>
                </a:solidFill>
                <a:latin typeface="Arial" panose="020B0604020202020204" pitchFamily="34" charset="0"/>
                <a:ea typeface="华文楷体" panose="02010600040101010101" pitchFamily="2" charset="-122"/>
              </a:defRPr>
            </a:lvl4pPr>
            <a:lvl5pPr marL="2057400" indent="-228600" eaLnBrk="0" hangingPunct="0">
              <a:defRPr>
                <a:solidFill>
                  <a:schemeClr val="tx1"/>
                </a:solidFill>
                <a:latin typeface="Arial" panose="020B0604020202020204" pitchFamily="34" charset="0"/>
                <a:ea typeface="华文楷体" panose="0201060004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9pPr>
          </a:lstStyle>
          <a:p>
            <a:pPr eaLnBrk="1" hangingPunct="1">
              <a:spcBef>
                <a:spcPct val="50000"/>
              </a:spcBef>
            </a:pPr>
            <a:endParaRPr lang="zh-CN" altLang="en-US" sz="2400">
              <a:ea typeface="隶书" panose="02010509060101010101" pitchFamily="49" charset="-122"/>
            </a:endParaRPr>
          </a:p>
        </p:txBody>
      </p:sp>
      <p:pic>
        <p:nvPicPr>
          <p:cNvPr id="65541" name="Picture 3" descr="%E7%BA%A6%E7%BF%B0%C2%B7%E6%A2%85%E7%BA%B3%E5%BE%B7%C2%B7%E5%87%AF%E6%81%A9%E6%96%AF"/>
          <p:cNvPicPr>
            <a:picLocks noGrp="1" noChangeAspect="1" noChangeArrowheads="1"/>
          </p:cNvPicPr>
          <p:nvPr>
            <p:ph type="body" sz="half" idx="1"/>
          </p:nvPr>
        </p:nvPicPr>
        <p:blipFill>
          <a:blip r:embed="rId1">
            <a:extLst>
              <a:ext uri="{28A0092B-C50C-407E-A947-70E740481C1C}">
                <a14:useLocalDpi xmlns:a14="http://schemas.microsoft.com/office/drawing/2010/main" val="0"/>
              </a:ext>
            </a:extLst>
          </a:blip>
          <a:srcRect/>
          <a:stretch>
            <a:fillRect/>
          </a:stretch>
        </p:blipFill>
        <p:spPr>
          <a:xfrm>
            <a:off x="179388" y="836613"/>
            <a:ext cx="2089150" cy="2881312"/>
          </a:xfrm>
          <a:noFill/>
        </p:spPr>
      </p:pic>
      <p:sp>
        <p:nvSpPr>
          <p:cNvPr id="65542" name="Rectangle 4"/>
          <p:cNvSpPr>
            <a:spLocks noChangeArrowheads="1"/>
          </p:cNvSpPr>
          <p:nvPr/>
        </p:nvSpPr>
        <p:spPr bwMode="auto">
          <a:xfrm>
            <a:off x="0" y="4005263"/>
            <a:ext cx="2268538" cy="141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altLang="en-US" sz="2400" b="1">
                <a:ea typeface="PMingLiU" pitchFamily="18" charset="-120"/>
              </a:rPr>
              <a:t>凯恩斯</a:t>
            </a:r>
            <a:r>
              <a:rPr lang="zh-CN" altLang="en-US" sz="2400">
                <a:ea typeface="PMingLiU" pitchFamily="18" charset="-120"/>
              </a:rPr>
              <a:t> </a:t>
            </a:r>
            <a:endParaRPr lang="zh-CN" altLang="en-US" sz="2400">
              <a:ea typeface="PMingLiU" pitchFamily="18" charset="-120"/>
            </a:endParaRPr>
          </a:p>
          <a:p>
            <a:pPr>
              <a:spcBef>
                <a:spcPct val="50000"/>
              </a:spcBef>
            </a:pPr>
            <a:r>
              <a:rPr lang="zh-CN" altLang="en-US" sz="2400">
                <a:ea typeface="宋体" panose="02010600030101010101" pitchFamily="2" charset="-122"/>
              </a:rPr>
              <a:t>（</a:t>
            </a:r>
            <a:r>
              <a:rPr lang="en-US" altLang="zh-CN" sz="2400">
                <a:ea typeface="宋体" panose="02010600030101010101" pitchFamily="2" charset="-122"/>
              </a:rPr>
              <a:t>1</a:t>
            </a:r>
            <a:r>
              <a:rPr lang="en-US" altLang="zh-CN" sz="2400">
                <a:ea typeface="PMingLiU" pitchFamily="18" charset="-120"/>
              </a:rPr>
              <a:t>883-1946</a:t>
            </a:r>
            <a:r>
              <a:rPr lang="zh-CN" altLang="en-US" sz="2400">
                <a:ea typeface="PMingLiU" pitchFamily="18" charset="-120"/>
              </a:rPr>
              <a:t>）</a:t>
            </a:r>
            <a:endParaRPr lang="zh-CN" altLang="en-US" sz="2400">
              <a:ea typeface="PMingLiU" pitchFamily="18" charset="-120"/>
            </a:endParaRPr>
          </a:p>
          <a:p>
            <a:pPr eaLnBrk="0" hangingPunct="0">
              <a:spcBef>
                <a:spcPct val="50000"/>
              </a:spcBef>
            </a:pPr>
            <a:endParaRPr lang="zh-CN" altLang="en-US">
              <a:ea typeface="宋体" panose="02010600030101010101" pitchFamily="2" charset="-122"/>
            </a:endParaRPr>
          </a:p>
        </p:txBody>
      </p:sp>
      <p:sp>
        <p:nvSpPr>
          <p:cNvPr id="218117" name="Rectangle 5"/>
          <p:cNvSpPr>
            <a:spLocks noChangeArrowheads="1"/>
          </p:cNvSpPr>
          <p:nvPr/>
        </p:nvSpPr>
        <p:spPr bwMode="auto">
          <a:xfrm>
            <a:off x="2916238" y="765175"/>
            <a:ext cx="6227762" cy="4789488"/>
          </a:xfrm>
          <a:prstGeom prst="rect">
            <a:avLst/>
          </a:prstGeom>
          <a:noFill/>
          <a:ln w="9525">
            <a:noFill/>
            <a:miter lim="800000"/>
          </a:ln>
          <a:effectLst/>
        </p:spPr>
        <p:txBody>
          <a:bodyPr>
            <a:spAutoFit/>
          </a:bodyPr>
          <a:lstStyle/>
          <a:p>
            <a:pPr>
              <a:defRPr/>
            </a:pP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      这时英国又出现一个伟大的经济学家约翰</a:t>
            </a:r>
            <a:r>
              <a:rPr lang="en-US" altLang="zh-CN" sz="2800">
                <a:effectLst>
                  <a:outerShdw blurRad="38100" dist="38100" dir="2700000" algn="tl">
                    <a:srgbClr val="C0C0C0"/>
                  </a:outerShdw>
                </a:effectLst>
                <a:latin typeface="Arial" panose="020B0604020202020204" pitchFamily="34" charset="0"/>
                <a:ea typeface="隶书" panose="02010509060101010101" pitchFamily="49" charset="-122"/>
              </a:rPr>
              <a:t>·</a:t>
            </a: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梅纳德</a:t>
            </a:r>
            <a:r>
              <a:rPr lang="en-US" altLang="zh-CN" sz="2800">
                <a:effectLst>
                  <a:outerShdw blurRad="38100" dist="38100" dir="2700000" algn="tl">
                    <a:srgbClr val="C0C0C0"/>
                  </a:outerShdw>
                </a:effectLst>
                <a:latin typeface="Arial" panose="020B0604020202020204" pitchFamily="34" charset="0"/>
                <a:ea typeface="隶书" panose="02010509060101010101" pitchFamily="49" charset="-122"/>
              </a:rPr>
              <a:t>·</a:t>
            </a:r>
            <a:r>
              <a:rPr lang="zh-CN" altLang="en-US" sz="2800" b="1">
                <a:effectLst>
                  <a:outerShdw blurRad="38100" dist="38100" dir="2700000" algn="tl">
                    <a:srgbClr val="C0C0C0"/>
                  </a:outerShdw>
                </a:effectLst>
                <a:latin typeface="Arial" panose="020B0604020202020204" pitchFamily="34" charset="0"/>
                <a:ea typeface="隶书" panose="02010509060101010101" pitchFamily="49" charset="-122"/>
              </a:rPr>
              <a:t>凯恩斯</a:t>
            </a: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a:t>
            </a:r>
            <a:endPar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endParaRPr>
          </a:p>
          <a:p>
            <a:pPr>
              <a:defRPr/>
            </a:pP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     凯恩斯在</a:t>
            </a:r>
            <a:r>
              <a:rPr lang="en-US" altLang="zh-CN" sz="2800">
                <a:effectLst>
                  <a:outerShdw blurRad="38100" dist="38100" dir="2700000" algn="tl">
                    <a:srgbClr val="C0C0C0"/>
                  </a:outerShdw>
                </a:effectLst>
                <a:latin typeface="Arial" panose="020B0604020202020204" pitchFamily="34" charset="0"/>
                <a:ea typeface="隶书" panose="02010509060101010101" pitchFamily="49" charset="-122"/>
              </a:rPr>
              <a:t>1936</a:t>
            </a: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年出版了一本书，名字叫做</a:t>
            </a:r>
            <a:r>
              <a:rPr lang="en-US" altLang="zh-CN" sz="2800">
                <a:effectLst>
                  <a:outerShdw blurRad="38100" dist="38100" dir="2700000" algn="tl">
                    <a:srgbClr val="C0C0C0"/>
                  </a:outerShdw>
                </a:effectLst>
                <a:latin typeface="Arial" panose="020B0604020202020204" pitchFamily="34" charset="0"/>
                <a:ea typeface="隶书" panose="02010509060101010101" pitchFamily="49" charset="-122"/>
              </a:rPr>
              <a:t>《</a:t>
            </a:r>
            <a:r>
              <a:rPr lang="zh-CN" altLang="en-US" sz="2800" b="1">
                <a:effectLst>
                  <a:outerShdw blurRad="38100" dist="38100" dir="2700000" algn="tl">
                    <a:srgbClr val="C0C0C0"/>
                  </a:outerShdw>
                </a:effectLst>
                <a:latin typeface="Arial" panose="020B0604020202020204" pitchFamily="34" charset="0"/>
                <a:ea typeface="隶书" panose="02010509060101010101" pitchFamily="49" charset="-122"/>
              </a:rPr>
              <a:t>就业、利息和货币通论</a:t>
            </a:r>
            <a:r>
              <a:rPr lang="en-US" altLang="zh-CN" sz="2800" b="1">
                <a:effectLst>
                  <a:outerShdw blurRad="38100" dist="38100" dir="2700000" algn="tl">
                    <a:srgbClr val="C0C0C0"/>
                  </a:outerShdw>
                </a:effectLst>
                <a:latin typeface="Arial" panose="020B0604020202020204" pitchFamily="34" charset="0"/>
                <a:ea typeface="隶书" panose="02010509060101010101" pitchFamily="49" charset="-122"/>
              </a:rPr>
              <a:t>》</a:t>
            </a: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，这本书是经济学历史上的一个里程碑。它的问世，从根本上动摇了传统的经济理论，引起了经济理论上的一场革命。提出“</a:t>
            </a:r>
            <a:r>
              <a:rPr lang="zh-CN" altLang="en-US" sz="2800" b="1">
                <a:effectLst>
                  <a:outerShdw blurRad="38100" dist="38100" dir="2700000" algn="tl">
                    <a:srgbClr val="C0C0C0"/>
                  </a:outerShdw>
                </a:effectLst>
                <a:latin typeface="Arial" panose="020B0604020202020204" pitchFamily="34" charset="0"/>
                <a:ea typeface="隶书" panose="02010509060101010101" pitchFamily="49" charset="-122"/>
              </a:rPr>
              <a:t>看得见的手”的理论，即政府干预经济生活。从此产生以宏观经济总量为研究对象的宏观经济学。</a:t>
            </a:r>
            <a:endPar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endParaRPr>
          </a:p>
          <a:p>
            <a:pPr>
              <a:defRPr/>
            </a:pPr>
            <a:r>
              <a:rPr lang="zh-CN" altLang="en-US" sz="2800">
                <a:effectLst>
                  <a:outerShdw blurRad="38100" dist="38100" dir="2700000" algn="tl">
                    <a:srgbClr val="C0C0C0"/>
                  </a:outerShdw>
                </a:effectLst>
                <a:latin typeface="Arial" panose="020B0604020202020204" pitchFamily="34" charset="0"/>
                <a:ea typeface="隶书" panose="02010509060101010101" pitchFamily="49" charset="-122"/>
              </a:rPr>
              <a:t>通过财政政策和货币政策来调控经济。</a:t>
            </a:r>
            <a:endParaRPr lang="zh-CN" altLang="en-US" sz="2800">
              <a:latin typeface="Arial" panose="020B0604020202020204" pitchFamily="34" charset="0"/>
              <a:ea typeface="隶书" panose="02010509060101010101" pitchFamily="49" charset="-122"/>
            </a:endParaRPr>
          </a:p>
        </p:txBody>
      </p:sp>
      <p:sp>
        <p:nvSpPr>
          <p:cNvPr id="218118" name="AutoShape 6"/>
          <p:cNvSpPr>
            <a:spLocks noChangeArrowheads="1"/>
          </p:cNvSpPr>
          <p:nvPr/>
        </p:nvSpPr>
        <p:spPr bwMode="auto">
          <a:xfrm>
            <a:off x="0" y="5084763"/>
            <a:ext cx="2484438" cy="1223962"/>
          </a:xfrm>
          <a:prstGeom prst="wedgeEllipseCallout">
            <a:avLst>
              <a:gd name="adj1" fmla="val 85144"/>
              <a:gd name="adj2" fmla="val -25227"/>
            </a:avLst>
          </a:prstGeom>
          <a:solidFill>
            <a:srgbClr val="FFFF00"/>
          </a:solidFill>
          <a:ln w="9525">
            <a:solidFill>
              <a:schemeClr val="tx1"/>
            </a:solidFill>
            <a:miter lim="800000"/>
          </a:ln>
          <a:effectLst/>
        </p:spPr>
        <p:txBody>
          <a:bodyPr/>
          <a:lstStyle/>
          <a:p>
            <a:pPr algn="ctr">
              <a:defRPr/>
            </a:pPr>
            <a:r>
              <a:rPr lang="zh-CN" altLang="en-US" sz="2800">
                <a:solidFill>
                  <a:srgbClr val="FF3300"/>
                </a:solidFill>
                <a:effectLst>
                  <a:outerShdw blurRad="38100" dist="38100" dir="2700000" algn="tl">
                    <a:srgbClr val="000000"/>
                  </a:outerShdw>
                </a:effectLst>
                <a:latin typeface="Arial" panose="020B0604020202020204" pitchFamily="34" charset="0"/>
                <a:ea typeface="隶书" panose="02010509060101010101" pitchFamily="49" charset="-122"/>
              </a:rPr>
              <a:t>政府如何干预经济</a:t>
            </a:r>
            <a:endParaRPr lang="zh-CN" altLang="en-US" sz="2800">
              <a:solidFill>
                <a:srgbClr val="FF3300"/>
              </a:solidFill>
              <a:effectLst>
                <a:outerShdw blurRad="38100" dist="38100" dir="2700000" algn="tl">
                  <a:srgbClr val="000000"/>
                </a:outerShdw>
              </a:effectLst>
              <a:latin typeface="Arial" panose="020B0604020202020204" pitchFamily="34" charset="0"/>
              <a:ea typeface="隶书" panose="02010509060101010101" pitchFamily="49" charset="-122"/>
            </a:endParaRPr>
          </a:p>
        </p:txBody>
      </p:sp>
      <p:sp>
        <p:nvSpPr>
          <p:cNvPr id="65545" name="Rectangle 7"/>
          <p:cNvSpPr>
            <a:spLocks noGrp="1" noChangeArrowheads="1"/>
          </p:cNvSpPr>
          <p:nvPr>
            <p:ph type="title"/>
          </p:nvPr>
        </p:nvSpPr>
        <p:spPr>
          <a:xfrm>
            <a:off x="3816970" y="144562"/>
            <a:ext cx="3851374" cy="692150"/>
          </a:xfrm>
          <a:solidFill>
            <a:srgbClr val="FFFF00"/>
          </a:solidFill>
        </p:spPr>
        <p:txBody>
          <a:bodyPr/>
          <a:lstStyle/>
          <a:p>
            <a:pPr algn="l" eaLnBrk="1" hangingPunct="1"/>
            <a:r>
              <a:rPr lang="zh-CN" altLang="en-US" sz="2800" b="1" dirty="0">
                <a:solidFill>
                  <a:srgbClr val="FF0066"/>
                </a:solidFill>
              </a:rPr>
              <a:t>二、宏观经济学的产生</a:t>
            </a:r>
            <a:endParaRPr lang="zh-CN" altLang="en-US" sz="2800" b="1" dirty="0">
              <a:solidFill>
                <a:srgbClr val="FF0066"/>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2"/>
          <p:cNvSpPr>
            <a:spLocks noGrp="1" noChangeArrowheads="1"/>
          </p:cNvSpPr>
          <p:nvPr>
            <p:ph type="title"/>
          </p:nvPr>
        </p:nvSpPr>
        <p:spPr>
          <a:xfrm>
            <a:off x="3203849" y="188640"/>
            <a:ext cx="3240359" cy="586060"/>
          </a:xfrm>
          <a:solidFill>
            <a:srgbClr val="EC6122"/>
          </a:solidFill>
        </p:spPr>
        <p:txBody>
          <a:bodyPr/>
          <a:lstStyle/>
          <a:p>
            <a:pPr eaLnBrk="1" hangingPunct="1"/>
            <a:r>
              <a:rPr lang="zh-CN" altLang="en-US">
                <a:solidFill>
                  <a:srgbClr val="FFFF00"/>
                </a:solidFill>
                <a:ea typeface="隶书" panose="02010509060101010101" pitchFamily="49" charset="-122"/>
              </a:rPr>
              <a:t>凯恩斯的故事</a:t>
            </a:r>
            <a:endParaRPr lang="zh-CN" altLang="en-US">
              <a:solidFill>
                <a:srgbClr val="FFFF00"/>
              </a:solidFill>
              <a:ea typeface="隶书" panose="02010509060101010101" pitchFamily="49" charset="-122"/>
            </a:endParaRPr>
          </a:p>
        </p:txBody>
      </p:sp>
      <p:sp>
        <p:nvSpPr>
          <p:cNvPr id="66565" name="Rectangle 3"/>
          <p:cNvSpPr>
            <a:spLocks noGrp="1" noChangeArrowheads="1"/>
          </p:cNvSpPr>
          <p:nvPr>
            <p:ph type="body" idx="1"/>
          </p:nvPr>
        </p:nvSpPr>
        <p:spPr>
          <a:xfrm>
            <a:off x="0" y="908050"/>
            <a:ext cx="9144000" cy="4789488"/>
          </a:xfrm>
        </p:spPr>
        <p:txBody>
          <a:bodyPr/>
          <a:lstStyle/>
          <a:p>
            <a:pPr eaLnBrk="1" hangingPunct="1">
              <a:lnSpc>
                <a:spcPct val="110000"/>
              </a:lnSpc>
              <a:buFont typeface="Wingdings" panose="05000000000000000000" pitchFamily="2" charset="2"/>
              <a:buNone/>
            </a:pPr>
            <a:r>
              <a:rPr lang="zh-CN" altLang="en-US" sz="2000" b="1" dirty="0">
                <a:latin typeface="华文楷体" panose="02010600040101010101" pitchFamily="2" charset="-122"/>
                <a:ea typeface="华文楷体" panose="02010600040101010101" pitchFamily="2" charset="-122"/>
              </a:rPr>
              <a:t>            凯恩斯小时候是个数学神童，成绩非常好，获得剑桥大学奖学金，</a:t>
            </a:r>
            <a:r>
              <a:rPr lang="en-US" altLang="zh-CN" sz="2000" b="1" dirty="0">
                <a:latin typeface="华文楷体" panose="02010600040101010101" pitchFamily="2" charset="-122"/>
                <a:ea typeface="华文楷体" panose="02010600040101010101" pitchFamily="2" charset="-122"/>
              </a:rPr>
              <a:t>1902</a:t>
            </a:r>
            <a:r>
              <a:rPr lang="zh-CN" altLang="en-US" sz="2000" b="1" dirty="0">
                <a:latin typeface="华文楷体" panose="02010600040101010101" pitchFamily="2" charset="-122"/>
                <a:ea typeface="华文楷体" panose="02010600040101010101" pitchFamily="2" charset="-122"/>
              </a:rPr>
              <a:t>年进入剑桥大学国王学院数学系读书。可是当第一学期上下来后，他没能考上第一名，才发现自己并不是什么神童。他想，既然自己不能名列第一，就决定不做数学家。那做什么好呢</a:t>
            </a:r>
            <a:r>
              <a:rPr lang="en-US" altLang="zh-CN" sz="2000" b="1" dirty="0">
                <a:latin typeface="华文楷体" panose="02010600040101010101" pitchFamily="2" charset="-122"/>
                <a:ea typeface="华文楷体" panose="02010600040101010101" pitchFamily="2" charset="-122"/>
              </a:rPr>
              <a:t>?</a:t>
            </a:r>
            <a:r>
              <a:rPr lang="zh-CN" altLang="en-US" sz="2000" b="1" dirty="0">
                <a:latin typeface="华文楷体" panose="02010600040101010101" pitchFamily="2" charset="-122"/>
                <a:ea typeface="华文楷体" panose="02010600040101010101" pitchFamily="2" charset="-122"/>
              </a:rPr>
              <a:t>就去当文官吧，可以周游世界。于是，他决定选择当文官之路。</a:t>
            </a:r>
            <a:endParaRPr lang="zh-CN" altLang="en-US" sz="2000" b="1" dirty="0">
              <a:latin typeface="华文楷体" panose="02010600040101010101" pitchFamily="2" charset="-122"/>
              <a:ea typeface="华文楷体" panose="02010600040101010101" pitchFamily="2" charset="-122"/>
            </a:endParaRPr>
          </a:p>
          <a:p>
            <a:pPr eaLnBrk="1" hangingPunct="1">
              <a:lnSpc>
                <a:spcPct val="110000"/>
              </a:lnSpc>
              <a:buFont typeface="Wingdings" panose="05000000000000000000" pitchFamily="2" charset="2"/>
              <a:buNone/>
            </a:pPr>
            <a:r>
              <a:rPr lang="zh-CN" altLang="en-US" sz="2000" b="1" dirty="0">
                <a:latin typeface="华文楷体" panose="02010600040101010101" pitchFamily="2" charset="-122"/>
                <a:ea typeface="华文楷体" panose="02010600040101010101" pitchFamily="2" charset="-122"/>
              </a:rPr>
              <a:t>           英国的文官考试非常严格，当他做出这个抉择时，他要去旁听很多课，通过考试才能取得文官资格。他有幸旁听了英国另一个伟大的经济学家</a:t>
            </a:r>
            <a:r>
              <a:rPr lang="zh-CN" altLang="en-US" sz="2000" b="1" dirty="0">
                <a:solidFill>
                  <a:srgbClr val="FF0066"/>
                </a:solidFill>
                <a:latin typeface="华文楷体" panose="02010600040101010101" pitchFamily="2" charset="-122"/>
                <a:ea typeface="华文楷体" panose="02010600040101010101" pitchFamily="2" charset="-122"/>
              </a:rPr>
              <a:t>阿尔弗雷德</a:t>
            </a:r>
            <a:r>
              <a:rPr lang="en-US" altLang="zh-CN" sz="2000" b="1" dirty="0">
                <a:solidFill>
                  <a:srgbClr val="FF0066"/>
                </a:solidFill>
                <a:latin typeface="华文楷体" panose="02010600040101010101" pitchFamily="2" charset="-122"/>
                <a:ea typeface="华文楷体" panose="02010600040101010101" pitchFamily="2" charset="-122"/>
              </a:rPr>
              <a:t>·</a:t>
            </a:r>
            <a:r>
              <a:rPr lang="zh-CN" altLang="en-US" sz="2000" b="1" dirty="0">
                <a:solidFill>
                  <a:srgbClr val="FF0066"/>
                </a:solidFill>
                <a:latin typeface="华文楷体" panose="02010600040101010101" pitchFamily="2" charset="-122"/>
                <a:ea typeface="华文楷体" panose="02010600040101010101" pitchFamily="2" charset="-122"/>
              </a:rPr>
              <a:t>马歇尔</a:t>
            </a:r>
            <a:r>
              <a:rPr lang="en-US" altLang="zh-CN" sz="2000" b="1" dirty="0">
                <a:latin typeface="华文楷体" panose="02010600040101010101" pitchFamily="2" charset="-122"/>
                <a:ea typeface="华文楷体" panose="02010600040101010101" pitchFamily="2" charset="-122"/>
              </a:rPr>
              <a:t>(1842—1924) </a:t>
            </a:r>
            <a:r>
              <a:rPr lang="zh-CN" altLang="en-US" sz="2000" b="1" dirty="0">
                <a:latin typeface="华文楷体" panose="02010600040101010101" pitchFamily="2" charset="-122"/>
                <a:ea typeface="华文楷体" panose="02010600040101010101" pitchFamily="2" charset="-122"/>
              </a:rPr>
              <a:t>的</a:t>
            </a:r>
            <a:r>
              <a:rPr lang="en-US" altLang="zh-CN" sz="2000" b="1" dirty="0">
                <a:solidFill>
                  <a:srgbClr val="FF0066"/>
                </a:solidFill>
                <a:latin typeface="华文楷体" panose="02010600040101010101" pitchFamily="2" charset="-122"/>
                <a:ea typeface="华文楷体" panose="02010600040101010101" pitchFamily="2" charset="-122"/>
              </a:rPr>
              <a:t>《</a:t>
            </a:r>
            <a:r>
              <a:rPr lang="zh-CN" altLang="en-US" sz="2000" b="1" dirty="0">
                <a:solidFill>
                  <a:srgbClr val="FF0066"/>
                </a:solidFill>
                <a:latin typeface="华文楷体" panose="02010600040101010101" pitchFamily="2" charset="-122"/>
                <a:ea typeface="华文楷体" panose="02010600040101010101" pitchFamily="2" charset="-122"/>
              </a:rPr>
              <a:t>经济学原理</a:t>
            </a:r>
            <a:r>
              <a:rPr lang="en-US" altLang="zh-CN" sz="2000" b="1" dirty="0">
                <a:solidFill>
                  <a:srgbClr val="FF0066"/>
                </a:solidFill>
                <a:latin typeface="华文楷体" panose="02010600040101010101" pitchFamily="2" charset="-122"/>
                <a:ea typeface="华文楷体" panose="02010600040101010101" pitchFamily="2" charset="-122"/>
              </a:rPr>
              <a:t>》</a:t>
            </a:r>
            <a:r>
              <a:rPr lang="zh-CN" altLang="en-US" sz="2000" b="1" dirty="0">
                <a:latin typeface="华文楷体" panose="02010600040101010101" pitchFamily="2" charset="-122"/>
                <a:ea typeface="华文楷体" panose="02010600040101010101" pitchFamily="2" charset="-122"/>
              </a:rPr>
              <a:t>课程。</a:t>
            </a:r>
            <a:endParaRPr lang="zh-CN" altLang="en-US" sz="2000" b="1" dirty="0">
              <a:latin typeface="华文楷体" panose="02010600040101010101" pitchFamily="2" charset="-122"/>
              <a:ea typeface="华文楷体" panose="02010600040101010101" pitchFamily="2" charset="-122"/>
            </a:endParaRPr>
          </a:p>
          <a:p>
            <a:pPr eaLnBrk="1" hangingPunct="1">
              <a:lnSpc>
                <a:spcPct val="110000"/>
              </a:lnSpc>
              <a:buFont typeface="Wingdings" panose="05000000000000000000" pitchFamily="2" charset="2"/>
              <a:buNone/>
            </a:pPr>
            <a:r>
              <a:rPr lang="zh-CN" altLang="en-US" sz="2000" b="1" dirty="0">
                <a:latin typeface="华文楷体" panose="02010600040101010101" pitchFamily="2" charset="-122"/>
                <a:ea typeface="华文楷体" panose="02010600040101010101" pitchFamily="2" charset="-122"/>
              </a:rPr>
              <a:t>           马歇尔是微观经济学的集大成者、著名的教授。凯恩斯坐在后面旁听，同学们也没有注意到他，教授也没有注意到他。但是当他把考卷交上去之后，马歇尔教授看到这份考卷时，突然发现了他这个天才。马歇尔在答卷上这样写道：</a:t>
            </a:r>
            <a:r>
              <a:rPr lang="zh-CN" altLang="en-US" sz="2000" b="1" dirty="0">
                <a:solidFill>
                  <a:srgbClr val="0000FF"/>
                </a:solidFill>
                <a:latin typeface="华文楷体" panose="02010600040101010101" pitchFamily="2" charset="-122"/>
                <a:ea typeface="华文楷体" panose="02010600040101010101" pitchFamily="2" charset="-122"/>
              </a:rPr>
              <a:t>“这是一份非常有说服力的答卷，深信你今后的发展前途，绝不仅止一个经济学家而已</a:t>
            </a:r>
            <a:r>
              <a:rPr lang="en-US" altLang="zh-CN" sz="2000" b="1" dirty="0">
                <a:solidFill>
                  <a:srgbClr val="0000FF"/>
                </a:solidFill>
                <a:latin typeface="华文楷体" panose="02010600040101010101" pitchFamily="2" charset="-122"/>
                <a:ea typeface="华文楷体" panose="02010600040101010101" pitchFamily="2" charset="-122"/>
              </a:rPr>
              <a:t>!</a:t>
            </a:r>
            <a:r>
              <a:rPr lang="zh-CN" altLang="en-US" sz="2000" b="1" dirty="0">
                <a:solidFill>
                  <a:srgbClr val="0000FF"/>
                </a:solidFill>
                <a:latin typeface="华文楷体" panose="02010600040101010101" pitchFamily="2" charset="-122"/>
                <a:ea typeface="华文楷体" panose="02010600040101010101" pitchFamily="2" charset="-122"/>
              </a:rPr>
              <a:t>如果你能成为那样大的经济学家，我将深感欣慰。”</a:t>
            </a:r>
            <a:endParaRPr lang="zh-CN" altLang="en-US" sz="2000" b="1" dirty="0">
              <a:solidFill>
                <a:srgbClr val="0000FF"/>
              </a:solidFill>
              <a:latin typeface="华文楷体" panose="02010600040101010101" pitchFamily="2" charset="-122"/>
              <a:ea typeface="华文楷体" panose="02010600040101010101" pitchFamily="2" charset="-122"/>
            </a:endParaRPr>
          </a:p>
          <a:p>
            <a:pPr eaLnBrk="1" hangingPunct="1">
              <a:lnSpc>
                <a:spcPct val="110000"/>
              </a:lnSpc>
              <a:buFont typeface="Wingdings" panose="05000000000000000000" pitchFamily="2" charset="2"/>
              <a:buNone/>
            </a:pPr>
            <a:r>
              <a:rPr lang="zh-CN" altLang="en-US" sz="2000" dirty="0">
                <a:latin typeface="华文楷体" panose="02010600040101010101" pitchFamily="2" charset="-122"/>
                <a:ea typeface="华文楷体" panose="02010600040101010101" pitchFamily="2" charset="-122"/>
              </a:rPr>
              <a:t>          </a:t>
            </a:r>
            <a:r>
              <a:rPr lang="zh-CN" altLang="en-US" sz="2000" b="1" dirty="0">
                <a:latin typeface="华文楷体" panose="02010600040101010101" pitchFamily="2" charset="-122"/>
                <a:ea typeface="华文楷体" panose="02010600040101010101" pitchFamily="2" charset="-122"/>
              </a:rPr>
              <a:t>当时他才</a:t>
            </a:r>
            <a:r>
              <a:rPr lang="en-US" altLang="zh-CN" sz="2000" b="1" dirty="0">
                <a:latin typeface="华文楷体" panose="02010600040101010101" pitchFamily="2" charset="-122"/>
                <a:ea typeface="华文楷体" panose="02010600040101010101" pitchFamily="2" charset="-122"/>
              </a:rPr>
              <a:t>18</a:t>
            </a:r>
            <a:r>
              <a:rPr lang="zh-CN" altLang="en-US" sz="2000" b="1" dirty="0">
                <a:latin typeface="华文楷体" panose="02010600040101010101" pitchFamily="2" charset="-122"/>
                <a:ea typeface="华文楷体" panose="02010600040101010101" pitchFamily="2" charset="-122"/>
              </a:rPr>
              <a:t>岁，一个大经济学家竟然对一个初出茅庐的年轻人做出这样的评价，说如果你能成为那样大的经济学家我将深感欣慰。</a:t>
            </a:r>
            <a:endParaRPr lang="zh-CN" altLang="en-US" sz="2000" b="1" dirty="0">
              <a:solidFill>
                <a:srgbClr val="0000FF"/>
              </a:solidFill>
              <a:latin typeface="华文楷体" panose="02010600040101010101" pitchFamily="2" charset="-122"/>
              <a:ea typeface="华文楷体" panose="02010600040101010101" pitchFamily="2" charset="-122"/>
            </a:endParaRPr>
          </a:p>
          <a:p>
            <a:pPr eaLnBrk="1" hangingPunct="1"/>
            <a:endParaRPr lang="zh-CN" altLang="en-US" sz="2000" b="1" dirty="0">
              <a:latin typeface="华文楷体" panose="02010600040101010101" pitchFamily="2" charset="-122"/>
              <a:ea typeface="华文楷体" panose="0201060004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3"/>
          <p:cNvSpPr>
            <a:spLocks noGrp="1" noChangeArrowheads="1"/>
          </p:cNvSpPr>
          <p:nvPr>
            <p:ph type="body" idx="1"/>
          </p:nvPr>
        </p:nvSpPr>
        <p:spPr>
          <a:xfrm>
            <a:off x="0" y="836613"/>
            <a:ext cx="9144000" cy="5334000"/>
          </a:xfrm>
        </p:spPr>
        <p:txBody>
          <a:bodyPr/>
          <a:lstStyle/>
          <a:p>
            <a:pPr eaLnBrk="1" hangingPunct="1">
              <a:lnSpc>
                <a:spcPct val="110000"/>
              </a:lnSpc>
              <a:buFont typeface="Wingdings" panose="05000000000000000000" pitchFamily="2" charset="2"/>
              <a:buNone/>
            </a:pPr>
            <a:r>
              <a:rPr lang="zh-CN" altLang="en-US" sz="2400" b="1">
                <a:latin typeface="华文楷体" panose="02010600040101010101" pitchFamily="2" charset="-122"/>
                <a:ea typeface="华文楷体" panose="02010600040101010101" pitchFamily="2" charset="-122"/>
              </a:rPr>
              <a:t>          </a:t>
            </a:r>
            <a:endParaRPr lang="zh-CN" altLang="en-US" sz="2000" b="1">
              <a:solidFill>
                <a:srgbClr val="0000FF"/>
              </a:solidFill>
              <a:latin typeface="华文楷体" panose="02010600040101010101" pitchFamily="2" charset="-122"/>
              <a:ea typeface="华文楷体" panose="02010600040101010101" pitchFamily="2" charset="-122"/>
            </a:endParaRPr>
          </a:p>
        </p:txBody>
      </p:sp>
      <p:sp>
        <p:nvSpPr>
          <p:cNvPr id="67589" name="Rectangle 4"/>
          <p:cNvSpPr>
            <a:spLocks noGrp="1" noChangeArrowheads="1"/>
          </p:cNvSpPr>
          <p:nvPr>
            <p:ph type="title"/>
          </p:nvPr>
        </p:nvSpPr>
        <p:spPr>
          <a:xfrm>
            <a:off x="2987824" y="274638"/>
            <a:ext cx="3312368" cy="778098"/>
          </a:xfrm>
          <a:solidFill>
            <a:srgbClr val="EC6122"/>
          </a:solidFill>
        </p:spPr>
        <p:txBody>
          <a:bodyPr/>
          <a:lstStyle/>
          <a:p>
            <a:pPr eaLnBrk="1" hangingPunct="1"/>
            <a:r>
              <a:rPr lang="zh-CN" altLang="en-US" sz="3200" dirty="0"/>
              <a:t>凯恩斯的故事</a:t>
            </a:r>
            <a:endParaRPr lang="zh-CN" altLang="en-US" sz="3200" dirty="0"/>
          </a:p>
        </p:txBody>
      </p:sp>
      <p:sp>
        <p:nvSpPr>
          <p:cNvPr id="67590" name="Rectangle 5"/>
          <p:cNvSpPr>
            <a:spLocks noChangeArrowheads="1"/>
          </p:cNvSpPr>
          <p:nvPr/>
        </p:nvSpPr>
        <p:spPr bwMode="auto">
          <a:xfrm>
            <a:off x="179388" y="1286842"/>
            <a:ext cx="8785225" cy="5734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dirty="0">
                <a:latin typeface="楷体" panose="02010609060101010101" pitchFamily="49" charset="-122"/>
                <a:ea typeface="楷体" panose="02010609060101010101" pitchFamily="49" charset="-122"/>
              </a:rPr>
              <a:t>     </a:t>
            </a:r>
            <a:r>
              <a:rPr lang="zh-CN" altLang="en-US" sz="2000" b="1" dirty="0">
                <a:latin typeface="楷体" panose="02010609060101010101" pitchFamily="49" charset="-122"/>
                <a:ea typeface="楷体" panose="02010609060101010101" pitchFamily="49" charset="-122"/>
              </a:rPr>
              <a:t>但具有讽刺意味的是，当他去参加文官考试时，各科的考试成绩都是</a:t>
            </a:r>
            <a:r>
              <a:rPr lang="en-US" altLang="zh-CN" sz="2000" b="1" dirty="0">
                <a:latin typeface="楷体" panose="02010609060101010101" pitchFamily="49" charset="-122"/>
                <a:ea typeface="楷体" panose="02010609060101010101" pitchFamily="49" charset="-122"/>
              </a:rPr>
              <a:t>A</a:t>
            </a:r>
            <a:r>
              <a:rPr lang="zh-CN" altLang="en-US" sz="2000" b="1" dirty="0">
                <a:latin typeface="楷体" panose="02010609060101010101" pitchFamily="49" charset="-122"/>
                <a:ea typeface="楷体" panose="02010609060101010101" pitchFamily="49" charset="-122"/>
              </a:rPr>
              <a:t>，只有经济学不及格，他还是名列第二。他非常生气地说：</a:t>
            </a:r>
            <a:r>
              <a:rPr lang="zh-CN" altLang="en-US" sz="2000" b="1" dirty="0">
                <a:solidFill>
                  <a:srgbClr val="0000FF"/>
                </a:solidFill>
                <a:latin typeface="楷体" panose="02010609060101010101" pitchFamily="49" charset="-122"/>
                <a:ea typeface="楷体" panose="02010609060101010101" pitchFamily="49" charset="-122"/>
              </a:rPr>
              <a:t>“典考官的经济学水平怎么能看出我经济思想的光辉呢</a:t>
            </a:r>
            <a:r>
              <a:rPr lang="en-US" altLang="zh-CN" sz="2000" b="1" dirty="0">
                <a:solidFill>
                  <a:srgbClr val="0000FF"/>
                </a:solidFill>
                <a:latin typeface="楷体" panose="02010609060101010101" pitchFamily="49" charset="-122"/>
                <a:ea typeface="楷体" panose="02010609060101010101" pitchFamily="49" charset="-122"/>
              </a:rPr>
              <a:t>?”</a:t>
            </a:r>
            <a:endParaRPr lang="en-US" altLang="zh-CN" sz="2000" b="1" dirty="0">
              <a:solidFill>
                <a:srgbClr val="0000FF"/>
              </a:solidFill>
              <a:latin typeface="楷体" panose="02010609060101010101" pitchFamily="49" charset="-122"/>
              <a:ea typeface="楷体" panose="02010609060101010101" pitchFamily="49" charset="-122"/>
            </a:endParaRPr>
          </a:p>
          <a:p>
            <a:r>
              <a:rPr lang="zh-CN" altLang="en-US" sz="2000" b="1" dirty="0">
                <a:solidFill>
                  <a:srgbClr val="0000FF"/>
                </a:solidFill>
                <a:latin typeface="楷体" panose="02010609060101010101" pitchFamily="49" charset="-122"/>
                <a:ea typeface="楷体" panose="02010609060101010101" pitchFamily="49" charset="-122"/>
              </a:rPr>
              <a:t>      </a:t>
            </a:r>
            <a:r>
              <a:rPr lang="zh-CN" altLang="en-US" sz="2000" b="1" dirty="0">
                <a:latin typeface="楷体" panose="02010609060101010101" pitchFamily="49" charset="-122"/>
                <a:ea typeface="楷体" panose="02010609060101010101" pitchFamily="49" charset="-122"/>
              </a:rPr>
              <a:t>由于经济学成绩不及格，文官考试他还是名列第二，结果没有去成英国财政部，而是把他派到了印度事务部去工作。没想到正是这第二名造就了他，使他亲眼看到，当第一次世界大战爆发的时候英国政府没有钱，拿什么去打仗呢</a:t>
            </a:r>
            <a:r>
              <a:rPr lang="en-US" altLang="zh-CN" sz="2000" b="1" dirty="0">
                <a:latin typeface="楷体" panose="02010609060101010101" pitchFamily="49" charset="-122"/>
                <a:ea typeface="楷体" panose="02010609060101010101" pitchFamily="49" charset="-122"/>
              </a:rPr>
              <a:t>?</a:t>
            </a:r>
            <a:r>
              <a:rPr lang="zh-CN" altLang="en-US" sz="2000" b="1" dirty="0">
                <a:latin typeface="楷体" panose="02010609060101010101" pitchFamily="49" charset="-122"/>
                <a:ea typeface="楷体" panose="02010609060101010101" pitchFamily="49" charset="-122"/>
              </a:rPr>
              <a:t>他看到了政府债券是怎么产生的，债券是怎么发出的，战争怎么打完了，钱是怎么回来的，他目睹了整个发债的过程。</a:t>
            </a:r>
            <a:endParaRPr lang="zh-CN" altLang="en-US" sz="2000" b="1" dirty="0">
              <a:latin typeface="楷体" panose="02010609060101010101" pitchFamily="49" charset="-122"/>
              <a:ea typeface="楷体" panose="02010609060101010101" pitchFamily="49" charset="-122"/>
            </a:endParaRPr>
          </a:p>
          <a:p>
            <a:r>
              <a:rPr lang="zh-CN" altLang="en-US" sz="2000" b="1" dirty="0">
                <a:latin typeface="楷体" panose="02010609060101010101" pitchFamily="49" charset="-122"/>
                <a:ea typeface="楷体" panose="02010609060101010101" pitchFamily="49" charset="-122"/>
              </a:rPr>
              <a:t>     战争结束以后，马歇尔还记着这位有经济学天赋的年轻人，把他请回剑桥大学做了经济学讲师。他从事经济学的教学和研究工作，目睹了</a:t>
            </a:r>
            <a:r>
              <a:rPr lang="en-US" altLang="zh-CN" sz="2000" b="1" dirty="0">
                <a:latin typeface="楷体" panose="02010609060101010101" pitchFamily="49" charset="-122"/>
                <a:ea typeface="楷体" panose="02010609060101010101" pitchFamily="49" charset="-122"/>
              </a:rPr>
              <a:t>1929</a:t>
            </a:r>
            <a:r>
              <a:rPr lang="zh-CN" altLang="en-US" sz="2000" b="1" dirty="0">
                <a:latin typeface="楷体" panose="02010609060101010101" pitchFamily="49" charset="-122"/>
                <a:ea typeface="楷体" panose="02010609060101010101" pitchFamily="49" charset="-122"/>
              </a:rPr>
              <a:t>年席卷整个资本主义世界的经济危机。这时，所有的经济学家都没有办法了，他说：我有办法，这就是</a:t>
            </a:r>
            <a:r>
              <a:rPr lang="zh-CN" altLang="en-US" sz="2000" b="1" dirty="0">
                <a:solidFill>
                  <a:srgbClr val="FF0000"/>
                </a:solidFill>
                <a:latin typeface="楷体" panose="02010609060101010101" pitchFamily="49" charset="-122"/>
                <a:ea typeface="楷体" panose="02010609060101010101" pitchFamily="49" charset="-122"/>
              </a:rPr>
              <a:t>“看得见的手”</a:t>
            </a:r>
            <a:r>
              <a:rPr lang="zh-CN" altLang="en-US" sz="2000" b="1" dirty="0">
                <a:latin typeface="楷体" panose="02010609060101010101" pitchFamily="49" charset="-122"/>
                <a:ea typeface="楷体" panose="02010609060101010101" pitchFamily="49" charset="-122"/>
              </a:rPr>
              <a:t>，就是国家宏观调控。当经济不好的时候，国家可以加大财政赤字、发行公债，把经济刺激起来，政府运用宏观调控的手段解决经济问题。凯恩斯认为供给不会自动创造需求，政府要去刺激需求、拉动经济，靠“看得见的手”、靠国家干预来解决社会的经济问题。</a:t>
            </a:r>
            <a:endParaRPr lang="zh-CN" altLang="en-US" sz="2000" b="1" dirty="0">
              <a:latin typeface="楷体" panose="02010609060101010101" pitchFamily="49" charset="-122"/>
              <a:ea typeface="楷体" panose="02010609060101010101" pitchFamily="49" charset="-122"/>
            </a:endParaRPr>
          </a:p>
          <a:p>
            <a:endParaRPr lang="zh-CN" altLang="en-US" sz="2000" b="1" dirty="0">
              <a:latin typeface="楷体" panose="02010609060101010101" pitchFamily="49" charset="-122"/>
              <a:ea typeface="楷体" panose="02010609060101010101" pitchFamily="49" charset="-122"/>
            </a:endParaRPr>
          </a:p>
          <a:p>
            <a:r>
              <a:rPr lang="zh-CN" altLang="en-US" sz="2000" b="1" dirty="0">
                <a:latin typeface="楷体" panose="02010609060101010101" pitchFamily="49" charset="-122"/>
                <a:ea typeface="楷体" panose="02010609060101010101" pitchFamily="49" charset="-122"/>
              </a:rPr>
              <a:t>    </a:t>
            </a:r>
            <a:endParaRPr lang="zh-CN" altLang="en-US" sz="2000" b="1" dirty="0">
              <a:latin typeface="楷体" panose="02010609060101010101" pitchFamily="49" charset="-122"/>
              <a:ea typeface="楷体" panose="02010609060101010101" pitchFamily="49" charset="-122"/>
            </a:endParaRPr>
          </a:p>
          <a:p>
            <a:pPr>
              <a:lnSpc>
                <a:spcPct val="80000"/>
              </a:lnSpc>
              <a:spcBef>
                <a:spcPct val="50000"/>
              </a:spcBef>
              <a:buClr>
                <a:schemeClr val="hlink"/>
              </a:buClr>
              <a:buFont typeface="Wingdings" panose="05000000000000000000" pitchFamily="2" charset="2"/>
              <a:buChar char="v"/>
            </a:pPr>
            <a:endParaRPr lang="zh-CN" altLang="en-US" sz="2000" b="1" dirty="0">
              <a:latin typeface="华文楷体" panose="0201060004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3"/>
          <p:cNvSpPr>
            <a:spLocks noGrp="1" noChangeArrowheads="1"/>
          </p:cNvSpPr>
          <p:nvPr>
            <p:ph type="body" idx="1"/>
          </p:nvPr>
        </p:nvSpPr>
        <p:spPr>
          <a:xfrm>
            <a:off x="0" y="914400"/>
            <a:ext cx="8763000" cy="5334000"/>
          </a:xfrm>
        </p:spPr>
        <p:txBody>
          <a:bodyPr/>
          <a:lstStyle/>
          <a:p>
            <a:pPr eaLnBrk="1" hangingPunct="1">
              <a:buFont typeface="Wingdings" panose="05000000000000000000" pitchFamily="2" charset="2"/>
              <a:buNone/>
            </a:pPr>
            <a:r>
              <a:rPr lang="zh-CN" altLang="en-US" sz="2000" b="1" dirty="0">
                <a:latin typeface="华文楷体" panose="02010600040101010101" pitchFamily="2" charset="-122"/>
                <a:ea typeface="华文楷体" panose="02010600040101010101" pitchFamily="2" charset="-122"/>
              </a:rPr>
              <a:t>            正是从他开始，西方国家的经济真的在他的理论指导下开始复苏，美国从富兰克林</a:t>
            </a:r>
            <a:r>
              <a:rPr lang="en-US" altLang="zh-CN" sz="2000" b="1" dirty="0">
                <a:latin typeface="华文楷体" panose="02010600040101010101" pitchFamily="2" charset="-122"/>
                <a:ea typeface="华文楷体" panose="02010600040101010101" pitchFamily="2" charset="-122"/>
              </a:rPr>
              <a:t>·</a:t>
            </a:r>
            <a:r>
              <a:rPr lang="zh-CN" altLang="en-US" sz="2000" b="1" dirty="0">
                <a:latin typeface="华文楷体" panose="02010600040101010101" pitchFamily="2" charset="-122"/>
                <a:ea typeface="华文楷体" panose="02010600040101010101" pitchFamily="2" charset="-122"/>
              </a:rPr>
              <a:t>罗斯福总统开始，采用了他的国家宏观调控理论，建了很多基础设施，修了很多铁路，铺了很多公路，使美国经济起飞得这么快。</a:t>
            </a:r>
            <a:endParaRPr lang="zh-CN" altLang="en-US" sz="2000" b="1" dirty="0">
              <a:latin typeface="华文楷体" panose="02010600040101010101" pitchFamily="2" charset="-122"/>
              <a:ea typeface="华文楷体" panose="02010600040101010101" pitchFamily="2" charset="-122"/>
            </a:endParaRPr>
          </a:p>
          <a:p>
            <a:pPr eaLnBrk="1" hangingPunct="1">
              <a:lnSpc>
                <a:spcPct val="110000"/>
              </a:lnSpc>
              <a:buFont typeface="Wingdings" panose="05000000000000000000" pitchFamily="2" charset="2"/>
              <a:buNone/>
            </a:pPr>
            <a:r>
              <a:rPr lang="zh-CN" altLang="en-US" sz="2000" b="1" dirty="0">
                <a:latin typeface="华文楷体" panose="02010600040101010101" pitchFamily="2" charset="-122"/>
                <a:ea typeface="华文楷体" panose="02010600040101010101" pitchFamily="2" charset="-122"/>
              </a:rPr>
              <a:t>             凯恩斯当年提出的理论，从他开始，人们看经济问题已经从微观转向了宏观，从个量转向了总量，国家大规模干预经济生活的历史从他开始，他的思想带来了资本主义经济的又一次繁荣。美国、英国和整个西方世界从经济衰退中走了出来，出现了从</a:t>
            </a:r>
            <a:r>
              <a:rPr lang="en-US" altLang="zh-CN" sz="2000" b="1" dirty="0">
                <a:latin typeface="华文楷体" panose="02010600040101010101" pitchFamily="2" charset="-122"/>
                <a:ea typeface="华文楷体" panose="02010600040101010101" pitchFamily="2" charset="-122"/>
              </a:rPr>
              <a:t>40</a:t>
            </a:r>
            <a:r>
              <a:rPr lang="zh-CN" altLang="en-US" sz="2000" b="1" dirty="0">
                <a:latin typeface="华文楷体" panose="02010600040101010101" pitchFamily="2" charset="-122"/>
                <a:ea typeface="华文楷体" panose="02010600040101010101" pitchFamily="2" charset="-122"/>
              </a:rPr>
              <a:t>年代到</a:t>
            </a:r>
            <a:r>
              <a:rPr lang="en-US" altLang="zh-CN" sz="2000" b="1" dirty="0">
                <a:latin typeface="华文楷体" panose="02010600040101010101" pitchFamily="2" charset="-122"/>
                <a:ea typeface="华文楷体" panose="02010600040101010101" pitchFamily="2" charset="-122"/>
              </a:rPr>
              <a:t>70</a:t>
            </a:r>
            <a:r>
              <a:rPr lang="zh-CN" altLang="en-US" sz="2000" b="1" dirty="0">
                <a:latin typeface="华文楷体" panose="02010600040101010101" pitchFamily="2" charset="-122"/>
                <a:ea typeface="华文楷体" panose="02010600040101010101" pitchFamily="2" charset="-122"/>
              </a:rPr>
              <a:t>年代经济的蓬勃发展。二战以后，西方各国都开始对经济进行宏观调控。经济学在发展过程中需要统计与数学的知识愈来愈多，分类愈来愈细，其对社会的影响也越来越大。</a:t>
            </a:r>
            <a:r>
              <a:rPr lang="en-US" altLang="zh-CN" sz="2000" b="1" dirty="0">
                <a:solidFill>
                  <a:srgbClr val="FF0066"/>
                </a:solidFill>
                <a:latin typeface="华文楷体" panose="02010600040101010101" pitchFamily="2" charset="-122"/>
                <a:ea typeface="华文楷体" panose="02010600040101010101" pitchFamily="2" charset="-122"/>
              </a:rPr>
              <a:t>1969</a:t>
            </a:r>
            <a:r>
              <a:rPr lang="zh-CN" altLang="en-US" sz="2000" b="1" dirty="0">
                <a:solidFill>
                  <a:srgbClr val="FF0066"/>
                </a:solidFill>
                <a:latin typeface="华文楷体" panose="02010600040101010101" pitchFamily="2" charset="-122"/>
                <a:ea typeface="华文楷体" panose="02010600040101010101" pitchFamily="2" charset="-122"/>
              </a:rPr>
              <a:t>年诺贝尔奖增设经济科学奖更确定了它的学术地位。</a:t>
            </a:r>
            <a:endParaRPr lang="zh-CN" altLang="en-US" sz="2000" b="1" dirty="0">
              <a:solidFill>
                <a:srgbClr val="FF0066"/>
              </a:solidFill>
              <a:latin typeface="华文楷体" panose="02010600040101010101" pitchFamily="2" charset="-122"/>
              <a:ea typeface="华文楷体" panose="02010600040101010101" pitchFamily="2" charset="-122"/>
            </a:endParaRPr>
          </a:p>
          <a:p>
            <a:pPr eaLnBrk="1" hangingPunct="1"/>
            <a:endParaRPr lang="zh-CN" altLang="en-US" sz="2000" dirty="0">
              <a:latin typeface="华文楷体" panose="02010600040101010101" pitchFamily="2" charset="-122"/>
              <a:ea typeface="华文楷体" panose="02010600040101010101" pitchFamily="2" charset="-122"/>
            </a:endParaRPr>
          </a:p>
          <a:p>
            <a:pPr eaLnBrk="1" hangingPunct="1"/>
            <a:endParaRPr lang="zh-CN" altLang="en-US" sz="2000" dirty="0">
              <a:latin typeface="华文楷体" panose="02010600040101010101" pitchFamily="2" charset="-122"/>
              <a:ea typeface="华文楷体" panose="02010600040101010101" pitchFamily="2" charset="-122"/>
            </a:endParaRPr>
          </a:p>
        </p:txBody>
      </p:sp>
      <p:sp>
        <p:nvSpPr>
          <p:cNvPr id="2" name="文本框 1"/>
          <p:cNvSpPr txBox="1"/>
          <p:nvPr/>
        </p:nvSpPr>
        <p:spPr>
          <a:xfrm>
            <a:off x="2555776" y="4797152"/>
            <a:ext cx="4536504" cy="523220"/>
          </a:xfrm>
          <a:prstGeom prst="rect">
            <a:avLst/>
          </a:prstGeom>
          <a:noFill/>
        </p:spPr>
        <p:txBody>
          <a:bodyPr wrap="square" rtlCol="0">
            <a:spAutoFit/>
          </a:bodyPr>
          <a:lstStyle/>
          <a:p>
            <a:pPr algn="ctr"/>
            <a:r>
              <a:rPr lang="zh-CN" altLang="en-US" sz="2800" b="1" dirty="0">
                <a:solidFill>
                  <a:srgbClr val="0000FF"/>
                </a:solidFill>
                <a:hlinkClick r:id="rId1" action="ppaction://hlinkfile"/>
              </a:rPr>
              <a:t>视频：看得见的手</a:t>
            </a:r>
            <a:endParaRPr lang="zh-CN" altLang="en-US" sz="2800" b="1" dirty="0">
              <a:solidFill>
                <a:srgbClr val="0000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4355976" y="260648"/>
            <a:ext cx="3384376" cy="647402"/>
          </a:xfrm>
          <a:solidFill>
            <a:srgbClr val="FFFF00"/>
          </a:solidFill>
        </p:spPr>
        <p:txBody>
          <a:bodyPr/>
          <a:lstStyle/>
          <a:p>
            <a:pPr eaLnBrk="1" hangingPunct="1"/>
            <a:r>
              <a:rPr lang="zh-CN" altLang="en-US" sz="2800" b="1" dirty="0">
                <a:solidFill>
                  <a:srgbClr val="FF0066"/>
                </a:solidFill>
              </a:rPr>
              <a:t>三、新古典综合派</a:t>
            </a:r>
            <a:endParaRPr lang="zh-CN" altLang="en-US" sz="2800" b="1" dirty="0">
              <a:solidFill>
                <a:srgbClr val="FF0066"/>
              </a:solidFill>
            </a:endParaRPr>
          </a:p>
        </p:txBody>
      </p:sp>
      <p:graphicFrame>
        <p:nvGraphicFramePr>
          <p:cNvPr id="223235" name="Object 3"/>
          <p:cNvGraphicFramePr>
            <a:graphicFrameLocks noGrp="1" noChangeAspect="1"/>
          </p:cNvGraphicFramePr>
          <p:nvPr>
            <p:ph idx="1"/>
          </p:nvPr>
        </p:nvGraphicFramePr>
        <p:xfrm>
          <a:off x="323850" y="1628775"/>
          <a:ext cx="2027238" cy="2809875"/>
        </p:xfrm>
        <a:graphic>
          <a:graphicData uri="http://schemas.openxmlformats.org/presentationml/2006/ole">
            <mc:AlternateContent xmlns:mc="http://schemas.openxmlformats.org/markup-compatibility/2006">
              <mc:Choice xmlns:v="urn:schemas-microsoft-com:vml" Requires="v">
                <p:oleObj spid="_x0000_s2" name="Photo Editor 照片" r:id="rId1" imgW="1666875" imgH="2809875" progId="MSPhotoEd.3">
                  <p:embed/>
                </p:oleObj>
              </mc:Choice>
              <mc:Fallback>
                <p:oleObj name="Photo Editor 照片" r:id="rId1" imgW="1666875" imgH="2809875" progId="MSPhotoEd.3">
                  <p:embed/>
                  <p:pic>
                    <p:nvPicPr>
                      <p:cNvPr id="0" name="图片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628775"/>
                        <a:ext cx="2027238" cy="2809875"/>
                      </a:xfrm>
                      <a:prstGeom prst="rect">
                        <a:avLst/>
                      </a:prstGeom>
                      <a:noFill/>
                      <a:ln w="19050">
                        <a:solidFill>
                          <a:srgbClr val="FFFF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3236" name="Rectangle 4"/>
          <p:cNvSpPr>
            <a:spLocks noChangeArrowheads="1"/>
          </p:cNvSpPr>
          <p:nvPr/>
        </p:nvSpPr>
        <p:spPr bwMode="auto">
          <a:xfrm>
            <a:off x="3276600" y="1125539"/>
            <a:ext cx="5687888" cy="4832092"/>
          </a:xfrm>
          <a:prstGeom prst="rect">
            <a:avLst/>
          </a:prstGeom>
          <a:noFill/>
          <a:ln w="9525">
            <a:noFill/>
            <a:miter lim="800000"/>
          </a:ln>
          <a:effectLst/>
        </p:spPr>
        <p:txBody>
          <a:bodyPr wrap="square">
            <a:spAutoFit/>
          </a:bodyPr>
          <a:lstStyle/>
          <a:p>
            <a:pPr>
              <a:defRPr/>
            </a:pPr>
            <a:r>
              <a:rPr lang="zh-CN" altLang="en-US" sz="2800" dirty="0">
                <a:effectLst>
                  <a:outerShdw blurRad="38100" dist="38100" dir="2700000" algn="tl">
                    <a:srgbClr val="C0C0C0"/>
                  </a:outerShdw>
                </a:effectLst>
                <a:latin typeface="Arial" panose="020B0604020202020204" pitchFamily="34" charset="0"/>
                <a:ea typeface="隶书" panose="02010509060101010101" pitchFamily="49" charset="-122"/>
              </a:rPr>
              <a:t>第二次世界大战结束后，以美国经济学家</a:t>
            </a:r>
            <a:r>
              <a:rPr lang="zh-CN" altLang="en-US" sz="2800" dirty="0">
                <a:solidFill>
                  <a:srgbClr val="FF0066"/>
                </a:solidFill>
                <a:effectLst>
                  <a:outerShdw blurRad="38100" dist="38100" dir="2700000" algn="tl">
                    <a:srgbClr val="C0C0C0"/>
                  </a:outerShdw>
                </a:effectLst>
                <a:latin typeface="Arial" panose="020B0604020202020204" pitchFamily="34" charset="0"/>
                <a:ea typeface="隶书" panose="02010509060101010101" pitchFamily="49" charset="-122"/>
              </a:rPr>
              <a:t>萨缪尔森</a:t>
            </a:r>
            <a:r>
              <a:rPr lang="zh-CN" altLang="en-US" sz="2800" dirty="0">
                <a:effectLst>
                  <a:outerShdw blurRad="38100" dist="38100" dir="2700000" algn="tl">
                    <a:srgbClr val="C0C0C0"/>
                  </a:outerShdw>
                </a:effectLst>
                <a:latin typeface="Arial" panose="020B0604020202020204" pitchFamily="34" charset="0"/>
                <a:ea typeface="隶书" panose="02010509060101010101" pitchFamily="49" charset="-122"/>
              </a:rPr>
              <a:t>等人为代表，将凯恩斯的宏观经济学与新古典经济学的市场均衡价格理论结合在一起，形成了“新古典综合派”，由微观经济学和宏观经济学这两部分构成的新古典综合派的经济学理论体系是经济学的主流经济体系。</a:t>
            </a:r>
            <a:endParaRPr lang="zh-CN" altLang="en-US" sz="2800" dirty="0">
              <a:effectLst>
                <a:outerShdw blurRad="38100" dist="38100" dir="2700000" algn="tl">
                  <a:srgbClr val="C0C0C0"/>
                </a:outerShdw>
              </a:effectLst>
              <a:latin typeface="Arial" panose="020B0604020202020204" pitchFamily="34" charset="0"/>
              <a:ea typeface="隶书" panose="02010509060101010101" pitchFamily="49" charset="-122"/>
            </a:endParaRPr>
          </a:p>
          <a:p>
            <a:pPr>
              <a:defRPr/>
            </a:pPr>
            <a:r>
              <a:rPr lang="zh-CN" altLang="en-US" sz="2800" dirty="0">
                <a:effectLst>
                  <a:outerShdw blurRad="38100" dist="38100" dir="2700000" algn="tl">
                    <a:srgbClr val="C0C0C0"/>
                  </a:outerShdw>
                </a:effectLst>
                <a:latin typeface="Arial" panose="020B0604020202020204" pitchFamily="34" charset="0"/>
                <a:ea typeface="隶书" panose="02010509060101010101" pitchFamily="49" charset="-122"/>
              </a:rPr>
              <a:t>     </a:t>
            </a:r>
            <a:r>
              <a:rPr lang="en-US" altLang="zh-CN" sz="2800" dirty="0">
                <a:solidFill>
                  <a:srgbClr val="FF0066"/>
                </a:solidFill>
                <a:effectLst>
                  <a:outerShdw blurRad="38100" dist="38100" dir="2700000" algn="tl">
                    <a:srgbClr val="C0C0C0"/>
                  </a:outerShdw>
                </a:effectLst>
                <a:latin typeface="Arial" panose="020B0604020202020204" pitchFamily="34" charset="0"/>
                <a:ea typeface="隶书" panose="02010509060101010101" pitchFamily="49" charset="-122"/>
              </a:rPr>
              <a:t>1970</a:t>
            </a:r>
            <a:r>
              <a:rPr lang="zh-CN" altLang="en-US" sz="2800" dirty="0">
                <a:solidFill>
                  <a:srgbClr val="FF0066"/>
                </a:solidFill>
                <a:effectLst>
                  <a:outerShdw blurRad="38100" dist="38100" dir="2700000" algn="tl">
                    <a:srgbClr val="C0C0C0"/>
                  </a:outerShdw>
                </a:effectLst>
                <a:latin typeface="Arial" panose="020B0604020202020204" pitchFamily="34" charset="0"/>
                <a:ea typeface="隶书" panose="02010509060101010101" pitchFamily="49" charset="-122"/>
              </a:rPr>
              <a:t>年获经济学诺贝尔奖</a:t>
            </a:r>
            <a:r>
              <a:rPr lang="zh-CN" altLang="en-US" sz="2800" dirty="0">
                <a:solidFill>
                  <a:srgbClr val="FFFF00"/>
                </a:solidFill>
                <a:effectLst>
                  <a:outerShdw blurRad="38100" dist="38100" dir="2700000" algn="tl">
                    <a:srgbClr val="C0C0C0"/>
                  </a:outerShdw>
                </a:effectLst>
                <a:latin typeface="Arial" panose="020B0604020202020204" pitchFamily="34" charset="0"/>
                <a:ea typeface="隶书" panose="02010509060101010101" pitchFamily="49" charset="-122"/>
              </a:rPr>
              <a:t>。</a:t>
            </a:r>
            <a:endParaRPr lang="zh-CN" altLang="en-US" sz="2800" dirty="0">
              <a:solidFill>
                <a:srgbClr val="FFFF00"/>
              </a:solidFill>
              <a:effectLst>
                <a:outerShdw blurRad="38100" dist="38100" dir="2700000" algn="tl">
                  <a:srgbClr val="C0C0C0"/>
                </a:outerShdw>
              </a:effectLst>
              <a:latin typeface="Arial" panose="020B0604020202020204" pitchFamily="34" charset="0"/>
              <a:ea typeface="隶书" panose="02010509060101010101" pitchFamily="49" charset="-122"/>
            </a:endParaRPr>
          </a:p>
          <a:p>
            <a:pPr>
              <a:defRPr/>
            </a:pPr>
            <a:endParaRPr lang="en-US" altLang="zh-CN" sz="2800" dirty="0">
              <a:solidFill>
                <a:srgbClr val="FFFF00"/>
              </a:solidFill>
              <a:effectLst>
                <a:outerShdw blurRad="38100" dist="38100" dir="2700000" algn="tl">
                  <a:srgbClr val="C0C0C0"/>
                </a:outerShdw>
              </a:effectLst>
              <a:latin typeface="Arial" panose="020B0604020202020204" pitchFamily="34" charset="0"/>
              <a:ea typeface="隶书" panose="02010509060101010101" pitchFamily="49" charset="-122"/>
            </a:endParaRPr>
          </a:p>
          <a:p>
            <a:pPr>
              <a:defRPr/>
            </a:pPr>
            <a:endParaRPr lang="zh-CN" altLang="en-US" sz="2800" dirty="0">
              <a:effectLst>
                <a:outerShdw blurRad="38100" dist="38100" dir="2700000" algn="tl">
                  <a:srgbClr val="C0C0C0"/>
                </a:outerShdw>
              </a:effectLst>
              <a:latin typeface="Arial" panose="020B0604020202020204" pitchFamily="34" charset="0"/>
              <a:ea typeface="宋体" panose="02010600030101010101" pitchFamily="2" charset="-122"/>
            </a:endParaRPr>
          </a:p>
        </p:txBody>
      </p:sp>
      <p:sp>
        <p:nvSpPr>
          <p:cNvPr id="3079" name="Text Box 5"/>
          <p:cNvSpPr txBox="1">
            <a:spLocks noChangeArrowheads="1"/>
          </p:cNvSpPr>
          <p:nvPr/>
        </p:nvSpPr>
        <p:spPr bwMode="auto">
          <a:xfrm>
            <a:off x="468313" y="5146675"/>
            <a:ext cx="2519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华文楷体" panose="02010600040101010101" pitchFamily="2" charset="-122"/>
              </a:defRPr>
            </a:lvl1pPr>
            <a:lvl2pPr marL="742950" indent="-285750" eaLnBrk="0" hangingPunct="0">
              <a:defRPr>
                <a:solidFill>
                  <a:schemeClr val="tx1"/>
                </a:solidFill>
                <a:latin typeface="Arial" panose="020B0604020202020204" pitchFamily="34" charset="0"/>
                <a:ea typeface="华文楷体" panose="02010600040101010101" pitchFamily="2" charset="-122"/>
              </a:defRPr>
            </a:lvl2pPr>
            <a:lvl3pPr marL="1143000" indent="-228600" eaLnBrk="0" hangingPunct="0">
              <a:defRPr>
                <a:solidFill>
                  <a:schemeClr val="tx1"/>
                </a:solidFill>
                <a:latin typeface="Arial" panose="020B0604020202020204" pitchFamily="34" charset="0"/>
                <a:ea typeface="华文楷体" panose="02010600040101010101" pitchFamily="2" charset="-122"/>
              </a:defRPr>
            </a:lvl3pPr>
            <a:lvl4pPr marL="1600200" indent="-228600" eaLnBrk="0" hangingPunct="0">
              <a:defRPr>
                <a:solidFill>
                  <a:schemeClr val="tx1"/>
                </a:solidFill>
                <a:latin typeface="Arial" panose="020B0604020202020204" pitchFamily="34" charset="0"/>
                <a:ea typeface="华文楷体" panose="02010600040101010101" pitchFamily="2" charset="-122"/>
              </a:defRPr>
            </a:lvl4pPr>
            <a:lvl5pPr marL="2057400" indent="-228600" eaLnBrk="0" hangingPunct="0">
              <a:defRPr>
                <a:solidFill>
                  <a:schemeClr val="tx1"/>
                </a:solidFill>
                <a:latin typeface="Arial" panose="020B0604020202020204" pitchFamily="34" charset="0"/>
                <a:ea typeface="华文楷体" panose="0201060004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9pPr>
          </a:lstStyle>
          <a:p>
            <a:pPr eaLnBrk="1" hangingPunct="1">
              <a:spcBef>
                <a:spcPct val="50000"/>
              </a:spcBef>
            </a:pPr>
            <a:r>
              <a:rPr lang="en-US" altLang="zh-CN" sz="2400">
                <a:ea typeface="隶书" panose="02010509060101010101" pitchFamily="49" charset="-122"/>
              </a:rPr>
              <a:t>1915-2009.12</a:t>
            </a:r>
            <a:r>
              <a:rPr lang="zh-CN" altLang="en-US" sz="2400">
                <a:ea typeface="隶书" panose="02010509060101010101" pitchFamily="49" charset="-122"/>
              </a:rPr>
              <a:t>　 </a:t>
            </a:r>
            <a:endParaRPr lang="zh-CN" altLang="en-US" sz="2400">
              <a:ea typeface="隶书" panose="020105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23235"/>
                                        </p:tgtEl>
                                        <p:attrNameLst>
                                          <p:attrName>style.visibility</p:attrName>
                                        </p:attrNameLst>
                                      </p:cBhvr>
                                      <p:to>
                                        <p:strVal val="visible"/>
                                      </p:to>
                                    </p:set>
                                    <p:animEffect transition="in" filter="checkerboard(across)">
                                      <p:cBhvr>
                                        <p:cTn id="7" dur="500"/>
                                        <p:tgtEl>
                                          <p:spTgt spid="2232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3"/>
          <p:cNvSpPr>
            <a:spLocks noGrp="1" noChangeArrowheads="1"/>
          </p:cNvSpPr>
          <p:nvPr>
            <p:ph type="body" idx="1"/>
          </p:nvPr>
        </p:nvSpPr>
        <p:spPr>
          <a:xfrm>
            <a:off x="0" y="836613"/>
            <a:ext cx="9144000" cy="5616575"/>
          </a:xfrm>
        </p:spPr>
        <p:txBody>
          <a:bodyPr/>
          <a:lstStyle/>
          <a:p>
            <a:pPr eaLnBrk="1" hangingPunct="1">
              <a:lnSpc>
                <a:spcPct val="90000"/>
              </a:lnSpc>
              <a:buFont typeface="Wingdings" panose="05000000000000000000" pitchFamily="2" charset="2"/>
              <a:buNone/>
            </a:pPr>
            <a:r>
              <a:rPr lang="zh-CN" altLang="en-US" b="1" dirty="0"/>
              <a:t>         </a:t>
            </a:r>
            <a:r>
              <a:rPr lang="zh-CN" altLang="en-US" sz="2400" b="1" dirty="0">
                <a:latin typeface="华文楷体" panose="02010600040101010101" pitchFamily="2" charset="-122"/>
                <a:ea typeface="华文楷体" panose="02010600040101010101" pitchFamily="2" charset="-122"/>
              </a:rPr>
              <a:t>保罗</a:t>
            </a:r>
            <a:r>
              <a:rPr lang="en-US" altLang="zh-CN" sz="2400" b="1" dirty="0">
                <a:latin typeface="华文楷体" panose="02010600040101010101" pitchFamily="2" charset="-122"/>
                <a:ea typeface="华文楷体" panose="02010600040101010101" pitchFamily="2" charset="-122"/>
              </a:rPr>
              <a:t>·</a:t>
            </a:r>
            <a:r>
              <a:rPr lang="zh-CN" altLang="en-US" sz="2400" b="1" dirty="0">
                <a:latin typeface="华文楷体" panose="02010600040101010101" pitchFamily="2" charset="-122"/>
                <a:ea typeface="华文楷体" panose="02010600040101010101" pitchFamily="2" charset="-122"/>
              </a:rPr>
              <a:t>萨缪尔森（</a:t>
            </a:r>
            <a:r>
              <a:rPr lang="en-US" altLang="zh-CN" sz="2400" b="1" dirty="0">
                <a:latin typeface="华文楷体" panose="02010600040101010101" pitchFamily="2" charset="-122"/>
                <a:ea typeface="华文楷体" panose="02010600040101010101" pitchFamily="2" charset="-122"/>
              </a:rPr>
              <a:t>Paul </a:t>
            </a:r>
            <a:r>
              <a:rPr lang="en-US" altLang="zh-CN" sz="2400" b="1" dirty="0" err="1">
                <a:latin typeface="华文楷体" panose="02010600040101010101" pitchFamily="2" charset="-122"/>
                <a:ea typeface="华文楷体" panose="02010600040101010101" pitchFamily="2" charset="-122"/>
              </a:rPr>
              <a:t>A.Samuelson</a:t>
            </a:r>
            <a:r>
              <a:rPr lang="zh-CN" altLang="en-US" sz="2400" b="1" dirty="0">
                <a:latin typeface="华文楷体" panose="02010600040101010101" pitchFamily="2" charset="-122"/>
                <a:ea typeface="华文楷体" panose="02010600040101010101" pitchFamily="2" charset="-122"/>
              </a:rPr>
              <a:t>），</a:t>
            </a:r>
            <a:r>
              <a:rPr lang="en-US" altLang="zh-CN" sz="2400" b="1" dirty="0">
                <a:latin typeface="华文楷体" panose="02010600040101010101" pitchFamily="2" charset="-122"/>
                <a:ea typeface="华文楷体" panose="02010600040101010101" pitchFamily="2" charset="-122"/>
              </a:rPr>
              <a:t>1935</a:t>
            </a:r>
            <a:r>
              <a:rPr lang="zh-CN" altLang="en-US" sz="2400" b="1" dirty="0">
                <a:latin typeface="华文楷体" panose="02010600040101010101" pitchFamily="2" charset="-122"/>
                <a:ea typeface="华文楷体" panose="02010600040101010101" pitchFamily="2" charset="-122"/>
              </a:rPr>
              <a:t>年毕业于芝加哥大学，随后获得</a:t>
            </a:r>
            <a:r>
              <a:rPr lang="zh-CN" altLang="en-US" sz="2400" b="1" dirty="0">
                <a:latin typeface="华文楷体" panose="02010600040101010101" pitchFamily="2" charset="-122"/>
                <a:ea typeface="华文楷体" panose="02010600040101010101" pitchFamily="2" charset="-122"/>
                <a:hlinkClick r:id="rId1"/>
              </a:rPr>
              <a:t>哈佛大学</a:t>
            </a:r>
            <a:r>
              <a:rPr lang="zh-CN" altLang="en-US" sz="2400" b="1" dirty="0">
                <a:latin typeface="华文楷体" panose="02010600040101010101" pitchFamily="2" charset="-122"/>
                <a:ea typeface="华文楷体" panose="02010600040101010101" pitchFamily="2" charset="-122"/>
              </a:rPr>
              <a:t>的硕士学位和博士学位，并一直在</a:t>
            </a:r>
            <a:r>
              <a:rPr lang="zh-CN" altLang="en-US" sz="2400" b="1" dirty="0">
                <a:latin typeface="华文楷体" panose="02010600040101010101" pitchFamily="2" charset="-122"/>
                <a:ea typeface="华文楷体" panose="02010600040101010101" pitchFamily="2" charset="-122"/>
                <a:hlinkClick r:id="rId2"/>
              </a:rPr>
              <a:t>麻省理工学院</a:t>
            </a:r>
            <a:r>
              <a:rPr lang="zh-CN" altLang="en-US" sz="2400" b="1" dirty="0">
                <a:latin typeface="华文楷体" panose="02010600040101010101" pitchFamily="2" charset="-122"/>
                <a:ea typeface="华文楷体" panose="02010600040101010101" pitchFamily="2" charset="-122"/>
              </a:rPr>
              <a:t>任经济学教授。</a:t>
            </a:r>
            <a:endParaRPr lang="zh-CN" altLang="en-US" sz="2400" b="1" dirty="0">
              <a:latin typeface="华文楷体" panose="02010600040101010101" pitchFamily="2" charset="-122"/>
              <a:ea typeface="华文楷体" panose="02010600040101010101" pitchFamily="2" charset="-122"/>
            </a:endParaRPr>
          </a:p>
          <a:p>
            <a:pPr eaLnBrk="1" hangingPunct="1">
              <a:lnSpc>
                <a:spcPct val="90000"/>
              </a:lnSpc>
              <a:buFont typeface="Wingdings" panose="05000000000000000000" pitchFamily="2" charset="2"/>
              <a:buNone/>
            </a:pPr>
            <a:r>
              <a:rPr lang="zh-CN" altLang="en-US" sz="2400" b="1" dirty="0">
                <a:latin typeface="华文楷体" panose="02010600040101010101" pitchFamily="2" charset="-122"/>
                <a:ea typeface="华文楷体" panose="02010600040101010101" pitchFamily="2" charset="-122"/>
              </a:rPr>
              <a:t>          他是当代</a:t>
            </a:r>
            <a:r>
              <a:rPr lang="zh-CN" altLang="en-US" sz="2400" b="1" dirty="0">
                <a:latin typeface="华文楷体" panose="02010600040101010101" pitchFamily="2" charset="-122"/>
                <a:ea typeface="华文楷体" panose="02010600040101010101" pitchFamily="2" charset="-122"/>
                <a:hlinkClick r:id="rId3"/>
              </a:rPr>
              <a:t>凯恩斯主义</a:t>
            </a:r>
            <a:r>
              <a:rPr lang="zh-CN" altLang="en-US" sz="2400" b="1" dirty="0">
                <a:latin typeface="华文楷体" panose="02010600040101010101" pitchFamily="2" charset="-122"/>
                <a:ea typeface="华文楷体" panose="02010600040101010101" pitchFamily="2" charset="-122"/>
              </a:rPr>
              <a:t>的集大成者，也是当今世界经济学界的巨匠之一。萨缪尔森首次将</a:t>
            </a:r>
            <a:r>
              <a:rPr lang="zh-CN" altLang="en-US" sz="2400" b="1" dirty="0">
                <a:latin typeface="华文楷体" panose="02010600040101010101" pitchFamily="2" charset="-122"/>
                <a:ea typeface="华文楷体" panose="02010600040101010101" pitchFamily="2" charset="-122"/>
                <a:hlinkClick r:id="rId4"/>
              </a:rPr>
              <a:t>数学分析</a:t>
            </a:r>
            <a:r>
              <a:rPr lang="zh-CN" altLang="en-US" sz="2400" b="1" dirty="0">
                <a:latin typeface="华文楷体" panose="02010600040101010101" pitchFamily="2" charset="-122"/>
                <a:ea typeface="华文楷体" panose="02010600040101010101" pitchFamily="2" charset="-122"/>
              </a:rPr>
              <a:t>方法引入经济学，帮助经济困境中上台的肯尼迪政府制定了著名的“肯尼迪减税方案”，并且写出了一部被数百万大学生奉为经典的教科书。他于</a:t>
            </a:r>
            <a:r>
              <a:rPr lang="en-US" altLang="zh-CN" sz="2400" b="1" dirty="0">
                <a:latin typeface="华文楷体" panose="02010600040101010101" pitchFamily="2" charset="-122"/>
                <a:ea typeface="华文楷体" panose="02010600040101010101" pitchFamily="2" charset="-122"/>
              </a:rPr>
              <a:t>1970</a:t>
            </a:r>
            <a:r>
              <a:rPr lang="zh-CN" altLang="en-US" sz="2400" b="1" dirty="0">
                <a:latin typeface="华文楷体" panose="02010600040101010101" pitchFamily="2" charset="-122"/>
                <a:ea typeface="华文楷体" panose="02010600040101010101" pitchFamily="2" charset="-122"/>
              </a:rPr>
              <a:t>年获得</a:t>
            </a:r>
            <a:r>
              <a:rPr lang="zh-CN" altLang="en-US" sz="2400" b="1" dirty="0">
                <a:latin typeface="华文楷体" panose="02010600040101010101" pitchFamily="2" charset="-122"/>
                <a:ea typeface="华文楷体" panose="02010600040101010101" pitchFamily="2" charset="-122"/>
                <a:hlinkClick r:id="rId5"/>
              </a:rPr>
              <a:t>诺贝尔经济学奖</a:t>
            </a:r>
            <a:r>
              <a:rPr lang="zh-CN" altLang="en-US" sz="2400" b="1" dirty="0">
                <a:latin typeface="华文楷体" panose="02010600040101010101" pitchFamily="2" charset="-122"/>
                <a:ea typeface="华文楷体" panose="02010600040101010101" pitchFamily="2" charset="-122"/>
              </a:rPr>
              <a:t>。</a:t>
            </a:r>
            <a:endParaRPr lang="zh-CN" altLang="en-US" sz="2400" b="1" dirty="0">
              <a:latin typeface="华文楷体" panose="02010600040101010101" pitchFamily="2" charset="-122"/>
              <a:ea typeface="华文楷体" panose="02010600040101010101" pitchFamily="2" charset="-122"/>
            </a:endParaRPr>
          </a:p>
          <a:p>
            <a:pPr eaLnBrk="1" hangingPunct="1">
              <a:lnSpc>
                <a:spcPct val="95000"/>
              </a:lnSpc>
              <a:buFont typeface="Wingdings" panose="05000000000000000000" pitchFamily="2" charset="2"/>
              <a:buNone/>
            </a:pPr>
            <a:r>
              <a:rPr lang="en-US" altLang="zh-CN" sz="2400" b="1" dirty="0">
                <a:solidFill>
                  <a:srgbClr val="0000FF"/>
                </a:solidFill>
                <a:latin typeface="华文楷体" panose="02010600040101010101" pitchFamily="2" charset="-122"/>
                <a:ea typeface="华文楷体" panose="02010600040101010101" pitchFamily="2" charset="-122"/>
              </a:rPr>
              <a:t>            1970</a:t>
            </a:r>
            <a:r>
              <a:rPr lang="zh-CN" altLang="en-US" sz="2400" b="1" dirty="0">
                <a:solidFill>
                  <a:srgbClr val="0000FF"/>
                </a:solidFill>
                <a:latin typeface="华文楷体" panose="02010600040101010101" pitchFamily="2" charset="-122"/>
                <a:ea typeface="华文楷体" panose="02010600040101010101" pitchFamily="2" charset="-122"/>
              </a:rPr>
              <a:t>年，萨缪尔森作为美国第一人、世界第二人获得</a:t>
            </a:r>
            <a:r>
              <a:rPr lang="en-US" altLang="zh-CN" sz="2400" b="1" dirty="0">
                <a:solidFill>
                  <a:srgbClr val="0000FF"/>
                </a:solidFill>
                <a:latin typeface="华文楷体" panose="02010600040101010101" pitchFamily="2" charset="-122"/>
                <a:ea typeface="华文楷体" panose="02010600040101010101" pitchFamily="2" charset="-122"/>
              </a:rPr>
              <a:t>1969</a:t>
            </a:r>
            <a:r>
              <a:rPr lang="zh-CN" altLang="en-US" sz="2400" b="1" dirty="0">
                <a:solidFill>
                  <a:srgbClr val="0000FF"/>
                </a:solidFill>
                <a:latin typeface="华文楷体" panose="02010600040101010101" pitchFamily="2" charset="-122"/>
                <a:ea typeface="华文楷体" panose="02010600040101010101" pitchFamily="2" charset="-122"/>
              </a:rPr>
              <a:t>年创立的诺贝尔经济学奖。</a:t>
            </a:r>
            <a:r>
              <a:rPr lang="zh-CN" altLang="en-US" sz="2400" b="1" dirty="0">
                <a:latin typeface="华文楷体" panose="02010600040101010101" pitchFamily="2" charset="-122"/>
                <a:ea typeface="华文楷体" panose="02010600040101010101" pitchFamily="2" charset="-122"/>
              </a:rPr>
              <a:t>当时的诺贝尔评奖委员赞扬他</a:t>
            </a:r>
            <a:r>
              <a:rPr lang="zh-CN" altLang="en-US" sz="2400" b="1" dirty="0">
                <a:solidFill>
                  <a:srgbClr val="0000FF"/>
                </a:solidFill>
                <a:latin typeface="华文楷体" panose="02010600040101010101" pitchFamily="2" charset="-122"/>
                <a:ea typeface="华文楷体" panose="02010600040101010101" pitchFamily="2" charset="-122"/>
              </a:rPr>
              <a:t>“对提升经济理论的科学分析水平的贡献超过了任何一位当代经济学家</a:t>
            </a:r>
            <a:r>
              <a:rPr lang="zh-CN" altLang="en-US" sz="2400" b="1" dirty="0">
                <a:solidFill>
                  <a:srgbClr val="FFFF66"/>
                </a:solidFill>
                <a:latin typeface="华文楷体" panose="02010600040101010101" pitchFamily="2" charset="-122"/>
                <a:ea typeface="华文楷体" panose="02010600040101010101" pitchFamily="2" charset="-122"/>
              </a:rPr>
              <a:t>”</a:t>
            </a:r>
            <a:r>
              <a:rPr lang="zh-CN" altLang="en-US" sz="2400" b="1" dirty="0">
                <a:latin typeface="华文楷体" panose="02010600040101010101" pitchFamily="2" charset="-122"/>
                <a:ea typeface="华文楷体" panose="02010600040101010101" pitchFamily="2" charset="-122"/>
              </a:rPr>
              <a:t> ，称他将经济学从对经济问题的沉思发展到用数学方法精确、清晰地回答和解决问题。</a:t>
            </a:r>
            <a:endParaRPr lang="zh-CN" altLang="en-US" sz="2400" b="1" dirty="0">
              <a:latin typeface="华文楷体" panose="02010600040101010101" pitchFamily="2" charset="-122"/>
              <a:ea typeface="华文楷体" panose="02010600040101010101" pitchFamily="2" charset="-122"/>
            </a:endParaRPr>
          </a:p>
          <a:p>
            <a:pPr eaLnBrk="1" hangingPunct="1">
              <a:lnSpc>
                <a:spcPct val="90000"/>
              </a:lnSpc>
              <a:buFont typeface="Wingdings" panose="05000000000000000000" pitchFamily="2" charset="2"/>
              <a:buNone/>
            </a:pPr>
            <a:r>
              <a:rPr lang="en-US" altLang="zh-CN" sz="2400" b="1" dirty="0">
                <a:latin typeface="华文楷体" panose="02010600040101010101" pitchFamily="2" charset="-122"/>
                <a:ea typeface="华文楷体" panose="02010600040101010101" pitchFamily="2" charset="-122"/>
              </a:rPr>
              <a:t>            2009</a:t>
            </a:r>
            <a:r>
              <a:rPr lang="zh-CN" altLang="en-US" sz="2400" b="1" dirty="0">
                <a:latin typeface="华文楷体" panose="02010600040101010101" pitchFamily="2" charset="-122"/>
                <a:ea typeface="华文楷体" panose="02010600040101010101" pitchFamily="2" charset="-122"/>
              </a:rPr>
              <a:t>年</a:t>
            </a:r>
            <a:r>
              <a:rPr lang="en-US" altLang="zh-CN" sz="2400" b="1" dirty="0">
                <a:latin typeface="华文楷体" panose="02010600040101010101" pitchFamily="2" charset="-122"/>
                <a:ea typeface="华文楷体" panose="02010600040101010101" pitchFamily="2" charset="-122"/>
              </a:rPr>
              <a:t>12</a:t>
            </a:r>
            <a:r>
              <a:rPr lang="zh-CN" altLang="en-US" sz="2400" b="1" dirty="0">
                <a:latin typeface="华文楷体" panose="02010600040101010101" pitchFamily="2" charset="-122"/>
                <a:ea typeface="华文楷体" panose="02010600040101010101" pitchFamily="2" charset="-122"/>
              </a:rPr>
              <a:t>月</a:t>
            </a:r>
            <a:r>
              <a:rPr lang="en-US" altLang="zh-CN" sz="2400" b="1" dirty="0">
                <a:latin typeface="华文楷体" panose="02010600040101010101" pitchFamily="2" charset="-122"/>
                <a:ea typeface="华文楷体" panose="02010600040101010101" pitchFamily="2" charset="-122"/>
              </a:rPr>
              <a:t>13</a:t>
            </a:r>
            <a:r>
              <a:rPr lang="zh-CN" altLang="en-US" sz="2400" b="1" dirty="0">
                <a:latin typeface="华文楷体" panose="02010600040101010101" pitchFamily="2" charset="-122"/>
                <a:ea typeface="华文楷体" panose="02010600040101010101" pitchFamily="2" charset="-122"/>
              </a:rPr>
              <a:t>日，美国经济学泰斗保罗</a:t>
            </a:r>
            <a:r>
              <a:rPr lang="en-US" altLang="zh-CN" sz="2400" b="1" dirty="0">
                <a:latin typeface="华文楷体" panose="02010600040101010101" pitchFamily="2" charset="-122"/>
                <a:ea typeface="华文楷体" panose="02010600040101010101" pitchFamily="2" charset="-122"/>
              </a:rPr>
              <a:t>·</a:t>
            </a:r>
            <a:r>
              <a:rPr lang="zh-CN" altLang="en-US" sz="2400" b="1" dirty="0">
                <a:latin typeface="华文楷体" panose="02010600040101010101" pitchFamily="2" charset="-122"/>
                <a:ea typeface="华文楷体" panose="02010600040101010101" pitchFamily="2" charset="-122"/>
              </a:rPr>
              <a:t>萨缪尔森与世长辞，享年</a:t>
            </a:r>
            <a:r>
              <a:rPr lang="en-US" altLang="zh-CN" sz="2400" b="1" dirty="0">
                <a:latin typeface="华文楷体" panose="02010600040101010101" pitchFamily="2" charset="-122"/>
                <a:ea typeface="华文楷体" panose="02010600040101010101" pitchFamily="2" charset="-122"/>
              </a:rPr>
              <a:t>94</a:t>
            </a:r>
            <a:r>
              <a:rPr lang="zh-CN" altLang="en-US" sz="2400" b="1" dirty="0">
                <a:latin typeface="华文楷体" panose="02010600040101010101" pitchFamily="2" charset="-122"/>
                <a:ea typeface="华文楷体" panose="02010600040101010101" pitchFamily="2" charset="-122"/>
              </a:rPr>
              <a:t>岁。</a:t>
            </a:r>
            <a:endParaRPr lang="zh-CN" altLang="en-US" sz="2400" b="1" dirty="0">
              <a:latin typeface="华文楷体" panose="02010600040101010101" pitchFamily="2" charset="-122"/>
              <a:ea typeface="华文楷体" panose="02010600040101010101" pitchFamily="2" charset="-122"/>
            </a:endParaRPr>
          </a:p>
          <a:p>
            <a:pPr eaLnBrk="1" hangingPunct="1">
              <a:lnSpc>
                <a:spcPct val="90000"/>
              </a:lnSpc>
              <a:buFont typeface="Wingdings" panose="05000000000000000000" pitchFamily="2" charset="2"/>
              <a:buNone/>
            </a:pPr>
            <a:endParaRPr lang="zh-CN" altLang="en-US" sz="2400" b="1" dirty="0">
              <a:latin typeface="华文楷体" panose="02010600040101010101" pitchFamily="2" charset="-122"/>
              <a:ea typeface="华文楷体" panose="02010600040101010101" pitchFamily="2" charset="-122"/>
            </a:endParaRPr>
          </a:p>
        </p:txBody>
      </p:sp>
      <p:sp>
        <p:nvSpPr>
          <p:cNvPr id="69637" name="Rectangle 4"/>
          <p:cNvSpPr>
            <a:spLocks noGrp="1" noChangeArrowheads="1"/>
          </p:cNvSpPr>
          <p:nvPr>
            <p:ph type="title"/>
          </p:nvPr>
        </p:nvSpPr>
        <p:spPr>
          <a:xfrm>
            <a:off x="2987824" y="188640"/>
            <a:ext cx="4824536" cy="634082"/>
          </a:xfrm>
          <a:solidFill>
            <a:srgbClr val="1EE70F"/>
          </a:solidFill>
        </p:spPr>
        <p:txBody>
          <a:bodyPr/>
          <a:lstStyle/>
          <a:p>
            <a:pPr eaLnBrk="1" hangingPunct="1"/>
            <a:r>
              <a:rPr lang="zh-CN" altLang="en-US" sz="2800" b="1" dirty="0"/>
              <a:t>美国诺贝尔经济学奖第一人</a:t>
            </a:r>
            <a:endParaRPr lang="zh-CN" alt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21000" y="1739900"/>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2488" y="2836863"/>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2571750" y="2909888"/>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a:t>
            </a:r>
            <a:r>
              <a:rPr lang="en-US" altLang="zh-CN" dirty="0">
                <a:effectLst>
                  <a:outerShdw blurRad="38100" dist="38100" dir="2700000" algn="tl">
                    <a:srgbClr val="C0C0C0"/>
                  </a:outerShdw>
                </a:effectLst>
              </a:rPr>
              <a:t>2</a:t>
            </a:r>
            <a:r>
              <a:rPr lang="zh-CN" altLang="en-US" dirty="0">
                <a:effectLst>
                  <a:outerShdw blurRad="38100" dist="38100" dir="2700000" algn="tl">
                    <a:srgbClr val="C0C0C0"/>
                  </a:outerShdw>
                </a:effectLst>
              </a:rPr>
              <a:t> 两堆稻草间饿死的驴子：机会成本</a:t>
            </a:r>
            <a:endParaRPr lang="zh-CN" altLang="en-US" dirty="0">
              <a:effectLst>
                <a:outerShdw blurRad="38100" dist="38100" dir="2700000" algn="tl">
                  <a:srgbClr val="C0C0C0"/>
                </a:outerShdw>
              </a:effectLst>
            </a:endParaRPr>
          </a:p>
        </p:txBody>
      </p:sp>
      <p:pic>
        <p:nvPicPr>
          <p:cNvPr id="6150" name="任意多边形 3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357563" y="1784350"/>
            <a:ext cx="4643437"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a:t>
            </a:r>
            <a:r>
              <a:rPr lang="en-US" altLang="zh-CN" dirty="0">
                <a:effectLst>
                  <a:outerShdw blurRad="38100" dist="38100" dir="2700000" algn="tl">
                    <a:srgbClr val="C0C0C0"/>
                  </a:outerShdw>
                </a:effectLst>
              </a:rPr>
              <a:t>1 </a:t>
            </a:r>
            <a:r>
              <a:rPr lang="zh-CN" altLang="en-US" dirty="0">
                <a:effectLst>
                  <a:outerShdw blurRad="38100" dist="38100" dir="2700000" algn="tl">
                    <a:srgbClr val="C0C0C0"/>
                  </a:outerShdw>
                </a:effectLst>
              </a:rPr>
              <a:t> 鱼和熊掌不可兼得：稀缺性</a:t>
            </a:r>
            <a:endParaRPr lang="zh-CN" altLang="en-US" dirty="0">
              <a:effectLst>
                <a:outerShdw blurRad="38100" dist="38100" dir="2700000" algn="tl">
                  <a:srgbClr val="C0C0C0"/>
                </a:outerShdw>
              </a:effectLst>
            </a:endParaRPr>
          </a:p>
        </p:txBody>
      </p:sp>
      <p:pic>
        <p:nvPicPr>
          <p:cNvPr id="6152"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57313" y="3954463"/>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5122863"/>
            <a:ext cx="6786563"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71"/>
          <p:cNvSpPr txBox="1">
            <a:spLocks noChangeArrowheads="1"/>
          </p:cNvSpPr>
          <p:nvPr/>
        </p:nvSpPr>
        <p:spPr bwMode="auto">
          <a:xfrm>
            <a:off x="1220788" y="5195888"/>
            <a:ext cx="4637087"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a:t>
            </a:r>
            <a:r>
              <a:rPr lang="en-US" altLang="zh-CN" dirty="0">
                <a:effectLst>
                  <a:outerShdw blurRad="38100" dist="38100" dir="2700000" algn="tl">
                    <a:srgbClr val="C0C0C0"/>
                  </a:outerShdw>
                </a:effectLst>
              </a:rPr>
              <a:t>4   </a:t>
            </a:r>
            <a:r>
              <a:rPr lang="zh-CN" altLang="en-US" dirty="0">
                <a:effectLst>
                  <a:outerShdw blurRad="38100" dist="38100" dir="2700000" algn="tl">
                    <a:srgbClr val="C0C0C0"/>
                  </a:outerShdw>
                </a:effectLst>
              </a:rPr>
              <a:t>生活无处不经济：培养经济思维</a:t>
            </a:r>
            <a:endParaRPr lang="zh-CN" altLang="en-US" dirty="0">
              <a:effectLst>
                <a:outerShdw blurRad="38100" dist="38100" dir="2700000" algn="tl">
                  <a:srgbClr val="C0C0C0"/>
                </a:outerShdw>
              </a:effectLst>
            </a:endParaRPr>
          </a:p>
        </p:txBody>
      </p:sp>
      <p:sp>
        <p:nvSpPr>
          <p:cNvPr id="20" name="TextBox 71"/>
          <p:cNvSpPr txBox="1">
            <a:spLocks noChangeArrowheads="1"/>
          </p:cNvSpPr>
          <p:nvPr/>
        </p:nvSpPr>
        <p:spPr bwMode="auto">
          <a:xfrm>
            <a:off x="1785938" y="3998913"/>
            <a:ext cx="5715000" cy="369332"/>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a:t>
            </a:r>
            <a:r>
              <a:rPr lang="en-US" altLang="zh-CN" b="1" dirty="0">
                <a:solidFill>
                  <a:srgbClr val="FF0000"/>
                </a:solidFill>
                <a:effectLst>
                  <a:outerShdw blurRad="38100" dist="38100" dir="2700000" algn="tl">
                    <a:srgbClr val="C0C0C0"/>
                  </a:outerShdw>
                </a:effectLst>
              </a:rPr>
              <a:t>3 </a:t>
            </a:r>
            <a:r>
              <a:rPr lang="zh-CN" altLang="en-US" b="1" dirty="0">
                <a:solidFill>
                  <a:srgbClr val="FF0000"/>
                </a:solidFill>
                <a:effectLst>
                  <a:outerShdw blurRad="38100" dist="38100" dir="2700000" algn="tl">
                    <a:srgbClr val="C0C0C0"/>
                  </a:outerShdw>
                </a:effectLst>
              </a:rPr>
              <a:t> 聆听经济学家的声音：经济故事会</a:t>
            </a:r>
            <a:endParaRPr lang="zh-CN" altLang="en-US" b="1" dirty="0">
              <a:solidFill>
                <a:srgbClr val="FF0000"/>
              </a:solidFill>
              <a:effectLst>
                <a:outerShdw blurRad="38100" dist="38100" dir="2700000" algn="tl">
                  <a:srgbClr val="C0C0C0"/>
                </a:outerShdw>
              </a:effectLst>
            </a:endParaRPr>
          </a:p>
        </p:txBody>
      </p:sp>
      <p:sp>
        <p:nvSpPr>
          <p:cNvPr id="2" name="横卷形 1"/>
          <p:cNvSpPr/>
          <p:nvPr/>
        </p:nvSpPr>
        <p:spPr>
          <a:xfrm>
            <a:off x="3429571" y="218703"/>
            <a:ext cx="4022749" cy="978049"/>
          </a:xfrm>
          <a:prstGeom prst="horizontalScroll">
            <a:avLst/>
          </a:prstGeom>
          <a:blipFill>
            <a:blip r:embed="rId4"/>
            <a:tile tx="0" ty="0" sx="100000" sy="100000" flip="none" algn="tl"/>
          </a:blipFill>
          <a:ln>
            <a:gradFill>
              <a:gsLst>
                <a:gs pos="0">
                  <a:srgbClr val="FFF200"/>
                </a:gs>
                <a:gs pos="45000">
                  <a:srgbClr val="FF7A00"/>
                </a:gs>
                <a:gs pos="70000">
                  <a:srgbClr val="FF0300"/>
                </a:gs>
                <a:gs pos="100000">
                  <a:srgbClr val="4D0808"/>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tx1"/>
                </a:solidFill>
              </a:rPr>
              <a:t>项目一    走进经济学</a:t>
            </a:r>
            <a:endParaRPr lang="zh-CN" altLang="en-US" sz="2800" b="1" dirty="0">
              <a:solidFill>
                <a:schemeClr val="tx1"/>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2"/>
          <p:cNvSpPr>
            <a:spLocks noGrp="1" noChangeArrowheads="1"/>
          </p:cNvSpPr>
          <p:nvPr>
            <p:ph type="title"/>
          </p:nvPr>
        </p:nvSpPr>
        <p:spPr>
          <a:xfrm>
            <a:off x="2339752" y="0"/>
            <a:ext cx="6213698" cy="692150"/>
          </a:xfrm>
          <a:solidFill>
            <a:srgbClr val="FFFF00"/>
          </a:solidFill>
        </p:spPr>
        <p:txBody>
          <a:bodyPr/>
          <a:lstStyle/>
          <a:p>
            <a:pPr algn="l" eaLnBrk="1" hangingPunct="1"/>
            <a:r>
              <a:rPr lang="zh-CN" altLang="en-US" sz="2800" b="1" dirty="0">
                <a:solidFill>
                  <a:srgbClr val="0000FF"/>
                </a:solidFill>
              </a:rPr>
              <a:t>萨缪尔森的故事</a:t>
            </a:r>
            <a:r>
              <a:rPr lang="zh-CN" altLang="en-US" sz="3200" b="1" dirty="0">
                <a:solidFill>
                  <a:srgbClr val="0000FF"/>
                </a:solidFill>
                <a:latin typeface="华文楷体" panose="02010600040101010101" pitchFamily="2" charset="-122"/>
                <a:ea typeface="华文楷体" panose="02010600040101010101" pitchFamily="2" charset="-122"/>
              </a:rPr>
              <a:t>：中学就研究股市</a:t>
            </a:r>
            <a:endParaRPr lang="zh-CN" altLang="en-US" sz="3200" b="1" dirty="0">
              <a:solidFill>
                <a:srgbClr val="0000FF"/>
              </a:solidFill>
              <a:latin typeface="华文楷体" panose="02010600040101010101" pitchFamily="2" charset="-122"/>
              <a:ea typeface="华文楷体" panose="02010600040101010101" pitchFamily="2" charset="-122"/>
            </a:endParaRPr>
          </a:p>
        </p:txBody>
      </p:sp>
      <p:sp>
        <p:nvSpPr>
          <p:cNvPr id="70661" name="Rectangle 3"/>
          <p:cNvSpPr>
            <a:spLocks noGrp="1" noChangeArrowheads="1"/>
          </p:cNvSpPr>
          <p:nvPr>
            <p:ph type="body" idx="1"/>
          </p:nvPr>
        </p:nvSpPr>
        <p:spPr>
          <a:xfrm>
            <a:off x="107504" y="908720"/>
            <a:ext cx="8928992" cy="5733380"/>
          </a:xfrm>
        </p:spPr>
        <p:txBody>
          <a:bodyPr/>
          <a:lstStyle/>
          <a:p>
            <a:pPr eaLnBrk="1" hangingPunct="1">
              <a:lnSpc>
                <a:spcPct val="85000"/>
              </a:lnSpc>
              <a:buFont typeface="Wingdings" panose="05000000000000000000" pitchFamily="2" charset="2"/>
              <a:buNone/>
            </a:pPr>
            <a:r>
              <a:rPr lang="zh-CN" altLang="en-US" sz="2000" dirty="0">
                <a:latin typeface="华文新魏" panose="02010800040101010101" pitchFamily="2" charset="-122"/>
                <a:ea typeface="华文新魏" panose="02010800040101010101" pitchFamily="2" charset="-122"/>
              </a:rPr>
              <a:t>            </a:t>
            </a:r>
            <a:r>
              <a:rPr lang="zh-CN" altLang="en-US" sz="2400" dirty="0">
                <a:latin typeface="华文新魏" panose="02010800040101010101" pitchFamily="2" charset="-122"/>
                <a:ea typeface="华文新魏" panose="02010800040101010101" pitchFamily="2" charset="-122"/>
              </a:rPr>
              <a:t>萨缪尔森</a:t>
            </a:r>
            <a:r>
              <a:rPr lang="en-US" altLang="zh-CN" sz="2400" dirty="0">
                <a:latin typeface="华文新魏" panose="02010800040101010101" pitchFamily="2" charset="-122"/>
                <a:ea typeface="华文新魏" panose="02010800040101010101" pitchFamily="2" charset="-122"/>
              </a:rPr>
              <a:t>1915</a:t>
            </a:r>
            <a:r>
              <a:rPr lang="zh-CN" altLang="en-US" sz="2400" dirty="0">
                <a:latin typeface="华文新魏" panose="02010800040101010101" pitchFamily="2" charset="-122"/>
                <a:ea typeface="华文新魏" panose="02010800040101010101" pitchFamily="2" charset="-122"/>
              </a:rPr>
              <a:t>年</a:t>
            </a:r>
            <a:r>
              <a:rPr lang="en-US" altLang="zh-CN" sz="2400" dirty="0">
                <a:latin typeface="华文新魏" panose="02010800040101010101" pitchFamily="2" charset="-122"/>
                <a:ea typeface="华文新魏" panose="02010800040101010101" pitchFamily="2" charset="-122"/>
              </a:rPr>
              <a:t>5</a:t>
            </a:r>
            <a:r>
              <a:rPr lang="zh-CN" altLang="en-US" sz="2400" dirty="0">
                <a:latin typeface="华文新魏" panose="02010800040101010101" pitchFamily="2" charset="-122"/>
                <a:ea typeface="华文新魏" panose="02010800040101010101" pitchFamily="2" charset="-122"/>
              </a:rPr>
              <a:t>月</a:t>
            </a:r>
            <a:r>
              <a:rPr lang="en-US" altLang="zh-CN" sz="2400" dirty="0">
                <a:latin typeface="华文新魏" panose="02010800040101010101" pitchFamily="2" charset="-122"/>
                <a:ea typeface="华文新魏" panose="02010800040101010101" pitchFamily="2" charset="-122"/>
              </a:rPr>
              <a:t>15</a:t>
            </a:r>
            <a:r>
              <a:rPr lang="zh-CN" altLang="en-US" sz="2400" dirty="0">
                <a:latin typeface="华文新魏" panose="02010800040101010101" pitchFamily="2" charset="-122"/>
                <a:ea typeface="华文新魏" panose="02010800040101010101" pitchFamily="2" charset="-122"/>
              </a:rPr>
              <a:t>日出生在美国印第安纳州的一个波兰犹太移民家庭，父亲是一名药剂师。一战后，他们家移居芝加哥。萨缪尔森来到海德公园中学读书，并且开始研究股票市场，还帮助代数老师选择股票。</a:t>
            </a:r>
            <a:endParaRPr lang="zh-CN" altLang="en-US" sz="2400" dirty="0">
              <a:latin typeface="华文新魏" panose="02010800040101010101" pitchFamily="2" charset="-122"/>
              <a:ea typeface="华文新魏" panose="02010800040101010101" pitchFamily="2" charset="-122"/>
            </a:endParaRPr>
          </a:p>
          <a:p>
            <a:pPr eaLnBrk="1" hangingPunct="1">
              <a:lnSpc>
                <a:spcPct val="85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a:t>
            </a:r>
            <a:r>
              <a:rPr lang="en-US" altLang="zh-CN" sz="2400" dirty="0">
                <a:latin typeface="华文新魏" panose="02010800040101010101" pitchFamily="2" charset="-122"/>
                <a:ea typeface="华文新魏" panose="02010800040101010101" pitchFamily="2" charset="-122"/>
              </a:rPr>
              <a:t>16</a:t>
            </a:r>
            <a:r>
              <a:rPr lang="zh-CN" altLang="en-US" sz="2400" dirty="0">
                <a:latin typeface="华文新魏" panose="02010800040101010101" pitchFamily="2" charset="-122"/>
                <a:ea typeface="华文新魏" panose="02010800040101010101" pitchFamily="2" charset="-122"/>
              </a:rPr>
              <a:t>岁时，他进入</a:t>
            </a:r>
            <a:r>
              <a:rPr lang="zh-CN" altLang="en-US" sz="2400" dirty="0">
                <a:solidFill>
                  <a:srgbClr val="0000FF"/>
                </a:solidFill>
                <a:latin typeface="华文新魏" panose="02010800040101010101" pitchFamily="2" charset="-122"/>
                <a:ea typeface="华文新魏" panose="02010800040101010101" pitchFamily="2" charset="-122"/>
              </a:rPr>
              <a:t>芝加哥大学</a:t>
            </a:r>
            <a:r>
              <a:rPr lang="zh-CN" altLang="en-US" sz="2400" dirty="0">
                <a:latin typeface="华文新魏" panose="02010800040101010101" pitchFamily="2" charset="-122"/>
                <a:ea typeface="华文新魏" panose="02010800040101010101" pitchFamily="2" charset="-122"/>
              </a:rPr>
              <a:t>学习。</a:t>
            </a:r>
            <a:r>
              <a:rPr lang="en-US" altLang="zh-CN" sz="2400" dirty="0">
                <a:latin typeface="华文新魏" panose="02010800040101010101" pitchFamily="2" charset="-122"/>
                <a:ea typeface="华文新魏" panose="02010800040101010101" pitchFamily="2" charset="-122"/>
              </a:rPr>
              <a:t>1932</a:t>
            </a:r>
            <a:r>
              <a:rPr lang="zh-CN" altLang="en-US" sz="2400" dirty="0">
                <a:latin typeface="华文新魏" panose="02010800040101010101" pitchFamily="2" charset="-122"/>
                <a:ea typeface="华文新魏" panose="02010800040101010101" pitchFamily="2" charset="-122"/>
              </a:rPr>
              <a:t>年</a:t>
            </a:r>
            <a:r>
              <a:rPr lang="en-US" altLang="zh-CN" sz="2400" dirty="0">
                <a:latin typeface="华文新魏" panose="02010800040101010101" pitchFamily="2" charset="-122"/>
                <a:ea typeface="华文新魏" panose="02010800040101010101" pitchFamily="2" charset="-122"/>
              </a:rPr>
              <a:t>1</a:t>
            </a:r>
            <a:r>
              <a:rPr lang="zh-CN" altLang="en-US" sz="2400" dirty="0">
                <a:latin typeface="华文新魏" panose="02010800040101010101" pitchFamily="2" charset="-122"/>
                <a:ea typeface="华文新魏" panose="02010800040101010101" pitchFamily="2" charset="-122"/>
              </a:rPr>
              <a:t>月</a:t>
            </a:r>
            <a:r>
              <a:rPr lang="en-US" altLang="zh-CN" sz="2400" dirty="0">
                <a:latin typeface="华文新魏" panose="02010800040101010101" pitchFamily="2" charset="-122"/>
                <a:ea typeface="华文新魏" panose="02010800040101010101" pitchFamily="2" charset="-122"/>
              </a:rPr>
              <a:t>2</a:t>
            </a:r>
            <a:r>
              <a:rPr lang="zh-CN" altLang="en-US" sz="2400" dirty="0">
                <a:latin typeface="华文新魏" panose="02010800040101010101" pitchFamily="2" charset="-122"/>
                <a:ea typeface="华文新魏" panose="02010800040101010101" pitchFamily="2" charset="-122"/>
              </a:rPr>
              <a:t>日</a:t>
            </a:r>
            <a:r>
              <a:rPr lang="en-US" altLang="zh-CN" sz="2400" dirty="0">
                <a:solidFill>
                  <a:srgbClr val="0000FF"/>
                </a:solidFill>
                <a:latin typeface="华文新魏" panose="02010800040101010101" pitchFamily="2" charset="-122"/>
                <a:ea typeface="华文新魏" panose="02010800040101010101" pitchFamily="2" charset="-122"/>
              </a:rPr>
              <a:t>(17</a:t>
            </a:r>
            <a:r>
              <a:rPr lang="zh-CN" altLang="en-US" sz="2400" dirty="0">
                <a:solidFill>
                  <a:srgbClr val="0000FF"/>
                </a:solidFill>
                <a:latin typeface="华文新魏" panose="02010800040101010101" pitchFamily="2" charset="-122"/>
                <a:ea typeface="华文新魏" panose="02010800040101010101" pitchFamily="2" charset="-122"/>
              </a:rPr>
              <a:t>岁），</a:t>
            </a:r>
            <a:r>
              <a:rPr lang="zh-CN" altLang="en-US" sz="2400" dirty="0">
                <a:latin typeface="华文新魏" panose="02010800040101010101" pitchFamily="2" charset="-122"/>
                <a:ea typeface="华文新魏" panose="02010800040101010101" pitchFamily="2" charset="-122"/>
              </a:rPr>
              <a:t>他听取了关于人口理论创立者、英国经济学家马尔萨斯的讲座，从此对经济学如痴如醉。</a:t>
            </a:r>
            <a:endParaRPr lang="zh-CN" altLang="en-US" sz="2400" dirty="0">
              <a:latin typeface="华文新魏" panose="02010800040101010101" pitchFamily="2" charset="-122"/>
              <a:ea typeface="华文新魏" panose="02010800040101010101" pitchFamily="2" charset="-122"/>
            </a:endParaRPr>
          </a:p>
          <a:p>
            <a:pPr eaLnBrk="1" hangingPunct="1">
              <a:lnSpc>
                <a:spcPct val="85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a:t>
            </a:r>
            <a:r>
              <a:rPr lang="en-US" altLang="zh-CN" sz="2400" dirty="0">
                <a:latin typeface="华文新魏" panose="02010800040101010101" pitchFamily="2" charset="-122"/>
                <a:ea typeface="华文新魏" panose="02010800040101010101" pitchFamily="2" charset="-122"/>
              </a:rPr>
              <a:t>20</a:t>
            </a:r>
            <a:r>
              <a:rPr lang="zh-CN" altLang="en-US" sz="2400" dirty="0">
                <a:latin typeface="华文新魏" panose="02010800040101010101" pitchFamily="2" charset="-122"/>
                <a:ea typeface="华文新魏" panose="02010800040101010101" pitchFamily="2" charset="-122"/>
              </a:rPr>
              <a:t>岁从芝加哥大学毕业后，他来到哈佛大学，并在那里拿下硕士和博士学位。</a:t>
            </a:r>
            <a:endParaRPr lang="zh-CN" altLang="en-US" sz="2400" dirty="0">
              <a:latin typeface="华文新魏" panose="02010800040101010101" pitchFamily="2" charset="-122"/>
              <a:ea typeface="华文新魏" panose="02010800040101010101" pitchFamily="2" charset="-122"/>
            </a:endParaRPr>
          </a:p>
          <a:p>
            <a:pPr eaLnBrk="1" hangingPunct="1">
              <a:lnSpc>
                <a:spcPct val="85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作为学生，无论是在芝加哥还是哈佛，萨缪尔森都敢于对他的教授提出批评。他最大的怨言是：经济学家们满脑子经济原理，而他们周围的人却被抛进领取救济品的队伍中。</a:t>
            </a:r>
            <a:endParaRPr lang="zh-CN" altLang="en-US" sz="2400" dirty="0">
              <a:latin typeface="华文新魏" panose="02010800040101010101" pitchFamily="2" charset="-122"/>
              <a:ea typeface="华文新魏" panose="02010800040101010101" pitchFamily="2" charset="-122"/>
            </a:endParaRPr>
          </a:p>
          <a:p>
            <a:pPr eaLnBrk="1" hangingPunct="1">
              <a:lnSpc>
                <a:spcPct val="85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a:t>
            </a:r>
            <a:r>
              <a:rPr lang="en-US" altLang="zh-CN" sz="2400" dirty="0">
                <a:latin typeface="华文新魏" panose="02010800040101010101" pitchFamily="2" charset="-122"/>
                <a:ea typeface="华文新魏" panose="02010800040101010101" pitchFamily="2" charset="-122"/>
              </a:rPr>
              <a:t>1940</a:t>
            </a:r>
            <a:r>
              <a:rPr lang="zh-CN" altLang="en-US" sz="2400" dirty="0">
                <a:latin typeface="华文新魏" panose="02010800040101010101" pitchFamily="2" charset="-122"/>
                <a:ea typeface="华文新魏" panose="02010800040101010101" pitchFamily="2" charset="-122"/>
              </a:rPr>
              <a:t>年，哈佛给他提供了讲师的职务，但一个月后，麻省理工邀请他担任助理教授。于是，</a:t>
            </a:r>
            <a:r>
              <a:rPr lang="en-US" altLang="zh-CN" sz="2400" dirty="0">
                <a:latin typeface="华文新魏" panose="02010800040101010101" pitchFamily="2" charset="-122"/>
                <a:ea typeface="华文新魏" panose="02010800040101010101" pitchFamily="2" charset="-122"/>
              </a:rPr>
              <a:t>25</a:t>
            </a:r>
            <a:r>
              <a:rPr lang="zh-CN" altLang="en-US" sz="2400" dirty="0">
                <a:latin typeface="华文新魏" panose="02010800040101010101" pitchFamily="2" charset="-122"/>
                <a:ea typeface="华文新魏" panose="02010800040101010101" pitchFamily="2" charset="-122"/>
              </a:rPr>
              <a:t>岁的萨缪尔森来到麻省理工任教。</a:t>
            </a:r>
            <a:endParaRPr lang="zh-CN" altLang="en-US" sz="2400" dirty="0">
              <a:latin typeface="华文新魏" panose="02010800040101010101" pitchFamily="2" charset="-122"/>
              <a:ea typeface="华文新魏" panose="02010800040101010101" pitchFamily="2" charset="-122"/>
            </a:endParaRPr>
          </a:p>
          <a:p>
            <a:pPr eaLnBrk="1" hangingPunct="1">
              <a:lnSpc>
                <a:spcPct val="85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a:t>
            </a:r>
            <a:r>
              <a:rPr lang="en-US" altLang="zh-CN" sz="2400" dirty="0">
                <a:latin typeface="华文新魏" panose="02010800040101010101" pitchFamily="2" charset="-122"/>
                <a:ea typeface="华文新魏" panose="02010800040101010101" pitchFamily="2" charset="-122"/>
              </a:rPr>
              <a:t>1947</a:t>
            </a:r>
            <a:r>
              <a:rPr lang="zh-CN" altLang="en-US" sz="2400" dirty="0">
                <a:latin typeface="华文新魏" panose="02010800040101010101" pitchFamily="2" charset="-122"/>
                <a:ea typeface="华文新魏" panose="02010800040101010101" pitchFamily="2" charset="-122"/>
              </a:rPr>
              <a:t>年，他因他的</a:t>
            </a:r>
            <a:r>
              <a:rPr lang="en-US" altLang="zh-CN" sz="2400" dirty="0">
                <a:latin typeface="华文新魏" panose="02010800040101010101" pitchFamily="2" charset="-122"/>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经济分析基础</a:t>
            </a:r>
            <a:r>
              <a:rPr lang="en-US" altLang="zh-CN" sz="2400" dirty="0">
                <a:latin typeface="华文新魏" panose="02010800040101010101" pitchFamily="2" charset="-122"/>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一书而声名大噪。同年，作为</a:t>
            </a:r>
            <a:r>
              <a:rPr lang="en-US" altLang="zh-CN" sz="2400" dirty="0">
                <a:latin typeface="华文新魏" panose="02010800040101010101" pitchFamily="2" charset="-122"/>
                <a:ea typeface="华文新魏" panose="02010800040101010101" pitchFamily="2" charset="-122"/>
              </a:rPr>
              <a:t>40</a:t>
            </a:r>
            <a:r>
              <a:rPr lang="zh-CN" altLang="en-US" sz="2400" dirty="0">
                <a:latin typeface="华文新魏" panose="02010800040101010101" pitchFamily="2" charset="-122"/>
                <a:ea typeface="华文新魏" panose="02010800040101010101" pitchFamily="2" charset="-122"/>
              </a:rPr>
              <a:t>岁以下的做出杰出贡献的经济学家，他被美国经济学会授予</a:t>
            </a:r>
            <a:r>
              <a:rPr lang="zh-CN" altLang="en-US" sz="2400" dirty="0">
                <a:solidFill>
                  <a:srgbClr val="FF0066"/>
                </a:solidFill>
                <a:latin typeface="华文新魏" panose="02010800040101010101" pitchFamily="2" charset="-122"/>
                <a:ea typeface="华文新魏" panose="02010800040101010101" pitchFamily="2" charset="-122"/>
              </a:rPr>
              <a:t>克拉克</a:t>
            </a:r>
            <a:r>
              <a:rPr lang="zh-CN" altLang="en-US" sz="2400" dirty="0">
                <a:latin typeface="华文新魏" panose="02010800040101010101" pitchFamily="2" charset="-122"/>
                <a:ea typeface="华文新魏" panose="02010800040101010101" pitchFamily="2" charset="-122"/>
              </a:rPr>
              <a:t>奖。</a:t>
            </a:r>
            <a:endParaRPr lang="zh-CN" altLang="en-US" sz="2400" dirty="0">
              <a:latin typeface="华文新魏" panose="02010800040101010101" pitchFamily="2" charset="-122"/>
              <a:ea typeface="华文新魏" panose="0201080004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2"/>
          <p:cNvSpPr>
            <a:spLocks noGrp="1" noChangeArrowheads="1"/>
          </p:cNvSpPr>
          <p:nvPr>
            <p:ph type="title"/>
          </p:nvPr>
        </p:nvSpPr>
        <p:spPr>
          <a:xfrm>
            <a:off x="3131840" y="144562"/>
            <a:ext cx="4104456" cy="692150"/>
          </a:xfrm>
          <a:solidFill>
            <a:srgbClr val="FFFF00"/>
          </a:solidFill>
        </p:spPr>
        <p:txBody>
          <a:bodyPr/>
          <a:lstStyle/>
          <a:p>
            <a:pPr eaLnBrk="1" hangingPunct="1"/>
            <a:r>
              <a:rPr lang="zh-CN" altLang="en-US" sz="3200" b="1" dirty="0">
                <a:solidFill>
                  <a:srgbClr val="0000FF"/>
                </a:solidFill>
                <a:latin typeface="华文楷体" panose="02010600040101010101" pitchFamily="2" charset="-122"/>
                <a:ea typeface="华文楷体" panose="02010600040101010101" pitchFamily="2" charset="-122"/>
              </a:rPr>
              <a:t>三胞胎催生教科书</a:t>
            </a:r>
            <a:endParaRPr lang="zh-CN" altLang="en-US" sz="3200" b="1" dirty="0">
              <a:solidFill>
                <a:srgbClr val="0000FF"/>
              </a:solidFill>
              <a:latin typeface="华文楷体" panose="02010600040101010101" pitchFamily="2" charset="-122"/>
              <a:ea typeface="华文楷体" panose="02010600040101010101" pitchFamily="2" charset="-122"/>
            </a:endParaRPr>
          </a:p>
        </p:txBody>
      </p:sp>
      <p:sp>
        <p:nvSpPr>
          <p:cNvPr id="71685" name="Rectangle 3"/>
          <p:cNvSpPr>
            <a:spLocks noGrp="1" noChangeArrowheads="1"/>
          </p:cNvSpPr>
          <p:nvPr>
            <p:ph type="body" idx="1"/>
          </p:nvPr>
        </p:nvSpPr>
        <p:spPr>
          <a:xfrm>
            <a:off x="0" y="1124743"/>
            <a:ext cx="9144000" cy="5228431"/>
          </a:xfrm>
        </p:spPr>
        <p:txBody>
          <a:bodyPr/>
          <a:lstStyle/>
          <a:p>
            <a:pPr eaLnBrk="1" hangingPunct="1">
              <a:buFont typeface="Wingdings" panose="05000000000000000000" pitchFamily="2" charset="2"/>
              <a:buNone/>
            </a:pPr>
            <a:r>
              <a:rPr lang="zh-CN" altLang="en-US" dirty="0">
                <a:latin typeface="华文新魏" panose="02010800040101010101" pitchFamily="2" charset="-122"/>
                <a:ea typeface="华文新魏" panose="02010800040101010101" pitchFamily="2" charset="-122"/>
              </a:rPr>
              <a:t>         </a:t>
            </a:r>
            <a:r>
              <a:rPr lang="zh-CN" altLang="en-US" sz="2800" dirty="0">
                <a:latin typeface="华文新魏" panose="02010800040101010101" pitchFamily="2" charset="-122"/>
                <a:ea typeface="华文新魏" panose="02010800040101010101" pitchFamily="2" charset="-122"/>
              </a:rPr>
              <a:t>萨缪尔森的结发妻子玛丽恩</a:t>
            </a:r>
            <a:r>
              <a:rPr lang="en-US" altLang="zh-CN" sz="2800" dirty="0">
                <a:latin typeface="Arial" panose="020B0604020202020204" pitchFamily="34" charset="0"/>
                <a:ea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rPr>
              <a:t>克劳福德是他的同学，两人</a:t>
            </a:r>
            <a:r>
              <a:rPr lang="en-US" altLang="zh-CN" sz="2800" dirty="0">
                <a:latin typeface="华文新魏" panose="02010800040101010101" pitchFamily="2" charset="-122"/>
                <a:ea typeface="华文新魏" panose="02010800040101010101" pitchFamily="2" charset="-122"/>
              </a:rPr>
              <a:t>1938</a:t>
            </a:r>
            <a:r>
              <a:rPr lang="zh-CN" altLang="en-US" sz="2800" dirty="0">
                <a:latin typeface="华文新魏" panose="02010800040101010101" pitchFamily="2" charset="-122"/>
                <a:ea typeface="华文新魏" panose="02010800040101010101" pitchFamily="2" charset="-122"/>
              </a:rPr>
              <a:t>年结为连理，育有</a:t>
            </a:r>
            <a:r>
              <a:rPr lang="en-US" altLang="zh-CN" sz="2800" dirty="0">
                <a:latin typeface="华文新魏" panose="02010800040101010101" pitchFamily="2" charset="-122"/>
                <a:ea typeface="华文新魏" panose="02010800040101010101" pitchFamily="2" charset="-122"/>
              </a:rPr>
              <a:t>6</a:t>
            </a:r>
            <a:r>
              <a:rPr lang="zh-CN" altLang="en-US" sz="2800" dirty="0">
                <a:latin typeface="华文新魏" panose="02010800040101010101" pitchFamily="2" charset="-122"/>
                <a:ea typeface="华文新魏" panose="02010800040101010101" pitchFamily="2" charset="-122"/>
              </a:rPr>
              <a:t>个孩子。最后一次生育时他的夫人一次为他生下三胞胎，全是男孩。三胞胎的出生让他的孩子一下子翻了一番，他们家不得不每周给洗衣店送去</a:t>
            </a:r>
            <a:r>
              <a:rPr lang="en-US" altLang="zh-CN" sz="2800" dirty="0">
                <a:solidFill>
                  <a:srgbClr val="0000FF"/>
                </a:solidFill>
                <a:latin typeface="华文新魏" panose="02010800040101010101" pitchFamily="2" charset="-122"/>
                <a:ea typeface="华文新魏" panose="02010800040101010101" pitchFamily="2" charset="-122"/>
              </a:rPr>
              <a:t>350</a:t>
            </a:r>
            <a:r>
              <a:rPr lang="zh-CN" altLang="en-US" sz="2800" dirty="0">
                <a:latin typeface="华文新魏" panose="02010800040101010101" pitchFamily="2" charset="-122"/>
                <a:ea typeface="华文新魏" panose="02010800040101010101" pitchFamily="2" charset="-122"/>
              </a:rPr>
              <a:t>条尿布。他的朋友劝他出本书挣钱养家，于是他决定写一本经济学教科书。</a:t>
            </a:r>
            <a:endParaRPr lang="zh-CN" altLang="en-US" sz="2800" dirty="0">
              <a:latin typeface="华文新魏" panose="02010800040101010101" pitchFamily="2" charset="-122"/>
              <a:ea typeface="华文新魏" panose="02010800040101010101" pitchFamily="2" charset="-122"/>
            </a:endParaRPr>
          </a:p>
          <a:p>
            <a:pPr eaLnBrk="1" hangingPunct="1">
              <a:buFont typeface="Wingdings" panose="05000000000000000000" pitchFamily="2" charset="2"/>
              <a:buNone/>
            </a:pPr>
            <a:r>
              <a:rPr lang="zh-CN" altLang="en-US" sz="2800" dirty="0">
                <a:latin typeface="华文新魏" panose="02010800040101010101" pitchFamily="2" charset="-122"/>
                <a:ea typeface="华文新魏" panose="02010800040101010101" pitchFamily="2" charset="-122"/>
              </a:rPr>
              <a:t>          他撰写的</a:t>
            </a:r>
            <a:r>
              <a:rPr lang="en-US" altLang="zh-CN" sz="2800" dirty="0">
                <a:latin typeface="华文新魏" panose="02010800040101010101" pitchFamily="2" charset="-122"/>
                <a:ea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rPr>
              <a:t>经济学</a:t>
            </a:r>
            <a:r>
              <a:rPr lang="en-US" altLang="zh-CN" sz="2800" dirty="0">
                <a:latin typeface="华文新魏" panose="02010800040101010101" pitchFamily="2" charset="-122"/>
                <a:ea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rPr>
              <a:t>教科书于</a:t>
            </a:r>
            <a:r>
              <a:rPr lang="en-US" altLang="zh-CN" sz="2800" dirty="0">
                <a:latin typeface="华文新魏" panose="02010800040101010101" pitchFamily="2" charset="-122"/>
                <a:ea typeface="华文新魏" panose="02010800040101010101" pitchFamily="2" charset="-122"/>
              </a:rPr>
              <a:t>1948</a:t>
            </a:r>
            <a:r>
              <a:rPr lang="zh-CN" altLang="en-US" sz="2800" dirty="0">
                <a:latin typeface="华文新魏" panose="02010800040101010101" pitchFamily="2" charset="-122"/>
                <a:ea typeface="华文新魏" panose="02010800040101010101" pitchFamily="2" charset="-122"/>
              </a:rPr>
              <a:t>年出版，备受欢迎，畅销不衰，至今已是第</a:t>
            </a:r>
            <a:r>
              <a:rPr lang="en-US" altLang="zh-CN" sz="2800" dirty="0">
                <a:latin typeface="华文新魏" panose="02010800040101010101" pitchFamily="2" charset="-122"/>
                <a:ea typeface="华文新魏" panose="02010800040101010101" pitchFamily="2" charset="-122"/>
              </a:rPr>
              <a:t>19</a:t>
            </a:r>
            <a:r>
              <a:rPr lang="zh-CN" altLang="en-US" sz="2800" dirty="0">
                <a:latin typeface="华文新魏" panose="02010800040101010101" pitchFamily="2" charset="-122"/>
                <a:ea typeface="华文新魏" panose="02010800040101010101" pitchFamily="2" charset="-122"/>
              </a:rPr>
              <a:t>版，被翻译成</a:t>
            </a:r>
            <a:r>
              <a:rPr lang="en-US" altLang="zh-CN" sz="2800" dirty="0">
                <a:latin typeface="华文新魏" panose="02010800040101010101" pitchFamily="2" charset="-122"/>
                <a:ea typeface="华文新魏" panose="02010800040101010101" pitchFamily="2" charset="-122"/>
              </a:rPr>
              <a:t>40</a:t>
            </a:r>
            <a:r>
              <a:rPr lang="zh-CN" altLang="en-US" sz="2800" dirty="0">
                <a:latin typeface="华文新魏" panose="02010800040101010101" pitchFamily="2" charset="-122"/>
                <a:ea typeface="华文新魏" panose="02010800040101010101" pitchFamily="2" charset="-122"/>
              </a:rPr>
              <a:t>余种语言，销量超过</a:t>
            </a:r>
            <a:r>
              <a:rPr lang="en-US" altLang="zh-CN" sz="2800" dirty="0">
                <a:solidFill>
                  <a:srgbClr val="0000FF"/>
                </a:solidFill>
                <a:latin typeface="华文新魏" panose="02010800040101010101" pitchFamily="2" charset="-122"/>
                <a:ea typeface="华文新魏" panose="02010800040101010101" pitchFamily="2" charset="-122"/>
              </a:rPr>
              <a:t>400</a:t>
            </a:r>
            <a:r>
              <a:rPr lang="zh-CN" altLang="en-US" sz="2800" dirty="0">
                <a:latin typeface="华文新魏" panose="02010800040101010101" pitchFamily="2" charset="-122"/>
                <a:ea typeface="华文新魏" panose="02010800040101010101" pitchFamily="2" charset="-122"/>
              </a:rPr>
              <a:t>万本。他说：</a:t>
            </a:r>
            <a:r>
              <a:rPr lang="zh-CN" altLang="en-US" sz="2800" dirty="0">
                <a:latin typeface="Arial" panose="020B0604020202020204" pitchFamily="34" charset="0"/>
                <a:ea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rPr>
              <a:t>如果我能写经济学教科书，我就不在乎谁书写国家法律。</a:t>
            </a:r>
            <a:r>
              <a:rPr lang="zh-CN" altLang="en-US" sz="2800" dirty="0">
                <a:latin typeface="Arial" panose="020B0604020202020204" pitchFamily="34" charset="0"/>
                <a:ea typeface="华文新魏" panose="02010800040101010101" pitchFamily="2" charset="-122"/>
              </a:rPr>
              <a:t>”</a:t>
            </a:r>
            <a:endParaRPr lang="zh-CN" altLang="en-US" sz="2800" dirty="0">
              <a:latin typeface="华文新魏" panose="02010800040101010101" pitchFamily="2" charset="-122"/>
              <a:ea typeface="华文新魏" panose="0201080004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2"/>
          <p:cNvSpPr>
            <a:spLocks noGrp="1" noChangeArrowheads="1"/>
          </p:cNvSpPr>
          <p:nvPr>
            <p:ph type="title"/>
          </p:nvPr>
        </p:nvSpPr>
        <p:spPr>
          <a:xfrm>
            <a:off x="2915816" y="144016"/>
            <a:ext cx="4248472" cy="620688"/>
          </a:xfrm>
          <a:solidFill>
            <a:srgbClr val="FFFF00"/>
          </a:solidFill>
        </p:spPr>
        <p:txBody>
          <a:bodyPr/>
          <a:lstStyle/>
          <a:p>
            <a:pPr eaLnBrk="1" hangingPunct="1"/>
            <a:r>
              <a:rPr lang="zh-CN" altLang="en-US" sz="3200" b="1" dirty="0">
                <a:solidFill>
                  <a:srgbClr val="0000FF"/>
                </a:solidFill>
                <a:latin typeface="华文楷体" panose="02010600040101010101" pitchFamily="2" charset="-122"/>
                <a:ea typeface="华文楷体" panose="02010600040101010101" pitchFamily="2" charset="-122"/>
              </a:rPr>
              <a:t>得意“门生”肯尼迪</a:t>
            </a:r>
            <a:endParaRPr lang="zh-CN" altLang="en-US" sz="3200" b="1" dirty="0">
              <a:solidFill>
                <a:srgbClr val="0000FF"/>
              </a:solidFill>
              <a:latin typeface="华文楷体" panose="02010600040101010101" pitchFamily="2" charset="-122"/>
              <a:ea typeface="华文楷体" panose="02010600040101010101" pitchFamily="2" charset="-122"/>
            </a:endParaRPr>
          </a:p>
        </p:txBody>
      </p:sp>
      <p:sp>
        <p:nvSpPr>
          <p:cNvPr id="72709" name="Rectangle 3"/>
          <p:cNvSpPr>
            <a:spLocks noGrp="1" noChangeArrowheads="1"/>
          </p:cNvSpPr>
          <p:nvPr>
            <p:ph type="body" idx="1"/>
          </p:nvPr>
        </p:nvSpPr>
        <p:spPr>
          <a:xfrm>
            <a:off x="0" y="692150"/>
            <a:ext cx="9144000" cy="5589588"/>
          </a:xfrm>
        </p:spPr>
        <p:txBody>
          <a:bodyPr/>
          <a:lstStyle/>
          <a:p>
            <a:pPr eaLnBrk="1" hangingPunct="1">
              <a:lnSpc>
                <a:spcPct val="90000"/>
              </a:lnSpc>
              <a:buFont typeface="Wingdings" panose="05000000000000000000" pitchFamily="2" charset="2"/>
              <a:buNone/>
            </a:pPr>
            <a:r>
              <a:rPr lang="zh-CN" altLang="en-US" dirty="0">
                <a:latin typeface="华文新魏" panose="02010800040101010101" pitchFamily="2" charset="-122"/>
                <a:ea typeface="华文新魏" panose="02010800040101010101" pitchFamily="2" charset="-122"/>
              </a:rPr>
              <a:t>         </a:t>
            </a:r>
            <a:r>
              <a:rPr lang="zh-CN" altLang="en-US" sz="2400" dirty="0">
                <a:latin typeface="华文新魏" panose="02010800040101010101" pitchFamily="2" charset="-122"/>
                <a:ea typeface="华文新魏" panose="02010800040101010101" pitchFamily="2" charset="-122"/>
              </a:rPr>
              <a:t>萨缪尔森最著名的角色是教育家。在教室里，他活泼风趣。</a:t>
            </a:r>
            <a:r>
              <a:rPr lang="en-US" altLang="zh-CN" sz="2400" dirty="0">
                <a:latin typeface="华文新魏" panose="02010800040101010101" pitchFamily="2" charset="-122"/>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纽约时报</a:t>
            </a:r>
            <a:r>
              <a:rPr lang="en-US" altLang="zh-CN" sz="2400" dirty="0">
                <a:latin typeface="华文新魏" panose="02010800040101010101" pitchFamily="2" charset="-122"/>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称，萨缪尔森最有影响力的</a:t>
            </a:r>
            <a:r>
              <a:rPr lang="zh-CN" altLang="en-US" sz="2400" dirty="0">
                <a:latin typeface="Arial" panose="020B0604020202020204" pitchFamily="34" charset="0"/>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学生</a:t>
            </a:r>
            <a:r>
              <a:rPr lang="zh-CN" altLang="en-US" sz="2400" dirty="0">
                <a:latin typeface="Arial" panose="020B0604020202020204" pitchFamily="34" charset="0"/>
                <a:ea typeface="华文新魏" panose="02010800040101010101" pitchFamily="2" charset="-122"/>
              </a:rPr>
              <a:t>”</a:t>
            </a:r>
            <a:r>
              <a:rPr lang="zh-CN" altLang="en-US" sz="2400" dirty="0">
                <a:latin typeface="华文新魏" panose="02010800040101010101" pitchFamily="2" charset="-122"/>
                <a:ea typeface="华文新魏" panose="02010800040101010101" pitchFamily="2" charset="-122"/>
              </a:rPr>
              <a:t>是肯尼迪。</a:t>
            </a:r>
            <a:endParaRPr lang="zh-CN" altLang="en-US" sz="2400" dirty="0">
              <a:latin typeface="华文新魏" panose="02010800040101010101" pitchFamily="2" charset="-122"/>
              <a:ea typeface="华文新魏" panose="02010800040101010101" pitchFamily="2" charset="-122"/>
            </a:endParaRPr>
          </a:p>
          <a:p>
            <a:pPr eaLnBrk="1" hangingPunct="1">
              <a:lnSpc>
                <a:spcPct val="90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a:t>
            </a:r>
            <a:r>
              <a:rPr lang="en-US" altLang="zh-CN" sz="2400" dirty="0">
                <a:latin typeface="华文新魏" panose="02010800040101010101" pitchFamily="2" charset="-122"/>
                <a:ea typeface="华文新魏" panose="02010800040101010101" pitchFamily="2" charset="-122"/>
              </a:rPr>
              <a:t>1960</a:t>
            </a:r>
            <a:r>
              <a:rPr lang="zh-CN" altLang="en-US" sz="2400" dirty="0">
                <a:latin typeface="华文新魏" panose="02010800040101010101" pitchFamily="2" charset="-122"/>
                <a:ea typeface="华文新魏" panose="02010800040101010101" pitchFamily="2" charset="-122"/>
              </a:rPr>
              <a:t>年肯尼迪当选总统后，萨缪尔森在马萨诸塞州一片海滩旁的一块岩石上给肯尼迪上了第一堂</a:t>
            </a:r>
            <a:r>
              <a:rPr lang="en-US" altLang="zh-CN" sz="2400" dirty="0">
                <a:solidFill>
                  <a:srgbClr val="0000FF"/>
                </a:solidFill>
                <a:latin typeface="华文新魏" panose="02010800040101010101" pitchFamily="2" charset="-122"/>
                <a:ea typeface="华文新魏" panose="02010800040101010101" pitchFamily="2" charset="-122"/>
              </a:rPr>
              <a:t>40</a:t>
            </a:r>
            <a:r>
              <a:rPr lang="zh-CN" altLang="en-US" sz="2400" dirty="0">
                <a:solidFill>
                  <a:srgbClr val="0000FF"/>
                </a:solidFill>
                <a:latin typeface="华文新魏" panose="02010800040101010101" pitchFamily="2" charset="-122"/>
                <a:ea typeface="华文新魏" panose="02010800040101010101" pitchFamily="2" charset="-122"/>
              </a:rPr>
              <a:t>分钟</a:t>
            </a:r>
            <a:r>
              <a:rPr lang="zh-CN" altLang="en-US" sz="2400" dirty="0">
                <a:latin typeface="华文新魏" panose="02010800040101010101" pitchFamily="2" charset="-122"/>
                <a:ea typeface="华文新魏" panose="02010800040101010101" pitchFamily="2" charset="-122"/>
              </a:rPr>
              <a:t>的课。</a:t>
            </a:r>
            <a:endParaRPr lang="zh-CN" altLang="en-US" sz="2400" dirty="0">
              <a:latin typeface="华文新魏" panose="02010800040101010101" pitchFamily="2" charset="-122"/>
              <a:ea typeface="华文新魏" panose="02010800040101010101" pitchFamily="2" charset="-122"/>
            </a:endParaRPr>
          </a:p>
          <a:p>
            <a:pPr eaLnBrk="1" hangingPunct="1">
              <a:lnSpc>
                <a:spcPct val="90000"/>
              </a:lnSpc>
              <a:buFont typeface="Wingdings" panose="05000000000000000000" pitchFamily="2" charset="2"/>
              <a:buNone/>
            </a:pPr>
            <a:r>
              <a:rPr lang="zh-CN" altLang="en-US" sz="2400" dirty="0">
                <a:latin typeface="华文新魏" panose="02010800040101010101" pitchFamily="2" charset="-122"/>
                <a:ea typeface="华文新魏" panose="02010800040101010101" pitchFamily="2" charset="-122"/>
              </a:rPr>
              <a:t>         虽然肯尼迪希望他出任经济顾问委员会主席，但萨缪尔森拒绝了。他说，他不希望坐到一个不能表达他所思所想的位置上。</a:t>
            </a:r>
            <a:endParaRPr lang="zh-CN" altLang="en-US" sz="2400" dirty="0">
              <a:latin typeface="华文新魏" panose="02010800040101010101" pitchFamily="2" charset="-122"/>
              <a:ea typeface="华文新魏" panose="02010800040101010101" pitchFamily="2" charset="-122"/>
            </a:endParaRPr>
          </a:p>
          <a:p>
            <a:pPr eaLnBrk="1" hangingPunct="1">
              <a:lnSpc>
                <a:spcPct val="90000"/>
              </a:lnSpc>
              <a:buFont typeface="Wingdings" panose="05000000000000000000" pitchFamily="2" charset="2"/>
              <a:buNone/>
            </a:pPr>
            <a:r>
              <a:rPr lang="zh-CN" altLang="en-US" sz="2400" dirty="0">
                <a:ea typeface="华文新魏" panose="02010800040101010101" pitchFamily="2" charset="-122"/>
              </a:rPr>
              <a:t>      萨缪尔森对年轻的肯尼迪总统说，美国正走向衰退，他应当推行减税政策。他在给肯尼迪的报告中说：</a:t>
            </a:r>
            <a:r>
              <a:rPr lang="zh-CN" altLang="en-US" sz="2400" dirty="0">
                <a:latin typeface="Arial" panose="020B0604020202020204" pitchFamily="34" charset="0"/>
                <a:ea typeface="华文新魏" panose="02010800040101010101" pitchFamily="2" charset="-122"/>
              </a:rPr>
              <a:t>“</a:t>
            </a:r>
            <a:r>
              <a:rPr lang="zh-CN" altLang="en-US" sz="2400" dirty="0">
                <a:ea typeface="华文新魏" panose="02010800040101010101" pitchFamily="2" charset="-122"/>
              </a:rPr>
              <a:t>暂时削减个人所得税税率可以成为应对衰退的强大武器。</a:t>
            </a:r>
            <a:r>
              <a:rPr lang="zh-CN" altLang="en-US" sz="2400" dirty="0">
                <a:latin typeface="Arial" panose="020B0604020202020204" pitchFamily="34" charset="0"/>
                <a:ea typeface="华文新魏" panose="02010800040101010101" pitchFamily="2" charset="-122"/>
              </a:rPr>
              <a:t>”</a:t>
            </a:r>
            <a:r>
              <a:rPr lang="zh-CN" altLang="en-US" sz="2400" dirty="0">
                <a:ea typeface="华文新魏" panose="02010800040101010101" pitchFamily="2" charset="-122"/>
              </a:rPr>
              <a:t>肯尼迪大惊失色：</a:t>
            </a:r>
            <a:r>
              <a:rPr lang="zh-CN" altLang="en-US" sz="2400" dirty="0">
                <a:latin typeface="Arial" panose="020B0604020202020204" pitchFamily="34" charset="0"/>
                <a:ea typeface="华文新魏" panose="02010800040101010101" pitchFamily="2" charset="-122"/>
              </a:rPr>
              <a:t>“</a:t>
            </a:r>
            <a:r>
              <a:rPr lang="zh-CN" altLang="en-US" sz="2400" dirty="0">
                <a:ea typeface="华文新魏" panose="02010800040101010101" pitchFamily="2" charset="-122"/>
              </a:rPr>
              <a:t>竞选中我一直大谈财政责任，预算平衡，现在你告诉我就职后的第一件事是减税？</a:t>
            </a:r>
            <a:r>
              <a:rPr lang="zh-CN" altLang="en-US" sz="2400" dirty="0">
                <a:latin typeface="Arial" panose="020B0604020202020204" pitchFamily="34" charset="0"/>
                <a:ea typeface="华文新魏" panose="02010800040101010101" pitchFamily="2" charset="-122"/>
              </a:rPr>
              <a:t>”</a:t>
            </a:r>
            <a:endParaRPr lang="zh-CN" altLang="en-US" sz="2400" dirty="0">
              <a:ea typeface="华文新魏" panose="02010800040101010101" pitchFamily="2" charset="-122"/>
            </a:endParaRPr>
          </a:p>
          <a:p>
            <a:pPr eaLnBrk="1" hangingPunct="1">
              <a:lnSpc>
                <a:spcPct val="90000"/>
              </a:lnSpc>
              <a:buFont typeface="Wingdings" panose="05000000000000000000" pitchFamily="2" charset="2"/>
              <a:buNone/>
            </a:pPr>
            <a:r>
              <a:rPr lang="zh-CN" altLang="en-US" sz="2400" dirty="0">
                <a:ea typeface="华文新魏" panose="02010800040101010101" pitchFamily="2" charset="-122"/>
              </a:rPr>
              <a:t>      不过，肯尼迪最终接受了萨缪尔森的建议，减税促进了美国后来的经济繁荣。这次全球金融危机爆发后，大多数工业化国家也都纷纷采取措施，增加政府开支，减少税收，降低短期利率。</a:t>
            </a:r>
            <a:endParaRPr lang="zh-CN" altLang="en-US" sz="2400" dirty="0">
              <a:latin typeface="华文新魏" panose="02010800040101010101" pitchFamily="2" charset="-122"/>
              <a:ea typeface="华文新魏" panose="02010800040101010101" pitchFamily="2" charset="-122"/>
            </a:endParaRPr>
          </a:p>
          <a:p>
            <a:pPr eaLnBrk="1" hangingPunct="1">
              <a:lnSpc>
                <a:spcPct val="90000"/>
              </a:lnSpc>
            </a:pPr>
            <a:endParaRPr lang="zh-CN" altLang="en-US" sz="2400" dirty="0">
              <a:latin typeface="华文新魏" panose="02010800040101010101" pitchFamily="2" charset="-122"/>
              <a:ea typeface="华文新魏" panose="0201080004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132856"/>
            <a:ext cx="6408712" cy="1569660"/>
          </a:xfrm>
          <a:prstGeom prst="rect">
            <a:avLst/>
          </a:prstGeom>
          <a:noFill/>
          <a:ln w="31750">
            <a:solidFill>
              <a:srgbClr val="FF0000"/>
            </a:solidFill>
          </a:ln>
        </p:spPr>
        <p:txBody>
          <a:bodyPr wrap="square" rtlCol="0">
            <a:spAutoFit/>
          </a:bodyPr>
          <a:lstStyle/>
          <a:p>
            <a:pPr>
              <a:lnSpc>
                <a:spcPct val="150000"/>
              </a:lnSpc>
            </a:pPr>
            <a:r>
              <a:rPr lang="zh-CN" altLang="en-US" sz="3200" dirty="0"/>
              <a:t>古典经济学的产生和发展</a:t>
            </a:r>
            <a:endParaRPr lang="en-US" altLang="zh-CN" sz="3200" dirty="0"/>
          </a:p>
          <a:p>
            <a:pPr>
              <a:lnSpc>
                <a:spcPct val="150000"/>
              </a:lnSpc>
            </a:pPr>
            <a:r>
              <a:rPr lang="zh-CN" altLang="en-US" sz="3200" dirty="0"/>
              <a:t>宏观经济学的产生和发展</a:t>
            </a:r>
            <a:endParaRPr lang="en-US" altLang="zh-CN" sz="3200" dirty="0"/>
          </a:p>
        </p:txBody>
      </p:sp>
      <p:sp>
        <p:nvSpPr>
          <p:cNvPr id="3" name="矩形 2"/>
          <p:cNvSpPr/>
          <p:nvPr/>
        </p:nvSpPr>
        <p:spPr>
          <a:xfrm>
            <a:off x="3203848" y="548680"/>
            <a:ext cx="2016224" cy="792088"/>
          </a:xfrm>
          <a:prstGeom prst="rect">
            <a:avLst/>
          </a:prstGeom>
          <a:blipFill>
            <a:blip r:embed="rId1"/>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C00000"/>
                </a:solidFill>
              </a:rPr>
              <a:t>总   结</a:t>
            </a:r>
            <a:endParaRPr lang="zh-CN" altLang="en-US" sz="3600" b="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、掌握经济学产生发展的过程</a:t>
            </a:r>
            <a:r>
              <a:rPr lang="en-US" altLang="zh-CN" dirty="0">
                <a:latin typeface="楷体" panose="02010609060101010101" pitchFamily="49" charset="-122"/>
                <a:ea typeface="楷体" panose="02010609060101010101" pitchFamily="49" charset="-122"/>
              </a:rPr>
              <a:t>    </a:t>
            </a:r>
            <a:endParaRPr lang="en-US" altLang="zh-CN" dirty="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2</a:t>
            </a:r>
            <a:r>
              <a:rPr lang="zh-CN" altLang="en-US" dirty="0">
                <a:latin typeface="楷体" panose="02010609060101010101" pitchFamily="49" charset="-122"/>
                <a:ea typeface="楷体" panose="02010609060101010101" pitchFamily="49" charset="-122"/>
              </a:rPr>
              <a:t>、了解经济学家的重要观点</a:t>
            </a:r>
            <a:endParaRPr lang="en-US" altLang="zh-CN" dirty="0">
              <a:latin typeface="楷体" panose="02010609060101010101" pitchFamily="49" charset="-122"/>
              <a:ea typeface="楷体" panose="02010609060101010101" pitchFamily="49" charset="-122"/>
            </a:endParaRPr>
          </a:p>
          <a:p>
            <a:pPr marL="0" indent="0">
              <a:buNone/>
            </a:pPr>
            <a:r>
              <a:rPr lang="zh-CN" altLang="en-US" b="1" dirty="0">
                <a:solidFill>
                  <a:srgbClr val="C00000"/>
                </a:solidFill>
              </a:rPr>
              <a:t>重点：</a:t>
            </a:r>
            <a:endParaRPr lang="en-US" altLang="zh-CN" b="1" dirty="0">
              <a:solidFill>
                <a:srgbClr val="C00000"/>
              </a:solidFill>
            </a:endParaRPr>
          </a:p>
          <a:p>
            <a:pPr marL="0" indent="0">
              <a:buNone/>
            </a:pPr>
            <a:r>
              <a:rPr lang="en-US" altLang="zh-CN" b="1" dirty="0">
                <a:solidFill>
                  <a:srgbClr val="C00000"/>
                </a:solidFill>
                <a:latin typeface="楷体" panose="02010609060101010101" pitchFamily="49" charset="-122"/>
                <a:ea typeface="楷体" panose="02010609060101010101" pitchFamily="49" charset="-122"/>
              </a:rPr>
              <a:t>    </a:t>
            </a:r>
            <a:r>
              <a:rPr lang="zh-CN" altLang="en-US" dirty="0">
                <a:latin typeface="楷体" panose="02010609060101010101" pitchFamily="49" charset="-122"/>
                <a:ea typeface="楷体" panose="02010609060101010101" pitchFamily="49" charset="-122"/>
              </a:rPr>
              <a:t>经济学的发展过程</a:t>
            </a:r>
            <a:endParaRPr lang="zh-CN" altLang="en-US" dirty="0">
              <a:latin typeface="楷体" panose="02010609060101010101" pitchFamily="49" charset="-122"/>
              <a:ea typeface="楷体" panose="02010609060101010101" pitchFamily="49" charset="-122"/>
            </a:endParaRPr>
          </a:p>
          <a:p>
            <a:pPr marL="0" indent="0">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P_P9L~LTFS}}2V4$V}R(XLD"/>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683419" y="3309938"/>
            <a:ext cx="2895600" cy="254317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4"/>
          <p:cNvSpPr>
            <a:spLocks noChangeArrowheads="1"/>
          </p:cNvSpPr>
          <p:nvPr/>
        </p:nvSpPr>
        <p:spPr bwMode="auto">
          <a:xfrm>
            <a:off x="1278731" y="1004888"/>
            <a:ext cx="7181850"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zh-CN"/>
            </a:defPPr>
            <a:lvl1pPr algn="ctr"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ctr"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ctr"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ctr"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ctr"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br>
              <a:rPr lang="en-US" altLang="zh-CN" b="1">
                <a:solidFill>
                  <a:schemeClr val="tx1"/>
                </a:solidFill>
              </a:rPr>
            </a:br>
            <a:r>
              <a:rPr lang="zh-CN" altLang="en-US" sz="2400" b="1">
                <a:solidFill>
                  <a:schemeClr val="tx1"/>
                </a:solidFill>
                <a:latin typeface="黑体" panose="02010609060101010101" pitchFamily="2" charset="-122"/>
                <a:ea typeface="黑体" panose="02010609060101010101" pitchFamily="2" charset="-122"/>
              </a:rPr>
              <a:t>在当今社会，谁不学习经济学，谁就不懂得怎样生活。</a:t>
            </a:r>
            <a:br>
              <a:rPr lang="zh-CN" altLang="en-US" sz="2400" b="1">
                <a:solidFill>
                  <a:schemeClr val="tx1"/>
                </a:solidFill>
                <a:latin typeface="黑体" panose="02010609060101010101" pitchFamily="2" charset="-122"/>
                <a:ea typeface="黑体" panose="02010609060101010101" pitchFamily="2" charset="-122"/>
              </a:rPr>
            </a:br>
            <a:r>
              <a:rPr lang="zh-CN" altLang="en-US" sz="2400" b="1">
                <a:solidFill>
                  <a:schemeClr val="tx1"/>
                </a:solidFill>
                <a:latin typeface="黑体" panose="02010609060101010101" pitchFamily="2" charset="-122"/>
                <a:ea typeface="黑体" panose="02010609060101010101" pitchFamily="2" charset="-122"/>
              </a:rPr>
              <a:t>　　     </a:t>
            </a:r>
            <a:br>
              <a:rPr lang="zh-CN" altLang="en-US" sz="2400" b="1">
                <a:solidFill>
                  <a:schemeClr val="tx1"/>
                </a:solidFill>
                <a:latin typeface="黑体" panose="02010609060101010101" pitchFamily="2" charset="-122"/>
                <a:ea typeface="黑体" panose="02010609060101010101" pitchFamily="2" charset="-122"/>
              </a:rPr>
            </a:br>
            <a:r>
              <a:rPr lang="zh-CN" altLang="en-US" sz="2400" b="1">
                <a:solidFill>
                  <a:schemeClr val="tx1"/>
                </a:solidFill>
                <a:latin typeface="黑体" panose="02010609060101010101" pitchFamily="2" charset="-122"/>
                <a:ea typeface="黑体" panose="02010609060101010101" pitchFamily="2" charset="-122"/>
              </a:rPr>
              <a:t>                                                                       </a:t>
            </a:r>
            <a:r>
              <a:rPr lang="en-US" altLang="zh-CN" sz="2400" b="1">
                <a:solidFill>
                  <a:schemeClr val="tx1"/>
                </a:solidFill>
                <a:latin typeface="Arial" panose="020B0604020202020204"/>
                <a:ea typeface="黑体" panose="02010609060101010101" pitchFamily="2" charset="-122"/>
              </a:rPr>
              <a:t>——</a:t>
            </a:r>
            <a:r>
              <a:rPr lang="zh-CN" altLang="en-US" sz="2400" b="1">
                <a:solidFill>
                  <a:schemeClr val="tx1"/>
                </a:solidFill>
                <a:latin typeface="黑体" panose="02010609060101010101" pitchFamily="2" charset="-122"/>
                <a:ea typeface="黑体" panose="02010609060101010101" pitchFamily="2" charset="-122"/>
              </a:rPr>
              <a:t>保罗</a:t>
            </a:r>
            <a:r>
              <a:rPr lang="en-US" altLang="zh-CN" sz="2400" b="1">
                <a:solidFill>
                  <a:schemeClr val="tx1"/>
                </a:solidFill>
                <a:latin typeface="Arial" panose="020B0604020202020204"/>
                <a:ea typeface="黑体" panose="02010609060101010101" pitchFamily="2" charset="-122"/>
              </a:rPr>
              <a:t>·</a:t>
            </a:r>
            <a:r>
              <a:rPr lang="zh-CN" altLang="en-US" sz="2400" b="1">
                <a:solidFill>
                  <a:schemeClr val="tx1"/>
                </a:solidFill>
                <a:latin typeface="黑体" panose="02010609060101010101" pitchFamily="2" charset="-122"/>
                <a:ea typeface="黑体" panose="02010609060101010101" pitchFamily="2" charset="-122"/>
              </a:rPr>
              <a:t>萨缪尔森 </a:t>
            </a:r>
            <a:br>
              <a:rPr lang="zh-CN" altLang="en-US" sz="2400" b="1">
                <a:solidFill>
                  <a:schemeClr val="tx1"/>
                </a:solidFill>
                <a:latin typeface="黑体" panose="02010609060101010101" pitchFamily="2" charset="-122"/>
                <a:ea typeface="黑体" panose="02010609060101010101" pitchFamily="2" charset="-122"/>
              </a:rPr>
            </a:br>
            <a:endParaRPr lang="zh-CN" altLang="en-US" sz="2400" b="1">
              <a:solidFill>
                <a:schemeClr val="tx1"/>
              </a:solidFill>
              <a:latin typeface="黑体" panose="02010609060101010101" pitchFamily="2" charset="-122"/>
              <a:ea typeface="黑体" panose="0201060906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5" name="Rectangle 3"/>
          <p:cNvSpPr>
            <a:spLocks noGrp="1" noChangeArrowheads="1"/>
          </p:cNvSpPr>
          <p:nvPr>
            <p:ph type="body" idx="1"/>
          </p:nvPr>
        </p:nvSpPr>
        <p:spPr>
          <a:xfrm>
            <a:off x="0" y="836712"/>
            <a:ext cx="8676455" cy="4973414"/>
          </a:xfrm>
        </p:spPr>
        <p:txBody>
          <a:bodyPr/>
          <a:lstStyle/>
          <a:p>
            <a:pPr eaLnBrk="1" hangingPunct="1">
              <a:lnSpc>
                <a:spcPct val="130000"/>
              </a:lnSpc>
              <a:buFont typeface="Wingdings" panose="05000000000000000000" pitchFamily="2" charset="2"/>
              <a:buNone/>
            </a:pPr>
            <a:r>
              <a:rPr lang="zh-CN" altLang="en-US" dirty="0"/>
              <a:t>     </a:t>
            </a:r>
            <a:r>
              <a:rPr lang="zh-CN" altLang="en-US" b="1" dirty="0">
                <a:latin typeface="华文楷体" panose="02010600040101010101" pitchFamily="2" charset="-122"/>
                <a:ea typeface="华文楷体" panose="02010600040101010101" pitchFamily="2" charset="-122"/>
              </a:rPr>
              <a:t>三百年前，当</a:t>
            </a:r>
            <a:r>
              <a:rPr lang="en-US" altLang="zh-CN" b="1" dirty="0">
                <a:latin typeface="华文楷体" panose="02010600040101010101" pitchFamily="2" charset="-122"/>
                <a:ea typeface="华文楷体" panose="02010600040101010101" pitchFamily="2" charset="-122"/>
              </a:rPr>
              <a:t>18</a:t>
            </a:r>
            <a:r>
              <a:rPr lang="zh-CN" altLang="en-US" b="1" dirty="0">
                <a:latin typeface="华文楷体" panose="02010600040101010101" pitchFamily="2" charset="-122"/>
                <a:ea typeface="华文楷体" panose="02010600040101010101" pitchFamily="2" charset="-122"/>
              </a:rPr>
              <a:t>世纪来临的时候，中国的</a:t>
            </a:r>
            <a:r>
              <a:rPr lang="zh-CN" altLang="en-US" b="1" dirty="0">
                <a:solidFill>
                  <a:srgbClr val="FF0000"/>
                </a:solidFill>
                <a:latin typeface="华文楷体" panose="02010600040101010101" pitchFamily="2" charset="-122"/>
                <a:ea typeface="华文楷体" panose="02010600040101010101" pitchFamily="2" charset="-122"/>
              </a:rPr>
              <a:t>康熙皇帝</a:t>
            </a:r>
            <a:r>
              <a:rPr lang="zh-CN" altLang="en-US" b="1" dirty="0">
                <a:latin typeface="华文楷体" panose="02010600040101010101" pitchFamily="2" charset="-122"/>
                <a:ea typeface="华文楷体" panose="02010600040101010101" pitchFamily="2" charset="-122"/>
              </a:rPr>
              <a:t>正在用他的文治武功，开辟着一个新王朝的辉煌，在英国却正孕育着人类历史上一种崭新的生产方式，后世称之为</a:t>
            </a:r>
            <a:r>
              <a:rPr lang="zh-CN" altLang="en-US" b="1" dirty="0">
                <a:solidFill>
                  <a:srgbClr val="FF0000"/>
                </a:solidFill>
                <a:latin typeface="华文楷体" panose="02010600040101010101" pitchFamily="2" charset="-122"/>
                <a:ea typeface="华文楷体" panose="02010600040101010101" pitchFamily="2" charset="-122"/>
              </a:rPr>
              <a:t>“工业革命”</a:t>
            </a:r>
            <a:r>
              <a:rPr lang="zh-CN" altLang="en-US" b="1" dirty="0">
                <a:latin typeface="华文楷体" panose="02010600040101010101" pitchFamily="2" charset="-122"/>
                <a:ea typeface="华文楷体" panose="02010600040101010101" pitchFamily="2" charset="-122"/>
              </a:rPr>
              <a:t>。如果说</a:t>
            </a:r>
            <a:r>
              <a:rPr lang="zh-CN" altLang="en-US" b="1" dirty="0">
                <a:highlight>
                  <a:srgbClr val="FFFF00"/>
                </a:highlight>
                <a:latin typeface="华文楷体" panose="02010600040101010101" pitchFamily="2" charset="-122"/>
                <a:ea typeface="华文楷体" panose="02010600040101010101" pitchFamily="2" charset="-122"/>
              </a:rPr>
              <a:t>牛顿</a:t>
            </a:r>
            <a:r>
              <a:rPr lang="zh-CN" altLang="en-US" b="1" dirty="0">
                <a:latin typeface="华文楷体" panose="02010600040101010101" pitchFamily="2" charset="-122"/>
                <a:ea typeface="华文楷体" panose="02010600040101010101" pitchFamily="2" charset="-122"/>
              </a:rPr>
              <a:t>为工业革命创造了一把科学的钥匙，</a:t>
            </a:r>
            <a:r>
              <a:rPr lang="zh-CN" altLang="en-US" b="1" dirty="0">
                <a:highlight>
                  <a:srgbClr val="FFFF00"/>
                </a:highlight>
                <a:latin typeface="华文楷体" panose="02010600040101010101" pitchFamily="2" charset="-122"/>
                <a:ea typeface="华文楷体" panose="02010600040101010101" pitchFamily="2" charset="-122"/>
              </a:rPr>
              <a:t>瓦特</a:t>
            </a:r>
            <a:r>
              <a:rPr lang="zh-CN" altLang="en-US" b="1" dirty="0">
                <a:latin typeface="华文楷体" panose="02010600040101010101" pitchFamily="2" charset="-122"/>
                <a:ea typeface="华文楷体" panose="02010600040101010101" pitchFamily="2" charset="-122"/>
              </a:rPr>
              <a:t>拿着这把钥匙开启了工业革命的大门，那么，</a:t>
            </a:r>
            <a:r>
              <a:rPr lang="zh-CN" altLang="en-US" b="1" dirty="0">
                <a:highlight>
                  <a:srgbClr val="FFFF00"/>
                </a:highlight>
                <a:latin typeface="华文楷体" panose="02010600040101010101" pitchFamily="2" charset="-122"/>
                <a:ea typeface="华文楷体" panose="02010600040101010101" pitchFamily="2" charset="-122"/>
              </a:rPr>
              <a:t>亚当</a:t>
            </a:r>
            <a:r>
              <a:rPr lang="en-US" altLang="zh-CN" b="1" dirty="0">
                <a:highlight>
                  <a:srgbClr val="FFFF00"/>
                </a:highlight>
                <a:latin typeface="华文楷体" panose="02010600040101010101" pitchFamily="2" charset="-122"/>
                <a:ea typeface="华文楷体" panose="02010600040101010101" pitchFamily="2" charset="-122"/>
              </a:rPr>
              <a:t>·</a:t>
            </a:r>
            <a:r>
              <a:rPr lang="zh-CN" altLang="en-US" b="1" dirty="0">
                <a:highlight>
                  <a:srgbClr val="FFFF00"/>
                </a:highlight>
                <a:latin typeface="华文楷体" panose="02010600040101010101" pitchFamily="2" charset="-122"/>
                <a:ea typeface="华文楷体" panose="02010600040101010101" pitchFamily="2" charset="-122"/>
              </a:rPr>
              <a:t>斯密</a:t>
            </a:r>
            <a:r>
              <a:rPr lang="zh-CN" altLang="en-US" b="1" dirty="0">
                <a:latin typeface="华文楷体" panose="02010600040101010101" pitchFamily="2" charset="-122"/>
                <a:ea typeface="华文楷体" panose="02010600040101010101" pitchFamily="2" charset="-122"/>
              </a:rPr>
              <a:t>则是挥动一只看不见的手，为工业革命的推进缔造了一个新的经济秩序。在他撰写的</a:t>
            </a:r>
            <a:r>
              <a:rPr lang="en-US" altLang="zh-CN" b="1" dirty="0">
                <a:highlight>
                  <a:srgbClr val="FFFF00"/>
                </a:highlight>
                <a:latin typeface="华文楷体" panose="02010600040101010101" pitchFamily="2" charset="-122"/>
                <a:ea typeface="华文楷体" panose="02010600040101010101" pitchFamily="2" charset="-122"/>
              </a:rPr>
              <a:t>《</a:t>
            </a:r>
            <a:r>
              <a:rPr lang="zh-CN" altLang="en-US" b="1" dirty="0">
                <a:highlight>
                  <a:srgbClr val="FFFF00"/>
                </a:highlight>
                <a:latin typeface="华文楷体" panose="02010600040101010101" pitchFamily="2" charset="-122"/>
                <a:ea typeface="华文楷体" panose="02010600040101010101" pitchFamily="2" charset="-122"/>
              </a:rPr>
              <a:t>国富论</a:t>
            </a:r>
            <a:r>
              <a:rPr lang="en-US" altLang="zh-CN" b="1" dirty="0">
                <a:highlight>
                  <a:srgbClr val="FFFF00"/>
                </a:highlight>
                <a:latin typeface="华文楷体" panose="02010600040101010101" pitchFamily="2" charset="-122"/>
                <a:ea typeface="华文楷体" panose="02010600040101010101" pitchFamily="2" charset="-122"/>
              </a:rPr>
              <a:t>》</a:t>
            </a:r>
            <a:r>
              <a:rPr lang="zh-CN" altLang="en-US" b="1" dirty="0">
                <a:latin typeface="华文楷体" panose="02010600040101010101" pitchFamily="2" charset="-122"/>
                <a:ea typeface="华文楷体" panose="02010600040101010101" pitchFamily="2" charset="-122"/>
              </a:rPr>
              <a:t>出版</a:t>
            </a:r>
            <a:r>
              <a:rPr lang="en-US" altLang="zh-CN" b="1" dirty="0">
                <a:latin typeface="华文楷体" panose="02010600040101010101" pitchFamily="2" charset="-122"/>
                <a:ea typeface="华文楷体" panose="02010600040101010101" pitchFamily="2" charset="-122"/>
              </a:rPr>
              <a:t>12</a:t>
            </a:r>
            <a:r>
              <a:rPr lang="zh-CN" altLang="en-US" b="1" dirty="0">
                <a:latin typeface="华文楷体" panose="02010600040101010101" pitchFamily="2" charset="-122"/>
                <a:ea typeface="华文楷体" panose="02010600040101010101" pitchFamily="2" charset="-122"/>
              </a:rPr>
              <a:t>年后的一天，伦敦刚刚下过一场阵雨，雾都的空气霎时变得新鲜而清爽。</a:t>
            </a:r>
            <a:endParaRPr lang="zh-CN" altLang="en-US" sz="2400" b="1" dirty="0">
              <a:latin typeface="华文楷体" panose="02010600040101010101" pitchFamily="2" charset="-122"/>
              <a:ea typeface="华文楷体" panose="0201060004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001419"/>
          </a:xfrm>
        </p:spPr>
        <p:txBody>
          <a:bodyPr/>
          <a:lstStyle/>
          <a:p>
            <a:r>
              <a:rPr lang="zh-CN" altLang="en-US" sz="2800" b="1" dirty="0">
                <a:latin typeface="华文楷体" panose="02010600040101010101" pitchFamily="2" charset="-122"/>
                <a:ea typeface="华文楷体" panose="02010600040101010101" pitchFamily="2" charset="-122"/>
              </a:rPr>
              <a:t>  这天晚上，职务仅仅是海关官员的亚当</a:t>
            </a:r>
            <a:r>
              <a:rPr lang="en-US" altLang="zh-CN" sz="2800" b="1" dirty="0">
                <a:latin typeface="华文楷体" panose="02010600040101010101" pitchFamily="2" charset="-122"/>
                <a:ea typeface="华文楷体" panose="02010600040101010101" pitchFamily="2" charset="-122"/>
              </a:rPr>
              <a:t>·</a:t>
            </a:r>
            <a:r>
              <a:rPr lang="zh-CN" altLang="en-US" sz="2800" b="1" dirty="0">
                <a:latin typeface="华文楷体" panose="02010600040101010101" pitchFamily="2" charset="-122"/>
                <a:ea typeface="华文楷体" panose="02010600040101010101" pitchFamily="2" charset="-122"/>
              </a:rPr>
              <a:t>斯密，应邀去一位公爵家里做客，客厅里的王公贵族和商业巨贾，几乎掌握了英国经济的全部命脉，英国当时的政府首相皮特先生也在其中。当斯密下了马车，步入客厅时，原本散坐四处、谈笑风生的绅士们，立即停止了话题，大家把眼光都投向了斯密，并纷纷站起来向他致意，斯密不好意思地说：“先生们，请坐。”这时候，已经站在斯密身边的首相皮特认真地说道：“博士，您不坐，我们是不会坐下的，哪里有学生不为老师让座的呢？”斯密对经济学界的贡献是什么？</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131840" y="1600200"/>
            <a:ext cx="5554960" cy="4525963"/>
          </a:xfrm>
        </p:spPr>
        <p:txBody>
          <a:bodyPr>
            <a:normAutofit fontScale="92500" lnSpcReduction="10000"/>
          </a:bodyPr>
          <a:lstStyle/>
          <a:p>
            <a:pPr>
              <a:buClr>
                <a:schemeClr val="tx2"/>
              </a:buClr>
              <a:buSzPct val="75000"/>
              <a:buNone/>
            </a:pPr>
            <a:r>
              <a:rPr lang="en-US" altLang="zh-CN" dirty="0">
                <a:effectLst>
                  <a:outerShdw blurRad="38100" dist="38100" dir="2700000" algn="tl">
                    <a:srgbClr val="C0C0C0"/>
                  </a:outerShdw>
                </a:effectLst>
                <a:latin typeface="楷体" panose="02010609060101010101" pitchFamily="49" charset="-122"/>
                <a:ea typeface="楷体" panose="02010609060101010101" pitchFamily="49" charset="-122"/>
              </a:rPr>
              <a:t>    Adam Smith</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a:t>
            </a:r>
            <a:r>
              <a:rPr lang="en-US" altLang="zh-CN" dirty="0">
                <a:effectLst>
                  <a:outerShdw blurRad="38100" dist="38100" dir="2700000" algn="tl">
                    <a:srgbClr val="C0C0C0"/>
                  </a:outerShdw>
                </a:effectLst>
                <a:latin typeface="楷体" panose="02010609060101010101" pitchFamily="49" charset="-122"/>
                <a:ea typeface="楷体" panose="02010609060101010101" pitchFamily="49" charset="-122"/>
              </a:rPr>
              <a:t>1723——1790</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）如果要评选历史上最伟大的经济学家，恐怕是非斯密莫属。他在</a:t>
            </a:r>
            <a:r>
              <a:rPr lang="en-US" altLang="zh-CN" dirty="0">
                <a:effectLst>
                  <a:outerShdw blurRad="38100" dist="38100" dir="2700000" algn="tl">
                    <a:srgbClr val="C0C0C0"/>
                  </a:outerShdw>
                </a:effectLst>
                <a:latin typeface="楷体" panose="02010609060101010101" pitchFamily="49" charset="-122"/>
                <a:ea typeface="楷体" panose="02010609060101010101" pitchFamily="49" charset="-122"/>
              </a:rPr>
              <a:t>1776</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年出版的</a:t>
            </a:r>
            <a:r>
              <a:rPr lang="en-US" altLang="zh-CN" b="1" dirty="0">
                <a:solidFill>
                  <a:srgbClr val="0000FF"/>
                </a:solidFill>
                <a:effectLst>
                  <a:outerShdw blurRad="38100" dist="38100" dir="2700000" algn="tl">
                    <a:srgbClr val="C0C0C0"/>
                  </a:outerShdw>
                </a:effectLst>
                <a:latin typeface="楷体" panose="02010609060101010101" pitchFamily="49" charset="-122"/>
                <a:ea typeface="楷体" panose="02010609060101010101" pitchFamily="49" charset="-122"/>
              </a:rPr>
              <a:t>《</a:t>
            </a:r>
            <a:r>
              <a:rPr lang="zh-CN" altLang="en-US" b="1" dirty="0">
                <a:solidFill>
                  <a:srgbClr val="0000FF"/>
                </a:solidFill>
                <a:effectLst>
                  <a:outerShdw blurRad="38100" dist="38100" dir="2700000" algn="tl">
                    <a:srgbClr val="C0C0C0"/>
                  </a:outerShdw>
                </a:effectLst>
                <a:latin typeface="楷体" panose="02010609060101010101" pitchFamily="49" charset="-122"/>
                <a:ea typeface="楷体" panose="02010609060101010101" pitchFamily="49" charset="-122"/>
              </a:rPr>
              <a:t>国富论</a:t>
            </a:r>
            <a:r>
              <a:rPr lang="en-US" altLang="zh-CN" b="1" dirty="0">
                <a:solidFill>
                  <a:srgbClr val="0000FF"/>
                </a:solidFill>
                <a:effectLst>
                  <a:outerShdw blurRad="38100" dist="38100" dir="2700000" algn="tl">
                    <a:srgbClr val="C0C0C0"/>
                  </a:outerShdw>
                </a:effectLst>
                <a:latin typeface="楷体" panose="02010609060101010101" pitchFamily="49" charset="-122"/>
                <a:ea typeface="楷体" panose="02010609060101010101" pitchFamily="49" charset="-122"/>
              </a:rPr>
              <a:t>》</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揭示了市场经济的运行规律。他关于一只</a:t>
            </a:r>
            <a:r>
              <a:rPr lang="zh-CN" altLang="en-US" b="1" dirty="0">
                <a:solidFill>
                  <a:srgbClr val="0000FF"/>
                </a:solidFill>
                <a:effectLst>
                  <a:outerShdw blurRad="38100" dist="38100" dir="2700000" algn="tl">
                    <a:srgbClr val="C0C0C0"/>
                  </a:outerShdw>
                </a:effectLst>
                <a:latin typeface="楷体" panose="02010609060101010101" pitchFamily="49" charset="-122"/>
                <a:ea typeface="楷体" panose="02010609060101010101" pitchFamily="49" charset="-122"/>
              </a:rPr>
              <a:t>“看不见的手”（价格）</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自发调节经济的思想至今仍然是“经济学皇冠上的宝石”。如果说牛顿是现代物理学的奠基人，那么斯密就是现代经济学的奠基人。斯密所建立的</a:t>
            </a:r>
            <a:r>
              <a:rPr lang="zh-CN" altLang="en-US" b="1" dirty="0">
                <a:solidFill>
                  <a:srgbClr val="0000FF"/>
                </a:solidFill>
                <a:effectLst>
                  <a:outerShdw blurRad="38100" dist="38100" dir="2700000" algn="tl">
                    <a:srgbClr val="C0C0C0"/>
                  </a:outerShdw>
                </a:effectLst>
                <a:latin typeface="楷体" panose="02010609060101010101" pitchFamily="49" charset="-122"/>
                <a:ea typeface="楷体" panose="02010609060101010101" pitchFamily="49" charset="-122"/>
              </a:rPr>
              <a:t>古典经济学</a:t>
            </a:r>
            <a:r>
              <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rPr>
              <a:t>与牛顿所建立的经典力学同样辉煌，是我们从蒙昧走向科学的起点。</a:t>
            </a:r>
            <a:endParaRPr lang="zh-CN" altLang="en-US" dirty="0">
              <a:effectLst>
                <a:outerShdw blurRad="38100" dist="38100" dir="2700000" algn="tl">
                  <a:srgbClr val="C0C0C0"/>
                </a:outerShdw>
              </a:effectLst>
              <a:latin typeface="楷体" panose="02010609060101010101" pitchFamily="49" charset="-122"/>
              <a:ea typeface="楷体" panose="02010609060101010101" pitchFamily="49" charset="-122"/>
            </a:endParaRPr>
          </a:p>
          <a:p>
            <a:pPr>
              <a:spcBef>
                <a:spcPct val="50000"/>
              </a:spcBef>
            </a:pPr>
            <a:endParaRPr lang="en-US" altLang="zh-CN" dirty="0">
              <a:latin typeface="楷体" panose="02010609060101010101" pitchFamily="49" charset="-122"/>
              <a:ea typeface="楷体" panose="02010609060101010101" pitchFamily="49" charset="-122"/>
            </a:endParaRPr>
          </a:p>
          <a:p>
            <a:endParaRPr lang="zh-CN" altLang="en-US" dirty="0"/>
          </a:p>
        </p:txBody>
      </p:sp>
      <p:pic>
        <p:nvPicPr>
          <p:cNvPr id="4" name="Picture 15"/>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539071" y="980728"/>
            <a:ext cx="2449423" cy="248721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3877466"/>
            <a:ext cx="2520950" cy="20161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419872" y="476672"/>
            <a:ext cx="4392488" cy="523220"/>
          </a:xfrm>
          <a:prstGeom prst="rect">
            <a:avLst/>
          </a:prstGeom>
          <a:blipFill>
            <a:blip r:embed="rId3"/>
            <a:tile tx="0" ty="0" sx="100000" sy="100000" flip="none" algn="tl"/>
          </a:blipFill>
        </p:spPr>
        <p:txBody>
          <a:bodyPr wrap="square" rtlCol="0">
            <a:spAutoFit/>
          </a:bodyPr>
          <a:lstStyle/>
          <a:p>
            <a:r>
              <a:rPr lang="zh-CN" altLang="en-US" sz="2800" b="1" dirty="0"/>
              <a:t>“经济学之父”亚当</a:t>
            </a:r>
            <a:r>
              <a:rPr lang="en-US" altLang="zh-CN" sz="2800" b="1" dirty="0">
                <a:latin typeface="微软雅黑" panose="020B0503020204020204" pitchFamily="34" charset="-122"/>
                <a:ea typeface="微软雅黑" panose="020B0503020204020204" pitchFamily="34" charset="-122"/>
              </a:rPr>
              <a:t>·</a:t>
            </a:r>
            <a:r>
              <a:rPr lang="zh-CN" altLang="en-US" sz="2800" b="1" dirty="0"/>
              <a:t>斯密</a:t>
            </a:r>
            <a:endParaRPr lang="zh-CN" altLang="en-US" sz="28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rrowheads="1"/>
          </p:cNvSpPr>
          <p:nvPr>
            <p:ph type="title"/>
          </p:nvPr>
        </p:nvSpPr>
        <p:spPr/>
        <p:txBody>
          <a:bodyPr/>
          <a:lstStyle/>
          <a:p>
            <a:r>
              <a:rPr lang="zh-CN" altLang="en-US" b="1" dirty="0">
                <a:solidFill>
                  <a:schemeClr val="tx1"/>
                </a:solidFill>
              </a:rPr>
              <a:t>一、古典经济学的创立</a:t>
            </a:r>
            <a:endParaRPr lang="zh-CN" altLang="en-US" b="1" dirty="0">
              <a:solidFill>
                <a:schemeClr val="tx1"/>
              </a:solidFill>
            </a:endParaRPr>
          </a:p>
        </p:txBody>
      </p:sp>
      <p:sp>
        <p:nvSpPr>
          <p:cNvPr id="156676" name="Rectangle 4"/>
          <p:cNvSpPr>
            <a:spLocks noChangeArrowheads="1"/>
          </p:cNvSpPr>
          <p:nvPr/>
        </p:nvSpPr>
        <p:spPr bwMode="auto">
          <a:xfrm>
            <a:off x="215615" y="1417638"/>
            <a:ext cx="864076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50000"/>
              </a:lnSpc>
            </a:pPr>
            <a:r>
              <a:rPr lang="zh-CN" altLang="en-US" sz="2800" dirty="0">
                <a:latin typeface="宋体" panose="02010600030101010101" pitchFamily="2" charset="-122"/>
              </a:rPr>
              <a:t>   </a:t>
            </a:r>
            <a:r>
              <a:rPr lang="zh-CN" altLang="en-US" sz="2000" dirty="0">
                <a:latin typeface="微软雅黑" panose="020B0503020204020204" pitchFamily="34" charset="-122"/>
                <a:ea typeface="微软雅黑" panose="020B0503020204020204" pitchFamily="34" charset="-122"/>
              </a:rPr>
              <a:t>亚当</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斯密</a:t>
            </a:r>
            <a:r>
              <a:rPr lang="en-US" altLang="zh-CN" sz="2000" dirty="0">
                <a:latin typeface="微软雅黑" panose="020B0503020204020204" pitchFamily="34" charset="-122"/>
                <a:ea typeface="微软雅黑" panose="020B0503020204020204" pitchFamily="34" charset="-122"/>
              </a:rPr>
              <a:t>1776</a:t>
            </a:r>
            <a:r>
              <a:rPr lang="zh-CN" altLang="en-US" sz="2000" dirty="0">
                <a:latin typeface="微软雅黑" panose="020B0503020204020204" pitchFamily="34" charset="-122"/>
                <a:ea typeface="微软雅黑" panose="020B0503020204020204" pitchFamily="34" charset="-122"/>
              </a:rPr>
              <a:t>年出版一本书</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名字叫</a:t>
            </a:r>
            <a:r>
              <a:rPr lang="en-US" altLang="zh-CN" sz="2000" dirty="0">
                <a:solidFill>
                  <a:srgbClr val="C00000"/>
                </a:solidFill>
                <a:latin typeface="微软雅黑" panose="020B0503020204020204" pitchFamily="34" charset="-122"/>
                <a:ea typeface="微软雅黑" panose="020B0503020204020204" pitchFamily="34" charset="-122"/>
              </a:rPr>
              <a:t>《</a:t>
            </a:r>
            <a:r>
              <a:rPr lang="zh-CN" altLang="en-US" sz="2000" dirty="0">
                <a:solidFill>
                  <a:srgbClr val="C00000"/>
                </a:solidFill>
                <a:latin typeface="微软雅黑" panose="020B0503020204020204" pitchFamily="34" charset="-122"/>
                <a:ea typeface="微软雅黑" panose="020B0503020204020204" pitchFamily="34" charset="-122"/>
              </a:rPr>
              <a:t>国民财富的性质和原因的研究</a:t>
            </a:r>
            <a:r>
              <a:rPr lang="en-US" altLang="zh-CN" sz="2000" dirty="0">
                <a:solidFill>
                  <a:srgbClr val="C00000"/>
                </a:solidFill>
                <a:latin typeface="微软雅黑" panose="020B0503020204020204" pitchFamily="34" charset="-122"/>
                <a:ea typeface="微软雅黑" panose="020B0503020204020204" pitchFamily="34" charset="-122"/>
              </a:rPr>
              <a:t>》    </a:t>
            </a:r>
            <a:r>
              <a:rPr lang="zh-CN" altLang="en-US" sz="2000" dirty="0">
                <a:solidFill>
                  <a:srgbClr val="C00000"/>
                </a:solidFill>
                <a:latin typeface="微软雅黑" panose="020B0503020204020204" pitchFamily="34" charset="-122"/>
                <a:ea typeface="微软雅黑" panose="020B0503020204020204" pitchFamily="34" charset="-122"/>
              </a:rPr>
              <a:t>这就是著名的</a:t>
            </a:r>
            <a:r>
              <a:rPr lang="en-US" altLang="zh-CN" sz="2000" dirty="0">
                <a:solidFill>
                  <a:srgbClr val="C00000"/>
                </a:solidFill>
                <a:latin typeface="微软雅黑" panose="020B0503020204020204" pitchFamily="34" charset="-122"/>
                <a:ea typeface="微软雅黑" panose="020B0503020204020204" pitchFamily="34" charset="-122"/>
              </a:rPr>
              <a:t>《</a:t>
            </a:r>
            <a:r>
              <a:rPr lang="zh-CN" altLang="en-US" sz="2000" dirty="0">
                <a:solidFill>
                  <a:srgbClr val="C00000"/>
                </a:solidFill>
                <a:latin typeface="微软雅黑" panose="020B0503020204020204" pitchFamily="34" charset="-122"/>
                <a:ea typeface="微软雅黑" panose="020B0503020204020204" pitchFamily="34" charset="-122"/>
              </a:rPr>
              <a:t>国富论</a:t>
            </a:r>
            <a:r>
              <a:rPr lang="en-US" altLang="zh-CN" sz="2000" dirty="0">
                <a:solidFill>
                  <a:srgbClr val="C00000"/>
                </a:solidFill>
                <a:latin typeface="微软雅黑" panose="020B0503020204020204" pitchFamily="34" charset="-122"/>
                <a:ea typeface="微软雅黑" panose="020B0503020204020204" pitchFamily="34" charset="-122"/>
              </a:rPr>
              <a:t>》</a:t>
            </a:r>
            <a:r>
              <a:rPr lang="zh-CN" altLang="en-US" sz="2000" dirty="0">
                <a:solidFill>
                  <a:srgbClr val="C00000"/>
                </a:solidFill>
                <a:latin typeface="微软雅黑" panose="020B0503020204020204" pitchFamily="34" charset="-122"/>
                <a:ea typeface="微软雅黑" panose="020B0503020204020204" pitchFamily="34" charset="-122"/>
              </a:rPr>
              <a:t>。</a:t>
            </a:r>
            <a:endParaRPr lang="zh-CN" altLang="en-US" sz="2000" dirty="0">
              <a:solidFill>
                <a:srgbClr val="C00000"/>
              </a:solidFill>
              <a:latin typeface="微软雅黑" panose="020B0503020204020204" pitchFamily="34" charset="-122"/>
              <a:ea typeface="微软雅黑" panose="020B0503020204020204" pitchFamily="34" charset="-122"/>
            </a:endParaRPr>
          </a:p>
          <a:p>
            <a:pPr lvl="1">
              <a:lnSpc>
                <a:spcPct val="150000"/>
              </a:lnSpc>
            </a:pPr>
            <a:r>
              <a:rPr lang="zh-CN" altLang="en-US" sz="2000" dirty="0">
                <a:latin typeface="微软雅黑" panose="020B0503020204020204" pitchFamily="34" charset="-122"/>
                <a:ea typeface="微软雅黑" panose="020B0503020204020204" pitchFamily="34" charset="-122"/>
              </a:rPr>
              <a:t>  斯密批判了重商主义只把对外贸易作为财富源泉的错误观点，并把经济研究从流通领域转到生产领域。他克服了重农学派认为只有农业才创造财富的片面观点，指出</a:t>
            </a:r>
            <a:r>
              <a:rPr lang="zh-CN" altLang="en-US" sz="2000" b="1" dirty="0">
                <a:solidFill>
                  <a:srgbClr val="1509B7"/>
                </a:solidFill>
                <a:latin typeface="微软雅黑" panose="020B0503020204020204" pitchFamily="34" charset="-122"/>
                <a:ea typeface="微软雅黑" panose="020B0503020204020204" pitchFamily="34" charset="-122"/>
              </a:rPr>
              <a:t>一切物质生产部门都创造财富。</a:t>
            </a:r>
            <a:endParaRPr lang="zh-CN" altLang="en-US" sz="2000" b="1" dirty="0">
              <a:solidFill>
                <a:srgbClr val="1509B7"/>
              </a:solidFill>
              <a:latin typeface="微软雅黑" panose="020B0503020204020204" pitchFamily="34" charset="-122"/>
              <a:ea typeface="微软雅黑" panose="020B0503020204020204" pitchFamily="34" charset="-122"/>
            </a:endParaRPr>
          </a:p>
          <a:p>
            <a:pPr lvl="1">
              <a:lnSpc>
                <a:spcPct val="150000"/>
              </a:lnSpc>
            </a:pPr>
            <a:r>
              <a:rPr lang="zh-CN" altLang="en-US" sz="2000" dirty="0">
                <a:latin typeface="微软雅黑" panose="020B0503020204020204" pitchFamily="34" charset="-122"/>
                <a:ea typeface="微软雅黑" panose="020B0503020204020204" pitchFamily="34" charset="-122"/>
              </a:rPr>
              <a:t> 古典经济学家把经济研究从流通领域转移到生产领域，使经济学真正成为一门有独立体系的科学。</a:t>
            </a:r>
            <a:endParaRPr lang="zh-CN" altLang="en-US" sz="2000" dirty="0">
              <a:latin typeface="微软雅黑" panose="020B0503020204020204" pitchFamily="34" charset="-122"/>
              <a:ea typeface="微软雅黑" panose="020B0503020204020204" pitchFamily="34" charset="-122"/>
            </a:endParaRPr>
          </a:p>
          <a:p>
            <a:pPr>
              <a:lnSpc>
                <a:spcPct val="150000"/>
              </a:lnSpc>
            </a:pPr>
            <a:r>
              <a:rPr lang="zh-CN" altLang="en-US" sz="2000" dirty="0">
                <a:latin typeface="微软雅黑" panose="020B0503020204020204" pitchFamily="34" charset="-122"/>
                <a:ea typeface="微软雅黑" panose="020B0503020204020204" pitchFamily="34" charset="-122"/>
              </a:rPr>
              <a:t>     </a:t>
            </a:r>
            <a:endParaRPr lang="zh-CN" altLang="en-US" sz="2000"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6676">
                                            <p:txEl>
                                              <p:pRg st="0" end="0"/>
                                            </p:txEl>
                                          </p:spTgt>
                                        </p:tgtEl>
                                        <p:attrNameLst>
                                          <p:attrName>style.visibility</p:attrName>
                                        </p:attrNameLst>
                                      </p:cBhvr>
                                      <p:to>
                                        <p:strVal val="visible"/>
                                      </p:to>
                                    </p:set>
                                    <p:anim calcmode="lin" valueType="num">
                                      <p:cBhvr additive="base">
                                        <p:cTn id="7" dur="500" fill="hold"/>
                                        <p:tgtEl>
                                          <p:spTgt spid="1566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66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6676">
                                            <p:txEl>
                                              <p:pRg st="1" end="1"/>
                                            </p:txEl>
                                          </p:spTgt>
                                        </p:tgtEl>
                                        <p:attrNameLst>
                                          <p:attrName>style.visibility</p:attrName>
                                        </p:attrNameLst>
                                      </p:cBhvr>
                                      <p:to>
                                        <p:strVal val="visible"/>
                                      </p:to>
                                    </p:set>
                                    <p:anim calcmode="lin" valueType="num">
                                      <p:cBhvr additive="base">
                                        <p:cTn id="13" dur="500" fill="hold"/>
                                        <p:tgtEl>
                                          <p:spTgt spid="15667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66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6676">
                                            <p:txEl>
                                              <p:pRg st="2" end="2"/>
                                            </p:txEl>
                                          </p:spTgt>
                                        </p:tgtEl>
                                        <p:attrNameLst>
                                          <p:attrName>style.visibility</p:attrName>
                                        </p:attrNameLst>
                                      </p:cBhvr>
                                      <p:to>
                                        <p:strVal val="visible"/>
                                      </p:to>
                                    </p:set>
                                    <p:anim calcmode="lin" valueType="num">
                                      <p:cBhvr additive="base">
                                        <p:cTn id="19" dur="500" fill="hold"/>
                                        <p:tgtEl>
                                          <p:spTgt spid="1566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667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56676">
                                            <p:txEl>
                                              <p:pRg st="3" end="3"/>
                                            </p:txEl>
                                          </p:spTgt>
                                        </p:tgtEl>
                                        <p:attrNameLst>
                                          <p:attrName>style.visibility</p:attrName>
                                        </p:attrNameLst>
                                      </p:cBhvr>
                                      <p:to>
                                        <p:strVal val="visible"/>
                                      </p:to>
                                    </p:set>
                                    <p:anim calcmode="lin" valueType="num">
                                      <p:cBhvr additive="base">
                                        <p:cTn id="23" dur="500" fill="hold"/>
                                        <p:tgtEl>
                                          <p:spTgt spid="156676">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667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rrowheads="1"/>
          </p:cNvSpPr>
          <p:nvPr>
            <p:ph idx="1"/>
          </p:nvPr>
        </p:nvSpPr>
        <p:spPr>
          <a:xfrm>
            <a:off x="323528" y="836712"/>
            <a:ext cx="8496944" cy="5661025"/>
          </a:xfrm>
        </p:spPr>
        <p:txBody>
          <a:bodyPr>
            <a:normAutofit/>
          </a:bodyPr>
          <a:lstStyle/>
          <a:p>
            <a:pPr>
              <a:lnSpc>
                <a:spcPct val="150000"/>
              </a:lnSpc>
            </a:pPr>
            <a:r>
              <a:rPr lang="zh-CN" altLang="en-US" sz="2000" dirty="0">
                <a:latin typeface="微软雅黑" panose="020B0503020204020204" pitchFamily="34" charset="-122"/>
                <a:ea typeface="微软雅黑" panose="020B0503020204020204" pitchFamily="34" charset="-122"/>
              </a:rPr>
              <a:t>       当亚当</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斯 密写完这本书的时候，他在书的扉页上这样写道：“献给女王陛下的一本书”！他说：</a:t>
            </a:r>
            <a:r>
              <a:rPr lang="zh-CN" altLang="en-US" sz="2000" dirty="0">
                <a:solidFill>
                  <a:srgbClr val="FF0000"/>
                </a:solidFill>
                <a:latin typeface="微软雅黑" panose="020B0503020204020204" pitchFamily="34" charset="-122"/>
                <a:ea typeface="微软雅黑" panose="020B0503020204020204" pitchFamily="34" charset="-122"/>
              </a:rPr>
              <a:t>“女王陛下，请您不要干预国家经济，回家去吧！国家做什么呢？就做一个守夜人，当夜晚来临的时候就去敲钟，入夜了看看有没有偷盗行为，这就是国家的任务。只要国家不干预经济，经济自然就会发展起来。”</a:t>
            </a:r>
            <a:endParaRPr lang="zh-CN" altLang="en-US" sz="2000" dirty="0">
              <a:solidFill>
                <a:srgbClr val="FF0000"/>
              </a:solidFill>
              <a:latin typeface="微软雅黑" panose="020B0503020204020204" pitchFamily="34" charset="-122"/>
              <a:ea typeface="微软雅黑" panose="020B0503020204020204" pitchFamily="34" charset="-122"/>
            </a:endParaRPr>
          </a:p>
          <a:p>
            <a:pPr>
              <a:lnSpc>
                <a:spcPct val="150000"/>
              </a:lnSpc>
            </a:pPr>
            <a:r>
              <a:rPr lang="zh-CN" altLang="en-US" sz="2000" dirty="0">
                <a:latin typeface="微软雅黑" panose="020B0503020204020204" pitchFamily="34" charset="-122"/>
                <a:ea typeface="微软雅黑" panose="020B0503020204020204" pitchFamily="34" charset="-122"/>
              </a:rPr>
              <a:t>       亚当</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斯密在书中提出这样一个理论，叫做“看不见的手”。</a:t>
            </a:r>
            <a:endParaRPr lang="en-US" altLang="zh-CN" sz="2000" dirty="0">
              <a:latin typeface="微软雅黑" panose="020B0503020204020204" pitchFamily="34" charset="-122"/>
              <a:ea typeface="微软雅黑" panose="020B0503020204020204" pitchFamily="34" charset="-122"/>
            </a:endParaRPr>
          </a:p>
          <a:p>
            <a:pPr>
              <a:lnSpc>
                <a:spcPct val="150000"/>
              </a:lnSpc>
            </a:pPr>
            <a:r>
              <a:rPr lang="zh-CN" altLang="en-US" sz="2400" dirty="0"/>
              <a:t>      </a:t>
            </a:r>
            <a:r>
              <a:rPr lang="zh-CN" altLang="en-US" sz="2000" dirty="0">
                <a:latin typeface="微软雅黑" panose="020B0503020204020204" pitchFamily="34" charset="-122"/>
                <a:ea typeface="微软雅黑" panose="020B0503020204020204" pitchFamily="34" charset="-122"/>
              </a:rPr>
              <a:t>什么是“看不见的手”？  “看不见的手”，指的是个人利益，是市场机制，是价格机制。</a:t>
            </a:r>
            <a:endParaRPr lang="zh-CN" altLang="en-US" sz="2000" dirty="0">
              <a:latin typeface="微软雅黑" panose="020B0503020204020204" pitchFamily="34" charset="-122"/>
              <a:ea typeface="微软雅黑" panose="020B0503020204020204" pitchFamily="34" charset="-122"/>
            </a:endParaRPr>
          </a:p>
          <a:p>
            <a:pPr>
              <a:lnSpc>
                <a:spcPct val="150000"/>
              </a:lnSpc>
              <a:buFont typeface="Wingdings" panose="05000000000000000000" pitchFamily="2" charset="2"/>
              <a:buNone/>
            </a:pPr>
            <a:r>
              <a:rPr lang="zh-CN" altLang="en-US" sz="2000" dirty="0">
                <a:latin typeface="微软雅黑" panose="020B0503020204020204" pitchFamily="34" charset="-122"/>
                <a:ea typeface="微软雅黑" panose="020B0503020204020204" pitchFamily="34" charset="-122"/>
              </a:rPr>
              <a:t>            他主张国家不要干预经济，让经济自由发展，让</a:t>
            </a:r>
            <a:r>
              <a:rPr lang="zh-CN" altLang="en-US" sz="2000" b="1" dirty="0">
                <a:solidFill>
                  <a:srgbClr val="FF0000"/>
                </a:solidFill>
                <a:latin typeface="微软雅黑" panose="020B0503020204020204" pitchFamily="34" charset="-122"/>
                <a:ea typeface="微软雅黑" panose="020B0503020204020204" pitchFamily="34" charset="-122"/>
              </a:rPr>
              <a:t>价格机制</a:t>
            </a:r>
            <a:r>
              <a:rPr lang="zh-CN" altLang="en-US" sz="2000" dirty="0">
                <a:latin typeface="微软雅黑" panose="020B0503020204020204" pitchFamily="34" charset="-122"/>
                <a:ea typeface="微软雅黑" panose="020B0503020204020204" pitchFamily="34" charset="-122"/>
              </a:rPr>
              <a:t>自发地起作用。每个人都会自动按照价格机制、根据自己的利益去做事，这样经济就会发展了。</a:t>
            </a:r>
            <a:endParaRPr lang="zh-CN" altLang="en-US" sz="2000" dirty="0">
              <a:latin typeface="微软雅黑" panose="020B0503020204020204" pitchFamily="34" charset="-122"/>
              <a:ea typeface="微软雅黑" panose="020B0503020204020204" pitchFamily="34" charset="-122"/>
            </a:endParaRPr>
          </a:p>
          <a:p>
            <a:pPr>
              <a:lnSpc>
                <a:spcPct val="150000"/>
              </a:lnSpc>
            </a:pPr>
            <a:endParaRPr lang="en-US" altLang="zh-CN" sz="2000"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57698">
                                            <p:txEl>
                                              <p:pRg st="0" end="0"/>
                                            </p:txEl>
                                          </p:spTgt>
                                        </p:tgtEl>
                                        <p:attrNameLst>
                                          <p:attrName>style.visibility</p:attrName>
                                        </p:attrNameLst>
                                      </p:cBhvr>
                                      <p:to>
                                        <p:strVal val="visible"/>
                                      </p:to>
                                    </p:set>
                                    <p:animEffect transition="in" filter="circle(in)">
                                      <p:cBhvr>
                                        <p:cTn id="7" dur="2000"/>
                                        <p:tgtEl>
                                          <p:spTgt spid="1576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7698">
                                            <p:txEl>
                                              <p:pRg st="1" end="1"/>
                                            </p:txEl>
                                          </p:spTgt>
                                        </p:tgtEl>
                                        <p:attrNameLst>
                                          <p:attrName>style.visibility</p:attrName>
                                        </p:attrNameLst>
                                      </p:cBhvr>
                                      <p:to>
                                        <p:strVal val="visible"/>
                                      </p:to>
                                    </p:set>
                                    <p:anim calcmode="lin" valueType="num">
                                      <p:cBhvr additive="base">
                                        <p:cTn id="12" dur="500" fill="hold"/>
                                        <p:tgtEl>
                                          <p:spTgt spid="15769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576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57698">
                                            <p:txEl>
                                              <p:pRg st="2" end="2"/>
                                            </p:txEl>
                                          </p:spTgt>
                                        </p:tgtEl>
                                        <p:attrNameLst>
                                          <p:attrName>style.visibility</p:attrName>
                                        </p:attrNameLst>
                                      </p:cBhvr>
                                      <p:to>
                                        <p:strVal val="visible"/>
                                      </p:to>
                                    </p:set>
                                    <p:anim calcmode="lin" valueType="num">
                                      <p:cBhvr additive="base">
                                        <p:cTn id="18" dur="500" fill="hold"/>
                                        <p:tgtEl>
                                          <p:spTgt spid="157698">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7698">
                                            <p:txEl>
                                              <p:pRg st="2" end="2"/>
                                            </p:txEl>
                                          </p:spTgt>
                                        </p:tgtEl>
                                        <p:attrNameLst>
                                          <p:attrName>ppt_y</p:attrName>
                                        </p:attrNameLst>
                                      </p:cBhvr>
                                      <p:tavLst>
                                        <p:tav tm="0">
                                          <p:val>
                                            <p:strVal val="1+#ppt_h/2"/>
                                          </p:val>
                                        </p:tav>
                                        <p:tav tm="100000">
                                          <p:val>
                                            <p:strVal val="#ppt_y"/>
                                          </p:val>
                                        </p:tav>
                                      </p:tavLst>
                                    </p:anim>
                                  </p:childTnLst>
                                </p:cTn>
                              </p:par>
                              <p:par>
                                <p:cTn id="20" presetID="10" presetClass="entr" presetSubtype="0" fill="hold" nodeType="withEffect">
                                  <p:stCondLst>
                                    <p:cond delay="0"/>
                                  </p:stCondLst>
                                  <p:childTnLst>
                                    <p:set>
                                      <p:cBhvr>
                                        <p:cTn id="21" dur="1" fill="hold">
                                          <p:stCondLst>
                                            <p:cond delay="0"/>
                                          </p:stCondLst>
                                        </p:cTn>
                                        <p:tgtEl>
                                          <p:spTgt spid="157698">
                                            <p:txEl>
                                              <p:pRg st="3" end="3"/>
                                            </p:txEl>
                                          </p:spTgt>
                                        </p:tgtEl>
                                        <p:attrNameLst>
                                          <p:attrName>style.visibility</p:attrName>
                                        </p:attrNameLst>
                                      </p:cBhvr>
                                      <p:to>
                                        <p:strVal val="visible"/>
                                      </p:to>
                                    </p:set>
                                    <p:animEffect transition="in" filter="fade">
                                      <p:cBhvr>
                                        <p:cTn id="22" dur="500"/>
                                        <p:tgtEl>
                                          <p:spTgt spid="1576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主题5</Template>
  <TotalTime>0</TotalTime>
  <Words>5954</Words>
  <Application>WPS 演示</Application>
  <PresentationFormat>全屏显示(4:3)</PresentationFormat>
  <Paragraphs>149</Paragraphs>
  <Slides>23</Slides>
  <Notes>1</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1</vt:i4>
      </vt:variant>
      <vt:variant>
        <vt:lpstr>幻灯片标题</vt:lpstr>
      </vt:variant>
      <vt:variant>
        <vt:i4>23</vt:i4>
      </vt:variant>
    </vt:vector>
  </HeadingPairs>
  <TitlesOfParts>
    <vt:vector size="40" baseType="lpstr">
      <vt:lpstr>Arial</vt:lpstr>
      <vt:lpstr>宋体</vt:lpstr>
      <vt:lpstr>Wingdings</vt:lpstr>
      <vt:lpstr>微软雅黑</vt:lpstr>
      <vt:lpstr>方正小标宋简体</vt:lpstr>
      <vt:lpstr>楷体</vt:lpstr>
      <vt:lpstr>黑体</vt:lpstr>
      <vt:lpstr>Arial</vt:lpstr>
      <vt:lpstr>华文楷体</vt:lpstr>
      <vt:lpstr>隶书</vt:lpstr>
      <vt:lpstr>Calibri</vt:lpstr>
      <vt:lpstr>Arial Unicode MS</vt:lpstr>
      <vt:lpstr>PMingLiU</vt:lpstr>
      <vt:lpstr>MingLiU-ExtB</vt:lpstr>
      <vt:lpstr>华文新魏</vt:lpstr>
      <vt:lpstr>主题5</vt:lpstr>
      <vt:lpstr>MSPhotoEd.3</vt:lpstr>
      <vt:lpstr>项目一   走进经济学  任务3  聆听经济学家的声音：经济故事会</vt:lpstr>
      <vt:lpstr>PowerPoint 演示文稿</vt:lpstr>
      <vt:lpstr>PowerPoint 演示文稿</vt:lpstr>
      <vt:lpstr>PowerPoint 演示文稿</vt:lpstr>
      <vt:lpstr>PowerPoint 演示文稿</vt:lpstr>
      <vt:lpstr>PowerPoint 演示文稿</vt:lpstr>
      <vt:lpstr>PowerPoint 演示文稿</vt:lpstr>
      <vt:lpstr>一、古典经济学的创立</vt:lpstr>
      <vt:lpstr>PowerPoint 演示文稿</vt:lpstr>
      <vt:lpstr>斯密的故事</vt:lpstr>
      <vt:lpstr>PowerPoint 演示文稿</vt:lpstr>
      <vt:lpstr>PowerPoint 演示文稿</vt:lpstr>
      <vt:lpstr>PowerPoint 演示文稿</vt:lpstr>
      <vt:lpstr>二、宏观经济学的产生</vt:lpstr>
      <vt:lpstr>凯恩斯的故事</vt:lpstr>
      <vt:lpstr>凯恩斯的故事</vt:lpstr>
      <vt:lpstr>PowerPoint 演示文稿</vt:lpstr>
      <vt:lpstr>三、新古典综合派</vt:lpstr>
      <vt:lpstr>美国诺贝尔经济学奖第一人</vt:lpstr>
      <vt:lpstr>萨缪尔森的故事：中学就研究股市</vt:lpstr>
      <vt:lpstr>三胞胎催生教科书</vt:lpstr>
      <vt:lpstr>得意“门生”肯尼迪</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乐天</cp:lastModifiedBy>
  <cp:revision>37</cp:revision>
  <dcterms:created xsi:type="dcterms:W3CDTF">2018-05-11T02:32:00Z</dcterms:created>
  <dcterms:modified xsi:type="dcterms:W3CDTF">2025-02-23T06:42:20Z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8121F1468156424C8846EC1B990E11C4_12</vt:lpwstr>
  </property>
  <property fmtid="{D5CDD505-2E9C-101B-9397-08002B2CF9AE}" pid="3" name="KSOProductBuildVer">
    <vt:lpwstr>2052-12.1.0.19770</vt:lpwstr>
  </property>
</Properties>
</file>