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86" r:id="rId3"/>
    <p:sldId id="309" r:id="rId4"/>
    <p:sldId id="287" r:id="rId5"/>
    <p:sldId id="288" r:id="rId6"/>
    <p:sldId id="261" r:id="rId7"/>
    <p:sldId id="262" r:id="rId8"/>
    <p:sldId id="289" r:id="rId9"/>
    <p:sldId id="290" r:id="rId10"/>
    <p:sldId id="291" r:id="rId11"/>
    <p:sldId id="292" r:id="rId12"/>
    <p:sldId id="293" r:id="rId13"/>
    <p:sldId id="294" r:id="rId14"/>
    <p:sldId id="295" r:id="rId15"/>
    <p:sldId id="296" r:id="rId16"/>
    <p:sldId id="297" r:id="rId17"/>
    <p:sldId id="298" r:id="rId18"/>
    <p:sldId id="306" r:id="rId19"/>
    <p:sldId id="305" r:id="rId20"/>
    <p:sldId id="310" r:id="rId21"/>
    <p:sldId id="299" r:id="rId22"/>
    <p:sldId id="300" r:id="rId23"/>
    <p:sldId id="301" r:id="rId24"/>
    <p:sldId id="315" r:id="rId25"/>
    <p:sldId id="316" r:id="rId26"/>
    <p:sldId id="303" r:id="rId27"/>
    <p:sldId id="311" r:id="rId28"/>
    <p:sldId id="314" r:id="rId29"/>
    <p:sldId id="304" r:id="rId30"/>
    <p:sldId id="313" r:id="rId31"/>
    <p:sldId id="312" r:id="rId32"/>
    <p:sldId id="307" r:id="rId33"/>
    <p:sldId id="308" r:id="rId3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382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4" d="100"/>
          <a:sy n="74" d="100"/>
        </p:scale>
        <p:origin x="495" y="42"/>
      </p:cViewPr>
      <p:guideLst>
        <p:guide orient="horz" pos="2159"/>
        <p:guide pos="382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274638"/>
            <a:ext cx="80264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0"/>
            <a:ext cx="103632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dirty="0"/>
          </a:p>
        </p:txBody>
      </p:sp>
      <p:sp>
        <p:nvSpPr>
          <p:cNvPr id="3" name="内容占位符 2"/>
          <p:cNvSpPr>
            <a:spLocks noGrp="1"/>
          </p:cNvSpPr>
          <p:nvPr>
            <p:ph sz="half" idx="1"/>
          </p:nvPr>
        </p:nvSpPr>
        <p:spPr>
          <a:xfrm>
            <a:off x="609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dirty="0"/>
          </a:p>
        </p:txBody>
      </p:sp>
      <p:sp>
        <p:nvSpPr>
          <p:cNvPr id="4" name="内容占位符 3"/>
          <p:cNvSpPr>
            <a:spLocks noGrp="1"/>
          </p:cNvSpPr>
          <p:nvPr>
            <p:ph sz="half" idx="2"/>
          </p:nvPr>
        </p:nvSpPr>
        <p:spPr>
          <a:xfrm>
            <a:off x="6197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93367"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93367"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09600" y="6356350"/>
            <a:ext cx="2844800" cy="365125"/>
          </a:xfrm>
          <a:prstGeom prst="rect">
            <a:avLst/>
          </a:prstGeom>
        </p:spPr>
        <p:txBody>
          <a:bodyPr/>
          <a:lstStyle>
            <a:lvl1pPr>
              <a:defRPr/>
            </a:lvl1p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a:xfrm>
            <a:off x="4165600" y="6356350"/>
            <a:ext cx="3860800" cy="365125"/>
          </a:xfrm>
          <a:prstGeom prst="rect">
            <a:avLst/>
          </a:prstGeom>
        </p:spPr>
        <p:txBody>
          <a:bodyPr/>
          <a:lstStyle>
            <a:lvl1pPr>
              <a:defRPr/>
            </a:lvl1pPr>
          </a:lstStyle>
          <a:p>
            <a:endParaRPr lang="zh-CN" altLang="en-US"/>
          </a:p>
        </p:txBody>
      </p:sp>
      <p:sp>
        <p:nvSpPr>
          <p:cNvPr id="4" name="灯片编号占位符 3"/>
          <p:cNvSpPr>
            <a:spLocks noGrp="1"/>
          </p:cNvSpPr>
          <p:nvPr>
            <p:ph type="sldNum" sz="quarter" idx="12"/>
          </p:nvPr>
        </p:nvSpPr>
        <p:spPr>
          <a:xfrm>
            <a:off x="8737600" y="6356350"/>
            <a:ext cx="2844800" cy="365125"/>
          </a:xfrm>
          <a:prstGeom prst="rect">
            <a:avLst/>
          </a:prstGeom>
        </p:spPr>
        <p:txBody>
          <a:bodyPr/>
          <a:lstStyle>
            <a:lvl1pPr>
              <a:defRPr/>
            </a:lvl1p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084"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4766733" y="273050"/>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609600" y="1435100"/>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zh-CN" altLang="en-US" noProof="0"/>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dirty="0"/>
              <a:t>单击此处编辑母版标题样式</a:t>
            </a:r>
            <a:endParaRPr lang="zh-CN" altLang="en-US" dirty="0"/>
          </a:p>
        </p:txBody>
      </p:sp>
      <p:sp>
        <p:nvSpPr>
          <p:cNvPr id="1027" name="文本占位符 2"/>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pic>
        <p:nvPicPr>
          <p:cNvPr id="1028" name="图片 7" descr="timg.jpg"/>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976784" y="6021388"/>
            <a:ext cx="2927349"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圆角矩形 9"/>
          <p:cNvSpPr/>
          <p:nvPr/>
        </p:nvSpPr>
        <p:spPr>
          <a:xfrm>
            <a:off x="204325" y="289531"/>
            <a:ext cx="2400267" cy="576064"/>
          </a:xfrm>
          <a:prstGeom prst="roundRect">
            <a:avLst/>
          </a:prstGeom>
          <a:blipFill>
            <a:blip r:embed="rId13"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rPr>
              <a:t>经济学基础</a:t>
            </a:r>
            <a:endParaRPr lang="zh-CN" altLang="en-US"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3200" kern="1200">
          <a:solidFill>
            <a:schemeClr val="tx1"/>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2pPr>
      <a:lvl3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3pPr>
      <a:lvl4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4pPr>
      <a:lvl5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5pPr>
      <a:lvl6pPr marL="4572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6pPr>
      <a:lvl7pPr marL="9144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7pPr>
      <a:lvl8pPr marL="13716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8pPr>
      <a:lvl9pPr marL="18288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9pPr>
    </p:titleStyle>
    <p:bodyStyle>
      <a:lvl1pPr marL="342900" indent="-342900" algn="l" rtl="0" eaLnBrk="1" fontAlgn="base" hangingPunct="1">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jpe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image" Target="../media/image9.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jpe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5b&#32463;&#27982;&#20449;&#24687;&#32852;&#25773;%5d&#40644;&#37329;&#28779;%20&#22238;&#25910;&#26106;%20&#28145;&#22323;&#27700;&#36125;&#65306;&#40644;&#37329;&#20215;&#26684;&#27874;&#21160;&#21152;&#21095;%20&#22238;&#25910;&#24066;&#22330;&#27963;&#36291;.ts" TargetMode="Externa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135560" y="3903191"/>
            <a:ext cx="7772400" cy="1470025"/>
          </a:xfrm>
        </p:spPr>
        <p:txBody>
          <a:bodyPr/>
          <a:lstStyle/>
          <a:p>
            <a:r>
              <a:rPr lang="zh-CN" altLang="en-US" sz="3600" dirty="0">
                <a:latin typeface="方正小标宋简体" pitchFamily="65" charset="-122"/>
                <a:ea typeface="方正小标宋简体" pitchFamily="65" charset="-122"/>
              </a:rPr>
              <a:t>项目二   生活经济学</a:t>
            </a:r>
            <a:br>
              <a:rPr lang="en-US" altLang="zh-CN" sz="3600" dirty="0">
                <a:latin typeface="方正小标宋简体" pitchFamily="65" charset="-122"/>
                <a:ea typeface="方正小标宋简体" pitchFamily="65" charset="-122"/>
              </a:rPr>
            </a:br>
            <a:br>
              <a:rPr lang="en-US" altLang="zh-CN" sz="3600" dirty="0">
                <a:latin typeface="方正小标宋简体" pitchFamily="65" charset="-122"/>
                <a:ea typeface="方正小标宋简体" pitchFamily="65" charset="-122"/>
              </a:rPr>
            </a:br>
            <a:r>
              <a:rPr lang="zh-CN" altLang="en-US" dirty="0">
                <a:solidFill>
                  <a:srgbClr val="FF0000"/>
                </a:solidFill>
                <a:latin typeface="方正小标宋简体" pitchFamily="65" charset="-122"/>
                <a:ea typeface="方正小标宋简体" pitchFamily="65" charset="-122"/>
              </a:rPr>
              <a:t>任务</a:t>
            </a:r>
            <a:r>
              <a:rPr lang="en-US" altLang="zh-CN" dirty="0">
                <a:solidFill>
                  <a:srgbClr val="FF0000"/>
                </a:solidFill>
                <a:latin typeface="方正小标宋简体" pitchFamily="65" charset="-122"/>
                <a:ea typeface="方正小标宋简体" pitchFamily="65" charset="-122"/>
              </a:rPr>
              <a:t>1  </a:t>
            </a:r>
            <a:r>
              <a:rPr lang="zh-CN" altLang="en-US" dirty="0">
                <a:solidFill>
                  <a:srgbClr val="FF0000"/>
                </a:solidFill>
                <a:latin typeface="方正小标宋简体" pitchFamily="65" charset="-122"/>
                <a:ea typeface="方正小标宋简体" pitchFamily="65" charset="-122"/>
              </a:rPr>
              <a:t>洛阳纸贵：需求与供给</a:t>
            </a:r>
            <a:endParaRPr lang="zh-CN" altLang="en-US" dirty="0">
              <a:solidFill>
                <a:srgbClr val="FF0000"/>
              </a:solidFill>
              <a:latin typeface="方正小标宋简体" pitchFamily="65" charset="-122"/>
              <a:ea typeface="方正小标宋简体" pitchFamily="65" charset="-122"/>
            </a:endParaRPr>
          </a:p>
        </p:txBody>
      </p:sp>
      <p:pic>
        <p:nvPicPr>
          <p:cNvPr id="4" name="图片 3" descr="ph1015-p04517.jpg"/>
          <p:cNvPicPr>
            <a:picLocks noChangeAspect="1"/>
          </p:cNvPicPr>
          <p:nvPr/>
        </p:nvPicPr>
        <p:blipFill>
          <a:blip r:embed="rId1" cstate="print"/>
          <a:stretch>
            <a:fillRect/>
          </a:stretch>
        </p:blipFill>
        <p:spPr>
          <a:xfrm>
            <a:off x="5735960" y="0"/>
            <a:ext cx="4932040" cy="3290481"/>
          </a:xfrm>
          <a:prstGeom prst="rect">
            <a:avLst/>
          </a:prstGeom>
        </p:spPr>
      </p:pic>
      <p:pic>
        <p:nvPicPr>
          <p:cNvPr id="5" name="图片 4" descr="timg (1).jpg"/>
          <p:cNvPicPr>
            <a:picLocks noChangeAspect="1"/>
          </p:cNvPicPr>
          <p:nvPr/>
        </p:nvPicPr>
        <p:blipFill>
          <a:blip r:embed="rId2" cstate="print"/>
          <a:stretch>
            <a:fillRect/>
          </a:stretch>
        </p:blipFill>
        <p:spPr>
          <a:xfrm>
            <a:off x="1524000" y="0"/>
            <a:ext cx="4355976" cy="326698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774825" y="838026"/>
            <a:ext cx="8351838" cy="180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Clr>
                <a:schemeClr val="accent1"/>
              </a:buClr>
              <a:buSzPct val="65000"/>
              <a:buFont typeface="Wingdings" panose="05000000000000000000" pitchFamily="2" charset="2"/>
              <a:buNone/>
            </a:pPr>
            <a:r>
              <a:rPr lang="zh-CN" altLang="en-US" sz="2800" b="1" dirty="0">
                <a:solidFill>
                  <a:schemeClr val="tx2"/>
                </a:solidFill>
                <a:latin typeface="华文仿宋" panose="02010600040101010101" pitchFamily="2" charset="-122"/>
                <a:ea typeface="华文仿宋" panose="02010600040101010101" pitchFamily="2" charset="-122"/>
              </a:rPr>
              <a:t>（</a:t>
            </a:r>
            <a:r>
              <a:rPr lang="en-US" altLang="zh-CN" sz="2800" b="1" dirty="0">
                <a:solidFill>
                  <a:schemeClr val="tx2"/>
                </a:solidFill>
                <a:latin typeface="华文仿宋" panose="02010600040101010101" pitchFamily="2" charset="-122"/>
                <a:ea typeface="华文仿宋" panose="02010600040101010101" pitchFamily="2" charset="-122"/>
              </a:rPr>
              <a:t>2</a:t>
            </a:r>
            <a:r>
              <a:rPr lang="zh-CN" altLang="en-US" sz="2800" b="1" dirty="0">
                <a:solidFill>
                  <a:schemeClr val="tx2"/>
                </a:solidFill>
                <a:latin typeface="华文仿宋" panose="02010600040101010101" pitchFamily="2" charset="-122"/>
                <a:ea typeface="华文仿宋" panose="02010600040101010101" pitchFamily="2" charset="-122"/>
              </a:rPr>
              <a:t>）互补品（</a:t>
            </a:r>
            <a:r>
              <a:rPr lang="en-US" altLang="zh-CN" sz="2800" b="1" dirty="0">
                <a:solidFill>
                  <a:schemeClr val="tx2"/>
                </a:solidFill>
                <a:latin typeface="华文仿宋" panose="02010600040101010101" pitchFamily="2" charset="-122"/>
                <a:ea typeface="华文仿宋" panose="02010600040101010101" pitchFamily="2" charset="-122"/>
              </a:rPr>
              <a:t>complement</a:t>
            </a:r>
            <a:r>
              <a:rPr lang="zh-CN" altLang="en-US" sz="2800" b="1" dirty="0">
                <a:solidFill>
                  <a:schemeClr val="tx2"/>
                </a:solidFill>
                <a:latin typeface="华文仿宋" panose="02010600040101010101" pitchFamily="2" charset="-122"/>
                <a:ea typeface="华文仿宋" panose="02010600040101010101" pitchFamily="2" charset="-122"/>
              </a:rPr>
              <a:t>）</a:t>
            </a:r>
            <a:endParaRPr lang="zh-CN" altLang="en-US" sz="2800" b="1" dirty="0">
              <a:solidFill>
                <a:schemeClr val="tx2"/>
              </a:solidFill>
              <a:latin typeface="华文仿宋" panose="02010600040101010101" pitchFamily="2" charset="-122"/>
              <a:ea typeface="华文仿宋" panose="02010600040101010101" pitchFamily="2" charset="-122"/>
            </a:endParaRPr>
          </a:p>
          <a:p>
            <a:pPr marL="342900" indent="-342900">
              <a:lnSpc>
                <a:spcPct val="90000"/>
              </a:lnSpc>
              <a:spcBef>
                <a:spcPct val="20000"/>
              </a:spcBef>
              <a:buClr>
                <a:schemeClr val="accent1"/>
              </a:buClr>
              <a:buSzPct val="65000"/>
              <a:buFont typeface="Wingdings" panose="05000000000000000000" pitchFamily="2" charset="2"/>
              <a:buNone/>
            </a:pPr>
            <a:r>
              <a:rPr lang="zh-CN" altLang="en-US" sz="2800" b="1" dirty="0">
                <a:solidFill>
                  <a:schemeClr val="tx2"/>
                </a:solidFill>
                <a:latin typeface="华文仿宋" panose="02010600040101010101" pitchFamily="2" charset="-122"/>
                <a:ea typeface="华文仿宋" panose="02010600040101010101" pitchFamily="2" charset="-122"/>
              </a:rPr>
              <a:t>   是指与另一种物品结合起来使用的物品。</a:t>
            </a:r>
            <a:endParaRPr lang="zh-CN" altLang="en-US" sz="2800" b="1" dirty="0">
              <a:solidFill>
                <a:schemeClr val="tx2"/>
              </a:solidFill>
              <a:latin typeface="华文仿宋" panose="02010600040101010101" pitchFamily="2" charset="-122"/>
              <a:ea typeface="华文仿宋" panose="02010600040101010101" pitchFamily="2" charset="-122"/>
            </a:endParaRPr>
          </a:p>
          <a:p>
            <a:pPr marL="342900" indent="-342900">
              <a:lnSpc>
                <a:spcPct val="90000"/>
              </a:lnSpc>
              <a:spcBef>
                <a:spcPct val="20000"/>
              </a:spcBef>
              <a:buClr>
                <a:schemeClr val="accent1"/>
              </a:buClr>
              <a:buSzPct val="65000"/>
              <a:buFont typeface="Wingdings" panose="05000000000000000000" pitchFamily="2" charset="2"/>
              <a:buNone/>
            </a:pPr>
            <a:r>
              <a:rPr lang="zh-CN" altLang="en-US" sz="2800" b="1" dirty="0">
                <a:solidFill>
                  <a:schemeClr val="tx2"/>
                </a:solidFill>
                <a:latin typeface="华文仿宋" panose="02010600040101010101" pitchFamily="2" charset="-122"/>
                <a:ea typeface="华文仿宋" panose="02010600040101010101" pitchFamily="2" charset="-122"/>
              </a:rPr>
              <a:t>如：小汽车与轮胎、网球与网球拍、汽车与汽油等</a:t>
            </a:r>
            <a:r>
              <a:rPr lang="zh-CN" altLang="en-US" sz="3000" b="1" dirty="0">
                <a:solidFill>
                  <a:schemeClr val="tx2"/>
                </a:solidFill>
                <a:latin typeface="Arial" panose="020B0604020202020204" pitchFamily="34" charset="0"/>
              </a:rPr>
              <a:t>   </a:t>
            </a:r>
            <a:endParaRPr lang="zh-CN" altLang="en-US" sz="3000" b="1" dirty="0">
              <a:solidFill>
                <a:srgbClr val="FF5050"/>
              </a:solidFill>
              <a:latin typeface="Arial" panose="020B0604020202020204" pitchFamily="34" charset="0"/>
            </a:endParaRPr>
          </a:p>
        </p:txBody>
      </p:sp>
      <p:sp>
        <p:nvSpPr>
          <p:cNvPr id="29699" name="AutoShape 3"/>
          <p:cNvSpPr>
            <a:spLocks noChangeArrowheads="1"/>
          </p:cNvSpPr>
          <p:nvPr/>
        </p:nvSpPr>
        <p:spPr bwMode="auto">
          <a:xfrm>
            <a:off x="1992313" y="2781126"/>
            <a:ext cx="8352160" cy="3097213"/>
          </a:xfrm>
          <a:prstGeom prst="wedgeRectCallout">
            <a:avLst>
              <a:gd name="adj1" fmla="val -15921"/>
              <a:gd name="adj2" fmla="val -32009"/>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800" b="1" dirty="0">
                <a:solidFill>
                  <a:srgbClr val="FF5050"/>
                </a:solidFill>
                <a:latin typeface="华文仿宋" panose="02010600040101010101" pitchFamily="2" charset="-122"/>
                <a:ea typeface="华文仿宋" panose="02010600040101010101" pitchFamily="2" charset="-122"/>
              </a:rPr>
              <a:t>某种商品的互补品价格上升，人们会减少对这种商品的购买；</a:t>
            </a:r>
            <a:endParaRPr lang="zh-CN" altLang="en-US" sz="2800" b="1" dirty="0">
              <a:solidFill>
                <a:srgbClr val="FF5050"/>
              </a:solidFill>
              <a:latin typeface="华文仿宋" panose="02010600040101010101" pitchFamily="2" charset="-122"/>
              <a:ea typeface="华文仿宋" panose="02010600040101010101" pitchFamily="2" charset="-122"/>
            </a:endParaRPr>
          </a:p>
          <a:p>
            <a:pPr marL="342900" indent="-342900">
              <a:spcBef>
                <a:spcPct val="20000"/>
              </a:spcBef>
              <a:buClr>
                <a:schemeClr val="accent2"/>
              </a:buClr>
              <a:buSzPct val="80000"/>
              <a:buFont typeface="Wingdings" panose="05000000000000000000" pitchFamily="2" charset="2"/>
              <a:buNone/>
            </a:pPr>
            <a:r>
              <a:rPr lang="zh-CN" altLang="en-US" sz="2800" b="1" dirty="0">
                <a:solidFill>
                  <a:srgbClr val="FF5050"/>
                </a:solidFill>
                <a:latin typeface="华文仿宋" panose="02010600040101010101" pitchFamily="2" charset="-122"/>
                <a:ea typeface="华文仿宋" panose="02010600040101010101" pitchFamily="2" charset="-122"/>
              </a:rPr>
              <a:t>某种商品的互补品价格下降，人们会增加对这种商品的购买。</a:t>
            </a:r>
            <a:endParaRPr lang="zh-CN" altLang="en-US" sz="2800" b="1" dirty="0">
              <a:solidFill>
                <a:srgbClr val="FF5050"/>
              </a:solidFill>
              <a:latin typeface="华文仿宋" panose="02010600040101010101" pitchFamily="2" charset="-122"/>
              <a:ea typeface="华文仿宋" panose="02010600040101010101" pitchFamily="2" charset="-122"/>
            </a:endParaRPr>
          </a:p>
          <a:p>
            <a:pPr marL="342900" indent="-342900">
              <a:spcBef>
                <a:spcPct val="20000"/>
              </a:spcBef>
              <a:buClr>
                <a:schemeClr val="accent2"/>
              </a:buClr>
              <a:buSzPct val="80000"/>
              <a:buFont typeface="Wingdings" panose="05000000000000000000" pitchFamily="2" charset="2"/>
              <a:buNone/>
            </a:pPr>
            <a:r>
              <a:rPr lang="zh-CN" altLang="en-US" b="1" dirty="0">
                <a:solidFill>
                  <a:schemeClr val="hlink"/>
                </a:solidFill>
              </a:rPr>
              <a:t> </a:t>
            </a:r>
            <a:r>
              <a:rPr lang="zh-CN" altLang="en-US" sz="2800" b="1" dirty="0">
                <a:ea typeface="华文仿宋" panose="02010600040101010101" pitchFamily="2" charset="-122"/>
              </a:rPr>
              <a:t>结论：一种商品的需求量与其互补品的价格呈</a:t>
            </a:r>
            <a:r>
              <a:rPr lang="zh-CN" altLang="en-US" sz="2800" b="1" dirty="0">
                <a:solidFill>
                  <a:srgbClr val="0000FF"/>
                </a:solidFill>
                <a:ea typeface="华文仿宋" panose="02010600040101010101" pitchFamily="2" charset="-122"/>
              </a:rPr>
              <a:t>反向</a:t>
            </a:r>
            <a:r>
              <a:rPr lang="zh-CN" altLang="en-US" sz="2800" b="1" dirty="0">
                <a:ea typeface="华文仿宋" panose="02010600040101010101" pitchFamily="2" charset="-122"/>
              </a:rPr>
              <a:t>变化！</a:t>
            </a:r>
            <a:endParaRPr lang="zh-CN" altLang="en-US" sz="2800" b="1" dirty="0">
              <a:ea typeface="华文仿宋" panose="02010600040101010101" pitchFamily="2" charset="-122"/>
            </a:endParaRPr>
          </a:p>
          <a:p>
            <a:pPr marL="342900" indent="-342900">
              <a:lnSpc>
                <a:spcPct val="90000"/>
              </a:lnSpc>
              <a:spcBef>
                <a:spcPct val="20000"/>
              </a:spcBef>
              <a:buClr>
                <a:schemeClr val="accent1"/>
              </a:buClr>
              <a:buSzPct val="65000"/>
              <a:buFont typeface="Wingdings" panose="05000000000000000000" pitchFamily="2" charset="2"/>
              <a:buNone/>
            </a:pPr>
            <a:endParaRPr lang="zh-CN" altLang="en-US" sz="2800" b="1" dirty="0">
              <a:solidFill>
                <a:srgbClr val="FF5050"/>
              </a:solidFill>
              <a:latin typeface="华文仿宋" panose="02010600040101010101" pitchFamily="2" charset="-122"/>
              <a:ea typeface="华文仿宋" panose="02010600040101010101" pitchFamily="2" charset="-122"/>
            </a:endParaRPr>
          </a:p>
        </p:txBody>
      </p:sp>
      <p:sp>
        <p:nvSpPr>
          <p:cNvPr id="29700" name="Rectangle 4"/>
          <p:cNvSpPr>
            <a:spLocks noChangeArrowheads="1"/>
          </p:cNvSpPr>
          <p:nvPr/>
        </p:nvSpPr>
        <p:spPr bwMode="auto">
          <a:xfrm>
            <a:off x="1992313" y="6081539"/>
            <a:ext cx="462534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a:spcBef>
                <a:spcPct val="20000"/>
              </a:spcBef>
              <a:buClr>
                <a:schemeClr val="accent2"/>
              </a:buClr>
              <a:buSzPct val="80000"/>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5</a:t>
            </a:r>
            <a:r>
              <a:rPr lang="zh-CN" altLang="en-US" sz="2800" b="1">
                <a:latin typeface="华文仿宋" panose="02010600040101010101" pitchFamily="2" charset="-122"/>
                <a:ea typeface="华文仿宋" panose="02010600040101010101" pitchFamily="2" charset="-122"/>
              </a:rPr>
              <a:t>、消费者对商品的价格预期</a:t>
            </a:r>
            <a:endParaRPr lang="zh-CN" altLang="en-US" sz="2800" b="1">
              <a:latin typeface="华文仿宋" panose="02010600040101010101" pitchFamily="2" charset="-122"/>
              <a:ea typeface="华文仿宋" panose="02010600040101010101" pitchFamily="2" charset="-122"/>
            </a:endParaRPr>
          </a:p>
        </p:txBody>
      </p:sp>
      <p:sp>
        <p:nvSpPr>
          <p:cNvPr id="29701" name="AutoShape 5"/>
          <p:cNvSpPr>
            <a:spLocks noChangeArrowheads="1"/>
          </p:cNvSpPr>
          <p:nvPr/>
        </p:nvSpPr>
        <p:spPr bwMode="auto">
          <a:xfrm>
            <a:off x="5087938" y="5733876"/>
            <a:ext cx="5545137" cy="1079500"/>
          </a:xfrm>
          <a:prstGeom prst="wedgeRectCallout">
            <a:avLst>
              <a:gd name="adj1" fmla="val -59162"/>
              <a:gd name="adj2" fmla="val -16176"/>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800" b="1">
                <a:solidFill>
                  <a:srgbClr val="FF5050"/>
                </a:solidFill>
                <a:ea typeface="华文仿宋" panose="02010600040101010101" pitchFamily="2" charset="-122"/>
              </a:rPr>
              <a:t>消费者预期某种商品的价格要上升，增加对该商品的现期需求量</a:t>
            </a:r>
            <a:endParaRPr lang="zh-CN" altLang="en-US" sz="2800" b="1">
              <a:solidFill>
                <a:srgbClr val="FF5050"/>
              </a:solidFill>
              <a:ea typeface="华文仿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698">
                                            <p:txEl>
                                              <p:pRg st="0" end="0"/>
                                            </p:txEl>
                                          </p:spTgt>
                                        </p:tgtEl>
                                        <p:attrNameLst>
                                          <p:attrName>style.visibility</p:attrName>
                                        </p:attrNameLst>
                                      </p:cBhvr>
                                      <p:to>
                                        <p:strVal val="visible"/>
                                      </p:to>
                                    </p:set>
                                    <p:anim calcmode="lin" valueType="num">
                                      <p:cBhvr additive="base">
                                        <p:cTn id="7" dur="500" fill="hold"/>
                                        <p:tgtEl>
                                          <p:spTgt spid="2969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698">
                                            <p:txEl>
                                              <p:pRg st="1" end="1"/>
                                            </p:txEl>
                                          </p:spTgt>
                                        </p:tgtEl>
                                        <p:attrNameLst>
                                          <p:attrName>style.visibility</p:attrName>
                                        </p:attrNameLst>
                                      </p:cBhvr>
                                      <p:to>
                                        <p:strVal val="visible"/>
                                      </p:to>
                                    </p:set>
                                    <p:anim calcmode="lin" valueType="num">
                                      <p:cBhvr additive="base">
                                        <p:cTn id="13" dur="500" fill="hold"/>
                                        <p:tgtEl>
                                          <p:spTgt spid="2969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69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698">
                                            <p:txEl>
                                              <p:pRg st="2" end="2"/>
                                            </p:txEl>
                                          </p:spTgt>
                                        </p:tgtEl>
                                        <p:attrNameLst>
                                          <p:attrName>style.visibility</p:attrName>
                                        </p:attrNameLst>
                                      </p:cBhvr>
                                      <p:to>
                                        <p:strVal val="visible"/>
                                      </p:to>
                                    </p:set>
                                    <p:anim calcmode="lin" valueType="num">
                                      <p:cBhvr additive="base">
                                        <p:cTn id="19" dur="500" fill="hold"/>
                                        <p:tgtEl>
                                          <p:spTgt spid="2969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69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29699">
                                            <p:bg/>
                                          </p:spTgt>
                                        </p:tgtEl>
                                        <p:attrNameLst>
                                          <p:attrName>style.visibility</p:attrName>
                                        </p:attrNameLst>
                                      </p:cBhvr>
                                      <p:to>
                                        <p:strVal val="visible"/>
                                      </p:to>
                                    </p:set>
                                    <p:animEffect transition="in" filter="diamond(in)">
                                      <p:cBhvr>
                                        <p:cTn id="25" dur="2000"/>
                                        <p:tgtEl>
                                          <p:spTgt spid="29699">
                                            <p:bg/>
                                          </p:spTgt>
                                        </p:tgtEl>
                                      </p:cBhvr>
                                    </p:animEffect>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grpId="0" nodeType="clickEffect">
                                  <p:stCondLst>
                                    <p:cond delay="0"/>
                                  </p:stCondLst>
                                  <p:childTnLst>
                                    <p:set>
                                      <p:cBhvr>
                                        <p:cTn id="29" dur="1" fill="hold">
                                          <p:stCondLst>
                                            <p:cond delay="0"/>
                                          </p:stCondLst>
                                        </p:cTn>
                                        <p:tgtEl>
                                          <p:spTgt spid="29699">
                                            <p:txEl>
                                              <p:pRg st="0" end="0"/>
                                            </p:txEl>
                                          </p:spTgt>
                                        </p:tgtEl>
                                        <p:attrNameLst>
                                          <p:attrName>style.visibility</p:attrName>
                                        </p:attrNameLst>
                                      </p:cBhvr>
                                      <p:to>
                                        <p:strVal val="visible"/>
                                      </p:to>
                                    </p:set>
                                    <p:animEffect transition="in" filter="diamond(in)">
                                      <p:cBhvr>
                                        <p:cTn id="30" dur="2000"/>
                                        <p:tgtEl>
                                          <p:spTgt spid="29699">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29699">
                                            <p:txEl>
                                              <p:pRg st="1" end="1"/>
                                            </p:txEl>
                                          </p:spTgt>
                                        </p:tgtEl>
                                        <p:attrNameLst>
                                          <p:attrName>style.visibility</p:attrName>
                                        </p:attrNameLst>
                                      </p:cBhvr>
                                      <p:to>
                                        <p:strVal val="visible"/>
                                      </p:to>
                                    </p:set>
                                    <p:animEffect transition="in" filter="diamond(in)">
                                      <p:cBhvr>
                                        <p:cTn id="35" dur="2000"/>
                                        <p:tgtEl>
                                          <p:spTgt spid="29699">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29699">
                                            <p:txEl>
                                              <p:pRg st="2" end="2"/>
                                            </p:txEl>
                                          </p:spTgt>
                                        </p:tgtEl>
                                        <p:attrNameLst>
                                          <p:attrName>style.visibility</p:attrName>
                                        </p:attrNameLst>
                                      </p:cBhvr>
                                      <p:to>
                                        <p:strVal val="visible"/>
                                      </p:to>
                                    </p:set>
                                    <p:animEffect transition="in" filter="diamond(in)">
                                      <p:cBhvr>
                                        <p:cTn id="40" dur="2000"/>
                                        <p:tgtEl>
                                          <p:spTgt spid="29699">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29700"/>
                                        </p:tgtEl>
                                        <p:attrNameLst>
                                          <p:attrName>style.visibility</p:attrName>
                                        </p:attrNameLst>
                                      </p:cBhvr>
                                      <p:to>
                                        <p:strVal val="visible"/>
                                      </p:to>
                                    </p:set>
                                    <p:animEffect transition="in" filter="box(in)">
                                      <p:cBhvr>
                                        <p:cTn id="45" dur="500"/>
                                        <p:tgtEl>
                                          <p:spTgt spid="29700"/>
                                        </p:tgtEl>
                                      </p:cBhvr>
                                    </p:animEffect>
                                  </p:childTnLst>
                                </p:cTn>
                              </p:par>
                            </p:childTnLst>
                          </p:cTn>
                        </p:par>
                      </p:childTnLst>
                    </p:cTn>
                  </p:par>
                  <p:par>
                    <p:cTn id="46" fill="hold">
                      <p:stCondLst>
                        <p:cond delay="indefinite"/>
                      </p:stCondLst>
                      <p:childTnLst>
                        <p:par>
                          <p:cTn id="47" fill="hold">
                            <p:stCondLst>
                              <p:cond delay="0"/>
                            </p:stCondLst>
                            <p:childTnLst>
                              <p:par>
                                <p:cTn id="48" presetID="5" presetClass="entr" presetSubtype="10" fill="hold" grpId="0" nodeType="clickEffect">
                                  <p:stCondLst>
                                    <p:cond delay="0"/>
                                  </p:stCondLst>
                                  <p:childTnLst>
                                    <p:set>
                                      <p:cBhvr>
                                        <p:cTn id="49" dur="1" fill="hold">
                                          <p:stCondLst>
                                            <p:cond delay="0"/>
                                          </p:stCondLst>
                                        </p:cTn>
                                        <p:tgtEl>
                                          <p:spTgt spid="29701"/>
                                        </p:tgtEl>
                                        <p:attrNameLst>
                                          <p:attrName>style.visibility</p:attrName>
                                        </p:attrNameLst>
                                      </p:cBhvr>
                                      <p:to>
                                        <p:strVal val="visible"/>
                                      </p:to>
                                    </p:set>
                                    <p:animEffect transition="in" filter="checkerboard(across)">
                                      <p:cBhvr>
                                        <p:cTn id="50" dur="500"/>
                                        <p:tgtEl>
                                          <p:spTgt spid="297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build="p"/>
      <p:bldP spid="29699" grpId="0" animBg="1" autoUpdateAnimBg="0" build="p"/>
      <p:bldP spid="29700" grpId="0" autoUpdateAnimBg="0"/>
      <p:bldP spid="29701" grpId="0" bldLvl="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1919536" y="2996952"/>
            <a:ext cx="4175125" cy="3313112"/>
          </a:xfrm>
          <a:prstGeom prst="rect">
            <a:avLst/>
          </a:prstGeom>
          <a:gradFill rotWithShape="1">
            <a:gsLst>
              <a:gs pos="0">
                <a:srgbClr val="FFFF00"/>
              </a:gs>
              <a:gs pos="100000">
                <a:schemeClr val="bg1"/>
              </a:gs>
            </a:gsLst>
            <a:lin ang="5400000" scaled="1"/>
          </a:gradFill>
          <a:ln w="9525">
            <a:solidFill>
              <a:schemeClr val="tx1"/>
            </a:solidFill>
            <a:miter lim="800000"/>
          </a:ln>
        </p:spPr>
        <p:txBody>
          <a:bodyPr wrap="none" anchor="ctr"/>
          <a:lstStyle/>
          <a:p>
            <a:endParaRPr lang="zh-CN" altLang="en-US" dirty="0"/>
          </a:p>
        </p:txBody>
      </p:sp>
      <p:sp>
        <p:nvSpPr>
          <p:cNvPr id="30723" name="Rectangle 3"/>
          <p:cNvSpPr>
            <a:spLocks noChangeArrowheads="1"/>
          </p:cNvSpPr>
          <p:nvPr/>
        </p:nvSpPr>
        <p:spPr bwMode="auto">
          <a:xfrm>
            <a:off x="1919288" y="1123528"/>
            <a:ext cx="4572000" cy="1038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spcBef>
                <a:spcPct val="20000"/>
              </a:spcBef>
              <a:buClr>
                <a:schemeClr val="accent2"/>
              </a:buClr>
              <a:buSzPct val="80000"/>
              <a:buFont typeface="Wingdings" panose="05000000000000000000" pitchFamily="2" charset="2"/>
              <a:buNone/>
            </a:pPr>
            <a:r>
              <a:rPr lang="zh-CN" altLang="en-US" sz="2800" b="1">
                <a:latin typeface="华文仿宋" panose="02010600040101010101" pitchFamily="2" charset="-122"/>
                <a:ea typeface="华文仿宋" panose="02010600040101010101" pitchFamily="2" charset="-122"/>
              </a:rPr>
              <a:t>三、需求函数</a:t>
            </a:r>
            <a:endParaRPr lang="zh-CN" altLang="en-US" sz="2800" b="1">
              <a:latin typeface="华文仿宋" panose="02010600040101010101" pitchFamily="2" charset="-122"/>
              <a:ea typeface="华文仿宋" panose="02010600040101010101" pitchFamily="2" charset="-122"/>
            </a:endParaRPr>
          </a:p>
          <a:p>
            <a:pPr marL="342900" indent="-342900">
              <a:spcBef>
                <a:spcPct val="20000"/>
              </a:spcBef>
              <a:buClr>
                <a:schemeClr val="accent2"/>
              </a:buClr>
              <a:buSzPct val="80000"/>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1</a:t>
            </a:r>
            <a:r>
              <a:rPr lang="zh-CN" altLang="en-US" sz="2800" b="1">
                <a:latin typeface="华文仿宋" panose="02010600040101010101" pitchFamily="2" charset="-122"/>
                <a:ea typeface="华文仿宋" panose="02010600040101010101" pitchFamily="2" charset="-122"/>
              </a:rPr>
              <a:t>、表达式</a:t>
            </a:r>
            <a:endParaRPr lang="zh-CN" altLang="en-US" sz="2800" b="1">
              <a:latin typeface="华文仿宋" panose="02010600040101010101" pitchFamily="2" charset="-122"/>
              <a:ea typeface="华文仿宋" panose="02010600040101010101" pitchFamily="2" charset="-122"/>
            </a:endParaRPr>
          </a:p>
        </p:txBody>
      </p:sp>
      <p:sp>
        <p:nvSpPr>
          <p:cNvPr id="30724" name="AutoShape 4"/>
          <p:cNvSpPr>
            <a:spLocks noChangeArrowheads="1"/>
          </p:cNvSpPr>
          <p:nvPr/>
        </p:nvSpPr>
        <p:spPr bwMode="auto">
          <a:xfrm>
            <a:off x="3792538" y="1196553"/>
            <a:ext cx="6875462" cy="576263"/>
          </a:xfrm>
          <a:prstGeom prst="wedgeRectCallout">
            <a:avLst>
              <a:gd name="adj1" fmla="val -53764"/>
              <a:gd name="adj2" fmla="val 36227"/>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400"/>
              <a:t> </a:t>
            </a:r>
            <a:r>
              <a:rPr lang="en-US" altLang="zh-CN" sz="2400" b="1">
                <a:solidFill>
                  <a:srgbClr val="FF5050"/>
                </a:solidFill>
              </a:rPr>
              <a:t>Q </a:t>
            </a:r>
            <a:r>
              <a:rPr lang="en-US" altLang="zh-CN" sz="2400" b="1" baseline="30000">
                <a:solidFill>
                  <a:srgbClr val="FF5050"/>
                </a:solidFill>
              </a:rPr>
              <a:t>d</a:t>
            </a:r>
            <a:r>
              <a:rPr lang="en-US" altLang="zh-CN" sz="2400" b="1">
                <a:solidFill>
                  <a:srgbClr val="FF5050"/>
                </a:solidFill>
              </a:rPr>
              <a:t>= f </a:t>
            </a:r>
            <a:r>
              <a:rPr lang="zh-CN" altLang="en-US" sz="2400" b="1">
                <a:solidFill>
                  <a:srgbClr val="FF5050"/>
                </a:solidFill>
              </a:rPr>
              <a:t>（ </a:t>
            </a:r>
            <a:r>
              <a:rPr lang="en-US" altLang="zh-CN" sz="2400" b="1">
                <a:solidFill>
                  <a:srgbClr val="FF5050"/>
                </a:solidFill>
              </a:rPr>
              <a:t>P</a:t>
            </a:r>
            <a:r>
              <a:rPr lang="zh-CN" altLang="en-US" sz="2400" b="1">
                <a:solidFill>
                  <a:srgbClr val="FF5050"/>
                </a:solidFill>
              </a:rPr>
              <a:t>、 </a:t>
            </a:r>
            <a:r>
              <a:rPr lang="en-US" altLang="zh-CN" sz="2400" b="1">
                <a:solidFill>
                  <a:srgbClr val="FF5050"/>
                </a:solidFill>
              </a:rPr>
              <a:t>Y</a:t>
            </a:r>
            <a:r>
              <a:rPr lang="zh-CN" altLang="en-US" sz="2400" b="1">
                <a:solidFill>
                  <a:srgbClr val="FF5050"/>
                </a:solidFill>
              </a:rPr>
              <a:t>、 </a:t>
            </a:r>
            <a:r>
              <a:rPr lang="en-US" altLang="zh-CN" sz="2400" b="1">
                <a:solidFill>
                  <a:srgbClr val="FF5050"/>
                </a:solidFill>
              </a:rPr>
              <a:t>T</a:t>
            </a:r>
            <a:r>
              <a:rPr lang="zh-CN" altLang="en-US" sz="2400" b="1">
                <a:solidFill>
                  <a:srgbClr val="FF5050"/>
                </a:solidFill>
              </a:rPr>
              <a:t>、</a:t>
            </a:r>
            <a:r>
              <a:rPr lang="en-US" altLang="zh-CN" sz="2400" b="1">
                <a:solidFill>
                  <a:srgbClr val="FF5050"/>
                </a:solidFill>
              </a:rPr>
              <a:t>P</a:t>
            </a:r>
            <a:r>
              <a:rPr lang="en-US" altLang="zh-CN" sz="2400" b="1" baseline="-25000">
                <a:solidFill>
                  <a:srgbClr val="FF5050"/>
                </a:solidFill>
              </a:rPr>
              <a:t>a</a:t>
            </a:r>
            <a:r>
              <a:rPr lang="zh-CN" altLang="en-US" sz="2400" b="1">
                <a:solidFill>
                  <a:srgbClr val="FF5050"/>
                </a:solidFill>
              </a:rPr>
              <a:t>、</a:t>
            </a:r>
            <a:r>
              <a:rPr lang="en-US" altLang="zh-CN" sz="2400" b="1">
                <a:solidFill>
                  <a:srgbClr val="FF5050"/>
                </a:solidFill>
              </a:rPr>
              <a:t>P </a:t>
            </a:r>
            <a:r>
              <a:rPr lang="en-US" altLang="zh-CN" sz="2400" b="1" baseline="-25000">
                <a:solidFill>
                  <a:srgbClr val="FF5050"/>
                </a:solidFill>
              </a:rPr>
              <a:t>b</a:t>
            </a:r>
            <a:r>
              <a:rPr lang="zh-CN" altLang="en-US" sz="2400" b="1">
                <a:solidFill>
                  <a:srgbClr val="FF5050"/>
                </a:solidFill>
              </a:rPr>
              <a:t>、 </a:t>
            </a:r>
            <a:r>
              <a:rPr lang="en-US" altLang="zh-CN" sz="2400" b="1">
                <a:solidFill>
                  <a:srgbClr val="FF5050"/>
                </a:solidFill>
              </a:rPr>
              <a:t>……</a:t>
            </a:r>
            <a:r>
              <a:rPr lang="zh-CN" altLang="en-US" sz="2400" b="1">
                <a:solidFill>
                  <a:srgbClr val="FF5050"/>
                </a:solidFill>
              </a:rPr>
              <a:t>、</a:t>
            </a:r>
            <a:r>
              <a:rPr lang="en-US" altLang="zh-CN" sz="2400" b="1">
                <a:solidFill>
                  <a:srgbClr val="FF5050"/>
                </a:solidFill>
              </a:rPr>
              <a:t>P</a:t>
            </a:r>
            <a:r>
              <a:rPr lang="en-US" altLang="zh-CN" sz="2400" b="1" baseline="-25000">
                <a:solidFill>
                  <a:srgbClr val="FF5050"/>
                </a:solidFill>
              </a:rPr>
              <a:t>E</a:t>
            </a:r>
            <a:r>
              <a:rPr lang="zh-CN" altLang="en-US" sz="2400" b="1">
                <a:solidFill>
                  <a:srgbClr val="FF5050"/>
                </a:solidFill>
              </a:rPr>
              <a:t>）</a:t>
            </a:r>
            <a:endParaRPr lang="zh-CN" altLang="en-US" sz="2400" b="1">
              <a:solidFill>
                <a:srgbClr val="FF5050"/>
              </a:solidFill>
            </a:endParaRPr>
          </a:p>
        </p:txBody>
      </p:sp>
      <p:sp>
        <p:nvSpPr>
          <p:cNvPr id="30725" name="Rectangle 5"/>
          <p:cNvSpPr>
            <a:spLocks noChangeArrowheads="1"/>
          </p:cNvSpPr>
          <p:nvPr/>
        </p:nvSpPr>
        <p:spPr bwMode="auto">
          <a:xfrm>
            <a:off x="1847850" y="2477666"/>
            <a:ext cx="45720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spcBef>
                <a:spcPct val="20000"/>
              </a:spcBef>
              <a:buClr>
                <a:schemeClr val="accent2"/>
              </a:buClr>
              <a:buSzPct val="80000"/>
              <a:buFont typeface="Wingdings" panose="05000000000000000000" pitchFamily="2" charset="2"/>
              <a:buNone/>
            </a:pPr>
            <a:r>
              <a:rPr lang="zh-CN" altLang="en-US" sz="2800">
                <a:latin typeface="华文仿宋" panose="02010600040101010101" pitchFamily="2" charset="-122"/>
                <a:ea typeface="华文仿宋" panose="02010600040101010101" pitchFamily="2" charset="-122"/>
              </a:rPr>
              <a:t> </a:t>
            </a:r>
            <a:r>
              <a:rPr lang="en-US" altLang="zh-CN" sz="2800" b="1">
                <a:latin typeface="华文仿宋" panose="02010600040101010101" pitchFamily="2" charset="-122"/>
                <a:ea typeface="华文仿宋" panose="02010600040101010101" pitchFamily="2" charset="-122"/>
              </a:rPr>
              <a:t>2</a:t>
            </a:r>
            <a:r>
              <a:rPr lang="zh-CN" altLang="en-US" sz="2800" b="1">
                <a:latin typeface="华文仿宋" panose="02010600040101010101" pitchFamily="2" charset="-122"/>
                <a:ea typeface="华文仿宋" panose="02010600040101010101" pitchFamily="2" charset="-122"/>
              </a:rPr>
              <a:t>、需求函数的简化</a:t>
            </a:r>
            <a:endParaRPr lang="zh-CN" altLang="en-US" sz="2800" b="1">
              <a:latin typeface="华文仿宋" panose="02010600040101010101" pitchFamily="2" charset="-122"/>
              <a:ea typeface="华文仿宋" panose="02010600040101010101" pitchFamily="2" charset="-122"/>
            </a:endParaRPr>
          </a:p>
        </p:txBody>
      </p:sp>
      <p:sp>
        <p:nvSpPr>
          <p:cNvPr id="30726" name="AutoShape 6"/>
          <p:cNvSpPr>
            <a:spLocks noChangeArrowheads="1"/>
          </p:cNvSpPr>
          <p:nvPr/>
        </p:nvSpPr>
        <p:spPr bwMode="auto">
          <a:xfrm>
            <a:off x="6167438" y="2276053"/>
            <a:ext cx="2808287" cy="576263"/>
          </a:xfrm>
          <a:prstGeom prst="wedgeRectCallout">
            <a:avLst>
              <a:gd name="adj1" fmla="val -128236"/>
              <a:gd name="adj2" fmla="val -412"/>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400">
                <a:solidFill>
                  <a:srgbClr val="FF5050"/>
                </a:solidFill>
              </a:rPr>
              <a:t> </a:t>
            </a:r>
            <a:r>
              <a:rPr lang="en-US" altLang="zh-CN" sz="2400" b="1">
                <a:solidFill>
                  <a:srgbClr val="FF5050"/>
                </a:solidFill>
              </a:rPr>
              <a:t>Q </a:t>
            </a:r>
            <a:r>
              <a:rPr lang="en-US" altLang="zh-CN" sz="2400" b="1" baseline="30000">
                <a:solidFill>
                  <a:srgbClr val="FF5050"/>
                </a:solidFill>
              </a:rPr>
              <a:t>d</a:t>
            </a:r>
            <a:r>
              <a:rPr lang="en-US" altLang="zh-CN" sz="2400" b="1">
                <a:solidFill>
                  <a:srgbClr val="FF5050"/>
                </a:solidFill>
              </a:rPr>
              <a:t> = f</a:t>
            </a:r>
            <a:r>
              <a:rPr lang="zh-CN" altLang="en-US" sz="2400" b="1">
                <a:solidFill>
                  <a:srgbClr val="FF5050"/>
                </a:solidFill>
              </a:rPr>
              <a:t>（</a:t>
            </a:r>
            <a:r>
              <a:rPr lang="en-US" altLang="zh-CN" sz="2400" b="1">
                <a:solidFill>
                  <a:srgbClr val="FF5050"/>
                </a:solidFill>
              </a:rPr>
              <a:t>P</a:t>
            </a:r>
            <a:r>
              <a:rPr lang="zh-CN" altLang="en-US" sz="2400" b="1">
                <a:solidFill>
                  <a:srgbClr val="FF5050"/>
                </a:solidFill>
              </a:rPr>
              <a:t>）</a:t>
            </a:r>
            <a:endParaRPr lang="zh-CN" altLang="en-US" sz="2400" b="1">
              <a:solidFill>
                <a:srgbClr val="FF5050"/>
              </a:solidFill>
            </a:endParaRPr>
          </a:p>
        </p:txBody>
      </p:sp>
      <p:grpSp>
        <p:nvGrpSpPr>
          <p:cNvPr id="2" name="Group 7"/>
          <p:cNvGrpSpPr/>
          <p:nvPr/>
        </p:nvGrpSpPr>
        <p:grpSpPr bwMode="auto">
          <a:xfrm>
            <a:off x="2424113" y="3355553"/>
            <a:ext cx="3167062" cy="2520950"/>
            <a:chOff x="0" y="0"/>
            <a:chExt cx="3600" cy="2928"/>
          </a:xfrm>
        </p:grpSpPr>
        <p:sp>
          <p:nvSpPr>
            <p:cNvPr id="26639" name="Line 8"/>
            <p:cNvSpPr>
              <a:spLocks noChangeShapeType="1"/>
            </p:cNvSpPr>
            <p:nvPr/>
          </p:nvSpPr>
          <p:spPr bwMode="auto">
            <a:xfrm flipV="1">
              <a:off x="0" y="0"/>
              <a:ext cx="0" cy="2928"/>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
          <p:nvSpPr>
            <p:cNvPr id="26640" name="Line 9"/>
            <p:cNvSpPr>
              <a:spLocks noChangeShapeType="1"/>
            </p:cNvSpPr>
            <p:nvPr/>
          </p:nvSpPr>
          <p:spPr bwMode="auto">
            <a:xfrm>
              <a:off x="0" y="2928"/>
              <a:ext cx="3600" cy="0"/>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grpSp>
      <p:sp>
        <p:nvSpPr>
          <p:cNvPr id="30730" name="Rectangle 10"/>
          <p:cNvSpPr>
            <a:spLocks noChangeArrowheads="1"/>
          </p:cNvSpPr>
          <p:nvPr/>
        </p:nvSpPr>
        <p:spPr bwMode="auto">
          <a:xfrm>
            <a:off x="5591175" y="5789191"/>
            <a:ext cx="6858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800">
                <a:latin typeface="Arial" panose="020B0604020202020204" pitchFamily="34" charset="0"/>
              </a:rPr>
              <a:t>Q</a:t>
            </a:r>
            <a:endParaRPr lang="en-US" altLang="zh-CN" sz="2800">
              <a:latin typeface="Arial" panose="020B0604020202020204" pitchFamily="34" charset="0"/>
            </a:endParaRPr>
          </a:p>
        </p:txBody>
      </p:sp>
      <p:sp>
        <p:nvSpPr>
          <p:cNvPr id="30731" name="Rectangle 11"/>
          <p:cNvSpPr>
            <a:spLocks noChangeArrowheads="1"/>
          </p:cNvSpPr>
          <p:nvPr/>
        </p:nvSpPr>
        <p:spPr bwMode="auto">
          <a:xfrm>
            <a:off x="1992313" y="3065041"/>
            <a:ext cx="4318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800" b="1" dirty="0"/>
              <a:t>P</a:t>
            </a:r>
            <a:endParaRPr lang="en-US" altLang="zh-CN" sz="2800" b="1" dirty="0"/>
          </a:p>
        </p:txBody>
      </p:sp>
      <p:sp>
        <p:nvSpPr>
          <p:cNvPr id="30732" name="Rectangle 12"/>
          <p:cNvSpPr>
            <a:spLocks noChangeArrowheads="1"/>
          </p:cNvSpPr>
          <p:nvPr/>
        </p:nvSpPr>
        <p:spPr bwMode="auto">
          <a:xfrm>
            <a:off x="2063750" y="5801891"/>
            <a:ext cx="4318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800" b="1">
                <a:solidFill>
                  <a:schemeClr val="tx2"/>
                </a:solidFill>
              </a:rPr>
              <a:t>0</a:t>
            </a:r>
            <a:endParaRPr lang="en-US" altLang="zh-CN" sz="2800" b="1">
              <a:solidFill>
                <a:schemeClr val="tx2"/>
              </a:solidFill>
            </a:endParaRPr>
          </a:p>
        </p:txBody>
      </p:sp>
      <p:sp>
        <p:nvSpPr>
          <p:cNvPr id="30733" name="未知"/>
          <p:cNvSpPr/>
          <p:nvPr/>
        </p:nvSpPr>
        <p:spPr bwMode="auto">
          <a:xfrm>
            <a:off x="2782888" y="3715916"/>
            <a:ext cx="1760537" cy="1873250"/>
          </a:xfrm>
          <a:custGeom>
            <a:avLst/>
            <a:gdLst>
              <a:gd name="T0" fmla="*/ 0 w 2448"/>
              <a:gd name="T1" fmla="*/ 0 h 1680"/>
              <a:gd name="T2" fmla="*/ 2147483647 w 2448"/>
              <a:gd name="T3" fmla="*/ 2147483647 h 1680"/>
              <a:gd name="T4" fmla="*/ 2147483647 w 2448"/>
              <a:gd name="T5" fmla="*/ 2147483647 h 1680"/>
              <a:gd name="T6" fmla="*/ 0 60000 65536"/>
              <a:gd name="T7" fmla="*/ 0 60000 65536"/>
              <a:gd name="T8" fmla="*/ 0 60000 65536"/>
              <a:gd name="T9" fmla="*/ 0 w 2448"/>
              <a:gd name="T10" fmla="*/ 0 h 1680"/>
              <a:gd name="T11" fmla="*/ 2448 w 2448"/>
              <a:gd name="T12" fmla="*/ 1680 h 1680"/>
            </a:gdLst>
            <a:ahLst/>
            <a:cxnLst>
              <a:cxn ang="T6">
                <a:pos x="T0" y="T1"/>
              </a:cxn>
              <a:cxn ang="T7">
                <a:pos x="T2" y="T3"/>
              </a:cxn>
              <a:cxn ang="T8">
                <a:pos x="T4" y="T5"/>
              </a:cxn>
            </a:cxnLst>
            <a:rect l="T9" t="T10" r="T11" b="T12"/>
            <a:pathLst>
              <a:path w="2448" h="1680">
                <a:moveTo>
                  <a:pt x="0" y="0"/>
                </a:moveTo>
                <a:cubicBezTo>
                  <a:pt x="84" y="364"/>
                  <a:pt x="168" y="728"/>
                  <a:pt x="576" y="1008"/>
                </a:cubicBezTo>
                <a:cubicBezTo>
                  <a:pt x="984" y="1288"/>
                  <a:pt x="1716" y="1484"/>
                  <a:pt x="2448" y="1680"/>
                </a:cubicBezTo>
              </a:path>
            </a:pathLst>
          </a:custGeom>
          <a:noFill/>
          <a:ln w="38100" cap="sq">
            <a:solidFill>
              <a:schemeClr val="tx1"/>
            </a:solidFill>
            <a:round/>
          </a:ln>
          <a:extLst>
            <a:ext uri="{909E8E84-426E-40DD-AFC4-6F175D3DCCD1}">
              <a14:hiddenFill xmlns:a14="http://schemas.microsoft.com/office/drawing/2010/main">
                <a:solidFill>
                  <a:srgbClr val="FFFFFF"/>
                </a:solidFill>
              </a14:hiddenFill>
            </a:ext>
          </a:extLst>
        </p:spPr>
        <p:txBody>
          <a:bodyPr wrap="none"/>
          <a:lstStyle/>
          <a:p>
            <a:endParaRPr lang="zh-CN" altLang="en-US"/>
          </a:p>
        </p:txBody>
      </p:sp>
      <p:sp>
        <p:nvSpPr>
          <p:cNvPr id="30734" name="Rectangle 14"/>
          <p:cNvSpPr>
            <a:spLocks noChangeArrowheads="1"/>
          </p:cNvSpPr>
          <p:nvPr/>
        </p:nvSpPr>
        <p:spPr bwMode="auto">
          <a:xfrm>
            <a:off x="4689475" y="5212928"/>
            <a:ext cx="6858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800">
                <a:solidFill>
                  <a:srgbClr val="FF5050"/>
                </a:solidFill>
                <a:latin typeface="Arial" panose="020B0604020202020204" pitchFamily="34" charset="0"/>
              </a:rPr>
              <a:t>D</a:t>
            </a:r>
            <a:endParaRPr lang="en-US" altLang="zh-CN" sz="2800" baseline="30000">
              <a:solidFill>
                <a:srgbClr val="FF5050"/>
              </a:solidFill>
              <a:latin typeface="Arial" panose="020B0604020202020204" pitchFamily="34" charset="0"/>
            </a:endParaRPr>
          </a:p>
        </p:txBody>
      </p:sp>
      <p:sp>
        <p:nvSpPr>
          <p:cNvPr id="30735" name="AutoShape 15"/>
          <p:cNvSpPr>
            <a:spLocks noChangeArrowheads="1"/>
          </p:cNvSpPr>
          <p:nvPr/>
        </p:nvSpPr>
        <p:spPr bwMode="auto">
          <a:xfrm>
            <a:off x="3287713" y="3715916"/>
            <a:ext cx="2376487" cy="1008062"/>
          </a:xfrm>
          <a:prstGeom prst="wedgeEllipseCallout">
            <a:avLst>
              <a:gd name="adj1" fmla="val -45259"/>
              <a:gd name="adj2" fmla="val 70000"/>
            </a:avLst>
          </a:prstGeom>
          <a:solidFill>
            <a:schemeClr val="bg1"/>
          </a:solidFill>
          <a:ln w="9525">
            <a:solidFill>
              <a:schemeClr val="tx2"/>
            </a:solidFill>
            <a:miter lim="800000"/>
          </a:ln>
        </p:spPr>
        <p:txBody>
          <a:bodyPr/>
          <a:lstStyle/>
          <a:p>
            <a:pPr marL="342900" indent="-342900" algn="ctr">
              <a:spcBef>
                <a:spcPct val="20000"/>
              </a:spcBef>
              <a:buClr>
                <a:schemeClr val="accent2"/>
              </a:buClr>
              <a:buSzPct val="80000"/>
              <a:buFont typeface="Wingdings" panose="05000000000000000000" pitchFamily="2" charset="2"/>
              <a:buNone/>
            </a:pPr>
            <a:r>
              <a:rPr lang="zh-CN" altLang="en-US" sz="2800" b="1">
                <a:solidFill>
                  <a:srgbClr val="FF5050"/>
                </a:solidFill>
                <a:ea typeface="华文仿宋" panose="02010600040101010101" pitchFamily="2" charset="-122"/>
              </a:rPr>
              <a:t>需求曲线</a:t>
            </a:r>
            <a:endParaRPr lang="zh-CN" altLang="en-US" sz="2800" b="1">
              <a:solidFill>
                <a:srgbClr val="FF5050"/>
              </a:solidFill>
              <a:ea typeface="华文仿宋" panose="02010600040101010101" pitchFamily="2" charset="-122"/>
            </a:endParaRPr>
          </a:p>
        </p:txBody>
      </p:sp>
      <p:sp>
        <p:nvSpPr>
          <p:cNvPr id="30736" name="Rectangle 16"/>
          <p:cNvSpPr>
            <a:spLocks noChangeArrowheads="1"/>
          </p:cNvSpPr>
          <p:nvPr/>
        </p:nvSpPr>
        <p:spPr bwMode="auto">
          <a:xfrm>
            <a:off x="6600825" y="3428578"/>
            <a:ext cx="3316288" cy="2306955"/>
          </a:xfrm>
          <a:prstGeom prst="rect">
            <a:avLst/>
          </a:prstGeom>
          <a:solidFill>
            <a:srgbClr val="CCFFCC"/>
          </a:solidFill>
          <a:ln w="12700" cap="sq">
            <a:solidFill>
              <a:schemeClr val="accent1"/>
            </a:solidFill>
            <a:miter lim="800000"/>
          </a:ln>
        </p:spPr>
        <p:txBody>
          <a:bodyPr>
            <a:spAutoFit/>
          </a:bodyPr>
          <a:lstStyle/>
          <a:p>
            <a:r>
              <a:rPr lang="zh-CN" altLang="en-US" sz="2800" b="1" dirty="0">
                <a:solidFill>
                  <a:srgbClr val="FF5050"/>
                </a:solidFill>
                <a:ea typeface="华文仿宋" panose="02010600040101010101" pitchFamily="2" charset="-122"/>
              </a:rPr>
              <a:t>需求定理：在其他条件不变的情况下，某种商品的需求量与其自身价格之间呈</a:t>
            </a:r>
            <a:r>
              <a:rPr lang="zh-CN" altLang="en-US" sz="3200" b="1" dirty="0">
                <a:solidFill>
                  <a:srgbClr val="0000FF"/>
                </a:solidFill>
                <a:ea typeface="华文仿宋" panose="02010600040101010101" pitchFamily="2" charset="-122"/>
              </a:rPr>
              <a:t>反向</a:t>
            </a:r>
            <a:r>
              <a:rPr lang="zh-CN" altLang="en-US" sz="2800" b="1" dirty="0">
                <a:solidFill>
                  <a:srgbClr val="FF5050"/>
                </a:solidFill>
                <a:ea typeface="华文仿宋" panose="02010600040101010101" pitchFamily="2" charset="-122"/>
              </a:rPr>
              <a:t>关系！</a:t>
            </a:r>
            <a:endParaRPr lang="zh-CN" altLang="en-US" sz="2800" b="1" dirty="0">
              <a:solidFill>
                <a:srgbClr val="FF5050"/>
              </a:solidFill>
              <a:ea typeface="华文仿宋" panose="02010600040101010101" pitchFamily="2" charset="-122"/>
            </a:endParaRPr>
          </a:p>
        </p:txBody>
      </p:sp>
      <p:cxnSp>
        <p:nvCxnSpPr>
          <p:cNvPr id="18" name="直接连接符 17"/>
          <p:cNvCxnSpPr/>
          <p:nvPr/>
        </p:nvCxnSpPr>
        <p:spPr>
          <a:xfrm>
            <a:off x="2423592" y="4581128"/>
            <a:ext cx="576064" cy="0"/>
          </a:xfrm>
          <a:prstGeom prst="line">
            <a:avLst/>
          </a:prstGeom>
          <a:ln>
            <a:prstDash val="sysDash"/>
          </a:ln>
        </p:spPr>
        <p:style>
          <a:lnRef idx="2">
            <a:schemeClr val="accent6"/>
          </a:lnRef>
          <a:fillRef idx="0">
            <a:schemeClr val="accent6"/>
          </a:fillRef>
          <a:effectRef idx="1">
            <a:schemeClr val="accent6"/>
          </a:effectRef>
          <a:fontRef idx="minor">
            <a:schemeClr val="tx1"/>
          </a:fontRef>
        </p:style>
      </p:cxnSp>
      <p:cxnSp>
        <p:nvCxnSpPr>
          <p:cNvPr id="20" name="直接连接符 19"/>
          <p:cNvCxnSpPr/>
          <p:nvPr/>
        </p:nvCxnSpPr>
        <p:spPr>
          <a:xfrm>
            <a:off x="2999656" y="4581128"/>
            <a:ext cx="0" cy="1296144"/>
          </a:xfrm>
          <a:prstGeom prst="line">
            <a:avLst/>
          </a:prstGeom>
          <a:ln>
            <a:prstDash val="sysDash"/>
          </a:ln>
        </p:spPr>
        <p:style>
          <a:lnRef idx="2">
            <a:schemeClr val="accent6"/>
          </a:lnRef>
          <a:fillRef idx="0">
            <a:schemeClr val="accent6"/>
          </a:fillRef>
          <a:effectRef idx="1">
            <a:schemeClr val="accent6"/>
          </a:effectRef>
          <a:fontRef idx="minor">
            <a:schemeClr val="tx1"/>
          </a:fontRef>
        </p:style>
      </p:cxnSp>
      <p:cxnSp>
        <p:nvCxnSpPr>
          <p:cNvPr id="22" name="直接连接符 21"/>
          <p:cNvCxnSpPr/>
          <p:nvPr/>
        </p:nvCxnSpPr>
        <p:spPr>
          <a:xfrm>
            <a:off x="2423592" y="5157192"/>
            <a:ext cx="1152128" cy="0"/>
          </a:xfrm>
          <a:prstGeom prst="line">
            <a:avLst/>
          </a:prstGeom>
          <a:ln>
            <a:prstDash val="sysDash"/>
          </a:ln>
        </p:spPr>
        <p:style>
          <a:lnRef idx="2">
            <a:schemeClr val="accent6"/>
          </a:lnRef>
          <a:fillRef idx="0">
            <a:schemeClr val="accent6"/>
          </a:fillRef>
          <a:effectRef idx="1">
            <a:schemeClr val="accent6"/>
          </a:effectRef>
          <a:fontRef idx="minor">
            <a:schemeClr val="tx1"/>
          </a:fontRef>
        </p:style>
      </p:cxnSp>
      <p:cxnSp>
        <p:nvCxnSpPr>
          <p:cNvPr id="24" name="直接连接符 23"/>
          <p:cNvCxnSpPr/>
          <p:nvPr/>
        </p:nvCxnSpPr>
        <p:spPr>
          <a:xfrm>
            <a:off x="3575720" y="5157192"/>
            <a:ext cx="0" cy="720080"/>
          </a:xfrm>
          <a:prstGeom prst="line">
            <a:avLst/>
          </a:prstGeom>
          <a:ln>
            <a:prstDash val="sysDash"/>
          </a:ln>
        </p:spPr>
        <p:style>
          <a:lnRef idx="2">
            <a:schemeClr val="accent6"/>
          </a:lnRef>
          <a:fillRef idx="0">
            <a:schemeClr val="accent6"/>
          </a:fillRef>
          <a:effectRef idx="1">
            <a:schemeClr val="accent6"/>
          </a:effectRef>
          <a:fontRef idx="minor">
            <a:schemeClr val="tx1"/>
          </a:fontRef>
        </p:style>
      </p:cxnSp>
      <p:sp>
        <p:nvSpPr>
          <p:cNvPr id="25" name="Rectangle 11"/>
          <p:cNvSpPr>
            <a:spLocks noChangeArrowheads="1"/>
          </p:cNvSpPr>
          <p:nvPr/>
        </p:nvSpPr>
        <p:spPr bwMode="auto">
          <a:xfrm>
            <a:off x="1991544" y="4437112"/>
            <a:ext cx="72008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sz="2000" b="1" dirty="0"/>
              <a:t>P1</a:t>
            </a:r>
            <a:endParaRPr lang="en-US" altLang="zh-CN" sz="2000" b="1" dirty="0"/>
          </a:p>
        </p:txBody>
      </p:sp>
      <p:sp>
        <p:nvSpPr>
          <p:cNvPr id="26" name="Rectangle 11"/>
          <p:cNvSpPr>
            <a:spLocks noChangeArrowheads="1"/>
          </p:cNvSpPr>
          <p:nvPr/>
        </p:nvSpPr>
        <p:spPr bwMode="auto">
          <a:xfrm>
            <a:off x="1919536" y="4973106"/>
            <a:ext cx="72008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sz="2000" b="1" dirty="0"/>
              <a:t>P2</a:t>
            </a:r>
            <a:endParaRPr lang="en-US" altLang="zh-CN" sz="2000" b="1" dirty="0"/>
          </a:p>
        </p:txBody>
      </p:sp>
      <p:sp>
        <p:nvSpPr>
          <p:cNvPr id="27" name="Rectangle 11"/>
          <p:cNvSpPr>
            <a:spLocks noChangeArrowheads="1"/>
          </p:cNvSpPr>
          <p:nvPr/>
        </p:nvSpPr>
        <p:spPr bwMode="auto">
          <a:xfrm>
            <a:off x="2639616" y="5949280"/>
            <a:ext cx="72008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sz="2000" b="1" dirty="0"/>
              <a:t>Q1</a:t>
            </a:r>
            <a:endParaRPr lang="en-US" altLang="zh-CN" sz="2000" b="1" dirty="0"/>
          </a:p>
        </p:txBody>
      </p:sp>
      <p:sp>
        <p:nvSpPr>
          <p:cNvPr id="28" name="Rectangle 11"/>
          <p:cNvSpPr>
            <a:spLocks noChangeArrowheads="1"/>
          </p:cNvSpPr>
          <p:nvPr/>
        </p:nvSpPr>
        <p:spPr bwMode="auto">
          <a:xfrm>
            <a:off x="3297411" y="5957664"/>
            <a:ext cx="72008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sz="2000" b="1" dirty="0"/>
              <a:t>Q2</a:t>
            </a:r>
            <a:endParaRPr lang="en-US" altLang="zh-CN"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23"/>
                                        </p:tgtEl>
                                        <p:attrNameLst>
                                          <p:attrName>style.visibility</p:attrName>
                                        </p:attrNameLst>
                                      </p:cBhvr>
                                      <p:to>
                                        <p:strVal val="visible"/>
                                      </p:to>
                                    </p:set>
                                    <p:animEffect transition="in" filter="box(in)">
                                      <p:cBhvr>
                                        <p:cTn id="7" dur="500"/>
                                        <p:tgtEl>
                                          <p:spTgt spid="3072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0724"/>
                                        </p:tgtEl>
                                        <p:attrNameLst>
                                          <p:attrName>style.visibility</p:attrName>
                                        </p:attrNameLst>
                                      </p:cBhvr>
                                      <p:to>
                                        <p:strVal val="visible"/>
                                      </p:to>
                                    </p:set>
                                    <p:animEffect transition="in" filter="checkerboard(across)">
                                      <p:cBhvr>
                                        <p:cTn id="12" dur="500"/>
                                        <p:tgtEl>
                                          <p:spTgt spid="3072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0725"/>
                                        </p:tgtEl>
                                        <p:attrNameLst>
                                          <p:attrName>style.visibility</p:attrName>
                                        </p:attrNameLst>
                                      </p:cBhvr>
                                      <p:to>
                                        <p:strVal val="visible"/>
                                      </p:to>
                                    </p:set>
                                    <p:animEffect transition="in" filter="blinds(horizontal)">
                                      <p:cBhvr>
                                        <p:cTn id="17" dur="500"/>
                                        <p:tgtEl>
                                          <p:spTgt spid="30725"/>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0726"/>
                                        </p:tgtEl>
                                        <p:attrNameLst>
                                          <p:attrName>style.visibility</p:attrName>
                                        </p:attrNameLst>
                                      </p:cBhvr>
                                      <p:to>
                                        <p:strVal val="visible"/>
                                      </p:to>
                                    </p:set>
                                    <p:animEffect transition="in" filter="checkerboard(across)">
                                      <p:cBhvr>
                                        <p:cTn id="22" dur="500"/>
                                        <p:tgtEl>
                                          <p:spTgt spid="30726"/>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0722"/>
                                        </p:tgtEl>
                                        <p:attrNameLst>
                                          <p:attrName>style.visibility</p:attrName>
                                        </p:attrNameLst>
                                      </p:cBhvr>
                                      <p:to>
                                        <p:strVal val="visible"/>
                                      </p:to>
                                    </p:set>
                                    <p:animEffect transition="in" filter="diamond(in)">
                                      <p:cBhvr>
                                        <p:cTn id="27" dur="2000"/>
                                        <p:tgtEl>
                                          <p:spTgt spid="30722"/>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nodeType="clickEffect">
                                  <p:stCondLst>
                                    <p:cond delay="0"/>
                                  </p:stCondLst>
                                  <p:childTnLst>
                                    <p:set>
                                      <p:cBhvr>
                                        <p:cTn id="31" dur="1" fill="hold">
                                          <p:stCondLst>
                                            <p:cond delay="0"/>
                                          </p:stCondLst>
                                        </p:cTn>
                                        <p:tgtEl>
                                          <p:spTgt spid="2"/>
                                        </p:tgtEl>
                                        <p:attrNameLst>
                                          <p:attrName>style.visibility</p:attrName>
                                        </p:attrNameLst>
                                      </p:cBhvr>
                                      <p:to>
                                        <p:strVal val="visible"/>
                                      </p:to>
                                    </p:set>
                                    <p:anim calcmode="lin" valueType="num">
                                      <p:cBhvr additive="base">
                                        <p:cTn id="32" dur="500" fill="hold"/>
                                        <p:tgtEl>
                                          <p:spTgt spid="2"/>
                                        </p:tgtEl>
                                        <p:attrNameLst>
                                          <p:attrName>ppt_x</p:attrName>
                                        </p:attrNameLst>
                                      </p:cBhvr>
                                      <p:tavLst>
                                        <p:tav tm="0">
                                          <p:val>
                                            <p:strVal val="0-#ppt_w/2"/>
                                          </p:val>
                                        </p:tav>
                                        <p:tav tm="100000">
                                          <p:val>
                                            <p:strVal val="#ppt_x"/>
                                          </p:val>
                                        </p:tav>
                                      </p:tavLst>
                                    </p:anim>
                                    <p:anim calcmode="lin" valueType="num">
                                      <p:cBhvr additive="base">
                                        <p:cTn id="33"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30730"/>
                                        </p:tgtEl>
                                        <p:attrNameLst>
                                          <p:attrName>style.visibility</p:attrName>
                                        </p:attrNameLst>
                                      </p:cBhvr>
                                      <p:to>
                                        <p:strVal val="visible"/>
                                      </p:to>
                                    </p:set>
                                    <p:anim calcmode="lin" valueType="num">
                                      <p:cBhvr additive="base">
                                        <p:cTn id="38" dur="500" fill="hold"/>
                                        <p:tgtEl>
                                          <p:spTgt spid="30730"/>
                                        </p:tgtEl>
                                        <p:attrNameLst>
                                          <p:attrName>ppt_x</p:attrName>
                                        </p:attrNameLst>
                                      </p:cBhvr>
                                      <p:tavLst>
                                        <p:tav tm="0">
                                          <p:val>
                                            <p:strVal val="0-#ppt_w/2"/>
                                          </p:val>
                                        </p:tav>
                                        <p:tav tm="100000">
                                          <p:val>
                                            <p:strVal val="#ppt_x"/>
                                          </p:val>
                                        </p:tav>
                                      </p:tavLst>
                                    </p:anim>
                                    <p:anim calcmode="lin" valueType="num">
                                      <p:cBhvr additive="base">
                                        <p:cTn id="39" dur="500" fill="hold"/>
                                        <p:tgtEl>
                                          <p:spTgt spid="30730"/>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8" fill="hold" grpId="0" nodeType="clickEffect">
                                  <p:stCondLst>
                                    <p:cond delay="0"/>
                                  </p:stCondLst>
                                  <p:childTnLst>
                                    <p:set>
                                      <p:cBhvr>
                                        <p:cTn id="43" dur="1" fill="hold">
                                          <p:stCondLst>
                                            <p:cond delay="0"/>
                                          </p:stCondLst>
                                        </p:cTn>
                                        <p:tgtEl>
                                          <p:spTgt spid="30731"/>
                                        </p:tgtEl>
                                        <p:attrNameLst>
                                          <p:attrName>style.visibility</p:attrName>
                                        </p:attrNameLst>
                                      </p:cBhvr>
                                      <p:to>
                                        <p:strVal val="visible"/>
                                      </p:to>
                                    </p:set>
                                    <p:anim calcmode="lin" valueType="num">
                                      <p:cBhvr additive="base">
                                        <p:cTn id="44" dur="500" fill="hold"/>
                                        <p:tgtEl>
                                          <p:spTgt spid="30731"/>
                                        </p:tgtEl>
                                        <p:attrNameLst>
                                          <p:attrName>ppt_x</p:attrName>
                                        </p:attrNameLst>
                                      </p:cBhvr>
                                      <p:tavLst>
                                        <p:tav tm="0">
                                          <p:val>
                                            <p:strVal val="0-#ppt_w/2"/>
                                          </p:val>
                                        </p:tav>
                                        <p:tav tm="100000">
                                          <p:val>
                                            <p:strVal val="#ppt_x"/>
                                          </p:val>
                                        </p:tav>
                                      </p:tavLst>
                                    </p:anim>
                                    <p:anim calcmode="lin" valueType="num">
                                      <p:cBhvr additive="base">
                                        <p:cTn id="45" dur="500" fill="hold"/>
                                        <p:tgtEl>
                                          <p:spTgt spid="30731"/>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8" fill="hold" grpId="0" nodeType="clickEffect">
                                  <p:stCondLst>
                                    <p:cond delay="0"/>
                                  </p:stCondLst>
                                  <p:childTnLst>
                                    <p:set>
                                      <p:cBhvr>
                                        <p:cTn id="49" dur="1" fill="hold">
                                          <p:stCondLst>
                                            <p:cond delay="0"/>
                                          </p:stCondLst>
                                        </p:cTn>
                                        <p:tgtEl>
                                          <p:spTgt spid="30732"/>
                                        </p:tgtEl>
                                        <p:attrNameLst>
                                          <p:attrName>style.visibility</p:attrName>
                                        </p:attrNameLst>
                                      </p:cBhvr>
                                      <p:to>
                                        <p:strVal val="visible"/>
                                      </p:to>
                                    </p:set>
                                    <p:anim calcmode="lin" valueType="num">
                                      <p:cBhvr additive="base">
                                        <p:cTn id="50" dur="500" fill="hold"/>
                                        <p:tgtEl>
                                          <p:spTgt spid="30732"/>
                                        </p:tgtEl>
                                        <p:attrNameLst>
                                          <p:attrName>ppt_x</p:attrName>
                                        </p:attrNameLst>
                                      </p:cBhvr>
                                      <p:tavLst>
                                        <p:tav tm="0">
                                          <p:val>
                                            <p:strVal val="0-#ppt_w/2"/>
                                          </p:val>
                                        </p:tav>
                                        <p:tav tm="100000">
                                          <p:val>
                                            <p:strVal val="#ppt_x"/>
                                          </p:val>
                                        </p:tav>
                                      </p:tavLst>
                                    </p:anim>
                                    <p:anim calcmode="lin" valueType="num">
                                      <p:cBhvr additive="base">
                                        <p:cTn id="51" dur="500" fill="hold"/>
                                        <p:tgtEl>
                                          <p:spTgt spid="30732"/>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8" fill="hold" grpId="0" nodeType="clickEffect">
                                  <p:stCondLst>
                                    <p:cond delay="0"/>
                                  </p:stCondLst>
                                  <p:childTnLst>
                                    <p:set>
                                      <p:cBhvr>
                                        <p:cTn id="55" dur="1" fill="hold">
                                          <p:stCondLst>
                                            <p:cond delay="0"/>
                                          </p:stCondLst>
                                        </p:cTn>
                                        <p:tgtEl>
                                          <p:spTgt spid="30733"/>
                                        </p:tgtEl>
                                        <p:attrNameLst>
                                          <p:attrName>style.visibility</p:attrName>
                                        </p:attrNameLst>
                                      </p:cBhvr>
                                      <p:to>
                                        <p:strVal val="visible"/>
                                      </p:to>
                                    </p:set>
                                    <p:anim calcmode="lin" valueType="num">
                                      <p:cBhvr additive="base">
                                        <p:cTn id="56" dur="500" fill="hold"/>
                                        <p:tgtEl>
                                          <p:spTgt spid="30733"/>
                                        </p:tgtEl>
                                        <p:attrNameLst>
                                          <p:attrName>ppt_x</p:attrName>
                                        </p:attrNameLst>
                                      </p:cBhvr>
                                      <p:tavLst>
                                        <p:tav tm="0">
                                          <p:val>
                                            <p:strVal val="0-#ppt_w/2"/>
                                          </p:val>
                                        </p:tav>
                                        <p:tav tm="100000">
                                          <p:val>
                                            <p:strVal val="#ppt_x"/>
                                          </p:val>
                                        </p:tav>
                                      </p:tavLst>
                                    </p:anim>
                                    <p:anim calcmode="lin" valueType="num">
                                      <p:cBhvr additive="base">
                                        <p:cTn id="57" dur="500" fill="hold"/>
                                        <p:tgtEl>
                                          <p:spTgt spid="30733"/>
                                        </p:tgtEl>
                                        <p:attrNameLst>
                                          <p:attrName>ppt_y</p:attrName>
                                        </p:attrNameLst>
                                      </p:cBhvr>
                                      <p:tavLst>
                                        <p:tav tm="0">
                                          <p:val>
                                            <p:strVal val="#ppt_y"/>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8" fill="hold" grpId="0" nodeType="clickEffect">
                                  <p:stCondLst>
                                    <p:cond delay="0"/>
                                  </p:stCondLst>
                                  <p:childTnLst>
                                    <p:set>
                                      <p:cBhvr>
                                        <p:cTn id="61" dur="1" fill="hold">
                                          <p:stCondLst>
                                            <p:cond delay="0"/>
                                          </p:stCondLst>
                                        </p:cTn>
                                        <p:tgtEl>
                                          <p:spTgt spid="30734"/>
                                        </p:tgtEl>
                                        <p:attrNameLst>
                                          <p:attrName>style.visibility</p:attrName>
                                        </p:attrNameLst>
                                      </p:cBhvr>
                                      <p:to>
                                        <p:strVal val="visible"/>
                                      </p:to>
                                    </p:set>
                                    <p:anim calcmode="lin" valueType="num">
                                      <p:cBhvr additive="base">
                                        <p:cTn id="62" dur="500" fill="hold"/>
                                        <p:tgtEl>
                                          <p:spTgt spid="30734"/>
                                        </p:tgtEl>
                                        <p:attrNameLst>
                                          <p:attrName>ppt_x</p:attrName>
                                        </p:attrNameLst>
                                      </p:cBhvr>
                                      <p:tavLst>
                                        <p:tav tm="0">
                                          <p:val>
                                            <p:strVal val="0-#ppt_w/2"/>
                                          </p:val>
                                        </p:tav>
                                        <p:tav tm="100000">
                                          <p:val>
                                            <p:strVal val="#ppt_x"/>
                                          </p:val>
                                        </p:tav>
                                      </p:tavLst>
                                    </p:anim>
                                    <p:anim calcmode="lin" valueType="num">
                                      <p:cBhvr additive="base">
                                        <p:cTn id="63" dur="500" fill="hold"/>
                                        <p:tgtEl>
                                          <p:spTgt spid="30734"/>
                                        </p:tgtEl>
                                        <p:attrNameLst>
                                          <p:attrName>ppt_y</p:attrName>
                                        </p:attrNameLst>
                                      </p:cBhvr>
                                      <p:tavLst>
                                        <p:tav tm="0">
                                          <p:val>
                                            <p:strVal val="#ppt_y"/>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5" presetClass="entr" presetSubtype="10" fill="hold" grpId="0" nodeType="clickEffect">
                                  <p:stCondLst>
                                    <p:cond delay="0"/>
                                  </p:stCondLst>
                                  <p:childTnLst>
                                    <p:set>
                                      <p:cBhvr>
                                        <p:cTn id="67" dur="1" fill="hold">
                                          <p:stCondLst>
                                            <p:cond delay="0"/>
                                          </p:stCondLst>
                                        </p:cTn>
                                        <p:tgtEl>
                                          <p:spTgt spid="30735"/>
                                        </p:tgtEl>
                                        <p:attrNameLst>
                                          <p:attrName>style.visibility</p:attrName>
                                        </p:attrNameLst>
                                      </p:cBhvr>
                                      <p:to>
                                        <p:strVal val="visible"/>
                                      </p:to>
                                    </p:set>
                                    <p:animEffect transition="in" filter="checkerboard(across)">
                                      <p:cBhvr>
                                        <p:cTn id="68" dur="500"/>
                                        <p:tgtEl>
                                          <p:spTgt spid="30735"/>
                                        </p:tgtEl>
                                      </p:cBhvr>
                                    </p:animEffect>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0736"/>
                                        </p:tgtEl>
                                        <p:attrNameLst>
                                          <p:attrName>style.visibility</p:attrName>
                                        </p:attrNameLst>
                                      </p:cBhvr>
                                      <p:to>
                                        <p:strVal val="visible"/>
                                      </p:to>
                                    </p:set>
                                    <p:anim calcmode="lin" valueType="num">
                                      <p:cBhvr additive="base">
                                        <p:cTn id="73" dur="500" fill="hold"/>
                                        <p:tgtEl>
                                          <p:spTgt spid="30736"/>
                                        </p:tgtEl>
                                        <p:attrNameLst>
                                          <p:attrName>ppt_x</p:attrName>
                                        </p:attrNameLst>
                                      </p:cBhvr>
                                      <p:tavLst>
                                        <p:tav tm="0">
                                          <p:val>
                                            <p:strVal val="0-#ppt_w/2"/>
                                          </p:val>
                                        </p:tav>
                                        <p:tav tm="100000">
                                          <p:val>
                                            <p:strVal val="#ppt_x"/>
                                          </p:val>
                                        </p:tav>
                                      </p:tavLst>
                                    </p:anim>
                                    <p:anim calcmode="lin" valueType="num">
                                      <p:cBhvr additive="base">
                                        <p:cTn id="74" dur="500" fill="hold"/>
                                        <p:tgtEl>
                                          <p:spTgt spid="30736"/>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25"/>
                                        </p:tgtEl>
                                        <p:attrNameLst>
                                          <p:attrName>style.visibility</p:attrName>
                                        </p:attrNameLst>
                                      </p:cBhvr>
                                      <p:to>
                                        <p:strVal val="visible"/>
                                      </p:to>
                                    </p:set>
                                    <p:anim calcmode="lin" valueType="num">
                                      <p:cBhvr additive="base">
                                        <p:cTn id="79" dur="500" fill="hold"/>
                                        <p:tgtEl>
                                          <p:spTgt spid="25"/>
                                        </p:tgtEl>
                                        <p:attrNameLst>
                                          <p:attrName>ppt_x</p:attrName>
                                        </p:attrNameLst>
                                      </p:cBhvr>
                                      <p:tavLst>
                                        <p:tav tm="0">
                                          <p:val>
                                            <p:strVal val="0-#ppt_w/2"/>
                                          </p:val>
                                        </p:tav>
                                        <p:tav tm="100000">
                                          <p:val>
                                            <p:strVal val="#ppt_x"/>
                                          </p:val>
                                        </p:tav>
                                      </p:tavLst>
                                    </p:anim>
                                    <p:anim calcmode="lin" valueType="num">
                                      <p:cBhvr additive="base">
                                        <p:cTn id="80" dur="500" fill="hold"/>
                                        <p:tgtEl>
                                          <p:spTgt spid="25"/>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26"/>
                                        </p:tgtEl>
                                        <p:attrNameLst>
                                          <p:attrName>style.visibility</p:attrName>
                                        </p:attrNameLst>
                                      </p:cBhvr>
                                      <p:to>
                                        <p:strVal val="visible"/>
                                      </p:to>
                                    </p:set>
                                    <p:anim calcmode="lin" valueType="num">
                                      <p:cBhvr additive="base">
                                        <p:cTn id="85" dur="500" fill="hold"/>
                                        <p:tgtEl>
                                          <p:spTgt spid="26"/>
                                        </p:tgtEl>
                                        <p:attrNameLst>
                                          <p:attrName>ppt_x</p:attrName>
                                        </p:attrNameLst>
                                      </p:cBhvr>
                                      <p:tavLst>
                                        <p:tav tm="0">
                                          <p:val>
                                            <p:strVal val="0-#ppt_w/2"/>
                                          </p:val>
                                        </p:tav>
                                        <p:tav tm="100000">
                                          <p:val>
                                            <p:strVal val="#ppt_x"/>
                                          </p:val>
                                        </p:tav>
                                      </p:tavLst>
                                    </p:anim>
                                    <p:anim calcmode="lin" valueType="num">
                                      <p:cBhvr additive="base">
                                        <p:cTn id="86" dur="500" fill="hold"/>
                                        <p:tgtEl>
                                          <p:spTgt spid="26"/>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27"/>
                                        </p:tgtEl>
                                        <p:attrNameLst>
                                          <p:attrName>style.visibility</p:attrName>
                                        </p:attrNameLst>
                                      </p:cBhvr>
                                      <p:to>
                                        <p:strVal val="visible"/>
                                      </p:to>
                                    </p:set>
                                    <p:anim calcmode="lin" valueType="num">
                                      <p:cBhvr additive="base">
                                        <p:cTn id="91" dur="500" fill="hold"/>
                                        <p:tgtEl>
                                          <p:spTgt spid="27"/>
                                        </p:tgtEl>
                                        <p:attrNameLst>
                                          <p:attrName>ppt_x</p:attrName>
                                        </p:attrNameLst>
                                      </p:cBhvr>
                                      <p:tavLst>
                                        <p:tav tm="0">
                                          <p:val>
                                            <p:strVal val="0-#ppt_w/2"/>
                                          </p:val>
                                        </p:tav>
                                        <p:tav tm="100000">
                                          <p:val>
                                            <p:strVal val="#ppt_x"/>
                                          </p:val>
                                        </p:tav>
                                      </p:tavLst>
                                    </p:anim>
                                    <p:anim calcmode="lin" valueType="num">
                                      <p:cBhvr additive="base">
                                        <p:cTn id="92" dur="500" fill="hold"/>
                                        <p:tgtEl>
                                          <p:spTgt spid="27"/>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28"/>
                                        </p:tgtEl>
                                        <p:attrNameLst>
                                          <p:attrName>style.visibility</p:attrName>
                                        </p:attrNameLst>
                                      </p:cBhvr>
                                      <p:to>
                                        <p:strVal val="visible"/>
                                      </p:to>
                                    </p:set>
                                    <p:anim calcmode="lin" valueType="num">
                                      <p:cBhvr additive="base">
                                        <p:cTn id="97" dur="500" fill="hold"/>
                                        <p:tgtEl>
                                          <p:spTgt spid="28"/>
                                        </p:tgtEl>
                                        <p:attrNameLst>
                                          <p:attrName>ppt_x</p:attrName>
                                        </p:attrNameLst>
                                      </p:cBhvr>
                                      <p:tavLst>
                                        <p:tav tm="0">
                                          <p:val>
                                            <p:strVal val="0-#ppt_w/2"/>
                                          </p:val>
                                        </p:tav>
                                        <p:tav tm="100000">
                                          <p:val>
                                            <p:strVal val="#ppt_x"/>
                                          </p:val>
                                        </p:tav>
                                      </p:tavLst>
                                    </p:anim>
                                    <p:anim calcmode="lin" valueType="num">
                                      <p:cBhvr additive="base">
                                        <p:cTn id="98" dur="500" fill="hold"/>
                                        <p:tgtEl>
                                          <p:spTgt spid="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bldLvl="0" animBg="1"/>
      <p:bldP spid="30723" grpId="0" autoUpdateAnimBg="0"/>
      <p:bldP spid="30724" grpId="0" bldLvl="0" animBg="1" autoUpdateAnimBg="0"/>
      <p:bldP spid="30725" grpId="0" autoUpdateAnimBg="0"/>
      <p:bldP spid="30726" grpId="0" bldLvl="0" animBg="1" autoUpdateAnimBg="0"/>
      <p:bldP spid="30730" grpId="0" autoUpdateAnimBg="0"/>
      <p:bldP spid="30731" grpId="0" autoUpdateAnimBg="0"/>
      <p:bldP spid="30732" grpId="0" autoUpdateAnimBg="0"/>
      <p:bldP spid="30733" grpId="0" bldLvl="0" animBg="1"/>
      <p:bldP spid="30734" grpId="0" autoUpdateAnimBg="0"/>
      <p:bldP spid="30735" grpId="0" bldLvl="0" animBg="1" autoUpdateAnimBg="0"/>
      <p:bldP spid="30736" grpId="0" bldLvl="0" animBg="1" autoUpdateAnimBg="0"/>
      <p:bldP spid="25" grpId="0" autoUpdateAnimBg="0"/>
      <p:bldP spid="26" grpId="0" autoUpdateAnimBg="0"/>
      <p:bldP spid="27" grpId="0" autoUpdateAnimBg="0"/>
      <p:bldP spid="28"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xfrm>
            <a:off x="1992313" y="980653"/>
            <a:ext cx="4191000" cy="609600"/>
          </a:xfrm>
          <a:noFill/>
        </p:spPr>
        <p:txBody>
          <a:bodyPr/>
          <a:lstStyle/>
          <a:p>
            <a:pPr eaLnBrk="1" hangingPunct="1">
              <a:buClr>
                <a:schemeClr val="tx2"/>
              </a:buClr>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3</a:t>
            </a:r>
            <a:r>
              <a:rPr lang="zh-CN" altLang="en-US" sz="2800" b="1">
                <a:latin typeface="华文仿宋" panose="02010600040101010101" pitchFamily="2" charset="-122"/>
                <a:ea typeface="华文仿宋" panose="02010600040101010101" pitchFamily="2" charset="-122"/>
              </a:rPr>
              <a:t>、线性需求函数</a:t>
            </a:r>
            <a:endParaRPr lang="zh-CN" altLang="en-US" sz="2800" b="1">
              <a:latin typeface="华文仿宋" panose="02010600040101010101" pitchFamily="2" charset="-122"/>
              <a:ea typeface="华文仿宋" panose="02010600040101010101" pitchFamily="2" charset="-122"/>
            </a:endParaRPr>
          </a:p>
        </p:txBody>
      </p:sp>
      <p:sp>
        <p:nvSpPr>
          <p:cNvPr id="31747" name="Rectangle 3"/>
          <p:cNvSpPr>
            <a:spLocks noChangeArrowheads="1"/>
          </p:cNvSpPr>
          <p:nvPr/>
        </p:nvSpPr>
        <p:spPr bwMode="auto">
          <a:xfrm>
            <a:off x="2208213" y="1628353"/>
            <a:ext cx="2209800" cy="457200"/>
          </a:xfrm>
          <a:prstGeom prst="rect">
            <a:avLst/>
          </a:prstGeom>
          <a:gradFill rotWithShape="1">
            <a:gsLst>
              <a:gs pos="0">
                <a:srgbClr val="FFFF00"/>
              </a:gs>
              <a:gs pos="100000">
                <a:schemeClr val="bg1"/>
              </a:gs>
            </a:gsLst>
            <a:lin ang="5400000" scaled="1"/>
          </a:gradFill>
          <a:ln w="9525">
            <a:solidFill>
              <a:srgbClr val="008000"/>
            </a:solidFill>
            <a:miter lim="800000"/>
          </a:ln>
        </p:spPr>
        <p:txBody>
          <a:bodyPr/>
          <a:lstStyle/>
          <a:p>
            <a:pPr marL="342900" indent="-342900">
              <a:lnSpc>
                <a:spcPct val="90000"/>
              </a:lnSpc>
              <a:spcBef>
                <a:spcPct val="20000"/>
              </a:spcBef>
              <a:buSzPct val="85000"/>
            </a:pPr>
            <a:r>
              <a:rPr lang="en-US" altLang="zh-CN" sz="2800" b="1">
                <a:solidFill>
                  <a:srgbClr val="FF5050"/>
                </a:solidFill>
                <a:latin typeface="Arial" panose="020B0604020202020204" pitchFamily="34" charset="0"/>
              </a:rPr>
              <a:t>Q </a:t>
            </a:r>
            <a:r>
              <a:rPr lang="en-US" altLang="zh-CN" sz="2800" b="1" baseline="30000">
                <a:solidFill>
                  <a:srgbClr val="FF5050"/>
                </a:solidFill>
                <a:latin typeface="Arial" panose="020B0604020202020204" pitchFamily="34" charset="0"/>
              </a:rPr>
              <a:t>d </a:t>
            </a:r>
            <a:r>
              <a:rPr lang="en-US" altLang="zh-CN" sz="2800" b="1">
                <a:solidFill>
                  <a:srgbClr val="FF5050"/>
                </a:solidFill>
                <a:latin typeface="Arial" panose="020B0604020202020204" pitchFamily="34" charset="0"/>
              </a:rPr>
              <a:t> = </a:t>
            </a:r>
            <a:r>
              <a:rPr lang="en-US" altLang="zh-CN" sz="2800" b="1">
                <a:solidFill>
                  <a:srgbClr val="FF5050"/>
                </a:solidFill>
                <a:latin typeface="Arial" panose="020B0604020202020204" pitchFamily="34" charset="0"/>
                <a:sym typeface="Symbol" panose="05050102010706020507" pitchFamily="18" charset="2"/>
              </a:rPr>
              <a:t> - P</a:t>
            </a:r>
            <a:endParaRPr lang="en-US" altLang="zh-CN" sz="2800" b="1">
              <a:solidFill>
                <a:srgbClr val="FF5050"/>
              </a:solidFill>
              <a:latin typeface="Arial" panose="020B0604020202020204" pitchFamily="34" charset="0"/>
            </a:endParaRPr>
          </a:p>
        </p:txBody>
      </p:sp>
      <p:sp>
        <p:nvSpPr>
          <p:cNvPr id="31748" name="Rectangle 4"/>
          <p:cNvSpPr>
            <a:spLocks noChangeArrowheads="1"/>
          </p:cNvSpPr>
          <p:nvPr/>
        </p:nvSpPr>
        <p:spPr bwMode="auto">
          <a:xfrm>
            <a:off x="4440238" y="1555328"/>
            <a:ext cx="5976937"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SzPct val="85000"/>
            </a:pPr>
            <a:r>
              <a:rPr lang="en-US" altLang="zh-CN" sz="2800" b="1" dirty="0">
                <a:latin typeface="华文仿宋" panose="02010600040101010101" pitchFamily="2" charset="-122"/>
                <a:ea typeface="华文仿宋" panose="02010600040101010101" pitchFamily="2" charset="-122"/>
                <a:sym typeface="Symbol" panose="05050102010706020507" pitchFamily="18" charset="2"/>
              </a:rPr>
              <a:t>( </a:t>
            </a:r>
            <a:r>
              <a:rPr lang="zh-CN" altLang="en-US" sz="2800" b="1" dirty="0">
                <a:latin typeface="华文仿宋" panose="02010600040101010101" pitchFamily="2" charset="-122"/>
                <a:ea typeface="华文仿宋" panose="02010600040101010101" pitchFamily="2" charset="-122"/>
                <a:sym typeface="Symbol" panose="05050102010706020507" pitchFamily="18" charset="2"/>
              </a:rPr>
              <a:t>、为常数，且 、</a:t>
            </a:r>
            <a:r>
              <a:rPr lang="en-US" altLang="zh-CN" sz="2800" b="1" dirty="0">
                <a:latin typeface="华文仿宋" panose="02010600040101010101" pitchFamily="2" charset="-122"/>
                <a:ea typeface="华文仿宋" panose="02010600040101010101" pitchFamily="2" charset="-122"/>
                <a:sym typeface="Symbol" panose="05050102010706020507" pitchFamily="18" charset="2"/>
              </a:rPr>
              <a:t>&gt;0)</a:t>
            </a:r>
            <a:endParaRPr lang="en-US" altLang="zh-CN" sz="2800" b="1" dirty="0">
              <a:latin typeface="华文仿宋" panose="02010600040101010101" pitchFamily="2" charset="-122"/>
              <a:ea typeface="华文仿宋" panose="02010600040101010101" pitchFamily="2" charset="-122"/>
              <a:sym typeface="Symbol" panose="05050102010706020507" pitchFamily="18" charset="2"/>
            </a:endParaRPr>
          </a:p>
          <a:p>
            <a:pPr marL="342900" indent="-342900">
              <a:lnSpc>
                <a:spcPct val="90000"/>
              </a:lnSpc>
              <a:spcBef>
                <a:spcPct val="20000"/>
              </a:spcBef>
              <a:buSzPct val="85000"/>
            </a:pPr>
            <a:r>
              <a:rPr lang="en-US" altLang="zh-CN" sz="2800" b="1" dirty="0">
                <a:latin typeface="华文仿宋" panose="02010600040101010101" pitchFamily="2" charset="-122"/>
                <a:ea typeface="华文仿宋" panose="02010600040101010101" pitchFamily="2" charset="-122"/>
                <a:sym typeface="Symbol" panose="05050102010706020507" pitchFamily="18" charset="2"/>
              </a:rPr>
              <a:t>“ –”</a:t>
            </a:r>
            <a:r>
              <a:rPr lang="zh-CN" altLang="en-US" sz="2800" b="1" dirty="0">
                <a:latin typeface="华文仿宋" panose="02010600040101010101" pitchFamily="2" charset="-122"/>
                <a:ea typeface="华文仿宋" panose="02010600040101010101" pitchFamily="2" charset="-122"/>
                <a:sym typeface="Symbol" panose="05050102010706020507" pitchFamily="18" charset="2"/>
              </a:rPr>
              <a:t>表示需求量与价格呈反向关系</a:t>
            </a:r>
            <a:endParaRPr lang="zh-CN" altLang="en-US" sz="2800" b="1" dirty="0">
              <a:latin typeface="华文仿宋" panose="02010600040101010101" pitchFamily="2" charset="-122"/>
              <a:ea typeface="华文仿宋" panose="02010600040101010101" pitchFamily="2" charset="-122"/>
              <a:sym typeface="Symbol" panose="05050102010706020507" pitchFamily="18" charset="2"/>
            </a:endParaRPr>
          </a:p>
        </p:txBody>
      </p:sp>
      <p:sp>
        <p:nvSpPr>
          <p:cNvPr id="31749" name="Rectangle 5"/>
          <p:cNvSpPr>
            <a:spLocks noChangeArrowheads="1"/>
          </p:cNvSpPr>
          <p:nvPr/>
        </p:nvSpPr>
        <p:spPr bwMode="auto">
          <a:xfrm>
            <a:off x="1992313" y="3068216"/>
            <a:ext cx="4175125" cy="3313112"/>
          </a:xfrm>
          <a:prstGeom prst="rect">
            <a:avLst/>
          </a:prstGeom>
          <a:gradFill rotWithShape="1">
            <a:gsLst>
              <a:gs pos="0">
                <a:srgbClr val="FFFF00"/>
              </a:gs>
              <a:gs pos="100000">
                <a:schemeClr val="bg1"/>
              </a:gs>
            </a:gsLst>
            <a:lin ang="5400000" scaled="1"/>
          </a:gradFill>
          <a:ln w="9525">
            <a:solidFill>
              <a:schemeClr val="tx1"/>
            </a:solidFill>
            <a:miter lim="800000"/>
          </a:ln>
        </p:spPr>
        <p:txBody>
          <a:bodyPr wrap="none" anchor="ctr"/>
          <a:lstStyle/>
          <a:p>
            <a:endParaRPr lang="zh-CN" altLang="en-US"/>
          </a:p>
        </p:txBody>
      </p:sp>
      <p:grpSp>
        <p:nvGrpSpPr>
          <p:cNvPr id="2" name="Group 6"/>
          <p:cNvGrpSpPr/>
          <p:nvPr/>
        </p:nvGrpSpPr>
        <p:grpSpPr bwMode="auto">
          <a:xfrm>
            <a:off x="2424113" y="3355553"/>
            <a:ext cx="3167062" cy="2520950"/>
            <a:chOff x="0" y="0"/>
            <a:chExt cx="3600" cy="2928"/>
          </a:xfrm>
        </p:grpSpPr>
        <p:sp>
          <p:nvSpPr>
            <p:cNvPr id="27661" name="Line 7"/>
            <p:cNvSpPr>
              <a:spLocks noChangeShapeType="1"/>
            </p:cNvSpPr>
            <p:nvPr/>
          </p:nvSpPr>
          <p:spPr bwMode="auto">
            <a:xfrm flipV="1">
              <a:off x="0" y="0"/>
              <a:ext cx="0" cy="2928"/>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
          <p:nvSpPr>
            <p:cNvPr id="27662" name="Line 8"/>
            <p:cNvSpPr>
              <a:spLocks noChangeShapeType="1"/>
            </p:cNvSpPr>
            <p:nvPr/>
          </p:nvSpPr>
          <p:spPr bwMode="auto">
            <a:xfrm>
              <a:off x="0" y="2928"/>
              <a:ext cx="3600" cy="0"/>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grpSp>
      <p:sp>
        <p:nvSpPr>
          <p:cNvPr id="31753" name="Rectangle 9"/>
          <p:cNvSpPr>
            <a:spLocks noChangeArrowheads="1"/>
          </p:cNvSpPr>
          <p:nvPr/>
        </p:nvSpPr>
        <p:spPr bwMode="auto">
          <a:xfrm>
            <a:off x="5591175" y="5789191"/>
            <a:ext cx="6858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800">
                <a:latin typeface="Arial" panose="020B0604020202020204" pitchFamily="34" charset="0"/>
              </a:rPr>
              <a:t>Q</a:t>
            </a:r>
            <a:endParaRPr lang="en-US" altLang="zh-CN" sz="2800">
              <a:latin typeface="Arial" panose="020B0604020202020204" pitchFamily="34" charset="0"/>
            </a:endParaRPr>
          </a:p>
        </p:txBody>
      </p:sp>
      <p:sp>
        <p:nvSpPr>
          <p:cNvPr id="31754" name="Rectangle 10"/>
          <p:cNvSpPr>
            <a:spLocks noChangeArrowheads="1"/>
          </p:cNvSpPr>
          <p:nvPr/>
        </p:nvSpPr>
        <p:spPr bwMode="auto">
          <a:xfrm>
            <a:off x="1992313" y="3065041"/>
            <a:ext cx="4318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800" b="1"/>
              <a:t>P</a:t>
            </a:r>
            <a:endParaRPr lang="en-US" altLang="zh-CN" sz="2800" b="1"/>
          </a:p>
        </p:txBody>
      </p:sp>
      <p:sp>
        <p:nvSpPr>
          <p:cNvPr id="31755" name="Rectangle 11"/>
          <p:cNvSpPr>
            <a:spLocks noChangeArrowheads="1"/>
          </p:cNvSpPr>
          <p:nvPr/>
        </p:nvSpPr>
        <p:spPr bwMode="auto">
          <a:xfrm>
            <a:off x="2063750" y="5801891"/>
            <a:ext cx="4318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800" b="1">
                <a:solidFill>
                  <a:schemeClr val="tx2"/>
                </a:solidFill>
              </a:rPr>
              <a:t>0</a:t>
            </a:r>
            <a:endParaRPr lang="en-US" altLang="zh-CN" sz="2800" b="1">
              <a:solidFill>
                <a:schemeClr val="tx2"/>
              </a:solidFill>
            </a:endParaRPr>
          </a:p>
        </p:txBody>
      </p:sp>
      <p:sp>
        <p:nvSpPr>
          <p:cNvPr id="31756" name="Rectangle 12"/>
          <p:cNvSpPr>
            <a:spLocks noChangeArrowheads="1"/>
          </p:cNvSpPr>
          <p:nvPr/>
        </p:nvSpPr>
        <p:spPr bwMode="auto">
          <a:xfrm>
            <a:off x="4689475" y="5212928"/>
            <a:ext cx="6858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800">
                <a:solidFill>
                  <a:srgbClr val="FF5050"/>
                </a:solidFill>
                <a:latin typeface="Arial" panose="020B0604020202020204" pitchFamily="34" charset="0"/>
              </a:rPr>
              <a:t>D</a:t>
            </a:r>
            <a:endParaRPr lang="en-US" altLang="zh-CN" sz="2800" baseline="30000">
              <a:solidFill>
                <a:srgbClr val="FF5050"/>
              </a:solidFill>
              <a:latin typeface="Arial" panose="020B0604020202020204" pitchFamily="34" charset="0"/>
            </a:endParaRPr>
          </a:p>
        </p:txBody>
      </p:sp>
      <p:sp>
        <p:nvSpPr>
          <p:cNvPr id="31757" name="Line 13"/>
          <p:cNvSpPr>
            <a:spLocks noChangeShapeType="1"/>
          </p:cNvSpPr>
          <p:nvPr/>
        </p:nvSpPr>
        <p:spPr bwMode="auto">
          <a:xfrm>
            <a:off x="2619375" y="3758778"/>
            <a:ext cx="2108200" cy="1612900"/>
          </a:xfrm>
          <a:prstGeom prst="line">
            <a:avLst/>
          </a:prstGeom>
          <a:noFill/>
          <a:ln w="31750" cap="sq">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31758" name="Rectangle 14"/>
          <p:cNvSpPr>
            <a:spLocks noChangeArrowheads="1"/>
          </p:cNvSpPr>
          <p:nvPr/>
        </p:nvSpPr>
        <p:spPr bwMode="auto">
          <a:xfrm>
            <a:off x="6672263" y="4436641"/>
            <a:ext cx="2857500" cy="457200"/>
          </a:xfrm>
          <a:prstGeom prst="rect">
            <a:avLst/>
          </a:prstGeom>
          <a:gradFill rotWithShape="1">
            <a:gsLst>
              <a:gs pos="0">
                <a:srgbClr val="FFFF00"/>
              </a:gs>
              <a:gs pos="100000">
                <a:schemeClr val="bg1"/>
              </a:gs>
            </a:gsLst>
            <a:lin ang="5400000" scaled="1"/>
          </a:gradFill>
          <a:ln w="9525">
            <a:solidFill>
              <a:srgbClr val="008000"/>
            </a:solidFill>
            <a:miter lim="800000"/>
          </a:ln>
        </p:spPr>
        <p:txBody>
          <a:bodyPr/>
          <a:lstStyle/>
          <a:p>
            <a:pPr marL="342900" indent="-342900">
              <a:lnSpc>
                <a:spcPct val="90000"/>
              </a:lnSpc>
              <a:spcBef>
                <a:spcPct val="20000"/>
              </a:spcBef>
              <a:buSzPct val="85000"/>
            </a:pPr>
            <a:r>
              <a:rPr lang="zh-CN" altLang="en-US" sz="2800" b="1">
                <a:solidFill>
                  <a:srgbClr val="FF5050"/>
                </a:solidFill>
                <a:latin typeface="华文仿宋" panose="02010600040101010101" pitchFamily="2" charset="-122"/>
                <a:ea typeface="华文仿宋" panose="02010600040101010101" pitchFamily="2" charset="-122"/>
                <a:sym typeface="Symbol" panose="05050102010706020507" pitchFamily="18" charset="2"/>
              </a:rPr>
              <a:t>注：斜率为</a:t>
            </a:r>
            <a:r>
              <a:rPr lang="en-US" altLang="zh-CN" sz="2800" b="1">
                <a:solidFill>
                  <a:srgbClr val="FF5050"/>
                </a:solidFill>
                <a:latin typeface="华文仿宋" panose="02010600040101010101" pitchFamily="2" charset="-122"/>
                <a:ea typeface="华文仿宋" panose="02010600040101010101" pitchFamily="2" charset="-122"/>
                <a:sym typeface="Symbol" panose="05050102010706020507" pitchFamily="18" charset="2"/>
              </a:rPr>
              <a:t>-1/ </a:t>
            </a:r>
            <a:endParaRPr lang="en-US" altLang="zh-CN" sz="2800" b="1">
              <a:solidFill>
                <a:srgbClr val="FF5050"/>
              </a:solidFill>
              <a:latin typeface="华文仿宋" panose="02010600040101010101" pitchFamily="2" charset="-122"/>
              <a:ea typeface="华文仿宋" panose="02010600040101010101" pitchFamily="2" charset="-122"/>
              <a:sym typeface="Symbol" panose="05050102010706020507"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746">
                                            <p:txEl>
                                              <p:pRg st="0" end="0"/>
                                            </p:txEl>
                                          </p:spTgt>
                                        </p:tgtEl>
                                        <p:attrNameLst>
                                          <p:attrName>style.visibility</p:attrName>
                                        </p:attrNameLst>
                                      </p:cBhvr>
                                      <p:to>
                                        <p:strVal val="visible"/>
                                      </p:to>
                                    </p:set>
                                    <p:anim calcmode="lin" valueType="num">
                                      <p:cBhvr additive="base">
                                        <p:cTn id="7" dur="500" fill="hold"/>
                                        <p:tgtEl>
                                          <p:spTgt spid="3174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174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747"/>
                                        </p:tgtEl>
                                        <p:attrNameLst>
                                          <p:attrName>style.visibility</p:attrName>
                                        </p:attrNameLst>
                                      </p:cBhvr>
                                      <p:to>
                                        <p:strVal val="visible"/>
                                      </p:to>
                                    </p:set>
                                    <p:anim calcmode="lin" valueType="num">
                                      <p:cBhvr additive="base">
                                        <p:cTn id="13" dur="500" fill="hold"/>
                                        <p:tgtEl>
                                          <p:spTgt spid="31747"/>
                                        </p:tgtEl>
                                        <p:attrNameLst>
                                          <p:attrName>ppt_x</p:attrName>
                                        </p:attrNameLst>
                                      </p:cBhvr>
                                      <p:tavLst>
                                        <p:tav tm="0">
                                          <p:val>
                                            <p:strVal val="#ppt_x"/>
                                          </p:val>
                                        </p:tav>
                                        <p:tav tm="100000">
                                          <p:val>
                                            <p:strVal val="#ppt_x"/>
                                          </p:val>
                                        </p:tav>
                                      </p:tavLst>
                                    </p:anim>
                                    <p:anim calcmode="lin" valueType="num">
                                      <p:cBhvr additive="base">
                                        <p:cTn id="14" dur="500" fill="hold"/>
                                        <p:tgtEl>
                                          <p:spTgt spid="3174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1748"/>
                                        </p:tgtEl>
                                        <p:attrNameLst>
                                          <p:attrName>style.visibility</p:attrName>
                                        </p:attrNameLst>
                                      </p:cBhvr>
                                      <p:to>
                                        <p:strVal val="visible"/>
                                      </p:to>
                                    </p:set>
                                    <p:anim calcmode="lin" valueType="num">
                                      <p:cBhvr additive="base">
                                        <p:cTn id="19" dur="500" fill="hold"/>
                                        <p:tgtEl>
                                          <p:spTgt spid="31748"/>
                                        </p:tgtEl>
                                        <p:attrNameLst>
                                          <p:attrName>ppt_x</p:attrName>
                                        </p:attrNameLst>
                                      </p:cBhvr>
                                      <p:tavLst>
                                        <p:tav tm="0">
                                          <p:val>
                                            <p:strVal val="1+#ppt_w/2"/>
                                          </p:val>
                                        </p:tav>
                                        <p:tav tm="100000">
                                          <p:val>
                                            <p:strVal val="#ppt_x"/>
                                          </p:val>
                                        </p:tav>
                                      </p:tavLst>
                                    </p:anim>
                                    <p:anim calcmode="lin" valueType="num">
                                      <p:cBhvr additive="base">
                                        <p:cTn id="20" dur="500" fill="hold"/>
                                        <p:tgtEl>
                                          <p:spTgt spid="3174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31749"/>
                                        </p:tgtEl>
                                        <p:attrNameLst>
                                          <p:attrName>style.visibility</p:attrName>
                                        </p:attrNameLst>
                                      </p:cBhvr>
                                      <p:to>
                                        <p:strVal val="visible"/>
                                      </p:to>
                                    </p:set>
                                    <p:animEffect transition="in" filter="diamond(in)">
                                      <p:cBhvr>
                                        <p:cTn id="25" dur="2000"/>
                                        <p:tgtEl>
                                          <p:spTgt spid="31749"/>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nodeType="clickEffect">
                                  <p:stCondLst>
                                    <p:cond delay="0"/>
                                  </p:stCondLst>
                                  <p:childTnLst>
                                    <p:set>
                                      <p:cBhvr>
                                        <p:cTn id="29" dur="1" fill="hold">
                                          <p:stCondLst>
                                            <p:cond delay="0"/>
                                          </p:stCondLst>
                                        </p:cTn>
                                        <p:tgtEl>
                                          <p:spTgt spid="2"/>
                                        </p:tgtEl>
                                        <p:attrNameLst>
                                          <p:attrName>style.visibility</p:attrName>
                                        </p:attrNameLst>
                                      </p:cBhvr>
                                      <p:to>
                                        <p:strVal val="visible"/>
                                      </p:to>
                                    </p:set>
                                    <p:anim calcmode="lin" valueType="num">
                                      <p:cBhvr additive="base">
                                        <p:cTn id="30" dur="500" fill="hold"/>
                                        <p:tgtEl>
                                          <p:spTgt spid="2"/>
                                        </p:tgtEl>
                                        <p:attrNameLst>
                                          <p:attrName>ppt_x</p:attrName>
                                        </p:attrNameLst>
                                      </p:cBhvr>
                                      <p:tavLst>
                                        <p:tav tm="0">
                                          <p:val>
                                            <p:strVal val="0-#ppt_w/2"/>
                                          </p:val>
                                        </p:tav>
                                        <p:tav tm="100000">
                                          <p:val>
                                            <p:strVal val="#ppt_x"/>
                                          </p:val>
                                        </p:tav>
                                      </p:tavLst>
                                    </p:anim>
                                    <p:anim calcmode="lin" valueType="num">
                                      <p:cBhvr additive="base">
                                        <p:cTn id="31"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31753"/>
                                        </p:tgtEl>
                                        <p:attrNameLst>
                                          <p:attrName>style.visibility</p:attrName>
                                        </p:attrNameLst>
                                      </p:cBhvr>
                                      <p:to>
                                        <p:strVal val="visible"/>
                                      </p:to>
                                    </p:set>
                                    <p:anim calcmode="lin" valueType="num">
                                      <p:cBhvr additive="base">
                                        <p:cTn id="36" dur="500" fill="hold"/>
                                        <p:tgtEl>
                                          <p:spTgt spid="31753"/>
                                        </p:tgtEl>
                                        <p:attrNameLst>
                                          <p:attrName>ppt_x</p:attrName>
                                        </p:attrNameLst>
                                      </p:cBhvr>
                                      <p:tavLst>
                                        <p:tav tm="0">
                                          <p:val>
                                            <p:strVal val="0-#ppt_w/2"/>
                                          </p:val>
                                        </p:tav>
                                        <p:tav tm="100000">
                                          <p:val>
                                            <p:strVal val="#ppt_x"/>
                                          </p:val>
                                        </p:tav>
                                      </p:tavLst>
                                    </p:anim>
                                    <p:anim calcmode="lin" valueType="num">
                                      <p:cBhvr additive="base">
                                        <p:cTn id="37" dur="500" fill="hold"/>
                                        <p:tgtEl>
                                          <p:spTgt spid="31753"/>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31754"/>
                                        </p:tgtEl>
                                        <p:attrNameLst>
                                          <p:attrName>style.visibility</p:attrName>
                                        </p:attrNameLst>
                                      </p:cBhvr>
                                      <p:to>
                                        <p:strVal val="visible"/>
                                      </p:to>
                                    </p:set>
                                    <p:anim calcmode="lin" valueType="num">
                                      <p:cBhvr additive="base">
                                        <p:cTn id="42" dur="500" fill="hold"/>
                                        <p:tgtEl>
                                          <p:spTgt spid="31754"/>
                                        </p:tgtEl>
                                        <p:attrNameLst>
                                          <p:attrName>ppt_x</p:attrName>
                                        </p:attrNameLst>
                                      </p:cBhvr>
                                      <p:tavLst>
                                        <p:tav tm="0">
                                          <p:val>
                                            <p:strVal val="0-#ppt_w/2"/>
                                          </p:val>
                                        </p:tav>
                                        <p:tav tm="100000">
                                          <p:val>
                                            <p:strVal val="#ppt_x"/>
                                          </p:val>
                                        </p:tav>
                                      </p:tavLst>
                                    </p:anim>
                                    <p:anim calcmode="lin" valueType="num">
                                      <p:cBhvr additive="base">
                                        <p:cTn id="43" dur="500" fill="hold"/>
                                        <p:tgtEl>
                                          <p:spTgt spid="31754"/>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8" fill="hold" grpId="0" nodeType="clickEffect">
                                  <p:stCondLst>
                                    <p:cond delay="0"/>
                                  </p:stCondLst>
                                  <p:childTnLst>
                                    <p:set>
                                      <p:cBhvr>
                                        <p:cTn id="47" dur="1" fill="hold">
                                          <p:stCondLst>
                                            <p:cond delay="0"/>
                                          </p:stCondLst>
                                        </p:cTn>
                                        <p:tgtEl>
                                          <p:spTgt spid="31755"/>
                                        </p:tgtEl>
                                        <p:attrNameLst>
                                          <p:attrName>style.visibility</p:attrName>
                                        </p:attrNameLst>
                                      </p:cBhvr>
                                      <p:to>
                                        <p:strVal val="visible"/>
                                      </p:to>
                                    </p:set>
                                    <p:anim calcmode="lin" valueType="num">
                                      <p:cBhvr additive="base">
                                        <p:cTn id="48" dur="500" fill="hold"/>
                                        <p:tgtEl>
                                          <p:spTgt spid="31755"/>
                                        </p:tgtEl>
                                        <p:attrNameLst>
                                          <p:attrName>ppt_x</p:attrName>
                                        </p:attrNameLst>
                                      </p:cBhvr>
                                      <p:tavLst>
                                        <p:tav tm="0">
                                          <p:val>
                                            <p:strVal val="0-#ppt_w/2"/>
                                          </p:val>
                                        </p:tav>
                                        <p:tav tm="100000">
                                          <p:val>
                                            <p:strVal val="#ppt_x"/>
                                          </p:val>
                                        </p:tav>
                                      </p:tavLst>
                                    </p:anim>
                                    <p:anim calcmode="lin" valueType="num">
                                      <p:cBhvr additive="base">
                                        <p:cTn id="49" dur="500" fill="hold"/>
                                        <p:tgtEl>
                                          <p:spTgt spid="31755"/>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1" presetClass="entr" presetSubtype="0" fill="hold" grpId="0" nodeType="clickEffect">
                                  <p:stCondLst>
                                    <p:cond delay="0"/>
                                  </p:stCondLst>
                                  <p:iterate type="lt">
                                    <p:tmPct val="5000"/>
                                  </p:iterate>
                                  <p:childTnLst>
                                    <p:set>
                                      <p:cBhvr>
                                        <p:cTn id="53" dur="1" fill="hold">
                                          <p:stCondLst>
                                            <p:cond delay="0"/>
                                          </p:stCondLst>
                                        </p:cTn>
                                        <p:tgtEl>
                                          <p:spTgt spid="31757"/>
                                        </p:tgtEl>
                                        <p:attrNameLst>
                                          <p:attrName>style.visibility</p:attrName>
                                        </p:attrNameLst>
                                      </p:cBhvr>
                                      <p:to>
                                        <p:strVal val="visible"/>
                                      </p:to>
                                    </p:set>
                                    <p:anim calcmode="lin" valueType="num">
                                      <p:cBhvr>
                                        <p:cTn id="54" dur="1000" fill="hold"/>
                                        <p:tgtEl>
                                          <p:spTgt spid="31757"/>
                                        </p:tgtEl>
                                        <p:attrNameLst>
                                          <p:attrName>ppt_w</p:attrName>
                                        </p:attrNameLst>
                                      </p:cBhvr>
                                      <p:tavLst>
                                        <p:tav tm="0">
                                          <p:val>
                                            <p:fltVal val="0"/>
                                          </p:val>
                                        </p:tav>
                                        <p:tav tm="100000">
                                          <p:val>
                                            <p:strVal val="#ppt_w"/>
                                          </p:val>
                                        </p:tav>
                                      </p:tavLst>
                                    </p:anim>
                                    <p:anim calcmode="lin" valueType="num">
                                      <p:cBhvr>
                                        <p:cTn id="55" dur="1000" fill="hold"/>
                                        <p:tgtEl>
                                          <p:spTgt spid="31757"/>
                                        </p:tgtEl>
                                        <p:attrNameLst>
                                          <p:attrName>ppt_h</p:attrName>
                                        </p:attrNameLst>
                                      </p:cBhvr>
                                      <p:tavLst>
                                        <p:tav tm="0">
                                          <p:val>
                                            <p:fltVal val="0"/>
                                          </p:val>
                                        </p:tav>
                                        <p:tav tm="100000">
                                          <p:val>
                                            <p:strVal val="#ppt_h"/>
                                          </p:val>
                                        </p:tav>
                                      </p:tavLst>
                                    </p:anim>
                                    <p:anim calcmode="lin" valueType="num">
                                      <p:cBhvr>
                                        <p:cTn id="56" dur="1000" fill="hold"/>
                                        <p:tgtEl>
                                          <p:spTgt spid="31757"/>
                                        </p:tgtEl>
                                        <p:attrNameLst>
                                          <p:attrName>style.rotation</p:attrName>
                                        </p:attrNameLst>
                                      </p:cBhvr>
                                      <p:tavLst>
                                        <p:tav tm="0">
                                          <p:val>
                                            <p:fltVal val="90"/>
                                          </p:val>
                                        </p:tav>
                                        <p:tav tm="100000">
                                          <p:val>
                                            <p:fltVal val="0"/>
                                          </p:val>
                                        </p:tav>
                                      </p:tavLst>
                                    </p:anim>
                                    <p:animEffect transition="in" filter="fade">
                                      <p:cBhvr>
                                        <p:cTn id="57" dur="1000"/>
                                        <p:tgtEl>
                                          <p:spTgt spid="31757"/>
                                        </p:tgtEl>
                                      </p:cBhvr>
                                    </p:animEffect>
                                  </p:childTnLst>
                                </p:cTn>
                              </p:par>
                            </p:childTnLst>
                          </p:cTn>
                        </p:par>
                      </p:childTnLst>
                    </p:cTn>
                  </p:par>
                  <p:par>
                    <p:cTn id="58" fill="hold">
                      <p:stCondLst>
                        <p:cond delay="indefinite"/>
                      </p:stCondLst>
                      <p:childTnLst>
                        <p:par>
                          <p:cTn id="59" fill="hold">
                            <p:stCondLst>
                              <p:cond delay="0"/>
                            </p:stCondLst>
                            <p:childTnLst>
                              <p:par>
                                <p:cTn id="60" presetID="2" presetClass="entr" presetSubtype="8" fill="hold" grpId="0" nodeType="clickEffect">
                                  <p:stCondLst>
                                    <p:cond delay="0"/>
                                  </p:stCondLst>
                                  <p:childTnLst>
                                    <p:set>
                                      <p:cBhvr>
                                        <p:cTn id="61" dur="1" fill="hold">
                                          <p:stCondLst>
                                            <p:cond delay="0"/>
                                          </p:stCondLst>
                                        </p:cTn>
                                        <p:tgtEl>
                                          <p:spTgt spid="31756"/>
                                        </p:tgtEl>
                                        <p:attrNameLst>
                                          <p:attrName>style.visibility</p:attrName>
                                        </p:attrNameLst>
                                      </p:cBhvr>
                                      <p:to>
                                        <p:strVal val="visible"/>
                                      </p:to>
                                    </p:set>
                                    <p:anim calcmode="lin" valueType="num">
                                      <p:cBhvr additive="base">
                                        <p:cTn id="62" dur="500" fill="hold"/>
                                        <p:tgtEl>
                                          <p:spTgt spid="31756"/>
                                        </p:tgtEl>
                                        <p:attrNameLst>
                                          <p:attrName>ppt_x</p:attrName>
                                        </p:attrNameLst>
                                      </p:cBhvr>
                                      <p:tavLst>
                                        <p:tav tm="0">
                                          <p:val>
                                            <p:strVal val="0-#ppt_w/2"/>
                                          </p:val>
                                        </p:tav>
                                        <p:tav tm="100000">
                                          <p:val>
                                            <p:strVal val="#ppt_x"/>
                                          </p:val>
                                        </p:tav>
                                      </p:tavLst>
                                    </p:anim>
                                    <p:anim calcmode="lin" valueType="num">
                                      <p:cBhvr additive="base">
                                        <p:cTn id="63" dur="500" fill="hold"/>
                                        <p:tgtEl>
                                          <p:spTgt spid="31756"/>
                                        </p:tgtEl>
                                        <p:attrNameLst>
                                          <p:attrName>ppt_y</p:attrName>
                                        </p:attrNameLst>
                                      </p:cBhvr>
                                      <p:tavLst>
                                        <p:tav tm="0">
                                          <p:val>
                                            <p:strVal val="#ppt_y"/>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31758"/>
                                        </p:tgtEl>
                                        <p:attrNameLst>
                                          <p:attrName>style.visibility</p:attrName>
                                        </p:attrNameLst>
                                      </p:cBhvr>
                                      <p:to>
                                        <p:strVal val="visible"/>
                                      </p:to>
                                    </p:set>
                                    <p:anim calcmode="lin" valueType="num">
                                      <p:cBhvr additive="base">
                                        <p:cTn id="68" dur="500" fill="hold"/>
                                        <p:tgtEl>
                                          <p:spTgt spid="31758"/>
                                        </p:tgtEl>
                                        <p:attrNameLst>
                                          <p:attrName>ppt_x</p:attrName>
                                        </p:attrNameLst>
                                      </p:cBhvr>
                                      <p:tavLst>
                                        <p:tav tm="0">
                                          <p:val>
                                            <p:strVal val="#ppt_x"/>
                                          </p:val>
                                        </p:tav>
                                        <p:tav tm="100000">
                                          <p:val>
                                            <p:strVal val="#ppt_x"/>
                                          </p:val>
                                        </p:tav>
                                      </p:tavLst>
                                    </p:anim>
                                    <p:anim calcmode="lin" valueType="num">
                                      <p:cBhvr additive="base">
                                        <p:cTn id="69" dur="500" fill="hold"/>
                                        <p:tgtEl>
                                          <p:spTgt spid="317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autoUpdateAnimBg="0" build="p"/>
      <p:bldP spid="31747" grpId="0" bldLvl="0" animBg="1" autoUpdateAnimBg="0"/>
      <p:bldP spid="31748" grpId="0" autoUpdateAnimBg="0"/>
      <p:bldP spid="31749" grpId="0" bldLvl="0" animBg="1"/>
      <p:bldP spid="31753" grpId="0" autoUpdateAnimBg="0"/>
      <p:bldP spid="31754" grpId="0" autoUpdateAnimBg="0"/>
      <p:bldP spid="31755" grpId="0" autoUpdateAnimBg="0"/>
      <p:bldP spid="31756" grpId="0" autoUpdateAnimBg="0"/>
      <p:bldP spid="31757" grpId="0" bldLvl="0" animBg="1"/>
      <p:bldP spid="31758" grpId="0" bldLvl="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2135188" y="3428008"/>
            <a:ext cx="4176712" cy="2881312"/>
          </a:xfrm>
          <a:prstGeom prst="rect">
            <a:avLst/>
          </a:prstGeom>
          <a:gradFill rotWithShape="1">
            <a:gsLst>
              <a:gs pos="0">
                <a:srgbClr val="FFFF99"/>
              </a:gs>
              <a:gs pos="100000">
                <a:schemeClr val="bg1"/>
              </a:gs>
            </a:gsLst>
            <a:lin ang="5400000" scaled="1"/>
          </a:gradFill>
          <a:ln w="9525">
            <a:solidFill>
              <a:schemeClr val="tx1"/>
            </a:solidFill>
            <a:miter lim="800000"/>
          </a:ln>
        </p:spPr>
        <p:txBody>
          <a:bodyPr wrap="none" anchor="ctr"/>
          <a:lstStyle/>
          <a:p>
            <a:endParaRPr lang="zh-CN" altLang="en-US"/>
          </a:p>
        </p:txBody>
      </p:sp>
      <p:sp>
        <p:nvSpPr>
          <p:cNvPr id="32771" name="Rectangle 3"/>
          <p:cNvSpPr>
            <a:spLocks noGrp="1" noChangeArrowheads="1"/>
          </p:cNvSpPr>
          <p:nvPr>
            <p:ph type="body" idx="1"/>
          </p:nvPr>
        </p:nvSpPr>
        <p:spPr>
          <a:xfrm>
            <a:off x="1992313" y="980083"/>
            <a:ext cx="7772400" cy="533400"/>
          </a:xfrm>
        </p:spPr>
        <p:txBody>
          <a:bodyPr/>
          <a:lstStyle/>
          <a:p>
            <a:pPr eaLnBrk="1" hangingPunct="1">
              <a:lnSpc>
                <a:spcPct val="90000"/>
              </a:lnSpc>
              <a:buFont typeface="Wingdings" panose="05000000000000000000" pitchFamily="2" charset="2"/>
              <a:buNone/>
            </a:pPr>
            <a:r>
              <a:rPr lang="zh-CN" altLang="en-US" sz="2800" b="1">
                <a:ea typeface="华文仿宋" panose="02010600040101010101" pitchFamily="2" charset="-122"/>
              </a:rPr>
              <a:t>四、需求量的变动与需求的变动</a:t>
            </a:r>
            <a:endParaRPr lang="zh-CN" altLang="en-US" sz="2800" b="1">
              <a:ea typeface="华文仿宋" panose="02010600040101010101" pitchFamily="2" charset="-122"/>
            </a:endParaRPr>
          </a:p>
        </p:txBody>
      </p:sp>
      <p:sp>
        <p:nvSpPr>
          <p:cNvPr id="32772" name="Rectangle 4"/>
          <p:cNvSpPr>
            <a:spLocks noChangeArrowheads="1"/>
          </p:cNvSpPr>
          <p:nvPr/>
        </p:nvSpPr>
        <p:spPr bwMode="auto">
          <a:xfrm>
            <a:off x="2063750" y="1556345"/>
            <a:ext cx="7772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b="1">
                <a:latin typeface="Arial" panose="020B0604020202020204" pitchFamily="34" charset="0"/>
                <a:ea typeface="华文仿宋" panose="02010600040101010101" pitchFamily="2" charset="-122"/>
              </a:rPr>
              <a:t>1</a:t>
            </a:r>
            <a:r>
              <a:rPr lang="zh-CN" altLang="en-US" sz="2800" b="1">
                <a:latin typeface="Arial" panose="020B0604020202020204" pitchFamily="34" charset="0"/>
                <a:ea typeface="华文仿宋" panose="02010600040101010101" pitchFamily="2" charset="-122"/>
              </a:rPr>
              <a:t>、需求量的变动</a:t>
            </a:r>
            <a:endParaRPr lang="zh-CN" altLang="en-US" sz="2800" b="1">
              <a:latin typeface="Arial" panose="020B0604020202020204" pitchFamily="34" charset="0"/>
              <a:ea typeface="华文仿宋" panose="02010600040101010101" pitchFamily="2" charset="-122"/>
            </a:endParaRPr>
          </a:p>
        </p:txBody>
      </p:sp>
      <p:sp>
        <p:nvSpPr>
          <p:cNvPr id="32773" name="Rectangle 5"/>
          <p:cNvSpPr>
            <a:spLocks noChangeArrowheads="1"/>
          </p:cNvSpPr>
          <p:nvPr/>
        </p:nvSpPr>
        <p:spPr bwMode="auto">
          <a:xfrm>
            <a:off x="2133600" y="2175470"/>
            <a:ext cx="8139113" cy="1219200"/>
          </a:xfrm>
          <a:prstGeom prst="rect">
            <a:avLst/>
          </a:prstGeom>
          <a:gradFill rotWithShape="1">
            <a:gsLst>
              <a:gs pos="0">
                <a:srgbClr val="FFFF99"/>
              </a:gs>
              <a:gs pos="100000">
                <a:schemeClr val="bg1"/>
              </a:gs>
            </a:gsLst>
            <a:lin ang="5400000" scaled="1"/>
          </a:gradFill>
          <a:ln w="9525">
            <a:solidFill>
              <a:srgbClr val="339966"/>
            </a:solidFill>
            <a:miter lim="800000"/>
          </a:ln>
          <a:effectLst/>
        </p:spPr>
        <p:txBody>
          <a:bodyPr/>
          <a:lstStyle>
            <a:lvl1pPr marL="342900" indent="-342900">
              <a:defRPr sz="2400">
                <a:solidFill>
                  <a:schemeClr val="tx1"/>
                </a:solidFill>
                <a:latin typeface="Times New Roman" panose="02020603050405020304" pitchFamily="18" charset="0"/>
                <a:ea typeface="宋体" panose="02010600030101010101" pitchFamily="2" charset="-122"/>
              </a:defRPr>
            </a:lvl1pPr>
            <a:lvl2pPr marL="742950" indent="-285750">
              <a:defRPr sz="2400">
                <a:solidFill>
                  <a:schemeClr val="tx1"/>
                </a:solidFill>
                <a:latin typeface="Times New Roman" panose="02020603050405020304" pitchFamily="18" charset="0"/>
                <a:ea typeface="宋体" panose="02010600030101010101" pitchFamily="2" charset="-122"/>
              </a:defRPr>
            </a:lvl2pPr>
            <a:lvl3pPr marL="1143000" indent="-228600">
              <a:defRPr sz="2400">
                <a:solidFill>
                  <a:schemeClr val="tx1"/>
                </a:solidFill>
                <a:latin typeface="Times New Roman" panose="02020603050405020304" pitchFamily="18" charset="0"/>
                <a:ea typeface="宋体" panose="02010600030101010101" pitchFamily="2" charset="-122"/>
              </a:defRPr>
            </a:lvl3pPr>
            <a:lvl4pPr marL="1600200" indent="-228600">
              <a:defRPr sz="2400">
                <a:solidFill>
                  <a:schemeClr val="tx1"/>
                </a:solidFill>
                <a:latin typeface="Times New Roman" panose="02020603050405020304" pitchFamily="18" charset="0"/>
                <a:ea typeface="宋体" panose="02010600030101010101" pitchFamily="2" charset="-122"/>
              </a:defRPr>
            </a:lvl4pPr>
            <a:lvl5pPr marL="2057400" indent="-228600">
              <a:defRPr sz="2400">
                <a:solidFill>
                  <a:schemeClr val="tx1"/>
                </a:solidFill>
                <a:latin typeface="Times New Roman" panose="02020603050405020304" pitchFamily="18" charset="0"/>
                <a:ea typeface="宋体" panose="02010600030101010101" pitchFamily="2" charset="-122"/>
              </a:defRPr>
            </a:lvl5pPr>
            <a:lvl6pPr marL="2514600" indent="-228600" fontAlgn="base">
              <a:spcBef>
                <a:spcPct val="0"/>
              </a:spcBef>
              <a:spcAft>
                <a:spcPct val="0"/>
              </a:spcAft>
              <a:defRPr sz="2400">
                <a:solidFill>
                  <a:schemeClr val="tx1"/>
                </a:solidFill>
                <a:latin typeface="Times New Roman" panose="02020603050405020304" pitchFamily="18" charset="0"/>
                <a:ea typeface="宋体" panose="02010600030101010101" pitchFamily="2" charset="-122"/>
              </a:defRPr>
            </a:lvl6pPr>
            <a:lvl7pPr marL="2971800" indent="-228600" fontAlgn="base">
              <a:spcBef>
                <a:spcPct val="0"/>
              </a:spcBef>
              <a:spcAft>
                <a:spcPct val="0"/>
              </a:spcAft>
              <a:defRPr sz="2400">
                <a:solidFill>
                  <a:schemeClr val="tx1"/>
                </a:solidFill>
                <a:latin typeface="Times New Roman" panose="02020603050405020304" pitchFamily="18" charset="0"/>
                <a:ea typeface="宋体" panose="02010600030101010101" pitchFamily="2" charset="-122"/>
              </a:defRPr>
            </a:lvl7pPr>
            <a:lvl8pPr marL="3429000" indent="-228600" fontAlgn="base">
              <a:spcBef>
                <a:spcPct val="0"/>
              </a:spcBef>
              <a:spcAft>
                <a:spcPct val="0"/>
              </a:spcAft>
              <a:defRPr sz="2400">
                <a:solidFill>
                  <a:schemeClr val="tx1"/>
                </a:solidFill>
                <a:latin typeface="Times New Roman" panose="02020603050405020304" pitchFamily="18" charset="0"/>
                <a:ea typeface="宋体" panose="02010600030101010101" pitchFamily="2" charset="-122"/>
              </a:defRPr>
            </a:lvl8pPr>
            <a:lvl9pPr marL="3886200" indent="-228600" fontAlgn="base">
              <a:spcBef>
                <a:spcPct val="0"/>
              </a:spcBef>
              <a:spcAft>
                <a:spcPct val="0"/>
              </a:spcAft>
              <a:defRPr sz="2400">
                <a:solidFill>
                  <a:schemeClr val="tx1"/>
                </a:solidFill>
                <a:latin typeface="Times New Roman" panose="02020603050405020304" pitchFamily="18" charset="0"/>
                <a:ea typeface="宋体" panose="02010600030101010101" pitchFamily="2" charset="-122"/>
              </a:defRPr>
            </a:lvl9pPr>
          </a:lstStyle>
          <a:p>
            <a:pPr>
              <a:lnSpc>
                <a:spcPct val="125000"/>
              </a:lnSpc>
              <a:spcBef>
                <a:spcPct val="20000"/>
              </a:spcBef>
              <a:buSzPct val="85000"/>
              <a:buFont typeface="Symbol" panose="05050102010706020507" pitchFamily="18" charset="2"/>
              <a:buNone/>
              <a:defRPr/>
            </a:pPr>
            <a:r>
              <a:rPr lang="en-US" altLang="zh-CN" sz="3200" b="1">
                <a:solidFill>
                  <a:srgbClr val="FF5050"/>
                </a:solidFill>
                <a:effectLst>
                  <a:outerShdw blurRad="38100" dist="38100" dir="2700000" algn="tl">
                    <a:srgbClr val="000000"/>
                  </a:outerShdw>
                </a:effectLst>
                <a:latin typeface="Arial" panose="020B0604020202020204" pitchFamily="34" charset="0"/>
                <a:ea typeface="华文仿宋" panose="02010600040101010101" pitchFamily="2" charset="-122"/>
              </a:rPr>
              <a:t>——</a:t>
            </a:r>
            <a:r>
              <a:rPr lang="en-US" altLang="zh-CN" sz="3200" b="1">
                <a:solidFill>
                  <a:srgbClr val="FF5050"/>
                </a:solidFill>
                <a:latin typeface="Arial" panose="020B0604020202020204" pitchFamily="34" charset="0"/>
                <a:ea typeface="华文仿宋" panose="02010600040101010101" pitchFamily="2" charset="-122"/>
              </a:rPr>
              <a:t> </a:t>
            </a:r>
            <a:r>
              <a:rPr lang="zh-CN" altLang="en-US" sz="2800" b="1">
                <a:solidFill>
                  <a:srgbClr val="FF5050"/>
                </a:solidFill>
                <a:latin typeface="Arial" panose="020B0604020202020204" pitchFamily="34" charset="0"/>
                <a:ea typeface="华文仿宋" panose="02010600040101010101" pitchFamily="2" charset="-122"/>
              </a:rPr>
              <a:t>在其他条件不变的情况下，商品本身的价格变动所引起的该商品需求数量的变动。</a:t>
            </a:r>
            <a:endParaRPr lang="zh-CN" altLang="en-US" sz="2800" b="1">
              <a:solidFill>
                <a:srgbClr val="FF5050"/>
              </a:solidFill>
              <a:latin typeface="Arial" panose="020B0604020202020204" pitchFamily="34" charset="0"/>
              <a:ea typeface="华文仿宋" panose="02010600040101010101" pitchFamily="2" charset="-122"/>
            </a:endParaRPr>
          </a:p>
        </p:txBody>
      </p:sp>
      <p:grpSp>
        <p:nvGrpSpPr>
          <p:cNvPr id="2" name="Group 6"/>
          <p:cNvGrpSpPr/>
          <p:nvPr/>
        </p:nvGrpSpPr>
        <p:grpSpPr bwMode="auto">
          <a:xfrm>
            <a:off x="2782888" y="3643908"/>
            <a:ext cx="2665412" cy="2087562"/>
            <a:chOff x="0" y="0"/>
            <a:chExt cx="3600" cy="2928"/>
          </a:xfrm>
        </p:grpSpPr>
        <p:sp>
          <p:nvSpPr>
            <p:cNvPr id="28689" name="Line 7"/>
            <p:cNvSpPr>
              <a:spLocks noChangeShapeType="1"/>
            </p:cNvSpPr>
            <p:nvPr/>
          </p:nvSpPr>
          <p:spPr bwMode="auto">
            <a:xfrm flipV="1">
              <a:off x="0" y="0"/>
              <a:ext cx="0" cy="2928"/>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
          <p:nvSpPr>
            <p:cNvPr id="28690" name="Line 8"/>
            <p:cNvSpPr>
              <a:spLocks noChangeShapeType="1"/>
            </p:cNvSpPr>
            <p:nvPr/>
          </p:nvSpPr>
          <p:spPr bwMode="auto">
            <a:xfrm>
              <a:off x="0" y="2928"/>
              <a:ext cx="3600" cy="0"/>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grpSp>
      <p:sp>
        <p:nvSpPr>
          <p:cNvPr id="32777" name="Line 9"/>
          <p:cNvSpPr>
            <a:spLocks noChangeShapeType="1"/>
          </p:cNvSpPr>
          <p:nvPr/>
        </p:nvSpPr>
        <p:spPr bwMode="auto">
          <a:xfrm>
            <a:off x="3143250" y="4077295"/>
            <a:ext cx="1512888" cy="1295400"/>
          </a:xfrm>
          <a:prstGeom prst="line">
            <a:avLst/>
          </a:prstGeom>
          <a:noFill/>
          <a:ln w="31750" cap="sq">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32778" name="Rectangle 10"/>
          <p:cNvSpPr>
            <a:spLocks noChangeArrowheads="1"/>
          </p:cNvSpPr>
          <p:nvPr/>
        </p:nvSpPr>
        <p:spPr bwMode="auto">
          <a:xfrm>
            <a:off x="2351088" y="3470870"/>
            <a:ext cx="68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latin typeface="Arial" panose="020B0604020202020204" pitchFamily="34" charset="0"/>
              </a:rPr>
              <a:t>P</a:t>
            </a:r>
            <a:endParaRPr lang="en-US" altLang="zh-CN" sz="2800">
              <a:latin typeface="Arial" panose="020B0604020202020204" pitchFamily="34" charset="0"/>
            </a:endParaRPr>
          </a:p>
        </p:txBody>
      </p:sp>
      <p:sp>
        <p:nvSpPr>
          <p:cNvPr id="32779" name="Rectangle 11"/>
          <p:cNvSpPr>
            <a:spLocks noChangeArrowheads="1"/>
          </p:cNvSpPr>
          <p:nvPr/>
        </p:nvSpPr>
        <p:spPr bwMode="auto">
          <a:xfrm>
            <a:off x="2351088" y="5452070"/>
            <a:ext cx="68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latin typeface="Arial" panose="020B0604020202020204" pitchFamily="34" charset="0"/>
              </a:rPr>
              <a:t>0</a:t>
            </a:r>
            <a:endParaRPr lang="en-US" altLang="zh-CN" sz="2800">
              <a:latin typeface="Arial" panose="020B0604020202020204" pitchFamily="34" charset="0"/>
            </a:endParaRPr>
          </a:p>
        </p:txBody>
      </p:sp>
      <p:sp>
        <p:nvSpPr>
          <p:cNvPr id="32780" name="Rectangle 12"/>
          <p:cNvSpPr>
            <a:spLocks noChangeArrowheads="1"/>
          </p:cNvSpPr>
          <p:nvPr/>
        </p:nvSpPr>
        <p:spPr bwMode="auto">
          <a:xfrm>
            <a:off x="4800600" y="5083770"/>
            <a:ext cx="57626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latin typeface="Arial" panose="020B0604020202020204" pitchFamily="34" charset="0"/>
              </a:rPr>
              <a:t>D</a:t>
            </a:r>
            <a:endParaRPr lang="en-US" altLang="zh-CN" sz="2800">
              <a:latin typeface="Arial" panose="020B0604020202020204" pitchFamily="34" charset="0"/>
            </a:endParaRPr>
          </a:p>
        </p:txBody>
      </p:sp>
      <p:sp>
        <p:nvSpPr>
          <p:cNvPr id="32781" name="Rectangle 13"/>
          <p:cNvSpPr>
            <a:spLocks noChangeArrowheads="1"/>
          </p:cNvSpPr>
          <p:nvPr/>
        </p:nvSpPr>
        <p:spPr bwMode="auto">
          <a:xfrm>
            <a:off x="3432175" y="3775670"/>
            <a:ext cx="457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solidFill>
                  <a:schemeClr val="tx2"/>
                </a:solidFill>
                <a:latin typeface="Arial" panose="020B0604020202020204" pitchFamily="34" charset="0"/>
              </a:rPr>
              <a:t>A</a:t>
            </a:r>
            <a:endParaRPr lang="en-US" altLang="zh-CN" sz="2800" baseline="30000">
              <a:solidFill>
                <a:schemeClr val="tx2"/>
              </a:solidFill>
              <a:latin typeface="Arial" panose="020B0604020202020204" pitchFamily="34" charset="0"/>
            </a:endParaRPr>
          </a:p>
        </p:txBody>
      </p:sp>
      <p:sp>
        <p:nvSpPr>
          <p:cNvPr id="32782" name="Rectangle 14"/>
          <p:cNvSpPr>
            <a:spLocks noChangeArrowheads="1"/>
          </p:cNvSpPr>
          <p:nvPr/>
        </p:nvSpPr>
        <p:spPr bwMode="auto">
          <a:xfrm>
            <a:off x="3287713" y="3775670"/>
            <a:ext cx="457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4400" b="1">
                <a:solidFill>
                  <a:srgbClr val="FF5050"/>
                </a:solidFill>
                <a:latin typeface="Arial" panose="020B0604020202020204" pitchFamily="34" charset="0"/>
              </a:rPr>
              <a:t>.</a:t>
            </a:r>
            <a:endParaRPr lang="en-US" altLang="zh-CN" sz="4400" b="1">
              <a:solidFill>
                <a:srgbClr val="FF5050"/>
              </a:solidFill>
              <a:latin typeface="Arial" panose="020B0604020202020204" pitchFamily="34" charset="0"/>
            </a:endParaRPr>
          </a:p>
        </p:txBody>
      </p:sp>
      <p:sp>
        <p:nvSpPr>
          <p:cNvPr id="32783" name="Rectangle 15"/>
          <p:cNvSpPr>
            <a:spLocks noChangeArrowheads="1"/>
          </p:cNvSpPr>
          <p:nvPr/>
        </p:nvSpPr>
        <p:spPr bwMode="auto">
          <a:xfrm>
            <a:off x="4008438" y="4385270"/>
            <a:ext cx="457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4400" b="1">
                <a:solidFill>
                  <a:srgbClr val="FF5050"/>
                </a:solidFill>
                <a:latin typeface="Arial" panose="020B0604020202020204" pitchFamily="34" charset="0"/>
              </a:rPr>
              <a:t>.</a:t>
            </a:r>
            <a:endParaRPr lang="en-US" altLang="zh-CN" sz="4400" b="1">
              <a:solidFill>
                <a:srgbClr val="FF5050"/>
              </a:solidFill>
              <a:latin typeface="Arial" panose="020B0604020202020204" pitchFamily="34" charset="0"/>
            </a:endParaRPr>
          </a:p>
        </p:txBody>
      </p:sp>
      <p:sp>
        <p:nvSpPr>
          <p:cNvPr id="32784" name="Rectangle 16"/>
          <p:cNvSpPr>
            <a:spLocks noChangeArrowheads="1"/>
          </p:cNvSpPr>
          <p:nvPr/>
        </p:nvSpPr>
        <p:spPr bwMode="auto">
          <a:xfrm>
            <a:off x="4151313" y="4385270"/>
            <a:ext cx="457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solidFill>
                  <a:schemeClr val="tx2"/>
                </a:solidFill>
                <a:latin typeface="Arial" panose="020B0604020202020204" pitchFamily="34" charset="0"/>
              </a:rPr>
              <a:t>B</a:t>
            </a:r>
            <a:endParaRPr lang="en-US" altLang="zh-CN" sz="2800" baseline="30000">
              <a:solidFill>
                <a:schemeClr val="tx2"/>
              </a:solidFill>
              <a:latin typeface="Arial" panose="020B0604020202020204" pitchFamily="34" charset="0"/>
            </a:endParaRPr>
          </a:p>
        </p:txBody>
      </p:sp>
      <p:sp>
        <p:nvSpPr>
          <p:cNvPr id="32785" name="Rectangle 17"/>
          <p:cNvSpPr>
            <a:spLocks noChangeArrowheads="1"/>
          </p:cNvSpPr>
          <p:nvPr/>
        </p:nvSpPr>
        <p:spPr bwMode="auto">
          <a:xfrm>
            <a:off x="6816725" y="3932833"/>
            <a:ext cx="2736850" cy="158432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zh-CN" altLang="en-US" sz="2800" b="1">
                <a:solidFill>
                  <a:srgbClr val="FF5050"/>
                </a:solidFill>
                <a:latin typeface="Arial" panose="020B0604020202020204" pitchFamily="34" charset="0"/>
                <a:ea typeface="华文仿宋" panose="02010600040101010101" pitchFamily="2" charset="-122"/>
              </a:rPr>
              <a:t>表现为：在同一需求曲线上坐标点的移动！</a:t>
            </a:r>
            <a:endParaRPr lang="zh-CN" altLang="en-US" sz="2800" b="1">
              <a:solidFill>
                <a:srgbClr val="FF5050"/>
              </a:solidFill>
              <a:latin typeface="Arial" panose="020B0604020202020204" pitchFamily="34" charset="0"/>
              <a:ea typeface="华文仿宋" panose="02010600040101010101" pitchFamily="2" charset="-122"/>
            </a:endParaRPr>
          </a:p>
        </p:txBody>
      </p:sp>
      <p:sp>
        <p:nvSpPr>
          <p:cNvPr id="32786" name="Rectangle 18"/>
          <p:cNvSpPr>
            <a:spLocks noChangeArrowheads="1"/>
          </p:cNvSpPr>
          <p:nvPr/>
        </p:nvSpPr>
        <p:spPr bwMode="auto">
          <a:xfrm>
            <a:off x="5410200" y="5631458"/>
            <a:ext cx="68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b="1"/>
              <a:t>Q</a:t>
            </a:r>
            <a:endParaRPr lang="en-US" altLang="zh-CN" sz="28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772"/>
                                        </p:tgtEl>
                                        <p:attrNameLst>
                                          <p:attrName>style.visibility</p:attrName>
                                        </p:attrNameLst>
                                      </p:cBhvr>
                                      <p:to>
                                        <p:strVal val="visible"/>
                                      </p:to>
                                    </p:set>
                                    <p:anim calcmode="lin" valueType="num">
                                      <p:cBhvr additive="base">
                                        <p:cTn id="13" dur="500" fill="hold"/>
                                        <p:tgtEl>
                                          <p:spTgt spid="32772"/>
                                        </p:tgtEl>
                                        <p:attrNameLst>
                                          <p:attrName>ppt_x</p:attrName>
                                        </p:attrNameLst>
                                      </p:cBhvr>
                                      <p:tavLst>
                                        <p:tav tm="0">
                                          <p:val>
                                            <p:strVal val="0-#ppt_w/2"/>
                                          </p:val>
                                        </p:tav>
                                        <p:tav tm="100000">
                                          <p:val>
                                            <p:strVal val="#ppt_x"/>
                                          </p:val>
                                        </p:tav>
                                      </p:tavLst>
                                    </p:anim>
                                    <p:anim calcmode="lin" valueType="num">
                                      <p:cBhvr additive="base">
                                        <p:cTn id="14" dur="500" fill="hold"/>
                                        <p:tgtEl>
                                          <p:spTgt spid="3277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32773"/>
                                        </p:tgtEl>
                                        <p:attrNameLst>
                                          <p:attrName>style.visibility</p:attrName>
                                        </p:attrNameLst>
                                      </p:cBhvr>
                                      <p:to>
                                        <p:strVal val="visible"/>
                                      </p:to>
                                    </p:set>
                                    <p:animEffect transition="in" filter="blinds(horizontal)">
                                      <p:cBhvr>
                                        <p:cTn id="19" dur="2000"/>
                                        <p:tgtEl>
                                          <p:spTgt spid="32773"/>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32770"/>
                                        </p:tgtEl>
                                        <p:attrNameLst>
                                          <p:attrName>style.visibility</p:attrName>
                                        </p:attrNameLst>
                                      </p:cBhvr>
                                      <p:to>
                                        <p:strVal val="visible"/>
                                      </p:to>
                                    </p:set>
                                    <p:animEffect transition="in" filter="diamond(in)">
                                      <p:cBhvr>
                                        <p:cTn id="24" dur="2000"/>
                                        <p:tgtEl>
                                          <p:spTgt spid="32770"/>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blinds(horizontal)">
                                      <p:cBhvr>
                                        <p:cTn id="29" dur="5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32778"/>
                                        </p:tgtEl>
                                        <p:attrNameLst>
                                          <p:attrName>style.visibility</p:attrName>
                                        </p:attrNameLst>
                                      </p:cBhvr>
                                      <p:to>
                                        <p:strVal val="visible"/>
                                      </p:to>
                                    </p:set>
                                    <p:animEffect transition="in" filter="wipe(down)">
                                      <p:cBhvr>
                                        <p:cTn id="34" dur="500"/>
                                        <p:tgtEl>
                                          <p:spTgt spid="32778"/>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32779"/>
                                        </p:tgtEl>
                                        <p:attrNameLst>
                                          <p:attrName>style.visibility</p:attrName>
                                        </p:attrNameLst>
                                      </p:cBhvr>
                                      <p:to>
                                        <p:strVal val="visible"/>
                                      </p:to>
                                    </p:set>
                                    <p:animEffect transition="in" filter="wipe(down)">
                                      <p:cBhvr>
                                        <p:cTn id="39" dur="500"/>
                                        <p:tgtEl>
                                          <p:spTgt spid="32779"/>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32786"/>
                                        </p:tgtEl>
                                        <p:attrNameLst>
                                          <p:attrName>style.visibility</p:attrName>
                                        </p:attrNameLst>
                                      </p:cBhvr>
                                      <p:to>
                                        <p:strVal val="visible"/>
                                      </p:to>
                                    </p:set>
                                    <p:animEffect transition="in" filter="wipe(down)">
                                      <p:cBhvr>
                                        <p:cTn id="44" dur="500"/>
                                        <p:tgtEl>
                                          <p:spTgt spid="32786"/>
                                        </p:tgtEl>
                                      </p:cBhvr>
                                    </p:animEffect>
                                  </p:childTnLst>
                                </p:cTn>
                              </p:par>
                            </p:childTnLst>
                          </p:cTn>
                        </p:par>
                      </p:childTnLst>
                    </p:cTn>
                  </p:par>
                  <p:par>
                    <p:cTn id="45" fill="hold">
                      <p:stCondLst>
                        <p:cond delay="indefinite"/>
                      </p:stCondLst>
                      <p:childTnLst>
                        <p:par>
                          <p:cTn id="46" fill="hold">
                            <p:stCondLst>
                              <p:cond delay="0"/>
                            </p:stCondLst>
                            <p:childTnLst>
                              <p:par>
                                <p:cTn id="47" presetID="8" presetClass="entr" presetSubtype="16" fill="hold" grpId="0" nodeType="clickEffect">
                                  <p:stCondLst>
                                    <p:cond delay="0"/>
                                  </p:stCondLst>
                                  <p:childTnLst>
                                    <p:set>
                                      <p:cBhvr>
                                        <p:cTn id="48" dur="1" fill="hold">
                                          <p:stCondLst>
                                            <p:cond delay="0"/>
                                          </p:stCondLst>
                                        </p:cTn>
                                        <p:tgtEl>
                                          <p:spTgt spid="32777"/>
                                        </p:tgtEl>
                                        <p:attrNameLst>
                                          <p:attrName>style.visibility</p:attrName>
                                        </p:attrNameLst>
                                      </p:cBhvr>
                                      <p:to>
                                        <p:strVal val="visible"/>
                                      </p:to>
                                    </p:set>
                                    <p:animEffect transition="in" filter="diamond(in)">
                                      <p:cBhvr>
                                        <p:cTn id="49" dur="2000"/>
                                        <p:tgtEl>
                                          <p:spTgt spid="32777"/>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32780"/>
                                        </p:tgtEl>
                                        <p:attrNameLst>
                                          <p:attrName>style.visibility</p:attrName>
                                        </p:attrNameLst>
                                      </p:cBhvr>
                                      <p:to>
                                        <p:strVal val="visible"/>
                                      </p:to>
                                    </p:set>
                                    <p:animEffect transition="in" filter="wipe(down)">
                                      <p:cBhvr>
                                        <p:cTn id="54" dur="500"/>
                                        <p:tgtEl>
                                          <p:spTgt spid="32780"/>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32782"/>
                                        </p:tgtEl>
                                        <p:attrNameLst>
                                          <p:attrName>style.visibility</p:attrName>
                                        </p:attrNameLst>
                                      </p:cBhvr>
                                      <p:to>
                                        <p:strVal val="visible"/>
                                      </p:to>
                                    </p:set>
                                    <p:animEffect transition="in" filter="wipe(down)">
                                      <p:cBhvr>
                                        <p:cTn id="59" dur="500"/>
                                        <p:tgtEl>
                                          <p:spTgt spid="32782"/>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32781"/>
                                        </p:tgtEl>
                                        <p:attrNameLst>
                                          <p:attrName>style.visibility</p:attrName>
                                        </p:attrNameLst>
                                      </p:cBhvr>
                                      <p:to>
                                        <p:strVal val="visible"/>
                                      </p:to>
                                    </p:set>
                                    <p:animEffect transition="in" filter="wipe(down)">
                                      <p:cBhvr>
                                        <p:cTn id="64" dur="500"/>
                                        <p:tgtEl>
                                          <p:spTgt spid="32781"/>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32783"/>
                                        </p:tgtEl>
                                        <p:attrNameLst>
                                          <p:attrName>style.visibility</p:attrName>
                                        </p:attrNameLst>
                                      </p:cBhvr>
                                      <p:to>
                                        <p:strVal val="visible"/>
                                      </p:to>
                                    </p:set>
                                    <p:animEffect transition="in" filter="wipe(down)">
                                      <p:cBhvr>
                                        <p:cTn id="69" dur="500"/>
                                        <p:tgtEl>
                                          <p:spTgt spid="32783"/>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grpId="0" nodeType="clickEffect">
                                  <p:stCondLst>
                                    <p:cond delay="0"/>
                                  </p:stCondLst>
                                  <p:childTnLst>
                                    <p:set>
                                      <p:cBhvr>
                                        <p:cTn id="73" dur="1" fill="hold">
                                          <p:stCondLst>
                                            <p:cond delay="0"/>
                                          </p:stCondLst>
                                        </p:cTn>
                                        <p:tgtEl>
                                          <p:spTgt spid="32784"/>
                                        </p:tgtEl>
                                        <p:attrNameLst>
                                          <p:attrName>style.visibility</p:attrName>
                                        </p:attrNameLst>
                                      </p:cBhvr>
                                      <p:to>
                                        <p:strVal val="visible"/>
                                      </p:to>
                                    </p:set>
                                    <p:animEffect transition="in" filter="wipe(down)">
                                      <p:cBhvr>
                                        <p:cTn id="74" dur="500"/>
                                        <p:tgtEl>
                                          <p:spTgt spid="32784"/>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grpId="0" nodeType="clickEffect">
                                  <p:stCondLst>
                                    <p:cond delay="0"/>
                                  </p:stCondLst>
                                  <p:childTnLst>
                                    <p:set>
                                      <p:cBhvr>
                                        <p:cTn id="78" dur="1" fill="hold">
                                          <p:stCondLst>
                                            <p:cond delay="0"/>
                                          </p:stCondLst>
                                        </p:cTn>
                                        <p:tgtEl>
                                          <p:spTgt spid="32785"/>
                                        </p:tgtEl>
                                        <p:attrNameLst>
                                          <p:attrName>style.visibility</p:attrName>
                                        </p:attrNameLst>
                                      </p:cBhvr>
                                      <p:to>
                                        <p:strVal val="visible"/>
                                      </p:to>
                                    </p:set>
                                    <p:animEffect transition="in" filter="wipe(down)">
                                      <p:cBhvr>
                                        <p:cTn id="79" dur="500"/>
                                        <p:tgtEl>
                                          <p:spTgt spid="327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bldLvl="0" animBg="1"/>
      <p:bldP spid="32771" grpId="0" autoUpdateAnimBg="0" build="p"/>
      <p:bldP spid="32772" grpId="0" autoUpdateAnimBg="0"/>
      <p:bldP spid="32773" grpId="0" bldLvl="0" animBg="1" autoUpdateAnimBg="0"/>
      <p:bldP spid="32777" grpId="0" bldLvl="0" animBg="1"/>
      <p:bldP spid="32778" grpId="0" autoUpdateAnimBg="0"/>
      <p:bldP spid="32779" grpId="0" autoUpdateAnimBg="0"/>
      <p:bldP spid="32780" grpId="0" autoUpdateAnimBg="0"/>
      <p:bldP spid="32781" grpId="0" autoUpdateAnimBg="0"/>
      <p:bldP spid="32782" grpId="0" autoUpdateAnimBg="0"/>
      <p:bldP spid="32783" grpId="0" autoUpdateAnimBg="0"/>
      <p:bldP spid="32784" grpId="0" autoUpdateAnimBg="0"/>
      <p:bldP spid="32785" grpId="0" bldLvl="0" animBg="1" autoUpdateAnimBg="0"/>
      <p:bldP spid="32786"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2135188" y="3284562"/>
            <a:ext cx="4321175" cy="2881312"/>
          </a:xfrm>
          <a:prstGeom prst="rect">
            <a:avLst/>
          </a:prstGeom>
          <a:gradFill rotWithShape="1">
            <a:gsLst>
              <a:gs pos="0">
                <a:srgbClr val="FFFF99"/>
              </a:gs>
              <a:gs pos="100000">
                <a:schemeClr val="bg1"/>
              </a:gs>
            </a:gsLst>
            <a:lin ang="5400000" scaled="1"/>
          </a:gradFill>
          <a:ln w="9525">
            <a:solidFill>
              <a:schemeClr val="tx1"/>
            </a:solidFill>
            <a:miter lim="800000"/>
          </a:ln>
        </p:spPr>
        <p:txBody>
          <a:bodyPr wrap="none" anchor="ctr"/>
          <a:lstStyle/>
          <a:p>
            <a:endParaRPr lang="zh-CN" altLang="en-US"/>
          </a:p>
        </p:txBody>
      </p:sp>
      <p:sp>
        <p:nvSpPr>
          <p:cNvPr id="33795" name="Rectangle 3"/>
          <p:cNvSpPr>
            <a:spLocks noChangeArrowheads="1"/>
          </p:cNvSpPr>
          <p:nvPr/>
        </p:nvSpPr>
        <p:spPr bwMode="auto">
          <a:xfrm>
            <a:off x="2063750" y="908074"/>
            <a:ext cx="2819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Clr>
                <a:schemeClr val="accent1"/>
              </a:buClr>
              <a:buSzPct val="65000"/>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2</a:t>
            </a:r>
            <a:r>
              <a:rPr lang="zh-CN" altLang="en-US" sz="2800" b="1">
                <a:latin typeface="华文仿宋" panose="02010600040101010101" pitchFamily="2" charset="-122"/>
                <a:ea typeface="华文仿宋" panose="02010600040101010101" pitchFamily="2" charset="-122"/>
              </a:rPr>
              <a:t>、需求的变动</a:t>
            </a:r>
            <a:endParaRPr lang="zh-CN" altLang="en-US" sz="2800" b="1">
              <a:latin typeface="华文仿宋" panose="02010600040101010101" pitchFamily="2" charset="-122"/>
              <a:ea typeface="华文仿宋" panose="02010600040101010101" pitchFamily="2" charset="-122"/>
            </a:endParaRPr>
          </a:p>
        </p:txBody>
      </p:sp>
      <p:sp>
        <p:nvSpPr>
          <p:cNvPr id="33796" name="Rectangle 4"/>
          <p:cNvSpPr>
            <a:spLocks noChangeArrowheads="1"/>
          </p:cNvSpPr>
          <p:nvPr/>
        </p:nvSpPr>
        <p:spPr bwMode="auto">
          <a:xfrm>
            <a:off x="1992313" y="1574824"/>
            <a:ext cx="8218487" cy="914400"/>
          </a:xfrm>
          <a:prstGeom prst="rect">
            <a:avLst/>
          </a:prstGeom>
          <a:gradFill rotWithShape="1">
            <a:gsLst>
              <a:gs pos="0">
                <a:srgbClr val="FFFF99"/>
              </a:gs>
              <a:gs pos="100000">
                <a:schemeClr val="bg1"/>
              </a:gs>
            </a:gsLst>
            <a:lin ang="5400000" scaled="1"/>
          </a:gradFill>
          <a:ln w="9525">
            <a:solidFill>
              <a:schemeClr val="accent2"/>
            </a:solidFill>
            <a:miter lim="800000"/>
          </a:ln>
        </p:spPr>
        <p:txBody>
          <a:bodyPr/>
          <a:lstStyle/>
          <a:p>
            <a:pPr marL="342900" indent="-342900">
              <a:lnSpc>
                <a:spcPct val="90000"/>
              </a:lnSpc>
              <a:spcBef>
                <a:spcPct val="20000"/>
              </a:spcBef>
              <a:buSzPct val="85000"/>
            </a:pPr>
            <a:r>
              <a:rPr lang="en-US" altLang="zh-CN" sz="2800" b="1">
                <a:solidFill>
                  <a:srgbClr val="FF5050"/>
                </a:solidFill>
                <a:latin typeface="Arial" panose="020B0604020202020204" pitchFamily="34" charset="0"/>
                <a:ea typeface="华文仿宋" panose="02010600040101010101" pitchFamily="2" charset="-122"/>
              </a:rPr>
              <a:t>——</a:t>
            </a:r>
            <a:r>
              <a:rPr lang="zh-CN" altLang="en-US" sz="2800" b="1">
                <a:solidFill>
                  <a:srgbClr val="FF5050"/>
                </a:solidFill>
                <a:latin typeface="Arial" panose="020B0604020202020204" pitchFamily="34" charset="0"/>
                <a:ea typeface="华文仿宋" panose="02010600040101010101" pitchFamily="2" charset="-122"/>
              </a:rPr>
              <a:t>在商品自身价格不变的条件下，由于其他影响因素变动所引起的该商品需求数量的变化。</a:t>
            </a:r>
            <a:endParaRPr lang="zh-CN" altLang="en-US" sz="2800" b="1">
              <a:solidFill>
                <a:srgbClr val="FF5050"/>
              </a:solidFill>
              <a:latin typeface="Arial" panose="020B0604020202020204" pitchFamily="34" charset="0"/>
              <a:ea typeface="华文仿宋" panose="02010600040101010101" pitchFamily="2" charset="-122"/>
            </a:endParaRPr>
          </a:p>
        </p:txBody>
      </p:sp>
      <p:grpSp>
        <p:nvGrpSpPr>
          <p:cNvPr id="2" name="Group 5"/>
          <p:cNvGrpSpPr/>
          <p:nvPr/>
        </p:nvGrpSpPr>
        <p:grpSpPr bwMode="auto">
          <a:xfrm>
            <a:off x="3000375" y="3789387"/>
            <a:ext cx="2665413" cy="2087562"/>
            <a:chOff x="0" y="0"/>
            <a:chExt cx="3600" cy="2928"/>
          </a:xfrm>
        </p:grpSpPr>
        <p:sp>
          <p:nvSpPr>
            <p:cNvPr id="29716" name="Line 6"/>
            <p:cNvSpPr>
              <a:spLocks noChangeShapeType="1"/>
            </p:cNvSpPr>
            <p:nvPr/>
          </p:nvSpPr>
          <p:spPr bwMode="auto">
            <a:xfrm flipV="1">
              <a:off x="0" y="0"/>
              <a:ext cx="0" cy="2928"/>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
          <p:nvSpPr>
            <p:cNvPr id="29717" name="Line 7"/>
            <p:cNvSpPr>
              <a:spLocks noChangeShapeType="1"/>
            </p:cNvSpPr>
            <p:nvPr/>
          </p:nvSpPr>
          <p:spPr bwMode="auto">
            <a:xfrm>
              <a:off x="0" y="2928"/>
              <a:ext cx="3600" cy="0"/>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grpSp>
      <p:sp>
        <p:nvSpPr>
          <p:cNvPr id="33800" name="Line 8"/>
          <p:cNvSpPr>
            <a:spLocks noChangeShapeType="1"/>
          </p:cNvSpPr>
          <p:nvPr/>
        </p:nvSpPr>
        <p:spPr bwMode="auto">
          <a:xfrm>
            <a:off x="3576638" y="4149749"/>
            <a:ext cx="1512887" cy="1295400"/>
          </a:xfrm>
          <a:prstGeom prst="line">
            <a:avLst/>
          </a:prstGeom>
          <a:noFill/>
          <a:ln w="31750" cap="sq">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33801" name="Rectangle 9"/>
          <p:cNvSpPr>
            <a:spLocks noChangeArrowheads="1"/>
          </p:cNvSpPr>
          <p:nvPr/>
        </p:nvSpPr>
        <p:spPr bwMode="auto">
          <a:xfrm>
            <a:off x="2566988" y="3543324"/>
            <a:ext cx="68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latin typeface="Arial" panose="020B0604020202020204" pitchFamily="34" charset="0"/>
              </a:rPr>
              <a:t>P</a:t>
            </a:r>
            <a:endParaRPr lang="en-US" altLang="zh-CN" sz="2800">
              <a:latin typeface="Arial" panose="020B0604020202020204" pitchFamily="34" charset="0"/>
            </a:endParaRPr>
          </a:p>
        </p:txBody>
      </p:sp>
      <p:sp>
        <p:nvSpPr>
          <p:cNvPr id="33802" name="Rectangle 10"/>
          <p:cNvSpPr>
            <a:spLocks noChangeArrowheads="1"/>
          </p:cNvSpPr>
          <p:nvPr/>
        </p:nvSpPr>
        <p:spPr bwMode="auto">
          <a:xfrm>
            <a:off x="2566988" y="5524524"/>
            <a:ext cx="68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latin typeface="Arial" panose="020B0604020202020204" pitchFamily="34" charset="0"/>
              </a:rPr>
              <a:t>0</a:t>
            </a:r>
            <a:endParaRPr lang="en-US" altLang="zh-CN" sz="2800">
              <a:latin typeface="Arial" panose="020B0604020202020204" pitchFamily="34" charset="0"/>
            </a:endParaRPr>
          </a:p>
        </p:txBody>
      </p:sp>
      <p:sp>
        <p:nvSpPr>
          <p:cNvPr id="33803" name="Rectangle 11"/>
          <p:cNvSpPr>
            <a:spLocks noChangeArrowheads="1"/>
          </p:cNvSpPr>
          <p:nvPr/>
        </p:nvSpPr>
        <p:spPr bwMode="auto">
          <a:xfrm>
            <a:off x="5232400" y="5156224"/>
            <a:ext cx="79216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latin typeface="Arial" panose="020B0604020202020204" pitchFamily="34" charset="0"/>
              </a:rPr>
              <a:t>D</a:t>
            </a:r>
            <a:r>
              <a:rPr lang="en-US" altLang="zh-CN" sz="2800" baseline="-25000">
                <a:latin typeface="Arial" panose="020B0604020202020204" pitchFamily="34" charset="0"/>
              </a:rPr>
              <a:t>1</a:t>
            </a:r>
            <a:endParaRPr lang="en-US" altLang="zh-CN" sz="2800" baseline="-25000">
              <a:latin typeface="Arial" panose="020B0604020202020204" pitchFamily="34" charset="0"/>
            </a:endParaRPr>
          </a:p>
        </p:txBody>
      </p:sp>
      <p:sp>
        <p:nvSpPr>
          <p:cNvPr id="33804" name="Rectangle 12"/>
          <p:cNvSpPr>
            <a:spLocks noChangeArrowheads="1"/>
          </p:cNvSpPr>
          <p:nvPr/>
        </p:nvSpPr>
        <p:spPr bwMode="auto">
          <a:xfrm>
            <a:off x="5626100" y="5703912"/>
            <a:ext cx="68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b="1"/>
              <a:t>Q</a:t>
            </a:r>
            <a:endParaRPr lang="en-US" altLang="zh-CN" sz="2800" b="1"/>
          </a:p>
        </p:txBody>
      </p:sp>
      <p:sp>
        <p:nvSpPr>
          <p:cNvPr id="33805" name="Line 13"/>
          <p:cNvSpPr>
            <a:spLocks noChangeShapeType="1"/>
          </p:cNvSpPr>
          <p:nvPr/>
        </p:nvSpPr>
        <p:spPr bwMode="auto">
          <a:xfrm rot="-2700000">
            <a:off x="4079875" y="4319612"/>
            <a:ext cx="317500" cy="314325"/>
          </a:xfrm>
          <a:prstGeom prst="line">
            <a:avLst/>
          </a:prstGeom>
          <a:noFill/>
          <a:ln w="12700" cap="sq">
            <a:solidFill>
              <a:schemeClr val="tx1"/>
            </a:solidFill>
            <a:round/>
            <a:tailEnd type="triangle" w="sm" len="sm"/>
          </a:ln>
          <a:extLst>
            <a:ext uri="{909E8E84-426E-40DD-AFC4-6F175D3DCCD1}">
              <a14:hiddenFill xmlns:a14="http://schemas.microsoft.com/office/drawing/2010/main">
                <a:noFill/>
              </a14:hiddenFill>
            </a:ext>
          </a:extLst>
        </p:spPr>
        <p:txBody>
          <a:bodyPr wrap="none"/>
          <a:lstStyle/>
          <a:p>
            <a:endParaRPr lang="zh-CN" altLang="en-US"/>
          </a:p>
        </p:txBody>
      </p:sp>
      <p:sp>
        <p:nvSpPr>
          <p:cNvPr id="33806" name="Line 14"/>
          <p:cNvSpPr>
            <a:spLocks noChangeShapeType="1"/>
          </p:cNvSpPr>
          <p:nvPr/>
        </p:nvSpPr>
        <p:spPr bwMode="auto">
          <a:xfrm>
            <a:off x="4224338" y="4121174"/>
            <a:ext cx="1512887" cy="1295400"/>
          </a:xfrm>
          <a:prstGeom prst="line">
            <a:avLst/>
          </a:prstGeom>
          <a:noFill/>
          <a:ln w="31750" cap="sq">
            <a:solidFill>
              <a:srgbClr val="FF0000"/>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33807" name="Rectangle 15"/>
          <p:cNvSpPr>
            <a:spLocks noChangeArrowheads="1"/>
          </p:cNvSpPr>
          <p:nvPr/>
        </p:nvSpPr>
        <p:spPr bwMode="auto">
          <a:xfrm>
            <a:off x="5880100" y="5127649"/>
            <a:ext cx="79216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solidFill>
                  <a:srgbClr val="FF5050"/>
                </a:solidFill>
                <a:latin typeface="Arial" panose="020B0604020202020204" pitchFamily="34" charset="0"/>
              </a:rPr>
              <a:t>D</a:t>
            </a:r>
            <a:r>
              <a:rPr lang="en-US" altLang="zh-CN" sz="2800" baseline="-25000">
                <a:solidFill>
                  <a:srgbClr val="FF5050"/>
                </a:solidFill>
                <a:latin typeface="Arial" panose="020B0604020202020204" pitchFamily="34" charset="0"/>
              </a:rPr>
              <a:t>2</a:t>
            </a:r>
            <a:endParaRPr lang="en-US" altLang="zh-CN" sz="2800" baseline="-25000">
              <a:solidFill>
                <a:srgbClr val="FF5050"/>
              </a:solidFill>
              <a:latin typeface="Arial" panose="020B0604020202020204" pitchFamily="34" charset="0"/>
            </a:endParaRPr>
          </a:p>
        </p:txBody>
      </p:sp>
      <p:sp>
        <p:nvSpPr>
          <p:cNvPr id="33808" name="Line 16"/>
          <p:cNvSpPr>
            <a:spLocks noChangeShapeType="1"/>
          </p:cNvSpPr>
          <p:nvPr/>
        </p:nvSpPr>
        <p:spPr bwMode="auto">
          <a:xfrm flipH="1">
            <a:off x="3406775" y="4508524"/>
            <a:ext cx="457200" cy="0"/>
          </a:xfrm>
          <a:prstGeom prst="line">
            <a:avLst/>
          </a:prstGeom>
          <a:noFill/>
          <a:ln w="12700" cap="sq">
            <a:solidFill>
              <a:schemeClr val="tx1"/>
            </a:solidFill>
            <a:round/>
            <a:tailEnd type="triangle" w="sm" len="sm"/>
          </a:ln>
          <a:extLst>
            <a:ext uri="{909E8E84-426E-40DD-AFC4-6F175D3DCCD1}">
              <a14:hiddenFill xmlns:a14="http://schemas.microsoft.com/office/drawing/2010/main">
                <a:noFill/>
              </a14:hiddenFill>
            </a:ext>
          </a:extLst>
        </p:spPr>
        <p:txBody>
          <a:bodyPr wrap="none"/>
          <a:lstStyle/>
          <a:p>
            <a:endParaRPr lang="zh-CN" altLang="en-US"/>
          </a:p>
        </p:txBody>
      </p:sp>
      <p:sp>
        <p:nvSpPr>
          <p:cNvPr id="33809" name="Line 17"/>
          <p:cNvSpPr>
            <a:spLocks noChangeShapeType="1"/>
          </p:cNvSpPr>
          <p:nvPr/>
        </p:nvSpPr>
        <p:spPr bwMode="auto">
          <a:xfrm>
            <a:off x="3143250" y="4365649"/>
            <a:ext cx="1512888" cy="1295400"/>
          </a:xfrm>
          <a:prstGeom prst="line">
            <a:avLst/>
          </a:prstGeom>
          <a:noFill/>
          <a:ln w="31750" cap="sq">
            <a:solidFill>
              <a:srgbClr val="339966"/>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33810" name="Rectangle 18"/>
          <p:cNvSpPr>
            <a:spLocks noChangeArrowheads="1"/>
          </p:cNvSpPr>
          <p:nvPr/>
        </p:nvSpPr>
        <p:spPr bwMode="auto">
          <a:xfrm>
            <a:off x="4799013" y="5372124"/>
            <a:ext cx="79216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solidFill>
                  <a:schemeClr val="tx2"/>
                </a:solidFill>
                <a:latin typeface="Arial" panose="020B0604020202020204" pitchFamily="34" charset="0"/>
              </a:rPr>
              <a:t>D</a:t>
            </a:r>
            <a:r>
              <a:rPr lang="en-US" altLang="zh-CN" sz="2800" baseline="-25000">
                <a:solidFill>
                  <a:schemeClr val="tx2"/>
                </a:solidFill>
                <a:latin typeface="Arial" panose="020B0604020202020204" pitchFamily="34" charset="0"/>
              </a:rPr>
              <a:t>3</a:t>
            </a:r>
            <a:endParaRPr lang="en-US" altLang="zh-CN" sz="2800" baseline="-25000">
              <a:solidFill>
                <a:schemeClr val="tx2"/>
              </a:solidFill>
              <a:latin typeface="Arial" panose="020B0604020202020204" pitchFamily="34" charset="0"/>
            </a:endParaRPr>
          </a:p>
        </p:txBody>
      </p:sp>
      <p:sp>
        <p:nvSpPr>
          <p:cNvPr id="33811" name="Rectangle 19"/>
          <p:cNvSpPr>
            <a:spLocks noChangeArrowheads="1"/>
          </p:cNvSpPr>
          <p:nvPr/>
        </p:nvSpPr>
        <p:spPr bwMode="auto">
          <a:xfrm>
            <a:off x="6518275" y="3362349"/>
            <a:ext cx="4114800" cy="533400"/>
          </a:xfrm>
          <a:prstGeom prst="rect">
            <a:avLst/>
          </a:prstGeom>
          <a:gradFill rotWithShape="1">
            <a:gsLst>
              <a:gs pos="0">
                <a:srgbClr val="FFFF99"/>
              </a:gs>
              <a:gs pos="100000">
                <a:schemeClr val="bg1"/>
              </a:gs>
            </a:gsLst>
            <a:lin ang="5400000" scaled="1"/>
          </a:gradFill>
          <a:ln w="9525">
            <a:solidFill>
              <a:schemeClr val="accent2"/>
            </a:solidFill>
            <a:miter lim="800000"/>
          </a:ln>
        </p:spPr>
        <p:txBody>
          <a:bodyPr/>
          <a:lstStyle/>
          <a:p>
            <a:pPr marL="342900" indent="-342900">
              <a:spcBef>
                <a:spcPct val="20000"/>
              </a:spcBef>
              <a:buSzPct val="85000"/>
            </a:pPr>
            <a:r>
              <a:rPr lang="zh-CN" altLang="en-US" sz="2800" b="1">
                <a:latin typeface="Arial" panose="020B0604020202020204" pitchFamily="34" charset="0"/>
                <a:ea typeface="华文仿宋" panose="02010600040101010101" pitchFamily="2" charset="-122"/>
              </a:rPr>
              <a:t>需求增加，曲线向右平移</a:t>
            </a:r>
            <a:endParaRPr lang="zh-CN" altLang="en-US" sz="2800" b="1">
              <a:latin typeface="Arial" panose="020B0604020202020204" pitchFamily="34" charset="0"/>
              <a:ea typeface="华文仿宋" panose="02010600040101010101" pitchFamily="2" charset="-122"/>
            </a:endParaRPr>
          </a:p>
        </p:txBody>
      </p:sp>
      <p:sp>
        <p:nvSpPr>
          <p:cNvPr id="33812" name="Rectangle 20"/>
          <p:cNvSpPr>
            <a:spLocks noChangeArrowheads="1"/>
          </p:cNvSpPr>
          <p:nvPr/>
        </p:nvSpPr>
        <p:spPr bwMode="auto">
          <a:xfrm>
            <a:off x="6518275" y="4048149"/>
            <a:ext cx="4114800" cy="533400"/>
          </a:xfrm>
          <a:prstGeom prst="rect">
            <a:avLst/>
          </a:prstGeom>
          <a:gradFill rotWithShape="1">
            <a:gsLst>
              <a:gs pos="0">
                <a:srgbClr val="FFFF99"/>
              </a:gs>
              <a:gs pos="100000">
                <a:schemeClr val="bg1"/>
              </a:gs>
            </a:gsLst>
            <a:lin ang="5400000" scaled="1"/>
          </a:gradFill>
          <a:ln w="9525">
            <a:solidFill>
              <a:schemeClr val="tx2"/>
            </a:solidFill>
            <a:miter lim="800000"/>
          </a:ln>
        </p:spPr>
        <p:txBody>
          <a:bodyPr/>
          <a:lstStyle/>
          <a:p>
            <a:pPr marL="342900" indent="-342900">
              <a:spcBef>
                <a:spcPct val="20000"/>
              </a:spcBef>
              <a:buSzPct val="85000"/>
            </a:pPr>
            <a:r>
              <a:rPr lang="zh-CN" altLang="en-US" sz="2800" b="1">
                <a:latin typeface="Arial" panose="020B0604020202020204" pitchFamily="34" charset="0"/>
                <a:ea typeface="华文仿宋" panose="02010600040101010101" pitchFamily="2" charset="-122"/>
              </a:rPr>
              <a:t>需求减少，曲线向左平移</a:t>
            </a:r>
            <a:endParaRPr lang="zh-CN" altLang="en-US" sz="2800" b="1">
              <a:latin typeface="Arial" panose="020B0604020202020204" pitchFamily="34" charset="0"/>
              <a:ea typeface="华文仿宋" panose="02010600040101010101" pitchFamily="2" charset="-122"/>
            </a:endParaRPr>
          </a:p>
        </p:txBody>
      </p:sp>
      <p:sp>
        <p:nvSpPr>
          <p:cNvPr id="33813" name="Rectangle 21"/>
          <p:cNvSpPr>
            <a:spLocks noChangeArrowheads="1"/>
          </p:cNvSpPr>
          <p:nvPr/>
        </p:nvSpPr>
        <p:spPr bwMode="auto">
          <a:xfrm>
            <a:off x="6959600" y="4940324"/>
            <a:ext cx="3384550" cy="125412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zh-CN" altLang="en-US" sz="2800" b="1">
                <a:solidFill>
                  <a:srgbClr val="FF5050"/>
                </a:solidFill>
                <a:latin typeface="Arial" panose="020B0604020202020204" pitchFamily="34" charset="0"/>
                <a:ea typeface="华文仿宋" panose="02010600040101010101" pitchFamily="2" charset="-122"/>
              </a:rPr>
              <a:t>表现为：需求曲线的整体移动！</a:t>
            </a:r>
            <a:endParaRPr lang="zh-CN" altLang="en-US" sz="2800" b="1">
              <a:solidFill>
                <a:srgbClr val="FF5050"/>
              </a:solidFill>
              <a:latin typeface="Arial" panose="020B0604020202020204" pitchFamily="34" charset="0"/>
              <a:ea typeface="华文仿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 calcmode="lin" valueType="num">
                                      <p:cBhvr additive="base">
                                        <p:cTn id="7" dur="500" fill="hold"/>
                                        <p:tgtEl>
                                          <p:spTgt spid="337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7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3796"/>
                                        </p:tgtEl>
                                        <p:attrNameLst>
                                          <p:attrName>style.visibility</p:attrName>
                                        </p:attrNameLst>
                                      </p:cBhvr>
                                      <p:to>
                                        <p:strVal val="visible"/>
                                      </p:to>
                                    </p:set>
                                    <p:anim calcmode="lin" valueType="num">
                                      <p:cBhvr additive="base">
                                        <p:cTn id="13" dur="500" fill="hold"/>
                                        <p:tgtEl>
                                          <p:spTgt spid="33796"/>
                                        </p:tgtEl>
                                        <p:attrNameLst>
                                          <p:attrName>ppt_x</p:attrName>
                                        </p:attrNameLst>
                                      </p:cBhvr>
                                      <p:tavLst>
                                        <p:tav tm="0">
                                          <p:val>
                                            <p:strVal val="0-#ppt_w/2"/>
                                          </p:val>
                                        </p:tav>
                                        <p:tav tm="100000">
                                          <p:val>
                                            <p:strVal val="#ppt_x"/>
                                          </p:val>
                                        </p:tav>
                                      </p:tavLst>
                                    </p:anim>
                                    <p:anim calcmode="lin" valueType="num">
                                      <p:cBhvr additive="base">
                                        <p:cTn id="14" dur="500" fill="hold"/>
                                        <p:tgtEl>
                                          <p:spTgt spid="3379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33794"/>
                                        </p:tgtEl>
                                        <p:attrNameLst>
                                          <p:attrName>style.visibility</p:attrName>
                                        </p:attrNameLst>
                                      </p:cBhvr>
                                      <p:to>
                                        <p:strVal val="visible"/>
                                      </p:to>
                                    </p:set>
                                    <p:animEffect transition="in" filter="diamond(in)">
                                      <p:cBhvr>
                                        <p:cTn id="19" dur="2000"/>
                                        <p:tgtEl>
                                          <p:spTgt spid="33794"/>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blinds(horizontal)">
                                      <p:cBhvr>
                                        <p:cTn id="24" dur="500"/>
                                        <p:tgtEl>
                                          <p:spTgt spid="2"/>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33801"/>
                                        </p:tgtEl>
                                        <p:attrNameLst>
                                          <p:attrName>style.visibility</p:attrName>
                                        </p:attrNameLst>
                                      </p:cBhvr>
                                      <p:to>
                                        <p:strVal val="visible"/>
                                      </p:to>
                                    </p:set>
                                    <p:animEffect transition="in" filter="wipe(down)">
                                      <p:cBhvr>
                                        <p:cTn id="29" dur="500"/>
                                        <p:tgtEl>
                                          <p:spTgt spid="33801"/>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33802"/>
                                        </p:tgtEl>
                                        <p:attrNameLst>
                                          <p:attrName>style.visibility</p:attrName>
                                        </p:attrNameLst>
                                      </p:cBhvr>
                                      <p:to>
                                        <p:strVal val="visible"/>
                                      </p:to>
                                    </p:set>
                                    <p:animEffect transition="in" filter="wipe(down)">
                                      <p:cBhvr>
                                        <p:cTn id="34" dur="500"/>
                                        <p:tgtEl>
                                          <p:spTgt spid="33802"/>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33804"/>
                                        </p:tgtEl>
                                        <p:attrNameLst>
                                          <p:attrName>style.visibility</p:attrName>
                                        </p:attrNameLst>
                                      </p:cBhvr>
                                      <p:to>
                                        <p:strVal val="visible"/>
                                      </p:to>
                                    </p:set>
                                    <p:animEffect transition="in" filter="wipe(down)">
                                      <p:cBhvr>
                                        <p:cTn id="39" dur="500"/>
                                        <p:tgtEl>
                                          <p:spTgt spid="33804"/>
                                        </p:tgtEl>
                                      </p:cBhvr>
                                    </p:animEffect>
                                  </p:childTnLst>
                                </p:cTn>
                              </p:par>
                            </p:childTnLst>
                          </p:cTn>
                        </p:par>
                      </p:childTnLst>
                    </p:cTn>
                  </p:par>
                  <p:par>
                    <p:cTn id="40" fill="hold">
                      <p:stCondLst>
                        <p:cond delay="indefinite"/>
                      </p:stCondLst>
                      <p:childTnLst>
                        <p:par>
                          <p:cTn id="41" fill="hold">
                            <p:stCondLst>
                              <p:cond delay="0"/>
                            </p:stCondLst>
                            <p:childTnLst>
                              <p:par>
                                <p:cTn id="42" presetID="8" presetClass="entr" presetSubtype="16" fill="hold" grpId="0" nodeType="clickEffect">
                                  <p:stCondLst>
                                    <p:cond delay="0"/>
                                  </p:stCondLst>
                                  <p:childTnLst>
                                    <p:set>
                                      <p:cBhvr>
                                        <p:cTn id="43" dur="1" fill="hold">
                                          <p:stCondLst>
                                            <p:cond delay="0"/>
                                          </p:stCondLst>
                                        </p:cTn>
                                        <p:tgtEl>
                                          <p:spTgt spid="33800"/>
                                        </p:tgtEl>
                                        <p:attrNameLst>
                                          <p:attrName>style.visibility</p:attrName>
                                        </p:attrNameLst>
                                      </p:cBhvr>
                                      <p:to>
                                        <p:strVal val="visible"/>
                                      </p:to>
                                    </p:set>
                                    <p:animEffect transition="in" filter="diamond(in)">
                                      <p:cBhvr>
                                        <p:cTn id="44" dur="2000"/>
                                        <p:tgtEl>
                                          <p:spTgt spid="33800"/>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33803"/>
                                        </p:tgtEl>
                                        <p:attrNameLst>
                                          <p:attrName>style.visibility</p:attrName>
                                        </p:attrNameLst>
                                      </p:cBhvr>
                                      <p:to>
                                        <p:strVal val="visible"/>
                                      </p:to>
                                    </p:set>
                                    <p:animEffect transition="in" filter="wipe(down)">
                                      <p:cBhvr>
                                        <p:cTn id="49" dur="500"/>
                                        <p:tgtEl>
                                          <p:spTgt spid="33803"/>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33805"/>
                                        </p:tgtEl>
                                        <p:attrNameLst>
                                          <p:attrName>style.visibility</p:attrName>
                                        </p:attrNameLst>
                                      </p:cBhvr>
                                      <p:to>
                                        <p:strVal val="visible"/>
                                      </p:to>
                                    </p:set>
                                    <p:anim calcmode="lin" valueType="num">
                                      <p:cBhvr additive="base">
                                        <p:cTn id="54" dur="500" fill="hold"/>
                                        <p:tgtEl>
                                          <p:spTgt spid="33805"/>
                                        </p:tgtEl>
                                        <p:attrNameLst>
                                          <p:attrName>ppt_x</p:attrName>
                                        </p:attrNameLst>
                                      </p:cBhvr>
                                      <p:tavLst>
                                        <p:tav tm="0">
                                          <p:val>
                                            <p:strVal val="0-#ppt_w/2"/>
                                          </p:val>
                                        </p:tav>
                                        <p:tav tm="100000">
                                          <p:val>
                                            <p:strVal val="#ppt_x"/>
                                          </p:val>
                                        </p:tav>
                                      </p:tavLst>
                                    </p:anim>
                                    <p:anim calcmode="lin" valueType="num">
                                      <p:cBhvr additive="base">
                                        <p:cTn id="55" dur="500" fill="hold"/>
                                        <p:tgtEl>
                                          <p:spTgt spid="33805"/>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8" presetClass="entr" presetSubtype="16" fill="hold" grpId="0" nodeType="clickEffect">
                                  <p:stCondLst>
                                    <p:cond delay="0"/>
                                  </p:stCondLst>
                                  <p:childTnLst>
                                    <p:set>
                                      <p:cBhvr>
                                        <p:cTn id="59" dur="1" fill="hold">
                                          <p:stCondLst>
                                            <p:cond delay="0"/>
                                          </p:stCondLst>
                                        </p:cTn>
                                        <p:tgtEl>
                                          <p:spTgt spid="33806"/>
                                        </p:tgtEl>
                                        <p:attrNameLst>
                                          <p:attrName>style.visibility</p:attrName>
                                        </p:attrNameLst>
                                      </p:cBhvr>
                                      <p:to>
                                        <p:strVal val="visible"/>
                                      </p:to>
                                    </p:set>
                                    <p:animEffect transition="in" filter="diamond(in)">
                                      <p:cBhvr>
                                        <p:cTn id="60" dur="2000"/>
                                        <p:tgtEl>
                                          <p:spTgt spid="33806"/>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33807"/>
                                        </p:tgtEl>
                                        <p:attrNameLst>
                                          <p:attrName>style.visibility</p:attrName>
                                        </p:attrNameLst>
                                      </p:cBhvr>
                                      <p:to>
                                        <p:strVal val="visible"/>
                                      </p:to>
                                    </p:set>
                                    <p:animEffect transition="in" filter="wipe(down)">
                                      <p:cBhvr>
                                        <p:cTn id="65" dur="500"/>
                                        <p:tgtEl>
                                          <p:spTgt spid="33807"/>
                                        </p:tgtEl>
                                      </p:cBhvr>
                                    </p:animEffect>
                                  </p:childTnLst>
                                </p:cTn>
                              </p:par>
                            </p:childTnLst>
                          </p:cTn>
                        </p:par>
                      </p:childTnLst>
                    </p:cTn>
                  </p:par>
                  <p:par>
                    <p:cTn id="66" fill="hold">
                      <p:stCondLst>
                        <p:cond delay="indefinite"/>
                      </p:stCondLst>
                      <p:childTnLst>
                        <p:par>
                          <p:cTn id="67" fill="hold">
                            <p:stCondLst>
                              <p:cond delay="0"/>
                            </p:stCondLst>
                            <p:childTnLst>
                              <p:par>
                                <p:cTn id="68" presetID="2" presetClass="entr" presetSubtype="2" fill="hold" grpId="0" nodeType="clickEffect">
                                  <p:stCondLst>
                                    <p:cond delay="0"/>
                                  </p:stCondLst>
                                  <p:childTnLst>
                                    <p:set>
                                      <p:cBhvr>
                                        <p:cTn id="69" dur="1" fill="hold">
                                          <p:stCondLst>
                                            <p:cond delay="0"/>
                                          </p:stCondLst>
                                        </p:cTn>
                                        <p:tgtEl>
                                          <p:spTgt spid="33811"/>
                                        </p:tgtEl>
                                        <p:attrNameLst>
                                          <p:attrName>style.visibility</p:attrName>
                                        </p:attrNameLst>
                                      </p:cBhvr>
                                      <p:to>
                                        <p:strVal val="visible"/>
                                      </p:to>
                                    </p:set>
                                    <p:anim calcmode="lin" valueType="num">
                                      <p:cBhvr additive="base">
                                        <p:cTn id="70" dur="500" fill="hold"/>
                                        <p:tgtEl>
                                          <p:spTgt spid="33811"/>
                                        </p:tgtEl>
                                        <p:attrNameLst>
                                          <p:attrName>ppt_x</p:attrName>
                                        </p:attrNameLst>
                                      </p:cBhvr>
                                      <p:tavLst>
                                        <p:tav tm="0">
                                          <p:val>
                                            <p:strVal val="1+#ppt_w/2"/>
                                          </p:val>
                                        </p:tav>
                                        <p:tav tm="100000">
                                          <p:val>
                                            <p:strVal val="#ppt_x"/>
                                          </p:val>
                                        </p:tav>
                                      </p:tavLst>
                                    </p:anim>
                                    <p:anim calcmode="lin" valueType="num">
                                      <p:cBhvr additive="base">
                                        <p:cTn id="71" dur="500" fill="hold"/>
                                        <p:tgtEl>
                                          <p:spTgt spid="33811"/>
                                        </p:tgtEl>
                                        <p:attrNameLst>
                                          <p:attrName>ppt_y</p:attrName>
                                        </p:attrNameLst>
                                      </p:cBhvr>
                                      <p:tavLst>
                                        <p:tav tm="0">
                                          <p:val>
                                            <p:strVal val="#ppt_y"/>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2" presetClass="entr" presetSubtype="2" fill="hold" grpId="0" nodeType="clickEffect">
                                  <p:stCondLst>
                                    <p:cond delay="0"/>
                                  </p:stCondLst>
                                  <p:childTnLst>
                                    <p:set>
                                      <p:cBhvr>
                                        <p:cTn id="75" dur="1" fill="hold">
                                          <p:stCondLst>
                                            <p:cond delay="0"/>
                                          </p:stCondLst>
                                        </p:cTn>
                                        <p:tgtEl>
                                          <p:spTgt spid="33808"/>
                                        </p:tgtEl>
                                        <p:attrNameLst>
                                          <p:attrName>style.visibility</p:attrName>
                                        </p:attrNameLst>
                                      </p:cBhvr>
                                      <p:to>
                                        <p:strVal val="visible"/>
                                      </p:to>
                                    </p:set>
                                    <p:anim calcmode="lin" valueType="num">
                                      <p:cBhvr additive="base">
                                        <p:cTn id="76" dur="500" fill="hold"/>
                                        <p:tgtEl>
                                          <p:spTgt spid="33808"/>
                                        </p:tgtEl>
                                        <p:attrNameLst>
                                          <p:attrName>ppt_x</p:attrName>
                                        </p:attrNameLst>
                                      </p:cBhvr>
                                      <p:tavLst>
                                        <p:tav tm="0">
                                          <p:val>
                                            <p:strVal val="1+#ppt_w/2"/>
                                          </p:val>
                                        </p:tav>
                                        <p:tav tm="100000">
                                          <p:val>
                                            <p:strVal val="#ppt_x"/>
                                          </p:val>
                                        </p:tav>
                                      </p:tavLst>
                                    </p:anim>
                                    <p:anim calcmode="lin" valueType="num">
                                      <p:cBhvr additive="base">
                                        <p:cTn id="77" dur="500" fill="hold"/>
                                        <p:tgtEl>
                                          <p:spTgt spid="33808"/>
                                        </p:tgtEl>
                                        <p:attrNameLst>
                                          <p:attrName>ppt_y</p:attrName>
                                        </p:attrNameLst>
                                      </p:cBhvr>
                                      <p:tavLst>
                                        <p:tav tm="0">
                                          <p:val>
                                            <p:strVal val="#ppt_y"/>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8" presetClass="entr" presetSubtype="16" fill="hold" grpId="0" nodeType="clickEffect">
                                  <p:stCondLst>
                                    <p:cond delay="0"/>
                                  </p:stCondLst>
                                  <p:childTnLst>
                                    <p:set>
                                      <p:cBhvr>
                                        <p:cTn id="81" dur="1" fill="hold">
                                          <p:stCondLst>
                                            <p:cond delay="0"/>
                                          </p:stCondLst>
                                        </p:cTn>
                                        <p:tgtEl>
                                          <p:spTgt spid="33809"/>
                                        </p:tgtEl>
                                        <p:attrNameLst>
                                          <p:attrName>style.visibility</p:attrName>
                                        </p:attrNameLst>
                                      </p:cBhvr>
                                      <p:to>
                                        <p:strVal val="visible"/>
                                      </p:to>
                                    </p:set>
                                    <p:animEffect transition="in" filter="diamond(in)">
                                      <p:cBhvr>
                                        <p:cTn id="82" dur="2000"/>
                                        <p:tgtEl>
                                          <p:spTgt spid="33809"/>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33810"/>
                                        </p:tgtEl>
                                        <p:attrNameLst>
                                          <p:attrName>style.visibility</p:attrName>
                                        </p:attrNameLst>
                                      </p:cBhvr>
                                      <p:to>
                                        <p:strVal val="visible"/>
                                      </p:to>
                                    </p:set>
                                    <p:animEffect transition="in" filter="wipe(down)">
                                      <p:cBhvr>
                                        <p:cTn id="87" dur="500"/>
                                        <p:tgtEl>
                                          <p:spTgt spid="33810"/>
                                        </p:tgtEl>
                                      </p:cBhvr>
                                    </p:animEffect>
                                  </p:childTnLst>
                                </p:cTn>
                              </p:par>
                            </p:childTnLst>
                          </p:cTn>
                        </p:par>
                      </p:childTnLst>
                    </p:cTn>
                  </p:par>
                  <p:par>
                    <p:cTn id="88" fill="hold">
                      <p:stCondLst>
                        <p:cond delay="indefinite"/>
                      </p:stCondLst>
                      <p:childTnLst>
                        <p:par>
                          <p:cTn id="89" fill="hold">
                            <p:stCondLst>
                              <p:cond delay="0"/>
                            </p:stCondLst>
                            <p:childTnLst>
                              <p:par>
                                <p:cTn id="90" presetID="2" presetClass="entr" presetSubtype="2" fill="hold" grpId="0" nodeType="clickEffect">
                                  <p:stCondLst>
                                    <p:cond delay="0"/>
                                  </p:stCondLst>
                                  <p:childTnLst>
                                    <p:set>
                                      <p:cBhvr>
                                        <p:cTn id="91" dur="1" fill="hold">
                                          <p:stCondLst>
                                            <p:cond delay="0"/>
                                          </p:stCondLst>
                                        </p:cTn>
                                        <p:tgtEl>
                                          <p:spTgt spid="33812"/>
                                        </p:tgtEl>
                                        <p:attrNameLst>
                                          <p:attrName>style.visibility</p:attrName>
                                        </p:attrNameLst>
                                      </p:cBhvr>
                                      <p:to>
                                        <p:strVal val="visible"/>
                                      </p:to>
                                    </p:set>
                                    <p:anim calcmode="lin" valueType="num">
                                      <p:cBhvr additive="base">
                                        <p:cTn id="92" dur="500" fill="hold"/>
                                        <p:tgtEl>
                                          <p:spTgt spid="33812"/>
                                        </p:tgtEl>
                                        <p:attrNameLst>
                                          <p:attrName>ppt_x</p:attrName>
                                        </p:attrNameLst>
                                      </p:cBhvr>
                                      <p:tavLst>
                                        <p:tav tm="0">
                                          <p:val>
                                            <p:strVal val="1+#ppt_w/2"/>
                                          </p:val>
                                        </p:tav>
                                        <p:tav tm="100000">
                                          <p:val>
                                            <p:strVal val="#ppt_x"/>
                                          </p:val>
                                        </p:tav>
                                      </p:tavLst>
                                    </p:anim>
                                    <p:anim calcmode="lin" valueType="num">
                                      <p:cBhvr additive="base">
                                        <p:cTn id="93" dur="500" fill="hold"/>
                                        <p:tgtEl>
                                          <p:spTgt spid="33812"/>
                                        </p:tgtEl>
                                        <p:attrNameLst>
                                          <p:attrName>ppt_y</p:attrName>
                                        </p:attrNameLst>
                                      </p:cBhvr>
                                      <p:tavLst>
                                        <p:tav tm="0">
                                          <p:val>
                                            <p:strVal val="#ppt_y"/>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33813"/>
                                        </p:tgtEl>
                                        <p:attrNameLst>
                                          <p:attrName>style.visibility</p:attrName>
                                        </p:attrNameLst>
                                      </p:cBhvr>
                                      <p:to>
                                        <p:strVal val="visible"/>
                                      </p:to>
                                    </p:set>
                                    <p:animEffect transition="in" filter="blinds(horizontal)">
                                      <p:cBhvr>
                                        <p:cTn id="98" dur="500"/>
                                        <p:tgtEl>
                                          <p:spTgt spid="338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bldLvl="0" animBg="1"/>
      <p:bldP spid="33795" grpId="0" autoUpdateAnimBg="0" build="p"/>
      <p:bldP spid="33796" grpId="0" bldLvl="0" animBg="1" autoUpdateAnimBg="0"/>
      <p:bldP spid="33800" grpId="0" bldLvl="0" animBg="1"/>
      <p:bldP spid="33801" grpId="0" autoUpdateAnimBg="0"/>
      <p:bldP spid="33802" grpId="0" autoUpdateAnimBg="0"/>
      <p:bldP spid="33803" grpId="0" autoUpdateAnimBg="0"/>
      <p:bldP spid="33804" grpId="0" autoUpdateAnimBg="0"/>
      <p:bldP spid="33805" grpId="0" bldLvl="0" animBg="1"/>
      <p:bldP spid="33806" grpId="0" bldLvl="0" animBg="1"/>
      <p:bldP spid="33807" grpId="0" autoUpdateAnimBg="0"/>
      <p:bldP spid="33808" grpId="0" bldLvl="0" animBg="1"/>
      <p:bldP spid="33809" grpId="0" bldLvl="0" animBg="1"/>
      <p:bldP spid="33810" grpId="0" autoUpdateAnimBg="0"/>
      <p:bldP spid="33811" grpId="0" bldLvl="0" animBg="1" autoUpdateAnimBg="0"/>
      <p:bldP spid="33812" grpId="0" bldLvl="0" animBg="1" autoUpdateAnimBg="0"/>
      <p:bldP spid="33813" grpId="0" bldLvl="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a:xfrm>
            <a:off x="1824038" y="1412776"/>
            <a:ext cx="8736012" cy="3500636"/>
          </a:xfrm>
        </p:spPr>
        <p:txBody>
          <a:bodyPr/>
          <a:lstStyle/>
          <a:p>
            <a:pPr eaLnBrk="1" hangingPunct="1">
              <a:lnSpc>
                <a:spcPct val="120000"/>
              </a:lnSpc>
              <a:buFont typeface="Wingdings" panose="05000000000000000000" pitchFamily="2" charset="2"/>
              <a:buNone/>
            </a:pPr>
            <a:r>
              <a:rPr lang="en-US" altLang="zh-CN" sz="2800" b="1" dirty="0">
                <a:latin typeface="华文仿宋" panose="02010600040101010101" pitchFamily="2" charset="-122"/>
                <a:ea typeface="华文仿宋" panose="02010600040101010101" pitchFamily="2" charset="-122"/>
              </a:rPr>
              <a:t>1</a:t>
            </a:r>
            <a:r>
              <a:rPr lang="zh-CN" altLang="en-US" sz="2800" b="1" dirty="0">
                <a:latin typeface="华文仿宋" panose="02010600040101010101" pitchFamily="2" charset="-122"/>
                <a:ea typeface="华文仿宋" panose="02010600040101010101" pitchFamily="2" charset="-122"/>
              </a:rPr>
              <a:t>、指出发生下列几种情况时，某种蘑菇的需求曲线会如何移动。</a:t>
            </a:r>
            <a:endParaRPr lang="zh-CN" altLang="en-US" sz="2800" b="1" dirty="0">
              <a:latin typeface="华文仿宋" panose="02010600040101010101" pitchFamily="2" charset="-122"/>
              <a:ea typeface="华文仿宋" panose="02010600040101010101" pitchFamily="2" charset="-122"/>
            </a:endParaRPr>
          </a:p>
          <a:p>
            <a:pPr eaLnBrk="1" hangingPunct="1">
              <a:lnSpc>
                <a:spcPct val="120000"/>
              </a:lnSpc>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a:t>
            </a:r>
            <a:r>
              <a:rPr lang="en-US" altLang="zh-CN" sz="2800" b="1" dirty="0">
                <a:latin typeface="华文仿宋" panose="02010600040101010101" pitchFamily="2" charset="-122"/>
                <a:ea typeface="华文仿宋" panose="02010600040101010101" pitchFamily="2" charset="-122"/>
              </a:rPr>
              <a:t>1</a:t>
            </a:r>
            <a:r>
              <a:rPr lang="zh-CN" altLang="en-US" sz="2800" b="1" dirty="0">
                <a:latin typeface="华文仿宋" panose="02010600040101010101" pitchFamily="2" charset="-122"/>
                <a:ea typeface="华文仿宋" panose="02010600040101010101" pitchFamily="2" charset="-122"/>
              </a:rPr>
              <a:t>）卫生组织发布一份报告，称这种蘑菇会致癌；</a:t>
            </a:r>
            <a:endParaRPr lang="zh-CN" altLang="en-US" sz="2800" b="1" dirty="0">
              <a:latin typeface="华文仿宋" panose="02010600040101010101" pitchFamily="2" charset="-122"/>
              <a:ea typeface="华文仿宋" panose="02010600040101010101" pitchFamily="2" charset="-122"/>
            </a:endParaRPr>
          </a:p>
          <a:p>
            <a:pPr eaLnBrk="1" hangingPunct="1">
              <a:lnSpc>
                <a:spcPct val="120000"/>
              </a:lnSpc>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a:t>
            </a:r>
            <a:r>
              <a:rPr lang="en-US" altLang="zh-CN" sz="2800" b="1" dirty="0">
                <a:latin typeface="华文仿宋" panose="02010600040101010101" pitchFamily="2" charset="-122"/>
                <a:ea typeface="华文仿宋" panose="02010600040101010101" pitchFamily="2" charset="-122"/>
              </a:rPr>
              <a:t>2</a:t>
            </a:r>
            <a:r>
              <a:rPr lang="zh-CN" altLang="en-US" sz="2800" b="1" dirty="0">
                <a:latin typeface="华文仿宋" panose="02010600040101010101" pitchFamily="2" charset="-122"/>
                <a:ea typeface="华文仿宋" panose="02010600040101010101" pitchFamily="2" charset="-122"/>
              </a:rPr>
              <a:t>）另一种蘑菇的价格上涨了；</a:t>
            </a:r>
            <a:endParaRPr lang="zh-CN" altLang="en-US" sz="2800" b="1" dirty="0">
              <a:latin typeface="华文仿宋" panose="02010600040101010101" pitchFamily="2" charset="-122"/>
              <a:ea typeface="华文仿宋" panose="02010600040101010101" pitchFamily="2" charset="-122"/>
            </a:endParaRPr>
          </a:p>
          <a:p>
            <a:pPr eaLnBrk="1" hangingPunct="1">
              <a:lnSpc>
                <a:spcPct val="120000"/>
              </a:lnSpc>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a:t>
            </a:r>
            <a:r>
              <a:rPr lang="en-US" altLang="zh-CN" sz="2800" b="1" dirty="0">
                <a:latin typeface="华文仿宋" panose="02010600040101010101" pitchFamily="2" charset="-122"/>
                <a:ea typeface="华文仿宋" panose="02010600040101010101" pitchFamily="2" charset="-122"/>
              </a:rPr>
              <a:t>3</a:t>
            </a:r>
            <a:r>
              <a:rPr lang="zh-CN" altLang="en-US" sz="2800" b="1" dirty="0">
                <a:latin typeface="华文仿宋" panose="02010600040101010101" pitchFamily="2" charset="-122"/>
                <a:ea typeface="华文仿宋" panose="02010600040101010101" pitchFamily="2" charset="-122"/>
              </a:rPr>
              <a:t>）消费者的收入增加了。</a:t>
            </a:r>
            <a:endParaRPr lang="zh-CN" altLang="en-US" sz="2800" b="1" dirty="0">
              <a:latin typeface="华文仿宋" panose="02010600040101010101" pitchFamily="2" charset="-122"/>
              <a:ea typeface="华文仿宋" panose="02010600040101010101" pitchFamily="2" charset="-122"/>
            </a:endParaRPr>
          </a:p>
          <a:p>
            <a:pPr eaLnBrk="1" hangingPunct="1">
              <a:lnSpc>
                <a:spcPct val="120000"/>
              </a:lnSpc>
              <a:buFont typeface="Wingdings" panose="05000000000000000000" pitchFamily="2" charset="2"/>
              <a:buNone/>
            </a:pPr>
            <a:r>
              <a:rPr lang="zh-CN" altLang="en-US" sz="2800" b="1" dirty="0">
                <a:solidFill>
                  <a:schemeClr val="tx2"/>
                </a:solidFill>
              </a:rPr>
              <a:t> </a:t>
            </a:r>
            <a:r>
              <a:rPr lang="en-US" altLang="zh-CN" sz="2800" b="1" dirty="0">
                <a:latin typeface="华文仿宋" panose="02010600040101010101" pitchFamily="2" charset="-122"/>
                <a:ea typeface="华文仿宋" panose="02010600040101010101" pitchFamily="2" charset="-122"/>
              </a:rPr>
              <a:t>2</a:t>
            </a:r>
            <a:r>
              <a:rPr lang="zh-CN" altLang="en-US" sz="2800" b="1" dirty="0">
                <a:latin typeface="华文仿宋" panose="02010600040101010101" pitchFamily="2" charset="-122"/>
                <a:ea typeface="华文仿宋" panose="02010600040101010101" pitchFamily="2" charset="-122"/>
              </a:rPr>
              <a:t>、保持所有其他因素不变，某种商品的价格下跌，将导致对该商品的（      ）</a:t>
            </a:r>
            <a:endParaRPr lang="zh-CN" altLang="en-US" sz="2800" b="1" dirty="0">
              <a:latin typeface="华文仿宋" panose="02010600040101010101" pitchFamily="2" charset="-122"/>
              <a:ea typeface="华文仿宋" panose="02010600040101010101" pitchFamily="2" charset="-122"/>
            </a:endParaRPr>
          </a:p>
          <a:p>
            <a:pPr eaLnBrk="1" hangingPunct="1">
              <a:lnSpc>
                <a:spcPct val="120000"/>
              </a:lnSpc>
              <a:buFont typeface="Wingdings" panose="05000000000000000000" pitchFamily="2" charset="2"/>
              <a:buNone/>
            </a:pPr>
            <a:r>
              <a:rPr lang="en-US" altLang="zh-CN" sz="2800" b="1" dirty="0">
                <a:latin typeface="华文仿宋" panose="02010600040101010101" pitchFamily="2" charset="-122"/>
                <a:ea typeface="华文仿宋" panose="02010600040101010101" pitchFamily="2" charset="-122"/>
              </a:rPr>
              <a:t>A</a:t>
            </a:r>
            <a:r>
              <a:rPr lang="zh-CN" altLang="en-US" sz="2800" b="1" dirty="0">
                <a:latin typeface="华文仿宋" panose="02010600040101010101" pitchFamily="2" charset="-122"/>
                <a:ea typeface="华文仿宋" panose="02010600040101010101" pitchFamily="2" charset="-122"/>
              </a:rPr>
              <a:t>需求增加；</a:t>
            </a:r>
            <a:r>
              <a:rPr lang="en-US" altLang="zh-CN" sz="2800" b="1" dirty="0">
                <a:latin typeface="华文仿宋" panose="02010600040101010101" pitchFamily="2" charset="-122"/>
                <a:ea typeface="华文仿宋" panose="02010600040101010101" pitchFamily="2" charset="-122"/>
              </a:rPr>
              <a:t>B</a:t>
            </a:r>
            <a:r>
              <a:rPr lang="zh-CN" altLang="en-US" sz="2800" b="1" dirty="0">
                <a:latin typeface="华文仿宋" panose="02010600040101010101" pitchFamily="2" charset="-122"/>
                <a:ea typeface="华文仿宋" panose="02010600040101010101" pitchFamily="2" charset="-122"/>
              </a:rPr>
              <a:t>需求减少；</a:t>
            </a:r>
            <a:r>
              <a:rPr lang="en-US" altLang="zh-CN" sz="2800" b="1" dirty="0">
                <a:latin typeface="华文仿宋" panose="02010600040101010101" pitchFamily="2" charset="-122"/>
                <a:ea typeface="华文仿宋" panose="02010600040101010101" pitchFamily="2" charset="-122"/>
              </a:rPr>
              <a:t>C</a:t>
            </a:r>
            <a:r>
              <a:rPr lang="zh-CN" altLang="en-US" sz="2800" b="1" dirty="0">
                <a:latin typeface="华文仿宋" panose="02010600040101010101" pitchFamily="2" charset="-122"/>
                <a:ea typeface="华文仿宋" panose="02010600040101010101" pitchFamily="2" charset="-122"/>
              </a:rPr>
              <a:t>需求量增加；</a:t>
            </a:r>
            <a:r>
              <a:rPr lang="en-US" altLang="zh-CN" sz="2800" b="1" dirty="0">
                <a:latin typeface="华文仿宋" panose="02010600040101010101" pitchFamily="2" charset="-122"/>
                <a:ea typeface="华文仿宋" panose="02010600040101010101" pitchFamily="2" charset="-122"/>
              </a:rPr>
              <a:t>D</a:t>
            </a:r>
            <a:r>
              <a:rPr lang="zh-CN" altLang="en-US" sz="2800" b="1" dirty="0">
                <a:latin typeface="华文仿宋" panose="02010600040101010101" pitchFamily="2" charset="-122"/>
                <a:ea typeface="华文仿宋" panose="02010600040101010101" pitchFamily="2" charset="-122"/>
              </a:rPr>
              <a:t>需求量减少</a:t>
            </a:r>
            <a:endParaRPr lang="zh-CN" altLang="en-US" sz="2800" b="1" dirty="0">
              <a:latin typeface="华文仿宋" panose="02010600040101010101" pitchFamily="2" charset="-122"/>
              <a:ea typeface="华文仿宋" panose="02010600040101010101" pitchFamily="2" charset="-122"/>
            </a:endParaRPr>
          </a:p>
        </p:txBody>
      </p:sp>
      <p:sp>
        <p:nvSpPr>
          <p:cNvPr id="2" name="矩形 1"/>
          <p:cNvSpPr/>
          <p:nvPr/>
        </p:nvSpPr>
        <p:spPr>
          <a:xfrm>
            <a:off x="5087888" y="548680"/>
            <a:ext cx="3024336" cy="72008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rgbClr val="0000FF"/>
                </a:solidFill>
              </a:rPr>
              <a:t>课堂小练笔</a:t>
            </a:r>
            <a:endParaRPr lang="zh-CN" altLang="en-US" sz="3200"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animEffect transition="in" filter="blinds(horizontal)">
                                      <p:cBhvr>
                                        <p:cTn id="7" dur="500"/>
                                        <p:tgtEl>
                                          <p:spTgt spid="348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4818">
                                            <p:txEl>
                                              <p:pRg st="1" end="1"/>
                                            </p:txEl>
                                          </p:spTgt>
                                        </p:tgtEl>
                                        <p:attrNameLst>
                                          <p:attrName>style.visibility</p:attrName>
                                        </p:attrNameLst>
                                      </p:cBhvr>
                                      <p:to>
                                        <p:strVal val="visible"/>
                                      </p:to>
                                    </p:set>
                                    <p:animEffect transition="in" filter="blinds(horizontal)">
                                      <p:cBhvr>
                                        <p:cTn id="12" dur="500"/>
                                        <p:tgtEl>
                                          <p:spTgt spid="3481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4818">
                                            <p:txEl>
                                              <p:pRg st="2" end="2"/>
                                            </p:txEl>
                                          </p:spTgt>
                                        </p:tgtEl>
                                        <p:attrNameLst>
                                          <p:attrName>style.visibility</p:attrName>
                                        </p:attrNameLst>
                                      </p:cBhvr>
                                      <p:to>
                                        <p:strVal val="visible"/>
                                      </p:to>
                                    </p:set>
                                    <p:animEffect transition="in" filter="blinds(horizontal)">
                                      <p:cBhvr>
                                        <p:cTn id="17" dur="500"/>
                                        <p:tgtEl>
                                          <p:spTgt spid="3481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4818">
                                            <p:txEl>
                                              <p:pRg st="3" end="3"/>
                                            </p:txEl>
                                          </p:spTgt>
                                        </p:tgtEl>
                                        <p:attrNameLst>
                                          <p:attrName>style.visibility</p:attrName>
                                        </p:attrNameLst>
                                      </p:cBhvr>
                                      <p:to>
                                        <p:strVal val="visible"/>
                                      </p:to>
                                    </p:set>
                                    <p:animEffect transition="in" filter="blinds(horizontal)">
                                      <p:cBhvr>
                                        <p:cTn id="22" dur="500"/>
                                        <p:tgtEl>
                                          <p:spTgt spid="3481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4818">
                                            <p:txEl>
                                              <p:pRg st="4" end="4"/>
                                            </p:txEl>
                                          </p:spTgt>
                                        </p:tgtEl>
                                        <p:attrNameLst>
                                          <p:attrName>style.visibility</p:attrName>
                                        </p:attrNameLst>
                                      </p:cBhvr>
                                      <p:to>
                                        <p:strVal val="visible"/>
                                      </p:to>
                                    </p:set>
                                    <p:animEffect transition="in" filter="blinds(horizontal)">
                                      <p:cBhvr>
                                        <p:cTn id="27" dur="500"/>
                                        <p:tgtEl>
                                          <p:spTgt spid="3481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4818">
                                            <p:txEl>
                                              <p:pRg st="5" end="5"/>
                                            </p:txEl>
                                          </p:spTgt>
                                        </p:tgtEl>
                                        <p:attrNameLst>
                                          <p:attrName>style.visibility</p:attrName>
                                        </p:attrNameLst>
                                      </p:cBhvr>
                                      <p:to>
                                        <p:strVal val="visible"/>
                                      </p:to>
                                    </p:set>
                                    <p:animEffect transition="in" filter="blinds(horizontal)">
                                      <p:cBhvr>
                                        <p:cTn id="32" dur="500"/>
                                        <p:tgtEl>
                                          <p:spTgt spid="3481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autoUpdateAnimBg="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2279575" y="1052513"/>
            <a:ext cx="8137599" cy="4800600"/>
          </a:xfrm>
        </p:spPr>
        <p:txBody>
          <a:bodyPr/>
          <a:lstStyle/>
          <a:p>
            <a:pPr eaLnBrk="1" hangingPunct="1">
              <a:lnSpc>
                <a:spcPct val="150000"/>
              </a:lnSpc>
              <a:buFont typeface="Wingdings" panose="05000000000000000000" pitchFamily="2" charset="2"/>
              <a:buNone/>
            </a:pPr>
            <a:r>
              <a:rPr lang="en-US" altLang="zh-CN" sz="2400" b="1" dirty="0">
                <a:latin typeface="华文仿宋" panose="02010600040101010101" pitchFamily="2" charset="-122"/>
                <a:ea typeface="华文仿宋" panose="02010600040101010101" pitchFamily="2" charset="-122"/>
              </a:rPr>
              <a:t>3</a:t>
            </a:r>
            <a:r>
              <a:rPr lang="zh-CN" altLang="en-US" sz="2400" b="1" dirty="0">
                <a:latin typeface="华文仿宋" panose="02010600040101010101" pitchFamily="2" charset="-122"/>
                <a:ea typeface="华文仿宋" panose="02010600040101010101" pitchFamily="2" charset="-122"/>
              </a:rPr>
              <a:t>、如果商品</a:t>
            </a:r>
            <a:r>
              <a:rPr lang="en-US" altLang="zh-CN" sz="2400" b="1" dirty="0">
                <a:latin typeface="华文仿宋" panose="02010600040101010101" pitchFamily="2" charset="-122"/>
                <a:ea typeface="华文仿宋" panose="02010600040101010101" pitchFamily="2" charset="-122"/>
              </a:rPr>
              <a:t>A</a:t>
            </a:r>
            <a:r>
              <a:rPr lang="zh-CN" altLang="en-US" sz="2400" b="1" dirty="0">
                <a:latin typeface="华文仿宋" panose="02010600040101010101" pitchFamily="2" charset="-122"/>
                <a:ea typeface="华文仿宋" panose="02010600040101010101" pitchFamily="2" charset="-122"/>
              </a:rPr>
              <a:t>和商品</a:t>
            </a:r>
            <a:r>
              <a:rPr lang="en-US" altLang="zh-CN" sz="2400" b="1" dirty="0">
                <a:latin typeface="华文仿宋" panose="02010600040101010101" pitchFamily="2" charset="-122"/>
                <a:ea typeface="华文仿宋" panose="02010600040101010101" pitchFamily="2" charset="-122"/>
              </a:rPr>
              <a:t>B</a:t>
            </a:r>
            <a:r>
              <a:rPr lang="zh-CN" altLang="en-US" sz="2400" b="1" dirty="0">
                <a:latin typeface="华文仿宋" panose="02010600040101010101" pitchFamily="2" charset="-122"/>
                <a:ea typeface="华文仿宋" panose="02010600040101010101" pitchFamily="2" charset="-122"/>
              </a:rPr>
              <a:t>是替代的，则</a:t>
            </a:r>
            <a:r>
              <a:rPr lang="en-US" altLang="zh-CN" sz="2400" b="1" dirty="0">
                <a:latin typeface="华文仿宋" panose="02010600040101010101" pitchFamily="2" charset="-122"/>
                <a:ea typeface="华文仿宋" panose="02010600040101010101" pitchFamily="2" charset="-122"/>
              </a:rPr>
              <a:t>A</a:t>
            </a:r>
            <a:r>
              <a:rPr lang="zh-CN" altLang="en-US" sz="2400" b="1" dirty="0">
                <a:latin typeface="华文仿宋" panose="02010600040101010101" pitchFamily="2" charset="-122"/>
                <a:ea typeface="华文仿宋" panose="02010600040101010101" pitchFamily="2" charset="-122"/>
              </a:rPr>
              <a:t>的价格下降将造成（ ）</a:t>
            </a:r>
            <a:endParaRPr lang="zh-CN" altLang="en-US" sz="24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en-US" altLang="zh-CN" sz="2400" b="1" dirty="0">
                <a:latin typeface="华文仿宋" panose="02010600040101010101" pitchFamily="2" charset="-122"/>
                <a:ea typeface="华文仿宋" panose="02010600040101010101" pitchFamily="2" charset="-122"/>
              </a:rPr>
              <a:t>  A </a:t>
            </a:r>
            <a:r>
              <a:rPr lang="en-US" altLang="zh-CN" sz="2400" b="1" dirty="0" err="1">
                <a:latin typeface="华文仿宋" panose="02010600040101010101" pitchFamily="2" charset="-122"/>
                <a:ea typeface="华文仿宋" panose="02010600040101010101" pitchFamily="2" charset="-122"/>
              </a:rPr>
              <a:t>A</a:t>
            </a:r>
            <a:r>
              <a:rPr lang="zh-CN" altLang="en-US" sz="2400" b="1" dirty="0">
                <a:latin typeface="华文仿宋" panose="02010600040101010101" pitchFamily="2" charset="-122"/>
                <a:ea typeface="华文仿宋" panose="02010600040101010101" pitchFamily="2" charset="-122"/>
              </a:rPr>
              <a:t>的需求曲线向右移动； </a:t>
            </a:r>
            <a:r>
              <a:rPr lang="en-US" altLang="zh-CN" sz="2400" b="1" dirty="0">
                <a:latin typeface="华文仿宋" panose="02010600040101010101" pitchFamily="2" charset="-122"/>
                <a:ea typeface="华文仿宋" panose="02010600040101010101" pitchFamily="2" charset="-122"/>
              </a:rPr>
              <a:t>B/A</a:t>
            </a:r>
            <a:r>
              <a:rPr lang="zh-CN" altLang="en-US" sz="2400" b="1" dirty="0">
                <a:latin typeface="华文仿宋" panose="02010600040101010101" pitchFamily="2" charset="-122"/>
                <a:ea typeface="华文仿宋" panose="02010600040101010101" pitchFamily="2" charset="-122"/>
              </a:rPr>
              <a:t>的需求曲线向左移动；</a:t>
            </a:r>
            <a:endParaRPr lang="zh-CN" altLang="en-US" sz="24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en-US" altLang="zh-CN" sz="2400" b="1" dirty="0">
                <a:latin typeface="华文仿宋" panose="02010600040101010101" pitchFamily="2" charset="-122"/>
                <a:ea typeface="华文仿宋" panose="02010600040101010101" pitchFamily="2" charset="-122"/>
              </a:rPr>
              <a:t>  C/B</a:t>
            </a:r>
            <a:r>
              <a:rPr lang="zh-CN" altLang="en-US" sz="2400" b="1" dirty="0">
                <a:latin typeface="华文仿宋" panose="02010600040101010101" pitchFamily="2" charset="-122"/>
                <a:ea typeface="华文仿宋" panose="02010600040101010101" pitchFamily="2" charset="-122"/>
              </a:rPr>
              <a:t>的需求曲线向右移动； </a:t>
            </a:r>
            <a:r>
              <a:rPr lang="en-US" altLang="zh-CN" sz="2400" b="1" dirty="0">
                <a:latin typeface="华文仿宋" panose="02010600040101010101" pitchFamily="2" charset="-122"/>
                <a:ea typeface="华文仿宋" panose="02010600040101010101" pitchFamily="2" charset="-122"/>
              </a:rPr>
              <a:t>D/B</a:t>
            </a:r>
            <a:r>
              <a:rPr lang="zh-CN" altLang="en-US" sz="2400" b="1" dirty="0">
                <a:latin typeface="华文仿宋" panose="02010600040101010101" pitchFamily="2" charset="-122"/>
                <a:ea typeface="华文仿宋" panose="02010600040101010101" pitchFamily="2" charset="-122"/>
              </a:rPr>
              <a:t>的需求曲线向左移动。</a:t>
            </a:r>
            <a:endParaRPr lang="zh-CN" altLang="en-US" sz="24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en-US" altLang="zh-CN" sz="2400" b="1" dirty="0">
                <a:latin typeface="华文仿宋" panose="02010600040101010101" pitchFamily="2" charset="-122"/>
                <a:ea typeface="华文仿宋" panose="02010600040101010101" pitchFamily="2" charset="-122"/>
              </a:rPr>
              <a:t>4</a:t>
            </a:r>
            <a:r>
              <a:rPr lang="zh-CN" altLang="en-US" sz="2400" b="1" dirty="0">
                <a:latin typeface="华文仿宋" panose="02010600040101010101" pitchFamily="2" charset="-122"/>
                <a:ea typeface="华文仿宋" panose="02010600040101010101" pitchFamily="2" charset="-122"/>
              </a:rPr>
              <a:t>、一种商品价格下降对其互补品最直接的影响是（   ）。</a:t>
            </a:r>
            <a:endParaRPr lang="zh-CN" altLang="en-US" sz="24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en-US" altLang="zh-CN" sz="2400" b="1" dirty="0">
                <a:latin typeface="华文仿宋" panose="02010600040101010101" pitchFamily="2" charset="-122"/>
                <a:ea typeface="华文仿宋" panose="02010600040101010101" pitchFamily="2" charset="-122"/>
              </a:rPr>
              <a:t>A </a:t>
            </a:r>
            <a:r>
              <a:rPr lang="zh-CN" altLang="en-US" sz="2400" b="1" dirty="0">
                <a:latin typeface="华文仿宋" panose="02010600040101010101" pitchFamily="2" charset="-122"/>
                <a:ea typeface="华文仿宋" panose="02010600040101010101" pitchFamily="2" charset="-122"/>
              </a:rPr>
              <a:t>互补品的需求曲线向左移动；</a:t>
            </a:r>
            <a:endParaRPr lang="zh-CN" altLang="en-US" sz="24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en-US" altLang="zh-CN" sz="2400" b="1" dirty="0">
                <a:latin typeface="华文仿宋" panose="02010600040101010101" pitchFamily="2" charset="-122"/>
                <a:ea typeface="华文仿宋" panose="02010600040101010101" pitchFamily="2" charset="-122"/>
              </a:rPr>
              <a:t>B </a:t>
            </a:r>
            <a:r>
              <a:rPr lang="zh-CN" altLang="en-US" sz="2400" b="1" dirty="0">
                <a:latin typeface="华文仿宋" panose="02010600040101010101" pitchFamily="2" charset="-122"/>
                <a:ea typeface="华文仿宋" panose="02010600040101010101" pitchFamily="2" charset="-122"/>
              </a:rPr>
              <a:t>互补品的需求曲线向右移动；</a:t>
            </a:r>
            <a:endParaRPr lang="zh-CN" altLang="en-US" sz="24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en-US" altLang="zh-CN" sz="2400" b="1" dirty="0">
                <a:latin typeface="华文仿宋" panose="02010600040101010101" pitchFamily="2" charset="-122"/>
                <a:ea typeface="华文仿宋" panose="02010600040101010101" pitchFamily="2" charset="-122"/>
              </a:rPr>
              <a:t>C </a:t>
            </a:r>
            <a:r>
              <a:rPr lang="zh-CN" altLang="en-US" sz="2400" b="1" dirty="0">
                <a:latin typeface="华文仿宋" panose="02010600040101010101" pitchFamily="2" charset="-122"/>
                <a:ea typeface="华文仿宋" panose="02010600040101010101" pitchFamily="2" charset="-122"/>
              </a:rPr>
              <a:t>互补品的供给趋向向右移动；</a:t>
            </a:r>
            <a:endParaRPr lang="zh-CN" altLang="en-US" sz="24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en-US" altLang="zh-CN" sz="2400" b="1" dirty="0">
                <a:latin typeface="华文仿宋" panose="02010600040101010101" pitchFamily="2" charset="-122"/>
                <a:ea typeface="华文仿宋" panose="02010600040101010101" pitchFamily="2" charset="-122"/>
              </a:rPr>
              <a:t>D </a:t>
            </a:r>
            <a:r>
              <a:rPr lang="zh-CN" altLang="en-US" sz="2400" b="1" dirty="0">
                <a:latin typeface="华文仿宋" panose="02010600040101010101" pitchFamily="2" charset="-122"/>
                <a:ea typeface="华文仿宋" panose="02010600040101010101" pitchFamily="2" charset="-122"/>
              </a:rPr>
              <a:t>互补品的价格上升</a:t>
            </a:r>
            <a:endParaRPr lang="zh-CN" altLang="en-US" sz="24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zh-CN" altLang="en-US" sz="2400" dirty="0">
                <a:latin typeface="华文仿宋" panose="02010600040101010101" pitchFamily="2" charset="-122"/>
                <a:ea typeface="华文仿宋" panose="02010600040101010101" pitchFamily="2" charset="-122"/>
              </a:rPr>
              <a:t> </a:t>
            </a:r>
            <a:endParaRPr lang="zh-CN" altLang="en-US" sz="2400" dirty="0">
              <a:latin typeface="华文仿宋" panose="02010600040101010101" pitchFamily="2" charset="-122"/>
              <a:ea typeface="华文仿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wipe(left)">
                                      <p:cBhvr>
                                        <p:cTn id="7" dur="500"/>
                                        <p:tgtEl>
                                          <p:spTgt spid="358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5842">
                                            <p:txEl>
                                              <p:pRg st="1" end="1"/>
                                            </p:txEl>
                                          </p:spTgt>
                                        </p:tgtEl>
                                        <p:attrNameLst>
                                          <p:attrName>style.visibility</p:attrName>
                                        </p:attrNameLst>
                                      </p:cBhvr>
                                      <p:to>
                                        <p:strVal val="visible"/>
                                      </p:to>
                                    </p:set>
                                    <p:animEffect transition="in" filter="wipe(right)">
                                      <p:cBhvr>
                                        <p:cTn id="12" dur="500"/>
                                        <p:tgtEl>
                                          <p:spTgt spid="3584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35842">
                                            <p:txEl>
                                              <p:pRg st="2" end="2"/>
                                            </p:txEl>
                                          </p:spTgt>
                                        </p:tgtEl>
                                        <p:attrNameLst>
                                          <p:attrName>style.visibility</p:attrName>
                                        </p:attrNameLst>
                                      </p:cBhvr>
                                      <p:to>
                                        <p:strVal val="visible"/>
                                      </p:to>
                                    </p:set>
                                    <p:animEffect transition="in" filter="wipe(right)">
                                      <p:cBhvr>
                                        <p:cTn id="17" dur="500"/>
                                        <p:tgtEl>
                                          <p:spTgt spid="3584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35842">
                                            <p:txEl>
                                              <p:pRg st="3" end="3"/>
                                            </p:txEl>
                                          </p:spTgt>
                                        </p:tgtEl>
                                        <p:attrNameLst>
                                          <p:attrName>style.visibility</p:attrName>
                                        </p:attrNameLst>
                                      </p:cBhvr>
                                      <p:to>
                                        <p:strVal val="visible"/>
                                      </p:to>
                                    </p:set>
                                    <p:animEffect transition="in" filter="wipe(right)">
                                      <p:cBhvr>
                                        <p:cTn id="22" dur="500"/>
                                        <p:tgtEl>
                                          <p:spTgt spid="3584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35842">
                                            <p:txEl>
                                              <p:pRg st="4" end="4"/>
                                            </p:txEl>
                                          </p:spTgt>
                                        </p:tgtEl>
                                        <p:attrNameLst>
                                          <p:attrName>style.visibility</p:attrName>
                                        </p:attrNameLst>
                                      </p:cBhvr>
                                      <p:to>
                                        <p:strVal val="visible"/>
                                      </p:to>
                                    </p:set>
                                    <p:animEffect transition="in" filter="wipe(right)">
                                      <p:cBhvr>
                                        <p:cTn id="27" dur="500"/>
                                        <p:tgtEl>
                                          <p:spTgt spid="3584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35842">
                                            <p:txEl>
                                              <p:pRg st="5" end="5"/>
                                            </p:txEl>
                                          </p:spTgt>
                                        </p:tgtEl>
                                        <p:attrNameLst>
                                          <p:attrName>style.visibility</p:attrName>
                                        </p:attrNameLst>
                                      </p:cBhvr>
                                      <p:to>
                                        <p:strVal val="visible"/>
                                      </p:to>
                                    </p:set>
                                    <p:animEffect transition="in" filter="wipe(right)">
                                      <p:cBhvr>
                                        <p:cTn id="32" dur="500"/>
                                        <p:tgtEl>
                                          <p:spTgt spid="3584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35842">
                                            <p:txEl>
                                              <p:pRg st="6" end="6"/>
                                            </p:txEl>
                                          </p:spTgt>
                                        </p:tgtEl>
                                        <p:attrNameLst>
                                          <p:attrName>style.visibility</p:attrName>
                                        </p:attrNameLst>
                                      </p:cBhvr>
                                      <p:to>
                                        <p:strVal val="visible"/>
                                      </p:to>
                                    </p:set>
                                    <p:animEffect transition="in" filter="wipe(right)">
                                      <p:cBhvr>
                                        <p:cTn id="37" dur="500"/>
                                        <p:tgtEl>
                                          <p:spTgt spid="3584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35842">
                                            <p:txEl>
                                              <p:pRg st="7" end="7"/>
                                            </p:txEl>
                                          </p:spTgt>
                                        </p:tgtEl>
                                        <p:attrNameLst>
                                          <p:attrName>style.visibility</p:attrName>
                                        </p:attrNameLst>
                                      </p:cBhvr>
                                      <p:to>
                                        <p:strVal val="visible"/>
                                      </p:to>
                                    </p:set>
                                    <p:animEffect transition="in" filter="wipe(right)">
                                      <p:cBhvr>
                                        <p:cTn id="42" dur="500"/>
                                        <p:tgtEl>
                                          <p:spTgt spid="3584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3584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autoUpdateAnimBg="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AutoShape 3"/>
          <p:cNvSpPr>
            <a:spLocks noChangeArrowheads="1"/>
          </p:cNvSpPr>
          <p:nvPr/>
        </p:nvSpPr>
        <p:spPr bwMode="auto">
          <a:xfrm>
            <a:off x="3792538" y="981075"/>
            <a:ext cx="5327650" cy="1223963"/>
          </a:xfrm>
          <a:prstGeom prst="cloudCallout">
            <a:avLst>
              <a:gd name="adj1" fmla="val -66986"/>
              <a:gd name="adj2" fmla="val 117963"/>
            </a:avLst>
          </a:prstGeom>
          <a:solidFill>
            <a:srgbClr val="00FFFF"/>
          </a:solidFill>
          <a:ln w="9525">
            <a:solidFill>
              <a:schemeClr val="bg1"/>
            </a:solidFill>
            <a:round/>
          </a:ln>
        </p:spPr>
        <p:txBody>
          <a:bodyPr/>
          <a:lstStyle/>
          <a:p>
            <a:pPr algn="ctr" eaLnBrk="0" hangingPunct="0"/>
            <a:r>
              <a:rPr lang="zh-CN" altLang="en-US" sz="4000">
                <a:solidFill>
                  <a:srgbClr val="CC3300"/>
                </a:solidFill>
                <a:latin typeface="Arial" panose="020B0604020202020204" pitchFamily="34" charset="0"/>
                <a:ea typeface="华文行楷" panose="02010800040101010101" pitchFamily="2" charset="-122"/>
              </a:rPr>
              <a:t>小案例</a:t>
            </a:r>
            <a:endParaRPr lang="zh-CN" altLang="en-US" sz="4000">
              <a:solidFill>
                <a:srgbClr val="CC3300"/>
              </a:solidFill>
              <a:latin typeface="Arial" panose="020B0604020202020204" pitchFamily="34" charset="0"/>
              <a:ea typeface="华文行楷" panose="02010800040101010101" pitchFamily="2" charset="-122"/>
            </a:endParaRPr>
          </a:p>
          <a:p>
            <a:pPr algn="ctr" eaLnBrk="0" hangingPunct="0"/>
            <a:r>
              <a:rPr lang="zh-CN" altLang="en-US">
                <a:solidFill>
                  <a:srgbClr val="CC3300"/>
                </a:solidFill>
                <a:latin typeface="Arial" panose="020B0604020202020204" pitchFamily="34" charset="0"/>
                <a:ea typeface="华文行楷" panose="02010800040101010101" pitchFamily="2" charset="-122"/>
              </a:rPr>
              <a:t>火爆的照相馆</a:t>
            </a:r>
            <a:endParaRPr lang="zh-CN" altLang="en-US">
              <a:solidFill>
                <a:srgbClr val="CC3300"/>
              </a:solidFill>
              <a:latin typeface="Arial" panose="020B0604020202020204" pitchFamily="34" charset="0"/>
              <a:ea typeface="华文行楷" panose="02010800040101010101" pitchFamily="2" charset="-122"/>
            </a:endParaRPr>
          </a:p>
        </p:txBody>
      </p:sp>
      <p:sp>
        <p:nvSpPr>
          <p:cNvPr id="14340" name="Rectangle 4"/>
          <p:cNvSpPr>
            <a:spLocks noGrp="1"/>
          </p:cNvSpPr>
          <p:nvPr/>
        </p:nvSpPr>
        <p:spPr>
          <a:xfrm>
            <a:off x="1810385" y="2286000"/>
            <a:ext cx="8662669" cy="3919854"/>
          </a:xfrm>
          <a:prstGeom prst="rect">
            <a:avLst/>
          </a:prstGeom>
          <a:solidFill>
            <a:schemeClr val="accent6">
              <a:lumMod val="20000"/>
              <a:lumOff val="80000"/>
            </a:schemeClr>
          </a:solidFill>
          <a:ln w="9525">
            <a:noFill/>
            <a:miter/>
          </a:ln>
        </p:spPr>
        <p:txBody>
          <a:bodyPr>
            <a:scene3d>
              <a:camera prst="orthographicFront"/>
              <a:lightRig rig="threePt" dir="t"/>
            </a:scene3d>
          </a:bodyPr>
          <a:lstStyle/>
          <a:p>
            <a:pPr indent="457200" eaLnBrk="0">
              <a:lnSpc>
                <a:spcPct val="120000"/>
              </a:lnSpc>
              <a:spcBef>
                <a:spcPct val="20000"/>
              </a:spcBef>
              <a:buClr>
                <a:schemeClr val="hlink"/>
              </a:buClr>
              <a:buFont typeface="Wingdings" panose="05000000000000000000" pitchFamily="2" charset="2"/>
              <a:buNone/>
            </a:pP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某年春节过后，</a:t>
            </a:r>
            <a:r>
              <a:rPr lang="en-US" altLang="zh-CN"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A</a:t>
            </a: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市普降中到大雪，一夜的大雪将整个大地铺得白茫茫一片。当地居民异常兴奋，呼朋唤友、扶老携幼，拿着照相机外出赏雪拍照。</a:t>
            </a:r>
            <a:endPar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endParaRPr>
          </a:p>
          <a:p>
            <a:pPr indent="457200" eaLnBrk="0">
              <a:lnSpc>
                <a:spcPct val="120000"/>
              </a:lnSpc>
              <a:spcBef>
                <a:spcPct val="20000"/>
              </a:spcBef>
              <a:buClr>
                <a:schemeClr val="hlink"/>
              </a:buClr>
              <a:buFont typeface="Wingdings" panose="05000000000000000000" pitchFamily="2" charset="2"/>
              <a:buNone/>
            </a:pP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一时间，</a:t>
            </a:r>
            <a:r>
              <a:rPr lang="en-US" altLang="zh-CN"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A</a:t>
            </a: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市的各照相馆挤满了要买胶卷的市民。由于缺货，普通的胶卷涨到</a:t>
            </a:r>
            <a:r>
              <a:rPr lang="en-US" altLang="zh-CN"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40</a:t>
            </a: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元一筒都有人买。许多照相馆存放多年的胶卷销售一空。以前</a:t>
            </a:r>
            <a:r>
              <a:rPr lang="en-US" altLang="zh-CN"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0.4</a:t>
            </a: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元一张，</a:t>
            </a:r>
            <a:r>
              <a:rPr lang="en-US" altLang="zh-CN"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1</a:t>
            </a: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小时就可取照片的事在</a:t>
            </a:r>
            <a:r>
              <a:rPr lang="en-US" altLang="zh-CN"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A</a:t>
            </a: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市找不到了。某照相馆服务员说：“当天交来的胶卷要等半个月才能取，因为机子冲洗的速度有限，一时难以满足消费者的需求。”</a:t>
            </a:r>
            <a:endPar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endParaRPr>
          </a:p>
          <a:p>
            <a:pPr indent="457200" eaLnBrk="0">
              <a:lnSpc>
                <a:spcPct val="120000"/>
              </a:lnSpc>
              <a:spcBef>
                <a:spcPct val="20000"/>
              </a:spcBef>
              <a:buClr>
                <a:schemeClr val="hlink"/>
              </a:buClr>
              <a:buFont typeface="Wingdings" panose="05000000000000000000" pitchFamily="2" charset="2"/>
              <a:buNone/>
            </a:pP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据了解，当时</a:t>
            </a:r>
            <a:r>
              <a:rPr lang="en-US" altLang="zh-CN"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A</a:t>
            </a: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市的照相馆几乎门庭若市，每个照相馆至少卖出</a:t>
            </a:r>
            <a:r>
              <a:rPr lang="en-US" altLang="zh-CN"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100</a:t>
            </a: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a:t>
            </a:r>
            <a:r>
              <a:rPr lang="en-US" altLang="zh-CN"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200</a:t>
            </a: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筒胶卷；急于冲洗照片的市民又拥往照相馆，照相馆几乎每天都要接到</a:t>
            </a:r>
            <a:r>
              <a:rPr lang="en-US" altLang="zh-CN"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100</a:t>
            </a: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a:t>
            </a:r>
            <a:r>
              <a:rPr lang="en-US" altLang="zh-CN"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300</a:t>
            </a: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筒胶卷的冲洗，而平时只有</a:t>
            </a:r>
            <a:r>
              <a:rPr lang="en-US" altLang="zh-CN"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20</a:t>
            </a:r>
            <a:r>
              <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cs typeface="+mn-ea"/>
              </a:rPr>
              <a:t>筒左右。</a:t>
            </a:r>
            <a:endParaRPr lang="zh-CN" altLang="en-US" b="0" noProof="1">
              <a:solidFill>
                <a:schemeClr val="tx1"/>
              </a:solidFill>
              <a:effectLst>
                <a:outerShdw blurRad="38100" dist="19050" dir="2700000" algn="tl" rotWithShape="0">
                  <a:schemeClr val="dk1">
                    <a:alpha val="40000"/>
                  </a:schemeClr>
                </a:outerShdw>
              </a:effectLst>
              <a:latin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1" nodeType="with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slide(fromBottom)">
                                      <p:cBhvr>
                                        <p:cTn id="7" dur="1000"/>
                                        <p:tgtEl>
                                          <p:spTgt spid="14340"/>
                                        </p:tgtEl>
                                      </p:cBhvr>
                                    </p:animEffect>
                                  </p:childTnLst>
                                </p:cTn>
                              </p:par>
                              <p:par>
                                <p:cTn id="8" presetID="12" presetClass="entr" presetSubtype="4" fill="hold" grpId="1" nodeType="withEffect">
                                  <p:stCondLst>
                                    <p:cond delay="0"/>
                                  </p:stCondLst>
                                  <p:childTnLst>
                                    <p:set>
                                      <p:cBhvr>
                                        <p:cTn id="9" dur="1" fill="hold">
                                          <p:stCondLst>
                                            <p:cond delay="0"/>
                                          </p:stCondLst>
                                        </p:cTn>
                                        <p:tgtEl>
                                          <p:spTgt spid="14339"/>
                                        </p:tgtEl>
                                        <p:attrNameLst>
                                          <p:attrName>style.visibility</p:attrName>
                                        </p:attrNameLst>
                                      </p:cBhvr>
                                      <p:to>
                                        <p:strVal val="visible"/>
                                      </p:to>
                                    </p:set>
                                    <p:animEffect transition="in" filter="slide(fromBottom)">
                                      <p:cBhvr>
                                        <p:cTn id="10" dur="1000"/>
                                        <p:tgtEl>
                                          <p:spTgt spid="14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ldLvl="0"/>
      <p:bldP spid="14339" grpId="1" bldLvl="0" animBg="1"/>
      <p:bldP spid="14340" grpId="0" bldLvl="0"/>
      <p:bldP spid="14340" grpId="1"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
          <p:cNvSpPr>
            <a:spLocks noChangeArrowheads="1"/>
          </p:cNvSpPr>
          <p:nvPr/>
        </p:nvSpPr>
        <p:spPr bwMode="auto">
          <a:xfrm>
            <a:off x="5453063" y="1285875"/>
            <a:ext cx="3714750" cy="576263"/>
          </a:xfrm>
          <a:prstGeom prst="rect">
            <a:avLst/>
          </a:prstGeom>
          <a:noFill/>
          <a:ln w="9525" cap="flat" cmpd="sng">
            <a:solidFill>
              <a:srgbClr val="CCFF33"/>
            </a:solidFill>
            <a:miter lim="800000"/>
          </a:ln>
          <a:effectLst/>
          <a:scene3d>
            <a:camera prst="legacyObliqueTopRight"/>
            <a:lightRig rig="legacyFlat3" dir="b"/>
          </a:scene3d>
          <a:sp3d extrusionH="430200" prstMaterial="legacyMatte">
            <a:bevelT w="13500" h="13500" prst="angle"/>
            <a:bevelB w="13500" h="13500" prst="angle"/>
            <a:extrusionClr>
              <a:srgbClr val="CCFF33"/>
            </a:extrusionClr>
          </a:sp3d>
        </p:spPr>
        <p:txBody>
          <a:bodyPr>
            <a:flatTx/>
          </a:bodyPr>
          <a:lstStyle/>
          <a:p>
            <a:pPr marL="571500" indent="-571500" algn="ctr" eaLnBrk="0" hangingPunct="0">
              <a:lnSpc>
                <a:spcPct val="90000"/>
              </a:lnSpc>
              <a:buFontTx/>
              <a:buNone/>
              <a:defRPr/>
            </a:pPr>
            <a:r>
              <a:rPr lang="zh-CN" altLang="en-US" b="1" dirty="0">
                <a:solidFill>
                  <a:srgbClr val="204BB6"/>
                </a:solidFill>
                <a:effectLst>
                  <a:outerShdw blurRad="38100" dist="38100" dir="2700000" algn="tl">
                    <a:srgbClr val="C0C0C0"/>
                  </a:outerShdw>
                </a:effectLst>
              </a:rPr>
              <a:t>需求定律的例外</a:t>
            </a:r>
            <a:endParaRPr lang="zh-CN" altLang="en-US" b="1" dirty="0">
              <a:solidFill>
                <a:srgbClr val="204BB6"/>
              </a:solidFill>
              <a:effectLst>
                <a:outerShdw blurRad="38100" dist="38100" dir="2700000" algn="tl">
                  <a:srgbClr val="C0C0C0"/>
                </a:outerShdw>
              </a:effectLst>
            </a:endParaRPr>
          </a:p>
        </p:txBody>
      </p:sp>
      <p:grpSp>
        <p:nvGrpSpPr>
          <p:cNvPr id="11" name="Group 8"/>
          <p:cNvGrpSpPr/>
          <p:nvPr/>
        </p:nvGrpSpPr>
        <p:grpSpPr bwMode="auto">
          <a:xfrm>
            <a:off x="2063750" y="2287588"/>
            <a:ext cx="5885791" cy="3356384"/>
            <a:chOff x="0" y="0"/>
            <a:chExt cx="3821" cy="2431"/>
          </a:xfrm>
        </p:grpSpPr>
        <p:sp>
          <p:nvSpPr>
            <p:cNvPr id="18437" name="AutoShape 4"/>
            <p:cNvSpPr>
              <a:spLocks noChangeArrowheads="1"/>
            </p:cNvSpPr>
            <p:nvPr/>
          </p:nvSpPr>
          <p:spPr bwMode="auto">
            <a:xfrm flipH="1">
              <a:off x="2285" y="721"/>
              <a:ext cx="1536" cy="414"/>
            </a:xfrm>
            <a:prstGeom prst="parallelogram">
              <a:avLst>
                <a:gd name="adj" fmla="val 92256"/>
              </a:avLst>
            </a:prstGeom>
            <a:gradFill rotWithShape="1">
              <a:gsLst>
                <a:gs pos="0">
                  <a:srgbClr val="BFCFD3"/>
                </a:gs>
                <a:gs pos="100000">
                  <a:srgbClr val="DDE5E7"/>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38" name="Rectangle 5"/>
            <p:cNvSpPr>
              <a:spLocks noChangeArrowheads="1"/>
            </p:cNvSpPr>
            <p:nvPr/>
          </p:nvSpPr>
          <p:spPr bwMode="auto">
            <a:xfrm>
              <a:off x="2665" y="1129"/>
              <a:ext cx="1156" cy="900"/>
            </a:xfrm>
            <a:prstGeom prst="rect">
              <a:avLst/>
            </a:prstGeom>
            <a:gradFill rotWithShape="1">
              <a:gsLst>
                <a:gs pos="0">
                  <a:srgbClr val="BFCFD3"/>
                </a:gs>
                <a:gs pos="100000">
                  <a:srgbClr val="FFFFFF">
                    <a:alpha val="0"/>
                  </a:srgbClr>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39" name="Rectangle 6"/>
            <p:cNvSpPr>
              <a:spLocks noChangeArrowheads="1"/>
            </p:cNvSpPr>
            <p:nvPr/>
          </p:nvSpPr>
          <p:spPr bwMode="auto">
            <a:xfrm>
              <a:off x="1530" y="1445"/>
              <a:ext cx="1138" cy="814"/>
            </a:xfrm>
            <a:prstGeom prst="rect">
              <a:avLst/>
            </a:prstGeom>
            <a:gradFill rotWithShape="1">
              <a:gsLst>
                <a:gs pos="0">
                  <a:srgbClr val="BFCFD3"/>
                </a:gs>
                <a:gs pos="100000">
                  <a:srgbClr val="FFFFFF">
                    <a:alpha val="0"/>
                  </a:srgbClr>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40" name="Rectangle 7"/>
            <p:cNvSpPr>
              <a:spLocks noChangeArrowheads="1"/>
            </p:cNvSpPr>
            <p:nvPr/>
          </p:nvSpPr>
          <p:spPr bwMode="auto">
            <a:xfrm>
              <a:off x="381" y="1727"/>
              <a:ext cx="1150" cy="704"/>
            </a:xfrm>
            <a:prstGeom prst="rect">
              <a:avLst/>
            </a:prstGeom>
            <a:gradFill rotWithShape="1">
              <a:gsLst>
                <a:gs pos="0">
                  <a:srgbClr val="BFCFD3"/>
                </a:gs>
                <a:gs pos="100000">
                  <a:srgbClr val="FFFFFF">
                    <a:alpha val="0"/>
                  </a:srgbClr>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41" name="AutoShape 8"/>
            <p:cNvSpPr>
              <a:spLocks noChangeArrowheads="1"/>
            </p:cNvSpPr>
            <p:nvPr/>
          </p:nvSpPr>
          <p:spPr bwMode="auto">
            <a:xfrm flipH="1">
              <a:off x="1" y="1362"/>
              <a:ext cx="1530" cy="388"/>
            </a:xfrm>
            <a:prstGeom prst="parallelogram">
              <a:avLst>
                <a:gd name="adj" fmla="val 98582"/>
              </a:avLst>
            </a:prstGeom>
            <a:gradFill rotWithShape="1">
              <a:gsLst>
                <a:gs pos="0">
                  <a:srgbClr val="BFCFD3"/>
                </a:gs>
                <a:gs pos="100000">
                  <a:srgbClr val="D6E0E3"/>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9" name="Freeform 9"/>
            <p:cNvSpPr/>
            <p:nvPr/>
          </p:nvSpPr>
          <p:spPr bwMode="auto">
            <a:xfrm>
              <a:off x="1147" y="1042"/>
              <a:ext cx="384" cy="712"/>
            </a:xfrm>
            <a:custGeom>
              <a:avLst/>
              <a:gdLst>
                <a:gd name="T0" fmla="*/ 0 w 201"/>
                <a:gd name="T1" fmla="*/ 0 h 370"/>
                <a:gd name="T2" fmla="*/ 201 w 201"/>
                <a:gd name="T3" fmla="*/ 370 h 370"/>
              </a:gdLst>
              <a:ahLst/>
              <a:cxnLst>
                <a:cxn ang="0">
                  <a:pos x="0" y="167"/>
                </a:cxn>
                <a:cxn ang="0">
                  <a:pos x="201" y="370"/>
                </a:cxn>
                <a:cxn ang="0">
                  <a:pos x="201" y="210"/>
                </a:cxn>
                <a:cxn ang="0">
                  <a:pos x="0" y="0"/>
                </a:cxn>
                <a:cxn ang="0">
                  <a:pos x="0" y="167"/>
                </a:cxn>
              </a:cxnLst>
              <a:rect l="T0" t="T1" r="T2" b="T3"/>
              <a:pathLst>
                <a:path w="201" h="370">
                  <a:moveTo>
                    <a:pt x="0" y="167"/>
                  </a:moveTo>
                  <a:lnTo>
                    <a:pt x="201" y="370"/>
                  </a:lnTo>
                  <a:lnTo>
                    <a:pt x="201" y="210"/>
                  </a:lnTo>
                  <a:lnTo>
                    <a:pt x="0" y="0"/>
                  </a:lnTo>
                  <a:lnTo>
                    <a:pt x="0" y="167"/>
                  </a:lnTo>
                  <a:close/>
                </a:path>
              </a:pathLst>
            </a:custGeom>
            <a:gradFill rotWithShape="1">
              <a:gsLst>
                <a:gs pos="0">
                  <a:srgbClr val="586062"/>
                </a:gs>
                <a:gs pos="100000">
                  <a:srgbClr val="BFCFD3"/>
                </a:gs>
              </a:gsLst>
              <a:lin ang="18900000" scaled="1"/>
            </a:gradFill>
            <a:ln w="9525">
              <a:noFill/>
              <a:round/>
            </a:ln>
            <a:effectLst/>
          </p:spPr>
          <p:txBody>
            <a:bodyPr/>
            <a:lstStyle/>
            <a:p>
              <a:pPr>
                <a:buFontTx/>
                <a:buNone/>
                <a:defRPr/>
              </a:pPr>
              <a:endParaRPr lang="zh-CN" altLang="en-US">
                <a:effectLst>
                  <a:outerShdw blurRad="38100" dist="38100" dir="2700000" algn="tl">
                    <a:srgbClr val="000000">
                      <a:alpha val="43137"/>
                    </a:srgbClr>
                  </a:outerShdw>
                </a:effectLst>
              </a:endParaRPr>
            </a:p>
          </p:txBody>
        </p:sp>
        <p:sp>
          <p:nvSpPr>
            <p:cNvPr id="20" name="Freeform 10"/>
            <p:cNvSpPr/>
            <p:nvPr/>
          </p:nvSpPr>
          <p:spPr bwMode="auto">
            <a:xfrm>
              <a:off x="0" y="1351"/>
              <a:ext cx="386" cy="918"/>
            </a:xfrm>
            <a:custGeom>
              <a:avLst/>
              <a:gdLst>
                <a:gd name="T0" fmla="*/ 0 w 386"/>
                <a:gd name="T1" fmla="*/ 0 h 918"/>
                <a:gd name="T2" fmla="*/ 386 w 386"/>
                <a:gd name="T3" fmla="*/ 918 h 918"/>
              </a:gdLst>
              <a:ahLst/>
              <a:cxnLst>
                <a:cxn ang="0">
                  <a:pos x="1" y="492"/>
                </a:cxn>
                <a:cxn ang="0">
                  <a:pos x="385" y="918"/>
                </a:cxn>
                <a:cxn ang="0">
                  <a:pos x="386" y="402"/>
                </a:cxn>
                <a:cxn ang="0">
                  <a:pos x="0" y="0"/>
                </a:cxn>
                <a:cxn ang="0">
                  <a:pos x="1" y="492"/>
                </a:cxn>
              </a:cxnLst>
              <a:rect l="T0" t="T1" r="T2" b="T3"/>
              <a:pathLst>
                <a:path w="386" h="918">
                  <a:moveTo>
                    <a:pt x="1" y="492"/>
                  </a:moveTo>
                  <a:lnTo>
                    <a:pt x="385" y="918"/>
                  </a:lnTo>
                  <a:lnTo>
                    <a:pt x="386" y="402"/>
                  </a:lnTo>
                  <a:lnTo>
                    <a:pt x="0" y="0"/>
                  </a:lnTo>
                  <a:lnTo>
                    <a:pt x="1" y="492"/>
                  </a:lnTo>
                  <a:close/>
                </a:path>
              </a:pathLst>
            </a:custGeom>
            <a:gradFill rotWithShape="1">
              <a:gsLst>
                <a:gs pos="0">
                  <a:srgbClr val="BFCFD3"/>
                </a:gs>
                <a:gs pos="100000">
                  <a:srgbClr val="F8F8F8"/>
                </a:gs>
              </a:gsLst>
              <a:lin ang="5400000" scaled="1"/>
            </a:gradFill>
            <a:ln w="9525">
              <a:noFill/>
              <a:round/>
            </a:ln>
            <a:effectLst/>
          </p:spPr>
          <p:txBody>
            <a:bodyPr/>
            <a:lstStyle/>
            <a:p>
              <a:pPr>
                <a:buFontTx/>
                <a:buNone/>
                <a:defRPr/>
              </a:pPr>
              <a:endParaRPr lang="zh-CN" altLang="en-US">
                <a:effectLst>
                  <a:outerShdw blurRad="38100" dist="38100" dir="2700000" algn="tl">
                    <a:srgbClr val="000000">
                      <a:alpha val="43137"/>
                    </a:srgbClr>
                  </a:outerShdw>
                </a:effectLst>
              </a:endParaRPr>
            </a:p>
          </p:txBody>
        </p:sp>
        <p:sp>
          <p:nvSpPr>
            <p:cNvPr id="18444" name="AutoShape 11"/>
            <p:cNvSpPr>
              <a:spLocks noChangeArrowheads="1"/>
            </p:cNvSpPr>
            <p:nvPr/>
          </p:nvSpPr>
          <p:spPr bwMode="auto">
            <a:xfrm flipH="1">
              <a:off x="1" y="1362"/>
              <a:ext cx="1530" cy="388"/>
            </a:xfrm>
            <a:prstGeom prst="parallelogram">
              <a:avLst>
                <a:gd name="adj" fmla="val 98582"/>
              </a:avLst>
            </a:prstGeom>
            <a:gradFill rotWithShape="1">
              <a:gsLst>
                <a:gs pos="0">
                  <a:srgbClr val="BFCFD3"/>
                </a:gs>
                <a:gs pos="100000">
                  <a:srgbClr val="D6E0E3"/>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45" name="AutoShape 12"/>
            <p:cNvSpPr>
              <a:spLocks noChangeArrowheads="1"/>
            </p:cNvSpPr>
            <p:nvPr/>
          </p:nvSpPr>
          <p:spPr bwMode="auto">
            <a:xfrm flipH="1">
              <a:off x="1143" y="1041"/>
              <a:ext cx="1530" cy="407"/>
            </a:xfrm>
            <a:prstGeom prst="parallelogram">
              <a:avLst>
                <a:gd name="adj" fmla="val 96330"/>
              </a:avLst>
            </a:prstGeom>
            <a:gradFill rotWithShape="1">
              <a:gsLst>
                <a:gs pos="0">
                  <a:srgbClr val="BFCFD3"/>
                </a:gs>
                <a:gs pos="100000">
                  <a:srgbClr val="DDE5E7"/>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28" name="Freeform 13"/>
            <p:cNvSpPr/>
            <p:nvPr/>
          </p:nvSpPr>
          <p:spPr bwMode="auto">
            <a:xfrm>
              <a:off x="1147" y="1042"/>
              <a:ext cx="384" cy="712"/>
            </a:xfrm>
            <a:custGeom>
              <a:avLst/>
              <a:gdLst>
                <a:gd name="T0" fmla="*/ 0 w 201"/>
                <a:gd name="T1" fmla="*/ 0 h 370"/>
                <a:gd name="T2" fmla="*/ 201 w 201"/>
                <a:gd name="T3" fmla="*/ 370 h 370"/>
              </a:gdLst>
              <a:ahLst/>
              <a:cxnLst>
                <a:cxn ang="0">
                  <a:pos x="0" y="167"/>
                </a:cxn>
                <a:cxn ang="0">
                  <a:pos x="201" y="370"/>
                </a:cxn>
                <a:cxn ang="0">
                  <a:pos x="201" y="210"/>
                </a:cxn>
                <a:cxn ang="0">
                  <a:pos x="0" y="0"/>
                </a:cxn>
                <a:cxn ang="0">
                  <a:pos x="0" y="167"/>
                </a:cxn>
              </a:cxnLst>
              <a:rect l="T0" t="T1" r="T2" b="T3"/>
              <a:pathLst>
                <a:path w="201" h="370">
                  <a:moveTo>
                    <a:pt x="0" y="167"/>
                  </a:moveTo>
                  <a:lnTo>
                    <a:pt x="201" y="370"/>
                  </a:lnTo>
                  <a:lnTo>
                    <a:pt x="201" y="210"/>
                  </a:lnTo>
                  <a:lnTo>
                    <a:pt x="0" y="0"/>
                  </a:lnTo>
                  <a:lnTo>
                    <a:pt x="0" y="167"/>
                  </a:lnTo>
                  <a:close/>
                </a:path>
              </a:pathLst>
            </a:custGeom>
            <a:gradFill rotWithShape="1">
              <a:gsLst>
                <a:gs pos="0">
                  <a:srgbClr val="586062"/>
                </a:gs>
                <a:gs pos="100000">
                  <a:srgbClr val="BFCFD3"/>
                </a:gs>
              </a:gsLst>
              <a:lin ang="18900000" scaled="1"/>
            </a:gradFill>
            <a:ln w="9525">
              <a:noFill/>
              <a:round/>
            </a:ln>
            <a:effectLst/>
          </p:spPr>
          <p:txBody>
            <a:bodyPr/>
            <a:lstStyle/>
            <a:p>
              <a:pPr>
                <a:buFontTx/>
                <a:buNone/>
                <a:defRPr/>
              </a:pPr>
              <a:endParaRPr lang="zh-CN" altLang="en-US">
                <a:effectLst>
                  <a:outerShdw blurRad="38100" dist="38100" dir="2700000" algn="tl">
                    <a:srgbClr val="000000">
                      <a:alpha val="43137"/>
                    </a:srgbClr>
                  </a:outerShdw>
                </a:effectLst>
              </a:endParaRPr>
            </a:p>
          </p:txBody>
        </p:sp>
        <p:sp>
          <p:nvSpPr>
            <p:cNvPr id="29" name="Freeform 14"/>
            <p:cNvSpPr/>
            <p:nvPr/>
          </p:nvSpPr>
          <p:spPr bwMode="auto">
            <a:xfrm>
              <a:off x="2283" y="713"/>
              <a:ext cx="392" cy="736"/>
            </a:xfrm>
            <a:custGeom>
              <a:avLst/>
              <a:gdLst>
                <a:gd name="T0" fmla="*/ 0 w 388"/>
                <a:gd name="T1" fmla="*/ 0 h 736"/>
                <a:gd name="T2" fmla="*/ 388 w 388"/>
                <a:gd name="T3" fmla="*/ 736 h 736"/>
              </a:gdLst>
              <a:ahLst/>
              <a:cxnLst>
                <a:cxn ang="0">
                  <a:pos x="0" y="331"/>
                </a:cxn>
                <a:cxn ang="0">
                  <a:pos x="388" y="736"/>
                </a:cxn>
                <a:cxn ang="0">
                  <a:pos x="388" y="416"/>
                </a:cxn>
                <a:cxn ang="0">
                  <a:pos x="0" y="0"/>
                </a:cxn>
                <a:cxn ang="0">
                  <a:pos x="0" y="331"/>
                </a:cxn>
              </a:cxnLst>
              <a:rect l="T0" t="T1" r="T2" b="T3"/>
              <a:pathLst>
                <a:path w="388" h="736">
                  <a:moveTo>
                    <a:pt x="0" y="331"/>
                  </a:moveTo>
                  <a:lnTo>
                    <a:pt x="388" y="736"/>
                  </a:lnTo>
                  <a:lnTo>
                    <a:pt x="388" y="416"/>
                  </a:lnTo>
                  <a:lnTo>
                    <a:pt x="0" y="0"/>
                  </a:lnTo>
                  <a:lnTo>
                    <a:pt x="0" y="331"/>
                  </a:lnTo>
                  <a:close/>
                </a:path>
              </a:pathLst>
            </a:custGeom>
            <a:gradFill rotWithShape="1">
              <a:gsLst>
                <a:gs pos="0">
                  <a:srgbClr val="586062"/>
                </a:gs>
                <a:gs pos="100000">
                  <a:srgbClr val="BFCFD3"/>
                </a:gs>
              </a:gsLst>
              <a:lin ang="18900000" scaled="1"/>
            </a:gradFill>
            <a:ln w="9525">
              <a:noFill/>
              <a:round/>
            </a:ln>
            <a:effectLst/>
          </p:spPr>
          <p:txBody>
            <a:bodyPr/>
            <a:lstStyle/>
            <a:p>
              <a:pPr>
                <a:buFontTx/>
                <a:buNone/>
                <a:defRPr/>
              </a:pPr>
              <a:endParaRPr lang="zh-CN" altLang="en-US">
                <a:effectLst>
                  <a:outerShdw blurRad="38100" dist="38100" dir="2700000" algn="tl">
                    <a:srgbClr val="000000">
                      <a:alpha val="43137"/>
                    </a:srgbClr>
                  </a:outerShdw>
                </a:effectLst>
              </a:endParaRPr>
            </a:p>
          </p:txBody>
        </p:sp>
        <p:pic>
          <p:nvPicPr>
            <p:cNvPr id="18448" name="Picture 18" descr="light_shadow"/>
            <p:cNvPicPr>
              <a:picLocks noChangeAspect="1" noChangeArrowheads="1"/>
            </p:cNvPicPr>
            <p:nvPr/>
          </p:nvPicPr>
          <p:blipFill>
            <a:blip r:embed="rId1" cstate="print">
              <a:lum bright="6000" contrast="-100000"/>
              <a:extLst>
                <a:ext uri="{28A0092B-C50C-407E-A947-70E740481C1C}">
                  <a14:useLocalDpi xmlns:a14="http://schemas.microsoft.com/office/drawing/2010/main" val="0"/>
                </a:ext>
              </a:extLst>
            </a:blip>
            <a:srcRect/>
            <a:stretch>
              <a:fillRect/>
            </a:stretch>
          </p:blipFill>
          <p:spPr bwMode="auto">
            <a:xfrm>
              <a:off x="355" y="1502"/>
              <a:ext cx="635" cy="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9" name="Picture 19" descr="light_shadow"/>
            <p:cNvPicPr>
              <a:picLocks noChangeAspect="1" noChangeArrowheads="1"/>
            </p:cNvPicPr>
            <p:nvPr/>
          </p:nvPicPr>
          <p:blipFill>
            <a:blip r:embed="rId1" cstate="print">
              <a:lum bright="6000" contrast="-100000"/>
              <a:extLst>
                <a:ext uri="{28A0092B-C50C-407E-A947-70E740481C1C}">
                  <a14:useLocalDpi xmlns:a14="http://schemas.microsoft.com/office/drawing/2010/main" val="0"/>
                </a:ext>
              </a:extLst>
            </a:blip>
            <a:srcRect/>
            <a:stretch>
              <a:fillRect/>
            </a:stretch>
          </p:blipFill>
          <p:spPr bwMode="auto">
            <a:xfrm>
              <a:off x="1516" y="1185"/>
              <a:ext cx="635" cy="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0" name="Picture 20" descr="light_shadow"/>
            <p:cNvPicPr>
              <a:picLocks noChangeAspect="1" noChangeArrowheads="1"/>
            </p:cNvPicPr>
            <p:nvPr/>
          </p:nvPicPr>
          <p:blipFill>
            <a:blip r:embed="rId1" cstate="print">
              <a:lum bright="6000" contrast="-100000"/>
              <a:extLst>
                <a:ext uri="{28A0092B-C50C-407E-A947-70E740481C1C}">
                  <a14:useLocalDpi xmlns:a14="http://schemas.microsoft.com/office/drawing/2010/main" val="0"/>
                </a:ext>
              </a:extLst>
            </a:blip>
            <a:srcRect/>
            <a:stretch>
              <a:fillRect/>
            </a:stretch>
          </p:blipFill>
          <p:spPr bwMode="auto">
            <a:xfrm>
              <a:off x="2731" y="875"/>
              <a:ext cx="635" cy="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51" name="Picture 21" descr="circuler_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4" y="649"/>
              <a:ext cx="850" cy="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52" name="Oval 22"/>
            <p:cNvSpPr>
              <a:spLocks noChangeArrowheads="1"/>
            </p:cNvSpPr>
            <p:nvPr/>
          </p:nvSpPr>
          <p:spPr bwMode="auto">
            <a:xfrm>
              <a:off x="234" y="649"/>
              <a:ext cx="852" cy="847"/>
            </a:xfrm>
            <a:prstGeom prst="ellipse">
              <a:avLst/>
            </a:prstGeom>
            <a:gradFill rotWithShape="1">
              <a:gsLst>
                <a:gs pos="0">
                  <a:schemeClr val="accent1">
                    <a:alpha val="50000"/>
                  </a:schemeClr>
                </a:gs>
                <a:gs pos="100000">
                  <a:srgbClr val="697E7F"/>
                </a:gs>
              </a:gsLst>
              <a:lin ang="18900000" scaled="1"/>
            </a:gra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pic>
          <p:nvPicPr>
            <p:cNvPr id="18453" name="Picture 23" descr="light_shadow1"/>
            <p:cNvPicPr>
              <a:picLocks noChangeAspect="1" noChangeArrowheads="1"/>
            </p:cNvPicPr>
            <p:nvPr/>
          </p:nvPicPr>
          <p:blipFill>
            <a:blip r:embed="rId3" cstate="print">
              <a:extLst>
                <a:ext uri="{28A0092B-C50C-407E-A947-70E740481C1C}">
                  <a14:useLocalDpi xmlns:a14="http://schemas.microsoft.com/office/drawing/2010/main" val="0"/>
                </a:ext>
              </a:extLst>
            </a:blip>
            <a:srcRect t="14285"/>
            <a:stretch>
              <a:fillRect/>
            </a:stretch>
          </p:blipFill>
          <p:spPr bwMode="auto">
            <a:xfrm>
              <a:off x="220" y="677"/>
              <a:ext cx="619"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454" name="Group 26"/>
            <p:cNvGrpSpPr/>
            <p:nvPr/>
          </p:nvGrpSpPr>
          <p:grpSpPr bwMode="auto">
            <a:xfrm rot="-3102345" flipH="1" flipV="1">
              <a:off x="488" y="1242"/>
              <a:ext cx="634" cy="179"/>
              <a:chOff x="-11" y="0"/>
              <a:chExt cx="894" cy="242"/>
            </a:xfrm>
          </p:grpSpPr>
          <p:grpSp>
            <p:nvGrpSpPr>
              <p:cNvPr id="18455" name="Group 27"/>
              <p:cNvGrpSpPr/>
              <p:nvPr/>
            </p:nvGrpSpPr>
            <p:grpSpPr bwMode="auto">
              <a:xfrm>
                <a:off x="-11" y="0"/>
                <a:ext cx="742" cy="186"/>
                <a:chOff x="-16" y="0"/>
                <a:chExt cx="1118" cy="279"/>
              </a:xfrm>
            </p:grpSpPr>
            <p:sp>
              <p:nvSpPr>
                <p:cNvPr id="18456" name="AutoShape 26"/>
                <p:cNvSpPr>
                  <a:spLocks noChangeArrowheads="1"/>
                </p:cNvSpPr>
                <p:nvPr/>
              </p:nvSpPr>
              <p:spPr bwMode="auto">
                <a:xfrm rot="5263130">
                  <a:off x="276" y="-294"/>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57" name="AutoShape 27"/>
                <p:cNvSpPr>
                  <a:spLocks noChangeArrowheads="1"/>
                </p:cNvSpPr>
                <p:nvPr/>
              </p:nvSpPr>
              <p:spPr bwMode="auto">
                <a:xfrm rot="6078281">
                  <a:off x="412" y="-294"/>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58" name="AutoShape 28"/>
                <p:cNvSpPr>
                  <a:spLocks noChangeArrowheads="1"/>
                </p:cNvSpPr>
                <p:nvPr/>
              </p:nvSpPr>
              <p:spPr bwMode="auto">
                <a:xfrm rot="6373927">
                  <a:off x="488" y="-272"/>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59" name="AutoShape 29"/>
                <p:cNvSpPr>
                  <a:spLocks noChangeArrowheads="1"/>
                </p:cNvSpPr>
                <p:nvPr/>
              </p:nvSpPr>
              <p:spPr bwMode="auto">
                <a:xfrm rot="6906312">
                  <a:off x="578" y="-242"/>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grpSp>
          <p:grpSp>
            <p:nvGrpSpPr>
              <p:cNvPr id="18460" name="Group 32"/>
              <p:cNvGrpSpPr/>
              <p:nvPr/>
            </p:nvGrpSpPr>
            <p:grpSpPr bwMode="auto">
              <a:xfrm rot="1353540">
                <a:off x="141" y="56"/>
                <a:ext cx="742" cy="186"/>
                <a:chOff x="-16" y="0"/>
                <a:chExt cx="1118" cy="279"/>
              </a:xfrm>
            </p:grpSpPr>
            <p:sp>
              <p:nvSpPr>
                <p:cNvPr id="18461" name="AutoShape 31"/>
                <p:cNvSpPr>
                  <a:spLocks noChangeArrowheads="1"/>
                </p:cNvSpPr>
                <p:nvPr/>
              </p:nvSpPr>
              <p:spPr bwMode="auto">
                <a:xfrm rot="5263130">
                  <a:off x="276" y="-294"/>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62" name="AutoShape 32"/>
                <p:cNvSpPr>
                  <a:spLocks noChangeArrowheads="1"/>
                </p:cNvSpPr>
                <p:nvPr/>
              </p:nvSpPr>
              <p:spPr bwMode="auto">
                <a:xfrm rot="6078281">
                  <a:off x="412" y="-294"/>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63" name="AutoShape 33"/>
                <p:cNvSpPr>
                  <a:spLocks noChangeArrowheads="1"/>
                </p:cNvSpPr>
                <p:nvPr/>
              </p:nvSpPr>
              <p:spPr bwMode="auto">
                <a:xfrm rot="6373927">
                  <a:off x="488" y="-272"/>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64" name="AutoShape 34"/>
                <p:cNvSpPr>
                  <a:spLocks noChangeArrowheads="1"/>
                </p:cNvSpPr>
                <p:nvPr/>
              </p:nvSpPr>
              <p:spPr bwMode="auto">
                <a:xfrm rot="6906312">
                  <a:off x="578" y="-242"/>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grpSp>
        </p:grpSp>
        <p:pic>
          <p:nvPicPr>
            <p:cNvPr id="18465" name="Picture 35" descr="circuler_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92" y="320"/>
              <a:ext cx="850" cy="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66" name="Oval 36"/>
            <p:cNvSpPr>
              <a:spLocks noChangeArrowheads="1"/>
            </p:cNvSpPr>
            <p:nvPr/>
          </p:nvSpPr>
          <p:spPr bwMode="auto">
            <a:xfrm>
              <a:off x="1392" y="320"/>
              <a:ext cx="852" cy="847"/>
            </a:xfrm>
            <a:prstGeom prst="ellipse">
              <a:avLst/>
            </a:prstGeom>
            <a:gradFill rotWithShape="1">
              <a:gsLst>
                <a:gs pos="0">
                  <a:schemeClr val="accent2">
                    <a:alpha val="67998"/>
                  </a:schemeClr>
                </a:gs>
                <a:gs pos="100000">
                  <a:srgbClr val="0D0D28"/>
                </a:gs>
              </a:gsLst>
              <a:lin ang="18900000" scaled="1"/>
            </a:gra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pic>
          <p:nvPicPr>
            <p:cNvPr id="18467" name="Picture 37" descr="light_shadow1"/>
            <p:cNvPicPr>
              <a:picLocks noChangeAspect="1" noChangeArrowheads="1"/>
            </p:cNvPicPr>
            <p:nvPr/>
          </p:nvPicPr>
          <p:blipFill>
            <a:blip r:embed="rId3" cstate="print">
              <a:extLst>
                <a:ext uri="{28A0092B-C50C-407E-A947-70E740481C1C}">
                  <a14:useLocalDpi xmlns:a14="http://schemas.microsoft.com/office/drawing/2010/main" val="0"/>
                </a:ext>
              </a:extLst>
            </a:blip>
            <a:srcRect t="14285"/>
            <a:stretch>
              <a:fillRect/>
            </a:stretch>
          </p:blipFill>
          <p:spPr bwMode="auto">
            <a:xfrm>
              <a:off x="1378" y="348"/>
              <a:ext cx="619"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468" name="Group 40"/>
            <p:cNvGrpSpPr/>
            <p:nvPr/>
          </p:nvGrpSpPr>
          <p:grpSpPr bwMode="auto">
            <a:xfrm>
              <a:off x="1668" y="727"/>
              <a:ext cx="527" cy="527"/>
              <a:chOff x="7" y="-7"/>
              <a:chExt cx="527" cy="527"/>
            </a:xfrm>
          </p:grpSpPr>
          <p:grpSp>
            <p:nvGrpSpPr>
              <p:cNvPr id="18469" name="Group 41"/>
              <p:cNvGrpSpPr/>
              <p:nvPr/>
            </p:nvGrpSpPr>
            <p:grpSpPr bwMode="auto">
              <a:xfrm rot="-3102345" flipH="1" flipV="1">
                <a:off x="87" y="188"/>
                <a:ext cx="527" cy="137"/>
                <a:chOff x="-16" y="0"/>
                <a:chExt cx="1118" cy="279"/>
              </a:xfrm>
            </p:grpSpPr>
            <p:sp>
              <p:nvSpPr>
                <p:cNvPr id="18470" name="AutoShape 40"/>
                <p:cNvSpPr>
                  <a:spLocks noChangeArrowheads="1"/>
                </p:cNvSpPr>
                <p:nvPr/>
              </p:nvSpPr>
              <p:spPr bwMode="auto">
                <a:xfrm rot="5263130">
                  <a:off x="276" y="-294"/>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71" name="AutoShape 41"/>
                <p:cNvSpPr>
                  <a:spLocks noChangeArrowheads="1"/>
                </p:cNvSpPr>
                <p:nvPr/>
              </p:nvSpPr>
              <p:spPr bwMode="auto">
                <a:xfrm rot="6078281">
                  <a:off x="412" y="-294"/>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72" name="AutoShape 42"/>
                <p:cNvSpPr>
                  <a:spLocks noChangeArrowheads="1"/>
                </p:cNvSpPr>
                <p:nvPr/>
              </p:nvSpPr>
              <p:spPr bwMode="auto">
                <a:xfrm rot="6373927">
                  <a:off x="488" y="-272"/>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73" name="AutoShape 43"/>
                <p:cNvSpPr>
                  <a:spLocks noChangeArrowheads="1"/>
                </p:cNvSpPr>
                <p:nvPr/>
              </p:nvSpPr>
              <p:spPr bwMode="auto">
                <a:xfrm rot="6906312">
                  <a:off x="578" y="-242"/>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grpSp>
          <p:grpSp>
            <p:nvGrpSpPr>
              <p:cNvPr id="18474" name="Group 46"/>
              <p:cNvGrpSpPr/>
              <p:nvPr/>
            </p:nvGrpSpPr>
            <p:grpSpPr bwMode="auto">
              <a:xfrm rot="-1748805" flipH="1" flipV="1">
                <a:off x="7" y="246"/>
                <a:ext cx="527" cy="137"/>
                <a:chOff x="-16" y="0"/>
                <a:chExt cx="1118" cy="279"/>
              </a:xfrm>
            </p:grpSpPr>
            <p:sp>
              <p:nvSpPr>
                <p:cNvPr id="18475" name="AutoShape 45"/>
                <p:cNvSpPr>
                  <a:spLocks noChangeArrowheads="1"/>
                </p:cNvSpPr>
                <p:nvPr/>
              </p:nvSpPr>
              <p:spPr bwMode="auto">
                <a:xfrm rot="5263130">
                  <a:off x="276" y="-294"/>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76" name="AutoShape 46"/>
                <p:cNvSpPr>
                  <a:spLocks noChangeArrowheads="1"/>
                </p:cNvSpPr>
                <p:nvPr/>
              </p:nvSpPr>
              <p:spPr bwMode="auto">
                <a:xfrm rot="6078281">
                  <a:off x="412" y="-294"/>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77" name="AutoShape 47"/>
                <p:cNvSpPr>
                  <a:spLocks noChangeArrowheads="1"/>
                </p:cNvSpPr>
                <p:nvPr/>
              </p:nvSpPr>
              <p:spPr bwMode="auto">
                <a:xfrm rot="6373927">
                  <a:off x="488" y="-272"/>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78" name="AutoShape 48"/>
                <p:cNvSpPr>
                  <a:spLocks noChangeArrowheads="1"/>
                </p:cNvSpPr>
                <p:nvPr/>
              </p:nvSpPr>
              <p:spPr bwMode="auto">
                <a:xfrm rot="6906312">
                  <a:off x="578" y="-242"/>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grpSp>
        </p:grpSp>
        <p:pic>
          <p:nvPicPr>
            <p:cNvPr id="18479" name="Picture 49" descr="circuler_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01" y="0"/>
              <a:ext cx="850" cy="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80" name="Oval 50"/>
            <p:cNvSpPr>
              <a:spLocks noChangeArrowheads="1"/>
            </p:cNvSpPr>
            <p:nvPr/>
          </p:nvSpPr>
          <p:spPr bwMode="auto">
            <a:xfrm>
              <a:off x="2601" y="0"/>
              <a:ext cx="851" cy="847"/>
            </a:xfrm>
            <a:prstGeom prst="ellipse">
              <a:avLst/>
            </a:prstGeom>
            <a:gradFill rotWithShape="1">
              <a:gsLst>
                <a:gs pos="0">
                  <a:schemeClr val="folHlink">
                    <a:alpha val="67998"/>
                  </a:schemeClr>
                </a:gs>
                <a:gs pos="100000">
                  <a:srgbClr val="283600"/>
                </a:gs>
              </a:gsLst>
              <a:lin ang="18900000" scaled="1"/>
            </a:gra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pic>
          <p:nvPicPr>
            <p:cNvPr id="18481" name="Picture 51" descr="light_shadow1"/>
            <p:cNvPicPr>
              <a:picLocks noChangeAspect="1" noChangeArrowheads="1"/>
            </p:cNvPicPr>
            <p:nvPr/>
          </p:nvPicPr>
          <p:blipFill>
            <a:blip r:embed="rId3" cstate="print">
              <a:extLst>
                <a:ext uri="{28A0092B-C50C-407E-A947-70E740481C1C}">
                  <a14:useLocalDpi xmlns:a14="http://schemas.microsoft.com/office/drawing/2010/main" val="0"/>
                </a:ext>
              </a:extLst>
            </a:blip>
            <a:srcRect t="14285"/>
            <a:stretch>
              <a:fillRect/>
            </a:stretch>
          </p:blipFill>
          <p:spPr bwMode="auto">
            <a:xfrm>
              <a:off x="2587" y="28"/>
              <a:ext cx="619"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482" name="Group 54"/>
            <p:cNvGrpSpPr/>
            <p:nvPr/>
          </p:nvGrpSpPr>
          <p:grpSpPr bwMode="auto">
            <a:xfrm rot="-3102345" flipH="1" flipV="1">
              <a:off x="2855" y="593"/>
              <a:ext cx="634" cy="179"/>
              <a:chOff x="-11" y="0"/>
              <a:chExt cx="894" cy="242"/>
            </a:xfrm>
          </p:grpSpPr>
          <p:grpSp>
            <p:nvGrpSpPr>
              <p:cNvPr id="18483" name="Group 55"/>
              <p:cNvGrpSpPr/>
              <p:nvPr/>
            </p:nvGrpSpPr>
            <p:grpSpPr bwMode="auto">
              <a:xfrm>
                <a:off x="-11" y="0"/>
                <a:ext cx="742" cy="186"/>
                <a:chOff x="-16" y="0"/>
                <a:chExt cx="1118" cy="279"/>
              </a:xfrm>
            </p:grpSpPr>
            <p:sp>
              <p:nvSpPr>
                <p:cNvPr id="18484" name="AutoShape 54"/>
                <p:cNvSpPr>
                  <a:spLocks noChangeArrowheads="1"/>
                </p:cNvSpPr>
                <p:nvPr/>
              </p:nvSpPr>
              <p:spPr bwMode="auto">
                <a:xfrm rot="5263130">
                  <a:off x="276" y="-294"/>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85" name="AutoShape 55"/>
                <p:cNvSpPr>
                  <a:spLocks noChangeArrowheads="1"/>
                </p:cNvSpPr>
                <p:nvPr/>
              </p:nvSpPr>
              <p:spPr bwMode="auto">
                <a:xfrm rot="6078281">
                  <a:off x="412" y="-294"/>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86" name="AutoShape 56"/>
                <p:cNvSpPr>
                  <a:spLocks noChangeArrowheads="1"/>
                </p:cNvSpPr>
                <p:nvPr/>
              </p:nvSpPr>
              <p:spPr bwMode="auto">
                <a:xfrm rot="6373927">
                  <a:off x="488" y="-272"/>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87" name="AutoShape 57"/>
                <p:cNvSpPr>
                  <a:spLocks noChangeArrowheads="1"/>
                </p:cNvSpPr>
                <p:nvPr/>
              </p:nvSpPr>
              <p:spPr bwMode="auto">
                <a:xfrm rot="6906312">
                  <a:off x="578" y="-242"/>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grpSp>
          <p:grpSp>
            <p:nvGrpSpPr>
              <p:cNvPr id="18488" name="Group 60"/>
              <p:cNvGrpSpPr/>
              <p:nvPr/>
            </p:nvGrpSpPr>
            <p:grpSpPr bwMode="auto">
              <a:xfrm rot="1353540">
                <a:off x="141" y="56"/>
                <a:ext cx="742" cy="186"/>
                <a:chOff x="-16" y="0"/>
                <a:chExt cx="1118" cy="279"/>
              </a:xfrm>
            </p:grpSpPr>
            <p:sp>
              <p:nvSpPr>
                <p:cNvPr id="18489" name="AutoShape 59"/>
                <p:cNvSpPr>
                  <a:spLocks noChangeArrowheads="1"/>
                </p:cNvSpPr>
                <p:nvPr/>
              </p:nvSpPr>
              <p:spPr bwMode="auto">
                <a:xfrm rot="5263130">
                  <a:off x="276" y="-294"/>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90" name="AutoShape 60"/>
                <p:cNvSpPr>
                  <a:spLocks noChangeArrowheads="1"/>
                </p:cNvSpPr>
                <p:nvPr/>
              </p:nvSpPr>
              <p:spPr bwMode="auto">
                <a:xfrm rot="6078281">
                  <a:off x="412" y="-294"/>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91" name="AutoShape 61"/>
                <p:cNvSpPr>
                  <a:spLocks noChangeArrowheads="1"/>
                </p:cNvSpPr>
                <p:nvPr/>
              </p:nvSpPr>
              <p:spPr bwMode="auto">
                <a:xfrm rot="6373927">
                  <a:off x="488" y="-272"/>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sp>
              <p:nvSpPr>
                <p:cNvPr id="18492" name="AutoShape 62"/>
                <p:cNvSpPr>
                  <a:spLocks noChangeArrowheads="1"/>
                </p:cNvSpPr>
                <p:nvPr/>
              </p:nvSpPr>
              <p:spPr bwMode="auto">
                <a:xfrm rot="6906312">
                  <a:off x="578" y="-242"/>
                  <a:ext cx="227" cy="816"/>
                </a:xfrm>
                <a:prstGeom prst="moon">
                  <a:avLst>
                    <a:gd name="adj" fmla="val 49773"/>
                  </a:avLst>
                </a:prstGeom>
                <a:solidFill>
                  <a:srgbClr val="FFFFFF">
                    <a:alpha val="117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zh-CN" altLang="en-US" sz="1800" b="0">
                    <a:solidFill>
                      <a:schemeClr val="tx1"/>
                    </a:solidFill>
                    <a:latin typeface="Arial" panose="020B0604020202020204" pitchFamily="34" charset="0"/>
                    <a:ea typeface="宋体" panose="02010600030101010101" pitchFamily="2" charset="-122"/>
                  </a:endParaRPr>
                </a:p>
              </p:txBody>
            </p:sp>
          </p:grpSp>
        </p:grpSp>
        <p:sp>
          <p:nvSpPr>
            <p:cNvPr id="45" name="Text Box 63"/>
            <p:cNvSpPr txBox="1">
              <a:spLocks noChangeArrowheads="1"/>
            </p:cNvSpPr>
            <p:nvPr/>
          </p:nvSpPr>
          <p:spPr bwMode="auto">
            <a:xfrm>
              <a:off x="314" y="1010"/>
              <a:ext cx="775" cy="333"/>
            </a:xfrm>
            <a:prstGeom prst="rect">
              <a:avLst/>
            </a:prstGeom>
            <a:noFill/>
            <a:ln w="9525">
              <a:noFill/>
              <a:miter lim="800000"/>
            </a:ln>
            <a:effectLst/>
          </p:spPr>
          <p:txBody>
            <a:bodyPr>
              <a:spAutoFit/>
            </a:bodyPr>
            <a:lstStyle/>
            <a:p>
              <a:pPr>
                <a:spcBef>
                  <a:spcPct val="50000"/>
                </a:spcBef>
                <a:buFontTx/>
                <a:buNone/>
                <a:defRPr/>
              </a:pPr>
              <a:r>
                <a:rPr lang="zh-CN" altLang="en-US" sz="2400">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rPr>
                <a:t>    1.</a:t>
              </a:r>
              <a:endParaRPr lang="zh-CN" altLang="en-US" sz="1800" b="0">
                <a:solidFill>
                  <a:schemeClr val="tx1"/>
                </a:solidFill>
                <a:latin typeface="Arial" panose="020B0604020202020204" pitchFamily="34" charset="0"/>
                <a:ea typeface="宋体" panose="02010600030101010101" pitchFamily="2" charset="-122"/>
              </a:endParaRPr>
            </a:p>
          </p:txBody>
        </p:sp>
        <p:sp>
          <p:nvSpPr>
            <p:cNvPr id="46" name="Text Box 64"/>
            <p:cNvSpPr txBox="1">
              <a:spLocks noChangeArrowheads="1"/>
            </p:cNvSpPr>
            <p:nvPr/>
          </p:nvSpPr>
          <p:spPr bwMode="auto">
            <a:xfrm>
              <a:off x="1473" y="673"/>
              <a:ext cx="799" cy="333"/>
            </a:xfrm>
            <a:prstGeom prst="rect">
              <a:avLst/>
            </a:prstGeom>
            <a:noFill/>
            <a:ln w="9525">
              <a:noFill/>
              <a:miter lim="800000"/>
            </a:ln>
            <a:effectLst/>
          </p:spPr>
          <p:txBody>
            <a:bodyPr>
              <a:spAutoFit/>
            </a:bodyPr>
            <a:lstStyle/>
            <a:p>
              <a:pPr>
                <a:spcBef>
                  <a:spcPct val="50000"/>
                </a:spcBef>
                <a:buFontTx/>
                <a:buNone/>
                <a:defRPr/>
              </a:pPr>
              <a:r>
                <a:rPr lang="zh-CN" altLang="en-US" sz="2400">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rPr>
                <a:t>    2.</a:t>
              </a:r>
              <a:endParaRPr lang="zh-CN" altLang="en-US" sz="1800" b="0">
                <a:solidFill>
                  <a:schemeClr val="tx1"/>
                </a:solidFill>
                <a:latin typeface="Arial" panose="020B0604020202020204" pitchFamily="34" charset="0"/>
                <a:ea typeface="宋体" panose="02010600030101010101" pitchFamily="2" charset="-122"/>
              </a:endParaRPr>
            </a:p>
          </p:txBody>
        </p:sp>
        <p:sp>
          <p:nvSpPr>
            <p:cNvPr id="47" name="Text Box 65"/>
            <p:cNvSpPr txBox="1">
              <a:spLocks noChangeArrowheads="1"/>
            </p:cNvSpPr>
            <p:nvPr/>
          </p:nvSpPr>
          <p:spPr bwMode="auto">
            <a:xfrm>
              <a:off x="2693" y="337"/>
              <a:ext cx="800" cy="333"/>
            </a:xfrm>
            <a:prstGeom prst="rect">
              <a:avLst/>
            </a:prstGeom>
            <a:noFill/>
            <a:ln w="9525">
              <a:noFill/>
              <a:miter lim="800000"/>
            </a:ln>
            <a:effectLst/>
          </p:spPr>
          <p:txBody>
            <a:bodyPr>
              <a:spAutoFit/>
            </a:bodyPr>
            <a:lstStyle/>
            <a:p>
              <a:pPr>
                <a:spcBef>
                  <a:spcPct val="50000"/>
                </a:spcBef>
                <a:buFontTx/>
                <a:buNone/>
                <a:defRPr/>
              </a:pPr>
              <a:r>
                <a:rPr lang="zh-CN" altLang="en-US" sz="2400">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rPr>
                <a:t>    3.</a:t>
              </a:r>
              <a:endParaRPr lang="zh-CN" altLang="en-US" sz="1800" b="0">
                <a:solidFill>
                  <a:schemeClr val="tx1"/>
                </a:solidFill>
                <a:latin typeface="Arial" panose="020B0604020202020204" pitchFamily="34" charset="0"/>
                <a:ea typeface="宋体" panose="02010600030101010101" pitchFamily="2" charset="-122"/>
              </a:endParaRPr>
            </a:p>
          </p:txBody>
        </p:sp>
        <p:sp>
          <p:nvSpPr>
            <p:cNvPr id="18496" name="Text Box 66"/>
            <p:cNvSpPr txBox="1">
              <a:spLocks noChangeArrowheads="1"/>
            </p:cNvSpPr>
            <p:nvPr/>
          </p:nvSpPr>
          <p:spPr bwMode="auto">
            <a:xfrm>
              <a:off x="411" y="1798"/>
              <a:ext cx="1164"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a:solidFill>
                    <a:schemeClr val="tx1"/>
                  </a:solidFill>
                  <a:latin typeface="Arial" panose="020B0604020202020204" pitchFamily="34" charset="0"/>
                </a:rPr>
                <a:t>某些低劣商品</a:t>
              </a:r>
              <a:endParaRPr lang="zh-CN" altLang="en-US">
                <a:solidFill>
                  <a:schemeClr val="tx1"/>
                </a:solidFill>
                <a:latin typeface="Arial" panose="020B0604020202020204" pitchFamily="34" charset="0"/>
              </a:endParaRPr>
            </a:p>
          </p:txBody>
        </p:sp>
        <p:sp>
          <p:nvSpPr>
            <p:cNvPr id="18497" name="Text Box 67"/>
            <p:cNvSpPr txBox="1">
              <a:spLocks noChangeArrowheads="1"/>
            </p:cNvSpPr>
            <p:nvPr/>
          </p:nvSpPr>
          <p:spPr bwMode="auto">
            <a:xfrm>
              <a:off x="1495" y="1480"/>
              <a:ext cx="1296"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a:solidFill>
                    <a:schemeClr val="tx1"/>
                  </a:solidFill>
                  <a:latin typeface="Arial" panose="020B0604020202020204" pitchFamily="34" charset="0"/>
                </a:rPr>
                <a:t>某些炫耀性商品</a:t>
              </a:r>
              <a:endParaRPr lang="zh-CN" altLang="en-US">
                <a:solidFill>
                  <a:schemeClr val="tx1"/>
                </a:solidFill>
                <a:latin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16">
                                            <p:bg/>
                                          </p:spTgt>
                                        </p:tgtEl>
                                        <p:attrNameLst>
                                          <p:attrName>style.visibility</p:attrName>
                                        </p:attrNameLst>
                                      </p:cBhvr>
                                      <p:to>
                                        <p:strVal val="visible"/>
                                      </p:to>
                                    </p:set>
                                    <p:anim calcmode="lin" valueType="num">
                                      <p:cBhvr additive="base">
                                        <p:cTn id="7" dur="1000" fill="hold"/>
                                        <p:tgtEl>
                                          <p:spTgt spid="16">
                                            <p:bg/>
                                          </p:spTgt>
                                        </p:tgtEl>
                                        <p:attrNameLst>
                                          <p:attrName>ppt_x</p:attrName>
                                        </p:attrNameLst>
                                      </p:cBhvr>
                                      <p:tavLst>
                                        <p:tav tm="0">
                                          <p:val>
                                            <p:strVal val="#ppt_x"/>
                                          </p:val>
                                        </p:tav>
                                        <p:tav tm="100000">
                                          <p:val>
                                            <p:strVal val="#ppt_x"/>
                                          </p:val>
                                        </p:tav>
                                      </p:tavLst>
                                    </p:anim>
                                    <p:anim calcmode="lin" valueType="num">
                                      <p:cBhvr additive="base">
                                        <p:cTn id="8" dur="1000" fill="hold"/>
                                        <p:tgtEl>
                                          <p:spTgt spid="16">
                                            <p:bg/>
                                          </p:spTgt>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16">
                                            <p:txEl>
                                              <p:pRg st="0" end="0"/>
                                            </p:txEl>
                                          </p:spTgt>
                                        </p:tgtEl>
                                        <p:attrNameLst>
                                          <p:attrName>style.visibility</p:attrName>
                                        </p:attrNameLst>
                                      </p:cBhvr>
                                      <p:to>
                                        <p:strVal val="visible"/>
                                      </p:to>
                                    </p:set>
                                    <p:anim calcmode="lin" valueType="num">
                                      <p:cBhvr additive="base">
                                        <p:cTn id="11"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16">
                                            <p:txEl>
                                              <p:pRg st="0" end="0"/>
                                            </p:txEl>
                                          </p:spTgt>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6" presetClass="entr" presetSubtype="0" fill="hold"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wipe(down)">
                                      <p:cBhvr>
                                        <p:cTn id="16" dur="580">
                                          <p:stCondLst>
                                            <p:cond delay="0"/>
                                          </p:stCondLst>
                                        </p:cTn>
                                        <p:tgtEl>
                                          <p:spTgt spid="11"/>
                                        </p:tgtEl>
                                      </p:cBhvr>
                                    </p:animEffect>
                                    <p:anim calcmode="lin" valueType="num">
                                      <p:cBhvr>
                                        <p:cTn id="17"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2" dur="26">
                                          <p:stCondLst>
                                            <p:cond delay="650"/>
                                          </p:stCondLst>
                                        </p:cTn>
                                        <p:tgtEl>
                                          <p:spTgt spid="11"/>
                                        </p:tgtEl>
                                      </p:cBhvr>
                                      <p:to x="100000" y="60000"/>
                                    </p:animScale>
                                    <p:animScale>
                                      <p:cBhvr>
                                        <p:cTn id="23" dur="166" decel="50000">
                                          <p:stCondLst>
                                            <p:cond delay="676"/>
                                          </p:stCondLst>
                                        </p:cTn>
                                        <p:tgtEl>
                                          <p:spTgt spid="11"/>
                                        </p:tgtEl>
                                      </p:cBhvr>
                                      <p:to x="100000" y="100000"/>
                                    </p:animScale>
                                    <p:animScale>
                                      <p:cBhvr>
                                        <p:cTn id="24" dur="26">
                                          <p:stCondLst>
                                            <p:cond delay="1312"/>
                                          </p:stCondLst>
                                        </p:cTn>
                                        <p:tgtEl>
                                          <p:spTgt spid="11"/>
                                        </p:tgtEl>
                                      </p:cBhvr>
                                      <p:to x="100000" y="80000"/>
                                    </p:animScale>
                                    <p:animScale>
                                      <p:cBhvr>
                                        <p:cTn id="25" dur="166" decel="50000">
                                          <p:stCondLst>
                                            <p:cond delay="1338"/>
                                          </p:stCondLst>
                                        </p:cTn>
                                        <p:tgtEl>
                                          <p:spTgt spid="11"/>
                                        </p:tgtEl>
                                      </p:cBhvr>
                                      <p:to x="100000" y="100000"/>
                                    </p:animScale>
                                    <p:animScale>
                                      <p:cBhvr>
                                        <p:cTn id="26" dur="26">
                                          <p:stCondLst>
                                            <p:cond delay="1642"/>
                                          </p:stCondLst>
                                        </p:cTn>
                                        <p:tgtEl>
                                          <p:spTgt spid="11"/>
                                        </p:tgtEl>
                                      </p:cBhvr>
                                      <p:to x="100000" y="90000"/>
                                    </p:animScale>
                                    <p:animScale>
                                      <p:cBhvr>
                                        <p:cTn id="27" dur="166" decel="50000">
                                          <p:stCondLst>
                                            <p:cond delay="1668"/>
                                          </p:stCondLst>
                                        </p:cTn>
                                        <p:tgtEl>
                                          <p:spTgt spid="11"/>
                                        </p:tgtEl>
                                      </p:cBhvr>
                                      <p:to x="100000" y="100000"/>
                                    </p:animScale>
                                    <p:animScale>
                                      <p:cBhvr>
                                        <p:cTn id="28" dur="26">
                                          <p:stCondLst>
                                            <p:cond delay="1808"/>
                                          </p:stCondLst>
                                        </p:cTn>
                                        <p:tgtEl>
                                          <p:spTgt spid="11"/>
                                        </p:tgtEl>
                                      </p:cBhvr>
                                      <p:to x="100000" y="95000"/>
                                    </p:animScale>
                                    <p:animScale>
                                      <p:cBhvr>
                                        <p:cTn id="29"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063552" y="548680"/>
            <a:ext cx="8229600" cy="1143000"/>
          </a:xfrm>
        </p:spPr>
        <p:txBody>
          <a:bodyPr>
            <a:scene3d>
              <a:camera prst="orthographicFront"/>
              <a:lightRig rig="threePt" dir="t"/>
            </a:scene3d>
          </a:bodyPr>
          <a:lstStyle/>
          <a:p>
            <a:r>
              <a:rPr lang="zh-CN" altLang="en-US" dirty="0">
                <a:solidFill>
                  <a:srgbClr val="0000FF"/>
                </a:solidFill>
                <a:effectLst>
                  <a:outerShdw blurRad="38100" dist="25400" dir="5400000" algn="ctr" rotWithShape="0">
                    <a:srgbClr val="6E747A">
                      <a:alpha val="43000"/>
                    </a:srgbClr>
                  </a:outerShdw>
                </a:effectLst>
              </a:rPr>
              <a:t>逆流而行的智慧</a:t>
            </a:r>
            <a:endParaRPr lang="zh-CN" altLang="en-US" dirty="0">
              <a:solidFill>
                <a:srgbClr val="0000FF"/>
              </a:solidFill>
              <a:effectLst>
                <a:outerShdw blurRad="38100" dist="25400" dir="5400000" algn="ctr" rotWithShape="0">
                  <a:srgbClr val="6E747A">
                    <a:alpha val="43000"/>
                  </a:srgbClr>
                </a:outerShdw>
              </a:effectLst>
            </a:endParaRPr>
          </a:p>
        </p:txBody>
      </p:sp>
      <p:sp>
        <p:nvSpPr>
          <p:cNvPr id="3" name="内容占位符 2"/>
          <p:cNvSpPr>
            <a:spLocks noGrp="1"/>
          </p:cNvSpPr>
          <p:nvPr>
            <p:ph idx="1"/>
          </p:nvPr>
        </p:nvSpPr>
        <p:spPr>
          <a:xfrm>
            <a:off x="1981200" y="1560371"/>
            <a:ext cx="8229600" cy="4525963"/>
          </a:xfrm>
          <a:ln w="28575" cmpd="sng">
            <a:solidFill>
              <a:srgbClr val="FF0000"/>
            </a:solidFill>
            <a:prstDash val="solid"/>
          </a:ln>
        </p:spPr>
        <p:txBody>
          <a:bodyPr/>
          <a:lstStyle/>
          <a:p>
            <a:pPr marL="0" indent="0">
              <a:lnSpc>
                <a:spcPct val="150000"/>
              </a:lnSpc>
              <a:buNone/>
            </a:pPr>
            <a:r>
              <a:rPr lang="en-US" altLang="zh-CN" sz="2000"/>
              <a:t>       </a:t>
            </a:r>
            <a:r>
              <a:rPr lang="zh-CN" altLang="en-US" sz="2000"/>
              <a:t>战国时代的商人白圭：</a:t>
            </a:r>
            <a:r>
              <a:rPr lang="en-US" altLang="zh-CN" sz="2000">
                <a:highlight>
                  <a:srgbClr val="FFFF00"/>
                </a:highlight>
              </a:rPr>
              <a:t>“</a:t>
            </a:r>
            <a:r>
              <a:rPr lang="zh-CN" altLang="en-US" sz="2000">
                <a:highlight>
                  <a:srgbClr val="FFFF00"/>
                </a:highlight>
              </a:rPr>
              <a:t>人弃我取，人取我与</a:t>
            </a:r>
            <a:r>
              <a:rPr lang="en-US" altLang="zh-CN" sz="2000">
                <a:highlight>
                  <a:srgbClr val="FFFF00"/>
                </a:highlight>
              </a:rPr>
              <a:t>”</a:t>
            </a:r>
            <a:r>
              <a:rPr lang="zh-CN" altLang="en-US" sz="2000"/>
              <a:t>。</a:t>
            </a:r>
            <a:endParaRPr lang="zh-CN" altLang="en-US" sz="2000"/>
          </a:p>
          <a:p>
            <a:pPr marL="0" indent="0">
              <a:lnSpc>
                <a:spcPct val="150000"/>
              </a:lnSpc>
              <a:buNone/>
            </a:pPr>
            <a:r>
              <a:rPr lang="en-US" altLang="zh-CN" sz="2000"/>
              <a:t>       </a:t>
            </a:r>
            <a:r>
              <a:rPr lang="zh-CN" altLang="en-US" sz="2000"/>
              <a:t>有一次，别的商人都在一窝蜂地</a:t>
            </a:r>
            <a:r>
              <a:rPr lang="zh-CN" altLang="en-US" sz="2000">
                <a:highlight>
                  <a:srgbClr val="FFFF00"/>
                </a:highlight>
              </a:rPr>
              <a:t>抛售棉花</a:t>
            </a:r>
            <a:r>
              <a:rPr lang="zh-CN" altLang="en-US" sz="2000"/>
              <a:t>，拼命地大减价</a:t>
            </a:r>
            <a:r>
              <a:rPr lang="en-US" altLang="zh-CN" sz="2000"/>
              <a:t>;</a:t>
            </a:r>
            <a:r>
              <a:rPr lang="zh-CN" altLang="en-US" sz="2000"/>
              <a:t>白圭却</a:t>
            </a:r>
            <a:r>
              <a:rPr lang="zh-CN" altLang="en-US" sz="2000">
                <a:highlight>
                  <a:srgbClr val="FFFF00"/>
                </a:highlight>
              </a:rPr>
              <a:t>大量买进</a:t>
            </a:r>
            <a:r>
              <a:rPr lang="zh-CN" altLang="en-US" sz="2000"/>
              <a:t>棉花，甚至花钱租地方存放棉花。卖完棉花，别的商人都抢着</a:t>
            </a:r>
            <a:r>
              <a:rPr lang="zh-CN" altLang="en-US" sz="2000">
                <a:highlight>
                  <a:srgbClr val="FFFF00"/>
                </a:highlight>
              </a:rPr>
              <a:t>购进皮毛</a:t>
            </a:r>
            <a:r>
              <a:rPr lang="en-US" altLang="zh-CN" sz="2000"/>
              <a:t>;</a:t>
            </a:r>
            <a:r>
              <a:rPr lang="zh-CN" altLang="en-US" sz="2000"/>
              <a:t>白圭却打开仓库，把库存皮毛卖得精光。几天后，有消息说今年棉花严重歉收，商人们心急火燎地到处寻找棉花</a:t>
            </a:r>
            <a:r>
              <a:rPr lang="en-US" altLang="zh-CN" sz="2000"/>
              <a:t>;</a:t>
            </a:r>
            <a:r>
              <a:rPr lang="zh-CN" altLang="en-US" sz="2000"/>
              <a:t>白圭高价卖出了全部库存棉花，发了一笔大财。又过了一段时间，满街的皮毛突然卖不出去了，价格降得越来越低，那些抢购皮毛的商人血本无归。</a:t>
            </a:r>
            <a:endParaRPr lang="zh-CN" altLang="en-US" sz="2000"/>
          </a:p>
          <a:p>
            <a:pPr marL="0" indent="0">
              <a:lnSpc>
                <a:spcPct val="150000"/>
              </a:lnSpc>
              <a:buNone/>
            </a:pPr>
            <a:r>
              <a:rPr lang="en-US" altLang="zh-CN" sz="2000"/>
              <a:t>      </a:t>
            </a:r>
            <a:r>
              <a:rPr lang="zh-CN" altLang="en-US" sz="2000"/>
              <a:t>巴菲特曾说，</a:t>
            </a:r>
            <a:r>
              <a:rPr lang="en-US" altLang="zh-CN" sz="2000"/>
              <a:t>“</a:t>
            </a:r>
            <a:r>
              <a:rPr lang="zh-CN" altLang="en-US" sz="2000"/>
              <a:t>在</a:t>
            </a:r>
            <a:r>
              <a:rPr lang="zh-CN" altLang="en-US" sz="2000">
                <a:highlight>
                  <a:srgbClr val="FFFF00"/>
                </a:highlight>
              </a:rPr>
              <a:t>别人恐惧时我贪婪</a:t>
            </a:r>
            <a:r>
              <a:rPr lang="zh-CN" altLang="en-US" sz="2000"/>
              <a:t>，在</a:t>
            </a:r>
            <a:r>
              <a:rPr lang="zh-CN" altLang="en-US" sz="2000">
                <a:highlight>
                  <a:srgbClr val="FFFF00"/>
                </a:highlight>
              </a:rPr>
              <a:t>别人贪婪时我恐惧</a:t>
            </a:r>
            <a:r>
              <a:rPr lang="en-US" altLang="zh-CN" sz="2000"/>
              <a:t>”</a:t>
            </a:r>
            <a:r>
              <a:rPr lang="zh-CN" altLang="en-US" sz="2000"/>
              <a:t>，其思想与白圭有异曲同工之妙。</a:t>
            </a:r>
            <a:endParaRPr lang="zh-CN" altLang="en-US" sz="2000"/>
          </a:p>
        </p:txBody>
      </p:sp>
      <p:pic>
        <p:nvPicPr>
          <p:cNvPr id="4" name="图片 3"/>
          <p:cNvPicPr/>
          <p:nvPr/>
        </p:nvPicPr>
        <p:blipFill>
          <a:blip r:embed="rId1">
            <a:clrChange>
              <a:clrFrom>
                <a:srgbClr val="FEF1E1">
                  <a:alpha val="100000"/>
                </a:srgbClr>
              </a:clrFrom>
              <a:clrTo>
                <a:srgbClr val="FEF1E1">
                  <a:alpha val="100000"/>
                  <a:alpha val="0"/>
                </a:srgbClr>
              </a:clrTo>
            </a:clrChange>
          </a:blip>
          <a:srcRect l="13835" t="41231" r="16471" b="12565"/>
          <a:stretch>
            <a:fillRect/>
          </a:stretch>
        </p:blipFill>
        <p:spPr>
          <a:xfrm>
            <a:off x="9336360" y="451026"/>
            <a:ext cx="1170940" cy="1109345"/>
          </a:xfrm>
          <a:prstGeom prst="rect">
            <a:avLst/>
          </a:prstGeom>
        </p:spPr>
      </p:pic>
      <p:sp>
        <p:nvSpPr>
          <p:cNvPr id="6" name="矩形 5"/>
          <p:cNvSpPr/>
          <p:nvPr/>
        </p:nvSpPr>
        <p:spPr>
          <a:xfrm>
            <a:off x="1631315" y="266700"/>
            <a:ext cx="2011045" cy="612140"/>
          </a:xfrm>
          <a:prstGeom prst="rect">
            <a:avLst/>
          </a:prstGeom>
          <a:effectLst>
            <a:outerShdw blurRad="40000" dist="20000" dir="5400000" rotWithShape="0">
              <a:srgbClr val="000000">
                <a:alpha val="38000"/>
              </a:srgbClr>
            </a:outerShdw>
            <a:softEdge rad="31750"/>
          </a:effectLst>
        </p:spPr>
        <p:style>
          <a:lnRef idx="1">
            <a:schemeClr val="accent5"/>
          </a:lnRef>
          <a:fillRef idx="2">
            <a:schemeClr val="accent5"/>
          </a:fillRef>
          <a:effectRef idx="1">
            <a:schemeClr val="accent5"/>
          </a:effectRef>
          <a:fontRef idx="minor">
            <a:schemeClr val="dk1"/>
          </a:fontRef>
        </p:style>
        <p:txBody>
          <a:bodyPr wrap="square" lIns="91440" tIns="45720" rIns="91440" bIns="45720">
            <a:noAutofit/>
          </a:bodyPr>
          <a:lstStyle/>
          <a:p>
            <a:pPr algn="ctr"/>
            <a:r>
              <a:rPr lang="zh-CN" altLang="en-US" sz="3600" b="1" cap="none" spc="0" dirty="0">
                <a:ln w="22225">
                  <a:solidFill>
                    <a:schemeClr val="accent2"/>
                  </a:solidFill>
                  <a:prstDash val="solid"/>
                </a:ln>
                <a:solidFill>
                  <a:srgbClr val="0000FF"/>
                </a:solidFill>
                <a:effectLst/>
              </a:rPr>
              <a:t>小故事</a:t>
            </a:r>
            <a:endParaRPr lang="zh-CN" altLang="en-US" sz="3600" b="1" cap="none" spc="0" dirty="0">
              <a:ln w="22225">
                <a:solidFill>
                  <a:schemeClr val="accent2"/>
                </a:solidFill>
                <a:prstDash val="solid"/>
              </a:ln>
              <a:solidFill>
                <a:srgbClr val="0000FF"/>
              </a:soli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矩形 67"/>
          <p:cNvPicPr>
            <a:picLocks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4620964" y="1196752"/>
            <a:ext cx="56515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0" name="矩形 7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07631" y="2060848"/>
            <a:ext cx="6092825"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Box 71"/>
          <p:cNvSpPr txBox="1">
            <a:spLocks noChangeArrowheads="1"/>
          </p:cNvSpPr>
          <p:nvPr/>
        </p:nvSpPr>
        <p:spPr bwMode="auto">
          <a:xfrm>
            <a:off x="3032893" y="2133873"/>
            <a:ext cx="5214938" cy="368300"/>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任务二 经济跷跷板：均衡价格</a:t>
            </a:r>
            <a:endParaRPr lang="zh-CN" altLang="en-US" dirty="0">
              <a:effectLst>
                <a:outerShdw blurRad="38100" dist="38100" dir="2700000" algn="tl">
                  <a:srgbClr val="C0C0C0"/>
                </a:outerShdw>
              </a:effectLst>
            </a:endParaRPr>
          </a:p>
        </p:txBody>
      </p:sp>
      <p:pic>
        <p:nvPicPr>
          <p:cNvPr id="7172" name="任意多边形 3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5000" y="1382713"/>
            <a:ext cx="2619375" cy="461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2" name="TextBox 71"/>
          <p:cNvSpPr txBox="1">
            <a:spLocks noChangeArrowheads="1"/>
          </p:cNvSpPr>
          <p:nvPr/>
        </p:nvSpPr>
        <p:spPr bwMode="auto">
          <a:xfrm>
            <a:off x="3533527" y="1241202"/>
            <a:ext cx="4643437" cy="368300"/>
          </a:xfrm>
          <a:prstGeom prst="rect">
            <a:avLst/>
          </a:prstGeom>
          <a:noFill/>
          <a:ln w="9525">
            <a:noFill/>
            <a:miter lim="800000"/>
          </a:ln>
          <a:effectLst/>
        </p:spPr>
        <p:txBody>
          <a:bodyPr>
            <a:spAutoFit/>
          </a:bodyPr>
          <a:lstStyle/>
          <a:p>
            <a:pPr>
              <a:buFontTx/>
              <a:buNone/>
              <a:defRPr/>
            </a:pPr>
            <a:r>
              <a:rPr lang="zh-CN" altLang="en-US" b="1" dirty="0">
                <a:solidFill>
                  <a:srgbClr val="FF0000"/>
                </a:solidFill>
                <a:effectLst>
                  <a:outerShdw blurRad="38100" dist="38100" dir="2700000" algn="tl">
                    <a:srgbClr val="C0C0C0"/>
                  </a:outerShdw>
                </a:effectLst>
              </a:rPr>
              <a:t>任务一 洛阳纸贵：需求与供给</a:t>
            </a:r>
            <a:endParaRPr lang="zh-CN" altLang="en-US" b="1" dirty="0">
              <a:solidFill>
                <a:srgbClr val="FF0000"/>
              </a:solidFill>
              <a:effectLst>
                <a:outerShdw blurRad="38100" dist="38100" dir="2700000" algn="tl">
                  <a:srgbClr val="C0C0C0"/>
                </a:outerShdw>
              </a:effectLst>
            </a:endParaRPr>
          </a:p>
        </p:txBody>
      </p:sp>
      <p:pic>
        <p:nvPicPr>
          <p:cNvPr id="7174" name="矩形 67"/>
          <p:cNvPicPr>
            <a:picLocks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2711624" y="4688557"/>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71"/>
          <p:cNvSpPr txBox="1">
            <a:spLocks noChangeArrowheads="1"/>
          </p:cNvSpPr>
          <p:nvPr/>
        </p:nvSpPr>
        <p:spPr bwMode="auto">
          <a:xfrm>
            <a:off x="1616249" y="4733007"/>
            <a:ext cx="5715000" cy="368300"/>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任务五  你的生活小康了吗：恩格尔定律</a:t>
            </a:r>
            <a:endParaRPr lang="zh-CN" altLang="en-US" dirty="0">
              <a:effectLst>
                <a:outerShdw blurRad="38100" dist="38100" dir="2700000" algn="tl">
                  <a:srgbClr val="C0C0C0"/>
                </a:outerShdw>
              </a:effectLst>
            </a:endParaRPr>
          </a:p>
        </p:txBody>
      </p:sp>
      <p:pic>
        <p:nvPicPr>
          <p:cNvPr id="9" name="矩形 67"/>
          <p:cNvPicPr>
            <a:picLocks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215680" y="3824461"/>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71"/>
          <p:cNvSpPr txBox="1">
            <a:spLocks noChangeArrowheads="1"/>
          </p:cNvSpPr>
          <p:nvPr/>
        </p:nvSpPr>
        <p:spPr bwMode="auto">
          <a:xfrm>
            <a:off x="2120305" y="3868911"/>
            <a:ext cx="5715000" cy="368300"/>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任务四  谷贱伤农：需求的价格弹性</a:t>
            </a:r>
            <a:endParaRPr lang="zh-CN" altLang="en-US" dirty="0">
              <a:effectLst>
                <a:outerShdw blurRad="38100" dist="38100" dir="2700000" algn="tl">
                  <a:srgbClr val="C0C0C0"/>
                </a:outerShdw>
              </a:effectLst>
            </a:endParaRPr>
          </a:p>
        </p:txBody>
      </p:sp>
      <p:pic>
        <p:nvPicPr>
          <p:cNvPr id="11" name="矩形 67"/>
          <p:cNvPicPr>
            <a:picLocks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556769" y="2996952"/>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71"/>
          <p:cNvSpPr txBox="1">
            <a:spLocks noChangeArrowheads="1"/>
          </p:cNvSpPr>
          <p:nvPr/>
        </p:nvSpPr>
        <p:spPr bwMode="auto">
          <a:xfrm>
            <a:off x="2461394" y="3041402"/>
            <a:ext cx="5715000" cy="368300"/>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任务三 小马驹过河：弹性理论</a:t>
            </a:r>
            <a:endParaRPr lang="zh-CN" altLang="en-US" dirty="0">
              <a:effectLst>
                <a:outerShdw blurRad="38100" dist="38100" dir="2700000" algn="tl">
                  <a:srgbClr val="C0C0C0"/>
                </a:outerShdw>
              </a:effectLst>
            </a:endParaRPr>
          </a:p>
        </p:txBody>
      </p:sp>
      <p:pic>
        <p:nvPicPr>
          <p:cNvPr id="13" name="矩形 67"/>
          <p:cNvPicPr>
            <a:picLocks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2332633" y="5480645"/>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71"/>
          <p:cNvSpPr txBox="1">
            <a:spLocks noChangeArrowheads="1"/>
          </p:cNvSpPr>
          <p:nvPr/>
        </p:nvSpPr>
        <p:spPr bwMode="auto">
          <a:xfrm>
            <a:off x="1237258" y="5525095"/>
            <a:ext cx="5715000" cy="368300"/>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任务六  谁来为冰激凌交税：弹性理论的应用</a:t>
            </a:r>
            <a:endParaRPr lang="zh-CN" altLang="en-US" dirty="0">
              <a:effectLst>
                <a:outerShdw blurRad="38100" dist="38100" dir="2700000" algn="tl">
                  <a:srgbClr val="C0C0C0"/>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223792" y="544513"/>
            <a:ext cx="4752528" cy="606425"/>
          </a:xfrm>
          <a:solidFill>
            <a:srgbClr val="FFC000"/>
          </a:solidFill>
        </p:spPr>
        <p:txBody>
          <a:bodyPr/>
          <a:lstStyle/>
          <a:p>
            <a:pPr algn="ctr" eaLnBrk="1" hangingPunct="1"/>
            <a:r>
              <a:rPr lang="zh-CN" altLang="en-US" sz="2800" b="1" dirty="0">
                <a:solidFill>
                  <a:srgbClr val="0000FF"/>
                </a:solidFill>
                <a:latin typeface="华文仿宋" panose="02010600040101010101" pitchFamily="2" charset="-122"/>
                <a:ea typeface="华文仿宋" panose="02010600040101010101" pitchFamily="2" charset="-122"/>
              </a:rPr>
              <a:t>供给（</a:t>
            </a:r>
            <a:r>
              <a:rPr lang="en-US" altLang="zh-CN" sz="2800" b="1" dirty="0">
                <a:solidFill>
                  <a:srgbClr val="0000FF"/>
                </a:solidFill>
                <a:latin typeface="华文仿宋" panose="02010600040101010101" pitchFamily="2" charset="-122"/>
                <a:ea typeface="华文仿宋" panose="02010600040101010101" pitchFamily="2" charset="-122"/>
              </a:rPr>
              <a:t>supply</a:t>
            </a:r>
            <a:r>
              <a:rPr lang="zh-CN" altLang="en-US" sz="2800" b="1" dirty="0">
                <a:solidFill>
                  <a:srgbClr val="0000FF"/>
                </a:solidFill>
                <a:latin typeface="华文仿宋" panose="02010600040101010101" pitchFamily="2" charset="-122"/>
                <a:ea typeface="华文仿宋" panose="02010600040101010101" pitchFamily="2" charset="-122"/>
              </a:rPr>
              <a:t>）理论</a:t>
            </a:r>
            <a:endParaRPr lang="zh-CN" altLang="en-US" sz="2800" b="1" dirty="0">
              <a:solidFill>
                <a:srgbClr val="0000FF"/>
              </a:solidFill>
              <a:latin typeface="华文仿宋" panose="02010600040101010101" pitchFamily="2" charset="-122"/>
              <a:ea typeface="华文仿宋" panose="02010600040101010101" pitchFamily="2" charset="-122"/>
            </a:endParaRPr>
          </a:p>
        </p:txBody>
      </p:sp>
      <p:sp>
        <p:nvSpPr>
          <p:cNvPr id="36867" name="Rectangle 3"/>
          <p:cNvSpPr>
            <a:spLocks noGrp="1" noChangeArrowheads="1"/>
          </p:cNvSpPr>
          <p:nvPr>
            <p:ph type="body" idx="1"/>
          </p:nvPr>
        </p:nvSpPr>
        <p:spPr>
          <a:xfrm>
            <a:off x="1981200" y="1600200"/>
            <a:ext cx="8218488" cy="1828800"/>
          </a:xfrm>
        </p:spPr>
        <p:txBody>
          <a:bodyPr/>
          <a:lstStyle/>
          <a:p>
            <a:pPr eaLnBrk="1" hangingPunct="1">
              <a:lnSpc>
                <a:spcPct val="90000"/>
              </a:lnSpc>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一、含义：</a:t>
            </a:r>
            <a:endParaRPr lang="zh-CN" altLang="en-US" sz="28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   是指生产者在一定时期内，在各种</a:t>
            </a:r>
            <a:r>
              <a:rPr lang="zh-CN" altLang="en-US" sz="2800" b="1" dirty="0">
                <a:solidFill>
                  <a:srgbClr val="0000FF"/>
                </a:solidFill>
                <a:latin typeface="华文仿宋" panose="02010600040101010101" pitchFamily="2" charset="-122"/>
                <a:ea typeface="华文仿宋" panose="02010600040101010101" pitchFamily="2" charset="-122"/>
              </a:rPr>
              <a:t>可能的价格下愿意而且能够</a:t>
            </a:r>
            <a:r>
              <a:rPr lang="zh-CN" altLang="en-US" sz="2800" b="1" dirty="0">
                <a:latin typeface="华文仿宋" panose="02010600040101010101" pitchFamily="2" charset="-122"/>
                <a:ea typeface="华文仿宋" panose="02010600040101010101" pitchFamily="2" charset="-122"/>
              </a:rPr>
              <a:t>提供出售的该种商品的数量。</a:t>
            </a:r>
            <a:endParaRPr lang="zh-CN" altLang="en-US" sz="2800" b="1" dirty="0">
              <a:latin typeface="华文仿宋" panose="02010600040101010101" pitchFamily="2" charset="-122"/>
              <a:ea typeface="华文仿宋" panose="02010600040101010101" pitchFamily="2" charset="-122"/>
            </a:endParaRPr>
          </a:p>
        </p:txBody>
      </p:sp>
      <p:sp>
        <p:nvSpPr>
          <p:cNvPr id="36868" name="AutoShape 4"/>
          <p:cNvSpPr>
            <a:spLocks noChangeArrowheads="1"/>
          </p:cNvSpPr>
          <p:nvPr/>
        </p:nvSpPr>
        <p:spPr bwMode="auto">
          <a:xfrm>
            <a:off x="3143885" y="4149090"/>
            <a:ext cx="5997575" cy="1538288"/>
          </a:xfrm>
          <a:prstGeom prst="wedgeRectCallout">
            <a:avLst>
              <a:gd name="adj1" fmla="val -14000"/>
              <a:gd name="adj2" fmla="val -103046"/>
            </a:avLst>
          </a:prstGeom>
          <a:gradFill rotWithShape="1">
            <a:gsLst>
              <a:gs pos="0">
                <a:srgbClr val="FFFF99"/>
              </a:gs>
              <a:gs pos="100000">
                <a:schemeClr val="bg1"/>
              </a:gs>
            </a:gsLst>
            <a:lin ang="5400000" scaled="1"/>
          </a:gradFill>
          <a:ln w="12700" cap="sq">
            <a:solidFill>
              <a:schemeClr val="tx2"/>
            </a:solidFill>
            <a:miter lim="800000"/>
          </a:ln>
        </p:spPr>
        <p:txBody>
          <a:bodyPr/>
          <a:lstStyle/>
          <a:p>
            <a:pPr>
              <a:spcBef>
                <a:spcPct val="20000"/>
              </a:spcBef>
              <a:buClr>
                <a:schemeClr val="accent2"/>
              </a:buClr>
              <a:buSzPct val="80000"/>
              <a:buFont typeface="Wingdings" panose="05000000000000000000" pitchFamily="2" charset="2"/>
              <a:buNone/>
            </a:pPr>
            <a:r>
              <a:rPr lang="zh-CN" altLang="en-US" sz="2800" b="1">
                <a:solidFill>
                  <a:srgbClr val="FF5050"/>
                </a:solidFill>
                <a:ea typeface="华文仿宋" panose="02010600040101010101" pitchFamily="2" charset="-122"/>
              </a:rPr>
              <a:t>形成供给的条件：</a:t>
            </a:r>
            <a:endParaRPr lang="zh-CN" altLang="en-US" sz="2800" b="1">
              <a:solidFill>
                <a:srgbClr val="FF5050"/>
              </a:solidFill>
              <a:ea typeface="华文仿宋" panose="02010600040101010101" pitchFamily="2" charset="-122"/>
            </a:endParaRPr>
          </a:p>
          <a:p>
            <a:pPr>
              <a:spcBef>
                <a:spcPct val="20000"/>
              </a:spcBef>
              <a:buClr>
                <a:schemeClr val="accent2"/>
              </a:buClr>
              <a:buSzPct val="80000"/>
              <a:buFont typeface="Wingdings" panose="05000000000000000000" pitchFamily="2" charset="2"/>
              <a:buNone/>
            </a:pPr>
            <a:r>
              <a:rPr lang="zh-CN" altLang="en-US" sz="2800" b="1">
                <a:solidFill>
                  <a:srgbClr val="FF5050"/>
                </a:solidFill>
                <a:ea typeface="华文仿宋" panose="02010600040101010101" pitchFamily="2" charset="-122"/>
              </a:rPr>
              <a:t>  （</a:t>
            </a:r>
            <a:r>
              <a:rPr lang="en-US" altLang="zh-CN" sz="2800" b="1">
                <a:solidFill>
                  <a:srgbClr val="FF5050"/>
                </a:solidFill>
                <a:ea typeface="华文仿宋" panose="02010600040101010101" pitchFamily="2" charset="-122"/>
              </a:rPr>
              <a:t>1</a:t>
            </a:r>
            <a:r>
              <a:rPr lang="zh-CN" altLang="en-US" sz="2800" b="1">
                <a:solidFill>
                  <a:srgbClr val="FF5050"/>
                </a:solidFill>
                <a:ea typeface="华文仿宋" panose="02010600040101010101" pitchFamily="2" charset="-122"/>
              </a:rPr>
              <a:t>）有提供出售该商品的愿望；</a:t>
            </a:r>
            <a:endParaRPr lang="zh-CN" altLang="en-US" sz="2800" b="1">
              <a:solidFill>
                <a:srgbClr val="FF5050"/>
              </a:solidFill>
              <a:ea typeface="华文仿宋" panose="02010600040101010101" pitchFamily="2" charset="-122"/>
            </a:endParaRPr>
          </a:p>
          <a:p>
            <a:pPr>
              <a:spcBef>
                <a:spcPct val="20000"/>
              </a:spcBef>
              <a:buClr>
                <a:schemeClr val="accent2"/>
              </a:buClr>
              <a:buSzPct val="80000"/>
              <a:buFont typeface="Wingdings" panose="05000000000000000000" pitchFamily="2" charset="2"/>
              <a:buNone/>
            </a:pPr>
            <a:r>
              <a:rPr lang="zh-CN" altLang="en-US" sz="2800" b="1">
                <a:solidFill>
                  <a:srgbClr val="FF5050"/>
                </a:solidFill>
                <a:ea typeface="华文仿宋" panose="02010600040101010101" pitchFamily="2" charset="-122"/>
              </a:rPr>
              <a:t>  （</a:t>
            </a:r>
            <a:r>
              <a:rPr lang="en-US" altLang="zh-CN" sz="2800" b="1">
                <a:solidFill>
                  <a:srgbClr val="FF5050"/>
                </a:solidFill>
                <a:ea typeface="华文仿宋" panose="02010600040101010101" pitchFamily="2" charset="-122"/>
              </a:rPr>
              <a:t>2</a:t>
            </a:r>
            <a:r>
              <a:rPr lang="zh-CN" altLang="en-US" sz="2800" b="1">
                <a:solidFill>
                  <a:srgbClr val="FF5050"/>
                </a:solidFill>
                <a:ea typeface="华文仿宋" panose="02010600040101010101" pitchFamily="2" charset="-122"/>
              </a:rPr>
              <a:t>）有生产该商品的能力。</a:t>
            </a:r>
            <a:endParaRPr lang="zh-CN" altLang="en-US" sz="2800" b="1">
              <a:solidFill>
                <a:srgbClr val="FF5050"/>
              </a:solidFill>
              <a:ea typeface="华文仿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 calcmode="lin" valueType="num">
                                      <p:cBhvr additive="base">
                                        <p:cTn id="7" dur="500" fill="hold"/>
                                        <p:tgtEl>
                                          <p:spTgt spid="36866"/>
                                        </p:tgtEl>
                                        <p:attrNameLst>
                                          <p:attrName>ppt_x</p:attrName>
                                        </p:attrNameLst>
                                      </p:cBhvr>
                                      <p:tavLst>
                                        <p:tav tm="0">
                                          <p:val>
                                            <p:strVal val="#ppt_x"/>
                                          </p:val>
                                        </p:tav>
                                        <p:tav tm="100000">
                                          <p:val>
                                            <p:strVal val="#ppt_x"/>
                                          </p:val>
                                        </p:tav>
                                      </p:tavLst>
                                    </p:anim>
                                    <p:anim calcmode="lin" valueType="num">
                                      <p:cBhvr additive="base">
                                        <p:cTn id="8" dur="500" fill="hold"/>
                                        <p:tgtEl>
                                          <p:spTgt spid="3686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6867">
                                            <p:txEl>
                                              <p:pRg st="0" end="0"/>
                                            </p:txEl>
                                          </p:spTgt>
                                        </p:tgtEl>
                                        <p:attrNameLst>
                                          <p:attrName>style.visibility</p:attrName>
                                        </p:attrNameLst>
                                      </p:cBhvr>
                                      <p:to>
                                        <p:strVal val="visible"/>
                                      </p:to>
                                    </p:set>
                                    <p:animEffect transition="in" filter="blinds(horizontal)">
                                      <p:cBhvr>
                                        <p:cTn id="13" dur="500"/>
                                        <p:tgtEl>
                                          <p:spTgt spid="3686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6867">
                                            <p:txEl>
                                              <p:pRg st="1" end="1"/>
                                            </p:txEl>
                                          </p:spTgt>
                                        </p:tgtEl>
                                        <p:attrNameLst>
                                          <p:attrName>style.visibility</p:attrName>
                                        </p:attrNameLst>
                                      </p:cBhvr>
                                      <p:to>
                                        <p:strVal val="visible"/>
                                      </p:to>
                                    </p:set>
                                    <p:animEffect transition="in" filter="blinds(horizontal)">
                                      <p:cBhvr>
                                        <p:cTn id="18" dur="500"/>
                                        <p:tgtEl>
                                          <p:spTgt spid="3686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36868"/>
                                        </p:tgtEl>
                                        <p:attrNameLst>
                                          <p:attrName>style.visibility</p:attrName>
                                        </p:attrNameLst>
                                      </p:cBhvr>
                                      <p:to>
                                        <p:strVal val="visible"/>
                                      </p:to>
                                    </p:set>
                                    <p:anim calcmode="lin" valueType="num">
                                      <p:cBhvr additive="base">
                                        <p:cTn id="23" dur="500" fill="hold"/>
                                        <p:tgtEl>
                                          <p:spTgt spid="36868"/>
                                        </p:tgtEl>
                                        <p:attrNameLst>
                                          <p:attrName>ppt_x</p:attrName>
                                        </p:attrNameLst>
                                      </p:cBhvr>
                                      <p:tavLst>
                                        <p:tav tm="0">
                                          <p:val>
                                            <p:strVal val="1+#ppt_w/2"/>
                                          </p:val>
                                        </p:tav>
                                        <p:tav tm="100000">
                                          <p:val>
                                            <p:strVal val="#ppt_x"/>
                                          </p:val>
                                        </p:tav>
                                      </p:tavLst>
                                    </p:anim>
                                    <p:anim calcmode="lin" valueType="num">
                                      <p:cBhvr additive="base">
                                        <p:cTn id="24" dur="500" fill="hold"/>
                                        <p:tgtEl>
                                          <p:spTgt spid="3686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bldLvl="0" animBg="1" autoUpdateAnimBg="0"/>
      <p:bldP spid="36867" grpId="0" autoUpdateAnimBg="0" build="p"/>
      <p:bldP spid="36868" grpId="0" bldLvl="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1992313" y="981596"/>
            <a:ext cx="4572000" cy="1038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spcBef>
                <a:spcPct val="20000"/>
              </a:spcBef>
              <a:buClr>
                <a:schemeClr val="accent2"/>
              </a:buClr>
              <a:buSzPct val="80000"/>
              <a:buFont typeface="Wingdings" panose="05000000000000000000" pitchFamily="2" charset="2"/>
              <a:buNone/>
            </a:pPr>
            <a:r>
              <a:rPr lang="zh-CN" altLang="en-US" sz="2800" b="1">
                <a:latin typeface="华文仿宋" panose="02010600040101010101" pitchFamily="2" charset="-122"/>
                <a:ea typeface="华文仿宋" panose="02010600040101010101" pitchFamily="2" charset="-122"/>
              </a:rPr>
              <a:t>二、影响供给的因素：</a:t>
            </a:r>
            <a:endParaRPr lang="zh-CN" altLang="en-US" sz="2800" b="1">
              <a:latin typeface="华文仿宋" panose="02010600040101010101" pitchFamily="2" charset="-122"/>
              <a:ea typeface="华文仿宋" panose="02010600040101010101" pitchFamily="2" charset="-122"/>
            </a:endParaRPr>
          </a:p>
          <a:p>
            <a:pPr marL="342900" indent="-342900">
              <a:spcBef>
                <a:spcPct val="20000"/>
              </a:spcBef>
              <a:buClr>
                <a:schemeClr val="accent2"/>
              </a:buClr>
              <a:buSzPct val="80000"/>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1</a:t>
            </a:r>
            <a:r>
              <a:rPr lang="zh-CN" altLang="en-US" sz="2800" b="1">
                <a:latin typeface="华文仿宋" panose="02010600040101010101" pitchFamily="2" charset="-122"/>
                <a:ea typeface="华文仿宋" panose="02010600040101010101" pitchFamily="2" charset="-122"/>
              </a:rPr>
              <a:t>、</a:t>
            </a:r>
            <a:r>
              <a:rPr lang="zh-CN" altLang="en-US" sz="2800" b="1">
                <a:solidFill>
                  <a:srgbClr val="0000FF"/>
                </a:solidFill>
                <a:latin typeface="华文仿宋" panose="02010600040101010101" pitchFamily="2" charset="-122"/>
                <a:ea typeface="华文仿宋" panose="02010600040101010101" pitchFamily="2" charset="-122"/>
              </a:rPr>
              <a:t>商品自身的价格</a:t>
            </a:r>
            <a:endParaRPr lang="zh-CN" altLang="en-US" sz="2800" b="1">
              <a:solidFill>
                <a:srgbClr val="0000FF"/>
              </a:solidFill>
              <a:latin typeface="华文仿宋" panose="02010600040101010101" pitchFamily="2" charset="-122"/>
              <a:ea typeface="华文仿宋" panose="02010600040101010101" pitchFamily="2" charset="-122"/>
            </a:endParaRPr>
          </a:p>
        </p:txBody>
      </p:sp>
      <p:sp>
        <p:nvSpPr>
          <p:cNvPr id="37891" name="AutoShape 3"/>
          <p:cNvSpPr>
            <a:spLocks noChangeArrowheads="1"/>
          </p:cNvSpPr>
          <p:nvPr/>
        </p:nvSpPr>
        <p:spPr bwMode="auto">
          <a:xfrm>
            <a:off x="6527483" y="837133"/>
            <a:ext cx="5149850" cy="863600"/>
          </a:xfrm>
          <a:prstGeom prst="wedgeRectCallout">
            <a:avLst>
              <a:gd name="adj1" fmla="val -81633"/>
              <a:gd name="adj2" fmla="val 51005"/>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800" b="1">
                <a:solidFill>
                  <a:srgbClr val="FF5050"/>
                </a:solidFill>
                <a:ea typeface="华文仿宋" panose="02010600040101010101" pitchFamily="2" charset="-122"/>
              </a:rPr>
              <a:t>商品的自身价格越高，商品的供给量就越多</a:t>
            </a:r>
            <a:endParaRPr lang="zh-CN" altLang="en-US" sz="2800" b="1">
              <a:solidFill>
                <a:srgbClr val="FF5050"/>
              </a:solidFill>
              <a:ea typeface="华文仿宋" panose="02010600040101010101" pitchFamily="2" charset="-122"/>
            </a:endParaRPr>
          </a:p>
        </p:txBody>
      </p:sp>
      <p:sp>
        <p:nvSpPr>
          <p:cNvPr id="37892" name="Rectangle 4"/>
          <p:cNvSpPr>
            <a:spLocks noChangeArrowheads="1"/>
          </p:cNvSpPr>
          <p:nvPr/>
        </p:nvSpPr>
        <p:spPr bwMode="auto">
          <a:xfrm>
            <a:off x="1917700" y="2134121"/>
            <a:ext cx="507111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a:spcBef>
                <a:spcPct val="20000"/>
              </a:spcBef>
              <a:buClr>
                <a:schemeClr val="accent2"/>
              </a:buClr>
              <a:buSzPct val="80000"/>
              <a:buFont typeface="Wingdings" panose="05000000000000000000" pitchFamily="2" charset="2"/>
              <a:buNone/>
            </a:pPr>
            <a:r>
              <a:rPr lang="en-US" altLang="zh-CN" sz="2800" b="1" dirty="0">
                <a:latin typeface="华文仿宋" panose="02010600040101010101" pitchFamily="2" charset="-122"/>
                <a:ea typeface="华文仿宋" panose="02010600040101010101" pitchFamily="2" charset="-122"/>
              </a:rPr>
              <a:t> 2</a:t>
            </a:r>
            <a:r>
              <a:rPr lang="zh-CN" altLang="en-US" sz="2800" b="1" dirty="0">
                <a:latin typeface="华文仿宋" panose="02010600040101010101" pitchFamily="2" charset="-122"/>
                <a:ea typeface="华文仿宋" panose="02010600040101010101" pitchFamily="2" charset="-122"/>
              </a:rPr>
              <a:t>、投入品的价格（生产成本）</a:t>
            </a:r>
            <a:endParaRPr lang="zh-CN" altLang="en-US" sz="2800" b="1" dirty="0">
              <a:latin typeface="华文仿宋" panose="02010600040101010101" pitchFamily="2" charset="-122"/>
              <a:ea typeface="华文仿宋" panose="02010600040101010101" pitchFamily="2" charset="-122"/>
            </a:endParaRPr>
          </a:p>
        </p:txBody>
      </p:sp>
      <p:sp>
        <p:nvSpPr>
          <p:cNvPr id="37893" name="AutoShape 5"/>
          <p:cNvSpPr>
            <a:spLocks noChangeArrowheads="1"/>
          </p:cNvSpPr>
          <p:nvPr/>
        </p:nvSpPr>
        <p:spPr bwMode="auto">
          <a:xfrm>
            <a:off x="6600190" y="2420823"/>
            <a:ext cx="5438775" cy="863600"/>
          </a:xfrm>
          <a:prstGeom prst="wedgeRectCallout">
            <a:avLst>
              <a:gd name="adj1" fmla="val -61324"/>
              <a:gd name="adj2" fmla="val -70037"/>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800" b="1">
                <a:solidFill>
                  <a:srgbClr val="FF5050"/>
                </a:solidFill>
                <a:latin typeface="华文仿宋" panose="02010600040101010101" pitchFamily="2" charset="-122"/>
                <a:ea typeface="华文仿宋" panose="02010600040101010101" pitchFamily="2" charset="-122"/>
              </a:rPr>
              <a:t>投入品的价格越高，生产成本越高，该商品的供给量就越少</a:t>
            </a:r>
            <a:endParaRPr lang="zh-CN" altLang="en-US" sz="2800" b="1">
              <a:solidFill>
                <a:srgbClr val="FF5050"/>
              </a:solidFill>
              <a:latin typeface="华文仿宋" panose="02010600040101010101" pitchFamily="2" charset="-122"/>
              <a:ea typeface="华文仿宋" panose="02010600040101010101" pitchFamily="2" charset="-122"/>
            </a:endParaRPr>
          </a:p>
        </p:txBody>
      </p:sp>
      <p:sp>
        <p:nvSpPr>
          <p:cNvPr id="37894" name="Rectangle 6"/>
          <p:cNvSpPr>
            <a:spLocks noChangeArrowheads="1"/>
          </p:cNvSpPr>
          <p:nvPr/>
        </p:nvSpPr>
        <p:spPr bwMode="auto">
          <a:xfrm>
            <a:off x="1992313" y="3573983"/>
            <a:ext cx="32004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a:spcBef>
                <a:spcPct val="20000"/>
              </a:spcBef>
              <a:buClr>
                <a:schemeClr val="accent2"/>
              </a:buClr>
              <a:buSzPct val="80000"/>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3</a:t>
            </a:r>
            <a:r>
              <a:rPr lang="zh-CN" altLang="en-US" sz="2800" b="1">
                <a:latin typeface="华文仿宋" panose="02010600040101010101" pitchFamily="2" charset="-122"/>
                <a:ea typeface="华文仿宋" panose="02010600040101010101" pitchFamily="2" charset="-122"/>
              </a:rPr>
              <a:t>、生产的技术水平</a:t>
            </a:r>
            <a:endParaRPr lang="zh-CN" altLang="en-US" sz="2800" b="1">
              <a:latin typeface="华文仿宋" panose="02010600040101010101" pitchFamily="2" charset="-122"/>
              <a:ea typeface="华文仿宋" panose="02010600040101010101" pitchFamily="2" charset="-122"/>
            </a:endParaRPr>
          </a:p>
        </p:txBody>
      </p:sp>
      <p:sp>
        <p:nvSpPr>
          <p:cNvPr id="37895" name="AutoShape 7"/>
          <p:cNvSpPr>
            <a:spLocks noChangeArrowheads="1"/>
          </p:cNvSpPr>
          <p:nvPr/>
        </p:nvSpPr>
        <p:spPr bwMode="auto">
          <a:xfrm>
            <a:off x="5591810" y="3645421"/>
            <a:ext cx="6086475" cy="576262"/>
          </a:xfrm>
          <a:prstGeom prst="wedgeRectCallout">
            <a:avLst>
              <a:gd name="adj1" fmla="val -64627"/>
              <a:gd name="adj2" fmla="val -20999"/>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800" b="1">
                <a:solidFill>
                  <a:srgbClr val="FF5050"/>
                </a:solidFill>
                <a:latin typeface="华文仿宋" panose="02010600040101010101" pitchFamily="2" charset="-122"/>
                <a:ea typeface="华文仿宋" panose="02010600040101010101" pitchFamily="2" charset="-122"/>
              </a:rPr>
              <a:t>生产技术水平高，该商品的供给量多</a:t>
            </a:r>
            <a:endParaRPr lang="zh-CN" altLang="en-US" sz="2800" b="1">
              <a:solidFill>
                <a:srgbClr val="FF5050"/>
              </a:solidFill>
              <a:latin typeface="华文仿宋" panose="02010600040101010101" pitchFamily="2" charset="-122"/>
              <a:ea typeface="华文仿宋" panose="02010600040101010101" pitchFamily="2" charset="-122"/>
            </a:endParaRPr>
          </a:p>
        </p:txBody>
      </p:sp>
      <p:sp>
        <p:nvSpPr>
          <p:cNvPr id="37896" name="Rectangle 8"/>
          <p:cNvSpPr>
            <a:spLocks noChangeArrowheads="1"/>
          </p:cNvSpPr>
          <p:nvPr/>
        </p:nvSpPr>
        <p:spPr bwMode="auto">
          <a:xfrm>
            <a:off x="1992313" y="4790008"/>
            <a:ext cx="32004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a:spcBef>
                <a:spcPct val="20000"/>
              </a:spcBef>
              <a:buClr>
                <a:schemeClr val="accent2"/>
              </a:buClr>
              <a:buSzPct val="80000"/>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4</a:t>
            </a:r>
            <a:r>
              <a:rPr lang="zh-CN" altLang="en-US" sz="2800" b="1">
                <a:latin typeface="华文仿宋" panose="02010600040101010101" pitchFamily="2" charset="-122"/>
                <a:ea typeface="华文仿宋" panose="02010600040101010101" pitchFamily="2" charset="-122"/>
              </a:rPr>
              <a:t>、相关商品的价格</a:t>
            </a:r>
            <a:endParaRPr lang="zh-CN" altLang="en-US" sz="2800" b="1">
              <a:latin typeface="华文仿宋" panose="02010600040101010101" pitchFamily="2" charset="-122"/>
              <a:ea typeface="华文仿宋" panose="02010600040101010101" pitchFamily="2" charset="-122"/>
            </a:endParaRPr>
          </a:p>
        </p:txBody>
      </p:sp>
      <p:sp>
        <p:nvSpPr>
          <p:cNvPr id="37897" name="AutoShape 9"/>
          <p:cNvSpPr>
            <a:spLocks noChangeArrowheads="1"/>
          </p:cNvSpPr>
          <p:nvPr/>
        </p:nvSpPr>
        <p:spPr bwMode="auto">
          <a:xfrm>
            <a:off x="5591493" y="4581728"/>
            <a:ext cx="5043487" cy="576263"/>
          </a:xfrm>
          <a:prstGeom prst="wedgeRectCallout">
            <a:avLst>
              <a:gd name="adj1" fmla="val -66260"/>
              <a:gd name="adj2" fmla="val 23904"/>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800" b="1">
                <a:solidFill>
                  <a:srgbClr val="FF5050"/>
                </a:solidFill>
                <a:latin typeface="华文仿宋" panose="02010600040101010101" pitchFamily="2" charset="-122"/>
                <a:ea typeface="华文仿宋" panose="02010600040101010101" pitchFamily="2" charset="-122"/>
              </a:rPr>
              <a:t>如</a:t>
            </a:r>
            <a:r>
              <a:rPr lang="en-US" altLang="zh-CN" sz="2800" b="1">
                <a:solidFill>
                  <a:srgbClr val="FF5050"/>
                </a:solidFill>
                <a:latin typeface="华文仿宋" panose="02010600040101010101" pitchFamily="2" charset="-122"/>
                <a:ea typeface="华文仿宋" panose="02010600040101010101" pitchFamily="2" charset="-122"/>
              </a:rPr>
              <a:t>:</a:t>
            </a:r>
            <a:r>
              <a:rPr lang="zh-CN" altLang="en-US" sz="2800" b="1">
                <a:solidFill>
                  <a:srgbClr val="FF5050"/>
                </a:solidFill>
                <a:latin typeface="华文仿宋" panose="02010600040101010101" pitchFamily="2" charset="-122"/>
                <a:ea typeface="华文仿宋" panose="02010600040101010101" pitchFamily="2" charset="-122"/>
              </a:rPr>
              <a:t>同一厂家生产冰箱、洗衣机</a:t>
            </a:r>
            <a:endParaRPr lang="zh-CN" altLang="en-US" sz="2800" b="1">
              <a:solidFill>
                <a:srgbClr val="FF5050"/>
              </a:solidFill>
              <a:latin typeface="华文仿宋" panose="02010600040101010101" pitchFamily="2" charset="-122"/>
              <a:ea typeface="华文仿宋" panose="02010600040101010101" pitchFamily="2" charset="-122"/>
            </a:endParaRPr>
          </a:p>
        </p:txBody>
      </p:sp>
      <p:sp>
        <p:nvSpPr>
          <p:cNvPr id="37898" name="Rectangle 10"/>
          <p:cNvSpPr>
            <a:spLocks noChangeArrowheads="1"/>
          </p:cNvSpPr>
          <p:nvPr/>
        </p:nvSpPr>
        <p:spPr bwMode="auto">
          <a:xfrm>
            <a:off x="1992313" y="5721871"/>
            <a:ext cx="3289935"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a:spcBef>
                <a:spcPct val="20000"/>
              </a:spcBef>
              <a:buClr>
                <a:schemeClr val="accent2"/>
              </a:buClr>
              <a:buSzPct val="80000"/>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5 </a:t>
            </a:r>
            <a:r>
              <a:rPr lang="zh-CN" altLang="en-US" sz="2800" b="1">
                <a:latin typeface="华文仿宋" panose="02010600040101010101" pitchFamily="2" charset="-122"/>
                <a:ea typeface="华文仿宋" panose="02010600040101010101" pitchFamily="2" charset="-122"/>
              </a:rPr>
              <a:t>、预期的未来价格</a:t>
            </a:r>
            <a:endParaRPr lang="zh-CN" altLang="en-US" sz="2800" b="1">
              <a:latin typeface="华文仿宋" panose="02010600040101010101" pitchFamily="2" charset="-122"/>
              <a:ea typeface="华文仿宋" panose="02010600040101010101" pitchFamily="2" charset="-122"/>
            </a:endParaRPr>
          </a:p>
        </p:txBody>
      </p:sp>
      <p:sp>
        <p:nvSpPr>
          <p:cNvPr id="37899" name="AutoShape 11"/>
          <p:cNvSpPr>
            <a:spLocks noChangeArrowheads="1"/>
          </p:cNvSpPr>
          <p:nvPr/>
        </p:nvSpPr>
        <p:spPr bwMode="auto">
          <a:xfrm>
            <a:off x="5663883" y="5373256"/>
            <a:ext cx="5222875" cy="1366837"/>
          </a:xfrm>
          <a:prstGeom prst="wedgeRectCallout">
            <a:avLst>
              <a:gd name="adj1" fmla="val -62844"/>
              <a:gd name="adj2" fmla="val 2366"/>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800" b="1">
                <a:solidFill>
                  <a:srgbClr val="FF5050"/>
                </a:solidFill>
                <a:ea typeface="华文仿宋" panose="02010600040101010101" pitchFamily="2" charset="-122"/>
              </a:rPr>
              <a:t>预期某商品的未来价格会上升，生产者就会减少该商品现在的供给</a:t>
            </a:r>
            <a:endParaRPr lang="zh-CN" altLang="en-US" sz="2800" b="1">
              <a:solidFill>
                <a:srgbClr val="FF5050"/>
              </a:solidFill>
              <a:ea typeface="华文仿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890"/>
                                        </p:tgtEl>
                                        <p:attrNameLst>
                                          <p:attrName>style.visibility</p:attrName>
                                        </p:attrNameLst>
                                      </p:cBhvr>
                                      <p:to>
                                        <p:strVal val="visible"/>
                                      </p:to>
                                    </p:set>
                                    <p:animEffect transition="in" filter="box(in)">
                                      <p:cBhvr>
                                        <p:cTn id="7" dur="500"/>
                                        <p:tgtEl>
                                          <p:spTgt spid="3789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7891"/>
                                        </p:tgtEl>
                                        <p:attrNameLst>
                                          <p:attrName>style.visibility</p:attrName>
                                        </p:attrNameLst>
                                      </p:cBhvr>
                                      <p:to>
                                        <p:strVal val="visible"/>
                                      </p:to>
                                    </p:set>
                                    <p:animEffect transition="in" filter="diamond(in)">
                                      <p:cBhvr>
                                        <p:cTn id="12" dur="2000"/>
                                        <p:tgtEl>
                                          <p:spTgt spid="37891"/>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7892"/>
                                        </p:tgtEl>
                                        <p:attrNameLst>
                                          <p:attrName>style.visibility</p:attrName>
                                        </p:attrNameLst>
                                      </p:cBhvr>
                                      <p:to>
                                        <p:strVal val="visible"/>
                                      </p:to>
                                    </p:set>
                                    <p:animEffect transition="in" filter="box(in)">
                                      <p:cBhvr>
                                        <p:cTn id="17" dur="500"/>
                                        <p:tgtEl>
                                          <p:spTgt spid="37892"/>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7893"/>
                                        </p:tgtEl>
                                        <p:attrNameLst>
                                          <p:attrName>style.visibility</p:attrName>
                                        </p:attrNameLst>
                                      </p:cBhvr>
                                      <p:to>
                                        <p:strVal val="visible"/>
                                      </p:to>
                                    </p:set>
                                    <p:animEffect transition="in" filter="diamond(in)">
                                      <p:cBhvr>
                                        <p:cTn id="22" dur="2000"/>
                                        <p:tgtEl>
                                          <p:spTgt spid="37893"/>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7894"/>
                                        </p:tgtEl>
                                        <p:attrNameLst>
                                          <p:attrName>style.visibility</p:attrName>
                                        </p:attrNameLst>
                                      </p:cBhvr>
                                      <p:to>
                                        <p:strVal val="visible"/>
                                      </p:to>
                                    </p:set>
                                    <p:animEffect transition="in" filter="box(in)">
                                      <p:cBhvr>
                                        <p:cTn id="27" dur="500"/>
                                        <p:tgtEl>
                                          <p:spTgt spid="37894"/>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7895"/>
                                        </p:tgtEl>
                                        <p:attrNameLst>
                                          <p:attrName>style.visibility</p:attrName>
                                        </p:attrNameLst>
                                      </p:cBhvr>
                                      <p:to>
                                        <p:strVal val="visible"/>
                                      </p:to>
                                    </p:set>
                                    <p:animEffect transition="in" filter="diamond(in)">
                                      <p:cBhvr>
                                        <p:cTn id="32" dur="2000"/>
                                        <p:tgtEl>
                                          <p:spTgt spid="37895"/>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7896"/>
                                        </p:tgtEl>
                                        <p:attrNameLst>
                                          <p:attrName>style.visibility</p:attrName>
                                        </p:attrNameLst>
                                      </p:cBhvr>
                                      <p:to>
                                        <p:strVal val="visible"/>
                                      </p:to>
                                    </p:set>
                                    <p:animEffect transition="in" filter="box(in)">
                                      <p:cBhvr>
                                        <p:cTn id="37" dur="500"/>
                                        <p:tgtEl>
                                          <p:spTgt spid="37896"/>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37897"/>
                                        </p:tgtEl>
                                        <p:attrNameLst>
                                          <p:attrName>style.visibility</p:attrName>
                                        </p:attrNameLst>
                                      </p:cBhvr>
                                      <p:to>
                                        <p:strVal val="visible"/>
                                      </p:to>
                                    </p:set>
                                    <p:animEffect transition="in" filter="diamond(in)">
                                      <p:cBhvr>
                                        <p:cTn id="42" dur="2000"/>
                                        <p:tgtEl>
                                          <p:spTgt spid="37897"/>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37898"/>
                                        </p:tgtEl>
                                        <p:attrNameLst>
                                          <p:attrName>style.visibility</p:attrName>
                                        </p:attrNameLst>
                                      </p:cBhvr>
                                      <p:to>
                                        <p:strVal val="visible"/>
                                      </p:to>
                                    </p:set>
                                    <p:animEffect transition="in" filter="diamond(in)">
                                      <p:cBhvr>
                                        <p:cTn id="47" dur="2000"/>
                                        <p:tgtEl>
                                          <p:spTgt spid="37898"/>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37899"/>
                                        </p:tgtEl>
                                        <p:attrNameLst>
                                          <p:attrName>style.visibility</p:attrName>
                                        </p:attrNameLst>
                                      </p:cBhvr>
                                      <p:to>
                                        <p:strVal val="visible"/>
                                      </p:to>
                                    </p:set>
                                    <p:animEffect transition="in" filter="diamond(in)">
                                      <p:cBhvr>
                                        <p:cTn id="52" dur="2000"/>
                                        <p:tgtEl>
                                          <p:spTgt spid="378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autoUpdateAnimBg="0"/>
      <p:bldP spid="37891" grpId="0" bldLvl="0" animBg="1" autoUpdateAnimBg="0"/>
      <p:bldP spid="37892" grpId="0" autoUpdateAnimBg="0"/>
      <p:bldP spid="37893" grpId="0" bldLvl="0" animBg="1" autoUpdateAnimBg="0"/>
      <p:bldP spid="37894" grpId="0" autoUpdateAnimBg="0"/>
      <p:bldP spid="37895" grpId="0" bldLvl="0" animBg="1" autoUpdateAnimBg="0"/>
      <p:bldP spid="37896" grpId="0" autoUpdateAnimBg="0"/>
      <p:bldP spid="37897" grpId="0" bldLvl="0" animBg="1" autoUpdateAnimBg="0"/>
      <p:bldP spid="37898" grpId="0" autoUpdateAnimBg="0"/>
      <p:bldP spid="37899" grpId="0" bldLvl="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1992313" y="980083"/>
            <a:ext cx="4572000" cy="1038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spcBef>
                <a:spcPct val="20000"/>
              </a:spcBef>
              <a:buClr>
                <a:schemeClr val="accent2"/>
              </a:buClr>
              <a:buSzPct val="80000"/>
              <a:buFont typeface="Wingdings" panose="05000000000000000000" pitchFamily="2" charset="2"/>
              <a:buNone/>
            </a:pPr>
            <a:r>
              <a:rPr lang="zh-CN" altLang="en-US" sz="2800" b="1">
                <a:latin typeface="华文仿宋" panose="02010600040101010101" pitchFamily="2" charset="-122"/>
                <a:ea typeface="华文仿宋" panose="02010600040101010101" pitchFamily="2" charset="-122"/>
              </a:rPr>
              <a:t>三、供给函数</a:t>
            </a:r>
            <a:endParaRPr lang="zh-CN" altLang="en-US" sz="2800" b="1">
              <a:latin typeface="华文仿宋" panose="02010600040101010101" pitchFamily="2" charset="-122"/>
              <a:ea typeface="华文仿宋" panose="02010600040101010101" pitchFamily="2" charset="-122"/>
            </a:endParaRPr>
          </a:p>
          <a:p>
            <a:pPr marL="342900" indent="-342900">
              <a:spcBef>
                <a:spcPct val="20000"/>
              </a:spcBef>
              <a:buClr>
                <a:schemeClr val="accent2"/>
              </a:buClr>
              <a:buSzPct val="80000"/>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1</a:t>
            </a:r>
            <a:r>
              <a:rPr lang="zh-CN" altLang="en-US" sz="2800" b="1">
                <a:latin typeface="华文仿宋" panose="02010600040101010101" pitchFamily="2" charset="-122"/>
                <a:ea typeface="华文仿宋" panose="02010600040101010101" pitchFamily="2" charset="-122"/>
              </a:rPr>
              <a:t>、表达式：</a:t>
            </a:r>
            <a:endParaRPr lang="zh-CN" altLang="en-US" sz="2800" b="1">
              <a:latin typeface="华文仿宋" panose="02010600040101010101" pitchFamily="2" charset="-122"/>
              <a:ea typeface="华文仿宋" panose="02010600040101010101" pitchFamily="2" charset="-122"/>
            </a:endParaRPr>
          </a:p>
        </p:txBody>
      </p:sp>
      <p:sp>
        <p:nvSpPr>
          <p:cNvPr id="38915" name="AutoShape 3"/>
          <p:cNvSpPr>
            <a:spLocks noChangeArrowheads="1"/>
          </p:cNvSpPr>
          <p:nvPr/>
        </p:nvSpPr>
        <p:spPr bwMode="auto">
          <a:xfrm>
            <a:off x="4008120" y="1268730"/>
            <a:ext cx="5743575" cy="576580"/>
          </a:xfrm>
          <a:prstGeom prst="wedgeRectCallout">
            <a:avLst>
              <a:gd name="adj1" fmla="val -46667"/>
              <a:gd name="adj2" fmla="val 36227"/>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400" dirty="0"/>
              <a:t> </a:t>
            </a:r>
            <a:r>
              <a:rPr lang="zh-CN" altLang="en-US" dirty="0"/>
              <a:t> </a:t>
            </a:r>
            <a:r>
              <a:rPr lang="en-US" altLang="zh-CN" sz="2800" b="1" dirty="0">
                <a:solidFill>
                  <a:srgbClr val="FF5050"/>
                </a:solidFill>
              </a:rPr>
              <a:t>Q</a:t>
            </a:r>
            <a:r>
              <a:rPr lang="en-US" altLang="zh-CN" sz="2800" b="1" baseline="-25000" dirty="0">
                <a:solidFill>
                  <a:srgbClr val="FF5050"/>
                </a:solidFill>
              </a:rPr>
              <a:t>s</a:t>
            </a:r>
            <a:r>
              <a:rPr lang="en-US" altLang="zh-CN" sz="2800" b="1" dirty="0">
                <a:solidFill>
                  <a:srgbClr val="FF5050"/>
                </a:solidFill>
              </a:rPr>
              <a:t>= f </a:t>
            </a:r>
            <a:r>
              <a:rPr lang="zh-CN" altLang="en-US" sz="2800" b="1" dirty="0">
                <a:solidFill>
                  <a:srgbClr val="FF5050"/>
                </a:solidFill>
              </a:rPr>
              <a:t>（</a:t>
            </a:r>
            <a:r>
              <a:rPr lang="en-US" altLang="zh-CN" sz="2800" b="1" dirty="0">
                <a:solidFill>
                  <a:srgbClr val="FF5050"/>
                </a:solidFill>
              </a:rPr>
              <a:t>P</a:t>
            </a:r>
            <a:r>
              <a:rPr lang="zh-CN" altLang="en-US" sz="2800" b="1" dirty="0">
                <a:solidFill>
                  <a:srgbClr val="FF5050"/>
                </a:solidFill>
              </a:rPr>
              <a:t>、</a:t>
            </a:r>
            <a:r>
              <a:rPr lang="en-US" altLang="zh-CN" sz="2800" b="1" dirty="0">
                <a:solidFill>
                  <a:srgbClr val="FF5050"/>
                </a:solidFill>
              </a:rPr>
              <a:t>P </a:t>
            </a:r>
            <a:r>
              <a:rPr lang="en-US" altLang="zh-CN" sz="2800" b="1" baseline="-25000" dirty="0">
                <a:solidFill>
                  <a:srgbClr val="FF5050"/>
                </a:solidFill>
              </a:rPr>
              <a:t>x</a:t>
            </a:r>
            <a:r>
              <a:rPr lang="en-US" altLang="zh-CN" sz="2800" b="1" dirty="0">
                <a:solidFill>
                  <a:srgbClr val="FF5050"/>
                </a:solidFill>
              </a:rPr>
              <a:t> </a:t>
            </a:r>
            <a:r>
              <a:rPr lang="zh-CN" altLang="en-US" sz="2800" b="1" dirty="0">
                <a:solidFill>
                  <a:srgbClr val="FF5050"/>
                </a:solidFill>
              </a:rPr>
              <a:t>、</a:t>
            </a:r>
            <a:r>
              <a:rPr lang="en-US" altLang="zh-CN" sz="2800" b="1" dirty="0">
                <a:solidFill>
                  <a:srgbClr val="FF5050"/>
                </a:solidFill>
              </a:rPr>
              <a:t>T</a:t>
            </a:r>
            <a:r>
              <a:rPr lang="zh-CN" altLang="en-US" sz="2800" b="1" dirty="0">
                <a:solidFill>
                  <a:srgbClr val="FF5050"/>
                </a:solidFill>
              </a:rPr>
              <a:t>、</a:t>
            </a:r>
            <a:r>
              <a:rPr lang="en-US" altLang="zh-CN" sz="2800" b="1" dirty="0">
                <a:solidFill>
                  <a:srgbClr val="FF5050"/>
                </a:solidFill>
              </a:rPr>
              <a:t>P</a:t>
            </a:r>
            <a:r>
              <a:rPr lang="en-US" altLang="zh-CN" sz="2800" b="1" baseline="-25000" dirty="0">
                <a:solidFill>
                  <a:srgbClr val="FF5050"/>
                </a:solidFill>
              </a:rPr>
              <a:t>a</a:t>
            </a:r>
            <a:r>
              <a:rPr lang="zh-CN" altLang="en-US" sz="2800" b="1" dirty="0">
                <a:solidFill>
                  <a:srgbClr val="FF5050"/>
                </a:solidFill>
              </a:rPr>
              <a:t>、</a:t>
            </a:r>
            <a:r>
              <a:rPr lang="en-US" altLang="zh-CN" sz="2800" b="1" dirty="0">
                <a:solidFill>
                  <a:srgbClr val="FF5050"/>
                </a:solidFill>
              </a:rPr>
              <a:t>P </a:t>
            </a:r>
            <a:r>
              <a:rPr lang="en-US" altLang="zh-CN" sz="2800" b="1" baseline="-25000" dirty="0">
                <a:solidFill>
                  <a:srgbClr val="FF5050"/>
                </a:solidFill>
              </a:rPr>
              <a:t>b</a:t>
            </a:r>
            <a:r>
              <a:rPr lang="zh-CN" altLang="en-US" sz="2800" b="1" dirty="0">
                <a:solidFill>
                  <a:srgbClr val="FF5050"/>
                </a:solidFill>
              </a:rPr>
              <a:t>、 </a:t>
            </a:r>
            <a:r>
              <a:rPr lang="en-US" altLang="zh-CN" sz="2800" b="1" dirty="0">
                <a:solidFill>
                  <a:srgbClr val="FF5050"/>
                </a:solidFill>
              </a:rPr>
              <a:t>……</a:t>
            </a:r>
            <a:r>
              <a:rPr lang="zh-CN" altLang="en-US" sz="2800" b="1" dirty="0">
                <a:solidFill>
                  <a:srgbClr val="FF5050"/>
                </a:solidFill>
              </a:rPr>
              <a:t>）</a:t>
            </a:r>
            <a:endParaRPr lang="zh-CN" altLang="en-US" sz="2800" b="1" dirty="0">
              <a:solidFill>
                <a:srgbClr val="FF5050"/>
              </a:solidFill>
            </a:endParaRPr>
          </a:p>
        </p:txBody>
      </p:sp>
      <p:sp>
        <p:nvSpPr>
          <p:cNvPr id="38916" name="Rectangle 4"/>
          <p:cNvSpPr>
            <a:spLocks noChangeArrowheads="1"/>
          </p:cNvSpPr>
          <p:nvPr/>
        </p:nvSpPr>
        <p:spPr bwMode="auto">
          <a:xfrm>
            <a:off x="1992313" y="2267545"/>
            <a:ext cx="3556635"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342900" indent="-342900">
              <a:spcBef>
                <a:spcPct val="20000"/>
              </a:spcBef>
              <a:buClr>
                <a:schemeClr val="accent2"/>
              </a:buClr>
              <a:buSzPct val="80000"/>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2</a:t>
            </a:r>
            <a:r>
              <a:rPr lang="zh-CN" altLang="en-US" sz="2800" b="1">
                <a:latin typeface="华文仿宋" panose="02010600040101010101" pitchFamily="2" charset="-122"/>
                <a:ea typeface="华文仿宋" panose="02010600040101010101" pitchFamily="2" charset="-122"/>
              </a:rPr>
              <a:t>、供给函数的简化：</a:t>
            </a:r>
            <a:endParaRPr lang="zh-CN" altLang="en-US" sz="2800" b="1">
              <a:latin typeface="华文仿宋" panose="02010600040101010101" pitchFamily="2" charset="-122"/>
              <a:ea typeface="华文仿宋" panose="02010600040101010101" pitchFamily="2" charset="-122"/>
            </a:endParaRPr>
          </a:p>
        </p:txBody>
      </p:sp>
      <p:sp>
        <p:nvSpPr>
          <p:cNvPr id="38917" name="AutoShape 5"/>
          <p:cNvSpPr>
            <a:spLocks noChangeArrowheads="1"/>
          </p:cNvSpPr>
          <p:nvPr/>
        </p:nvSpPr>
        <p:spPr bwMode="auto">
          <a:xfrm>
            <a:off x="6167438" y="2204045"/>
            <a:ext cx="2808287" cy="576263"/>
          </a:xfrm>
          <a:prstGeom prst="wedgeRectCallout">
            <a:avLst>
              <a:gd name="adj1" fmla="val -128236"/>
              <a:gd name="adj2" fmla="val -412"/>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400" dirty="0">
                <a:solidFill>
                  <a:srgbClr val="FF5050"/>
                </a:solidFill>
              </a:rPr>
              <a:t> </a:t>
            </a:r>
            <a:r>
              <a:rPr lang="en-US" altLang="zh-CN" sz="2400" b="1" dirty="0">
                <a:solidFill>
                  <a:srgbClr val="FF5050"/>
                </a:solidFill>
              </a:rPr>
              <a:t>Q </a:t>
            </a:r>
            <a:r>
              <a:rPr lang="en-US" altLang="zh-CN" sz="2400" b="1" baseline="-25000" dirty="0">
                <a:solidFill>
                  <a:srgbClr val="FF5050"/>
                </a:solidFill>
              </a:rPr>
              <a:t>s</a:t>
            </a:r>
            <a:r>
              <a:rPr lang="en-US" altLang="zh-CN" sz="2400" b="1" dirty="0">
                <a:solidFill>
                  <a:srgbClr val="FF5050"/>
                </a:solidFill>
              </a:rPr>
              <a:t> = f</a:t>
            </a:r>
            <a:r>
              <a:rPr lang="zh-CN" altLang="en-US" sz="2400" b="1" dirty="0">
                <a:solidFill>
                  <a:srgbClr val="FF5050"/>
                </a:solidFill>
              </a:rPr>
              <a:t>（</a:t>
            </a:r>
            <a:r>
              <a:rPr lang="en-US" altLang="zh-CN" sz="2400" b="1" dirty="0">
                <a:solidFill>
                  <a:srgbClr val="FF5050"/>
                </a:solidFill>
              </a:rPr>
              <a:t>P</a:t>
            </a:r>
            <a:r>
              <a:rPr lang="zh-CN" altLang="en-US" sz="2400" b="1" dirty="0">
                <a:solidFill>
                  <a:srgbClr val="FF5050"/>
                </a:solidFill>
              </a:rPr>
              <a:t>）</a:t>
            </a:r>
            <a:endParaRPr lang="zh-CN" altLang="en-US" sz="2400" b="1" dirty="0">
              <a:solidFill>
                <a:srgbClr val="FF5050"/>
              </a:solidFill>
            </a:endParaRPr>
          </a:p>
        </p:txBody>
      </p:sp>
      <p:sp>
        <p:nvSpPr>
          <p:cNvPr id="38918" name="Rectangle 6"/>
          <p:cNvSpPr>
            <a:spLocks noChangeArrowheads="1"/>
          </p:cNvSpPr>
          <p:nvPr/>
        </p:nvSpPr>
        <p:spPr bwMode="auto">
          <a:xfrm>
            <a:off x="1992313" y="2996208"/>
            <a:ext cx="4175125" cy="3313112"/>
          </a:xfrm>
          <a:prstGeom prst="rect">
            <a:avLst/>
          </a:prstGeom>
          <a:gradFill rotWithShape="1">
            <a:gsLst>
              <a:gs pos="0">
                <a:srgbClr val="FFFF00"/>
              </a:gs>
              <a:gs pos="100000">
                <a:schemeClr val="bg1"/>
              </a:gs>
            </a:gsLst>
            <a:lin ang="5400000" scaled="1"/>
          </a:gradFill>
          <a:ln w="9525">
            <a:solidFill>
              <a:schemeClr val="tx1"/>
            </a:solidFill>
            <a:miter lim="800000"/>
          </a:ln>
        </p:spPr>
        <p:txBody>
          <a:bodyPr wrap="none" anchor="ctr"/>
          <a:lstStyle/>
          <a:p>
            <a:endParaRPr lang="zh-CN" altLang="en-US"/>
          </a:p>
        </p:txBody>
      </p:sp>
      <p:grpSp>
        <p:nvGrpSpPr>
          <p:cNvPr id="2" name="Group 7"/>
          <p:cNvGrpSpPr/>
          <p:nvPr/>
        </p:nvGrpSpPr>
        <p:grpSpPr bwMode="auto">
          <a:xfrm>
            <a:off x="2424113" y="3283545"/>
            <a:ext cx="3167062" cy="2520950"/>
            <a:chOff x="0" y="0"/>
            <a:chExt cx="3600" cy="2928"/>
          </a:xfrm>
        </p:grpSpPr>
        <p:sp>
          <p:nvSpPr>
            <p:cNvPr id="34831" name="Line 8"/>
            <p:cNvSpPr>
              <a:spLocks noChangeShapeType="1"/>
            </p:cNvSpPr>
            <p:nvPr/>
          </p:nvSpPr>
          <p:spPr bwMode="auto">
            <a:xfrm flipV="1">
              <a:off x="0" y="0"/>
              <a:ext cx="0" cy="2928"/>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
          <p:nvSpPr>
            <p:cNvPr id="34832" name="Line 9"/>
            <p:cNvSpPr>
              <a:spLocks noChangeShapeType="1"/>
            </p:cNvSpPr>
            <p:nvPr/>
          </p:nvSpPr>
          <p:spPr bwMode="auto">
            <a:xfrm>
              <a:off x="0" y="2928"/>
              <a:ext cx="3600" cy="0"/>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grpSp>
      <p:sp>
        <p:nvSpPr>
          <p:cNvPr id="38922" name="Rectangle 10"/>
          <p:cNvSpPr>
            <a:spLocks noChangeArrowheads="1"/>
          </p:cNvSpPr>
          <p:nvPr/>
        </p:nvSpPr>
        <p:spPr bwMode="auto">
          <a:xfrm>
            <a:off x="5591175" y="5716905"/>
            <a:ext cx="827405"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sz="2800">
                <a:latin typeface="Arial" panose="020B0604020202020204" pitchFamily="34" charset="0"/>
              </a:rPr>
              <a:t>Q</a:t>
            </a:r>
            <a:r>
              <a:rPr lang="en-US" altLang="zh-CN" sz="2800" baseline="-25000">
                <a:latin typeface="Arial" panose="020B0604020202020204" pitchFamily="34" charset="0"/>
              </a:rPr>
              <a:t>S</a:t>
            </a:r>
            <a:endParaRPr lang="en-US" altLang="zh-CN" sz="2800" baseline="-25000">
              <a:latin typeface="Arial" panose="020B0604020202020204" pitchFamily="34" charset="0"/>
            </a:endParaRPr>
          </a:p>
        </p:txBody>
      </p:sp>
      <p:sp>
        <p:nvSpPr>
          <p:cNvPr id="38923" name="Rectangle 11"/>
          <p:cNvSpPr>
            <a:spLocks noChangeArrowheads="1"/>
          </p:cNvSpPr>
          <p:nvPr/>
        </p:nvSpPr>
        <p:spPr bwMode="auto">
          <a:xfrm>
            <a:off x="1992313" y="2993033"/>
            <a:ext cx="4318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800" b="1"/>
              <a:t>P</a:t>
            </a:r>
            <a:endParaRPr lang="en-US" altLang="zh-CN" sz="2800" b="1"/>
          </a:p>
        </p:txBody>
      </p:sp>
      <p:sp>
        <p:nvSpPr>
          <p:cNvPr id="38924" name="Rectangle 12"/>
          <p:cNvSpPr>
            <a:spLocks noChangeArrowheads="1"/>
          </p:cNvSpPr>
          <p:nvPr/>
        </p:nvSpPr>
        <p:spPr bwMode="auto">
          <a:xfrm>
            <a:off x="2063750" y="5729883"/>
            <a:ext cx="4318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800" b="1">
                <a:solidFill>
                  <a:schemeClr val="tx2"/>
                </a:solidFill>
              </a:rPr>
              <a:t>0</a:t>
            </a:r>
            <a:endParaRPr lang="en-US" altLang="zh-CN" sz="2800" b="1">
              <a:solidFill>
                <a:schemeClr val="tx2"/>
              </a:solidFill>
            </a:endParaRPr>
          </a:p>
        </p:txBody>
      </p:sp>
      <p:sp>
        <p:nvSpPr>
          <p:cNvPr id="38925" name="Rectangle 13"/>
          <p:cNvSpPr>
            <a:spLocks noChangeArrowheads="1"/>
          </p:cNvSpPr>
          <p:nvPr/>
        </p:nvSpPr>
        <p:spPr bwMode="auto">
          <a:xfrm>
            <a:off x="4872038" y="3140670"/>
            <a:ext cx="6858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800">
                <a:solidFill>
                  <a:srgbClr val="FF5050"/>
                </a:solidFill>
                <a:latin typeface="Arial" panose="020B0604020202020204" pitchFamily="34" charset="0"/>
              </a:rPr>
              <a:t>S</a:t>
            </a:r>
            <a:endParaRPr lang="en-US" altLang="zh-CN" sz="2800" baseline="30000">
              <a:solidFill>
                <a:srgbClr val="FF5050"/>
              </a:solidFill>
              <a:latin typeface="Arial" panose="020B0604020202020204" pitchFamily="34" charset="0"/>
            </a:endParaRPr>
          </a:p>
        </p:txBody>
      </p:sp>
      <p:sp>
        <p:nvSpPr>
          <p:cNvPr id="38926" name="AutoShape 14"/>
          <p:cNvSpPr>
            <a:spLocks noChangeArrowheads="1"/>
          </p:cNvSpPr>
          <p:nvPr/>
        </p:nvSpPr>
        <p:spPr bwMode="auto">
          <a:xfrm>
            <a:off x="4079875" y="4651970"/>
            <a:ext cx="2376488" cy="1008063"/>
          </a:xfrm>
          <a:prstGeom prst="wedgeEllipseCallout">
            <a:avLst>
              <a:gd name="adj1" fmla="val -28958"/>
              <a:gd name="adj2" fmla="val -103227"/>
            </a:avLst>
          </a:prstGeom>
          <a:solidFill>
            <a:schemeClr val="bg1"/>
          </a:solidFill>
          <a:ln w="9525">
            <a:solidFill>
              <a:schemeClr val="tx2"/>
            </a:solidFill>
            <a:miter lim="800000"/>
          </a:ln>
        </p:spPr>
        <p:txBody>
          <a:bodyPr/>
          <a:lstStyle/>
          <a:p>
            <a:pPr marL="342900" indent="-342900" algn="ctr">
              <a:spcBef>
                <a:spcPct val="20000"/>
              </a:spcBef>
              <a:buClr>
                <a:schemeClr val="accent2"/>
              </a:buClr>
              <a:buSzPct val="80000"/>
              <a:buFont typeface="Wingdings" panose="05000000000000000000" pitchFamily="2" charset="2"/>
              <a:buNone/>
            </a:pPr>
            <a:r>
              <a:rPr lang="zh-CN" altLang="en-US" sz="2800" b="1">
                <a:solidFill>
                  <a:srgbClr val="FF5050"/>
                </a:solidFill>
                <a:ea typeface="华文仿宋" panose="02010600040101010101" pitchFamily="2" charset="-122"/>
              </a:rPr>
              <a:t>供给曲线</a:t>
            </a:r>
            <a:endParaRPr lang="zh-CN" altLang="en-US" sz="2800" b="1">
              <a:solidFill>
                <a:srgbClr val="FF5050"/>
              </a:solidFill>
              <a:ea typeface="华文仿宋" panose="02010600040101010101" pitchFamily="2" charset="-122"/>
            </a:endParaRPr>
          </a:p>
        </p:txBody>
      </p:sp>
      <p:sp>
        <p:nvSpPr>
          <p:cNvPr id="38928" name="Rectangle 16"/>
          <p:cNvSpPr>
            <a:spLocks noChangeArrowheads="1"/>
          </p:cNvSpPr>
          <p:nvPr/>
        </p:nvSpPr>
        <p:spPr bwMode="auto">
          <a:xfrm>
            <a:off x="6744072" y="3572470"/>
            <a:ext cx="3600400" cy="288988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130000"/>
              </a:lnSpc>
            </a:pPr>
            <a:r>
              <a:rPr lang="zh-CN" altLang="en-US" sz="2800" b="1" kern="0" spc="-80" dirty="0">
                <a:solidFill>
                  <a:srgbClr val="FF5050"/>
                </a:solidFill>
                <a:ea typeface="华文仿宋" panose="02010600040101010101" pitchFamily="2" charset="-122"/>
              </a:rPr>
              <a:t>供给定理：在其他条件不变的情况下，某种商品的供给量与其自身价格之间呈</a:t>
            </a:r>
            <a:r>
              <a:rPr lang="zh-CN" altLang="en-US" sz="2800" b="1" kern="0" spc="-80" dirty="0">
                <a:solidFill>
                  <a:srgbClr val="0000FF"/>
                </a:solidFill>
                <a:ea typeface="华文仿宋" panose="02010600040101010101" pitchFamily="2" charset="-122"/>
              </a:rPr>
              <a:t>同方向</a:t>
            </a:r>
            <a:r>
              <a:rPr lang="zh-CN" altLang="en-US" sz="2800" b="1" kern="0" spc="-80" dirty="0">
                <a:solidFill>
                  <a:srgbClr val="FF5050"/>
                </a:solidFill>
                <a:ea typeface="华文仿宋" panose="02010600040101010101" pitchFamily="2" charset="-122"/>
              </a:rPr>
              <a:t>关系！</a:t>
            </a:r>
            <a:endParaRPr lang="zh-CN" altLang="en-US" sz="2800" b="1" kern="0" spc="-80" dirty="0">
              <a:solidFill>
                <a:srgbClr val="FF5050"/>
              </a:solidFill>
              <a:ea typeface="华文仿宋" panose="02010600040101010101" pitchFamily="2" charset="-122"/>
            </a:endParaRPr>
          </a:p>
        </p:txBody>
      </p:sp>
      <p:sp>
        <p:nvSpPr>
          <p:cNvPr id="39949" name="Line 13"/>
          <p:cNvSpPr>
            <a:spLocks noChangeShapeType="1"/>
          </p:cNvSpPr>
          <p:nvPr/>
        </p:nvSpPr>
        <p:spPr bwMode="auto">
          <a:xfrm flipV="1">
            <a:off x="3000375" y="3427437"/>
            <a:ext cx="1728788" cy="1873250"/>
          </a:xfrm>
          <a:prstGeom prst="line">
            <a:avLst/>
          </a:prstGeom>
          <a:noFill/>
          <a:ln w="31750" cap="sq">
            <a:solidFill>
              <a:schemeClr val="tx1"/>
            </a:solidFill>
            <a:round/>
          </a:ln>
          <a:extLst>
            <a:ext uri="{909E8E84-426E-40DD-AFC4-6F175D3DCCD1}">
              <a14:hiddenFill xmlns:a14="http://schemas.microsoft.com/office/drawing/2010/main">
                <a:noFill/>
              </a14:hiddenFill>
            </a:ext>
          </a:extLst>
        </p:spPr>
        <p:txBody>
          <a:bodyPr wrap="none"/>
          <a:p>
            <a:endParaRPr lang="zh-CN" altLang="en-US"/>
          </a:p>
        </p:txBody>
      </p:sp>
      <p:sp>
        <p:nvSpPr>
          <p:cNvPr id="3" name="太阳形 2"/>
          <p:cNvSpPr/>
          <p:nvPr/>
        </p:nvSpPr>
        <p:spPr>
          <a:xfrm>
            <a:off x="4206240" y="3861435"/>
            <a:ext cx="144145" cy="144145"/>
          </a:xfrm>
          <a:prstGeom prst="sun">
            <a:avLst/>
          </a:prstGeom>
          <a:solidFill>
            <a:srgbClr val="FF0000"/>
          </a:solidFill>
          <a:ln>
            <a:solidFill>
              <a:srgbClr val="FF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4" name="太阳形 3"/>
          <p:cNvSpPr/>
          <p:nvPr/>
        </p:nvSpPr>
        <p:spPr>
          <a:xfrm>
            <a:off x="3792220" y="4293235"/>
            <a:ext cx="144145" cy="144145"/>
          </a:xfrm>
          <a:prstGeom prst="sun">
            <a:avLst/>
          </a:prstGeom>
          <a:solidFill>
            <a:srgbClr val="FF0000"/>
          </a:solidFill>
          <a:ln>
            <a:solidFill>
              <a:srgbClr val="FF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cxnSp>
        <p:nvCxnSpPr>
          <p:cNvPr id="5" name="直接连接符 4"/>
          <p:cNvCxnSpPr>
            <a:stCxn id="3" idx="1"/>
          </p:cNvCxnSpPr>
          <p:nvPr/>
        </p:nvCxnSpPr>
        <p:spPr>
          <a:xfrm flipH="1">
            <a:off x="2417445" y="3933825"/>
            <a:ext cx="1788795" cy="0"/>
          </a:xfrm>
          <a:prstGeom prst="line">
            <a:avLst/>
          </a:prstGeom>
          <a:ln>
            <a:solidFill>
              <a:srgbClr val="7030A0"/>
            </a:solidFill>
          </a:ln>
        </p:spPr>
        <p:style>
          <a:lnRef idx="2">
            <a:schemeClr val="accent1"/>
          </a:lnRef>
          <a:fillRef idx="0">
            <a:srgbClr val="FFFFFF"/>
          </a:fillRef>
          <a:effectRef idx="0">
            <a:srgbClr val="FFFFFF"/>
          </a:effectRef>
          <a:fontRef idx="minor">
            <a:schemeClr val="tx1"/>
          </a:fontRef>
        </p:style>
      </p:cxnSp>
      <p:cxnSp>
        <p:nvCxnSpPr>
          <p:cNvPr id="6" name="直接连接符 5"/>
          <p:cNvCxnSpPr/>
          <p:nvPr/>
        </p:nvCxnSpPr>
        <p:spPr>
          <a:xfrm flipH="1">
            <a:off x="2420620" y="4380865"/>
            <a:ext cx="1431925" cy="0"/>
          </a:xfrm>
          <a:prstGeom prst="line">
            <a:avLst/>
          </a:prstGeom>
          <a:ln>
            <a:solidFill>
              <a:schemeClr val="accent4"/>
            </a:solidFill>
          </a:ln>
        </p:spPr>
        <p:style>
          <a:lnRef idx="2">
            <a:schemeClr val="accent1"/>
          </a:lnRef>
          <a:fillRef idx="0">
            <a:srgbClr val="FFFFFF"/>
          </a:fillRef>
          <a:effectRef idx="0">
            <a:srgbClr val="FFFFFF"/>
          </a:effectRef>
          <a:fontRef idx="minor">
            <a:schemeClr val="tx1"/>
          </a:fontRef>
        </p:style>
      </p:cxnSp>
      <p:cxnSp>
        <p:nvCxnSpPr>
          <p:cNvPr id="8" name="直接连接符 7"/>
          <p:cNvCxnSpPr/>
          <p:nvPr/>
        </p:nvCxnSpPr>
        <p:spPr>
          <a:xfrm>
            <a:off x="4273550" y="3944620"/>
            <a:ext cx="0" cy="1866900"/>
          </a:xfrm>
          <a:prstGeom prst="line">
            <a:avLst/>
          </a:prstGeom>
          <a:ln>
            <a:solidFill>
              <a:schemeClr val="accent4"/>
            </a:solidFill>
          </a:ln>
        </p:spPr>
        <p:style>
          <a:lnRef idx="2">
            <a:schemeClr val="accent1"/>
          </a:lnRef>
          <a:fillRef idx="0">
            <a:srgbClr val="FFFFFF"/>
          </a:fillRef>
          <a:effectRef idx="0">
            <a:srgbClr val="FFFFFF"/>
          </a:effectRef>
          <a:fontRef idx="minor">
            <a:schemeClr val="tx1"/>
          </a:fontRef>
        </p:style>
      </p:cxnSp>
      <p:cxnSp>
        <p:nvCxnSpPr>
          <p:cNvPr id="9" name="直接连接符 8"/>
          <p:cNvCxnSpPr>
            <a:stCxn id="4" idx="2"/>
          </p:cNvCxnSpPr>
          <p:nvPr/>
        </p:nvCxnSpPr>
        <p:spPr>
          <a:xfrm flipH="1">
            <a:off x="3863975" y="4437380"/>
            <a:ext cx="635" cy="1368425"/>
          </a:xfrm>
          <a:prstGeom prst="line">
            <a:avLst/>
          </a:prstGeom>
          <a:ln>
            <a:solidFill>
              <a:schemeClr val="accent4"/>
            </a:solidFill>
          </a:ln>
        </p:spPr>
        <p:style>
          <a:lnRef idx="2">
            <a:schemeClr val="accent1"/>
          </a:lnRef>
          <a:fillRef idx="0">
            <a:srgbClr val="FFFFFF"/>
          </a:fillRef>
          <a:effectRef idx="0">
            <a:srgbClr val="FFFFFF"/>
          </a:effectRef>
          <a:fontRef idx="minor">
            <a:schemeClr val="tx1"/>
          </a:fontRef>
        </p:style>
      </p:cxnSp>
      <p:sp>
        <p:nvSpPr>
          <p:cNvPr id="10" name="Rectangle 11"/>
          <p:cNvSpPr>
            <a:spLocks noChangeArrowheads="1"/>
          </p:cNvSpPr>
          <p:nvPr/>
        </p:nvSpPr>
        <p:spPr bwMode="auto">
          <a:xfrm>
            <a:off x="2077085" y="3717290"/>
            <a:ext cx="49022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p>
            <a:r>
              <a:rPr lang="en-US" altLang="zh-CN">
                <a:sym typeface="+mn-ea"/>
              </a:rPr>
              <a:t>P</a:t>
            </a:r>
            <a:r>
              <a:rPr lang="en-US" altLang="zh-CN" baseline="-25000">
                <a:sym typeface="+mn-ea"/>
              </a:rPr>
              <a:t>1</a:t>
            </a:r>
            <a:endParaRPr lang="en-US" altLang="zh-CN" baseline="-25000"/>
          </a:p>
        </p:txBody>
      </p:sp>
      <p:sp>
        <p:nvSpPr>
          <p:cNvPr id="11" name="Rectangle 11"/>
          <p:cNvSpPr>
            <a:spLocks noChangeArrowheads="1"/>
          </p:cNvSpPr>
          <p:nvPr/>
        </p:nvSpPr>
        <p:spPr bwMode="auto">
          <a:xfrm>
            <a:off x="2060575" y="4203065"/>
            <a:ext cx="49022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p>
            <a:r>
              <a:rPr lang="en-US" altLang="zh-CN">
                <a:sym typeface="+mn-ea"/>
              </a:rPr>
              <a:t>P</a:t>
            </a:r>
            <a:r>
              <a:rPr lang="en-US" altLang="zh-CN" baseline="-25000">
                <a:sym typeface="+mn-ea"/>
              </a:rPr>
              <a:t>2</a:t>
            </a:r>
            <a:endParaRPr lang="en-US" altLang="zh-CN" baseline="-25000"/>
          </a:p>
        </p:txBody>
      </p:sp>
      <p:sp>
        <p:nvSpPr>
          <p:cNvPr id="12" name="Rectangle 11"/>
          <p:cNvSpPr>
            <a:spLocks noChangeArrowheads="1"/>
          </p:cNvSpPr>
          <p:nvPr/>
        </p:nvSpPr>
        <p:spPr bwMode="auto">
          <a:xfrm>
            <a:off x="3648075" y="5804535"/>
            <a:ext cx="49022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p>
            <a:r>
              <a:rPr lang="en-US" altLang="zh-CN">
                <a:sym typeface="+mn-ea"/>
              </a:rPr>
              <a:t>Q</a:t>
            </a:r>
            <a:r>
              <a:rPr lang="en-US" altLang="zh-CN" baseline="-25000">
                <a:sym typeface="+mn-ea"/>
              </a:rPr>
              <a:t>2</a:t>
            </a:r>
            <a:endParaRPr lang="en-US" altLang="zh-CN" baseline="-25000"/>
          </a:p>
        </p:txBody>
      </p:sp>
      <p:sp>
        <p:nvSpPr>
          <p:cNvPr id="13" name="Rectangle 11"/>
          <p:cNvSpPr>
            <a:spLocks noChangeArrowheads="1"/>
          </p:cNvSpPr>
          <p:nvPr/>
        </p:nvSpPr>
        <p:spPr bwMode="auto">
          <a:xfrm>
            <a:off x="4062095" y="5788025"/>
            <a:ext cx="49022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p>
            <a:r>
              <a:rPr lang="en-US" altLang="zh-CN">
                <a:sym typeface="+mn-ea"/>
              </a:rPr>
              <a:t>Q</a:t>
            </a:r>
            <a:r>
              <a:rPr lang="en-US" altLang="zh-CN" baseline="-25000">
                <a:sym typeface="+mn-ea"/>
              </a:rPr>
              <a:t>1</a:t>
            </a:r>
            <a:endParaRPr lang="en-US" altLang="zh-CN" baseline="-25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box(in)">
                                      <p:cBhvr>
                                        <p:cTn id="7" dur="500"/>
                                        <p:tgtEl>
                                          <p:spTgt spid="3891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8915"/>
                                        </p:tgtEl>
                                        <p:attrNameLst>
                                          <p:attrName>style.visibility</p:attrName>
                                        </p:attrNameLst>
                                      </p:cBhvr>
                                      <p:to>
                                        <p:strVal val="visible"/>
                                      </p:to>
                                    </p:set>
                                    <p:animEffect transition="in" filter="checkerboard(across)">
                                      <p:cBhvr>
                                        <p:cTn id="12" dur="500"/>
                                        <p:tgtEl>
                                          <p:spTgt spid="3891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8916"/>
                                        </p:tgtEl>
                                        <p:attrNameLst>
                                          <p:attrName>style.visibility</p:attrName>
                                        </p:attrNameLst>
                                      </p:cBhvr>
                                      <p:to>
                                        <p:strVal val="visible"/>
                                      </p:to>
                                    </p:set>
                                    <p:animEffect transition="in" filter="box(in)">
                                      <p:cBhvr>
                                        <p:cTn id="17" dur="500"/>
                                        <p:tgtEl>
                                          <p:spTgt spid="3891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8917"/>
                                        </p:tgtEl>
                                        <p:attrNameLst>
                                          <p:attrName>style.visibility</p:attrName>
                                        </p:attrNameLst>
                                      </p:cBhvr>
                                      <p:to>
                                        <p:strVal val="visible"/>
                                      </p:to>
                                    </p:set>
                                    <p:animEffect transition="in" filter="checkerboard(across)">
                                      <p:cBhvr>
                                        <p:cTn id="22" dur="500"/>
                                        <p:tgtEl>
                                          <p:spTgt spid="38917"/>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8918"/>
                                        </p:tgtEl>
                                        <p:attrNameLst>
                                          <p:attrName>style.visibility</p:attrName>
                                        </p:attrNameLst>
                                      </p:cBhvr>
                                      <p:to>
                                        <p:strVal val="visible"/>
                                      </p:to>
                                    </p:set>
                                    <p:animEffect transition="in" filter="diamond(in)">
                                      <p:cBhvr>
                                        <p:cTn id="27" dur="2000"/>
                                        <p:tgtEl>
                                          <p:spTgt spid="38918"/>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nodeType="clickEffect">
                                  <p:stCondLst>
                                    <p:cond delay="0"/>
                                  </p:stCondLst>
                                  <p:childTnLst>
                                    <p:set>
                                      <p:cBhvr>
                                        <p:cTn id="31" dur="1" fill="hold">
                                          <p:stCondLst>
                                            <p:cond delay="0"/>
                                          </p:stCondLst>
                                        </p:cTn>
                                        <p:tgtEl>
                                          <p:spTgt spid="2"/>
                                        </p:tgtEl>
                                        <p:attrNameLst>
                                          <p:attrName>style.visibility</p:attrName>
                                        </p:attrNameLst>
                                      </p:cBhvr>
                                      <p:to>
                                        <p:strVal val="visible"/>
                                      </p:to>
                                    </p:set>
                                    <p:anim calcmode="lin" valueType="num">
                                      <p:cBhvr additive="base">
                                        <p:cTn id="32" dur="500" fill="hold"/>
                                        <p:tgtEl>
                                          <p:spTgt spid="2"/>
                                        </p:tgtEl>
                                        <p:attrNameLst>
                                          <p:attrName>ppt_x</p:attrName>
                                        </p:attrNameLst>
                                      </p:cBhvr>
                                      <p:tavLst>
                                        <p:tav tm="0">
                                          <p:val>
                                            <p:strVal val="0-#ppt_w/2"/>
                                          </p:val>
                                        </p:tav>
                                        <p:tav tm="100000">
                                          <p:val>
                                            <p:strVal val="#ppt_x"/>
                                          </p:val>
                                        </p:tav>
                                      </p:tavLst>
                                    </p:anim>
                                    <p:anim calcmode="lin" valueType="num">
                                      <p:cBhvr additive="base">
                                        <p:cTn id="33"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38922"/>
                                        </p:tgtEl>
                                        <p:attrNameLst>
                                          <p:attrName>style.visibility</p:attrName>
                                        </p:attrNameLst>
                                      </p:cBhvr>
                                      <p:to>
                                        <p:strVal val="visible"/>
                                      </p:to>
                                    </p:set>
                                    <p:anim calcmode="lin" valueType="num">
                                      <p:cBhvr additive="base">
                                        <p:cTn id="38" dur="500" fill="hold"/>
                                        <p:tgtEl>
                                          <p:spTgt spid="38922"/>
                                        </p:tgtEl>
                                        <p:attrNameLst>
                                          <p:attrName>ppt_x</p:attrName>
                                        </p:attrNameLst>
                                      </p:cBhvr>
                                      <p:tavLst>
                                        <p:tav tm="0">
                                          <p:val>
                                            <p:strVal val="0-#ppt_w/2"/>
                                          </p:val>
                                        </p:tav>
                                        <p:tav tm="100000">
                                          <p:val>
                                            <p:strVal val="#ppt_x"/>
                                          </p:val>
                                        </p:tav>
                                      </p:tavLst>
                                    </p:anim>
                                    <p:anim calcmode="lin" valueType="num">
                                      <p:cBhvr additive="base">
                                        <p:cTn id="39" dur="500" fill="hold"/>
                                        <p:tgtEl>
                                          <p:spTgt spid="38922"/>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8" fill="hold" grpId="0" nodeType="clickEffect">
                                  <p:stCondLst>
                                    <p:cond delay="0"/>
                                  </p:stCondLst>
                                  <p:childTnLst>
                                    <p:set>
                                      <p:cBhvr>
                                        <p:cTn id="43" dur="1" fill="hold">
                                          <p:stCondLst>
                                            <p:cond delay="0"/>
                                          </p:stCondLst>
                                        </p:cTn>
                                        <p:tgtEl>
                                          <p:spTgt spid="38923"/>
                                        </p:tgtEl>
                                        <p:attrNameLst>
                                          <p:attrName>style.visibility</p:attrName>
                                        </p:attrNameLst>
                                      </p:cBhvr>
                                      <p:to>
                                        <p:strVal val="visible"/>
                                      </p:to>
                                    </p:set>
                                    <p:anim calcmode="lin" valueType="num">
                                      <p:cBhvr additive="base">
                                        <p:cTn id="44" dur="500" fill="hold"/>
                                        <p:tgtEl>
                                          <p:spTgt spid="38923"/>
                                        </p:tgtEl>
                                        <p:attrNameLst>
                                          <p:attrName>ppt_x</p:attrName>
                                        </p:attrNameLst>
                                      </p:cBhvr>
                                      <p:tavLst>
                                        <p:tav tm="0">
                                          <p:val>
                                            <p:strVal val="0-#ppt_w/2"/>
                                          </p:val>
                                        </p:tav>
                                        <p:tav tm="100000">
                                          <p:val>
                                            <p:strVal val="#ppt_x"/>
                                          </p:val>
                                        </p:tav>
                                      </p:tavLst>
                                    </p:anim>
                                    <p:anim calcmode="lin" valueType="num">
                                      <p:cBhvr additive="base">
                                        <p:cTn id="45" dur="500" fill="hold"/>
                                        <p:tgtEl>
                                          <p:spTgt spid="38923"/>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8" fill="hold" grpId="0" nodeType="clickEffect">
                                  <p:stCondLst>
                                    <p:cond delay="0"/>
                                  </p:stCondLst>
                                  <p:childTnLst>
                                    <p:set>
                                      <p:cBhvr>
                                        <p:cTn id="49" dur="1" fill="hold">
                                          <p:stCondLst>
                                            <p:cond delay="0"/>
                                          </p:stCondLst>
                                        </p:cTn>
                                        <p:tgtEl>
                                          <p:spTgt spid="38924"/>
                                        </p:tgtEl>
                                        <p:attrNameLst>
                                          <p:attrName>style.visibility</p:attrName>
                                        </p:attrNameLst>
                                      </p:cBhvr>
                                      <p:to>
                                        <p:strVal val="visible"/>
                                      </p:to>
                                    </p:set>
                                    <p:anim calcmode="lin" valueType="num">
                                      <p:cBhvr additive="base">
                                        <p:cTn id="50" dur="500" fill="hold"/>
                                        <p:tgtEl>
                                          <p:spTgt spid="38924"/>
                                        </p:tgtEl>
                                        <p:attrNameLst>
                                          <p:attrName>ppt_x</p:attrName>
                                        </p:attrNameLst>
                                      </p:cBhvr>
                                      <p:tavLst>
                                        <p:tav tm="0">
                                          <p:val>
                                            <p:strVal val="0-#ppt_w/2"/>
                                          </p:val>
                                        </p:tav>
                                        <p:tav tm="100000">
                                          <p:val>
                                            <p:strVal val="#ppt_x"/>
                                          </p:val>
                                        </p:tav>
                                      </p:tavLst>
                                    </p:anim>
                                    <p:anim calcmode="lin" valueType="num">
                                      <p:cBhvr additive="base">
                                        <p:cTn id="51" dur="500" fill="hold"/>
                                        <p:tgtEl>
                                          <p:spTgt spid="38924"/>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31" presetClass="entr" presetSubtype="0" fill="hold" grpId="0" nodeType="clickEffect">
                                  <p:stCondLst>
                                    <p:cond delay="0"/>
                                  </p:stCondLst>
                                  <p:iterate type="lt">
                                    <p:tmPct val="5000"/>
                                  </p:iterate>
                                  <p:childTnLst>
                                    <p:set>
                                      <p:cBhvr>
                                        <p:cTn id="55" dur="1" fill="hold">
                                          <p:stCondLst>
                                            <p:cond delay="0"/>
                                          </p:stCondLst>
                                        </p:cTn>
                                        <p:tgtEl>
                                          <p:spTgt spid="39949"/>
                                        </p:tgtEl>
                                        <p:attrNameLst>
                                          <p:attrName>style.visibility</p:attrName>
                                        </p:attrNameLst>
                                      </p:cBhvr>
                                      <p:to>
                                        <p:strVal val="visible"/>
                                      </p:to>
                                    </p:set>
                                    <p:anim calcmode="lin" valueType="num">
                                      <p:cBhvr>
                                        <p:cTn id="56" dur="1000" fill="hold"/>
                                        <p:tgtEl>
                                          <p:spTgt spid="39949"/>
                                        </p:tgtEl>
                                        <p:attrNameLst>
                                          <p:attrName>ppt_w</p:attrName>
                                        </p:attrNameLst>
                                      </p:cBhvr>
                                      <p:tavLst>
                                        <p:tav tm="0">
                                          <p:val>
                                            <p:fltVal val="0"/>
                                          </p:val>
                                        </p:tav>
                                        <p:tav tm="100000">
                                          <p:val>
                                            <p:strVal val="#ppt_w"/>
                                          </p:val>
                                        </p:tav>
                                      </p:tavLst>
                                    </p:anim>
                                    <p:anim calcmode="lin" valueType="num">
                                      <p:cBhvr>
                                        <p:cTn id="57" dur="1000" fill="hold"/>
                                        <p:tgtEl>
                                          <p:spTgt spid="39949"/>
                                        </p:tgtEl>
                                        <p:attrNameLst>
                                          <p:attrName>ppt_h</p:attrName>
                                        </p:attrNameLst>
                                      </p:cBhvr>
                                      <p:tavLst>
                                        <p:tav tm="0">
                                          <p:val>
                                            <p:fltVal val="0"/>
                                          </p:val>
                                        </p:tav>
                                        <p:tav tm="100000">
                                          <p:val>
                                            <p:strVal val="#ppt_h"/>
                                          </p:val>
                                        </p:tav>
                                      </p:tavLst>
                                    </p:anim>
                                    <p:anim calcmode="lin" valueType="num">
                                      <p:cBhvr>
                                        <p:cTn id="58" dur="1000" fill="hold"/>
                                        <p:tgtEl>
                                          <p:spTgt spid="39949"/>
                                        </p:tgtEl>
                                        <p:attrNameLst>
                                          <p:attrName>style.rotation</p:attrName>
                                        </p:attrNameLst>
                                      </p:cBhvr>
                                      <p:tavLst>
                                        <p:tav tm="0">
                                          <p:val>
                                            <p:fltVal val="90"/>
                                          </p:val>
                                        </p:tav>
                                        <p:tav tm="100000">
                                          <p:val>
                                            <p:fltVal val="0"/>
                                          </p:val>
                                        </p:tav>
                                      </p:tavLst>
                                    </p:anim>
                                    <p:animEffect transition="in" filter="fade">
                                      <p:cBhvr>
                                        <p:cTn id="59" dur="1000"/>
                                        <p:tgtEl>
                                          <p:spTgt spid="39949"/>
                                        </p:tgtEl>
                                      </p:cBhvr>
                                    </p:animEffect>
                                  </p:childTnLst>
                                </p:cTn>
                              </p:par>
                            </p:childTnLst>
                          </p:cTn>
                        </p:par>
                      </p:childTnLst>
                    </p:cTn>
                  </p:par>
                  <p:par>
                    <p:cTn id="60" fill="hold">
                      <p:stCondLst>
                        <p:cond delay="indefinite"/>
                      </p:stCondLst>
                      <p:childTnLst>
                        <p:par>
                          <p:cTn id="61" fill="hold">
                            <p:stCondLst>
                              <p:cond delay="0"/>
                            </p:stCondLst>
                            <p:childTnLst>
                              <p:par>
                                <p:cTn id="62" presetID="2" presetClass="entr" presetSubtype="8" fill="hold" grpId="0" nodeType="clickEffect">
                                  <p:stCondLst>
                                    <p:cond delay="0"/>
                                  </p:stCondLst>
                                  <p:childTnLst>
                                    <p:set>
                                      <p:cBhvr>
                                        <p:cTn id="63" dur="1" fill="hold">
                                          <p:stCondLst>
                                            <p:cond delay="0"/>
                                          </p:stCondLst>
                                        </p:cTn>
                                        <p:tgtEl>
                                          <p:spTgt spid="38925"/>
                                        </p:tgtEl>
                                        <p:attrNameLst>
                                          <p:attrName>style.visibility</p:attrName>
                                        </p:attrNameLst>
                                      </p:cBhvr>
                                      <p:to>
                                        <p:strVal val="visible"/>
                                      </p:to>
                                    </p:set>
                                    <p:anim calcmode="lin" valueType="num">
                                      <p:cBhvr additive="base">
                                        <p:cTn id="64" dur="500" fill="hold"/>
                                        <p:tgtEl>
                                          <p:spTgt spid="38925"/>
                                        </p:tgtEl>
                                        <p:attrNameLst>
                                          <p:attrName>ppt_x</p:attrName>
                                        </p:attrNameLst>
                                      </p:cBhvr>
                                      <p:tavLst>
                                        <p:tav tm="0">
                                          <p:val>
                                            <p:strVal val="0-#ppt_w/2"/>
                                          </p:val>
                                        </p:tav>
                                        <p:tav tm="100000">
                                          <p:val>
                                            <p:strVal val="#ppt_x"/>
                                          </p:val>
                                        </p:tav>
                                      </p:tavLst>
                                    </p:anim>
                                    <p:anim calcmode="lin" valueType="num">
                                      <p:cBhvr additive="base">
                                        <p:cTn id="65" dur="500" fill="hold"/>
                                        <p:tgtEl>
                                          <p:spTgt spid="38925"/>
                                        </p:tgtEl>
                                        <p:attrNameLst>
                                          <p:attrName>ppt_y</p:attrName>
                                        </p:attrNameLst>
                                      </p:cBhvr>
                                      <p:tavLst>
                                        <p:tav tm="0">
                                          <p:val>
                                            <p:strVal val="#ppt_y"/>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5" presetClass="entr" presetSubtype="10" fill="hold" grpId="0" nodeType="clickEffect">
                                  <p:stCondLst>
                                    <p:cond delay="0"/>
                                  </p:stCondLst>
                                  <p:childTnLst>
                                    <p:set>
                                      <p:cBhvr>
                                        <p:cTn id="69" dur="1" fill="hold">
                                          <p:stCondLst>
                                            <p:cond delay="0"/>
                                          </p:stCondLst>
                                        </p:cTn>
                                        <p:tgtEl>
                                          <p:spTgt spid="38926"/>
                                        </p:tgtEl>
                                        <p:attrNameLst>
                                          <p:attrName>style.visibility</p:attrName>
                                        </p:attrNameLst>
                                      </p:cBhvr>
                                      <p:to>
                                        <p:strVal val="visible"/>
                                      </p:to>
                                    </p:set>
                                    <p:animEffect transition="in" filter="checkerboard(across)">
                                      <p:cBhvr>
                                        <p:cTn id="70" dur="500"/>
                                        <p:tgtEl>
                                          <p:spTgt spid="38926"/>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nodeType="clickEffect">
                                  <p:stCondLst>
                                    <p:cond delay="0"/>
                                  </p:stCondLst>
                                  <p:childTnLst>
                                    <p:set>
                                      <p:cBhvr>
                                        <p:cTn id="74" dur="1" fill="hold">
                                          <p:stCondLst>
                                            <p:cond delay="0"/>
                                          </p:stCondLst>
                                        </p:cTn>
                                        <p:tgtEl>
                                          <p:spTgt spid="5"/>
                                        </p:tgtEl>
                                        <p:attrNameLst>
                                          <p:attrName>style.visibility</p:attrName>
                                        </p:attrNameLst>
                                      </p:cBhvr>
                                      <p:to>
                                        <p:strVal val="visible"/>
                                      </p:to>
                                    </p:set>
                                    <p:animEffect transition="in" filter="blinds(horizontal)">
                                      <p:cBhvr>
                                        <p:cTn id="75" dur="500"/>
                                        <p:tgtEl>
                                          <p:spTgt spid="5"/>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10"/>
                                        </p:tgtEl>
                                        <p:attrNameLst>
                                          <p:attrName>style.visibility</p:attrName>
                                        </p:attrNameLst>
                                      </p:cBhvr>
                                      <p:to>
                                        <p:strVal val="visible"/>
                                      </p:to>
                                    </p:set>
                                    <p:animEffect transition="in" filter="blinds(horizontal)">
                                      <p:cBhvr>
                                        <p:cTn id="78" dur="500"/>
                                        <p:tgtEl>
                                          <p:spTgt spid="10"/>
                                        </p:tgtEl>
                                      </p:cBhvr>
                                    </p:animEffect>
                                  </p:childTnLst>
                                </p:cTn>
                              </p:par>
                              <p:par>
                                <p:cTn id="79" presetID="3" presetClass="entr" presetSubtype="10" fill="hold" nodeType="withEffect">
                                  <p:stCondLst>
                                    <p:cond delay="0"/>
                                  </p:stCondLst>
                                  <p:childTnLst>
                                    <p:set>
                                      <p:cBhvr>
                                        <p:cTn id="80" dur="1" fill="hold">
                                          <p:stCondLst>
                                            <p:cond delay="0"/>
                                          </p:stCondLst>
                                        </p:cTn>
                                        <p:tgtEl>
                                          <p:spTgt spid="8"/>
                                        </p:tgtEl>
                                        <p:attrNameLst>
                                          <p:attrName>style.visibility</p:attrName>
                                        </p:attrNameLst>
                                      </p:cBhvr>
                                      <p:to>
                                        <p:strVal val="visible"/>
                                      </p:to>
                                    </p:set>
                                    <p:animEffect transition="in" filter="blinds(horizontal)">
                                      <p:cBhvr>
                                        <p:cTn id="81" dur="500"/>
                                        <p:tgtEl>
                                          <p:spTgt spid="8"/>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3"/>
                                        </p:tgtEl>
                                        <p:attrNameLst>
                                          <p:attrName>style.visibility</p:attrName>
                                        </p:attrNameLst>
                                      </p:cBhvr>
                                      <p:to>
                                        <p:strVal val="visible"/>
                                      </p:to>
                                    </p:set>
                                    <p:animEffect transition="in" filter="blinds(horizontal)">
                                      <p:cBhvr>
                                        <p:cTn id="84" dur="500"/>
                                        <p:tgtEl>
                                          <p:spTgt spid="3"/>
                                        </p:tgtEl>
                                      </p:cBhvr>
                                    </p:animEffect>
                                  </p:childTnLst>
                                </p:cTn>
                              </p:par>
                              <p:par>
                                <p:cTn id="85" presetID="3" presetClass="entr" presetSubtype="10" fill="hold" grpId="0" nodeType="withEffect">
                                  <p:stCondLst>
                                    <p:cond delay="0"/>
                                  </p:stCondLst>
                                  <p:childTnLst>
                                    <p:set>
                                      <p:cBhvr>
                                        <p:cTn id="86" dur="1" fill="hold">
                                          <p:stCondLst>
                                            <p:cond delay="0"/>
                                          </p:stCondLst>
                                        </p:cTn>
                                        <p:tgtEl>
                                          <p:spTgt spid="13"/>
                                        </p:tgtEl>
                                        <p:attrNameLst>
                                          <p:attrName>style.visibility</p:attrName>
                                        </p:attrNameLst>
                                      </p:cBhvr>
                                      <p:to>
                                        <p:strVal val="visible"/>
                                      </p:to>
                                    </p:set>
                                    <p:animEffect transition="in" filter="blinds(horizontal)">
                                      <p:cBhvr>
                                        <p:cTn id="87" dur="500"/>
                                        <p:tgtEl>
                                          <p:spTgt spid="13"/>
                                        </p:tgtEl>
                                      </p:cBhvr>
                                    </p:animEffect>
                                  </p:childTnLst>
                                </p:cTn>
                              </p:par>
                            </p:childTnLst>
                          </p:cTn>
                        </p:par>
                      </p:childTnLst>
                    </p:cTn>
                  </p:par>
                  <p:par>
                    <p:cTn id="88" fill="hold">
                      <p:stCondLst>
                        <p:cond delay="indefinite"/>
                      </p:stCondLst>
                      <p:childTnLst>
                        <p:par>
                          <p:cTn id="89" fill="hold">
                            <p:stCondLst>
                              <p:cond delay="0"/>
                            </p:stCondLst>
                            <p:childTnLst>
                              <p:par>
                                <p:cTn id="90" presetID="8" presetClass="entr" presetSubtype="16" fill="hold" nodeType="clickEffect">
                                  <p:stCondLst>
                                    <p:cond delay="0"/>
                                  </p:stCondLst>
                                  <p:childTnLst>
                                    <p:set>
                                      <p:cBhvr>
                                        <p:cTn id="91" dur="1" fill="hold">
                                          <p:stCondLst>
                                            <p:cond delay="0"/>
                                          </p:stCondLst>
                                        </p:cTn>
                                        <p:tgtEl>
                                          <p:spTgt spid="6"/>
                                        </p:tgtEl>
                                        <p:attrNameLst>
                                          <p:attrName>style.visibility</p:attrName>
                                        </p:attrNameLst>
                                      </p:cBhvr>
                                      <p:to>
                                        <p:strVal val="visible"/>
                                      </p:to>
                                    </p:set>
                                    <p:animEffect transition="in" filter="diamond(in)">
                                      <p:cBhvr>
                                        <p:cTn id="92" dur="2000"/>
                                        <p:tgtEl>
                                          <p:spTgt spid="6"/>
                                        </p:tgtEl>
                                      </p:cBhvr>
                                    </p:animEffect>
                                  </p:childTnLst>
                                </p:cTn>
                              </p:par>
                              <p:par>
                                <p:cTn id="93" presetID="8" presetClass="entr" presetSubtype="16" fill="hold" grpId="1" nodeType="withEffect">
                                  <p:stCondLst>
                                    <p:cond delay="0"/>
                                  </p:stCondLst>
                                  <p:childTnLst>
                                    <p:set>
                                      <p:cBhvr>
                                        <p:cTn id="94" dur="1" fill="hold">
                                          <p:stCondLst>
                                            <p:cond delay="0"/>
                                          </p:stCondLst>
                                        </p:cTn>
                                        <p:tgtEl>
                                          <p:spTgt spid="11"/>
                                        </p:tgtEl>
                                        <p:attrNameLst>
                                          <p:attrName>style.visibility</p:attrName>
                                        </p:attrNameLst>
                                      </p:cBhvr>
                                      <p:to>
                                        <p:strVal val="visible"/>
                                      </p:to>
                                    </p:set>
                                    <p:animEffect transition="in" filter="diamond(in)">
                                      <p:cBhvr>
                                        <p:cTn id="95" dur="2000"/>
                                        <p:tgtEl>
                                          <p:spTgt spid="11"/>
                                        </p:tgtEl>
                                      </p:cBhvr>
                                    </p:animEffect>
                                  </p:childTnLst>
                                </p:cTn>
                              </p:par>
                              <p:par>
                                <p:cTn id="96" presetID="8" presetClass="entr" presetSubtype="16" fill="hold" nodeType="withEffect">
                                  <p:stCondLst>
                                    <p:cond delay="0"/>
                                  </p:stCondLst>
                                  <p:childTnLst>
                                    <p:set>
                                      <p:cBhvr>
                                        <p:cTn id="97" dur="1" fill="hold">
                                          <p:stCondLst>
                                            <p:cond delay="0"/>
                                          </p:stCondLst>
                                        </p:cTn>
                                        <p:tgtEl>
                                          <p:spTgt spid="9"/>
                                        </p:tgtEl>
                                        <p:attrNameLst>
                                          <p:attrName>style.visibility</p:attrName>
                                        </p:attrNameLst>
                                      </p:cBhvr>
                                      <p:to>
                                        <p:strVal val="visible"/>
                                      </p:to>
                                    </p:set>
                                    <p:animEffect transition="in" filter="diamond(in)">
                                      <p:cBhvr>
                                        <p:cTn id="98" dur="2000"/>
                                        <p:tgtEl>
                                          <p:spTgt spid="9"/>
                                        </p:tgtEl>
                                      </p:cBhvr>
                                    </p:animEffect>
                                  </p:childTnLst>
                                </p:cTn>
                              </p:par>
                              <p:par>
                                <p:cTn id="99" presetID="8" presetClass="entr" presetSubtype="16" fill="hold" grpId="0" nodeType="withEffect">
                                  <p:stCondLst>
                                    <p:cond delay="0"/>
                                  </p:stCondLst>
                                  <p:childTnLst>
                                    <p:set>
                                      <p:cBhvr>
                                        <p:cTn id="100" dur="1" fill="hold">
                                          <p:stCondLst>
                                            <p:cond delay="0"/>
                                          </p:stCondLst>
                                        </p:cTn>
                                        <p:tgtEl>
                                          <p:spTgt spid="4"/>
                                        </p:tgtEl>
                                        <p:attrNameLst>
                                          <p:attrName>style.visibility</p:attrName>
                                        </p:attrNameLst>
                                      </p:cBhvr>
                                      <p:to>
                                        <p:strVal val="visible"/>
                                      </p:to>
                                    </p:set>
                                    <p:animEffect transition="in" filter="diamond(in)">
                                      <p:cBhvr>
                                        <p:cTn id="101" dur="2000"/>
                                        <p:tgtEl>
                                          <p:spTgt spid="4"/>
                                        </p:tgtEl>
                                      </p:cBhvr>
                                    </p:animEffect>
                                  </p:childTnLst>
                                </p:cTn>
                              </p:par>
                              <p:par>
                                <p:cTn id="102" presetID="8" presetClass="entr" presetSubtype="16" fill="hold" grpId="0" nodeType="withEffect">
                                  <p:stCondLst>
                                    <p:cond delay="0"/>
                                  </p:stCondLst>
                                  <p:childTnLst>
                                    <p:set>
                                      <p:cBhvr>
                                        <p:cTn id="103" dur="1" fill="hold">
                                          <p:stCondLst>
                                            <p:cond delay="0"/>
                                          </p:stCondLst>
                                        </p:cTn>
                                        <p:tgtEl>
                                          <p:spTgt spid="12"/>
                                        </p:tgtEl>
                                        <p:attrNameLst>
                                          <p:attrName>style.visibility</p:attrName>
                                        </p:attrNameLst>
                                      </p:cBhvr>
                                      <p:to>
                                        <p:strVal val="visible"/>
                                      </p:to>
                                    </p:set>
                                    <p:animEffect transition="in" filter="diamond(in)">
                                      <p:cBhvr>
                                        <p:cTn id="104" dur="2000"/>
                                        <p:tgtEl>
                                          <p:spTgt spid="12"/>
                                        </p:tgtEl>
                                      </p:cBhvr>
                                    </p:animEffect>
                                  </p:childTnLst>
                                </p:cTn>
                              </p:par>
                            </p:childTnLst>
                          </p:cTn>
                        </p:par>
                      </p:childTnLst>
                    </p:cTn>
                  </p:par>
                  <p:par>
                    <p:cTn id="105" fill="hold">
                      <p:stCondLst>
                        <p:cond delay="indefinite"/>
                      </p:stCondLst>
                      <p:childTnLst>
                        <p:par>
                          <p:cTn id="106" fill="hold">
                            <p:stCondLst>
                              <p:cond delay="0"/>
                            </p:stCondLst>
                            <p:childTnLst>
                              <p:par>
                                <p:cTn id="107" presetID="2" presetClass="entr" presetSubtype="8" fill="hold" grpId="0" nodeType="clickEffect">
                                  <p:stCondLst>
                                    <p:cond delay="0"/>
                                  </p:stCondLst>
                                  <p:childTnLst>
                                    <p:set>
                                      <p:cBhvr>
                                        <p:cTn id="108" dur="1" fill="hold">
                                          <p:stCondLst>
                                            <p:cond delay="0"/>
                                          </p:stCondLst>
                                        </p:cTn>
                                        <p:tgtEl>
                                          <p:spTgt spid="38928"/>
                                        </p:tgtEl>
                                        <p:attrNameLst>
                                          <p:attrName>style.visibility</p:attrName>
                                        </p:attrNameLst>
                                      </p:cBhvr>
                                      <p:to>
                                        <p:strVal val="visible"/>
                                      </p:to>
                                    </p:set>
                                    <p:anim calcmode="lin" valueType="num">
                                      <p:cBhvr additive="base">
                                        <p:cTn id="109" dur="500" fill="hold"/>
                                        <p:tgtEl>
                                          <p:spTgt spid="38928"/>
                                        </p:tgtEl>
                                        <p:attrNameLst>
                                          <p:attrName>ppt_x</p:attrName>
                                        </p:attrNameLst>
                                      </p:cBhvr>
                                      <p:tavLst>
                                        <p:tav tm="0">
                                          <p:val>
                                            <p:strVal val="0-#ppt_w/2"/>
                                          </p:val>
                                        </p:tav>
                                        <p:tav tm="100000">
                                          <p:val>
                                            <p:strVal val="#ppt_x"/>
                                          </p:val>
                                        </p:tav>
                                      </p:tavLst>
                                    </p:anim>
                                    <p:anim calcmode="lin" valueType="num">
                                      <p:cBhvr additive="base">
                                        <p:cTn id="110" dur="500" fill="hold"/>
                                        <p:tgtEl>
                                          <p:spTgt spid="389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autoUpdateAnimBg="0"/>
      <p:bldP spid="38915" grpId="0" bldLvl="0" animBg="1" autoUpdateAnimBg="0"/>
      <p:bldP spid="38916" grpId="0" autoUpdateAnimBg="0"/>
      <p:bldP spid="38917" grpId="0" bldLvl="0" animBg="1" autoUpdateAnimBg="0"/>
      <p:bldP spid="38918" grpId="0" bldLvl="0" animBg="1"/>
      <p:bldP spid="38922" grpId="0" autoUpdateAnimBg="0"/>
      <p:bldP spid="38923" grpId="0" autoUpdateAnimBg="0"/>
      <p:bldP spid="38924" grpId="0" autoUpdateAnimBg="0"/>
      <p:bldP spid="38925" grpId="0" autoUpdateAnimBg="0"/>
      <p:bldP spid="38926" grpId="0" bldLvl="0" animBg="1" autoUpdateAnimBg="0"/>
      <p:bldP spid="38928" grpId="0" bldLvl="0" animBg="1" autoUpdateAnimBg="0"/>
      <p:bldP spid="39949" grpId="0" bldLvl="0" animBg="1"/>
      <p:bldP spid="10" grpId="0"/>
      <p:bldP spid="3" grpId="0" bldLvl="0" animBg="1"/>
      <p:bldP spid="13" grpId="0"/>
      <p:bldP spid="11" grpId="1"/>
      <p:bldP spid="4" grpId="0" bldLvl="0" animBg="1"/>
      <p:bldP spid="1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4088130" y="274955"/>
            <a:ext cx="5648325" cy="889000"/>
          </a:xfrm>
          <a:solidFill>
            <a:srgbClr val="FFC000"/>
          </a:solidFill>
        </p:spPr>
        <p:txBody>
          <a:bodyPr/>
          <a:p>
            <a:r>
              <a:rPr lang="zh-CN" altLang="en-US" sz="2800">
                <a:sym typeface="+mn-ea"/>
              </a:rPr>
              <a:t>案例：全球半导体芯片短缺</a:t>
            </a:r>
            <a:br>
              <a:rPr lang="zh-CN" altLang="en-US" sz="2800">
                <a:sym typeface="+mn-ea"/>
              </a:rPr>
            </a:br>
            <a:r>
              <a:rPr lang="zh-CN" altLang="en-US" sz="2800">
                <a:sym typeface="+mn-ea"/>
              </a:rPr>
              <a:t>与供给定理的体现</a:t>
            </a:r>
            <a:r>
              <a:rPr lang="en-US" altLang="zh-CN" sz="2800">
                <a:sym typeface="+mn-ea"/>
              </a:rPr>
              <a:t> </a:t>
            </a:r>
            <a:endParaRPr lang="en-US" altLang="zh-CN" sz="2800">
              <a:sym typeface="+mn-ea"/>
            </a:endParaRPr>
          </a:p>
        </p:txBody>
      </p:sp>
      <p:sp>
        <p:nvSpPr>
          <p:cNvPr id="3" name="内容占位符 2"/>
          <p:cNvSpPr>
            <a:spLocks noGrp="1"/>
          </p:cNvSpPr>
          <p:nvPr>
            <p:ph idx="1"/>
          </p:nvPr>
        </p:nvSpPr>
        <p:spPr>
          <a:xfrm>
            <a:off x="364490" y="1163955"/>
            <a:ext cx="11038205" cy="4526280"/>
          </a:xfrm>
        </p:spPr>
        <p:txBody>
          <a:bodyPr/>
          <a:p>
            <a:pPr marL="0" indent="0">
              <a:lnSpc>
                <a:spcPct val="150000"/>
              </a:lnSpc>
              <a:buNone/>
            </a:pPr>
            <a:r>
              <a:rPr lang="en-US" altLang="zh-CN" sz="2000"/>
              <a:t>2023</a:t>
            </a:r>
            <a:r>
              <a:rPr lang="zh-CN" altLang="en-US" sz="2000"/>
              <a:t>年至</a:t>
            </a:r>
            <a:r>
              <a:rPr lang="en-US" altLang="zh-CN" sz="2000"/>
              <a:t>2024</a:t>
            </a:r>
            <a:r>
              <a:rPr lang="zh-CN" altLang="en-US" sz="2000"/>
              <a:t>年，全球</a:t>
            </a:r>
            <a:r>
              <a:rPr lang="zh-CN" altLang="en-US" sz="2000">
                <a:highlight>
                  <a:srgbClr val="FFFF00"/>
                </a:highlight>
              </a:rPr>
              <a:t>半导体芯片</a:t>
            </a:r>
            <a:r>
              <a:rPr lang="zh-CN" altLang="en-US" sz="2000"/>
              <a:t>因新能源汽车、</a:t>
            </a:r>
            <a:r>
              <a:rPr lang="en-US" altLang="zh-CN" sz="2000"/>
              <a:t>AI</a:t>
            </a:r>
            <a:r>
              <a:rPr lang="zh-CN" altLang="en-US" sz="2000"/>
              <a:t>服务器及消费电子需求激增，叠加供应链中断（如地缘政治冲突、原材料短缺），导致芯片价格大幅上涨。根据供给定理，价格上升会刺激厂商增加供给量。这一现象在台积电（</a:t>
            </a:r>
            <a:r>
              <a:rPr lang="en-US" altLang="zh-CN" sz="2000"/>
              <a:t>TSMC</a:t>
            </a:r>
            <a:r>
              <a:rPr lang="zh-CN" altLang="en-US" sz="2000"/>
              <a:t>）和三星等芯片制造巨头的扩产决策中得到了充分体现。</a:t>
            </a:r>
            <a:endParaRPr lang="zh-CN" altLang="en-US" sz="2000"/>
          </a:p>
          <a:p>
            <a:pPr>
              <a:lnSpc>
                <a:spcPct val="150000"/>
              </a:lnSpc>
              <a:buFont typeface="Wingdings" panose="05000000000000000000" charset="0"/>
              <a:buChar char="Ø"/>
            </a:pPr>
            <a:r>
              <a:rPr lang="zh-CN" altLang="en-US" sz="2000">
                <a:highlight>
                  <a:srgbClr val="FFFF00"/>
                </a:highlight>
              </a:rPr>
              <a:t>供给定理的作用过程</a:t>
            </a:r>
            <a:endParaRPr lang="zh-CN" altLang="en-US" sz="2000">
              <a:highlight>
                <a:srgbClr val="FFFF00"/>
              </a:highlight>
            </a:endParaRPr>
          </a:p>
          <a:p>
            <a:pPr marL="0" indent="0">
              <a:lnSpc>
                <a:spcPct val="150000"/>
              </a:lnSpc>
              <a:buNone/>
            </a:pPr>
            <a:r>
              <a:rPr lang="zh-CN" altLang="en-US" sz="2000"/>
              <a:t>价格上升刺激供给增加，芯片价格从</a:t>
            </a:r>
            <a:r>
              <a:rPr lang="en-US" altLang="zh-CN" sz="2000"/>
              <a:t>2023</a:t>
            </a:r>
            <a:r>
              <a:rPr lang="zh-CN" altLang="en-US" sz="2000"/>
              <a:t>年初的每片</a:t>
            </a:r>
            <a:r>
              <a:rPr lang="en-US" altLang="zh-CN" sz="2000"/>
              <a:t>500</a:t>
            </a:r>
            <a:r>
              <a:rPr lang="zh-CN" altLang="en-US" sz="2000"/>
              <a:t>美元上涨至</a:t>
            </a:r>
            <a:r>
              <a:rPr lang="en-US" altLang="zh-CN" sz="2000"/>
              <a:t>2024</a:t>
            </a:r>
            <a:r>
              <a:rPr lang="zh-CN" altLang="en-US" sz="2000"/>
              <a:t>年的</a:t>
            </a:r>
            <a:r>
              <a:rPr lang="en-US" altLang="zh-CN" sz="2000"/>
              <a:t>800</a:t>
            </a:r>
            <a:r>
              <a:rPr lang="zh-CN" altLang="en-US" sz="2000"/>
              <a:t>美元。根据供给定理，厂商为追求更高利润，迅速调整生产</a:t>
            </a:r>
            <a:endParaRPr lang="zh-CN" altLang="en-US" sz="2000"/>
          </a:p>
          <a:p>
            <a:pPr>
              <a:lnSpc>
                <a:spcPct val="150000"/>
              </a:lnSpc>
              <a:buFont typeface="Wingdings" panose="05000000000000000000" charset="0"/>
              <a:buChar char="Ø"/>
            </a:pPr>
            <a:r>
              <a:rPr lang="zh-CN" altLang="en-US" sz="2000">
                <a:highlight>
                  <a:srgbClr val="FFFF00"/>
                </a:highlight>
              </a:rPr>
              <a:t>策略：</a:t>
            </a:r>
            <a:endParaRPr lang="zh-CN" altLang="en-US" sz="2000">
              <a:highlight>
                <a:srgbClr val="FFFF00"/>
              </a:highlight>
            </a:endParaRPr>
          </a:p>
          <a:p>
            <a:pPr marL="0" indent="0">
              <a:lnSpc>
                <a:spcPct val="150000"/>
              </a:lnSpc>
              <a:buNone/>
            </a:pPr>
            <a:r>
              <a:rPr lang="zh-CN" altLang="en-US" sz="2000"/>
              <a:t>台积电投资</a:t>
            </a:r>
            <a:r>
              <a:rPr lang="en-US" altLang="zh-CN" sz="2000"/>
              <a:t>400</a:t>
            </a:r>
            <a:r>
              <a:rPr lang="zh-CN" altLang="en-US" sz="2000"/>
              <a:t>亿美元在美国亚利桑那州新建</a:t>
            </a:r>
            <a:r>
              <a:rPr lang="en-US" altLang="zh-CN" sz="2000"/>
              <a:t>3</a:t>
            </a:r>
            <a:r>
              <a:rPr lang="zh-CN" altLang="en-US" sz="2000"/>
              <a:t>纳米芯片工厂，计划</a:t>
            </a:r>
            <a:r>
              <a:rPr lang="en-US" altLang="zh-CN" sz="2000"/>
              <a:t>2025</a:t>
            </a:r>
            <a:r>
              <a:rPr lang="zh-CN" altLang="en-US" sz="2000"/>
              <a:t>年投产，预计年产能增加</a:t>
            </a:r>
            <a:r>
              <a:rPr lang="en-US" altLang="zh-CN" sz="2000"/>
              <a:t>20%</a:t>
            </a:r>
            <a:r>
              <a:rPr lang="zh-CN" altLang="en-US" sz="2000"/>
              <a:t>。</a:t>
            </a:r>
            <a:endParaRPr lang="zh-CN" altLang="en-US" sz="2000"/>
          </a:p>
          <a:p>
            <a:pPr marL="0" indent="0">
              <a:lnSpc>
                <a:spcPct val="150000"/>
              </a:lnSpc>
              <a:buNone/>
            </a:pPr>
            <a:r>
              <a:rPr lang="zh-CN" altLang="en-US" sz="2000"/>
              <a:t>三星将韩国平泽工厂的产能利用率从</a:t>
            </a:r>
            <a:r>
              <a:rPr lang="en-US" altLang="zh-CN" sz="2000"/>
              <a:t>75%</a:t>
            </a:r>
            <a:r>
              <a:rPr lang="zh-CN" altLang="en-US" sz="2000"/>
              <a:t>提升至</a:t>
            </a:r>
            <a:r>
              <a:rPr lang="en-US" altLang="zh-CN" sz="2000"/>
              <a:t>95%</a:t>
            </a:r>
            <a:r>
              <a:rPr lang="zh-CN" altLang="en-US" sz="2000"/>
              <a:t>，并加速推</a:t>
            </a:r>
            <a:r>
              <a:rPr lang="zh-CN" altLang="en-US" sz="2000">
                <a:solidFill>
                  <a:srgbClr val="FF0000"/>
                </a:solidFill>
              </a:rPr>
              <a:t>进</a:t>
            </a:r>
            <a:r>
              <a:rPr lang="en-US" altLang="zh-CN" sz="2000">
                <a:solidFill>
                  <a:srgbClr val="FF0000"/>
                </a:solidFill>
              </a:rPr>
              <a:t>5</a:t>
            </a:r>
            <a:r>
              <a:rPr lang="zh-CN" altLang="en-US" sz="2000">
                <a:solidFill>
                  <a:srgbClr val="FF0000"/>
                </a:solidFill>
              </a:rPr>
              <a:t>纳米工艺量产。</a:t>
            </a:r>
            <a:endParaRPr lang="zh-CN" altLang="en-US" sz="2000">
              <a:solidFill>
                <a:srgbClr val="FF0000"/>
              </a:solidFill>
            </a:endParaRPr>
          </a:p>
          <a:p>
            <a:pPr>
              <a:lnSpc>
                <a:spcPct val="150000"/>
              </a:lnSpc>
            </a:pPr>
            <a:endParaRPr lang="zh-CN" altLang="en-US" sz="2000">
              <a:solidFill>
                <a:srgbClr val="FF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873760" y="764540"/>
            <a:ext cx="10354310" cy="4526280"/>
          </a:xfrm>
        </p:spPr>
        <p:txBody>
          <a:bodyPr/>
          <a:p>
            <a:pPr>
              <a:lnSpc>
                <a:spcPct val="150000"/>
              </a:lnSpc>
              <a:buFont typeface="Wingdings" panose="05000000000000000000" charset="0"/>
              <a:buChar char="Ø"/>
            </a:pPr>
            <a:r>
              <a:rPr lang="zh-CN" altLang="en-US" sz="2400">
                <a:highlight>
                  <a:srgbClr val="FFFF00"/>
                </a:highlight>
                <a:sym typeface="+mn-ea"/>
              </a:rPr>
              <a:t>成本与技术的影响</a:t>
            </a:r>
            <a:endParaRPr lang="zh-CN" altLang="en-US" sz="2400">
              <a:highlight>
                <a:srgbClr val="FFFF00"/>
              </a:highlight>
            </a:endParaRPr>
          </a:p>
          <a:p>
            <a:pPr marL="0" indent="0">
              <a:lnSpc>
                <a:spcPct val="150000"/>
              </a:lnSpc>
              <a:buNone/>
            </a:pPr>
            <a:r>
              <a:rPr lang="zh-CN" altLang="en-US" sz="2400">
                <a:highlight>
                  <a:srgbClr val="C0C0C0"/>
                </a:highlight>
                <a:sym typeface="+mn-ea"/>
              </a:rPr>
              <a:t>成本上升：</a:t>
            </a:r>
            <a:r>
              <a:rPr lang="zh-CN" altLang="en-US" sz="2400">
                <a:sym typeface="+mn-ea"/>
              </a:rPr>
              <a:t>光刻机等设备价格上涨导致初期扩产成本增加，但长期看，规模效应降低了单位芯片成本（从</a:t>
            </a:r>
            <a:r>
              <a:rPr lang="en-US" altLang="zh-CN" sz="2400">
                <a:sym typeface="+mn-ea"/>
              </a:rPr>
              <a:t>300</a:t>
            </a:r>
            <a:r>
              <a:rPr lang="zh-CN" altLang="en-US" sz="2400">
                <a:sym typeface="+mn-ea"/>
              </a:rPr>
              <a:t>降至</a:t>
            </a:r>
            <a:r>
              <a:rPr lang="en-US" altLang="zh-CN" sz="2400">
                <a:sym typeface="+mn-ea"/>
              </a:rPr>
              <a:t>250</a:t>
            </a:r>
            <a:r>
              <a:rPr lang="zh-CN" altLang="en-US" sz="2400">
                <a:sym typeface="+mn-ea"/>
              </a:rPr>
              <a:t>），进一步推动供给量提升。</a:t>
            </a:r>
            <a:endParaRPr lang="zh-CN" altLang="en-US" sz="2400"/>
          </a:p>
          <a:p>
            <a:pPr marL="0" indent="0">
              <a:lnSpc>
                <a:spcPct val="150000"/>
              </a:lnSpc>
              <a:buNone/>
            </a:pPr>
            <a:r>
              <a:rPr lang="zh-CN" altLang="en-US" sz="2400">
                <a:highlight>
                  <a:srgbClr val="C0C0C0"/>
                </a:highlight>
                <a:sym typeface="+mn-ea"/>
              </a:rPr>
              <a:t>技术进步</a:t>
            </a:r>
            <a:r>
              <a:rPr lang="zh-CN" altLang="en-US" sz="2400">
                <a:sym typeface="+mn-ea"/>
              </a:rPr>
              <a:t>：极紫外光刻（</a:t>
            </a:r>
            <a:r>
              <a:rPr lang="en-US" altLang="zh-CN" sz="2400">
                <a:sym typeface="+mn-ea"/>
              </a:rPr>
              <a:t>EUV</a:t>
            </a:r>
            <a:r>
              <a:rPr lang="zh-CN" altLang="en-US" sz="2400">
                <a:sym typeface="+mn-ea"/>
              </a:rPr>
              <a:t>）技术普及，使单条生产线效率提高</a:t>
            </a:r>
            <a:r>
              <a:rPr lang="en-US" altLang="zh-CN" sz="2400">
                <a:sym typeface="+mn-ea"/>
              </a:rPr>
              <a:t>30%</a:t>
            </a:r>
            <a:r>
              <a:rPr lang="zh-CN" altLang="en-US" sz="2400">
                <a:sym typeface="+mn-ea"/>
              </a:rPr>
              <a:t>，供给量增幅超过价格涨幅。</a:t>
            </a:r>
            <a:endParaRPr lang="zh-CN" altLang="en-US" sz="2400"/>
          </a:p>
          <a:p>
            <a:pPr>
              <a:lnSpc>
                <a:spcPct val="150000"/>
              </a:lnSpc>
              <a:buFont typeface="Wingdings" panose="05000000000000000000" charset="0"/>
              <a:buChar char="Ø"/>
            </a:pPr>
            <a:r>
              <a:rPr lang="zh-CN" altLang="en-US" sz="2400">
                <a:highlight>
                  <a:srgbClr val="FFFF00"/>
                </a:highlight>
                <a:sym typeface="+mn-ea"/>
              </a:rPr>
              <a:t>市场均衡的恢复</a:t>
            </a:r>
            <a:endParaRPr lang="zh-CN" altLang="en-US" sz="2400">
              <a:highlight>
                <a:srgbClr val="FFFF00"/>
              </a:highlight>
            </a:endParaRPr>
          </a:p>
          <a:p>
            <a:pPr marL="0" indent="0">
              <a:lnSpc>
                <a:spcPct val="150000"/>
              </a:lnSpc>
              <a:buNone/>
            </a:pPr>
            <a:r>
              <a:rPr lang="zh-CN" altLang="en-US" sz="2400">
                <a:sym typeface="+mn-ea"/>
              </a:rPr>
              <a:t>至</a:t>
            </a:r>
            <a:r>
              <a:rPr lang="en-US" altLang="zh-CN" sz="2400">
                <a:sym typeface="+mn-ea"/>
              </a:rPr>
              <a:t>2025</a:t>
            </a:r>
            <a:r>
              <a:rPr lang="zh-CN" altLang="en-US" sz="2400">
                <a:sym typeface="+mn-ea"/>
              </a:rPr>
              <a:t>年初，新增产能逐步释放，芯片供给量从</a:t>
            </a:r>
            <a:r>
              <a:rPr lang="en-US" altLang="zh-CN" sz="2400">
                <a:sym typeface="+mn-ea"/>
              </a:rPr>
              <a:t>2023</a:t>
            </a:r>
            <a:r>
              <a:rPr lang="zh-CN" altLang="en-US" sz="2400">
                <a:sym typeface="+mn-ea"/>
              </a:rPr>
              <a:t>年的</a:t>
            </a:r>
            <a:r>
              <a:rPr lang="en-US" altLang="zh-CN" sz="2400">
                <a:sym typeface="+mn-ea"/>
              </a:rPr>
              <a:t>1</a:t>
            </a:r>
            <a:r>
              <a:rPr lang="zh-CN" altLang="en-US" sz="2400">
                <a:sym typeface="+mn-ea"/>
              </a:rPr>
              <a:t>亿片</a:t>
            </a:r>
            <a:r>
              <a:rPr lang="en-US" altLang="zh-CN" sz="2400">
                <a:sym typeface="+mn-ea"/>
              </a:rPr>
              <a:t>/</a:t>
            </a:r>
            <a:r>
              <a:rPr lang="zh-CN" altLang="en-US" sz="2400">
                <a:sym typeface="+mn-ea"/>
              </a:rPr>
              <a:t>年增至</a:t>
            </a:r>
            <a:r>
              <a:rPr lang="en-US" altLang="zh-CN" sz="2400">
                <a:sym typeface="+mn-ea"/>
              </a:rPr>
              <a:t>1.5</a:t>
            </a:r>
            <a:r>
              <a:rPr lang="zh-CN" altLang="en-US" sz="2400">
                <a:sym typeface="+mn-ea"/>
              </a:rPr>
              <a:t>亿片</a:t>
            </a:r>
            <a:r>
              <a:rPr lang="en-US" altLang="zh-CN" sz="2400">
                <a:sym typeface="+mn-ea"/>
              </a:rPr>
              <a:t>/</a:t>
            </a:r>
            <a:r>
              <a:rPr lang="zh-CN" altLang="en-US" sz="2400">
                <a:sym typeface="+mn-ea"/>
              </a:rPr>
              <a:t>年，价格回落至</a:t>
            </a:r>
            <a:r>
              <a:rPr lang="en-US" altLang="zh-CN" sz="2400">
                <a:sym typeface="+mn-ea"/>
              </a:rPr>
              <a:t>$650</a:t>
            </a:r>
            <a:r>
              <a:rPr lang="zh-CN" altLang="en-US" sz="2400">
                <a:sym typeface="+mn-ea"/>
              </a:rPr>
              <a:t>，市场趋向新的均衡点。</a:t>
            </a:r>
            <a:endParaRPr lang="zh-CN" altLang="en-US" sz="2400"/>
          </a:p>
          <a:p>
            <a:pPr>
              <a:lnSpc>
                <a:spcPct val="150000"/>
              </a:lnSpc>
            </a:pPr>
            <a:endParaRPr lang="zh-CN" altLang="en-US" sz="2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body" idx="1"/>
          </p:nvPr>
        </p:nvSpPr>
        <p:spPr>
          <a:xfrm>
            <a:off x="1992313" y="926926"/>
            <a:ext cx="8351837" cy="2663825"/>
          </a:xfrm>
        </p:spPr>
        <p:txBody>
          <a:bodyPr/>
          <a:lstStyle/>
          <a:p>
            <a:pPr eaLnBrk="1" hangingPunct="1">
              <a:buFont typeface="Wingdings" panose="05000000000000000000" pitchFamily="2" charset="2"/>
              <a:buNone/>
              <a:defRPr/>
            </a:pPr>
            <a:r>
              <a:rPr lang="zh-CN" altLang="en-US" sz="2800" b="1" dirty="0">
                <a:latin typeface="华文仿宋" panose="02010600040101010101" pitchFamily="2" charset="-122"/>
                <a:ea typeface="华文仿宋" panose="02010600040101010101" pitchFamily="2" charset="-122"/>
              </a:rPr>
              <a:t>四、</a:t>
            </a:r>
            <a:r>
              <a:rPr lang="zh-CN" altLang="en-US" sz="2800" b="1" dirty="0">
                <a:highlight>
                  <a:srgbClr val="FFFF00"/>
                </a:highlight>
                <a:latin typeface="华文仿宋" panose="02010600040101010101" pitchFamily="2" charset="-122"/>
                <a:ea typeface="华文仿宋" panose="02010600040101010101" pitchFamily="2" charset="-122"/>
              </a:rPr>
              <a:t>供给量的变动</a:t>
            </a:r>
            <a:r>
              <a:rPr lang="zh-CN" altLang="en-US" sz="2800" b="1" dirty="0">
                <a:latin typeface="华文仿宋" panose="02010600040101010101" pitchFamily="2" charset="-122"/>
                <a:ea typeface="华文仿宋" panose="02010600040101010101" pitchFamily="2" charset="-122"/>
              </a:rPr>
              <a:t>与</a:t>
            </a:r>
            <a:r>
              <a:rPr lang="zh-CN" altLang="en-US" sz="2800" b="1" dirty="0">
                <a:highlight>
                  <a:srgbClr val="FFFF00"/>
                </a:highlight>
                <a:latin typeface="华文仿宋" panose="02010600040101010101" pitchFamily="2" charset="-122"/>
                <a:ea typeface="华文仿宋" panose="02010600040101010101" pitchFamily="2" charset="-122"/>
              </a:rPr>
              <a:t>供给变动</a:t>
            </a:r>
            <a:endParaRPr lang="zh-CN" altLang="en-US" sz="2800" b="1" dirty="0">
              <a:latin typeface="华文仿宋" panose="02010600040101010101" pitchFamily="2" charset="-122"/>
              <a:ea typeface="华文仿宋" panose="02010600040101010101" pitchFamily="2" charset="-122"/>
            </a:endParaRPr>
          </a:p>
          <a:p>
            <a:pPr eaLnBrk="1" hangingPunct="1">
              <a:buFont typeface="Wingdings" panose="05000000000000000000" pitchFamily="2" charset="2"/>
              <a:buNone/>
              <a:defRPr/>
            </a:pPr>
            <a:r>
              <a:rPr lang="en-US" altLang="zh-CN" sz="2800" b="1" dirty="0">
                <a:latin typeface="华文仿宋" panose="02010600040101010101" pitchFamily="2" charset="-122"/>
                <a:ea typeface="华文仿宋" panose="02010600040101010101" pitchFamily="2" charset="-122"/>
              </a:rPr>
              <a:t>1</a:t>
            </a:r>
            <a:r>
              <a:rPr lang="zh-CN" altLang="en-US" sz="2800" b="1" dirty="0">
                <a:latin typeface="华文仿宋" panose="02010600040101010101" pitchFamily="2" charset="-122"/>
                <a:ea typeface="华文仿宋" panose="02010600040101010101" pitchFamily="2" charset="-122"/>
              </a:rPr>
              <a:t>、供给量的变动：</a:t>
            </a:r>
            <a:endParaRPr lang="zh-CN" altLang="en-US" sz="2800" b="1" dirty="0">
              <a:latin typeface="华文仿宋" panose="02010600040101010101" pitchFamily="2" charset="-122"/>
              <a:ea typeface="华文仿宋" panose="02010600040101010101" pitchFamily="2" charset="-122"/>
            </a:endParaRPr>
          </a:p>
          <a:p>
            <a:pPr eaLnBrk="1" hangingPunct="1">
              <a:lnSpc>
                <a:spcPct val="130000"/>
              </a:lnSpc>
              <a:buFont typeface="Wingdings" panose="05000000000000000000" pitchFamily="2" charset="2"/>
              <a:buNone/>
              <a:defRPr/>
            </a:pPr>
            <a:r>
              <a:rPr lang="en-US" altLang="zh-CN" sz="2800" b="1" dirty="0">
                <a:solidFill>
                  <a:srgbClr val="CC3300"/>
                </a:solidFill>
                <a:effectLst>
                  <a:outerShdw blurRad="38100" dist="38100" dir="2700000" algn="tl">
                    <a:srgbClr val="C0C0C0"/>
                  </a:outerShdw>
                </a:effectLst>
                <a:latin typeface="华文仿宋" panose="02010600040101010101" pitchFamily="2" charset="-122"/>
                <a:ea typeface="华文仿宋" panose="02010600040101010101" pitchFamily="2" charset="-122"/>
              </a:rPr>
              <a:t>——</a:t>
            </a:r>
            <a:r>
              <a:rPr lang="en-US" altLang="zh-CN" sz="2800" b="1" dirty="0">
                <a:solidFill>
                  <a:srgbClr val="CC3300"/>
                </a:solidFill>
                <a:latin typeface="华文仿宋" panose="02010600040101010101" pitchFamily="2" charset="-122"/>
                <a:ea typeface="华文仿宋" panose="02010600040101010101" pitchFamily="2" charset="-122"/>
              </a:rPr>
              <a:t> </a:t>
            </a:r>
            <a:r>
              <a:rPr lang="zh-CN" altLang="en-US" sz="2800" b="1" dirty="0">
                <a:solidFill>
                  <a:srgbClr val="CC3300"/>
                </a:solidFill>
                <a:latin typeface="华文仿宋" panose="02010600040101010101" pitchFamily="2" charset="-122"/>
                <a:ea typeface="华文仿宋" panose="02010600040101010101" pitchFamily="2" charset="-122"/>
              </a:rPr>
              <a:t>在</a:t>
            </a:r>
            <a:r>
              <a:rPr lang="zh-CN" altLang="en-US" sz="2800" b="1" dirty="0">
                <a:solidFill>
                  <a:srgbClr val="0000FF"/>
                </a:solidFill>
                <a:latin typeface="华文仿宋" panose="02010600040101010101" pitchFamily="2" charset="-122"/>
                <a:ea typeface="华文仿宋" panose="02010600040101010101" pitchFamily="2" charset="-122"/>
              </a:rPr>
              <a:t>其他条件</a:t>
            </a:r>
            <a:r>
              <a:rPr lang="zh-CN" altLang="en-US" sz="2800" b="1" dirty="0">
                <a:solidFill>
                  <a:srgbClr val="FF0000"/>
                </a:solidFill>
                <a:latin typeface="华文仿宋" panose="02010600040101010101" pitchFamily="2" charset="-122"/>
                <a:ea typeface="华文仿宋" panose="02010600040101010101" pitchFamily="2" charset="-122"/>
              </a:rPr>
              <a:t>不变</a:t>
            </a:r>
            <a:r>
              <a:rPr lang="zh-CN" altLang="en-US" sz="2800" b="1" dirty="0">
                <a:solidFill>
                  <a:srgbClr val="CC3300"/>
                </a:solidFill>
                <a:latin typeface="华文仿宋" panose="02010600040101010101" pitchFamily="2" charset="-122"/>
                <a:ea typeface="华文仿宋" panose="02010600040101010101" pitchFamily="2" charset="-122"/>
              </a:rPr>
              <a:t>的情况下，商品本身的价格变动所引起的该商品供给数量的变动。</a:t>
            </a:r>
            <a:endParaRPr lang="zh-CN" altLang="en-US" sz="2800" b="1" dirty="0">
              <a:solidFill>
                <a:srgbClr val="CC3300"/>
              </a:solidFill>
              <a:latin typeface="华文仿宋" panose="02010600040101010101" pitchFamily="2" charset="-122"/>
              <a:ea typeface="华文仿宋" panose="02010600040101010101" pitchFamily="2" charset="-122"/>
            </a:endParaRPr>
          </a:p>
        </p:txBody>
      </p:sp>
      <p:sp>
        <p:nvSpPr>
          <p:cNvPr id="2" name="Rectangle 2"/>
          <p:cNvSpPr>
            <a:spLocks noChangeArrowheads="1"/>
          </p:cNvSpPr>
          <p:nvPr/>
        </p:nvSpPr>
        <p:spPr bwMode="auto">
          <a:xfrm>
            <a:off x="2135188" y="3428008"/>
            <a:ext cx="4176712" cy="2881312"/>
          </a:xfrm>
          <a:prstGeom prst="rect">
            <a:avLst/>
          </a:prstGeom>
        </p:spPr>
        <p:style>
          <a:lnRef idx="2">
            <a:schemeClr val="accent6"/>
          </a:lnRef>
          <a:fillRef idx="1">
            <a:schemeClr val="lt1"/>
          </a:fillRef>
          <a:effectRef idx="0">
            <a:schemeClr val="accent6"/>
          </a:effectRef>
          <a:fontRef idx="minor">
            <a:schemeClr val="dk1"/>
          </a:fontRef>
        </p:style>
        <p:txBody>
          <a:bodyPr wrap="none" anchor="ctr"/>
          <a:lstStyle/>
          <a:p>
            <a:endParaRPr lang="zh-CN" altLang="en-US"/>
          </a:p>
        </p:txBody>
      </p:sp>
      <p:grpSp>
        <p:nvGrpSpPr>
          <p:cNvPr id="4" name="Group 6"/>
          <p:cNvGrpSpPr/>
          <p:nvPr/>
        </p:nvGrpSpPr>
        <p:grpSpPr bwMode="auto">
          <a:xfrm>
            <a:off x="2782888" y="3643908"/>
            <a:ext cx="2665412" cy="2087562"/>
            <a:chOff x="0" y="0"/>
            <a:chExt cx="3600" cy="2928"/>
          </a:xfrm>
        </p:grpSpPr>
        <p:sp>
          <p:nvSpPr>
            <p:cNvPr id="5" name="Line 7"/>
            <p:cNvSpPr>
              <a:spLocks noChangeShapeType="1"/>
            </p:cNvSpPr>
            <p:nvPr/>
          </p:nvSpPr>
          <p:spPr bwMode="auto">
            <a:xfrm flipV="1">
              <a:off x="0" y="0"/>
              <a:ext cx="0" cy="2928"/>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
          <p:nvSpPr>
            <p:cNvPr id="6" name="Line 8"/>
            <p:cNvSpPr>
              <a:spLocks noChangeShapeType="1"/>
            </p:cNvSpPr>
            <p:nvPr/>
          </p:nvSpPr>
          <p:spPr bwMode="auto">
            <a:xfrm>
              <a:off x="0" y="2928"/>
              <a:ext cx="3600" cy="0"/>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grpSp>
      <p:sp>
        <p:nvSpPr>
          <p:cNvPr id="7" name="Line 9"/>
          <p:cNvSpPr>
            <a:spLocks noChangeShapeType="1"/>
          </p:cNvSpPr>
          <p:nvPr/>
        </p:nvSpPr>
        <p:spPr bwMode="auto">
          <a:xfrm flipH="1">
            <a:off x="3179762" y="4004270"/>
            <a:ext cx="1874833" cy="1368945"/>
          </a:xfrm>
          <a:prstGeom prst="line">
            <a:avLst/>
          </a:prstGeom>
          <a:noFill/>
          <a:ln w="31750" cap="sq">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dirty="0"/>
          </a:p>
        </p:txBody>
      </p:sp>
      <p:sp>
        <p:nvSpPr>
          <p:cNvPr id="8" name="Rectangle 10"/>
          <p:cNvSpPr>
            <a:spLocks noChangeArrowheads="1"/>
          </p:cNvSpPr>
          <p:nvPr/>
        </p:nvSpPr>
        <p:spPr bwMode="auto">
          <a:xfrm>
            <a:off x="2351088" y="3470870"/>
            <a:ext cx="68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latin typeface="Arial" panose="020B0604020202020204" pitchFamily="34" charset="0"/>
              </a:rPr>
              <a:t>P</a:t>
            </a:r>
            <a:endParaRPr lang="en-US" altLang="zh-CN" sz="2800">
              <a:latin typeface="Arial" panose="020B0604020202020204" pitchFamily="34" charset="0"/>
            </a:endParaRPr>
          </a:p>
        </p:txBody>
      </p:sp>
      <p:sp>
        <p:nvSpPr>
          <p:cNvPr id="9" name="Rectangle 11"/>
          <p:cNvSpPr>
            <a:spLocks noChangeArrowheads="1"/>
          </p:cNvSpPr>
          <p:nvPr/>
        </p:nvSpPr>
        <p:spPr bwMode="auto">
          <a:xfrm>
            <a:off x="2351088" y="5452070"/>
            <a:ext cx="68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latin typeface="Arial" panose="020B0604020202020204" pitchFamily="34" charset="0"/>
              </a:rPr>
              <a:t>0</a:t>
            </a:r>
            <a:endParaRPr lang="en-US" altLang="zh-CN" sz="2800">
              <a:latin typeface="Arial" panose="020B0604020202020204" pitchFamily="34" charset="0"/>
            </a:endParaRPr>
          </a:p>
        </p:txBody>
      </p:sp>
      <p:sp>
        <p:nvSpPr>
          <p:cNvPr id="10" name="Rectangle 12"/>
          <p:cNvSpPr>
            <a:spLocks noChangeArrowheads="1"/>
          </p:cNvSpPr>
          <p:nvPr/>
        </p:nvSpPr>
        <p:spPr bwMode="auto">
          <a:xfrm>
            <a:off x="5054600" y="3789005"/>
            <a:ext cx="57626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dirty="0">
                <a:latin typeface="Arial" panose="020B0604020202020204" pitchFamily="34" charset="0"/>
              </a:rPr>
              <a:t>S</a:t>
            </a:r>
            <a:endParaRPr lang="en-US" altLang="zh-CN" sz="2800" dirty="0">
              <a:latin typeface="Arial" panose="020B0604020202020204" pitchFamily="34" charset="0"/>
            </a:endParaRPr>
          </a:p>
        </p:txBody>
      </p:sp>
      <p:sp>
        <p:nvSpPr>
          <p:cNvPr id="11" name="Rectangle 13"/>
          <p:cNvSpPr>
            <a:spLocks noChangeArrowheads="1"/>
          </p:cNvSpPr>
          <p:nvPr/>
        </p:nvSpPr>
        <p:spPr bwMode="auto">
          <a:xfrm>
            <a:off x="4175125" y="3947529"/>
            <a:ext cx="457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dirty="0">
                <a:solidFill>
                  <a:schemeClr val="tx2"/>
                </a:solidFill>
                <a:latin typeface="Arial" panose="020B0604020202020204" pitchFamily="34" charset="0"/>
              </a:rPr>
              <a:t>a</a:t>
            </a:r>
            <a:endParaRPr lang="en-US" altLang="zh-CN" sz="2800" baseline="30000" dirty="0">
              <a:solidFill>
                <a:schemeClr val="tx2"/>
              </a:solidFill>
              <a:latin typeface="Arial" panose="020B0604020202020204" pitchFamily="34" charset="0"/>
            </a:endParaRPr>
          </a:p>
        </p:txBody>
      </p:sp>
      <p:sp>
        <p:nvSpPr>
          <p:cNvPr id="13" name="Rectangle 15"/>
          <p:cNvSpPr>
            <a:spLocks noChangeArrowheads="1"/>
          </p:cNvSpPr>
          <p:nvPr/>
        </p:nvSpPr>
        <p:spPr bwMode="auto">
          <a:xfrm>
            <a:off x="4008438" y="4385270"/>
            <a:ext cx="457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endParaRPr lang="en-US" altLang="zh-CN" sz="4400" b="1" dirty="0">
              <a:solidFill>
                <a:srgbClr val="FF5050"/>
              </a:solidFill>
              <a:latin typeface="Arial" panose="020B0604020202020204" pitchFamily="34" charset="0"/>
            </a:endParaRPr>
          </a:p>
        </p:txBody>
      </p:sp>
      <p:sp>
        <p:nvSpPr>
          <p:cNvPr id="15" name="Rectangle 17"/>
          <p:cNvSpPr>
            <a:spLocks noChangeArrowheads="1"/>
          </p:cNvSpPr>
          <p:nvPr/>
        </p:nvSpPr>
        <p:spPr bwMode="auto">
          <a:xfrm>
            <a:off x="6634162" y="4462798"/>
            <a:ext cx="2736850" cy="158432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zh-CN" altLang="en-US" sz="2800" b="1" dirty="0">
                <a:solidFill>
                  <a:srgbClr val="FF5050"/>
                </a:solidFill>
                <a:latin typeface="Arial" panose="020B0604020202020204" pitchFamily="34" charset="0"/>
                <a:ea typeface="华文仿宋" panose="02010600040101010101" pitchFamily="2" charset="-122"/>
              </a:rPr>
              <a:t>表现为：在同一供给曲线上坐标点的移动！</a:t>
            </a:r>
            <a:endParaRPr lang="zh-CN" altLang="en-US" sz="2800" b="1" dirty="0">
              <a:solidFill>
                <a:srgbClr val="FF5050"/>
              </a:solidFill>
              <a:latin typeface="Arial" panose="020B0604020202020204" pitchFamily="34" charset="0"/>
              <a:ea typeface="华文仿宋" panose="02010600040101010101" pitchFamily="2" charset="-122"/>
            </a:endParaRPr>
          </a:p>
        </p:txBody>
      </p:sp>
      <p:sp>
        <p:nvSpPr>
          <p:cNvPr id="16" name="Rectangle 18"/>
          <p:cNvSpPr>
            <a:spLocks noChangeArrowheads="1"/>
          </p:cNvSpPr>
          <p:nvPr/>
        </p:nvSpPr>
        <p:spPr bwMode="auto">
          <a:xfrm>
            <a:off x="5410200" y="5631458"/>
            <a:ext cx="68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b="1"/>
              <a:t>Q</a:t>
            </a:r>
            <a:r>
              <a:rPr lang="en-US" altLang="zh-CN" sz="2800" b="1" baseline="-25000">
                <a:solidFill>
                  <a:schemeClr val="tx1"/>
                </a:solidFill>
                <a:uFillTx/>
              </a:rPr>
              <a:t>S</a:t>
            </a:r>
            <a:endParaRPr lang="en-US" altLang="zh-CN" sz="2800" b="1" baseline="-25000">
              <a:solidFill>
                <a:schemeClr val="tx1"/>
              </a:solidFill>
              <a:uFillTx/>
            </a:endParaRPr>
          </a:p>
        </p:txBody>
      </p:sp>
      <p:sp>
        <p:nvSpPr>
          <p:cNvPr id="17" name="矩形 16"/>
          <p:cNvSpPr/>
          <p:nvPr/>
        </p:nvSpPr>
        <p:spPr>
          <a:xfrm>
            <a:off x="3575720" y="4989848"/>
            <a:ext cx="102455" cy="93922"/>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8" name="矩形 17"/>
          <p:cNvSpPr/>
          <p:nvPr/>
        </p:nvSpPr>
        <p:spPr>
          <a:xfrm>
            <a:off x="4414410" y="4387007"/>
            <a:ext cx="102455" cy="93922"/>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Rectangle 13"/>
          <p:cNvSpPr>
            <a:spLocks noChangeArrowheads="1"/>
          </p:cNvSpPr>
          <p:nvPr/>
        </p:nvSpPr>
        <p:spPr bwMode="auto">
          <a:xfrm>
            <a:off x="3349043" y="4462798"/>
            <a:ext cx="457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dirty="0">
                <a:solidFill>
                  <a:schemeClr val="tx2"/>
                </a:solidFill>
                <a:latin typeface="Arial" panose="020B0604020202020204" pitchFamily="34" charset="0"/>
              </a:rPr>
              <a:t>b</a:t>
            </a:r>
            <a:endParaRPr lang="en-US" altLang="zh-CN" sz="2800" baseline="30000" dirty="0">
              <a:solidFill>
                <a:schemeClr val="tx2"/>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40962">
                                            <p:txEl>
                                              <p:pRg st="0" end="0"/>
                                            </p:txEl>
                                          </p:spTgt>
                                        </p:tgtEl>
                                        <p:attrNameLst>
                                          <p:attrName>style.visibility</p:attrName>
                                        </p:attrNameLst>
                                      </p:cBhvr>
                                      <p:to>
                                        <p:strVal val="visible"/>
                                      </p:to>
                                    </p:set>
                                    <p:anim calcmode="lin" valueType="num">
                                      <p:cBhvr additive="base">
                                        <p:cTn id="7" dur="500" fill="hold"/>
                                        <p:tgtEl>
                                          <p:spTgt spid="4096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09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40962">
                                            <p:txEl>
                                              <p:pRg st="1" end="1"/>
                                            </p:txEl>
                                          </p:spTgt>
                                        </p:tgtEl>
                                        <p:attrNameLst>
                                          <p:attrName>style.visibility</p:attrName>
                                        </p:attrNameLst>
                                      </p:cBhvr>
                                      <p:to>
                                        <p:strVal val="visible"/>
                                      </p:to>
                                    </p:set>
                                    <p:anim calcmode="lin" valueType="num">
                                      <p:cBhvr additive="base">
                                        <p:cTn id="13" dur="500" fill="hold"/>
                                        <p:tgtEl>
                                          <p:spTgt spid="40962">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09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40962">
                                            <p:txEl>
                                              <p:pRg st="2" end="2"/>
                                            </p:txEl>
                                          </p:spTgt>
                                        </p:tgtEl>
                                        <p:attrNameLst>
                                          <p:attrName>style.visibility</p:attrName>
                                        </p:attrNameLst>
                                      </p:cBhvr>
                                      <p:to>
                                        <p:strVal val="visible"/>
                                      </p:to>
                                    </p:set>
                                    <p:anim calcmode="lin" valueType="num">
                                      <p:cBhvr additive="base">
                                        <p:cTn id="19" dur="500" fill="hold"/>
                                        <p:tgtEl>
                                          <p:spTgt spid="40962">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09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diamond(in)">
                                      <p:cBhvr>
                                        <p:cTn id="25" dur="20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blinds(horizontal)">
                                      <p:cBhvr>
                                        <p:cTn id="30" dur="500"/>
                                        <p:tgtEl>
                                          <p:spTgt spid="4"/>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wipe(down)">
                                      <p:cBhvr>
                                        <p:cTn id="40" dur="5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wipe(down)">
                                      <p:cBhvr>
                                        <p:cTn id="45" dur="500"/>
                                        <p:tgtEl>
                                          <p:spTgt spid="16"/>
                                        </p:tgtEl>
                                      </p:cBhvr>
                                    </p:animEffect>
                                  </p:childTnLst>
                                </p:cTn>
                              </p:par>
                            </p:childTnLst>
                          </p:cTn>
                        </p:par>
                      </p:childTnLst>
                    </p:cTn>
                  </p:par>
                  <p:par>
                    <p:cTn id="46" fill="hold">
                      <p:stCondLst>
                        <p:cond delay="indefinite"/>
                      </p:stCondLst>
                      <p:childTnLst>
                        <p:par>
                          <p:cTn id="47" fill="hold">
                            <p:stCondLst>
                              <p:cond delay="0"/>
                            </p:stCondLst>
                            <p:childTnLst>
                              <p:par>
                                <p:cTn id="48" presetID="8" presetClass="entr" presetSubtype="16" fill="hold" grpId="0" nodeType="click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diamond(in)">
                                      <p:cBhvr>
                                        <p:cTn id="50" dur="2000"/>
                                        <p:tgtEl>
                                          <p:spTgt spid="7"/>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wipe(down)">
                                      <p:cBhvr>
                                        <p:cTn id="55" dur="500"/>
                                        <p:tgtEl>
                                          <p:spTgt spid="10"/>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nodePh="1">
                                  <p:stCondLst>
                                    <p:cond delay="0"/>
                                  </p:stCondLst>
                                  <p:endCondLst>
                                    <p:cond evt="begin" delay="0">
                                      <p:tn val="58"/>
                                    </p:cond>
                                  </p:endCondLst>
                                  <p:childTnLst>
                                    <p:set>
                                      <p:cBhvr>
                                        <p:cTn id="59" dur="1" fill="hold">
                                          <p:stCondLst>
                                            <p:cond delay="0"/>
                                          </p:stCondLst>
                                        </p:cTn>
                                        <p:tgtEl>
                                          <p:spTgt spid="13"/>
                                        </p:tgtEl>
                                        <p:attrNameLst>
                                          <p:attrName>style.visibility</p:attrName>
                                        </p:attrNameLst>
                                      </p:cBhvr>
                                      <p:to>
                                        <p:strVal val="visible"/>
                                      </p:to>
                                    </p:set>
                                    <p:animEffect transition="in" filter="wipe(down)">
                                      <p:cBhvr>
                                        <p:cTn id="60" dur="500"/>
                                        <p:tgtEl>
                                          <p:spTgt spid="13"/>
                                        </p:tgtEl>
                                      </p:cBhvr>
                                    </p:animEffect>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5"/>
                                        </p:tgtEl>
                                        <p:attrNameLst>
                                          <p:attrName>style.visibility</p:attrName>
                                        </p:attrNameLst>
                                      </p:cBhvr>
                                      <p:to>
                                        <p:strVal val="visible"/>
                                      </p:to>
                                    </p:set>
                                    <p:anim calcmode="lin" valueType="num">
                                      <p:cBhvr additive="base">
                                        <p:cTn id="65" dur="500" fill="hold"/>
                                        <p:tgtEl>
                                          <p:spTgt spid="15"/>
                                        </p:tgtEl>
                                        <p:attrNameLst>
                                          <p:attrName>ppt_x</p:attrName>
                                        </p:attrNameLst>
                                      </p:cBhvr>
                                      <p:tavLst>
                                        <p:tav tm="0">
                                          <p:val>
                                            <p:strVal val="#ppt_x"/>
                                          </p:val>
                                        </p:tav>
                                        <p:tav tm="100000">
                                          <p:val>
                                            <p:strVal val="#ppt_x"/>
                                          </p:val>
                                        </p:tav>
                                      </p:tavLst>
                                    </p:anim>
                                    <p:anim calcmode="lin" valueType="num">
                                      <p:cBhvr additive="base">
                                        <p:cTn id="6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6" presetClass="entr" presetSubtype="16" fill="hold" grpId="1" nodeType="clickEffect">
                                  <p:stCondLst>
                                    <p:cond delay="0"/>
                                  </p:stCondLst>
                                  <p:childTnLst>
                                    <p:set>
                                      <p:cBhvr>
                                        <p:cTn id="70" dur="1" fill="hold">
                                          <p:stCondLst>
                                            <p:cond delay="0"/>
                                          </p:stCondLst>
                                        </p:cTn>
                                        <p:tgtEl>
                                          <p:spTgt spid="2"/>
                                        </p:tgtEl>
                                        <p:attrNameLst>
                                          <p:attrName>style.visibility</p:attrName>
                                        </p:attrNameLst>
                                      </p:cBhvr>
                                      <p:to>
                                        <p:strVal val="visible"/>
                                      </p:to>
                                    </p:set>
                                    <p:animEffect transition="in" filter="circle(in)">
                                      <p:cBhvr>
                                        <p:cTn id="71" dur="2000"/>
                                        <p:tgtEl>
                                          <p:spTgt spid="2"/>
                                        </p:tgtEl>
                                      </p:cBhvr>
                                    </p:animEffect>
                                  </p:childTnLst>
                                </p:cTn>
                              </p:par>
                              <p:par>
                                <p:cTn id="72" presetID="6" presetClass="entr" presetSubtype="16" fill="hold" nodeType="withEffect">
                                  <p:stCondLst>
                                    <p:cond delay="0"/>
                                  </p:stCondLst>
                                  <p:childTnLst>
                                    <p:set>
                                      <p:cBhvr>
                                        <p:cTn id="73" dur="1" fill="hold">
                                          <p:stCondLst>
                                            <p:cond delay="0"/>
                                          </p:stCondLst>
                                        </p:cTn>
                                        <p:tgtEl>
                                          <p:spTgt spid="4"/>
                                        </p:tgtEl>
                                        <p:attrNameLst>
                                          <p:attrName>style.visibility</p:attrName>
                                        </p:attrNameLst>
                                      </p:cBhvr>
                                      <p:to>
                                        <p:strVal val="visible"/>
                                      </p:to>
                                    </p:set>
                                    <p:animEffect transition="in" filter="circle(in)">
                                      <p:cBhvr>
                                        <p:cTn id="74" dur="2000"/>
                                        <p:tgtEl>
                                          <p:spTgt spid="4"/>
                                        </p:tgtEl>
                                      </p:cBhvr>
                                    </p:animEffect>
                                  </p:childTnLst>
                                </p:cTn>
                              </p:par>
                              <p:par>
                                <p:cTn id="75" presetID="6" presetClass="entr" presetSubtype="16" fill="hold" grpId="1" nodeType="with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circle(in)">
                                      <p:cBhvr>
                                        <p:cTn id="77" dur="2000"/>
                                        <p:tgtEl>
                                          <p:spTgt spid="8"/>
                                        </p:tgtEl>
                                      </p:cBhvr>
                                    </p:animEffect>
                                  </p:childTnLst>
                                </p:cTn>
                              </p:par>
                              <p:par>
                                <p:cTn id="78" presetID="6" presetClass="entr" presetSubtype="16" fill="hold" grpId="1" nodeType="withEffect">
                                  <p:stCondLst>
                                    <p:cond delay="0"/>
                                  </p:stCondLst>
                                  <p:childTnLst>
                                    <p:set>
                                      <p:cBhvr>
                                        <p:cTn id="79" dur="1" fill="hold">
                                          <p:stCondLst>
                                            <p:cond delay="0"/>
                                          </p:stCondLst>
                                        </p:cTn>
                                        <p:tgtEl>
                                          <p:spTgt spid="9"/>
                                        </p:tgtEl>
                                        <p:attrNameLst>
                                          <p:attrName>style.visibility</p:attrName>
                                        </p:attrNameLst>
                                      </p:cBhvr>
                                      <p:to>
                                        <p:strVal val="visible"/>
                                      </p:to>
                                    </p:set>
                                    <p:animEffect transition="in" filter="circle(in)">
                                      <p:cBhvr>
                                        <p:cTn id="80" dur="2000"/>
                                        <p:tgtEl>
                                          <p:spTgt spid="9"/>
                                        </p:tgtEl>
                                      </p:cBhvr>
                                    </p:animEffect>
                                  </p:childTnLst>
                                </p:cTn>
                              </p:par>
                              <p:par>
                                <p:cTn id="81" presetID="6" presetClass="entr" presetSubtype="16" fill="hold" grpId="1" nodeType="withEffect">
                                  <p:stCondLst>
                                    <p:cond delay="0"/>
                                  </p:stCondLst>
                                  <p:childTnLst>
                                    <p:set>
                                      <p:cBhvr>
                                        <p:cTn id="82" dur="1" fill="hold">
                                          <p:stCondLst>
                                            <p:cond delay="0"/>
                                          </p:stCondLst>
                                        </p:cTn>
                                        <p:tgtEl>
                                          <p:spTgt spid="16"/>
                                        </p:tgtEl>
                                        <p:attrNameLst>
                                          <p:attrName>style.visibility</p:attrName>
                                        </p:attrNameLst>
                                      </p:cBhvr>
                                      <p:to>
                                        <p:strVal val="visible"/>
                                      </p:to>
                                    </p:set>
                                    <p:animEffect transition="in" filter="circle(in)">
                                      <p:cBhvr>
                                        <p:cTn id="83" dur="2000"/>
                                        <p:tgtEl>
                                          <p:spTgt spid="16"/>
                                        </p:tgtEl>
                                      </p:cBhvr>
                                    </p:animEffect>
                                  </p:childTnLst>
                                </p:cTn>
                              </p:par>
                              <p:par>
                                <p:cTn id="84" presetID="6" presetClass="entr" presetSubtype="16" fill="hold" grpId="1" nodeType="withEffect">
                                  <p:stCondLst>
                                    <p:cond delay="0"/>
                                  </p:stCondLst>
                                  <p:childTnLst>
                                    <p:set>
                                      <p:cBhvr>
                                        <p:cTn id="85" dur="1" fill="hold">
                                          <p:stCondLst>
                                            <p:cond delay="0"/>
                                          </p:stCondLst>
                                        </p:cTn>
                                        <p:tgtEl>
                                          <p:spTgt spid="7"/>
                                        </p:tgtEl>
                                        <p:attrNameLst>
                                          <p:attrName>style.visibility</p:attrName>
                                        </p:attrNameLst>
                                      </p:cBhvr>
                                      <p:to>
                                        <p:strVal val="visible"/>
                                      </p:to>
                                    </p:set>
                                    <p:animEffect transition="in" filter="circle(in)">
                                      <p:cBhvr>
                                        <p:cTn id="86" dur="2000"/>
                                        <p:tgtEl>
                                          <p:spTgt spid="7"/>
                                        </p:tgtEl>
                                      </p:cBhvr>
                                    </p:animEffect>
                                  </p:childTnLst>
                                </p:cTn>
                              </p:par>
                              <p:par>
                                <p:cTn id="87" presetID="6" presetClass="entr" presetSubtype="16" fill="hold" grpId="1" nodeType="withEffect">
                                  <p:stCondLst>
                                    <p:cond delay="0"/>
                                  </p:stCondLst>
                                  <p:childTnLst>
                                    <p:set>
                                      <p:cBhvr>
                                        <p:cTn id="88" dur="1" fill="hold">
                                          <p:stCondLst>
                                            <p:cond delay="0"/>
                                          </p:stCondLst>
                                        </p:cTn>
                                        <p:tgtEl>
                                          <p:spTgt spid="10"/>
                                        </p:tgtEl>
                                        <p:attrNameLst>
                                          <p:attrName>style.visibility</p:attrName>
                                        </p:attrNameLst>
                                      </p:cBhvr>
                                      <p:to>
                                        <p:strVal val="visible"/>
                                      </p:to>
                                    </p:set>
                                    <p:animEffect transition="in" filter="circle(in)">
                                      <p:cBhvr>
                                        <p:cTn id="89" dur="2000"/>
                                        <p:tgtEl>
                                          <p:spTgt spid="10"/>
                                        </p:tgtEl>
                                      </p:cBhvr>
                                    </p:animEffect>
                                  </p:childTnLst>
                                </p:cTn>
                              </p:par>
                              <p:par>
                                <p:cTn id="90" presetID="6" presetClass="entr" presetSubtype="16" fill="hold" grpId="0" nodeType="withEffect">
                                  <p:stCondLst>
                                    <p:cond delay="0"/>
                                  </p:stCondLst>
                                  <p:childTnLst>
                                    <p:set>
                                      <p:cBhvr>
                                        <p:cTn id="91" dur="1" fill="hold">
                                          <p:stCondLst>
                                            <p:cond delay="0"/>
                                          </p:stCondLst>
                                        </p:cTn>
                                        <p:tgtEl>
                                          <p:spTgt spid="17"/>
                                        </p:tgtEl>
                                        <p:attrNameLst>
                                          <p:attrName>style.visibility</p:attrName>
                                        </p:attrNameLst>
                                      </p:cBhvr>
                                      <p:to>
                                        <p:strVal val="visible"/>
                                      </p:to>
                                    </p:set>
                                    <p:animEffect transition="in" filter="circle(in)">
                                      <p:cBhvr>
                                        <p:cTn id="92" dur="2000"/>
                                        <p:tgtEl>
                                          <p:spTgt spid="17"/>
                                        </p:tgtEl>
                                      </p:cBhvr>
                                    </p:animEffect>
                                  </p:childTnLst>
                                </p:cTn>
                              </p:par>
                              <p:par>
                                <p:cTn id="93" presetID="6" presetClass="entr" presetSubtype="16" fill="hold" grpId="1" nodeType="withEffect">
                                  <p:stCondLst>
                                    <p:cond delay="0"/>
                                  </p:stCondLst>
                                  <p:childTnLst>
                                    <p:set>
                                      <p:cBhvr>
                                        <p:cTn id="94" dur="1" fill="hold">
                                          <p:stCondLst>
                                            <p:cond delay="0"/>
                                          </p:stCondLst>
                                        </p:cTn>
                                        <p:tgtEl>
                                          <p:spTgt spid="11"/>
                                        </p:tgtEl>
                                        <p:attrNameLst>
                                          <p:attrName>style.visibility</p:attrName>
                                        </p:attrNameLst>
                                      </p:cBhvr>
                                      <p:to>
                                        <p:strVal val="visible"/>
                                      </p:to>
                                    </p:set>
                                    <p:animEffect transition="in" filter="circle(in)">
                                      <p:cBhvr>
                                        <p:cTn id="95" dur="2000"/>
                                        <p:tgtEl>
                                          <p:spTgt spid="11"/>
                                        </p:tgtEl>
                                      </p:cBhvr>
                                    </p:animEffect>
                                  </p:childTnLst>
                                </p:cTn>
                              </p:par>
                              <p:par>
                                <p:cTn id="96" presetID="6" presetClass="entr" presetSubtype="16" fill="hold" grpId="1" nodeType="withEffect" nodePh="1">
                                  <p:stCondLst>
                                    <p:cond delay="0"/>
                                  </p:stCondLst>
                                  <p:endCondLst>
                                    <p:cond evt="begin" delay="0">
                                      <p:tn val="96"/>
                                    </p:cond>
                                  </p:endCondLst>
                                  <p:childTnLst>
                                    <p:set>
                                      <p:cBhvr>
                                        <p:cTn id="97" dur="1" fill="hold">
                                          <p:stCondLst>
                                            <p:cond delay="0"/>
                                          </p:stCondLst>
                                        </p:cTn>
                                        <p:tgtEl>
                                          <p:spTgt spid="13"/>
                                        </p:tgtEl>
                                        <p:attrNameLst>
                                          <p:attrName>style.visibility</p:attrName>
                                        </p:attrNameLst>
                                      </p:cBhvr>
                                      <p:to>
                                        <p:strVal val="visible"/>
                                      </p:to>
                                    </p:set>
                                    <p:animEffect transition="in" filter="circle(in)">
                                      <p:cBhvr>
                                        <p:cTn id="98" dur="2000"/>
                                        <p:tgtEl>
                                          <p:spTgt spid="13"/>
                                        </p:tgtEl>
                                      </p:cBhvr>
                                    </p:animEffect>
                                  </p:childTnLst>
                                </p:cTn>
                              </p:par>
                              <p:par>
                                <p:cTn id="99" presetID="6" presetClass="entr" presetSubtype="16" fill="hold" grpId="0" nodeType="withEffect">
                                  <p:stCondLst>
                                    <p:cond delay="0"/>
                                  </p:stCondLst>
                                  <p:childTnLst>
                                    <p:set>
                                      <p:cBhvr>
                                        <p:cTn id="100" dur="1" fill="hold">
                                          <p:stCondLst>
                                            <p:cond delay="0"/>
                                          </p:stCondLst>
                                        </p:cTn>
                                        <p:tgtEl>
                                          <p:spTgt spid="18"/>
                                        </p:tgtEl>
                                        <p:attrNameLst>
                                          <p:attrName>style.visibility</p:attrName>
                                        </p:attrNameLst>
                                      </p:cBhvr>
                                      <p:to>
                                        <p:strVal val="visible"/>
                                      </p:to>
                                    </p:set>
                                    <p:animEffect transition="in" filter="circle(in)">
                                      <p:cBhvr>
                                        <p:cTn id="101" dur="2000"/>
                                        <p:tgtEl>
                                          <p:spTgt spid="18"/>
                                        </p:tgtEl>
                                      </p:cBhvr>
                                    </p:animEffect>
                                  </p:childTnLst>
                                </p:cTn>
                              </p:par>
                              <p:par>
                                <p:cTn id="102" presetID="6" presetClass="entr" presetSubtype="16" fill="hold" grpId="1" nodeType="withEffect">
                                  <p:stCondLst>
                                    <p:cond delay="0"/>
                                  </p:stCondLst>
                                  <p:childTnLst>
                                    <p:set>
                                      <p:cBhvr>
                                        <p:cTn id="103" dur="1" fill="hold">
                                          <p:stCondLst>
                                            <p:cond delay="0"/>
                                          </p:stCondLst>
                                        </p:cTn>
                                        <p:tgtEl>
                                          <p:spTgt spid="19"/>
                                        </p:tgtEl>
                                        <p:attrNameLst>
                                          <p:attrName>style.visibility</p:attrName>
                                        </p:attrNameLst>
                                      </p:cBhvr>
                                      <p:to>
                                        <p:strVal val="visible"/>
                                      </p:to>
                                    </p:set>
                                    <p:animEffect transition="in" filter="circle(in)">
                                      <p:cBhvr>
                                        <p:cTn id="104"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autoUpdateAnimBg="0" uiExpand="1" build="p"/>
      <p:bldP spid="2" grpId="0" bldLvl="0" animBg="1"/>
      <p:bldP spid="2" grpId="1" bldLvl="0" animBg="1"/>
      <p:bldP spid="7" grpId="0" bldLvl="0" animBg="1"/>
      <p:bldP spid="7" grpId="1" bldLvl="0" animBg="1"/>
      <p:bldP spid="8" grpId="0" autoUpdateAnimBg="0"/>
      <p:bldP spid="8" grpId="1"/>
      <p:bldP spid="9" grpId="0" autoUpdateAnimBg="0"/>
      <p:bldP spid="9" grpId="1"/>
      <p:bldP spid="10" grpId="0" autoUpdateAnimBg="0"/>
      <p:bldP spid="10" grpId="1"/>
      <p:bldP spid="11" grpId="1"/>
      <p:bldP spid="13" grpId="0" autoUpdateAnimBg="0"/>
      <p:bldP spid="13" grpId="1"/>
      <p:bldP spid="15" grpId="0" bldLvl="0" animBg="1"/>
      <p:bldP spid="16" grpId="0" autoUpdateAnimBg="0"/>
      <p:bldP spid="16" grpId="1"/>
      <p:bldP spid="17" grpId="0" bldLvl="0" animBg="1"/>
      <p:bldP spid="18" grpId="0" bldLvl="0" animBg="1"/>
      <p:bldP spid="19" grpId="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ChangeArrowheads="1"/>
          </p:cNvSpPr>
          <p:nvPr/>
        </p:nvSpPr>
        <p:spPr bwMode="auto">
          <a:xfrm>
            <a:off x="1857374" y="825034"/>
            <a:ext cx="8443913" cy="3222625"/>
          </a:xfrm>
          <a:prstGeom prst="rect">
            <a:avLst/>
          </a:prstGeom>
          <a:noFill/>
          <a:ln>
            <a:noFill/>
          </a:ln>
          <a:effectLst/>
        </p:spPr>
        <p:txBody>
          <a:bodyPr/>
          <a:lstStyle>
            <a:lvl1pPr marL="342900" indent="-342900">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ea typeface="宋体" panose="02010600030101010101" pitchFamily="2" charset="-122"/>
              </a:defRPr>
            </a:lvl1pPr>
            <a:lvl2pPr marL="669925" indent="-325755">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ea typeface="宋体" panose="02010600030101010101" pitchFamily="2" charset="-122"/>
              </a:defRPr>
            </a:lvl2pPr>
            <a:lvl3pPr marL="1022350" indent="-351155">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ea typeface="宋体" panose="02010600030101010101" pitchFamily="2" charset="-122"/>
              </a:defRPr>
            </a:lvl3pPr>
            <a:lvl4pPr marL="1339850" indent="-31623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ea typeface="宋体" panose="02010600030101010101" pitchFamily="2" charset="-122"/>
              </a:defRPr>
            </a:lvl4pPr>
            <a:lvl5pPr marL="1681480" indent="-339725">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5pPr>
            <a:lvl6pPr marL="2138680" indent="-339725" fontAlgn="base">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6pPr>
            <a:lvl7pPr marL="2595880" indent="-339725" fontAlgn="base">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7pPr>
            <a:lvl8pPr marL="3053080" indent="-339725" fontAlgn="base">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8pPr>
            <a:lvl9pPr marL="3510280" indent="-339725" fontAlgn="base">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9pPr>
          </a:lstStyle>
          <a:p>
            <a:pPr>
              <a:buFont typeface="Wingdings" panose="05000000000000000000" pitchFamily="2" charset="2"/>
              <a:buNone/>
              <a:defRPr/>
            </a:pPr>
            <a:r>
              <a:rPr lang="en-US" altLang="zh-CN" sz="2800" b="1" dirty="0">
                <a:latin typeface="华文仿宋" panose="02010600040101010101" pitchFamily="2" charset="-122"/>
                <a:ea typeface="华文仿宋" panose="02010600040101010101" pitchFamily="2" charset="-122"/>
              </a:rPr>
              <a:t>2</a:t>
            </a:r>
            <a:r>
              <a:rPr lang="zh-CN" altLang="en-US" sz="2800" b="1" dirty="0">
                <a:latin typeface="华文仿宋" panose="02010600040101010101" pitchFamily="2" charset="-122"/>
                <a:ea typeface="华文仿宋" panose="02010600040101010101" pitchFamily="2" charset="-122"/>
              </a:rPr>
              <a:t>、供给的变动：</a:t>
            </a:r>
            <a:endParaRPr lang="zh-CN" altLang="en-US" sz="2800" b="1" dirty="0">
              <a:latin typeface="华文仿宋" panose="02010600040101010101" pitchFamily="2" charset="-122"/>
              <a:ea typeface="华文仿宋" panose="02010600040101010101" pitchFamily="2" charset="-122"/>
            </a:endParaRPr>
          </a:p>
          <a:p>
            <a:pPr>
              <a:lnSpc>
                <a:spcPct val="130000"/>
              </a:lnSpc>
              <a:buFont typeface="Wingdings" panose="05000000000000000000" pitchFamily="2" charset="2"/>
              <a:buNone/>
              <a:defRPr/>
            </a:pPr>
            <a:r>
              <a:rPr lang="en-US" altLang="zh-CN" sz="2800" b="1" dirty="0">
                <a:solidFill>
                  <a:srgbClr val="CC3300"/>
                </a:solidFill>
                <a:effectLst>
                  <a:outerShdw blurRad="38100" dist="38100" dir="2700000" algn="tl">
                    <a:srgbClr val="C0C0C0"/>
                  </a:outerShdw>
                </a:effectLst>
                <a:latin typeface="华文仿宋" panose="02010600040101010101" pitchFamily="2" charset="-122"/>
                <a:ea typeface="华文仿宋" panose="02010600040101010101" pitchFamily="2" charset="-122"/>
              </a:rPr>
              <a:t>—</a:t>
            </a:r>
            <a:r>
              <a:rPr lang="en-US" altLang="zh-CN" sz="2800" b="1" dirty="0">
                <a:solidFill>
                  <a:srgbClr val="CC3300"/>
                </a:solidFill>
                <a:latin typeface="华文仿宋" panose="02010600040101010101" pitchFamily="2" charset="-122"/>
                <a:ea typeface="华文仿宋" panose="02010600040101010101" pitchFamily="2" charset="-122"/>
              </a:rPr>
              <a:t>—</a:t>
            </a:r>
            <a:r>
              <a:rPr lang="zh-CN" altLang="en-US" sz="2800" b="1" dirty="0">
                <a:solidFill>
                  <a:schemeClr val="tx1"/>
                </a:solidFill>
                <a:latin typeface="华文仿宋" panose="02010600040101010101" pitchFamily="2" charset="-122"/>
                <a:ea typeface="华文仿宋" panose="02010600040101010101" pitchFamily="2" charset="-122"/>
              </a:rPr>
              <a:t>在商品自身价格不变的条件下，由于其他影响因素变动所引起的该商品供给数量的变化。</a:t>
            </a:r>
            <a:endParaRPr lang="zh-CN" altLang="en-US" sz="2800" b="1" dirty="0">
              <a:solidFill>
                <a:schemeClr val="tx1"/>
              </a:solidFill>
              <a:latin typeface="华文仿宋" panose="02010600040101010101" pitchFamily="2" charset="-122"/>
              <a:ea typeface="华文仿宋" panose="02010600040101010101" pitchFamily="2" charset="-122"/>
            </a:endParaRPr>
          </a:p>
          <a:p>
            <a:pPr>
              <a:lnSpc>
                <a:spcPct val="130000"/>
              </a:lnSpc>
              <a:buFont typeface="Wingdings" panose="05000000000000000000" pitchFamily="2" charset="2"/>
              <a:buNone/>
              <a:defRPr/>
            </a:pPr>
            <a:r>
              <a:rPr lang="zh-CN" altLang="en-US" sz="2800" b="1" dirty="0">
                <a:latin typeface="华文仿宋" panose="02010600040101010101" pitchFamily="2" charset="-122"/>
                <a:ea typeface="华文仿宋" panose="02010600040101010101" pitchFamily="2" charset="-122"/>
              </a:rPr>
              <a:t>表现为：</a:t>
            </a:r>
            <a:r>
              <a:rPr lang="zh-CN" altLang="en-US" sz="2800" b="1" dirty="0">
                <a:solidFill>
                  <a:srgbClr val="CC3300"/>
                </a:solidFill>
                <a:latin typeface="华文仿宋" panose="02010600040101010101" pitchFamily="2" charset="-122"/>
                <a:ea typeface="华文仿宋" panose="02010600040101010101" pitchFamily="2" charset="-122"/>
              </a:rPr>
              <a:t>供给曲线的整体平移！</a:t>
            </a:r>
            <a:endParaRPr lang="zh-CN" altLang="en-US" sz="2800" b="1" dirty="0">
              <a:latin typeface="华文仿宋" panose="02010600040101010101" pitchFamily="2" charset="-122"/>
              <a:ea typeface="华文仿宋" panose="02010600040101010101" pitchFamily="2" charset="-122"/>
            </a:endParaRPr>
          </a:p>
        </p:txBody>
      </p:sp>
      <p:sp>
        <p:nvSpPr>
          <p:cNvPr id="4" name="Rectangle 2"/>
          <p:cNvSpPr>
            <a:spLocks noChangeArrowheads="1"/>
          </p:cNvSpPr>
          <p:nvPr/>
        </p:nvSpPr>
        <p:spPr bwMode="auto">
          <a:xfrm>
            <a:off x="2135188" y="3284562"/>
            <a:ext cx="4321175" cy="2881312"/>
          </a:xfrm>
          <a:prstGeom prst="rect">
            <a:avLst/>
          </a:prstGeom>
          <a:gradFill rotWithShape="1">
            <a:gsLst>
              <a:gs pos="0">
                <a:srgbClr val="FFFF99"/>
              </a:gs>
              <a:gs pos="100000">
                <a:schemeClr val="bg1"/>
              </a:gs>
            </a:gsLst>
            <a:lin ang="5400000" scaled="1"/>
          </a:gradFill>
          <a:ln w="9525">
            <a:solidFill>
              <a:srgbClr val="C00000"/>
            </a:solidFill>
            <a:miter lim="800000"/>
          </a:ln>
        </p:spPr>
        <p:txBody>
          <a:bodyPr wrap="none" anchor="ctr"/>
          <a:lstStyle/>
          <a:p>
            <a:endParaRPr lang="zh-CN" altLang="en-US"/>
          </a:p>
        </p:txBody>
      </p:sp>
      <p:grpSp>
        <p:nvGrpSpPr>
          <p:cNvPr id="5" name="Group 5"/>
          <p:cNvGrpSpPr/>
          <p:nvPr/>
        </p:nvGrpSpPr>
        <p:grpSpPr bwMode="auto">
          <a:xfrm>
            <a:off x="3000375" y="3789387"/>
            <a:ext cx="2665413" cy="2087562"/>
            <a:chOff x="0" y="0"/>
            <a:chExt cx="3600" cy="2928"/>
          </a:xfrm>
        </p:grpSpPr>
        <p:sp>
          <p:nvSpPr>
            <p:cNvPr id="6" name="Line 6"/>
            <p:cNvSpPr>
              <a:spLocks noChangeShapeType="1"/>
            </p:cNvSpPr>
            <p:nvPr/>
          </p:nvSpPr>
          <p:spPr bwMode="auto">
            <a:xfrm flipV="1">
              <a:off x="0" y="0"/>
              <a:ext cx="0" cy="2928"/>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
          <p:nvSpPr>
            <p:cNvPr id="7" name="Line 7"/>
            <p:cNvSpPr>
              <a:spLocks noChangeShapeType="1"/>
            </p:cNvSpPr>
            <p:nvPr/>
          </p:nvSpPr>
          <p:spPr bwMode="auto">
            <a:xfrm>
              <a:off x="0" y="2928"/>
              <a:ext cx="3600" cy="0"/>
            </a:xfrm>
            <a:prstGeom prst="line">
              <a:avLst/>
            </a:prstGeom>
            <a:noFill/>
            <a:ln w="38100" cap="sq">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grpSp>
      <p:sp>
        <p:nvSpPr>
          <p:cNvPr id="8" name="Line 8"/>
          <p:cNvSpPr>
            <a:spLocks noChangeShapeType="1"/>
          </p:cNvSpPr>
          <p:nvPr/>
        </p:nvSpPr>
        <p:spPr bwMode="auto">
          <a:xfrm flipH="1">
            <a:off x="3576640" y="3717035"/>
            <a:ext cx="1800220" cy="1544753"/>
          </a:xfrm>
          <a:prstGeom prst="line">
            <a:avLst/>
          </a:prstGeom>
          <a:noFill/>
          <a:ln w="31750" cap="sq">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9" name="Rectangle 9"/>
          <p:cNvSpPr>
            <a:spLocks noChangeArrowheads="1"/>
          </p:cNvSpPr>
          <p:nvPr/>
        </p:nvSpPr>
        <p:spPr bwMode="auto">
          <a:xfrm>
            <a:off x="2566988" y="3543324"/>
            <a:ext cx="68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latin typeface="Arial" panose="020B0604020202020204" pitchFamily="34" charset="0"/>
              </a:rPr>
              <a:t>P</a:t>
            </a:r>
            <a:endParaRPr lang="en-US" altLang="zh-CN" sz="2800">
              <a:latin typeface="Arial" panose="020B0604020202020204" pitchFamily="34" charset="0"/>
            </a:endParaRPr>
          </a:p>
        </p:txBody>
      </p:sp>
      <p:sp>
        <p:nvSpPr>
          <p:cNvPr id="10" name="Rectangle 10"/>
          <p:cNvSpPr>
            <a:spLocks noChangeArrowheads="1"/>
          </p:cNvSpPr>
          <p:nvPr/>
        </p:nvSpPr>
        <p:spPr bwMode="auto">
          <a:xfrm>
            <a:off x="2566988" y="5524524"/>
            <a:ext cx="68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a:latin typeface="Arial" panose="020B0604020202020204" pitchFamily="34" charset="0"/>
              </a:rPr>
              <a:t>0</a:t>
            </a:r>
            <a:endParaRPr lang="en-US" altLang="zh-CN" sz="2800">
              <a:latin typeface="Arial" panose="020B0604020202020204" pitchFamily="34" charset="0"/>
            </a:endParaRPr>
          </a:p>
        </p:txBody>
      </p:sp>
      <p:sp>
        <p:nvSpPr>
          <p:cNvPr id="11" name="Rectangle 11"/>
          <p:cNvSpPr>
            <a:spLocks noChangeArrowheads="1"/>
          </p:cNvSpPr>
          <p:nvPr/>
        </p:nvSpPr>
        <p:spPr bwMode="auto">
          <a:xfrm>
            <a:off x="5392738" y="3399658"/>
            <a:ext cx="79216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dirty="0">
                <a:latin typeface="Arial" panose="020B0604020202020204" pitchFamily="34" charset="0"/>
              </a:rPr>
              <a:t>S</a:t>
            </a:r>
            <a:r>
              <a:rPr lang="en-US" altLang="zh-CN" sz="2800" baseline="-25000" dirty="0">
                <a:latin typeface="Arial" panose="020B0604020202020204" pitchFamily="34" charset="0"/>
              </a:rPr>
              <a:t>1</a:t>
            </a:r>
            <a:endParaRPr lang="en-US" altLang="zh-CN" sz="2800" baseline="-25000" dirty="0">
              <a:latin typeface="Arial" panose="020B0604020202020204" pitchFamily="34" charset="0"/>
            </a:endParaRPr>
          </a:p>
        </p:txBody>
      </p:sp>
      <p:sp>
        <p:nvSpPr>
          <p:cNvPr id="12" name="Rectangle 12"/>
          <p:cNvSpPr>
            <a:spLocks noChangeArrowheads="1"/>
          </p:cNvSpPr>
          <p:nvPr/>
        </p:nvSpPr>
        <p:spPr bwMode="auto">
          <a:xfrm>
            <a:off x="5626100" y="5703912"/>
            <a:ext cx="68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b="1"/>
              <a:t>Q</a:t>
            </a:r>
            <a:r>
              <a:rPr lang="en-US" altLang="zh-CN" sz="2800" b="1" baseline="-25000"/>
              <a:t>S</a:t>
            </a:r>
            <a:endParaRPr lang="en-US" altLang="zh-CN" sz="2800" b="1" baseline="-25000"/>
          </a:p>
        </p:txBody>
      </p:sp>
      <p:sp>
        <p:nvSpPr>
          <p:cNvPr id="13" name="Line 13"/>
          <p:cNvSpPr>
            <a:spLocks noChangeShapeType="1"/>
          </p:cNvSpPr>
          <p:nvPr/>
        </p:nvSpPr>
        <p:spPr bwMode="auto">
          <a:xfrm rot="18900000">
            <a:off x="5080627" y="4041545"/>
            <a:ext cx="317500" cy="314325"/>
          </a:xfrm>
          <a:prstGeom prst="line">
            <a:avLst/>
          </a:prstGeom>
          <a:noFill/>
          <a:ln w="28575" cap="sq">
            <a:solidFill>
              <a:schemeClr val="tx1"/>
            </a:solidFill>
            <a:round/>
            <a:tailEnd type="triangle" w="sm" len="sm"/>
          </a:ln>
          <a:extLst>
            <a:ext uri="{909E8E84-426E-40DD-AFC4-6F175D3DCCD1}">
              <a14:hiddenFill xmlns:a14="http://schemas.microsoft.com/office/drawing/2010/main">
                <a:noFill/>
              </a14:hiddenFill>
            </a:ext>
          </a:extLst>
        </p:spPr>
        <p:txBody>
          <a:bodyPr wrap="none"/>
          <a:lstStyle/>
          <a:p>
            <a:endParaRPr lang="zh-CN" altLang="en-US"/>
          </a:p>
        </p:txBody>
      </p:sp>
      <p:sp>
        <p:nvSpPr>
          <p:cNvPr id="14" name="Line 14"/>
          <p:cNvSpPr>
            <a:spLocks noChangeShapeType="1"/>
          </p:cNvSpPr>
          <p:nvPr/>
        </p:nvSpPr>
        <p:spPr bwMode="auto">
          <a:xfrm flipH="1">
            <a:off x="4270374" y="4149080"/>
            <a:ext cx="1355725" cy="1223031"/>
          </a:xfrm>
          <a:prstGeom prst="line">
            <a:avLst/>
          </a:prstGeom>
          <a:noFill/>
          <a:ln w="31750" cap="sq">
            <a:solidFill>
              <a:srgbClr val="FF0000"/>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15" name="Rectangle 15"/>
          <p:cNvSpPr>
            <a:spLocks noChangeArrowheads="1"/>
          </p:cNvSpPr>
          <p:nvPr/>
        </p:nvSpPr>
        <p:spPr bwMode="auto">
          <a:xfrm>
            <a:off x="5683250" y="3975124"/>
            <a:ext cx="79216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dirty="0">
                <a:solidFill>
                  <a:srgbClr val="FF5050"/>
                </a:solidFill>
                <a:latin typeface="Arial" panose="020B0604020202020204" pitchFamily="34" charset="0"/>
              </a:rPr>
              <a:t>S</a:t>
            </a:r>
            <a:r>
              <a:rPr lang="en-US" altLang="zh-CN" sz="2800" baseline="-25000" dirty="0">
                <a:solidFill>
                  <a:srgbClr val="FF5050"/>
                </a:solidFill>
                <a:latin typeface="Arial" panose="020B0604020202020204" pitchFamily="34" charset="0"/>
              </a:rPr>
              <a:t>2</a:t>
            </a:r>
            <a:endParaRPr lang="en-US" altLang="zh-CN" sz="2800" baseline="-25000" dirty="0">
              <a:solidFill>
                <a:srgbClr val="FF5050"/>
              </a:solidFill>
              <a:latin typeface="Arial" panose="020B0604020202020204" pitchFamily="34" charset="0"/>
            </a:endParaRPr>
          </a:p>
        </p:txBody>
      </p:sp>
      <p:sp>
        <p:nvSpPr>
          <p:cNvPr id="16" name="Line 16"/>
          <p:cNvSpPr>
            <a:spLocks noChangeShapeType="1"/>
          </p:cNvSpPr>
          <p:nvPr/>
        </p:nvSpPr>
        <p:spPr bwMode="auto">
          <a:xfrm flipH="1">
            <a:off x="4333081" y="4156438"/>
            <a:ext cx="457200" cy="0"/>
          </a:xfrm>
          <a:prstGeom prst="line">
            <a:avLst/>
          </a:prstGeom>
          <a:noFill/>
          <a:ln w="28575" cap="sq">
            <a:solidFill>
              <a:schemeClr val="tx1"/>
            </a:solidFill>
            <a:round/>
            <a:tailEnd type="triangle" w="sm" len="sm"/>
          </a:ln>
          <a:extLst>
            <a:ext uri="{909E8E84-426E-40DD-AFC4-6F175D3DCCD1}">
              <a14:hiddenFill xmlns:a14="http://schemas.microsoft.com/office/drawing/2010/main">
                <a:noFill/>
              </a14:hiddenFill>
            </a:ext>
          </a:extLst>
        </p:spPr>
        <p:txBody>
          <a:bodyPr wrap="none"/>
          <a:lstStyle/>
          <a:p>
            <a:endParaRPr lang="zh-CN" altLang="en-US"/>
          </a:p>
        </p:txBody>
      </p:sp>
      <p:sp>
        <p:nvSpPr>
          <p:cNvPr id="17" name="Line 17"/>
          <p:cNvSpPr>
            <a:spLocks noChangeShapeType="1"/>
          </p:cNvSpPr>
          <p:nvPr/>
        </p:nvSpPr>
        <p:spPr bwMode="auto">
          <a:xfrm flipH="1">
            <a:off x="3456424" y="3487403"/>
            <a:ext cx="1439307" cy="1254035"/>
          </a:xfrm>
          <a:prstGeom prst="line">
            <a:avLst/>
          </a:prstGeom>
          <a:noFill/>
          <a:ln w="31750" cap="sq">
            <a:solidFill>
              <a:srgbClr val="339966"/>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18" name="Rectangle 18"/>
          <p:cNvSpPr>
            <a:spLocks noChangeArrowheads="1"/>
          </p:cNvSpPr>
          <p:nvPr/>
        </p:nvSpPr>
        <p:spPr bwMode="auto">
          <a:xfrm>
            <a:off x="4774407" y="3161411"/>
            <a:ext cx="79216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en-US" altLang="zh-CN" sz="2800" dirty="0">
                <a:solidFill>
                  <a:schemeClr val="tx2"/>
                </a:solidFill>
                <a:latin typeface="Arial" panose="020B0604020202020204" pitchFamily="34" charset="0"/>
              </a:rPr>
              <a:t>S</a:t>
            </a:r>
            <a:r>
              <a:rPr lang="en-US" altLang="zh-CN" sz="2800" baseline="-25000" dirty="0">
                <a:solidFill>
                  <a:schemeClr val="tx2"/>
                </a:solidFill>
                <a:latin typeface="Arial" panose="020B0604020202020204" pitchFamily="34" charset="0"/>
              </a:rPr>
              <a:t>3</a:t>
            </a:r>
            <a:endParaRPr lang="en-US" altLang="zh-CN" sz="2800" baseline="-25000" dirty="0">
              <a:solidFill>
                <a:schemeClr val="tx2"/>
              </a:solidFill>
              <a:latin typeface="Arial" panose="020B0604020202020204" pitchFamily="34" charset="0"/>
            </a:endParaRPr>
          </a:p>
        </p:txBody>
      </p:sp>
      <p:sp>
        <p:nvSpPr>
          <p:cNvPr id="19" name="Rectangle 19"/>
          <p:cNvSpPr>
            <a:spLocks noChangeArrowheads="1"/>
          </p:cNvSpPr>
          <p:nvPr/>
        </p:nvSpPr>
        <p:spPr bwMode="auto">
          <a:xfrm>
            <a:off x="6518275" y="3362349"/>
            <a:ext cx="4114800" cy="533400"/>
          </a:xfrm>
          <a:prstGeom prst="rect">
            <a:avLst/>
          </a:prstGeom>
          <a:gradFill rotWithShape="1">
            <a:gsLst>
              <a:gs pos="0">
                <a:srgbClr val="FFFF99"/>
              </a:gs>
              <a:gs pos="100000">
                <a:schemeClr val="bg1"/>
              </a:gs>
            </a:gsLst>
            <a:lin ang="5400000" scaled="1"/>
          </a:gradFill>
          <a:ln w="9525">
            <a:solidFill>
              <a:schemeClr val="accent2"/>
            </a:solidFill>
            <a:miter lim="800000"/>
          </a:ln>
        </p:spPr>
        <p:txBody>
          <a:bodyPr/>
          <a:lstStyle/>
          <a:p>
            <a:pPr marL="342900" indent="-342900">
              <a:spcBef>
                <a:spcPct val="20000"/>
              </a:spcBef>
              <a:buSzPct val="85000"/>
            </a:pPr>
            <a:r>
              <a:rPr lang="zh-CN" altLang="en-US" sz="2800" b="1" dirty="0">
                <a:latin typeface="Arial" panose="020B0604020202020204" pitchFamily="34" charset="0"/>
                <a:ea typeface="华文仿宋" panose="02010600040101010101" pitchFamily="2" charset="-122"/>
              </a:rPr>
              <a:t>供给增加，曲线向右平移</a:t>
            </a:r>
            <a:endParaRPr lang="zh-CN" altLang="en-US" sz="2800" b="1" dirty="0">
              <a:latin typeface="Arial" panose="020B0604020202020204" pitchFamily="34" charset="0"/>
              <a:ea typeface="华文仿宋" panose="02010600040101010101" pitchFamily="2" charset="-122"/>
            </a:endParaRPr>
          </a:p>
        </p:txBody>
      </p:sp>
      <p:sp>
        <p:nvSpPr>
          <p:cNvPr id="20" name="Rectangle 20"/>
          <p:cNvSpPr>
            <a:spLocks noChangeArrowheads="1"/>
          </p:cNvSpPr>
          <p:nvPr/>
        </p:nvSpPr>
        <p:spPr bwMode="auto">
          <a:xfrm>
            <a:off x="6518275" y="4048149"/>
            <a:ext cx="4114800" cy="533400"/>
          </a:xfrm>
          <a:prstGeom prst="rect">
            <a:avLst/>
          </a:prstGeom>
          <a:gradFill rotWithShape="1">
            <a:gsLst>
              <a:gs pos="0">
                <a:srgbClr val="FFFF99"/>
              </a:gs>
              <a:gs pos="100000">
                <a:schemeClr val="bg1"/>
              </a:gs>
            </a:gsLst>
            <a:lin ang="5400000" scaled="1"/>
          </a:gradFill>
          <a:ln w="9525">
            <a:solidFill>
              <a:schemeClr val="tx2"/>
            </a:solidFill>
            <a:miter lim="800000"/>
          </a:ln>
        </p:spPr>
        <p:txBody>
          <a:bodyPr/>
          <a:lstStyle/>
          <a:p>
            <a:pPr marL="342900" indent="-342900">
              <a:spcBef>
                <a:spcPct val="20000"/>
              </a:spcBef>
              <a:buSzPct val="85000"/>
            </a:pPr>
            <a:r>
              <a:rPr lang="zh-CN" altLang="en-US" sz="2800" b="1" dirty="0">
                <a:latin typeface="Arial" panose="020B0604020202020204" pitchFamily="34" charset="0"/>
                <a:ea typeface="华文仿宋" panose="02010600040101010101" pitchFamily="2" charset="-122"/>
              </a:rPr>
              <a:t>供给减少，曲线向左平移</a:t>
            </a:r>
            <a:endParaRPr lang="zh-CN" altLang="en-US" sz="2800" b="1" dirty="0">
              <a:latin typeface="Arial" panose="020B0604020202020204" pitchFamily="34" charset="0"/>
              <a:ea typeface="华文仿宋" panose="02010600040101010101" pitchFamily="2" charset="-122"/>
            </a:endParaRPr>
          </a:p>
        </p:txBody>
      </p:sp>
      <p:sp>
        <p:nvSpPr>
          <p:cNvPr id="21" name="Rectangle 21"/>
          <p:cNvSpPr>
            <a:spLocks noChangeArrowheads="1"/>
          </p:cNvSpPr>
          <p:nvPr/>
        </p:nvSpPr>
        <p:spPr bwMode="auto">
          <a:xfrm>
            <a:off x="6959600" y="4940324"/>
            <a:ext cx="3384550" cy="125412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5000"/>
            </a:pPr>
            <a:r>
              <a:rPr lang="zh-CN" altLang="en-US" sz="2800" b="1" dirty="0">
                <a:solidFill>
                  <a:srgbClr val="FF5050"/>
                </a:solidFill>
                <a:latin typeface="Arial" panose="020B0604020202020204" pitchFamily="34" charset="0"/>
                <a:ea typeface="华文仿宋" panose="02010600040101010101" pitchFamily="2" charset="-122"/>
              </a:rPr>
              <a:t>表现为：供给曲线的整体移动！</a:t>
            </a:r>
            <a:endParaRPr lang="zh-CN" altLang="en-US" sz="2800" b="1" dirty="0">
              <a:solidFill>
                <a:srgbClr val="FF5050"/>
              </a:solidFill>
              <a:latin typeface="Arial" panose="020B0604020202020204" pitchFamily="34" charset="0"/>
              <a:ea typeface="华文仿宋" panose="02010600040101010101" pitchFamily="2" charset="-122"/>
            </a:endParaRPr>
          </a:p>
        </p:txBody>
      </p:sp>
      <p:cxnSp>
        <p:nvCxnSpPr>
          <p:cNvPr id="2" name="直接连接符 1"/>
          <p:cNvCxnSpPr/>
          <p:nvPr/>
        </p:nvCxnSpPr>
        <p:spPr>
          <a:xfrm>
            <a:off x="2995295" y="4555490"/>
            <a:ext cx="2543175" cy="0"/>
          </a:xfrm>
          <a:prstGeom prst="line">
            <a:avLst/>
          </a:prstGeom>
          <a:ln w="28575" cmpd="sng">
            <a:solidFill>
              <a:srgbClr val="C00000"/>
            </a:solidFill>
            <a:prstDash val="sysDash"/>
          </a:ln>
        </p:spPr>
        <p:style>
          <a:lnRef idx="2">
            <a:schemeClr val="accent1"/>
          </a:lnRef>
          <a:fillRef idx="0">
            <a:srgbClr val="FFFFFF"/>
          </a:fillRef>
          <a:effectRef idx="0">
            <a:srgbClr val="FFFFFF"/>
          </a:effectRef>
          <a:fontRef idx="minor">
            <a:schemeClr val="tx1"/>
          </a:fontRef>
        </p:style>
      </p:cxnSp>
      <p:cxnSp>
        <p:nvCxnSpPr>
          <p:cNvPr id="3" name="直接连接符 2"/>
          <p:cNvCxnSpPr/>
          <p:nvPr/>
        </p:nvCxnSpPr>
        <p:spPr>
          <a:xfrm>
            <a:off x="3655060" y="4553585"/>
            <a:ext cx="0" cy="1134745"/>
          </a:xfrm>
          <a:prstGeom prst="line">
            <a:avLst/>
          </a:prstGeom>
          <a:ln w="28575" cmpd="sng">
            <a:solidFill>
              <a:srgbClr val="C00000"/>
            </a:solidFill>
            <a:prstDash val="sysDash"/>
          </a:ln>
        </p:spPr>
        <p:style>
          <a:lnRef idx="2">
            <a:schemeClr val="accent1"/>
          </a:lnRef>
          <a:fillRef idx="0">
            <a:srgbClr val="FFFFFF"/>
          </a:fillRef>
          <a:effectRef idx="0">
            <a:srgbClr val="FFFFFF"/>
          </a:effectRef>
          <a:fontRef idx="minor">
            <a:schemeClr val="tx1"/>
          </a:fontRef>
        </p:style>
      </p:cxnSp>
      <p:cxnSp>
        <p:nvCxnSpPr>
          <p:cNvPr id="22" name="直接连接符 21"/>
          <p:cNvCxnSpPr/>
          <p:nvPr/>
        </p:nvCxnSpPr>
        <p:spPr>
          <a:xfrm>
            <a:off x="4397375" y="4537710"/>
            <a:ext cx="0" cy="1043940"/>
          </a:xfrm>
          <a:prstGeom prst="line">
            <a:avLst/>
          </a:prstGeom>
          <a:ln w="28575" cmpd="sng">
            <a:solidFill>
              <a:srgbClr val="C00000"/>
            </a:solidFill>
            <a:prstDash val="sysDash"/>
          </a:ln>
        </p:spPr>
        <p:style>
          <a:lnRef idx="2">
            <a:schemeClr val="accent1"/>
          </a:lnRef>
          <a:fillRef idx="0">
            <a:srgbClr val="FFFFFF"/>
          </a:fillRef>
          <a:effectRef idx="0">
            <a:srgbClr val="FFFFFF"/>
          </a:effectRef>
          <a:fontRef idx="minor">
            <a:schemeClr val="tx1"/>
          </a:fontRef>
        </p:style>
      </p:cxnSp>
      <p:cxnSp>
        <p:nvCxnSpPr>
          <p:cNvPr id="23" name="直接连接符 22"/>
          <p:cNvCxnSpPr/>
          <p:nvPr/>
        </p:nvCxnSpPr>
        <p:spPr>
          <a:xfrm flipH="1">
            <a:off x="5160010" y="4541520"/>
            <a:ext cx="34925" cy="1119505"/>
          </a:xfrm>
          <a:prstGeom prst="line">
            <a:avLst/>
          </a:prstGeom>
          <a:ln w="28575" cmpd="sng">
            <a:solidFill>
              <a:srgbClr val="C00000"/>
            </a:solidFill>
            <a:prstDash val="sysDash"/>
          </a:ln>
        </p:spPr>
        <p:style>
          <a:lnRef idx="2">
            <a:schemeClr val="accent1"/>
          </a:lnRef>
          <a:fillRef idx="0">
            <a:srgbClr val="FFFFFF"/>
          </a:fillRef>
          <a:effectRef idx="0">
            <a:srgbClr val="FFFFFF"/>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40963">
                                            <p:txEl>
                                              <p:pRg st="4294967295" end="4294967295"/>
                                            </p:txEl>
                                          </p:spTgt>
                                        </p:tgtEl>
                                        <p:attrNameLst>
                                          <p:attrName>style.visibility</p:attrName>
                                        </p:attrNameLst>
                                      </p:cBhvr>
                                      <p:to>
                                        <p:strVal val="visible"/>
                                      </p:to>
                                    </p:set>
                                    <p:anim calcmode="lin" valueType="num">
                                      <p:cBhvr additive="base">
                                        <p:cTn id="7" dur="500" fill="hold"/>
                                        <p:tgtEl>
                                          <p:spTgt spid="40963">
                                            <p:txEl>
                                              <p:pRg st="4294967295" end="429496729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0963">
                                            <p:txEl>
                                              <p:pRg st="4294967295" end="429496729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40963">
                                            <p:txEl>
                                              <p:pRg st="4294967295" end="4294967295"/>
                                            </p:txEl>
                                          </p:spTgt>
                                        </p:tgtEl>
                                        <p:attrNameLst>
                                          <p:attrName>style.visibility</p:attrName>
                                        </p:attrNameLst>
                                      </p:cBhvr>
                                      <p:to>
                                        <p:strVal val="visible"/>
                                      </p:to>
                                    </p:set>
                                    <p:anim calcmode="lin" valueType="num">
                                      <p:cBhvr additive="base">
                                        <p:cTn id="13" dur="500" fill="hold"/>
                                        <p:tgtEl>
                                          <p:spTgt spid="40963">
                                            <p:txEl>
                                              <p:pRg st="4294967295" end="4294967295"/>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0963">
                                            <p:txEl>
                                              <p:pRg st="4294967295" end="429496729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40963">
                                            <p:txEl>
                                              <p:pRg st="0" end="0"/>
                                            </p:txEl>
                                          </p:spTgt>
                                        </p:tgtEl>
                                        <p:attrNameLst>
                                          <p:attrName>style.visibility</p:attrName>
                                        </p:attrNameLst>
                                      </p:cBhvr>
                                      <p:to>
                                        <p:strVal val="visible"/>
                                      </p:to>
                                    </p:set>
                                    <p:anim calcmode="lin" valueType="num">
                                      <p:cBhvr additive="base">
                                        <p:cTn id="19" dur="500" fill="hold"/>
                                        <p:tgtEl>
                                          <p:spTgt spid="40963">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09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40963">
                                            <p:txEl>
                                              <p:pRg st="1" end="1"/>
                                            </p:txEl>
                                          </p:spTgt>
                                        </p:tgtEl>
                                        <p:attrNameLst>
                                          <p:attrName>style.visibility</p:attrName>
                                        </p:attrNameLst>
                                      </p:cBhvr>
                                      <p:to>
                                        <p:strVal val="visible"/>
                                      </p:to>
                                    </p:set>
                                    <p:anim calcmode="lin" valueType="num">
                                      <p:cBhvr additive="base">
                                        <p:cTn id="25" dur="500" fill="hold"/>
                                        <p:tgtEl>
                                          <p:spTgt spid="40963">
                                            <p:txEl>
                                              <p:pRg st="1" end="1"/>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09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40963">
                                            <p:txEl>
                                              <p:pRg st="2" end="2"/>
                                            </p:txEl>
                                          </p:spTgt>
                                        </p:tgtEl>
                                        <p:attrNameLst>
                                          <p:attrName>style.visibility</p:attrName>
                                        </p:attrNameLst>
                                      </p:cBhvr>
                                      <p:to>
                                        <p:strVal val="visible"/>
                                      </p:to>
                                    </p:set>
                                    <p:anim calcmode="lin" valueType="num">
                                      <p:cBhvr additive="base">
                                        <p:cTn id="31" dur="500" fill="hold"/>
                                        <p:tgtEl>
                                          <p:spTgt spid="40963">
                                            <p:txEl>
                                              <p:pRg st="2" end="2"/>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09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diamond(in)">
                                      <p:cBhvr>
                                        <p:cTn id="37" dur="20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blinds(horizontal)">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down)">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wipe(down)">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wipe(down)">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diamond(in)">
                                      <p:cBhvr>
                                        <p:cTn id="62" dur="20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wipe(down)">
                                      <p:cBhvr>
                                        <p:cTn id="67" dur="500"/>
                                        <p:tgtEl>
                                          <p:spTgt spid="11"/>
                                        </p:tgtEl>
                                      </p:cBhvr>
                                    </p:animEffect>
                                  </p:childTnLst>
                                </p:cTn>
                              </p:par>
                            </p:childTnLst>
                          </p:cTn>
                        </p:par>
                      </p:childTnLst>
                    </p:cTn>
                  </p:par>
                  <p:par>
                    <p:cTn id="68" fill="hold">
                      <p:stCondLst>
                        <p:cond delay="indefinite"/>
                      </p:stCondLst>
                      <p:childTnLst>
                        <p:par>
                          <p:cTn id="69" fill="hold">
                            <p:stCondLst>
                              <p:cond delay="0"/>
                            </p:stCondLst>
                            <p:childTnLst>
                              <p:par>
                                <p:cTn id="70" presetID="2" presetClass="entr" presetSubtype="8" fill="hold" grpId="0" nodeType="clickEffect">
                                  <p:stCondLst>
                                    <p:cond delay="0"/>
                                  </p:stCondLst>
                                  <p:childTnLst>
                                    <p:set>
                                      <p:cBhvr>
                                        <p:cTn id="71" dur="1" fill="hold">
                                          <p:stCondLst>
                                            <p:cond delay="0"/>
                                          </p:stCondLst>
                                        </p:cTn>
                                        <p:tgtEl>
                                          <p:spTgt spid="13"/>
                                        </p:tgtEl>
                                        <p:attrNameLst>
                                          <p:attrName>style.visibility</p:attrName>
                                        </p:attrNameLst>
                                      </p:cBhvr>
                                      <p:to>
                                        <p:strVal val="visible"/>
                                      </p:to>
                                    </p:set>
                                    <p:anim calcmode="lin" valueType="num">
                                      <p:cBhvr additive="base">
                                        <p:cTn id="72" dur="500" fill="hold"/>
                                        <p:tgtEl>
                                          <p:spTgt spid="13"/>
                                        </p:tgtEl>
                                        <p:attrNameLst>
                                          <p:attrName>ppt_x</p:attrName>
                                        </p:attrNameLst>
                                      </p:cBhvr>
                                      <p:tavLst>
                                        <p:tav tm="0">
                                          <p:val>
                                            <p:strVal val="0-#ppt_w/2"/>
                                          </p:val>
                                        </p:tav>
                                        <p:tav tm="100000">
                                          <p:val>
                                            <p:strVal val="#ppt_x"/>
                                          </p:val>
                                        </p:tav>
                                      </p:tavLst>
                                    </p:anim>
                                    <p:anim calcmode="lin" valueType="num">
                                      <p:cBhvr additive="base">
                                        <p:cTn id="73"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8" presetClass="entr" presetSubtype="16" fill="hold" grpId="0" nodeType="clickEffect">
                                  <p:stCondLst>
                                    <p:cond delay="0"/>
                                  </p:stCondLst>
                                  <p:childTnLst>
                                    <p:set>
                                      <p:cBhvr>
                                        <p:cTn id="77" dur="1" fill="hold">
                                          <p:stCondLst>
                                            <p:cond delay="0"/>
                                          </p:stCondLst>
                                        </p:cTn>
                                        <p:tgtEl>
                                          <p:spTgt spid="14"/>
                                        </p:tgtEl>
                                        <p:attrNameLst>
                                          <p:attrName>style.visibility</p:attrName>
                                        </p:attrNameLst>
                                      </p:cBhvr>
                                      <p:to>
                                        <p:strVal val="visible"/>
                                      </p:to>
                                    </p:set>
                                    <p:animEffect transition="in" filter="diamond(in)">
                                      <p:cBhvr>
                                        <p:cTn id="78" dur="2000"/>
                                        <p:tgtEl>
                                          <p:spTgt spid="14"/>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4" fill="hold" grpId="0" nodeType="click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wipe(down)">
                                      <p:cBhvr>
                                        <p:cTn id="83" dur="500"/>
                                        <p:tgtEl>
                                          <p:spTgt spid="15"/>
                                        </p:tgtEl>
                                      </p:cBhvr>
                                    </p:animEffect>
                                  </p:childTnLst>
                                </p:cTn>
                              </p:par>
                            </p:childTnLst>
                          </p:cTn>
                        </p:par>
                      </p:childTnLst>
                    </p:cTn>
                  </p:par>
                  <p:par>
                    <p:cTn id="84" fill="hold">
                      <p:stCondLst>
                        <p:cond delay="indefinite"/>
                      </p:stCondLst>
                      <p:childTnLst>
                        <p:par>
                          <p:cTn id="85" fill="hold">
                            <p:stCondLst>
                              <p:cond delay="0"/>
                            </p:stCondLst>
                            <p:childTnLst>
                              <p:par>
                                <p:cTn id="86" presetID="2" presetClass="entr" presetSubtype="2" fill="hold" grpId="0" nodeType="clickEffect">
                                  <p:stCondLst>
                                    <p:cond delay="0"/>
                                  </p:stCondLst>
                                  <p:childTnLst>
                                    <p:set>
                                      <p:cBhvr>
                                        <p:cTn id="87" dur="1" fill="hold">
                                          <p:stCondLst>
                                            <p:cond delay="0"/>
                                          </p:stCondLst>
                                        </p:cTn>
                                        <p:tgtEl>
                                          <p:spTgt spid="19"/>
                                        </p:tgtEl>
                                        <p:attrNameLst>
                                          <p:attrName>style.visibility</p:attrName>
                                        </p:attrNameLst>
                                      </p:cBhvr>
                                      <p:to>
                                        <p:strVal val="visible"/>
                                      </p:to>
                                    </p:set>
                                    <p:anim calcmode="lin" valueType="num">
                                      <p:cBhvr additive="base">
                                        <p:cTn id="88" dur="500" fill="hold"/>
                                        <p:tgtEl>
                                          <p:spTgt spid="19"/>
                                        </p:tgtEl>
                                        <p:attrNameLst>
                                          <p:attrName>ppt_x</p:attrName>
                                        </p:attrNameLst>
                                      </p:cBhvr>
                                      <p:tavLst>
                                        <p:tav tm="0">
                                          <p:val>
                                            <p:strVal val="1+#ppt_w/2"/>
                                          </p:val>
                                        </p:tav>
                                        <p:tav tm="100000">
                                          <p:val>
                                            <p:strVal val="#ppt_x"/>
                                          </p:val>
                                        </p:tav>
                                      </p:tavLst>
                                    </p:anim>
                                    <p:anim calcmode="lin" valueType="num">
                                      <p:cBhvr additive="base">
                                        <p:cTn id="89"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2" presetClass="entr" presetSubtype="2" fill="hold" grpId="0" nodeType="clickEffect">
                                  <p:stCondLst>
                                    <p:cond delay="0"/>
                                  </p:stCondLst>
                                  <p:childTnLst>
                                    <p:set>
                                      <p:cBhvr>
                                        <p:cTn id="93" dur="1" fill="hold">
                                          <p:stCondLst>
                                            <p:cond delay="0"/>
                                          </p:stCondLst>
                                        </p:cTn>
                                        <p:tgtEl>
                                          <p:spTgt spid="16"/>
                                        </p:tgtEl>
                                        <p:attrNameLst>
                                          <p:attrName>style.visibility</p:attrName>
                                        </p:attrNameLst>
                                      </p:cBhvr>
                                      <p:to>
                                        <p:strVal val="visible"/>
                                      </p:to>
                                    </p:set>
                                    <p:anim calcmode="lin" valueType="num">
                                      <p:cBhvr additive="base">
                                        <p:cTn id="94" dur="500" fill="hold"/>
                                        <p:tgtEl>
                                          <p:spTgt spid="16"/>
                                        </p:tgtEl>
                                        <p:attrNameLst>
                                          <p:attrName>ppt_x</p:attrName>
                                        </p:attrNameLst>
                                      </p:cBhvr>
                                      <p:tavLst>
                                        <p:tav tm="0">
                                          <p:val>
                                            <p:strVal val="1+#ppt_w/2"/>
                                          </p:val>
                                        </p:tav>
                                        <p:tav tm="100000">
                                          <p:val>
                                            <p:strVal val="#ppt_x"/>
                                          </p:val>
                                        </p:tav>
                                      </p:tavLst>
                                    </p:anim>
                                    <p:anim calcmode="lin" valueType="num">
                                      <p:cBhvr additive="base">
                                        <p:cTn id="95"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8" presetClass="entr" presetSubtype="16" fill="hold" grpId="0" nodeType="clickEffect">
                                  <p:stCondLst>
                                    <p:cond delay="0"/>
                                  </p:stCondLst>
                                  <p:childTnLst>
                                    <p:set>
                                      <p:cBhvr>
                                        <p:cTn id="99" dur="1" fill="hold">
                                          <p:stCondLst>
                                            <p:cond delay="0"/>
                                          </p:stCondLst>
                                        </p:cTn>
                                        <p:tgtEl>
                                          <p:spTgt spid="17"/>
                                        </p:tgtEl>
                                        <p:attrNameLst>
                                          <p:attrName>style.visibility</p:attrName>
                                        </p:attrNameLst>
                                      </p:cBhvr>
                                      <p:to>
                                        <p:strVal val="visible"/>
                                      </p:to>
                                    </p:set>
                                    <p:animEffect transition="in" filter="diamond(in)">
                                      <p:cBhvr>
                                        <p:cTn id="100" dur="2000"/>
                                        <p:tgtEl>
                                          <p:spTgt spid="17"/>
                                        </p:tgtEl>
                                      </p:cBhvr>
                                    </p:animEffect>
                                  </p:childTnLst>
                                </p:cTn>
                              </p:par>
                            </p:childTnLst>
                          </p:cTn>
                        </p:par>
                      </p:childTnLst>
                    </p:cTn>
                  </p:par>
                  <p:par>
                    <p:cTn id="101" fill="hold">
                      <p:stCondLst>
                        <p:cond delay="indefinite"/>
                      </p:stCondLst>
                      <p:childTnLst>
                        <p:par>
                          <p:cTn id="102" fill="hold">
                            <p:stCondLst>
                              <p:cond delay="0"/>
                            </p:stCondLst>
                            <p:childTnLst>
                              <p:par>
                                <p:cTn id="103" presetID="22" presetClass="entr" presetSubtype="4" fill="hold" grpId="0" nodeType="clickEffect">
                                  <p:stCondLst>
                                    <p:cond delay="0"/>
                                  </p:stCondLst>
                                  <p:childTnLst>
                                    <p:set>
                                      <p:cBhvr>
                                        <p:cTn id="104" dur="1" fill="hold">
                                          <p:stCondLst>
                                            <p:cond delay="0"/>
                                          </p:stCondLst>
                                        </p:cTn>
                                        <p:tgtEl>
                                          <p:spTgt spid="18"/>
                                        </p:tgtEl>
                                        <p:attrNameLst>
                                          <p:attrName>style.visibility</p:attrName>
                                        </p:attrNameLst>
                                      </p:cBhvr>
                                      <p:to>
                                        <p:strVal val="visible"/>
                                      </p:to>
                                    </p:set>
                                    <p:animEffect transition="in" filter="wipe(down)">
                                      <p:cBhvr>
                                        <p:cTn id="105" dur="500"/>
                                        <p:tgtEl>
                                          <p:spTgt spid="18"/>
                                        </p:tgtEl>
                                      </p:cBhvr>
                                    </p:animEffect>
                                  </p:childTnLst>
                                </p:cTn>
                              </p:par>
                            </p:childTnLst>
                          </p:cTn>
                        </p:par>
                      </p:childTnLst>
                    </p:cTn>
                  </p:par>
                  <p:par>
                    <p:cTn id="106" fill="hold">
                      <p:stCondLst>
                        <p:cond delay="indefinite"/>
                      </p:stCondLst>
                      <p:childTnLst>
                        <p:par>
                          <p:cTn id="107" fill="hold">
                            <p:stCondLst>
                              <p:cond delay="0"/>
                            </p:stCondLst>
                            <p:childTnLst>
                              <p:par>
                                <p:cTn id="108" presetID="2" presetClass="entr" presetSubtype="2" fill="hold" grpId="0" nodeType="clickEffect">
                                  <p:stCondLst>
                                    <p:cond delay="0"/>
                                  </p:stCondLst>
                                  <p:childTnLst>
                                    <p:set>
                                      <p:cBhvr>
                                        <p:cTn id="109" dur="1" fill="hold">
                                          <p:stCondLst>
                                            <p:cond delay="0"/>
                                          </p:stCondLst>
                                        </p:cTn>
                                        <p:tgtEl>
                                          <p:spTgt spid="20"/>
                                        </p:tgtEl>
                                        <p:attrNameLst>
                                          <p:attrName>style.visibility</p:attrName>
                                        </p:attrNameLst>
                                      </p:cBhvr>
                                      <p:to>
                                        <p:strVal val="visible"/>
                                      </p:to>
                                    </p:set>
                                    <p:anim calcmode="lin" valueType="num">
                                      <p:cBhvr additive="base">
                                        <p:cTn id="110" dur="500" fill="hold"/>
                                        <p:tgtEl>
                                          <p:spTgt spid="20"/>
                                        </p:tgtEl>
                                        <p:attrNameLst>
                                          <p:attrName>ppt_x</p:attrName>
                                        </p:attrNameLst>
                                      </p:cBhvr>
                                      <p:tavLst>
                                        <p:tav tm="0">
                                          <p:val>
                                            <p:strVal val="1+#ppt_w/2"/>
                                          </p:val>
                                        </p:tav>
                                        <p:tav tm="100000">
                                          <p:val>
                                            <p:strVal val="#ppt_x"/>
                                          </p:val>
                                        </p:tav>
                                      </p:tavLst>
                                    </p:anim>
                                    <p:anim calcmode="lin" valueType="num">
                                      <p:cBhvr additive="base">
                                        <p:cTn id="111"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3" presetClass="entr" presetSubtype="10" fill="hold" grpId="0" nodeType="clickEffect">
                                  <p:stCondLst>
                                    <p:cond delay="0"/>
                                  </p:stCondLst>
                                  <p:childTnLst>
                                    <p:set>
                                      <p:cBhvr>
                                        <p:cTn id="115" dur="1" fill="hold">
                                          <p:stCondLst>
                                            <p:cond delay="0"/>
                                          </p:stCondLst>
                                        </p:cTn>
                                        <p:tgtEl>
                                          <p:spTgt spid="21"/>
                                        </p:tgtEl>
                                        <p:attrNameLst>
                                          <p:attrName>style.visibility</p:attrName>
                                        </p:attrNameLst>
                                      </p:cBhvr>
                                      <p:to>
                                        <p:strVal val="visible"/>
                                      </p:to>
                                    </p:set>
                                    <p:animEffect transition="in" filter="blinds(horizontal)">
                                      <p:cBhvr>
                                        <p:cTn id="116" dur="500"/>
                                        <p:tgtEl>
                                          <p:spTgt spid="21"/>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nodeType="clickEffect">
                                  <p:stCondLst>
                                    <p:cond delay="0"/>
                                  </p:stCondLst>
                                  <p:childTnLst>
                                    <p:set>
                                      <p:cBhvr>
                                        <p:cTn id="120" dur="1" fill="hold">
                                          <p:stCondLst>
                                            <p:cond delay="0"/>
                                          </p:stCondLst>
                                        </p:cTn>
                                        <p:tgtEl>
                                          <p:spTgt spid="2"/>
                                        </p:tgtEl>
                                        <p:attrNameLst>
                                          <p:attrName>style.visibility</p:attrName>
                                        </p:attrNameLst>
                                      </p:cBhvr>
                                      <p:to>
                                        <p:strVal val="visible"/>
                                      </p:to>
                                    </p:set>
                                    <p:animEffect transition="in" filter="blinds(horizontal)">
                                      <p:cBhvr>
                                        <p:cTn id="121" dur="500"/>
                                        <p:tgtEl>
                                          <p:spTgt spid="2"/>
                                        </p:tgtEl>
                                      </p:cBhvr>
                                    </p:animEffect>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nodeType="clickEffect">
                                  <p:stCondLst>
                                    <p:cond delay="0"/>
                                  </p:stCondLst>
                                  <p:childTnLst>
                                    <p:set>
                                      <p:cBhvr>
                                        <p:cTn id="125" dur="1" fill="hold">
                                          <p:stCondLst>
                                            <p:cond delay="0"/>
                                          </p:stCondLst>
                                        </p:cTn>
                                        <p:tgtEl>
                                          <p:spTgt spid="22"/>
                                        </p:tgtEl>
                                        <p:attrNameLst>
                                          <p:attrName>style.visibility</p:attrName>
                                        </p:attrNameLst>
                                      </p:cBhvr>
                                      <p:to>
                                        <p:strVal val="visible"/>
                                      </p:to>
                                    </p:set>
                                    <p:animEffect transition="in" filter="blinds(horizontal)">
                                      <p:cBhvr>
                                        <p:cTn id="126" dur="500"/>
                                        <p:tgtEl>
                                          <p:spTgt spid="22"/>
                                        </p:tgtEl>
                                      </p:cBhvr>
                                    </p:animEffect>
                                  </p:childTnLst>
                                </p:cTn>
                              </p:par>
                            </p:childTnLst>
                          </p:cTn>
                        </p:par>
                      </p:childTnLst>
                    </p:cTn>
                  </p:par>
                  <p:par>
                    <p:cTn id="127" fill="hold">
                      <p:stCondLst>
                        <p:cond delay="indefinite"/>
                      </p:stCondLst>
                      <p:childTnLst>
                        <p:par>
                          <p:cTn id="128" fill="hold">
                            <p:stCondLst>
                              <p:cond delay="0"/>
                            </p:stCondLst>
                            <p:childTnLst>
                              <p:par>
                                <p:cTn id="129" presetID="3" presetClass="entr" presetSubtype="10" fill="hold" nodeType="clickEffect">
                                  <p:stCondLst>
                                    <p:cond delay="0"/>
                                  </p:stCondLst>
                                  <p:childTnLst>
                                    <p:set>
                                      <p:cBhvr>
                                        <p:cTn id="130" dur="1" fill="hold">
                                          <p:stCondLst>
                                            <p:cond delay="0"/>
                                          </p:stCondLst>
                                        </p:cTn>
                                        <p:tgtEl>
                                          <p:spTgt spid="23"/>
                                        </p:tgtEl>
                                        <p:attrNameLst>
                                          <p:attrName>style.visibility</p:attrName>
                                        </p:attrNameLst>
                                      </p:cBhvr>
                                      <p:to>
                                        <p:strVal val="visible"/>
                                      </p:to>
                                    </p:set>
                                    <p:animEffect transition="in" filter="blinds(horizontal)">
                                      <p:cBhvr>
                                        <p:cTn id="131" dur="500"/>
                                        <p:tgtEl>
                                          <p:spTgt spid="23"/>
                                        </p:tgtEl>
                                      </p:cBhvr>
                                    </p:animEffect>
                                  </p:childTnLst>
                                </p:cTn>
                              </p:par>
                            </p:childTnLst>
                          </p:cTn>
                        </p:par>
                      </p:childTnLst>
                    </p:cTn>
                  </p:par>
                  <p:par>
                    <p:cTn id="132" fill="hold">
                      <p:stCondLst>
                        <p:cond delay="indefinite"/>
                      </p:stCondLst>
                      <p:childTnLst>
                        <p:par>
                          <p:cTn id="133" fill="hold">
                            <p:stCondLst>
                              <p:cond delay="0"/>
                            </p:stCondLst>
                            <p:childTnLst>
                              <p:par>
                                <p:cTn id="134" presetID="3" presetClass="entr" presetSubtype="10" fill="hold" nodeType="clickEffect">
                                  <p:stCondLst>
                                    <p:cond delay="0"/>
                                  </p:stCondLst>
                                  <p:childTnLst>
                                    <p:set>
                                      <p:cBhvr>
                                        <p:cTn id="135" dur="1" fill="hold">
                                          <p:stCondLst>
                                            <p:cond delay="0"/>
                                          </p:stCondLst>
                                        </p:cTn>
                                        <p:tgtEl>
                                          <p:spTgt spid="3"/>
                                        </p:tgtEl>
                                        <p:attrNameLst>
                                          <p:attrName>style.visibility</p:attrName>
                                        </p:attrNameLst>
                                      </p:cBhvr>
                                      <p:to>
                                        <p:strVal val="visible"/>
                                      </p:to>
                                    </p:set>
                                    <p:animEffect transition="in" filter="blinds(horizontal)">
                                      <p:cBhvr>
                                        <p:cTn id="13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autoUpdateAnimBg="0" uiExpand="1" build="p"/>
      <p:bldP spid="4" grpId="0" bldLvl="0" animBg="1"/>
      <p:bldP spid="8" grpId="0" bldLvl="0" animBg="1"/>
      <p:bldP spid="9" grpId="0" autoUpdateAnimBg="0"/>
      <p:bldP spid="10" grpId="0" autoUpdateAnimBg="0"/>
      <p:bldP spid="11" grpId="0" autoUpdateAnimBg="0"/>
      <p:bldP spid="12" grpId="0" autoUpdateAnimBg="0"/>
      <p:bldP spid="13" grpId="0" bldLvl="0" animBg="1"/>
      <p:bldP spid="14" grpId="0" bldLvl="0" animBg="1"/>
      <p:bldP spid="15" grpId="0" autoUpdateAnimBg="0"/>
      <p:bldP spid="16" grpId="0" bldLvl="0" animBg="1"/>
      <p:bldP spid="17" grpId="0" bldLvl="0" animBg="1"/>
      <p:bldP spid="18" grpId="0" autoUpdateAnimBg="0"/>
      <p:bldP spid="19" grpId="0" bldLvl="0" animBg="1" autoUpdateAnimBg="0"/>
      <p:bldP spid="20" grpId="0" bldLvl="0" animBg="1" autoUpdateAnimBg="0"/>
      <p:bldP spid="21" grpId="0" bldLvl="0" animBg="1"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2423795" y="1196340"/>
            <a:ext cx="7433945" cy="1526540"/>
          </a:xfrm>
          <a:prstGeom prst="rect">
            <a:avLst/>
          </a:prstGeom>
          <a:noFill/>
        </p:spPr>
        <p:txBody>
          <a:bodyPr wrap="square" rtlCol="0" anchor="t">
            <a:noAutofit/>
          </a:bodyPr>
          <a:p>
            <a:pPr>
              <a:lnSpc>
                <a:spcPct val="150000"/>
              </a:lnSpc>
              <a:spcBef>
                <a:spcPts val="20"/>
              </a:spcBef>
              <a:spcAft>
                <a:spcPts val="0"/>
              </a:spcAft>
            </a:pPr>
            <a:r>
              <a:rPr lang="zh-CN" altLang="en-US" sz="2800" b="1">
                <a:sym typeface="+mn-ea"/>
              </a:rPr>
              <a:t>记忆诀窍：</a:t>
            </a:r>
            <a:r>
              <a:rPr lang="zh-CN" altLang="en-US" sz="2800" b="1">
                <a:highlight>
                  <a:srgbClr val="FFFF00"/>
                </a:highlight>
                <a:sym typeface="+mn-ea"/>
              </a:rPr>
              <a:t>只有当不用坐标轴表示的相关变量发生变动时，曲线才会移动。</a:t>
            </a:r>
            <a:endParaRPr lang="zh-CN" altLang="en-US" sz="2800" b="1">
              <a:sym typeface="+mn-ea"/>
            </a:endParaRPr>
          </a:p>
          <a:p>
            <a:pPr>
              <a:lnSpc>
                <a:spcPct val="150000"/>
              </a:lnSpc>
              <a:spcBef>
                <a:spcPts val="20"/>
              </a:spcBef>
              <a:spcAft>
                <a:spcPts val="0"/>
              </a:spcAft>
            </a:pPr>
            <a:r>
              <a:rPr lang="zh-CN" altLang="en-US" sz="2800">
                <a:latin typeface="华文楷体" panose="02010600040101010101" charset="-122"/>
                <a:ea typeface="华文楷体" panose="02010600040101010101" charset="-122"/>
                <a:sym typeface="+mn-ea"/>
              </a:rPr>
              <a:t>价格（</a:t>
            </a:r>
            <a:r>
              <a:rPr lang="en-US" altLang="zh-CN" sz="2800">
                <a:latin typeface="华文楷体" panose="02010600040101010101" charset="-122"/>
                <a:ea typeface="华文楷体" panose="02010600040101010101" charset="-122"/>
                <a:sym typeface="+mn-ea"/>
              </a:rPr>
              <a:t>P</a:t>
            </a:r>
            <a:r>
              <a:rPr lang="zh-CN" altLang="en-US" sz="2800">
                <a:latin typeface="华文楷体" panose="02010600040101010101" charset="-122"/>
                <a:ea typeface="华文楷体" panose="02010600040101010101" charset="-122"/>
                <a:sym typeface="+mn-ea"/>
              </a:rPr>
              <a:t>）用纵轴表示，所以自身价格的变动表现为点沿供给曲线的移动。</a:t>
            </a:r>
            <a:endParaRPr lang="zh-CN" altLang="en-US" sz="2800">
              <a:latin typeface="华文楷体" panose="02010600040101010101" charset="-122"/>
              <a:ea typeface="华文楷体" panose="02010600040101010101" charset="-122"/>
              <a:sym typeface="+mn-ea"/>
            </a:endParaRPr>
          </a:p>
          <a:p>
            <a:pPr>
              <a:lnSpc>
                <a:spcPct val="150000"/>
              </a:lnSpc>
              <a:spcBef>
                <a:spcPts val="20"/>
              </a:spcBef>
              <a:spcAft>
                <a:spcPts val="0"/>
              </a:spcAft>
            </a:pPr>
            <a:r>
              <a:rPr lang="zh-CN" altLang="en-US" sz="2800">
                <a:latin typeface="华文楷体" panose="02010600040101010101" charset="-122"/>
                <a:ea typeface="华文楷体" panose="02010600040101010101" charset="-122"/>
                <a:sym typeface="+mn-ea"/>
              </a:rPr>
              <a:t>而成本价格、技术、预期等不用任何一条坐标轴表示，因此是其变动都将使供给曲线平移。</a:t>
            </a:r>
            <a:endParaRPr lang="zh-CN" altLang="en-US" sz="2800">
              <a:latin typeface="华文楷体" panose="02010600040101010101" charset="-122"/>
              <a:ea typeface="华文楷体" panose="02010600040101010101" charset="-122"/>
              <a:sym typeface="+mn-e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body" idx="1"/>
          </p:nvPr>
        </p:nvSpPr>
        <p:spPr>
          <a:xfrm>
            <a:off x="2209800" y="1063352"/>
            <a:ext cx="7772400" cy="2590800"/>
          </a:xfrm>
        </p:spPr>
        <p:txBody>
          <a:bodyPr/>
          <a:lstStyle/>
          <a:p>
            <a:pPr eaLnBrk="1" hangingPunct="1">
              <a:lnSpc>
                <a:spcPct val="150000"/>
              </a:lnSpc>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   下列事件对产品保温杯</a:t>
            </a:r>
            <a:r>
              <a:rPr lang="zh-CN" altLang="en-US" sz="2800" b="1" dirty="0">
                <a:latin typeface="华文仿宋" panose="02010600040101010101" pitchFamily="2" charset="-122"/>
                <a:ea typeface="华文仿宋" panose="02010600040101010101" pitchFamily="2" charset="-122"/>
              </a:rPr>
              <a:t>的供给有何影响？</a:t>
            </a:r>
            <a:endParaRPr lang="zh-CN" altLang="en-US" sz="28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a:t>
            </a:r>
            <a:r>
              <a:rPr lang="en-US" altLang="zh-CN" sz="2800" b="1" dirty="0">
                <a:latin typeface="华文仿宋" panose="02010600040101010101" pitchFamily="2" charset="-122"/>
                <a:ea typeface="华文仿宋" panose="02010600040101010101" pitchFamily="2" charset="-122"/>
              </a:rPr>
              <a:t>1</a:t>
            </a:r>
            <a:r>
              <a:rPr lang="zh-CN" altLang="en-US" sz="2800" b="1" dirty="0">
                <a:latin typeface="华文仿宋" panose="02010600040101010101" pitchFamily="2" charset="-122"/>
                <a:ea typeface="华文仿宋" panose="02010600040101010101" pitchFamily="2" charset="-122"/>
              </a:rPr>
              <a:t>）生产保温杯</a:t>
            </a:r>
            <a:r>
              <a:rPr lang="zh-CN" altLang="en-US" sz="2800" b="1" dirty="0">
                <a:latin typeface="华文仿宋" panose="02010600040101010101" pitchFamily="2" charset="-122"/>
                <a:ea typeface="华文仿宋" panose="02010600040101010101" pitchFamily="2" charset="-122"/>
              </a:rPr>
              <a:t>的技术有重大革新；</a:t>
            </a:r>
            <a:endParaRPr lang="zh-CN" altLang="en-US" sz="28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a:t>
            </a:r>
            <a:r>
              <a:rPr lang="en-US" altLang="zh-CN" sz="2800" b="1" dirty="0">
                <a:latin typeface="华文仿宋" panose="02010600040101010101" pitchFamily="2" charset="-122"/>
                <a:ea typeface="华文仿宋" panose="02010600040101010101" pitchFamily="2" charset="-122"/>
              </a:rPr>
              <a:t>2</a:t>
            </a:r>
            <a:r>
              <a:rPr lang="zh-CN" altLang="en-US" sz="2800" b="1" dirty="0">
                <a:latin typeface="华文仿宋" panose="02010600040101010101" pitchFamily="2" charset="-122"/>
                <a:ea typeface="华文仿宋" panose="02010600040101010101" pitchFamily="2" charset="-122"/>
              </a:rPr>
              <a:t>）生产保温杯</a:t>
            </a:r>
            <a:r>
              <a:rPr lang="zh-CN" altLang="en-US" sz="2800" b="1" dirty="0">
                <a:latin typeface="华文仿宋" panose="02010600040101010101" pitchFamily="2" charset="-122"/>
                <a:ea typeface="华文仿宋" panose="02010600040101010101" pitchFamily="2" charset="-122"/>
              </a:rPr>
              <a:t>的人工和原材料价格上涨了；</a:t>
            </a:r>
            <a:endParaRPr lang="zh-CN" altLang="en-US" sz="28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a:t>
            </a:r>
            <a:r>
              <a:rPr lang="en-US" altLang="zh-CN" sz="2800" b="1" dirty="0">
                <a:latin typeface="华文仿宋" panose="02010600040101010101" pitchFamily="2" charset="-122"/>
                <a:ea typeface="华文仿宋" panose="02010600040101010101" pitchFamily="2" charset="-122"/>
              </a:rPr>
              <a:t>3</a:t>
            </a:r>
            <a:r>
              <a:rPr lang="zh-CN" altLang="en-US" sz="2800" b="1" dirty="0">
                <a:latin typeface="华文仿宋" panose="02010600040101010101" pitchFamily="2" charset="-122"/>
                <a:ea typeface="华文仿宋" panose="02010600040101010101" pitchFamily="2" charset="-122"/>
              </a:rPr>
              <a:t>）预计保温杯</a:t>
            </a:r>
            <a:r>
              <a:rPr lang="zh-CN" altLang="en-US" sz="2800" b="1" dirty="0">
                <a:latin typeface="华文仿宋" panose="02010600040101010101" pitchFamily="2" charset="-122"/>
                <a:ea typeface="华文仿宋" panose="02010600040101010101" pitchFamily="2" charset="-122"/>
              </a:rPr>
              <a:t>的价格会下降。</a:t>
            </a:r>
            <a:endParaRPr lang="zh-CN" altLang="en-US" sz="2800" b="1" dirty="0">
              <a:latin typeface="华文仿宋" panose="02010600040101010101" pitchFamily="2" charset="-122"/>
              <a:ea typeface="华文仿宋" panose="02010600040101010101" pitchFamily="2" charset="-122"/>
            </a:endParaRPr>
          </a:p>
          <a:p>
            <a:pPr eaLnBrk="1" hangingPunct="1">
              <a:lnSpc>
                <a:spcPct val="150000"/>
              </a:lnSpc>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a:t>
            </a:r>
            <a:r>
              <a:rPr lang="en-US" altLang="zh-CN" sz="2800" b="1" dirty="0">
                <a:latin typeface="华文仿宋" panose="02010600040101010101" pitchFamily="2" charset="-122"/>
                <a:ea typeface="华文仿宋" panose="02010600040101010101" pitchFamily="2" charset="-122"/>
              </a:rPr>
              <a:t>4</a:t>
            </a:r>
            <a:r>
              <a:rPr lang="zh-CN" altLang="en-US" sz="2800" b="1" dirty="0">
                <a:latin typeface="华文仿宋" panose="02010600040101010101" pitchFamily="2" charset="-122"/>
                <a:ea typeface="华文仿宋" panose="02010600040101010101" pitchFamily="2" charset="-122"/>
              </a:rPr>
              <a:t>）保温杯的价格下降</a:t>
            </a:r>
            <a:endParaRPr lang="zh-CN" altLang="en-US" sz="2800" b="1" dirty="0">
              <a:latin typeface="华文仿宋" panose="02010600040101010101" pitchFamily="2" charset="-122"/>
              <a:ea typeface="华文仿宋" panose="02010600040101010101" pitchFamily="2" charset="-122"/>
            </a:endParaRPr>
          </a:p>
        </p:txBody>
      </p:sp>
      <p:sp>
        <p:nvSpPr>
          <p:cNvPr id="41987" name="AutoShape 3"/>
          <p:cNvSpPr>
            <a:spLocks noChangeArrowheads="1"/>
          </p:cNvSpPr>
          <p:nvPr/>
        </p:nvSpPr>
        <p:spPr bwMode="auto">
          <a:xfrm>
            <a:off x="7086600" y="1139552"/>
            <a:ext cx="3276600" cy="1143000"/>
          </a:xfrm>
          <a:prstGeom prst="wedgeRoundRectCallout">
            <a:avLst>
              <a:gd name="adj1" fmla="val -73981"/>
              <a:gd name="adj2" fmla="val 44306"/>
              <a:gd name="adj3" fmla="val 16667"/>
            </a:avLst>
          </a:prstGeom>
          <a:solidFill>
            <a:srgbClr val="FFFF99"/>
          </a:solidFill>
          <a:ln w="12700" cap="sq">
            <a:solidFill>
              <a:srgbClr val="99CC00"/>
            </a:solidFill>
            <a:miter lim="800000"/>
          </a:ln>
        </p:spPr>
        <p:txBody>
          <a:bodyPr/>
          <a:lstStyle/>
          <a:p>
            <a:r>
              <a:rPr lang="zh-CN" altLang="en-US" sz="2800" b="1">
                <a:solidFill>
                  <a:srgbClr val="CC3300"/>
                </a:solidFill>
                <a:latin typeface="Arial" panose="020B0604020202020204" pitchFamily="34" charset="0"/>
                <a:ea typeface="华文仿宋" panose="02010600040101010101" pitchFamily="2" charset="-122"/>
              </a:rPr>
              <a:t>供给增加，供给曲线右移</a:t>
            </a:r>
            <a:endParaRPr lang="zh-CN" altLang="en-US" sz="2800" b="1">
              <a:solidFill>
                <a:srgbClr val="CC3300"/>
              </a:solidFill>
              <a:latin typeface="Arial" panose="020B0604020202020204" pitchFamily="34" charset="0"/>
              <a:ea typeface="华文仿宋" panose="02010600040101010101" pitchFamily="2" charset="-122"/>
            </a:endParaRPr>
          </a:p>
        </p:txBody>
      </p:sp>
      <p:sp>
        <p:nvSpPr>
          <p:cNvPr id="41988" name="AutoShape 4"/>
          <p:cNvSpPr>
            <a:spLocks noChangeArrowheads="1"/>
          </p:cNvSpPr>
          <p:nvPr/>
        </p:nvSpPr>
        <p:spPr bwMode="auto">
          <a:xfrm>
            <a:off x="7924800" y="3044552"/>
            <a:ext cx="2514600" cy="1219200"/>
          </a:xfrm>
          <a:prstGeom prst="wedgeRoundRectCallout">
            <a:avLst>
              <a:gd name="adj1" fmla="val -72537"/>
              <a:gd name="adj2" fmla="val -61847"/>
              <a:gd name="adj3" fmla="val 16667"/>
            </a:avLst>
          </a:prstGeom>
          <a:solidFill>
            <a:srgbClr val="FFFF99"/>
          </a:solidFill>
          <a:ln w="12700" cap="sq">
            <a:solidFill>
              <a:schemeClr val="folHlink"/>
            </a:solidFill>
            <a:miter lim="800000"/>
          </a:ln>
        </p:spPr>
        <p:txBody>
          <a:bodyPr/>
          <a:lstStyle/>
          <a:p>
            <a:pPr algn="ctr"/>
            <a:r>
              <a:rPr lang="zh-CN" altLang="en-US" sz="2800" b="1">
                <a:solidFill>
                  <a:srgbClr val="CC3300"/>
                </a:solidFill>
                <a:latin typeface="Arial" panose="020B0604020202020204" pitchFamily="34" charset="0"/>
                <a:ea typeface="华文仿宋" panose="02010600040101010101" pitchFamily="2" charset="-122"/>
              </a:rPr>
              <a:t>供给减少，供给曲线左移</a:t>
            </a:r>
            <a:endParaRPr lang="zh-CN" altLang="en-US" sz="2800" b="1">
              <a:solidFill>
                <a:srgbClr val="CC3300"/>
              </a:solidFill>
              <a:latin typeface="Arial" panose="020B0604020202020204" pitchFamily="34" charset="0"/>
              <a:ea typeface="华文仿宋" panose="02010600040101010101" pitchFamily="2" charset="-122"/>
            </a:endParaRPr>
          </a:p>
        </p:txBody>
      </p:sp>
      <p:sp>
        <p:nvSpPr>
          <p:cNvPr id="41989" name="AutoShape 5"/>
          <p:cNvSpPr>
            <a:spLocks noChangeArrowheads="1"/>
          </p:cNvSpPr>
          <p:nvPr/>
        </p:nvSpPr>
        <p:spPr bwMode="auto">
          <a:xfrm>
            <a:off x="6671945" y="3800202"/>
            <a:ext cx="2743200" cy="1066800"/>
          </a:xfrm>
          <a:prstGeom prst="wedgeRoundRectCallout">
            <a:avLst>
              <a:gd name="adj1" fmla="val -53263"/>
              <a:gd name="adj2" fmla="val -55450"/>
              <a:gd name="adj3" fmla="val 16667"/>
            </a:avLst>
          </a:prstGeom>
          <a:solidFill>
            <a:srgbClr val="FFFF99"/>
          </a:solidFill>
          <a:ln w="12700" cap="sq">
            <a:solidFill>
              <a:schemeClr val="accent2"/>
            </a:solidFill>
            <a:miter lim="800000"/>
          </a:ln>
        </p:spPr>
        <p:txBody>
          <a:bodyPr/>
          <a:lstStyle/>
          <a:p>
            <a:pPr algn="ctr"/>
            <a:r>
              <a:rPr lang="zh-CN" altLang="en-US" sz="2800" b="1">
                <a:solidFill>
                  <a:srgbClr val="CC3300"/>
                </a:solidFill>
                <a:latin typeface="Arial" panose="020B0604020202020204" pitchFamily="34" charset="0"/>
                <a:ea typeface="华文仿宋" panose="02010600040101010101" pitchFamily="2" charset="-122"/>
              </a:rPr>
              <a:t>供给增加，供给曲线右移</a:t>
            </a:r>
            <a:endParaRPr lang="zh-CN" altLang="en-US" sz="2800" b="1">
              <a:solidFill>
                <a:srgbClr val="CC3300"/>
              </a:solidFill>
              <a:latin typeface="Arial" panose="020B0604020202020204" pitchFamily="34" charset="0"/>
              <a:ea typeface="华文仿宋" panose="02010600040101010101" pitchFamily="2" charset="-122"/>
            </a:endParaRPr>
          </a:p>
        </p:txBody>
      </p:sp>
      <p:sp>
        <p:nvSpPr>
          <p:cNvPr id="6" name="矩形 5"/>
          <p:cNvSpPr/>
          <p:nvPr/>
        </p:nvSpPr>
        <p:spPr>
          <a:xfrm>
            <a:off x="5015880" y="345976"/>
            <a:ext cx="3024336" cy="72008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a:solidFill>
                  <a:srgbClr val="0000FF"/>
                </a:solidFill>
              </a:rPr>
              <a:t>课堂小练笔</a:t>
            </a:r>
            <a:endParaRPr lang="zh-CN" altLang="en-US" sz="3200"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1986">
                                            <p:txEl>
                                              <p:pRg st="1" end="1"/>
                                            </p:txEl>
                                          </p:spTgt>
                                        </p:tgtEl>
                                        <p:attrNameLst>
                                          <p:attrName>style.visibility</p:attrName>
                                        </p:attrNameLst>
                                      </p:cBhvr>
                                      <p:to>
                                        <p:strVal val="visible"/>
                                      </p:to>
                                    </p:set>
                                    <p:animEffect transition="in" filter="box(in)">
                                      <p:cBhvr>
                                        <p:cTn id="7" dur="500"/>
                                        <p:tgtEl>
                                          <p:spTgt spid="4198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1986">
                                            <p:txEl>
                                              <p:pRg st="2" end="2"/>
                                            </p:txEl>
                                          </p:spTgt>
                                        </p:tgtEl>
                                        <p:attrNameLst>
                                          <p:attrName>style.visibility</p:attrName>
                                        </p:attrNameLst>
                                      </p:cBhvr>
                                      <p:to>
                                        <p:strVal val="visible"/>
                                      </p:to>
                                    </p:set>
                                    <p:animEffect transition="in" filter="box(in)">
                                      <p:cBhvr>
                                        <p:cTn id="12" dur="500"/>
                                        <p:tgtEl>
                                          <p:spTgt spid="4198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1986">
                                            <p:txEl>
                                              <p:pRg st="3" end="3"/>
                                            </p:txEl>
                                          </p:spTgt>
                                        </p:tgtEl>
                                        <p:attrNameLst>
                                          <p:attrName>style.visibility</p:attrName>
                                        </p:attrNameLst>
                                      </p:cBhvr>
                                      <p:to>
                                        <p:strVal val="visible"/>
                                      </p:to>
                                    </p:set>
                                    <p:animEffect transition="in" filter="box(in)">
                                      <p:cBhvr>
                                        <p:cTn id="17" dur="500"/>
                                        <p:tgtEl>
                                          <p:spTgt spid="4198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1986">
                                            <p:txEl>
                                              <p:pRg st="4" end="4"/>
                                            </p:txEl>
                                          </p:spTgt>
                                        </p:tgtEl>
                                        <p:attrNameLst>
                                          <p:attrName>style.visibility</p:attrName>
                                        </p:attrNameLst>
                                      </p:cBhvr>
                                      <p:to>
                                        <p:strVal val="visible"/>
                                      </p:to>
                                    </p:set>
                                    <p:animEffect transition="in" filter="box(in)">
                                      <p:cBhvr>
                                        <p:cTn id="22" dur="500"/>
                                        <p:tgtEl>
                                          <p:spTgt spid="4198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41987"/>
                                        </p:tgtEl>
                                        <p:attrNameLst>
                                          <p:attrName>style.visibility</p:attrName>
                                        </p:attrNameLst>
                                      </p:cBhvr>
                                      <p:to>
                                        <p:strVal val="visible"/>
                                      </p:to>
                                    </p:set>
                                    <p:anim calcmode="lin" valueType="num">
                                      <p:cBhvr additive="base">
                                        <p:cTn id="27" dur="500" fill="hold"/>
                                        <p:tgtEl>
                                          <p:spTgt spid="41987"/>
                                        </p:tgtEl>
                                        <p:attrNameLst>
                                          <p:attrName>ppt_x</p:attrName>
                                        </p:attrNameLst>
                                      </p:cBhvr>
                                      <p:tavLst>
                                        <p:tav tm="0">
                                          <p:val>
                                            <p:strVal val="1+#ppt_w/2"/>
                                          </p:val>
                                        </p:tav>
                                        <p:tav tm="100000">
                                          <p:val>
                                            <p:strVal val="#ppt_x"/>
                                          </p:val>
                                        </p:tav>
                                      </p:tavLst>
                                    </p:anim>
                                    <p:anim calcmode="lin" valueType="num">
                                      <p:cBhvr additive="base">
                                        <p:cTn id="28" dur="500" fill="hold"/>
                                        <p:tgtEl>
                                          <p:spTgt spid="41987"/>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grpId="0" nodeType="clickEffect">
                                  <p:stCondLst>
                                    <p:cond delay="0"/>
                                  </p:stCondLst>
                                  <p:childTnLst>
                                    <p:set>
                                      <p:cBhvr>
                                        <p:cTn id="32" dur="1" fill="hold">
                                          <p:stCondLst>
                                            <p:cond delay="0"/>
                                          </p:stCondLst>
                                        </p:cTn>
                                        <p:tgtEl>
                                          <p:spTgt spid="41988"/>
                                        </p:tgtEl>
                                        <p:attrNameLst>
                                          <p:attrName>style.visibility</p:attrName>
                                        </p:attrNameLst>
                                      </p:cBhvr>
                                      <p:to>
                                        <p:strVal val="visible"/>
                                      </p:to>
                                    </p:set>
                                    <p:anim calcmode="lin" valueType="num">
                                      <p:cBhvr additive="base">
                                        <p:cTn id="33" dur="500" fill="hold"/>
                                        <p:tgtEl>
                                          <p:spTgt spid="41988"/>
                                        </p:tgtEl>
                                        <p:attrNameLst>
                                          <p:attrName>ppt_x</p:attrName>
                                        </p:attrNameLst>
                                      </p:cBhvr>
                                      <p:tavLst>
                                        <p:tav tm="0">
                                          <p:val>
                                            <p:strVal val="1+#ppt_w/2"/>
                                          </p:val>
                                        </p:tav>
                                        <p:tav tm="100000">
                                          <p:val>
                                            <p:strVal val="#ppt_x"/>
                                          </p:val>
                                        </p:tav>
                                      </p:tavLst>
                                    </p:anim>
                                    <p:anim calcmode="lin" valueType="num">
                                      <p:cBhvr additive="base">
                                        <p:cTn id="34" dur="500" fill="hold"/>
                                        <p:tgtEl>
                                          <p:spTgt spid="41988"/>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1989"/>
                                        </p:tgtEl>
                                        <p:attrNameLst>
                                          <p:attrName>style.visibility</p:attrName>
                                        </p:attrNameLst>
                                      </p:cBhvr>
                                      <p:to>
                                        <p:strVal val="visible"/>
                                      </p:to>
                                    </p:set>
                                    <p:anim calcmode="lin" valueType="num">
                                      <p:cBhvr additive="base">
                                        <p:cTn id="39" dur="500" fill="hold"/>
                                        <p:tgtEl>
                                          <p:spTgt spid="41989"/>
                                        </p:tgtEl>
                                        <p:attrNameLst>
                                          <p:attrName>ppt_x</p:attrName>
                                        </p:attrNameLst>
                                      </p:cBhvr>
                                      <p:tavLst>
                                        <p:tav tm="0">
                                          <p:val>
                                            <p:strVal val="#ppt_x"/>
                                          </p:val>
                                        </p:tav>
                                        <p:tav tm="100000">
                                          <p:val>
                                            <p:strVal val="#ppt_x"/>
                                          </p:val>
                                        </p:tav>
                                      </p:tavLst>
                                    </p:anim>
                                    <p:anim calcmode="lin" valueType="num">
                                      <p:cBhvr additive="base">
                                        <p:cTn id="40" dur="500" fill="hold"/>
                                        <p:tgtEl>
                                          <p:spTgt spid="4198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utoUpdateAnimBg="0" build="p"/>
      <p:bldP spid="41987" grpId="0" bldLvl="0" animBg="1" autoUpdateAnimBg="0"/>
      <p:bldP spid="41988" grpId="0" bldLvl="0" animBg="1" autoUpdateAnimBg="0"/>
      <p:bldP spid="41989" grpId="0" bldLvl="0" animBg="1"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18745" y="260350"/>
            <a:ext cx="2604135" cy="776605"/>
          </a:xfrm>
          <a:solidFill>
            <a:srgbClr val="FFC000"/>
          </a:solidFill>
          <a:effectLst>
            <a:glow rad="63500">
              <a:schemeClr val="accent3">
                <a:satMod val="175000"/>
                <a:alpha val="40000"/>
              </a:schemeClr>
            </a:glow>
            <a:softEdge rad="12700"/>
          </a:effectLst>
        </p:spPr>
        <p:txBody>
          <a:bodyPr/>
          <a:p>
            <a:r>
              <a:rPr lang="zh-CN" altLang="en-US">
                <a:solidFill>
                  <a:schemeClr val="tx1"/>
                </a:solidFill>
              </a:rPr>
              <a:t>思政课堂</a:t>
            </a:r>
            <a:endParaRPr lang="zh-CN" altLang="en-US">
              <a:solidFill>
                <a:schemeClr val="tx1"/>
              </a:solidFill>
            </a:endParaRPr>
          </a:p>
        </p:txBody>
      </p:sp>
      <p:sp>
        <p:nvSpPr>
          <p:cNvPr id="3" name="内容占位符 2"/>
          <p:cNvSpPr>
            <a:spLocks noGrp="1"/>
          </p:cNvSpPr>
          <p:nvPr>
            <p:ph idx="1"/>
          </p:nvPr>
        </p:nvSpPr>
        <p:spPr/>
        <p:txBody>
          <a:bodyPr/>
          <a:p>
            <a:pPr>
              <a:lnSpc>
                <a:spcPct val="130000"/>
              </a:lnSpc>
              <a:spcBef>
                <a:spcPts val="20"/>
              </a:spcBef>
              <a:spcAft>
                <a:spcPts val="0"/>
              </a:spcAft>
            </a:pPr>
            <a:r>
              <a:rPr lang="zh-CN" altLang="en-US" sz="2400">
                <a:highlight>
                  <a:srgbClr val="FFFF00"/>
                </a:highlight>
              </a:rPr>
              <a:t>经济发展需要大局意识</a:t>
            </a:r>
            <a:endParaRPr lang="zh-CN" altLang="en-US" sz="2400">
              <a:highlight>
                <a:srgbClr val="FFFF00"/>
              </a:highlight>
            </a:endParaRPr>
          </a:p>
          <a:p>
            <a:pPr>
              <a:lnSpc>
                <a:spcPct val="130000"/>
              </a:lnSpc>
              <a:spcBef>
                <a:spcPts val="20"/>
              </a:spcBef>
              <a:spcAft>
                <a:spcPts val="0"/>
              </a:spcAft>
            </a:pPr>
            <a:r>
              <a:rPr lang="zh-CN" altLang="en-US" sz="2400"/>
              <a:t>政治意识、大局意识、核心意识、看齐意识，这</a:t>
            </a:r>
            <a:r>
              <a:rPr lang="en-US" altLang="zh-CN" sz="2400"/>
              <a:t>“</a:t>
            </a:r>
            <a:r>
              <a:rPr lang="zh-CN" altLang="en-US" sz="2400"/>
              <a:t>四个意识</a:t>
            </a:r>
            <a:r>
              <a:rPr lang="en-US" altLang="zh-CN" sz="2400"/>
              <a:t>”</a:t>
            </a:r>
            <a:r>
              <a:rPr lang="zh-CN" altLang="en-US" sz="2400"/>
              <a:t>是</a:t>
            </a:r>
            <a:r>
              <a:rPr lang="en-US" altLang="zh-CN" sz="2400"/>
              <a:t>2016</a:t>
            </a:r>
            <a:r>
              <a:rPr lang="zh-CN" altLang="en-US" sz="2400"/>
              <a:t>年</a:t>
            </a:r>
            <a:r>
              <a:rPr lang="en-US" altLang="zh-CN" sz="2400"/>
              <a:t>1</a:t>
            </a:r>
            <a:r>
              <a:rPr lang="zh-CN" altLang="en-US" sz="2400"/>
              <a:t>月</a:t>
            </a:r>
            <a:r>
              <a:rPr lang="en-US" altLang="zh-CN" sz="2400"/>
              <a:t>29</a:t>
            </a:r>
            <a:r>
              <a:rPr lang="zh-CN" altLang="en-US" sz="2400"/>
              <a:t>日中共中央政治局会议正式提出来的。</a:t>
            </a:r>
            <a:endParaRPr lang="zh-CN" altLang="en-US" sz="2400"/>
          </a:p>
          <a:p>
            <a:pPr>
              <a:lnSpc>
                <a:spcPct val="130000"/>
              </a:lnSpc>
              <a:spcBef>
                <a:spcPts val="20"/>
              </a:spcBef>
              <a:spcAft>
                <a:spcPts val="0"/>
              </a:spcAft>
            </a:pPr>
            <a:r>
              <a:rPr lang="zh-CN" altLang="en-US" sz="2400"/>
              <a:t>从</a:t>
            </a:r>
            <a:r>
              <a:rPr lang="en-US" altLang="zh-CN" sz="2400"/>
              <a:t>1949</a:t>
            </a:r>
            <a:r>
              <a:rPr lang="zh-CN" altLang="en-US" sz="2400"/>
              <a:t>年至今，我国</a:t>
            </a:r>
            <a:r>
              <a:rPr lang="zh-CN" altLang="en-US" sz="2400">
                <a:highlight>
                  <a:srgbClr val="FFFF00"/>
                </a:highlight>
              </a:rPr>
              <a:t>经济总量</a:t>
            </a:r>
            <a:r>
              <a:rPr lang="zh-CN" altLang="en-US" sz="2400"/>
              <a:t>不断刷新记录，在经济发展的过程中，</a:t>
            </a:r>
            <a:r>
              <a:rPr lang="zh-CN" altLang="en-US" sz="2400">
                <a:highlight>
                  <a:srgbClr val="FFFF00"/>
                </a:highlight>
              </a:rPr>
              <a:t>各种经济指标和政策为国家发展护航</a:t>
            </a:r>
            <a:r>
              <a:rPr lang="zh-CN" altLang="en-US" sz="2400"/>
              <a:t>。一个国家经济的发展显然</a:t>
            </a:r>
            <a:r>
              <a:rPr lang="zh-CN" altLang="en-US" sz="2400">
                <a:highlight>
                  <a:srgbClr val="FFFF00"/>
                </a:highlight>
              </a:rPr>
              <a:t>不能是封闭的</a:t>
            </a:r>
            <a:r>
              <a:rPr lang="zh-CN" altLang="en-US" sz="2400"/>
              <a:t>，在多元化的世界中，通过</a:t>
            </a:r>
            <a:r>
              <a:rPr lang="zh-CN" altLang="en-US" sz="2400">
                <a:highlight>
                  <a:srgbClr val="FFFF00"/>
                </a:highlight>
              </a:rPr>
              <a:t>多方合作和贸易</a:t>
            </a:r>
            <a:r>
              <a:rPr lang="zh-CN" altLang="en-US" sz="2400"/>
              <a:t>，实现供应，经济发展需要大局意识。</a:t>
            </a:r>
            <a:endParaRPr lang="zh-CN" alt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marL="0" indent="0">
              <a:buNone/>
            </a:pPr>
            <a:r>
              <a:rPr lang="zh-CN" altLang="en-US" b="1" dirty="0">
                <a:solidFill>
                  <a:srgbClr val="C00000"/>
                </a:solidFill>
              </a:rPr>
              <a:t>教学目标</a:t>
            </a:r>
            <a:endParaRPr lang="en-US" altLang="zh-CN" b="1" dirty="0">
              <a:solidFill>
                <a:srgbClr val="C00000"/>
              </a:solidFill>
            </a:endParaRPr>
          </a:p>
          <a:p>
            <a:pPr marL="0" indent="0">
              <a:buNone/>
            </a:pPr>
            <a:r>
              <a:rPr lang="en-US" altLang="zh-CN" dirty="0"/>
              <a:t>      </a:t>
            </a:r>
            <a:r>
              <a:rPr lang="en-US" altLang="zh-CN" dirty="0">
                <a:latin typeface="楷体" panose="02010609060101010101" pitchFamily="49" charset="-122"/>
                <a:ea typeface="楷体" panose="02010609060101010101" pitchFamily="49" charset="-122"/>
              </a:rPr>
              <a:t>1</a:t>
            </a:r>
            <a:r>
              <a:rPr lang="zh-CN" altLang="en-US" dirty="0">
                <a:latin typeface="楷体" panose="02010609060101010101" pitchFamily="49" charset="-122"/>
                <a:ea typeface="楷体" panose="02010609060101010101" pitchFamily="49" charset="-122"/>
              </a:rPr>
              <a:t>、了解需求与供给的含义以及影响因素</a:t>
            </a:r>
            <a:endParaRPr lang="en-US" altLang="zh-CN" dirty="0">
              <a:latin typeface="楷体" panose="02010609060101010101" pitchFamily="49" charset="-122"/>
              <a:ea typeface="楷体" panose="02010609060101010101" pitchFamily="49" charset="-122"/>
            </a:endParaRPr>
          </a:p>
          <a:p>
            <a:pPr marL="0" indent="0">
              <a:buNone/>
            </a:pPr>
            <a:r>
              <a:rPr lang="en-US" altLang="zh-CN" dirty="0">
                <a:latin typeface="楷体" panose="02010609060101010101" pitchFamily="49" charset="-122"/>
                <a:ea typeface="楷体" panose="02010609060101010101" pitchFamily="49" charset="-122"/>
              </a:rPr>
              <a:t>    2</a:t>
            </a:r>
            <a:r>
              <a:rPr lang="zh-CN" altLang="en-US" dirty="0">
                <a:latin typeface="楷体" panose="02010609060101010101" pitchFamily="49" charset="-122"/>
                <a:ea typeface="楷体" panose="02010609060101010101" pitchFamily="49" charset="-122"/>
              </a:rPr>
              <a:t>、掌握需求定理和供给定理</a:t>
            </a:r>
            <a:endParaRPr lang="en-US" altLang="zh-CN" dirty="0">
              <a:latin typeface="楷体" panose="02010609060101010101" pitchFamily="49" charset="-122"/>
              <a:ea typeface="楷体" panose="02010609060101010101" pitchFamily="49" charset="-122"/>
            </a:endParaRPr>
          </a:p>
          <a:p>
            <a:pPr marL="0" indent="0">
              <a:buNone/>
            </a:pPr>
            <a:r>
              <a:rPr lang="zh-CN" altLang="en-US" b="1" dirty="0">
                <a:solidFill>
                  <a:srgbClr val="C00000"/>
                </a:solidFill>
              </a:rPr>
              <a:t>重点：</a:t>
            </a:r>
            <a:endParaRPr lang="en-US" altLang="zh-CN" b="1" dirty="0">
              <a:solidFill>
                <a:srgbClr val="C00000"/>
              </a:solidFill>
            </a:endParaRPr>
          </a:p>
          <a:p>
            <a:pPr marL="0" indent="0">
              <a:buNone/>
            </a:pPr>
            <a:r>
              <a:rPr lang="en-US" altLang="zh-CN" b="1" dirty="0">
                <a:solidFill>
                  <a:srgbClr val="C00000"/>
                </a:solidFill>
                <a:latin typeface="楷体" panose="02010609060101010101" pitchFamily="49" charset="-122"/>
                <a:ea typeface="楷体" panose="02010609060101010101" pitchFamily="49" charset="-122"/>
              </a:rPr>
              <a:t>    </a:t>
            </a:r>
            <a:r>
              <a:rPr lang="zh-CN" altLang="en-US" dirty="0">
                <a:latin typeface="楷体" panose="02010609060101010101" pitchFamily="49" charset="-122"/>
                <a:ea typeface="楷体" panose="02010609060101010101" pitchFamily="49" charset="-122"/>
              </a:rPr>
              <a:t>需求定理和供给定理</a:t>
            </a:r>
            <a:endParaRPr lang="zh-CN" altLang="en-US" dirty="0">
              <a:latin typeface="楷体" panose="02010609060101010101" pitchFamily="49" charset="-122"/>
              <a:ea typeface="楷体" panose="02010609060101010101" pitchFamily="49" charset="-12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5232400" y="620395"/>
            <a:ext cx="1586230" cy="808990"/>
          </a:xfrm>
          <a:solidFill>
            <a:srgbClr val="FFC000"/>
          </a:solidFill>
          <a:effectLst>
            <a:glow rad="139700">
              <a:schemeClr val="accent4">
                <a:satMod val="175000"/>
                <a:alpha val="40000"/>
              </a:schemeClr>
            </a:glow>
          </a:effectLst>
        </p:spPr>
        <p:txBody>
          <a:bodyPr/>
          <a:p>
            <a:r>
              <a:rPr lang="zh-CN" altLang="en-US" b="1">
                <a:ln w="15875"/>
                <a:solidFill>
                  <a:schemeClr val="tx1"/>
                </a:solidFill>
                <a:effectLst/>
                <a:sym typeface="+mn-ea"/>
              </a:rPr>
              <a:t>思</a:t>
            </a:r>
            <a:r>
              <a:rPr lang="en-US" altLang="zh-CN" b="1">
                <a:ln w="15875"/>
                <a:solidFill>
                  <a:schemeClr val="tx1"/>
                </a:solidFill>
                <a:effectLst/>
                <a:sym typeface="+mn-ea"/>
              </a:rPr>
              <a:t> </a:t>
            </a:r>
            <a:r>
              <a:rPr lang="zh-CN" altLang="en-US" b="1">
                <a:ln w="15875"/>
                <a:solidFill>
                  <a:schemeClr val="tx1"/>
                </a:solidFill>
                <a:effectLst/>
                <a:sym typeface="+mn-ea"/>
              </a:rPr>
              <a:t>考</a:t>
            </a:r>
            <a:endParaRPr lang="zh-CN" altLang="en-US" b="1">
              <a:ln w="15875"/>
              <a:solidFill>
                <a:schemeClr val="tx1"/>
              </a:solidFill>
              <a:effectLst/>
              <a:sym typeface="+mn-ea"/>
            </a:endParaRPr>
          </a:p>
        </p:txBody>
      </p:sp>
      <p:sp>
        <p:nvSpPr>
          <p:cNvPr id="3" name="内容占位符 2"/>
          <p:cNvSpPr>
            <a:spLocks noGrp="1"/>
          </p:cNvSpPr>
          <p:nvPr>
            <p:ph idx="1"/>
          </p:nvPr>
        </p:nvSpPr>
        <p:spPr/>
        <p:txBody>
          <a:bodyPr/>
          <a:p>
            <a:pPr algn="ctr"/>
            <a:endParaRPr lang="zh-CN" altLang="en-US">
              <a:hlinkClick r:id="rId1" action="ppaction://hlinkfile"/>
            </a:endParaRPr>
          </a:p>
          <a:p>
            <a:pPr algn="ctr"/>
            <a:endParaRPr lang="zh-CN" altLang="en-US">
              <a:hlinkClick r:id="rId1" action="ppaction://hlinkfile"/>
            </a:endParaRPr>
          </a:p>
          <a:p>
            <a:pPr algn="ctr"/>
            <a:r>
              <a:rPr lang="zh-CN" altLang="en-US">
                <a:hlinkClick r:id="rId1" action="ppaction://hlinkfile"/>
              </a:rPr>
              <a:t>黄金价格波动加剧</a:t>
            </a:r>
            <a:r>
              <a:rPr lang="en-US" altLang="zh-CN">
                <a:hlinkClick r:id="rId1" action="ppaction://hlinkfile"/>
              </a:rPr>
              <a:t> </a:t>
            </a:r>
            <a:r>
              <a:rPr lang="zh-CN" altLang="en-US">
                <a:hlinkClick r:id="rId1" action="ppaction://hlinkfile"/>
              </a:rPr>
              <a:t>回收市场活跃</a:t>
            </a:r>
            <a:endParaRPr lang="zh-CN"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5640" y="2132856"/>
            <a:ext cx="6408712" cy="3046095"/>
          </a:xfrm>
          <a:prstGeom prst="rect">
            <a:avLst/>
          </a:prstGeom>
          <a:noFill/>
          <a:ln w="31750">
            <a:solidFill>
              <a:srgbClr val="FF0000"/>
            </a:solidFill>
          </a:ln>
        </p:spPr>
        <p:txBody>
          <a:bodyPr wrap="square" rtlCol="0">
            <a:spAutoFit/>
          </a:bodyPr>
          <a:lstStyle/>
          <a:p>
            <a:pPr>
              <a:lnSpc>
                <a:spcPct val="150000"/>
              </a:lnSpc>
            </a:pPr>
            <a:r>
              <a:rPr lang="zh-CN" altLang="en-US" sz="3200" dirty="0">
                <a:solidFill>
                  <a:srgbClr val="0000FF"/>
                </a:solidFill>
              </a:rPr>
              <a:t>需求定理、需求的影响因素、需求的变动和需求量的变动</a:t>
            </a:r>
            <a:endParaRPr lang="en-US" altLang="zh-CN" sz="3200" dirty="0">
              <a:solidFill>
                <a:srgbClr val="0000FF"/>
              </a:solidFill>
            </a:endParaRPr>
          </a:p>
          <a:p>
            <a:pPr>
              <a:lnSpc>
                <a:spcPct val="150000"/>
              </a:lnSpc>
            </a:pPr>
            <a:r>
              <a:rPr lang="zh-CN" altLang="en-US" sz="3200" dirty="0">
                <a:solidFill>
                  <a:srgbClr val="0000FF"/>
                </a:solidFill>
              </a:rPr>
              <a:t>供给定理、供给的影响因素、供给的变动与供给量的变动</a:t>
            </a:r>
            <a:endParaRPr lang="en-US" altLang="zh-CN" sz="3200" dirty="0">
              <a:solidFill>
                <a:srgbClr val="0000FF"/>
              </a:solidFill>
            </a:endParaRPr>
          </a:p>
        </p:txBody>
      </p:sp>
      <p:sp>
        <p:nvSpPr>
          <p:cNvPr id="3" name="矩形 2"/>
          <p:cNvSpPr/>
          <p:nvPr/>
        </p:nvSpPr>
        <p:spPr>
          <a:xfrm>
            <a:off x="4727848" y="548680"/>
            <a:ext cx="2016224" cy="792088"/>
          </a:xfrm>
          <a:prstGeom prst="rect">
            <a:avLst/>
          </a:prstGeom>
          <a:blipFill>
            <a:blip r:embed="rId1"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a:solidFill>
                  <a:srgbClr val="C00000"/>
                </a:solidFill>
              </a:rPr>
              <a:t>总   结</a:t>
            </a:r>
            <a:endParaRPr lang="zh-CN" altLang="en-US" sz="3600" b="1" dirty="0">
              <a:solidFill>
                <a:srgbClr val="C000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67608" y="1509258"/>
            <a:ext cx="7056784" cy="3138170"/>
          </a:xfrm>
          <a:prstGeom prst="rect">
            <a:avLst/>
          </a:prstGeom>
          <a:noFill/>
          <a:ln w="31750">
            <a:solidFill>
              <a:srgbClr val="FF0000"/>
            </a:solidFill>
          </a:ln>
        </p:spPr>
        <p:txBody>
          <a:bodyPr wrap="square" rtlCol="0">
            <a:spAutoFit/>
          </a:bodyPr>
          <a:lstStyle/>
          <a:p>
            <a:pPr>
              <a:lnSpc>
                <a:spcPct val="150000"/>
              </a:lnSpc>
            </a:pPr>
            <a:endParaRPr lang="en-US" altLang="zh-CN" kern="100" dirty="0"/>
          </a:p>
          <a:p>
            <a:pPr>
              <a:lnSpc>
                <a:spcPct val="150000"/>
              </a:lnSpc>
            </a:pPr>
            <a:r>
              <a:rPr lang="zh-CN" altLang="en-US" sz="3200" kern="100" dirty="0">
                <a:solidFill>
                  <a:srgbClr val="0000FF"/>
                </a:solidFill>
              </a:rPr>
              <a:t>请连续一周去附近一个市场观察三种商品的价格变动，并用表格和曲线表示出来。</a:t>
            </a:r>
            <a:endParaRPr lang="en-US" altLang="zh-CN" sz="3200" kern="100" dirty="0">
              <a:solidFill>
                <a:srgbClr val="0000FF"/>
              </a:solidFill>
            </a:endParaRPr>
          </a:p>
          <a:p>
            <a:pPr>
              <a:lnSpc>
                <a:spcPct val="150000"/>
              </a:lnSpc>
            </a:pPr>
            <a:endParaRPr lang="en-US" altLang="zh-CN" kern="100" dirty="0"/>
          </a:p>
        </p:txBody>
      </p:sp>
      <p:sp>
        <p:nvSpPr>
          <p:cNvPr id="4" name="椭圆 3"/>
          <p:cNvSpPr/>
          <p:nvPr/>
        </p:nvSpPr>
        <p:spPr>
          <a:xfrm>
            <a:off x="5303912" y="476672"/>
            <a:ext cx="2376264" cy="792088"/>
          </a:xfrm>
          <a:prstGeom prst="ellipse">
            <a:avLst/>
          </a:prstGeom>
          <a:blipFill>
            <a:blip r:embed="rId1"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a:solidFill>
                  <a:srgbClr val="FF0000"/>
                </a:solidFill>
              </a:rPr>
              <a:t>作  业</a:t>
            </a:r>
            <a:endParaRPr lang="zh-CN" altLang="en-US" sz="3600" b="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ChangeArrowheads="1"/>
          </p:cNvSpPr>
          <p:nvPr/>
        </p:nvSpPr>
        <p:spPr bwMode="auto">
          <a:xfrm>
            <a:off x="3581400" y="1600200"/>
            <a:ext cx="207645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r>
              <a:rPr lang="zh-CN" altLang="en-US" sz="2000" b="1">
                <a:solidFill>
                  <a:srgbClr val="FF0066"/>
                </a:solidFill>
                <a:ea typeface="黑体" panose="02010609060101010101" pitchFamily="49" charset="-122"/>
              </a:rPr>
              <a:t>产品市场</a:t>
            </a:r>
            <a:endParaRPr lang="zh-CN" altLang="en-US" sz="2000" b="1">
              <a:ea typeface="黑体" panose="02010609060101010101" pitchFamily="49" charset="-122"/>
            </a:endParaRPr>
          </a:p>
        </p:txBody>
      </p:sp>
      <p:sp>
        <p:nvSpPr>
          <p:cNvPr id="21508" name="Text Box 4"/>
          <p:cNvSpPr txBox="1">
            <a:spLocks noChangeArrowheads="1"/>
          </p:cNvSpPr>
          <p:nvPr/>
        </p:nvSpPr>
        <p:spPr bwMode="auto">
          <a:xfrm>
            <a:off x="2292985" y="3452813"/>
            <a:ext cx="551815" cy="218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eaLnBrk="0" hangingPunct="0">
              <a:defRPr sz="3200">
                <a:solidFill>
                  <a:schemeClr val="tx1"/>
                </a:solidFill>
                <a:latin typeface="Times New Roman" panose="02020603050405020304" pitchFamily="18" charset="0"/>
                <a:ea typeface="宋体" panose="02010600030101010101" pitchFamily="2" charset="-122"/>
              </a:defRPr>
            </a:lvl1pPr>
            <a:lvl2pPr marL="742950" indent="-285750" eaLnBrk="0" hangingPunct="0">
              <a:defRPr sz="3200">
                <a:solidFill>
                  <a:schemeClr val="tx1"/>
                </a:solidFill>
                <a:latin typeface="Times New Roman" panose="02020603050405020304" pitchFamily="18" charset="0"/>
                <a:ea typeface="宋体" panose="02010600030101010101" pitchFamily="2" charset="-122"/>
              </a:defRPr>
            </a:lvl2pPr>
            <a:lvl3pPr marL="1143000" indent="-228600" eaLnBrk="0" hangingPunct="0">
              <a:defRPr sz="3200">
                <a:solidFill>
                  <a:schemeClr val="tx1"/>
                </a:solidFill>
                <a:latin typeface="Times New Roman" panose="02020603050405020304" pitchFamily="18" charset="0"/>
                <a:ea typeface="宋体" panose="02010600030101010101" pitchFamily="2" charset="-122"/>
              </a:defRPr>
            </a:lvl3pPr>
            <a:lvl4pPr marL="1600200" indent="-228600" eaLnBrk="0" hangingPunct="0">
              <a:defRPr sz="3200">
                <a:solidFill>
                  <a:schemeClr val="tx1"/>
                </a:solidFill>
                <a:latin typeface="Times New Roman" panose="02020603050405020304" pitchFamily="18" charset="0"/>
                <a:ea typeface="宋体" panose="02010600030101010101" pitchFamily="2" charset="-122"/>
              </a:defRPr>
            </a:lvl4pPr>
            <a:lvl5pPr marL="2057400" indent="-228600" eaLnBrk="0" hangingPunct="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sz="2400"/>
          </a:p>
        </p:txBody>
      </p:sp>
      <p:sp>
        <p:nvSpPr>
          <p:cNvPr id="24581" name="Rectangle 5"/>
          <p:cNvSpPr>
            <a:spLocks noChangeArrowheads="1"/>
          </p:cNvSpPr>
          <p:nvPr/>
        </p:nvSpPr>
        <p:spPr bwMode="auto">
          <a:xfrm>
            <a:off x="3910013" y="6165850"/>
            <a:ext cx="1612900" cy="521970"/>
          </a:xfrm>
          <a:prstGeom prst="rect">
            <a:avLst/>
          </a:prstGeom>
          <a:noFill/>
          <a:ln w="57150">
            <a:solidFill>
              <a:srgbClr val="FF0066"/>
            </a:solidFill>
            <a:miter lim="800000"/>
          </a:ln>
          <a:extLst>
            <a:ext uri="{909E8E84-426E-40DD-AFC4-6F175D3DCCD1}">
              <a14:hiddenFill xmlns:a14="http://schemas.microsoft.com/office/drawing/2010/main">
                <a:solidFill>
                  <a:srgbClr val="FFFFFF"/>
                </a:solidFill>
              </a14:hiddenFill>
            </a:ext>
          </a:extLst>
        </p:spPr>
        <p:txBody>
          <a:bodyPr wrap="none">
            <a:spAutoFit/>
          </a:bodyPr>
          <a:lstStyle/>
          <a:p>
            <a:r>
              <a:rPr lang="zh-CN" altLang="en-US" sz="2800" b="1">
                <a:solidFill>
                  <a:srgbClr val="FF0066"/>
                </a:solidFill>
                <a:ea typeface="黑体" panose="02010609060101010101" pitchFamily="49" charset="-122"/>
              </a:rPr>
              <a:t>分配理论</a:t>
            </a:r>
            <a:endParaRPr lang="zh-CN" altLang="en-US" sz="2800" b="1">
              <a:solidFill>
                <a:srgbClr val="FF0066"/>
              </a:solidFill>
              <a:ea typeface="黑体" panose="02010609060101010101" pitchFamily="49" charset="-122"/>
            </a:endParaRPr>
          </a:p>
        </p:txBody>
      </p:sp>
      <p:sp>
        <p:nvSpPr>
          <p:cNvPr id="24582" name="Rectangle 6"/>
          <p:cNvSpPr>
            <a:spLocks noChangeArrowheads="1"/>
          </p:cNvSpPr>
          <p:nvPr/>
        </p:nvSpPr>
        <p:spPr bwMode="auto">
          <a:xfrm>
            <a:off x="3429000" y="2038350"/>
            <a:ext cx="2286000" cy="398780"/>
          </a:xfrm>
          <a:prstGeom prst="rect">
            <a:avLst/>
          </a:prstGeom>
          <a:noFill/>
          <a:ln w="57150">
            <a:solidFill>
              <a:schemeClr val="tx1"/>
            </a:solidFill>
            <a:prstDash val="sysDot"/>
            <a:miter lim="800000"/>
          </a:ln>
          <a:extLst>
            <a:ext uri="{909E8E84-426E-40DD-AFC4-6F175D3DCCD1}">
              <a14:hiddenFill xmlns:a14="http://schemas.microsoft.com/office/drawing/2010/main">
                <a:solidFill>
                  <a:srgbClr val="FFFFFF"/>
                </a:solidFill>
              </a14:hiddenFill>
            </a:ext>
          </a:extLst>
        </p:spPr>
        <p:txBody>
          <a:bodyPr>
            <a:spAutoFit/>
          </a:bodyPr>
          <a:lstStyle/>
          <a:p>
            <a:pPr algn="ctr" eaLnBrk="0" hangingPunct="0"/>
            <a:r>
              <a:rPr lang="zh-CN" altLang="en-US" sz="2000" b="1">
                <a:ea typeface="黑体" panose="02010609060101010101" pitchFamily="49" charset="-122"/>
              </a:rPr>
              <a:t>一般商品的价格</a:t>
            </a:r>
            <a:endParaRPr lang="zh-CN" altLang="en-US" sz="2000" b="1">
              <a:ea typeface="黑体" panose="02010609060101010101" pitchFamily="49" charset="-122"/>
            </a:endParaRPr>
          </a:p>
        </p:txBody>
      </p:sp>
      <p:sp>
        <p:nvSpPr>
          <p:cNvPr id="24583" name="Rectangle 7"/>
          <p:cNvSpPr>
            <a:spLocks noChangeArrowheads="1"/>
          </p:cNvSpPr>
          <p:nvPr/>
        </p:nvSpPr>
        <p:spPr bwMode="auto">
          <a:xfrm>
            <a:off x="3505200" y="4870450"/>
            <a:ext cx="2286000" cy="398780"/>
          </a:xfrm>
          <a:prstGeom prst="rect">
            <a:avLst/>
          </a:prstGeom>
          <a:noFill/>
          <a:ln w="57150">
            <a:solidFill>
              <a:schemeClr val="tx1"/>
            </a:solidFill>
            <a:prstDash val="sysDot"/>
            <a:miter lim="800000"/>
          </a:ln>
          <a:extLst>
            <a:ext uri="{909E8E84-426E-40DD-AFC4-6F175D3DCCD1}">
              <a14:hiddenFill xmlns:a14="http://schemas.microsoft.com/office/drawing/2010/main">
                <a:solidFill>
                  <a:srgbClr val="FFFFFF"/>
                </a:solidFill>
              </a14:hiddenFill>
            </a:ext>
          </a:extLst>
        </p:spPr>
        <p:txBody>
          <a:bodyPr>
            <a:spAutoFit/>
          </a:bodyPr>
          <a:lstStyle/>
          <a:p>
            <a:pPr algn="ctr"/>
            <a:r>
              <a:rPr lang="zh-CN" altLang="en-US" sz="2000" b="1">
                <a:ea typeface="黑体" panose="02010609060101010101" pitchFamily="49" charset="-122"/>
              </a:rPr>
              <a:t>生产要素的价格</a:t>
            </a:r>
            <a:endParaRPr lang="zh-CN" altLang="en-US" sz="2000" b="1">
              <a:ea typeface="黑体" panose="02010609060101010101" pitchFamily="49" charset="-122"/>
            </a:endParaRPr>
          </a:p>
        </p:txBody>
      </p:sp>
      <p:sp>
        <p:nvSpPr>
          <p:cNvPr id="24584" name="Text Box 8"/>
          <p:cNvSpPr txBox="1">
            <a:spLocks noChangeArrowheads="1"/>
          </p:cNvSpPr>
          <p:nvPr/>
        </p:nvSpPr>
        <p:spPr bwMode="auto">
          <a:xfrm>
            <a:off x="1292225" y="3028950"/>
            <a:ext cx="736600" cy="1695450"/>
          </a:xfrm>
          <a:prstGeom prst="rect">
            <a:avLst/>
          </a:prstGeom>
          <a:noFill/>
          <a:ln w="57150">
            <a:solidFill>
              <a:schemeClr val="tx1"/>
            </a:solidFill>
            <a:prstDash val="sysDot"/>
            <a:miter lim="800000"/>
          </a:ln>
          <a:extLst>
            <a:ext uri="{909E8E84-426E-40DD-AFC4-6F175D3DCCD1}">
              <a14:hiddenFill xmlns:a14="http://schemas.microsoft.com/office/drawing/2010/main">
                <a:solidFill>
                  <a:srgbClr val="FFFFFF"/>
                </a:solidFill>
              </a14:hiddenFill>
            </a:ext>
          </a:extLst>
        </p:spPr>
        <p:txBody>
          <a:bodyPr vert="eaVert">
            <a:spAutoFit/>
          </a:bodyPr>
          <a:lstStyle>
            <a:lvl1pPr eaLnBrk="0" hangingPunct="0">
              <a:defRPr sz="3200">
                <a:solidFill>
                  <a:schemeClr val="tx1"/>
                </a:solidFill>
                <a:latin typeface="Times New Roman" panose="02020603050405020304" pitchFamily="18" charset="0"/>
                <a:ea typeface="宋体" panose="02010600030101010101" pitchFamily="2" charset="-122"/>
              </a:defRPr>
            </a:lvl1pPr>
            <a:lvl2pPr marL="742950" indent="-285750" eaLnBrk="0" hangingPunct="0">
              <a:defRPr sz="3200">
                <a:solidFill>
                  <a:schemeClr val="tx1"/>
                </a:solidFill>
                <a:latin typeface="Times New Roman" panose="02020603050405020304" pitchFamily="18" charset="0"/>
                <a:ea typeface="宋体" panose="02010600030101010101" pitchFamily="2" charset="-122"/>
              </a:defRPr>
            </a:lvl2pPr>
            <a:lvl3pPr marL="1143000" indent="-228600" eaLnBrk="0" hangingPunct="0">
              <a:defRPr sz="3200">
                <a:solidFill>
                  <a:schemeClr val="tx1"/>
                </a:solidFill>
                <a:latin typeface="Times New Roman" panose="02020603050405020304" pitchFamily="18" charset="0"/>
                <a:ea typeface="宋体" panose="02010600030101010101" pitchFamily="2" charset="-122"/>
              </a:defRPr>
            </a:lvl3pPr>
            <a:lvl4pPr marL="1600200" indent="-228600" eaLnBrk="0" hangingPunct="0">
              <a:defRPr sz="3200">
                <a:solidFill>
                  <a:schemeClr val="tx1"/>
                </a:solidFill>
                <a:latin typeface="Times New Roman" panose="02020603050405020304" pitchFamily="18" charset="0"/>
                <a:ea typeface="宋体" panose="02010600030101010101" pitchFamily="2" charset="-122"/>
              </a:defRPr>
            </a:lvl4pPr>
            <a:lvl5pPr marL="2057400" indent="-228600" eaLnBrk="0" hangingPunct="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3600" b="1">
                <a:ea typeface="黑体" panose="02010609060101010101" pitchFamily="49" charset="-122"/>
              </a:rPr>
              <a:t>消费者</a:t>
            </a:r>
            <a:endParaRPr lang="zh-CN" altLang="en-US" sz="3600" b="1">
              <a:ea typeface="黑体" panose="02010609060101010101" pitchFamily="49" charset="-122"/>
            </a:endParaRPr>
          </a:p>
        </p:txBody>
      </p:sp>
      <p:sp>
        <p:nvSpPr>
          <p:cNvPr id="24585" name="Text Box 9"/>
          <p:cNvSpPr txBox="1">
            <a:spLocks noChangeArrowheads="1"/>
          </p:cNvSpPr>
          <p:nvPr/>
        </p:nvSpPr>
        <p:spPr bwMode="auto">
          <a:xfrm>
            <a:off x="7140575" y="3033713"/>
            <a:ext cx="736600" cy="1619250"/>
          </a:xfrm>
          <a:prstGeom prst="rect">
            <a:avLst/>
          </a:prstGeom>
          <a:noFill/>
          <a:ln w="57150">
            <a:solidFill>
              <a:schemeClr val="tx1"/>
            </a:solidFill>
            <a:prstDash val="sysDot"/>
            <a:miter lim="800000"/>
          </a:ln>
          <a:extLst>
            <a:ext uri="{909E8E84-426E-40DD-AFC4-6F175D3DCCD1}">
              <a14:hiddenFill xmlns:a14="http://schemas.microsoft.com/office/drawing/2010/main">
                <a:solidFill>
                  <a:srgbClr val="FFFFFF"/>
                </a:solidFill>
              </a14:hiddenFill>
            </a:ext>
          </a:extLst>
        </p:spPr>
        <p:txBody>
          <a:bodyPr vert="eaVert">
            <a:spAutoFit/>
          </a:bodyPr>
          <a:lstStyle>
            <a:lvl1pPr eaLnBrk="0" hangingPunct="0">
              <a:defRPr sz="3200">
                <a:solidFill>
                  <a:schemeClr val="tx1"/>
                </a:solidFill>
                <a:latin typeface="Times New Roman" panose="02020603050405020304" pitchFamily="18" charset="0"/>
                <a:ea typeface="宋体" panose="02010600030101010101" pitchFamily="2" charset="-122"/>
              </a:defRPr>
            </a:lvl1pPr>
            <a:lvl2pPr marL="742950" indent="-285750" eaLnBrk="0" hangingPunct="0">
              <a:defRPr sz="3200">
                <a:solidFill>
                  <a:schemeClr val="tx1"/>
                </a:solidFill>
                <a:latin typeface="Times New Roman" panose="02020603050405020304" pitchFamily="18" charset="0"/>
                <a:ea typeface="宋体" panose="02010600030101010101" pitchFamily="2" charset="-122"/>
              </a:defRPr>
            </a:lvl2pPr>
            <a:lvl3pPr marL="1143000" indent="-228600" eaLnBrk="0" hangingPunct="0">
              <a:defRPr sz="3200">
                <a:solidFill>
                  <a:schemeClr val="tx1"/>
                </a:solidFill>
                <a:latin typeface="Times New Roman" panose="02020603050405020304" pitchFamily="18" charset="0"/>
                <a:ea typeface="宋体" panose="02010600030101010101" pitchFamily="2" charset="-122"/>
              </a:defRPr>
            </a:lvl3pPr>
            <a:lvl4pPr marL="1600200" indent="-228600" eaLnBrk="0" hangingPunct="0">
              <a:defRPr sz="3200">
                <a:solidFill>
                  <a:schemeClr val="tx1"/>
                </a:solidFill>
                <a:latin typeface="Times New Roman" panose="02020603050405020304" pitchFamily="18" charset="0"/>
                <a:ea typeface="宋体" panose="02010600030101010101" pitchFamily="2" charset="-122"/>
              </a:defRPr>
            </a:lvl4pPr>
            <a:lvl5pPr marL="2057400" indent="-228600" eaLnBrk="0" hangingPunct="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3600" b="1">
                <a:ea typeface="黑体" panose="02010609060101010101" pitchFamily="49" charset="-122"/>
              </a:rPr>
              <a:t>生产者</a:t>
            </a:r>
            <a:endParaRPr lang="zh-CN" altLang="en-US" sz="3600" b="1">
              <a:ea typeface="黑体" panose="02010609060101010101" pitchFamily="49" charset="-122"/>
            </a:endParaRPr>
          </a:p>
        </p:txBody>
      </p:sp>
      <p:sp>
        <p:nvSpPr>
          <p:cNvPr id="24586" name="Line 10"/>
          <p:cNvSpPr>
            <a:spLocks noChangeShapeType="1"/>
          </p:cNvSpPr>
          <p:nvPr/>
        </p:nvSpPr>
        <p:spPr bwMode="auto">
          <a:xfrm flipV="1">
            <a:off x="3576638" y="1989138"/>
            <a:ext cx="1295400" cy="1295400"/>
          </a:xfrm>
          <a:prstGeom prst="line">
            <a:avLst/>
          </a:prstGeom>
          <a:noFill/>
          <a:ln w="57150">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4587" name="Line 11"/>
          <p:cNvSpPr>
            <a:spLocks noChangeShapeType="1"/>
          </p:cNvSpPr>
          <p:nvPr/>
        </p:nvSpPr>
        <p:spPr bwMode="auto">
          <a:xfrm flipH="1" flipV="1">
            <a:off x="7239000" y="1916113"/>
            <a:ext cx="1371600" cy="1371600"/>
          </a:xfrm>
          <a:prstGeom prst="line">
            <a:avLst/>
          </a:prstGeom>
          <a:noFill/>
          <a:ln w="57150">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4588" name="Line 12"/>
          <p:cNvSpPr>
            <a:spLocks noChangeShapeType="1"/>
          </p:cNvSpPr>
          <p:nvPr/>
        </p:nvSpPr>
        <p:spPr bwMode="auto">
          <a:xfrm>
            <a:off x="3581400" y="4365625"/>
            <a:ext cx="1447800" cy="1066800"/>
          </a:xfrm>
          <a:prstGeom prst="line">
            <a:avLst/>
          </a:prstGeom>
          <a:noFill/>
          <a:ln w="57150">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4589" name="Line 13"/>
          <p:cNvSpPr>
            <a:spLocks noChangeShapeType="1"/>
          </p:cNvSpPr>
          <p:nvPr/>
        </p:nvSpPr>
        <p:spPr bwMode="auto">
          <a:xfrm flipH="1">
            <a:off x="7315200" y="4508500"/>
            <a:ext cx="1295400" cy="914400"/>
          </a:xfrm>
          <a:prstGeom prst="line">
            <a:avLst/>
          </a:prstGeom>
          <a:noFill/>
          <a:ln w="57150">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4590" name="Rectangle 14"/>
          <p:cNvSpPr>
            <a:spLocks noChangeArrowheads="1"/>
          </p:cNvSpPr>
          <p:nvPr/>
        </p:nvSpPr>
        <p:spPr bwMode="auto">
          <a:xfrm>
            <a:off x="1981200" y="1989138"/>
            <a:ext cx="89789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sz="2800" b="1" u="sng"/>
              <a:t>需求</a:t>
            </a:r>
            <a:endParaRPr lang="zh-CN" altLang="en-US" sz="2800" b="1">
              <a:ea typeface="黑体" panose="02010609060101010101" pitchFamily="49" charset="-122"/>
            </a:endParaRPr>
          </a:p>
        </p:txBody>
      </p:sp>
      <p:sp>
        <p:nvSpPr>
          <p:cNvPr id="24591" name="Rectangle 15"/>
          <p:cNvSpPr>
            <a:spLocks noChangeArrowheads="1"/>
          </p:cNvSpPr>
          <p:nvPr/>
        </p:nvSpPr>
        <p:spPr bwMode="auto">
          <a:xfrm>
            <a:off x="6324600" y="5013325"/>
            <a:ext cx="89789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sz="2800" b="1" u="sng"/>
              <a:t>需求</a:t>
            </a:r>
            <a:endParaRPr lang="zh-CN" altLang="en-US" sz="2800" b="1">
              <a:ea typeface="黑体" panose="02010609060101010101" pitchFamily="49" charset="-122"/>
            </a:endParaRPr>
          </a:p>
        </p:txBody>
      </p:sp>
      <p:sp>
        <p:nvSpPr>
          <p:cNvPr id="24592" name="Rectangle 16"/>
          <p:cNvSpPr>
            <a:spLocks noChangeArrowheads="1"/>
          </p:cNvSpPr>
          <p:nvPr/>
        </p:nvSpPr>
        <p:spPr bwMode="auto">
          <a:xfrm>
            <a:off x="6443663" y="2060575"/>
            <a:ext cx="89789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sz="2800" b="1" u="sng"/>
              <a:t>供给</a:t>
            </a:r>
            <a:endParaRPr lang="zh-CN" altLang="en-US" sz="2800" b="1">
              <a:ea typeface="黑体" panose="02010609060101010101" pitchFamily="49" charset="-122"/>
            </a:endParaRPr>
          </a:p>
        </p:txBody>
      </p:sp>
      <p:sp>
        <p:nvSpPr>
          <p:cNvPr id="24593" name="Rectangle 17"/>
          <p:cNvSpPr>
            <a:spLocks noChangeArrowheads="1"/>
          </p:cNvSpPr>
          <p:nvPr/>
        </p:nvSpPr>
        <p:spPr bwMode="auto">
          <a:xfrm>
            <a:off x="2057400" y="4941888"/>
            <a:ext cx="89789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sz="2800" b="1" u="sng"/>
              <a:t>供给</a:t>
            </a:r>
            <a:endParaRPr lang="zh-CN" altLang="en-US" sz="2800" b="1">
              <a:ea typeface="黑体" panose="02010609060101010101" pitchFamily="49" charset="-122"/>
            </a:endParaRPr>
          </a:p>
        </p:txBody>
      </p:sp>
      <p:sp>
        <p:nvSpPr>
          <p:cNvPr id="24594" name="AutoShape 18"/>
          <p:cNvSpPr>
            <a:spLocks noChangeArrowheads="1"/>
          </p:cNvSpPr>
          <p:nvPr/>
        </p:nvSpPr>
        <p:spPr bwMode="auto">
          <a:xfrm>
            <a:off x="5943600" y="1341438"/>
            <a:ext cx="381000" cy="360362"/>
          </a:xfrm>
          <a:prstGeom prst="downArrow">
            <a:avLst>
              <a:gd name="adj1" fmla="val 50000"/>
              <a:gd name="adj2" fmla="val 25000"/>
            </a:avLst>
          </a:prstGeom>
          <a:solidFill>
            <a:srgbClr val="FFFF00"/>
          </a:solidFill>
          <a:ln w="9525">
            <a:solidFill>
              <a:srgbClr val="FF0066"/>
            </a:solidFill>
            <a:miter lim="800000"/>
          </a:ln>
        </p:spPr>
        <p:txBody>
          <a:bodyPr vert="eaVert" wrap="none" anchor="ctr"/>
          <a:lstStyle/>
          <a:p>
            <a:endParaRPr lang="zh-CN" altLang="en-US"/>
          </a:p>
        </p:txBody>
      </p:sp>
      <p:sp>
        <p:nvSpPr>
          <p:cNvPr id="24595" name="AutoShape 19"/>
          <p:cNvSpPr>
            <a:spLocks noChangeArrowheads="1"/>
          </p:cNvSpPr>
          <p:nvPr/>
        </p:nvSpPr>
        <p:spPr bwMode="auto">
          <a:xfrm>
            <a:off x="6019800" y="5734050"/>
            <a:ext cx="457200" cy="381000"/>
          </a:xfrm>
          <a:prstGeom prst="upArrow">
            <a:avLst>
              <a:gd name="adj1" fmla="val 50000"/>
              <a:gd name="adj2" fmla="val 25000"/>
            </a:avLst>
          </a:prstGeom>
          <a:solidFill>
            <a:srgbClr val="FFFF00"/>
          </a:solidFill>
          <a:ln w="9525">
            <a:solidFill>
              <a:srgbClr val="FF0066"/>
            </a:solidFill>
            <a:miter lim="800000"/>
          </a:ln>
        </p:spPr>
        <p:txBody>
          <a:bodyPr vert="eaVert" wrap="none" anchor="ctr"/>
          <a:lstStyle/>
          <a:p>
            <a:endParaRPr lang="zh-CN" altLang="en-US"/>
          </a:p>
        </p:txBody>
      </p:sp>
      <p:sp>
        <p:nvSpPr>
          <p:cNvPr id="24596" name="Rectangle 20"/>
          <p:cNvSpPr>
            <a:spLocks noChangeArrowheads="1"/>
          </p:cNvSpPr>
          <p:nvPr/>
        </p:nvSpPr>
        <p:spPr bwMode="auto">
          <a:xfrm>
            <a:off x="3563938" y="765175"/>
            <a:ext cx="2076450" cy="521970"/>
          </a:xfrm>
          <a:prstGeom prst="rect">
            <a:avLst/>
          </a:prstGeom>
          <a:noFill/>
          <a:ln w="57150">
            <a:solidFill>
              <a:srgbClr val="FF0066"/>
            </a:solidFill>
            <a:miter lim="800000"/>
          </a:ln>
          <a:extLst>
            <a:ext uri="{909E8E84-426E-40DD-AFC4-6F175D3DCCD1}">
              <a14:hiddenFill xmlns:a14="http://schemas.microsoft.com/office/drawing/2010/main">
                <a:solidFill>
                  <a:srgbClr val="FFFFFF"/>
                </a:solidFill>
              </a14:hiddenFill>
            </a:ext>
          </a:extLst>
        </p:spPr>
        <p:txBody>
          <a:bodyPr>
            <a:spAutoFit/>
          </a:bodyPr>
          <a:lstStyle/>
          <a:p>
            <a:pPr algn="ctr" eaLnBrk="0" hangingPunct="0"/>
            <a:r>
              <a:rPr lang="zh-CN" altLang="en-US" sz="2800" b="1">
                <a:solidFill>
                  <a:srgbClr val="FF0066"/>
                </a:solidFill>
                <a:ea typeface="黑体" panose="02010609060101010101" pitchFamily="49" charset="-122"/>
              </a:rPr>
              <a:t>供求理论</a:t>
            </a:r>
            <a:endParaRPr lang="zh-CN" altLang="en-US" sz="2800" b="1">
              <a:ea typeface="黑体" panose="02010609060101010101" pitchFamily="49" charset="-122"/>
            </a:endParaRPr>
          </a:p>
        </p:txBody>
      </p:sp>
      <p:sp>
        <p:nvSpPr>
          <p:cNvPr id="24597" name="Rectangle 21"/>
          <p:cNvSpPr>
            <a:spLocks noChangeArrowheads="1"/>
          </p:cNvSpPr>
          <p:nvPr/>
        </p:nvSpPr>
        <p:spPr bwMode="auto">
          <a:xfrm>
            <a:off x="3563938" y="5373688"/>
            <a:ext cx="207645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r>
              <a:rPr lang="zh-CN" altLang="en-US" sz="2000" b="1">
                <a:solidFill>
                  <a:srgbClr val="FF0066"/>
                </a:solidFill>
                <a:ea typeface="黑体" panose="02010609060101010101" pitchFamily="49" charset="-122"/>
              </a:rPr>
              <a:t>生产要素市场</a:t>
            </a:r>
            <a:endParaRPr lang="zh-CN" altLang="en-US" sz="2000" b="1">
              <a:ea typeface="黑体" panose="02010609060101010101" pitchFamily="49" charset="-122"/>
            </a:endParaRPr>
          </a:p>
        </p:txBody>
      </p:sp>
      <p:sp>
        <p:nvSpPr>
          <p:cNvPr id="24598" name="Text Box 22"/>
          <p:cNvSpPr txBox="1">
            <a:spLocks noChangeArrowheads="1"/>
          </p:cNvSpPr>
          <p:nvPr/>
        </p:nvSpPr>
        <p:spPr bwMode="auto">
          <a:xfrm>
            <a:off x="53975" y="3079750"/>
            <a:ext cx="736600" cy="1927860"/>
          </a:xfrm>
          <a:prstGeom prst="rect">
            <a:avLst/>
          </a:prstGeom>
          <a:noFill/>
          <a:ln w="57150">
            <a:solidFill>
              <a:srgbClr val="FF0066"/>
            </a:solidFill>
            <a:miter lim="800000"/>
          </a:ln>
          <a:extLst>
            <a:ext uri="{909E8E84-426E-40DD-AFC4-6F175D3DCCD1}">
              <a14:hiddenFill xmlns:a14="http://schemas.microsoft.com/office/drawing/2010/main">
                <a:solidFill>
                  <a:srgbClr val="FFFFFF"/>
                </a:solidFill>
              </a14:hiddenFill>
            </a:ext>
          </a:extLst>
        </p:spPr>
        <p:txBody>
          <a:bodyPr vert="eaVert" wrap="none">
            <a:spAutoFit/>
          </a:bodyPr>
          <a:lstStyle>
            <a:lvl1pPr eaLnBrk="0" hangingPunct="0">
              <a:defRPr sz="3200">
                <a:solidFill>
                  <a:schemeClr val="tx1"/>
                </a:solidFill>
                <a:latin typeface="Times New Roman" panose="02020603050405020304" pitchFamily="18" charset="0"/>
                <a:ea typeface="宋体" panose="02010600030101010101" pitchFamily="2" charset="-122"/>
              </a:defRPr>
            </a:lvl1pPr>
            <a:lvl2pPr marL="742950" indent="-285750" eaLnBrk="0" hangingPunct="0">
              <a:defRPr sz="3200">
                <a:solidFill>
                  <a:schemeClr val="tx1"/>
                </a:solidFill>
                <a:latin typeface="Times New Roman" panose="02020603050405020304" pitchFamily="18" charset="0"/>
                <a:ea typeface="宋体" panose="02010600030101010101" pitchFamily="2" charset="-122"/>
              </a:defRPr>
            </a:lvl2pPr>
            <a:lvl3pPr marL="1143000" indent="-228600" eaLnBrk="0" hangingPunct="0">
              <a:defRPr sz="3200">
                <a:solidFill>
                  <a:schemeClr val="tx1"/>
                </a:solidFill>
                <a:latin typeface="Times New Roman" panose="02020603050405020304" pitchFamily="18" charset="0"/>
                <a:ea typeface="宋体" panose="02010600030101010101" pitchFamily="2" charset="-122"/>
              </a:defRPr>
            </a:lvl3pPr>
            <a:lvl4pPr marL="1600200" indent="-228600" eaLnBrk="0" hangingPunct="0">
              <a:defRPr sz="3200">
                <a:solidFill>
                  <a:schemeClr val="tx1"/>
                </a:solidFill>
                <a:latin typeface="Times New Roman" panose="02020603050405020304" pitchFamily="18" charset="0"/>
                <a:ea typeface="宋体" panose="02010600030101010101" pitchFamily="2" charset="-122"/>
              </a:defRPr>
            </a:lvl4pPr>
            <a:lvl5pPr marL="2057400" indent="-228600" eaLnBrk="0" hangingPunct="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3600" b="1">
                <a:solidFill>
                  <a:srgbClr val="FF0066"/>
                </a:solidFill>
                <a:ea typeface="黑体" panose="02010609060101010101" pitchFamily="49" charset="-122"/>
              </a:rPr>
              <a:t>效用理论</a:t>
            </a:r>
            <a:endParaRPr lang="zh-CN" altLang="en-US" sz="3600" b="1">
              <a:solidFill>
                <a:srgbClr val="FF0066"/>
              </a:solidFill>
              <a:ea typeface="黑体" panose="02010609060101010101" pitchFamily="49" charset="-122"/>
            </a:endParaRPr>
          </a:p>
        </p:txBody>
      </p:sp>
      <p:sp>
        <p:nvSpPr>
          <p:cNvPr id="24599" name="AutoShape 23"/>
          <p:cNvSpPr>
            <a:spLocks noChangeArrowheads="1"/>
          </p:cNvSpPr>
          <p:nvPr/>
        </p:nvSpPr>
        <p:spPr bwMode="auto">
          <a:xfrm>
            <a:off x="2286000" y="3692525"/>
            <a:ext cx="457200" cy="457200"/>
          </a:xfrm>
          <a:prstGeom prst="rightArrow">
            <a:avLst>
              <a:gd name="adj1" fmla="val 50000"/>
              <a:gd name="adj2" fmla="val 25000"/>
            </a:avLst>
          </a:prstGeom>
          <a:solidFill>
            <a:srgbClr val="FFFF00"/>
          </a:solidFill>
          <a:ln w="9525">
            <a:solidFill>
              <a:srgbClr val="FF0066"/>
            </a:solidFill>
            <a:miter lim="800000"/>
          </a:ln>
        </p:spPr>
        <p:txBody>
          <a:bodyPr wrap="none" anchor="ctr"/>
          <a:lstStyle/>
          <a:p>
            <a:endParaRPr lang="zh-CN" altLang="en-US"/>
          </a:p>
        </p:txBody>
      </p:sp>
      <p:sp>
        <p:nvSpPr>
          <p:cNvPr id="24600" name="Text Box 24"/>
          <p:cNvSpPr txBox="1">
            <a:spLocks noChangeArrowheads="1"/>
          </p:cNvSpPr>
          <p:nvPr/>
        </p:nvSpPr>
        <p:spPr bwMode="auto">
          <a:xfrm>
            <a:off x="8443278" y="1071563"/>
            <a:ext cx="613410" cy="5094287"/>
          </a:xfrm>
          <a:prstGeom prst="rect">
            <a:avLst/>
          </a:prstGeom>
          <a:noFill/>
          <a:ln w="57150">
            <a:solidFill>
              <a:srgbClr val="FF0066"/>
            </a:solidFill>
            <a:miter lim="800000"/>
          </a:ln>
          <a:extLst>
            <a:ext uri="{909E8E84-426E-40DD-AFC4-6F175D3DCCD1}">
              <a14:hiddenFill xmlns:a14="http://schemas.microsoft.com/office/drawing/2010/main">
                <a:solidFill>
                  <a:srgbClr val="FFFFFF"/>
                </a:solidFill>
              </a14:hiddenFill>
            </a:ext>
          </a:extLst>
        </p:spPr>
        <p:txBody>
          <a:bodyPr vert="eaVert">
            <a:spAutoFit/>
          </a:bodyPr>
          <a:lstStyle>
            <a:lvl1pPr eaLnBrk="0" hangingPunct="0">
              <a:defRPr sz="3200">
                <a:solidFill>
                  <a:schemeClr val="tx1"/>
                </a:solidFill>
                <a:latin typeface="Times New Roman" panose="02020603050405020304" pitchFamily="18" charset="0"/>
                <a:ea typeface="宋体" panose="02010600030101010101" pitchFamily="2" charset="-122"/>
              </a:defRPr>
            </a:lvl1pPr>
            <a:lvl2pPr marL="742950" indent="-285750" eaLnBrk="0" hangingPunct="0">
              <a:defRPr sz="3200">
                <a:solidFill>
                  <a:schemeClr val="tx1"/>
                </a:solidFill>
                <a:latin typeface="Times New Roman" panose="02020603050405020304" pitchFamily="18" charset="0"/>
                <a:ea typeface="宋体" panose="02010600030101010101" pitchFamily="2" charset="-122"/>
              </a:defRPr>
            </a:lvl2pPr>
            <a:lvl3pPr marL="1143000" indent="-228600" eaLnBrk="0" hangingPunct="0">
              <a:defRPr sz="3200">
                <a:solidFill>
                  <a:schemeClr val="tx1"/>
                </a:solidFill>
                <a:latin typeface="Times New Roman" panose="02020603050405020304" pitchFamily="18" charset="0"/>
                <a:ea typeface="宋体" panose="02010600030101010101" pitchFamily="2" charset="-122"/>
              </a:defRPr>
            </a:lvl3pPr>
            <a:lvl4pPr marL="1600200" indent="-228600" eaLnBrk="0" hangingPunct="0">
              <a:defRPr sz="3200">
                <a:solidFill>
                  <a:schemeClr val="tx1"/>
                </a:solidFill>
                <a:latin typeface="Times New Roman" panose="02020603050405020304" pitchFamily="18" charset="0"/>
                <a:ea typeface="宋体" panose="02010600030101010101" pitchFamily="2" charset="-122"/>
              </a:defRPr>
            </a:lvl4pPr>
            <a:lvl5pPr marL="2057400" indent="-228600" eaLnBrk="0" hangingPunct="0">
              <a:defRPr sz="3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2800" b="1">
                <a:solidFill>
                  <a:srgbClr val="FF0066"/>
                </a:solidFill>
                <a:ea typeface="黑体" panose="02010609060101010101" pitchFamily="49" charset="-122"/>
              </a:rPr>
              <a:t>生产理论</a:t>
            </a:r>
            <a:r>
              <a:rPr lang="en-US" altLang="zh-CN" sz="2800" b="1">
                <a:solidFill>
                  <a:srgbClr val="FF0066"/>
                </a:solidFill>
                <a:ea typeface="黑体" panose="02010609060101010101" pitchFamily="49" charset="-122"/>
              </a:rPr>
              <a:t>,</a:t>
            </a:r>
            <a:r>
              <a:rPr lang="zh-CN" altLang="en-US" sz="2800" b="1">
                <a:solidFill>
                  <a:srgbClr val="FF0066"/>
                </a:solidFill>
                <a:ea typeface="黑体" panose="02010609060101010101" pitchFamily="49" charset="-122"/>
              </a:rPr>
              <a:t>成本理论</a:t>
            </a:r>
            <a:r>
              <a:rPr lang="en-US" altLang="zh-CN" sz="2800" b="1">
                <a:solidFill>
                  <a:srgbClr val="FF0066"/>
                </a:solidFill>
                <a:ea typeface="黑体" panose="02010609060101010101" pitchFamily="49" charset="-122"/>
              </a:rPr>
              <a:t>,</a:t>
            </a:r>
            <a:r>
              <a:rPr lang="zh-CN" altLang="en-US" sz="2800" b="1">
                <a:solidFill>
                  <a:srgbClr val="FF0066"/>
                </a:solidFill>
                <a:ea typeface="黑体" panose="02010609060101010101" pitchFamily="49" charset="-122"/>
              </a:rPr>
              <a:t>市场理论</a:t>
            </a:r>
            <a:endParaRPr lang="zh-CN" altLang="en-US" sz="2800" b="1">
              <a:solidFill>
                <a:srgbClr val="FF0066"/>
              </a:solidFill>
              <a:ea typeface="黑体" panose="02010609060101010101" pitchFamily="49" charset="-122"/>
            </a:endParaRPr>
          </a:p>
        </p:txBody>
      </p:sp>
      <p:sp>
        <p:nvSpPr>
          <p:cNvPr id="24601" name="AutoShape 25"/>
          <p:cNvSpPr>
            <a:spLocks noChangeArrowheads="1"/>
          </p:cNvSpPr>
          <p:nvPr/>
        </p:nvSpPr>
        <p:spPr bwMode="auto">
          <a:xfrm>
            <a:off x="9383713" y="3476625"/>
            <a:ext cx="457200" cy="457200"/>
          </a:xfrm>
          <a:prstGeom prst="leftArrow">
            <a:avLst>
              <a:gd name="adj1" fmla="val 50000"/>
              <a:gd name="adj2" fmla="val 25000"/>
            </a:avLst>
          </a:prstGeom>
          <a:solidFill>
            <a:srgbClr val="FFFF00"/>
          </a:solidFill>
          <a:ln w="9525">
            <a:solidFill>
              <a:srgbClr val="FF0066"/>
            </a:solidFill>
            <a:miter lim="800000"/>
          </a:ln>
        </p:spPr>
        <p:txBody>
          <a:bodyPr wrap="none" anchor="ct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584"/>
                                        </p:tgtEl>
                                        <p:attrNameLst>
                                          <p:attrName>style.visibility</p:attrName>
                                        </p:attrNameLst>
                                      </p:cBhvr>
                                      <p:to>
                                        <p:strVal val="visible"/>
                                      </p:to>
                                    </p:set>
                                    <p:animEffect transition="in" filter="dissolve">
                                      <p:cBhvr>
                                        <p:cTn id="7" dur="500"/>
                                        <p:tgtEl>
                                          <p:spTgt spid="2458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4585"/>
                                        </p:tgtEl>
                                        <p:attrNameLst>
                                          <p:attrName>style.visibility</p:attrName>
                                        </p:attrNameLst>
                                      </p:cBhvr>
                                      <p:to>
                                        <p:strVal val="visible"/>
                                      </p:to>
                                    </p:set>
                                    <p:animEffect transition="in" filter="dissolve">
                                      <p:cBhvr>
                                        <p:cTn id="12" dur="500"/>
                                        <p:tgtEl>
                                          <p:spTgt spid="2458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4579"/>
                                        </p:tgtEl>
                                        <p:attrNameLst>
                                          <p:attrName>style.visibility</p:attrName>
                                        </p:attrNameLst>
                                      </p:cBhvr>
                                      <p:to>
                                        <p:strVal val="visible"/>
                                      </p:to>
                                    </p:set>
                                    <p:animEffect transition="in" filter="blinds(horizontal)">
                                      <p:cBhvr>
                                        <p:cTn id="17" dur="500"/>
                                        <p:tgtEl>
                                          <p:spTgt spid="2457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4586"/>
                                        </p:tgtEl>
                                        <p:attrNameLst>
                                          <p:attrName>style.visibility</p:attrName>
                                        </p:attrNameLst>
                                      </p:cBhvr>
                                      <p:to>
                                        <p:strVal val="visible"/>
                                      </p:to>
                                    </p:set>
                                    <p:animEffect transition="in" filter="wipe(left)">
                                      <p:cBhvr>
                                        <p:cTn id="22" dur="500"/>
                                        <p:tgtEl>
                                          <p:spTgt spid="2458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4590">
                                            <p:txEl>
                                              <p:pRg st="0" end="0"/>
                                            </p:txEl>
                                          </p:spTgt>
                                        </p:tgtEl>
                                        <p:attrNameLst>
                                          <p:attrName>style.visibility</p:attrName>
                                        </p:attrNameLst>
                                      </p:cBhvr>
                                      <p:to>
                                        <p:strVal val="visible"/>
                                      </p:to>
                                    </p:set>
                                    <p:animEffect transition="in" filter="wipe(left)">
                                      <p:cBhvr>
                                        <p:cTn id="27" dur="500"/>
                                        <p:tgtEl>
                                          <p:spTgt spid="2459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4587"/>
                                        </p:tgtEl>
                                        <p:attrNameLst>
                                          <p:attrName>style.visibility</p:attrName>
                                        </p:attrNameLst>
                                      </p:cBhvr>
                                      <p:to>
                                        <p:strVal val="visible"/>
                                      </p:to>
                                    </p:set>
                                    <p:animEffect transition="in" filter="wipe(left)">
                                      <p:cBhvr>
                                        <p:cTn id="32" dur="500"/>
                                        <p:tgtEl>
                                          <p:spTgt spid="2458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4592">
                                            <p:txEl>
                                              <p:pRg st="0" end="0"/>
                                            </p:txEl>
                                          </p:spTgt>
                                        </p:tgtEl>
                                        <p:attrNameLst>
                                          <p:attrName>style.visibility</p:attrName>
                                        </p:attrNameLst>
                                      </p:cBhvr>
                                      <p:to>
                                        <p:strVal val="visible"/>
                                      </p:to>
                                    </p:set>
                                    <p:animEffect transition="in" filter="wipe(left)">
                                      <p:cBhvr>
                                        <p:cTn id="37" dur="500"/>
                                        <p:tgtEl>
                                          <p:spTgt spid="24592">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4582"/>
                                        </p:tgtEl>
                                        <p:attrNameLst>
                                          <p:attrName>style.visibility</p:attrName>
                                        </p:attrNameLst>
                                      </p:cBhvr>
                                      <p:to>
                                        <p:strVal val="visible"/>
                                      </p:to>
                                    </p:set>
                                    <p:animEffect transition="in" filter="dissolve">
                                      <p:cBhvr>
                                        <p:cTn id="42" dur="500"/>
                                        <p:tgtEl>
                                          <p:spTgt spid="2458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4597"/>
                                        </p:tgtEl>
                                        <p:attrNameLst>
                                          <p:attrName>style.visibility</p:attrName>
                                        </p:attrNameLst>
                                      </p:cBhvr>
                                      <p:to>
                                        <p:strVal val="visible"/>
                                      </p:to>
                                    </p:set>
                                    <p:animEffect transition="in" filter="blinds(horizontal)">
                                      <p:cBhvr>
                                        <p:cTn id="47" dur="500"/>
                                        <p:tgtEl>
                                          <p:spTgt spid="24597"/>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24588"/>
                                        </p:tgtEl>
                                        <p:attrNameLst>
                                          <p:attrName>style.visibility</p:attrName>
                                        </p:attrNameLst>
                                      </p:cBhvr>
                                      <p:to>
                                        <p:strVal val="visible"/>
                                      </p:to>
                                    </p:set>
                                    <p:animEffect transition="in" filter="wipe(left)">
                                      <p:cBhvr>
                                        <p:cTn id="52" dur="500"/>
                                        <p:tgtEl>
                                          <p:spTgt spid="24588"/>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24593">
                                            <p:txEl>
                                              <p:pRg st="0" end="0"/>
                                            </p:txEl>
                                          </p:spTgt>
                                        </p:tgtEl>
                                        <p:attrNameLst>
                                          <p:attrName>style.visibility</p:attrName>
                                        </p:attrNameLst>
                                      </p:cBhvr>
                                      <p:to>
                                        <p:strVal val="visible"/>
                                      </p:to>
                                    </p:set>
                                    <p:animEffect transition="in" filter="wipe(left)">
                                      <p:cBhvr>
                                        <p:cTn id="57" dur="500"/>
                                        <p:tgtEl>
                                          <p:spTgt spid="24593">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24589"/>
                                        </p:tgtEl>
                                        <p:attrNameLst>
                                          <p:attrName>style.visibility</p:attrName>
                                        </p:attrNameLst>
                                      </p:cBhvr>
                                      <p:to>
                                        <p:strVal val="visible"/>
                                      </p:to>
                                    </p:set>
                                    <p:animEffect transition="in" filter="wipe(left)">
                                      <p:cBhvr>
                                        <p:cTn id="62" dur="500"/>
                                        <p:tgtEl>
                                          <p:spTgt spid="24589"/>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24591">
                                            <p:txEl>
                                              <p:pRg st="0" end="0"/>
                                            </p:txEl>
                                          </p:spTgt>
                                        </p:tgtEl>
                                        <p:attrNameLst>
                                          <p:attrName>style.visibility</p:attrName>
                                        </p:attrNameLst>
                                      </p:cBhvr>
                                      <p:to>
                                        <p:strVal val="visible"/>
                                      </p:to>
                                    </p:set>
                                    <p:animEffect transition="in" filter="wipe(left)">
                                      <p:cBhvr>
                                        <p:cTn id="67" dur="500"/>
                                        <p:tgtEl>
                                          <p:spTgt spid="24591">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24583"/>
                                        </p:tgtEl>
                                        <p:attrNameLst>
                                          <p:attrName>style.visibility</p:attrName>
                                        </p:attrNameLst>
                                      </p:cBhvr>
                                      <p:to>
                                        <p:strVal val="visible"/>
                                      </p:to>
                                    </p:set>
                                    <p:animEffect transition="in" filter="dissolve">
                                      <p:cBhvr>
                                        <p:cTn id="72" dur="500"/>
                                        <p:tgtEl>
                                          <p:spTgt spid="24583"/>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24594"/>
                                        </p:tgtEl>
                                        <p:attrNameLst>
                                          <p:attrName>style.visibility</p:attrName>
                                        </p:attrNameLst>
                                      </p:cBhvr>
                                      <p:to>
                                        <p:strVal val="visible"/>
                                      </p:to>
                                    </p:set>
                                    <p:animEffect transition="in" filter="dissolve">
                                      <p:cBhvr>
                                        <p:cTn id="77" dur="500"/>
                                        <p:tgtEl>
                                          <p:spTgt spid="24594"/>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4596"/>
                                        </p:tgtEl>
                                        <p:attrNameLst>
                                          <p:attrName>style.visibility</p:attrName>
                                        </p:attrNameLst>
                                      </p:cBhvr>
                                      <p:to>
                                        <p:strVal val="visible"/>
                                      </p:to>
                                    </p:set>
                                    <p:animEffect transition="in" filter="blinds(horizontal)">
                                      <p:cBhvr>
                                        <p:cTn id="82" dur="500"/>
                                        <p:tgtEl>
                                          <p:spTgt spid="24596"/>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24599"/>
                                        </p:tgtEl>
                                        <p:attrNameLst>
                                          <p:attrName>style.visibility</p:attrName>
                                        </p:attrNameLst>
                                      </p:cBhvr>
                                      <p:to>
                                        <p:strVal val="visible"/>
                                      </p:to>
                                    </p:set>
                                    <p:animEffect transition="in" filter="dissolve">
                                      <p:cBhvr>
                                        <p:cTn id="87" dur="500"/>
                                        <p:tgtEl>
                                          <p:spTgt spid="24599"/>
                                        </p:tgtEl>
                                      </p:cBhvr>
                                    </p:animEffect>
                                  </p:childTnLst>
                                </p:cTn>
                              </p:par>
                            </p:childTnLst>
                          </p:cTn>
                        </p:par>
                      </p:childTnLst>
                    </p:cTn>
                  </p:par>
                  <p:par>
                    <p:cTn id="88" fill="hold">
                      <p:stCondLst>
                        <p:cond delay="indefinite"/>
                      </p:stCondLst>
                      <p:childTnLst>
                        <p:par>
                          <p:cTn id="89" fill="hold">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24598"/>
                                        </p:tgtEl>
                                        <p:attrNameLst>
                                          <p:attrName>style.visibility</p:attrName>
                                        </p:attrNameLst>
                                      </p:cBhvr>
                                      <p:to>
                                        <p:strVal val="visible"/>
                                      </p:to>
                                    </p:set>
                                    <p:animEffect transition="in" filter="box(in)">
                                      <p:cBhvr>
                                        <p:cTn id="92" dur="500"/>
                                        <p:tgtEl>
                                          <p:spTgt spid="24598"/>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grpId="0" nodeType="clickEffect">
                                  <p:stCondLst>
                                    <p:cond delay="0"/>
                                  </p:stCondLst>
                                  <p:childTnLst>
                                    <p:set>
                                      <p:cBhvr>
                                        <p:cTn id="96" dur="1" fill="hold">
                                          <p:stCondLst>
                                            <p:cond delay="0"/>
                                          </p:stCondLst>
                                        </p:cTn>
                                        <p:tgtEl>
                                          <p:spTgt spid="24601"/>
                                        </p:tgtEl>
                                        <p:attrNameLst>
                                          <p:attrName>style.visibility</p:attrName>
                                        </p:attrNameLst>
                                      </p:cBhvr>
                                      <p:to>
                                        <p:strVal val="visible"/>
                                      </p:to>
                                    </p:set>
                                    <p:animEffect transition="in" filter="dissolve">
                                      <p:cBhvr>
                                        <p:cTn id="97" dur="500"/>
                                        <p:tgtEl>
                                          <p:spTgt spid="24601"/>
                                        </p:tgtEl>
                                      </p:cBhvr>
                                    </p:animEffect>
                                  </p:childTnLst>
                                </p:cTn>
                              </p:par>
                            </p:childTnLst>
                          </p:cTn>
                        </p:par>
                      </p:childTnLst>
                    </p:cTn>
                  </p:par>
                  <p:par>
                    <p:cTn id="98" fill="hold">
                      <p:stCondLst>
                        <p:cond delay="indefinite"/>
                      </p:stCondLst>
                      <p:childTnLst>
                        <p:par>
                          <p:cTn id="99" fill="hold">
                            <p:stCondLst>
                              <p:cond delay="0"/>
                            </p:stCondLst>
                            <p:childTnLst>
                              <p:par>
                                <p:cTn id="100" presetID="8" presetClass="entr" presetSubtype="16" fill="hold" grpId="0" nodeType="clickEffect">
                                  <p:stCondLst>
                                    <p:cond delay="0"/>
                                  </p:stCondLst>
                                  <p:childTnLst>
                                    <p:set>
                                      <p:cBhvr>
                                        <p:cTn id="101" dur="1" fill="hold">
                                          <p:stCondLst>
                                            <p:cond delay="0"/>
                                          </p:stCondLst>
                                        </p:cTn>
                                        <p:tgtEl>
                                          <p:spTgt spid="24600"/>
                                        </p:tgtEl>
                                        <p:attrNameLst>
                                          <p:attrName>style.visibility</p:attrName>
                                        </p:attrNameLst>
                                      </p:cBhvr>
                                      <p:to>
                                        <p:strVal val="visible"/>
                                      </p:to>
                                    </p:set>
                                    <p:animEffect transition="in" filter="diamond(in)">
                                      <p:cBhvr>
                                        <p:cTn id="102" dur="2000"/>
                                        <p:tgtEl>
                                          <p:spTgt spid="24600"/>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grpId="0" nodeType="clickEffect">
                                  <p:stCondLst>
                                    <p:cond delay="0"/>
                                  </p:stCondLst>
                                  <p:childTnLst>
                                    <p:set>
                                      <p:cBhvr>
                                        <p:cTn id="106" dur="1" fill="hold">
                                          <p:stCondLst>
                                            <p:cond delay="0"/>
                                          </p:stCondLst>
                                        </p:cTn>
                                        <p:tgtEl>
                                          <p:spTgt spid="24595"/>
                                        </p:tgtEl>
                                        <p:attrNameLst>
                                          <p:attrName>style.visibility</p:attrName>
                                        </p:attrNameLst>
                                      </p:cBhvr>
                                      <p:to>
                                        <p:strVal val="visible"/>
                                      </p:to>
                                    </p:set>
                                    <p:animEffect transition="in" filter="dissolve">
                                      <p:cBhvr>
                                        <p:cTn id="107" dur="500"/>
                                        <p:tgtEl>
                                          <p:spTgt spid="24595"/>
                                        </p:tgtEl>
                                      </p:cBhvr>
                                    </p:animEffect>
                                  </p:childTnLst>
                                </p:cTn>
                              </p:par>
                            </p:childTnLst>
                          </p:cTn>
                        </p:par>
                      </p:childTnLst>
                    </p:cTn>
                  </p:par>
                  <p:par>
                    <p:cTn id="108" fill="hold">
                      <p:stCondLst>
                        <p:cond delay="indefinite"/>
                      </p:stCondLst>
                      <p:childTnLst>
                        <p:par>
                          <p:cTn id="109" fill="hold">
                            <p:stCondLst>
                              <p:cond delay="0"/>
                            </p:stCondLst>
                            <p:childTnLst>
                              <p:par>
                                <p:cTn id="110" presetID="8" presetClass="entr" presetSubtype="16" fill="hold" grpId="0" nodeType="clickEffect">
                                  <p:stCondLst>
                                    <p:cond delay="0"/>
                                  </p:stCondLst>
                                  <p:childTnLst>
                                    <p:set>
                                      <p:cBhvr>
                                        <p:cTn id="111" dur="1" fill="hold">
                                          <p:stCondLst>
                                            <p:cond delay="0"/>
                                          </p:stCondLst>
                                        </p:cTn>
                                        <p:tgtEl>
                                          <p:spTgt spid="24581"/>
                                        </p:tgtEl>
                                        <p:attrNameLst>
                                          <p:attrName>style.visibility</p:attrName>
                                        </p:attrNameLst>
                                      </p:cBhvr>
                                      <p:to>
                                        <p:strVal val="visible"/>
                                      </p:to>
                                    </p:set>
                                    <p:animEffect transition="in" filter="diamond(in)">
                                      <p:cBhvr>
                                        <p:cTn id="112" dur="2000"/>
                                        <p:tgtEl>
                                          <p:spTgt spid="245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autoUpdateAnimBg="0"/>
      <p:bldP spid="24581" grpId="0" bldLvl="0" animBg="1" autoUpdateAnimBg="0"/>
      <p:bldP spid="24582" grpId="0" bldLvl="0" animBg="1" autoUpdateAnimBg="0"/>
      <p:bldP spid="24583" grpId="0" bldLvl="0" animBg="1" autoUpdateAnimBg="0"/>
      <p:bldP spid="24584" grpId="0" bldLvl="0" animBg="1" autoUpdateAnimBg="0"/>
      <p:bldP spid="24585" grpId="0" bldLvl="0" animBg="1" autoUpdateAnimBg="0"/>
      <p:bldP spid="24586" grpId="0" bldLvl="0" animBg="1"/>
      <p:bldP spid="24587" grpId="0" bldLvl="0" animBg="1"/>
      <p:bldP spid="24588" grpId="0" bldLvl="0" animBg="1"/>
      <p:bldP spid="24589" grpId="0" bldLvl="0" animBg="1"/>
      <p:bldP spid="24590" grpId="0" autoUpdateAnimBg="0" build="p"/>
      <p:bldP spid="24591" grpId="0" autoUpdateAnimBg="0" build="p"/>
      <p:bldP spid="24592" grpId="0" autoUpdateAnimBg="0" build="p"/>
      <p:bldP spid="24593" grpId="0" autoUpdateAnimBg="0" build="p"/>
      <p:bldP spid="24594" grpId="0" bldLvl="0" animBg="1"/>
      <p:bldP spid="24595" grpId="0" bldLvl="0" animBg="1"/>
      <p:bldP spid="24596" grpId="0" bldLvl="0" animBg="1" autoUpdateAnimBg="0"/>
      <p:bldP spid="24597" grpId="0" autoUpdateAnimBg="0"/>
      <p:bldP spid="24598" grpId="0" bldLvl="0" animBg="1" autoUpdateAnimBg="0"/>
      <p:bldP spid="24599" grpId="0" bldLvl="0" animBg="1"/>
      <p:bldP spid="24600" grpId="0" bldLvl="0" animBg="1" autoUpdateAnimBg="0"/>
      <p:bldP spid="24601"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WordArt 2"/>
          <p:cNvSpPr>
            <a:spLocks noChangeArrowheads="1" noChangeShapeType="1" noTextEdit="1"/>
          </p:cNvSpPr>
          <p:nvPr/>
        </p:nvSpPr>
        <p:spPr bwMode="auto">
          <a:xfrm>
            <a:off x="4310063" y="339725"/>
            <a:ext cx="5797550" cy="441325"/>
          </a:xfrm>
          <a:prstGeom prst="rect">
            <a:avLst/>
          </a:prstGeom>
          <a:extLst>
            <a:ext uri="{91240B29-F687-4F45-9708-019B960494DF}">
              <a14:hiddenLine xmlns:a14="http://schemas.microsoft.com/office/drawing/2010/main" w="9525">
                <a:solidFill>
                  <a:srgbClr val="000000"/>
                </a:solidFill>
                <a:round/>
              </a14:hiddenLine>
            </a:ext>
          </a:extLst>
        </p:spPr>
        <p:txBody>
          <a:bodyPr wrap="none" fromWordArt="1">
            <a:prstTxWarp prst="textPlain">
              <a:avLst>
                <a:gd name="adj" fmla="val 50000"/>
              </a:avLst>
            </a:prstTxWarp>
          </a:bodyPr>
          <a:lstStyle/>
          <a:p>
            <a:pPr algn="ctr"/>
            <a:r>
              <a:rPr lang="zh-CN" altLang="en-US" sz="4000" spc="800" dirty="0">
                <a:effectLst>
                  <a:prstShdw prst="shdw17" dist="17961" dir="13500000">
                    <a:srgbClr val="999999"/>
                  </a:prstShdw>
                </a:effectLst>
                <a:latin typeface="华文新魏" panose="02010800040101010101" charset="-122"/>
                <a:ea typeface="华文新魏" panose="02010800040101010101" charset="-122"/>
              </a:rPr>
              <a:t>任务一 洛阳纸贵：需求与供给</a:t>
            </a:r>
            <a:endParaRPr lang="zh-CN" altLang="en-US" sz="4000" spc="800" dirty="0">
              <a:effectLst>
                <a:prstShdw prst="shdw17" dist="17961" dir="13500000">
                  <a:srgbClr val="999999"/>
                </a:prstShdw>
              </a:effectLst>
              <a:latin typeface="华文新魏" panose="02010800040101010101" charset="-122"/>
              <a:ea typeface="华文新魏" panose="02010800040101010101" charset="-122"/>
            </a:endParaRPr>
          </a:p>
        </p:txBody>
      </p:sp>
      <p:sp>
        <p:nvSpPr>
          <p:cNvPr id="8196" name="Text Box 4"/>
          <p:cNvSpPr txBox="1">
            <a:spLocks noChangeArrowheads="1"/>
          </p:cNvSpPr>
          <p:nvPr/>
        </p:nvSpPr>
        <p:spPr bwMode="auto">
          <a:xfrm>
            <a:off x="1919536" y="1052736"/>
            <a:ext cx="8352928" cy="4661535"/>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8100000" scaled="1"/>
            <a:tileRect/>
          </a:gradFill>
          <a:ln w="28575">
            <a:solidFill>
              <a:srgbClr val="FF0000"/>
            </a:solidFill>
            <a:miter lim="800000"/>
          </a:ln>
        </p:spPr>
        <p:txBody>
          <a:bodyPr wrap="square">
            <a:spAutoFit/>
          </a:bodyPr>
          <a:lstStyle/>
          <a:p>
            <a:pPr indent="457200">
              <a:lnSpc>
                <a:spcPct val="150000"/>
              </a:lnSpc>
              <a:buFontTx/>
              <a:buNone/>
              <a:defRPr/>
            </a:pPr>
            <a:r>
              <a:rPr lang="zh-CN" altLang="en-US" dirty="0">
                <a:solidFill>
                  <a:schemeClr val="tx1"/>
                </a:solidFill>
                <a:latin typeface="黑体" panose="02010609060101010101" pitchFamily="49" charset="-122"/>
                <a:sym typeface="宋体" panose="02010600030101010101" pitchFamily="2" charset="-122"/>
              </a:rPr>
              <a:t>西晋太康年间出了位很有名的文学家左思。在左思小的时候，他父亲就一直看不起他，常常对其他人说后悔生了这个儿子。等到左思成年以后，他父亲仍对朋友们说：“左思虽然成年了，可是他所掌握的知识和道理还不如我小时候呢。” 左思不甘心受到这种歧视，开始发愤学习。经过长期准备，左思写出了一部</a:t>
            </a:r>
            <a:r>
              <a:rPr lang="en-US" altLang="zh-CN" dirty="0">
                <a:solidFill>
                  <a:schemeClr val="tx1"/>
                </a:solidFill>
                <a:latin typeface="黑体" panose="02010609060101010101" pitchFamily="49" charset="-122"/>
                <a:sym typeface="宋体" panose="02010600030101010101" pitchFamily="2" charset="-122"/>
              </a:rPr>
              <a:t>《</a:t>
            </a:r>
            <a:r>
              <a:rPr lang="zh-CN" altLang="en-US" dirty="0">
                <a:solidFill>
                  <a:schemeClr val="tx1"/>
                </a:solidFill>
                <a:latin typeface="黑体" panose="02010609060101010101" pitchFamily="49" charset="-122"/>
                <a:sym typeface="宋体" panose="02010600030101010101" pitchFamily="2" charset="-122"/>
              </a:rPr>
              <a:t>三都赋</a:t>
            </a:r>
            <a:r>
              <a:rPr lang="en-US" altLang="zh-CN" dirty="0">
                <a:solidFill>
                  <a:schemeClr val="tx1"/>
                </a:solidFill>
                <a:latin typeface="黑体" panose="02010609060101010101" pitchFamily="49" charset="-122"/>
                <a:sym typeface="宋体" panose="02010600030101010101" pitchFamily="2" charset="-122"/>
              </a:rPr>
              <a:t>》</a:t>
            </a:r>
            <a:r>
              <a:rPr lang="zh-CN" altLang="en-US" dirty="0">
                <a:solidFill>
                  <a:schemeClr val="tx1"/>
                </a:solidFill>
                <a:latin typeface="黑体" panose="02010609060101010101" pitchFamily="49" charset="-122"/>
                <a:sym typeface="宋体" panose="02010600030101010101" pitchFamily="2" charset="-122"/>
              </a:rPr>
              <a:t>，依据事实和历史的发展将三国时期魏都邺城、蜀都成都、吴都南京写入赋中。当时人们都认为其水平超过了汉朝班固写的</a:t>
            </a:r>
            <a:r>
              <a:rPr lang="en-US" altLang="zh-CN" dirty="0">
                <a:solidFill>
                  <a:schemeClr val="tx1"/>
                </a:solidFill>
                <a:latin typeface="黑体" panose="02010609060101010101" pitchFamily="49" charset="-122"/>
                <a:sym typeface="宋体" panose="02010600030101010101" pitchFamily="2" charset="-122"/>
              </a:rPr>
              <a:t>《</a:t>
            </a:r>
            <a:r>
              <a:rPr lang="zh-CN" altLang="en-US" dirty="0">
                <a:solidFill>
                  <a:schemeClr val="tx1"/>
                </a:solidFill>
                <a:latin typeface="黑体" panose="02010609060101010101" pitchFamily="49" charset="-122"/>
                <a:sym typeface="宋体" panose="02010600030101010101" pitchFamily="2" charset="-122"/>
              </a:rPr>
              <a:t>两都赋</a:t>
            </a:r>
            <a:r>
              <a:rPr lang="en-US" altLang="zh-CN" dirty="0">
                <a:solidFill>
                  <a:schemeClr val="tx1"/>
                </a:solidFill>
                <a:latin typeface="黑体" panose="02010609060101010101" pitchFamily="49" charset="-122"/>
                <a:sym typeface="宋体" panose="02010600030101010101" pitchFamily="2" charset="-122"/>
              </a:rPr>
              <a:t>》</a:t>
            </a:r>
            <a:r>
              <a:rPr lang="zh-CN" altLang="en-US" dirty="0">
                <a:solidFill>
                  <a:schemeClr val="tx1"/>
                </a:solidFill>
                <a:latin typeface="黑体" panose="02010609060101010101" pitchFamily="49" charset="-122"/>
                <a:sym typeface="宋体" panose="02010600030101010101" pitchFamily="2" charset="-122"/>
              </a:rPr>
              <a:t>和张衡写的</a:t>
            </a:r>
            <a:r>
              <a:rPr lang="en-US" altLang="zh-CN" dirty="0">
                <a:solidFill>
                  <a:schemeClr val="tx1"/>
                </a:solidFill>
                <a:latin typeface="黑体" panose="02010609060101010101" pitchFamily="49" charset="-122"/>
                <a:sym typeface="宋体" panose="02010600030101010101" pitchFamily="2" charset="-122"/>
              </a:rPr>
              <a:t>《</a:t>
            </a:r>
            <a:r>
              <a:rPr lang="zh-CN" altLang="en-US" dirty="0">
                <a:solidFill>
                  <a:schemeClr val="tx1"/>
                </a:solidFill>
                <a:latin typeface="黑体" panose="02010609060101010101" pitchFamily="49" charset="-122"/>
                <a:sym typeface="宋体" panose="02010600030101010101" pitchFamily="2" charset="-122"/>
              </a:rPr>
              <a:t>两京赋</a:t>
            </a:r>
            <a:r>
              <a:rPr lang="en-US" altLang="zh-CN" dirty="0">
                <a:solidFill>
                  <a:schemeClr val="tx1"/>
                </a:solidFill>
                <a:latin typeface="黑体" panose="02010609060101010101" pitchFamily="49" charset="-122"/>
                <a:sym typeface="宋体" panose="02010600030101010101" pitchFamily="2" charset="-122"/>
              </a:rPr>
              <a:t>》</a:t>
            </a:r>
            <a:r>
              <a:rPr lang="zh-CN" altLang="en-US" dirty="0">
                <a:solidFill>
                  <a:schemeClr val="tx1"/>
                </a:solidFill>
                <a:latin typeface="黑体" panose="02010609060101010101" pitchFamily="49" charset="-122"/>
                <a:sym typeface="宋体" panose="02010600030101010101" pitchFamily="2" charset="-122"/>
              </a:rPr>
              <a:t>。一时间，</a:t>
            </a:r>
            <a:r>
              <a:rPr lang="en-US" altLang="zh-CN" dirty="0">
                <a:solidFill>
                  <a:schemeClr val="tx1"/>
                </a:solidFill>
                <a:latin typeface="黑体" panose="02010609060101010101" pitchFamily="49" charset="-122"/>
                <a:sym typeface="宋体" panose="02010600030101010101" pitchFamily="2" charset="-122"/>
              </a:rPr>
              <a:t>《</a:t>
            </a:r>
            <a:r>
              <a:rPr lang="zh-CN" altLang="en-US" dirty="0">
                <a:solidFill>
                  <a:schemeClr val="tx1"/>
                </a:solidFill>
                <a:latin typeface="黑体" panose="02010609060101010101" pitchFamily="49" charset="-122"/>
                <a:sym typeface="宋体" panose="02010600030101010101" pitchFamily="2" charset="-122"/>
              </a:rPr>
              <a:t>三都赋</a:t>
            </a:r>
            <a:r>
              <a:rPr lang="en-US" altLang="zh-CN" dirty="0">
                <a:solidFill>
                  <a:schemeClr val="tx1"/>
                </a:solidFill>
                <a:latin typeface="黑体" panose="02010609060101010101" pitchFamily="49" charset="-122"/>
                <a:sym typeface="宋体" panose="02010600030101010101" pitchFamily="2" charset="-122"/>
              </a:rPr>
              <a:t>》</a:t>
            </a:r>
            <a:r>
              <a:rPr lang="zh-CN" altLang="en-US" dirty="0">
                <a:solidFill>
                  <a:schemeClr val="tx1"/>
                </a:solidFill>
                <a:latin typeface="黑体" panose="02010609060101010101" pitchFamily="49" charset="-122"/>
                <a:sym typeface="宋体" panose="02010600030101010101" pitchFamily="2" charset="-122"/>
              </a:rPr>
              <a:t>在京城洛阳广为流传，人们啧啧称赞、竞相传抄，一下子使纸贵了几倍。以前每刀一千文的纸迅速涨到两千文、三千文，后来竟倾销一空，不少人只好到外地</a:t>
            </a:r>
            <a:endParaRPr lang="en-US" altLang="zh-CN" dirty="0">
              <a:solidFill>
                <a:schemeClr val="tx1"/>
              </a:solidFill>
              <a:latin typeface="黑体" panose="02010609060101010101" pitchFamily="49" charset="-122"/>
              <a:sym typeface="宋体" panose="02010600030101010101" pitchFamily="2" charset="-122"/>
            </a:endParaRPr>
          </a:p>
          <a:p>
            <a:pPr>
              <a:lnSpc>
                <a:spcPct val="150000"/>
              </a:lnSpc>
              <a:buFontTx/>
              <a:buNone/>
              <a:defRPr/>
            </a:pPr>
            <a:r>
              <a:rPr lang="zh-CN" altLang="en-US" dirty="0">
                <a:solidFill>
                  <a:schemeClr val="tx1"/>
                </a:solidFill>
                <a:latin typeface="黑体" panose="02010609060101010101" pitchFamily="49" charset="-122"/>
                <a:sym typeface="宋体" panose="02010600030101010101" pitchFamily="2" charset="-122"/>
              </a:rPr>
              <a:t>买纸来抄写这篇千古名赋。</a:t>
            </a:r>
            <a:endParaRPr lang="zh-CN" altLang="en-US" dirty="0">
              <a:solidFill>
                <a:schemeClr val="tx1"/>
              </a:solidFill>
              <a:latin typeface="黑体" panose="02010609060101010101" pitchFamily="49" charset="-122"/>
              <a:sym typeface="宋体" panose="02010600030101010101" pitchFamily="2" charset="-122"/>
            </a:endParaRPr>
          </a:p>
          <a:p>
            <a:pPr indent="457200">
              <a:lnSpc>
                <a:spcPct val="150000"/>
              </a:lnSpc>
              <a:buFontTx/>
              <a:buNone/>
              <a:defRPr/>
            </a:pPr>
            <a:r>
              <a:rPr lang="zh-CN" altLang="en-US" dirty="0">
                <a:solidFill>
                  <a:schemeClr val="tx1"/>
                </a:solidFill>
                <a:latin typeface="黑体" panose="02010609060101010101" pitchFamily="49" charset="-122"/>
                <a:sym typeface="宋体" panose="02010600030101010101" pitchFamily="2" charset="-122"/>
              </a:rPr>
              <a:t>讨论：为什么会出现“洛阳纸贵”呢？</a:t>
            </a:r>
            <a:endParaRPr lang="zh-CN" altLang="en-US" sz="2000" dirty="0">
              <a:solidFill>
                <a:srgbClr val="00FFCC"/>
              </a:solidFill>
              <a:effectLst>
                <a:outerShdw blurRad="38100" dist="38100" dir="2700000" algn="tl">
                  <a:srgbClr val="C0C0C0"/>
                </a:outerShdw>
              </a:effectLst>
              <a:latin typeface="黑体" panose="02010609060101010101" pitchFamily="49" charset="-122"/>
              <a:sym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1" nodeType="with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slide(fromTop)">
                                      <p:cBhvr>
                                        <p:cTn id="7" dur="10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ldLvl="0" animBg="1"/>
      <p:bldP spid="8196" grpId="1"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3"/>
          <p:cNvSpPr txBox="1">
            <a:spLocks noChangeArrowheads="1"/>
          </p:cNvSpPr>
          <p:nvPr/>
        </p:nvSpPr>
        <p:spPr bwMode="auto">
          <a:xfrm>
            <a:off x="2855911" y="980756"/>
            <a:ext cx="6796089" cy="409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scene3d>
              <a:camera prst="orthographicFront"/>
              <a:lightRig rig="threePt" dir="t"/>
            </a:scene3d>
          </a:bodyPr>
          <a:lstStyle>
            <a:lvl1pPr indent="266700" eaLnBrk="0" hangingPunct="0">
              <a:defRPr sz="2000" b="1">
                <a:solidFill>
                  <a:schemeClr val="tx2"/>
                </a:solidFill>
                <a:latin typeface="Times New Roman" panose="02020603050405020304" pitchFamily="18" charset="0"/>
                <a:ea typeface="黑体" panose="02010609060101010101" pitchFamily="49" charset="-122"/>
              </a:defRPr>
            </a:lvl1pPr>
            <a:lvl2pPr marL="742950" indent="-285750" eaLnBrk="0" hangingPunct="0">
              <a:defRPr sz="2000" b="1">
                <a:solidFill>
                  <a:schemeClr val="tx2"/>
                </a:solidFill>
                <a:latin typeface="Times New Roman" panose="02020603050405020304" pitchFamily="18" charset="0"/>
                <a:ea typeface="黑体" panose="02010609060101010101" pitchFamily="49" charset="-122"/>
              </a:defRPr>
            </a:lvl2pPr>
            <a:lvl3pPr marL="1143000" indent="-228600" eaLnBrk="0" hangingPunct="0">
              <a:defRPr sz="2000" b="1">
                <a:solidFill>
                  <a:schemeClr val="tx2"/>
                </a:solidFill>
                <a:latin typeface="Times New Roman" panose="02020603050405020304" pitchFamily="18" charset="0"/>
                <a:ea typeface="黑体" panose="02010609060101010101" pitchFamily="49" charset="-122"/>
              </a:defRPr>
            </a:lvl3pPr>
            <a:lvl4pPr marL="1600200" indent="-228600" eaLnBrk="0" hangingPunct="0">
              <a:defRPr sz="2000" b="1">
                <a:solidFill>
                  <a:schemeClr val="tx2"/>
                </a:solidFill>
                <a:latin typeface="Times New Roman" panose="02020603050405020304" pitchFamily="18" charset="0"/>
                <a:ea typeface="黑体" panose="02010609060101010101" pitchFamily="49" charset="-122"/>
              </a:defRPr>
            </a:lvl4pPr>
            <a:lvl5pPr marL="2057400" indent="-228600" eaLnBrk="0" hangingPunct="0">
              <a:defRPr sz="2000" b="1">
                <a:solidFill>
                  <a:schemeClr val="tx2"/>
                </a:solidFill>
                <a:latin typeface="Times New Roman" panose="02020603050405020304" pitchFamily="18" charset="0"/>
                <a:ea typeface="黑体" panose="02010609060101010101" pitchFamily="49" charset="-122"/>
              </a:defRPr>
            </a:lvl5pPr>
            <a:lvl6pPr marL="2514600" indent="-228600" eaLnBrk="0" fontAlgn="base" hangingPunct="0">
              <a:spcBef>
                <a:spcPct val="0"/>
              </a:spcBef>
              <a:spcAft>
                <a:spcPct val="0"/>
              </a:spcAft>
              <a:defRPr sz="2000" b="1">
                <a:solidFill>
                  <a:schemeClr val="tx2"/>
                </a:solidFill>
                <a:latin typeface="Times New Roman" panose="02020603050405020304" pitchFamily="18" charset="0"/>
                <a:ea typeface="黑体" panose="02010609060101010101" pitchFamily="49" charset="-122"/>
              </a:defRPr>
            </a:lvl6pPr>
            <a:lvl7pPr marL="2971800" indent="-228600" eaLnBrk="0" fontAlgn="base" hangingPunct="0">
              <a:spcBef>
                <a:spcPct val="0"/>
              </a:spcBef>
              <a:spcAft>
                <a:spcPct val="0"/>
              </a:spcAft>
              <a:defRPr sz="2000" b="1">
                <a:solidFill>
                  <a:schemeClr val="tx2"/>
                </a:solidFill>
                <a:latin typeface="Times New Roman" panose="02020603050405020304" pitchFamily="18" charset="0"/>
                <a:ea typeface="黑体" panose="02010609060101010101" pitchFamily="49" charset="-122"/>
              </a:defRPr>
            </a:lvl7pPr>
            <a:lvl8pPr marL="3429000" indent="-228600" eaLnBrk="0" fontAlgn="base" hangingPunct="0">
              <a:spcBef>
                <a:spcPct val="0"/>
              </a:spcBef>
              <a:spcAft>
                <a:spcPct val="0"/>
              </a:spcAft>
              <a:defRPr sz="2000" b="1">
                <a:solidFill>
                  <a:schemeClr val="tx2"/>
                </a:solidFill>
                <a:latin typeface="Times New Roman" panose="02020603050405020304" pitchFamily="18" charset="0"/>
                <a:ea typeface="黑体" panose="02010609060101010101" pitchFamily="49" charset="-122"/>
              </a:defRPr>
            </a:lvl8pPr>
            <a:lvl9pPr marL="3886200" indent="-228600" eaLnBrk="0" fontAlgn="base" hangingPunct="0">
              <a:spcBef>
                <a:spcPct val="0"/>
              </a:spcBef>
              <a:spcAft>
                <a:spcPct val="0"/>
              </a:spcAft>
              <a:defRPr sz="2000" b="1">
                <a:solidFill>
                  <a:schemeClr val="tx2"/>
                </a:solidFill>
                <a:latin typeface="Times New Roman" panose="02020603050405020304" pitchFamily="18" charset="0"/>
                <a:ea typeface="黑体" panose="02010609060101010101" pitchFamily="49" charset="-122"/>
              </a:defRPr>
            </a:lvl9pPr>
          </a:lstStyle>
          <a:p>
            <a:pPr indent="457200" eaLnBrk="1" hangingPunct="1">
              <a:lnSpc>
                <a:spcPct val="130000"/>
              </a:lnSpc>
              <a:buFontTx/>
              <a:buNone/>
              <a:defRPr/>
            </a:pPr>
            <a:r>
              <a:rPr lang="zh-CN" altLang="en-US" dirty="0">
                <a:solidFill>
                  <a:schemeClr val="tx1"/>
                </a:solidFill>
                <a:effectLst>
                  <a:outerShdw blurRad="38100" dist="19050" dir="2700000" algn="tl" rotWithShape="0">
                    <a:schemeClr val="dk1">
                      <a:alpha val="40000"/>
                    </a:schemeClr>
                  </a:outerShdw>
                </a:effectLst>
                <a:highlight>
                  <a:srgbClr val="FFFF00"/>
                </a:highlight>
                <a:latin typeface="宋体" panose="02010600030101010101" pitchFamily="2" charset="-122"/>
                <a:sym typeface="宋体" panose="02010600030101010101" pitchFamily="2" charset="-122"/>
              </a:rPr>
              <a:t>价格</a:t>
            </a:r>
            <a:r>
              <a:rPr lang="zh-CN" altLang="en-US" dirty="0">
                <a:solidFill>
                  <a:schemeClr val="tx1"/>
                </a:solidFill>
                <a:effectLst>
                  <a:outerShdw blurRad="38100" dist="19050" dir="2700000" algn="tl" rotWithShape="0">
                    <a:schemeClr val="dk1">
                      <a:alpha val="40000"/>
                    </a:schemeClr>
                  </a:outerShdw>
                </a:effectLst>
                <a:latin typeface="宋体" panose="02010600030101010101" pitchFamily="2" charset="-122"/>
                <a:sym typeface="宋体" panose="02010600030101010101" pitchFamily="2" charset="-122"/>
              </a:rPr>
              <a:t>是市场经济中影响</a:t>
            </a:r>
            <a:r>
              <a:rPr lang="zh-CN" altLang="en-US" dirty="0">
                <a:solidFill>
                  <a:schemeClr val="tx1"/>
                </a:solidFill>
                <a:effectLst>
                  <a:outerShdw blurRad="38100" dist="19050" dir="2700000" algn="tl" rotWithShape="0">
                    <a:schemeClr val="dk1">
                      <a:alpha val="40000"/>
                    </a:schemeClr>
                  </a:outerShdw>
                </a:effectLst>
                <a:highlight>
                  <a:srgbClr val="FFFF00"/>
                </a:highlight>
                <a:latin typeface="宋体" panose="02010600030101010101" pitchFamily="2" charset="-122"/>
                <a:sym typeface="宋体" panose="02010600030101010101" pitchFamily="2" charset="-122"/>
              </a:rPr>
              <a:t>资源配置</a:t>
            </a:r>
            <a:r>
              <a:rPr lang="zh-CN" altLang="en-US" dirty="0">
                <a:solidFill>
                  <a:schemeClr val="tx1"/>
                </a:solidFill>
                <a:effectLst>
                  <a:outerShdw blurRad="38100" dist="19050" dir="2700000" algn="tl" rotWithShape="0">
                    <a:schemeClr val="dk1">
                      <a:alpha val="40000"/>
                    </a:schemeClr>
                  </a:outerShdw>
                </a:effectLst>
                <a:latin typeface="宋体" panose="02010600030101010101" pitchFamily="2" charset="-122"/>
                <a:sym typeface="宋体" panose="02010600030101010101" pitchFamily="2" charset="-122"/>
              </a:rPr>
              <a:t>的一个关键因素，社会上的生产者和消费者都是根据价格信号来作出自己的生产和购买决策的，而价格的决定和变化则是需求与供给相互作用的结果。案例中，京都洛阳的人们竞相传抄</a:t>
            </a:r>
            <a:r>
              <a:rPr lang="en-US" altLang="zh-CN" dirty="0">
                <a:solidFill>
                  <a:schemeClr val="tx1"/>
                </a:solidFill>
                <a:effectLst>
                  <a:outerShdw blurRad="38100" dist="19050" dir="2700000" algn="tl" rotWithShape="0">
                    <a:schemeClr val="dk1">
                      <a:alpha val="40000"/>
                    </a:schemeClr>
                  </a:outerShdw>
                </a:effectLst>
                <a:latin typeface="宋体" panose="02010600030101010101" pitchFamily="2" charset="-122"/>
                <a:sym typeface="宋体" panose="02010600030101010101" pitchFamily="2" charset="-122"/>
              </a:rPr>
              <a:t>《</a:t>
            </a:r>
            <a:r>
              <a:rPr lang="zh-CN" altLang="en-US" dirty="0">
                <a:solidFill>
                  <a:schemeClr val="tx1"/>
                </a:solidFill>
                <a:effectLst>
                  <a:outerShdw blurRad="38100" dist="19050" dir="2700000" algn="tl" rotWithShape="0">
                    <a:schemeClr val="dk1">
                      <a:alpha val="40000"/>
                    </a:schemeClr>
                  </a:outerShdw>
                </a:effectLst>
                <a:latin typeface="宋体" panose="02010600030101010101" pitchFamily="2" charset="-122"/>
                <a:sym typeface="宋体" panose="02010600030101010101" pitchFamily="2" charset="-122"/>
              </a:rPr>
              <a:t>三都赋</a:t>
            </a:r>
            <a:r>
              <a:rPr lang="en-US" altLang="zh-CN" dirty="0">
                <a:solidFill>
                  <a:schemeClr val="tx1"/>
                </a:solidFill>
                <a:effectLst>
                  <a:outerShdw blurRad="38100" dist="19050" dir="2700000" algn="tl" rotWithShape="0">
                    <a:schemeClr val="dk1">
                      <a:alpha val="40000"/>
                    </a:schemeClr>
                  </a:outerShdw>
                </a:effectLst>
                <a:latin typeface="宋体" panose="02010600030101010101" pitchFamily="2" charset="-122"/>
                <a:sym typeface="宋体" panose="02010600030101010101" pitchFamily="2" charset="-122"/>
              </a:rPr>
              <a:t>》</a:t>
            </a:r>
            <a:r>
              <a:rPr lang="zh-CN" altLang="en-US" dirty="0">
                <a:solidFill>
                  <a:schemeClr val="tx1"/>
                </a:solidFill>
                <a:effectLst>
                  <a:outerShdw blurRad="38100" dist="19050" dir="2700000" algn="tl" rotWithShape="0">
                    <a:schemeClr val="dk1">
                      <a:alpha val="40000"/>
                    </a:schemeClr>
                  </a:outerShdw>
                </a:effectLst>
                <a:latin typeface="宋体" panose="02010600030101010101" pitchFamily="2" charset="-122"/>
                <a:sym typeface="宋体" panose="02010600030101010101" pitchFamily="2" charset="-122"/>
              </a:rPr>
              <a:t>，以至对纸的需求越来越大，而纸的供给却跟不上，这样一来纸的价格才会不断上涨</a:t>
            </a:r>
            <a:endParaRPr lang="zh-CN" altLang="en-US" dirty="0">
              <a:solidFill>
                <a:schemeClr val="tx1"/>
              </a:solidFill>
              <a:effectLst>
                <a:outerShdw blurRad="38100" dist="19050" dir="2700000" algn="tl" rotWithShape="0">
                  <a:schemeClr val="dk1">
                    <a:alpha val="40000"/>
                  </a:schemeClr>
                </a:outerShdw>
              </a:effectLst>
              <a:latin typeface="宋体" panose="02010600030101010101" pitchFamily="2" charset="-122"/>
              <a:sym typeface="宋体" panose="02010600030101010101" pitchFamily="2" charset="-122"/>
            </a:endParaRPr>
          </a:p>
          <a:p>
            <a:pPr indent="457200" eaLnBrk="1" hangingPunct="1">
              <a:lnSpc>
                <a:spcPct val="130000"/>
              </a:lnSpc>
              <a:buFontTx/>
              <a:buNone/>
              <a:defRPr/>
            </a:pPr>
            <a:r>
              <a:rPr lang="zh-CN" altLang="en-US" dirty="0">
                <a:solidFill>
                  <a:schemeClr val="tx1"/>
                </a:solidFill>
                <a:effectLst>
                  <a:outerShdw blurRad="38100" dist="19050" dir="2700000" algn="tl" rotWithShape="0">
                    <a:schemeClr val="dk1">
                      <a:alpha val="40000"/>
                    </a:schemeClr>
                  </a:outerShdw>
                </a:effectLst>
                <a:latin typeface="宋体" panose="02010600030101010101" pitchFamily="2" charset="-122"/>
                <a:sym typeface="宋体" panose="02010600030101010101" pitchFamily="2" charset="-122"/>
              </a:rPr>
              <a:t>需求与供给是经济学中的两个基本概念。西方国家流传一句妙语，说一只鹦鹉只要学会说“需求和供给”就可以成为一位经济学家。事实上当然没有这么简单，这句妙语无非是想说明这两个概念的重要性。</a:t>
            </a:r>
            <a:endParaRPr lang="zh-CN" altLang="en-US" dirty="0">
              <a:solidFill>
                <a:schemeClr val="tx1"/>
              </a:solidFill>
              <a:effectLst>
                <a:outerShdw blurRad="38100" dist="19050" dir="2700000" algn="tl" rotWithShape="0">
                  <a:schemeClr val="dk1">
                    <a:alpha val="40000"/>
                  </a:schemeClr>
                </a:outerShdw>
              </a:effectLst>
              <a:latin typeface="宋体" panose="02010600030101010101" pitchFamily="2" charset="-122"/>
              <a:sym typeface="宋体" panose="02010600030101010101" pitchFamily="2" charset="-122"/>
            </a:endParaRPr>
          </a:p>
        </p:txBody>
      </p:sp>
      <p:pic>
        <p:nvPicPr>
          <p:cNvPr id="5" name="图片 4"/>
          <p:cNvPicPr>
            <a:picLocks noChangeAspect="1"/>
          </p:cNvPicPr>
          <p:nvPr/>
        </p:nvPicPr>
        <p:blipFill>
          <a:blip r:embed="rId1"/>
          <a:stretch>
            <a:fillRect/>
          </a:stretch>
        </p:blipFill>
        <p:spPr>
          <a:xfrm>
            <a:off x="2639989" y="6021382"/>
            <a:ext cx="5400600" cy="40004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1" nodeType="withEffect">
                                  <p:stCondLst>
                                    <p:cond delay="0"/>
                                  </p:stCondLst>
                                  <p:childTnLst>
                                    <p:set>
                                      <p:cBhvr>
                                        <p:cTn id="6" dur="1" fill="hold">
                                          <p:stCondLst>
                                            <p:cond delay="0"/>
                                          </p:stCondLst>
                                        </p:cTn>
                                        <p:tgtEl>
                                          <p:spTgt spid="9219"/>
                                        </p:tgtEl>
                                        <p:attrNameLst>
                                          <p:attrName>style.visibility</p:attrName>
                                        </p:attrNameLst>
                                      </p:cBhvr>
                                      <p:to>
                                        <p:strVal val="visible"/>
                                      </p:to>
                                    </p:set>
                                    <p:animEffect transition="in" filter="dissolve">
                                      <p:cBhvr>
                                        <p:cTn id="7" dur="10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ldLvl="0"/>
      <p:bldP spid="9219" grpId="1" bldLvl="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1919288" y="1844675"/>
            <a:ext cx="8353425" cy="4386263"/>
          </a:xfrm>
        </p:spPr>
        <p:txBody>
          <a:bodyPr/>
          <a:lstStyle/>
          <a:p>
            <a:pPr eaLnBrk="1" hangingPunct="1">
              <a:buFont typeface="Wingdings" panose="05000000000000000000" pitchFamily="2" charset="2"/>
              <a:buNone/>
            </a:pPr>
            <a:r>
              <a:rPr lang="zh-CN" altLang="en-US" sz="2800" b="1" dirty="0">
                <a:latin typeface="仿宋_GB2312" pitchFamily="49" charset="-122"/>
                <a:ea typeface="仿宋_GB2312" pitchFamily="49" charset="-122"/>
              </a:rPr>
              <a:t>一、需求的含义：</a:t>
            </a:r>
            <a:endParaRPr lang="zh-CN" altLang="en-US" sz="2800" b="1" dirty="0">
              <a:latin typeface="仿宋_GB2312" pitchFamily="49" charset="-122"/>
              <a:ea typeface="仿宋_GB2312" pitchFamily="49" charset="-122"/>
            </a:endParaRPr>
          </a:p>
          <a:p>
            <a:pPr eaLnBrk="1" hangingPunct="1">
              <a:buFont typeface="Wingdings" panose="05000000000000000000" pitchFamily="2" charset="2"/>
              <a:buNone/>
            </a:pPr>
            <a:r>
              <a:rPr lang="en-US" altLang="zh-CN" sz="2800" b="1" dirty="0">
                <a:solidFill>
                  <a:srgbClr val="FF5050"/>
                </a:solidFill>
                <a:latin typeface="仿宋_GB2312" pitchFamily="49" charset="-122"/>
                <a:ea typeface="仿宋_GB2312" pitchFamily="49" charset="-122"/>
              </a:rPr>
              <a:t>1</a:t>
            </a:r>
            <a:r>
              <a:rPr lang="zh-CN" altLang="en-US" sz="2800" b="1" dirty="0">
                <a:solidFill>
                  <a:srgbClr val="FF5050"/>
                </a:solidFill>
                <a:latin typeface="仿宋_GB2312" pitchFamily="49" charset="-122"/>
                <a:ea typeface="仿宋_GB2312" pitchFamily="49" charset="-122"/>
              </a:rPr>
              <a:t>、定义：</a:t>
            </a:r>
            <a:endParaRPr lang="zh-CN" altLang="en-US" sz="2800" b="1" dirty="0">
              <a:solidFill>
                <a:srgbClr val="FF5050"/>
              </a:solidFill>
              <a:latin typeface="仿宋_GB2312" pitchFamily="49" charset="-122"/>
              <a:ea typeface="仿宋_GB2312" pitchFamily="49" charset="-122"/>
            </a:endParaRPr>
          </a:p>
          <a:p>
            <a:pPr eaLnBrk="1" hangingPunct="1">
              <a:buFont typeface="Wingdings" panose="05000000000000000000" pitchFamily="2" charset="2"/>
              <a:buNone/>
            </a:pPr>
            <a:r>
              <a:rPr lang="zh-CN" altLang="en-US" sz="2800" b="1" dirty="0">
                <a:latin typeface="仿宋_GB2312" pitchFamily="49" charset="-122"/>
                <a:ea typeface="仿宋_GB2312" pitchFamily="49" charset="-122"/>
              </a:rPr>
              <a:t>  是指消费者在一定时期内，在各种</a:t>
            </a:r>
            <a:r>
              <a:rPr lang="zh-CN" altLang="en-US" sz="2800" b="1" dirty="0">
                <a:solidFill>
                  <a:srgbClr val="0000FF"/>
                </a:solidFill>
                <a:latin typeface="仿宋_GB2312" pitchFamily="49" charset="-122"/>
                <a:ea typeface="仿宋_GB2312" pitchFamily="49" charset="-122"/>
              </a:rPr>
              <a:t>可能的价格水平愿意</a:t>
            </a:r>
            <a:r>
              <a:rPr lang="zh-CN" altLang="en-US" sz="2800" b="1" dirty="0">
                <a:latin typeface="仿宋_GB2312" pitchFamily="49" charset="-122"/>
                <a:ea typeface="仿宋_GB2312" pitchFamily="49" charset="-122"/>
              </a:rPr>
              <a:t>而且</a:t>
            </a:r>
            <a:r>
              <a:rPr lang="zh-CN" altLang="en-US" b="1" dirty="0">
                <a:solidFill>
                  <a:srgbClr val="0000FF"/>
                </a:solidFill>
                <a:latin typeface="仿宋_GB2312" pitchFamily="49" charset="-122"/>
                <a:ea typeface="仿宋_GB2312" pitchFamily="49" charset="-122"/>
              </a:rPr>
              <a:t>能够购买的</a:t>
            </a:r>
            <a:r>
              <a:rPr lang="zh-CN" altLang="en-US" sz="2800" b="1" dirty="0">
                <a:latin typeface="仿宋_GB2312" pitchFamily="49" charset="-122"/>
                <a:ea typeface="仿宋_GB2312" pitchFamily="49" charset="-122"/>
              </a:rPr>
              <a:t>该商品的数量。</a:t>
            </a:r>
            <a:endParaRPr lang="zh-CN" altLang="en-US" sz="2800" b="1" dirty="0">
              <a:latin typeface="仿宋_GB2312" pitchFamily="49" charset="-122"/>
              <a:ea typeface="仿宋_GB2312" pitchFamily="49" charset="-122"/>
            </a:endParaRPr>
          </a:p>
          <a:p>
            <a:pPr eaLnBrk="1" hangingPunct="1">
              <a:buFont typeface="Wingdings" panose="05000000000000000000" pitchFamily="2" charset="2"/>
              <a:buNone/>
            </a:pPr>
            <a:r>
              <a:rPr lang="en-US" altLang="zh-CN" sz="2800" b="1" dirty="0">
                <a:solidFill>
                  <a:srgbClr val="FF5050"/>
                </a:solidFill>
                <a:latin typeface="仿宋_GB2312" pitchFamily="49" charset="-122"/>
                <a:ea typeface="仿宋_GB2312" pitchFamily="49" charset="-122"/>
              </a:rPr>
              <a:t>2</a:t>
            </a:r>
            <a:r>
              <a:rPr lang="zh-CN" altLang="en-US" sz="2800" b="1" dirty="0">
                <a:solidFill>
                  <a:srgbClr val="FF5050"/>
                </a:solidFill>
                <a:latin typeface="仿宋_GB2312" pitchFamily="49" charset="-122"/>
                <a:ea typeface="仿宋_GB2312" pitchFamily="49" charset="-122"/>
              </a:rPr>
              <a:t>、需求产生的条件：</a:t>
            </a:r>
            <a:endParaRPr lang="zh-CN" altLang="en-US" sz="2800" b="1" dirty="0">
              <a:solidFill>
                <a:srgbClr val="FF5050"/>
              </a:solidFill>
              <a:latin typeface="仿宋_GB2312" pitchFamily="49" charset="-122"/>
              <a:ea typeface="仿宋_GB2312" pitchFamily="49" charset="-122"/>
            </a:endParaRPr>
          </a:p>
          <a:p>
            <a:pPr eaLnBrk="1" hangingPunct="1">
              <a:buFont typeface="Wingdings" panose="05000000000000000000" pitchFamily="2" charset="2"/>
              <a:buNone/>
            </a:pPr>
            <a:r>
              <a:rPr lang="zh-CN" altLang="en-US" sz="2800" b="1" dirty="0">
                <a:latin typeface="仿宋_GB2312" pitchFamily="49" charset="-122"/>
                <a:ea typeface="仿宋_GB2312" pitchFamily="49" charset="-122"/>
              </a:rPr>
              <a:t>（</a:t>
            </a:r>
            <a:r>
              <a:rPr lang="en-US" altLang="zh-CN" sz="2800" b="1" dirty="0">
                <a:latin typeface="仿宋_GB2312" pitchFamily="49" charset="-122"/>
                <a:ea typeface="仿宋_GB2312" pitchFamily="49" charset="-122"/>
              </a:rPr>
              <a:t>1</a:t>
            </a:r>
            <a:r>
              <a:rPr lang="zh-CN" altLang="en-US" sz="2800" b="1" dirty="0">
                <a:latin typeface="仿宋_GB2312" pitchFamily="49" charset="-122"/>
                <a:ea typeface="仿宋_GB2312" pitchFamily="49" charset="-122"/>
              </a:rPr>
              <a:t>）消费者要有购买欲望；</a:t>
            </a:r>
            <a:endParaRPr lang="zh-CN" altLang="en-US" sz="2800" b="1" dirty="0">
              <a:latin typeface="仿宋_GB2312" pitchFamily="49" charset="-122"/>
              <a:ea typeface="仿宋_GB2312" pitchFamily="49" charset="-122"/>
            </a:endParaRPr>
          </a:p>
          <a:p>
            <a:pPr eaLnBrk="1" hangingPunct="1">
              <a:buFont typeface="Wingdings" panose="05000000000000000000" pitchFamily="2" charset="2"/>
              <a:buNone/>
            </a:pPr>
            <a:r>
              <a:rPr lang="zh-CN" altLang="en-US" sz="2800" b="1" dirty="0">
                <a:latin typeface="仿宋_GB2312" pitchFamily="49" charset="-122"/>
                <a:ea typeface="仿宋_GB2312" pitchFamily="49" charset="-122"/>
              </a:rPr>
              <a:t>（</a:t>
            </a:r>
            <a:r>
              <a:rPr lang="en-US" altLang="zh-CN" sz="2800" b="1" dirty="0">
                <a:latin typeface="仿宋_GB2312" pitchFamily="49" charset="-122"/>
                <a:ea typeface="仿宋_GB2312" pitchFamily="49" charset="-122"/>
              </a:rPr>
              <a:t>2</a:t>
            </a:r>
            <a:r>
              <a:rPr lang="zh-CN" altLang="en-US" sz="2800" b="1" dirty="0">
                <a:latin typeface="仿宋_GB2312" pitchFamily="49" charset="-122"/>
                <a:ea typeface="仿宋_GB2312" pitchFamily="49" charset="-122"/>
              </a:rPr>
              <a:t>）消费者要有货币支付能力。</a:t>
            </a:r>
            <a:endParaRPr lang="zh-CN" altLang="en-US" sz="2800" b="1" dirty="0">
              <a:latin typeface="仿宋_GB2312" pitchFamily="49" charset="-122"/>
              <a:ea typeface="仿宋_GB2312" pitchFamily="49" charset="-122"/>
            </a:endParaRPr>
          </a:p>
        </p:txBody>
      </p:sp>
      <p:sp>
        <p:nvSpPr>
          <p:cNvPr id="2" name="标题 1"/>
          <p:cNvSpPr>
            <a:spLocks noGrp="1"/>
          </p:cNvSpPr>
          <p:nvPr>
            <p:ph type="title"/>
          </p:nvPr>
        </p:nvSpPr>
        <p:spPr>
          <a:xfrm>
            <a:off x="4655840" y="332656"/>
            <a:ext cx="4536504" cy="850106"/>
          </a:xfrm>
          <a:solidFill>
            <a:srgbClr val="FFC000"/>
          </a:solidFill>
          <a:ln>
            <a:noFill/>
          </a:ln>
        </p:spPr>
        <p:txBody>
          <a:bodyPr vert="horz" wrap="square" lIns="91440" tIns="45720" rIns="91440" bIns="45720" numCol="1" anchor="ctr" anchorCtr="0" compatLnSpc="1"/>
          <a:lstStyle/>
          <a:p>
            <a:r>
              <a:rPr lang="zh-CN" altLang="en-US" b="1" dirty="0">
                <a:solidFill>
                  <a:srgbClr val="0000FF"/>
                </a:solidFill>
                <a:latin typeface="华文仿宋" panose="02010600040101010101" pitchFamily="2" charset="-122"/>
                <a:ea typeface="华文仿宋" panose="02010600040101010101" pitchFamily="2" charset="-122"/>
              </a:rPr>
              <a:t>需求（</a:t>
            </a:r>
            <a:r>
              <a:rPr lang="en-US" altLang="zh-CN" b="1" dirty="0">
                <a:solidFill>
                  <a:srgbClr val="0000FF"/>
                </a:solidFill>
                <a:latin typeface="华文仿宋" panose="02010600040101010101" pitchFamily="2" charset="-122"/>
                <a:ea typeface="华文仿宋" panose="02010600040101010101" pitchFamily="2" charset="-122"/>
              </a:rPr>
              <a:t>demand</a:t>
            </a:r>
            <a:r>
              <a:rPr lang="zh-CN" altLang="en-US" b="1" dirty="0">
                <a:solidFill>
                  <a:srgbClr val="0000FF"/>
                </a:solidFill>
                <a:latin typeface="华文仿宋" panose="02010600040101010101" pitchFamily="2" charset="-122"/>
                <a:ea typeface="华文仿宋" panose="02010600040101010101" pitchFamily="2" charset="-122"/>
              </a:rPr>
              <a:t>）定理</a:t>
            </a:r>
            <a:endParaRPr lang="zh-CN" altLang="en-US" b="1" dirty="0">
              <a:solidFill>
                <a:srgbClr val="0000FF"/>
              </a:solidFill>
              <a:latin typeface="华文仿宋" panose="02010600040101010101" pitchFamily="2" charset="-122"/>
              <a:ea typeface="华文仿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6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66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66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66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662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autoUpdateAnimBg="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1992313" y="1124992"/>
            <a:ext cx="82804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Clr>
                <a:schemeClr val="accent1"/>
              </a:buClr>
              <a:buSzPct val="65000"/>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二、影响需求的因素：</a:t>
            </a:r>
            <a:endParaRPr lang="zh-CN" altLang="en-US" sz="2800" b="1" dirty="0">
              <a:latin typeface="华文仿宋" panose="02010600040101010101" pitchFamily="2" charset="-122"/>
              <a:ea typeface="华文仿宋" panose="02010600040101010101" pitchFamily="2" charset="-122"/>
            </a:endParaRPr>
          </a:p>
          <a:p>
            <a:pPr marL="342900" indent="-342900">
              <a:lnSpc>
                <a:spcPct val="90000"/>
              </a:lnSpc>
              <a:spcBef>
                <a:spcPct val="20000"/>
              </a:spcBef>
              <a:buClr>
                <a:schemeClr val="accent1"/>
              </a:buClr>
              <a:buSzPct val="65000"/>
              <a:buFont typeface="Wingdings" panose="05000000000000000000" pitchFamily="2" charset="2"/>
              <a:buNone/>
            </a:pPr>
            <a:r>
              <a:rPr lang="en-US" altLang="zh-CN" sz="2800" b="1" dirty="0">
                <a:latin typeface="华文仿宋" panose="02010600040101010101" pitchFamily="2" charset="-122"/>
                <a:ea typeface="华文仿宋" panose="02010600040101010101" pitchFamily="2" charset="-122"/>
              </a:rPr>
              <a:t>1</a:t>
            </a:r>
            <a:r>
              <a:rPr lang="zh-CN" altLang="en-US" sz="2800" b="1" dirty="0">
                <a:latin typeface="华文仿宋" panose="02010600040101010101" pitchFamily="2" charset="-122"/>
                <a:ea typeface="华文仿宋" panose="02010600040101010101" pitchFamily="2" charset="-122"/>
              </a:rPr>
              <a:t>、商品自身的价格</a:t>
            </a:r>
            <a:r>
              <a:rPr lang="zh-CN" altLang="en-US" sz="3000" b="1" dirty="0">
                <a:solidFill>
                  <a:schemeClr val="tx2"/>
                </a:solidFill>
                <a:latin typeface="Arial" panose="020B0604020202020204" pitchFamily="34" charset="0"/>
              </a:rPr>
              <a:t>    </a:t>
            </a:r>
            <a:endParaRPr lang="zh-CN" altLang="en-US" sz="3000" b="1" dirty="0">
              <a:solidFill>
                <a:schemeClr val="tx2"/>
              </a:solidFill>
              <a:latin typeface="Arial" panose="020B0604020202020204" pitchFamily="34" charset="0"/>
            </a:endParaRPr>
          </a:p>
        </p:txBody>
      </p:sp>
      <p:sp>
        <p:nvSpPr>
          <p:cNvPr id="27651" name="AutoShape 3"/>
          <p:cNvSpPr>
            <a:spLocks noChangeArrowheads="1"/>
          </p:cNvSpPr>
          <p:nvPr/>
        </p:nvSpPr>
        <p:spPr bwMode="auto">
          <a:xfrm>
            <a:off x="5087938" y="1988592"/>
            <a:ext cx="5329237" cy="863600"/>
          </a:xfrm>
          <a:prstGeom prst="wedgeRectCallout">
            <a:avLst>
              <a:gd name="adj1" fmla="val -53963"/>
              <a:gd name="adj2" fmla="val -85477"/>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800" b="1">
                <a:solidFill>
                  <a:srgbClr val="FF5050"/>
                </a:solidFill>
                <a:latin typeface="华文仿宋" panose="02010600040101010101" pitchFamily="2" charset="-122"/>
                <a:ea typeface="华文仿宋" panose="02010600040101010101" pitchFamily="2" charset="-122"/>
              </a:rPr>
              <a:t>商品自身的价格越低， 消费者对其需求量就越多</a:t>
            </a:r>
            <a:endParaRPr lang="zh-CN" altLang="en-US" sz="2800" b="1">
              <a:solidFill>
                <a:srgbClr val="FF5050"/>
              </a:solidFill>
              <a:latin typeface="华文仿宋" panose="02010600040101010101" pitchFamily="2" charset="-122"/>
              <a:ea typeface="华文仿宋" panose="02010600040101010101" pitchFamily="2" charset="-122"/>
            </a:endParaRPr>
          </a:p>
        </p:txBody>
      </p:sp>
      <p:sp>
        <p:nvSpPr>
          <p:cNvPr id="27652" name="Rectangle 4"/>
          <p:cNvSpPr>
            <a:spLocks noChangeArrowheads="1"/>
          </p:cNvSpPr>
          <p:nvPr/>
        </p:nvSpPr>
        <p:spPr bwMode="auto">
          <a:xfrm>
            <a:off x="1992313" y="3428454"/>
            <a:ext cx="8280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Clr>
                <a:schemeClr val="accent1"/>
              </a:buClr>
              <a:buSzPct val="65000"/>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2</a:t>
            </a:r>
            <a:r>
              <a:rPr lang="zh-CN" altLang="en-US" sz="2800" b="1">
                <a:latin typeface="华文仿宋" panose="02010600040101010101" pitchFamily="2" charset="-122"/>
                <a:ea typeface="华文仿宋" panose="02010600040101010101" pitchFamily="2" charset="-122"/>
              </a:rPr>
              <a:t>、消费者的收入水平</a:t>
            </a:r>
            <a:endParaRPr lang="zh-CN" altLang="en-US" sz="2800" b="1">
              <a:latin typeface="华文仿宋" panose="02010600040101010101" pitchFamily="2" charset="-122"/>
              <a:ea typeface="华文仿宋" panose="02010600040101010101" pitchFamily="2" charset="-122"/>
            </a:endParaRPr>
          </a:p>
        </p:txBody>
      </p:sp>
      <p:sp>
        <p:nvSpPr>
          <p:cNvPr id="27653" name="AutoShape 5"/>
          <p:cNvSpPr>
            <a:spLocks noChangeArrowheads="1"/>
          </p:cNvSpPr>
          <p:nvPr/>
        </p:nvSpPr>
        <p:spPr bwMode="auto">
          <a:xfrm>
            <a:off x="5232400" y="3212554"/>
            <a:ext cx="5400675" cy="1368425"/>
          </a:xfrm>
          <a:prstGeom prst="wedgeRectCallout">
            <a:avLst>
              <a:gd name="adj1" fmla="val -53907"/>
              <a:gd name="adj2" fmla="val -9282"/>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800" b="1">
                <a:solidFill>
                  <a:srgbClr val="FF5050"/>
                </a:solidFill>
                <a:latin typeface="华文仿宋" panose="02010600040101010101" pitchFamily="2" charset="-122"/>
                <a:ea typeface="华文仿宋" panose="02010600040101010101" pitchFamily="2" charset="-122"/>
              </a:rPr>
              <a:t>对大多数商品来说，消费者的收入越高，对商品的需求量就越多</a:t>
            </a:r>
            <a:endParaRPr lang="zh-CN" altLang="en-US" sz="2800" b="1">
              <a:solidFill>
                <a:srgbClr val="FF5050"/>
              </a:solidFill>
              <a:latin typeface="华文仿宋" panose="02010600040101010101" pitchFamily="2" charset="-122"/>
              <a:ea typeface="华文仿宋" panose="02010600040101010101" pitchFamily="2" charset="-122"/>
            </a:endParaRPr>
          </a:p>
        </p:txBody>
      </p:sp>
      <p:sp>
        <p:nvSpPr>
          <p:cNvPr id="27654" name="Rectangle 6"/>
          <p:cNvSpPr>
            <a:spLocks noChangeArrowheads="1"/>
          </p:cNvSpPr>
          <p:nvPr/>
        </p:nvSpPr>
        <p:spPr bwMode="auto">
          <a:xfrm>
            <a:off x="1992313" y="4869904"/>
            <a:ext cx="82804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Clr>
                <a:schemeClr val="accent1"/>
              </a:buClr>
              <a:buSzPct val="65000"/>
              <a:buFont typeface="Wingdings" panose="05000000000000000000" pitchFamily="2" charset="2"/>
              <a:buNone/>
            </a:pPr>
            <a:r>
              <a:rPr lang="en-US" altLang="zh-CN" sz="2800" b="1">
                <a:latin typeface="华文仿宋" panose="02010600040101010101" pitchFamily="2" charset="-122"/>
                <a:ea typeface="华文仿宋" panose="02010600040101010101" pitchFamily="2" charset="-122"/>
              </a:rPr>
              <a:t>3</a:t>
            </a:r>
            <a:r>
              <a:rPr lang="zh-CN" altLang="en-US" sz="2800" b="1">
                <a:latin typeface="华文仿宋" panose="02010600040101010101" pitchFamily="2" charset="-122"/>
                <a:ea typeface="华文仿宋" panose="02010600040101010101" pitchFamily="2" charset="-122"/>
              </a:rPr>
              <a:t>、消费者的偏好</a:t>
            </a:r>
            <a:endParaRPr lang="zh-CN" altLang="en-US" sz="2800" b="1">
              <a:latin typeface="华文仿宋" panose="02010600040101010101" pitchFamily="2" charset="-122"/>
              <a:ea typeface="华文仿宋" panose="02010600040101010101" pitchFamily="2" charset="-122"/>
            </a:endParaRPr>
          </a:p>
        </p:txBody>
      </p:sp>
      <p:sp>
        <p:nvSpPr>
          <p:cNvPr id="27655" name="AutoShape 7"/>
          <p:cNvSpPr>
            <a:spLocks noChangeArrowheads="1"/>
          </p:cNvSpPr>
          <p:nvPr/>
        </p:nvSpPr>
        <p:spPr bwMode="auto">
          <a:xfrm>
            <a:off x="5159375" y="5085804"/>
            <a:ext cx="5400675" cy="1079500"/>
          </a:xfrm>
          <a:prstGeom prst="wedgeRectCallout">
            <a:avLst>
              <a:gd name="adj1" fmla="val -58556"/>
              <a:gd name="adj2" fmla="val -42060"/>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800" b="1">
                <a:solidFill>
                  <a:srgbClr val="FF5050"/>
                </a:solidFill>
                <a:latin typeface="华文仿宋" panose="02010600040101010101" pitchFamily="2" charset="-122"/>
                <a:ea typeface="华文仿宋" panose="02010600040101010101" pitchFamily="2" charset="-122"/>
              </a:rPr>
              <a:t>消费者对某种商品的偏好程度增强，该商品的需求量增加</a:t>
            </a:r>
            <a:endParaRPr lang="zh-CN" altLang="en-US" sz="2800" b="1">
              <a:solidFill>
                <a:srgbClr val="FF5050"/>
              </a:solidFill>
              <a:latin typeface="华文仿宋" panose="02010600040101010101" pitchFamily="2" charset="-122"/>
              <a:ea typeface="华文仿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anim calcmode="lin" valueType="num">
                                      <p:cBhvr additive="base">
                                        <p:cTn id="7" dur="500" fill="hold"/>
                                        <p:tgtEl>
                                          <p:spTgt spid="2765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650">
                                            <p:txEl>
                                              <p:pRg st="1" end="1"/>
                                            </p:txEl>
                                          </p:spTgt>
                                        </p:tgtEl>
                                        <p:attrNameLst>
                                          <p:attrName>style.visibility</p:attrName>
                                        </p:attrNameLst>
                                      </p:cBhvr>
                                      <p:to>
                                        <p:strVal val="visible"/>
                                      </p:to>
                                    </p:set>
                                    <p:anim calcmode="lin" valueType="num">
                                      <p:cBhvr additive="base">
                                        <p:cTn id="13" dur="500" fill="hold"/>
                                        <p:tgtEl>
                                          <p:spTgt spid="2765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27651"/>
                                        </p:tgtEl>
                                        <p:attrNameLst>
                                          <p:attrName>style.visibility</p:attrName>
                                        </p:attrNameLst>
                                      </p:cBhvr>
                                      <p:to>
                                        <p:strVal val="visible"/>
                                      </p:to>
                                    </p:set>
                                    <p:animEffect transition="in" filter="diamond(in)">
                                      <p:cBhvr>
                                        <p:cTn id="19" dur="2000"/>
                                        <p:tgtEl>
                                          <p:spTgt spid="27651"/>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7652">
                                            <p:txEl>
                                              <p:pRg st="0" end="0"/>
                                            </p:txEl>
                                          </p:spTgt>
                                        </p:tgtEl>
                                        <p:attrNameLst>
                                          <p:attrName>style.visibility</p:attrName>
                                        </p:attrNameLst>
                                      </p:cBhvr>
                                      <p:to>
                                        <p:strVal val="visible"/>
                                      </p:to>
                                    </p:set>
                                    <p:anim calcmode="lin" valueType="num">
                                      <p:cBhvr additive="base">
                                        <p:cTn id="24" dur="500" fill="hold"/>
                                        <p:tgtEl>
                                          <p:spTgt spid="27652">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765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grpId="0" nodeType="clickEffect">
                                  <p:stCondLst>
                                    <p:cond delay="0"/>
                                  </p:stCondLst>
                                  <p:childTnLst>
                                    <p:set>
                                      <p:cBhvr>
                                        <p:cTn id="29" dur="1" fill="hold">
                                          <p:stCondLst>
                                            <p:cond delay="0"/>
                                          </p:stCondLst>
                                        </p:cTn>
                                        <p:tgtEl>
                                          <p:spTgt spid="27653"/>
                                        </p:tgtEl>
                                        <p:attrNameLst>
                                          <p:attrName>style.visibility</p:attrName>
                                        </p:attrNameLst>
                                      </p:cBhvr>
                                      <p:to>
                                        <p:strVal val="visible"/>
                                      </p:to>
                                    </p:set>
                                    <p:animEffect transition="in" filter="diamond(in)">
                                      <p:cBhvr>
                                        <p:cTn id="30" dur="2000"/>
                                        <p:tgtEl>
                                          <p:spTgt spid="27653"/>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7654">
                                            <p:txEl>
                                              <p:pRg st="0" end="0"/>
                                            </p:txEl>
                                          </p:spTgt>
                                        </p:tgtEl>
                                        <p:attrNameLst>
                                          <p:attrName>style.visibility</p:attrName>
                                        </p:attrNameLst>
                                      </p:cBhvr>
                                      <p:to>
                                        <p:strVal val="visible"/>
                                      </p:to>
                                    </p:set>
                                    <p:anim calcmode="lin" valueType="num">
                                      <p:cBhvr additive="base">
                                        <p:cTn id="35" dur="500" fill="hold"/>
                                        <p:tgtEl>
                                          <p:spTgt spid="27654">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765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27655"/>
                                        </p:tgtEl>
                                        <p:attrNameLst>
                                          <p:attrName>style.visibility</p:attrName>
                                        </p:attrNameLst>
                                      </p:cBhvr>
                                      <p:to>
                                        <p:strVal val="visible"/>
                                      </p:to>
                                    </p:set>
                                    <p:animEffect transition="in" filter="checkerboard(across)">
                                      <p:cBhvr>
                                        <p:cTn id="41" dur="500"/>
                                        <p:tgtEl>
                                          <p:spTgt spid="27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utoUpdateAnimBg="0" build="p"/>
      <p:bldP spid="27651" grpId="0" bldLvl="0" animBg="1" autoUpdateAnimBg="0"/>
      <p:bldP spid="27652" grpId="0" autoUpdateAnimBg="0" build="p"/>
      <p:bldP spid="27653" grpId="0" bldLvl="0" animBg="1" autoUpdateAnimBg="0"/>
      <p:bldP spid="27654" grpId="0" autoUpdateAnimBg="0" build="p"/>
      <p:bldP spid="27655" grpId="0" bldLvl="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1774825" y="1052934"/>
            <a:ext cx="8642350" cy="208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accent2"/>
              </a:buClr>
              <a:buSzPct val="80000"/>
              <a:buFont typeface="Wingdings" panose="05000000000000000000" pitchFamily="2" charset="2"/>
              <a:buNone/>
            </a:pPr>
            <a:r>
              <a:rPr lang="en-US" altLang="zh-CN" sz="2800" b="1" dirty="0">
                <a:latin typeface="华文仿宋" panose="02010600040101010101" pitchFamily="2" charset="-122"/>
                <a:ea typeface="华文仿宋" panose="02010600040101010101" pitchFamily="2" charset="-122"/>
              </a:rPr>
              <a:t>4</a:t>
            </a:r>
            <a:r>
              <a:rPr lang="zh-CN" altLang="en-US" sz="2800" b="1" dirty="0">
                <a:latin typeface="华文仿宋" panose="02010600040101010101" pitchFamily="2" charset="-122"/>
                <a:ea typeface="华文仿宋" panose="02010600040101010101" pitchFamily="2" charset="-122"/>
              </a:rPr>
              <a:t>、相关商品的价格</a:t>
            </a:r>
            <a:endParaRPr lang="zh-CN" altLang="en-US" sz="2800" b="1" dirty="0">
              <a:latin typeface="华文仿宋" panose="02010600040101010101" pitchFamily="2" charset="-122"/>
              <a:ea typeface="华文仿宋" panose="02010600040101010101" pitchFamily="2" charset="-122"/>
            </a:endParaRPr>
          </a:p>
          <a:p>
            <a:pPr marL="342900" indent="-342900">
              <a:spcBef>
                <a:spcPct val="20000"/>
              </a:spcBef>
              <a:buClr>
                <a:schemeClr val="accent1"/>
              </a:buClr>
              <a:buSzPct val="65000"/>
              <a:buFont typeface="Wingdings" panose="05000000000000000000" pitchFamily="2" charset="2"/>
              <a:buNone/>
            </a:pPr>
            <a:r>
              <a:rPr lang="zh-CN" altLang="en-US" sz="2800" b="1" dirty="0">
                <a:solidFill>
                  <a:schemeClr val="tx2"/>
                </a:solidFill>
                <a:latin typeface="华文仿宋" panose="02010600040101010101" pitchFamily="2" charset="-122"/>
                <a:ea typeface="华文仿宋" panose="02010600040101010101" pitchFamily="2" charset="-122"/>
              </a:rPr>
              <a:t>（</a:t>
            </a:r>
            <a:r>
              <a:rPr lang="en-US" altLang="zh-CN" sz="2800" b="1" dirty="0">
                <a:solidFill>
                  <a:schemeClr val="tx2"/>
                </a:solidFill>
                <a:latin typeface="华文仿宋" panose="02010600040101010101" pitchFamily="2" charset="-122"/>
                <a:ea typeface="华文仿宋" panose="02010600040101010101" pitchFamily="2" charset="-122"/>
              </a:rPr>
              <a:t>1</a:t>
            </a:r>
            <a:r>
              <a:rPr lang="zh-CN" altLang="en-US" sz="2800" b="1" dirty="0">
                <a:solidFill>
                  <a:schemeClr val="tx2"/>
                </a:solidFill>
                <a:latin typeface="华文仿宋" panose="02010600040101010101" pitchFamily="2" charset="-122"/>
                <a:ea typeface="华文仿宋" panose="02010600040101010101" pitchFamily="2" charset="-122"/>
              </a:rPr>
              <a:t>）替代品（</a:t>
            </a:r>
            <a:r>
              <a:rPr lang="en-US" altLang="zh-CN" sz="2800" b="1" dirty="0">
                <a:solidFill>
                  <a:schemeClr val="tx2"/>
                </a:solidFill>
                <a:latin typeface="华文仿宋" panose="02010600040101010101" pitchFamily="2" charset="-122"/>
                <a:ea typeface="华文仿宋" panose="02010600040101010101" pitchFamily="2" charset="-122"/>
              </a:rPr>
              <a:t>substitute</a:t>
            </a:r>
            <a:r>
              <a:rPr lang="zh-CN" altLang="en-US" sz="2800" b="1" dirty="0">
                <a:solidFill>
                  <a:schemeClr val="tx2"/>
                </a:solidFill>
                <a:latin typeface="华文仿宋" panose="02010600040101010101" pitchFamily="2" charset="-122"/>
                <a:ea typeface="华文仿宋" panose="02010600040101010101" pitchFamily="2" charset="-122"/>
              </a:rPr>
              <a:t>）：</a:t>
            </a:r>
            <a:endParaRPr lang="zh-CN" altLang="en-US" sz="2800" b="1" dirty="0">
              <a:solidFill>
                <a:schemeClr val="tx2"/>
              </a:solidFill>
              <a:latin typeface="华文仿宋" panose="02010600040101010101" pitchFamily="2" charset="-122"/>
              <a:ea typeface="华文仿宋" panose="02010600040101010101" pitchFamily="2" charset="-122"/>
            </a:endParaRPr>
          </a:p>
          <a:p>
            <a:pPr marL="342900" indent="-342900">
              <a:spcBef>
                <a:spcPct val="20000"/>
              </a:spcBef>
              <a:buClr>
                <a:schemeClr val="accent1"/>
              </a:buClr>
              <a:buSzPct val="65000"/>
              <a:buFont typeface="Wingdings" panose="05000000000000000000" pitchFamily="2" charset="2"/>
              <a:buNone/>
            </a:pPr>
            <a:r>
              <a:rPr lang="zh-CN" altLang="en-US" sz="2800" b="1" dirty="0">
                <a:solidFill>
                  <a:schemeClr val="tx2"/>
                </a:solidFill>
                <a:latin typeface="华文仿宋" panose="02010600040101010101" pitchFamily="2" charset="-122"/>
                <a:ea typeface="华文仿宋" panose="02010600040101010101" pitchFamily="2" charset="-122"/>
              </a:rPr>
              <a:t>    是指可以用来代替另一种物品的物品。</a:t>
            </a:r>
            <a:endParaRPr lang="zh-CN" altLang="en-US" sz="2800" b="1" dirty="0">
              <a:solidFill>
                <a:schemeClr val="tx2"/>
              </a:solidFill>
              <a:latin typeface="华文仿宋" panose="02010600040101010101" pitchFamily="2" charset="-122"/>
              <a:ea typeface="华文仿宋" panose="02010600040101010101" pitchFamily="2" charset="-122"/>
            </a:endParaRPr>
          </a:p>
          <a:p>
            <a:pPr marL="342900" indent="-342900">
              <a:spcBef>
                <a:spcPct val="20000"/>
              </a:spcBef>
              <a:buClr>
                <a:schemeClr val="accent1"/>
              </a:buClr>
              <a:buSzPct val="65000"/>
              <a:buFont typeface="Wingdings" panose="05000000000000000000" pitchFamily="2" charset="2"/>
              <a:buNone/>
            </a:pPr>
            <a:r>
              <a:rPr lang="zh-CN" altLang="en-US" sz="2800" b="1" dirty="0">
                <a:solidFill>
                  <a:schemeClr val="tx2"/>
                </a:solidFill>
                <a:latin typeface="Arial" panose="020B0604020202020204" pitchFamily="34" charset="0"/>
                <a:ea typeface="华文仿宋" panose="02010600040101010101" pitchFamily="2" charset="-122"/>
              </a:rPr>
              <a:t>   如：乘火车与乘汽车，花卷与馒头等</a:t>
            </a:r>
            <a:endParaRPr lang="zh-CN" altLang="en-US" sz="2800" b="1" dirty="0">
              <a:solidFill>
                <a:schemeClr val="tx2"/>
              </a:solidFill>
              <a:latin typeface="华文仿宋" panose="02010600040101010101" pitchFamily="2" charset="-122"/>
              <a:ea typeface="华文仿宋" panose="02010600040101010101" pitchFamily="2" charset="-122"/>
            </a:endParaRPr>
          </a:p>
        </p:txBody>
      </p:sp>
      <p:sp>
        <p:nvSpPr>
          <p:cNvPr id="28675" name="AutoShape 3"/>
          <p:cNvSpPr>
            <a:spLocks noChangeArrowheads="1"/>
          </p:cNvSpPr>
          <p:nvPr/>
        </p:nvSpPr>
        <p:spPr bwMode="auto">
          <a:xfrm>
            <a:off x="1703388" y="3500859"/>
            <a:ext cx="8893175" cy="1584325"/>
          </a:xfrm>
          <a:prstGeom prst="wedgeRectCallout">
            <a:avLst>
              <a:gd name="adj1" fmla="val -15921"/>
              <a:gd name="adj2" fmla="val -14829"/>
            </a:avLst>
          </a:prstGeom>
          <a:gradFill rotWithShape="1">
            <a:gsLst>
              <a:gs pos="0">
                <a:srgbClr val="FFFF99">
                  <a:alpha val="90999"/>
                </a:srgbClr>
              </a:gs>
              <a:gs pos="100000">
                <a:schemeClr val="bg1"/>
              </a:gs>
            </a:gsLst>
            <a:lin ang="5400000" scaled="1"/>
          </a:gradFill>
          <a:ln w="9525">
            <a:solidFill>
              <a:schemeClr val="tx2"/>
            </a:solidFill>
            <a:miter lim="800000"/>
          </a:ln>
        </p:spPr>
        <p:txBody>
          <a:bodyPr/>
          <a:lstStyle/>
          <a:p>
            <a:pPr marL="342900" indent="-342900">
              <a:spcBef>
                <a:spcPct val="20000"/>
              </a:spcBef>
              <a:buClr>
                <a:schemeClr val="accent2"/>
              </a:buClr>
              <a:buSzPct val="80000"/>
              <a:buFont typeface="Wingdings" panose="05000000000000000000" pitchFamily="2" charset="2"/>
              <a:buNone/>
            </a:pPr>
            <a:r>
              <a:rPr lang="zh-CN" altLang="en-US" sz="2800" b="1" dirty="0">
                <a:solidFill>
                  <a:srgbClr val="FF5050"/>
                </a:solidFill>
                <a:latin typeface="华文仿宋" panose="02010600040101010101" pitchFamily="2" charset="-122"/>
                <a:ea typeface="华文仿宋" panose="02010600040101010101" pitchFamily="2" charset="-122"/>
              </a:rPr>
              <a:t>某种商品的替代品价格上升，商品的需求量会增加；</a:t>
            </a:r>
            <a:endParaRPr lang="zh-CN" altLang="en-US" sz="2800" b="1" dirty="0">
              <a:solidFill>
                <a:srgbClr val="FF5050"/>
              </a:solidFill>
              <a:latin typeface="华文仿宋" panose="02010600040101010101" pitchFamily="2" charset="-122"/>
              <a:ea typeface="华文仿宋" panose="02010600040101010101" pitchFamily="2" charset="-122"/>
            </a:endParaRPr>
          </a:p>
          <a:p>
            <a:pPr marL="342900" indent="-342900">
              <a:spcBef>
                <a:spcPct val="20000"/>
              </a:spcBef>
              <a:buClr>
                <a:schemeClr val="accent2"/>
              </a:buClr>
              <a:buSzPct val="80000"/>
              <a:buFont typeface="Wingdings" panose="05000000000000000000" pitchFamily="2" charset="2"/>
              <a:buNone/>
            </a:pPr>
            <a:r>
              <a:rPr lang="zh-CN" altLang="en-US" sz="2800" b="1" dirty="0">
                <a:solidFill>
                  <a:srgbClr val="FF5050"/>
                </a:solidFill>
                <a:latin typeface="华文仿宋" panose="02010600040101010101" pitchFamily="2" charset="-122"/>
                <a:ea typeface="华文仿宋" panose="02010600040101010101" pitchFamily="2" charset="-122"/>
              </a:rPr>
              <a:t>某种商品的替代品价格下降，商品的需求量会减少。</a:t>
            </a:r>
            <a:endParaRPr lang="zh-CN" altLang="en-US" sz="2800" b="1" dirty="0">
              <a:solidFill>
                <a:srgbClr val="FF5050"/>
              </a:solidFill>
              <a:latin typeface="华文仿宋" panose="02010600040101010101" pitchFamily="2" charset="-122"/>
              <a:ea typeface="华文仿宋" panose="02010600040101010101" pitchFamily="2" charset="-122"/>
            </a:endParaRPr>
          </a:p>
          <a:p>
            <a:pPr marL="342900" indent="-342900">
              <a:spcBef>
                <a:spcPct val="20000"/>
              </a:spcBef>
              <a:buClr>
                <a:schemeClr val="accent1"/>
              </a:buClr>
              <a:buSzPct val="65000"/>
              <a:buFont typeface="Wingdings" panose="05000000000000000000" pitchFamily="2" charset="2"/>
              <a:buNone/>
            </a:pPr>
            <a:r>
              <a:rPr lang="zh-CN" altLang="en-US" sz="2800" b="1" dirty="0">
                <a:latin typeface="华文仿宋" panose="02010600040101010101" pitchFamily="2" charset="-122"/>
                <a:ea typeface="华文仿宋" panose="02010600040101010101" pitchFamily="2" charset="-122"/>
              </a:rPr>
              <a:t>结论：一种商品的需求量与其替代品的价格呈</a:t>
            </a:r>
            <a:r>
              <a:rPr lang="zh-CN" altLang="en-US" sz="2800" b="1" dirty="0">
                <a:solidFill>
                  <a:srgbClr val="0000FF"/>
                </a:solidFill>
                <a:latin typeface="华文仿宋" panose="02010600040101010101" pitchFamily="2" charset="-122"/>
                <a:ea typeface="华文仿宋" panose="02010600040101010101" pitchFamily="2" charset="-122"/>
              </a:rPr>
              <a:t>同向</a:t>
            </a:r>
            <a:r>
              <a:rPr lang="zh-CN" altLang="en-US" sz="2800" b="1" dirty="0">
                <a:latin typeface="华文仿宋" panose="02010600040101010101" pitchFamily="2" charset="-122"/>
                <a:ea typeface="华文仿宋" panose="02010600040101010101" pitchFamily="2" charset="-122"/>
              </a:rPr>
              <a:t>变化</a:t>
            </a:r>
            <a:r>
              <a:rPr lang="en-US" altLang="zh-CN" sz="2800" b="1" dirty="0">
                <a:latin typeface="华文仿宋" panose="02010600040101010101" pitchFamily="2" charset="-122"/>
                <a:ea typeface="华文仿宋" panose="02010600040101010101" pitchFamily="2" charset="-122"/>
              </a:rPr>
              <a:t>!</a:t>
            </a:r>
            <a:endParaRPr lang="en-US" altLang="zh-CN" sz="2800" b="1" dirty="0">
              <a:solidFill>
                <a:srgbClr val="FF5050"/>
              </a:solidFill>
              <a:latin typeface="华文仿宋" panose="02010600040101010101" pitchFamily="2" charset="-122"/>
              <a:ea typeface="华文仿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4">
                                            <p:txEl>
                                              <p:pRg st="0" end="0"/>
                                            </p:txEl>
                                          </p:spTgt>
                                        </p:tgtEl>
                                        <p:attrNameLst>
                                          <p:attrName>style.visibility</p:attrName>
                                        </p:attrNameLst>
                                      </p:cBhvr>
                                      <p:to>
                                        <p:strVal val="visible"/>
                                      </p:to>
                                    </p:set>
                                    <p:anim calcmode="lin" valueType="num">
                                      <p:cBhvr additive="base">
                                        <p:cTn id="7" dur="500" fill="hold"/>
                                        <p:tgtEl>
                                          <p:spTgt spid="2867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674">
                                            <p:txEl>
                                              <p:pRg st="1" end="1"/>
                                            </p:txEl>
                                          </p:spTgt>
                                        </p:tgtEl>
                                        <p:attrNameLst>
                                          <p:attrName>style.visibility</p:attrName>
                                        </p:attrNameLst>
                                      </p:cBhvr>
                                      <p:to>
                                        <p:strVal val="visible"/>
                                      </p:to>
                                    </p:set>
                                    <p:anim calcmode="lin" valueType="num">
                                      <p:cBhvr additive="base">
                                        <p:cTn id="13" dur="500" fill="hold"/>
                                        <p:tgtEl>
                                          <p:spTgt spid="2867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867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674">
                                            <p:txEl>
                                              <p:pRg st="2" end="2"/>
                                            </p:txEl>
                                          </p:spTgt>
                                        </p:tgtEl>
                                        <p:attrNameLst>
                                          <p:attrName>style.visibility</p:attrName>
                                        </p:attrNameLst>
                                      </p:cBhvr>
                                      <p:to>
                                        <p:strVal val="visible"/>
                                      </p:to>
                                    </p:set>
                                    <p:anim calcmode="lin" valueType="num">
                                      <p:cBhvr additive="base">
                                        <p:cTn id="19" dur="500" fill="hold"/>
                                        <p:tgtEl>
                                          <p:spTgt spid="2867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67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8674">
                                            <p:txEl>
                                              <p:pRg st="3" end="3"/>
                                            </p:txEl>
                                          </p:spTgt>
                                        </p:tgtEl>
                                        <p:attrNameLst>
                                          <p:attrName>style.visibility</p:attrName>
                                        </p:attrNameLst>
                                      </p:cBhvr>
                                      <p:to>
                                        <p:strVal val="visible"/>
                                      </p:to>
                                    </p:set>
                                    <p:anim calcmode="lin" valueType="num">
                                      <p:cBhvr additive="base">
                                        <p:cTn id="25" dur="500" fill="hold"/>
                                        <p:tgtEl>
                                          <p:spTgt spid="2867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867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28675">
                                            <p:bg/>
                                          </p:spTgt>
                                        </p:tgtEl>
                                        <p:attrNameLst>
                                          <p:attrName>style.visibility</p:attrName>
                                        </p:attrNameLst>
                                      </p:cBhvr>
                                      <p:to>
                                        <p:strVal val="visible"/>
                                      </p:to>
                                    </p:set>
                                    <p:animEffect transition="in" filter="diamond(in)">
                                      <p:cBhvr>
                                        <p:cTn id="31" dur="2000"/>
                                        <p:tgtEl>
                                          <p:spTgt spid="28675">
                                            <p:bg/>
                                          </p:spTgt>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28675">
                                            <p:txEl>
                                              <p:pRg st="0" end="0"/>
                                            </p:txEl>
                                          </p:spTgt>
                                        </p:tgtEl>
                                        <p:attrNameLst>
                                          <p:attrName>style.visibility</p:attrName>
                                        </p:attrNameLst>
                                      </p:cBhvr>
                                      <p:to>
                                        <p:strVal val="visible"/>
                                      </p:to>
                                    </p:set>
                                    <p:animEffect transition="in" filter="diamond(in)">
                                      <p:cBhvr>
                                        <p:cTn id="36" dur="2000"/>
                                        <p:tgtEl>
                                          <p:spTgt spid="28675">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8" presetClass="entr" presetSubtype="16" fill="hold" grpId="0" nodeType="clickEffect">
                                  <p:stCondLst>
                                    <p:cond delay="0"/>
                                  </p:stCondLst>
                                  <p:childTnLst>
                                    <p:set>
                                      <p:cBhvr>
                                        <p:cTn id="40" dur="1" fill="hold">
                                          <p:stCondLst>
                                            <p:cond delay="0"/>
                                          </p:stCondLst>
                                        </p:cTn>
                                        <p:tgtEl>
                                          <p:spTgt spid="28675">
                                            <p:txEl>
                                              <p:pRg st="1" end="1"/>
                                            </p:txEl>
                                          </p:spTgt>
                                        </p:tgtEl>
                                        <p:attrNameLst>
                                          <p:attrName>style.visibility</p:attrName>
                                        </p:attrNameLst>
                                      </p:cBhvr>
                                      <p:to>
                                        <p:strVal val="visible"/>
                                      </p:to>
                                    </p:set>
                                    <p:animEffect transition="in" filter="diamond(in)">
                                      <p:cBhvr>
                                        <p:cTn id="41" dur="2000"/>
                                        <p:tgtEl>
                                          <p:spTgt spid="28675">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8" presetClass="entr" presetSubtype="16" fill="hold" grpId="0" nodeType="clickEffect">
                                  <p:stCondLst>
                                    <p:cond delay="0"/>
                                  </p:stCondLst>
                                  <p:childTnLst>
                                    <p:set>
                                      <p:cBhvr>
                                        <p:cTn id="45" dur="1" fill="hold">
                                          <p:stCondLst>
                                            <p:cond delay="0"/>
                                          </p:stCondLst>
                                        </p:cTn>
                                        <p:tgtEl>
                                          <p:spTgt spid="28675">
                                            <p:txEl>
                                              <p:pRg st="2" end="2"/>
                                            </p:txEl>
                                          </p:spTgt>
                                        </p:tgtEl>
                                        <p:attrNameLst>
                                          <p:attrName>style.visibility</p:attrName>
                                        </p:attrNameLst>
                                      </p:cBhvr>
                                      <p:to>
                                        <p:strVal val="visible"/>
                                      </p:to>
                                    </p:set>
                                    <p:animEffect transition="in" filter="diamond(in)">
                                      <p:cBhvr>
                                        <p:cTn id="46" dur="2000"/>
                                        <p:tgtEl>
                                          <p:spTgt spid="286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build="p"/>
      <p:bldP spid="28675" grpId="0" animBg="1" autoUpdateAnimBg="0" build="p"/>
    </p:bldLst>
  </p:timing>
</p:sld>
</file>

<file path=ppt/theme/theme1.xml><?xml version="1.0" encoding="utf-8"?>
<a:theme xmlns:a="http://schemas.openxmlformats.org/drawingml/2006/main" name="主题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主题5</Template>
  <TotalTime>0</TotalTime>
  <Words>4276</Words>
  <Application>WPS 演示</Application>
  <PresentationFormat>全屏显示(4:3)</PresentationFormat>
  <Paragraphs>394</Paragraphs>
  <Slides>32</Slides>
  <Notes>0</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32</vt:i4>
      </vt:variant>
    </vt:vector>
  </HeadingPairs>
  <TitlesOfParts>
    <vt:vector size="51" baseType="lpstr">
      <vt:lpstr>Arial</vt:lpstr>
      <vt:lpstr>宋体</vt:lpstr>
      <vt:lpstr>Wingdings</vt:lpstr>
      <vt:lpstr>微软雅黑</vt:lpstr>
      <vt:lpstr>方正小标宋简体</vt:lpstr>
      <vt:lpstr>楷体</vt:lpstr>
      <vt:lpstr>黑体</vt:lpstr>
      <vt:lpstr>Times New Roman</vt:lpstr>
      <vt:lpstr>华文新魏</vt:lpstr>
      <vt:lpstr>仿宋_GB2312</vt:lpstr>
      <vt:lpstr>仿宋</vt:lpstr>
      <vt:lpstr>华文仿宋</vt:lpstr>
      <vt:lpstr>Calibri</vt:lpstr>
      <vt:lpstr>Arial Unicode MS</vt:lpstr>
      <vt:lpstr>Symbol</vt:lpstr>
      <vt:lpstr>华文行楷</vt:lpstr>
      <vt:lpstr>华文楷体</vt:lpstr>
      <vt:lpstr>Wingdings</vt:lpstr>
      <vt:lpstr>主题5</vt:lpstr>
      <vt:lpstr>项目二   生活经济学  任务1  洛阳纸贵：需求与供给</vt:lpstr>
      <vt:lpstr>PowerPoint 演示文稿</vt:lpstr>
      <vt:lpstr>PowerPoint 演示文稿</vt:lpstr>
      <vt:lpstr>PowerPoint 演示文稿</vt:lpstr>
      <vt:lpstr>PowerPoint 演示文稿</vt:lpstr>
      <vt:lpstr>PowerPoint 演示文稿</vt:lpstr>
      <vt:lpstr>需求（demand）定理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逆流而行的智慧</vt:lpstr>
      <vt:lpstr>供给（supply）理论</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思政课堂</vt:lpstr>
      <vt:lpstr>思 考</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乐天</cp:lastModifiedBy>
  <cp:revision>43</cp:revision>
  <dcterms:created xsi:type="dcterms:W3CDTF">2018-05-15T02:57:00Z</dcterms:created>
  <dcterms:modified xsi:type="dcterms:W3CDTF">2025-03-13T12:19:57Z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92D633B6BAED4D0A8F95F098BDF3FF51_13</vt:lpwstr>
  </property>
  <property fmtid="{D5CDD505-2E9C-101B-9397-08002B2CF9AE}" pid="3" name="KSOProductBuildVer">
    <vt:lpwstr>2052-12.1.0.20305</vt:lpwstr>
  </property>
</Properties>
</file>