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74" r:id="rId4"/>
    <p:sldId id="275" r:id="rId5"/>
    <p:sldId id="263" r:id="rId6"/>
    <p:sldId id="264" r:id="rId7"/>
    <p:sldId id="265" r:id="rId8"/>
    <p:sldId id="266" r:id="rId9"/>
    <p:sldId id="267" r:id="rId10"/>
    <p:sldId id="279" r:id="rId11"/>
    <p:sldId id="280" r:id="rId12"/>
    <p:sldId id="276" r:id="rId13"/>
    <p:sldId id="271" r:id="rId14"/>
    <p:sldId id="273" r:id="rId15"/>
    <p:sldId id="277" r:id="rId16"/>
    <p:sldId id="258" r:id="rId17"/>
    <p:sldId id="278" r:id="rId18"/>
    <p:sldId id="259" r:id="rId19"/>
    <p:sldId id="260" r:id="rId20"/>
    <p:sldId id="281" r:id="rId21"/>
    <p:sldId id="282" r:id="rId2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6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3" y="115888"/>
            <a:ext cx="7720012" cy="563562"/>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914400"/>
            <a:ext cx="4076700" cy="53340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86300" y="914400"/>
            <a:ext cx="4076700" cy="53340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Rectangle 4"/>
          <p:cNvSpPr>
            <a:spLocks noGrp="1" noChangeArrowheads="1"/>
          </p:cNvSpPr>
          <p:nvPr>
            <p:ph type="dt" sz="half" idx="10"/>
          </p:nvPr>
        </p:nvSpPr>
        <p:spPr>
          <a:xfrm>
            <a:off x="3203575" y="6597650"/>
            <a:ext cx="2667000" cy="260350"/>
          </a:xfrm>
          <a:prstGeom prst="rect">
            <a:avLst/>
          </a:prstGeom>
        </p:spPr>
        <p:txBody>
          <a:bodyPr/>
          <a:lstStyle>
            <a:lvl1pPr>
              <a:defRPr/>
            </a:lvl1pPr>
          </a:lstStyle>
          <a:p>
            <a:pPr>
              <a:defRPr/>
            </a:pPr>
            <a:r>
              <a:rPr lang="en-US" altLang="zh-CN"/>
              <a:t>《</a:t>
            </a:r>
            <a:r>
              <a:rPr lang="zh-CN" altLang="en-US"/>
              <a:t>经济学基础</a:t>
            </a:r>
            <a:r>
              <a:rPr lang="en-US" altLang="zh-CN"/>
              <a:t>》</a:t>
            </a:r>
            <a:r>
              <a:rPr lang="zh-CN" altLang="en-US"/>
              <a:t>编写组</a:t>
            </a:r>
            <a:endParaRPr lang="zh-CN" altLang="en-US"/>
          </a:p>
        </p:txBody>
      </p:sp>
      <p:sp>
        <p:nvSpPr>
          <p:cNvPr id="6" name="Rectangle 5"/>
          <p:cNvSpPr>
            <a:spLocks noGrp="1" noChangeArrowheads="1"/>
          </p:cNvSpPr>
          <p:nvPr>
            <p:ph type="ftr" sz="quarter" idx="11"/>
          </p:nvPr>
        </p:nvSpPr>
        <p:spPr>
          <a:xfrm>
            <a:off x="7019925" y="6559550"/>
            <a:ext cx="1860550" cy="298450"/>
          </a:xfrm>
          <a:prstGeom prst="rect">
            <a:avLst/>
          </a:prstGeom>
        </p:spPr>
        <p:txBody>
          <a:bodyPr/>
          <a:lstStyle>
            <a:lvl1pPr>
              <a:defRPr/>
            </a:lvl1pPr>
          </a:lstStyle>
          <a:p>
            <a:pPr>
              <a:defRPr/>
            </a:pPr>
            <a:r>
              <a:rPr lang="en-US" altLang="zh-CN"/>
              <a:t>Xxxxxxxxx</a:t>
            </a:r>
            <a:r>
              <a:rPr lang="zh-CN" altLang="en-US"/>
              <a:t>学院</a:t>
            </a:r>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dirty="0"/>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dirty="0"/>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457200" y="6356350"/>
            <a:ext cx="2133600" cy="365125"/>
          </a:xfrm>
          <a:prstGeom prst="rect">
            <a:avLst/>
          </a:prstGeom>
        </p:spPr>
        <p:txBody>
          <a:bodyPr/>
          <a:lstStyle>
            <a:lvl1pPr>
              <a:defRPr/>
            </a:lvl1p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a:xfrm>
            <a:off x="3124200" y="6356350"/>
            <a:ext cx="2895600" cy="365125"/>
          </a:xfrm>
          <a:prstGeom prst="rect">
            <a:avLst/>
          </a:prstGeom>
        </p:spPr>
        <p:txBody>
          <a:bodyPr/>
          <a:lstStyle>
            <a:lvl1pPr>
              <a:defRPr/>
            </a:lvl1pPr>
          </a:lstStyle>
          <a:p>
            <a:endParaRPr lang="zh-CN" altLang="en-US"/>
          </a:p>
        </p:txBody>
      </p:sp>
      <p:sp>
        <p:nvSpPr>
          <p:cNvPr id="4" name="灯片编号占位符 3"/>
          <p:cNvSpPr>
            <a:spLocks noGrp="1"/>
          </p:cNvSpPr>
          <p:nvPr>
            <p:ph type="sldNum" sz="quarter" idx="12"/>
          </p:nvPr>
        </p:nvSpPr>
        <p:spPr>
          <a:xfrm>
            <a:off x="6553200" y="6356350"/>
            <a:ext cx="2133600" cy="365125"/>
          </a:xfrm>
          <a:prstGeom prst="rect">
            <a:avLst/>
          </a:prstGeom>
        </p:spPr>
        <p:txBody>
          <a:bodyPr/>
          <a:lstStyle>
            <a:lvl1pPr>
              <a:defRPr/>
            </a:lvl1pPr>
          </a:lstStyle>
          <a:p>
            <a:fld id="{0C913308-F349-4B6D-A68A-DD1791B4A57B}"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image" Target="../media/image2.jpeg"/><Relationship Id="rId13" Type="http://schemas.openxmlformats.org/officeDocument/2006/relationships/image" Target="../media/image1.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CN" altLang="en-US" dirty="0" smtClean="0"/>
              <a:t>单击此处编辑母版标题样式</a:t>
            </a:r>
            <a:endParaRPr lang="zh-CN" altLang="en-US" dirty="0" smtClean="0"/>
          </a:p>
        </p:txBody>
      </p:sp>
      <p:sp>
        <p:nvSpPr>
          <p:cNvPr id="1027" name="文本占位符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smtClean="0"/>
          </a:p>
        </p:txBody>
      </p:sp>
      <p:pic>
        <p:nvPicPr>
          <p:cNvPr id="1028" name="图片 7" descr="timg.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6732588" y="6021388"/>
            <a:ext cx="2195512"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圆角矩形 9"/>
          <p:cNvSpPr/>
          <p:nvPr/>
        </p:nvSpPr>
        <p:spPr>
          <a:xfrm>
            <a:off x="153244" y="289531"/>
            <a:ext cx="1800200" cy="576064"/>
          </a:xfrm>
          <a:prstGeom prst="roundRect">
            <a:avLst/>
          </a:prstGeom>
          <a:blipFill>
            <a:blip r:embed="rId14"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dirty="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rPr>
              <a:t>经济学与生活</a:t>
            </a:r>
            <a:endParaRPr lang="zh-CN" altLang="en-US" dirty="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0" eaLnBrk="1" fontAlgn="base" hangingPunct="1">
        <a:spcBef>
          <a:spcPct val="0"/>
        </a:spcBef>
        <a:spcAft>
          <a:spcPct val="0"/>
        </a:spcAft>
        <a:defRPr sz="3200" kern="1200">
          <a:solidFill>
            <a:schemeClr val="tx1"/>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2pPr>
      <a:lvl3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3pPr>
      <a:lvl4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4pPr>
      <a:lvl5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5pPr>
      <a:lvl6pPr marL="4572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6pPr>
      <a:lvl7pPr marL="9144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7pPr>
      <a:lvl8pPr marL="13716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8pPr>
      <a:lvl9pPr marL="18288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9pPr>
    </p:titleStyle>
    <p:bodyStyle>
      <a:lvl1pPr marL="342900" indent="-342900" algn="l" rtl="0" eaLnBrk="1" fontAlgn="base" hangingPunct="1">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jpe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2.jpeg"/><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1560" y="3903191"/>
            <a:ext cx="7772400" cy="1470025"/>
          </a:xfrm>
        </p:spPr>
        <p:txBody>
          <a:bodyPr/>
          <a:lstStyle/>
          <a:p>
            <a:r>
              <a:rPr lang="zh-CN" altLang="en-US" sz="3600" dirty="0" smtClean="0">
                <a:latin typeface="方正小标宋简体" pitchFamily="65" charset="-122"/>
                <a:ea typeface="方正小标宋简体" pitchFamily="65" charset="-122"/>
              </a:rPr>
              <a:t>项目一   走进经济学</a:t>
            </a:r>
            <a:br>
              <a:rPr lang="en-US" altLang="zh-CN" sz="3600" dirty="0" smtClean="0">
                <a:latin typeface="方正小标宋简体" pitchFamily="65" charset="-122"/>
                <a:ea typeface="方正小标宋简体" pitchFamily="65" charset="-122"/>
              </a:rPr>
            </a:br>
            <a:br>
              <a:rPr lang="en-US" altLang="zh-CN" sz="3600" dirty="0" smtClean="0">
                <a:latin typeface="方正小标宋简体" pitchFamily="65" charset="-122"/>
                <a:ea typeface="方正小标宋简体" pitchFamily="65" charset="-122"/>
              </a:rPr>
            </a:br>
            <a:r>
              <a:rPr lang="zh-CN" altLang="en-US" dirty="0" smtClean="0">
                <a:solidFill>
                  <a:srgbClr val="FF0000"/>
                </a:solidFill>
                <a:latin typeface="方正小标宋简体" pitchFamily="65" charset="-122"/>
                <a:ea typeface="方正小标宋简体" pitchFamily="65" charset="-122"/>
              </a:rPr>
              <a:t>任务</a:t>
            </a:r>
            <a:r>
              <a:rPr lang="en-US" altLang="zh-CN" dirty="0" smtClean="0">
                <a:solidFill>
                  <a:srgbClr val="FF0000"/>
                </a:solidFill>
                <a:latin typeface="方正小标宋简体" pitchFamily="65" charset="-122"/>
                <a:ea typeface="方正小标宋简体" pitchFamily="65" charset="-122"/>
              </a:rPr>
              <a:t>4  </a:t>
            </a:r>
            <a:r>
              <a:rPr lang="zh-CN" altLang="en-US" dirty="0" smtClean="0">
                <a:solidFill>
                  <a:srgbClr val="FF0000"/>
                </a:solidFill>
                <a:latin typeface="方正小标宋简体" pitchFamily="65" charset="-122"/>
                <a:ea typeface="方正小标宋简体" pitchFamily="65" charset="-122"/>
              </a:rPr>
              <a:t>生活无处不经济：培养经济思维</a:t>
            </a:r>
            <a:endParaRPr lang="zh-CN" altLang="en-US" dirty="0">
              <a:solidFill>
                <a:srgbClr val="FF0000"/>
              </a:solidFill>
              <a:latin typeface="方正小标宋简体" pitchFamily="65" charset="-122"/>
              <a:ea typeface="方正小标宋简体" pitchFamily="65" charset="-122"/>
            </a:endParaRPr>
          </a:p>
        </p:txBody>
      </p:sp>
      <p:pic>
        <p:nvPicPr>
          <p:cNvPr id="4" name="图片 3" descr="ph1015-p04517.jpg"/>
          <p:cNvPicPr>
            <a:picLocks noChangeAspect="1"/>
          </p:cNvPicPr>
          <p:nvPr/>
        </p:nvPicPr>
        <p:blipFill>
          <a:blip r:embed="rId1" cstate="print"/>
          <a:stretch>
            <a:fillRect/>
          </a:stretch>
        </p:blipFill>
        <p:spPr>
          <a:xfrm>
            <a:off x="4211960" y="0"/>
            <a:ext cx="4932040" cy="3290481"/>
          </a:xfrm>
          <a:prstGeom prst="rect">
            <a:avLst/>
          </a:prstGeom>
        </p:spPr>
      </p:pic>
      <p:pic>
        <p:nvPicPr>
          <p:cNvPr id="5" name="图片 4" descr="timg (1).jpg"/>
          <p:cNvPicPr>
            <a:picLocks noChangeAspect="1"/>
          </p:cNvPicPr>
          <p:nvPr/>
        </p:nvPicPr>
        <p:blipFill>
          <a:blip r:embed="rId2" cstate="print"/>
          <a:stretch>
            <a:fillRect/>
          </a:stretch>
        </p:blipFill>
        <p:spPr>
          <a:xfrm>
            <a:off x="0" y="0"/>
            <a:ext cx="4355976" cy="326698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7" name="Rectangle 3"/>
          <p:cNvSpPr>
            <a:spLocks noGrp="1" noChangeArrowheads="1"/>
          </p:cNvSpPr>
          <p:nvPr>
            <p:ph type="body" idx="1"/>
          </p:nvPr>
        </p:nvSpPr>
        <p:spPr>
          <a:xfrm>
            <a:off x="250825" y="1340767"/>
            <a:ext cx="8569647" cy="4758407"/>
          </a:xfrm>
        </p:spPr>
        <p:txBody>
          <a:bodyPr/>
          <a:lstStyle/>
          <a:p>
            <a:pPr eaLnBrk="1" hangingPunct="1">
              <a:lnSpc>
                <a:spcPct val="130000"/>
              </a:lnSpc>
              <a:buFont typeface="Wingdings" panose="05000000000000000000" pitchFamily="2" charset="2"/>
              <a:buNone/>
            </a:pPr>
            <a:r>
              <a:rPr lang="zh-CN" altLang="en-US" dirty="0" smtClean="0">
                <a:latin typeface="+mn-ea"/>
                <a:ea typeface="+mn-ea"/>
              </a:rPr>
              <a:t>  </a:t>
            </a:r>
            <a:r>
              <a:rPr lang="zh-CN" altLang="en-US" b="1" dirty="0" smtClean="0">
                <a:latin typeface="+mn-ea"/>
                <a:ea typeface="+mn-ea"/>
              </a:rPr>
              <a:t>宏观经济学</a:t>
            </a:r>
            <a:endParaRPr lang="zh-CN" altLang="en-US" b="1" dirty="0">
              <a:latin typeface="+mn-ea"/>
              <a:ea typeface="+mn-ea"/>
            </a:endParaRPr>
          </a:p>
          <a:p>
            <a:pPr eaLnBrk="1" hangingPunct="1">
              <a:lnSpc>
                <a:spcPct val="130000"/>
              </a:lnSpc>
              <a:buFont typeface="Wingdings" panose="05000000000000000000" pitchFamily="2" charset="2"/>
              <a:buNone/>
            </a:pPr>
            <a:r>
              <a:rPr lang="zh-CN" altLang="en-US" dirty="0">
                <a:latin typeface="+mn-ea"/>
                <a:ea typeface="+mn-ea"/>
              </a:rPr>
              <a:t>      </a:t>
            </a:r>
            <a:r>
              <a:rPr lang="zh-CN" altLang="en-US" b="1" dirty="0">
                <a:latin typeface="+mn-ea"/>
                <a:ea typeface="+mn-ea"/>
              </a:rPr>
              <a:t>宏观经济学</a:t>
            </a:r>
            <a:r>
              <a:rPr lang="zh-CN" altLang="en-US" dirty="0">
                <a:latin typeface="+mn-ea"/>
                <a:ea typeface="+mn-ea"/>
              </a:rPr>
              <a:t>是</a:t>
            </a:r>
            <a:r>
              <a:rPr lang="zh-CN" altLang="en-US" b="1" dirty="0">
                <a:solidFill>
                  <a:srgbClr val="0000FF"/>
                </a:solidFill>
                <a:latin typeface="+mn-ea"/>
                <a:ea typeface="+mn-ea"/>
              </a:rPr>
              <a:t>以整个国民经济为研究对象</a:t>
            </a:r>
            <a:r>
              <a:rPr lang="zh-CN" altLang="en-US" dirty="0">
                <a:latin typeface="+mn-ea"/>
                <a:ea typeface="+mn-ea"/>
              </a:rPr>
              <a:t>，通过研究经济中各有关总量的决定及其变化来说明资源如何才能得到充分利用。</a:t>
            </a:r>
            <a:endParaRPr lang="zh-CN" altLang="en-US" dirty="0">
              <a:latin typeface="+mn-ea"/>
              <a:ea typeface="+mn-ea"/>
            </a:endParaRPr>
          </a:p>
          <a:p>
            <a:pPr eaLnBrk="1" hangingPunct="1">
              <a:lnSpc>
                <a:spcPct val="130000"/>
              </a:lnSpc>
              <a:buFont typeface="Wingdings" panose="05000000000000000000" pitchFamily="2" charset="2"/>
              <a:buNone/>
            </a:pPr>
            <a:r>
              <a:rPr lang="zh-CN" altLang="en-US" dirty="0">
                <a:latin typeface="+mn-ea"/>
                <a:ea typeface="+mn-ea"/>
              </a:rPr>
              <a:t>      宏观经济学的研究内容包括国民收入决定理论、失业与通货膨胀理论、经济周期与经济增长理论、宏观经济政策和开放经济理论。宏观经济学的中心理论是</a:t>
            </a:r>
            <a:r>
              <a:rPr lang="zh-CN" altLang="en-US" b="1" dirty="0">
                <a:solidFill>
                  <a:srgbClr val="0000FF"/>
                </a:solidFill>
                <a:latin typeface="+mn-ea"/>
                <a:ea typeface="+mn-ea"/>
              </a:rPr>
              <a:t>国民收入决定理论</a:t>
            </a:r>
            <a:r>
              <a:rPr lang="zh-CN" altLang="en-US" dirty="0">
                <a:latin typeface="+mn-ea"/>
                <a:ea typeface="+mn-ea"/>
              </a:rPr>
              <a:t>，研究方法是总量分析。</a:t>
            </a:r>
            <a:endParaRPr lang="zh-CN" altLang="en-US" dirty="0">
              <a:latin typeface="+mn-ea"/>
              <a:ea typeface="+mn-ea"/>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页脚占位符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eaLnBrk="0" hangingPunct="0">
              <a:defRPr>
                <a:solidFill>
                  <a:schemeClr val="tx1"/>
                </a:solidFill>
                <a:latin typeface="Arial" panose="020B0604020202020204" pitchFamily="34" charset="0"/>
                <a:ea typeface="华文楷体" panose="02010600040101010101" pitchFamily="2" charset="-122"/>
              </a:defRPr>
            </a:lvl1pPr>
            <a:lvl2pPr marL="742950" indent="-285750" eaLnBrk="0" hangingPunct="0">
              <a:defRPr>
                <a:solidFill>
                  <a:schemeClr val="tx1"/>
                </a:solidFill>
                <a:latin typeface="Arial" panose="020B0604020202020204" pitchFamily="34" charset="0"/>
                <a:ea typeface="华文楷体" panose="02010600040101010101" pitchFamily="2" charset="-122"/>
              </a:defRPr>
            </a:lvl2pPr>
            <a:lvl3pPr marL="1143000" indent="-228600" eaLnBrk="0" hangingPunct="0">
              <a:defRPr>
                <a:solidFill>
                  <a:schemeClr val="tx1"/>
                </a:solidFill>
                <a:latin typeface="Arial" panose="020B0604020202020204" pitchFamily="34" charset="0"/>
                <a:ea typeface="华文楷体" panose="02010600040101010101" pitchFamily="2" charset="-122"/>
              </a:defRPr>
            </a:lvl3pPr>
            <a:lvl4pPr marL="1600200" indent="-228600" eaLnBrk="0" hangingPunct="0">
              <a:defRPr>
                <a:solidFill>
                  <a:schemeClr val="tx1"/>
                </a:solidFill>
                <a:latin typeface="Arial" panose="020B0604020202020204" pitchFamily="34" charset="0"/>
                <a:ea typeface="华文楷体" panose="02010600040101010101" pitchFamily="2" charset="-122"/>
              </a:defRPr>
            </a:lvl4pPr>
            <a:lvl5pPr marL="2057400" indent="-228600" eaLnBrk="0" hangingPunct="0">
              <a:defRPr>
                <a:solidFill>
                  <a:schemeClr val="tx1"/>
                </a:solidFill>
                <a:latin typeface="Arial" panose="020B0604020202020204" pitchFamily="34" charset="0"/>
                <a:ea typeface="华文楷体" panose="0201060004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华文楷体" panose="0201060004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华文楷体" panose="0201060004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华文楷体" panose="0201060004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华文楷体" panose="02010600040101010101" pitchFamily="2" charset="-122"/>
              </a:defRPr>
            </a:lvl9pPr>
          </a:lstStyle>
          <a:p>
            <a:pPr eaLnBrk="1" hangingPunct="1"/>
            <a:r>
              <a:rPr lang="en-US" altLang="zh-CN" smtClean="0"/>
              <a:t>Xxxxxxxxx</a:t>
            </a:r>
            <a:r>
              <a:rPr lang="zh-CN" altLang="en-US" smtClean="0"/>
              <a:t>学院</a:t>
            </a:r>
            <a:endParaRPr lang="zh-CN" altLang="en-US" smtClean="0"/>
          </a:p>
        </p:txBody>
      </p:sp>
      <p:sp>
        <p:nvSpPr>
          <p:cNvPr id="50180" name="Rectangle 2"/>
          <p:cNvSpPr>
            <a:spLocks noGrp="1" noChangeArrowheads="1"/>
          </p:cNvSpPr>
          <p:nvPr>
            <p:ph type="title"/>
          </p:nvPr>
        </p:nvSpPr>
        <p:spPr>
          <a:xfrm>
            <a:off x="3635896" y="417166"/>
            <a:ext cx="3960440" cy="563562"/>
          </a:xfrm>
          <a:solidFill>
            <a:srgbClr val="FFFF00"/>
          </a:solidFill>
        </p:spPr>
        <p:txBody>
          <a:bodyPr/>
          <a:lstStyle/>
          <a:p>
            <a:pPr eaLnBrk="1" hangingPunct="1"/>
            <a:r>
              <a:rPr lang="zh-CN" altLang="en-US" sz="3200" b="1" dirty="0" smtClean="0">
                <a:solidFill>
                  <a:srgbClr val="FF0066"/>
                </a:solidFill>
              </a:rPr>
              <a:t>经济学的主要内容</a:t>
            </a:r>
            <a:endParaRPr lang="zh-CN" altLang="en-US" sz="3200" b="1" dirty="0" smtClean="0">
              <a:solidFill>
                <a:srgbClr val="FF0066"/>
              </a:solidFill>
            </a:endParaRPr>
          </a:p>
        </p:txBody>
      </p:sp>
      <p:graphicFrame>
        <p:nvGraphicFramePr>
          <p:cNvPr id="196802" name="Group 194"/>
          <p:cNvGraphicFramePr>
            <a:graphicFrameLocks noGrp="1"/>
          </p:cNvGraphicFramePr>
          <p:nvPr>
            <p:ph sz="half" idx="2"/>
          </p:nvPr>
        </p:nvGraphicFramePr>
        <p:xfrm>
          <a:off x="250825" y="1916113"/>
          <a:ext cx="8713788" cy="3673477"/>
        </p:xfrm>
        <a:graphic>
          <a:graphicData uri="http://schemas.openxmlformats.org/drawingml/2006/table">
            <a:tbl>
              <a:tblPr/>
              <a:tblGrid>
                <a:gridCol w="2905125"/>
                <a:gridCol w="2903538"/>
                <a:gridCol w="2905125"/>
              </a:tblGrid>
              <a:tr h="735013">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smtClean="0">
                          <a:ln>
                            <a:noFill/>
                          </a:ln>
                          <a:solidFill>
                            <a:srgbClr val="5125F3"/>
                          </a:solidFill>
                          <a:effectLst/>
                          <a:latin typeface="黑体" panose="02010609060101010101" pitchFamily="49" charset="-122"/>
                          <a:ea typeface="黑体" panose="02010609060101010101" pitchFamily="49" charset="-122"/>
                          <a:cs typeface="Times New Roman" panose="02020603050405020304" pitchFamily="18" charset="0"/>
                        </a:rPr>
                        <a:t>比较项目</a:t>
                      </a:r>
                      <a:endParaRPr kumimoji="0" lang="zh-CN" altLang="en-US" sz="2400" b="0" i="0" u="none" strike="noStrike" cap="none" normalizeH="0" baseline="0" smtClean="0">
                        <a:ln>
                          <a:noFill/>
                        </a:ln>
                        <a:solidFill>
                          <a:srgbClr val="5125F3"/>
                        </a:solidFill>
                        <a:effectLst/>
                        <a:latin typeface="黑体" panose="02010609060101010101" pitchFamily="49" charset="-122"/>
                        <a:ea typeface="黑体" panose="02010609060101010101" pitchFamily="49"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smtClean="0">
                          <a:ln>
                            <a:noFill/>
                          </a:ln>
                          <a:solidFill>
                            <a:srgbClr val="5125F3"/>
                          </a:solidFill>
                          <a:effectLst/>
                          <a:latin typeface="黑体" panose="02010609060101010101" pitchFamily="49" charset="-122"/>
                          <a:ea typeface="黑体" panose="02010609060101010101" pitchFamily="49" charset="-122"/>
                          <a:cs typeface="Times New Roman" panose="02020603050405020304" pitchFamily="18" charset="0"/>
                        </a:rPr>
                        <a:t>微观经济学</a:t>
                      </a:r>
                      <a:endParaRPr kumimoji="0" lang="zh-CN" altLang="en-US" sz="2400" b="0" i="0" u="none" strike="noStrike" cap="none" normalizeH="0" baseline="0" smtClean="0">
                        <a:ln>
                          <a:noFill/>
                        </a:ln>
                        <a:solidFill>
                          <a:srgbClr val="5125F3"/>
                        </a:solidFill>
                        <a:effectLst/>
                        <a:latin typeface="黑体" panose="02010609060101010101" pitchFamily="49" charset="-122"/>
                        <a:ea typeface="黑体" panose="02010609060101010101" pitchFamily="49"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smtClean="0">
                          <a:ln>
                            <a:noFill/>
                          </a:ln>
                          <a:solidFill>
                            <a:srgbClr val="5125F3"/>
                          </a:solidFill>
                          <a:effectLst/>
                          <a:latin typeface="黑体" panose="02010609060101010101" pitchFamily="49" charset="-122"/>
                          <a:ea typeface="黑体" panose="02010609060101010101" pitchFamily="49" charset="-122"/>
                          <a:cs typeface="Times New Roman" panose="02020603050405020304" pitchFamily="18" charset="0"/>
                        </a:rPr>
                        <a:t>宏观经济学</a:t>
                      </a:r>
                      <a:endParaRPr kumimoji="0" lang="zh-CN" altLang="en-US" sz="2400" b="0" i="0" u="none" strike="noStrike" cap="none" normalizeH="0" baseline="0" smtClean="0">
                        <a:ln>
                          <a:noFill/>
                        </a:ln>
                        <a:solidFill>
                          <a:srgbClr val="5125F3"/>
                        </a:solidFill>
                        <a:effectLst/>
                        <a:latin typeface="黑体" panose="02010609060101010101" pitchFamily="49" charset="-122"/>
                        <a:ea typeface="黑体" panose="02010609060101010101" pitchFamily="49"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35013">
                <a:tc>
                  <a:txBody>
                    <a:bodyPr/>
                    <a:lstStyle/>
                    <a:p>
                      <a:pPr marL="342900" marR="0" lvl="0" indent="-34290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chemeClr val="hlink"/>
                          </a:solidFill>
                          <a:effectLst/>
                          <a:latin typeface="黑体" panose="02010609060101010101" pitchFamily="49" charset="-122"/>
                          <a:ea typeface="黑体" panose="02010609060101010101" pitchFamily="49" charset="-122"/>
                          <a:cs typeface="Times New Roman" panose="02020603050405020304" pitchFamily="18" charset="0"/>
                        </a:rPr>
                        <a:t>研究对象</a:t>
                      </a:r>
                      <a:endParaRPr kumimoji="0" lang="zh-CN" altLang="en-US" sz="2400" b="0" i="0" u="none" strike="noStrike" cap="none" normalizeH="0" baseline="0" smtClean="0">
                        <a:ln>
                          <a:noFill/>
                        </a:ln>
                        <a:solidFill>
                          <a:schemeClr val="hlink"/>
                        </a:solidFill>
                        <a:effectLst/>
                        <a:latin typeface="黑体" panose="02010609060101010101" pitchFamily="49" charset="-122"/>
                        <a:ea typeface="黑体" panose="02010609060101010101" pitchFamily="49"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单个经济单位</a:t>
                      </a:r>
                      <a:endParaRPr kumimoji="0" lang="zh-CN" altLang="en-US" sz="2400" b="0"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整个国民经济</a:t>
                      </a:r>
                      <a:endParaRPr kumimoji="0" lang="zh-CN" altLang="en-US" sz="2400" b="0"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33425">
                <a:tc>
                  <a:txBody>
                    <a:bodyPr/>
                    <a:lstStyle/>
                    <a:p>
                      <a:pPr marL="342900" marR="0" lvl="0" indent="-34290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chemeClr val="hlink"/>
                          </a:solidFill>
                          <a:effectLst/>
                          <a:latin typeface="黑体" panose="02010609060101010101" pitchFamily="49" charset="-122"/>
                          <a:ea typeface="黑体" panose="02010609060101010101" pitchFamily="49" charset="-122"/>
                          <a:cs typeface="Times New Roman" panose="02020603050405020304" pitchFamily="18" charset="0"/>
                        </a:rPr>
                        <a:t>解决问题</a:t>
                      </a:r>
                      <a:endParaRPr kumimoji="0" lang="zh-CN" altLang="en-US" sz="2400" b="0" i="0" u="none" strike="noStrike" cap="none" normalizeH="0" baseline="0" smtClean="0">
                        <a:ln>
                          <a:noFill/>
                        </a:ln>
                        <a:solidFill>
                          <a:schemeClr val="hlink"/>
                        </a:solidFill>
                        <a:effectLst/>
                        <a:latin typeface="黑体" panose="02010609060101010101" pitchFamily="49" charset="-122"/>
                        <a:ea typeface="黑体" panose="02010609060101010101" pitchFamily="49"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资源配置</a:t>
                      </a:r>
                      <a:endParaRPr kumimoji="0" lang="zh-CN" altLang="en-US" sz="2400" b="0"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资源利用</a:t>
                      </a:r>
                      <a:endParaRPr kumimoji="0" lang="zh-CN" altLang="en-US" sz="2400" b="0"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35013">
                <a:tc>
                  <a:txBody>
                    <a:bodyPr/>
                    <a:lstStyle/>
                    <a:p>
                      <a:pPr marL="342900" marR="0" lvl="0" indent="-34290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chemeClr val="hlink"/>
                          </a:solidFill>
                          <a:effectLst/>
                          <a:latin typeface="黑体" panose="02010609060101010101" pitchFamily="49" charset="-122"/>
                          <a:ea typeface="黑体" panose="02010609060101010101" pitchFamily="49" charset="-122"/>
                          <a:cs typeface="Times New Roman" panose="02020603050405020304" pitchFamily="18" charset="0"/>
                        </a:rPr>
                        <a:t>中心理论</a:t>
                      </a:r>
                      <a:endParaRPr kumimoji="0" lang="zh-CN" altLang="en-US" sz="2400" b="0" i="0" u="none" strike="noStrike" cap="none" normalizeH="0" baseline="0" smtClean="0">
                        <a:ln>
                          <a:noFill/>
                        </a:ln>
                        <a:solidFill>
                          <a:schemeClr val="hlink"/>
                        </a:solidFill>
                        <a:effectLst/>
                        <a:latin typeface="黑体" panose="02010609060101010101" pitchFamily="49" charset="-122"/>
                        <a:ea typeface="黑体" panose="02010609060101010101" pitchFamily="49"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价格理论</a:t>
                      </a:r>
                      <a:endParaRPr kumimoji="0" lang="zh-CN" altLang="en-US" sz="2400" b="0"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国民收入决定理论</a:t>
                      </a:r>
                      <a:endParaRPr kumimoji="0" lang="zh-CN" altLang="en-US" sz="2400" b="0"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35013">
                <a:tc>
                  <a:txBody>
                    <a:bodyPr/>
                    <a:lstStyle/>
                    <a:p>
                      <a:pPr marL="342900" marR="0" lvl="0" indent="-34290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chemeClr val="hlink"/>
                          </a:solidFill>
                          <a:effectLst/>
                          <a:latin typeface="黑体" panose="02010609060101010101" pitchFamily="49" charset="-122"/>
                          <a:ea typeface="黑体" panose="02010609060101010101" pitchFamily="49" charset="-122"/>
                          <a:cs typeface="Times New Roman" panose="02020603050405020304" pitchFamily="18" charset="0"/>
                        </a:rPr>
                        <a:t>研究方法</a:t>
                      </a:r>
                      <a:endParaRPr kumimoji="0" lang="zh-CN" altLang="en-US" sz="2400" b="0" i="0" u="none" strike="noStrike" cap="none" normalizeH="0" baseline="0" smtClean="0">
                        <a:ln>
                          <a:noFill/>
                        </a:ln>
                        <a:solidFill>
                          <a:schemeClr val="hlink"/>
                        </a:solidFill>
                        <a:effectLst/>
                        <a:latin typeface="黑体" panose="02010609060101010101" pitchFamily="49" charset="-122"/>
                        <a:ea typeface="黑体" panose="02010609060101010101" pitchFamily="49"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个量分析</a:t>
                      </a:r>
                      <a:endParaRPr kumimoji="0" lang="zh-CN" altLang="en-US" sz="2400" b="0"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总量分析</a:t>
                      </a:r>
                      <a:endParaRPr kumimoji="0" lang="zh-CN" altLang="en-US" sz="2400" b="0" i="0" u="none" strike="noStrike" cap="none" normalizeH="0" baseline="0" smtClean="0">
                        <a:ln>
                          <a:noFill/>
                        </a:ln>
                        <a:solidFill>
                          <a:schemeClr val="tx1"/>
                        </a:solidFill>
                        <a:effectLst/>
                        <a:latin typeface="黑体" panose="02010609060101010101" pitchFamily="49" charset="-122"/>
                        <a:ea typeface="黑体" panose="02010609060101010101" pitchFamily="49"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9" name="Rectangle 3"/>
          <p:cNvSpPr>
            <a:spLocks noGrp="1" noChangeArrowheads="1"/>
          </p:cNvSpPr>
          <p:nvPr>
            <p:ph type="title"/>
          </p:nvPr>
        </p:nvSpPr>
        <p:spPr>
          <a:xfrm>
            <a:off x="3131840" y="274638"/>
            <a:ext cx="3528392" cy="922114"/>
          </a:xfrm>
        </p:spPr>
        <p:txBody>
          <a:bodyPr/>
          <a:lstStyle/>
          <a:p>
            <a:pPr eaLnBrk="1" hangingPunct="1"/>
            <a:r>
              <a:rPr lang="zh-CN" altLang="en-US" dirty="0" smtClean="0"/>
              <a:t>学习经济学的意义</a:t>
            </a:r>
            <a:endParaRPr lang="zh-CN" altLang="en-US" dirty="0" smtClean="0"/>
          </a:p>
        </p:txBody>
      </p:sp>
      <p:sp>
        <p:nvSpPr>
          <p:cNvPr id="243714" name="Cloud"/>
          <p:cNvSpPr>
            <a:spLocks noChangeAspect="1" noEditPoints="1" noChangeArrowheads="1"/>
          </p:cNvSpPr>
          <p:nvPr/>
        </p:nvSpPr>
        <p:spPr bwMode="auto">
          <a:xfrm>
            <a:off x="0" y="1989138"/>
            <a:ext cx="4140200" cy="2160587"/>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0DF755"/>
          </a:solidFill>
          <a:ln w="9525">
            <a:solidFill>
              <a:srgbClr val="000000"/>
            </a:solidFill>
            <a:miter lim="800000"/>
          </a:ln>
          <a:effectLst>
            <a:outerShdw dist="107763" dir="2700000" algn="ctr" rotWithShape="0">
              <a:srgbClr val="808080"/>
            </a:outerShdw>
          </a:effectLst>
        </p:spPr>
        <p:txBody>
          <a:bodyPr/>
          <a:lstStyle/>
          <a:p>
            <a:pPr>
              <a:defRPr/>
            </a:pPr>
            <a:r>
              <a:rPr lang="zh-CN" altLang="en-US" sz="3600" b="1">
                <a:solidFill>
                  <a:srgbClr val="EC6122"/>
                </a:solidFill>
                <a:effectLst>
                  <a:outerShdw blurRad="38100" dist="38100" dir="2700000" algn="tl">
                    <a:srgbClr val="000000"/>
                  </a:outerShdw>
                </a:effectLst>
                <a:ea typeface="隶书" panose="02010509060101010101" pitchFamily="49" charset="-122"/>
              </a:rPr>
              <a:t>我们为什么要学习经济学？</a:t>
            </a:r>
            <a:endParaRPr lang="zh-CN" altLang="en-US" sz="3600" b="1">
              <a:solidFill>
                <a:srgbClr val="EC6122"/>
              </a:solidFill>
              <a:effectLst>
                <a:outerShdw blurRad="38100" dist="38100" dir="2700000" algn="tl">
                  <a:srgbClr val="000000"/>
                </a:outerShdw>
              </a:effectLst>
              <a:ea typeface="隶书" panose="02010509060101010101" pitchFamily="49" charset="-122"/>
            </a:endParaRPr>
          </a:p>
        </p:txBody>
      </p:sp>
      <p:sp>
        <p:nvSpPr>
          <p:cNvPr id="82950" name="AutoShape 4"/>
          <p:cNvSpPr>
            <a:spLocks noChangeArrowheads="1"/>
          </p:cNvSpPr>
          <p:nvPr/>
        </p:nvSpPr>
        <p:spPr bwMode="auto">
          <a:xfrm>
            <a:off x="5003800" y="1700213"/>
            <a:ext cx="3673475" cy="1728787"/>
          </a:xfrm>
          <a:prstGeom prst="wedgeEllipseCallout">
            <a:avLst>
              <a:gd name="adj1" fmla="val -45852"/>
              <a:gd name="adj2" fmla="val 127593"/>
            </a:avLst>
          </a:prstGeom>
          <a:solidFill>
            <a:schemeClr val="accent1"/>
          </a:solidFill>
          <a:ln w="9525">
            <a:solidFill>
              <a:schemeClr val="tx1"/>
            </a:solidFill>
            <a:miter lim="800000"/>
          </a:ln>
        </p:spPr>
        <p:txBody>
          <a:bodyPr/>
          <a:lstStyle/>
          <a:p>
            <a:pPr>
              <a:spcBef>
                <a:spcPct val="50000"/>
              </a:spcBef>
            </a:pPr>
            <a:r>
              <a:rPr lang="zh-CN" altLang="en-US" sz="3200">
                <a:solidFill>
                  <a:srgbClr val="FFFF00"/>
                </a:solidFill>
                <a:ea typeface="隶书" panose="02010509060101010101" pitchFamily="49" charset="-122"/>
              </a:rPr>
              <a:t>请听经济学家的智慧之声</a:t>
            </a:r>
            <a:endParaRPr lang="zh-CN" altLang="en-US" sz="3200">
              <a:solidFill>
                <a:srgbClr val="FFFF00"/>
              </a:solidFill>
              <a:ea typeface="隶书" panose="02010509060101010101" pitchFamily="49" charset="-122"/>
            </a:endParaRPr>
          </a:p>
          <a:p>
            <a:pPr algn="ctr"/>
            <a:endParaRPr lang="zh-CN" altLang="en-US" sz="3200">
              <a:ea typeface="隶书" panose="02010509060101010101" pitchFamily="49" charset="-122"/>
            </a:endParaRPr>
          </a:p>
        </p:txBody>
      </p:sp>
      <p:sp>
        <p:nvSpPr>
          <p:cNvPr id="243717" name="AutoShape 5"/>
          <p:cNvSpPr>
            <a:spLocks noChangeArrowheads="1"/>
          </p:cNvSpPr>
          <p:nvPr/>
        </p:nvSpPr>
        <p:spPr bwMode="auto">
          <a:xfrm>
            <a:off x="1042988" y="4797425"/>
            <a:ext cx="6191250" cy="1727200"/>
          </a:xfrm>
          <a:prstGeom prst="horizontalScroll">
            <a:avLst>
              <a:gd name="adj" fmla="val 12500"/>
            </a:avLst>
          </a:prstGeom>
          <a:solidFill>
            <a:srgbClr val="EC6122"/>
          </a:solidFill>
          <a:ln w="9525">
            <a:solidFill>
              <a:schemeClr val="tx1"/>
            </a:solidFill>
            <a:round/>
          </a:ln>
          <a:effectLst/>
        </p:spPr>
        <p:txBody>
          <a:bodyPr wrap="none" anchor="ctr"/>
          <a:lstStyle/>
          <a:p>
            <a:pPr algn="ctr">
              <a:spcBef>
                <a:spcPct val="50000"/>
              </a:spcBef>
              <a:defRPr/>
            </a:pPr>
            <a:r>
              <a:rPr lang="zh-CN" altLang="en-US" sz="4000" b="1">
                <a:solidFill>
                  <a:srgbClr val="FFFF00"/>
                </a:solidFill>
                <a:effectLst>
                  <a:outerShdw blurRad="38100" dist="38100" dir="2700000" algn="tl">
                    <a:srgbClr val="000000"/>
                  </a:outerShdw>
                </a:effectLst>
                <a:ea typeface="隶书" panose="02010509060101010101" pitchFamily="49" charset="-122"/>
              </a:rPr>
              <a:t>萨缪尔森</a:t>
            </a:r>
            <a:r>
              <a:rPr lang="zh-CN" altLang="en-US" sz="4000" b="1">
                <a:solidFill>
                  <a:srgbClr val="0DF755"/>
                </a:solidFill>
                <a:effectLst>
                  <a:outerShdw blurRad="38100" dist="38100" dir="2700000" algn="tl">
                    <a:srgbClr val="000000"/>
                  </a:outerShdw>
                </a:effectLst>
                <a:ea typeface="隶书" panose="02010509060101010101" pitchFamily="49" charset="-122"/>
              </a:rPr>
              <a:t>、</a:t>
            </a:r>
            <a:r>
              <a:rPr lang="zh-CN" altLang="en-US" sz="4000" b="1">
                <a:solidFill>
                  <a:srgbClr val="FFFF00"/>
                </a:solidFill>
                <a:effectLst>
                  <a:outerShdw blurRad="38100" dist="38100" dir="2700000" algn="tl">
                    <a:srgbClr val="000000"/>
                  </a:outerShdw>
                </a:effectLst>
                <a:ea typeface="隶书" panose="02010509060101010101" pitchFamily="49" charset="-122"/>
              </a:rPr>
              <a:t>曼昆</a:t>
            </a:r>
            <a:r>
              <a:rPr lang="zh-CN" altLang="en-US" sz="4000" b="1">
                <a:solidFill>
                  <a:srgbClr val="0DF755"/>
                </a:solidFill>
                <a:effectLst>
                  <a:outerShdw blurRad="38100" dist="38100" dir="2700000" algn="tl">
                    <a:srgbClr val="000000"/>
                  </a:outerShdw>
                </a:effectLst>
                <a:ea typeface="隶书" panose="02010509060101010101" pitchFamily="49" charset="-122"/>
              </a:rPr>
              <a:t>、</a:t>
            </a:r>
            <a:r>
              <a:rPr lang="zh-CN" altLang="en-US" sz="4000" b="1">
                <a:solidFill>
                  <a:srgbClr val="FFFF00"/>
                </a:solidFill>
                <a:effectLst>
                  <a:outerShdw blurRad="38100" dist="38100" dir="2700000" algn="tl">
                    <a:srgbClr val="000000"/>
                  </a:outerShdw>
                </a:effectLst>
                <a:ea typeface="隶书" panose="02010509060101010101" pitchFamily="49" charset="-122"/>
              </a:rPr>
              <a:t>凯恩斯</a:t>
            </a:r>
            <a:endParaRPr lang="zh-CN" altLang="en-US" sz="4000">
              <a:solidFill>
                <a:srgbClr val="FFFF00"/>
              </a:solidFill>
              <a:effectLst>
                <a:outerShdw blurRad="38100" dist="38100" dir="2700000" algn="tl">
                  <a:srgbClr val="000000"/>
                </a:outerShdw>
              </a:effectLst>
              <a:ea typeface="隶书" panose="02010509060101010101" pitchFamily="49" charset="-122"/>
            </a:endParaRPr>
          </a:p>
          <a:p>
            <a:pPr algn="ctr">
              <a:defRPr/>
            </a:pPr>
            <a:endParaRPr lang="zh-CN" altLang="en-US" sz="4000">
              <a:solidFill>
                <a:schemeClr val="bg2"/>
              </a:solidFill>
              <a:ea typeface="隶书" panose="02010509060101010101" pitchFamily="49" charset="-122"/>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6" name="Rectangle 2"/>
          <p:cNvSpPr>
            <a:spLocks noGrp="1" noChangeArrowheads="1"/>
          </p:cNvSpPr>
          <p:nvPr>
            <p:ph type="title"/>
          </p:nvPr>
        </p:nvSpPr>
        <p:spPr>
          <a:xfrm>
            <a:off x="2699792" y="144016"/>
            <a:ext cx="3456384" cy="692696"/>
          </a:xfrm>
          <a:solidFill>
            <a:srgbClr val="FFFF00"/>
          </a:solidFill>
        </p:spPr>
        <p:txBody>
          <a:bodyPr/>
          <a:lstStyle/>
          <a:p>
            <a:pPr algn="l" eaLnBrk="1" hangingPunct="1"/>
            <a:r>
              <a:rPr lang="zh-CN" altLang="en-US" sz="2800" b="1" dirty="0" smtClean="0">
                <a:latin typeface="+mn-ea"/>
                <a:ea typeface="+mn-ea"/>
              </a:rPr>
              <a:t>人物小传：萨缪尔森</a:t>
            </a:r>
            <a:endParaRPr lang="zh-CN" altLang="en-US" sz="2800" dirty="0" smtClean="0">
              <a:latin typeface="+mn-ea"/>
              <a:ea typeface="+mn-ea"/>
            </a:endParaRPr>
          </a:p>
        </p:txBody>
      </p:sp>
      <p:sp>
        <p:nvSpPr>
          <p:cNvPr id="84997" name="Rectangle 3"/>
          <p:cNvSpPr>
            <a:spLocks noGrp="1" noChangeArrowheads="1"/>
          </p:cNvSpPr>
          <p:nvPr>
            <p:ph idx="1"/>
          </p:nvPr>
        </p:nvSpPr>
        <p:spPr>
          <a:xfrm>
            <a:off x="251520" y="980728"/>
            <a:ext cx="8712968" cy="5445472"/>
          </a:xfrm>
        </p:spPr>
        <p:txBody>
          <a:bodyPr/>
          <a:lstStyle/>
          <a:p>
            <a:pPr marL="0" indent="0" eaLnBrk="1" hangingPunct="1">
              <a:lnSpc>
                <a:spcPct val="130000"/>
              </a:lnSpc>
              <a:buNone/>
            </a:pPr>
            <a:r>
              <a:rPr lang="zh-CN" altLang="en-US" b="1" dirty="0" smtClean="0">
                <a:solidFill>
                  <a:srgbClr val="0000FF"/>
                </a:solidFill>
                <a:latin typeface="楷体" panose="02010609060101010101" pitchFamily="49" charset="-122"/>
                <a:ea typeface="楷体" panose="02010609060101010101" pitchFamily="49" charset="-122"/>
              </a:rPr>
              <a:t>    萨缪尔森</a:t>
            </a:r>
            <a:r>
              <a:rPr lang="zh-CN" altLang="en-US" b="1" dirty="0" smtClean="0">
                <a:solidFill>
                  <a:srgbClr val="FFFF00"/>
                </a:solidFill>
                <a:latin typeface="楷体" panose="02010609060101010101" pitchFamily="49" charset="-122"/>
                <a:ea typeface="楷体" panose="02010609060101010101" pitchFamily="49" charset="-122"/>
              </a:rPr>
              <a:t>：</a:t>
            </a:r>
            <a:r>
              <a:rPr lang="en-US" altLang="zh-CN" b="1" dirty="0" smtClean="0">
                <a:latin typeface="楷体" panose="02010609060101010101" pitchFamily="49" charset="-122"/>
                <a:ea typeface="楷体" panose="02010609060101010101" pitchFamily="49" charset="-122"/>
              </a:rPr>
              <a:t>(</a:t>
            </a:r>
            <a:r>
              <a:rPr lang="en-US" altLang="zh-CN" dirty="0" smtClean="0">
                <a:latin typeface="楷体" panose="02010609060101010101" pitchFamily="49" charset="-122"/>
                <a:ea typeface="楷体" panose="02010609060101010101" pitchFamily="49" charset="-122"/>
              </a:rPr>
              <a:t>1915- )</a:t>
            </a:r>
            <a:r>
              <a:rPr lang="zh-CN" altLang="en-US" dirty="0" smtClean="0">
                <a:latin typeface="楷体" panose="02010609060101010101" pitchFamily="49" charset="-122"/>
                <a:ea typeface="楷体" panose="02010609060101010101" pitchFamily="49" charset="-122"/>
              </a:rPr>
              <a:t>美国经学家，</a:t>
            </a:r>
            <a:r>
              <a:rPr lang="en-US" altLang="zh-CN" dirty="0" smtClean="0">
                <a:latin typeface="楷体" panose="02010609060101010101" pitchFamily="49" charset="-122"/>
                <a:ea typeface="楷体" panose="02010609060101010101" pitchFamily="49" charset="-122"/>
              </a:rPr>
              <a:t>1970</a:t>
            </a:r>
            <a:r>
              <a:rPr lang="zh-CN" altLang="en-US" dirty="0" smtClean="0">
                <a:latin typeface="楷体" panose="02010609060101010101" pitchFamily="49" charset="-122"/>
                <a:ea typeface="楷体" panose="02010609060101010101" pitchFamily="49" charset="-122"/>
              </a:rPr>
              <a:t>年获诺贝尔经济学奖，</a:t>
            </a:r>
            <a:r>
              <a:rPr lang="en-US" altLang="zh-CN" dirty="0" smtClean="0">
                <a:latin typeface="楷体" panose="02010609060101010101" pitchFamily="49" charset="-122"/>
                <a:ea typeface="楷体" panose="02010609060101010101" pitchFamily="49" charset="-122"/>
              </a:rPr>
              <a:t>1948</a:t>
            </a:r>
            <a:r>
              <a:rPr lang="zh-CN" altLang="en-US" dirty="0" smtClean="0">
                <a:latin typeface="楷体" panose="02010609060101010101" pitchFamily="49" charset="-122"/>
                <a:ea typeface="楷体" panose="02010609060101010101" pitchFamily="49" charset="-122"/>
              </a:rPr>
              <a:t>年出版</a:t>
            </a:r>
            <a:r>
              <a:rPr lang="en-US" altLang="zh-CN" dirty="0" smtClean="0">
                <a:latin typeface="楷体" panose="02010609060101010101" pitchFamily="49" charset="-122"/>
                <a:ea typeface="楷体" panose="02010609060101010101" pitchFamily="49" charset="-122"/>
              </a:rPr>
              <a:t>《</a:t>
            </a:r>
            <a:r>
              <a:rPr lang="zh-CN" altLang="en-US" dirty="0" smtClean="0">
                <a:latin typeface="楷体" panose="02010609060101010101" pitchFamily="49" charset="-122"/>
                <a:ea typeface="楷体" panose="02010609060101010101" pitchFamily="49" charset="-122"/>
              </a:rPr>
              <a:t>经济学</a:t>
            </a:r>
            <a:r>
              <a:rPr lang="en-US" altLang="zh-CN" dirty="0" smtClean="0">
                <a:latin typeface="楷体" panose="02010609060101010101" pitchFamily="49" charset="-122"/>
                <a:ea typeface="楷体" panose="02010609060101010101" pitchFamily="49" charset="-122"/>
              </a:rPr>
              <a:t>》</a:t>
            </a:r>
            <a:r>
              <a:rPr lang="zh-CN" altLang="en-US" dirty="0" smtClean="0">
                <a:latin typeface="楷体" panose="02010609060101010101" pitchFamily="49" charset="-122"/>
                <a:ea typeface="楷体" panose="02010609060101010101" pitchFamily="49" charset="-122"/>
              </a:rPr>
              <a:t>教科书。</a:t>
            </a:r>
            <a:endParaRPr lang="zh-CN" altLang="en-US" dirty="0" smtClean="0">
              <a:latin typeface="楷体" panose="02010609060101010101" pitchFamily="49" charset="-122"/>
              <a:ea typeface="楷体" panose="02010609060101010101" pitchFamily="49" charset="-122"/>
            </a:endParaRPr>
          </a:p>
          <a:p>
            <a:pPr eaLnBrk="1" hangingPunct="1">
              <a:lnSpc>
                <a:spcPct val="130000"/>
              </a:lnSpc>
              <a:buFont typeface="Wingdings" panose="05000000000000000000" pitchFamily="2" charset="2"/>
              <a:buNone/>
            </a:pPr>
            <a:r>
              <a:rPr lang="zh-CN" altLang="en-US" dirty="0" smtClean="0">
                <a:latin typeface="楷体" panose="02010609060101010101" pitchFamily="49" charset="-122"/>
                <a:ea typeface="楷体" panose="02010609060101010101" pitchFamily="49" charset="-122"/>
              </a:rPr>
              <a:t>   </a:t>
            </a:r>
            <a:r>
              <a:rPr lang="zh-CN" altLang="en-US" sz="2800" b="1" dirty="0" smtClean="0">
                <a:solidFill>
                  <a:srgbClr val="0000FF"/>
                </a:solidFill>
                <a:latin typeface="楷体" panose="02010609060101010101" pitchFamily="49" charset="-122"/>
                <a:ea typeface="楷体" panose="02010609060101010101" pitchFamily="49" charset="-122"/>
              </a:rPr>
              <a:t>“政治经济学是最古老的艺术，最新颖的科学。”</a:t>
            </a:r>
            <a:endParaRPr lang="zh-CN" altLang="en-US" sz="2800" b="1" dirty="0" smtClean="0">
              <a:solidFill>
                <a:srgbClr val="0000FF"/>
              </a:solidFill>
              <a:latin typeface="楷体" panose="02010609060101010101" pitchFamily="49" charset="-122"/>
              <a:ea typeface="楷体" panose="02010609060101010101" pitchFamily="49" charset="-122"/>
            </a:endParaRPr>
          </a:p>
          <a:p>
            <a:pPr eaLnBrk="1" hangingPunct="1">
              <a:lnSpc>
                <a:spcPct val="130000"/>
              </a:lnSpc>
              <a:buFont typeface="Wingdings" panose="05000000000000000000" pitchFamily="2" charset="2"/>
              <a:buNone/>
            </a:pPr>
            <a:r>
              <a:rPr lang="zh-CN" altLang="en-US" sz="2800" dirty="0" smtClean="0">
                <a:solidFill>
                  <a:srgbClr val="0000FF"/>
                </a:solidFill>
                <a:latin typeface="楷体" panose="02010609060101010101" pitchFamily="49" charset="-122"/>
                <a:ea typeface="楷体" panose="02010609060101010101" pitchFamily="49" charset="-122"/>
              </a:rPr>
              <a:t>   “你所以修过的最好的经济学，往往还是那些导论性</a:t>
            </a:r>
            <a:r>
              <a:rPr lang="zh-CN" altLang="en-US" sz="2800" dirty="0" smtClean="0">
                <a:latin typeface="楷体" panose="02010609060101010101" pitchFamily="49" charset="-122"/>
                <a:ea typeface="楷体" panose="02010609060101010101" pitchFamily="49" charset="-122"/>
              </a:rPr>
              <a:t>的东西。一旦进入这块新奇的思想园地，你就会发现世界同以往相比已经大不相同。从现在起，到若干年后的某一天，如果你蓦然回首，看看自己这一段的经历，那么，你一定会感到，当初你的那些一知半解的东西，现在都已经豁然开朗。”</a:t>
            </a:r>
            <a:endParaRPr lang="zh-CN" altLang="en-US" sz="2800" dirty="0" smtClean="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marL="0" indent="0">
              <a:lnSpc>
                <a:spcPct val="150000"/>
              </a:lnSpc>
              <a:buNone/>
            </a:pPr>
            <a:r>
              <a:rPr lang="zh-CN" altLang="en-US" b="1" dirty="0">
                <a:solidFill>
                  <a:srgbClr val="0000FF"/>
                </a:solidFill>
                <a:latin typeface="楷体" panose="02010609060101010101" pitchFamily="49" charset="-122"/>
                <a:ea typeface="楷体" panose="02010609060101010101" pitchFamily="49" charset="-122"/>
              </a:rPr>
              <a:t>“没有受过一些经济学训练的人，对一国经济问题要思考都无从思考起，就如聋者要去欣赏交响乐一样。给他一个助听器，他可能仍然缺乏足够的才华，但至少可以意识到音乐究竟是怎么一回事！”</a:t>
            </a:r>
            <a:endParaRPr lang="zh-CN" altLang="en-US" b="1" dirty="0">
              <a:solidFill>
                <a:srgbClr val="0000FF"/>
              </a:solidFill>
              <a:latin typeface="楷体" panose="02010609060101010101" pitchFamily="49" charset="-122"/>
              <a:ea typeface="楷体" panose="02010609060101010101" pitchFamily="49" charset="-122"/>
            </a:endParaRPr>
          </a:p>
          <a:p>
            <a:pPr>
              <a:lnSpc>
                <a:spcPct val="150000"/>
              </a:lnSpc>
            </a:pPr>
            <a:endParaRPr lang="zh-CN"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1" name="Rectangle 3"/>
          <p:cNvSpPr>
            <a:spLocks noGrp="1" noChangeArrowheads="1"/>
          </p:cNvSpPr>
          <p:nvPr>
            <p:ph idx="1"/>
          </p:nvPr>
        </p:nvSpPr>
        <p:spPr>
          <a:xfrm>
            <a:off x="755576" y="1412776"/>
            <a:ext cx="7560840" cy="4825405"/>
          </a:xfrm>
        </p:spPr>
        <p:txBody>
          <a:bodyPr/>
          <a:lstStyle/>
          <a:p>
            <a:pPr eaLnBrk="1" hangingPunct="1">
              <a:lnSpc>
                <a:spcPct val="150000"/>
              </a:lnSpc>
              <a:buFont typeface="Wingdings" panose="05000000000000000000" pitchFamily="2" charset="2"/>
              <a:buNone/>
            </a:pPr>
            <a:r>
              <a:rPr lang="en-US" altLang="zh-CN" dirty="0" smtClean="0">
                <a:latin typeface="华文新魏" panose="02010800040101010101" pitchFamily="2" charset="-122"/>
                <a:ea typeface="华文新魏" panose="02010800040101010101" pitchFamily="2" charset="-122"/>
              </a:rPr>
              <a:t>         </a:t>
            </a:r>
            <a:r>
              <a:rPr lang="en-US" altLang="zh-CN" sz="2800" dirty="0" smtClean="0">
                <a:latin typeface="楷体" panose="02010609060101010101" pitchFamily="49" charset="-122"/>
                <a:ea typeface="楷体" panose="02010609060101010101" pitchFamily="49" charset="-122"/>
              </a:rPr>
              <a:t>29</a:t>
            </a:r>
            <a:r>
              <a:rPr lang="zh-CN" altLang="en-US" sz="2800" dirty="0" smtClean="0">
                <a:latin typeface="楷体" panose="02010609060101010101" pitchFamily="49" charset="-122"/>
                <a:ea typeface="楷体" panose="02010609060101010101" pitchFamily="49" charset="-122"/>
              </a:rPr>
              <a:t>岁即成为哈佛大学历史上最年轻的终身教授之一，</a:t>
            </a:r>
            <a:r>
              <a:rPr lang="en-US" altLang="zh-CN" sz="2800" dirty="0" smtClean="0">
                <a:latin typeface="楷体" panose="02010609060101010101" pitchFamily="49" charset="-122"/>
                <a:ea typeface="楷体" panose="02010609060101010101" pitchFamily="49" charset="-122"/>
              </a:rPr>
              <a:t>2003</a:t>
            </a:r>
            <a:r>
              <a:rPr lang="zh-CN" altLang="en-US" sz="2800" dirty="0" smtClean="0">
                <a:latin typeface="楷体" panose="02010609060101010101" pitchFamily="49" charset="-122"/>
                <a:ea typeface="楷体" panose="02010609060101010101" pitchFamily="49" charset="-122"/>
              </a:rPr>
              <a:t>年</a:t>
            </a:r>
            <a:r>
              <a:rPr lang="en-US" altLang="zh-CN" sz="2800" dirty="0" smtClean="0">
                <a:latin typeface="楷体" panose="02010609060101010101" pitchFamily="49" charset="-122"/>
                <a:ea typeface="楷体" panose="02010609060101010101" pitchFamily="49" charset="-122"/>
              </a:rPr>
              <a:t>3</a:t>
            </a:r>
            <a:r>
              <a:rPr lang="zh-CN" altLang="en-US" sz="2800" dirty="0" smtClean="0">
                <a:latin typeface="楷体" panose="02010609060101010101" pitchFamily="49" charset="-122"/>
                <a:ea typeface="楷体" panose="02010609060101010101" pitchFamily="49" charset="-122"/>
              </a:rPr>
              <a:t>月起，曼昆出任小布什政府总统经济顾问委员会主席。</a:t>
            </a:r>
            <a:endParaRPr lang="zh-CN" altLang="en-US" sz="2800" dirty="0" smtClean="0">
              <a:latin typeface="楷体" panose="02010609060101010101" pitchFamily="49" charset="-122"/>
              <a:ea typeface="楷体" panose="02010609060101010101" pitchFamily="49" charset="-122"/>
            </a:endParaRPr>
          </a:p>
          <a:p>
            <a:pPr eaLnBrk="1" hangingPunct="1">
              <a:lnSpc>
                <a:spcPct val="150000"/>
              </a:lnSpc>
              <a:buFont typeface="Wingdings" panose="05000000000000000000" pitchFamily="2" charset="2"/>
              <a:buNone/>
            </a:pPr>
            <a:r>
              <a:rPr lang="zh-CN" altLang="en-US" sz="2800" dirty="0" smtClean="0">
                <a:latin typeface="楷体" panose="02010609060101010101" pitchFamily="49" charset="-122"/>
                <a:ea typeface="楷体" panose="02010609060101010101" pitchFamily="49" charset="-122"/>
              </a:rPr>
              <a:t>     </a:t>
            </a:r>
            <a:r>
              <a:rPr lang="zh-CN" altLang="en-US" sz="2800" b="1" dirty="0" smtClean="0">
                <a:solidFill>
                  <a:srgbClr val="0000FF"/>
                </a:solidFill>
                <a:latin typeface="楷体" panose="02010609060101010101" pitchFamily="49" charset="-122"/>
                <a:ea typeface="楷体" panose="02010609060101010101" pitchFamily="49" charset="-122"/>
              </a:rPr>
              <a:t>“</a:t>
            </a:r>
            <a:r>
              <a:rPr lang="zh-CN" altLang="en-US" sz="2800" dirty="0" smtClean="0">
                <a:solidFill>
                  <a:srgbClr val="0000FF"/>
                </a:solidFill>
                <a:latin typeface="楷体" panose="02010609060101010101" pitchFamily="49" charset="-122"/>
                <a:ea typeface="楷体" panose="02010609060101010101" pitchFamily="49" charset="-122"/>
              </a:rPr>
              <a:t>在我</a:t>
            </a:r>
            <a:r>
              <a:rPr lang="en-US" altLang="zh-CN" sz="2800" dirty="0" smtClean="0">
                <a:solidFill>
                  <a:srgbClr val="0000FF"/>
                </a:solidFill>
                <a:latin typeface="楷体" panose="02010609060101010101" pitchFamily="49" charset="-122"/>
                <a:ea typeface="楷体" panose="02010609060101010101" pitchFamily="49" charset="-122"/>
              </a:rPr>
              <a:t>20</a:t>
            </a:r>
            <a:r>
              <a:rPr lang="zh-CN" altLang="en-US" sz="2800" dirty="0" smtClean="0">
                <a:solidFill>
                  <a:srgbClr val="0000FF"/>
                </a:solidFill>
                <a:latin typeface="楷体" panose="02010609060101010101" pitchFamily="49" charset="-122"/>
                <a:ea typeface="楷体" panose="02010609060101010101" pitchFamily="49" charset="-122"/>
              </a:rPr>
              <a:t>年的学生生涯中，最令我兴奋的课程是在上大学一年级时所选的连续两个学期的经济学原理。可以毫不夸张地说，这门课程改变了我一生。”</a:t>
            </a:r>
            <a:endParaRPr lang="zh-CN" altLang="en-US" sz="2800" dirty="0" smtClean="0">
              <a:solidFill>
                <a:srgbClr val="0000FF"/>
              </a:solidFill>
              <a:latin typeface="楷体" panose="02010609060101010101" pitchFamily="49" charset="-122"/>
              <a:ea typeface="楷体" panose="02010609060101010101" pitchFamily="49" charset="-122"/>
            </a:endParaRPr>
          </a:p>
          <a:p>
            <a:pPr eaLnBrk="1" hangingPunct="1">
              <a:lnSpc>
                <a:spcPct val="150000"/>
              </a:lnSpc>
              <a:buFont typeface="Wingdings" panose="05000000000000000000" pitchFamily="2" charset="2"/>
              <a:buNone/>
            </a:pPr>
            <a:r>
              <a:rPr lang="zh-CN" altLang="en-US" sz="2800" dirty="0" smtClean="0">
                <a:solidFill>
                  <a:srgbClr val="FFFF00"/>
                </a:solidFill>
                <a:latin typeface="楷体" panose="02010609060101010101" pitchFamily="49" charset="-122"/>
                <a:ea typeface="楷体" panose="02010609060101010101" pitchFamily="49" charset="-122"/>
              </a:rPr>
              <a:t>     </a:t>
            </a:r>
            <a:endParaRPr lang="zh-CN" altLang="en-US" sz="2800" dirty="0" smtClean="0">
              <a:solidFill>
                <a:srgbClr val="0000FF"/>
              </a:solidFill>
              <a:latin typeface="楷体" panose="02010609060101010101" pitchFamily="49" charset="-122"/>
              <a:ea typeface="楷体" panose="02010609060101010101" pitchFamily="49" charset="-122"/>
            </a:endParaRPr>
          </a:p>
        </p:txBody>
      </p:sp>
      <p:sp>
        <p:nvSpPr>
          <p:cNvPr id="86019" name="页脚占位符 4"/>
          <p:cNvSpPr>
            <a:spLocks noGrp="1"/>
          </p:cNvSpPr>
          <p:nvPr>
            <p:ph type="ftr" sz="quarter" idx="4294967295"/>
          </p:nvPr>
        </p:nvSpPr>
        <p:spPr bwMode="auto">
          <a:xfrm>
            <a:off x="7283450" y="6559550"/>
            <a:ext cx="1860550" cy="298450"/>
          </a:xfrm>
          <a:prstGeom prst="rect">
            <a:avLst/>
          </a:prstGeom>
          <a:noFill/>
          <a:ln>
            <a:miter lim="800000"/>
          </a:ln>
        </p:spPr>
        <p:txBody>
          <a:bodyPr/>
          <a:lstStyle/>
          <a:p>
            <a:r>
              <a:rPr lang="en-US" altLang="zh-CN"/>
              <a:t>Xxxxxxxxx</a:t>
            </a:r>
            <a:r>
              <a:rPr lang="zh-CN" altLang="en-US"/>
              <a:t>学院</a:t>
            </a:r>
            <a:endParaRPr lang="zh-CN" altLang="en-US"/>
          </a:p>
        </p:txBody>
      </p:sp>
      <p:sp>
        <p:nvSpPr>
          <p:cNvPr id="6" name="Rectangle 2"/>
          <p:cNvSpPr txBox="1">
            <a:spLocks noChangeArrowheads="1"/>
          </p:cNvSpPr>
          <p:nvPr/>
        </p:nvSpPr>
        <p:spPr bwMode="auto">
          <a:xfrm>
            <a:off x="2843808" y="360040"/>
            <a:ext cx="3456384" cy="692696"/>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lvl1pPr algn="ctr" rtl="0" eaLnBrk="1" fontAlgn="base" hangingPunct="1">
              <a:spcBef>
                <a:spcPct val="0"/>
              </a:spcBef>
              <a:spcAft>
                <a:spcPct val="0"/>
              </a:spcAft>
              <a:defRPr sz="3200" kern="1200">
                <a:solidFill>
                  <a:schemeClr val="tx1"/>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2pPr>
            <a:lvl3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3pPr>
            <a:lvl4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4pPr>
            <a:lvl5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5pPr>
            <a:lvl6pPr marL="4572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6pPr>
            <a:lvl7pPr marL="9144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7pPr>
            <a:lvl8pPr marL="13716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8pPr>
            <a:lvl9pPr marL="18288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9pPr>
          </a:lstStyle>
          <a:p>
            <a:pPr algn="l"/>
            <a:r>
              <a:rPr lang="zh-CN" altLang="en-US" sz="2800" b="1" dirty="0" smtClean="0">
                <a:latin typeface="+mn-ea"/>
                <a:ea typeface="+mn-ea"/>
              </a:rPr>
              <a:t>人物小传：</a:t>
            </a:r>
            <a:r>
              <a:rPr lang="zh-CN" altLang="en-US" sz="2800" b="1" dirty="0">
                <a:latin typeface="+mn-ea"/>
                <a:ea typeface="+mn-ea"/>
              </a:rPr>
              <a:t>曼昆</a:t>
            </a:r>
            <a:endParaRPr lang="zh-CN" altLang="en-US" sz="2800" dirty="0" smtClean="0">
              <a:latin typeface="+mn-ea"/>
              <a:ea typeface="+mn-ea"/>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80728"/>
            <a:ext cx="8229600" cy="5184576"/>
          </a:xfrm>
        </p:spPr>
        <p:txBody>
          <a:bodyPr/>
          <a:lstStyle/>
          <a:p>
            <a:pPr>
              <a:lnSpc>
                <a:spcPct val="130000"/>
              </a:lnSpc>
              <a:buNone/>
            </a:pPr>
            <a:r>
              <a:rPr lang="zh-CN" altLang="en-US" dirty="0">
                <a:latin typeface="华文楷体" panose="02010600040101010101" pitchFamily="2" charset="-122"/>
                <a:ea typeface="华文新魏" panose="02010800040101010101" pitchFamily="2" charset="-122"/>
              </a:rPr>
              <a:t>“</a:t>
            </a:r>
            <a:r>
              <a:rPr lang="zh-CN" altLang="en-US" dirty="0">
                <a:latin typeface="楷体" panose="02010609060101010101" pitchFamily="49" charset="-122"/>
                <a:ea typeface="楷体" panose="02010609060101010101" pitchFamily="49" charset="-122"/>
              </a:rPr>
              <a:t>经济学将</a:t>
            </a:r>
            <a:r>
              <a:rPr lang="zh-CN" altLang="en-US" dirty="0" smtClean="0">
                <a:latin typeface="楷体" panose="02010609060101010101" pitchFamily="49" charset="-122"/>
                <a:ea typeface="楷体" panose="02010609060101010101" pitchFamily="49" charset="-122"/>
              </a:rPr>
              <a:t>使你</a:t>
            </a:r>
            <a:r>
              <a:rPr lang="zh-CN" altLang="en-US" dirty="0">
                <a:latin typeface="楷体" panose="02010609060101010101" pitchFamily="49" charset="-122"/>
                <a:ea typeface="楷体" panose="02010609060101010101" pitchFamily="49" charset="-122"/>
              </a:rPr>
              <a:t>更精彩地参与经济。在你的日常生活中，你要做出许多经济决策。当你是学生时，你要决定</a:t>
            </a:r>
            <a:r>
              <a:rPr lang="zh-CN" altLang="en-US" b="1" dirty="0">
                <a:solidFill>
                  <a:srgbClr val="C00000"/>
                </a:solidFill>
                <a:latin typeface="楷体" panose="02010609060101010101" pitchFamily="49" charset="-122"/>
                <a:ea typeface="楷体" panose="02010609060101010101" pitchFamily="49" charset="-122"/>
              </a:rPr>
              <a:t>在学校学习多少年</a:t>
            </a:r>
            <a:r>
              <a:rPr lang="zh-CN" altLang="en-US" dirty="0">
                <a:latin typeface="楷体" panose="02010609060101010101" pitchFamily="49" charset="-122"/>
                <a:ea typeface="楷体" panose="02010609060101010101" pitchFamily="49" charset="-122"/>
              </a:rPr>
              <a:t>。一旦你参加了工作，你要决定</a:t>
            </a:r>
            <a:r>
              <a:rPr lang="zh-CN" altLang="en-US" b="1" dirty="0">
                <a:solidFill>
                  <a:srgbClr val="C00000"/>
                </a:solidFill>
                <a:latin typeface="楷体" panose="02010609060101010101" pitchFamily="49" charset="-122"/>
                <a:ea typeface="楷体" panose="02010609060101010101" pitchFamily="49" charset="-122"/>
              </a:rPr>
              <a:t>把多少收入用于支出，多少用于储蓄，以及把你的多少储蓄用于投资</a:t>
            </a:r>
            <a:r>
              <a:rPr lang="zh-CN" altLang="en-US" dirty="0">
                <a:latin typeface="楷体" panose="02010609060101010101" pitchFamily="49" charset="-122"/>
                <a:ea typeface="楷体" panose="02010609060101010101" pitchFamily="49" charset="-122"/>
              </a:rPr>
              <a:t>。有一天，你会发现你要管理一家小企业或一个大公司，而且你要决定对</a:t>
            </a:r>
            <a:r>
              <a:rPr lang="zh-CN" altLang="en-US" b="1" dirty="0">
                <a:solidFill>
                  <a:srgbClr val="C00000"/>
                </a:solidFill>
                <a:latin typeface="楷体" panose="02010609060101010101" pitchFamily="49" charset="-122"/>
                <a:ea typeface="楷体" panose="02010609060101010101" pitchFamily="49" charset="-122"/>
              </a:rPr>
              <a:t>你的产品收取多高的价格</a:t>
            </a:r>
            <a:r>
              <a:rPr lang="zh-CN" altLang="en-US" dirty="0">
                <a:latin typeface="楷体" panose="02010609060101010101" pitchFamily="49" charset="-122"/>
                <a:ea typeface="楷体" panose="02010609060101010101" pitchFamily="49" charset="-122"/>
              </a:rPr>
              <a:t>。学习经济学本身不会使你富有，但它将</a:t>
            </a:r>
            <a:r>
              <a:rPr lang="zh-CN" altLang="en-US" b="1" dirty="0">
                <a:solidFill>
                  <a:srgbClr val="C00000"/>
                </a:solidFill>
                <a:latin typeface="楷体" panose="02010609060101010101" pitchFamily="49" charset="-122"/>
                <a:ea typeface="楷体" panose="02010609060101010101" pitchFamily="49" charset="-122"/>
              </a:rPr>
              <a:t>提供一些有助于你努力致富的工具。</a:t>
            </a:r>
            <a:r>
              <a:rPr lang="zh-CN" altLang="en-US" b="1" dirty="0" smtClean="0">
                <a:solidFill>
                  <a:srgbClr val="C00000"/>
                </a:solidFill>
                <a:latin typeface="楷体" panose="02010609060101010101" pitchFamily="49" charset="-122"/>
                <a:ea typeface="楷体" panose="02010609060101010101" pitchFamily="49" charset="-122"/>
              </a:rPr>
              <a:t>”</a:t>
            </a:r>
            <a:endParaRPr lang="zh-CN" altLang="en-US" dirty="0">
              <a:solidFill>
                <a:srgbClr val="0000FF"/>
              </a:solidFill>
              <a:latin typeface="楷体" panose="02010609060101010101" pitchFamily="49" charset="-122"/>
              <a:ea typeface="楷体" panose="02010609060101010101" pitchFamily="49" charset="-122"/>
            </a:endParaRPr>
          </a:p>
          <a:p>
            <a:endParaRPr lang="zh-CN"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Rectangle 2"/>
          <p:cNvSpPr>
            <a:spLocks noGrp="1" noChangeArrowheads="1"/>
          </p:cNvSpPr>
          <p:nvPr>
            <p:ph type="title"/>
          </p:nvPr>
        </p:nvSpPr>
        <p:spPr>
          <a:xfrm>
            <a:off x="3275856" y="274638"/>
            <a:ext cx="3312368" cy="1143000"/>
          </a:xfrm>
        </p:spPr>
        <p:txBody>
          <a:bodyPr/>
          <a:lstStyle/>
          <a:p>
            <a:pPr eaLnBrk="1" hangingPunct="1"/>
            <a:r>
              <a:rPr lang="zh-CN" altLang="en-US" sz="3200" b="1" dirty="0" smtClean="0"/>
              <a:t>凯恩斯</a:t>
            </a:r>
            <a:r>
              <a:rPr lang="zh-CN" altLang="en-US" sz="2000" b="1" dirty="0" smtClean="0">
                <a:sym typeface="Wingdings" panose="05000000000000000000" pitchFamily="2" charset="2"/>
              </a:rPr>
              <a:t>（</a:t>
            </a:r>
            <a:r>
              <a:rPr lang="en-US" altLang="zh-CN" sz="2000" b="1" dirty="0" smtClean="0"/>
              <a:t>1883-1946</a:t>
            </a:r>
            <a:r>
              <a:rPr lang="zh-CN" altLang="en-US" sz="2000" b="1" dirty="0" smtClean="0"/>
              <a:t>）</a:t>
            </a:r>
            <a:endParaRPr lang="zh-CN" altLang="en-US" sz="2000" b="1" dirty="0" smtClean="0"/>
          </a:p>
        </p:txBody>
      </p:sp>
      <p:sp>
        <p:nvSpPr>
          <p:cNvPr id="87045" name="Rectangle 3"/>
          <p:cNvSpPr>
            <a:spLocks noGrp="1" noChangeArrowheads="1"/>
          </p:cNvSpPr>
          <p:nvPr>
            <p:ph idx="1"/>
          </p:nvPr>
        </p:nvSpPr>
        <p:spPr>
          <a:xfrm>
            <a:off x="395537" y="1700808"/>
            <a:ext cx="8352928" cy="4465042"/>
          </a:xfrm>
        </p:spPr>
        <p:txBody>
          <a:bodyPr/>
          <a:lstStyle/>
          <a:p>
            <a:pPr marL="0" indent="0" eaLnBrk="1" hangingPunct="1">
              <a:lnSpc>
                <a:spcPct val="150000"/>
              </a:lnSpc>
              <a:buNone/>
            </a:pPr>
            <a:r>
              <a:rPr lang="zh-CN" altLang="en-US" sz="2400" dirty="0" smtClean="0">
                <a:latin typeface="Arial" panose="020B0604020202020204" pitchFamily="34" charset="0"/>
                <a:ea typeface="楷体_GB2312" pitchFamily="49" charset="-122"/>
              </a:rPr>
              <a:t>“</a:t>
            </a:r>
            <a:r>
              <a:rPr lang="zh-CN" altLang="en-US" sz="2400" dirty="0" smtClean="0">
                <a:ea typeface="楷体_GB2312" pitchFamily="49" charset="-122"/>
              </a:rPr>
              <a:t>经济学并没有提供一套立即可用的完整结论。它不是一种教条，只是</a:t>
            </a:r>
            <a:r>
              <a:rPr lang="zh-CN" altLang="en-US" sz="2400" dirty="0" smtClean="0">
                <a:solidFill>
                  <a:srgbClr val="0000FF"/>
                </a:solidFill>
                <a:ea typeface="楷体_GB2312" pitchFamily="49" charset="-122"/>
              </a:rPr>
              <a:t>一种方法</a:t>
            </a:r>
            <a:r>
              <a:rPr lang="zh-CN" altLang="en-US" sz="2400" dirty="0" smtClean="0">
                <a:ea typeface="楷体_GB2312" pitchFamily="49" charset="-122"/>
              </a:rPr>
              <a:t>、一种</a:t>
            </a:r>
            <a:r>
              <a:rPr lang="zh-CN" altLang="en-US" sz="2400" dirty="0" smtClean="0">
                <a:solidFill>
                  <a:srgbClr val="0000FF"/>
                </a:solidFill>
                <a:ea typeface="楷体_GB2312" pitchFamily="49" charset="-122"/>
              </a:rPr>
              <a:t>心灵的器官、</a:t>
            </a:r>
            <a:r>
              <a:rPr lang="zh-CN" altLang="en-US" sz="2400" dirty="0" smtClean="0">
                <a:ea typeface="楷体_GB2312" pitchFamily="49" charset="-122"/>
              </a:rPr>
              <a:t>一种</a:t>
            </a:r>
            <a:r>
              <a:rPr lang="zh-CN" altLang="en-US" sz="2400" dirty="0" smtClean="0">
                <a:solidFill>
                  <a:srgbClr val="0000FF"/>
                </a:solidFill>
                <a:ea typeface="楷体_GB2312" pitchFamily="49" charset="-122"/>
              </a:rPr>
              <a:t>思维的技巧</a:t>
            </a:r>
            <a:r>
              <a:rPr lang="zh-CN" altLang="en-US" sz="2400" dirty="0" smtClean="0">
                <a:solidFill>
                  <a:srgbClr val="FFFF00"/>
                </a:solidFill>
                <a:ea typeface="楷体_GB2312" pitchFamily="49" charset="-122"/>
              </a:rPr>
              <a:t>，</a:t>
            </a:r>
            <a:r>
              <a:rPr lang="zh-CN" altLang="en-US" sz="2400" dirty="0" smtClean="0">
                <a:ea typeface="楷体_GB2312" pitchFamily="49" charset="-122"/>
              </a:rPr>
              <a:t>帮助拥有它的人得出正确结论</a:t>
            </a:r>
            <a:r>
              <a:rPr lang="zh-CN" altLang="en-US" sz="2400" dirty="0" smtClean="0">
                <a:latin typeface="Arial" panose="020B0604020202020204" pitchFamily="34" charset="0"/>
                <a:ea typeface="楷体_GB2312" pitchFamily="49" charset="-122"/>
              </a:rPr>
              <a:t>”</a:t>
            </a:r>
            <a:r>
              <a:rPr lang="zh-CN" altLang="en-US" sz="2400" dirty="0" smtClean="0">
                <a:ea typeface="楷体_GB2312" pitchFamily="49" charset="-122"/>
              </a:rPr>
              <a:t>。</a:t>
            </a:r>
            <a:endParaRPr lang="zh-CN" altLang="en-US" sz="2400" dirty="0" smtClean="0">
              <a:ea typeface="楷体_GB2312" pitchFamily="49" charset="-122"/>
            </a:endParaRPr>
          </a:p>
          <a:p>
            <a:pPr marL="0" indent="0" eaLnBrk="1" hangingPunct="1">
              <a:lnSpc>
                <a:spcPct val="150000"/>
              </a:lnSpc>
              <a:buNone/>
            </a:pPr>
            <a:r>
              <a:rPr lang="zh-CN" altLang="en-US" sz="2400" dirty="0" smtClean="0">
                <a:latin typeface="Arial" panose="020B0604020202020204" pitchFamily="34" charset="0"/>
                <a:ea typeface="楷体_GB2312" pitchFamily="49" charset="-122"/>
              </a:rPr>
              <a:t>“</a:t>
            </a:r>
            <a:r>
              <a:rPr lang="zh-CN" altLang="en-US" sz="2400" dirty="0" smtClean="0">
                <a:ea typeface="楷体_GB2312" pitchFamily="49" charset="-122"/>
              </a:rPr>
              <a:t>经济学家的思想无论是否正确，其力量之大都超过对他们的普遍理解。事实上，</a:t>
            </a:r>
            <a:r>
              <a:rPr lang="zh-CN" altLang="en-US" sz="2400" dirty="0" smtClean="0">
                <a:solidFill>
                  <a:srgbClr val="0000FF"/>
                </a:solidFill>
                <a:ea typeface="楷体_GB2312" pitchFamily="49" charset="-122"/>
              </a:rPr>
              <a:t>世界总是受这些思想统治的。</a:t>
            </a:r>
            <a:r>
              <a:rPr lang="zh-CN" altLang="en-US" sz="2400" dirty="0" smtClean="0">
                <a:ea typeface="楷体_GB2312" pitchFamily="49" charset="-122"/>
              </a:rPr>
              <a:t>许多自以为不受任何理论影响的实践家都往往是某个已故经济学家的奴隶。</a:t>
            </a:r>
            <a:r>
              <a:rPr lang="zh-CN" altLang="en-US" sz="2400" dirty="0" smtClean="0">
                <a:latin typeface="Arial" panose="020B0604020202020204" pitchFamily="34" charset="0"/>
                <a:ea typeface="楷体_GB2312" pitchFamily="49" charset="-122"/>
              </a:rPr>
              <a:t>”</a:t>
            </a:r>
            <a:endParaRPr lang="zh-CN" altLang="en-US" sz="2400" dirty="0" smtClean="0">
              <a:ea typeface="楷体_GB2312" pitchFamily="49" charset="-122"/>
            </a:endParaRPr>
          </a:p>
          <a:p>
            <a:pPr marL="0" indent="0" eaLnBrk="1" hangingPunct="1">
              <a:lnSpc>
                <a:spcPct val="150000"/>
              </a:lnSpc>
              <a:buNone/>
            </a:pPr>
            <a:endParaRPr lang="zh-CN" altLang="en-US" sz="24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8" name="Rectangle 2"/>
          <p:cNvSpPr>
            <a:spLocks noGrp="1" noChangeArrowheads="1"/>
          </p:cNvSpPr>
          <p:nvPr>
            <p:ph type="title"/>
          </p:nvPr>
        </p:nvSpPr>
        <p:spPr>
          <a:xfrm>
            <a:off x="2915816" y="341834"/>
            <a:ext cx="4392488" cy="782910"/>
          </a:xfrm>
          <a:solidFill>
            <a:srgbClr val="FFFF00"/>
          </a:solidFill>
        </p:spPr>
        <p:txBody>
          <a:bodyPr/>
          <a:lstStyle/>
          <a:p>
            <a:pPr eaLnBrk="1" hangingPunct="1"/>
            <a:r>
              <a:rPr lang="zh-CN" altLang="en-US" dirty="0" smtClean="0">
                <a:ea typeface="隶书" panose="02010509060101010101" pitchFamily="49" charset="-122"/>
              </a:rPr>
              <a:t>为什么要学习经济学？</a:t>
            </a:r>
            <a:endParaRPr lang="zh-CN" altLang="en-US" dirty="0" smtClean="0">
              <a:ea typeface="隶书" panose="02010509060101010101" pitchFamily="49" charset="-122"/>
            </a:endParaRPr>
          </a:p>
        </p:txBody>
      </p:sp>
      <p:sp>
        <p:nvSpPr>
          <p:cNvPr id="88069" name="Rectangle 3"/>
          <p:cNvSpPr>
            <a:spLocks noGrp="1" noChangeArrowheads="1"/>
          </p:cNvSpPr>
          <p:nvPr>
            <p:ph idx="1"/>
          </p:nvPr>
        </p:nvSpPr>
        <p:spPr>
          <a:xfrm>
            <a:off x="683569" y="1600200"/>
            <a:ext cx="7560840" cy="3701008"/>
          </a:xfrm>
        </p:spPr>
        <p:style>
          <a:lnRef idx="2">
            <a:schemeClr val="accent2"/>
          </a:lnRef>
          <a:fillRef idx="1">
            <a:schemeClr val="lt1"/>
          </a:fillRef>
          <a:effectRef idx="0">
            <a:schemeClr val="accent2"/>
          </a:effectRef>
          <a:fontRef idx="minor">
            <a:schemeClr val="dk1"/>
          </a:fontRef>
        </p:style>
        <p:txBody>
          <a:bodyPr/>
          <a:lstStyle/>
          <a:p>
            <a:pPr eaLnBrk="1" hangingPunct="1">
              <a:lnSpc>
                <a:spcPct val="150000"/>
              </a:lnSpc>
              <a:buFont typeface="Wingdings" panose="05000000000000000000" pitchFamily="2" charset="2"/>
              <a:buChar char="Ø"/>
            </a:pPr>
            <a:r>
              <a:rPr lang="zh-CN" altLang="en-US" sz="3200" b="1" dirty="0" smtClean="0">
                <a:solidFill>
                  <a:srgbClr val="0000FF"/>
                </a:solidFill>
                <a:latin typeface="+mn-ea"/>
                <a:ea typeface="+mn-ea"/>
              </a:rPr>
              <a:t>经济学有助于你了解你的生活的世界。</a:t>
            </a:r>
            <a:endParaRPr lang="zh-CN" altLang="en-US" sz="3200" b="1" dirty="0" smtClean="0">
              <a:solidFill>
                <a:srgbClr val="0000FF"/>
              </a:solidFill>
              <a:latin typeface="+mn-ea"/>
              <a:ea typeface="+mn-ea"/>
            </a:endParaRPr>
          </a:p>
          <a:p>
            <a:pPr eaLnBrk="1" hangingPunct="1">
              <a:lnSpc>
                <a:spcPct val="150000"/>
              </a:lnSpc>
              <a:buFont typeface="Wingdings" panose="05000000000000000000" pitchFamily="2" charset="2"/>
              <a:buChar char="Ø"/>
            </a:pPr>
            <a:r>
              <a:rPr lang="zh-CN" altLang="en-US" sz="3200" b="1" dirty="0" smtClean="0">
                <a:solidFill>
                  <a:srgbClr val="0000FF"/>
                </a:solidFill>
                <a:latin typeface="+mn-ea"/>
                <a:ea typeface="+mn-ea"/>
              </a:rPr>
              <a:t>经济学使你更精明地参与经济活动</a:t>
            </a:r>
            <a:endParaRPr lang="zh-CN" altLang="en-US" sz="3200" b="1" dirty="0" smtClean="0">
              <a:solidFill>
                <a:srgbClr val="0000FF"/>
              </a:solidFill>
              <a:latin typeface="+mn-ea"/>
              <a:ea typeface="+mn-ea"/>
            </a:endParaRPr>
          </a:p>
          <a:p>
            <a:pPr eaLnBrk="1" hangingPunct="1">
              <a:lnSpc>
                <a:spcPct val="150000"/>
              </a:lnSpc>
              <a:buFont typeface="Wingdings" panose="05000000000000000000" pitchFamily="2" charset="2"/>
              <a:buChar char="Ø"/>
            </a:pPr>
            <a:r>
              <a:rPr lang="zh-CN" altLang="en-US" sz="3200" b="1" dirty="0" smtClean="0">
                <a:solidFill>
                  <a:srgbClr val="0000FF"/>
                </a:solidFill>
                <a:latin typeface="+mn-ea"/>
                <a:ea typeface="+mn-ea"/>
              </a:rPr>
              <a:t>经济学使你更好地理解经济政策的潜力与局限性。</a:t>
            </a:r>
            <a:endParaRPr lang="zh-CN" altLang="en-US" sz="3200" b="1" dirty="0" smtClean="0">
              <a:solidFill>
                <a:srgbClr val="0000FF"/>
              </a:solidFill>
              <a:latin typeface="+mn-ea"/>
              <a:ea typeface="+mn-ea"/>
            </a:endParaRPr>
          </a:p>
          <a:p>
            <a:pPr eaLnBrk="1" hangingPunct="1"/>
            <a:endParaRPr lang="zh-CN" altLang="en-US" sz="3600" b="1"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31640" y="2132856"/>
            <a:ext cx="6408712" cy="2308324"/>
          </a:xfrm>
          <a:prstGeom prst="rect">
            <a:avLst/>
          </a:prstGeom>
          <a:noFill/>
          <a:ln w="31750">
            <a:solidFill>
              <a:srgbClr val="FF0000"/>
            </a:solidFill>
          </a:ln>
        </p:spPr>
        <p:txBody>
          <a:bodyPr wrap="square" rtlCol="0">
            <a:spAutoFit/>
          </a:bodyPr>
          <a:lstStyle/>
          <a:p>
            <a:pPr>
              <a:lnSpc>
                <a:spcPct val="150000"/>
              </a:lnSpc>
            </a:pPr>
            <a:r>
              <a:rPr lang="zh-CN" altLang="en-US" sz="3200" dirty="0" smtClean="0"/>
              <a:t>实证经济学和规范经济学</a:t>
            </a:r>
            <a:endParaRPr lang="en-US" altLang="zh-CN" sz="3200" dirty="0" smtClean="0"/>
          </a:p>
          <a:p>
            <a:pPr>
              <a:lnSpc>
                <a:spcPct val="150000"/>
              </a:lnSpc>
            </a:pPr>
            <a:r>
              <a:rPr lang="zh-CN" altLang="en-US" sz="3200" dirty="0" smtClean="0"/>
              <a:t>微观经济学和宏观经济学的内容</a:t>
            </a:r>
            <a:endParaRPr lang="en-US" altLang="zh-CN" sz="3200" dirty="0" smtClean="0"/>
          </a:p>
          <a:p>
            <a:pPr>
              <a:lnSpc>
                <a:spcPct val="150000"/>
              </a:lnSpc>
            </a:pPr>
            <a:r>
              <a:rPr lang="zh-CN" altLang="en-US" sz="3200" dirty="0" smtClean="0"/>
              <a:t>为什么要学习经济学</a:t>
            </a:r>
            <a:endParaRPr lang="en-US" altLang="zh-CN" sz="3200" dirty="0" smtClean="0"/>
          </a:p>
        </p:txBody>
      </p:sp>
      <p:sp>
        <p:nvSpPr>
          <p:cNvPr id="3" name="矩形 2"/>
          <p:cNvSpPr/>
          <p:nvPr/>
        </p:nvSpPr>
        <p:spPr>
          <a:xfrm>
            <a:off x="3203848" y="548680"/>
            <a:ext cx="2016224" cy="792088"/>
          </a:xfrm>
          <a:prstGeom prst="rect">
            <a:avLst/>
          </a:prstGeom>
          <a:blipFill>
            <a:blip r:embed="rId1"/>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C00000"/>
                </a:solidFill>
              </a:rPr>
              <a:t>总   结</a:t>
            </a:r>
            <a:endParaRPr lang="zh-CN" altLang="en-US" sz="3600" b="1" dirty="0">
              <a:solidFill>
                <a:srgbClr val="C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矩形 67"/>
          <p:cNvPicPr>
            <a:picLocks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921000" y="1739900"/>
            <a:ext cx="56515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矩形 7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2488" y="2836863"/>
            <a:ext cx="6092825"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Box 71"/>
          <p:cNvSpPr txBox="1">
            <a:spLocks noChangeArrowheads="1"/>
          </p:cNvSpPr>
          <p:nvPr/>
        </p:nvSpPr>
        <p:spPr bwMode="auto">
          <a:xfrm>
            <a:off x="2571750" y="2909888"/>
            <a:ext cx="5214938"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a:t>
            </a:r>
            <a:r>
              <a:rPr lang="en-US" altLang="zh-CN" dirty="0">
                <a:effectLst>
                  <a:outerShdw blurRad="38100" dist="38100" dir="2700000" algn="tl">
                    <a:srgbClr val="C0C0C0"/>
                  </a:outerShdw>
                </a:effectLst>
              </a:rPr>
              <a:t>2</a:t>
            </a:r>
            <a:r>
              <a:rPr lang="zh-CN" altLang="en-US" dirty="0">
                <a:effectLst>
                  <a:outerShdw blurRad="38100" dist="38100" dir="2700000" algn="tl">
                    <a:srgbClr val="C0C0C0"/>
                  </a:outerShdw>
                </a:effectLst>
              </a:rPr>
              <a:t> </a:t>
            </a:r>
            <a:r>
              <a:rPr lang="zh-CN" altLang="en-US" dirty="0" smtClean="0">
                <a:effectLst>
                  <a:outerShdw blurRad="38100" dist="38100" dir="2700000" algn="tl">
                    <a:srgbClr val="C0C0C0"/>
                  </a:outerShdw>
                </a:effectLst>
              </a:rPr>
              <a:t>两堆稻草间饿死的驴子：机会成本</a:t>
            </a:r>
            <a:endParaRPr lang="zh-CN" altLang="en-US" dirty="0">
              <a:effectLst>
                <a:outerShdw blurRad="38100" dist="38100" dir="2700000" algn="tl">
                  <a:srgbClr val="C0C0C0"/>
                </a:outerShdw>
              </a:effectLst>
            </a:endParaRPr>
          </a:p>
        </p:txBody>
      </p:sp>
      <p:pic>
        <p:nvPicPr>
          <p:cNvPr id="6150" name="任意多边形 3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382713"/>
            <a:ext cx="2619375" cy="461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2" name="TextBox 71"/>
          <p:cNvSpPr txBox="1">
            <a:spLocks noChangeArrowheads="1"/>
          </p:cNvSpPr>
          <p:nvPr/>
        </p:nvSpPr>
        <p:spPr bwMode="auto">
          <a:xfrm>
            <a:off x="3357563" y="1784350"/>
            <a:ext cx="4643437" cy="369332"/>
          </a:xfrm>
          <a:prstGeom prst="rect">
            <a:avLst/>
          </a:prstGeom>
          <a:noFill/>
          <a:ln w="9525">
            <a:noFill/>
            <a:miter lim="800000"/>
          </a:ln>
          <a:effectLst/>
        </p:spPr>
        <p:txBody>
          <a:bodyPr>
            <a:spAutoFit/>
          </a:bodyPr>
          <a:lstStyle/>
          <a:p>
            <a:pPr>
              <a:buFontTx/>
              <a:buNone/>
              <a:defRPr/>
            </a:pPr>
            <a:r>
              <a:rPr lang="zh-CN" altLang="en-US" dirty="0" smtClean="0">
                <a:effectLst>
                  <a:outerShdw blurRad="38100" dist="38100" dir="2700000" algn="tl">
                    <a:srgbClr val="C0C0C0"/>
                  </a:outerShdw>
                </a:effectLst>
              </a:rPr>
              <a:t>任务</a:t>
            </a:r>
            <a:r>
              <a:rPr lang="en-US" altLang="zh-CN" dirty="0" smtClean="0">
                <a:effectLst>
                  <a:outerShdw blurRad="38100" dist="38100" dir="2700000" algn="tl">
                    <a:srgbClr val="C0C0C0"/>
                  </a:outerShdw>
                </a:effectLst>
              </a:rPr>
              <a:t>1 </a:t>
            </a:r>
            <a:r>
              <a:rPr lang="zh-CN" altLang="en-US" dirty="0" smtClean="0">
                <a:effectLst>
                  <a:outerShdw blurRad="38100" dist="38100" dir="2700000" algn="tl">
                    <a:srgbClr val="C0C0C0"/>
                  </a:outerShdw>
                </a:effectLst>
              </a:rPr>
              <a:t> 鱼和熊掌不可兼得：稀缺性</a:t>
            </a:r>
            <a:endParaRPr lang="zh-CN" altLang="en-US" dirty="0">
              <a:effectLst>
                <a:outerShdw blurRad="38100" dist="38100" dir="2700000" algn="tl">
                  <a:srgbClr val="C0C0C0"/>
                </a:outerShdw>
              </a:effectLst>
            </a:endParaRPr>
          </a:p>
        </p:txBody>
      </p:sp>
      <p:pic>
        <p:nvPicPr>
          <p:cNvPr id="6152" name="矩形 67"/>
          <p:cNvPicPr>
            <a:picLocks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357313" y="3954463"/>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3" name="矩形 7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4375" y="5122863"/>
            <a:ext cx="6786563"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Box 71"/>
          <p:cNvSpPr txBox="1">
            <a:spLocks noChangeArrowheads="1"/>
          </p:cNvSpPr>
          <p:nvPr/>
        </p:nvSpPr>
        <p:spPr bwMode="auto">
          <a:xfrm>
            <a:off x="1220788" y="5195888"/>
            <a:ext cx="4637087" cy="369332"/>
          </a:xfrm>
          <a:prstGeom prst="rect">
            <a:avLst/>
          </a:prstGeom>
          <a:noFill/>
          <a:ln w="9525">
            <a:noFill/>
            <a:miter lim="800000"/>
          </a:ln>
          <a:effectLst/>
        </p:spPr>
        <p:txBody>
          <a:bodyPr>
            <a:spAutoFit/>
          </a:bodyPr>
          <a:lstStyle/>
          <a:p>
            <a:pPr>
              <a:buFontTx/>
              <a:buNone/>
              <a:defRPr/>
            </a:pPr>
            <a:r>
              <a:rPr lang="zh-CN" altLang="en-US" b="1" dirty="0" smtClean="0">
                <a:solidFill>
                  <a:srgbClr val="FF0000"/>
                </a:solidFill>
                <a:effectLst>
                  <a:outerShdw blurRad="38100" dist="38100" dir="2700000" algn="tl">
                    <a:srgbClr val="C0C0C0"/>
                  </a:outerShdw>
                </a:effectLst>
              </a:rPr>
              <a:t>任务</a:t>
            </a:r>
            <a:r>
              <a:rPr lang="en-US" altLang="zh-CN" b="1" dirty="0" smtClean="0">
                <a:solidFill>
                  <a:srgbClr val="FF0000"/>
                </a:solidFill>
                <a:effectLst>
                  <a:outerShdw blurRad="38100" dist="38100" dir="2700000" algn="tl">
                    <a:srgbClr val="C0C0C0"/>
                  </a:outerShdw>
                </a:effectLst>
              </a:rPr>
              <a:t>4   </a:t>
            </a:r>
            <a:r>
              <a:rPr lang="zh-CN" altLang="en-US" b="1" dirty="0" smtClean="0">
                <a:solidFill>
                  <a:srgbClr val="FF0000"/>
                </a:solidFill>
                <a:effectLst>
                  <a:outerShdw blurRad="38100" dist="38100" dir="2700000" algn="tl">
                    <a:srgbClr val="C0C0C0"/>
                  </a:outerShdw>
                </a:effectLst>
              </a:rPr>
              <a:t>生活无处不经济：培养经济思维</a:t>
            </a:r>
            <a:endParaRPr lang="zh-CN" altLang="en-US" b="1" dirty="0">
              <a:solidFill>
                <a:srgbClr val="FF0000"/>
              </a:solidFill>
              <a:effectLst>
                <a:outerShdw blurRad="38100" dist="38100" dir="2700000" algn="tl">
                  <a:srgbClr val="C0C0C0"/>
                </a:outerShdw>
              </a:effectLst>
            </a:endParaRPr>
          </a:p>
        </p:txBody>
      </p:sp>
      <p:sp>
        <p:nvSpPr>
          <p:cNvPr id="20" name="TextBox 71"/>
          <p:cNvSpPr txBox="1">
            <a:spLocks noChangeArrowheads="1"/>
          </p:cNvSpPr>
          <p:nvPr/>
        </p:nvSpPr>
        <p:spPr bwMode="auto">
          <a:xfrm>
            <a:off x="1785938" y="3998913"/>
            <a:ext cx="5715000" cy="369332"/>
          </a:xfrm>
          <a:prstGeom prst="rect">
            <a:avLst/>
          </a:prstGeom>
          <a:noFill/>
          <a:ln w="9525">
            <a:noFill/>
            <a:miter lim="800000"/>
          </a:ln>
          <a:effectLst/>
        </p:spPr>
        <p:txBody>
          <a:bodyPr>
            <a:spAutoFit/>
          </a:bodyPr>
          <a:lstStyle/>
          <a:p>
            <a:pPr>
              <a:buFontTx/>
              <a:buNone/>
              <a:defRPr/>
            </a:pPr>
            <a:r>
              <a:rPr lang="zh-CN" altLang="en-US" dirty="0" smtClean="0">
                <a:effectLst>
                  <a:outerShdw blurRad="38100" dist="38100" dir="2700000" algn="tl">
                    <a:srgbClr val="C0C0C0"/>
                  </a:outerShdw>
                </a:effectLst>
              </a:rPr>
              <a:t>任务</a:t>
            </a:r>
            <a:r>
              <a:rPr lang="en-US" altLang="zh-CN" dirty="0" smtClean="0">
                <a:effectLst>
                  <a:outerShdw blurRad="38100" dist="38100" dir="2700000" algn="tl">
                    <a:srgbClr val="C0C0C0"/>
                  </a:outerShdw>
                </a:effectLst>
              </a:rPr>
              <a:t>3 </a:t>
            </a:r>
            <a:r>
              <a:rPr lang="zh-CN" altLang="en-US" dirty="0" smtClean="0">
                <a:effectLst>
                  <a:outerShdw blurRad="38100" dist="38100" dir="2700000" algn="tl">
                    <a:srgbClr val="C0C0C0"/>
                  </a:outerShdw>
                </a:effectLst>
              </a:rPr>
              <a:t> 聆听经济学家的声音：经济故事会</a:t>
            </a:r>
            <a:endParaRPr lang="zh-CN" altLang="en-US" dirty="0">
              <a:effectLst>
                <a:outerShdw blurRad="38100" dist="38100" dir="2700000" algn="tl">
                  <a:srgbClr val="C0C0C0"/>
                </a:outerShdw>
              </a:effectLst>
            </a:endParaRPr>
          </a:p>
        </p:txBody>
      </p:sp>
      <p:sp>
        <p:nvSpPr>
          <p:cNvPr id="2" name="横卷形 1"/>
          <p:cNvSpPr/>
          <p:nvPr/>
        </p:nvSpPr>
        <p:spPr>
          <a:xfrm>
            <a:off x="3429571" y="218703"/>
            <a:ext cx="4022749" cy="978049"/>
          </a:xfrm>
          <a:prstGeom prst="horizontalScroll">
            <a:avLst/>
          </a:prstGeom>
          <a:blipFill>
            <a:blip r:embed="rId4"/>
            <a:tile tx="0" ty="0" sx="100000" sy="100000" flip="none" algn="tl"/>
          </a:blipFill>
          <a:ln>
            <a:gradFill>
              <a:gsLst>
                <a:gs pos="0">
                  <a:srgbClr val="FFF200"/>
                </a:gs>
                <a:gs pos="45000">
                  <a:srgbClr val="FF7A00"/>
                </a:gs>
                <a:gs pos="70000">
                  <a:srgbClr val="FF0300"/>
                </a:gs>
                <a:gs pos="100000">
                  <a:srgbClr val="4D0808"/>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smtClean="0">
                <a:solidFill>
                  <a:schemeClr val="tx1"/>
                </a:solidFill>
              </a:rPr>
              <a:t>项目一    走进经济学</a:t>
            </a:r>
            <a:endParaRPr lang="zh-CN" altLang="en-US" sz="2800" b="1" dirty="0">
              <a:solidFill>
                <a:schemeClr val="tx1"/>
              </a:solidFill>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509258"/>
            <a:ext cx="7056784" cy="2400657"/>
          </a:xfrm>
          <a:prstGeom prst="rect">
            <a:avLst/>
          </a:prstGeom>
          <a:noFill/>
          <a:ln w="31750">
            <a:solidFill>
              <a:srgbClr val="FF0000"/>
            </a:solidFill>
          </a:ln>
        </p:spPr>
        <p:txBody>
          <a:bodyPr wrap="square" rtlCol="0">
            <a:spAutoFit/>
          </a:bodyPr>
          <a:lstStyle/>
          <a:p>
            <a:pPr>
              <a:lnSpc>
                <a:spcPct val="150000"/>
              </a:lnSpc>
            </a:pPr>
            <a:endParaRPr lang="en-US" altLang="zh-CN" kern="100" dirty="0" smtClean="0"/>
          </a:p>
          <a:p>
            <a:pPr>
              <a:lnSpc>
                <a:spcPct val="150000"/>
              </a:lnSpc>
            </a:pPr>
            <a:r>
              <a:rPr lang="zh-CN" altLang="en-US" sz="3200" kern="100" dirty="0" smtClean="0"/>
              <a:t>请列出你生活中碰到的</a:t>
            </a:r>
            <a:r>
              <a:rPr lang="en-US" altLang="zh-CN" sz="3200" kern="100" dirty="0" smtClean="0"/>
              <a:t>3</a:t>
            </a:r>
            <a:r>
              <a:rPr lang="zh-CN" altLang="en-US" sz="3200" kern="100" dirty="0" smtClean="0"/>
              <a:t>个经济学问题或现象，并试着用经济学知识来解决。</a:t>
            </a:r>
            <a:endParaRPr lang="en-US" altLang="zh-CN" sz="3200" kern="100" dirty="0"/>
          </a:p>
          <a:p>
            <a:pPr>
              <a:lnSpc>
                <a:spcPct val="150000"/>
              </a:lnSpc>
            </a:pPr>
            <a:endParaRPr lang="en-US" altLang="zh-CN" kern="100" dirty="0" smtClean="0"/>
          </a:p>
        </p:txBody>
      </p:sp>
      <p:sp>
        <p:nvSpPr>
          <p:cNvPr id="4" name="椭圆 3"/>
          <p:cNvSpPr/>
          <p:nvPr/>
        </p:nvSpPr>
        <p:spPr>
          <a:xfrm>
            <a:off x="3779912" y="476672"/>
            <a:ext cx="2376264" cy="792088"/>
          </a:xfrm>
          <a:prstGeom prst="ellipse">
            <a:avLst/>
          </a:prstGeom>
          <a:blipFill>
            <a:blip r:embed="rId1"/>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0000"/>
                </a:solidFill>
              </a:rPr>
              <a:t>作  业</a:t>
            </a:r>
            <a:endParaRPr lang="zh-CN" altLang="en-US" sz="3600" b="1"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marL="0" indent="0">
              <a:buNone/>
            </a:pPr>
            <a:r>
              <a:rPr lang="zh-CN" altLang="en-US" b="1" dirty="0">
                <a:solidFill>
                  <a:srgbClr val="C00000"/>
                </a:solidFill>
              </a:rPr>
              <a:t>教学目标</a:t>
            </a:r>
            <a:endParaRPr lang="en-US" altLang="zh-CN" b="1" dirty="0">
              <a:solidFill>
                <a:srgbClr val="C00000"/>
              </a:solidFill>
            </a:endParaRPr>
          </a:p>
          <a:p>
            <a:pPr marL="0" indent="0">
              <a:buNone/>
            </a:pPr>
            <a:r>
              <a:rPr lang="en-US" altLang="zh-CN" dirty="0"/>
              <a:t>      </a:t>
            </a:r>
            <a:r>
              <a:rPr lang="en-US" altLang="zh-CN" dirty="0">
                <a:latin typeface="楷体" panose="02010609060101010101" pitchFamily="49" charset="-122"/>
                <a:ea typeface="楷体" panose="02010609060101010101" pitchFamily="49" charset="-122"/>
              </a:rPr>
              <a:t>1</a:t>
            </a:r>
            <a:r>
              <a:rPr lang="zh-CN" altLang="en-US" dirty="0" smtClean="0">
                <a:latin typeface="楷体" panose="02010609060101010101" pitchFamily="49" charset="-122"/>
                <a:ea typeface="楷体" panose="02010609060101010101" pitchFamily="49" charset="-122"/>
              </a:rPr>
              <a:t>、了解实证分析和规范分析的区别</a:t>
            </a:r>
            <a:r>
              <a:rPr lang="en-US" altLang="zh-CN" dirty="0" smtClean="0">
                <a:latin typeface="楷体" panose="02010609060101010101" pitchFamily="49" charset="-122"/>
                <a:ea typeface="楷体" panose="02010609060101010101" pitchFamily="49" charset="-122"/>
              </a:rPr>
              <a:t>    </a:t>
            </a:r>
            <a:endParaRPr lang="en-US" altLang="zh-CN" dirty="0" smtClean="0">
              <a:latin typeface="楷体" panose="02010609060101010101" pitchFamily="49" charset="-122"/>
              <a:ea typeface="楷体" panose="02010609060101010101" pitchFamily="49" charset="-122"/>
            </a:endParaRPr>
          </a:p>
          <a:p>
            <a:pPr marL="0" indent="0">
              <a:buNone/>
            </a:pPr>
            <a:r>
              <a:rPr lang="en-US" altLang="zh-CN" dirty="0">
                <a:latin typeface="楷体" panose="02010609060101010101" pitchFamily="49" charset="-122"/>
                <a:ea typeface="楷体" panose="02010609060101010101" pitchFamily="49" charset="-122"/>
              </a:rPr>
              <a:t> </a:t>
            </a:r>
            <a:r>
              <a:rPr lang="en-US" altLang="zh-CN" dirty="0" smtClean="0">
                <a:latin typeface="楷体" panose="02010609060101010101" pitchFamily="49" charset="-122"/>
                <a:ea typeface="楷体" panose="02010609060101010101" pitchFamily="49" charset="-122"/>
              </a:rPr>
              <a:t>   2</a:t>
            </a:r>
            <a:r>
              <a:rPr lang="zh-CN" altLang="en-US" dirty="0" smtClean="0">
                <a:latin typeface="楷体" panose="02010609060101010101" pitchFamily="49" charset="-122"/>
                <a:ea typeface="楷体" panose="02010609060101010101" pitchFamily="49" charset="-122"/>
              </a:rPr>
              <a:t>、掌握微观经济学和宏观经济学的主要内容、研究方法的不同</a:t>
            </a:r>
            <a:endParaRPr lang="en-US" altLang="zh-CN" dirty="0" smtClean="0">
              <a:latin typeface="楷体" panose="02010609060101010101" pitchFamily="49" charset="-122"/>
              <a:ea typeface="楷体" panose="02010609060101010101" pitchFamily="49" charset="-122"/>
            </a:endParaRPr>
          </a:p>
          <a:p>
            <a:pPr marL="0" indent="0">
              <a:buNone/>
            </a:pPr>
            <a:r>
              <a:rPr lang="en-US" altLang="zh-CN" dirty="0">
                <a:latin typeface="楷体" panose="02010609060101010101" pitchFamily="49" charset="-122"/>
                <a:ea typeface="楷体" panose="02010609060101010101" pitchFamily="49" charset="-122"/>
              </a:rPr>
              <a:t> </a:t>
            </a:r>
            <a:r>
              <a:rPr lang="en-US" altLang="zh-CN" dirty="0" smtClean="0">
                <a:latin typeface="楷体" panose="02010609060101010101" pitchFamily="49" charset="-122"/>
                <a:ea typeface="楷体" panose="02010609060101010101" pitchFamily="49" charset="-122"/>
              </a:rPr>
              <a:t>   3</a:t>
            </a:r>
            <a:r>
              <a:rPr lang="zh-CN" altLang="en-US" dirty="0" smtClean="0">
                <a:latin typeface="楷体" panose="02010609060101010101" pitchFamily="49" charset="-122"/>
                <a:ea typeface="楷体" panose="02010609060101010101" pitchFamily="49" charset="-122"/>
              </a:rPr>
              <a:t>、学习经济学的意义</a:t>
            </a:r>
            <a:endParaRPr lang="en-US" altLang="zh-CN" dirty="0" smtClean="0">
              <a:latin typeface="楷体" panose="02010609060101010101" pitchFamily="49" charset="-122"/>
              <a:ea typeface="楷体" panose="02010609060101010101" pitchFamily="49" charset="-122"/>
            </a:endParaRPr>
          </a:p>
          <a:p>
            <a:pPr marL="0" indent="0">
              <a:buNone/>
            </a:pPr>
            <a:r>
              <a:rPr lang="zh-CN" altLang="en-US" b="1" dirty="0" smtClean="0">
                <a:solidFill>
                  <a:srgbClr val="C00000"/>
                </a:solidFill>
              </a:rPr>
              <a:t>重点</a:t>
            </a:r>
            <a:r>
              <a:rPr lang="zh-CN" altLang="en-US" b="1" dirty="0">
                <a:solidFill>
                  <a:srgbClr val="C00000"/>
                </a:solidFill>
              </a:rPr>
              <a:t>：</a:t>
            </a:r>
            <a:endParaRPr lang="en-US" altLang="zh-CN" b="1" dirty="0">
              <a:solidFill>
                <a:srgbClr val="C00000"/>
              </a:solidFill>
            </a:endParaRPr>
          </a:p>
          <a:p>
            <a:pPr marL="0" indent="0">
              <a:buNone/>
            </a:pPr>
            <a:r>
              <a:rPr lang="en-US" altLang="zh-CN" b="1" dirty="0">
                <a:solidFill>
                  <a:srgbClr val="C00000"/>
                </a:solidFill>
                <a:latin typeface="楷体" panose="02010609060101010101" pitchFamily="49" charset="-122"/>
                <a:ea typeface="楷体" panose="02010609060101010101" pitchFamily="49" charset="-122"/>
              </a:rPr>
              <a:t>    </a:t>
            </a:r>
            <a:r>
              <a:rPr lang="zh-CN" altLang="en-US" dirty="0">
                <a:latin typeface="楷体" panose="02010609060101010101" pitchFamily="49" charset="-122"/>
                <a:ea typeface="楷体" panose="02010609060101010101" pitchFamily="49" charset="-122"/>
              </a:rPr>
              <a:t>微观经济学和宏观经济学的区别：内容和研究方法</a:t>
            </a:r>
            <a:endParaRPr lang="zh-CN" altLang="en-US" dirty="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2"/>
          <p:cNvSpPr>
            <a:spLocks noGrp="1" noChangeArrowheads="1"/>
          </p:cNvSpPr>
          <p:nvPr>
            <p:ph type="title"/>
          </p:nvPr>
        </p:nvSpPr>
        <p:spPr>
          <a:xfrm>
            <a:off x="3059832" y="274638"/>
            <a:ext cx="2592288" cy="778098"/>
          </a:xfrm>
          <a:blipFill>
            <a:blip r:embed="rId1"/>
            <a:tile tx="0" ty="0" sx="100000" sy="100000" flip="none" algn="tl"/>
          </a:blipFill>
        </p:spPr>
        <p:txBody>
          <a:bodyPr/>
          <a:lstStyle/>
          <a:p>
            <a:pPr eaLnBrk="1" hangingPunct="1"/>
            <a:r>
              <a:rPr lang="zh-CN" altLang="en-US" sz="3200" b="1" dirty="0" smtClean="0">
                <a:latin typeface="楷体" panose="02010609060101010101" pitchFamily="49" charset="-122"/>
                <a:ea typeface="楷体" panose="02010609060101010101" pitchFamily="49" charset="-122"/>
              </a:rPr>
              <a:t>案例导入</a:t>
            </a:r>
            <a:endParaRPr lang="zh-CN" altLang="en-US" sz="3200" dirty="0" smtClean="0">
              <a:latin typeface="楷体" panose="02010609060101010101" pitchFamily="49" charset="-122"/>
              <a:ea typeface="楷体" panose="02010609060101010101" pitchFamily="49" charset="-122"/>
            </a:endParaRPr>
          </a:p>
        </p:txBody>
      </p:sp>
      <p:sp>
        <p:nvSpPr>
          <p:cNvPr id="74757" name="Rectangle 3"/>
          <p:cNvSpPr>
            <a:spLocks noGrp="1" noChangeArrowheads="1"/>
          </p:cNvSpPr>
          <p:nvPr>
            <p:ph idx="1"/>
          </p:nvPr>
        </p:nvSpPr>
        <p:spPr>
          <a:xfrm>
            <a:off x="323528" y="1412776"/>
            <a:ext cx="8136905" cy="3816424"/>
          </a:xfrm>
        </p:spPr>
        <p:txBody>
          <a:bodyPr/>
          <a:lstStyle/>
          <a:p>
            <a:pPr eaLnBrk="1" hangingPunct="1">
              <a:lnSpc>
                <a:spcPct val="150000"/>
              </a:lnSpc>
              <a:buFont typeface="Wingdings" panose="05000000000000000000" pitchFamily="2" charset="2"/>
              <a:buNone/>
            </a:pPr>
            <a:r>
              <a:rPr lang="zh-CN" altLang="en-US" dirty="0" smtClean="0"/>
              <a:t>      </a:t>
            </a:r>
            <a:r>
              <a:rPr lang="zh-CN" altLang="en-US" sz="2800" b="1" dirty="0" smtClean="0">
                <a:latin typeface="华文楷体" panose="02010600040101010101" pitchFamily="2" charset="-122"/>
                <a:ea typeface="华文楷体" panose="02010600040101010101" pitchFamily="2" charset="-122"/>
              </a:rPr>
              <a:t>假设航空公司的一架</a:t>
            </a:r>
            <a:r>
              <a:rPr lang="en-US" altLang="zh-CN" sz="2800" b="1" dirty="0" smtClean="0">
                <a:latin typeface="华文楷体" panose="02010600040101010101" pitchFamily="2" charset="-122"/>
                <a:ea typeface="华文楷体" panose="02010600040101010101" pitchFamily="2" charset="-122"/>
              </a:rPr>
              <a:t>200</a:t>
            </a:r>
            <a:r>
              <a:rPr lang="zh-CN" altLang="en-US" sz="2800" b="1" dirty="0" smtClean="0">
                <a:latin typeface="华文楷体" panose="02010600040101010101" pitchFamily="2" charset="-122"/>
                <a:ea typeface="华文楷体" panose="02010600040101010101" pitchFamily="2" charset="-122"/>
              </a:rPr>
              <a:t>个座位的飞机在国内飞行一次的成本是</a:t>
            </a:r>
            <a:r>
              <a:rPr lang="en-US" altLang="zh-CN" sz="2800" b="1" dirty="0" smtClean="0">
                <a:latin typeface="华文楷体" panose="02010600040101010101" pitchFamily="2" charset="-122"/>
                <a:ea typeface="华文楷体" panose="02010600040101010101" pitchFamily="2" charset="-122"/>
              </a:rPr>
              <a:t>10</a:t>
            </a:r>
            <a:r>
              <a:rPr lang="zh-CN" altLang="en-US" sz="2800" b="1" dirty="0" smtClean="0">
                <a:latin typeface="华文楷体" panose="02010600040101010101" pitchFamily="2" charset="-122"/>
                <a:ea typeface="华文楷体" panose="02010600040101010101" pitchFamily="2" charset="-122"/>
              </a:rPr>
              <a:t>万元，则每个座位的平均成本是</a:t>
            </a:r>
            <a:r>
              <a:rPr lang="en-US" altLang="zh-CN" sz="2800" b="1" dirty="0" smtClean="0">
                <a:latin typeface="华文楷体" panose="02010600040101010101" pitchFamily="2" charset="-122"/>
                <a:ea typeface="华文楷体" panose="02010600040101010101" pitchFamily="2" charset="-122"/>
              </a:rPr>
              <a:t>10</a:t>
            </a:r>
            <a:r>
              <a:rPr lang="zh-CN" altLang="en-US" sz="2800" b="1" dirty="0" smtClean="0">
                <a:latin typeface="华文楷体" panose="02010600040101010101" pitchFamily="2" charset="-122"/>
                <a:ea typeface="华文楷体" panose="02010600040101010101" pitchFamily="2" charset="-122"/>
              </a:rPr>
              <a:t>万元</a:t>
            </a:r>
            <a:r>
              <a:rPr lang="en-US" altLang="zh-CN" sz="2800" b="1" dirty="0" smtClean="0">
                <a:latin typeface="华文楷体" panose="02010600040101010101" pitchFamily="2" charset="-122"/>
                <a:ea typeface="华文楷体" panose="02010600040101010101" pitchFamily="2" charset="-122"/>
              </a:rPr>
              <a:t>/200</a:t>
            </a:r>
            <a:r>
              <a:rPr lang="zh-CN" altLang="en-US" sz="2800" b="1" dirty="0" smtClean="0">
                <a:latin typeface="华文楷体" panose="02010600040101010101" pitchFamily="2" charset="-122"/>
                <a:ea typeface="华文楷体" panose="02010600040101010101" pitchFamily="2" charset="-122"/>
              </a:rPr>
              <a:t>，即</a:t>
            </a:r>
            <a:r>
              <a:rPr lang="en-US" altLang="zh-CN" sz="2800" b="1" dirty="0" smtClean="0">
                <a:latin typeface="华文楷体" panose="02010600040101010101" pitchFamily="2" charset="-122"/>
                <a:ea typeface="华文楷体" panose="02010600040101010101" pitchFamily="2" charset="-122"/>
              </a:rPr>
              <a:t>500</a:t>
            </a:r>
            <a:r>
              <a:rPr lang="zh-CN" altLang="en-US" sz="2800" b="1" dirty="0" smtClean="0">
                <a:latin typeface="华文楷体" panose="02010600040101010101" pitchFamily="2" charset="-122"/>
                <a:ea typeface="华文楷体" panose="02010600040101010101" pitchFamily="2" charset="-122"/>
              </a:rPr>
              <a:t>元。有人会得出结论：航空公司的票价决不应该低于</a:t>
            </a:r>
            <a:r>
              <a:rPr lang="en-US" altLang="zh-CN" sz="2800" b="1" dirty="0" smtClean="0">
                <a:latin typeface="华文楷体" panose="02010600040101010101" pitchFamily="2" charset="-122"/>
                <a:ea typeface="华文楷体" panose="02010600040101010101" pitchFamily="2" charset="-122"/>
              </a:rPr>
              <a:t>500</a:t>
            </a:r>
            <a:r>
              <a:rPr lang="zh-CN" altLang="en-US" sz="2800" b="1" dirty="0" smtClean="0">
                <a:latin typeface="华文楷体" panose="02010600040101010101" pitchFamily="2" charset="-122"/>
                <a:ea typeface="华文楷体" panose="02010600040101010101" pitchFamily="2" charset="-122"/>
              </a:rPr>
              <a:t>元。但航空公司可以通过考虑边际量而增加利润。假设一架飞机即将起飞仍有</a:t>
            </a:r>
            <a:r>
              <a:rPr lang="en-US" altLang="zh-CN" sz="2800" b="1" dirty="0" smtClean="0">
                <a:latin typeface="华文楷体" panose="02010600040101010101" pitchFamily="2" charset="-122"/>
                <a:ea typeface="华文楷体" panose="02010600040101010101" pitchFamily="2" charset="-122"/>
              </a:rPr>
              <a:t>10</a:t>
            </a:r>
            <a:r>
              <a:rPr lang="zh-CN" altLang="en-US" sz="2800" b="1" dirty="0" smtClean="0">
                <a:latin typeface="华文楷体" panose="02010600040101010101" pitchFamily="2" charset="-122"/>
                <a:ea typeface="华文楷体" panose="02010600040101010101" pitchFamily="2" charset="-122"/>
              </a:rPr>
              <a:t>个空位，在登机口等退票的乘客愿意支付</a:t>
            </a:r>
            <a:r>
              <a:rPr lang="en-US" altLang="zh-CN" sz="2800" b="1" dirty="0" smtClean="0">
                <a:latin typeface="华文楷体" panose="02010600040101010101" pitchFamily="2" charset="-122"/>
                <a:ea typeface="华文楷体" panose="02010600040101010101" pitchFamily="2" charset="-122"/>
              </a:rPr>
              <a:t>300</a:t>
            </a:r>
            <a:r>
              <a:rPr lang="zh-CN" altLang="en-US" sz="2800" b="1" dirty="0" smtClean="0">
                <a:latin typeface="华文楷体" panose="02010600040101010101" pitchFamily="2" charset="-122"/>
                <a:ea typeface="华文楷体" panose="02010600040101010101" pitchFamily="2" charset="-122"/>
              </a:rPr>
              <a:t>元买一张票，</a:t>
            </a:r>
            <a:r>
              <a:rPr lang="zh-CN" altLang="en-US" sz="2800" b="1" dirty="0" smtClean="0">
                <a:solidFill>
                  <a:srgbClr val="FF0000"/>
                </a:solidFill>
                <a:latin typeface="华文楷体" panose="02010600040101010101" pitchFamily="2" charset="-122"/>
                <a:ea typeface="华文楷体" panose="02010600040101010101" pitchFamily="2" charset="-122"/>
              </a:rPr>
              <a:t>航空公司应该卖给他吗</a:t>
            </a:r>
            <a:r>
              <a:rPr lang="zh-CN" altLang="en-US" sz="2800" b="1" dirty="0" smtClean="0">
                <a:latin typeface="华文楷体" panose="02010600040101010101" pitchFamily="2" charset="-122"/>
                <a:ea typeface="华文楷体" panose="02010600040101010101" pitchFamily="2" charset="-122"/>
              </a:rPr>
              <a:t>？</a:t>
            </a:r>
            <a:endParaRPr lang="zh-CN" altLang="en-US" sz="2800" b="1" dirty="0" smtClean="0">
              <a:latin typeface="华文楷体" panose="02010600040101010101" pitchFamily="2" charset="-122"/>
              <a:ea typeface="华文楷体" panose="02010600040101010101" pitchFamily="2"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Rectangle 2"/>
          <p:cNvSpPr>
            <a:spLocks noGrp="1" noChangeArrowheads="1"/>
          </p:cNvSpPr>
          <p:nvPr>
            <p:ph type="title"/>
          </p:nvPr>
        </p:nvSpPr>
        <p:spPr>
          <a:xfrm>
            <a:off x="2339752" y="764704"/>
            <a:ext cx="5760640" cy="382587"/>
          </a:xfrm>
          <a:noFill/>
        </p:spPr>
        <p:txBody>
          <a:bodyPr/>
          <a:lstStyle/>
          <a:p>
            <a:pPr eaLnBrk="1" hangingPunct="1"/>
            <a:br>
              <a:rPr lang="zh-CN" altLang="en-US" sz="3200" dirty="0" smtClean="0">
                <a:solidFill>
                  <a:srgbClr val="FFFF00"/>
                </a:solidFill>
              </a:rPr>
            </a:br>
            <a:r>
              <a:rPr lang="zh-CN" altLang="en-US" sz="3200" b="1" dirty="0" smtClean="0">
                <a:highlight>
                  <a:srgbClr val="FFFF00"/>
                </a:highlight>
                <a:latin typeface="宋体" panose="02010600030101010101" pitchFamily="2" charset="-122"/>
                <a:ea typeface="宋体" panose="02010600030101010101" pitchFamily="2" charset="-122"/>
              </a:rPr>
              <a:t>实证分析方法和规范分析方法</a:t>
            </a:r>
            <a:br>
              <a:rPr lang="zh-CN" altLang="en-US" sz="3200" dirty="0" smtClean="0">
                <a:solidFill>
                  <a:srgbClr val="FFFF00"/>
                </a:solidFill>
                <a:latin typeface="宋体" panose="02010600030101010101" pitchFamily="2" charset="-122"/>
                <a:ea typeface="宋体" panose="02010600030101010101" pitchFamily="2" charset="-122"/>
              </a:rPr>
            </a:br>
            <a:endParaRPr lang="zh-CN" altLang="en-US" sz="3200" dirty="0" smtClean="0">
              <a:solidFill>
                <a:srgbClr val="FFFF00"/>
              </a:solidFill>
              <a:latin typeface="宋体" panose="02010600030101010101" pitchFamily="2" charset="-122"/>
              <a:ea typeface="宋体" panose="02010600030101010101" pitchFamily="2" charset="-122"/>
            </a:endParaRPr>
          </a:p>
        </p:txBody>
      </p:sp>
      <p:sp>
        <p:nvSpPr>
          <p:cNvPr id="75781" name="Rectangle 3"/>
          <p:cNvSpPr>
            <a:spLocks noGrp="1" noChangeArrowheads="1"/>
          </p:cNvSpPr>
          <p:nvPr>
            <p:ph idx="1"/>
          </p:nvPr>
        </p:nvSpPr>
        <p:spPr>
          <a:xfrm>
            <a:off x="395288" y="1557339"/>
            <a:ext cx="8064500" cy="2591742"/>
          </a:xfrm>
        </p:spPr>
        <p:txBody>
          <a:bodyPr/>
          <a:lstStyle/>
          <a:p>
            <a:pPr eaLnBrk="1" hangingPunct="1">
              <a:lnSpc>
                <a:spcPct val="150000"/>
              </a:lnSpc>
              <a:buFont typeface="Wingdings" panose="05000000000000000000" pitchFamily="2" charset="2"/>
              <a:buNone/>
            </a:pPr>
            <a:r>
              <a:rPr lang="zh-CN" altLang="en-US" sz="4000" dirty="0" smtClean="0">
                <a:latin typeface="隶书" panose="02010509060101010101" pitchFamily="49" charset="-122"/>
                <a:ea typeface="隶书" panose="02010509060101010101" pitchFamily="49" charset="-122"/>
              </a:rPr>
              <a:t>   </a:t>
            </a:r>
            <a:r>
              <a:rPr lang="zh-CN" altLang="en-US" sz="3200" dirty="0" smtClean="0">
                <a:latin typeface="宋体" panose="02010600030101010101" pitchFamily="2" charset="-122"/>
                <a:ea typeface="宋体" panose="02010600030101010101" pitchFamily="2" charset="-122"/>
              </a:rPr>
              <a:t>根据</a:t>
            </a:r>
            <a:r>
              <a:rPr lang="zh-CN" altLang="en-US" sz="3200" b="1" dirty="0" smtClean="0">
                <a:solidFill>
                  <a:srgbClr val="C00000"/>
                </a:solidFill>
                <a:latin typeface="宋体" panose="02010600030101010101" pitchFamily="2" charset="-122"/>
                <a:ea typeface="宋体" panose="02010600030101010101" pitchFamily="2" charset="-122"/>
              </a:rPr>
              <a:t>研究方法</a:t>
            </a:r>
            <a:r>
              <a:rPr lang="zh-CN" altLang="en-US" sz="3200" dirty="0" smtClean="0">
                <a:latin typeface="宋体" panose="02010600030101010101" pitchFamily="2" charset="-122"/>
                <a:ea typeface="宋体" panose="02010600030101010101" pitchFamily="2" charset="-122"/>
              </a:rPr>
              <a:t>的不同，也可以把经济学分为两类：</a:t>
            </a:r>
            <a:endParaRPr lang="zh-CN" altLang="en-US" sz="3200" dirty="0" smtClean="0">
              <a:latin typeface="宋体" panose="02010600030101010101" pitchFamily="2" charset="-122"/>
              <a:ea typeface="宋体" panose="02010600030101010101" pitchFamily="2" charset="-122"/>
            </a:endParaRPr>
          </a:p>
          <a:p>
            <a:pPr eaLnBrk="1" hangingPunct="1">
              <a:lnSpc>
                <a:spcPct val="150000"/>
              </a:lnSpc>
              <a:buFont typeface="Wingdings" panose="05000000000000000000" pitchFamily="2" charset="2"/>
              <a:buNone/>
            </a:pPr>
            <a:r>
              <a:rPr lang="zh-CN" altLang="en-US" sz="3200" dirty="0" smtClean="0">
                <a:latin typeface="宋体" panose="02010600030101010101" pitchFamily="2" charset="-122"/>
                <a:ea typeface="宋体" panose="02010600030101010101" pitchFamily="2" charset="-122"/>
              </a:rPr>
              <a:t>         </a:t>
            </a:r>
            <a:r>
              <a:rPr lang="zh-CN" altLang="en-US" sz="3200" b="1" dirty="0" smtClean="0">
                <a:solidFill>
                  <a:srgbClr val="C00000"/>
                </a:solidFill>
                <a:latin typeface="宋体" panose="02010600030101010101" pitchFamily="2" charset="-122"/>
                <a:ea typeface="宋体" panose="02010600030101010101" pitchFamily="2" charset="-122"/>
              </a:rPr>
              <a:t>实证方法与规范方法</a:t>
            </a:r>
            <a:endParaRPr lang="zh-CN" altLang="en-US" sz="3200" b="1" dirty="0" smtClean="0">
              <a:solidFill>
                <a:srgbClr val="C00000"/>
              </a:solidFill>
              <a:latin typeface="宋体" panose="02010600030101010101" pitchFamily="2" charset="-122"/>
              <a:ea typeface="宋体" panose="02010600030101010101" pitchFamily="2" charset="-122"/>
            </a:endParaRPr>
          </a:p>
          <a:p>
            <a:pPr eaLnBrk="1" hangingPunct="1">
              <a:buFont typeface="Wingdings" panose="05000000000000000000" pitchFamily="2" charset="2"/>
              <a:buNone/>
            </a:pPr>
            <a:endParaRPr lang="zh-CN" altLang="en-US" sz="4400" dirty="0" smtClean="0">
              <a:solidFill>
                <a:srgbClr val="0000FF"/>
              </a:solidFill>
              <a:latin typeface="隶书" panose="02010509060101010101" pitchFamily="49" charset="-122"/>
              <a:ea typeface="隶书" panose="02010509060101010101" pitchFamily="49" charset="-122"/>
            </a:endParaRPr>
          </a:p>
          <a:p>
            <a:pPr eaLnBrk="1" hangingPunct="1">
              <a:buFont typeface="Wingdings" panose="05000000000000000000" pitchFamily="2" charset="2"/>
              <a:buNone/>
            </a:pPr>
            <a:endParaRPr lang="zh-CN" altLang="en-US" sz="4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4" name="Rectangle 2"/>
          <p:cNvSpPr>
            <a:spLocks noGrp="1" noChangeArrowheads="1"/>
          </p:cNvSpPr>
          <p:nvPr>
            <p:ph type="title"/>
          </p:nvPr>
        </p:nvSpPr>
        <p:spPr>
          <a:xfrm>
            <a:off x="457200" y="0"/>
            <a:ext cx="8229600" cy="981075"/>
          </a:xfrm>
        </p:spPr>
        <p:txBody>
          <a:bodyPr/>
          <a:lstStyle/>
          <a:p>
            <a:pPr eaLnBrk="1" hangingPunct="1"/>
            <a:r>
              <a:rPr lang="zh-CN" altLang="en-US" sz="2800" b="1" dirty="0" smtClean="0"/>
              <a:t>（一）</a:t>
            </a:r>
            <a:r>
              <a:rPr lang="zh-CN" altLang="en-US" b="1" dirty="0" smtClean="0">
                <a:latin typeface="隶书" panose="02010509060101010101" pitchFamily="49" charset="-122"/>
                <a:ea typeface="隶书" panose="02010509060101010101" pitchFamily="49" charset="-122"/>
              </a:rPr>
              <a:t>实证分析方法</a:t>
            </a:r>
            <a:endParaRPr lang="zh-CN" altLang="en-US" sz="3200" b="1" dirty="0" smtClean="0">
              <a:latin typeface="隶书" panose="02010509060101010101" pitchFamily="49" charset="-122"/>
              <a:ea typeface="隶书" panose="02010509060101010101" pitchFamily="49" charset="-122"/>
            </a:endParaRPr>
          </a:p>
        </p:txBody>
      </p:sp>
      <p:sp>
        <p:nvSpPr>
          <p:cNvPr id="232451" name="Rectangle 3"/>
          <p:cNvSpPr>
            <a:spLocks noGrp="1" noChangeArrowheads="1"/>
          </p:cNvSpPr>
          <p:nvPr>
            <p:ph idx="1"/>
          </p:nvPr>
        </p:nvSpPr>
        <p:spPr>
          <a:xfrm>
            <a:off x="467544" y="981075"/>
            <a:ext cx="8352928" cy="5078413"/>
          </a:xfrm>
        </p:spPr>
        <p:txBody>
          <a:bodyPr/>
          <a:lstStyle/>
          <a:p>
            <a:pPr eaLnBrk="1" hangingPunct="1">
              <a:lnSpc>
                <a:spcPct val="150000"/>
              </a:lnSpc>
              <a:buFont typeface="Wingdings" panose="05000000000000000000" pitchFamily="2" charset="2"/>
              <a:buNone/>
            </a:pPr>
            <a:r>
              <a:rPr lang="zh-CN" altLang="en-US" dirty="0" smtClean="0">
                <a:solidFill>
                  <a:srgbClr val="FFFF00"/>
                </a:solidFill>
                <a:latin typeface="隶书" panose="02010509060101010101" pitchFamily="49" charset="-122"/>
                <a:ea typeface="隶书" panose="02010509060101010101" pitchFamily="49" charset="-122"/>
              </a:rPr>
              <a:t>  </a:t>
            </a:r>
            <a:r>
              <a:rPr lang="zh-CN" altLang="en-US" sz="2400" dirty="0" smtClean="0">
                <a:solidFill>
                  <a:srgbClr val="0000FF"/>
                </a:solidFill>
                <a:latin typeface="宋体" panose="02010600030101010101" pitchFamily="2" charset="-122"/>
                <a:ea typeface="宋体" panose="02010600030101010101" pitchFamily="2" charset="-122"/>
              </a:rPr>
              <a:t>实证分析方法：</a:t>
            </a:r>
            <a:r>
              <a:rPr lang="zh-CN" altLang="en-US" sz="2400" dirty="0" smtClean="0">
                <a:latin typeface="宋体" panose="02010600030101010101" pitchFamily="2" charset="-122"/>
                <a:ea typeface="宋体" panose="02010600030101010101" pitchFamily="2" charset="-122"/>
              </a:rPr>
              <a:t>是指企图超脱或排斥一切价值判断，只研究</a:t>
            </a:r>
            <a:r>
              <a:rPr lang="zh-CN" altLang="en-US" sz="2400" b="1" dirty="0" smtClean="0">
                <a:solidFill>
                  <a:srgbClr val="C00000"/>
                </a:solidFill>
                <a:latin typeface="宋体" panose="02010600030101010101" pitchFamily="2" charset="-122"/>
                <a:ea typeface="宋体" panose="02010600030101010101" pitchFamily="2" charset="-122"/>
              </a:rPr>
              <a:t>经济本身的内在规律</a:t>
            </a:r>
            <a:r>
              <a:rPr lang="zh-CN" altLang="en-US" sz="2400" dirty="0" smtClean="0">
                <a:latin typeface="宋体" panose="02010600030101010101" pitchFamily="2" charset="-122"/>
                <a:ea typeface="宋体" panose="02010600030101010101" pitchFamily="2" charset="-122"/>
              </a:rPr>
              <a:t>，并根据这些规律</a:t>
            </a:r>
            <a:r>
              <a:rPr lang="zh-CN" altLang="en-US" sz="2400" b="1" dirty="0">
                <a:solidFill>
                  <a:srgbClr val="C00000"/>
                </a:solidFill>
                <a:latin typeface="宋体" panose="02010600030101010101" pitchFamily="2" charset="-122"/>
                <a:ea typeface="宋体" panose="02010600030101010101" pitchFamily="2" charset="-122"/>
              </a:rPr>
              <a:t>分析和预测</a:t>
            </a:r>
            <a:r>
              <a:rPr lang="zh-CN" altLang="en-US" sz="2400" dirty="0" smtClean="0">
                <a:latin typeface="宋体" panose="02010600030101010101" pitchFamily="2" charset="-122"/>
                <a:ea typeface="宋体" panose="02010600030101010101" pitchFamily="2" charset="-122"/>
              </a:rPr>
              <a:t>人们经济行为的效果。</a:t>
            </a:r>
            <a:endParaRPr lang="zh-CN" altLang="en-US" sz="2400" dirty="0" smtClean="0">
              <a:latin typeface="宋体" panose="02010600030101010101" pitchFamily="2" charset="-122"/>
              <a:ea typeface="宋体" panose="02010600030101010101" pitchFamily="2" charset="-122"/>
            </a:endParaRPr>
          </a:p>
          <a:p>
            <a:pPr eaLnBrk="1" hangingPunct="1">
              <a:lnSpc>
                <a:spcPct val="150000"/>
              </a:lnSpc>
              <a:buFont typeface="Wingdings" panose="05000000000000000000" pitchFamily="2" charset="2"/>
              <a:buNone/>
            </a:pPr>
            <a:r>
              <a:rPr lang="zh-CN" altLang="en-US" sz="2400" dirty="0" smtClean="0">
                <a:latin typeface="宋体" panose="02010600030101010101" pitchFamily="2" charset="-122"/>
                <a:ea typeface="宋体" panose="02010600030101010101" pitchFamily="2" charset="-122"/>
              </a:rPr>
              <a:t>    它要回答</a:t>
            </a:r>
            <a:r>
              <a:rPr lang="zh-CN" altLang="en-US" sz="2400" b="1" dirty="0" smtClean="0">
                <a:solidFill>
                  <a:srgbClr val="C00000"/>
                </a:solidFill>
                <a:latin typeface="宋体" panose="02010600030101010101" pitchFamily="2" charset="-122"/>
                <a:ea typeface="宋体" panose="02010600030101010101" pitchFamily="2" charset="-122"/>
              </a:rPr>
              <a:t>“是什么”</a:t>
            </a:r>
            <a:r>
              <a:rPr lang="zh-CN" altLang="en-US" sz="2400" dirty="0" smtClean="0">
                <a:latin typeface="宋体" panose="02010600030101010101" pitchFamily="2" charset="-122"/>
                <a:ea typeface="宋体" panose="02010600030101010101" pitchFamily="2" charset="-122"/>
              </a:rPr>
              <a:t>的问题，而不对事物的好坏作出评价。</a:t>
            </a:r>
            <a:endParaRPr lang="en-US" altLang="zh-CN" sz="2400" dirty="0" smtClean="0">
              <a:latin typeface="宋体" panose="02010600030101010101" pitchFamily="2" charset="-122"/>
              <a:ea typeface="宋体" panose="02010600030101010101" pitchFamily="2" charset="-122"/>
            </a:endParaRPr>
          </a:p>
          <a:p>
            <a:pPr eaLnBrk="1" hangingPunct="1">
              <a:lnSpc>
                <a:spcPct val="150000"/>
              </a:lnSpc>
              <a:buFont typeface="Wingdings" panose="05000000000000000000" pitchFamily="2" charset="2"/>
              <a:buChar char="u"/>
            </a:pPr>
            <a:r>
              <a:rPr lang="zh-CN" altLang="en-US" sz="2400" dirty="0" smtClean="0">
                <a:latin typeface="楷体" panose="02010609060101010101" pitchFamily="49" charset="-122"/>
                <a:ea typeface="楷体" panose="02010609060101010101" pitchFamily="49" charset="-122"/>
              </a:rPr>
              <a:t>政府采取什么样的政策将会降低失业率？什么样的政策将会防止发生通货膨胀？</a:t>
            </a:r>
            <a:endParaRPr lang="zh-CN" altLang="en-US" sz="2400" dirty="0" smtClean="0">
              <a:latin typeface="楷体" panose="02010609060101010101" pitchFamily="49" charset="-122"/>
              <a:ea typeface="楷体" panose="02010609060101010101" pitchFamily="49" charset="-122"/>
            </a:endParaRPr>
          </a:p>
          <a:p>
            <a:pPr eaLnBrk="1" hangingPunct="1">
              <a:lnSpc>
                <a:spcPct val="150000"/>
              </a:lnSpc>
              <a:buFont typeface="Wingdings" panose="05000000000000000000" pitchFamily="2" charset="2"/>
              <a:buChar char="u"/>
            </a:pPr>
            <a:r>
              <a:rPr lang="zh-CN" altLang="en-US" sz="2400" dirty="0" smtClean="0">
                <a:latin typeface="楷体" panose="02010609060101010101" pitchFamily="49" charset="-122"/>
                <a:ea typeface="楷体" panose="02010609060101010101" pitchFamily="49" charset="-122"/>
              </a:rPr>
              <a:t>如果政府对消费者征收</a:t>
            </a:r>
            <a:r>
              <a:rPr lang="en-US" altLang="zh-CN" sz="2400" dirty="0" smtClean="0">
                <a:latin typeface="楷体" panose="02010609060101010101" pitchFamily="49" charset="-122"/>
                <a:ea typeface="楷体" panose="02010609060101010101" pitchFamily="49" charset="-122"/>
              </a:rPr>
              <a:t>10%</a:t>
            </a:r>
            <a:r>
              <a:rPr lang="zh-CN" altLang="en-US" sz="2400" dirty="0" smtClean="0">
                <a:latin typeface="楷体" panose="02010609060101010101" pitchFamily="49" charset="-122"/>
                <a:ea typeface="楷体" panose="02010609060101010101" pitchFamily="49" charset="-122"/>
              </a:rPr>
              <a:t>的消费税，社会商品销售额就会下降</a:t>
            </a:r>
            <a:r>
              <a:rPr lang="en-US" altLang="zh-CN" sz="2400" dirty="0" smtClean="0">
                <a:latin typeface="楷体" panose="02010609060101010101" pitchFamily="49" charset="-122"/>
                <a:ea typeface="楷体" panose="02010609060101010101" pitchFamily="49" charset="-122"/>
              </a:rPr>
              <a:t>7%</a:t>
            </a:r>
            <a:r>
              <a:rPr lang="zh-CN" altLang="en-US" sz="2400" dirty="0" smtClean="0">
                <a:latin typeface="楷体" panose="02010609060101010101" pitchFamily="49" charset="-122"/>
                <a:ea typeface="楷体" panose="02010609060101010101" pitchFamily="49" charset="-122"/>
              </a:rPr>
              <a:t>。</a:t>
            </a:r>
            <a:endParaRPr lang="zh-CN" altLang="en-US" sz="2400" dirty="0" smtClean="0">
              <a:latin typeface="楷体" panose="02010609060101010101" pitchFamily="49" charset="-122"/>
              <a:ea typeface="楷体" panose="02010609060101010101" pitchFamily="49" charset="-122"/>
            </a:endParaRPr>
          </a:p>
          <a:p>
            <a:pPr eaLnBrk="1" hangingPunct="1">
              <a:lnSpc>
                <a:spcPct val="150000"/>
              </a:lnSpc>
              <a:buFont typeface="Wingdings" panose="05000000000000000000" pitchFamily="2" charset="2"/>
              <a:buNone/>
            </a:pPr>
            <a:endParaRPr lang="zh-CN" altLang="en-US" sz="2400" dirty="0" smtClean="0">
              <a:solidFill>
                <a:schemeClr val="folHlink"/>
              </a:solidFill>
              <a:latin typeface="宋体" panose="02010600030101010101" pitchFamily="2" charset="-122"/>
              <a:ea typeface="宋体" panose="02010600030101010101" pitchFamily="2" charset="-122"/>
            </a:endParaRPr>
          </a:p>
          <a:p>
            <a:pPr eaLnBrk="1" hangingPunct="1">
              <a:lnSpc>
                <a:spcPct val="150000"/>
              </a:lnSpc>
              <a:buFont typeface="Wingdings" panose="05000000000000000000" pitchFamily="2" charset="2"/>
              <a:buNone/>
            </a:pPr>
            <a:endParaRPr lang="zh-CN" altLang="en-US" dirty="0" smtClean="0">
              <a:solidFill>
                <a:schemeClr val="folHlink"/>
              </a:solidFill>
              <a:latin typeface="隶书" panose="02010509060101010101" pitchFamily="49" charset="-122"/>
              <a:ea typeface="隶书" panose="02010509060101010101" pitchFamily="49" charset="-122"/>
            </a:endParaRPr>
          </a:p>
          <a:p>
            <a:pPr eaLnBrk="1" hangingPunct="1"/>
            <a:endParaRPr lang="zh-CN" altLang="en-US" b="1" dirty="0" smtClean="0">
              <a:solidFill>
                <a:srgbClr val="0DF755"/>
              </a:solidFill>
            </a:endParaRPr>
          </a:p>
          <a:p>
            <a:pPr eaLnBrk="1" hangingPunct="1"/>
            <a:endParaRPr lang="zh-CN"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2451">
                                            <p:txEl>
                                              <p:pRg st="0" end="0"/>
                                            </p:txEl>
                                          </p:spTgt>
                                        </p:tgtEl>
                                        <p:attrNameLst>
                                          <p:attrName>style.visibility</p:attrName>
                                        </p:attrNameLst>
                                      </p:cBhvr>
                                      <p:to>
                                        <p:strVal val="visible"/>
                                      </p:to>
                                    </p:set>
                                    <p:anim calcmode="lin" valueType="num">
                                      <p:cBhvr additive="base">
                                        <p:cTn id="7" dur="500" fill="hold"/>
                                        <p:tgtEl>
                                          <p:spTgt spid="2324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24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32451">
                                            <p:txEl>
                                              <p:pRg st="1" end="1"/>
                                            </p:txEl>
                                          </p:spTgt>
                                        </p:tgtEl>
                                        <p:attrNameLst>
                                          <p:attrName>style.visibility</p:attrName>
                                        </p:attrNameLst>
                                      </p:cBhvr>
                                      <p:to>
                                        <p:strVal val="visible"/>
                                      </p:to>
                                    </p:set>
                                    <p:anim calcmode="lin" valueType="num">
                                      <p:cBhvr additive="base">
                                        <p:cTn id="13" dur="500" fill="hold"/>
                                        <p:tgtEl>
                                          <p:spTgt spid="2324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24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32451">
                                            <p:txEl>
                                              <p:pRg st="2" end="2"/>
                                            </p:txEl>
                                          </p:spTgt>
                                        </p:tgtEl>
                                        <p:attrNameLst>
                                          <p:attrName>style.visibility</p:attrName>
                                        </p:attrNameLst>
                                      </p:cBhvr>
                                      <p:to>
                                        <p:strVal val="visible"/>
                                      </p:to>
                                    </p:set>
                                    <p:anim calcmode="lin" valueType="num">
                                      <p:cBhvr additive="base">
                                        <p:cTn id="19" dur="500" fill="hold"/>
                                        <p:tgtEl>
                                          <p:spTgt spid="2324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324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32451">
                                            <p:txEl>
                                              <p:pRg st="3" end="3"/>
                                            </p:txEl>
                                          </p:spTgt>
                                        </p:tgtEl>
                                        <p:attrNameLst>
                                          <p:attrName>style.visibility</p:attrName>
                                        </p:attrNameLst>
                                      </p:cBhvr>
                                      <p:to>
                                        <p:strVal val="visible"/>
                                      </p:to>
                                    </p:set>
                                    <p:anim calcmode="lin" valueType="num">
                                      <p:cBhvr additive="base">
                                        <p:cTn id="25" dur="500" fill="hold"/>
                                        <p:tgtEl>
                                          <p:spTgt spid="23245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3245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8" name="Rectangle 2"/>
          <p:cNvSpPr>
            <a:spLocks noGrp="1" noChangeArrowheads="1"/>
          </p:cNvSpPr>
          <p:nvPr>
            <p:ph type="title"/>
          </p:nvPr>
        </p:nvSpPr>
        <p:spPr>
          <a:xfrm>
            <a:off x="179388" y="0"/>
            <a:ext cx="8229600" cy="908050"/>
          </a:xfrm>
        </p:spPr>
        <p:txBody>
          <a:bodyPr/>
          <a:lstStyle/>
          <a:p>
            <a:pPr eaLnBrk="1" hangingPunct="1"/>
            <a:r>
              <a:rPr lang="zh-CN" altLang="en-US" b="1" dirty="0">
                <a:latin typeface="隶书" panose="02010509060101010101" pitchFamily="49" charset="-122"/>
                <a:ea typeface="隶书" panose="02010509060101010101" pitchFamily="49" charset="-122"/>
              </a:rPr>
              <a:t>（二）规范分析方法</a:t>
            </a:r>
            <a:endParaRPr lang="zh-CN" altLang="en-US" b="1" dirty="0">
              <a:latin typeface="隶书" panose="02010509060101010101" pitchFamily="49" charset="-122"/>
              <a:ea typeface="隶书" panose="02010509060101010101" pitchFamily="49" charset="-122"/>
            </a:endParaRPr>
          </a:p>
        </p:txBody>
      </p:sp>
      <p:sp>
        <p:nvSpPr>
          <p:cNvPr id="233475" name="Rectangle 3"/>
          <p:cNvSpPr>
            <a:spLocks noGrp="1" noChangeArrowheads="1"/>
          </p:cNvSpPr>
          <p:nvPr>
            <p:ph idx="1"/>
          </p:nvPr>
        </p:nvSpPr>
        <p:spPr>
          <a:xfrm>
            <a:off x="467544" y="981075"/>
            <a:ext cx="8424936" cy="5876925"/>
          </a:xfrm>
        </p:spPr>
        <p:txBody>
          <a:bodyPr/>
          <a:lstStyle/>
          <a:p>
            <a:pPr eaLnBrk="1" hangingPunct="1">
              <a:lnSpc>
                <a:spcPct val="150000"/>
              </a:lnSpc>
              <a:buFont typeface="Wingdings" panose="05000000000000000000" pitchFamily="2" charset="2"/>
              <a:buNone/>
            </a:pPr>
            <a:r>
              <a:rPr lang="zh-CN" altLang="en-US" dirty="0" smtClean="0">
                <a:latin typeface="隶书" panose="02010509060101010101" pitchFamily="49" charset="-122"/>
                <a:ea typeface="隶书" panose="02010509060101010101" pitchFamily="49" charset="-122"/>
              </a:rPr>
              <a:t>  </a:t>
            </a:r>
            <a:r>
              <a:rPr lang="zh-CN" altLang="en-US" sz="2400" dirty="0" smtClean="0">
                <a:solidFill>
                  <a:srgbClr val="0000FF"/>
                </a:solidFill>
                <a:latin typeface="宋体" panose="02010600030101010101" pitchFamily="2" charset="-122"/>
                <a:ea typeface="宋体" panose="02010600030101010101" pitchFamily="2" charset="-122"/>
              </a:rPr>
              <a:t>规范分析方法</a:t>
            </a:r>
            <a:r>
              <a:rPr lang="zh-CN" altLang="en-US" sz="2400" dirty="0" smtClean="0">
                <a:latin typeface="宋体" panose="02010600030101010101" pitchFamily="2" charset="-122"/>
                <a:ea typeface="宋体" panose="02010600030101010101" pitchFamily="2" charset="-122"/>
              </a:rPr>
              <a:t>：是以一定的价值判断作为出发点，提出某些分析、处理经济问题的</a:t>
            </a:r>
            <a:r>
              <a:rPr lang="zh-CN" altLang="en-US" sz="2400" b="1" dirty="0">
                <a:solidFill>
                  <a:srgbClr val="C00000"/>
                </a:solidFill>
                <a:latin typeface="宋体" panose="02010600030101010101" pitchFamily="2" charset="-122"/>
                <a:ea typeface="宋体" panose="02010600030101010101" pitchFamily="2" charset="-122"/>
              </a:rPr>
              <a:t>标准</a:t>
            </a:r>
            <a:r>
              <a:rPr lang="zh-CN" altLang="en-US" sz="2400" dirty="0" smtClean="0">
                <a:latin typeface="宋体" panose="02010600030101010101" pitchFamily="2" charset="-122"/>
                <a:ea typeface="宋体" panose="02010600030101010101" pitchFamily="2" charset="-122"/>
              </a:rPr>
              <a:t>，树立经济理论的前提，以此作为经济政策的依据。它说明的是</a:t>
            </a:r>
            <a:r>
              <a:rPr lang="zh-CN" altLang="en-US" sz="2400" b="1" dirty="0" smtClean="0">
                <a:solidFill>
                  <a:srgbClr val="C00000"/>
                </a:solidFill>
                <a:latin typeface="宋体" panose="02010600030101010101" pitchFamily="2" charset="-122"/>
                <a:ea typeface="宋体" panose="02010600030101010101" pitchFamily="2" charset="-122"/>
              </a:rPr>
              <a:t>“应该是什么”</a:t>
            </a:r>
            <a:r>
              <a:rPr lang="zh-CN" altLang="en-US" sz="2400" dirty="0" smtClean="0">
                <a:latin typeface="宋体" panose="02010600030101010101" pitchFamily="2" charset="-122"/>
                <a:ea typeface="宋体" panose="02010600030101010101" pitchFamily="2" charset="-122"/>
              </a:rPr>
              <a:t>的问题，即</a:t>
            </a:r>
            <a:r>
              <a:rPr lang="zh-CN" altLang="en-US" sz="2400" b="1" dirty="0" smtClean="0">
                <a:solidFill>
                  <a:srgbClr val="C00000"/>
                </a:solidFill>
                <a:latin typeface="宋体" panose="02010600030101010101" pitchFamily="2" charset="-122"/>
                <a:ea typeface="宋体" panose="02010600030101010101" pitchFamily="2" charset="-122"/>
              </a:rPr>
              <a:t>价值判断</a:t>
            </a:r>
            <a:r>
              <a:rPr lang="zh-CN" altLang="en-US" sz="2400" dirty="0" smtClean="0">
                <a:latin typeface="宋体" panose="02010600030101010101" pitchFamily="2" charset="-122"/>
                <a:ea typeface="宋体" panose="02010600030101010101" pitchFamily="2" charset="-122"/>
              </a:rPr>
              <a:t>问题。</a:t>
            </a:r>
            <a:endParaRPr lang="zh-CN" altLang="en-US" sz="2400" dirty="0" smtClean="0">
              <a:latin typeface="宋体" panose="02010600030101010101" pitchFamily="2" charset="-122"/>
              <a:ea typeface="宋体" panose="02010600030101010101" pitchFamily="2" charset="-122"/>
            </a:endParaRPr>
          </a:p>
          <a:p>
            <a:pPr eaLnBrk="1" hangingPunct="1">
              <a:lnSpc>
                <a:spcPct val="150000"/>
              </a:lnSpc>
              <a:buFont typeface="Wingdings" panose="05000000000000000000" pitchFamily="2" charset="2"/>
              <a:buChar char="u"/>
            </a:pPr>
            <a:r>
              <a:rPr lang="zh-CN" altLang="en-US" sz="2400" dirty="0" smtClean="0">
                <a:latin typeface="楷体" panose="02010609060101010101" pitchFamily="49" charset="-122"/>
                <a:ea typeface="楷体" panose="02010609060101010101" pitchFamily="49" charset="-122"/>
              </a:rPr>
              <a:t>政府应该更关注通货膨胀还是应该更注重降低失业率？</a:t>
            </a:r>
            <a:endParaRPr lang="zh-CN" altLang="en-US" sz="2400" dirty="0" smtClean="0">
              <a:latin typeface="楷体" panose="02010609060101010101" pitchFamily="49" charset="-122"/>
              <a:ea typeface="楷体" panose="02010609060101010101" pitchFamily="49" charset="-122"/>
            </a:endParaRPr>
          </a:p>
          <a:p>
            <a:pPr eaLnBrk="1" hangingPunct="1">
              <a:lnSpc>
                <a:spcPct val="150000"/>
              </a:lnSpc>
              <a:buFont typeface="Wingdings" panose="05000000000000000000" pitchFamily="2" charset="2"/>
              <a:buChar char="u"/>
            </a:pPr>
            <a:r>
              <a:rPr lang="zh-CN" altLang="en-US" sz="2400" dirty="0" smtClean="0">
                <a:latin typeface="楷体" panose="02010609060101010101" pitchFamily="49" charset="-122"/>
                <a:ea typeface="楷体" panose="02010609060101010101" pitchFamily="49" charset="-122"/>
              </a:rPr>
              <a:t>一名动物权利保护这说：人人都不应该购买皮大衣。</a:t>
            </a:r>
            <a:endParaRPr lang="zh-CN" altLang="en-US" sz="2400" dirty="0" smtClean="0">
              <a:latin typeface="楷体" panose="02010609060101010101" pitchFamily="49" charset="-122"/>
              <a:ea typeface="楷体" panose="02010609060101010101" pitchFamily="49" charset="-122"/>
            </a:endParaRPr>
          </a:p>
          <a:p>
            <a:pPr eaLnBrk="1" hangingPunct="1">
              <a:lnSpc>
                <a:spcPct val="150000"/>
              </a:lnSpc>
              <a:buFont typeface="Wingdings" panose="05000000000000000000" pitchFamily="2" charset="2"/>
              <a:buChar char="u"/>
            </a:pPr>
            <a:r>
              <a:rPr lang="zh-CN" altLang="en-US" sz="2400" dirty="0" smtClean="0">
                <a:latin typeface="楷体" panose="02010609060101010101" pitchFamily="49" charset="-122"/>
                <a:ea typeface="楷体" panose="02010609060101010101" pitchFamily="49" charset="-122"/>
              </a:rPr>
              <a:t>有学者提出：“我们应该看到，每个想要工作的下岗企业职工都需要有一份工作。”</a:t>
            </a:r>
            <a:endParaRPr lang="zh-CN" altLang="en-US" sz="2400" dirty="0" smtClean="0">
              <a:latin typeface="楷体" panose="02010609060101010101" pitchFamily="49" charset="-122"/>
              <a:ea typeface="楷体" panose="02010609060101010101" pitchFamily="49" charset="-122"/>
            </a:endParaRPr>
          </a:p>
          <a:p>
            <a:pPr eaLnBrk="1" hangingPunct="1">
              <a:lnSpc>
                <a:spcPct val="150000"/>
              </a:lnSpc>
              <a:buFont typeface="Wingdings" panose="05000000000000000000" pitchFamily="2" charset="2"/>
              <a:buNone/>
            </a:pPr>
            <a:r>
              <a:rPr lang="zh-CN" altLang="en-US" sz="2400" dirty="0" smtClean="0">
                <a:latin typeface="楷体" panose="02010609060101010101" pitchFamily="49" charset="-122"/>
                <a:ea typeface="楷体" panose="02010609060101010101" pitchFamily="49" charset="-122"/>
              </a:rPr>
              <a:t>  另一学者则反对：“提高企业活力将比解决下岗职工的工作问题更重要。”</a:t>
            </a:r>
            <a:endParaRPr lang="zh-CN" altLang="en-US" sz="2400" dirty="0" smtClean="0">
              <a:latin typeface="楷体" panose="02010609060101010101" pitchFamily="49" charset="-122"/>
              <a:ea typeface="楷体" panose="02010609060101010101" pitchFamily="49" charset="-122"/>
            </a:endParaRPr>
          </a:p>
          <a:p>
            <a:pPr eaLnBrk="1" hangingPunct="1">
              <a:lnSpc>
                <a:spcPct val="150000"/>
              </a:lnSpc>
              <a:buFont typeface="Wingdings" panose="05000000000000000000" pitchFamily="2" charset="2"/>
              <a:buNone/>
            </a:pPr>
            <a:endParaRPr lang="zh-CN" altLang="en-US" sz="2400" dirty="0" smtClean="0">
              <a:solidFill>
                <a:schemeClr val="folHlink"/>
              </a:solidFill>
              <a:latin typeface="宋体" panose="02010600030101010101" pitchFamily="2" charset="-122"/>
              <a:ea typeface="宋体" panose="02010600030101010101" pitchFamily="2" charset="-122"/>
            </a:endParaRPr>
          </a:p>
          <a:p>
            <a:pPr eaLnBrk="1" hangingPunct="1">
              <a:lnSpc>
                <a:spcPct val="80000"/>
              </a:lnSpc>
            </a:pPr>
            <a:endParaRPr lang="zh-CN"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3475">
                                            <p:txEl>
                                              <p:pRg st="0" end="0"/>
                                            </p:txEl>
                                          </p:spTgt>
                                        </p:tgtEl>
                                        <p:attrNameLst>
                                          <p:attrName>style.visibility</p:attrName>
                                        </p:attrNameLst>
                                      </p:cBhvr>
                                      <p:to>
                                        <p:strVal val="visible"/>
                                      </p:to>
                                    </p:set>
                                    <p:anim calcmode="lin" valueType="num">
                                      <p:cBhvr additive="base">
                                        <p:cTn id="7" dur="500" fill="hold"/>
                                        <p:tgtEl>
                                          <p:spTgt spid="2334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34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33475">
                                            <p:txEl>
                                              <p:pRg st="1" end="1"/>
                                            </p:txEl>
                                          </p:spTgt>
                                        </p:tgtEl>
                                        <p:attrNameLst>
                                          <p:attrName>style.visibility</p:attrName>
                                        </p:attrNameLst>
                                      </p:cBhvr>
                                      <p:to>
                                        <p:strVal val="visible"/>
                                      </p:to>
                                    </p:set>
                                    <p:anim calcmode="lin" valueType="num">
                                      <p:cBhvr additive="base">
                                        <p:cTn id="13" dur="500" fill="hold"/>
                                        <p:tgtEl>
                                          <p:spTgt spid="2334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34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33475">
                                            <p:txEl>
                                              <p:pRg st="2" end="2"/>
                                            </p:txEl>
                                          </p:spTgt>
                                        </p:tgtEl>
                                        <p:attrNameLst>
                                          <p:attrName>style.visibility</p:attrName>
                                        </p:attrNameLst>
                                      </p:cBhvr>
                                      <p:to>
                                        <p:strVal val="visible"/>
                                      </p:to>
                                    </p:set>
                                    <p:anim calcmode="lin" valueType="num">
                                      <p:cBhvr additive="base">
                                        <p:cTn id="19" dur="500" fill="hold"/>
                                        <p:tgtEl>
                                          <p:spTgt spid="2334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334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33475">
                                            <p:txEl>
                                              <p:pRg st="3" end="3"/>
                                            </p:txEl>
                                          </p:spTgt>
                                        </p:tgtEl>
                                        <p:attrNameLst>
                                          <p:attrName>style.visibility</p:attrName>
                                        </p:attrNameLst>
                                      </p:cBhvr>
                                      <p:to>
                                        <p:strVal val="visible"/>
                                      </p:to>
                                    </p:set>
                                    <p:anim calcmode="lin" valueType="num">
                                      <p:cBhvr additive="base">
                                        <p:cTn id="25" dur="500" fill="hold"/>
                                        <p:tgtEl>
                                          <p:spTgt spid="23347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334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33475">
                                            <p:txEl>
                                              <p:pRg st="4" end="4"/>
                                            </p:txEl>
                                          </p:spTgt>
                                        </p:tgtEl>
                                        <p:attrNameLst>
                                          <p:attrName>style.visibility</p:attrName>
                                        </p:attrNameLst>
                                      </p:cBhvr>
                                      <p:to>
                                        <p:strVal val="visible"/>
                                      </p:to>
                                    </p:set>
                                    <p:anim calcmode="lin" valueType="num">
                                      <p:cBhvr additive="base">
                                        <p:cTn id="31" dur="500" fill="hold"/>
                                        <p:tgtEl>
                                          <p:spTgt spid="23347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3347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Rectangle 2"/>
          <p:cNvSpPr>
            <a:spLocks noGrp="1" noChangeArrowheads="1"/>
          </p:cNvSpPr>
          <p:nvPr>
            <p:ph idx="1"/>
          </p:nvPr>
        </p:nvSpPr>
        <p:spPr>
          <a:xfrm>
            <a:off x="611560" y="836613"/>
            <a:ext cx="8064896" cy="5328691"/>
          </a:xfrm>
        </p:spPr>
        <p:txBody>
          <a:bodyPr/>
          <a:lstStyle/>
          <a:p>
            <a:pPr eaLnBrk="1" hangingPunct="1">
              <a:lnSpc>
                <a:spcPct val="120000"/>
              </a:lnSpc>
              <a:buFont typeface="Wingdings" panose="05000000000000000000" pitchFamily="2" charset="2"/>
              <a:buChar char="u"/>
            </a:pPr>
            <a:r>
              <a:rPr lang="zh-CN" altLang="en-US" sz="2400" dirty="0" smtClean="0">
                <a:latin typeface="楷体" panose="02010609060101010101" pitchFamily="49" charset="-122"/>
                <a:ea typeface="楷体" panose="02010609060101010101" pitchFamily="49" charset="-122"/>
              </a:rPr>
              <a:t>轿车</a:t>
            </a:r>
            <a:r>
              <a:rPr lang="zh-CN" altLang="en-US" sz="2400" dirty="0">
                <a:latin typeface="楷体" panose="02010609060101010101" pitchFamily="49" charset="-122"/>
                <a:ea typeface="楷体" panose="02010609060101010101" pitchFamily="49" charset="-122"/>
              </a:rPr>
              <a:t>能否进入家庭？涉及到汽车价格、消费者收入等因素之间的关系这种关系是客观的。通过分析可以得出在收入达到什么水平以及价格为多少时，汽车可以进入家庭。</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这是实证分析。</a:t>
            </a:r>
            <a:endParaRPr lang="zh-CN" altLang="en-US" sz="2400" dirty="0">
              <a:latin typeface="楷体" panose="02010609060101010101" pitchFamily="49" charset="-122"/>
              <a:ea typeface="楷体" panose="02010609060101010101" pitchFamily="49" charset="-122"/>
            </a:endParaRPr>
          </a:p>
          <a:p>
            <a:pPr eaLnBrk="1" hangingPunct="1">
              <a:lnSpc>
                <a:spcPct val="120000"/>
              </a:lnSpc>
              <a:buFont typeface="Wingdings" panose="05000000000000000000" pitchFamily="2" charset="2"/>
              <a:buChar char="u"/>
            </a:pPr>
            <a:r>
              <a:rPr lang="zh-CN" altLang="en-US" sz="2400" dirty="0" smtClean="0">
                <a:latin typeface="楷体" panose="02010609060101010101" pitchFamily="49" charset="-122"/>
                <a:ea typeface="楷体" panose="02010609060101010101" pitchFamily="49" charset="-122"/>
              </a:rPr>
              <a:t>轿车</a:t>
            </a:r>
            <a:r>
              <a:rPr lang="zh-CN" altLang="en-US" sz="2400" dirty="0">
                <a:latin typeface="楷体" panose="02010609060101010101" pitchFamily="49" charset="-122"/>
                <a:ea typeface="楷体" panose="02010609060101010101" pitchFamily="49" charset="-122"/>
              </a:rPr>
              <a:t>是否应该进入家庭？涉及到人们的价值判断，即轿车进入家庭是一件好事还是坏事。不同的人看法不同，得出的结论也完全不同。经济学家以某种价值判断为基础分析这一问题</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这是规范分析。</a:t>
            </a:r>
            <a:endParaRPr lang="zh-CN" altLang="en-US" sz="2400" dirty="0">
              <a:latin typeface="楷体" panose="02010609060101010101" pitchFamily="49" charset="-122"/>
              <a:ea typeface="楷体" panose="02010609060101010101" pitchFamily="49" charset="-122"/>
            </a:endParaRPr>
          </a:p>
          <a:p>
            <a:pPr eaLnBrk="1" hangingPunct="1">
              <a:lnSpc>
                <a:spcPct val="120000"/>
              </a:lnSpc>
              <a:buFont typeface="Wingdings" panose="05000000000000000000" pitchFamily="2" charset="2"/>
              <a:buChar char="u"/>
            </a:pPr>
            <a:r>
              <a:rPr lang="zh-CN" altLang="en-US" sz="2400" dirty="0" smtClean="0">
                <a:latin typeface="楷体" panose="02010609060101010101" pitchFamily="49" charset="-122"/>
                <a:ea typeface="楷体" panose="02010609060101010101" pitchFamily="49" charset="-122"/>
              </a:rPr>
              <a:t>一部分</a:t>
            </a:r>
            <a:r>
              <a:rPr lang="zh-CN" altLang="en-US" sz="2400" dirty="0">
                <a:latin typeface="楷体" panose="02010609060101010101" pitchFamily="49" charset="-122"/>
                <a:ea typeface="楷体" panose="02010609060101010101" pitchFamily="49" charset="-122"/>
              </a:rPr>
              <a:t>人先富起来是否意味着人与人的不平等，这是一个规范经济学问题；而一部分人先富起来能否促进国民经济的发展，则是一个实证经济学问题</a:t>
            </a:r>
            <a:endParaRPr lang="zh-CN" altLang="en-US" sz="2400" dirty="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2"/>
          <p:cNvSpPr>
            <a:spLocks noGrp="1" noChangeArrowheads="1"/>
          </p:cNvSpPr>
          <p:nvPr>
            <p:ph type="title"/>
          </p:nvPr>
        </p:nvSpPr>
        <p:spPr>
          <a:xfrm>
            <a:off x="2699791" y="157262"/>
            <a:ext cx="5488533" cy="679450"/>
          </a:xfrm>
          <a:solidFill>
            <a:srgbClr val="FFFF00"/>
          </a:solidFill>
        </p:spPr>
        <p:txBody>
          <a:bodyPr/>
          <a:lstStyle/>
          <a:p>
            <a:pPr eaLnBrk="1" hangingPunct="1"/>
            <a:r>
              <a:rPr lang="zh-CN" altLang="en-US" b="1" dirty="0" smtClean="0">
                <a:solidFill>
                  <a:srgbClr val="FF0066"/>
                </a:solidFill>
              </a:rPr>
              <a:t>经济学的主要内容</a:t>
            </a:r>
            <a:endParaRPr lang="zh-CN" altLang="en-US" b="1" dirty="0" smtClean="0">
              <a:solidFill>
                <a:srgbClr val="FF0066"/>
              </a:solidFill>
            </a:endParaRPr>
          </a:p>
        </p:txBody>
      </p:sp>
      <p:sp>
        <p:nvSpPr>
          <p:cNvPr id="48133" name="Rectangle 3"/>
          <p:cNvSpPr>
            <a:spLocks noGrp="1" noChangeArrowheads="1"/>
          </p:cNvSpPr>
          <p:nvPr>
            <p:ph type="body" idx="1"/>
          </p:nvPr>
        </p:nvSpPr>
        <p:spPr>
          <a:xfrm>
            <a:off x="0" y="908050"/>
            <a:ext cx="8763000" cy="5340350"/>
          </a:xfrm>
        </p:spPr>
        <p:txBody>
          <a:bodyPr/>
          <a:lstStyle/>
          <a:p>
            <a:pPr eaLnBrk="1" hangingPunct="1">
              <a:lnSpc>
                <a:spcPct val="130000"/>
              </a:lnSpc>
              <a:buFont typeface="Wingdings" panose="05000000000000000000" pitchFamily="2" charset="2"/>
              <a:buNone/>
            </a:pPr>
            <a:r>
              <a:rPr lang="zh-CN" altLang="en-US" b="1" dirty="0" smtClean="0">
                <a:latin typeface="+mn-ea"/>
                <a:ea typeface="+mn-ea"/>
              </a:rPr>
              <a:t>    微观经济学    </a:t>
            </a:r>
            <a:endParaRPr lang="zh-CN" altLang="en-US" b="1" dirty="0" smtClean="0">
              <a:latin typeface="+mn-ea"/>
              <a:ea typeface="+mn-ea"/>
            </a:endParaRPr>
          </a:p>
          <a:p>
            <a:pPr eaLnBrk="1" hangingPunct="1">
              <a:lnSpc>
                <a:spcPct val="130000"/>
              </a:lnSpc>
              <a:buFont typeface="Wingdings" panose="05000000000000000000" pitchFamily="2" charset="2"/>
              <a:buNone/>
            </a:pPr>
            <a:r>
              <a:rPr lang="zh-CN" altLang="en-US" b="1" dirty="0" smtClean="0">
                <a:latin typeface="+mn-ea"/>
                <a:ea typeface="+mn-ea"/>
              </a:rPr>
              <a:t>    </a:t>
            </a:r>
            <a:r>
              <a:rPr lang="zh-CN" altLang="en-US" sz="2800" b="1" dirty="0" smtClean="0">
                <a:latin typeface="+mn-ea"/>
                <a:ea typeface="+mn-ea"/>
              </a:rPr>
              <a:t>微观经济学</a:t>
            </a:r>
            <a:r>
              <a:rPr lang="zh-CN" altLang="en-US" sz="2800" dirty="0" smtClean="0">
                <a:latin typeface="+mn-ea"/>
                <a:ea typeface="+mn-ea"/>
              </a:rPr>
              <a:t>研究对象是</a:t>
            </a:r>
            <a:r>
              <a:rPr lang="zh-CN" altLang="en-US" sz="2800" b="1" dirty="0" smtClean="0">
                <a:solidFill>
                  <a:srgbClr val="0000FF"/>
                </a:solidFill>
                <a:latin typeface="+mn-ea"/>
                <a:ea typeface="+mn-ea"/>
              </a:rPr>
              <a:t>单个经济单位的经济行为</a:t>
            </a:r>
            <a:r>
              <a:rPr lang="zh-CN" altLang="en-US" sz="2800" dirty="0" smtClean="0">
                <a:latin typeface="+mn-ea"/>
                <a:ea typeface="+mn-ea"/>
              </a:rPr>
              <a:t>，通过研究单个经济单位的经济行为和相应的经济变量单项数值的决定来说明价格机制如何解决社会资源的配置问题。</a:t>
            </a:r>
            <a:endParaRPr lang="zh-CN" altLang="en-US" sz="2800" dirty="0" smtClean="0">
              <a:latin typeface="+mn-ea"/>
              <a:ea typeface="+mn-ea"/>
            </a:endParaRPr>
          </a:p>
          <a:p>
            <a:pPr eaLnBrk="1" hangingPunct="1">
              <a:lnSpc>
                <a:spcPct val="130000"/>
              </a:lnSpc>
              <a:buFont typeface="Wingdings" panose="05000000000000000000" pitchFamily="2" charset="2"/>
              <a:buNone/>
            </a:pPr>
            <a:r>
              <a:rPr lang="zh-CN" altLang="en-US" sz="2800" dirty="0" smtClean="0">
                <a:latin typeface="+mn-ea"/>
                <a:ea typeface="+mn-ea"/>
              </a:rPr>
              <a:t>      微观经济学研究的内容包括：均衡价格理论</a:t>
            </a:r>
            <a:r>
              <a:rPr lang="zh-CN" altLang="en-US" sz="2800" b="1" dirty="0" smtClean="0">
                <a:latin typeface="+mn-ea"/>
                <a:ea typeface="+mn-ea"/>
              </a:rPr>
              <a:t>、</a:t>
            </a:r>
            <a:r>
              <a:rPr lang="zh-CN" altLang="en-US" sz="2800" dirty="0" smtClean="0">
                <a:latin typeface="+mn-ea"/>
                <a:ea typeface="+mn-ea"/>
              </a:rPr>
              <a:t>消费者行为理论、生产者行为理论、市场结构理论、生产要素价格理论和市场失灵与微观经济政策理论。微观经济学的中心理论是</a:t>
            </a:r>
            <a:r>
              <a:rPr lang="zh-CN" altLang="en-US" sz="2800" b="1" dirty="0" smtClean="0">
                <a:solidFill>
                  <a:srgbClr val="0000FF"/>
                </a:solidFill>
                <a:latin typeface="+mn-ea"/>
                <a:ea typeface="+mn-ea"/>
              </a:rPr>
              <a:t>价格理论</a:t>
            </a:r>
            <a:r>
              <a:rPr lang="zh-CN" altLang="en-US" sz="2800" dirty="0" smtClean="0">
                <a:latin typeface="+mn-ea"/>
                <a:ea typeface="+mn-ea"/>
              </a:rPr>
              <a:t>，研究方法是个量分析。</a:t>
            </a:r>
            <a:endParaRPr lang="zh-CN" altLang="en-US" sz="2800" dirty="0" smtClean="0">
              <a:latin typeface="+mn-ea"/>
              <a:ea typeface="+mn-ea"/>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主题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主题5</Template>
  <TotalTime>0</TotalTime>
  <Words>2502</Words>
  <Application>WPS 演示</Application>
  <PresentationFormat>全屏显示(4:3)</PresentationFormat>
  <Paragraphs>153</Paragraphs>
  <Slides>20</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20</vt:i4>
      </vt:variant>
    </vt:vector>
  </HeadingPairs>
  <TitlesOfParts>
    <vt:vector size="36" baseType="lpstr">
      <vt:lpstr>Arial</vt:lpstr>
      <vt:lpstr>宋体</vt:lpstr>
      <vt:lpstr>Wingdings</vt:lpstr>
      <vt:lpstr>微软雅黑</vt:lpstr>
      <vt:lpstr>方正小标宋简体</vt:lpstr>
      <vt:lpstr>楷体</vt:lpstr>
      <vt:lpstr>华文楷体</vt:lpstr>
      <vt:lpstr>隶书</vt:lpstr>
      <vt:lpstr>Calibri</vt:lpstr>
      <vt:lpstr>Arial Unicode MS</vt:lpstr>
      <vt:lpstr>黑体</vt:lpstr>
      <vt:lpstr>Times New Roman</vt:lpstr>
      <vt:lpstr>华文新魏</vt:lpstr>
      <vt:lpstr>楷体_GB2312</vt:lpstr>
      <vt:lpstr>新宋体</vt:lpstr>
      <vt:lpstr>主题5</vt:lpstr>
      <vt:lpstr>项目一   走进经济学  任务4  生活无处不经济：培养经济思维</vt:lpstr>
      <vt:lpstr>PowerPoint 演示文稿</vt:lpstr>
      <vt:lpstr>PowerPoint 演示文稿</vt:lpstr>
      <vt:lpstr>案例导入</vt:lpstr>
      <vt:lpstr> 实证分析方法和规范分析方法 </vt:lpstr>
      <vt:lpstr>（一）实证分析方法</vt:lpstr>
      <vt:lpstr>（二）规范分析方法</vt:lpstr>
      <vt:lpstr>PowerPoint 演示文稿</vt:lpstr>
      <vt:lpstr>经济学的主要内容</vt:lpstr>
      <vt:lpstr>PowerPoint 演示文稿</vt:lpstr>
      <vt:lpstr>经济学的主要内容</vt:lpstr>
      <vt:lpstr>学习经济学的意义</vt:lpstr>
      <vt:lpstr>人物小传：萨缪尔森</vt:lpstr>
      <vt:lpstr>PowerPoint 演示文稿</vt:lpstr>
      <vt:lpstr>PowerPoint 演示文稿</vt:lpstr>
      <vt:lpstr>PowerPoint 演示文稿</vt:lpstr>
      <vt:lpstr>凯恩斯（1883-1946）</vt:lpstr>
      <vt:lpstr>为什么要学习经济学？</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项目一   走进经济学 任务2  像经济学家一样思考</dc:title>
  <dc:creator/>
  <cp:lastModifiedBy>乐天</cp:lastModifiedBy>
  <cp:revision>16</cp:revision>
  <dcterms:created xsi:type="dcterms:W3CDTF">2025-02-23T06:42:26Z</dcterms:created>
  <dcterms:modified xsi:type="dcterms:W3CDTF">2025-02-23T06:43:07Z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F14DF1B715814328B84A2776D50F7DEF_12</vt:lpwstr>
  </property>
  <property fmtid="{D5CDD505-2E9C-101B-9397-08002B2CF9AE}" pid="3" name="KSOProductBuildVer">
    <vt:lpwstr>2052-12.1.0.19770</vt:lpwstr>
  </property>
</Properties>
</file>