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sldIdLst>
    <p:sldId id="274" r:id="rId4"/>
    <p:sldId id="257" r:id="rId5"/>
    <p:sldId id="268" r:id="rId6"/>
    <p:sldId id="258" r:id="rId7"/>
    <p:sldId id="261" r:id="rId8"/>
    <p:sldId id="269" r:id="rId9"/>
    <p:sldId id="270" r:id="rId10"/>
    <p:sldId id="271" r:id="rId11"/>
    <p:sldId id="262" r:id="rId12"/>
    <p:sldId id="263" r:id="rId13"/>
    <p:sldId id="264" r:id="rId14"/>
    <p:sldId id="265" r:id="rId15"/>
    <p:sldId id="266" r:id="rId16"/>
    <p:sldId id="267" r:id="rId17"/>
    <p:sldId id="276" r:id="rId18"/>
    <p:sldId id="277" r:id="rId19"/>
    <p:sldId id="278" r:id="rId20"/>
    <p:sldId id="279" r:id="rId21"/>
    <p:sldId id="273" r:id="rId22"/>
    <p:sldId id="275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933" y="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115888"/>
            <a:ext cx="8305800" cy="61325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03575" y="6597650"/>
            <a:ext cx="2667000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经济学基础</a:t>
            </a:r>
            <a:r>
              <a:rPr lang="en-US" altLang="zh-CN"/>
              <a:t>》</a:t>
            </a:r>
            <a:r>
              <a:rPr lang="zh-CN" altLang="en-US"/>
              <a:t>编写组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019925" y="6559550"/>
            <a:ext cx="1860550" cy="298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Xxxxxxxxx</a:t>
            </a:r>
            <a:r>
              <a:rPr lang="zh-CN" altLang="en-US"/>
              <a:t>学院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115888"/>
            <a:ext cx="8305800" cy="61325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03575" y="6597650"/>
            <a:ext cx="2667000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经济学基础</a:t>
            </a:r>
            <a:r>
              <a:rPr lang="en-US" altLang="zh-CN"/>
              <a:t>》</a:t>
            </a:r>
            <a:r>
              <a:rPr lang="zh-CN" altLang="en-US"/>
              <a:t>编写组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019925" y="6559550"/>
            <a:ext cx="1860550" cy="298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Xxxxxxxxx</a:t>
            </a:r>
            <a:r>
              <a:rPr lang="zh-CN" altLang="en-US"/>
              <a:t>学院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jpe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4" Type="http://schemas.openxmlformats.org/officeDocument/2006/relationships/image" Target="../media/image2.jpe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800200" cy="576064"/>
          </a:xfrm>
          <a:prstGeom prst="roundRect">
            <a:avLst/>
          </a:prstGeom>
          <a:blipFill>
            <a:blip r:embed="rId1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经济学与生活</a:t>
            </a:r>
            <a:endParaRPr lang="zh-CN" alt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466428" cy="576064"/>
          </a:xfrm>
          <a:prstGeom prst="roundRect">
            <a:avLst/>
          </a:prstGeom>
          <a:blipFill>
            <a:blip r:embed="rId1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经济学基础</a:t>
            </a:r>
            <a:endParaRPr lang="zh-CN" alt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2.jpeg"/><Relationship Id="rId1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audio" Target="../media/audio1.wav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hyperlink" Target="1.2&#36873;&#25321;(.&#26446;&#24422;&#23439;).mp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9.xml"/><Relationship Id="rId4" Type="http://schemas.openxmlformats.org/officeDocument/2006/relationships/image" Target="../media/image2.jpe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3903191"/>
            <a:ext cx="7772400" cy="1470025"/>
          </a:xfrm>
        </p:spPr>
        <p:txBody>
          <a:bodyPr/>
          <a:lstStyle/>
          <a:p>
            <a:r>
              <a:rPr lang="zh-CN" altLang="en-US" sz="3600" dirty="0" smtClean="0">
                <a:latin typeface="方正小标宋简体" pitchFamily="65" charset="-122"/>
                <a:ea typeface="方正小标宋简体" pitchFamily="65" charset="-122"/>
              </a:rPr>
              <a:t>项目一   走进经济学</a:t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任务</a:t>
            </a:r>
            <a:r>
              <a:rPr lang="en-US" altLang="zh-CN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2  </a:t>
            </a:r>
            <a:r>
              <a:rPr lang="zh-CN" altLang="en-US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两</a:t>
            </a:r>
            <a:r>
              <a:rPr lang="zh-CN" altLang="en-US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堆稻草间饿死的驴子：机会成本</a:t>
            </a:r>
            <a:endParaRPr lang="zh-CN" altLang="en-US" dirty="0">
              <a:solidFill>
                <a:srgbClr val="FF0000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pic>
        <p:nvPicPr>
          <p:cNvPr id="4" name="图片 3" descr="ph1015-p04517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211960" y="0"/>
            <a:ext cx="4932040" cy="3290481"/>
          </a:xfrm>
          <a:prstGeom prst="rect">
            <a:avLst/>
          </a:prstGeom>
        </p:spPr>
      </p:pic>
      <p:pic>
        <p:nvPicPr>
          <p:cNvPr id="5" name="图片 4" descr="tim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5976" cy="3266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1268760"/>
            <a:ext cx="7848872" cy="475252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19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岁的盖茨有了创办软件公司的想法，随之而来的就是他要面临一项选择，是继续读书直到拿到很多人梦寐以求的哈佛大学学位证书，还是开办自己的软件公司？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在“时间”的资源有限，二者不能同时获得的情况下，需要进行艰难的权衡取舍。</a:t>
            </a:r>
            <a:endParaRPr lang="en-US" altLang="zh-CN" sz="2400" b="1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盖茨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热爱学习，顺利完成学业是他的梦想，哈佛大学的毕业证书是他所渴望的，可是经营自己的软件公司也是他所钟爱的。在经过一番思考后，他毅然决定</a:t>
            </a:r>
            <a:r>
              <a:rPr lang="zh-CN" altLang="en-US" sz="2400" b="1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放弃学业，开办软件公司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事实证明了他的选择是对的。</a:t>
            </a:r>
            <a:endParaRPr lang="en-US" altLang="zh-CN" sz="2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内容占位符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353347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zh-CN" altLang="en-US" b="1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 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盖茨于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1975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年创立了微软公司，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1986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年在他</a:t>
            </a:r>
            <a:r>
              <a:rPr lang="en-US" altLang="zh-CN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岁时成为最年轻的自力更生致富的亿万富翁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39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岁便成为世界首富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，并在</a:t>
            </a:r>
            <a:r>
              <a:rPr lang="en-US" altLang="zh-CN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1995--2007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年间连续</a:t>
            </a:r>
            <a:r>
              <a:rPr lang="en-US" altLang="zh-CN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13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年登上福布斯世界富豪榜首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的位置。他这样的选择有没有机会成本呢？当然有，这就是，至今他还没有获得哈弗大学的毕业文凭，但相对他在计算机领域已取得的伟大成就相比，机会成本太小了。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</a:t>
            </a:r>
            <a:endParaRPr lang="zh-CN" altLang="en-US" sz="2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  <a:noFill/>
          <a:ln w="28575" cmpd="sng">
            <a:solidFill>
              <a:srgbClr val="FF0000"/>
            </a:solidFill>
            <a:prstDash val="solid"/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b="1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  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1999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27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日，盖茨回母校参加募捐活动时，有记者问他是否愿意继续回哈佛上学，弥补他曾经的遗憾。对此，比尔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盖茨只是微微一笑，没有做出任何回答。不难看出，比尔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盖茨已不愿意为了哈佛学位证书放弃自己已有的事业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由于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资源是有限的，一个人一生中总是要面对各种各样的选择，而每次选择都要付出一定的机会成本，那如何选择才能使机会成本更小、获得收益更大呢？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3"/>
          <p:cNvSpPr>
            <a:spLocks noGrp="1" noChangeArrowheads="1"/>
          </p:cNvSpPr>
          <p:nvPr>
            <p:ph/>
          </p:nvPr>
        </p:nvSpPr>
        <p:spPr>
          <a:xfrm>
            <a:off x="0" y="1052513"/>
            <a:ext cx="5364163" cy="580548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“小巨人”姚明没有上大学而是同美国休斯顿火箭队签了</a:t>
            </a:r>
            <a:r>
              <a:rPr lang="en-US" altLang="zh-CN" sz="26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6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6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2000</a:t>
            </a:r>
            <a:r>
              <a:rPr lang="zh-CN" altLang="en-US" sz="26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万美元</a:t>
            </a: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的工作合同，到</a:t>
            </a:r>
            <a:r>
              <a:rPr lang="en-US" altLang="zh-CN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NBA</a:t>
            </a: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打球。</a:t>
            </a:r>
            <a:endParaRPr lang="zh-CN" altLang="en-US" sz="2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加上他做广告的收入，每年的实际收入都在</a:t>
            </a:r>
            <a:r>
              <a:rPr lang="en-US" altLang="zh-CN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1000</a:t>
            </a: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万美元之上。</a:t>
            </a:r>
            <a:endParaRPr lang="zh-CN" altLang="en-US" sz="2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如果</a:t>
            </a: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姚明选择上大学，他一年就少收入至少</a:t>
            </a:r>
            <a:r>
              <a:rPr lang="en-US" altLang="zh-CN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1 000</a:t>
            </a:r>
            <a:r>
              <a:rPr lang="zh-CN" altLang="en-US" sz="2600" b="1" dirty="0">
                <a:latin typeface="楷体" panose="02010609060101010101" pitchFamily="49" charset="-122"/>
                <a:ea typeface="楷体" panose="02010609060101010101" pitchFamily="49" charset="-122"/>
              </a:rPr>
              <a:t>万美元。这就是姚明上大学的“机会成本”。</a:t>
            </a:r>
            <a:endParaRPr lang="zh-CN" altLang="en-US" sz="2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0966" name="Picture 4" descr="080229_edu_tushang_yaomingsss06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528" y="1484313"/>
            <a:ext cx="3252472" cy="3672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3347864" y="476672"/>
            <a:ext cx="3384376" cy="46166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姚明上大学的机会成本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052513"/>
            <a:ext cx="8136904" cy="5040783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让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我们重温大家熟悉的一首青海民谣，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在那遥远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    地方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在那遥远的地方，有位好姑娘，人们走过她的身旁，都要回头留恋地张望。她那粉红的小脸，好像红太阳，她那活泼动人的眼睛，好像晚上明媚的月光。我愿变一只小羊，跟在她身旁，我愿她那着细细地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皮鞭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，不断轻轻地打在我身上。我愿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抛弃了财产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400" b="1" dirty="0"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跟她去放羊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，每天看着那粉红的小脸，和那美丽金边的衣裳。”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这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首民谣中的“男主角”，为了追求这位活泼动人的好姑娘，所付出的机会成本是决定“抛弃了财产”，所得到的是“跟她去放羊”，以及“每天看着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那粉色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的小脸”并且乐意承受那“细细皮鞭的抽打”。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这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段民谣也使人想起不爱江山爱美人的唐玄宗和杨贵妃的爱情故事。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CN" altLang="en-US" sz="2800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347864" y="476672"/>
            <a:ext cx="2592288" cy="461665"/>
          </a:xfrm>
          <a:prstGeom prst="rect">
            <a:avLst/>
          </a:prstGeom>
          <a:blipFill>
            <a:blip r:embed="rId1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爱情的机会成本</a:t>
            </a:r>
            <a:endParaRPr lang="zh-CN" altLang="en-US" sz="2400" b="1" dirty="0"/>
          </a:p>
        </p:txBody>
      </p:sp>
      <p:sp>
        <p:nvSpPr>
          <p:cNvPr id="2" name="动作按钮: 声音 1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6444208" y="434281"/>
            <a:ext cx="504056" cy="504056"/>
          </a:xfrm>
          <a:prstGeom prst="actionButtonSound">
            <a:avLst/>
          </a:prstGeom>
          <a:noFill/>
          <a:ln w="31750">
            <a:solidFill>
              <a:srgbClr val="FF000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sz="2800" b="1" dirty="0">
              <a:solidFill>
                <a:srgbClr val="0000FF"/>
              </a:solidFill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1" y="260350"/>
            <a:ext cx="4176465" cy="936402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/>
              <a:t>选择是否</a:t>
            </a:r>
            <a:r>
              <a:rPr lang="zh-CN" altLang="en-US" dirty="0" smtClean="0"/>
              <a:t>越多越好</a:t>
            </a:r>
            <a:endParaRPr lang="zh-CN" altLang="en-US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79388" y="1484313"/>
            <a:ext cx="8229600" cy="510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zh-CN" sz="3200" b="1" dirty="0">
                <a:solidFill>
                  <a:srgbClr val="008000"/>
                </a:solidFill>
              </a:rPr>
              <a:t>   </a:t>
            </a:r>
            <a:r>
              <a:rPr lang="en-US" altLang="zh-CN" sz="3200" b="1" dirty="0" smtClean="0">
                <a:solidFill>
                  <a:srgbClr val="008000"/>
                </a:solidFill>
              </a:rPr>
              <a:t>       </a:t>
            </a:r>
            <a:r>
              <a:rPr lang="zh-CN" altLang="en-US" sz="2400" b="1" dirty="0" smtClean="0">
                <a:solidFill>
                  <a:srgbClr val="008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400" b="1" dirty="0">
                <a:solidFill>
                  <a:srgbClr val="008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人员在美国斯坦福大学附近的一个超市里进行了有趣的实验：</a:t>
            </a:r>
            <a:endParaRPr lang="zh-CN" altLang="en-US" sz="2400" b="1" dirty="0">
              <a:solidFill>
                <a:srgbClr val="008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2800" b="1" dirty="0"/>
              <a:t>         </a:t>
            </a:r>
            <a:r>
              <a:rPr lang="zh-CN" altLang="en-US" sz="2800" b="1" dirty="0" smtClean="0"/>
              <a:t>    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他们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设置了两个销售果酱的摊位，一个出售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种口味的果酱，另一个则有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种口味。结果显示有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种口味的摊位果然吸引了更多顾客。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但是最终的销售结果却出乎意料，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种口味的摊位的实际销售量却超过了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种口味的摊位。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dirty="0" smtClean="0"/>
              <a:t>人们倾向于有更多的选择而作出购买的决定 </a:t>
            </a:r>
            <a:endParaRPr lang="zh-CN" altLang="en-US" dirty="0" smtClean="0"/>
          </a:p>
          <a:p>
            <a:pPr>
              <a:lnSpc>
                <a:spcPct val="12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dirty="0" smtClean="0"/>
              <a:t>但市场研究的结果却得出相反的结论：随着选择数量的增加，人们开始感到难以招架，同时感到做出错误决定的风险也随之增加，促使他们不愿做出任何决定。 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2340119" y="4653136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hlinkClick r:id="rId1" action="ppaction://hlinkfile"/>
              </a:rPr>
              <a:t>视频；李彦宏的选择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491880" y="332656"/>
            <a:ext cx="3024510" cy="707851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sz="3600" dirty="0" smtClean="0"/>
              <a:t>阿莱悖论</a:t>
            </a:r>
            <a:r>
              <a:rPr lang="zh-CN" altLang="en-US" sz="2800" dirty="0" smtClean="0"/>
              <a:t> </a:t>
            </a:r>
            <a:endParaRPr lang="zh-CN" altLang="en-US" sz="2800" dirty="0" smtClean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5989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800" dirty="0" smtClean="0">
                <a:solidFill>
                  <a:schemeClr val="tx1"/>
                </a:solidFill>
              </a:rPr>
              <a:t>           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现有四种彩票：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，每种彩票的收益和获奖可能分别是：</a:t>
            </a:r>
            <a:endParaRPr lang="zh-CN" altLang="en-US" sz="240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400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400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稳赢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100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;</a:t>
            </a:r>
            <a:endParaRPr lang="en-US" altLang="zh-CN" sz="240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：中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500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元的可能是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0.1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，中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100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元的可能是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0.89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，还有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0.01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可能不中奖。</a:t>
            </a:r>
            <a:endParaRPr lang="zh-CN" altLang="en-US" sz="240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：中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100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元的可能是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0.11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，不中奖的可能是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0.89;</a:t>
            </a:r>
            <a:endParaRPr lang="en-US" altLang="zh-CN" sz="240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：中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500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元的可能是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0.1</a:t>
            </a:r>
            <a:r>
              <a:rPr lang="zh-CN" altLang="en-US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，不中奖的可能是</a:t>
            </a:r>
            <a:r>
              <a:rPr lang="en-US" altLang="zh-CN" sz="240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0.9</a:t>
            </a:r>
            <a:endParaRPr lang="en-US" altLang="zh-CN" sz="240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通过调查发现，很多人都认为</a:t>
            </a:r>
            <a:r>
              <a:rPr lang="en-US" altLang="zh-CN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优于</a:t>
            </a:r>
            <a:r>
              <a:rPr lang="en-US" altLang="zh-CN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而且</a:t>
            </a:r>
            <a:r>
              <a:rPr lang="en-US" altLang="zh-CN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zh-CN" altLang="en-US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优于</a:t>
            </a:r>
            <a:r>
              <a:rPr lang="en-US" altLang="zh-CN" sz="20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400" b="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但数学家们可以严格证明：</a:t>
            </a:r>
            <a:r>
              <a:rPr lang="zh-CN" altLang="en-US" sz="2400" b="0" dirty="0" smtClean="0">
                <a:solidFill>
                  <a:schemeClr val="tx1"/>
                </a:solidFill>
                <a:ea typeface="楷体_GB2312" pitchFamily="49" charset="-122"/>
              </a:rPr>
              <a:t>“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优于彩票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en-US" altLang="zh-CN" sz="2400" b="0" dirty="0" smtClean="0">
                <a:solidFill>
                  <a:schemeClr val="tx1"/>
                </a:solidFill>
                <a:ea typeface="楷体_GB2312" pitchFamily="49" charset="-122"/>
              </a:rPr>
              <a:t>”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和</a:t>
            </a:r>
            <a:r>
              <a:rPr lang="zh-CN" altLang="en-US" sz="2400" b="0" dirty="0" smtClean="0">
                <a:solidFill>
                  <a:schemeClr val="tx1"/>
                </a:solidFill>
                <a:ea typeface="楷体_GB2312" pitchFamily="49" charset="-122"/>
              </a:rPr>
              <a:t>“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彩票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优于彩票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en-US" altLang="zh-CN" sz="2400" b="0" dirty="0" smtClean="0">
                <a:solidFill>
                  <a:schemeClr val="tx1"/>
                </a:solidFill>
                <a:ea typeface="楷体_GB2312" pitchFamily="49" charset="-122"/>
              </a:rPr>
              <a:t>”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是等价的，也就是选择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的人应该会选择</a:t>
            </a:r>
            <a:r>
              <a:rPr lang="en-US" altLang="zh-CN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，而结果人们做出了自相矛盾的选择。</a:t>
            </a:r>
            <a:endParaRPr lang="zh-CN" altLang="en-US" sz="2400" b="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   </a:t>
            </a:r>
            <a:endParaRPr lang="zh-CN" altLang="en-US" sz="2400" b="0" dirty="0" smtClean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b="0" dirty="0" smtClean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   </a:t>
            </a:r>
            <a:r>
              <a:rPr lang="zh-CN" altLang="en-US" sz="2400" b="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阿莱悖论说明，实际中人们往往并不是按预期效用大小来对风险行为进行评价的。</a:t>
            </a:r>
            <a:endParaRPr lang="zh-CN" altLang="en-US" sz="2800" dirty="0" smtClean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132856"/>
            <a:ext cx="6408712" cy="148540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dirty="0" smtClean="0"/>
              <a:t>机会成本的概念</a:t>
            </a:r>
            <a:endParaRPr lang="en-US" altLang="zh-CN" sz="3200" dirty="0" smtClean="0"/>
          </a:p>
          <a:p>
            <a:pPr algn="ctr">
              <a:lnSpc>
                <a:spcPct val="150000"/>
              </a:lnSpc>
            </a:pPr>
            <a:r>
              <a:rPr lang="zh-CN" altLang="en-US" sz="3200" dirty="0" smtClean="0"/>
              <a:t>机会成本的计算</a:t>
            </a:r>
            <a:endParaRPr lang="en-US" altLang="zh-CN" sz="3200" dirty="0" smtClean="0"/>
          </a:p>
        </p:txBody>
      </p:sp>
      <p:sp>
        <p:nvSpPr>
          <p:cNvPr id="3" name="矩形 2"/>
          <p:cNvSpPr/>
          <p:nvPr/>
        </p:nvSpPr>
        <p:spPr>
          <a:xfrm>
            <a:off x="3203848" y="548680"/>
            <a:ext cx="2016224" cy="792088"/>
          </a:xfrm>
          <a:prstGeom prst="rect">
            <a:avLst/>
          </a:prstGeom>
          <a:blipFill>
            <a:blip r:embed="rId1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C00000"/>
                </a:solidFill>
              </a:rPr>
              <a:t>总   结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1739900"/>
            <a:ext cx="5651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矩形 7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88" y="2836863"/>
            <a:ext cx="6092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71"/>
          <p:cNvSpPr txBox="1">
            <a:spLocks noChangeArrowheads="1"/>
          </p:cNvSpPr>
          <p:nvPr/>
        </p:nvSpPr>
        <p:spPr bwMode="auto">
          <a:xfrm>
            <a:off x="2571750" y="2909888"/>
            <a:ext cx="521493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任务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两堆稻草间饿死的驴子：机会成本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150" name="任意多边形 3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82713"/>
            <a:ext cx="2619375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71"/>
          <p:cNvSpPr txBox="1">
            <a:spLocks noChangeArrowheads="1"/>
          </p:cNvSpPr>
          <p:nvPr/>
        </p:nvSpPr>
        <p:spPr bwMode="auto">
          <a:xfrm>
            <a:off x="3357563" y="1784350"/>
            <a:ext cx="46434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</a:t>
            </a:r>
            <a:r>
              <a:rPr lang="en-US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鱼和熊掌不可兼得：稀缺性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152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3954463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矩形 7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5122863"/>
            <a:ext cx="678656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71"/>
          <p:cNvSpPr txBox="1">
            <a:spLocks noChangeArrowheads="1"/>
          </p:cNvSpPr>
          <p:nvPr/>
        </p:nvSpPr>
        <p:spPr bwMode="auto">
          <a:xfrm>
            <a:off x="1220788" y="5195888"/>
            <a:ext cx="463708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</a:t>
            </a:r>
            <a:r>
              <a:rPr lang="en-US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  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生活无处不经济：培养经济思维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1785938" y="3998913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</a:t>
            </a:r>
            <a:r>
              <a:rPr lang="en-US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聆听经济学家的声音：经济故事会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横卷形 1"/>
          <p:cNvSpPr/>
          <p:nvPr/>
        </p:nvSpPr>
        <p:spPr>
          <a:xfrm>
            <a:off x="3429571" y="218703"/>
            <a:ext cx="4022749" cy="978049"/>
          </a:xfrm>
          <a:prstGeom prst="horizontalScroll">
            <a:avLst/>
          </a:prstGeom>
          <a:blipFill>
            <a:blip r:embed="rId4" cstate="print"/>
            <a:tile tx="0" ty="0" sx="100000" sy="100000" flip="none" algn="tl"/>
          </a:blipFill>
          <a:ln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</a:rPr>
              <a:t>项目一    走进经济学</a:t>
            </a:r>
            <a:endParaRPr lang="zh-CN" alt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09258"/>
            <a:ext cx="7056784" cy="156966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kern="100" dirty="0" smtClean="0"/>
          </a:p>
          <a:p>
            <a:pPr algn="ctr">
              <a:lnSpc>
                <a:spcPct val="150000"/>
              </a:lnSpc>
            </a:pPr>
            <a:r>
              <a:rPr lang="zh-CN" altLang="zh-CN" sz="2800" dirty="0"/>
              <a:t>编写一个有关机会成本的案例</a:t>
            </a:r>
            <a:endParaRPr lang="en-US" altLang="zh-CN" kern="100" dirty="0"/>
          </a:p>
          <a:p>
            <a:pPr>
              <a:lnSpc>
                <a:spcPct val="150000"/>
              </a:lnSpc>
            </a:pPr>
            <a:endParaRPr lang="en-US" altLang="zh-CN" kern="100" dirty="0" smtClean="0"/>
          </a:p>
        </p:txBody>
      </p:sp>
      <p:sp>
        <p:nvSpPr>
          <p:cNvPr id="4" name="椭圆 3"/>
          <p:cNvSpPr/>
          <p:nvPr/>
        </p:nvSpPr>
        <p:spPr>
          <a:xfrm>
            <a:off x="3779912" y="476672"/>
            <a:ext cx="2376264" cy="792088"/>
          </a:xfrm>
          <a:prstGeom prst="ellipse">
            <a:avLst/>
          </a:prstGeom>
          <a:blipFill>
            <a:blip r:embed="rId1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</a:rPr>
              <a:t>作  业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教学目标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掌握机会成本的概念，并会分析选择的机会成本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明确选择的重要性</a:t>
            </a:r>
            <a:endParaRPr lang="en-US" altLang="zh-CN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重点</a:t>
            </a:r>
            <a:r>
              <a:rPr lang="zh-CN" altLang="en-US" b="1" dirty="0">
                <a:solidFill>
                  <a:srgbClr val="C00000"/>
                </a:solidFill>
              </a:rPr>
              <a:t>：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机会成本的计算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94740" y="1500505"/>
            <a:ext cx="7351395" cy="4432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</p:spPr>
        <p:txBody>
          <a:bodyPr wrap="square">
            <a:noAutofit/>
          </a:bodyPr>
          <a:lstStyle/>
          <a:p>
            <a:pPr indent="457200">
              <a:lnSpc>
                <a:spcPct val="150000"/>
              </a:lnSpc>
              <a:buFontTx/>
              <a:buNone/>
              <a:defRPr/>
            </a:pPr>
            <a:r>
              <a:rPr lang="zh-CN" altLang="en-US" sz="2400" dirty="0" smtClean="0"/>
              <a:t>  有</a:t>
            </a:r>
            <a:r>
              <a:rPr lang="zh-CN" altLang="en-US" sz="2400" dirty="0"/>
              <a:t>一头驴子，它非常饿，到处找吃的，终于看到了在它前面的两堆草。它迅速跑过去，却为难了，因为两堆草同样鲜嫩，它不知道应该先吃哪一堆。它犹豫不决，在两堆草之间徘徊，一直在思考先吃哪一堆。因为不知道如何选择，最终这头驴子饿死了。</a:t>
            </a:r>
            <a:endParaRPr lang="zh-CN" altLang="en-US" sz="2400" dirty="0">
              <a:solidFill>
                <a:srgbClr val="00FF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sym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11760" y="404664"/>
            <a:ext cx="5400600" cy="52322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zh-CN" altLang="en-US" sz="2800" b="1" dirty="0" smtClean="0"/>
              <a:t>两堆稻草间饿死的驴子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27583" y="1619869"/>
            <a:ext cx="7426309" cy="317728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机会</a:t>
            </a:r>
            <a:r>
              <a:rPr lang="zh-CN" altLang="en-US" sz="2800" b="1" dirty="0" smtClean="0">
                <a:solidFill>
                  <a:srgbClr val="0000FF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成本：把</a:t>
            </a:r>
            <a:r>
              <a:rPr lang="zh-CN" altLang="en-US" sz="2800" b="1" dirty="0">
                <a:solidFill>
                  <a:srgbClr val="0000FF"/>
                </a:solidFill>
                <a:highlight>
                  <a:srgbClr val="FFFF00"/>
                </a:highlight>
                <a:latin typeface="新宋体" panose="02010609030101010101" pitchFamily="49" charset="-122"/>
                <a:ea typeface="新宋体" panose="02010609030101010101" pitchFamily="49" charset="-122"/>
              </a:rPr>
              <a:t>既定资源</a:t>
            </a:r>
            <a:r>
              <a:rPr lang="zh-CN" altLang="en-US" sz="2800" b="1" dirty="0">
                <a:solidFill>
                  <a:srgbClr val="0000FF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投入某一特定用途</a:t>
            </a:r>
            <a:r>
              <a:rPr lang="zh-CN" altLang="en-US" sz="2800" b="1" dirty="0">
                <a:solidFill>
                  <a:srgbClr val="0000FF"/>
                </a:solidFill>
                <a:highlight>
                  <a:srgbClr val="FFFF00"/>
                </a:highlight>
                <a:latin typeface="新宋体" panose="02010609030101010101" pitchFamily="49" charset="-122"/>
                <a:ea typeface="新宋体" panose="02010609030101010101" pitchFamily="49" charset="-122"/>
              </a:rPr>
              <a:t>所放弃的</a:t>
            </a:r>
            <a:r>
              <a:rPr lang="zh-CN" altLang="en-US" sz="2800" b="1" dirty="0">
                <a:solidFill>
                  <a:srgbClr val="0000FF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其他可能用途中获得的</a:t>
            </a:r>
            <a:r>
              <a:rPr lang="zh-CN" altLang="en-US" sz="2800" b="1" dirty="0">
                <a:solidFill>
                  <a:srgbClr val="0000FF"/>
                </a:solidFill>
                <a:highlight>
                  <a:srgbClr val="FFFF00"/>
                </a:highlight>
                <a:latin typeface="新宋体" panose="02010609030101010101" pitchFamily="49" charset="-122"/>
                <a:ea typeface="新宋体" panose="02010609030101010101" pitchFamily="49" charset="-122"/>
              </a:rPr>
              <a:t>最大收益</a:t>
            </a:r>
            <a:r>
              <a:rPr lang="zh-CN" altLang="en-US" sz="2800" b="1" dirty="0">
                <a:solidFill>
                  <a:srgbClr val="0000FF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。</a:t>
            </a:r>
            <a:endParaRPr lang="zh-CN" altLang="en-US" sz="2800" b="1" dirty="0">
              <a:solidFill>
                <a:srgbClr val="0000FF"/>
              </a:solidFill>
              <a:latin typeface="新宋体" panose="02010609030101010101" pitchFamily="49" charset="-122"/>
              <a:ea typeface="新宋体" panose="02010609030101010101" pitchFamily="49" charset="-122"/>
            </a:endParaRPr>
          </a:p>
          <a:p>
            <a:pPr algn="ctr">
              <a:lnSpc>
                <a:spcPct val="150000"/>
              </a:lnSpc>
            </a:pPr>
            <a:endParaRPr lang="zh-CN" altLang="en-US" sz="2800" dirty="0">
              <a:solidFill>
                <a:srgbClr val="0000FF"/>
              </a:solidFill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563888" y="457200"/>
            <a:ext cx="2879775" cy="762000"/>
          </a:xfrm>
          <a:solidFill>
            <a:srgbClr val="FFC000"/>
          </a:solidFill>
        </p:spPr>
        <p:txBody>
          <a:bodyPr/>
          <a:lstStyle/>
          <a:p>
            <a:pPr eaLnBrk="1" hangingPunct="1">
              <a:defRPr/>
            </a:pPr>
            <a:r>
              <a:rPr kumimoji="1" lang="zh-CN" altLang="en-US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机会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成本</a:t>
            </a:r>
            <a:endParaRPr kumimoji="1" lang="zh-CN" altLang="en-US" sz="28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1341438"/>
            <a:ext cx="8382000" cy="4824412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dirty="0" smtClean="0"/>
              <a:t>                </a:t>
            </a:r>
            <a:endParaRPr lang="en-US" altLang="zh-CN" dirty="0" smtClean="0">
              <a:latin typeface="方正小标宋简体" pitchFamily="65" charset="-122"/>
              <a:ea typeface="方正小标宋简体" pitchFamily="65" charset="-122"/>
            </a:endParaRPr>
          </a:p>
          <a:p>
            <a:pPr marL="0" indent="0" eaLnBrk="1" hangingPunct="1">
              <a:buNone/>
            </a:pPr>
            <a:r>
              <a:rPr lang="en-US" altLang="zh-CN" dirty="0" smtClean="0">
                <a:latin typeface="+mn-ea"/>
                <a:ea typeface="+mn-ea"/>
              </a:rPr>
              <a:t>                                </a:t>
            </a:r>
            <a:r>
              <a:rPr lang="zh-CN" altLang="en-US" dirty="0" smtClean="0">
                <a:latin typeface="+mn-ea"/>
                <a:ea typeface="+mn-ea"/>
              </a:rPr>
              <a:t>       </a:t>
            </a:r>
            <a:endParaRPr lang="en-US" altLang="zh-CN" dirty="0" smtClean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                   </a:t>
            </a:r>
            <a:r>
              <a:rPr lang="zh-CN" altLang="en-US" b="1" dirty="0">
                <a:solidFill>
                  <a:srgbClr val="C00000"/>
                </a:solidFill>
                <a:latin typeface="+mn-ea"/>
                <a:ea typeface="+mn-ea"/>
              </a:rPr>
              <a:t>收入  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      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ea typeface="+mn-ea"/>
              </a:rPr>
              <a:t>机会成本 </a:t>
            </a:r>
            <a:endParaRPr lang="en-US" altLang="zh-CN" b="1" dirty="0" smtClean="0">
              <a:solidFill>
                <a:srgbClr val="C00000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+mn-ea"/>
                <a:ea typeface="+mn-ea"/>
              </a:rPr>
              <a:t> </a:t>
            </a:r>
            <a:r>
              <a:rPr lang="en-US" altLang="zh-CN" b="1" dirty="0" smtClean="0">
                <a:solidFill>
                  <a:srgbClr val="C00000"/>
                </a:solidFill>
                <a:latin typeface="+mn-ea"/>
                <a:ea typeface="+mn-ea"/>
              </a:rPr>
              <a:t>    </a:t>
            </a:r>
            <a:r>
              <a:rPr lang="zh-CN" altLang="en-US" dirty="0" smtClean="0">
                <a:latin typeface="+mn-ea"/>
                <a:ea typeface="+mn-ea"/>
              </a:rPr>
              <a:t>开商店        </a:t>
            </a:r>
            <a:r>
              <a:rPr lang="en-US" altLang="zh-CN" dirty="0" smtClean="0">
                <a:latin typeface="+mn-ea"/>
                <a:ea typeface="+mn-ea"/>
              </a:rPr>
              <a:t>20</a:t>
            </a:r>
            <a:r>
              <a:rPr lang="zh-CN" altLang="en-US" dirty="0" smtClean="0">
                <a:latin typeface="+mn-ea"/>
                <a:ea typeface="+mn-ea"/>
              </a:rPr>
              <a:t>万         </a:t>
            </a:r>
            <a:endParaRPr lang="zh-CN" altLang="en-US" dirty="0" smtClean="0">
              <a:latin typeface="+mn-ea"/>
              <a:ea typeface="+mn-ea"/>
            </a:endParaRPr>
          </a:p>
          <a:p>
            <a:pPr marL="0" indent="0" eaLnBrk="1" hangingPunct="1">
              <a:buNone/>
            </a:pPr>
            <a:r>
              <a:rPr lang="zh-CN" altLang="en-US" dirty="0" smtClean="0">
                <a:latin typeface="+mn-ea"/>
                <a:ea typeface="+mn-ea"/>
              </a:rPr>
              <a:t>     开饭店        </a:t>
            </a:r>
            <a:r>
              <a:rPr lang="en-US" altLang="zh-CN" dirty="0" smtClean="0">
                <a:latin typeface="+mn-ea"/>
                <a:ea typeface="+mn-ea"/>
              </a:rPr>
              <a:t>25</a:t>
            </a:r>
            <a:r>
              <a:rPr lang="zh-CN" altLang="en-US" dirty="0" smtClean="0">
                <a:latin typeface="+mn-ea"/>
                <a:ea typeface="+mn-ea"/>
              </a:rPr>
              <a:t>万       </a:t>
            </a:r>
            <a:endParaRPr lang="zh-CN" altLang="en-US" dirty="0" smtClean="0">
              <a:latin typeface="+mn-ea"/>
              <a:ea typeface="+mn-ea"/>
            </a:endParaRPr>
          </a:p>
          <a:p>
            <a:pPr marL="0" indent="0" eaLnBrk="1" hangingPunct="1">
              <a:buNone/>
            </a:pPr>
            <a:r>
              <a:rPr lang="zh-CN" altLang="en-US" dirty="0" smtClean="0">
                <a:latin typeface="+mn-ea"/>
                <a:ea typeface="+mn-ea"/>
              </a:rPr>
              <a:t>   投资房地产      </a:t>
            </a:r>
            <a:r>
              <a:rPr lang="en-US" altLang="zh-CN" dirty="0" smtClean="0">
                <a:latin typeface="+mn-ea"/>
                <a:ea typeface="+mn-ea"/>
              </a:rPr>
              <a:t>30</a:t>
            </a:r>
            <a:r>
              <a:rPr lang="zh-CN" altLang="en-US" dirty="0" smtClean="0">
                <a:latin typeface="+mn-ea"/>
                <a:ea typeface="+mn-ea"/>
              </a:rPr>
              <a:t>万       </a:t>
            </a:r>
            <a:endParaRPr lang="zh-CN" altLang="en-US" dirty="0" smtClean="0">
              <a:latin typeface="+mn-ea"/>
              <a:ea typeface="+mn-ea"/>
            </a:endParaRPr>
          </a:p>
          <a:p>
            <a:pPr marL="0" indent="0" eaLnBrk="1" hangingPunct="1">
              <a:buNone/>
            </a:pPr>
            <a:r>
              <a:rPr lang="zh-CN" altLang="en-US" dirty="0" smtClean="0">
                <a:latin typeface="+mn-ea"/>
                <a:ea typeface="+mn-ea"/>
              </a:rPr>
              <a:t>   </a:t>
            </a:r>
            <a:endParaRPr lang="zh-CN" altLang="en-US" dirty="0" smtClean="0">
              <a:latin typeface="+mn-ea"/>
              <a:ea typeface="+mn-ea"/>
            </a:endParaRP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zh-CN" altLang="en-US" sz="3600" dirty="0" smtClean="0">
                <a:latin typeface="仿宋_GB2312" pitchFamily="49" charset="-122"/>
              </a:rPr>
              <a:t>   </a:t>
            </a:r>
            <a:endParaRPr lang="zh-CN" altLang="en-US" dirty="0" smtClean="0">
              <a:latin typeface="仿宋_GB2312" pitchFamily="49" charset="-122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443663" y="2997249"/>
            <a:ext cx="863600" cy="431800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 30</a:t>
            </a:r>
            <a:r>
              <a:rPr kumimoji="1" lang="zh-CN" altLang="en-US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万 </a:t>
            </a:r>
            <a:endParaRPr kumimoji="1" lang="zh-CN" altLang="en-US" sz="2800" b="1" dirty="0">
              <a:solidFill>
                <a:srgbClr val="80008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443663" y="3502074"/>
            <a:ext cx="863600" cy="431800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 30</a:t>
            </a:r>
            <a:r>
              <a:rPr kumimoji="1" lang="zh-CN" altLang="en-US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万 </a:t>
            </a:r>
            <a:endParaRPr kumimoji="1" lang="zh-CN" altLang="en-US" sz="2800" b="1" dirty="0">
              <a:solidFill>
                <a:srgbClr val="80008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443663" y="4005312"/>
            <a:ext cx="863600" cy="431800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 25</a:t>
            </a:r>
            <a:r>
              <a:rPr kumimoji="1" lang="zh-CN" altLang="en-US" sz="2800" b="1" dirty="0">
                <a:solidFill>
                  <a:srgbClr val="800080"/>
                </a:solidFill>
                <a:latin typeface="仿宋_GB2312" pitchFamily="49" charset="-122"/>
                <a:ea typeface="仿宋_GB2312" pitchFamily="49" charset="-122"/>
              </a:rPr>
              <a:t>万 </a:t>
            </a:r>
            <a:endParaRPr kumimoji="1" lang="zh-CN" altLang="en-US" sz="2800" b="1" dirty="0">
              <a:solidFill>
                <a:srgbClr val="80008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68313" y="4724400"/>
            <a:ext cx="8207375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20000"/>
              </a:lnSpc>
            </a:pPr>
            <a:r>
              <a:rPr kumimoji="1" lang="en-US" altLang="zh-CN" sz="32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    </a:t>
            </a:r>
            <a:r>
              <a:rPr kumimoji="1" lang="zh-CN" altLang="en-US" sz="28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机会成本是做出一项选择时所放弃的若干</a:t>
            </a:r>
            <a:endParaRPr kumimoji="1" lang="zh-CN" altLang="en-US" sz="2800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种选择中</a:t>
            </a:r>
            <a:r>
              <a:rPr kumimoji="1" lang="zh-CN" altLang="en-US" sz="2800" b="1" dirty="0">
                <a:solidFill>
                  <a:srgbClr val="0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最高</a:t>
            </a:r>
            <a:r>
              <a:rPr kumimoji="1" lang="zh-CN" altLang="en-US" sz="28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的一种。</a:t>
            </a:r>
            <a:endParaRPr kumimoji="1" lang="zh-CN" altLang="en-US" sz="2800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39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51720" y="260350"/>
            <a:ext cx="5832648" cy="784225"/>
          </a:xfrm>
          <a:solidFill>
            <a:srgbClr val="FFC000"/>
          </a:solidFill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隶书" panose="02010509060101010101" pitchFamily="49" charset="-122"/>
              </a:rPr>
              <a:t>案例：北大校园里的占座现象</a:t>
            </a:r>
            <a:endParaRPr lang="zh-CN" altLang="en-US" b="1" dirty="0" smtClean="0">
              <a:effectLst>
                <a:outerShdw blurRad="38100" dist="38100" dir="2700000" algn="tl">
                  <a:srgbClr val="C0C0C0"/>
                </a:outerShdw>
              </a:effectLst>
              <a:ea typeface="隶书" panose="02010509060101010101" pitchFamily="49" charset="-122"/>
            </a:endParaRP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23850" y="1196975"/>
            <a:ext cx="8569325" cy="504031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zh-CN" sz="2400" dirty="0" smtClean="0"/>
              <a:t>       </a:t>
            </a:r>
            <a:r>
              <a:rPr kumimoji="1" lang="zh-CN" altLang="en-US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北大校园的占座方面，女生勤快于男生。由事实可知，几乎每堂课坐在前几排的都是女生，而男生都在后面几排。据说因此男生颇不服气，于是一连几天早早起来占座，座是占到了，但带来的负效应也不少：晚上睡的晚，早上起的早，上课精神自然不好，一连几天的恶性循环，男生起早占座的现象就没了，前几排仍是女生占有绝大部分的座位。其实这是一个机会成本的问题，男生占座的机会成本是提前一个小时起床、一天的精神状态不佳，相较起来，女生的机会成本就要小得多。</a:t>
            </a:r>
            <a:endParaRPr kumimoji="1" lang="zh-CN" altLang="en-US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/>
            <a:r>
              <a:rPr kumimoji="1" lang="zh-CN" altLang="en-US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因此，占座风波的必然结果就是</a:t>
            </a:r>
            <a:r>
              <a:rPr kumimoji="1" lang="zh-CN" altLang="en-US" b="1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机会成本比较小的一方取胜。</a:t>
            </a:r>
            <a:r>
              <a:rPr kumimoji="1" lang="zh-CN" altLang="en-US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kumimoji="1" lang="zh-CN" altLang="en-US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35896" y="260350"/>
            <a:ext cx="3312368" cy="762000"/>
          </a:xfrm>
          <a:solidFill>
            <a:srgbClr val="FFC000"/>
          </a:solidFill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隶书" panose="02010509060101010101" pitchFamily="49" charset="-122"/>
              </a:rPr>
              <a:t>上大学的代价</a:t>
            </a:r>
            <a:endParaRPr lang="zh-CN" altLang="en-US" b="1" dirty="0" smtClean="0">
              <a:effectLst>
                <a:outerShdw blurRad="38100" dist="38100" dir="2700000" algn="tl">
                  <a:srgbClr val="C0C0C0"/>
                </a:outerShdw>
              </a:effectLst>
              <a:ea typeface="隶书" panose="02010509060101010101" pitchFamily="49" charset="-122"/>
            </a:endParaRP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288" y="1268413"/>
            <a:ext cx="8497887" cy="525621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zh-CN" dirty="0" smtClean="0"/>
              <a:t> </a:t>
            </a:r>
            <a:endParaRPr lang="en-US" altLang="zh-CN" dirty="0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" y="1400175"/>
            <a:ext cx="8215313" cy="1200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en-US" altLang="zh-CN" sz="2400" dirty="0">
                <a:latin typeface="Times New Roman" panose="02020603050405020304" pitchFamily="18" charset="0"/>
              </a:rPr>
              <a:t>        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上大学是要花钱的，这就是上大学的成本。如果每位大学生大学三年的学费、书费等各种支出约</a:t>
            </a:r>
            <a:r>
              <a:rPr kumimoji="1" lang="en-US" altLang="zh-CN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4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万元。这种支出称为</a:t>
            </a:r>
            <a:r>
              <a:rPr kumimoji="1"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仿宋_GB2312" pitchFamily="49" charset="-122"/>
                <a:ea typeface="仿宋_GB2312" pitchFamily="49" charset="-122"/>
              </a:rPr>
              <a:t>会计成本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。</a:t>
            </a:r>
            <a:endParaRPr kumimoji="1" lang="zh-CN" altLang="en-US" sz="24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11188" y="2616200"/>
            <a:ext cx="8064500" cy="19383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en-US" altLang="zh-CN" sz="2400" dirty="0">
                <a:latin typeface="Times New Roman" panose="02020603050405020304" pitchFamily="18" charset="0"/>
              </a:rPr>
              <a:t>       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但上大学还有</a:t>
            </a:r>
            <a:r>
              <a:rPr kumimoji="1" lang="zh-CN" altLang="en-US" sz="2400" b="1" dirty="0">
                <a:solidFill>
                  <a:srgbClr val="C00000"/>
                </a:solidFill>
                <a:latin typeface="仿宋_GB2312" pitchFamily="49" charset="-122"/>
                <a:ea typeface="仿宋_GB2312" pitchFamily="49" charset="-122"/>
              </a:rPr>
              <a:t>机会成本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。为了上大学，要放弃工作的机会，放弃工作得不到的工资收入就是上大学的机会成本。如果一个人不上大学去工作，每年可以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得到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3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元，这三年的机会成本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就是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9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元。上大学的代价应该是</a:t>
            </a:r>
            <a:r>
              <a:rPr kumimoji="1" lang="zh-CN" altLang="en-US" sz="2400" b="1" dirty="0">
                <a:solidFill>
                  <a:srgbClr val="C00000"/>
                </a:solidFill>
                <a:latin typeface="仿宋_GB2312" pitchFamily="49" charset="-122"/>
                <a:ea typeface="仿宋_GB2312" pitchFamily="49" charset="-122"/>
              </a:rPr>
              <a:t>会计成本与机会成本之和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，共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12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元。</a:t>
            </a:r>
            <a:endParaRPr kumimoji="1" lang="zh-CN" altLang="en-US" sz="24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84213" y="4787900"/>
            <a:ext cx="7345362" cy="8683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没上大学  每年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收入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3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   </a:t>
            </a:r>
            <a:r>
              <a:rPr kumimoji="1" lang="en-US" altLang="zh-CN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18-60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岁共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收入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126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</a:t>
            </a:r>
            <a:endParaRPr kumimoji="1" lang="zh-CN" altLang="en-US" sz="24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上过大学  每年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收入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6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   </a:t>
            </a:r>
            <a:r>
              <a:rPr kumimoji="1" lang="en-US" altLang="zh-CN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21-60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岁共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收入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224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元</a:t>
            </a:r>
            <a:endParaRPr kumimoji="1" lang="zh-CN" altLang="en-US" sz="24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grpSp>
        <p:nvGrpSpPr>
          <p:cNvPr id="22535" name="Group 7"/>
          <p:cNvGrpSpPr/>
          <p:nvPr/>
        </p:nvGrpSpPr>
        <p:grpSpPr bwMode="auto">
          <a:xfrm>
            <a:off x="7812088" y="4868863"/>
            <a:ext cx="1008062" cy="792162"/>
            <a:chOff x="4694" y="2840"/>
            <a:chExt cx="771" cy="499"/>
          </a:xfrm>
        </p:grpSpPr>
        <p:sp>
          <p:nvSpPr>
            <p:cNvPr id="11273" name="AutoShape 8"/>
            <p:cNvSpPr/>
            <p:nvPr/>
          </p:nvSpPr>
          <p:spPr bwMode="auto">
            <a:xfrm>
              <a:off x="4694" y="2840"/>
              <a:ext cx="182" cy="499"/>
            </a:xfrm>
            <a:prstGeom prst="rightBrace">
              <a:avLst>
                <a:gd name="adj1" fmla="val 22848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zh-CN" altLang="zh-CN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11274" name="Text Box 9"/>
            <p:cNvSpPr txBox="1">
              <a:spLocks noChangeArrowheads="1"/>
            </p:cNvSpPr>
            <p:nvPr/>
          </p:nvSpPr>
          <p:spPr bwMode="auto">
            <a:xfrm>
              <a:off x="4921" y="2868"/>
              <a:ext cx="544" cy="44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zh-CN" altLang="en-US" sz="2000" b="1" dirty="0" smtClean="0">
                  <a:latin typeface="仿宋_GB2312" pitchFamily="49" charset="-122"/>
                  <a:ea typeface="仿宋_GB2312" pitchFamily="49" charset="-122"/>
                </a:rPr>
                <a:t>多</a:t>
              </a:r>
              <a:r>
                <a:rPr kumimoji="1" lang="en-US" altLang="zh-CN" sz="2000" b="1" dirty="0" smtClean="0">
                  <a:latin typeface="仿宋_GB2312" pitchFamily="49" charset="-122"/>
                  <a:ea typeface="仿宋_GB2312" pitchFamily="49" charset="-122"/>
                </a:rPr>
                <a:t>98</a:t>
              </a:r>
              <a:r>
                <a:rPr kumimoji="1" lang="zh-CN" altLang="en-US" sz="2000" b="1" dirty="0" smtClean="0">
                  <a:latin typeface="仿宋_GB2312" pitchFamily="49" charset="-122"/>
                  <a:ea typeface="仿宋_GB2312" pitchFamily="49" charset="-122"/>
                </a:rPr>
                <a:t>万</a:t>
              </a:r>
              <a:r>
                <a:rPr kumimoji="1" lang="zh-CN" altLang="en-US" sz="2000" b="1" dirty="0">
                  <a:latin typeface="仿宋_GB2312" pitchFamily="49" charset="-122"/>
                  <a:ea typeface="仿宋_GB2312" pitchFamily="49" charset="-122"/>
                </a:rPr>
                <a:t>元</a:t>
              </a:r>
              <a:endParaRPr kumimoji="1" lang="zh-CN" altLang="en-US" sz="2000" b="1" dirty="0">
                <a:latin typeface="仿宋_GB2312" pitchFamily="49" charset="-122"/>
                <a:ea typeface="仿宋_GB2312" pitchFamily="49" charset="-122"/>
              </a:endParaRPr>
            </a:p>
          </p:txBody>
        </p:sp>
      </p:grp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827088" y="5876925"/>
            <a:ext cx="6697662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zh-CN" altLang="en-US" sz="2400" b="1" dirty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上大学的经济利润</a:t>
            </a:r>
            <a:r>
              <a:rPr kumimoji="1" lang="en-US" altLang="zh-CN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=98</a:t>
            </a:r>
            <a:r>
              <a:rPr kumimoji="1" lang="zh-CN" altLang="en-US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en-US" altLang="zh-CN" sz="2400" b="1" dirty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-</a:t>
            </a:r>
            <a:r>
              <a:rPr kumimoji="1" lang="en-US" altLang="zh-CN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12</a:t>
            </a:r>
            <a:r>
              <a:rPr kumimoji="1" lang="zh-CN" altLang="en-US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r>
              <a:rPr kumimoji="1" lang="en-US" altLang="zh-CN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=86</a:t>
            </a:r>
            <a:r>
              <a:rPr kumimoji="1" lang="zh-CN" altLang="en-US" sz="2400" b="1" dirty="0" smtClean="0">
                <a:solidFill>
                  <a:schemeClr val="hlink"/>
                </a:solidFill>
                <a:latin typeface="仿宋_GB2312" pitchFamily="49" charset="-122"/>
                <a:ea typeface="仿宋_GB2312" pitchFamily="49" charset="-122"/>
              </a:rPr>
              <a:t>万</a:t>
            </a:r>
            <a:endParaRPr kumimoji="1" lang="zh-CN" altLang="en-US" sz="2400" b="1" dirty="0">
              <a:solidFill>
                <a:schemeClr val="hlink"/>
              </a:solidFill>
              <a:latin typeface="仿宋_GB2312" pitchFamily="49" charset="-122"/>
              <a:ea typeface="仿宋_GB2312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ldLvl="0" animBg="1"/>
      <p:bldP spid="22533" grpId="0" animBg="1"/>
      <p:bldP spid="22534" grpId="0" animBg="1"/>
      <p:bldP spid="225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1268760"/>
            <a:ext cx="7704856" cy="460851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“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我是哈佛大学</a:t>
            </a:r>
            <a:r>
              <a:rPr lang="zh-CN" altLang="en-US" sz="2400" b="1" dirty="0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最成功的辍学者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”，这是微软公司的创始人比尔</a:t>
            </a:r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盖茨先生在母校</a:t>
            </a:r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哈佛大学授予他荣誉学位典礼上的演讲。</a:t>
            </a:r>
            <a:endParaRPr lang="zh-CN" altLang="en-US" sz="2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比尔</a:t>
            </a:r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•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盖茨在上中学时就对计算机情有独钟，曾帮助几家公司编写程序。</a:t>
            </a:r>
            <a:r>
              <a:rPr lang="en-US" altLang="zh-CN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1973</a:t>
            </a:r>
            <a:r>
              <a:rPr lang="zh-CN" altLang="en-US" sz="2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年他考上了哈佛大学法律专业，但他对计算机的兴趣更加强烈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权衡取舍。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    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endParaRPr lang="zh-CN" altLang="en-US" sz="2800" b="1" dirty="0">
              <a:solidFill>
                <a:srgbClr val="0000FF"/>
              </a:solidFill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347864" y="476672"/>
            <a:ext cx="3085084" cy="461665"/>
          </a:xfrm>
          <a:prstGeom prst="rect">
            <a:avLst/>
          </a:prstGeom>
          <a:blipFill>
            <a:blip r:embed="rId1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比尔盖茨的机会成本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0">
          <a:solidFill>
            <a:srgbClr val="FF0000"/>
          </a:solidFill>
        </a:ln>
      </a:spPr>
      <a:bodyPr rtlCol="0" anchor="ctr"/>
      <a:lstStyle>
        <a:defPPr>
          <a:lnSpc>
            <a:spcPct val="150000"/>
          </a:lnSpc>
          <a:defRPr sz="2800" b="1" dirty="0">
            <a:solidFill>
              <a:srgbClr val="0000FF"/>
            </a:solidFill>
            <a:latin typeface="新宋体" panose="02010609030101010101" pitchFamily="49" charset="-122"/>
            <a:ea typeface="新宋体" panose="02010609030101010101" pitchFamily="49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主题4</Template>
  <TotalTime>0</TotalTime>
  <Words>2924</Words>
  <Application>WPS 演示</Application>
  <PresentationFormat>全屏显示(4:3)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9" baseType="lpstr">
      <vt:lpstr>Arial</vt:lpstr>
      <vt:lpstr>宋体</vt:lpstr>
      <vt:lpstr>Wingdings</vt:lpstr>
      <vt:lpstr>新宋体</vt:lpstr>
      <vt:lpstr>微软雅黑</vt:lpstr>
      <vt:lpstr>方正小标宋简体</vt:lpstr>
      <vt:lpstr>楷体</vt:lpstr>
      <vt:lpstr>黑体</vt:lpstr>
      <vt:lpstr>仿宋_GB2312</vt:lpstr>
      <vt:lpstr>隶书</vt:lpstr>
      <vt:lpstr>Times New Roman</vt:lpstr>
      <vt:lpstr>仿宋</vt:lpstr>
      <vt:lpstr>Calibri</vt:lpstr>
      <vt:lpstr>Arial Unicode MS</vt:lpstr>
      <vt:lpstr>华文新魏</vt:lpstr>
      <vt:lpstr>楷体_GB2312</vt:lpstr>
      <vt:lpstr>华文楷体</vt:lpstr>
      <vt:lpstr>主题4</vt:lpstr>
      <vt:lpstr>主题5</vt:lpstr>
      <vt:lpstr>项目一   走进经济学  任务2  两堆稻草间饿死的驴子：机会成本</vt:lpstr>
      <vt:lpstr>PowerPoint 演示文稿</vt:lpstr>
      <vt:lpstr>PowerPoint 演示文稿</vt:lpstr>
      <vt:lpstr>PowerPoint 演示文稿</vt:lpstr>
      <vt:lpstr>PowerPoint 演示文稿</vt:lpstr>
      <vt:lpstr>机会成本</vt:lpstr>
      <vt:lpstr>案例：北大校园里的占座现象</vt:lpstr>
      <vt:lpstr>上大学的代价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选择是否越多越好</vt:lpstr>
      <vt:lpstr>PowerPoint 演示文稿</vt:lpstr>
      <vt:lpstr>阿莱悖论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乐天</cp:lastModifiedBy>
  <cp:revision>38</cp:revision>
  <dcterms:created xsi:type="dcterms:W3CDTF">2018-05-11T02:21:00Z</dcterms:created>
  <dcterms:modified xsi:type="dcterms:W3CDTF">2025-02-25T13:47:27Z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4E5559264C05465F81C3B770A0F7EF08_12</vt:lpwstr>
  </property>
  <property fmtid="{D5CDD505-2E9C-101B-9397-08002B2CF9AE}" pid="3" name="KSOProductBuildVer">
    <vt:lpwstr>2052-12.1.0.20305</vt:lpwstr>
  </property>
</Properties>
</file>