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54"/>
  </p:handoutMasterIdLst>
  <p:sldIdLst>
    <p:sldId id="635" r:id="rId3"/>
    <p:sldId id="629" r:id="rId4"/>
    <p:sldId id="643" r:id="rId6"/>
    <p:sldId id="630" r:id="rId7"/>
    <p:sldId id="650" r:id="rId8"/>
    <p:sldId id="685" r:id="rId9"/>
    <p:sldId id="686" r:id="rId10"/>
    <p:sldId id="687" r:id="rId11"/>
    <p:sldId id="688" r:id="rId12"/>
    <p:sldId id="689" r:id="rId13"/>
    <p:sldId id="647" r:id="rId14"/>
    <p:sldId id="695" r:id="rId15"/>
    <p:sldId id="696" r:id="rId16"/>
    <p:sldId id="697" r:id="rId17"/>
    <p:sldId id="698" r:id="rId18"/>
    <p:sldId id="699" r:id="rId19"/>
    <p:sldId id="700" r:id="rId20"/>
    <p:sldId id="701" r:id="rId21"/>
    <p:sldId id="702" r:id="rId22"/>
    <p:sldId id="703" r:id="rId23"/>
    <p:sldId id="709" r:id="rId24"/>
    <p:sldId id="705" r:id="rId25"/>
    <p:sldId id="710" r:id="rId26"/>
    <p:sldId id="716" r:id="rId27"/>
    <p:sldId id="711" r:id="rId28"/>
    <p:sldId id="717" r:id="rId29"/>
    <p:sldId id="718" r:id="rId30"/>
    <p:sldId id="719" r:id="rId31"/>
    <p:sldId id="720" r:id="rId32"/>
    <p:sldId id="721" r:id="rId33"/>
    <p:sldId id="712" r:id="rId34"/>
    <p:sldId id="722" r:id="rId35"/>
    <p:sldId id="723" r:id="rId36"/>
    <p:sldId id="724" r:id="rId37"/>
    <p:sldId id="725" r:id="rId38"/>
    <p:sldId id="713" r:id="rId39"/>
    <p:sldId id="733" r:id="rId40"/>
    <p:sldId id="734" r:id="rId41"/>
    <p:sldId id="735" r:id="rId42"/>
    <p:sldId id="736" r:id="rId43"/>
    <p:sldId id="729" r:id="rId44"/>
    <p:sldId id="737" r:id="rId45"/>
    <p:sldId id="738" r:id="rId46"/>
    <p:sldId id="730" r:id="rId47"/>
    <p:sldId id="731" r:id="rId48"/>
    <p:sldId id="741" r:id="rId49"/>
    <p:sldId id="632" r:id="rId50"/>
    <p:sldId id="633" r:id="rId51"/>
    <p:sldId id="634" r:id="rId52"/>
    <p:sldId id="684" r:id="rId53"/>
  </p:sldIdLst>
  <p:sldSz cx="12192000" cy="6858000"/>
  <p:notesSz cx="7103745" cy="10234295"/>
  <p:custDataLst>
    <p:tags r:id="rId5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84" userDrawn="1">
          <p15:clr>
            <a:srgbClr val="A4A3A4"/>
          </p15:clr>
        </p15:guide>
        <p15:guide id="2" pos="373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PS" initials="W"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1C9FF"/>
    <a:srgbClr val="0070C0"/>
    <a:srgbClr val="2690EC"/>
    <a:srgbClr val="EDF7FC"/>
    <a:srgbClr val="D5E8F6"/>
    <a:srgbClr val="C5E6FF"/>
    <a:srgbClr val="BDE3FF"/>
    <a:srgbClr val="008DF6"/>
    <a:srgbClr val="A3D8FF"/>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65" autoAdjust="0"/>
    <p:restoredTop sz="73023" autoAdjust="0"/>
  </p:normalViewPr>
  <p:slideViewPr>
    <p:cSldViewPr snapToGrid="0" showGuides="1">
      <p:cViewPr varScale="1">
        <p:scale>
          <a:sx n="79" d="100"/>
          <a:sy n="79" d="100"/>
        </p:scale>
        <p:origin x="2048" y="200"/>
      </p:cViewPr>
      <p:guideLst>
        <p:guide orient="horz" pos="2084"/>
        <p:guide pos="3730"/>
      </p:guideLst>
    </p:cSldViewPr>
  </p:slideViewPr>
  <p:outlineViewPr>
    <p:cViewPr>
      <p:scale>
        <a:sx n="33" d="100"/>
        <a:sy n="33" d="100"/>
      </p:scale>
      <p:origin x="0" y="0"/>
    </p:cViewPr>
  </p:outlineViewPr>
  <p:notesTextViewPr>
    <p:cViewPr>
      <p:scale>
        <a:sx n="200" d="100"/>
        <a:sy n="200" d="100"/>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9" Type="http://schemas.openxmlformats.org/officeDocument/2006/relationships/tags" Target="tags/tag184.xml"/><Relationship Id="rId58" Type="http://schemas.openxmlformats.org/officeDocument/2006/relationships/commentAuthors" Target="commentAuthors.xml"/><Relationship Id="rId57" Type="http://schemas.openxmlformats.org/officeDocument/2006/relationships/tableStyles" Target="tableStyles.xml"/><Relationship Id="rId56" Type="http://schemas.openxmlformats.org/officeDocument/2006/relationships/viewProps" Target="viewProps.xml"/><Relationship Id="rId55" Type="http://schemas.openxmlformats.org/officeDocument/2006/relationships/presProps" Target="presProps.xml"/><Relationship Id="rId54" Type="http://schemas.openxmlformats.org/officeDocument/2006/relationships/handoutMaster" Target="handoutMasters/handoutMaster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生成式人工智能（</a:t>
            </a:r>
            <a:r>
              <a:rPr lang="en-US" altLang="zh-CN"/>
              <a:t>AIGC</a:t>
            </a:r>
            <a:r>
              <a:rPr lang="zh-CN" altLang="en-US"/>
              <a:t>）正在深刻改变我们的学习方式。</a:t>
            </a:r>
            <a:r>
              <a:rPr lang="en-US" altLang="zh-CN"/>
              <a:t>AIGC</a:t>
            </a:r>
            <a:r>
              <a:rPr lang="zh-CN" altLang="en-US"/>
              <a:t>能够快速生成高质量的学习资源和反馈，极大地提高了学习效率。同时，</a:t>
            </a:r>
            <a:r>
              <a:rPr lang="en-US" altLang="zh-CN"/>
              <a:t>AIGC</a:t>
            </a:r>
            <a:r>
              <a:rPr lang="zh-CN" altLang="en-US"/>
              <a:t>能够根据学生的学习进度和表现，针对薄弱环节提供知识点讲解或推荐适合的学习路径，真正实现了</a:t>
            </a:r>
            <a:r>
              <a:rPr lang="en-US" altLang="zh-CN"/>
              <a:t>“</a:t>
            </a:r>
            <a:r>
              <a:rPr lang="zh-CN" altLang="en-US"/>
              <a:t>因材施教</a:t>
            </a:r>
            <a:r>
              <a:rPr lang="en-US" altLang="zh-CN"/>
              <a:t>”</a:t>
            </a:r>
            <a:r>
              <a:rPr lang="zh-CN" altLang="en-US"/>
              <a:t>。例如，</a:t>
            </a:r>
            <a:r>
              <a:rPr lang="en-US" altLang="zh-CN"/>
              <a:t>AIGC</a:t>
            </a:r>
            <a:r>
              <a:rPr lang="zh-CN" altLang="en-US"/>
              <a:t>可以像外教一样，为学习者提供个性化的外语学习支持，从用词到语法解析，帮助提升语言能力。同时，</a:t>
            </a:r>
            <a:r>
              <a:rPr lang="en-US" altLang="zh-CN"/>
              <a:t>AIGC</a:t>
            </a:r>
            <a:r>
              <a:rPr lang="zh-CN" altLang="en-US"/>
              <a:t>还能协助科研学习，快速生成专业论文的摘要甚至研究建议，为学术研究提供强大助力。更重要的是，</a:t>
            </a:r>
            <a:r>
              <a:rPr lang="en-US" altLang="zh-CN"/>
              <a:t>AIGC</a:t>
            </a:r>
            <a:r>
              <a:rPr lang="zh-CN" altLang="en-US"/>
              <a:t>的应用不仅优化了学习过程，还促进了教育公平性。通过</a:t>
            </a:r>
            <a:r>
              <a:rPr lang="en-US" altLang="zh-CN"/>
              <a:t>AIGC</a:t>
            </a:r>
            <a:r>
              <a:rPr lang="zh-CN" altLang="en-US"/>
              <a:t>，学生无需花费高昂的费用，就能获得高质量的教学讲解和资源，真正实现</a:t>
            </a:r>
            <a:r>
              <a:rPr lang="en-US" altLang="zh-CN"/>
              <a:t>“</a:t>
            </a:r>
            <a:r>
              <a:rPr lang="zh-CN" altLang="en-US"/>
              <a:t>因材施教</a:t>
            </a:r>
            <a:r>
              <a:rPr lang="en-US" altLang="zh-CN"/>
              <a:t>”</a:t>
            </a:r>
            <a:r>
              <a:rPr lang="zh-CN" altLang="en-US"/>
              <a:t>的普惠教育。本项目将深入学习</a:t>
            </a:r>
            <a:r>
              <a:rPr lang="en-US" altLang="zh-CN"/>
              <a:t>AIGC</a:t>
            </a:r>
            <a:r>
              <a:rPr lang="zh-CN" altLang="en-US"/>
              <a:t>如何通过生成个性化学习资源、提供实时反馈和优化学习路径，帮助学习者提升学习能力。让我们一起探索</a:t>
            </a:r>
            <a:r>
              <a:rPr lang="en-US" altLang="zh-CN"/>
              <a:t>AIGC</a:t>
            </a:r>
            <a:r>
              <a:rPr lang="zh-CN" altLang="en-US"/>
              <a:t>如何改变学习的未来！</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在当今知识爆炸的时代，如何高效梳理庞杂的知识体系、精准定位学习短板并实现跨学科知识的融合与创新，已成为每位学习者面临的挑战。</a:t>
            </a:r>
            <a:r>
              <a:rPr lang="en-US" altLang="zh-CN"/>
              <a:t>AIGC</a:t>
            </a:r>
            <a:r>
              <a:rPr lang="zh-CN" altLang="en-US"/>
              <a:t>智能学习助手以其强大的数据处理与生成能力，为学习者提供了全新的解决方案。它不仅能帮助你快速梳理知识体系，生成清晰的思维导图，让复杂的学习内容一目了然；还能通过智能评估，精准定位你的知识短板，提供个性化的学习路径与资源推荐，确保每一步学习都有的放矢。此外，</a:t>
            </a:r>
            <a:r>
              <a:rPr lang="en-US" altLang="zh-CN"/>
              <a:t>AIGC</a:t>
            </a:r>
            <a:r>
              <a:rPr lang="zh-CN" altLang="en-US"/>
              <a:t>还能打破学科壁垒，推荐跨学科的课程资源与学习路径，帮助你轻松跨越专业界限，促进知识的融合与创新。无论是巩固专业知识，还是拓展综合素养，</a:t>
            </a:r>
            <a:r>
              <a:rPr lang="en-US" altLang="zh-CN"/>
              <a:t>AIGC</a:t>
            </a:r>
            <a:r>
              <a:rPr lang="zh-CN" altLang="en-US"/>
              <a:t>都将成为你学习路上的得力助手，让知识的获取与应用更加高效、智能。</a:t>
            </a:r>
            <a:endParaRPr lang="zh-CN" altLang="en-US"/>
          </a:p>
          <a:p>
            <a:r>
              <a:rPr lang="en-US" altLang="zh-CN"/>
              <a:t>AIGC</a:t>
            </a:r>
            <a:r>
              <a:rPr lang="zh-CN" altLang="en-US"/>
              <a:t>通过其强大的数据处理与内容生成能力，为学习者打造高度个性化的学习路径。</a:t>
            </a:r>
            <a:r>
              <a:rPr lang="en-US" altLang="zh-CN"/>
              <a:t>AIGC</a:t>
            </a:r>
            <a:r>
              <a:rPr lang="zh-CN" altLang="en-US"/>
              <a:t>不仅能够根据学生的学习进度、知识掌握情况和兴趣偏好动态调整学习内容，还能提供实时反馈、跨学科资源推荐以及沉浸式学习体验，真正实现</a:t>
            </a:r>
            <a:r>
              <a:rPr lang="en-US" altLang="zh-CN"/>
              <a:t>“</a:t>
            </a:r>
            <a:r>
              <a:rPr lang="zh-CN" altLang="en-US"/>
              <a:t>因材施教</a:t>
            </a:r>
            <a:r>
              <a:rPr lang="en-US" altLang="zh-CN"/>
              <a:t>”</a:t>
            </a:r>
            <a:r>
              <a:rPr lang="zh-CN" altLang="en-US"/>
              <a:t>。</a:t>
            </a:r>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案例一、梳理知识体系，生成思维导图。</a:t>
            </a:r>
            <a:endParaRPr lang="zh-CN" altLang="en-US"/>
          </a:p>
          <a:p>
            <a:r>
              <a:rPr lang="zh-CN" altLang="en-US"/>
              <a:t>工具：</a:t>
            </a:r>
            <a:r>
              <a:rPr lang="en-US" altLang="zh-CN"/>
              <a:t>Deepseek+</a:t>
            </a:r>
            <a:r>
              <a:rPr lang="zh-CN" altLang="en-US"/>
              <a:t>思维导图工具（</a:t>
            </a:r>
            <a:r>
              <a:rPr lang="en-US" altLang="zh-CN"/>
              <a:t>markmap</a:t>
            </a:r>
            <a:r>
              <a:rPr lang="zh-CN" altLang="en-US"/>
              <a:t>）</a:t>
            </a:r>
            <a:endParaRPr lang="zh-CN" altLang="en-US"/>
          </a:p>
          <a:p>
            <a:r>
              <a:rPr lang="zh-CN" altLang="en-US"/>
              <a:t>提示词错误示例：</a:t>
            </a:r>
            <a:endParaRPr lang="zh-CN" altLang="en-US"/>
          </a:p>
          <a:p>
            <a:r>
              <a:rPr lang="zh-CN" altLang="en-US"/>
              <a:t>请帮我梳理《法治思想概论》之</a:t>
            </a:r>
            <a:r>
              <a:rPr lang="en-US" altLang="zh-CN"/>
              <a:t>“</a:t>
            </a:r>
            <a:r>
              <a:rPr lang="zh-CN" altLang="en-US"/>
              <a:t>法治的价值取向</a:t>
            </a:r>
            <a:r>
              <a:rPr lang="en-US" altLang="zh-CN"/>
              <a:t>”</a:t>
            </a:r>
            <a:r>
              <a:rPr lang="zh-CN" altLang="en-US"/>
              <a:t>的知识体系。</a:t>
            </a:r>
            <a:endParaRPr lang="zh-CN" altLang="en-US"/>
          </a:p>
          <a:p>
            <a:r>
              <a:rPr lang="zh-CN" altLang="en-US"/>
              <a:t>生成内容的结构和字数难以控制，导致输出结果不符合预期；同时，由于提问者的身份背景不清晰，</a:t>
            </a:r>
            <a:r>
              <a:rPr lang="en-US" altLang="zh-CN"/>
              <a:t>AIGC</a:t>
            </a:r>
            <a:r>
              <a:rPr lang="zh-CN" altLang="en-US"/>
              <a:t>无法根据其具体情况生成个性化内容，也难以有针对性地输出重点知识，从而降低了内容的实用性和精准性。</a:t>
            </a:r>
            <a:endParaRPr lang="zh-CN" altLang="en-US"/>
          </a:p>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提示词公式：角色</a:t>
            </a:r>
            <a:r>
              <a:rPr lang="en-US" altLang="zh-CN">
                <a:sym typeface="+mn-ea"/>
              </a:rPr>
              <a:t>+</a:t>
            </a:r>
            <a:r>
              <a:rPr lang="zh-CN" altLang="en-US">
                <a:sym typeface="+mn-ea"/>
              </a:rPr>
              <a:t>背景</a:t>
            </a:r>
            <a:r>
              <a:rPr lang="en-US" altLang="zh-CN">
                <a:sym typeface="+mn-ea"/>
              </a:rPr>
              <a:t>+</a:t>
            </a:r>
            <a:r>
              <a:rPr lang="zh-CN" altLang="en-US">
                <a:sym typeface="+mn-ea"/>
              </a:rPr>
              <a:t>任务</a:t>
            </a:r>
            <a:r>
              <a:rPr lang="en-US" altLang="zh-CN">
                <a:sym typeface="+mn-ea"/>
              </a:rPr>
              <a:t>+</a:t>
            </a:r>
            <a:r>
              <a:rPr lang="zh-CN" altLang="en-US">
                <a:sym typeface="+mn-ea"/>
              </a:rPr>
              <a:t>要求</a:t>
            </a:r>
            <a:r>
              <a:rPr lang="en-US" altLang="zh-CN">
                <a:sym typeface="+mn-ea"/>
              </a:rPr>
              <a:t>+</a:t>
            </a:r>
            <a:r>
              <a:rPr lang="zh-CN" altLang="en-US">
                <a:sym typeface="+mn-ea"/>
              </a:rPr>
              <a:t>输出格式</a:t>
            </a:r>
            <a:endParaRPr lang="zh-CN" altLang="en-US"/>
          </a:p>
          <a:p>
            <a:r>
              <a:rPr lang="zh-CN" altLang="en-US">
                <a:sym typeface="+mn-ea"/>
              </a:rPr>
              <a:t>提示词优化：</a:t>
            </a:r>
            <a:endParaRPr lang="zh-CN" altLang="en-US"/>
          </a:p>
          <a:p>
            <a:r>
              <a:rPr lang="zh-CN" altLang="en-US">
                <a:sym typeface="+mn-ea"/>
              </a:rPr>
              <a:t>假设你是大学法制思想概论课程老师，我是大一新生，我正在学习《法治思想概论》之</a:t>
            </a:r>
            <a:r>
              <a:rPr lang="en-US" altLang="zh-CN">
                <a:sym typeface="+mn-ea"/>
              </a:rPr>
              <a:t>“</a:t>
            </a:r>
            <a:r>
              <a:rPr lang="zh-CN" altLang="en-US">
                <a:sym typeface="+mn-ea"/>
              </a:rPr>
              <a:t>法治的价值取向</a:t>
            </a:r>
            <a:r>
              <a:rPr lang="en-US" altLang="zh-CN">
                <a:sym typeface="+mn-ea"/>
              </a:rPr>
              <a:t>”</a:t>
            </a:r>
            <a:r>
              <a:rPr lang="zh-CN" altLang="en-US">
                <a:sym typeface="+mn-ea"/>
              </a:rPr>
              <a:t>，请你从专业角度帮助我梳理该章的知识体系，并对每一项做</a:t>
            </a:r>
            <a:r>
              <a:rPr lang="en-US" altLang="zh-CN">
                <a:sym typeface="+mn-ea"/>
              </a:rPr>
              <a:t>1-2</a:t>
            </a:r>
            <a:r>
              <a:rPr lang="zh-CN" altLang="en-US">
                <a:sym typeface="+mn-ea"/>
              </a:rPr>
              <a:t>句话的简介，以</a:t>
            </a:r>
            <a:r>
              <a:rPr lang="en-US" altLang="zh-CN">
                <a:sym typeface="+mn-ea"/>
              </a:rPr>
              <a:t>markdown</a:t>
            </a:r>
            <a:r>
              <a:rPr lang="zh-CN" altLang="en-US">
                <a:sym typeface="+mn-ea"/>
              </a:rPr>
              <a:t>的形式输出。</a:t>
            </a:r>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Deepseek</a:t>
            </a:r>
            <a:r>
              <a:rPr lang="zh-CN" altLang="en-US"/>
              <a:t>生成了</a:t>
            </a:r>
            <a:r>
              <a:rPr lang="en-US" altLang="zh-CN"/>
              <a:t>“</a:t>
            </a:r>
            <a:r>
              <a:rPr lang="zh-CN" altLang="en-US"/>
              <a:t>法治的价值取向</a:t>
            </a:r>
            <a:r>
              <a:rPr lang="en-US" altLang="zh-CN"/>
              <a:t>” </a:t>
            </a:r>
            <a:r>
              <a:rPr lang="zh-CN" altLang="en-US"/>
              <a:t>的知识体系，并对每个部分进行简要介绍。我们可以使用思维导图工具（如</a:t>
            </a:r>
            <a:r>
              <a:rPr lang="en-US" altLang="zh-CN"/>
              <a:t>XMind</a:t>
            </a:r>
            <a:r>
              <a:rPr lang="zh-CN" altLang="en-US"/>
              <a:t>、</a:t>
            </a:r>
            <a:r>
              <a:rPr lang="en-US" altLang="zh-CN"/>
              <a:t>MindMaster </a:t>
            </a:r>
            <a:r>
              <a:rPr lang="zh-CN" altLang="en-US"/>
              <a:t>等）将其转化为可视化的思维导图。本教材为大家演示使用在线工具</a:t>
            </a:r>
            <a:r>
              <a:rPr lang="en-US" altLang="zh-CN"/>
              <a:t>markmap</a:t>
            </a:r>
            <a:r>
              <a:rPr lang="zh-CN" altLang="en-US"/>
              <a:t>生成思维导图，帮助同学们了解导入</a:t>
            </a:r>
            <a:r>
              <a:rPr lang="en-US" altLang="zh-CN"/>
              <a:t>markdown</a:t>
            </a:r>
            <a:r>
              <a:rPr lang="zh-CN" altLang="en-US"/>
              <a:t>文本快速生成思维导图的过程。在浏览器打开链接</a:t>
            </a:r>
            <a:r>
              <a:rPr lang="en-US" altLang="zh-CN"/>
              <a:t>https://markmap.js.org/repl</a:t>
            </a:r>
            <a:r>
              <a:rPr lang="zh-CN" altLang="en-US"/>
              <a:t>，复制</a:t>
            </a:r>
            <a:r>
              <a:rPr lang="en-US" altLang="zh-CN"/>
              <a:t>Deepseek</a:t>
            </a:r>
            <a:r>
              <a:rPr lang="zh-CN" altLang="en-US"/>
              <a:t>生成的</a:t>
            </a:r>
            <a:r>
              <a:rPr lang="en-US" altLang="zh-CN"/>
              <a:t>markdown</a:t>
            </a:r>
            <a:r>
              <a:rPr lang="zh-CN" altLang="en-US"/>
              <a:t>格式文本，并粘贴到</a:t>
            </a:r>
            <a:r>
              <a:rPr lang="en-US" altLang="zh-CN"/>
              <a:t>markmap</a:t>
            </a:r>
            <a:r>
              <a:rPr lang="zh-CN" altLang="en-US"/>
              <a:t>网站的左侧编辑框，即可看到生成的思维导图。</a:t>
            </a:r>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在新时代的法治征程中，我国法治建设以全面依法治国的宏伟蓝图为指引，稳步前行，展现出法治中国的强大力量与无限前景。近年来，我国法治体系不断完善，法治观念深入人心，法治实践成果丰硕，彰显了中国人民对法治精神的崇尚与追求，致敬法治建设者的智慧与奉献。在法治思想的熏陶下，一系列法治实践如法治政府建设、司法体制改革、全民普法教育等在国际舞台上熠熠生辉，是法治工作者智慧与创新的结晶，展现中国法治建设的开拓进取。从</a:t>
            </a:r>
            <a:r>
              <a:rPr lang="en-US" altLang="zh-CN"/>
              <a:t>“</a:t>
            </a:r>
            <a:r>
              <a:rPr lang="zh-CN" altLang="en-US"/>
              <a:t>法治观念淡薄</a:t>
            </a:r>
            <a:r>
              <a:rPr lang="en-US" altLang="zh-CN"/>
              <a:t>”</a:t>
            </a:r>
            <a:r>
              <a:rPr lang="zh-CN" altLang="en-US"/>
              <a:t>到</a:t>
            </a:r>
            <a:r>
              <a:rPr lang="en-US" altLang="zh-CN"/>
              <a:t>“</a:t>
            </a:r>
            <a:r>
              <a:rPr lang="zh-CN" altLang="en-US"/>
              <a:t>法治信仰坚定</a:t>
            </a:r>
            <a:r>
              <a:rPr lang="en-US" altLang="zh-CN"/>
              <a:t>”</a:t>
            </a:r>
            <a:r>
              <a:rPr lang="zh-CN" altLang="en-US"/>
              <a:t>，我国凭借法治建设的深入推进，成为全球法治发展的积极参与者和推动者。这一转变，不仅是我国法治实力的提升，更是中华民族法治精神的彰显，体现了我们建设法治国家、迈向法治社会的坚定信念。为什么说司法责任制是司法公正的</a:t>
            </a:r>
            <a:r>
              <a:rPr lang="en-US" altLang="zh-CN"/>
              <a:t>“</a:t>
            </a:r>
            <a:r>
              <a:rPr lang="zh-CN" altLang="en-US"/>
              <a:t>守门人</a:t>
            </a:r>
            <a:r>
              <a:rPr lang="en-US" altLang="zh-CN"/>
              <a:t>”</a:t>
            </a:r>
            <a:r>
              <a:rPr lang="zh-CN" altLang="en-US"/>
              <a:t>？从</a:t>
            </a:r>
            <a:r>
              <a:rPr lang="en-US" altLang="zh-CN"/>
              <a:t>“</a:t>
            </a:r>
            <a:r>
              <a:rPr lang="zh-CN" altLang="en-US"/>
              <a:t>立案难</a:t>
            </a:r>
            <a:r>
              <a:rPr lang="en-US" altLang="zh-CN"/>
              <a:t>”</a:t>
            </a:r>
            <a:r>
              <a:rPr lang="zh-CN" altLang="en-US"/>
              <a:t>到</a:t>
            </a:r>
            <a:r>
              <a:rPr lang="en-US" altLang="zh-CN"/>
              <a:t>“</a:t>
            </a:r>
            <a:r>
              <a:rPr lang="zh-CN" altLang="en-US"/>
              <a:t>立案登记制</a:t>
            </a:r>
            <a:r>
              <a:rPr lang="en-US" altLang="zh-CN"/>
              <a:t>”</a:t>
            </a:r>
            <a:r>
              <a:rPr lang="zh-CN" altLang="en-US"/>
              <a:t>，再到司法责任制改革，反映了我国司法改革怎样的价值取向？在</a:t>
            </a:r>
            <a:r>
              <a:rPr lang="en-US" altLang="zh-CN"/>
              <a:t>AI</a:t>
            </a:r>
            <a:r>
              <a:rPr lang="zh-CN" altLang="en-US"/>
              <a:t>时代，如何既保障司法责任又适应智慧法院建设？</a:t>
            </a:r>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案例二、自我学习评估，定制个性化学习路径与学习资源。</a:t>
            </a:r>
            <a:endParaRPr lang="zh-CN" altLang="en-US"/>
          </a:p>
          <a:p>
            <a:r>
              <a:rPr lang="zh-CN" altLang="en-US"/>
              <a:t>工具：</a:t>
            </a:r>
            <a:r>
              <a:rPr lang="en-US" altLang="zh-CN"/>
              <a:t>Deepseek</a:t>
            </a:r>
            <a:endParaRPr lang="en-US" altLang="zh-CN"/>
          </a:p>
          <a:p>
            <a:r>
              <a:rPr lang="zh-CN" altLang="en-US"/>
              <a:t>提示词错误示例：</a:t>
            </a:r>
            <a:endParaRPr lang="zh-CN" altLang="en-US"/>
          </a:p>
          <a:p>
            <a:r>
              <a:rPr lang="zh-CN" altLang="en-US"/>
              <a:t>请根据《法治思想概论》之</a:t>
            </a:r>
            <a:r>
              <a:rPr lang="en-US" altLang="zh-CN"/>
              <a:t>“</a:t>
            </a:r>
            <a:r>
              <a:rPr lang="zh-CN" altLang="en-US"/>
              <a:t>法治的价值取向</a:t>
            </a:r>
            <a:r>
              <a:rPr lang="en-US" altLang="zh-CN"/>
              <a:t>”</a:t>
            </a:r>
            <a:r>
              <a:rPr lang="zh-CN" altLang="en-US"/>
              <a:t>的知识体系帮我完成自我评估。</a:t>
            </a:r>
            <a:endParaRPr lang="zh-CN" altLang="en-US"/>
          </a:p>
          <a:p>
            <a:r>
              <a:rPr lang="zh-CN" altLang="en-US"/>
              <a:t>大模型在理解提示词提问的具体需求时存在局限性，无法精准把握实际需求；同时，大模型只提供了知识体系中的重难点内容，而无法根据个人的具体情况和需求进行个性化的评估和指导。</a:t>
            </a:r>
            <a:endParaRPr lang="zh-CN" altLang="en-US"/>
          </a:p>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提示词公式：评估方法</a:t>
            </a:r>
            <a:r>
              <a:rPr lang="en-US" altLang="zh-CN">
                <a:sym typeface="+mn-ea"/>
              </a:rPr>
              <a:t>+</a:t>
            </a:r>
            <a:r>
              <a:rPr lang="zh-CN" altLang="en-US">
                <a:sym typeface="+mn-ea"/>
              </a:rPr>
              <a:t>个性化学习路径</a:t>
            </a:r>
            <a:r>
              <a:rPr lang="en-US" altLang="zh-CN">
                <a:sym typeface="+mn-ea"/>
              </a:rPr>
              <a:t>+</a:t>
            </a:r>
            <a:r>
              <a:rPr lang="zh-CN" altLang="en-US">
                <a:sym typeface="+mn-ea"/>
              </a:rPr>
              <a:t>个性化资源</a:t>
            </a:r>
            <a:endParaRPr lang="zh-CN" altLang="en-US"/>
          </a:p>
          <a:p>
            <a:r>
              <a:rPr lang="zh-CN" altLang="en-US">
                <a:sym typeface="+mn-ea"/>
              </a:rPr>
              <a:t>提示词优化：</a:t>
            </a:r>
            <a:endParaRPr lang="zh-CN" altLang="en-US"/>
          </a:p>
          <a:p>
            <a:r>
              <a:rPr lang="zh-CN" altLang="en-US">
                <a:sym typeface="+mn-ea"/>
              </a:rPr>
              <a:t>我学习了《法治思想概论》之</a:t>
            </a:r>
            <a:r>
              <a:rPr lang="en-US" altLang="zh-CN">
                <a:sym typeface="+mn-ea"/>
              </a:rPr>
              <a:t>“</a:t>
            </a:r>
            <a:r>
              <a:rPr lang="zh-CN" altLang="en-US">
                <a:sym typeface="+mn-ea"/>
              </a:rPr>
              <a:t>法治的价值取向</a:t>
            </a:r>
            <a:r>
              <a:rPr lang="en-US" altLang="zh-CN">
                <a:sym typeface="+mn-ea"/>
              </a:rPr>
              <a:t>”</a:t>
            </a:r>
            <a:r>
              <a:rPr lang="zh-CN" altLang="en-US">
                <a:sym typeface="+mn-ea"/>
              </a:rPr>
              <a:t>，请帮我出一些练习题目（选择题、判断题）来巩固知识，并完成自我评估。</a:t>
            </a:r>
            <a:endParaRPr lang="zh-CN" altLang="en-US">
              <a:sym typeface="+mn-ea"/>
            </a:endParaRPr>
          </a:p>
          <a:p>
            <a:r>
              <a:rPr lang="zh-CN" altLang="en-US"/>
              <a:t>当我们完成练习作答后，</a:t>
            </a:r>
            <a:r>
              <a:rPr lang="en-US" altLang="zh-CN"/>
              <a:t>Deepseek</a:t>
            </a:r>
            <a:r>
              <a:rPr lang="zh-CN" altLang="en-US"/>
              <a:t>就可以帮我们评估知识薄弱点，并推送提升学习方法与资源。</a:t>
            </a:r>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案例三、推荐跨学科课程资源和学习路径，促进知识的融合与创新。</a:t>
            </a:r>
            <a:endParaRPr lang="zh-CN" altLang="en-US"/>
          </a:p>
          <a:p>
            <a:r>
              <a:rPr lang="zh-CN" altLang="en-US"/>
              <a:t>工具：</a:t>
            </a:r>
            <a:r>
              <a:rPr lang="en-US" altLang="zh-CN"/>
              <a:t>DeepSeek</a:t>
            </a:r>
            <a:endParaRPr lang="en-US" altLang="zh-CN"/>
          </a:p>
          <a:p>
            <a:r>
              <a:rPr lang="zh-CN" altLang="en-US"/>
              <a:t>提示词错误示例：</a:t>
            </a:r>
            <a:endParaRPr lang="zh-CN" altLang="en-US"/>
          </a:p>
          <a:p>
            <a:r>
              <a:rPr lang="zh-CN" altLang="en-US"/>
              <a:t>我想成为一名制造业的企业法务，从事合同管理、合规审查、知识产权保护的工作，我需要掌握哪些知识？</a:t>
            </a:r>
            <a:endParaRPr lang="zh-CN" altLang="en-US"/>
          </a:p>
          <a:p>
            <a:r>
              <a:rPr lang="zh-CN" altLang="en-US"/>
              <a:t>大模型生成的内容过于笼统，缺乏系统化的知识结构，难以形成完整的知识体系；同时，这些内容未能根据学生的具体情况进行个性化定制，导致其缺乏实际的学习价值和针对性。</a:t>
            </a:r>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提示词公式：角色</a:t>
            </a:r>
            <a:r>
              <a:rPr lang="en-US" altLang="zh-CN"/>
              <a:t>+</a:t>
            </a:r>
            <a:r>
              <a:rPr lang="zh-CN" altLang="en-US"/>
              <a:t>背景</a:t>
            </a:r>
            <a:r>
              <a:rPr lang="en-US" altLang="zh-CN"/>
              <a:t>+</a:t>
            </a:r>
            <a:r>
              <a:rPr lang="zh-CN" altLang="en-US"/>
              <a:t>任务</a:t>
            </a:r>
            <a:r>
              <a:rPr lang="en-US" altLang="zh-CN"/>
              <a:t>+</a:t>
            </a:r>
            <a:r>
              <a:rPr lang="zh-CN" altLang="en-US"/>
              <a:t>明确跨学科学习需求</a:t>
            </a:r>
            <a:endParaRPr lang="zh-CN" altLang="en-US"/>
          </a:p>
          <a:p>
            <a:r>
              <a:rPr lang="zh-CN" altLang="en-US"/>
              <a:t>提示词优化：</a:t>
            </a:r>
            <a:endParaRPr lang="zh-CN" altLang="en-US"/>
          </a:p>
          <a:p>
            <a:r>
              <a:rPr lang="zh-CN" altLang="en-US"/>
              <a:t>我是一名法律专业的在校大学生，未来想成为一名制造业的企业法务，从事合同管理、合规审查、知识产权保护的工作，假设你是一位在制造业有丰富经验的企业法务，请你从专业角度告诉我我需要掌握哪些跨专业的知识？</a:t>
            </a:r>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任务拓展</a:t>
            </a:r>
            <a:r>
              <a:rPr lang="en-US" altLang="zh-CN">
                <a:sym typeface="+mn-ea"/>
              </a:rPr>
              <a:t>，</a:t>
            </a:r>
            <a:r>
              <a:rPr lang="zh-CN" altLang="en-US">
                <a:sym typeface="+mn-ea"/>
              </a:rPr>
              <a:t>请扫描后面的智能体，选择一个话题，依据下列表格中的知识与技能要求，设计提示词，完成下列任务。</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本章的学习图谱如图所示。</a:t>
            </a:r>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在英语学习中，词汇是阅读、写作、听力和口语的基石。</a:t>
            </a:r>
            <a:r>
              <a:rPr lang="en-US" altLang="zh-CN"/>
              <a:t>AIGC</a:t>
            </a:r>
            <a:r>
              <a:rPr lang="zh-CN" altLang="en-US"/>
              <a:t>全方位赋能外语学习，精准解析高频词汇，帮助大学生轻松应对四级考试与未来工作挑战。本节任务将利用</a:t>
            </a:r>
            <a:r>
              <a:rPr lang="en-US" altLang="zh-CN"/>
              <a:t>AIGC</a:t>
            </a:r>
            <a:r>
              <a:rPr lang="zh-CN" altLang="en-US"/>
              <a:t>的强大功能，制定科学高效的背单词计划，助你快速提升词汇量。首先，</a:t>
            </a:r>
            <a:r>
              <a:rPr lang="en-US" altLang="zh-CN"/>
              <a:t>AIGC</a:t>
            </a:r>
            <a:r>
              <a:rPr lang="zh-CN" altLang="en-US"/>
              <a:t>会根据你的学习进度和目标，生成个性化的背单词计划，确保每天的学习任务既合理又高效。接着，</a:t>
            </a:r>
            <a:r>
              <a:rPr lang="en-US" altLang="zh-CN"/>
              <a:t>AIGC</a:t>
            </a:r>
            <a:r>
              <a:rPr lang="zh-CN" altLang="en-US"/>
              <a:t>提供多样化的学习方式，帮助你深入理解并掌握每个单词的用法。此外，</a:t>
            </a:r>
            <a:r>
              <a:rPr lang="en-US" altLang="zh-CN"/>
              <a:t>AIGC</a:t>
            </a:r>
            <a:r>
              <a:rPr lang="zh-CN" altLang="en-US"/>
              <a:t>还会生成针对性的知识练习，如填空、选择和翻译题，巩固学习成果。完成任务后，你还可以使用工程化提示词让</a:t>
            </a:r>
            <a:r>
              <a:rPr lang="en-US" altLang="zh-CN"/>
              <a:t>AIGC</a:t>
            </a:r>
            <a:r>
              <a:rPr lang="zh-CN" altLang="en-US"/>
              <a:t>为你生成专属复习方案。让我们一起开启高效背单词之旅，轻松攻克四级词汇难关！</a:t>
            </a:r>
            <a:r>
              <a:rPr lang="en-US" altLang="zh-CN"/>
              <a:t>AIGC</a:t>
            </a:r>
            <a:r>
              <a:rPr lang="zh-CN" altLang="en-US"/>
              <a:t>在外语学习中展现了强大的技术优势，通过实时语音识别与反馈、多语言翻译与解释、沉浸式语言环境模拟等功能，帮助学习者提升口语、听力、阅读和写作能力。</a:t>
            </a:r>
            <a:r>
              <a:rPr lang="en-US" altLang="zh-CN"/>
              <a:t>AIGC</a:t>
            </a:r>
            <a:r>
              <a:rPr lang="zh-CN" altLang="en-US"/>
              <a:t>还能生成智能词汇与语法练习，跟踪学习进度并提供个性化建议，同时辅助写作，改进语法与逻辑问题。这些功能不仅增强了学习的互动性和趣味性，还为学习者提供了高效、精准的语言学习支持。</a:t>
            </a:r>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在备战大学英语四级考试的过程中，高频词汇的掌握至关重要。借助</a:t>
            </a:r>
            <a:r>
              <a:rPr lang="en-US" altLang="zh-CN"/>
              <a:t>AI</a:t>
            </a:r>
            <a:r>
              <a:rPr lang="zh-CN" altLang="en-US"/>
              <a:t>技术，我们可以制定科学高效的词汇学习计划，提高记忆效果，优化复习策略。本任务旨在利用</a:t>
            </a:r>
            <a:r>
              <a:rPr lang="en-US" altLang="zh-CN"/>
              <a:t>AI</a:t>
            </a:r>
            <a:r>
              <a:rPr lang="zh-CN" altLang="en-US"/>
              <a:t>辅助完成四级高频词汇的系统化学习，主要包括以下步骤：首先，制定科学合理的背单词规划，确保学习内容有针对性；其次，设计可执行的学习计划，以确保学习进度的可持续性；随后，严格按照计划进行词汇学习，利用</a:t>
            </a:r>
            <a:r>
              <a:rPr lang="en-US" altLang="zh-CN"/>
              <a:t>AI</a:t>
            </a:r>
            <a:r>
              <a:rPr lang="zh-CN" altLang="en-US"/>
              <a:t>进行实时互动学习，提升记忆效率；最后，基于计划进行阶段性复习，利用</a:t>
            </a:r>
            <a:r>
              <a:rPr lang="en-US" altLang="zh-CN"/>
              <a:t>AI</a:t>
            </a:r>
            <a:r>
              <a:rPr lang="zh-CN" altLang="en-US"/>
              <a:t>强化记忆并巩固学习成果。通过这一系统性以提示词构建的实施计划，考生可以高效掌握四级高频词汇，为考试奠定坚实基础。</a:t>
            </a:r>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步骤一、制定四级英语高频词的背单词计划。</a:t>
            </a:r>
            <a:endParaRPr lang="zh-CN" altLang="en-US"/>
          </a:p>
          <a:p>
            <a:r>
              <a:rPr lang="zh-CN" altLang="en-US"/>
              <a:t>提示词公式：背景</a:t>
            </a:r>
            <a:r>
              <a:rPr lang="en-US" altLang="zh-CN"/>
              <a:t>+</a:t>
            </a:r>
            <a:r>
              <a:rPr lang="zh-CN" altLang="en-US"/>
              <a:t>目标</a:t>
            </a:r>
            <a:r>
              <a:rPr lang="en-US" altLang="zh-CN"/>
              <a:t>+</a:t>
            </a:r>
            <a:r>
              <a:rPr lang="zh-CN" altLang="en-US"/>
              <a:t>资料投喂</a:t>
            </a:r>
            <a:r>
              <a:rPr lang="en-US" altLang="zh-CN"/>
              <a:t>+</a:t>
            </a:r>
            <a:r>
              <a:rPr lang="zh-CN" altLang="en-US"/>
              <a:t>任务要求</a:t>
            </a:r>
            <a:endParaRPr lang="zh-CN" altLang="en-US"/>
          </a:p>
          <a:p>
            <a:r>
              <a:rPr lang="zh-CN" altLang="en-US"/>
              <a:t>提示词示例：</a:t>
            </a:r>
            <a:endParaRPr lang="zh-CN" altLang="en-US"/>
          </a:p>
          <a:p>
            <a:r>
              <a:rPr lang="zh-CN" altLang="en-US"/>
              <a:t>（</a:t>
            </a:r>
            <a:r>
              <a:rPr lang="en-US" altLang="zh-CN"/>
              <a:t>1</a:t>
            </a:r>
            <a:r>
              <a:rPr lang="zh-CN" altLang="en-US"/>
              <a:t>）投喂资料：四级高频词汇列表</a:t>
            </a:r>
            <a:r>
              <a:rPr lang="en-US" altLang="zh-CN"/>
              <a:t>“</a:t>
            </a:r>
            <a:r>
              <a:rPr lang="zh-CN" altLang="en-US"/>
              <a:t>高频单词表</a:t>
            </a:r>
            <a:r>
              <a:rPr lang="en-US" altLang="zh-CN"/>
              <a:t>.txt”</a:t>
            </a:r>
            <a:r>
              <a:rPr lang="zh-CN" altLang="en-US"/>
              <a:t>。</a:t>
            </a:r>
            <a:endParaRPr lang="zh-CN" altLang="en-US"/>
          </a:p>
          <a:p>
            <a:r>
              <a:rPr lang="zh-CN" altLang="en-US"/>
              <a:t>（</a:t>
            </a:r>
            <a:r>
              <a:rPr lang="en-US" altLang="zh-CN"/>
              <a:t>2</a:t>
            </a:r>
            <a:r>
              <a:rPr lang="zh-CN" altLang="en-US"/>
              <a:t>）提示词：</a:t>
            </a:r>
            <a:endParaRPr lang="zh-CN" altLang="en-US"/>
          </a:p>
          <a:p>
            <a:r>
              <a:rPr lang="zh-CN" altLang="en-US"/>
              <a:t>我是一名大一学生，上传资料是一个四级英语高频词汇表，共有</a:t>
            </a:r>
            <a:r>
              <a:rPr lang="en-US" altLang="zh-CN"/>
              <a:t>687</a:t>
            </a:r>
            <a:r>
              <a:rPr lang="zh-CN" altLang="en-US"/>
              <a:t>个单词，我需要在两个月内熟练记忆，请为我制定一个细化到每一天的背单词计划。</a:t>
            </a:r>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在利用大模型辅助学习时，需精心设计资料投喂策略：</a:t>
            </a:r>
            <a:r>
              <a:rPr lang="en-US" altLang="zh-CN"/>
              <a:t>1</a:t>
            </a:r>
            <a:r>
              <a:rPr lang="zh-CN" altLang="en-US"/>
              <a:t>）筛选核心知识点和典型案例；</a:t>
            </a:r>
            <a:r>
              <a:rPr lang="en-US" altLang="zh-CN"/>
              <a:t>2</a:t>
            </a:r>
            <a:r>
              <a:rPr lang="zh-CN" altLang="en-US"/>
              <a:t>）构建结构化知识框架。制定计划时要注重提示词设计，确保计划既系统全面又可操作执行，实现高效的人机协同学习。</a:t>
            </a:r>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步骤二、规划详细的背单词执行计划。</a:t>
            </a:r>
            <a:endParaRPr lang="zh-CN" altLang="en-US"/>
          </a:p>
          <a:p>
            <a:r>
              <a:rPr lang="zh-CN" altLang="en-US"/>
              <a:t>提示词公式：资料投喂</a:t>
            </a:r>
            <a:r>
              <a:rPr lang="en-US" altLang="zh-CN"/>
              <a:t>+</a:t>
            </a:r>
            <a:r>
              <a:rPr lang="zh-CN" altLang="en-US"/>
              <a:t>任务要求</a:t>
            </a:r>
            <a:endParaRPr lang="zh-CN" altLang="en-US"/>
          </a:p>
          <a:p>
            <a:r>
              <a:rPr lang="zh-CN" altLang="en-US"/>
              <a:t>提示词示例：</a:t>
            </a:r>
            <a:endParaRPr lang="zh-CN" altLang="en-US"/>
          </a:p>
          <a:p>
            <a:r>
              <a:rPr lang="zh-CN" altLang="en-US"/>
              <a:t>（</a:t>
            </a:r>
            <a:r>
              <a:rPr lang="en-US" altLang="zh-CN"/>
              <a:t>1</a:t>
            </a:r>
            <a:r>
              <a:rPr lang="zh-CN" altLang="en-US"/>
              <a:t>）投喂资料：</a:t>
            </a:r>
            <a:r>
              <a:rPr lang="en-US" altLang="zh-CN"/>
              <a:t>“</a:t>
            </a:r>
            <a:r>
              <a:rPr lang="zh-CN" altLang="en-US"/>
              <a:t>高频单词表</a:t>
            </a:r>
            <a:r>
              <a:rPr lang="en-US" altLang="zh-CN"/>
              <a:t>.txt”</a:t>
            </a:r>
            <a:r>
              <a:rPr lang="zh-CN" altLang="en-US"/>
              <a:t>。</a:t>
            </a:r>
            <a:endParaRPr lang="zh-CN" altLang="en-US"/>
          </a:p>
          <a:p>
            <a:r>
              <a:rPr lang="zh-CN" altLang="en-US"/>
              <a:t>（</a:t>
            </a:r>
            <a:r>
              <a:rPr lang="en-US" altLang="zh-CN"/>
              <a:t>2</a:t>
            </a:r>
            <a:r>
              <a:rPr lang="zh-CN" altLang="en-US"/>
              <a:t>）提示词：</a:t>
            </a:r>
            <a:endParaRPr lang="zh-CN" altLang="en-US"/>
          </a:p>
          <a:p>
            <a:r>
              <a:rPr lang="zh-CN" altLang="en-US"/>
              <a:t>请根据上述背单词计划为我制定一个细化到每一天的背单词计划。</a:t>
            </a:r>
            <a:endParaRPr lang="zh-CN" altLang="en-US"/>
          </a:p>
          <a:p>
            <a:r>
              <a:rPr lang="zh-CN" altLang="en-US"/>
              <a:t>具体要求：</a:t>
            </a:r>
            <a:endParaRPr lang="zh-CN" altLang="en-US"/>
          </a:p>
          <a:p>
            <a:r>
              <a:rPr lang="en-US" altLang="zh-CN"/>
              <a:t>1.</a:t>
            </a:r>
            <a:r>
              <a:rPr lang="zh-CN" altLang="en-US"/>
              <a:t>计划须你为我规划的两个月四级高频词汇背诵计划；</a:t>
            </a:r>
            <a:endParaRPr lang="zh-CN" altLang="en-US"/>
          </a:p>
          <a:p>
            <a:r>
              <a:rPr lang="en-US" altLang="zh-CN"/>
              <a:t>2.</a:t>
            </a:r>
            <a:r>
              <a:rPr lang="zh-CN" altLang="en-US"/>
              <a:t>为我细化到每一天需要背诵的单词在</a:t>
            </a:r>
            <a:r>
              <a:rPr lang="en-US" altLang="zh-CN"/>
              <a:t>“</a:t>
            </a:r>
            <a:r>
              <a:rPr lang="zh-CN" altLang="en-US"/>
              <a:t>高频词汇</a:t>
            </a:r>
            <a:r>
              <a:rPr lang="en-US" altLang="zh-CN"/>
              <a:t>”</a:t>
            </a:r>
            <a:r>
              <a:rPr lang="zh-CN" altLang="en-US"/>
              <a:t>表中的序号；</a:t>
            </a:r>
            <a:endParaRPr lang="zh-CN" altLang="en-US"/>
          </a:p>
          <a:p>
            <a:r>
              <a:rPr lang="en-US" altLang="zh-CN"/>
              <a:t>3.</a:t>
            </a:r>
            <a:r>
              <a:rPr lang="zh-CN" altLang="en-US"/>
              <a:t>已经学习并进入复习阶段的单词，请为我提供随机乱序后的序号，保证每个单词都进行了复习；</a:t>
            </a:r>
            <a:endParaRPr lang="zh-CN" altLang="en-US"/>
          </a:p>
          <a:p>
            <a:r>
              <a:rPr lang="en-US" altLang="zh-CN"/>
              <a:t>4.</a:t>
            </a:r>
            <a:r>
              <a:rPr lang="zh-CN" altLang="en-US"/>
              <a:t>请不要省略序号，输出完整的</a:t>
            </a:r>
            <a:r>
              <a:rPr lang="en-US" altLang="zh-CN"/>
              <a:t>60</a:t>
            </a:r>
            <a:r>
              <a:rPr lang="zh-CN" altLang="en-US"/>
              <a:t>天的所有内容。</a:t>
            </a:r>
            <a:endParaRPr lang="zh-CN" altLang="en-US"/>
          </a:p>
          <a:p>
            <a:r>
              <a:rPr lang="zh-CN" altLang="en-US"/>
              <a:t>输出格式要求：</a:t>
            </a:r>
            <a:endParaRPr lang="zh-CN" altLang="en-US"/>
          </a:p>
          <a:p>
            <a:r>
              <a:rPr lang="en-US" altLang="zh-CN"/>
              <a:t>1.</a:t>
            </a:r>
            <a:r>
              <a:rPr lang="zh-CN" altLang="en-US"/>
              <a:t>以表格形式输出；</a:t>
            </a:r>
            <a:endParaRPr lang="zh-CN" altLang="en-US"/>
          </a:p>
          <a:p>
            <a:r>
              <a:rPr lang="en-US" altLang="zh-CN"/>
              <a:t>2.</a:t>
            </a:r>
            <a:r>
              <a:rPr lang="zh-CN" altLang="en-US"/>
              <a:t>输出格式为天数序号、背诵的单词序号、复习的单词序号。</a:t>
            </a:r>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由于大模型存在记忆局限，我们需要建立一套基于序号的资料信息检索方法来突破这一限制。该策略通过细化的每一天的序号，既克服了大模型的记忆缺陷，又实现了学习过程的精准追溯。每次交互时提供相关序号，相当于为模型建立了</a:t>
            </a:r>
            <a:r>
              <a:rPr lang="en-US" altLang="zh-CN"/>
              <a:t>"</a:t>
            </a:r>
            <a:r>
              <a:rPr lang="zh-CN" altLang="en-US"/>
              <a:t>临时记忆库</a:t>
            </a:r>
            <a:r>
              <a:rPr lang="en-US" altLang="zh-CN"/>
              <a:t>"</a:t>
            </a:r>
            <a:r>
              <a:rPr lang="zh-CN" altLang="en-US"/>
              <a:t>，确保学习连贯性。</a:t>
            </a:r>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步骤三、执行背单词计划中的单词学习任务。</a:t>
            </a:r>
            <a:endParaRPr lang="zh-CN" altLang="en-US"/>
          </a:p>
          <a:p>
            <a:r>
              <a:rPr lang="zh-CN" altLang="en-US"/>
              <a:t>提示词公式：资料投喂</a:t>
            </a:r>
            <a:r>
              <a:rPr lang="en-US" altLang="zh-CN"/>
              <a:t>+</a:t>
            </a:r>
            <a:r>
              <a:rPr lang="zh-CN" altLang="en-US"/>
              <a:t>任务要求</a:t>
            </a:r>
            <a:r>
              <a:rPr lang="en-US" altLang="zh-CN"/>
              <a:t>+</a:t>
            </a:r>
            <a:r>
              <a:rPr lang="zh-CN" altLang="en-US"/>
              <a:t>工程化指令</a:t>
            </a:r>
            <a:endParaRPr lang="zh-CN" altLang="en-US"/>
          </a:p>
          <a:p>
            <a:r>
              <a:rPr lang="zh-CN" altLang="en-US"/>
              <a:t>提示词示例：</a:t>
            </a:r>
            <a:endParaRPr lang="zh-CN" altLang="en-US"/>
          </a:p>
          <a:p>
            <a:r>
              <a:rPr lang="zh-CN" altLang="en-US"/>
              <a:t>（</a:t>
            </a:r>
            <a:r>
              <a:rPr lang="en-US" altLang="zh-CN"/>
              <a:t>1</a:t>
            </a:r>
            <a:r>
              <a:rPr lang="zh-CN" altLang="en-US"/>
              <a:t>）投喂资料：</a:t>
            </a:r>
            <a:r>
              <a:rPr lang="en-US" altLang="zh-CN"/>
              <a:t>“</a:t>
            </a:r>
            <a:r>
              <a:rPr lang="zh-CN" altLang="en-US"/>
              <a:t>高频单词表</a:t>
            </a:r>
            <a:r>
              <a:rPr lang="en-US" altLang="zh-CN"/>
              <a:t>.txt”</a:t>
            </a:r>
            <a:r>
              <a:rPr lang="zh-CN" altLang="en-US"/>
              <a:t>。</a:t>
            </a:r>
            <a:endParaRPr lang="zh-CN" altLang="en-US"/>
          </a:p>
          <a:p>
            <a:r>
              <a:rPr lang="zh-CN" altLang="en-US"/>
              <a:t>（</a:t>
            </a:r>
            <a:r>
              <a:rPr lang="en-US" altLang="zh-CN"/>
              <a:t>2</a:t>
            </a:r>
            <a:r>
              <a:rPr lang="zh-CN" altLang="en-US"/>
              <a:t>）提示词：（以第</a:t>
            </a:r>
            <a:r>
              <a:rPr lang="en-US" altLang="zh-CN"/>
              <a:t>1</a:t>
            </a:r>
            <a:r>
              <a:rPr lang="zh-CN" altLang="en-US"/>
              <a:t>天学习高频词汇表中序号</a:t>
            </a:r>
            <a:r>
              <a:rPr lang="en-US" altLang="zh-CN"/>
              <a:t>1-35</a:t>
            </a:r>
            <a:r>
              <a:rPr lang="zh-CN" altLang="en-US"/>
              <a:t>的单词为例。）</a:t>
            </a:r>
            <a:endParaRPr lang="zh-CN" altLang="en-US"/>
          </a:p>
          <a:p>
            <a:r>
              <a:rPr lang="zh-CN" altLang="en-US"/>
              <a:t>请辅助我学习词汇表中序号为</a:t>
            </a:r>
            <a:r>
              <a:rPr lang="en-US" altLang="zh-CN"/>
              <a:t>1-35</a:t>
            </a:r>
            <a:r>
              <a:rPr lang="zh-CN" altLang="en-US"/>
              <a:t>的单词。学习步骤如下：</a:t>
            </a:r>
            <a:endParaRPr lang="zh-CN" altLang="en-US"/>
          </a:p>
          <a:p>
            <a:r>
              <a:rPr lang="en-US" altLang="zh-CN"/>
              <a:t>1.</a:t>
            </a:r>
            <a:r>
              <a:rPr lang="zh-CN" altLang="en-US"/>
              <a:t>当我输入</a:t>
            </a:r>
            <a:r>
              <a:rPr lang="en-US" altLang="zh-CN"/>
              <a:t>“</a:t>
            </a:r>
            <a:r>
              <a:rPr lang="zh-CN" altLang="en-US"/>
              <a:t>新单词</a:t>
            </a:r>
            <a:r>
              <a:rPr lang="en-US" altLang="zh-CN"/>
              <a:t>”</a:t>
            </a:r>
            <a:r>
              <a:rPr lang="zh-CN" altLang="en-US"/>
              <a:t>指令时，为我列出一个单词的信息，包括中文定义，英语定义、词源、词根词缀、短语搭配和短句。</a:t>
            </a:r>
            <a:endParaRPr lang="zh-CN" altLang="en-US"/>
          </a:p>
          <a:p>
            <a:r>
              <a:rPr lang="en-US" altLang="zh-CN"/>
              <a:t>2.</a:t>
            </a:r>
            <a:r>
              <a:rPr lang="zh-CN" altLang="en-US"/>
              <a:t>当我输入</a:t>
            </a:r>
            <a:r>
              <a:rPr lang="en-US" altLang="zh-CN"/>
              <a:t>“</a:t>
            </a:r>
            <a:r>
              <a:rPr lang="zh-CN" altLang="en-US"/>
              <a:t>出题</a:t>
            </a:r>
            <a:r>
              <a:rPr lang="en-US" altLang="zh-CN"/>
              <a:t>”</a:t>
            </a:r>
            <a:r>
              <a:rPr lang="zh-CN" altLang="en-US"/>
              <a:t>时，为我出一道跟这个单词有关的选择题或填空题，帮我加深记忆。要求：先给出题目，由我来回答，由你来判断对错并给出解析。</a:t>
            </a:r>
            <a:endParaRPr lang="zh-CN" altLang="en-US"/>
          </a:p>
          <a:p>
            <a:r>
              <a:rPr lang="en-US" altLang="zh-CN"/>
              <a:t>3.</a:t>
            </a:r>
            <a:r>
              <a:rPr lang="zh-CN" altLang="en-US"/>
              <a:t>当我输入</a:t>
            </a:r>
            <a:r>
              <a:rPr lang="en-US" altLang="zh-CN"/>
              <a:t>“</a:t>
            </a:r>
            <a:r>
              <a:rPr lang="zh-CN" altLang="en-US"/>
              <a:t>下一题</a:t>
            </a:r>
            <a:r>
              <a:rPr lang="en-US" altLang="zh-CN"/>
              <a:t>”</a:t>
            </a:r>
            <a:r>
              <a:rPr lang="zh-CN" altLang="en-US"/>
              <a:t>时，为我再出一道跟这个单词有关的选择题或填空题，帮我加深记忆。要求：先给出题目，由我来回答，由你来判断对错并给出解析。</a:t>
            </a:r>
            <a:endParaRPr lang="zh-CN" altLang="en-US"/>
          </a:p>
          <a:p>
            <a:r>
              <a:rPr lang="en-US" altLang="zh-CN"/>
              <a:t>4.</a:t>
            </a:r>
            <a:r>
              <a:rPr lang="zh-CN" altLang="en-US"/>
              <a:t>我可以针对这个单词进行提问，你来为我解答帮我加深单词记忆。</a:t>
            </a:r>
            <a:endParaRPr lang="zh-CN" altLang="en-US"/>
          </a:p>
          <a:p>
            <a:r>
              <a:rPr lang="en-US" altLang="zh-CN"/>
              <a:t>5.</a:t>
            </a:r>
            <a:r>
              <a:rPr lang="zh-CN" altLang="en-US"/>
              <a:t>当全部单词学习完成后，提示我今天的单词学习圆满结束。</a:t>
            </a:r>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这是一套结构化的逐步执行学习计划提示词：在学习新单词的过程中，首先掌握单词的含义，随后通过练习题来加深记忆，并且在学习过程中可以随时提出问题以深化理解。如此循序渐进，通过实时的互动交流，有效提升学习效率。</a:t>
            </a:r>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步骤四、执行背单词计划中的单词复习任务。</a:t>
            </a:r>
            <a:endParaRPr lang="zh-CN" altLang="en-US"/>
          </a:p>
          <a:p>
            <a:r>
              <a:rPr lang="zh-CN" altLang="en-US"/>
              <a:t>提示词公式：资料投喂</a:t>
            </a:r>
            <a:r>
              <a:rPr lang="en-US" altLang="zh-CN"/>
              <a:t>+</a:t>
            </a:r>
            <a:r>
              <a:rPr lang="zh-CN" altLang="en-US"/>
              <a:t>任务要求</a:t>
            </a:r>
            <a:r>
              <a:rPr lang="en-US" altLang="zh-CN"/>
              <a:t>+</a:t>
            </a:r>
            <a:r>
              <a:rPr lang="zh-CN" altLang="en-US"/>
              <a:t>工程化指令</a:t>
            </a:r>
            <a:endParaRPr lang="zh-CN" altLang="en-US"/>
          </a:p>
          <a:p>
            <a:r>
              <a:rPr lang="zh-CN" altLang="en-US"/>
              <a:t>提示词示例：</a:t>
            </a:r>
            <a:endParaRPr lang="zh-CN" altLang="en-US"/>
          </a:p>
          <a:p>
            <a:r>
              <a:rPr lang="zh-CN" altLang="en-US"/>
              <a:t>（</a:t>
            </a:r>
            <a:r>
              <a:rPr lang="en-US" altLang="zh-CN"/>
              <a:t>1</a:t>
            </a:r>
            <a:r>
              <a:rPr lang="zh-CN" altLang="en-US"/>
              <a:t>）投喂资料：</a:t>
            </a:r>
            <a:r>
              <a:rPr lang="en-US" altLang="zh-CN"/>
              <a:t>“</a:t>
            </a:r>
            <a:r>
              <a:rPr lang="zh-CN" altLang="en-US"/>
              <a:t>高频单词表</a:t>
            </a:r>
            <a:r>
              <a:rPr lang="en-US" altLang="zh-CN"/>
              <a:t>.txt”</a:t>
            </a:r>
            <a:r>
              <a:rPr lang="zh-CN" altLang="en-US"/>
              <a:t>。</a:t>
            </a:r>
            <a:endParaRPr lang="zh-CN" altLang="en-US"/>
          </a:p>
          <a:p>
            <a:r>
              <a:rPr lang="zh-CN" altLang="en-US"/>
              <a:t>（</a:t>
            </a:r>
            <a:r>
              <a:rPr lang="en-US" altLang="zh-CN"/>
              <a:t>2</a:t>
            </a:r>
            <a:r>
              <a:rPr lang="zh-CN" altLang="en-US"/>
              <a:t>）提示词：（以第</a:t>
            </a:r>
            <a:r>
              <a:rPr lang="en-US" altLang="zh-CN"/>
              <a:t>2</a:t>
            </a:r>
            <a:r>
              <a:rPr lang="zh-CN" altLang="en-US"/>
              <a:t>天复习计划中，高频词汇表中序号</a:t>
            </a:r>
            <a:r>
              <a:rPr lang="en-US" altLang="zh-CN"/>
              <a:t>1-35</a:t>
            </a:r>
            <a:r>
              <a:rPr lang="zh-CN" altLang="en-US"/>
              <a:t>的单词复习为例。）</a:t>
            </a:r>
            <a:endParaRPr lang="zh-CN" altLang="en-US"/>
          </a:p>
          <a:p>
            <a:r>
              <a:rPr lang="zh-CN" altLang="en-US"/>
              <a:t>请辅助我复习词汇表中序号为</a:t>
            </a:r>
            <a:r>
              <a:rPr lang="en-US" altLang="zh-CN"/>
              <a:t>1 - 35</a:t>
            </a:r>
            <a:r>
              <a:rPr lang="zh-CN" altLang="en-US"/>
              <a:t>的单词。学习步骤如下：</a:t>
            </a:r>
            <a:endParaRPr lang="zh-CN" altLang="en-US"/>
          </a:p>
          <a:p>
            <a:r>
              <a:rPr lang="en-US" altLang="zh-CN"/>
              <a:t>1.</a:t>
            </a:r>
            <a:r>
              <a:rPr lang="zh-CN" altLang="en-US"/>
              <a:t>当我输入</a:t>
            </a:r>
            <a:r>
              <a:rPr lang="en-US" altLang="zh-CN"/>
              <a:t>“</a:t>
            </a:r>
            <a:r>
              <a:rPr lang="zh-CN" altLang="en-US"/>
              <a:t>新单词</a:t>
            </a:r>
            <a:r>
              <a:rPr lang="en-US" altLang="zh-CN"/>
              <a:t>”</a:t>
            </a:r>
            <a:r>
              <a:rPr lang="zh-CN" altLang="en-US"/>
              <a:t>指令时，显示一个单词，由我来思考它的意思。</a:t>
            </a:r>
            <a:endParaRPr lang="zh-CN" altLang="en-US"/>
          </a:p>
          <a:p>
            <a:r>
              <a:rPr lang="en-US" altLang="zh-CN"/>
              <a:t>2.</a:t>
            </a:r>
            <a:r>
              <a:rPr lang="zh-CN" altLang="en-US"/>
              <a:t>当我输入</a:t>
            </a:r>
            <a:r>
              <a:rPr lang="en-US" altLang="zh-CN"/>
              <a:t>“</a:t>
            </a:r>
            <a:r>
              <a:rPr lang="zh-CN" altLang="en-US"/>
              <a:t>词义</a:t>
            </a:r>
            <a:r>
              <a:rPr lang="en-US" altLang="zh-CN"/>
              <a:t>”</a:t>
            </a:r>
            <a:r>
              <a:rPr lang="zh-CN" altLang="en-US"/>
              <a:t>时，为我列出这个单词的信息，包括中文定义，英语定义、词源、词根词缀、短语搭配和短句。</a:t>
            </a:r>
            <a:endParaRPr lang="zh-CN" altLang="en-US"/>
          </a:p>
          <a:p>
            <a:r>
              <a:rPr lang="en-US" altLang="zh-CN"/>
              <a:t>3.</a:t>
            </a:r>
            <a:r>
              <a:rPr lang="zh-CN" altLang="en-US"/>
              <a:t>当我输入</a:t>
            </a:r>
            <a:r>
              <a:rPr lang="en-US" altLang="zh-CN"/>
              <a:t>“</a:t>
            </a:r>
            <a:r>
              <a:rPr lang="zh-CN" altLang="en-US"/>
              <a:t>出题</a:t>
            </a:r>
            <a:r>
              <a:rPr lang="en-US" altLang="zh-CN"/>
              <a:t>”</a:t>
            </a:r>
            <a:r>
              <a:rPr lang="zh-CN" altLang="en-US"/>
              <a:t>时，为我出一道跟这个单词有关的选择题或填空题。要求：先给出题目，由我来回答，由你来判断对错并给出解析。</a:t>
            </a:r>
            <a:endParaRPr lang="zh-CN" altLang="en-US"/>
          </a:p>
          <a:p>
            <a:r>
              <a:rPr lang="en-US" altLang="zh-CN"/>
              <a:t>4.</a:t>
            </a:r>
            <a:r>
              <a:rPr lang="zh-CN" altLang="en-US"/>
              <a:t>当我输入</a:t>
            </a:r>
            <a:r>
              <a:rPr lang="en-US" altLang="zh-CN"/>
              <a:t>“</a:t>
            </a:r>
            <a:r>
              <a:rPr lang="zh-CN" altLang="en-US"/>
              <a:t>下一题</a:t>
            </a:r>
            <a:r>
              <a:rPr lang="en-US" altLang="zh-CN"/>
              <a:t>”</a:t>
            </a:r>
            <a:r>
              <a:rPr lang="zh-CN" altLang="en-US"/>
              <a:t>时，为我再出一道跟这个单词有关的选择题或填空题，帮我加深记忆。要求：先给出题目，由我来回答，由你来判断对错并给出解析。</a:t>
            </a:r>
            <a:endParaRPr lang="zh-CN" altLang="en-US"/>
          </a:p>
          <a:p>
            <a:r>
              <a:rPr lang="en-US" altLang="zh-CN"/>
              <a:t>5.</a:t>
            </a:r>
            <a:r>
              <a:rPr lang="zh-CN" altLang="en-US"/>
              <a:t>我可以针对这个单词进行提问，你来为我解答帮我加深单词记忆。</a:t>
            </a:r>
            <a:endParaRPr lang="zh-CN" altLang="en-US"/>
          </a:p>
          <a:p>
            <a:r>
              <a:rPr lang="en-US" altLang="zh-CN"/>
              <a:t>6.</a:t>
            </a:r>
            <a:r>
              <a:rPr lang="zh-CN" altLang="en-US"/>
              <a:t>当全部单词复习完成后，提示我今天的单词复习圆满结束。</a:t>
            </a:r>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这是一套结构化的逐步复习计划提示词：在复习单词时，首先依据大模型展示的单词，回顾并巩固其含义，接着通过练习题来进一步强化记忆。在整个复习过程中，随时可以提出问题以深入理解和消化知识。如此有条不紊地进行，借助实时的互动交流，有效提升复习的效率和效果。</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生成式人工智能（</a:t>
            </a:r>
            <a:r>
              <a:rPr lang="en-US" altLang="zh-CN"/>
              <a:t>AIGC</a:t>
            </a:r>
            <a:r>
              <a:rPr lang="zh-CN" altLang="en-US"/>
              <a:t>）辅助学习是指利用</a:t>
            </a:r>
            <a:r>
              <a:rPr lang="en-US" altLang="zh-CN"/>
              <a:t>AIGC</a:t>
            </a:r>
            <a:r>
              <a:rPr lang="zh-CN" altLang="en-US"/>
              <a:t>技术（如大语言模型等），通过自动化生成、优化或个性化学习内容、工具和反馈，以增强学习者的知识获取、理解、应用和创新能力的一种新型教育模式。其核心是通过人工智能的动态内容生成能力，为学习者提供个性化、实时化、交互式的学习支持，优化学习过程，提升学习效率和效果。</a:t>
            </a:r>
            <a:r>
              <a:rPr lang="en-US" altLang="zh-CN"/>
              <a:t>AIGC</a:t>
            </a:r>
            <a:r>
              <a:rPr lang="zh-CN" altLang="en-US"/>
              <a:t>的快速发展为教育领域带来了全新的可能性，快速改变着传统学习模式。本章将深入探讨</a:t>
            </a:r>
            <a:r>
              <a:rPr lang="en-US" altLang="zh-CN"/>
              <a:t>AI</a:t>
            </a:r>
            <a:r>
              <a:rPr lang="zh-CN" altLang="en-US"/>
              <a:t>如何通过个性化内容生成和智能交互，为学习注入全新动能：从应用场景切入，解析</a:t>
            </a:r>
            <a:r>
              <a:rPr lang="en-US" altLang="zh-CN"/>
              <a:t>AI</a:t>
            </a:r>
            <a:r>
              <a:rPr lang="zh-CN" altLang="en-US"/>
              <a:t>在个性化学习推荐、智能批改、虚拟导师等环节的应用；剖析其核心优势与挑战；并系统介绍常用工具，帮助学生掌握</a:t>
            </a:r>
            <a:r>
              <a:rPr lang="en-US" altLang="zh-CN"/>
              <a:t>AI</a:t>
            </a:r>
            <a:r>
              <a:rPr lang="zh-CN" altLang="en-US"/>
              <a:t>赋能的实用技能，推动教育向更高效、更公平、更个性化的方向发展。</a:t>
            </a:r>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将方才的四个步骤有效整合，可以构造工程化提示词，系统化、流程化执行</a:t>
            </a:r>
            <a:r>
              <a:rPr lang="zh-CN" altLang="en-US">
                <a:sym typeface="+mn-ea"/>
              </a:rPr>
              <a:t>四级英语高频词汇备战计划。</a:t>
            </a:r>
            <a:endParaRPr lang="zh-CN" altLang="en-US">
              <a:sym typeface="+mn-ea"/>
            </a:endParaRPr>
          </a:p>
          <a:p>
            <a:r>
              <a:rPr lang="zh-CN" altLang="en-US">
                <a:solidFill>
                  <a:srgbClr val="000000"/>
                </a:solidFill>
                <a:latin typeface="黑体" panose="02010609060101010101" charset="-122"/>
                <a:ea typeface="黑体" panose="02010609060101010101" charset="-122"/>
                <a:cs typeface="黑体" panose="02010609060101010101" charset="-122"/>
                <a:sym typeface="+mn-ea"/>
              </a:rPr>
              <a:t>提示词框架包括角色、背景、任务、流程要求</a:t>
            </a:r>
            <a:endParaRPr lang="zh-CN" altLang="en-US"/>
          </a:p>
          <a:p>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olidFill>
                  <a:srgbClr val="000000"/>
                </a:solidFill>
                <a:latin typeface="黑体" panose="02010609060101010101" charset="-122"/>
                <a:ea typeface="黑体" panose="02010609060101010101" charset="-122"/>
                <a:cs typeface="黑体" panose="02010609060101010101" charset="-122"/>
                <a:sym typeface="+mn-ea"/>
              </a:rPr>
              <a:t>单词学习任务</a:t>
            </a:r>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olidFill>
                  <a:srgbClr val="000000"/>
                </a:solidFill>
                <a:latin typeface="黑体" panose="02010609060101010101" charset="-122"/>
                <a:ea typeface="黑体" panose="02010609060101010101" charset="-122"/>
                <a:cs typeface="黑体" panose="02010609060101010101" charset="-122"/>
                <a:sym typeface="+mn-ea"/>
              </a:rPr>
              <a:t>单词复习任务</a:t>
            </a:r>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任务拓展</a:t>
            </a:r>
            <a:r>
              <a:rPr lang="en-US" altLang="zh-CN">
                <a:sym typeface="+mn-ea"/>
              </a:rPr>
              <a:t>，</a:t>
            </a:r>
            <a:r>
              <a:rPr lang="zh-CN" altLang="en-US">
                <a:sym typeface="+mn-ea"/>
              </a:rPr>
              <a:t>请扫描后面的智能体，选择一个话题，依据下列表格中的知识与技能要求，设计提示词，完成下列任务。</a:t>
            </a:r>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学术论文作为学术研究与知识传播的重要载体，往往蕴含着深刻的专业知识、精密的理论方法及复杂的技术说明，这使得许多同学在面对它们时感到力不从心，难以全面掌握其精髓。尤其是英文论文，除了专业知识的挑战外，还额外增加了语言理解的障碍，进一步加大了阅读的难度。在本节任务中，</a:t>
            </a:r>
            <a:r>
              <a:rPr lang="en-US" altLang="zh-CN"/>
              <a:t>AIGC</a:t>
            </a:r>
            <a:r>
              <a:rPr lang="zh-CN" altLang="en-US"/>
              <a:t>将成为你的得力助手，帮助你巧妙地运用</a:t>
            </a:r>
            <a:r>
              <a:rPr lang="en-US" altLang="zh-CN"/>
              <a:t>AI</a:t>
            </a:r>
            <a:r>
              <a:rPr lang="zh-CN" altLang="en-US"/>
              <a:t>工具，快速而准确地提炼出论文的核心内容，迅速抓住研究的重点与亮点。通过</a:t>
            </a:r>
            <a:r>
              <a:rPr lang="en-US" altLang="zh-CN"/>
              <a:t>AI</a:t>
            </a:r>
            <a:r>
              <a:rPr lang="zh-CN" altLang="en-US"/>
              <a:t>的精准问答功能，你可以针对论文中的疑惑和难点进行有针对性的提问，从而得到及时且准确的解答，解决学术上的困惑。这种互动性的学习方式，将极大地提升你的阅读效率和理解深度，使你能够真正实现对全文的深度精读。让我们一起探索</a:t>
            </a:r>
            <a:r>
              <a:rPr lang="en-US" altLang="zh-CN"/>
              <a:t>AI</a:t>
            </a:r>
            <a:r>
              <a:rPr lang="zh-CN" altLang="en-US"/>
              <a:t>如何助力学术论文研读，突破语言与专业的双重壁垒！</a:t>
            </a:r>
            <a:r>
              <a:rPr lang="en-US" altLang="zh-CN"/>
              <a:t>AIGC</a:t>
            </a:r>
            <a:r>
              <a:rPr lang="zh-CN" altLang="en-US"/>
              <a:t>在辅助研读学术论文中展现了强大的技术优势，通过自动生成论文摘要、提取关键信息、生成文献综述等功能，帮助研究者快速掌握论文核心内容。</a:t>
            </a:r>
            <a:r>
              <a:rPr lang="en-US" altLang="zh-CN"/>
              <a:t>AIGC</a:t>
            </a:r>
            <a:r>
              <a:rPr lang="zh-CN" altLang="en-US"/>
              <a:t>还能提供术语解释、背景知识补充、多语言翻译支持，以及生成批注与笔记，帮助研究者克服语言障碍，提升阅读效率。这些功能不仅简化了文献研读流程，还为研究者提供了高效、精准的学术支持。</a:t>
            </a:r>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在学术研究中，高效研读论文是获取专业知识、跟踪前沿进展的重要途径。</a:t>
            </a:r>
            <a:r>
              <a:rPr lang="en-US" altLang="zh-CN"/>
              <a:t>AI</a:t>
            </a:r>
            <a:r>
              <a:rPr lang="zh-CN" altLang="en-US"/>
              <a:t>技术的应用为论文研读提供了强大的辅助工具，使信息提炼、公式解析和图表解读更加高效、精准。本任务旨在利用</a:t>
            </a:r>
            <a:r>
              <a:rPr lang="en-US" altLang="zh-CN"/>
              <a:t>AI</a:t>
            </a:r>
            <a:r>
              <a:rPr lang="zh-CN" altLang="en-US"/>
              <a:t>技术辅助研读学术论文，主要包括以下步骤：首先，通过</a:t>
            </a:r>
            <a:r>
              <a:rPr lang="en-US" altLang="zh-CN"/>
              <a:t>AI</a:t>
            </a:r>
            <a:r>
              <a:rPr lang="zh-CN" altLang="en-US"/>
              <a:t>提取论文要点，快速理解核心内容；其次，利用</a:t>
            </a:r>
            <a:r>
              <a:rPr lang="en-US" altLang="zh-CN"/>
              <a:t>AI</a:t>
            </a:r>
            <a:r>
              <a:rPr lang="zh-CN" altLang="en-US"/>
              <a:t>解析论文中的数学公式，帮助理解其推导过程和实际意义；最后，借助</a:t>
            </a:r>
            <a:r>
              <a:rPr lang="en-US" altLang="zh-CN"/>
              <a:t>AI</a:t>
            </a:r>
            <a:r>
              <a:rPr lang="zh-CN" altLang="en-US"/>
              <a:t>解读论文中的图表信息，提升数据分析和可视化理解能力。通过这一系统化的方法，学生可以更高效地掌握论文内容，提升学术研究能力。</a:t>
            </a:r>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步骤一、提炼论文要点。</a:t>
            </a:r>
            <a:endParaRPr lang="zh-CN" altLang="en-US"/>
          </a:p>
          <a:p>
            <a:r>
              <a:rPr lang="zh-CN" altLang="en-US"/>
              <a:t>提示词公式：文档投喂</a:t>
            </a:r>
            <a:r>
              <a:rPr lang="en-US" altLang="zh-CN"/>
              <a:t>+</a:t>
            </a:r>
            <a:r>
              <a:rPr lang="zh-CN" altLang="en-US"/>
              <a:t>要点提问</a:t>
            </a:r>
            <a:endParaRPr lang="zh-CN" altLang="en-US"/>
          </a:p>
          <a:p>
            <a:r>
              <a:rPr lang="zh-CN" altLang="en-US"/>
              <a:t>将需要学习的论文文档拖拽到</a:t>
            </a:r>
            <a:r>
              <a:rPr lang="en-US" altLang="zh-CN"/>
              <a:t>“</a:t>
            </a:r>
            <a:r>
              <a:rPr lang="zh-CN" altLang="en-US"/>
              <a:t>上传文档</a:t>
            </a:r>
            <a:r>
              <a:rPr lang="en-US" altLang="zh-CN"/>
              <a:t>”</a:t>
            </a:r>
            <a:r>
              <a:rPr lang="zh-CN" altLang="en-US"/>
              <a:t>处，即可上传文档，通过有针对性的提问开始深入学习论文。在对话框根据自身情况和学习期望，对论文的要点提问。本任务以生成式人工智能的经典论文</a:t>
            </a:r>
            <a:r>
              <a:rPr lang="en-US" altLang="zh-CN"/>
              <a:t>“Generative Adversarial Networks</a:t>
            </a:r>
            <a:r>
              <a:rPr lang="zh-CN" altLang="en-US"/>
              <a:t>（</a:t>
            </a:r>
            <a:r>
              <a:rPr lang="en-US" altLang="zh-CN"/>
              <a:t>GANs</a:t>
            </a:r>
            <a:r>
              <a:rPr lang="zh-CN" altLang="en-US"/>
              <a:t>）</a:t>
            </a:r>
            <a:r>
              <a:rPr lang="en-US" altLang="zh-CN"/>
              <a:t>.pdf”</a:t>
            </a:r>
            <a:r>
              <a:rPr lang="zh-CN" altLang="en-US"/>
              <a:t>为例，进行论文要点学习。</a:t>
            </a:r>
            <a:endParaRPr lang="zh-CN" altLang="en-US"/>
          </a:p>
          <a:p>
            <a:r>
              <a:rPr lang="zh-CN" altLang="en-US"/>
              <a:t>提示词示例：</a:t>
            </a:r>
            <a:endParaRPr lang="zh-CN" altLang="en-US"/>
          </a:p>
          <a:p>
            <a:r>
              <a:rPr lang="zh-CN" altLang="en-US"/>
              <a:t>请从上传的文献中总结研究背景</a:t>
            </a:r>
            <a:r>
              <a:rPr lang="en-US" altLang="zh-CN"/>
              <a:t>/</a:t>
            </a:r>
            <a:r>
              <a:rPr lang="zh-CN" altLang="en-US"/>
              <a:t>研究目的</a:t>
            </a:r>
            <a:r>
              <a:rPr lang="en-US" altLang="zh-CN"/>
              <a:t>/</a:t>
            </a:r>
            <a:r>
              <a:rPr lang="zh-CN" altLang="en-US"/>
              <a:t>研究方法</a:t>
            </a:r>
            <a:r>
              <a:rPr lang="en-US" altLang="zh-CN"/>
              <a:t>/</a:t>
            </a:r>
            <a:r>
              <a:rPr lang="zh-CN" altLang="en-US"/>
              <a:t>研究结果</a:t>
            </a:r>
            <a:r>
              <a:rPr lang="en-US" altLang="zh-CN"/>
              <a:t>/</a:t>
            </a:r>
            <a:r>
              <a:rPr lang="zh-CN" altLang="en-US"/>
              <a:t>研究局限</a:t>
            </a:r>
            <a:r>
              <a:rPr lang="en-US" altLang="zh-CN"/>
              <a:t>/</a:t>
            </a:r>
            <a:r>
              <a:rPr lang="zh-CN" altLang="en-US"/>
              <a:t>未来研究方向。</a:t>
            </a:r>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如图所示，我们得到了</a:t>
            </a:r>
            <a:r>
              <a:rPr lang="zh-CN" altLang="en-US"/>
              <a:t>详细的论文要点解读</a:t>
            </a:r>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提示词公式：重点</a:t>
            </a:r>
            <a:r>
              <a:rPr lang="en-US" altLang="zh-CN"/>
              <a:t>/</a:t>
            </a:r>
            <a:r>
              <a:rPr lang="zh-CN" altLang="en-US"/>
              <a:t>难点</a:t>
            </a:r>
            <a:r>
              <a:rPr lang="en-US" altLang="zh-CN"/>
              <a:t>/</a:t>
            </a:r>
            <a:r>
              <a:rPr lang="zh-CN" altLang="en-US"/>
              <a:t>感兴趣话题</a:t>
            </a:r>
            <a:r>
              <a:rPr lang="en-US" altLang="zh-CN"/>
              <a:t>+</a:t>
            </a:r>
            <a:r>
              <a:rPr lang="zh-CN" altLang="en-US"/>
              <a:t>进一步追问</a:t>
            </a:r>
            <a:endParaRPr lang="zh-CN" altLang="en-US"/>
          </a:p>
          <a:p>
            <a:r>
              <a:rPr lang="zh-CN" altLang="en-US"/>
              <a:t>通过对重难点、感兴趣的要点、自己不理解的知识点进行追问式学习，提升自己对文章的理解。</a:t>
            </a:r>
            <a:endParaRPr lang="zh-CN" altLang="en-US"/>
          </a:p>
          <a:p>
            <a:r>
              <a:rPr lang="zh-CN" altLang="en-US"/>
              <a:t>提示词示例：</a:t>
            </a:r>
            <a:endParaRPr lang="zh-CN" altLang="en-US"/>
          </a:p>
          <a:p>
            <a:r>
              <a:rPr lang="zh-CN" altLang="en-US"/>
              <a:t>请为我详细介绍论文中的生成式模型</a:t>
            </a:r>
            <a:r>
              <a:rPr lang="en-US" altLang="zh-CN"/>
              <a:t>G</a:t>
            </a:r>
            <a:r>
              <a:rPr lang="zh-CN" altLang="en-US"/>
              <a:t>。</a:t>
            </a:r>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在提问的过程中，我们可以借助大模型的引导，探索并学习相关的知识要点，通过不断追问，逐步深入，从而加深对论文核心要点的理解和把握。</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AIGC</a:t>
            </a:r>
            <a:r>
              <a:rPr lang="zh-CN" altLang="en-US"/>
              <a:t>技术正在深刻变革现代教育模式，通过个性化学习、智能内容生成、互动教学等多元化应用场景，为教育领域带来革命性创新。从自适应学习路径推荐到虚拟实验环境构建，从智能作业批改到跨学科知识整合，</a:t>
            </a:r>
            <a:r>
              <a:rPr lang="en-US" altLang="zh-CN"/>
              <a:t>AIGC</a:t>
            </a:r>
            <a:r>
              <a:rPr lang="zh-CN" altLang="en-US"/>
              <a:t>不仅能够根据学习者的个体差异提供定制化教学方案，还能通过生成多样化教学资源、模拟真实场景、提供即时反馈等方式，显著提升教学效率和学习效果。这些智能教育应用覆盖了从基础教育到职业发展的全周期学习需求，既解决了传统教育中的资源分配不均、教学形式单一等痛点，又为特殊教育群体提供了包容性学习支持，正在重塑更加公平、高效、个性化的未来教育生态。</a:t>
            </a:r>
            <a:endParaRPr lang="zh-CN" altLang="en-US"/>
          </a:p>
          <a:p>
            <a:r>
              <a:rPr lang="zh-CN" altLang="en-US" dirty="0">
                <a:solidFill>
                  <a:srgbClr val="376FFF"/>
                </a:solidFill>
                <a:uFillTx/>
                <a:latin typeface="黑体" panose="02010609060101010101" charset="-122"/>
                <a:ea typeface="黑体" panose="02010609060101010101" charset="-122"/>
                <a:cs typeface="黑体" panose="02010609060101010101" charset="-122"/>
                <a:sym typeface="+mn-ea"/>
              </a:rPr>
              <a:t>个性化学习中，</a:t>
            </a:r>
            <a:r>
              <a:rPr lang="en-US" altLang="zh-CN" dirty="0">
                <a:solidFill>
                  <a:srgbClr val="376FFF"/>
                </a:solidFill>
                <a:uFillTx/>
                <a:latin typeface="黑体" panose="02010609060101010101" charset="-122"/>
                <a:ea typeface="黑体" panose="02010609060101010101" charset="-122"/>
                <a:cs typeface="黑体" panose="02010609060101010101" charset="-122"/>
                <a:sym typeface="+mn-ea"/>
              </a:rPr>
              <a:t>AI</a:t>
            </a:r>
            <a:r>
              <a:rPr lang="zh-CN" altLang="en-US" dirty="0">
                <a:solidFill>
                  <a:srgbClr val="376FFF"/>
                </a:solidFill>
                <a:uFillTx/>
                <a:latin typeface="黑体" panose="02010609060101010101" charset="-122"/>
                <a:ea typeface="黑体" panose="02010609060101010101" charset="-122"/>
                <a:cs typeface="黑体" panose="02010609060101010101" charset="-122"/>
                <a:sym typeface="+mn-ea"/>
              </a:rPr>
              <a:t>可以</a:t>
            </a:r>
            <a:r>
              <a:rPr lang="zh-CN" altLang="en-US" dirty="0">
                <a:ln>
                  <a:noFill/>
                  <a:prstDash val="sysDot"/>
                </a:ln>
                <a:solidFill>
                  <a:srgbClr val="000000">
                    <a:lumMod val="85000"/>
                    <a:lumOff val="15000"/>
                  </a:srgbClr>
                </a:solidFill>
                <a:latin typeface="黑体" panose="02010609060101010101" charset="-122"/>
                <a:ea typeface="黑体" panose="02010609060101010101" charset="-122"/>
                <a:cs typeface="宋体" panose="02010600030101010101" pitchFamily="2" charset="-122"/>
                <a:sym typeface="+mn-ea"/>
              </a:rPr>
              <a:t>智能生成个性化学习内容，如定制习题与讲解，并推荐最优学习路径，实现因材施教。</a:t>
            </a:r>
            <a:endParaRPr lang="zh-CN" altLang="en-US" dirty="0">
              <a:ln>
                <a:noFill/>
                <a:prstDash val="sysDot"/>
              </a:ln>
              <a:solidFill>
                <a:srgbClr val="000000">
                  <a:lumMod val="85000"/>
                  <a:lumOff val="15000"/>
                </a:srgbClr>
              </a:solidFill>
              <a:latin typeface="黑体" panose="02010609060101010101" charset="-122"/>
              <a:ea typeface="黑体" panose="02010609060101010101" charset="-122"/>
              <a:cs typeface="宋体" panose="02010600030101010101" pitchFamily="2" charset="-122"/>
            </a:endParaRPr>
          </a:p>
          <a:p>
            <a:r>
              <a:rPr lang="zh-CN" altLang="en-US">
                <a:solidFill>
                  <a:srgbClr val="376FFF"/>
                </a:solidFill>
                <a:uFillTx/>
                <a:latin typeface="黑体" panose="02010609060101010101" charset="-122"/>
                <a:ea typeface="黑体" panose="02010609060101010101" charset="-122"/>
                <a:cs typeface="黑体" panose="02010609060101010101" charset="-122"/>
                <a:sym typeface="+mn-ea"/>
              </a:rPr>
              <a:t>学习内容生成时，</a:t>
            </a:r>
            <a:r>
              <a:rPr lang="en-US" altLang="zh-CN">
                <a:solidFill>
                  <a:srgbClr val="376FFF"/>
                </a:solidFill>
                <a:uFillTx/>
                <a:latin typeface="黑体" panose="02010609060101010101" charset="-122"/>
                <a:ea typeface="黑体" panose="02010609060101010101" charset="-122"/>
                <a:cs typeface="黑体" panose="02010609060101010101" charset="-122"/>
                <a:sym typeface="+mn-ea"/>
              </a:rPr>
              <a:t>AI</a:t>
            </a:r>
            <a:r>
              <a:rPr lang="zh-CN" altLang="en-US">
                <a:solidFill>
                  <a:srgbClr val="376FFF"/>
                </a:solidFill>
                <a:uFillTx/>
                <a:latin typeface="黑体" panose="02010609060101010101" charset="-122"/>
                <a:ea typeface="黑体" panose="02010609060101010101" charset="-122"/>
                <a:cs typeface="黑体" panose="02010609060101010101" charset="-122"/>
                <a:sym typeface="+mn-ea"/>
              </a:rPr>
              <a:t>可以</a:t>
            </a:r>
            <a:r>
              <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sym typeface="+mn-ea"/>
              </a:rPr>
              <a:t>智能生成教材习题，支持多语言解析，助力教师高效备课，为全球学子提供优质平等的学习资源</a:t>
            </a:r>
            <a:endPar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sym typeface="+mn-ea"/>
            </a:endParaRPr>
          </a:p>
          <a:p>
            <a:r>
              <a:rPr lang="zh-CN" altLang="en-US">
                <a:solidFill>
                  <a:srgbClr val="376FFF"/>
                </a:solidFill>
                <a:uFillTx/>
                <a:latin typeface="黑体" panose="02010609060101010101" charset="-122"/>
                <a:ea typeface="黑体" panose="02010609060101010101" charset="-122"/>
                <a:cs typeface="黑体" panose="02010609060101010101" charset="-122"/>
                <a:sym typeface="+mn-ea"/>
              </a:rPr>
              <a:t>互动学习中，</a:t>
            </a:r>
            <a:r>
              <a:rPr lang="en-US" altLang="zh-CN">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sym typeface="+mn-ea"/>
              </a:rPr>
              <a:t>AI</a:t>
            </a:r>
            <a:r>
              <a:rPr lang="zh-CN" altLang="en-US">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sym typeface="+mn-ea"/>
              </a:rPr>
              <a:t>虚拟导师</a:t>
            </a:r>
            <a:r>
              <a:rPr lang="en-US" altLang="zh-CN">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sym typeface="+mn-ea"/>
              </a:rPr>
              <a:t>24</a:t>
            </a:r>
            <a:r>
              <a:rPr lang="zh-CN" altLang="en-US">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sym typeface="+mn-ea"/>
              </a:rPr>
              <a:t>小时在线答疑，通过情景模拟对话提升语言技能与实践能力，助力高效学习成长。</a:t>
            </a:r>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步骤二、论文公式解读。</a:t>
            </a:r>
            <a:endParaRPr lang="zh-CN" altLang="en-US"/>
          </a:p>
          <a:p>
            <a:r>
              <a:rPr lang="zh-CN" altLang="en-US"/>
              <a:t>提示词公式：截图提问</a:t>
            </a:r>
            <a:r>
              <a:rPr lang="en-US" altLang="zh-CN"/>
              <a:t>+</a:t>
            </a:r>
            <a:r>
              <a:rPr lang="zh-CN" altLang="en-US"/>
              <a:t>具体问题</a:t>
            </a:r>
            <a:endParaRPr lang="zh-CN" altLang="en-US"/>
          </a:p>
          <a:p>
            <a:r>
              <a:rPr lang="zh-CN" altLang="en-US"/>
              <a:t>对投喂的文档进行提问后，我们可以看到论文被显示在主页面右侧。对于不理解的公式，点击右侧页面上方的</a:t>
            </a:r>
            <a:r>
              <a:rPr lang="en-US" altLang="zh-CN"/>
              <a:t>“</a:t>
            </a:r>
            <a:r>
              <a:rPr lang="zh-CN" altLang="en-US"/>
              <a:t>截图提问</a:t>
            </a:r>
            <a:r>
              <a:rPr lang="en-US" altLang="zh-CN"/>
              <a:t>”</a:t>
            </a:r>
            <a:r>
              <a:rPr lang="zh-CN" altLang="en-US"/>
              <a:t>，截取公式部分，并将其复制、粘贴在对话框中。</a:t>
            </a:r>
            <a:endParaRPr lang="zh-CN" altLang="en-US"/>
          </a:p>
          <a:p>
            <a:r>
              <a:rPr lang="zh-CN" altLang="en-US"/>
              <a:t>在提问时，为了得到对公式的全面解读，建议将论文中的公式和公式解释部分全部截图，用来提问，并配合追问式提问进行深入学习。</a:t>
            </a:r>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提示词示例：</a:t>
            </a:r>
            <a:endParaRPr lang="zh-CN" altLang="en-US"/>
          </a:p>
          <a:p>
            <a:r>
              <a:rPr lang="zh-CN" altLang="en-US"/>
              <a:t>请为我详细讲解截图中的公式原理。</a:t>
            </a:r>
            <a:endParaRPr lang="zh-CN" altLang="en-US"/>
          </a:p>
          <a:p>
            <a:r>
              <a:rPr lang="zh-CN" altLang="en-US"/>
              <a:t>在针对公式提问时，建议将公式本身以及文章中对该公式的解释部分一并截图，为大模型提供充分且完整的信息，以便获得更加全面准确的答案。同时，通过不断追问，可以进一步加深对公式及其应用的理解。</a:t>
            </a:r>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步骤三、论文图表解读。</a:t>
            </a:r>
            <a:endParaRPr lang="zh-CN" altLang="en-US"/>
          </a:p>
          <a:p>
            <a:r>
              <a:rPr lang="zh-CN" altLang="en-US"/>
              <a:t>提示词公式：截图提问</a:t>
            </a:r>
            <a:r>
              <a:rPr lang="en-US" altLang="zh-CN"/>
              <a:t>+</a:t>
            </a:r>
            <a:r>
              <a:rPr lang="zh-CN" altLang="en-US"/>
              <a:t>具体问题</a:t>
            </a:r>
            <a:endParaRPr lang="zh-CN" altLang="en-US"/>
          </a:p>
          <a:p>
            <a:r>
              <a:rPr lang="zh-CN" altLang="en-US"/>
              <a:t>对于不理解的论文中的图表，同样可使用截图提问的形式进行学习。在左侧页面利用</a:t>
            </a:r>
            <a:r>
              <a:rPr lang="en-US" altLang="zh-CN"/>
              <a:t>“</a:t>
            </a:r>
            <a:r>
              <a:rPr lang="zh-CN" altLang="en-US"/>
              <a:t>截图提问</a:t>
            </a:r>
            <a:r>
              <a:rPr lang="en-US" altLang="zh-CN"/>
              <a:t>”</a:t>
            </a:r>
            <a:r>
              <a:rPr lang="zh-CN" altLang="en-US"/>
              <a:t>进行截图，并复制、粘贴到对话框，进行图表解读。</a:t>
            </a:r>
            <a:endParaRPr lang="zh-CN" altLang="en-US"/>
          </a:p>
          <a:p>
            <a:r>
              <a:rPr lang="zh-CN" altLang="en-US"/>
              <a:t>为了得到对图表的全面解读，可将论文中的图表和图表解释部分全部截图进行提问。</a:t>
            </a:r>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提示词示例：</a:t>
            </a:r>
            <a:endParaRPr lang="zh-CN" altLang="en-US"/>
          </a:p>
          <a:p>
            <a:r>
              <a:rPr lang="zh-CN" altLang="en-US"/>
              <a:t>请为我详细讲解截图中的图表。</a:t>
            </a:r>
            <a:endParaRPr lang="zh-CN" altLang="en-US"/>
          </a:p>
          <a:p>
            <a:r>
              <a:rPr lang="zh-CN" altLang="en-US"/>
              <a:t>在针对图表提问时，建议将图表本身、图表的标题及解释，以及文章中与该图表相关的阐述部分一并截图，为大模型提供全面且详尽的信息，以便其能够给出更加全面准确的回答。同时，通过连续追问，可以进一步加深对图表内容及其相关公式或应用的理解和掌握。</a:t>
            </a:r>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将方才的四个步骤有效整合，可以构造工程化提示词，系统化、流程化执行</a:t>
            </a:r>
            <a:r>
              <a:rPr lang="zh-CN" altLang="en-US">
                <a:sym typeface="+mn-ea"/>
              </a:rPr>
              <a:t>四级英语高频词汇备战计划。</a:t>
            </a:r>
            <a:endParaRPr lang="zh-CN" altLang="en-US">
              <a:sym typeface="+mn-ea"/>
            </a:endParaRPr>
          </a:p>
          <a:p>
            <a:r>
              <a:rPr lang="zh-CN" altLang="en-US">
                <a:solidFill>
                  <a:srgbClr val="000000"/>
                </a:solidFill>
                <a:latin typeface="黑体" panose="02010609060101010101" charset="-122"/>
                <a:ea typeface="黑体" panose="02010609060101010101" charset="-122"/>
                <a:cs typeface="黑体" panose="02010609060101010101" charset="-122"/>
                <a:sym typeface="+mn-ea"/>
              </a:rPr>
              <a:t>提示词框架包括角色、背景、任务、流程要求。</a:t>
            </a:r>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任务拓展</a:t>
            </a:r>
            <a:r>
              <a:rPr lang="en-US" altLang="zh-CN">
                <a:sym typeface="+mn-ea"/>
              </a:rPr>
              <a:t>，</a:t>
            </a:r>
            <a:r>
              <a:rPr lang="zh-CN" altLang="en-US">
                <a:sym typeface="+mn-ea"/>
              </a:rPr>
              <a:t>请扫描后面的智能体，选择一个话题，依据下列表格中的知识与技能要求，设计提示词，完成下列任务。</a:t>
            </a:r>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灵活运用本章所学知识，完成下列任务</a:t>
            </a:r>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请扫描教材生成式作业二维码</a:t>
            </a:r>
            <a:r>
              <a:rPr lang="en-US" altLang="zh-CN">
                <a:sym typeface="+mn-ea"/>
              </a:rPr>
              <a:t>，</a:t>
            </a:r>
            <a:r>
              <a:rPr lang="zh-CN" altLang="en-US">
                <a:sym typeface="+mn-ea"/>
              </a:rPr>
              <a:t>进入智能体</a:t>
            </a:r>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根据学习任务的完成情况，对照学习评价中的</a:t>
            </a:r>
            <a:r>
              <a:rPr lang="en-US" altLang="zh-CN">
                <a:sym typeface="+mn-ea"/>
              </a:rPr>
              <a:t>“</a:t>
            </a:r>
            <a:r>
              <a:rPr lang="zh-CN" altLang="en-US">
                <a:sym typeface="+mn-ea"/>
              </a:rPr>
              <a:t>观察点</a:t>
            </a:r>
            <a:r>
              <a:rPr lang="en-US" altLang="zh-CN">
                <a:sym typeface="+mn-ea"/>
              </a:rPr>
              <a:t>”</a:t>
            </a:r>
            <a:r>
              <a:rPr lang="zh-CN" altLang="en-US">
                <a:sym typeface="+mn-ea"/>
              </a:rPr>
              <a:t>列举的内容进行自评或互评，并根据评价情况，反思改进。</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dirty="0">
                <a:solidFill>
                  <a:srgbClr val="376FFF"/>
                </a:solidFill>
                <a:uFillTx/>
                <a:latin typeface="黑体" panose="02010609060101010101" charset="-122"/>
                <a:ea typeface="黑体" panose="02010609060101010101" charset="-122"/>
                <a:cs typeface="黑体" panose="02010609060101010101" charset="-122"/>
                <a:sym typeface="+mn-ea"/>
              </a:rPr>
              <a:t>作业与评估过程中，</a:t>
            </a:r>
            <a:r>
              <a:rPr lang="en-US" altLang="zh-CN" dirty="0">
                <a:solidFill>
                  <a:srgbClr val="376FFF"/>
                </a:solidFill>
                <a:uFillTx/>
                <a:latin typeface="黑体" panose="02010609060101010101" charset="-122"/>
                <a:ea typeface="黑体" panose="02010609060101010101" charset="-122"/>
                <a:cs typeface="黑体" panose="02010609060101010101" charset="-122"/>
                <a:sym typeface="+mn-ea"/>
              </a:rPr>
              <a:t>AI</a:t>
            </a:r>
            <a:r>
              <a:rPr lang="zh-CN" altLang="en-US" dirty="0">
                <a:solidFill>
                  <a:srgbClr val="376FFF"/>
                </a:solidFill>
                <a:uFillTx/>
                <a:latin typeface="黑体" panose="02010609060101010101" charset="-122"/>
                <a:ea typeface="黑体" panose="02010609060101010101" charset="-122"/>
                <a:cs typeface="黑体" panose="02010609060101010101" charset="-122"/>
                <a:sym typeface="+mn-ea"/>
              </a:rPr>
              <a:t>可以</a:t>
            </a:r>
            <a:r>
              <a:rPr lang="zh-CN" altLang="en-US" dirty="0">
                <a:ln>
                  <a:noFill/>
                  <a:prstDash val="sysDot"/>
                </a:ln>
                <a:solidFill>
                  <a:srgbClr val="000000">
                    <a:lumMod val="85000"/>
                    <a:lumOff val="15000"/>
                  </a:srgbClr>
                </a:solidFill>
                <a:latin typeface="黑体" panose="02010609060101010101" charset="-122"/>
                <a:ea typeface="黑体" panose="02010609060101010101" charset="-122"/>
                <a:cs typeface="宋体" panose="02010600030101010101" pitchFamily="2" charset="-122"/>
                <a:sym typeface="+mn-ea"/>
              </a:rPr>
              <a:t>智能批改作业并即时反馈，提供个性化改进建议和学习分析报告，助力学生精准提升学习成效。</a:t>
            </a:r>
            <a:endParaRPr lang="zh-CN" altLang="en-US" dirty="0">
              <a:ln>
                <a:noFill/>
                <a:prstDash val="sysDot"/>
              </a:ln>
              <a:solidFill>
                <a:srgbClr val="000000">
                  <a:lumMod val="85000"/>
                  <a:lumOff val="15000"/>
                </a:srgbClr>
              </a:solidFill>
              <a:latin typeface="黑体" panose="02010609060101010101" charset="-122"/>
              <a:ea typeface="黑体" panose="02010609060101010101" charset="-122"/>
              <a:cs typeface="宋体" panose="02010600030101010101" pitchFamily="2" charset="-122"/>
              <a:sym typeface="+mn-ea"/>
            </a:endParaRPr>
          </a:p>
          <a:p>
            <a:pPr indent="-228600">
              <a:spcBef>
                <a:spcPct val="0"/>
              </a:spcBef>
              <a:spcAft>
                <a:spcPct val="0"/>
              </a:spcAft>
            </a:pPr>
            <a:r>
              <a:rPr lang="zh-CN" altLang="en-US">
                <a:solidFill>
                  <a:srgbClr val="376FFF"/>
                </a:solidFill>
                <a:uFillTx/>
                <a:latin typeface="黑体" panose="02010609060101010101" charset="-122"/>
                <a:ea typeface="黑体" panose="02010609060101010101" charset="-122"/>
                <a:cs typeface="黑体" panose="02010609060101010101" charset="-122"/>
                <a:sym typeface="+mn-ea"/>
              </a:rPr>
              <a:t>模拟实验时，</a:t>
            </a:r>
            <a:r>
              <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sym typeface="+mn-ea"/>
              </a:rPr>
              <a:t>虚拟实验室提供沉浸式模拟场景，安全开展实验教学，助力学生直观理解知识、提升实操能力。</a:t>
            </a:r>
            <a:endPar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sym typeface="+mn-ea"/>
            </a:endParaRPr>
          </a:p>
          <a:p>
            <a:pPr indent="-228600">
              <a:spcBef>
                <a:spcPct val="0"/>
              </a:spcBef>
              <a:spcAft>
                <a:spcPct val="0"/>
              </a:spcAft>
            </a:pPr>
            <a:r>
              <a:rPr lang="zh-CN" altLang="en-US">
                <a:solidFill>
                  <a:srgbClr val="376FFF"/>
                </a:solidFill>
                <a:uFillTx/>
                <a:latin typeface="黑体" panose="02010609060101010101" charset="-122"/>
                <a:ea typeface="黑体" panose="02010609060101010101" charset="-122"/>
                <a:cs typeface="黑体" panose="02010609060101010101" charset="-122"/>
                <a:sym typeface="+mn-ea"/>
              </a:rPr>
              <a:t>协作学习中，</a:t>
            </a:r>
            <a:r>
              <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sym typeface="+mn-ea"/>
              </a:rPr>
              <a:t>智能协作平台集成任务管理、进度追踪与资源共享，优化团队协作效能，助力学生高效知识共建。</a:t>
            </a:r>
            <a:endParaRPr lang="zh-CN" altLang="en-US">
              <a:solidFill>
                <a:srgbClr val="376FFF"/>
              </a:solidFill>
              <a:uFillTx/>
              <a:latin typeface="黑体" panose="02010609060101010101" charset="-122"/>
              <a:ea typeface="黑体" panose="02010609060101010101" charset="-122"/>
              <a:cs typeface="黑体" panose="02010609060101010101" charset="-122"/>
              <a:sym typeface="+mn-e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pPr indent="-228600" algn="just">
              <a:spcBef>
                <a:spcPct val="0"/>
              </a:spcBef>
              <a:spcAft>
                <a:spcPct val="0"/>
              </a:spcAft>
            </a:pPr>
            <a:r>
              <a:rPr lang="zh-CN" altLang="en-US" dirty="0">
                <a:solidFill>
                  <a:srgbClr val="376FFF"/>
                </a:solidFill>
                <a:uFillTx/>
                <a:latin typeface="黑体" panose="02010609060101010101" charset="-122"/>
                <a:ea typeface="黑体" panose="02010609060101010101" charset="-122"/>
                <a:cs typeface="黑体" panose="02010609060101010101" charset="-122"/>
                <a:sym typeface="+mn-ea"/>
              </a:rPr>
              <a:t>学习分析与预测时，</a:t>
            </a:r>
            <a:r>
              <a:rPr lang="en-US" altLang="zh-CN" dirty="0">
                <a:solidFill>
                  <a:srgbClr val="376FFF"/>
                </a:solidFill>
                <a:uFillTx/>
                <a:latin typeface="黑体" panose="02010609060101010101" charset="-122"/>
                <a:ea typeface="黑体" panose="02010609060101010101" charset="-122"/>
                <a:cs typeface="黑体" panose="02010609060101010101" charset="-122"/>
                <a:sym typeface="+mn-ea"/>
              </a:rPr>
              <a:t>AI</a:t>
            </a:r>
            <a:r>
              <a:rPr lang="zh-CN" altLang="en-US" dirty="0">
                <a:solidFill>
                  <a:srgbClr val="376FFF"/>
                </a:solidFill>
                <a:uFillTx/>
                <a:latin typeface="黑体" panose="02010609060101010101" charset="-122"/>
                <a:ea typeface="黑体" panose="02010609060101010101" charset="-122"/>
                <a:cs typeface="黑体" panose="02010609060101010101" charset="-122"/>
                <a:sym typeface="+mn-ea"/>
              </a:rPr>
              <a:t>可以</a:t>
            </a:r>
            <a:r>
              <a:rPr lang="zh-CN" altLang="en-US" dirty="0">
                <a:ln>
                  <a:noFill/>
                  <a:prstDash val="sysDot"/>
                </a:ln>
                <a:solidFill>
                  <a:srgbClr val="000000">
                    <a:lumMod val="85000"/>
                    <a:lumOff val="15000"/>
                  </a:srgbClr>
                </a:solidFill>
                <a:latin typeface="黑体" panose="02010609060101010101" charset="-122"/>
                <a:ea typeface="黑体" panose="02010609060101010101" charset="-122"/>
                <a:cs typeface="宋体" panose="02010600030101010101" pitchFamily="2" charset="-122"/>
                <a:sym typeface="+mn-ea"/>
              </a:rPr>
              <a:t>智能分析学情数据，精准识别问题，提供个性化改进建议，优化学习策略，提升学业成效。</a:t>
            </a:r>
            <a:endParaRPr lang="zh-CN" altLang="en-US" dirty="0">
              <a:ln>
                <a:noFill/>
                <a:prstDash val="sysDot"/>
              </a:ln>
              <a:solidFill>
                <a:srgbClr val="000000">
                  <a:lumMod val="85000"/>
                  <a:lumOff val="15000"/>
                </a:srgbClr>
              </a:solidFill>
              <a:latin typeface="黑体" panose="02010609060101010101" charset="-122"/>
              <a:ea typeface="黑体" panose="02010609060101010101" charset="-122"/>
              <a:cs typeface="宋体" panose="02010600030101010101" pitchFamily="2" charset="-122"/>
              <a:sym typeface="+mn-ea"/>
            </a:endParaRPr>
          </a:p>
          <a:p>
            <a:pPr indent="-228600" algn="just">
              <a:spcBef>
                <a:spcPct val="0"/>
              </a:spcBef>
              <a:spcAft>
                <a:spcPct val="0"/>
              </a:spcAft>
            </a:pPr>
            <a:r>
              <a:rPr lang="zh-CN" altLang="en-US">
                <a:solidFill>
                  <a:srgbClr val="376FFF"/>
                </a:solidFill>
                <a:uFillTx/>
                <a:latin typeface="黑体" panose="02010609060101010101" charset="-122"/>
                <a:ea typeface="黑体" panose="02010609060101010101" charset="-122"/>
                <a:cs typeface="黑体" panose="02010609060101010101" charset="-122"/>
                <a:sym typeface="+mn-ea"/>
              </a:rPr>
              <a:t>特殊教育中，</a:t>
            </a:r>
            <a:r>
              <a:rPr lang="en-US" altLang="zh-CN">
                <a:solidFill>
                  <a:srgbClr val="376FFF"/>
                </a:solidFill>
                <a:uFillTx/>
                <a:latin typeface="黑体" panose="02010609060101010101" charset="-122"/>
                <a:ea typeface="黑体" panose="02010609060101010101" charset="-122"/>
                <a:cs typeface="黑体" panose="02010609060101010101" charset="-122"/>
                <a:sym typeface="+mn-ea"/>
              </a:rPr>
              <a:t>AI</a:t>
            </a:r>
            <a:r>
              <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sym typeface="+mn-ea"/>
              </a:rPr>
              <a:t>为特殊需求学生定制学习资源与辅助工具，实现教育公平，优化无障碍学习体验。</a:t>
            </a:r>
            <a:endPar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sym typeface="+mn-ea"/>
            </a:endParaRPr>
          </a:p>
          <a:p>
            <a:pPr indent="-228600" algn="just">
              <a:spcBef>
                <a:spcPct val="0"/>
              </a:spcBef>
              <a:spcAft>
                <a:spcPct val="0"/>
              </a:spcAft>
            </a:pPr>
            <a:r>
              <a:rPr lang="zh-CN" altLang="en-US">
                <a:solidFill>
                  <a:srgbClr val="376FFF"/>
                </a:solidFill>
                <a:uFillTx/>
                <a:latin typeface="黑体" panose="02010609060101010101" charset="-122"/>
                <a:ea typeface="黑体" panose="02010609060101010101" charset="-122"/>
                <a:cs typeface="黑体" panose="02010609060101010101" charset="-122"/>
                <a:sym typeface="+mn-ea"/>
              </a:rPr>
              <a:t>职业技能培训中，</a:t>
            </a:r>
            <a:r>
              <a:rPr lang="en-US" altLang="zh-CN">
                <a:solidFill>
                  <a:srgbClr val="376FFF"/>
                </a:solidFill>
                <a:uFillTx/>
                <a:latin typeface="黑体" panose="02010609060101010101" charset="-122"/>
                <a:ea typeface="黑体" panose="02010609060101010101" charset="-122"/>
                <a:cs typeface="黑体" panose="02010609060101010101" charset="-122"/>
                <a:sym typeface="+mn-ea"/>
              </a:rPr>
              <a:t>AI</a:t>
            </a:r>
            <a:r>
              <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sym typeface="+mn-ea"/>
              </a:rPr>
              <a:t>提供定制化职业培训与规划指导，帮助学生掌握实用技能、明确发展目标，助力职业成长。</a:t>
            </a:r>
            <a:endParaRPr lang="zh-CN" altLang="en-US">
              <a:solidFill>
                <a:srgbClr val="376FFF"/>
              </a:solidFill>
              <a:uFillTx/>
              <a:latin typeface="黑体" panose="02010609060101010101" charset="-122"/>
              <a:ea typeface="黑体" panose="02010609060101010101" charset="-122"/>
              <a:cs typeface="黑体" panose="02010609060101010101" charset="-122"/>
              <a:sym typeface="+mn-e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生成式人工智能在教育领域的应用展现了三大核心优势：高效性、个性化和创新性。首先，</a:t>
            </a:r>
            <a:r>
              <a:rPr lang="en-US" altLang="zh-CN"/>
              <a:t>AIGC</a:t>
            </a:r>
            <a:r>
              <a:rPr lang="zh-CN" altLang="en-US"/>
              <a:t>能够快速生成高质量的学习资源和反馈，例如自动批改作业、生成个性化练习题或教学材料，显著提升了教学效率。其次，</a:t>
            </a:r>
            <a:r>
              <a:rPr lang="en-US" altLang="zh-CN"/>
              <a:t>AIGC</a:t>
            </a:r>
            <a:r>
              <a:rPr lang="zh-CN" altLang="en-US"/>
              <a:t>根据学生的学习需求生成定制化内容，例如针对薄弱环节的知识点讲解或适合学生水平的学习路径，实现了真正的</a:t>
            </a:r>
            <a:r>
              <a:rPr lang="en-US" altLang="zh-CN"/>
              <a:t>“</a:t>
            </a:r>
            <a:r>
              <a:rPr lang="zh-CN" altLang="en-US"/>
              <a:t>因材施教</a:t>
            </a:r>
            <a:r>
              <a:rPr lang="en-US" altLang="zh-CN"/>
              <a:t>”</a:t>
            </a:r>
            <a:r>
              <a:rPr lang="zh-CN" altLang="en-US"/>
              <a:t>。最后，</a:t>
            </a:r>
            <a:r>
              <a:rPr lang="en-US" altLang="zh-CN"/>
              <a:t>AIGC</a:t>
            </a:r>
            <a:r>
              <a:rPr lang="zh-CN" altLang="en-US"/>
              <a:t>为教学设计和学习体验提供了全新可能性，例如生成虚拟实验环境、多模态学习资源或沉浸式模拟场景，推动了教育的创新与变革。这些优势不仅优化了学习过程，还为教育公平和个性化发展提供了技术支持。</a:t>
            </a:r>
            <a:endParaRPr lang="zh-CN" altLang="en-US"/>
          </a:p>
          <a:p>
            <a:r>
              <a:rPr lang="zh-CN" altLang="en-US"/>
              <a:t>尽管生成式人工智能在教育领域展现出巨大潜力，但也面临一些挑战。首先，内容准确性问题不容忽视，生成的内容可能存在错误或不准确信息，影响学习效果。其次，伦理问题日益凸显，例如</a:t>
            </a:r>
            <a:r>
              <a:rPr lang="en-US" altLang="zh-CN"/>
              <a:t>AIGC</a:t>
            </a:r>
            <a:r>
              <a:rPr lang="zh-CN" altLang="en-US"/>
              <a:t>可能被滥用于生成虚假信息、作弊内容或侵犯隐私，对教育公平和学术诚信构成威胁。最后，技术依赖可能削弱学生的创造力和批判性思维，过度依赖</a:t>
            </a:r>
            <a:r>
              <a:rPr lang="en-US" altLang="zh-CN"/>
              <a:t>AI</a:t>
            </a:r>
            <a:r>
              <a:rPr lang="zh-CN" altLang="en-US"/>
              <a:t>生成的内容可能导致学生缺乏独立思考和创新能力。因此，在推广</a:t>
            </a:r>
            <a:r>
              <a:rPr lang="en-US" altLang="zh-CN"/>
              <a:t>AIGC</a:t>
            </a:r>
            <a:r>
              <a:rPr lang="zh-CN" altLang="en-US"/>
              <a:t>应用的同时，需要加强技术监管、伦理教育以及培养学生的自主学习能力，以实现技术与教育的良性互动。</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t>在</a:t>
            </a:r>
            <a:r>
              <a:rPr lang="en-US" altLang="zh-CN"/>
              <a:t>AI</a:t>
            </a:r>
            <a:r>
              <a:rPr lang="zh-CN" altLang="en-US"/>
              <a:t>赋能学习的浪潮中，一系列智能工具正重塑教育生态。个性化学习领域，豆包</a:t>
            </a:r>
            <a:r>
              <a:rPr lang="en-US" altLang="zh-CN"/>
              <a:t>AI</a:t>
            </a:r>
            <a:r>
              <a:rPr lang="zh-CN" altLang="en-US"/>
              <a:t>通过动态调整习题难度与知识点讲解实现精准适配，文心一言以中文优化能力生成跨学科学习计划，</a:t>
            </a:r>
            <a:r>
              <a:rPr lang="en-US" altLang="zh-CN"/>
              <a:t>Deepseek</a:t>
            </a:r>
            <a:r>
              <a:rPr lang="zh-CN" altLang="en-US"/>
              <a:t>则依托实时反馈构建自适应学习闭环。学习内容生成方面，简单</a:t>
            </a:r>
            <a:r>
              <a:rPr lang="en-US" altLang="zh-CN"/>
              <a:t>AI</a:t>
            </a:r>
            <a:r>
              <a:rPr lang="zh-CN" altLang="en-US"/>
              <a:t>一键生成多语言教材与练习题，腾讯智影打造沉浸式课件动画与实验模拟，助力教师高效备课。互动学习环节，</a:t>
            </a:r>
            <a:r>
              <a:rPr lang="en-US" altLang="zh-CN"/>
              <a:t>IBM Watson</a:t>
            </a:r>
            <a:r>
              <a:rPr lang="zh-CN" altLang="en-US"/>
              <a:t>化身学科导师，提供数学编程解题指导与成绩趋势预警；作业评估场景中，科大讯飞平台自动批改作文编程作业，生成薄弱点可视化报告。虚拟实验双雄</a:t>
            </a:r>
            <a:r>
              <a:rPr lang="en-US" altLang="zh-CN"/>
              <a:t>——</a:t>
            </a:r>
            <a:r>
              <a:rPr lang="zh-CN" altLang="en-US"/>
              <a:t>火山引擎与</a:t>
            </a:r>
            <a:r>
              <a:rPr lang="en-US" altLang="zh-CN"/>
              <a:t>Labster</a:t>
            </a:r>
            <a:r>
              <a:rPr lang="zh-CN" altLang="en-US"/>
              <a:t>，通过</a:t>
            </a:r>
            <a:r>
              <a:rPr lang="en-US" altLang="zh-CN"/>
              <a:t>3D</a:t>
            </a:r>
            <a:r>
              <a:rPr lang="zh-CN" altLang="en-US"/>
              <a:t>模拟还原化学反应与生物实验，让危险操作零风险。协作学习层面，钉钉</a:t>
            </a:r>
            <a:r>
              <a:rPr lang="en-US" altLang="zh-CN"/>
              <a:t>AI</a:t>
            </a:r>
            <a:r>
              <a:rPr lang="zh-CN" altLang="en-US"/>
              <a:t>助手智能生成项目任务表与知识库，提升团队协作效率。针对特殊群体，讯飞听见实现课堂语音实时转写，打通听障学生信息通道。职业培训赛道，腾讯课堂定制编程设计实战课程，衔接岗位技能需求。科研领域，星火助手与知网</a:t>
            </a:r>
            <a:r>
              <a:rPr lang="en-US" altLang="zh-CN"/>
              <a:t>AI</a:t>
            </a:r>
            <a:r>
              <a:rPr lang="zh-CN" altLang="en-US"/>
              <a:t>双剑合璧，从文献调研到学术写作提供全流程智能支持，助力科研效率指数级跃升。这些工具正构建起覆盖教、学、练、评、研的全链条智能教育矩阵。</a:t>
            </a: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tLang="en-US">
                <a:sym typeface="+mn-ea"/>
              </a:rPr>
              <a:t>请扫描教材上</a:t>
            </a:r>
            <a:r>
              <a:rPr lang="en-US" altLang="zh-CN">
                <a:sym typeface="+mn-ea"/>
              </a:rPr>
              <a:t>AI</a:t>
            </a:r>
            <a:r>
              <a:rPr lang="zh-CN" altLang="en-US">
                <a:sym typeface="+mn-ea"/>
              </a:rPr>
              <a:t>助学智能体二维码</a:t>
            </a:r>
            <a:r>
              <a:rPr lang="en-US" altLang="zh-CN">
                <a:sym typeface="+mn-ea"/>
              </a:rPr>
              <a:t>，</a:t>
            </a:r>
            <a:r>
              <a:rPr lang="zh-CN" altLang="en-US">
                <a:sym typeface="+mn-ea"/>
              </a:rPr>
              <a:t>完成下列</a:t>
            </a:r>
            <a:r>
              <a:rPr lang="en-US" altLang="zh-CN">
                <a:sym typeface="+mn-ea"/>
              </a:rPr>
              <a:t>AI</a:t>
            </a:r>
            <a:r>
              <a:rPr lang="zh-CN" altLang="en-US">
                <a:sym typeface="+mn-ea"/>
              </a:rPr>
              <a:t>助学与评测</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slide" Target="../slides/slide1.xml"/><Relationship Id="rId10" Type="http://schemas.openxmlformats.org/officeDocument/2006/relationships/tags" Target="../tags/tag8.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0" Type="http://schemas.openxmlformats.org/officeDocument/2006/relationships/tags" Target="../tags/tag17.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0" Type="http://schemas.openxmlformats.org/officeDocument/2006/relationships/tags" Target="../tags/tag2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0" Type="http://schemas.openxmlformats.org/officeDocument/2006/relationships/tags" Target="../tags/tag35.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tags" Target="../tags/tag42.xml"/><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0" Type="http://schemas.openxmlformats.org/officeDocument/2006/relationships/tags" Target="../tags/tag44.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9" Type="http://schemas.openxmlformats.org/officeDocument/2006/relationships/tags" Target="../tags/tag52.xml"/><Relationship Id="rId8" Type="http://schemas.openxmlformats.org/officeDocument/2006/relationships/tags" Target="../tags/tag51.xml"/><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0" Type="http://schemas.openxmlformats.org/officeDocument/2006/relationships/tags" Target="../tags/tag53.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grpSp>
        <p:nvGrpSpPr>
          <p:cNvPr id="21" name="组合 20"/>
          <p:cNvGrpSpPr/>
          <p:nvPr userDrawn="1"/>
        </p:nvGrpSpPr>
        <p:grpSpPr>
          <a:xfrm>
            <a:off x="1257961" y="1092202"/>
            <a:ext cx="9613240" cy="4921417"/>
            <a:chOff x="943470" y="819151"/>
            <a:chExt cx="7209930" cy="3691062"/>
          </a:xfrm>
        </p:grpSpPr>
        <p:sp>
          <p:nvSpPr>
            <p:cNvPr id="22" name="矩形 21"/>
            <p:cNvSpPr/>
            <p:nvPr/>
          </p:nvSpPr>
          <p:spPr>
            <a:xfrm>
              <a:off x="943470" y="819151"/>
              <a:ext cx="7209930" cy="3505200"/>
            </a:xfrm>
            <a:prstGeom prst="rect">
              <a:avLst/>
            </a:prstGeom>
            <a:solidFill>
              <a:schemeClr val="bg1"/>
            </a:solidFill>
            <a:ln w="76200">
              <a:solidFill>
                <a:srgbClr val="A7D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26" name="矩形 25"/>
            <p:cNvSpPr/>
            <p:nvPr/>
          </p:nvSpPr>
          <p:spPr>
            <a:xfrm>
              <a:off x="3200400" y="4286246"/>
              <a:ext cx="2697340" cy="223967"/>
            </a:xfrm>
            <a:prstGeom prst="rect">
              <a:avLst/>
            </a:prstGeom>
            <a:solidFill>
              <a:srgbClr val="81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sp>
        <p:nvSpPr>
          <p:cNvPr id="3" name="矩形 2"/>
          <p:cNvSpPr/>
          <p:nvPr userDrawn="1"/>
        </p:nvSpPr>
        <p:spPr>
          <a:xfrm>
            <a:off x="1257935" y="2771775"/>
            <a:ext cx="9612630" cy="212915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pitchFamily="34" charset="-122"/>
              <a:ea typeface="微软雅黑" panose="020B0503020204020204" pitchFamily="34" charset="-122"/>
            </a:endParaRPr>
          </a:p>
        </p:txBody>
      </p:sp>
      <p:sp>
        <p:nvSpPr>
          <p:cNvPr id="29" name="矩形 28"/>
          <p:cNvSpPr/>
          <p:nvPr userDrawn="1"/>
        </p:nvSpPr>
        <p:spPr>
          <a:xfrm>
            <a:off x="4267201" y="5547766"/>
            <a:ext cx="3596453" cy="461664"/>
          </a:xfrm>
          <a:prstGeom prst="rect">
            <a:avLst/>
          </a:prstGeom>
          <a:solidFill>
            <a:srgbClr val="81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3200" b="1">
                <a:latin typeface="华文行楷" panose="02010800040101010101" charset="-122"/>
                <a:ea typeface="华文行楷" panose="02010800040101010101" charset="-122"/>
              </a:rPr>
              <a:t>《人工智能通识》</a:t>
            </a:r>
            <a:endParaRPr lang="zh-CN" altLang="en-US" sz="3200" b="1">
              <a:latin typeface="华文行楷" panose="02010800040101010101" charset="-122"/>
              <a:ea typeface="华文行楷" panose="02010800040101010101" charset="-122"/>
            </a:endParaRPr>
          </a:p>
        </p:txBody>
      </p:sp>
      <p:sp>
        <p:nvSpPr>
          <p:cNvPr id="2" name="文本占位符 1"/>
          <p:cNvSpPr>
            <a:spLocks noGrp="1"/>
          </p:cNvSpPr>
          <p:nvPr>
            <p:ph type="body" idx="10" hasCustomPrompt="1"/>
          </p:nvPr>
        </p:nvSpPr>
        <p:spPr>
          <a:xfrm>
            <a:off x="123825" y="2857500"/>
            <a:ext cx="11953240" cy="1958340"/>
          </a:xfrm>
          <a:prstGeom prst="rect">
            <a:avLst/>
          </a:prstGeom>
        </p:spPr>
        <p:txBody>
          <a:bodyPr/>
          <a:lstStyle>
            <a:lvl1pPr marL="0" indent="0">
              <a:buNone/>
              <a:defRPr sz="6000"/>
            </a:lvl1pPr>
          </a:lstStyle>
          <a:p>
            <a:pPr algn="ctr"/>
            <a:r>
              <a:rPr 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提示词工程</a:t>
            </a:r>
            <a:r>
              <a:rPr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a:t>
            </a:r>
            <a:endParaRPr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endParaRPr>
          </a:p>
          <a:p>
            <a:pPr algn="ctr"/>
            <a:r>
              <a:rPr 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解锁</a:t>
            </a:r>
            <a:r>
              <a:rPr lang="en-US" alt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AI</a:t>
            </a:r>
            <a:r>
              <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高效交互密码</a:t>
            </a:r>
            <a:endParaRPr lang="zh-CN" altLang="en-US" smtClean="0"/>
          </a:p>
        </p:txBody>
      </p:sp>
      <p:sp>
        <p:nvSpPr>
          <p:cNvPr id="4" name="文本占位符 3"/>
          <p:cNvSpPr>
            <a:spLocks noGrp="1"/>
          </p:cNvSpPr>
          <p:nvPr>
            <p:ph type="body" idx="11" hasCustomPrompt="1"/>
          </p:nvPr>
        </p:nvSpPr>
        <p:spPr>
          <a:xfrm>
            <a:off x="1260475" y="1497965"/>
            <a:ext cx="9602470" cy="840740"/>
          </a:xfrm>
          <a:prstGeom prst="rect">
            <a:avLst/>
          </a:prstGeom>
        </p:spPr>
        <p:txBody>
          <a:bodyPr anchor="ctr" anchorCtr="0"/>
          <a:lstStyle>
            <a:lvl1pPr marL="0" indent="0" algn="ctr">
              <a:buNone/>
              <a:defRPr sz="4400" b="1">
                <a:solidFill>
                  <a:srgbClr val="81C9FF"/>
                </a:solidFill>
                <a:latin typeface="微软雅黑" panose="020B0503020204020204" pitchFamily="34" charset="-122"/>
                <a:ea typeface="微软雅黑" panose="020B0503020204020204" pitchFamily="34" charset="-122"/>
              </a:defRPr>
            </a:lvl1pPr>
          </a:lstStyle>
          <a:p>
            <a:pPr lvl="0"/>
            <a:r>
              <a:rPr lang="zh-CN" altLang="en-US" smtClean="0"/>
              <a:t>第三章</a:t>
            </a:r>
            <a:endParaRPr lang="zh-CN" altLang="en-US" smtClean="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模块描述">
    <p:spTree>
      <p:nvGrpSpPr>
        <p:cNvPr id="1" name=""/>
        <p:cNvGrpSpPr/>
        <p:nvPr/>
      </p:nvGrpSpPr>
      <p:grpSpPr>
        <a:xfrm>
          <a:off x="0" y="0"/>
          <a:ext cx="0" cy="0"/>
          <a:chOff x="0" y="0"/>
          <a:chExt cx="0" cy="0"/>
        </a:xfrm>
      </p:grpSpPr>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834329" y="6505641"/>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552819"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grpSp>
        <p:nvGrpSpPr>
          <p:cNvPr id="106" name="组合 105"/>
          <p:cNvGrpSpPr/>
          <p:nvPr userDrawn="1"/>
        </p:nvGrpSpPr>
        <p:grpSpPr>
          <a:xfrm>
            <a:off x="581660" y="853563"/>
            <a:ext cx="323850" cy="372110"/>
            <a:chOff x="928" y="1486"/>
            <a:chExt cx="548" cy="630"/>
          </a:xfrm>
        </p:grpSpPr>
        <p:sp>
          <p:nvSpPr>
            <p:cNvPr id="107" name="流程图: 摘录 106"/>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9" name="流程图: 摘录 108"/>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hlinkClick r:id="rId2" action="ppaction://hlinksldjump"/>
          </p:cNvPr>
          <p:cNvSpPr txBox="1"/>
          <p:nvPr userDrawn="1">
            <p:custDataLst>
              <p:tags r:id="rId3"/>
            </p:custDataLst>
          </p:nvPr>
        </p:nvSpPr>
        <p:spPr>
          <a:xfrm>
            <a:off x="8322945" y="140335"/>
            <a:ext cx="1853565"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a:hlinkClick r:id="rId2" action="ppaction://hlinksldjump"/>
          </p:cNvPr>
          <p:cNvSpPr txBox="1"/>
          <p:nvPr userDrawn="1">
            <p:custDataLst>
              <p:tags r:id="rId4"/>
            </p:custDataLst>
          </p:nvPr>
        </p:nvSpPr>
        <p:spPr>
          <a:xfrm>
            <a:off x="6339840" y="140335"/>
            <a:ext cx="190119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a:hlinkClick r:id="rId2" action="ppaction://hlinksldjump"/>
          </p:cNvPr>
          <p:cNvSpPr txBox="1"/>
          <p:nvPr userDrawn="1">
            <p:custDataLst>
              <p:tags r:id="rId5"/>
            </p:custDataLst>
          </p:nvPr>
        </p:nvSpPr>
        <p:spPr>
          <a:xfrm>
            <a:off x="4819015" y="140335"/>
            <a:ext cx="14014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文本框 29">
            <a:hlinkClick r:id="rId2" action="ppaction://hlinksldjump"/>
          </p:cNvPr>
          <p:cNvSpPr txBox="1"/>
          <p:nvPr userDrawn="1">
            <p:custDataLst>
              <p:tags r:id="rId6"/>
            </p:custDataLst>
          </p:nvPr>
        </p:nvSpPr>
        <p:spPr>
          <a:xfrm>
            <a:off x="3300095" y="140335"/>
            <a:ext cx="1419860"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助训</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a:hlinkClick r:id="rId2" action="ppaction://hlinksldjump"/>
          </p:cNvPr>
          <p:cNvSpPr txBox="1"/>
          <p:nvPr userDrawn="1">
            <p:custDataLst>
              <p:tags r:id="rId7"/>
            </p:custDataLst>
          </p:nvPr>
        </p:nvSpPr>
        <p:spPr>
          <a:xfrm>
            <a:off x="1681480" y="140335"/>
            <a:ext cx="15665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grpSp>
        <p:nvGrpSpPr>
          <p:cNvPr id="4" name="组合 3"/>
          <p:cNvGrpSpPr/>
          <p:nvPr userDrawn="1"/>
        </p:nvGrpSpPr>
        <p:grpSpPr>
          <a:xfrm>
            <a:off x="184715" y="143260"/>
            <a:ext cx="1369695" cy="466090"/>
            <a:chOff x="219" y="160"/>
            <a:chExt cx="2157" cy="734"/>
          </a:xfrm>
        </p:grpSpPr>
        <p:grpSp>
          <p:nvGrpSpPr>
            <p:cNvPr id="10" name="组合 9"/>
            <p:cNvGrpSpPr/>
            <p:nvPr/>
          </p:nvGrpSpPr>
          <p:grpSpPr>
            <a:xfrm>
              <a:off x="219" y="172"/>
              <a:ext cx="2154" cy="722"/>
              <a:chOff x="6674" y="588"/>
              <a:chExt cx="3114" cy="1042"/>
            </a:xfrm>
            <a:effectLst>
              <a:outerShdw blurRad="152400" dist="50800" dir="5400000" algn="t" rotWithShape="0">
                <a:srgbClr val="00B0F0">
                  <a:alpha val="28000"/>
                </a:srgbClr>
              </a:outerShdw>
            </a:effectLst>
          </p:grpSpPr>
          <p:sp>
            <p:nvSpPr>
              <p:cNvPr id="11" name="圆角矩形 10"/>
              <p:cNvSpPr/>
              <p:nvPr>
                <p:custDataLst>
                  <p:tags r:id="rId8"/>
                </p:custDataLst>
              </p:nvPr>
            </p:nvSpPr>
            <p:spPr>
              <a:xfrm>
                <a:off x="6674" y="588"/>
                <a:ext cx="3114"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2" name="流程图: 合并 11"/>
              <p:cNvSpPr>
                <a:spLocks noChangeAspect="1"/>
              </p:cNvSpPr>
              <p:nvPr>
                <p:custDataLst>
                  <p:tags r:id="rId9"/>
                </p:custDataLst>
              </p:nvPr>
            </p:nvSpPr>
            <p:spPr>
              <a:xfrm>
                <a:off x="7097"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14" name="文本框 13">
              <a:hlinkClick r:id="rId2" action="ppaction://hlinksldjump"/>
            </p:cNvPr>
            <p:cNvSpPr txBox="1"/>
            <p:nvPr>
              <p:custDataLst>
                <p:tags r:id="rId10"/>
              </p:custDataLst>
            </p:nvPr>
          </p:nvSpPr>
          <p:spPr>
            <a:xfrm>
              <a:off x="222" y="160"/>
              <a:ext cx="2154" cy="628"/>
            </a:xfrm>
            <a:prstGeom prst="rect">
              <a:avLst/>
            </a:prstGeom>
            <a:noFill/>
          </p:spPr>
          <p:txBody>
            <a:bodyPr wrap="square" rtlCol="0">
              <a:spAutoFit/>
            </a:bodyPr>
            <a:lstStyle/>
            <a:p>
              <a:pPr algn="ctr"/>
              <a:r>
                <a:rPr lang="en-US" altLang="zh-CN" sz="2000" b="1" dirty="0">
                  <a:solidFill>
                    <a:srgbClr val="0070C0"/>
                  </a:solidFill>
                  <a:latin typeface="微软雅黑" panose="020B0503020204020204" pitchFamily="34" charset="-122"/>
                  <a:ea typeface="微软雅黑" panose="020B0503020204020204" pitchFamily="34" charset="-122"/>
                </a:rPr>
                <a:t>AI</a:t>
              </a:r>
              <a:r>
                <a:rPr lang="zh-CN" altLang="en-US" sz="2000" b="1" dirty="0">
                  <a:solidFill>
                    <a:srgbClr val="0070C0"/>
                  </a:solidFill>
                  <a:latin typeface="微软雅黑" panose="020B0503020204020204" pitchFamily="34" charset="-122"/>
                  <a:ea typeface="微软雅黑" panose="020B0503020204020204" pitchFamily="34" charset="-122"/>
                </a:rPr>
                <a:t>导学</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grpSp>
      <p:sp>
        <p:nvSpPr>
          <p:cNvPr id="8" name="标题 7"/>
          <p:cNvSpPr>
            <a:spLocks noGrp="1"/>
          </p:cNvSpPr>
          <p:nvPr>
            <p:ph type="title" hasCustomPrompt="1"/>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a:t>
            </a:r>
            <a:r>
              <a:rPr lang="en-US" altLang="zh-CN" dirty="0"/>
              <a:t>k</a:t>
            </a:r>
            <a:r>
              <a:rPr lang="zh-CN" altLang="en-US" dirty="0"/>
              <a:t>母版标题样式</a:t>
            </a:r>
            <a:endParaRPr lang="zh-CN" altLang="en-US" dirty="0"/>
          </a:p>
        </p:txBody>
      </p:sp>
      <p:cxnSp>
        <p:nvCxnSpPr>
          <p:cNvPr id="9" name="直接连接符 8"/>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2" name="文本框 1"/>
          <p:cNvSpPr txBox="1"/>
          <p:nvPr/>
        </p:nvSpPr>
        <p:spPr>
          <a:xfrm>
            <a:off x="8476615" y="6492875"/>
            <a:ext cx="3715385" cy="398780"/>
          </a:xfrm>
          <a:prstGeom prst="rect">
            <a:avLst/>
          </a:prstGeom>
          <a:noFill/>
        </p:spPr>
        <p:txBody>
          <a:bodyPr wrap="square" rtlCol="0" anchor="t">
            <a:spAutoFit/>
          </a:bodyPr>
          <a:p>
            <a:pPr algn="ctr"/>
            <a:r>
              <a:rPr lang="zh-CN" altLang="en-US" sz="2000" b="1">
                <a:solidFill>
                  <a:schemeClr val="bg1"/>
                </a:solidFill>
                <a:latin typeface="华文行楷" panose="02010800040101010101" charset="-122"/>
                <a:ea typeface="华文行楷" panose="02010800040101010101" charset="-122"/>
                <a:sym typeface="+mn-ea"/>
              </a:rPr>
              <a:t>《人工智能通识》</a:t>
            </a:r>
            <a:endParaRPr lang="zh-CN" altLang="en-US" sz="2000" b="1">
              <a:solidFill>
                <a:schemeClr val="bg1"/>
              </a:solidFill>
              <a:latin typeface="华文行楷" panose="02010800040101010101" charset="-122"/>
              <a:ea typeface="华文行楷" panose="02010800040101010101"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模块描述">
    <p:spTree>
      <p:nvGrpSpPr>
        <p:cNvPr id="1" name=""/>
        <p:cNvGrpSpPr/>
        <p:nvPr/>
      </p:nvGrpSpPr>
      <p:grpSpPr>
        <a:xfrm>
          <a:off x="0" y="0"/>
          <a:ext cx="0" cy="0"/>
          <a:chOff x="0" y="0"/>
          <a:chExt cx="0" cy="0"/>
        </a:xfrm>
      </p:grpSpPr>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834329" y="6505641"/>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552819"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grpSp>
        <p:nvGrpSpPr>
          <p:cNvPr id="106" name="组合 105"/>
          <p:cNvGrpSpPr/>
          <p:nvPr userDrawn="1"/>
        </p:nvGrpSpPr>
        <p:grpSpPr>
          <a:xfrm>
            <a:off x="581660" y="853563"/>
            <a:ext cx="323850" cy="372110"/>
            <a:chOff x="928" y="1486"/>
            <a:chExt cx="548" cy="630"/>
          </a:xfrm>
        </p:grpSpPr>
        <p:sp>
          <p:nvSpPr>
            <p:cNvPr id="107" name="流程图: 摘录 106"/>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9" name="流程图: 摘录 108"/>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hlinkClick r:id="" action="ppaction://noaction"/>
          </p:cNvPr>
          <p:cNvSpPr txBox="1"/>
          <p:nvPr userDrawn="1">
            <p:custDataLst>
              <p:tags r:id="rId2"/>
            </p:custDataLst>
          </p:nvPr>
        </p:nvSpPr>
        <p:spPr>
          <a:xfrm>
            <a:off x="8322945" y="140335"/>
            <a:ext cx="1853565"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a:hlinkClick r:id="" action="ppaction://noaction"/>
          </p:cNvPr>
          <p:cNvSpPr txBox="1"/>
          <p:nvPr userDrawn="1">
            <p:custDataLst>
              <p:tags r:id="rId3"/>
            </p:custDataLst>
          </p:nvPr>
        </p:nvSpPr>
        <p:spPr>
          <a:xfrm>
            <a:off x="6339840" y="140335"/>
            <a:ext cx="190119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a:hlinkClick r:id="" action="ppaction://noaction"/>
          </p:cNvPr>
          <p:cNvSpPr txBox="1"/>
          <p:nvPr userDrawn="1">
            <p:custDataLst>
              <p:tags r:id="rId4"/>
            </p:custDataLst>
          </p:nvPr>
        </p:nvSpPr>
        <p:spPr>
          <a:xfrm>
            <a:off x="4819015" y="140335"/>
            <a:ext cx="14014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文本框 29">
            <a:hlinkClick r:id="" action="ppaction://noaction"/>
          </p:cNvPr>
          <p:cNvSpPr txBox="1"/>
          <p:nvPr userDrawn="1">
            <p:custDataLst>
              <p:tags r:id="rId5"/>
            </p:custDataLst>
          </p:nvPr>
        </p:nvSpPr>
        <p:spPr>
          <a:xfrm>
            <a:off x="3300095" y="140335"/>
            <a:ext cx="1419860"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助训</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a:hlinkClick r:id="" action="ppaction://noaction"/>
          </p:cNvPr>
          <p:cNvSpPr txBox="1"/>
          <p:nvPr userDrawn="1">
            <p:custDataLst>
              <p:tags r:id="rId6"/>
            </p:custDataLst>
          </p:nvPr>
        </p:nvSpPr>
        <p:spPr>
          <a:xfrm>
            <a:off x="1681480" y="140335"/>
            <a:ext cx="15665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grpSp>
        <p:nvGrpSpPr>
          <p:cNvPr id="4" name="组合 3"/>
          <p:cNvGrpSpPr/>
          <p:nvPr userDrawn="1"/>
        </p:nvGrpSpPr>
        <p:grpSpPr>
          <a:xfrm>
            <a:off x="1779835" y="143260"/>
            <a:ext cx="1369695" cy="466090"/>
            <a:chOff x="219" y="160"/>
            <a:chExt cx="2157" cy="734"/>
          </a:xfrm>
        </p:grpSpPr>
        <p:grpSp>
          <p:nvGrpSpPr>
            <p:cNvPr id="10" name="组合 9"/>
            <p:cNvGrpSpPr/>
            <p:nvPr/>
          </p:nvGrpSpPr>
          <p:grpSpPr>
            <a:xfrm>
              <a:off x="219" y="172"/>
              <a:ext cx="2154" cy="722"/>
              <a:chOff x="6674" y="588"/>
              <a:chExt cx="3114" cy="1042"/>
            </a:xfrm>
            <a:effectLst>
              <a:outerShdw blurRad="152400" dist="50800" dir="5400000" algn="t" rotWithShape="0">
                <a:srgbClr val="00B0F0">
                  <a:alpha val="28000"/>
                </a:srgbClr>
              </a:outerShdw>
            </a:effectLst>
          </p:grpSpPr>
          <p:sp>
            <p:nvSpPr>
              <p:cNvPr id="11" name="圆角矩形 10"/>
              <p:cNvSpPr/>
              <p:nvPr>
                <p:custDataLst>
                  <p:tags r:id="rId7"/>
                </p:custDataLst>
              </p:nvPr>
            </p:nvSpPr>
            <p:spPr>
              <a:xfrm>
                <a:off x="6674" y="588"/>
                <a:ext cx="3114"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2" name="流程图: 合并 11"/>
              <p:cNvSpPr>
                <a:spLocks noChangeAspect="1"/>
              </p:cNvSpPr>
              <p:nvPr>
                <p:custDataLst>
                  <p:tags r:id="rId8"/>
                </p:custDataLst>
              </p:nvPr>
            </p:nvSpPr>
            <p:spPr>
              <a:xfrm>
                <a:off x="7097"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14" name="文本框 13">
              <a:hlinkClick r:id="" action="ppaction://noaction"/>
            </p:cNvPr>
            <p:cNvSpPr txBox="1"/>
            <p:nvPr>
              <p:custDataLst>
                <p:tags r:id="rId9"/>
              </p:custDataLst>
            </p:nvPr>
          </p:nvSpPr>
          <p:spPr>
            <a:xfrm>
              <a:off x="222" y="160"/>
              <a:ext cx="2154" cy="628"/>
            </a:xfrm>
            <a:prstGeom prst="rect">
              <a:avLst/>
            </a:prstGeom>
            <a:noFill/>
          </p:spPr>
          <p:txBody>
            <a:bodyPr wrap="square" rtlCol="0">
              <a:spAutoFit/>
            </a:bodyPr>
            <a:lstStyle/>
            <a:p>
              <a:pPr algn="ctr"/>
              <a:r>
                <a:rPr lang="en-US" altLang="zh-CN" sz="2000" b="1" dirty="0">
                  <a:solidFill>
                    <a:srgbClr val="0070C0"/>
                  </a:solidFill>
                  <a:latin typeface="微软雅黑" panose="020B0503020204020204" pitchFamily="34" charset="-122"/>
                  <a:ea typeface="微软雅黑" panose="020B0503020204020204" pitchFamily="34" charset="-122"/>
                </a:rPr>
                <a:t>AI</a:t>
              </a:r>
              <a:r>
                <a:rPr lang="zh-CN" altLang="en-US" sz="2000" b="1" dirty="0">
                  <a:solidFill>
                    <a:srgbClr val="0070C0"/>
                  </a:solidFill>
                  <a:latin typeface="微软雅黑" panose="020B0503020204020204" pitchFamily="34" charset="-122"/>
                  <a:ea typeface="微软雅黑" panose="020B0503020204020204" pitchFamily="34" charset="-122"/>
                </a:rPr>
                <a:t>助学</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grpSp>
      <p:sp>
        <p:nvSpPr>
          <p:cNvPr id="8" name="标题 7"/>
          <p:cNvSpPr>
            <a:spLocks noGrp="1"/>
          </p:cNvSpPr>
          <p:nvPr>
            <p:ph type="title" hasCustomPrompt="1"/>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a:t>
            </a:r>
            <a:r>
              <a:rPr lang="en-US" altLang="zh-CN" dirty="0"/>
              <a:t>k</a:t>
            </a:r>
            <a:r>
              <a:rPr lang="zh-CN" altLang="en-US" dirty="0"/>
              <a:t>母版标题样式</a:t>
            </a:r>
            <a:endParaRPr lang="zh-CN" altLang="en-US" dirty="0"/>
          </a:p>
        </p:txBody>
      </p:sp>
      <p:cxnSp>
        <p:nvCxnSpPr>
          <p:cNvPr id="9" name="直接连接符 8"/>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2" name="文本框 1"/>
          <p:cNvSpPr txBox="1"/>
          <p:nvPr userDrawn="1"/>
        </p:nvSpPr>
        <p:spPr>
          <a:xfrm>
            <a:off x="8476615" y="6492875"/>
            <a:ext cx="3715385" cy="398780"/>
          </a:xfrm>
          <a:prstGeom prst="rect">
            <a:avLst/>
          </a:prstGeom>
          <a:noFill/>
        </p:spPr>
        <p:txBody>
          <a:bodyPr wrap="square" rtlCol="0" anchor="t">
            <a:spAutoFit/>
          </a:bodyPr>
          <a:p>
            <a:pPr algn="ctr"/>
            <a:r>
              <a:rPr lang="zh-CN" altLang="en-US" sz="2000" b="1">
                <a:solidFill>
                  <a:schemeClr val="bg1"/>
                </a:solidFill>
                <a:latin typeface="华文行楷" panose="02010800040101010101" charset="-122"/>
                <a:ea typeface="华文行楷" panose="02010800040101010101" charset="-122"/>
                <a:sym typeface="+mn-ea"/>
              </a:rPr>
              <a:t>《人工智能通识》</a:t>
            </a:r>
            <a:endParaRPr lang="zh-CN" altLang="en-US" sz="2000" b="1">
              <a:solidFill>
                <a:schemeClr val="bg1"/>
              </a:solidFill>
              <a:latin typeface="华文行楷" panose="02010800040101010101" charset="-122"/>
              <a:ea typeface="华文行楷" panose="02010800040101010101" charset="-122"/>
              <a:sym typeface="+mn-ea"/>
            </a:endParaRPr>
          </a:p>
        </p:txBody>
      </p:sp>
      <p:sp>
        <p:nvSpPr>
          <p:cNvPr id="15" name="文本框 14">
            <a:hlinkClick r:id="" action="ppaction://noaction"/>
          </p:cNvPr>
          <p:cNvSpPr txBox="1"/>
          <p:nvPr userDrawn="1">
            <p:custDataLst>
              <p:tags r:id="rId10"/>
            </p:custDataLst>
          </p:nvPr>
        </p:nvSpPr>
        <p:spPr>
          <a:xfrm>
            <a:off x="158750" y="140400"/>
            <a:ext cx="1419860" cy="398780"/>
          </a:xfrm>
          <a:prstGeom prst="rect">
            <a:avLst/>
          </a:prstGeom>
          <a:noFill/>
        </p:spPr>
        <p:txBody>
          <a:bodyPr wrap="square" rtlCol="0">
            <a:spAutoFit/>
          </a:bodyPr>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导学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模块描述">
    <p:spTree>
      <p:nvGrpSpPr>
        <p:cNvPr id="1" name=""/>
        <p:cNvGrpSpPr/>
        <p:nvPr/>
      </p:nvGrpSpPr>
      <p:grpSpPr>
        <a:xfrm>
          <a:off x="0" y="0"/>
          <a:ext cx="0" cy="0"/>
          <a:chOff x="0" y="0"/>
          <a:chExt cx="0" cy="0"/>
        </a:xfrm>
      </p:grpSpPr>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834329" y="6505641"/>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552819"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grpSp>
        <p:nvGrpSpPr>
          <p:cNvPr id="106" name="组合 105"/>
          <p:cNvGrpSpPr/>
          <p:nvPr userDrawn="1"/>
        </p:nvGrpSpPr>
        <p:grpSpPr>
          <a:xfrm>
            <a:off x="581660" y="853563"/>
            <a:ext cx="323850" cy="372110"/>
            <a:chOff x="928" y="1486"/>
            <a:chExt cx="548" cy="630"/>
          </a:xfrm>
        </p:grpSpPr>
        <p:sp>
          <p:nvSpPr>
            <p:cNvPr id="107" name="流程图: 摘录 106"/>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9" name="流程图: 摘录 108"/>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hlinkClick r:id="" action="ppaction://noaction"/>
          </p:cNvPr>
          <p:cNvSpPr txBox="1"/>
          <p:nvPr userDrawn="1">
            <p:custDataLst>
              <p:tags r:id="rId2"/>
            </p:custDataLst>
          </p:nvPr>
        </p:nvSpPr>
        <p:spPr>
          <a:xfrm>
            <a:off x="8322945" y="140335"/>
            <a:ext cx="1853565"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a:hlinkClick r:id="" action="ppaction://noaction"/>
          </p:cNvPr>
          <p:cNvSpPr txBox="1"/>
          <p:nvPr userDrawn="1">
            <p:custDataLst>
              <p:tags r:id="rId3"/>
            </p:custDataLst>
          </p:nvPr>
        </p:nvSpPr>
        <p:spPr>
          <a:xfrm>
            <a:off x="6339840" y="140335"/>
            <a:ext cx="190119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a:hlinkClick r:id="" action="ppaction://noaction"/>
          </p:cNvPr>
          <p:cNvSpPr txBox="1"/>
          <p:nvPr userDrawn="1">
            <p:custDataLst>
              <p:tags r:id="rId4"/>
            </p:custDataLst>
          </p:nvPr>
        </p:nvSpPr>
        <p:spPr>
          <a:xfrm>
            <a:off x="4819015" y="140335"/>
            <a:ext cx="14014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文本框 29">
            <a:hlinkClick r:id="" action="ppaction://noaction"/>
          </p:cNvPr>
          <p:cNvSpPr txBox="1"/>
          <p:nvPr userDrawn="1">
            <p:custDataLst>
              <p:tags r:id="rId5"/>
            </p:custDataLst>
          </p:nvPr>
        </p:nvSpPr>
        <p:spPr>
          <a:xfrm>
            <a:off x="3300095" y="140335"/>
            <a:ext cx="1419860"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助训</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a:hlinkClick r:id="" action="ppaction://noaction"/>
          </p:cNvPr>
          <p:cNvSpPr txBox="1"/>
          <p:nvPr userDrawn="1">
            <p:custDataLst>
              <p:tags r:id="rId6"/>
            </p:custDataLst>
          </p:nvPr>
        </p:nvSpPr>
        <p:spPr>
          <a:xfrm>
            <a:off x="1681480" y="140335"/>
            <a:ext cx="15665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grpSp>
        <p:nvGrpSpPr>
          <p:cNvPr id="4" name="组合 3"/>
          <p:cNvGrpSpPr/>
          <p:nvPr userDrawn="1"/>
        </p:nvGrpSpPr>
        <p:grpSpPr>
          <a:xfrm>
            <a:off x="3332410" y="143260"/>
            <a:ext cx="1369695" cy="466090"/>
            <a:chOff x="219" y="160"/>
            <a:chExt cx="2157" cy="734"/>
          </a:xfrm>
        </p:grpSpPr>
        <p:grpSp>
          <p:nvGrpSpPr>
            <p:cNvPr id="10" name="组合 9"/>
            <p:cNvGrpSpPr/>
            <p:nvPr/>
          </p:nvGrpSpPr>
          <p:grpSpPr>
            <a:xfrm>
              <a:off x="219" y="172"/>
              <a:ext cx="2154" cy="722"/>
              <a:chOff x="6674" y="588"/>
              <a:chExt cx="3114" cy="1042"/>
            </a:xfrm>
            <a:effectLst>
              <a:outerShdw blurRad="152400" dist="50800" dir="5400000" algn="t" rotWithShape="0">
                <a:srgbClr val="00B0F0">
                  <a:alpha val="28000"/>
                </a:srgbClr>
              </a:outerShdw>
            </a:effectLst>
          </p:grpSpPr>
          <p:sp>
            <p:nvSpPr>
              <p:cNvPr id="11" name="圆角矩形 10"/>
              <p:cNvSpPr/>
              <p:nvPr>
                <p:custDataLst>
                  <p:tags r:id="rId7"/>
                </p:custDataLst>
              </p:nvPr>
            </p:nvSpPr>
            <p:spPr>
              <a:xfrm>
                <a:off x="6674" y="588"/>
                <a:ext cx="3114"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2" name="流程图: 合并 11"/>
              <p:cNvSpPr>
                <a:spLocks noChangeAspect="1"/>
              </p:cNvSpPr>
              <p:nvPr>
                <p:custDataLst>
                  <p:tags r:id="rId8"/>
                </p:custDataLst>
              </p:nvPr>
            </p:nvSpPr>
            <p:spPr>
              <a:xfrm>
                <a:off x="7097"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14" name="文本框 13">
              <a:hlinkClick r:id="" action="ppaction://noaction"/>
            </p:cNvPr>
            <p:cNvSpPr txBox="1"/>
            <p:nvPr>
              <p:custDataLst>
                <p:tags r:id="rId9"/>
              </p:custDataLst>
            </p:nvPr>
          </p:nvSpPr>
          <p:spPr>
            <a:xfrm>
              <a:off x="222" y="160"/>
              <a:ext cx="2154" cy="628"/>
            </a:xfrm>
            <a:prstGeom prst="rect">
              <a:avLst/>
            </a:prstGeom>
            <a:noFill/>
          </p:spPr>
          <p:txBody>
            <a:bodyPr wrap="square" rtlCol="0">
              <a:spAutoFit/>
            </a:bodyPr>
            <a:lstStyle/>
            <a:p>
              <a:pPr algn="ctr"/>
              <a:r>
                <a:rPr lang="en-US" altLang="zh-CN" sz="2000" b="1" dirty="0">
                  <a:solidFill>
                    <a:srgbClr val="0070C0"/>
                  </a:solidFill>
                  <a:latin typeface="微软雅黑" panose="020B0503020204020204" pitchFamily="34" charset="-122"/>
                  <a:ea typeface="微软雅黑" panose="020B0503020204020204" pitchFamily="34" charset="-122"/>
                </a:rPr>
                <a:t>AI</a:t>
              </a:r>
              <a:r>
                <a:rPr lang="zh-CN" altLang="en-US" sz="2000" b="1" dirty="0">
                  <a:solidFill>
                    <a:srgbClr val="0070C0"/>
                  </a:solidFill>
                  <a:latin typeface="微软雅黑" panose="020B0503020204020204" pitchFamily="34" charset="-122"/>
                  <a:ea typeface="微软雅黑" panose="020B0503020204020204" pitchFamily="34" charset="-122"/>
                </a:rPr>
                <a:t>助</a:t>
              </a:r>
              <a:r>
                <a:rPr lang="zh-CN" altLang="en-US" sz="2000" b="1" dirty="0">
                  <a:solidFill>
                    <a:srgbClr val="0070C0"/>
                  </a:solidFill>
                  <a:latin typeface="微软雅黑" panose="020B0503020204020204" pitchFamily="34" charset="-122"/>
                  <a:ea typeface="微软雅黑" panose="020B0503020204020204" pitchFamily="34" charset="-122"/>
                </a:rPr>
                <a:t>训</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grpSp>
      <p:sp>
        <p:nvSpPr>
          <p:cNvPr id="8" name="标题 7"/>
          <p:cNvSpPr>
            <a:spLocks noGrp="1"/>
          </p:cNvSpPr>
          <p:nvPr>
            <p:ph type="title" hasCustomPrompt="1"/>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a:t>
            </a:r>
            <a:r>
              <a:rPr lang="en-US" altLang="zh-CN" dirty="0"/>
              <a:t>k</a:t>
            </a:r>
            <a:r>
              <a:rPr lang="zh-CN" altLang="en-US" dirty="0"/>
              <a:t>母版标题样式</a:t>
            </a:r>
            <a:endParaRPr lang="zh-CN" altLang="en-US" dirty="0"/>
          </a:p>
        </p:txBody>
      </p:sp>
      <p:cxnSp>
        <p:nvCxnSpPr>
          <p:cNvPr id="9" name="直接连接符 8"/>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2" name="文本框 1"/>
          <p:cNvSpPr txBox="1"/>
          <p:nvPr userDrawn="1"/>
        </p:nvSpPr>
        <p:spPr>
          <a:xfrm>
            <a:off x="8476615" y="6492875"/>
            <a:ext cx="3715385" cy="398780"/>
          </a:xfrm>
          <a:prstGeom prst="rect">
            <a:avLst/>
          </a:prstGeom>
          <a:noFill/>
        </p:spPr>
        <p:txBody>
          <a:bodyPr wrap="square" rtlCol="0" anchor="t">
            <a:spAutoFit/>
          </a:bodyPr>
          <a:p>
            <a:pPr algn="ctr"/>
            <a:r>
              <a:rPr lang="zh-CN" altLang="en-US" sz="2000" b="1">
                <a:solidFill>
                  <a:schemeClr val="bg1"/>
                </a:solidFill>
                <a:latin typeface="华文行楷" panose="02010800040101010101" charset="-122"/>
                <a:ea typeface="华文行楷" panose="02010800040101010101" charset="-122"/>
                <a:sym typeface="+mn-ea"/>
              </a:rPr>
              <a:t>《人工智能通识》</a:t>
            </a:r>
            <a:endParaRPr lang="zh-CN" altLang="en-US" sz="2000" b="1">
              <a:solidFill>
                <a:schemeClr val="bg1"/>
              </a:solidFill>
              <a:latin typeface="华文行楷" panose="02010800040101010101" charset="-122"/>
              <a:ea typeface="华文行楷" panose="02010800040101010101" charset="-122"/>
              <a:sym typeface="+mn-ea"/>
            </a:endParaRPr>
          </a:p>
        </p:txBody>
      </p:sp>
      <p:sp>
        <p:nvSpPr>
          <p:cNvPr id="15" name="文本框 14">
            <a:hlinkClick r:id="" action="ppaction://noaction"/>
          </p:cNvPr>
          <p:cNvSpPr txBox="1"/>
          <p:nvPr userDrawn="1">
            <p:custDataLst>
              <p:tags r:id="rId10"/>
            </p:custDataLst>
          </p:nvPr>
        </p:nvSpPr>
        <p:spPr>
          <a:xfrm>
            <a:off x="158750" y="140400"/>
            <a:ext cx="1419860" cy="398780"/>
          </a:xfrm>
          <a:prstGeom prst="rect">
            <a:avLst/>
          </a:prstGeom>
          <a:noFill/>
        </p:spPr>
        <p:txBody>
          <a:bodyPr wrap="square" rtlCol="0">
            <a:spAutoFit/>
          </a:bodyPr>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导学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模块描述">
    <p:spTree>
      <p:nvGrpSpPr>
        <p:cNvPr id="1" name=""/>
        <p:cNvGrpSpPr/>
        <p:nvPr/>
      </p:nvGrpSpPr>
      <p:grpSpPr>
        <a:xfrm>
          <a:off x="0" y="0"/>
          <a:ext cx="0" cy="0"/>
          <a:chOff x="0" y="0"/>
          <a:chExt cx="0" cy="0"/>
        </a:xfrm>
      </p:grpSpPr>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834329" y="6505641"/>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552819"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grpSp>
        <p:nvGrpSpPr>
          <p:cNvPr id="106" name="组合 105"/>
          <p:cNvGrpSpPr/>
          <p:nvPr userDrawn="1"/>
        </p:nvGrpSpPr>
        <p:grpSpPr>
          <a:xfrm>
            <a:off x="581660" y="853563"/>
            <a:ext cx="323850" cy="372110"/>
            <a:chOff x="928" y="1486"/>
            <a:chExt cx="548" cy="630"/>
          </a:xfrm>
        </p:grpSpPr>
        <p:sp>
          <p:nvSpPr>
            <p:cNvPr id="107" name="流程图: 摘录 106"/>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9" name="流程图: 摘录 108"/>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hlinkClick r:id="" action="ppaction://noaction"/>
          </p:cNvPr>
          <p:cNvSpPr txBox="1"/>
          <p:nvPr userDrawn="1">
            <p:custDataLst>
              <p:tags r:id="rId2"/>
            </p:custDataLst>
          </p:nvPr>
        </p:nvSpPr>
        <p:spPr>
          <a:xfrm>
            <a:off x="8322945" y="140335"/>
            <a:ext cx="1853565"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a:hlinkClick r:id="" action="ppaction://noaction"/>
          </p:cNvPr>
          <p:cNvSpPr txBox="1"/>
          <p:nvPr userDrawn="1">
            <p:custDataLst>
              <p:tags r:id="rId3"/>
            </p:custDataLst>
          </p:nvPr>
        </p:nvSpPr>
        <p:spPr>
          <a:xfrm>
            <a:off x="6339840" y="140335"/>
            <a:ext cx="190119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a:hlinkClick r:id="" action="ppaction://noaction"/>
          </p:cNvPr>
          <p:cNvSpPr txBox="1"/>
          <p:nvPr userDrawn="1">
            <p:custDataLst>
              <p:tags r:id="rId4"/>
            </p:custDataLst>
          </p:nvPr>
        </p:nvSpPr>
        <p:spPr>
          <a:xfrm>
            <a:off x="4819015" y="140335"/>
            <a:ext cx="14014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文本框 29">
            <a:hlinkClick r:id="" action="ppaction://noaction"/>
          </p:cNvPr>
          <p:cNvSpPr txBox="1"/>
          <p:nvPr userDrawn="1">
            <p:custDataLst>
              <p:tags r:id="rId5"/>
            </p:custDataLst>
          </p:nvPr>
        </p:nvSpPr>
        <p:spPr>
          <a:xfrm>
            <a:off x="3300095" y="140335"/>
            <a:ext cx="1419860"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助训</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a:hlinkClick r:id="" action="ppaction://noaction"/>
          </p:cNvPr>
          <p:cNvSpPr txBox="1"/>
          <p:nvPr userDrawn="1">
            <p:custDataLst>
              <p:tags r:id="rId6"/>
            </p:custDataLst>
          </p:nvPr>
        </p:nvSpPr>
        <p:spPr>
          <a:xfrm>
            <a:off x="1681480" y="140335"/>
            <a:ext cx="15665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grpSp>
        <p:nvGrpSpPr>
          <p:cNvPr id="4" name="组合 3"/>
          <p:cNvGrpSpPr/>
          <p:nvPr userDrawn="1"/>
        </p:nvGrpSpPr>
        <p:grpSpPr>
          <a:xfrm>
            <a:off x="4846885" y="143260"/>
            <a:ext cx="1369695" cy="466090"/>
            <a:chOff x="219" y="160"/>
            <a:chExt cx="2157" cy="734"/>
          </a:xfrm>
        </p:grpSpPr>
        <p:grpSp>
          <p:nvGrpSpPr>
            <p:cNvPr id="10" name="组合 9"/>
            <p:cNvGrpSpPr/>
            <p:nvPr/>
          </p:nvGrpSpPr>
          <p:grpSpPr>
            <a:xfrm>
              <a:off x="219" y="172"/>
              <a:ext cx="2154" cy="722"/>
              <a:chOff x="6674" y="588"/>
              <a:chExt cx="3114" cy="1042"/>
            </a:xfrm>
            <a:effectLst>
              <a:outerShdw blurRad="152400" dist="50800" dir="5400000" algn="t" rotWithShape="0">
                <a:srgbClr val="00B0F0">
                  <a:alpha val="28000"/>
                </a:srgbClr>
              </a:outerShdw>
            </a:effectLst>
          </p:grpSpPr>
          <p:sp>
            <p:nvSpPr>
              <p:cNvPr id="11" name="圆角矩形 10"/>
              <p:cNvSpPr/>
              <p:nvPr>
                <p:custDataLst>
                  <p:tags r:id="rId7"/>
                </p:custDataLst>
              </p:nvPr>
            </p:nvSpPr>
            <p:spPr>
              <a:xfrm>
                <a:off x="6674" y="588"/>
                <a:ext cx="3114"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2" name="流程图: 合并 11"/>
              <p:cNvSpPr>
                <a:spLocks noChangeAspect="1"/>
              </p:cNvSpPr>
              <p:nvPr>
                <p:custDataLst>
                  <p:tags r:id="rId8"/>
                </p:custDataLst>
              </p:nvPr>
            </p:nvSpPr>
            <p:spPr>
              <a:xfrm>
                <a:off x="7097"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14" name="文本框 13">
              <a:hlinkClick r:id="" action="ppaction://noaction"/>
            </p:cNvPr>
            <p:cNvSpPr txBox="1"/>
            <p:nvPr>
              <p:custDataLst>
                <p:tags r:id="rId9"/>
              </p:custDataLst>
            </p:nvPr>
          </p:nvSpPr>
          <p:spPr>
            <a:xfrm>
              <a:off x="222" y="160"/>
              <a:ext cx="2154" cy="628"/>
            </a:xfrm>
            <a:prstGeom prst="rect">
              <a:avLst/>
            </a:prstGeom>
            <a:noFill/>
          </p:spPr>
          <p:txBody>
            <a:bodyPr wrap="square" rtlCol="0">
              <a:spAutoFit/>
            </a:bodyPr>
            <a:lstStyle/>
            <a:p>
              <a:pPr algn="ctr"/>
              <a:r>
                <a:rPr lang="en-US" altLang="zh-CN" sz="2000" b="1" dirty="0">
                  <a:solidFill>
                    <a:srgbClr val="0070C0"/>
                  </a:solidFill>
                  <a:latin typeface="微软雅黑" panose="020B0503020204020204" pitchFamily="34" charset="-122"/>
                  <a:ea typeface="微软雅黑" panose="020B0503020204020204" pitchFamily="34" charset="-122"/>
                </a:rPr>
                <a:t>AI</a:t>
              </a:r>
              <a:r>
                <a:rPr lang="zh-CN" altLang="en-US" sz="2000" b="1" dirty="0">
                  <a:solidFill>
                    <a:srgbClr val="0070C0"/>
                  </a:solidFill>
                  <a:latin typeface="微软雅黑" panose="020B0503020204020204" pitchFamily="34" charset="-122"/>
                  <a:ea typeface="微软雅黑" panose="020B0503020204020204" pitchFamily="34" charset="-122"/>
                </a:rPr>
                <a:t>拓学</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grpSp>
      <p:sp>
        <p:nvSpPr>
          <p:cNvPr id="8" name="标题 7"/>
          <p:cNvSpPr>
            <a:spLocks noGrp="1"/>
          </p:cNvSpPr>
          <p:nvPr>
            <p:ph type="title" hasCustomPrompt="1"/>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a:t>
            </a:r>
            <a:r>
              <a:rPr lang="en-US" altLang="zh-CN" dirty="0"/>
              <a:t>k</a:t>
            </a:r>
            <a:r>
              <a:rPr lang="zh-CN" altLang="en-US" dirty="0"/>
              <a:t>母版标题样式</a:t>
            </a:r>
            <a:endParaRPr lang="zh-CN" altLang="en-US" dirty="0"/>
          </a:p>
        </p:txBody>
      </p:sp>
      <p:cxnSp>
        <p:nvCxnSpPr>
          <p:cNvPr id="9" name="直接连接符 8"/>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2" name="文本框 1"/>
          <p:cNvSpPr txBox="1"/>
          <p:nvPr userDrawn="1"/>
        </p:nvSpPr>
        <p:spPr>
          <a:xfrm>
            <a:off x="8476615" y="6492875"/>
            <a:ext cx="3715385" cy="398780"/>
          </a:xfrm>
          <a:prstGeom prst="rect">
            <a:avLst/>
          </a:prstGeom>
          <a:noFill/>
        </p:spPr>
        <p:txBody>
          <a:bodyPr wrap="square" rtlCol="0" anchor="t">
            <a:spAutoFit/>
          </a:bodyPr>
          <a:p>
            <a:pPr algn="ctr"/>
            <a:r>
              <a:rPr lang="zh-CN" altLang="en-US" sz="2000" b="1">
                <a:solidFill>
                  <a:schemeClr val="bg1"/>
                </a:solidFill>
                <a:latin typeface="华文行楷" panose="02010800040101010101" charset="-122"/>
                <a:ea typeface="华文行楷" panose="02010800040101010101" charset="-122"/>
                <a:sym typeface="+mn-ea"/>
              </a:rPr>
              <a:t>《人工智能通识》</a:t>
            </a:r>
            <a:endParaRPr lang="zh-CN" altLang="en-US" sz="2000" b="1">
              <a:solidFill>
                <a:schemeClr val="bg1"/>
              </a:solidFill>
              <a:latin typeface="华文行楷" panose="02010800040101010101" charset="-122"/>
              <a:ea typeface="华文行楷" panose="02010800040101010101" charset="-122"/>
              <a:sym typeface="+mn-ea"/>
            </a:endParaRPr>
          </a:p>
        </p:txBody>
      </p:sp>
      <p:sp>
        <p:nvSpPr>
          <p:cNvPr id="15" name="文本框 14">
            <a:hlinkClick r:id="" action="ppaction://noaction"/>
          </p:cNvPr>
          <p:cNvSpPr txBox="1"/>
          <p:nvPr userDrawn="1">
            <p:custDataLst>
              <p:tags r:id="rId10"/>
            </p:custDataLst>
          </p:nvPr>
        </p:nvSpPr>
        <p:spPr>
          <a:xfrm>
            <a:off x="158750" y="140400"/>
            <a:ext cx="1419860" cy="398780"/>
          </a:xfrm>
          <a:prstGeom prst="rect">
            <a:avLst/>
          </a:prstGeom>
          <a:noFill/>
        </p:spPr>
        <p:txBody>
          <a:bodyPr wrap="square" rtlCol="0">
            <a:spAutoFit/>
          </a:bodyPr>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导学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模块描述">
    <p:spTree>
      <p:nvGrpSpPr>
        <p:cNvPr id="1" name=""/>
        <p:cNvGrpSpPr/>
        <p:nvPr/>
      </p:nvGrpSpPr>
      <p:grpSpPr>
        <a:xfrm>
          <a:off x="0" y="0"/>
          <a:ext cx="0" cy="0"/>
          <a:chOff x="0" y="0"/>
          <a:chExt cx="0" cy="0"/>
        </a:xfrm>
      </p:grpSpPr>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834329" y="6505641"/>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552819"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grpSp>
        <p:nvGrpSpPr>
          <p:cNvPr id="106" name="组合 105"/>
          <p:cNvGrpSpPr/>
          <p:nvPr userDrawn="1"/>
        </p:nvGrpSpPr>
        <p:grpSpPr>
          <a:xfrm>
            <a:off x="581660" y="853563"/>
            <a:ext cx="323850" cy="372110"/>
            <a:chOff x="928" y="1486"/>
            <a:chExt cx="548" cy="630"/>
          </a:xfrm>
        </p:grpSpPr>
        <p:sp>
          <p:nvSpPr>
            <p:cNvPr id="107" name="流程图: 摘录 106"/>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9" name="流程图: 摘录 108"/>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hlinkClick r:id="" action="ppaction://noaction"/>
          </p:cNvPr>
          <p:cNvSpPr txBox="1"/>
          <p:nvPr userDrawn="1">
            <p:custDataLst>
              <p:tags r:id="rId2"/>
            </p:custDataLst>
          </p:nvPr>
        </p:nvSpPr>
        <p:spPr>
          <a:xfrm>
            <a:off x="8322945" y="140335"/>
            <a:ext cx="1853565"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a:hlinkClick r:id="" action="ppaction://noaction"/>
          </p:cNvPr>
          <p:cNvSpPr txBox="1"/>
          <p:nvPr userDrawn="1">
            <p:custDataLst>
              <p:tags r:id="rId3"/>
            </p:custDataLst>
          </p:nvPr>
        </p:nvSpPr>
        <p:spPr>
          <a:xfrm>
            <a:off x="6339840" y="140335"/>
            <a:ext cx="190119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a:hlinkClick r:id="" action="ppaction://noaction"/>
          </p:cNvPr>
          <p:cNvSpPr txBox="1"/>
          <p:nvPr userDrawn="1">
            <p:custDataLst>
              <p:tags r:id="rId4"/>
            </p:custDataLst>
          </p:nvPr>
        </p:nvSpPr>
        <p:spPr>
          <a:xfrm>
            <a:off x="4819015" y="140335"/>
            <a:ext cx="14014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文本框 29">
            <a:hlinkClick r:id="" action="ppaction://noaction"/>
          </p:cNvPr>
          <p:cNvSpPr txBox="1"/>
          <p:nvPr userDrawn="1">
            <p:custDataLst>
              <p:tags r:id="rId5"/>
            </p:custDataLst>
          </p:nvPr>
        </p:nvSpPr>
        <p:spPr>
          <a:xfrm>
            <a:off x="3300095" y="140335"/>
            <a:ext cx="1419860"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助训</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a:hlinkClick r:id="" action="ppaction://noaction"/>
          </p:cNvPr>
          <p:cNvSpPr txBox="1"/>
          <p:nvPr userDrawn="1">
            <p:custDataLst>
              <p:tags r:id="rId6"/>
            </p:custDataLst>
          </p:nvPr>
        </p:nvSpPr>
        <p:spPr>
          <a:xfrm>
            <a:off x="1681480" y="140335"/>
            <a:ext cx="15665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grpSp>
        <p:nvGrpSpPr>
          <p:cNvPr id="10" name="组合 9"/>
          <p:cNvGrpSpPr/>
          <p:nvPr userDrawn="1"/>
        </p:nvGrpSpPr>
        <p:grpSpPr>
          <a:xfrm rot="0">
            <a:off x="6418580" y="151130"/>
            <a:ext cx="1736725" cy="458470"/>
            <a:chOff x="6674" y="588"/>
            <a:chExt cx="3954" cy="1042"/>
          </a:xfrm>
          <a:effectLst>
            <a:outerShdw blurRad="152400" dist="50800" dir="5400000" algn="t" rotWithShape="0">
              <a:srgbClr val="00B0F0">
                <a:alpha val="28000"/>
              </a:srgbClr>
            </a:outerShdw>
          </a:effectLst>
        </p:grpSpPr>
        <p:sp>
          <p:nvSpPr>
            <p:cNvPr id="11" name="圆角矩形 10"/>
            <p:cNvSpPr/>
            <p:nvPr>
              <p:custDataLst>
                <p:tags r:id="rId7"/>
              </p:custDataLst>
            </p:nvPr>
          </p:nvSpPr>
          <p:spPr>
            <a:xfrm>
              <a:off x="6674" y="588"/>
              <a:ext cx="3954"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2" name="流程图: 合并 11"/>
            <p:cNvSpPr>
              <a:spLocks noChangeAspect="1"/>
            </p:cNvSpPr>
            <p:nvPr>
              <p:custDataLst>
                <p:tags r:id="rId8"/>
              </p:custDataLst>
            </p:nvPr>
          </p:nvSpPr>
          <p:spPr>
            <a:xfrm>
              <a:off x="7097"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14" name="文本框 13">
            <a:hlinkClick r:id="" action="ppaction://noaction"/>
          </p:cNvPr>
          <p:cNvSpPr txBox="1"/>
          <p:nvPr userDrawn="1">
            <p:custDataLst>
              <p:tags r:id="rId9"/>
            </p:custDataLst>
          </p:nvPr>
        </p:nvSpPr>
        <p:spPr>
          <a:xfrm>
            <a:off x="6427470" y="140400"/>
            <a:ext cx="1692910" cy="398780"/>
          </a:xfrm>
          <a:prstGeom prst="rect">
            <a:avLst/>
          </a:prstGeom>
          <a:noFill/>
        </p:spPr>
        <p:txBody>
          <a:bodyPr wrap="square" rtlCol="0">
            <a:spAutoFit/>
          </a:bodyPr>
          <a:lstStyle/>
          <a:p>
            <a:pPr algn="ctr"/>
            <a:r>
              <a:rPr lang="zh-CN" altLang="en-US" sz="2000" b="1" dirty="0">
                <a:solidFill>
                  <a:srgbClr val="0070C0"/>
                </a:solidFill>
                <a:latin typeface="微软雅黑" panose="020B0503020204020204" pitchFamily="34" charset="-122"/>
                <a:ea typeface="微软雅黑" panose="020B0503020204020204" pitchFamily="34" charset="-122"/>
              </a:rPr>
              <a:t>生成式</a:t>
            </a:r>
            <a:r>
              <a:rPr lang="zh-CN" altLang="en-US" sz="2000" b="1" dirty="0">
                <a:solidFill>
                  <a:srgbClr val="0070C0"/>
                </a:solidFill>
                <a:latin typeface="微软雅黑" panose="020B0503020204020204" pitchFamily="34" charset="-122"/>
                <a:ea typeface="微软雅黑" panose="020B0503020204020204" pitchFamily="34" charset="-122"/>
              </a:rPr>
              <a:t>作业</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sp>
        <p:nvSpPr>
          <p:cNvPr id="8" name="标题 7"/>
          <p:cNvSpPr>
            <a:spLocks noGrp="1"/>
          </p:cNvSpPr>
          <p:nvPr>
            <p:ph type="title" hasCustomPrompt="1"/>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a:t>
            </a:r>
            <a:r>
              <a:rPr lang="en-US" altLang="zh-CN" dirty="0"/>
              <a:t>k</a:t>
            </a:r>
            <a:r>
              <a:rPr lang="zh-CN" altLang="en-US" dirty="0"/>
              <a:t>母版标题样式</a:t>
            </a:r>
            <a:endParaRPr lang="zh-CN" altLang="en-US" dirty="0"/>
          </a:p>
        </p:txBody>
      </p:sp>
      <p:cxnSp>
        <p:nvCxnSpPr>
          <p:cNvPr id="9" name="直接连接符 8"/>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2" name="文本框 1"/>
          <p:cNvSpPr txBox="1"/>
          <p:nvPr userDrawn="1"/>
        </p:nvSpPr>
        <p:spPr>
          <a:xfrm>
            <a:off x="8476615" y="6492875"/>
            <a:ext cx="3715385" cy="398780"/>
          </a:xfrm>
          <a:prstGeom prst="rect">
            <a:avLst/>
          </a:prstGeom>
          <a:noFill/>
        </p:spPr>
        <p:txBody>
          <a:bodyPr wrap="square" rtlCol="0" anchor="t">
            <a:spAutoFit/>
          </a:bodyPr>
          <a:p>
            <a:pPr algn="ctr"/>
            <a:r>
              <a:rPr lang="zh-CN" altLang="en-US" sz="2000" b="1">
                <a:solidFill>
                  <a:schemeClr val="bg1"/>
                </a:solidFill>
                <a:latin typeface="华文行楷" panose="02010800040101010101" charset="-122"/>
                <a:ea typeface="华文行楷" panose="02010800040101010101" charset="-122"/>
                <a:sym typeface="+mn-ea"/>
              </a:rPr>
              <a:t>《人工智能通识》</a:t>
            </a:r>
            <a:endParaRPr lang="zh-CN" altLang="en-US" sz="2000" b="1">
              <a:solidFill>
                <a:schemeClr val="bg1"/>
              </a:solidFill>
              <a:latin typeface="华文行楷" panose="02010800040101010101" charset="-122"/>
              <a:ea typeface="华文行楷" panose="02010800040101010101" charset="-122"/>
              <a:sym typeface="+mn-ea"/>
            </a:endParaRPr>
          </a:p>
        </p:txBody>
      </p:sp>
      <p:sp>
        <p:nvSpPr>
          <p:cNvPr id="15" name="文本框 14">
            <a:hlinkClick r:id="" action="ppaction://noaction"/>
          </p:cNvPr>
          <p:cNvSpPr txBox="1"/>
          <p:nvPr userDrawn="1">
            <p:custDataLst>
              <p:tags r:id="rId10"/>
            </p:custDataLst>
          </p:nvPr>
        </p:nvSpPr>
        <p:spPr>
          <a:xfrm>
            <a:off x="158750" y="140400"/>
            <a:ext cx="1419860" cy="398780"/>
          </a:xfrm>
          <a:prstGeom prst="rect">
            <a:avLst/>
          </a:prstGeom>
          <a:noFill/>
        </p:spPr>
        <p:txBody>
          <a:bodyPr wrap="square" rtlCol="0">
            <a:spAutoFit/>
          </a:bodyPr>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导学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模块描述">
    <p:spTree>
      <p:nvGrpSpPr>
        <p:cNvPr id="1" name=""/>
        <p:cNvGrpSpPr/>
        <p:nvPr/>
      </p:nvGrpSpPr>
      <p:grpSpPr>
        <a:xfrm>
          <a:off x="0" y="0"/>
          <a:ext cx="0" cy="0"/>
          <a:chOff x="0" y="0"/>
          <a:chExt cx="0" cy="0"/>
        </a:xfrm>
      </p:grpSpPr>
      <p:sp>
        <p:nvSpPr>
          <p:cNvPr id="21" name="任意多边形 20"/>
          <p:cNvSpPr/>
          <p:nvPr userDrawn="1"/>
        </p:nvSpPr>
        <p:spPr>
          <a:xfrm>
            <a:off x="8476615" y="6503670"/>
            <a:ext cx="3715385" cy="354330"/>
          </a:xfrm>
          <a:custGeom>
            <a:avLst/>
            <a:gdLst>
              <a:gd name="connsiteX0" fmla="*/ 425 w 5851"/>
              <a:gd name="connsiteY0" fmla="*/ 0 h 558"/>
              <a:gd name="connsiteX1" fmla="*/ 5851 w 5851"/>
              <a:gd name="connsiteY1" fmla="*/ 4 h 558"/>
              <a:gd name="connsiteX2" fmla="*/ 5851 w 5851"/>
              <a:gd name="connsiteY2" fmla="*/ 558 h 558"/>
              <a:gd name="connsiteX3" fmla="*/ 0 w 5851"/>
              <a:gd name="connsiteY3" fmla="*/ 557 h 558"/>
              <a:gd name="connsiteX4" fmla="*/ 425 w 5851"/>
              <a:gd name="connsiteY4" fmla="*/ 0 h 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1" h="558">
                <a:moveTo>
                  <a:pt x="425" y="0"/>
                </a:moveTo>
                <a:lnTo>
                  <a:pt x="5851" y="4"/>
                </a:lnTo>
                <a:lnTo>
                  <a:pt x="5851" y="558"/>
                </a:lnTo>
                <a:lnTo>
                  <a:pt x="0" y="557"/>
                </a:lnTo>
                <a:lnTo>
                  <a:pt x="425" y="0"/>
                </a:lnTo>
                <a:close/>
              </a:path>
            </a:pathLst>
          </a:cu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圆角矩形 6"/>
          <p:cNvSpPr/>
          <p:nvPr userDrawn="1"/>
        </p:nvSpPr>
        <p:spPr>
          <a:xfrm>
            <a:off x="-635" y="0"/>
            <a:ext cx="12192635" cy="654050"/>
          </a:xfrm>
          <a:prstGeom prst="roundRect">
            <a:avLst>
              <a:gd name="adj" fmla="val 0"/>
            </a:avLst>
          </a:prstGeom>
          <a:solidFill>
            <a:srgbClr val="0070C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2" name="íṥļidê"/>
          <p:cNvSpPr>
            <a:spLocks noGrp="1"/>
          </p:cNvSpPr>
          <p:nvPr userDrawn="1"/>
        </p:nvSpPr>
        <p:spPr>
          <a:xfrm>
            <a:off x="8834329" y="6505641"/>
            <a:ext cx="3085465" cy="2755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endParaRPr lang="zh-CN" altLang="en-US" sz="2000" dirty="0">
              <a:solidFill>
                <a:schemeClr val="bg1"/>
              </a:solidFill>
              <a:latin typeface="书体坊米芾体" panose="02010601030101010101" pitchFamily="2" charset="-122"/>
              <a:ea typeface="书体坊米芾体" panose="02010601030101010101" pitchFamily="2" charset="-122"/>
              <a:cs typeface="微软雅黑" panose="020B0503020204020204" pitchFamily="34" charset="-122"/>
            </a:endParaRPr>
          </a:p>
        </p:txBody>
      </p:sp>
      <p:cxnSp>
        <p:nvCxnSpPr>
          <p:cNvPr id="28" name="直接连接符 27"/>
          <p:cNvCxnSpPr/>
          <p:nvPr userDrawn="1"/>
        </p:nvCxnSpPr>
        <p:spPr>
          <a:xfrm>
            <a:off x="412115" y="6661724"/>
            <a:ext cx="7552819" cy="0"/>
          </a:xfrm>
          <a:prstGeom prst="line">
            <a:avLst/>
          </a:prstGeom>
          <a:ln w="12700" cap="rnd">
            <a:solidFill>
              <a:srgbClr val="3D70DA">
                <a:alpha val="22000"/>
              </a:srgbClr>
            </a:solidFill>
            <a:round/>
            <a:headEnd type="oval"/>
          </a:ln>
        </p:spPr>
        <p:style>
          <a:lnRef idx="2">
            <a:schemeClr val="accent1"/>
          </a:lnRef>
          <a:fillRef idx="0">
            <a:srgbClr val="FFFFFF"/>
          </a:fillRef>
          <a:effectRef idx="0">
            <a:srgbClr val="FFFFFF"/>
          </a:effectRef>
          <a:fontRef idx="minor">
            <a:schemeClr val="tx1"/>
          </a:fontRef>
        </p:style>
      </p:cxnSp>
      <p:grpSp>
        <p:nvGrpSpPr>
          <p:cNvPr id="106" name="组合 105"/>
          <p:cNvGrpSpPr/>
          <p:nvPr userDrawn="1"/>
        </p:nvGrpSpPr>
        <p:grpSpPr>
          <a:xfrm>
            <a:off x="581660" y="853563"/>
            <a:ext cx="323850" cy="372110"/>
            <a:chOff x="928" y="1486"/>
            <a:chExt cx="548" cy="630"/>
          </a:xfrm>
        </p:grpSpPr>
        <p:sp>
          <p:nvSpPr>
            <p:cNvPr id="107" name="流程图: 摘录 106"/>
            <p:cNvSpPr/>
            <p:nvPr/>
          </p:nvSpPr>
          <p:spPr>
            <a:xfrm rot="5400000">
              <a:off x="905" y="1721"/>
              <a:ext cx="418" cy="372"/>
            </a:xfrm>
            <a:prstGeom prst="flowChartExtract">
              <a:avLst/>
            </a:prstGeom>
            <a:solidFill>
              <a:srgbClr val="0070C0"/>
            </a:solidFill>
            <a:ln w="12700" cap="flat" cmpd="sng">
              <a:noFill/>
              <a:prstDash val="solid"/>
              <a:miter lim="800000"/>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09" name="流程图: 摘录 108"/>
            <p:cNvSpPr/>
            <p:nvPr/>
          </p:nvSpPr>
          <p:spPr>
            <a:xfrm rot="5400000">
              <a:off x="1040" y="1512"/>
              <a:ext cx="462" cy="411"/>
            </a:xfrm>
            <a:prstGeom prst="flowChartExtract">
              <a:avLst/>
            </a:prstGeom>
            <a:solidFill>
              <a:srgbClr val="81C9FF"/>
            </a:solidFill>
            <a:ln w="12700" cap="flat" cmpd="sng">
              <a:noFill/>
              <a:prstDash val="solid"/>
              <a:miter lim="800000"/>
            </a:ln>
            <a:effectLst>
              <a:outerShdw blurRad="279400" dist="152400" dir="2700000" algn="tl" rotWithShape="0">
                <a:srgbClr val="1469FF">
                  <a:alpha val="30000"/>
                </a:srgb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cxnSp>
        <p:nvCxnSpPr>
          <p:cNvPr id="110" name="直接连接符 109"/>
          <p:cNvCxnSpPr/>
          <p:nvPr userDrawn="1"/>
        </p:nvCxnSpPr>
        <p:spPr>
          <a:xfrm>
            <a:off x="4616450" y="1238123"/>
            <a:ext cx="7207250" cy="0"/>
          </a:xfrm>
          <a:prstGeom prst="line">
            <a:avLst/>
          </a:prstGeom>
          <a:ln w="25400" cmpd="sng">
            <a:solidFill>
              <a:srgbClr val="B9D2F9">
                <a:alpha val="40000"/>
              </a:srgbClr>
            </a:solidFill>
            <a:prstDash val="sysDot"/>
          </a:ln>
        </p:spPr>
        <p:style>
          <a:lnRef idx="2">
            <a:schemeClr val="accent1"/>
          </a:lnRef>
          <a:fillRef idx="0">
            <a:srgbClr val="FFFFFF"/>
          </a:fillRef>
          <a:effectRef idx="0">
            <a:srgbClr val="FFFFFF"/>
          </a:effectRef>
          <a:fontRef idx="minor">
            <a:schemeClr val="tx1"/>
          </a:fontRef>
        </p:style>
      </p:cxnSp>
      <p:grpSp>
        <p:nvGrpSpPr>
          <p:cNvPr id="111" name="组合 110"/>
          <p:cNvGrpSpPr/>
          <p:nvPr userDrawn="1"/>
        </p:nvGrpSpPr>
        <p:grpSpPr>
          <a:xfrm rot="16200000" flipH="1">
            <a:off x="11579225" y="860933"/>
            <a:ext cx="69850" cy="419100"/>
            <a:chOff x="6476745" y="1393371"/>
            <a:chExt cx="141769" cy="854575"/>
          </a:xfrm>
        </p:grpSpPr>
        <p:sp>
          <p:nvSpPr>
            <p:cNvPr id="112" name="椭圆 111"/>
            <p:cNvSpPr/>
            <p:nvPr/>
          </p:nvSpPr>
          <p:spPr>
            <a:xfrm>
              <a:off x="6479177" y="1393371"/>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6479177" y="1631784"/>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6476745" y="1870197"/>
              <a:ext cx="139337" cy="1393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6476745" y="2108609"/>
              <a:ext cx="139337" cy="139337"/>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文本框 5">
            <a:hlinkClick r:id="" action="ppaction://noaction"/>
          </p:cNvPr>
          <p:cNvSpPr txBox="1"/>
          <p:nvPr userDrawn="1">
            <p:custDataLst>
              <p:tags r:id="rId2"/>
            </p:custDataLst>
          </p:nvPr>
        </p:nvSpPr>
        <p:spPr>
          <a:xfrm>
            <a:off x="8322945" y="140335"/>
            <a:ext cx="1853565"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评价与反思</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文本框 16">
            <a:hlinkClick r:id="" action="ppaction://noaction"/>
          </p:cNvPr>
          <p:cNvSpPr txBox="1"/>
          <p:nvPr userDrawn="1">
            <p:custDataLst>
              <p:tags r:id="rId3"/>
            </p:custDataLst>
          </p:nvPr>
        </p:nvSpPr>
        <p:spPr>
          <a:xfrm>
            <a:off x="6339840" y="140335"/>
            <a:ext cx="1901190" cy="39878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生成式作业</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24" name="文本框 23">
            <a:hlinkClick r:id="" action="ppaction://noaction"/>
          </p:cNvPr>
          <p:cNvSpPr txBox="1"/>
          <p:nvPr userDrawn="1">
            <p:custDataLst>
              <p:tags r:id="rId4"/>
            </p:custDataLst>
          </p:nvPr>
        </p:nvSpPr>
        <p:spPr>
          <a:xfrm>
            <a:off x="4819015" y="140335"/>
            <a:ext cx="14014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拓学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30" name="文本框 29">
            <a:hlinkClick r:id="" action="ppaction://noaction"/>
          </p:cNvPr>
          <p:cNvSpPr txBox="1"/>
          <p:nvPr userDrawn="1">
            <p:custDataLst>
              <p:tags r:id="rId5"/>
            </p:custDataLst>
          </p:nvPr>
        </p:nvSpPr>
        <p:spPr>
          <a:xfrm>
            <a:off x="3300095" y="140335"/>
            <a:ext cx="1419860"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助训</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52" name="文本框 51">
            <a:hlinkClick r:id="" action="ppaction://noaction"/>
          </p:cNvPr>
          <p:cNvSpPr txBox="1"/>
          <p:nvPr userDrawn="1">
            <p:custDataLst>
              <p:tags r:id="rId6"/>
            </p:custDataLst>
          </p:nvPr>
        </p:nvSpPr>
        <p:spPr>
          <a:xfrm>
            <a:off x="1681480" y="140335"/>
            <a:ext cx="1566545" cy="398780"/>
          </a:xfrm>
          <a:prstGeom prst="rect">
            <a:avLst/>
          </a:prstGeom>
          <a:noFill/>
        </p:spPr>
        <p:txBody>
          <a:bodyPr wrap="square" rtlCol="0">
            <a:spAutoFit/>
          </a:bodyPr>
          <a:lstStyle/>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助学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cxnSp>
        <p:nvCxnSpPr>
          <p:cNvPr id="26" name="直接连接符 25"/>
          <p:cNvCxnSpPr/>
          <p:nvPr userDrawn="1"/>
        </p:nvCxnSpPr>
        <p:spPr>
          <a:xfrm>
            <a:off x="3249436"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3" name="直接连接符 32"/>
          <p:cNvCxnSpPr/>
          <p:nvPr userDrawn="1"/>
        </p:nvCxnSpPr>
        <p:spPr>
          <a:xfrm>
            <a:off x="477541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4" name="直接连接符 33"/>
          <p:cNvCxnSpPr/>
          <p:nvPr userDrawn="1"/>
        </p:nvCxnSpPr>
        <p:spPr>
          <a:xfrm>
            <a:off x="6287382"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cxnSp>
        <p:nvCxnSpPr>
          <p:cNvPr id="35" name="直接连接符 34"/>
          <p:cNvCxnSpPr/>
          <p:nvPr userDrawn="1"/>
        </p:nvCxnSpPr>
        <p:spPr>
          <a:xfrm>
            <a:off x="8282403"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grpSp>
        <p:nvGrpSpPr>
          <p:cNvPr id="10" name="组合 9"/>
          <p:cNvGrpSpPr/>
          <p:nvPr userDrawn="1"/>
        </p:nvGrpSpPr>
        <p:grpSpPr>
          <a:xfrm rot="0">
            <a:off x="8409305" y="151130"/>
            <a:ext cx="1736725" cy="458470"/>
            <a:chOff x="6674" y="588"/>
            <a:chExt cx="3954" cy="1042"/>
          </a:xfrm>
          <a:effectLst>
            <a:outerShdw blurRad="152400" dist="50800" dir="5400000" algn="t" rotWithShape="0">
              <a:srgbClr val="00B0F0">
                <a:alpha val="28000"/>
              </a:srgbClr>
            </a:outerShdw>
          </a:effectLst>
        </p:grpSpPr>
        <p:sp>
          <p:nvSpPr>
            <p:cNvPr id="11" name="圆角矩形 10"/>
            <p:cNvSpPr/>
            <p:nvPr>
              <p:custDataLst>
                <p:tags r:id="rId7"/>
              </p:custDataLst>
            </p:nvPr>
          </p:nvSpPr>
          <p:spPr>
            <a:xfrm>
              <a:off x="6674" y="588"/>
              <a:ext cx="3954" cy="847"/>
            </a:xfrm>
            <a:prstGeom prst="roundRect">
              <a:avLst>
                <a:gd name="adj" fmla="val 50000"/>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a:p>
          </p:txBody>
        </p:sp>
        <p:sp>
          <p:nvSpPr>
            <p:cNvPr id="12" name="流程图: 合并 11"/>
            <p:cNvSpPr>
              <a:spLocks noChangeAspect="1"/>
            </p:cNvSpPr>
            <p:nvPr>
              <p:custDataLst>
                <p:tags r:id="rId8"/>
              </p:custDataLst>
            </p:nvPr>
          </p:nvSpPr>
          <p:spPr>
            <a:xfrm>
              <a:off x="7097" y="1433"/>
              <a:ext cx="246" cy="197"/>
            </a:xfrm>
            <a:prstGeom prst="flowChartMerge">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sz="2400" dirty="0"/>
            </a:p>
          </p:txBody>
        </p:sp>
      </p:grpSp>
      <p:sp>
        <p:nvSpPr>
          <p:cNvPr id="14" name="文本框 13">
            <a:hlinkClick r:id="" action="ppaction://noaction"/>
          </p:cNvPr>
          <p:cNvSpPr txBox="1"/>
          <p:nvPr userDrawn="1">
            <p:custDataLst>
              <p:tags r:id="rId9"/>
            </p:custDataLst>
          </p:nvPr>
        </p:nvSpPr>
        <p:spPr>
          <a:xfrm>
            <a:off x="8418195" y="140400"/>
            <a:ext cx="1692910" cy="398780"/>
          </a:xfrm>
          <a:prstGeom prst="rect">
            <a:avLst/>
          </a:prstGeom>
          <a:noFill/>
        </p:spPr>
        <p:txBody>
          <a:bodyPr wrap="square" rtlCol="0">
            <a:spAutoFit/>
          </a:bodyPr>
          <a:lstStyle/>
          <a:p>
            <a:pPr algn="ctr"/>
            <a:r>
              <a:rPr lang="zh-CN" altLang="en-US" sz="2000" b="1" dirty="0">
                <a:solidFill>
                  <a:srgbClr val="0070C0"/>
                </a:solidFill>
                <a:latin typeface="微软雅黑" panose="020B0503020204020204" pitchFamily="34" charset="-122"/>
                <a:ea typeface="微软雅黑" panose="020B0503020204020204" pitchFamily="34" charset="-122"/>
              </a:rPr>
              <a:t>评价与反思</a:t>
            </a:r>
            <a:endParaRPr lang="zh-CN" altLang="en-US" sz="2000" b="1" dirty="0">
              <a:solidFill>
                <a:srgbClr val="0070C0"/>
              </a:solidFill>
              <a:latin typeface="微软雅黑" panose="020B0503020204020204" pitchFamily="34" charset="-122"/>
              <a:ea typeface="微软雅黑" panose="020B0503020204020204" pitchFamily="34" charset="-122"/>
            </a:endParaRPr>
          </a:p>
        </p:txBody>
      </p:sp>
      <p:sp>
        <p:nvSpPr>
          <p:cNvPr id="8" name="标题 7"/>
          <p:cNvSpPr>
            <a:spLocks noGrp="1"/>
          </p:cNvSpPr>
          <p:nvPr>
            <p:ph type="title" hasCustomPrompt="1"/>
          </p:nvPr>
        </p:nvSpPr>
        <p:spPr>
          <a:xfrm>
            <a:off x="987063" y="854102"/>
            <a:ext cx="7593858" cy="654050"/>
          </a:xfrm>
          <a:prstGeom prst="rect">
            <a:avLst/>
          </a:prstGeom>
        </p:spPr>
        <p:txBody>
          <a:bodyPr/>
          <a:lstStyle>
            <a:lvl1pPr>
              <a:defRPr sz="2400" b="1">
                <a:solidFill>
                  <a:srgbClr val="0065B0"/>
                </a:solidFill>
                <a:latin typeface="微软雅黑" panose="020B0503020204020204" pitchFamily="34" charset="-122"/>
                <a:ea typeface="微软雅黑" panose="020B0503020204020204" pitchFamily="34" charset="-122"/>
              </a:defRPr>
            </a:lvl1pPr>
          </a:lstStyle>
          <a:p>
            <a:r>
              <a:rPr lang="zh-CN" altLang="en-US" dirty="0"/>
              <a:t>单击此处编辑</a:t>
            </a:r>
            <a:r>
              <a:rPr lang="en-US" altLang="zh-CN" dirty="0"/>
              <a:t>k</a:t>
            </a:r>
            <a:r>
              <a:rPr lang="zh-CN" altLang="en-US" dirty="0"/>
              <a:t>母版标题样式</a:t>
            </a:r>
            <a:endParaRPr lang="zh-CN" altLang="en-US" dirty="0"/>
          </a:p>
        </p:txBody>
      </p:sp>
      <p:cxnSp>
        <p:nvCxnSpPr>
          <p:cNvPr id="9" name="直接连接符 8"/>
          <p:cNvCxnSpPr/>
          <p:nvPr userDrawn="1"/>
        </p:nvCxnSpPr>
        <p:spPr>
          <a:xfrm>
            <a:off x="1680157" y="261801"/>
            <a:ext cx="0" cy="180000"/>
          </a:xfrm>
          <a:prstGeom prst="line">
            <a:avLst/>
          </a:prstGeom>
          <a:ln>
            <a:solidFill>
              <a:srgbClr val="FFFFFF"/>
            </a:solidFill>
          </a:ln>
        </p:spPr>
        <p:style>
          <a:lnRef idx="2">
            <a:schemeClr val="accent1"/>
          </a:lnRef>
          <a:fillRef idx="0">
            <a:srgbClr val="FFFFFF"/>
          </a:fillRef>
          <a:effectRef idx="0">
            <a:srgbClr val="FFFFFF"/>
          </a:effectRef>
          <a:fontRef idx="minor">
            <a:schemeClr val="tx1"/>
          </a:fontRef>
        </p:style>
      </p:cxnSp>
      <p:sp>
        <p:nvSpPr>
          <p:cNvPr id="2" name="文本框 1"/>
          <p:cNvSpPr txBox="1"/>
          <p:nvPr userDrawn="1"/>
        </p:nvSpPr>
        <p:spPr>
          <a:xfrm>
            <a:off x="8476615" y="6492875"/>
            <a:ext cx="3715385" cy="398780"/>
          </a:xfrm>
          <a:prstGeom prst="rect">
            <a:avLst/>
          </a:prstGeom>
          <a:noFill/>
        </p:spPr>
        <p:txBody>
          <a:bodyPr wrap="square" rtlCol="0" anchor="t">
            <a:spAutoFit/>
          </a:bodyPr>
          <a:p>
            <a:pPr algn="ctr"/>
            <a:r>
              <a:rPr lang="zh-CN" altLang="en-US" sz="2000" b="1">
                <a:solidFill>
                  <a:schemeClr val="bg1"/>
                </a:solidFill>
                <a:latin typeface="华文行楷" panose="02010800040101010101" charset="-122"/>
                <a:ea typeface="华文行楷" panose="02010800040101010101" charset="-122"/>
                <a:sym typeface="+mn-ea"/>
              </a:rPr>
              <a:t>《人工智能通识》</a:t>
            </a:r>
            <a:endParaRPr lang="zh-CN" altLang="en-US" sz="2000" b="1">
              <a:solidFill>
                <a:schemeClr val="bg1"/>
              </a:solidFill>
              <a:latin typeface="华文行楷" panose="02010800040101010101" charset="-122"/>
              <a:ea typeface="华文行楷" panose="02010800040101010101" charset="-122"/>
              <a:sym typeface="+mn-ea"/>
            </a:endParaRPr>
          </a:p>
        </p:txBody>
      </p:sp>
      <p:sp>
        <p:nvSpPr>
          <p:cNvPr id="15" name="文本框 14">
            <a:hlinkClick r:id="" action="ppaction://noaction"/>
          </p:cNvPr>
          <p:cNvSpPr txBox="1"/>
          <p:nvPr userDrawn="1">
            <p:custDataLst>
              <p:tags r:id="rId10"/>
            </p:custDataLst>
          </p:nvPr>
        </p:nvSpPr>
        <p:spPr>
          <a:xfrm>
            <a:off x="158750" y="140400"/>
            <a:ext cx="1419860" cy="398780"/>
          </a:xfrm>
          <a:prstGeom prst="rect">
            <a:avLst/>
          </a:prstGeom>
          <a:noFill/>
        </p:spPr>
        <p:txBody>
          <a:bodyPr wrap="square" rtlCol="0">
            <a:spAutoFit/>
          </a:bodyPr>
          <a:p>
            <a:pPr algn="ctr"/>
            <a:r>
              <a:rPr lang="en-US" altLang="zh-CN" sz="2000" b="1" dirty="0">
                <a:solidFill>
                  <a:schemeClr val="bg1"/>
                </a:solidFill>
                <a:latin typeface="微软雅黑" panose="020B0503020204020204" pitchFamily="34" charset="-122"/>
                <a:ea typeface="微软雅黑" panose="020B0503020204020204" pitchFamily="34" charset="-122"/>
              </a:rPr>
              <a:t>AI</a:t>
            </a:r>
            <a:r>
              <a:rPr lang="zh-CN" altLang="en-US" sz="2000" b="1" dirty="0">
                <a:solidFill>
                  <a:schemeClr val="bg1"/>
                </a:solidFill>
                <a:latin typeface="微软雅黑" panose="020B0503020204020204" pitchFamily="34" charset="-122"/>
                <a:ea typeface="微软雅黑" panose="020B0503020204020204" pitchFamily="34" charset="-122"/>
              </a:rPr>
              <a:t>导学</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grpSp>
        <p:nvGrpSpPr>
          <p:cNvPr id="21" name="组合 20"/>
          <p:cNvGrpSpPr/>
          <p:nvPr userDrawn="1"/>
        </p:nvGrpSpPr>
        <p:grpSpPr>
          <a:xfrm>
            <a:off x="1257961" y="1092202"/>
            <a:ext cx="9613240" cy="4921417"/>
            <a:chOff x="943470" y="819151"/>
            <a:chExt cx="7209930" cy="3691062"/>
          </a:xfrm>
        </p:grpSpPr>
        <p:sp>
          <p:nvSpPr>
            <p:cNvPr id="22" name="矩形 21"/>
            <p:cNvSpPr/>
            <p:nvPr/>
          </p:nvSpPr>
          <p:spPr>
            <a:xfrm>
              <a:off x="943470" y="819151"/>
              <a:ext cx="7209930" cy="3505200"/>
            </a:xfrm>
            <a:prstGeom prst="rect">
              <a:avLst/>
            </a:prstGeom>
            <a:solidFill>
              <a:schemeClr val="bg1"/>
            </a:solidFill>
            <a:ln w="76200">
              <a:solidFill>
                <a:srgbClr val="A7D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sp>
          <p:nvSpPr>
            <p:cNvPr id="26" name="矩形 25"/>
            <p:cNvSpPr/>
            <p:nvPr/>
          </p:nvSpPr>
          <p:spPr>
            <a:xfrm>
              <a:off x="3200400" y="4286246"/>
              <a:ext cx="2697340" cy="223967"/>
            </a:xfrm>
            <a:prstGeom prst="rect">
              <a:avLst/>
            </a:prstGeom>
            <a:solidFill>
              <a:srgbClr val="81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pitchFamily="34" charset="-122"/>
                <a:ea typeface="微软雅黑" panose="020B0503020204020204" pitchFamily="34" charset="-122"/>
              </a:endParaRPr>
            </a:p>
          </p:txBody>
        </p:sp>
      </p:grpSp>
      <p:sp>
        <p:nvSpPr>
          <p:cNvPr id="3" name="矩形 2"/>
          <p:cNvSpPr/>
          <p:nvPr userDrawn="1"/>
        </p:nvSpPr>
        <p:spPr>
          <a:xfrm>
            <a:off x="1257935" y="2771775"/>
            <a:ext cx="9612630" cy="212915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latin typeface="微软雅黑" panose="020B0503020204020204" pitchFamily="34" charset="-122"/>
              <a:ea typeface="微软雅黑" panose="020B0503020204020204" pitchFamily="34" charset="-122"/>
            </a:endParaRPr>
          </a:p>
        </p:txBody>
      </p:sp>
      <p:sp>
        <p:nvSpPr>
          <p:cNvPr id="29" name="矩形 28"/>
          <p:cNvSpPr/>
          <p:nvPr userDrawn="1"/>
        </p:nvSpPr>
        <p:spPr>
          <a:xfrm>
            <a:off x="4267201" y="5547766"/>
            <a:ext cx="3596453" cy="461664"/>
          </a:xfrm>
          <a:prstGeom prst="rect">
            <a:avLst/>
          </a:prstGeom>
          <a:solidFill>
            <a:srgbClr val="81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3200" b="1">
                <a:latin typeface="华文行楷" panose="02010800040101010101" charset="-122"/>
                <a:ea typeface="华文行楷" panose="02010800040101010101" charset="-122"/>
              </a:rPr>
              <a:t>《人工智能通识》</a:t>
            </a:r>
            <a:endParaRPr lang="zh-CN" altLang="en-US" sz="3200" b="1">
              <a:latin typeface="华文行楷" panose="02010800040101010101" charset="-122"/>
              <a:ea typeface="华文行楷" panose="02010800040101010101" charset="-122"/>
            </a:endParaRPr>
          </a:p>
        </p:txBody>
      </p:sp>
      <p:sp>
        <p:nvSpPr>
          <p:cNvPr id="2" name="文本占位符 1"/>
          <p:cNvSpPr>
            <a:spLocks noGrp="1"/>
          </p:cNvSpPr>
          <p:nvPr>
            <p:ph type="body" idx="10" hasCustomPrompt="1"/>
          </p:nvPr>
        </p:nvSpPr>
        <p:spPr>
          <a:xfrm>
            <a:off x="123825" y="2857500"/>
            <a:ext cx="11953240" cy="1958340"/>
          </a:xfrm>
          <a:prstGeom prst="rect">
            <a:avLst/>
          </a:prstGeom>
        </p:spPr>
        <p:txBody>
          <a:bodyPr/>
          <a:lstStyle>
            <a:lvl1pPr marL="0" indent="0">
              <a:buNone/>
              <a:defRPr sz="6000"/>
            </a:lvl1pPr>
          </a:lstStyle>
          <a:p>
            <a:pPr algn="ctr"/>
            <a:r>
              <a:rPr 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提示词工程</a:t>
            </a:r>
            <a:r>
              <a:rPr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a:t>
            </a:r>
            <a:endParaRPr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endParaRPr>
          </a:p>
          <a:p>
            <a:pPr algn="ctr"/>
            <a:r>
              <a:rPr 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解锁</a:t>
            </a:r>
            <a:r>
              <a:rPr lang="en-US" alt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AI</a:t>
            </a:r>
            <a:r>
              <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sym typeface="+mn-ea"/>
              </a:rPr>
              <a:t>高效交互密码</a:t>
            </a:r>
            <a:endParaRPr lang="zh-CN" altLang="en-US" smtClean="0"/>
          </a:p>
        </p:txBody>
      </p:sp>
      <p:sp>
        <p:nvSpPr>
          <p:cNvPr id="4" name="文本占位符 3"/>
          <p:cNvSpPr>
            <a:spLocks noGrp="1"/>
          </p:cNvSpPr>
          <p:nvPr>
            <p:ph type="body" idx="11" hasCustomPrompt="1"/>
          </p:nvPr>
        </p:nvSpPr>
        <p:spPr>
          <a:xfrm>
            <a:off x="1260475" y="1497965"/>
            <a:ext cx="9602470" cy="840740"/>
          </a:xfrm>
          <a:prstGeom prst="rect">
            <a:avLst/>
          </a:prstGeom>
        </p:spPr>
        <p:txBody>
          <a:bodyPr anchor="ctr" anchorCtr="0"/>
          <a:lstStyle>
            <a:lvl1pPr marL="0" indent="0" algn="ctr">
              <a:buNone/>
              <a:defRPr sz="4400" b="1">
                <a:solidFill>
                  <a:srgbClr val="81C9FF"/>
                </a:solidFill>
                <a:latin typeface="微软雅黑" panose="020B0503020204020204" pitchFamily="34" charset="-122"/>
                <a:ea typeface="微软雅黑" panose="020B0503020204020204" pitchFamily="34" charset="-122"/>
              </a:defRPr>
            </a:lvl1pPr>
          </a:lstStyle>
          <a:p>
            <a:pPr lvl="0"/>
            <a:r>
              <a:rPr lang="zh-CN" altLang="en-US" smtClean="0"/>
              <a:t>第三章</a:t>
            </a:r>
            <a:endParaRPr lang="zh-CN" altLang="en-US" smtClean="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9" Type="http://schemas.openxmlformats.org/officeDocument/2006/relationships/tags" Target="../tags/tag99.xml"/><Relationship Id="rId8" Type="http://schemas.openxmlformats.org/officeDocument/2006/relationships/image" Target="../media/image16.jpeg"/><Relationship Id="rId7" Type="http://schemas.openxmlformats.org/officeDocument/2006/relationships/tags" Target="../tags/tag98.xml"/><Relationship Id="rId6" Type="http://schemas.openxmlformats.org/officeDocument/2006/relationships/tags" Target="../tags/tag97.xml"/><Relationship Id="rId5" Type="http://schemas.openxmlformats.org/officeDocument/2006/relationships/image" Target="../media/image15.jpeg"/><Relationship Id="rId4" Type="http://schemas.openxmlformats.org/officeDocument/2006/relationships/tags" Target="../tags/tag96.xml"/><Relationship Id="rId3" Type="http://schemas.openxmlformats.org/officeDocument/2006/relationships/tags" Target="../tags/tag95.xml"/><Relationship Id="rId26" Type="http://schemas.openxmlformats.org/officeDocument/2006/relationships/notesSlide" Target="../notesSlides/notesSlide10.xml"/><Relationship Id="rId25" Type="http://schemas.openxmlformats.org/officeDocument/2006/relationships/slideLayout" Target="../slideLayouts/slideLayout4.xml"/><Relationship Id="rId24" Type="http://schemas.openxmlformats.org/officeDocument/2006/relationships/image" Target="../media/image20.jpeg"/><Relationship Id="rId23" Type="http://schemas.openxmlformats.org/officeDocument/2006/relationships/tags" Target="../tags/tag110.xml"/><Relationship Id="rId22" Type="http://schemas.openxmlformats.org/officeDocument/2006/relationships/image" Target="../media/image19.jpeg"/><Relationship Id="rId21" Type="http://schemas.openxmlformats.org/officeDocument/2006/relationships/tags" Target="../tags/tag109.xml"/><Relationship Id="rId20" Type="http://schemas.openxmlformats.org/officeDocument/2006/relationships/tags" Target="../tags/tag108.xml"/><Relationship Id="rId2" Type="http://schemas.openxmlformats.org/officeDocument/2006/relationships/tags" Target="../tags/tag94.xml"/><Relationship Id="rId19" Type="http://schemas.openxmlformats.org/officeDocument/2006/relationships/tags" Target="../tags/tag107.xml"/><Relationship Id="rId18" Type="http://schemas.openxmlformats.org/officeDocument/2006/relationships/tags" Target="../tags/tag106.xml"/><Relationship Id="rId17" Type="http://schemas.openxmlformats.org/officeDocument/2006/relationships/tags" Target="../tags/tag105.xml"/><Relationship Id="rId16" Type="http://schemas.openxmlformats.org/officeDocument/2006/relationships/image" Target="../media/image18.jpeg"/><Relationship Id="rId15" Type="http://schemas.openxmlformats.org/officeDocument/2006/relationships/tags" Target="../tags/tag104.xml"/><Relationship Id="rId14" Type="http://schemas.openxmlformats.org/officeDocument/2006/relationships/image" Target="../media/image17.jpeg"/><Relationship Id="rId13" Type="http://schemas.openxmlformats.org/officeDocument/2006/relationships/tags" Target="../tags/tag103.xml"/><Relationship Id="rId12" Type="http://schemas.openxmlformats.org/officeDocument/2006/relationships/tags" Target="../tags/tag102.xml"/><Relationship Id="rId11" Type="http://schemas.openxmlformats.org/officeDocument/2006/relationships/tags" Target="../tags/tag101.xml"/><Relationship Id="rId10" Type="http://schemas.openxmlformats.org/officeDocument/2006/relationships/tags" Target="../tags/tag100.xml"/><Relationship Id="rId1" Type="http://schemas.openxmlformats.org/officeDocument/2006/relationships/tags" Target="../tags/tag9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image" Target="../media/image25.pn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ags" Target="../tags/tag54.xml"/></Relationships>
</file>

<file path=ppt/slides/_rels/slide20.xml.rels><?xml version="1.0" encoding="UTF-8" standalone="yes"?>
<Relationships xmlns="http://schemas.openxmlformats.org/package/2006/relationships"><Relationship Id="rId9" Type="http://schemas.openxmlformats.org/officeDocument/2006/relationships/tags" Target="../tags/tag118.xml"/><Relationship Id="rId8" Type="http://schemas.openxmlformats.org/officeDocument/2006/relationships/tags" Target="../tags/tag117.xml"/><Relationship Id="rId7" Type="http://schemas.openxmlformats.org/officeDocument/2006/relationships/tags" Target="../tags/tag116.xml"/><Relationship Id="rId6" Type="http://schemas.openxmlformats.org/officeDocument/2006/relationships/image" Target="../media/image26.png"/><Relationship Id="rId5" Type="http://schemas.openxmlformats.org/officeDocument/2006/relationships/tags" Target="../tags/tag115.xml"/><Relationship Id="rId4" Type="http://schemas.openxmlformats.org/officeDocument/2006/relationships/tags" Target="../tags/tag114.xml"/><Relationship Id="rId3" Type="http://schemas.openxmlformats.org/officeDocument/2006/relationships/tags" Target="../tags/tag113.xml"/><Relationship Id="rId2" Type="http://schemas.openxmlformats.org/officeDocument/2006/relationships/tags" Target="../tags/tag112.xml"/><Relationship Id="rId17" Type="http://schemas.openxmlformats.org/officeDocument/2006/relationships/notesSlide" Target="../notesSlides/notesSlide19.xml"/><Relationship Id="rId16" Type="http://schemas.openxmlformats.org/officeDocument/2006/relationships/slideLayout" Target="../slideLayouts/slideLayout4.xml"/><Relationship Id="rId15" Type="http://schemas.openxmlformats.org/officeDocument/2006/relationships/image" Target="../media/image28.png"/><Relationship Id="rId14" Type="http://schemas.openxmlformats.org/officeDocument/2006/relationships/tags" Target="../tags/tag122.xml"/><Relationship Id="rId13" Type="http://schemas.openxmlformats.org/officeDocument/2006/relationships/tags" Target="../tags/tag121.xml"/><Relationship Id="rId12" Type="http://schemas.openxmlformats.org/officeDocument/2006/relationships/tags" Target="../tags/tag120.xml"/><Relationship Id="rId11" Type="http://schemas.openxmlformats.org/officeDocument/2006/relationships/image" Target="../media/image27.png"/><Relationship Id="rId10" Type="http://schemas.openxmlformats.org/officeDocument/2006/relationships/tags" Target="../tags/tag119.xml"/><Relationship Id="rId1" Type="http://schemas.openxmlformats.org/officeDocument/2006/relationships/tags" Target="../tags/tag111.xml"/></Relationships>
</file>

<file path=ppt/slides/_rels/slide21.xml.rels><?xml version="1.0" encoding="UTF-8" standalone="yes"?>
<Relationships xmlns="http://schemas.openxmlformats.org/package/2006/relationships"><Relationship Id="rId9" Type="http://schemas.openxmlformats.org/officeDocument/2006/relationships/tags" Target="../tags/tag129.xml"/><Relationship Id="rId8" Type="http://schemas.openxmlformats.org/officeDocument/2006/relationships/image" Target="../media/image30.jpeg"/><Relationship Id="rId7" Type="http://schemas.openxmlformats.org/officeDocument/2006/relationships/tags" Target="../tags/tag128.xml"/><Relationship Id="rId6" Type="http://schemas.openxmlformats.org/officeDocument/2006/relationships/tags" Target="../tags/tag127.xml"/><Relationship Id="rId5" Type="http://schemas.openxmlformats.org/officeDocument/2006/relationships/image" Target="../media/image29.jpeg"/><Relationship Id="rId4" Type="http://schemas.openxmlformats.org/officeDocument/2006/relationships/tags" Target="../tags/tag126.xml"/><Relationship Id="rId3" Type="http://schemas.openxmlformats.org/officeDocument/2006/relationships/tags" Target="../tags/tag125.xml"/><Relationship Id="rId26" Type="http://schemas.openxmlformats.org/officeDocument/2006/relationships/notesSlide" Target="../notesSlides/notesSlide20.xml"/><Relationship Id="rId25" Type="http://schemas.openxmlformats.org/officeDocument/2006/relationships/slideLayout" Target="../slideLayouts/slideLayout4.xml"/><Relationship Id="rId24" Type="http://schemas.openxmlformats.org/officeDocument/2006/relationships/image" Target="../media/image34.jpeg"/><Relationship Id="rId23" Type="http://schemas.openxmlformats.org/officeDocument/2006/relationships/tags" Target="../tags/tag140.xml"/><Relationship Id="rId22" Type="http://schemas.openxmlformats.org/officeDocument/2006/relationships/image" Target="../media/image33.jpeg"/><Relationship Id="rId21" Type="http://schemas.openxmlformats.org/officeDocument/2006/relationships/tags" Target="../tags/tag139.xml"/><Relationship Id="rId20" Type="http://schemas.openxmlformats.org/officeDocument/2006/relationships/tags" Target="../tags/tag138.xml"/><Relationship Id="rId2" Type="http://schemas.openxmlformats.org/officeDocument/2006/relationships/tags" Target="../tags/tag124.xml"/><Relationship Id="rId19" Type="http://schemas.openxmlformats.org/officeDocument/2006/relationships/tags" Target="../tags/tag137.xml"/><Relationship Id="rId18" Type="http://schemas.openxmlformats.org/officeDocument/2006/relationships/tags" Target="../tags/tag136.xml"/><Relationship Id="rId17" Type="http://schemas.openxmlformats.org/officeDocument/2006/relationships/tags" Target="../tags/tag135.xml"/><Relationship Id="rId16" Type="http://schemas.openxmlformats.org/officeDocument/2006/relationships/image" Target="../media/image32.jpeg"/><Relationship Id="rId15" Type="http://schemas.openxmlformats.org/officeDocument/2006/relationships/tags" Target="../tags/tag134.xml"/><Relationship Id="rId14" Type="http://schemas.openxmlformats.org/officeDocument/2006/relationships/image" Target="../media/image31.jpeg"/><Relationship Id="rId13" Type="http://schemas.openxmlformats.org/officeDocument/2006/relationships/tags" Target="../tags/tag133.xml"/><Relationship Id="rId12" Type="http://schemas.openxmlformats.org/officeDocument/2006/relationships/tags" Target="../tags/tag132.xml"/><Relationship Id="rId11" Type="http://schemas.openxmlformats.org/officeDocument/2006/relationships/tags" Target="../tags/tag131.xml"/><Relationship Id="rId10" Type="http://schemas.openxmlformats.org/officeDocument/2006/relationships/tags" Target="../tags/tag130.xml"/><Relationship Id="rId1" Type="http://schemas.openxmlformats.org/officeDocument/2006/relationships/tags" Target="../tags/tag12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image" Target="../media/image36.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4.xml"/><Relationship Id="rId2" Type="http://schemas.openxmlformats.org/officeDocument/2006/relationships/image" Target="../media/image38.png"/><Relationship Id="rId1"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4.xml"/><Relationship Id="rId2" Type="http://schemas.openxmlformats.org/officeDocument/2006/relationships/image" Target="../media/image40.png"/><Relationship Id="rId1"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4.xml"/><Relationship Id="rId2" Type="http://schemas.openxmlformats.org/officeDocument/2006/relationships/image" Target="../media/image42.png"/><Relationship Id="rId1" Type="http://schemas.openxmlformats.org/officeDocument/2006/relationships/image" Target="../media/image4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4.xml"/><Relationship Id="rId2" Type="http://schemas.openxmlformats.org/officeDocument/2006/relationships/image" Target="../media/image44.png"/><Relationship Id="rId1" Type="http://schemas.openxmlformats.org/officeDocument/2006/relationships/image" Target="../media/image43.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9" Type="http://schemas.openxmlformats.org/officeDocument/2006/relationships/tags" Target="../tags/tag148.xml"/><Relationship Id="rId8" Type="http://schemas.openxmlformats.org/officeDocument/2006/relationships/tags" Target="../tags/tag147.xml"/><Relationship Id="rId7" Type="http://schemas.openxmlformats.org/officeDocument/2006/relationships/tags" Target="../tags/tag146.xml"/><Relationship Id="rId6" Type="http://schemas.openxmlformats.org/officeDocument/2006/relationships/image" Target="../media/image26.png"/><Relationship Id="rId5" Type="http://schemas.openxmlformats.org/officeDocument/2006/relationships/tags" Target="../tags/tag145.xml"/><Relationship Id="rId4" Type="http://schemas.openxmlformats.org/officeDocument/2006/relationships/tags" Target="../tags/tag144.xml"/><Relationship Id="rId3" Type="http://schemas.openxmlformats.org/officeDocument/2006/relationships/tags" Target="../tags/tag143.xml"/><Relationship Id="rId2" Type="http://schemas.openxmlformats.org/officeDocument/2006/relationships/tags" Target="../tags/tag142.xml"/><Relationship Id="rId17" Type="http://schemas.openxmlformats.org/officeDocument/2006/relationships/notesSlide" Target="../notesSlides/notesSlide33.xml"/><Relationship Id="rId16" Type="http://schemas.openxmlformats.org/officeDocument/2006/relationships/slideLayout" Target="../slideLayouts/slideLayout4.xml"/><Relationship Id="rId15" Type="http://schemas.openxmlformats.org/officeDocument/2006/relationships/image" Target="../media/image28.png"/><Relationship Id="rId14" Type="http://schemas.openxmlformats.org/officeDocument/2006/relationships/tags" Target="../tags/tag152.xml"/><Relationship Id="rId13" Type="http://schemas.openxmlformats.org/officeDocument/2006/relationships/tags" Target="../tags/tag151.xml"/><Relationship Id="rId12" Type="http://schemas.openxmlformats.org/officeDocument/2006/relationships/tags" Target="../tags/tag150.xml"/><Relationship Id="rId11" Type="http://schemas.openxmlformats.org/officeDocument/2006/relationships/image" Target="../media/image27.png"/><Relationship Id="rId10" Type="http://schemas.openxmlformats.org/officeDocument/2006/relationships/tags" Target="../tags/tag149.xml"/><Relationship Id="rId1" Type="http://schemas.openxmlformats.org/officeDocument/2006/relationships/tags" Target="../tags/tag141.xml"/></Relationships>
</file>

<file path=ppt/slides/_rels/slide35.xml.rels><?xml version="1.0" encoding="UTF-8" standalone="yes"?>
<Relationships xmlns="http://schemas.openxmlformats.org/package/2006/relationships"><Relationship Id="rId9" Type="http://schemas.openxmlformats.org/officeDocument/2006/relationships/tags" Target="../tags/tag159.xml"/><Relationship Id="rId8" Type="http://schemas.openxmlformats.org/officeDocument/2006/relationships/image" Target="../media/image46.jpeg"/><Relationship Id="rId7" Type="http://schemas.openxmlformats.org/officeDocument/2006/relationships/tags" Target="../tags/tag158.xml"/><Relationship Id="rId6" Type="http://schemas.openxmlformats.org/officeDocument/2006/relationships/tags" Target="../tags/tag157.xml"/><Relationship Id="rId5" Type="http://schemas.openxmlformats.org/officeDocument/2006/relationships/image" Target="../media/image45.jpeg"/><Relationship Id="rId4" Type="http://schemas.openxmlformats.org/officeDocument/2006/relationships/tags" Target="../tags/tag156.xml"/><Relationship Id="rId3" Type="http://schemas.openxmlformats.org/officeDocument/2006/relationships/tags" Target="../tags/tag155.xml"/><Relationship Id="rId26" Type="http://schemas.openxmlformats.org/officeDocument/2006/relationships/notesSlide" Target="../notesSlides/notesSlide34.xml"/><Relationship Id="rId25" Type="http://schemas.openxmlformats.org/officeDocument/2006/relationships/slideLayout" Target="../slideLayouts/slideLayout4.xml"/><Relationship Id="rId24" Type="http://schemas.openxmlformats.org/officeDocument/2006/relationships/image" Target="../media/image50.jpeg"/><Relationship Id="rId23" Type="http://schemas.openxmlformats.org/officeDocument/2006/relationships/tags" Target="../tags/tag170.xml"/><Relationship Id="rId22" Type="http://schemas.openxmlformats.org/officeDocument/2006/relationships/image" Target="../media/image49.jpeg"/><Relationship Id="rId21" Type="http://schemas.openxmlformats.org/officeDocument/2006/relationships/tags" Target="../tags/tag169.xml"/><Relationship Id="rId20" Type="http://schemas.openxmlformats.org/officeDocument/2006/relationships/tags" Target="../tags/tag168.xml"/><Relationship Id="rId2" Type="http://schemas.openxmlformats.org/officeDocument/2006/relationships/tags" Target="../tags/tag154.xml"/><Relationship Id="rId19" Type="http://schemas.openxmlformats.org/officeDocument/2006/relationships/tags" Target="../tags/tag167.xml"/><Relationship Id="rId18" Type="http://schemas.openxmlformats.org/officeDocument/2006/relationships/tags" Target="../tags/tag166.xml"/><Relationship Id="rId17" Type="http://schemas.openxmlformats.org/officeDocument/2006/relationships/tags" Target="../tags/tag165.xml"/><Relationship Id="rId16" Type="http://schemas.openxmlformats.org/officeDocument/2006/relationships/image" Target="../media/image48.jpeg"/><Relationship Id="rId15" Type="http://schemas.openxmlformats.org/officeDocument/2006/relationships/tags" Target="../tags/tag164.xml"/><Relationship Id="rId14" Type="http://schemas.openxmlformats.org/officeDocument/2006/relationships/image" Target="../media/image47.jpeg"/><Relationship Id="rId13" Type="http://schemas.openxmlformats.org/officeDocument/2006/relationships/tags" Target="../tags/tag163.xml"/><Relationship Id="rId12" Type="http://schemas.openxmlformats.org/officeDocument/2006/relationships/tags" Target="../tags/tag162.xml"/><Relationship Id="rId11" Type="http://schemas.openxmlformats.org/officeDocument/2006/relationships/tags" Target="../tags/tag161.xml"/><Relationship Id="rId10" Type="http://schemas.openxmlformats.org/officeDocument/2006/relationships/tags" Target="../tags/tag160.xml"/><Relationship Id="rId1" Type="http://schemas.openxmlformats.org/officeDocument/2006/relationships/tags" Target="../tags/tag15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image" Target="../media/image5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4" Type="http://schemas.openxmlformats.org/officeDocument/2006/relationships/notesSlide" Target="../notesSlides/notesSlide37.xml"/><Relationship Id="rId3" Type="http://schemas.openxmlformats.org/officeDocument/2006/relationships/slideLayout" Target="../slideLayouts/slideLayout4.xml"/><Relationship Id="rId2" Type="http://schemas.openxmlformats.org/officeDocument/2006/relationships/image" Target="../media/image53.png"/><Relationship Id="rId1" Type="http://schemas.openxmlformats.org/officeDocument/2006/relationships/image" Target="../media/image5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4.xml"/><Relationship Id="rId2" Type="http://schemas.openxmlformats.org/officeDocument/2006/relationships/image" Target="../media/image55.png"/><Relationship Id="rId1"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image" Target="../media/image56.png"/></Relationships>
</file>

<file path=ppt/slides/_rels/slide42.xml.rels><?xml version="1.0" encoding="UTF-8" standalone="yes"?>
<Relationships xmlns="http://schemas.openxmlformats.org/package/2006/relationships"><Relationship Id="rId4" Type="http://schemas.openxmlformats.org/officeDocument/2006/relationships/notesSlide" Target="../notesSlides/notesSlide41.xml"/><Relationship Id="rId3" Type="http://schemas.openxmlformats.org/officeDocument/2006/relationships/slideLayout" Target="../slideLayouts/slideLayout4.xml"/><Relationship Id="rId2" Type="http://schemas.openxmlformats.org/officeDocument/2006/relationships/image" Target="../media/image58.png"/><Relationship Id="rId1" Type="http://schemas.openxmlformats.org/officeDocument/2006/relationships/image" Target="../media/image57.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image" Target="../media/image59.png"/></Relationships>
</file>

<file path=ppt/slides/_rels/slide44.xml.rels><?xml version="1.0" encoding="UTF-8" standalone="yes"?>
<Relationships xmlns="http://schemas.openxmlformats.org/package/2006/relationships"><Relationship Id="rId4" Type="http://schemas.openxmlformats.org/officeDocument/2006/relationships/notesSlide" Target="../notesSlides/notesSlide43.xml"/><Relationship Id="rId3" Type="http://schemas.openxmlformats.org/officeDocument/2006/relationships/slideLayout" Target="../slideLayouts/slideLayout4.xml"/><Relationship Id="rId2" Type="http://schemas.openxmlformats.org/officeDocument/2006/relationships/image" Target="../media/image61.png"/><Relationship Id="rId1" Type="http://schemas.openxmlformats.org/officeDocument/2006/relationships/image" Target="../media/image60.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9" Type="http://schemas.openxmlformats.org/officeDocument/2006/relationships/tags" Target="../tags/tag178.xml"/><Relationship Id="rId8" Type="http://schemas.openxmlformats.org/officeDocument/2006/relationships/tags" Target="../tags/tag177.xml"/><Relationship Id="rId7" Type="http://schemas.openxmlformats.org/officeDocument/2006/relationships/tags" Target="../tags/tag176.xml"/><Relationship Id="rId6" Type="http://schemas.openxmlformats.org/officeDocument/2006/relationships/image" Target="../media/image26.png"/><Relationship Id="rId5" Type="http://schemas.openxmlformats.org/officeDocument/2006/relationships/tags" Target="../tags/tag175.xml"/><Relationship Id="rId4" Type="http://schemas.openxmlformats.org/officeDocument/2006/relationships/tags" Target="../tags/tag174.xml"/><Relationship Id="rId3" Type="http://schemas.openxmlformats.org/officeDocument/2006/relationships/tags" Target="../tags/tag173.xml"/><Relationship Id="rId2" Type="http://schemas.openxmlformats.org/officeDocument/2006/relationships/tags" Target="../tags/tag172.xml"/><Relationship Id="rId17" Type="http://schemas.openxmlformats.org/officeDocument/2006/relationships/notesSlide" Target="../notesSlides/notesSlide45.xml"/><Relationship Id="rId16" Type="http://schemas.openxmlformats.org/officeDocument/2006/relationships/slideLayout" Target="../slideLayouts/slideLayout4.xml"/><Relationship Id="rId15" Type="http://schemas.openxmlformats.org/officeDocument/2006/relationships/image" Target="../media/image28.png"/><Relationship Id="rId14" Type="http://schemas.openxmlformats.org/officeDocument/2006/relationships/tags" Target="../tags/tag182.xml"/><Relationship Id="rId13" Type="http://schemas.openxmlformats.org/officeDocument/2006/relationships/tags" Target="../tags/tag181.xml"/><Relationship Id="rId12" Type="http://schemas.openxmlformats.org/officeDocument/2006/relationships/tags" Target="../tags/tag180.xml"/><Relationship Id="rId11" Type="http://schemas.openxmlformats.org/officeDocument/2006/relationships/image" Target="../media/image27.png"/><Relationship Id="rId10" Type="http://schemas.openxmlformats.org/officeDocument/2006/relationships/tags" Target="../tags/tag179.xml"/><Relationship Id="rId1" Type="http://schemas.openxmlformats.org/officeDocument/2006/relationships/tags" Target="../tags/tag17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5.xml"/><Relationship Id="rId1" Type="http://schemas.openxmlformats.org/officeDocument/2006/relationships/tags" Target="../tags/tag18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9" Type="http://schemas.openxmlformats.org/officeDocument/2006/relationships/tags" Target="../tags/tag61.xml"/><Relationship Id="rId8" Type="http://schemas.openxmlformats.org/officeDocument/2006/relationships/image" Target="../media/image7.jpeg"/><Relationship Id="rId7" Type="http://schemas.openxmlformats.org/officeDocument/2006/relationships/tags" Target="../tags/tag60.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image" Target="../media/image6.jpeg"/><Relationship Id="rId3" Type="http://schemas.openxmlformats.org/officeDocument/2006/relationships/tags" Target="../tags/tag57.xml"/><Relationship Id="rId2" Type="http://schemas.openxmlformats.org/officeDocument/2006/relationships/tags" Target="../tags/tag56.xml"/><Relationship Id="rId14" Type="http://schemas.openxmlformats.org/officeDocument/2006/relationships/notesSlide" Target="../notesSlides/notesSlide4.xml"/><Relationship Id="rId13" Type="http://schemas.openxmlformats.org/officeDocument/2006/relationships/slideLayout" Target="../slideLayouts/slideLayout3.xml"/><Relationship Id="rId12" Type="http://schemas.openxmlformats.org/officeDocument/2006/relationships/image" Target="../media/image8.jpeg"/><Relationship Id="rId11" Type="http://schemas.openxmlformats.org/officeDocument/2006/relationships/tags" Target="../tags/tag63.xml"/><Relationship Id="rId10" Type="http://schemas.openxmlformats.org/officeDocument/2006/relationships/tags" Target="../tags/tag62.xml"/><Relationship Id="rId1" Type="http://schemas.openxmlformats.org/officeDocument/2006/relationships/tags" Target="../tags/tag5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9" Type="http://schemas.openxmlformats.org/officeDocument/2006/relationships/tags" Target="../tags/tag70.xml"/><Relationship Id="rId8" Type="http://schemas.openxmlformats.org/officeDocument/2006/relationships/image" Target="../media/image10.jpeg"/><Relationship Id="rId7" Type="http://schemas.openxmlformats.org/officeDocument/2006/relationships/tags" Target="../tags/tag69.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image" Target="../media/image9.jpeg"/><Relationship Id="rId3" Type="http://schemas.openxmlformats.org/officeDocument/2006/relationships/tags" Target="../tags/tag66.xml"/><Relationship Id="rId2" Type="http://schemas.openxmlformats.org/officeDocument/2006/relationships/tags" Target="../tags/tag65.xml"/><Relationship Id="rId14" Type="http://schemas.openxmlformats.org/officeDocument/2006/relationships/notesSlide" Target="../notesSlides/notesSlide5.xml"/><Relationship Id="rId13" Type="http://schemas.openxmlformats.org/officeDocument/2006/relationships/slideLayout" Target="../slideLayouts/slideLayout3.xml"/><Relationship Id="rId12" Type="http://schemas.openxmlformats.org/officeDocument/2006/relationships/image" Target="../media/image11.jpeg"/><Relationship Id="rId11" Type="http://schemas.openxmlformats.org/officeDocument/2006/relationships/tags" Target="../tags/tag72.xml"/><Relationship Id="rId10" Type="http://schemas.openxmlformats.org/officeDocument/2006/relationships/tags" Target="../tags/tag71.xml"/><Relationship Id="rId1" Type="http://schemas.openxmlformats.org/officeDocument/2006/relationships/tags" Target="../tags/tag64.xml"/></Relationships>
</file>

<file path=ppt/slides/_rels/slide7.xml.rels><?xml version="1.0" encoding="UTF-8" standalone="yes"?>
<Relationships xmlns="http://schemas.openxmlformats.org/package/2006/relationships"><Relationship Id="rId9" Type="http://schemas.openxmlformats.org/officeDocument/2006/relationships/tags" Target="../tags/tag79.xml"/><Relationship Id="rId8" Type="http://schemas.openxmlformats.org/officeDocument/2006/relationships/image" Target="../media/image13.jpeg"/><Relationship Id="rId7" Type="http://schemas.openxmlformats.org/officeDocument/2006/relationships/tags" Target="../tags/tag78.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image" Target="../media/image12.jpeg"/><Relationship Id="rId3" Type="http://schemas.openxmlformats.org/officeDocument/2006/relationships/tags" Target="../tags/tag75.xml"/><Relationship Id="rId2" Type="http://schemas.openxmlformats.org/officeDocument/2006/relationships/tags" Target="../tags/tag74.xml"/><Relationship Id="rId14" Type="http://schemas.openxmlformats.org/officeDocument/2006/relationships/notesSlide" Target="../notesSlides/notesSlide6.xml"/><Relationship Id="rId13" Type="http://schemas.openxmlformats.org/officeDocument/2006/relationships/slideLayout" Target="../slideLayouts/slideLayout3.xml"/><Relationship Id="rId12" Type="http://schemas.openxmlformats.org/officeDocument/2006/relationships/image" Target="../media/image14.jpeg"/><Relationship Id="rId11" Type="http://schemas.openxmlformats.org/officeDocument/2006/relationships/tags" Target="../tags/tag81.xml"/><Relationship Id="rId10" Type="http://schemas.openxmlformats.org/officeDocument/2006/relationships/tags" Target="../tags/tag80.xml"/><Relationship Id="rId1" Type="http://schemas.openxmlformats.org/officeDocument/2006/relationships/tags" Target="../tags/tag73.xml"/></Relationships>
</file>

<file path=ppt/slides/_rels/slide8.xml.rels><?xml version="1.0" encoding="UTF-8" standalone="yes"?>
<Relationships xmlns="http://schemas.openxmlformats.org/package/2006/relationships"><Relationship Id="rId9" Type="http://schemas.openxmlformats.org/officeDocument/2006/relationships/tags" Target="../tags/tag90.xml"/><Relationship Id="rId8" Type="http://schemas.openxmlformats.org/officeDocument/2006/relationships/tags" Target="../tags/tag89.xml"/><Relationship Id="rId7" Type="http://schemas.openxmlformats.org/officeDocument/2006/relationships/tags" Target="../tags/tag88.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tags" Target="../tags/tag84.xml"/><Relationship Id="rId2" Type="http://schemas.openxmlformats.org/officeDocument/2006/relationships/tags" Target="../tags/tag83.xml"/><Relationship Id="rId13" Type="http://schemas.openxmlformats.org/officeDocument/2006/relationships/notesSlide" Target="../notesSlides/notesSlide7.xml"/><Relationship Id="rId12" Type="http://schemas.openxmlformats.org/officeDocument/2006/relationships/slideLayout" Target="../slideLayouts/slideLayout3.xml"/><Relationship Id="rId11" Type="http://schemas.openxmlformats.org/officeDocument/2006/relationships/tags" Target="../tags/tag92.xml"/><Relationship Id="rId10" Type="http://schemas.openxmlformats.org/officeDocument/2006/relationships/tags" Target="../tags/tag91.xml"/><Relationship Id="rId1" Type="http://schemas.openxmlformats.org/officeDocument/2006/relationships/tags" Target="../tags/tag8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0" hasCustomPrompt="1"/>
          </p:nvPr>
        </p:nvSpPr>
        <p:spPr>
          <a:xfrm>
            <a:off x="123825" y="2857500"/>
            <a:ext cx="11953240" cy="1958340"/>
          </a:xfrm>
          <a:prstGeom prst="rect">
            <a:avLst/>
          </a:prstGeom>
        </p:spPr>
        <p:txBody>
          <a:bodyPr anchor="ctr" anchorCtr="0"/>
          <a:lstStyle>
            <a:lvl1pPr marL="0" indent="0">
              <a:buNone/>
              <a:defRPr sz="6000"/>
            </a:lvl1pPr>
          </a:lstStyle>
          <a:p>
            <a:pPr algn="ctr"/>
            <a:r>
              <a:rPr lang="en-US" alt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rPr>
              <a:t>AI</a:t>
            </a:r>
            <a:r>
              <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rPr>
              <a:t>赋能学习：</a:t>
            </a:r>
            <a:endPar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endParaRPr>
          </a:p>
          <a:p>
            <a:pPr algn="ctr"/>
            <a:r>
              <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rPr>
              <a:t>打造个性学习智慧引擎</a:t>
            </a:r>
            <a:endPar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endParaRPr>
          </a:p>
        </p:txBody>
      </p:sp>
      <p:sp>
        <p:nvSpPr>
          <p:cNvPr id="4" name="文本占位符 3"/>
          <p:cNvSpPr>
            <a:spLocks noGrp="1"/>
          </p:cNvSpPr>
          <p:nvPr/>
        </p:nvSpPr>
        <p:spPr>
          <a:xfrm>
            <a:off x="1260475" y="1497965"/>
            <a:ext cx="9602470" cy="840740"/>
          </a:xfrm>
          <a:prstGeom prst="rect">
            <a:avLst/>
          </a:prstGeom>
        </p:spPr>
        <p:txBody>
          <a:bodyPr anchor="ctr" anchorCtr="0"/>
          <a:lstStyle>
            <a:lvl1pPr marL="0" indent="0" algn="ctr">
              <a:buNone/>
              <a:defRPr sz="4400" b="1">
                <a:solidFill>
                  <a:srgbClr val="81C9FF"/>
                </a:solidFill>
                <a:latin typeface="微软雅黑" panose="020B0503020204020204" pitchFamily="34" charset="-122"/>
                <a:ea typeface="微软雅黑" panose="020B0503020204020204" pitchFamily="34" charset="-122"/>
              </a:defRPr>
            </a:lvl1pPr>
          </a:lstStyle>
          <a:p>
            <a:pPr lvl="0"/>
            <a:r>
              <a:rPr lang="zh-CN" altLang="en-US" smtClean="0"/>
              <a:t>第</a:t>
            </a:r>
            <a:r>
              <a:rPr lang="zh-CN" altLang="en-US" smtClean="0"/>
              <a:t>五章</a:t>
            </a:r>
            <a:endParaRPr lang="zh-CN" altLang="en-US" smtClean="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kern="0" dirty="0">
                <a:sym typeface="+mn-ea"/>
              </a:rPr>
              <a:t>AI助学与评测</a:t>
            </a:r>
            <a:endParaRPr lang="zh-CN" altLang="en-US"/>
          </a:p>
        </p:txBody>
      </p:sp>
      <p:graphicFrame>
        <p:nvGraphicFramePr>
          <p:cNvPr id="3" name="表格 2"/>
          <p:cNvGraphicFramePr/>
          <p:nvPr/>
        </p:nvGraphicFramePr>
        <p:xfrm>
          <a:off x="795337" y="1353820"/>
          <a:ext cx="10601325" cy="4897120"/>
        </p:xfrm>
        <a:graphic>
          <a:graphicData uri="http://schemas.openxmlformats.org/drawingml/2006/table">
            <a:tbl>
              <a:tblPr/>
              <a:tblGrid>
                <a:gridCol w="1074420"/>
                <a:gridCol w="7781290"/>
                <a:gridCol w="1745615"/>
              </a:tblGrid>
              <a:tr h="397510">
                <a:tc>
                  <a:txBody>
                    <a:bodyPr/>
                    <a:p>
                      <a:pPr indent="0" algn="ctr" fontAlgn="auto">
                        <a:spcBef>
                          <a:spcPct val="0"/>
                        </a:spcBef>
                        <a:spcAft>
                          <a:spcPct val="0"/>
                        </a:spcAft>
                      </a:pPr>
                      <a:r>
                        <a:rPr lang="zh-CN" sz="1600" b="1">
                          <a:latin typeface="黑体" panose="02010609060101010101" charset="-122"/>
                          <a:ea typeface="黑体" panose="02010609060101010101" charset="-122"/>
                        </a:rPr>
                        <a:t>序号</a:t>
                      </a:r>
                      <a:endParaRPr 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ctr" fontAlgn="auto">
                        <a:spcBef>
                          <a:spcPct val="0"/>
                        </a:spcBef>
                        <a:spcAft>
                          <a:spcPct val="0"/>
                        </a:spcAft>
                      </a:pPr>
                      <a:r>
                        <a:rPr lang="zh-CN" sz="1600" b="1">
                          <a:latin typeface="黑体" panose="02010609060101010101" charset="-122"/>
                          <a:ea typeface="黑体" panose="02010609060101010101" charset="-122"/>
                        </a:rPr>
                        <a:t>知识链－提示词</a:t>
                      </a:r>
                      <a:endParaRPr 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ctr" fontAlgn="auto">
                        <a:spcBef>
                          <a:spcPct val="0"/>
                        </a:spcBef>
                        <a:spcAft>
                          <a:spcPct val="0"/>
                        </a:spcAft>
                      </a:pPr>
                      <a:r>
                        <a:rPr lang="zh-CN" sz="1600" b="1">
                          <a:latin typeface="黑体" panose="02010609060101010101" charset="-122"/>
                          <a:ea typeface="黑体" panose="02010609060101010101" charset="-122"/>
                        </a:rPr>
                        <a:t>智能体</a:t>
                      </a:r>
                      <a:endParaRPr 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r>
              <a:tr h="369570">
                <a:tc>
                  <a:txBody>
                    <a:bodyPr/>
                    <a:p>
                      <a:pPr indent="0" algn="ctr" fontAlgn="auto">
                        <a:spcBef>
                          <a:spcPct val="0"/>
                        </a:spcBef>
                        <a:spcAft>
                          <a:spcPct val="0"/>
                        </a:spcAft>
                      </a:pPr>
                      <a:r>
                        <a:rPr lang="en-US" altLang="zh-CN" sz="1600" b="1">
                          <a:latin typeface="黑体" panose="02010609060101010101" charset="-122"/>
                          <a:ea typeface="黑体" panose="02010609060101010101" charset="-122"/>
                        </a:rPr>
                        <a:t>1</a:t>
                      </a:r>
                      <a:endParaRPr lang="en-US" alt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l" fontAlgn="auto">
                        <a:spcBef>
                          <a:spcPct val="0"/>
                        </a:spcBef>
                        <a:spcAft>
                          <a:spcPct val="0"/>
                        </a:spcAft>
                      </a:pPr>
                      <a:r>
                        <a:rPr lang="en-US" altLang="zh-CN" sz="1600" b="1">
                          <a:latin typeface="黑体" panose="02010609060101010101" charset="-122"/>
                          <a:ea typeface="黑体" panose="02010609060101010101" charset="-122"/>
                        </a:rPr>
                        <a:t>AIGC</a:t>
                      </a:r>
                      <a:r>
                        <a:rPr lang="zh-CN" altLang="en-US" sz="1600" b="1">
                          <a:latin typeface="黑体" panose="02010609060101010101" charset="-122"/>
                          <a:ea typeface="黑体" panose="02010609060101010101" charset="-122"/>
                        </a:rPr>
                        <a:t>技术在个性化学习路径推荐中是如何根据学习者的个体差异进行定制化教学的？</a:t>
                      </a:r>
                      <a:endParaRPr lang="zh-CN" altLang="en-US"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rowSpan="6">
                  <a:txBody>
                    <a:bodyPr/>
                    <a:p>
                      <a:pPr indent="0" algn="ctr" fontAlgn="auto">
                        <a:spcBef>
                          <a:spcPct val="0"/>
                        </a:spcBef>
                        <a:spcAft>
                          <a:spcPct val="0"/>
                        </a:spcAft>
                      </a:pPr>
                      <a:r>
                        <a:rPr lang="en-US" altLang="zh-CN" sz="1600" b="1">
                          <a:latin typeface="黑体" panose="02010609060101010101" charset="-122"/>
                          <a:ea typeface="黑体" panose="02010609060101010101" charset="-122"/>
                          <a:cs typeface="黑体" panose="02010609060101010101" charset="-122"/>
                        </a:rPr>
                        <a:t> </a:t>
                      </a:r>
                      <a:endParaRPr lang="en-US" altLang="zh-CN" sz="1600" b="1">
                        <a:latin typeface="黑体" panose="02010609060101010101" charset="-122"/>
                        <a:ea typeface="黑体" panose="02010609060101010101" charset="-122"/>
                        <a:cs typeface="黑体" panose="02010609060101010101" charset="-122"/>
                      </a:endParaRPr>
                    </a:p>
                    <a:p>
                      <a:pPr indent="0" algn="ctr" fontAlgn="auto">
                        <a:spcBef>
                          <a:spcPct val="0"/>
                        </a:spcBef>
                        <a:spcAft>
                          <a:spcPct val="0"/>
                        </a:spcAft>
                      </a:pPr>
                      <a:endParaRPr lang="zh-CN" sz="1600" b="1">
                        <a:latin typeface="黑体" panose="02010609060101010101" charset="-122"/>
                        <a:ea typeface="黑体" panose="02010609060101010101" charset="-122"/>
                        <a:cs typeface="黑体" panose="02010609060101010101" charset="-122"/>
                      </a:endParaRPr>
                    </a:p>
                    <a:p>
                      <a:pPr indent="0" algn="ctr" fontAlgn="auto">
                        <a:spcBef>
                          <a:spcPct val="0"/>
                        </a:spcBef>
                        <a:spcAft>
                          <a:spcPct val="0"/>
                        </a:spcAft>
                      </a:pPr>
                      <a:r>
                        <a:rPr lang="en-US" altLang="zh-CN" sz="1600" b="1">
                          <a:latin typeface="黑体" panose="02010609060101010101" charset="-122"/>
                          <a:ea typeface="黑体" panose="02010609060101010101" charset="-122"/>
                          <a:cs typeface="黑体" panose="02010609060101010101" charset="-122"/>
                        </a:rPr>
                        <a:t> </a:t>
                      </a:r>
                      <a:endParaRPr lang="en-US" altLang="zh-CN" sz="1600" b="1">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03225">
                <a:tc>
                  <a:txBody>
                    <a:bodyPr/>
                    <a:p>
                      <a:pPr indent="0" algn="ctr" fontAlgn="auto">
                        <a:spcBef>
                          <a:spcPct val="0"/>
                        </a:spcBef>
                        <a:spcAft>
                          <a:spcPct val="0"/>
                        </a:spcAft>
                      </a:pPr>
                      <a:r>
                        <a:rPr lang="en-US" altLang="zh-CN" sz="1600" b="1">
                          <a:latin typeface="黑体" panose="02010609060101010101" charset="-122"/>
                          <a:ea typeface="黑体" panose="02010609060101010101" charset="-122"/>
                        </a:rPr>
                        <a:t>2</a:t>
                      </a:r>
                      <a:endParaRPr lang="en-US" alt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l" fontAlgn="auto">
                        <a:spcBef>
                          <a:spcPct val="0"/>
                        </a:spcBef>
                        <a:spcAft>
                          <a:spcPct val="0"/>
                        </a:spcAft>
                      </a:pPr>
                      <a:r>
                        <a:rPr lang="en-US" altLang="zh-CN" sz="1600" b="1">
                          <a:latin typeface="黑体" panose="02010609060101010101" charset="-122"/>
                          <a:ea typeface="黑体" panose="02010609060101010101" charset="-122"/>
                        </a:rPr>
                        <a:t>AIGC</a:t>
                      </a:r>
                      <a:r>
                        <a:rPr lang="zh-CN" altLang="en-US" sz="1600" b="1">
                          <a:latin typeface="黑体" panose="02010609060101010101" charset="-122"/>
                          <a:ea typeface="黑体" panose="02010609060101010101" charset="-122"/>
                        </a:rPr>
                        <a:t>如何构建虚拟实验环境，以及这种环境在教学中的应用有哪些独特优势？</a:t>
                      </a:r>
                      <a:endParaRPr lang="zh-CN" altLang="en-US"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r>
              <a:tr h="620395">
                <a:tc>
                  <a:txBody>
                    <a:bodyPr/>
                    <a:p>
                      <a:pPr indent="0" algn="ctr" fontAlgn="auto">
                        <a:spcBef>
                          <a:spcPct val="0"/>
                        </a:spcBef>
                        <a:spcAft>
                          <a:spcPct val="0"/>
                        </a:spcAft>
                      </a:pPr>
                      <a:r>
                        <a:rPr lang="en-US" altLang="zh-CN" sz="1600" b="1">
                          <a:latin typeface="黑体" panose="02010609060101010101" charset="-122"/>
                          <a:ea typeface="黑体" panose="02010609060101010101" charset="-122"/>
                        </a:rPr>
                        <a:t>3</a:t>
                      </a:r>
                      <a:endParaRPr lang="en-US" alt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l" fontAlgn="auto">
                        <a:spcBef>
                          <a:spcPct val="0"/>
                        </a:spcBef>
                        <a:spcAft>
                          <a:spcPct val="0"/>
                        </a:spcAft>
                      </a:pPr>
                      <a:r>
                        <a:rPr lang="en-US" altLang="zh-CN" sz="1600" b="1">
                          <a:latin typeface="黑体" panose="02010609060101010101" charset="-122"/>
                          <a:ea typeface="黑体" panose="02010609060101010101" charset="-122"/>
                        </a:rPr>
                        <a:t>AIGC</a:t>
                      </a:r>
                      <a:r>
                        <a:rPr lang="zh-CN" altLang="en-US" sz="1600" b="1">
                          <a:latin typeface="黑体" panose="02010609060101010101" charset="-122"/>
                          <a:ea typeface="黑体" panose="02010609060101010101" charset="-122"/>
                        </a:rPr>
                        <a:t>为教学设计和学习体验提供的全新可能性中，沉浸式模拟场景是如何增强学生学习兴趣的？</a:t>
                      </a:r>
                      <a:endParaRPr lang="zh-CN" altLang="en-US"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r>
              <a:tr h="417830">
                <a:tc>
                  <a:txBody>
                    <a:bodyPr/>
                    <a:p>
                      <a:pPr indent="0" algn="ctr" fontAlgn="auto">
                        <a:spcBef>
                          <a:spcPct val="0"/>
                        </a:spcBef>
                        <a:spcAft>
                          <a:spcPct val="0"/>
                        </a:spcAft>
                        <a:buNone/>
                      </a:pPr>
                      <a:r>
                        <a:rPr lang="en-US" altLang="zh-CN" sz="1600" b="1">
                          <a:latin typeface="黑体" panose="02010609060101010101" charset="-122"/>
                          <a:ea typeface="黑体" panose="02010609060101010101" charset="-122"/>
                        </a:rPr>
                        <a:t>4</a:t>
                      </a:r>
                      <a:endParaRPr lang="en-US" alt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l" fontAlgn="auto">
                        <a:spcBef>
                          <a:spcPct val="0"/>
                        </a:spcBef>
                        <a:spcAft>
                          <a:spcPct val="0"/>
                        </a:spcAft>
                        <a:buNone/>
                      </a:pPr>
                      <a:r>
                        <a:rPr lang="zh-CN" altLang="en-US" sz="1600" b="1">
                          <a:latin typeface="黑体" panose="02010609060101010101" charset="-122"/>
                          <a:ea typeface="黑体" panose="02010609060101010101" charset="-122"/>
                        </a:rPr>
                        <a:t>内容准确性问题是</a:t>
                      </a:r>
                      <a:r>
                        <a:rPr lang="en-US" altLang="zh-CN" sz="1600" b="1">
                          <a:latin typeface="黑体" panose="02010609060101010101" charset="-122"/>
                          <a:ea typeface="黑体" panose="02010609060101010101" charset="-122"/>
                        </a:rPr>
                        <a:t>AIGC</a:t>
                      </a:r>
                      <a:r>
                        <a:rPr lang="zh-CN" altLang="en-US" sz="1600" b="1">
                          <a:latin typeface="黑体" panose="02010609060101010101" charset="-122"/>
                          <a:ea typeface="黑体" panose="02010609060101010101" charset="-122"/>
                        </a:rPr>
                        <a:t>在教育应用中面临的一大挑战，有哪些技术手段或方法可以确保生成内容的准确性？</a:t>
                      </a:r>
                      <a:endParaRPr lang="zh-CN" altLang="en-US"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r>
              <a:tr h="417830">
                <a:tc>
                  <a:txBody>
                    <a:bodyPr/>
                    <a:p>
                      <a:pPr indent="0" algn="ctr" fontAlgn="auto">
                        <a:spcBef>
                          <a:spcPct val="0"/>
                        </a:spcBef>
                        <a:spcAft>
                          <a:spcPct val="0"/>
                        </a:spcAft>
                        <a:buNone/>
                      </a:pPr>
                      <a:r>
                        <a:rPr lang="en-US" altLang="zh-CN" sz="1600" b="1">
                          <a:latin typeface="黑体" panose="02010609060101010101" charset="-122"/>
                          <a:ea typeface="黑体" panose="02010609060101010101" charset="-122"/>
                        </a:rPr>
                        <a:t>5</a:t>
                      </a:r>
                      <a:endParaRPr lang="en-US" alt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l" fontAlgn="auto">
                        <a:spcBef>
                          <a:spcPct val="0"/>
                        </a:spcBef>
                        <a:spcAft>
                          <a:spcPct val="0"/>
                        </a:spcAft>
                        <a:buNone/>
                      </a:pPr>
                      <a:r>
                        <a:rPr lang="zh-CN" altLang="en-US" sz="1600" b="1">
                          <a:latin typeface="黑体" panose="02010609060101010101" charset="-122"/>
                          <a:ea typeface="黑体" panose="02010609060101010101" charset="-122"/>
                        </a:rPr>
                        <a:t>伦理问题在</a:t>
                      </a:r>
                      <a:r>
                        <a:rPr lang="en-US" altLang="zh-CN" sz="1600" b="1">
                          <a:latin typeface="黑体" panose="02010609060101010101" charset="-122"/>
                          <a:ea typeface="黑体" panose="02010609060101010101" charset="-122"/>
                        </a:rPr>
                        <a:t>AIGC</a:t>
                      </a:r>
                      <a:r>
                        <a:rPr lang="zh-CN" altLang="en-US" sz="1600" b="1">
                          <a:latin typeface="黑体" panose="02010609060101010101" charset="-122"/>
                          <a:ea typeface="黑体" panose="02010609060101010101" charset="-122"/>
                        </a:rPr>
                        <a:t>教育应用中日益凸显，应如何加强监管和教育，以防止生成虚假信息、作弊内容或侵犯隐私？</a:t>
                      </a:r>
                      <a:endParaRPr lang="zh-CN" altLang="en-US"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r>
              <a:tr h="417830">
                <a:tc>
                  <a:txBody>
                    <a:bodyPr/>
                    <a:p>
                      <a:pPr indent="0" algn="ctr" fontAlgn="auto">
                        <a:spcBef>
                          <a:spcPct val="0"/>
                        </a:spcBef>
                        <a:spcAft>
                          <a:spcPct val="0"/>
                        </a:spcAft>
                      </a:pPr>
                      <a:r>
                        <a:rPr lang="en-US" altLang="zh-CN" sz="1600" b="1">
                          <a:latin typeface="黑体" panose="02010609060101010101" charset="-122"/>
                          <a:ea typeface="黑体" panose="02010609060101010101" charset="-122"/>
                        </a:rPr>
                        <a:t>6</a:t>
                      </a:r>
                      <a:endParaRPr lang="en-US" alt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l" fontAlgn="auto">
                        <a:spcBef>
                          <a:spcPct val="0"/>
                        </a:spcBef>
                        <a:spcAft>
                          <a:spcPct val="0"/>
                        </a:spcAft>
                      </a:pPr>
                      <a:r>
                        <a:rPr lang="zh-CN" altLang="en-US" sz="1600" b="1">
                          <a:latin typeface="黑体" panose="02010609060101010101" charset="-122"/>
                          <a:ea typeface="黑体" panose="02010609060101010101" charset="-122"/>
                        </a:rPr>
                        <a:t>技术依赖可能削弱学生的创造力和批判性思维，教育者应如何平衡</a:t>
                      </a:r>
                      <a:r>
                        <a:rPr lang="en-US" altLang="zh-CN" sz="1600" b="1">
                          <a:latin typeface="黑体" panose="02010609060101010101" charset="-122"/>
                          <a:ea typeface="黑体" panose="02010609060101010101" charset="-122"/>
                        </a:rPr>
                        <a:t>AI</a:t>
                      </a:r>
                      <a:r>
                        <a:rPr lang="zh-CN" altLang="en-US" sz="1600" b="1">
                          <a:latin typeface="黑体" panose="02010609060101010101" charset="-122"/>
                          <a:ea typeface="黑体" panose="02010609060101010101" charset="-122"/>
                        </a:rPr>
                        <a:t>辅助学习与培养学生自主学习能力的关系？</a:t>
                      </a:r>
                      <a:endParaRPr lang="zh-CN" altLang="en-US"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r>
              <a:tr h="478790">
                <a:tc>
                  <a:txBody>
                    <a:bodyPr/>
                    <a:p>
                      <a:pPr indent="0" algn="ctr" fontAlgn="auto">
                        <a:spcBef>
                          <a:spcPct val="0"/>
                        </a:spcBef>
                        <a:spcAft>
                          <a:spcPct val="0"/>
                        </a:spcAft>
                      </a:pPr>
                      <a:r>
                        <a:rPr lang="zh-CN" sz="1600" b="1">
                          <a:latin typeface="黑体" panose="02010609060101010101" charset="-122"/>
                          <a:ea typeface="黑体" panose="02010609060101010101" charset="-122"/>
                        </a:rPr>
                        <a:t>序号</a:t>
                      </a:r>
                      <a:endParaRPr 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ctr" fontAlgn="auto">
                        <a:spcBef>
                          <a:spcPct val="0"/>
                        </a:spcBef>
                        <a:spcAft>
                          <a:spcPct val="0"/>
                        </a:spcAft>
                      </a:pPr>
                      <a:r>
                        <a:rPr lang="en-US" altLang="zh-CN" sz="1600" b="1">
                          <a:latin typeface="黑体" panose="02010609060101010101" charset="-122"/>
                          <a:ea typeface="黑体" panose="02010609060101010101" charset="-122"/>
                          <a:cs typeface="黑体" panose="02010609060101010101" charset="-122"/>
                        </a:rPr>
                        <a:t>AI</a:t>
                      </a:r>
                      <a:r>
                        <a:rPr lang="zh-CN" sz="1600" b="1">
                          <a:latin typeface="黑体" panose="02010609060101010101" charset="-122"/>
                          <a:ea typeface="黑体" panose="02010609060101010101" charset="-122"/>
                          <a:cs typeface="黑体" panose="02010609060101010101" charset="-122"/>
                        </a:rPr>
                        <a:t>评测</a:t>
                      </a:r>
                      <a:endParaRPr lang="zh-CN" sz="1600" b="1">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ctr" fontAlgn="auto">
                        <a:spcBef>
                          <a:spcPct val="0"/>
                        </a:spcBef>
                        <a:spcAft>
                          <a:spcPct val="0"/>
                        </a:spcAft>
                      </a:pPr>
                      <a:r>
                        <a:rPr lang="zh-CN" sz="1600" b="1">
                          <a:latin typeface="黑体" panose="02010609060101010101" charset="-122"/>
                          <a:ea typeface="黑体" panose="02010609060101010101" charset="-122"/>
                        </a:rPr>
                        <a:t>智能体</a:t>
                      </a:r>
                      <a:endParaRPr 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r>
              <a:tr h="531495">
                <a:tc>
                  <a:txBody>
                    <a:bodyPr/>
                    <a:p>
                      <a:pPr indent="0" algn="ctr" fontAlgn="auto">
                        <a:spcBef>
                          <a:spcPct val="0"/>
                        </a:spcBef>
                        <a:spcAft>
                          <a:spcPct val="0"/>
                        </a:spcAft>
                      </a:pPr>
                      <a:r>
                        <a:rPr lang="en-US" altLang="zh-CN" sz="1600" b="1">
                          <a:latin typeface="黑体" panose="02010609060101010101" charset="-122"/>
                          <a:ea typeface="黑体" panose="02010609060101010101" charset="-122"/>
                        </a:rPr>
                        <a:t>1</a:t>
                      </a:r>
                      <a:endParaRPr lang="en-US" alt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l" fontAlgn="auto">
                        <a:spcBef>
                          <a:spcPct val="0"/>
                        </a:spcBef>
                        <a:spcAft>
                          <a:spcPct val="0"/>
                        </a:spcAft>
                      </a:pPr>
                      <a:r>
                        <a:rPr lang="en-US" altLang="zh-CN" sz="1600" b="1">
                          <a:latin typeface="黑体" panose="02010609060101010101" charset="-122"/>
                          <a:ea typeface="黑体" panose="02010609060101010101" charset="-122"/>
                        </a:rPr>
                        <a:t>AI</a:t>
                      </a:r>
                      <a:r>
                        <a:rPr lang="zh-CN" altLang="en-US" sz="1600" b="1">
                          <a:latin typeface="黑体" panose="02010609060101010101" charset="-122"/>
                          <a:ea typeface="黑体" panose="02010609060101010101" charset="-122"/>
                        </a:rPr>
                        <a:t>辅助学习有哪些应用场景？</a:t>
                      </a:r>
                      <a:endParaRPr lang="zh-CN" altLang="en-US"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rowSpan="3">
                  <a:txBody>
                    <a:bodyPr/>
                    <a:p>
                      <a:pPr indent="0" algn="ctr" fontAlgn="auto">
                        <a:spcBef>
                          <a:spcPct val="0"/>
                        </a:spcBef>
                        <a:spcAft>
                          <a:spcPct val="0"/>
                        </a:spcAft>
                      </a:pPr>
                      <a:r>
                        <a:rPr lang="en-US" altLang="zh-CN" sz="1600" b="1">
                          <a:latin typeface="黑体" panose="02010609060101010101" charset="-122"/>
                          <a:ea typeface="黑体" panose="02010609060101010101" charset="-122"/>
                          <a:cs typeface="黑体" panose="02010609060101010101" charset="-122"/>
                        </a:rPr>
                        <a:t> </a:t>
                      </a:r>
                      <a:endParaRPr lang="en-US" altLang="zh-CN" sz="1600" b="1">
                        <a:latin typeface="黑体" panose="02010609060101010101" charset="-122"/>
                        <a:ea typeface="黑体" panose="02010609060101010101" charset="-122"/>
                        <a:cs typeface="黑体" panose="02010609060101010101" charset="-122"/>
                      </a:endParaRPr>
                    </a:p>
                    <a:p>
                      <a:pPr indent="0" algn="ctr" fontAlgn="auto">
                        <a:spcBef>
                          <a:spcPct val="0"/>
                        </a:spcBef>
                        <a:spcAft>
                          <a:spcPct val="0"/>
                        </a:spcAft>
                      </a:pPr>
                      <a:endParaRPr lang="zh-CN" sz="1600" b="1">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35610">
                <a:tc>
                  <a:txBody>
                    <a:bodyPr/>
                    <a:p>
                      <a:pPr indent="0" algn="ctr" fontAlgn="auto">
                        <a:spcBef>
                          <a:spcPct val="0"/>
                        </a:spcBef>
                        <a:spcAft>
                          <a:spcPct val="0"/>
                        </a:spcAft>
                      </a:pPr>
                      <a:r>
                        <a:rPr lang="en-US" altLang="zh-CN" sz="1600" b="1">
                          <a:latin typeface="黑体" panose="02010609060101010101" charset="-122"/>
                          <a:ea typeface="黑体" panose="02010609060101010101" charset="-122"/>
                        </a:rPr>
                        <a:t>2</a:t>
                      </a:r>
                      <a:endParaRPr lang="en-US" alt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l" fontAlgn="auto">
                        <a:spcBef>
                          <a:spcPct val="0"/>
                        </a:spcBef>
                        <a:spcAft>
                          <a:spcPct val="0"/>
                        </a:spcAft>
                      </a:pPr>
                      <a:r>
                        <a:rPr lang="en-US" altLang="zh-CN" sz="1600" b="1">
                          <a:latin typeface="黑体" panose="02010609060101010101" charset="-122"/>
                          <a:ea typeface="黑体" panose="02010609060101010101" charset="-122"/>
                        </a:rPr>
                        <a:t>AI</a:t>
                      </a:r>
                      <a:r>
                        <a:rPr lang="zh-CN" altLang="en-US" sz="1600" b="1">
                          <a:latin typeface="黑体" panose="02010609060101010101" charset="-122"/>
                          <a:ea typeface="黑体" panose="02010609060101010101" charset="-122"/>
                        </a:rPr>
                        <a:t>辅助学习的优势是什么？面临的挑战有哪些？</a:t>
                      </a:r>
                      <a:endParaRPr lang="zh-CN" altLang="en-US"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r>
              <a:tr h="407035">
                <a:tc>
                  <a:txBody>
                    <a:bodyPr/>
                    <a:p>
                      <a:pPr indent="0" algn="ctr" fontAlgn="auto">
                        <a:spcBef>
                          <a:spcPct val="0"/>
                        </a:spcBef>
                        <a:spcAft>
                          <a:spcPct val="0"/>
                        </a:spcAft>
                      </a:pPr>
                      <a:r>
                        <a:rPr lang="en-US" altLang="zh-CN" sz="1600" b="1">
                          <a:latin typeface="黑体" panose="02010609060101010101" charset="-122"/>
                          <a:ea typeface="黑体" panose="02010609060101010101" charset="-122"/>
                        </a:rPr>
                        <a:t>3</a:t>
                      </a:r>
                      <a:endParaRPr lang="en-US" altLang="zh-CN"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l" fontAlgn="auto">
                        <a:spcBef>
                          <a:spcPct val="0"/>
                        </a:spcBef>
                        <a:spcAft>
                          <a:spcPct val="0"/>
                        </a:spcAft>
                      </a:pPr>
                      <a:r>
                        <a:rPr lang="en-US" altLang="zh-CN" sz="1600" b="1">
                          <a:latin typeface="黑体" panose="02010609060101010101" charset="-122"/>
                          <a:ea typeface="黑体" panose="02010609060101010101" charset="-122"/>
                        </a:rPr>
                        <a:t>AI</a:t>
                      </a:r>
                      <a:r>
                        <a:rPr lang="zh-CN" altLang="en-US" sz="1600" b="1">
                          <a:latin typeface="黑体" panose="02010609060101010101" charset="-122"/>
                          <a:ea typeface="黑体" panose="02010609060101010101" charset="-122"/>
                        </a:rPr>
                        <a:t>有哪些工具可以辅助学生进行个性化学习？</a:t>
                      </a:r>
                      <a:endParaRPr lang="zh-CN" altLang="en-US" sz="1600" b="1">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r>
            </a:tbl>
          </a:graphicData>
        </a:graphic>
      </p:graphicFrame>
      <p:sp>
        <p:nvSpPr>
          <p:cNvPr id="14" name="矩形 13"/>
          <p:cNvSpPr/>
          <p:nvPr/>
        </p:nvSpPr>
        <p:spPr>
          <a:xfrm>
            <a:off x="9798685" y="2467610"/>
            <a:ext cx="1511300" cy="1356360"/>
          </a:xfrm>
          <a:prstGeom prst="rect">
            <a:avLst/>
          </a:prstGeom>
          <a:noFill/>
          <a:ln w="127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tx1"/>
                </a:solidFill>
              </a:rPr>
              <a:t>扫描教材上</a:t>
            </a:r>
            <a:endParaRPr lang="zh-CN" altLang="en-US" b="1">
              <a:solidFill>
                <a:schemeClr val="tx1"/>
              </a:solidFill>
            </a:endParaRPr>
          </a:p>
          <a:p>
            <a:pPr algn="ctr"/>
            <a:r>
              <a:rPr lang="en-US" altLang="zh-CN" b="1">
                <a:solidFill>
                  <a:schemeClr val="tx1"/>
                </a:solidFill>
              </a:rPr>
              <a:t>AI</a:t>
            </a:r>
            <a:r>
              <a:rPr lang="zh-CN" altLang="en-US" b="1">
                <a:solidFill>
                  <a:schemeClr val="tx1"/>
                </a:solidFill>
              </a:rPr>
              <a:t>助学智能体</a:t>
            </a:r>
            <a:endParaRPr lang="zh-CN" altLang="en-US" b="1">
              <a:solidFill>
                <a:schemeClr val="tx1"/>
              </a:solidFill>
            </a:endParaRPr>
          </a:p>
        </p:txBody>
      </p:sp>
      <p:sp>
        <p:nvSpPr>
          <p:cNvPr id="6" name="矩形 5"/>
          <p:cNvSpPr/>
          <p:nvPr/>
        </p:nvSpPr>
        <p:spPr>
          <a:xfrm>
            <a:off x="9798685" y="5168265"/>
            <a:ext cx="1510665" cy="1202690"/>
          </a:xfrm>
          <a:prstGeom prst="rect">
            <a:avLst/>
          </a:prstGeom>
          <a:noFill/>
          <a:ln w="127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tx1"/>
                </a:solidFill>
              </a:rPr>
              <a:t>扫描教材上</a:t>
            </a:r>
            <a:endParaRPr lang="zh-CN" altLang="en-US" b="1">
              <a:solidFill>
                <a:schemeClr val="tx1"/>
              </a:solidFill>
            </a:endParaRPr>
          </a:p>
          <a:p>
            <a:pPr algn="ctr"/>
            <a:r>
              <a:rPr lang="en-US" altLang="zh-CN" b="1">
                <a:solidFill>
                  <a:schemeClr val="tx1"/>
                </a:solidFill>
              </a:rPr>
              <a:t>AI</a:t>
            </a:r>
            <a:r>
              <a:rPr lang="zh-CN" altLang="en-US" b="1">
                <a:solidFill>
                  <a:schemeClr val="tx1"/>
                </a:solidFill>
              </a:rPr>
              <a:t>评测智能体</a:t>
            </a:r>
            <a:endParaRPr lang="zh-CN" altLang="en-US" b="1">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986790" y="854075"/>
            <a:ext cx="7593965" cy="418465"/>
          </a:xfrm>
        </p:spPr>
        <p:txBody>
          <a:bodyPr/>
          <a:p>
            <a:r>
              <a:rPr lang="en-US" altLang="zh-CN">
                <a:sym typeface="+mn-ea"/>
              </a:rPr>
              <a:t>5.1 AI</a:t>
            </a:r>
            <a:r>
              <a:rPr lang="zh-CN" altLang="en-US">
                <a:sym typeface="+mn-ea"/>
              </a:rPr>
              <a:t>打造个性化学习路径</a:t>
            </a:r>
            <a:endParaRPr lang="zh-CN" altLang="en-US"/>
          </a:p>
        </p:txBody>
      </p:sp>
      <p:sp>
        <p:nvSpPr>
          <p:cNvPr id="7" name="文本框 6"/>
          <p:cNvSpPr txBox="1"/>
          <p:nvPr/>
        </p:nvSpPr>
        <p:spPr>
          <a:xfrm>
            <a:off x="986790" y="1757680"/>
            <a:ext cx="10496550" cy="962025"/>
          </a:xfrm>
          <a:prstGeom prst="rect">
            <a:avLst/>
          </a:prstGeom>
        </p:spPr>
        <p:txBody>
          <a:bodyPr wrap="square">
            <a:noAutofit/>
          </a:bodyPr>
          <a:p>
            <a:pPr marL="0" indent="266700" defTabSz="266700">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AIGC</a:t>
            </a:r>
            <a:r>
              <a:rPr lang="zh-CN" altLang="en-US" sz="1600">
                <a:solidFill>
                  <a:srgbClr val="000000"/>
                </a:solidFill>
                <a:latin typeface="黑体" panose="02010609060101010101" charset="-122"/>
                <a:ea typeface="黑体" panose="02010609060101010101" charset="-122"/>
                <a:cs typeface="黑体" panose="02010609060101010101" charset="-122"/>
              </a:rPr>
              <a:t>通过其强大的数据处理与内容生成能力，为学习者打造高度个性化的学习路径。</a:t>
            </a:r>
            <a:r>
              <a:rPr lang="en-US" altLang="zh-CN" sz="1600">
                <a:solidFill>
                  <a:srgbClr val="000000"/>
                </a:solidFill>
                <a:latin typeface="黑体" panose="02010609060101010101" charset="-122"/>
                <a:ea typeface="黑体" panose="02010609060101010101" charset="-122"/>
                <a:cs typeface="黑体" panose="02010609060101010101" charset="-122"/>
              </a:rPr>
              <a:t>AIGC</a:t>
            </a:r>
            <a:r>
              <a:rPr lang="zh-CN" altLang="en-US" sz="1600">
                <a:solidFill>
                  <a:srgbClr val="000000"/>
                </a:solidFill>
                <a:latin typeface="黑体" panose="02010609060101010101" charset="-122"/>
                <a:ea typeface="黑体" panose="02010609060101010101" charset="-122"/>
                <a:cs typeface="黑体" panose="02010609060101010101" charset="-122"/>
              </a:rPr>
              <a:t>不仅能够根据学生的学习进度、知识掌握情况和兴趣偏好动态调整学习内容，还能提供实时反馈、跨学科资源推荐以及沉浸式学习体验，真正实现</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因材施教</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sp>
        <p:nvSpPr>
          <p:cNvPr id="16" name="圆角矩形 15"/>
          <p:cNvSpPr/>
          <p:nvPr>
            <p:custDataLst>
              <p:tags r:id="rId1"/>
            </p:custDataLst>
          </p:nvPr>
        </p:nvSpPr>
        <p:spPr>
          <a:xfrm>
            <a:off x="1255395" y="4259580"/>
            <a:ext cx="1440180" cy="523875"/>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自适应学习</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sp>
        <p:nvSpPr>
          <p:cNvPr id="4" name="矩形 3"/>
          <p:cNvSpPr/>
          <p:nvPr>
            <p:custDataLst>
              <p:tags r:id="rId2"/>
            </p:custDataLst>
          </p:nvPr>
        </p:nvSpPr>
        <p:spPr>
          <a:xfrm>
            <a:off x="1249045" y="4856480"/>
            <a:ext cx="1440000"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微软雅黑" panose="020B0503020204020204" pitchFamily="34" charset="-122"/>
              </a:rPr>
              <a:t>智能匹配学习内容，分析薄弱点，提供个性化练习题和题目讲解。</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微软雅黑" panose="020B0503020204020204" pitchFamily="34" charset="-122"/>
            </a:endParaRPr>
          </a:p>
        </p:txBody>
      </p:sp>
      <p:sp>
        <p:nvSpPr>
          <p:cNvPr id="20" name="圆角矩形 19"/>
          <p:cNvSpPr/>
          <p:nvPr>
            <p:custDataLst>
              <p:tags r:id="rId3"/>
            </p:custDataLst>
          </p:nvPr>
        </p:nvSpPr>
        <p:spPr>
          <a:xfrm>
            <a:off x="2990215" y="4259580"/>
            <a:ext cx="1439545" cy="523875"/>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学习路径</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推荐</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pic>
        <p:nvPicPr>
          <p:cNvPr id="97" name="图片 96" descr="E:/广科院/教材撰写/人工智能通识/第6章作图/生成一张教材插画，生活感，智能匹配学习内容，分析薄弱点，提供个性化练习题和题目讲解。。.jpeg生成一张教材插画，生活感，智能匹配学习内容，分析薄弱点，提供个性化练习题和题目讲解。。"/>
          <p:cNvPicPr>
            <a:picLocks noChangeAspect="1"/>
          </p:cNvPicPr>
          <p:nvPr>
            <p:custDataLst>
              <p:tags r:id="rId4"/>
            </p:custDataLst>
          </p:nvPr>
        </p:nvPicPr>
        <p:blipFill rotWithShape="1">
          <a:blip r:embed="rId5"/>
          <a:srcRect t="31" b="31"/>
          <a:stretch>
            <a:fillRect/>
          </a:stretch>
        </p:blipFill>
        <p:spPr>
          <a:xfrm>
            <a:off x="1248835" y="2669852"/>
            <a:ext cx="1440000" cy="1440000"/>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sp>
        <p:nvSpPr>
          <p:cNvPr id="29" name="圆角矩形 28"/>
          <p:cNvSpPr/>
          <p:nvPr>
            <p:custDataLst>
              <p:tags r:id="rId6"/>
            </p:custDataLst>
          </p:nvPr>
        </p:nvSpPr>
        <p:spPr>
          <a:xfrm>
            <a:off x="4724400" y="4259580"/>
            <a:ext cx="1439545" cy="523240"/>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自动生成</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学习材料</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pic>
        <p:nvPicPr>
          <p:cNvPr id="52" name="图片 51" descr="E:/广科院/教材撰写/人工智能通识/第6章作图/生成一张教材插画，生活感，规划最优学习路线，推荐适配课程资源，提升学习效率。.jpeg生成一张教材插画，生活感，规划最优学习路线，推荐适配课程资源，提升学习效率。"/>
          <p:cNvPicPr>
            <a:picLocks noChangeAspect="1"/>
          </p:cNvPicPr>
          <p:nvPr>
            <p:custDataLst>
              <p:tags r:id="rId7"/>
            </p:custDataLst>
          </p:nvPr>
        </p:nvPicPr>
        <p:blipFill rotWithShape="1">
          <a:blip r:embed="rId8"/>
          <a:srcRect l="31" r="31"/>
          <a:stretch>
            <a:fillRect/>
          </a:stretch>
        </p:blipFill>
        <p:spPr>
          <a:xfrm>
            <a:off x="2968870" y="2667725"/>
            <a:ext cx="1439545" cy="1440905"/>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sp>
        <p:nvSpPr>
          <p:cNvPr id="3" name="圆角矩形 2"/>
          <p:cNvSpPr/>
          <p:nvPr>
            <p:custDataLst>
              <p:tags r:id="rId9"/>
            </p:custDataLst>
          </p:nvPr>
        </p:nvSpPr>
        <p:spPr>
          <a:xfrm>
            <a:off x="6458585" y="4259580"/>
            <a:ext cx="1439545" cy="522605"/>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实时</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反馈与评估</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sp>
        <p:nvSpPr>
          <p:cNvPr id="12" name="圆角矩形 11"/>
          <p:cNvSpPr/>
          <p:nvPr>
            <p:custDataLst>
              <p:tags r:id="rId10"/>
            </p:custDataLst>
          </p:nvPr>
        </p:nvSpPr>
        <p:spPr>
          <a:xfrm>
            <a:off x="8192770" y="4259580"/>
            <a:ext cx="1439545" cy="523240"/>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跨学科</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资源推荐</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sp>
        <p:nvSpPr>
          <p:cNvPr id="18" name="圆角矩形 17"/>
          <p:cNvSpPr/>
          <p:nvPr>
            <p:custDataLst>
              <p:tags r:id="rId11"/>
            </p:custDataLst>
          </p:nvPr>
        </p:nvSpPr>
        <p:spPr>
          <a:xfrm>
            <a:off x="9926955" y="4259580"/>
            <a:ext cx="1439545" cy="522605"/>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个性化</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学习计划</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sp>
        <p:nvSpPr>
          <p:cNvPr id="5" name="矩形 4"/>
          <p:cNvSpPr/>
          <p:nvPr>
            <p:custDataLst>
              <p:tags r:id="rId12"/>
            </p:custDataLst>
          </p:nvPr>
        </p:nvSpPr>
        <p:spPr>
          <a:xfrm>
            <a:off x="9926775" y="4856480"/>
            <a:ext cx="1439545"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en-US" altLang="zh-CN"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AI</a:t>
            </a: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定制个性化学习方案，动态调整任务，确保高效学习。</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endParaRPr>
          </a:p>
        </p:txBody>
      </p:sp>
      <p:pic>
        <p:nvPicPr>
          <p:cNvPr id="162" name="图片 161" descr="E:/广科院/教材撰写/人工智能通识/第6章作图/生成一张教材插画，生活感，快速生成习题，支持分层练习，减轻学生和老师的负担。.jpeg生成一张教材插画，生活感，快速生成习题，支持分层练习，减轻学生和老师的负担。"/>
          <p:cNvPicPr>
            <a:picLocks noChangeAspect="1"/>
          </p:cNvPicPr>
          <p:nvPr>
            <p:custDataLst>
              <p:tags r:id="rId13"/>
            </p:custDataLst>
          </p:nvPr>
        </p:nvPicPr>
        <p:blipFill rotWithShape="1">
          <a:blip r:embed="rId14"/>
          <a:srcRect l="31" r="31"/>
          <a:stretch>
            <a:fillRect/>
          </a:stretch>
        </p:blipFill>
        <p:spPr>
          <a:xfrm>
            <a:off x="6408030" y="2668137"/>
            <a:ext cx="1439545" cy="1440905"/>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pic>
        <p:nvPicPr>
          <p:cNvPr id="95" name="图片 94" descr="E:/广科院/教材撰写/人工智能通识/第6章作图/生成一张教材插画，推荐跨学科、关联学科的课程资源，促进知识融会贯通。.jpeg生成一张教材插画，推荐跨学科、关联学科的课程资源，促进知识融会贯通。"/>
          <p:cNvPicPr>
            <a:picLocks noChangeAspect="1"/>
          </p:cNvPicPr>
          <p:nvPr>
            <p:custDataLst>
              <p:tags r:id="rId15"/>
            </p:custDataLst>
          </p:nvPr>
        </p:nvPicPr>
        <p:blipFill rotWithShape="1">
          <a:blip r:embed="rId16"/>
          <a:srcRect l="31" r="31"/>
          <a:stretch>
            <a:fillRect/>
          </a:stretch>
        </p:blipFill>
        <p:spPr>
          <a:xfrm>
            <a:off x="8127610" y="2668963"/>
            <a:ext cx="1439545" cy="1440905"/>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sp>
        <p:nvSpPr>
          <p:cNvPr id="11" name="矩形 10"/>
          <p:cNvSpPr/>
          <p:nvPr>
            <p:custDataLst>
              <p:tags r:id="rId17"/>
            </p:custDataLst>
          </p:nvPr>
        </p:nvSpPr>
        <p:spPr>
          <a:xfrm>
            <a:off x="8191320" y="4856480"/>
            <a:ext cx="1439545"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微软雅黑" panose="020B0503020204020204" pitchFamily="34" charset="-122"/>
              </a:rPr>
              <a:t>推荐跨学科、关联学科的课程资源，促进知识融会贯通。</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微软雅黑" panose="020B0503020204020204" pitchFamily="34" charset="-122"/>
            </a:endParaRPr>
          </a:p>
        </p:txBody>
      </p:sp>
      <p:sp>
        <p:nvSpPr>
          <p:cNvPr id="13" name="矩形 12"/>
          <p:cNvSpPr/>
          <p:nvPr>
            <p:custDataLst>
              <p:tags r:id="rId18"/>
            </p:custDataLst>
          </p:nvPr>
        </p:nvSpPr>
        <p:spPr>
          <a:xfrm>
            <a:off x="6455865" y="4856480"/>
            <a:ext cx="1439545"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微软雅黑" panose="020B0503020204020204" pitchFamily="34" charset="-122"/>
              </a:rPr>
              <a:t>即时批改作业，生成可视化报告，精准定位学习的问题。</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微软雅黑" panose="020B0503020204020204" pitchFamily="34" charset="-122"/>
            </a:endParaRPr>
          </a:p>
        </p:txBody>
      </p:sp>
      <p:sp>
        <p:nvSpPr>
          <p:cNvPr id="14" name="矩形 13"/>
          <p:cNvSpPr/>
          <p:nvPr>
            <p:custDataLst>
              <p:tags r:id="rId19"/>
            </p:custDataLst>
          </p:nvPr>
        </p:nvSpPr>
        <p:spPr>
          <a:xfrm>
            <a:off x="4720410" y="4856480"/>
            <a:ext cx="1439545"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微软雅黑" panose="020B0503020204020204" pitchFamily="34" charset="-122"/>
              </a:rPr>
              <a:t>快速生成习题，支持分层练习，减轻学生和老师的负担。</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微软雅黑" panose="020B0503020204020204" pitchFamily="34" charset="-122"/>
            </a:endParaRPr>
          </a:p>
        </p:txBody>
      </p:sp>
      <p:sp>
        <p:nvSpPr>
          <p:cNvPr id="17" name="矩形 16"/>
          <p:cNvSpPr/>
          <p:nvPr>
            <p:custDataLst>
              <p:tags r:id="rId20"/>
            </p:custDataLst>
          </p:nvPr>
        </p:nvSpPr>
        <p:spPr>
          <a:xfrm>
            <a:off x="2984955" y="4856480"/>
            <a:ext cx="1439545"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微软雅黑" panose="020B0503020204020204" pitchFamily="34" charset="-122"/>
              </a:rPr>
              <a:t>规划最优学习路线，推荐适配课程资源，提升学习效率。</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微软雅黑" panose="020B0503020204020204" pitchFamily="34" charset="-122"/>
            </a:endParaRPr>
          </a:p>
        </p:txBody>
      </p:sp>
      <p:pic>
        <p:nvPicPr>
          <p:cNvPr id="6" name="图片 5" descr="E:/广科院/教材撰写/人工智能通识/第6章作图/生成一张教材插画，生活感，规划最优学习路线，推荐适配课程资源，提升学习效率2。.jpeg生成一张教材插画，生活感，规划最优学习路线，推荐适配课程资源，提升学习效率2。"/>
          <p:cNvPicPr/>
          <p:nvPr>
            <p:custDataLst>
              <p:tags r:id="rId21"/>
            </p:custDataLst>
          </p:nvPr>
        </p:nvPicPr>
        <p:blipFill rotWithShape="1">
          <a:blip r:embed="rId22"/>
          <a:srcRect l="26" r="26"/>
          <a:stretch>
            <a:fillRect/>
          </a:stretch>
        </p:blipFill>
        <p:spPr>
          <a:xfrm>
            <a:off x="4688450" y="2669532"/>
            <a:ext cx="1439545" cy="1440000"/>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pic>
        <p:nvPicPr>
          <p:cNvPr id="24" name="图片对象" descr="E:/广科院/教材撰写/人工智能通识/第6章作图/生成一张教材插画，AI定制个性化学习方案，动态调整任务，确保高效学习。.jpeg生成一张教材插画，AI定制个性化学习方案，动态调整任务，确保高效学习。"/>
          <p:cNvPicPr>
            <a:picLocks noChangeAspect="1"/>
          </p:cNvPicPr>
          <p:nvPr>
            <p:custDataLst>
              <p:tags r:id="rId23"/>
            </p:custDataLst>
          </p:nvPr>
        </p:nvPicPr>
        <p:blipFill rotWithShape="1">
          <a:blip r:embed="rId24"/>
          <a:srcRect l="31" r="31"/>
          <a:stretch>
            <a:fillRect/>
          </a:stretch>
        </p:blipFill>
        <p:spPr>
          <a:xfrm>
            <a:off x="9847190" y="2662835"/>
            <a:ext cx="1439545" cy="1440905"/>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sp>
        <p:nvSpPr>
          <p:cNvPr id="19" name="文本框 18"/>
          <p:cNvSpPr txBox="1"/>
          <p:nvPr/>
        </p:nvSpPr>
        <p:spPr>
          <a:xfrm>
            <a:off x="986790" y="1343025"/>
            <a:ext cx="6096000" cy="398780"/>
          </a:xfrm>
          <a:prstGeom prst="rect">
            <a:avLst/>
          </a:prstGeom>
          <a:noFill/>
        </p:spPr>
        <p:txBody>
          <a:bodyPr wrap="square" rtlCol="0" anchor="t">
            <a:spAutoFit/>
          </a:bodyPr>
          <a:p>
            <a:r>
              <a:rPr lang="zh-CN" altLang="en-US" sz="2000" b="1">
                <a:latin typeface="黑体" panose="02010609060101010101" charset="-122"/>
                <a:ea typeface="黑体" panose="02010609060101010101" charset="-122"/>
                <a:sym typeface="+mn-ea"/>
              </a:rPr>
              <a:t>相关知识</a:t>
            </a:r>
            <a:endParaRPr lang="zh-CN" altLang="en-US" sz="2000" b="1">
              <a:latin typeface="黑体" panose="02010609060101010101" charset="-122"/>
              <a:ea typeface="黑体" panose="02010609060101010101" charset="-122"/>
              <a:sym typeface="+mn-ea"/>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5.1 AI</a:t>
            </a:r>
            <a:r>
              <a:rPr lang="zh-CN" altLang="en-US"/>
              <a:t>打造个性化学习路径</a:t>
            </a:r>
            <a:endParaRPr lang="zh-CN" altLang="en-US"/>
          </a:p>
        </p:txBody>
      </p:sp>
      <p:sp>
        <p:nvSpPr>
          <p:cNvPr id="3" name="文本框 2"/>
          <p:cNvSpPr txBox="1"/>
          <p:nvPr/>
        </p:nvSpPr>
        <p:spPr>
          <a:xfrm>
            <a:off x="986790" y="1388745"/>
            <a:ext cx="5080000" cy="460375"/>
          </a:xfrm>
          <a:prstGeom prst="rect">
            <a:avLst/>
          </a:prstGeom>
        </p:spPr>
        <p:txBody>
          <a:bodyPr>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rPr>
              <a:t>案例一、梳理知识体系，生成思维导图。</a:t>
            </a:r>
            <a:endParaRPr lang="zh-CN" altLang="en-US" sz="2000" b="1">
              <a:latin typeface="黑体" panose="02010609060101010101" charset="-122"/>
              <a:ea typeface="黑体" panose="02010609060101010101" charset="-122"/>
            </a:endParaRPr>
          </a:p>
        </p:txBody>
      </p:sp>
      <p:sp>
        <p:nvSpPr>
          <p:cNvPr id="5" name="文本框 4"/>
          <p:cNvSpPr txBox="1"/>
          <p:nvPr/>
        </p:nvSpPr>
        <p:spPr>
          <a:xfrm>
            <a:off x="1082675" y="194691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工具：</a:t>
            </a:r>
            <a:r>
              <a:rPr lang="en-US" altLang="zh-CN" sz="1600" b="1">
                <a:latin typeface="黑体" panose="02010609060101010101" charset="-122"/>
                <a:ea typeface="黑体" panose="02010609060101010101" charset="-122"/>
                <a:cs typeface="黑体" panose="02010609060101010101" charset="-122"/>
              </a:rPr>
              <a:t>Deepseek+</a:t>
            </a:r>
            <a:r>
              <a:rPr lang="zh-CN" altLang="en-US" sz="1600" b="1">
                <a:latin typeface="黑体" panose="02010609060101010101" charset="-122"/>
                <a:ea typeface="黑体" panose="02010609060101010101" charset="-122"/>
                <a:cs typeface="黑体" panose="02010609060101010101" charset="-122"/>
              </a:rPr>
              <a:t>思维导图工具（</a:t>
            </a:r>
            <a:r>
              <a:rPr lang="en-US" altLang="zh-CN" sz="1600" b="1">
                <a:latin typeface="黑体" panose="02010609060101010101" charset="-122"/>
                <a:ea typeface="黑体" panose="02010609060101010101" charset="-122"/>
                <a:cs typeface="黑体" panose="02010609060101010101" charset="-122"/>
              </a:rPr>
              <a:t>markmap</a:t>
            </a:r>
            <a:r>
              <a:rPr lang="zh-CN" altLang="en-US" sz="1600" b="1">
                <a:latin typeface="黑体" panose="02010609060101010101" charset="-122"/>
                <a:ea typeface="黑体" panose="02010609060101010101" charset="-122"/>
                <a:cs typeface="黑体" panose="02010609060101010101" charset="-122"/>
              </a:rPr>
              <a:t>）</a:t>
            </a:r>
            <a:endParaRPr lang="zh-CN" altLang="en-US" sz="1600" b="1">
              <a:latin typeface="黑体" panose="02010609060101010101" charset="-122"/>
              <a:ea typeface="黑体" panose="02010609060101010101" charset="-122"/>
              <a:cs typeface="黑体" panose="02010609060101010101" charset="-122"/>
            </a:endParaRPr>
          </a:p>
        </p:txBody>
      </p:sp>
      <p:sp>
        <p:nvSpPr>
          <p:cNvPr id="6" name="文本框 5"/>
          <p:cNvSpPr txBox="1"/>
          <p:nvPr/>
        </p:nvSpPr>
        <p:spPr>
          <a:xfrm>
            <a:off x="1082675" y="2332990"/>
            <a:ext cx="9052560" cy="681355"/>
          </a:xfrm>
          <a:prstGeom prst="rect">
            <a:avLst/>
          </a:prstGeom>
          <a:solidFill>
            <a:schemeClr val="accent6">
              <a:lumMod val="20000"/>
              <a:lumOff val="80000"/>
            </a:schemeClr>
          </a:solidFill>
        </p:spPr>
        <p:txBody>
          <a:bodyPr wrap="square">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提示词错误示例：</a:t>
            </a:r>
            <a:endParaRPr lang="zh-CN" altLang="en-US" sz="1600" b="1">
              <a:latin typeface="黑体" panose="02010609060101010101" charset="-122"/>
              <a:ea typeface="黑体" panose="02010609060101010101" charset="-122"/>
              <a:cs typeface="黑体" panose="02010609060101010101" charset="-122"/>
            </a:endParaRPr>
          </a:p>
          <a:p>
            <a:pPr marL="0" indent="26670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请帮我梳理</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法治思想概论</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之</a:t>
            </a:r>
            <a:r>
              <a:rPr lang="zh-CN" altLang="en-US" sz="1600">
                <a:solidFill>
                  <a:srgbClr val="000000"/>
                </a:solidFill>
                <a:latin typeface="黑体" panose="02010609060101010101" charset="-122"/>
                <a:ea typeface="黑体" panose="02010609060101010101" charset="-122"/>
                <a:cs typeface="黑体" panose="02010609060101010101" charset="-122"/>
              </a:rPr>
              <a:t>“法治的价值取向</a:t>
            </a:r>
            <a:r>
              <a:rPr lang="zh-CN" altLang="en-US" sz="1600">
                <a:solidFill>
                  <a:srgbClr val="000000"/>
                </a:solidFill>
                <a:latin typeface="黑体" panose="02010609060101010101" charset="-122"/>
                <a:ea typeface="黑体" panose="02010609060101010101" charset="-122"/>
                <a:cs typeface="黑体" panose="02010609060101010101" charset="-122"/>
              </a:rPr>
              <a:t>”的知识体系。</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sp>
        <p:nvSpPr>
          <p:cNvPr id="9" name="文本框 8"/>
          <p:cNvSpPr txBox="1"/>
          <p:nvPr/>
        </p:nvSpPr>
        <p:spPr>
          <a:xfrm>
            <a:off x="1083310" y="342900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内容辨析：</a:t>
            </a:r>
            <a:endParaRPr lang="zh-CN" altLang="en-US" sz="1600" b="1">
              <a:latin typeface="黑体" panose="02010609060101010101" charset="-122"/>
              <a:ea typeface="黑体" panose="02010609060101010101" charset="-122"/>
            </a:endParaRPr>
          </a:p>
        </p:txBody>
      </p:sp>
      <p:sp>
        <p:nvSpPr>
          <p:cNvPr id="10" name="文本框 9"/>
          <p:cNvSpPr txBox="1"/>
          <p:nvPr/>
        </p:nvSpPr>
        <p:spPr>
          <a:xfrm>
            <a:off x="1141095" y="3816985"/>
            <a:ext cx="8994140" cy="829945"/>
          </a:xfrm>
          <a:prstGeom prst="rect">
            <a:avLst/>
          </a:prstGeom>
        </p:spPr>
        <p:txBody>
          <a:bodyPr wrap="square">
            <a:spAutoFit/>
          </a:bodyPr>
          <a:p>
            <a:pPr marL="0" indent="266700" algn="just" defTabSz="266700">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生成内容的结构和字数难以控制，导致输出结果不符合预期；同时，由于提问者的身份背景不清晰，</a:t>
            </a:r>
            <a:r>
              <a:rPr lang="en-US" altLang="zh-CN" sz="1600">
                <a:latin typeface="黑体" panose="02010609060101010101" charset="-122"/>
                <a:ea typeface="黑体" panose="02010609060101010101" charset="-122"/>
                <a:cs typeface="黑体" panose="02010609060101010101" charset="-122"/>
              </a:rPr>
              <a:t>AIGC</a:t>
            </a:r>
            <a:r>
              <a:rPr lang="zh-CN" altLang="en-US" sz="1600">
                <a:latin typeface="黑体" panose="02010609060101010101" charset="-122"/>
                <a:ea typeface="黑体" panose="02010609060101010101" charset="-122"/>
                <a:cs typeface="黑体" panose="02010609060101010101" charset="-122"/>
              </a:rPr>
              <a:t>无法根据其具体情况生成个性化内容，也难以有针对性地输出重点知识，从而降低了内容的实用性和精准性。</a:t>
            </a:r>
            <a:endParaRPr lang="zh-CN" altLang="en-US" sz="160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5.1 AI</a:t>
            </a:r>
            <a:r>
              <a:rPr lang="zh-CN" altLang="en-US"/>
              <a:t>打造个性化学习路径</a:t>
            </a:r>
            <a:endParaRPr lang="zh-CN" altLang="en-US"/>
          </a:p>
        </p:txBody>
      </p:sp>
      <p:sp>
        <p:nvSpPr>
          <p:cNvPr id="3" name="文本框 2"/>
          <p:cNvSpPr txBox="1"/>
          <p:nvPr/>
        </p:nvSpPr>
        <p:spPr>
          <a:xfrm>
            <a:off x="986790" y="1388745"/>
            <a:ext cx="5080000" cy="460375"/>
          </a:xfrm>
          <a:prstGeom prst="rect">
            <a:avLst/>
          </a:prstGeom>
        </p:spPr>
        <p:txBody>
          <a:bodyPr>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rPr>
              <a:t>案例一、梳理知识体系，生成思维导图。</a:t>
            </a:r>
            <a:endParaRPr lang="zh-CN" altLang="en-US" sz="2000" b="1">
              <a:latin typeface="黑体" panose="02010609060101010101" charset="-122"/>
              <a:ea typeface="黑体" panose="02010609060101010101" charset="-122"/>
            </a:endParaRPr>
          </a:p>
        </p:txBody>
      </p:sp>
      <p:sp>
        <p:nvSpPr>
          <p:cNvPr id="5" name="文本框 4"/>
          <p:cNvSpPr txBox="1"/>
          <p:nvPr/>
        </p:nvSpPr>
        <p:spPr>
          <a:xfrm>
            <a:off x="1082675" y="1946910"/>
            <a:ext cx="5166360" cy="386080"/>
          </a:xfrm>
          <a:prstGeom prst="rect">
            <a:avLst/>
          </a:prstGeom>
        </p:spPr>
        <p:txBody>
          <a:bodyPr wrap="square">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提示词公式：角色</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背景</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任务</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要求</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输出格式</a:t>
            </a:r>
            <a:endParaRPr lang="zh-CN" altLang="en-US" sz="1600" b="1">
              <a:latin typeface="黑体" panose="02010609060101010101" charset="-122"/>
              <a:ea typeface="黑体" panose="02010609060101010101" charset="-122"/>
              <a:cs typeface="黑体" panose="02010609060101010101" charset="-122"/>
            </a:endParaRPr>
          </a:p>
        </p:txBody>
      </p:sp>
      <p:sp>
        <p:nvSpPr>
          <p:cNvPr id="6" name="文本框 5"/>
          <p:cNvSpPr txBox="1"/>
          <p:nvPr/>
        </p:nvSpPr>
        <p:spPr>
          <a:xfrm>
            <a:off x="1082675" y="2332990"/>
            <a:ext cx="10361295" cy="975995"/>
          </a:xfrm>
          <a:prstGeom prst="rect">
            <a:avLst/>
          </a:prstGeom>
          <a:solidFill>
            <a:schemeClr val="accent4">
              <a:lumMod val="20000"/>
              <a:lumOff val="80000"/>
            </a:schemeClr>
          </a:solidFill>
        </p:spPr>
        <p:txBody>
          <a:bodyPr wrap="square">
            <a:spAutoFit/>
          </a:bodyPr>
          <a:p>
            <a:pPr marL="0" indent="0"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提示词优化：</a:t>
            </a:r>
            <a:endParaRPr lang="zh-CN" altLang="en-US" sz="1600" b="1">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假设你是大学法制思想概论课程老师，我是大一新生，我正在学习《法治思想概论》之</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法治的价值取向</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，请你从专业角度帮助我梳理该章的知识体系，并对每一项做</a:t>
            </a:r>
            <a:r>
              <a:rPr lang="en-US" altLang="zh-CN" sz="1600">
                <a:solidFill>
                  <a:srgbClr val="000000"/>
                </a:solidFill>
                <a:latin typeface="黑体" panose="02010609060101010101" charset="-122"/>
                <a:ea typeface="黑体" panose="02010609060101010101" charset="-122"/>
                <a:cs typeface="黑体" panose="02010609060101010101" charset="-122"/>
              </a:rPr>
              <a:t>1-2</a:t>
            </a:r>
            <a:r>
              <a:rPr lang="zh-CN" altLang="en-US" sz="1600">
                <a:solidFill>
                  <a:srgbClr val="000000"/>
                </a:solidFill>
                <a:latin typeface="黑体" panose="02010609060101010101" charset="-122"/>
                <a:ea typeface="黑体" panose="02010609060101010101" charset="-122"/>
                <a:cs typeface="黑体" panose="02010609060101010101" charset="-122"/>
              </a:rPr>
              <a:t>句话的简介，以</a:t>
            </a:r>
            <a:r>
              <a:rPr lang="en-US" altLang="zh-CN" sz="1600">
                <a:solidFill>
                  <a:srgbClr val="000000"/>
                </a:solidFill>
                <a:latin typeface="黑体" panose="02010609060101010101" charset="-122"/>
                <a:ea typeface="黑体" panose="02010609060101010101" charset="-122"/>
                <a:cs typeface="黑体" panose="02010609060101010101" charset="-122"/>
              </a:rPr>
              <a:t>markdown</a:t>
            </a:r>
            <a:r>
              <a:rPr lang="zh-CN" altLang="en-US" sz="1600">
                <a:solidFill>
                  <a:srgbClr val="000000"/>
                </a:solidFill>
                <a:latin typeface="黑体" panose="02010609060101010101" charset="-122"/>
                <a:ea typeface="黑体" panose="02010609060101010101" charset="-122"/>
                <a:cs typeface="黑体" panose="02010609060101010101" charset="-122"/>
              </a:rPr>
              <a:t>的形式输出。</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sp>
        <p:nvSpPr>
          <p:cNvPr id="9" name="文本框 8"/>
          <p:cNvSpPr txBox="1"/>
          <p:nvPr/>
        </p:nvSpPr>
        <p:spPr>
          <a:xfrm>
            <a:off x="1083310" y="342900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输出结果：</a:t>
            </a:r>
            <a:endParaRPr lang="zh-CN" altLang="en-US" sz="1600" b="1">
              <a:latin typeface="黑体" panose="02010609060101010101" charset="-122"/>
              <a:ea typeface="黑体" panose="02010609060101010101" charset="-122"/>
            </a:endParaRPr>
          </a:p>
        </p:txBody>
      </p:sp>
      <p:pic>
        <p:nvPicPr>
          <p:cNvPr id="516" name="图片 516" descr="{70657B07-8F18-4996-A278-D857E0BC9D65}"/>
          <p:cNvPicPr>
            <a:picLocks noChangeAspect="1"/>
          </p:cNvPicPr>
          <p:nvPr/>
        </p:nvPicPr>
        <p:blipFill>
          <a:blip r:embed="rId1"/>
          <a:srcRect r="3905" b="9361"/>
          <a:stretch>
            <a:fillRect/>
          </a:stretch>
        </p:blipFill>
        <p:spPr>
          <a:xfrm>
            <a:off x="2913380" y="3525520"/>
            <a:ext cx="3740785" cy="2840355"/>
          </a:xfrm>
          <a:prstGeom prst="rect">
            <a:avLst/>
          </a:prstGeom>
          <a:ln w="6350">
            <a:solidFill>
              <a:schemeClr val="bg1">
                <a:lumMod val="75000"/>
              </a:schemeClr>
            </a:solid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5.1 AI</a:t>
            </a:r>
            <a:r>
              <a:rPr lang="zh-CN" altLang="en-US"/>
              <a:t>打造个性化学习路径</a:t>
            </a:r>
            <a:endParaRPr lang="zh-CN" altLang="en-US"/>
          </a:p>
        </p:txBody>
      </p:sp>
      <p:sp>
        <p:nvSpPr>
          <p:cNvPr id="3" name="文本框 2"/>
          <p:cNvSpPr txBox="1"/>
          <p:nvPr/>
        </p:nvSpPr>
        <p:spPr>
          <a:xfrm>
            <a:off x="986790" y="1388745"/>
            <a:ext cx="5080000" cy="460375"/>
          </a:xfrm>
          <a:prstGeom prst="rect">
            <a:avLst/>
          </a:prstGeom>
        </p:spPr>
        <p:txBody>
          <a:bodyPr>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rPr>
              <a:t>案例一、梳理知识体系，生成思维导图。</a:t>
            </a:r>
            <a:endParaRPr lang="zh-CN" altLang="en-US" sz="2000" b="1">
              <a:latin typeface="黑体" panose="02010609060101010101" charset="-122"/>
              <a:ea typeface="黑体" panose="02010609060101010101" charset="-122"/>
            </a:endParaRPr>
          </a:p>
        </p:txBody>
      </p:sp>
      <p:sp>
        <p:nvSpPr>
          <p:cNvPr id="5" name="文本框 4"/>
          <p:cNvSpPr txBox="1"/>
          <p:nvPr/>
        </p:nvSpPr>
        <p:spPr>
          <a:xfrm>
            <a:off x="986790" y="2012315"/>
            <a:ext cx="4666615" cy="3117850"/>
          </a:xfrm>
          <a:prstGeom prst="rect">
            <a:avLst/>
          </a:prstGeom>
        </p:spPr>
        <p:txBody>
          <a:bodyPr wrap="square">
            <a:noAutofit/>
          </a:bodyPr>
          <a:p>
            <a:pPr marL="0" indent="457200" algn="just" defTabSz="266700">
              <a:lnSpc>
                <a:spcPct val="120000"/>
              </a:lnSpc>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Deepseek</a:t>
            </a:r>
            <a:r>
              <a:rPr lang="zh-CN" altLang="en-US" sz="1600">
                <a:latin typeface="黑体" panose="02010609060101010101" charset="-122"/>
                <a:ea typeface="黑体" panose="02010609060101010101" charset="-122"/>
                <a:cs typeface="黑体" panose="02010609060101010101" charset="-122"/>
              </a:rPr>
              <a:t>生成了</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法治的价值取向</a:t>
            </a:r>
            <a:r>
              <a:rPr lang="en-US" altLang="zh-CN" sz="1600">
                <a:latin typeface="黑体" panose="02010609060101010101" charset="-122"/>
                <a:ea typeface="黑体" panose="02010609060101010101" charset="-122"/>
                <a:cs typeface="黑体" panose="02010609060101010101" charset="-122"/>
              </a:rPr>
              <a:t>” </a:t>
            </a:r>
            <a:r>
              <a:rPr lang="zh-CN" altLang="en-US" sz="1600">
                <a:latin typeface="黑体" panose="02010609060101010101" charset="-122"/>
                <a:ea typeface="黑体" panose="02010609060101010101" charset="-122"/>
                <a:cs typeface="黑体" panose="02010609060101010101" charset="-122"/>
              </a:rPr>
              <a:t>的知识体系，并对每个部分进行简要介绍。我们可以使用思维导图工具（如</a:t>
            </a:r>
            <a:r>
              <a:rPr lang="en-US" altLang="zh-CN" sz="1600">
                <a:latin typeface="黑体" panose="02010609060101010101" charset="-122"/>
                <a:ea typeface="黑体" panose="02010609060101010101" charset="-122"/>
                <a:cs typeface="黑体" panose="02010609060101010101" charset="-122"/>
              </a:rPr>
              <a:t>XMind</a:t>
            </a:r>
            <a:r>
              <a:rPr lang="zh-CN" altLang="en-US" sz="1600">
                <a:latin typeface="黑体" panose="02010609060101010101" charset="-122"/>
                <a:ea typeface="黑体" panose="02010609060101010101" charset="-122"/>
                <a:cs typeface="黑体" panose="02010609060101010101" charset="-122"/>
              </a:rPr>
              <a:t>、</a:t>
            </a:r>
            <a:r>
              <a:rPr lang="en-US" altLang="zh-CN" sz="1600">
                <a:latin typeface="黑体" panose="02010609060101010101" charset="-122"/>
                <a:ea typeface="黑体" panose="02010609060101010101" charset="-122"/>
                <a:cs typeface="黑体" panose="02010609060101010101" charset="-122"/>
              </a:rPr>
              <a:t>MindMaster </a:t>
            </a:r>
            <a:r>
              <a:rPr lang="zh-CN" altLang="en-US" sz="1600">
                <a:latin typeface="黑体" panose="02010609060101010101" charset="-122"/>
                <a:ea typeface="黑体" panose="02010609060101010101" charset="-122"/>
                <a:cs typeface="黑体" panose="02010609060101010101" charset="-122"/>
              </a:rPr>
              <a:t>等）将其转化为可视化的思维导图。本教材为大家演示使用在线工具</a:t>
            </a:r>
            <a:r>
              <a:rPr lang="en-US" altLang="zh-CN" sz="1600">
                <a:latin typeface="黑体" panose="02010609060101010101" charset="-122"/>
                <a:ea typeface="黑体" panose="02010609060101010101" charset="-122"/>
                <a:cs typeface="黑体" panose="02010609060101010101" charset="-122"/>
              </a:rPr>
              <a:t>markmap</a:t>
            </a:r>
            <a:r>
              <a:rPr lang="zh-CN" altLang="en-US" sz="1600">
                <a:latin typeface="黑体" panose="02010609060101010101" charset="-122"/>
                <a:ea typeface="黑体" panose="02010609060101010101" charset="-122"/>
                <a:cs typeface="黑体" panose="02010609060101010101" charset="-122"/>
              </a:rPr>
              <a:t>生成思维导图，帮助同学们了解导入</a:t>
            </a:r>
            <a:r>
              <a:rPr lang="en-US" altLang="zh-CN" sz="1600">
                <a:latin typeface="黑体" panose="02010609060101010101" charset="-122"/>
                <a:ea typeface="黑体" panose="02010609060101010101" charset="-122"/>
                <a:cs typeface="黑体" panose="02010609060101010101" charset="-122"/>
              </a:rPr>
              <a:t>markdown</a:t>
            </a:r>
            <a:r>
              <a:rPr lang="zh-CN" altLang="en-US" sz="1600">
                <a:latin typeface="黑体" panose="02010609060101010101" charset="-122"/>
                <a:ea typeface="黑体" panose="02010609060101010101" charset="-122"/>
                <a:cs typeface="黑体" panose="02010609060101010101" charset="-122"/>
              </a:rPr>
              <a:t>文本快速生成思维导图的过程。在浏览器打开链接</a:t>
            </a:r>
            <a:r>
              <a:rPr lang="en-US" altLang="zh-CN" sz="1600">
                <a:latin typeface="黑体" panose="02010609060101010101" charset="-122"/>
                <a:ea typeface="黑体" panose="02010609060101010101" charset="-122"/>
                <a:cs typeface="黑体" panose="02010609060101010101" charset="-122"/>
              </a:rPr>
              <a:t>https://markmap.js.org/repl</a:t>
            </a:r>
            <a:r>
              <a:rPr lang="zh-CN" altLang="en-US" sz="1600">
                <a:latin typeface="黑体" panose="02010609060101010101" charset="-122"/>
                <a:ea typeface="黑体" panose="02010609060101010101" charset="-122"/>
                <a:cs typeface="黑体" panose="02010609060101010101" charset="-122"/>
              </a:rPr>
              <a:t>，复制</a:t>
            </a:r>
            <a:r>
              <a:rPr lang="en-US" altLang="zh-CN" sz="1600">
                <a:latin typeface="黑体" panose="02010609060101010101" charset="-122"/>
                <a:ea typeface="黑体" panose="02010609060101010101" charset="-122"/>
                <a:cs typeface="黑体" panose="02010609060101010101" charset="-122"/>
              </a:rPr>
              <a:t>Deepseek</a:t>
            </a:r>
            <a:r>
              <a:rPr lang="zh-CN" altLang="en-US" sz="1600">
                <a:latin typeface="黑体" panose="02010609060101010101" charset="-122"/>
                <a:ea typeface="黑体" panose="02010609060101010101" charset="-122"/>
                <a:cs typeface="黑体" panose="02010609060101010101" charset="-122"/>
              </a:rPr>
              <a:t>生成的</a:t>
            </a:r>
            <a:r>
              <a:rPr lang="en-US" altLang="zh-CN" sz="1600">
                <a:latin typeface="黑体" panose="02010609060101010101" charset="-122"/>
                <a:ea typeface="黑体" panose="02010609060101010101" charset="-122"/>
                <a:cs typeface="黑体" panose="02010609060101010101" charset="-122"/>
              </a:rPr>
              <a:t>markdown</a:t>
            </a:r>
            <a:r>
              <a:rPr lang="zh-CN" altLang="en-US" sz="1600">
                <a:latin typeface="黑体" panose="02010609060101010101" charset="-122"/>
                <a:ea typeface="黑体" panose="02010609060101010101" charset="-122"/>
                <a:cs typeface="黑体" panose="02010609060101010101" charset="-122"/>
              </a:rPr>
              <a:t>格式文本，并粘贴到</a:t>
            </a:r>
            <a:r>
              <a:rPr lang="en-US" altLang="zh-CN" sz="1600">
                <a:latin typeface="黑体" panose="02010609060101010101" charset="-122"/>
                <a:ea typeface="黑体" panose="02010609060101010101" charset="-122"/>
                <a:cs typeface="黑体" panose="02010609060101010101" charset="-122"/>
              </a:rPr>
              <a:t>markmap</a:t>
            </a:r>
            <a:r>
              <a:rPr lang="zh-CN" altLang="en-US" sz="1600">
                <a:latin typeface="黑体" panose="02010609060101010101" charset="-122"/>
                <a:ea typeface="黑体" panose="02010609060101010101" charset="-122"/>
                <a:cs typeface="黑体" panose="02010609060101010101" charset="-122"/>
              </a:rPr>
              <a:t>网站的左侧编辑框，即可看到生成的思维导图。</a:t>
            </a:r>
            <a:endParaRPr lang="zh-CN" altLang="en-US" sz="1600">
              <a:latin typeface="黑体" panose="02010609060101010101" charset="-122"/>
              <a:ea typeface="黑体" panose="02010609060101010101" charset="-122"/>
              <a:cs typeface="黑体" panose="02010609060101010101" charset="-122"/>
            </a:endParaRPr>
          </a:p>
        </p:txBody>
      </p:sp>
      <p:pic>
        <p:nvPicPr>
          <p:cNvPr id="32" name="图片 32" descr="{C7C59254-7497-402A-AAF2-F06184A56EB0}"/>
          <p:cNvPicPr>
            <a:picLocks noChangeAspect="1"/>
          </p:cNvPicPr>
          <p:nvPr/>
        </p:nvPicPr>
        <p:blipFill>
          <a:blip r:embed="rId1"/>
          <a:stretch>
            <a:fillRect/>
          </a:stretch>
        </p:blipFill>
        <p:spPr>
          <a:xfrm>
            <a:off x="6025515" y="2012315"/>
            <a:ext cx="5551170" cy="298767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5.1 AI</a:t>
            </a:r>
            <a:r>
              <a:rPr lang="zh-CN" altLang="en-US"/>
              <a:t>打造个性化学习路径</a:t>
            </a:r>
            <a:endParaRPr lang="zh-CN" altLang="en-US"/>
          </a:p>
        </p:txBody>
      </p:sp>
      <p:sp>
        <p:nvSpPr>
          <p:cNvPr id="42" name="圆角矩形 42"/>
          <p:cNvSpPr/>
          <p:nvPr/>
        </p:nvSpPr>
        <p:spPr>
          <a:xfrm>
            <a:off x="986790" y="1889125"/>
            <a:ext cx="10182860" cy="2249170"/>
          </a:xfrm>
          <a:prstGeom prst="roundRect">
            <a:avLst>
              <a:gd name="adj" fmla="val 13796"/>
            </a:avLst>
          </a:prstGeom>
          <a:noFill/>
          <a:ln>
            <a:solidFill>
              <a:srgbClr val="0070C0"/>
            </a:solidFill>
          </a:ln>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p>
            <a:pPr marL="0" indent="457200"/>
            <a:r>
              <a:rPr lang="zh-CN" altLang="en-US" sz="1600" kern="100">
                <a:solidFill>
                  <a:srgbClr val="000000"/>
                </a:solidFill>
                <a:latin typeface="黑体" panose="02010609060101010101" charset="-122"/>
                <a:ea typeface="黑体" panose="02010609060101010101" charset="-122"/>
                <a:cs typeface="黑体" panose="02010609060101010101" charset="-122"/>
                <a:sym typeface="Times New Roman" panose="02020603050405020304"/>
              </a:rPr>
              <a:t>【法治精神</a:t>
            </a:r>
            <a:r>
              <a:rPr lang="en-US" altLang="zh-CN" sz="1600" kern="100">
                <a:solidFill>
                  <a:srgbClr val="000000"/>
                </a:solidFill>
                <a:latin typeface="黑体" panose="02010609060101010101" charset="-122"/>
                <a:ea typeface="黑体" panose="02010609060101010101" charset="-122"/>
                <a:cs typeface="黑体" panose="02010609060101010101" charset="-122"/>
                <a:sym typeface="Times New Roman" panose="02020603050405020304"/>
              </a:rPr>
              <a:t> </a:t>
            </a:r>
            <a:r>
              <a:rPr lang="zh-CN" altLang="en-US" sz="1600" kern="100">
                <a:solidFill>
                  <a:srgbClr val="000000"/>
                </a:solidFill>
                <a:latin typeface="黑体" panose="02010609060101010101" charset="-122"/>
                <a:ea typeface="黑体" panose="02010609060101010101" charset="-122"/>
                <a:cs typeface="黑体" panose="02010609060101010101" charset="-122"/>
                <a:sym typeface="Times New Roman" panose="02020603050405020304"/>
              </a:rPr>
              <a:t>筑基未来】：法治思想引领前行之路</a:t>
            </a:r>
            <a:endParaRPr lang="zh-CN" altLang="en-US" sz="1600" kern="100">
              <a:solidFill>
                <a:srgbClr val="000000"/>
              </a:solidFill>
              <a:latin typeface="黑体" panose="02010609060101010101" charset="-122"/>
              <a:ea typeface="黑体" panose="02010609060101010101" charset="-122"/>
              <a:cs typeface="黑体" panose="02010609060101010101" charset="-122"/>
              <a:sym typeface="Times New Roman" panose="02020603050405020304"/>
            </a:endParaRPr>
          </a:p>
          <a:p>
            <a:pPr indent="266700" algn="just"/>
            <a:r>
              <a:rPr lang="zh-CN" altLang="en-US" sz="1600" kern="100">
                <a:solidFill>
                  <a:srgbClr val="000000"/>
                </a:solidFill>
                <a:latin typeface="黑体" panose="02010609060101010101" charset="-122"/>
                <a:ea typeface="黑体" panose="02010609060101010101" charset="-122"/>
                <a:cs typeface="黑体" panose="02010609060101010101" charset="-122"/>
                <a:sym typeface="Times New Roman" panose="02020603050405020304"/>
              </a:rPr>
              <a:t>在新时代的法治征程中，我国法治建设以全面依法治国的宏伟蓝图为指引，稳步前行，展现出法治中国的强大力量与无限前景。近年来，我国法治体系不断完善，法治观念深入人心，法治实践成果丰硕，彰显了中国人民对法治精神的崇尚与追求，致敬法治建设者的智慧与奉献。在法治思想的熏陶下，一系列法治实践如法治政府建设、司法体制改革、全民普法教育等在国际舞台上熠熠生辉，是法治工作者智慧与创新的结晶，展现中国法治建设的开拓进取。从</a:t>
            </a:r>
            <a:r>
              <a:rPr lang="en-US" altLang="zh-CN" sz="1600" kern="100">
                <a:solidFill>
                  <a:srgbClr val="000000"/>
                </a:solidFill>
                <a:latin typeface="黑体" panose="02010609060101010101" charset="-122"/>
                <a:ea typeface="黑体" panose="02010609060101010101" charset="-122"/>
                <a:cs typeface="黑体" panose="02010609060101010101" charset="-122"/>
                <a:sym typeface="Times New Roman" panose="02020603050405020304"/>
              </a:rPr>
              <a:t>“</a:t>
            </a:r>
            <a:r>
              <a:rPr lang="zh-CN" altLang="en-US" sz="1600" kern="100">
                <a:solidFill>
                  <a:srgbClr val="000000"/>
                </a:solidFill>
                <a:latin typeface="黑体" panose="02010609060101010101" charset="-122"/>
                <a:ea typeface="黑体" panose="02010609060101010101" charset="-122"/>
                <a:cs typeface="黑体" panose="02010609060101010101" charset="-122"/>
                <a:sym typeface="Times New Roman" panose="02020603050405020304"/>
              </a:rPr>
              <a:t>法治观念淡薄</a:t>
            </a:r>
            <a:r>
              <a:rPr lang="en-US" altLang="zh-CN" sz="1600" kern="100">
                <a:solidFill>
                  <a:srgbClr val="000000"/>
                </a:solidFill>
                <a:latin typeface="黑体" panose="02010609060101010101" charset="-122"/>
                <a:ea typeface="黑体" panose="02010609060101010101" charset="-122"/>
                <a:cs typeface="黑体" panose="02010609060101010101" charset="-122"/>
                <a:sym typeface="Times New Roman" panose="02020603050405020304"/>
              </a:rPr>
              <a:t>”</a:t>
            </a:r>
            <a:r>
              <a:rPr lang="zh-CN" altLang="en-US" sz="1600" kern="100">
                <a:solidFill>
                  <a:srgbClr val="000000"/>
                </a:solidFill>
                <a:latin typeface="黑体" panose="02010609060101010101" charset="-122"/>
                <a:ea typeface="黑体" panose="02010609060101010101" charset="-122"/>
                <a:cs typeface="黑体" panose="02010609060101010101" charset="-122"/>
                <a:sym typeface="Times New Roman" panose="02020603050405020304"/>
              </a:rPr>
              <a:t>到</a:t>
            </a:r>
            <a:r>
              <a:rPr lang="en-US" altLang="zh-CN" sz="1600" kern="100">
                <a:solidFill>
                  <a:srgbClr val="000000"/>
                </a:solidFill>
                <a:latin typeface="黑体" panose="02010609060101010101" charset="-122"/>
                <a:ea typeface="黑体" panose="02010609060101010101" charset="-122"/>
                <a:cs typeface="黑体" panose="02010609060101010101" charset="-122"/>
                <a:sym typeface="Times New Roman" panose="02020603050405020304"/>
              </a:rPr>
              <a:t>“</a:t>
            </a:r>
            <a:r>
              <a:rPr lang="zh-CN" altLang="en-US" sz="1600" kern="100">
                <a:solidFill>
                  <a:srgbClr val="000000"/>
                </a:solidFill>
                <a:latin typeface="黑体" panose="02010609060101010101" charset="-122"/>
                <a:ea typeface="黑体" panose="02010609060101010101" charset="-122"/>
                <a:cs typeface="黑体" panose="02010609060101010101" charset="-122"/>
                <a:sym typeface="Times New Roman" panose="02020603050405020304"/>
              </a:rPr>
              <a:t>法治信仰坚定</a:t>
            </a:r>
            <a:r>
              <a:rPr lang="en-US" altLang="zh-CN" sz="1600" kern="100">
                <a:solidFill>
                  <a:srgbClr val="000000"/>
                </a:solidFill>
                <a:latin typeface="黑体" panose="02010609060101010101" charset="-122"/>
                <a:ea typeface="黑体" panose="02010609060101010101" charset="-122"/>
                <a:cs typeface="黑体" panose="02010609060101010101" charset="-122"/>
                <a:sym typeface="Times New Roman" panose="02020603050405020304"/>
              </a:rPr>
              <a:t>”</a:t>
            </a:r>
            <a:r>
              <a:rPr lang="zh-CN" altLang="en-US" sz="1600" kern="100">
                <a:solidFill>
                  <a:srgbClr val="000000"/>
                </a:solidFill>
                <a:latin typeface="黑体" panose="02010609060101010101" charset="-122"/>
                <a:ea typeface="黑体" panose="02010609060101010101" charset="-122"/>
                <a:cs typeface="黑体" panose="02010609060101010101" charset="-122"/>
                <a:sym typeface="Times New Roman" panose="02020603050405020304"/>
              </a:rPr>
              <a:t>，我国凭借法治建设的深入推进，成为全球法治发展的积极参与者和推动者。这一转变，不仅是我国法治实力的提升，更是中华民族法治精神的彰显，体现了我们建设法治国家、迈向法治社会的坚定信念。</a:t>
            </a:r>
            <a:endParaRPr lang="zh-CN" altLang="en-US" sz="1600" kern="100">
              <a:solidFill>
                <a:srgbClr val="000000"/>
              </a:solidFill>
              <a:latin typeface="黑体" panose="02010609060101010101" charset="-122"/>
              <a:ea typeface="黑体" panose="02010609060101010101" charset="-122"/>
              <a:cs typeface="黑体" panose="02010609060101010101" charset="-122"/>
              <a:sym typeface="Times New Roman" panose="02020603050405020304"/>
            </a:endParaRPr>
          </a:p>
        </p:txBody>
      </p:sp>
      <p:pic>
        <p:nvPicPr>
          <p:cNvPr id="51" name="图片 51" descr="五角星logo (蓝色)"/>
          <p:cNvPicPr>
            <a:picLocks noChangeAspect="1"/>
          </p:cNvPicPr>
          <p:nvPr/>
        </p:nvPicPr>
        <p:blipFill>
          <a:blip r:embed="rId1"/>
          <a:stretch>
            <a:fillRect/>
          </a:stretch>
        </p:blipFill>
        <p:spPr>
          <a:xfrm>
            <a:off x="1302068" y="2009140"/>
            <a:ext cx="252095" cy="254000"/>
          </a:xfrm>
          <a:prstGeom prst="rect">
            <a:avLst/>
          </a:prstGeom>
        </p:spPr>
      </p:pic>
      <p:graphicFrame>
        <p:nvGraphicFramePr>
          <p:cNvPr id="4" name="表格 3"/>
          <p:cNvGraphicFramePr/>
          <p:nvPr/>
        </p:nvGraphicFramePr>
        <p:xfrm>
          <a:off x="1252537" y="4484688"/>
          <a:ext cx="9194165" cy="1134110"/>
        </p:xfrm>
        <a:graphic>
          <a:graphicData uri="http://schemas.openxmlformats.org/drawingml/2006/table">
            <a:tbl>
              <a:tblPr/>
              <a:tblGrid>
                <a:gridCol w="848360"/>
                <a:gridCol w="6433820"/>
                <a:gridCol w="1911985"/>
              </a:tblGrid>
              <a:tr h="0">
                <a:tc>
                  <a:txBody>
                    <a:bodyPr/>
                    <a:p>
                      <a:pPr marL="0" indent="0" algn="ctr">
                        <a:spcBef>
                          <a:spcPct val="0"/>
                        </a:spcBef>
                        <a:spcAft>
                          <a:spcPct val="0"/>
                        </a:spcAft>
                      </a:pPr>
                      <a:r>
                        <a:rPr lang="zh-CN" sz="1600">
                          <a:latin typeface="黑体" panose="02010609060101010101" charset="-122"/>
                          <a:ea typeface="黑体" panose="02010609060101010101" charset="-122"/>
                        </a:rPr>
                        <a:t>序号</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问道解惑</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二维码</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r>
              <a:tr h="323215">
                <a:tc>
                  <a:txBody>
                    <a:bodyPr/>
                    <a:p>
                      <a:pPr marL="0" indent="0" algn="ctr">
                        <a:spcBef>
                          <a:spcPct val="0"/>
                        </a:spcBef>
                        <a:spcAft>
                          <a:spcPct val="0"/>
                        </a:spcAft>
                      </a:pPr>
                      <a:r>
                        <a:rPr lang="en-US" altLang="zh-CN" sz="1600">
                          <a:latin typeface="黑体" panose="02010609060101010101" charset="-122"/>
                          <a:ea typeface="黑体" panose="02010609060101010101" charset="-122"/>
                        </a:rPr>
                        <a:t>1</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l">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为什么说司法责任制是司法公正的</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守门人</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rowSpan="3">
                  <a:txBody>
                    <a:bodyPr/>
                    <a:p>
                      <a:pPr indent="0" algn="ctr" fontAlgn="auto">
                        <a:spcBef>
                          <a:spcPct val="0"/>
                        </a:spcBef>
                        <a:spcAft>
                          <a:spcPct val="0"/>
                        </a:spcAft>
                      </a:pPr>
                      <a:r>
                        <a:rPr lang="zh-CN" sz="1600">
                          <a:latin typeface="黑体" panose="02010609060101010101" charset="-122"/>
                          <a:ea typeface="黑体" panose="02010609060101010101" charset="-122"/>
                          <a:cs typeface="黑体" panose="02010609060101010101" charset="-122"/>
                        </a:rPr>
                        <a:t>扫码智能体</a:t>
                      </a:r>
                      <a:endParaRPr lang="zh-CN"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23215">
                <a:tc>
                  <a:txBody>
                    <a:bodyPr/>
                    <a:p>
                      <a:pPr marL="0" indent="0" algn="ctr">
                        <a:spcBef>
                          <a:spcPct val="0"/>
                        </a:spcBef>
                        <a:spcAft>
                          <a:spcPct val="0"/>
                        </a:spcAft>
                      </a:pPr>
                      <a:r>
                        <a:rPr lang="en-US" altLang="zh-CN" sz="1600">
                          <a:latin typeface="黑体" panose="02010609060101010101" charset="-122"/>
                          <a:ea typeface="黑体" panose="02010609060101010101" charset="-122"/>
                        </a:rPr>
                        <a:t>2</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l">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从</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立案难</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到</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立案登记制</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，再到司法责任制改革，反映了我国司法改革怎样的价值取向？</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r>
              <a:tr h="0">
                <a:tc>
                  <a:txBody>
                    <a:bodyPr/>
                    <a:p>
                      <a:pPr marL="0" indent="0" algn="ctr">
                        <a:spcBef>
                          <a:spcPct val="0"/>
                        </a:spcBef>
                        <a:spcAft>
                          <a:spcPct val="0"/>
                        </a:spcAft>
                      </a:pPr>
                      <a:r>
                        <a:rPr lang="en-US" altLang="zh-CN" sz="1600">
                          <a:latin typeface="黑体" panose="02010609060101010101" charset="-122"/>
                          <a:ea typeface="黑体" panose="02010609060101010101" charset="-122"/>
                        </a:rPr>
                        <a:t>3</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indent="0" algn="l" fontAlgn="auto">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在</a:t>
                      </a:r>
                      <a:r>
                        <a:rPr lang="en-US" altLang="zh-CN" sz="1600">
                          <a:latin typeface="黑体" panose="02010609060101010101" charset="-122"/>
                          <a:ea typeface="黑体" panose="02010609060101010101" charset="-122"/>
                          <a:cs typeface="黑体" panose="02010609060101010101" charset="-122"/>
                        </a:rPr>
                        <a:t>AI</a:t>
                      </a:r>
                      <a:r>
                        <a:rPr lang="zh-CN" altLang="en-US" sz="1600">
                          <a:latin typeface="黑体" panose="02010609060101010101" charset="-122"/>
                          <a:ea typeface="黑体" panose="02010609060101010101" charset="-122"/>
                          <a:cs typeface="黑体" panose="02010609060101010101" charset="-122"/>
                        </a:rPr>
                        <a:t>时代，如何既保障司法责任又适应智慧法院建设？</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r>
            </a:tbl>
          </a:graphicData>
        </a:graphic>
      </p:graphicFrame>
      <p:sp>
        <p:nvSpPr>
          <p:cNvPr id="6" name="文本框 5"/>
          <p:cNvSpPr txBox="1"/>
          <p:nvPr/>
        </p:nvSpPr>
        <p:spPr>
          <a:xfrm>
            <a:off x="986790" y="1388745"/>
            <a:ext cx="5080000" cy="460375"/>
          </a:xfrm>
          <a:prstGeom prst="rect">
            <a:avLst/>
          </a:prstGeom>
        </p:spPr>
        <p:txBody>
          <a:bodyPr>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rPr>
              <a:t>案例一、梳理知识体系，生成思维导图。</a:t>
            </a:r>
            <a:endParaRPr lang="zh-CN" altLang="en-US" sz="2000" b="1">
              <a:latin typeface="黑体" panose="02010609060101010101" charset="-122"/>
              <a:ea typeface="黑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5.1 AI</a:t>
            </a:r>
            <a:r>
              <a:rPr lang="zh-CN" altLang="en-US"/>
              <a:t>打造个性化学习路径</a:t>
            </a:r>
            <a:endParaRPr lang="zh-CN" altLang="en-US"/>
          </a:p>
        </p:txBody>
      </p:sp>
      <p:sp>
        <p:nvSpPr>
          <p:cNvPr id="3" name="文本框 2"/>
          <p:cNvSpPr txBox="1"/>
          <p:nvPr/>
        </p:nvSpPr>
        <p:spPr>
          <a:xfrm>
            <a:off x="986790" y="1388745"/>
            <a:ext cx="10092690" cy="460375"/>
          </a:xfrm>
          <a:prstGeom prst="rect">
            <a:avLst/>
          </a:prstGeom>
        </p:spPr>
        <p:txBody>
          <a:bodyPr wrap="square">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rPr>
              <a:t>案例</a:t>
            </a:r>
            <a:r>
              <a:rPr lang="zh-CN" altLang="en-US" sz="2000" b="1">
                <a:latin typeface="黑体" panose="02010609060101010101" charset="-122"/>
                <a:ea typeface="黑体" panose="02010609060101010101" charset="-122"/>
              </a:rPr>
              <a:t>二、自我学习评估，定制个性化学习路径与学习资源。</a:t>
            </a:r>
            <a:endParaRPr lang="zh-CN" altLang="en-US" sz="2000" b="1">
              <a:latin typeface="黑体" panose="02010609060101010101" charset="-122"/>
              <a:ea typeface="黑体" panose="02010609060101010101" charset="-122"/>
            </a:endParaRPr>
          </a:p>
        </p:txBody>
      </p:sp>
      <p:sp>
        <p:nvSpPr>
          <p:cNvPr id="5" name="文本框 4"/>
          <p:cNvSpPr txBox="1"/>
          <p:nvPr/>
        </p:nvSpPr>
        <p:spPr>
          <a:xfrm>
            <a:off x="1082675" y="194691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工具：</a:t>
            </a:r>
            <a:r>
              <a:rPr lang="en-US" altLang="zh-CN" sz="1600" b="1">
                <a:latin typeface="黑体" panose="02010609060101010101" charset="-122"/>
                <a:ea typeface="黑体" panose="02010609060101010101" charset="-122"/>
                <a:cs typeface="黑体" panose="02010609060101010101" charset="-122"/>
              </a:rPr>
              <a:t>Deepseek</a:t>
            </a:r>
            <a:endParaRPr lang="zh-CN" altLang="en-US" sz="1600" b="1">
              <a:latin typeface="黑体" panose="02010609060101010101" charset="-122"/>
              <a:ea typeface="黑体" panose="02010609060101010101" charset="-122"/>
              <a:cs typeface="黑体" panose="02010609060101010101" charset="-122"/>
            </a:endParaRPr>
          </a:p>
        </p:txBody>
      </p:sp>
      <p:sp>
        <p:nvSpPr>
          <p:cNvPr id="6" name="文本框 5"/>
          <p:cNvSpPr txBox="1"/>
          <p:nvPr/>
        </p:nvSpPr>
        <p:spPr>
          <a:xfrm>
            <a:off x="1082675" y="2332990"/>
            <a:ext cx="9052560" cy="681355"/>
          </a:xfrm>
          <a:prstGeom prst="rect">
            <a:avLst/>
          </a:prstGeom>
          <a:solidFill>
            <a:schemeClr val="accent6">
              <a:lumMod val="20000"/>
              <a:lumOff val="80000"/>
            </a:schemeClr>
          </a:solidFill>
        </p:spPr>
        <p:txBody>
          <a:bodyPr wrap="square">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提示词错误示例：</a:t>
            </a:r>
            <a:endParaRPr lang="zh-CN" altLang="en-US" sz="1600" b="1">
              <a:latin typeface="黑体" panose="02010609060101010101" charset="-122"/>
              <a:ea typeface="黑体" panose="02010609060101010101" charset="-122"/>
              <a:cs typeface="黑体" panose="02010609060101010101" charset="-122"/>
            </a:endParaRPr>
          </a:p>
          <a:p>
            <a:pPr marL="0" indent="26670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请根据《法治思想概论》之</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法治的价值取向</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的知识体系帮我完成自我评估。</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sp>
        <p:nvSpPr>
          <p:cNvPr id="9" name="文本框 8"/>
          <p:cNvSpPr txBox="1"/>
          <p:nvPr/>
        </p:nvSpPr>
        <p:spPr>
          <a:xfrm>
            <a:off x="1083310" y="342900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内容辨析：</a:t>
            </a:r>
            <a:endParaRPr lang="zh-CN" altLang="en-US" sz="1600" b="1">
              <a:latin typeface="黑体" panose="02010609060101010101" charset="-122"/>
              <a:ea typeface="黑体" panose="02010609060101010101" charset="-122"/>
            </a:endParaRPr>
          </a:p>
        </p:txBody>
      </p:sp>
      <p:sp>
        <p:nvSpPr>
          <p:cNvPr id="10" name="文本框 9"/>
          <p:cNvSpPr txBox="1"/>
          <p:nvPr/>
        </p:nvSpPr>
        <p:spPr>
          <a:xfrm>
            <a:off x="1141095" y="3816985"/>
            <a:ext cx="8994140" cy="583565"/>
          </a:xfrm>
          <a:prstGeom prst="rect">
            <a:avLst/>
          </a:prstGeom>
        </p:spPr>
        <p:txBody>
          <a:bodyPr wrap="square">
            <a:spAutoFit/>
          </a:bodyPr>
          <a:p>
            <a:pPr marL="0" indent="266700" algn="just" defTabSz="266700">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大模型在理解提示词提问的具体需求时存在局限性，无法精准把握实际需求；同时，大模型只提供了知识体系中的重难点内容，而无法根据个人的具体情况和需求进行个性化的评估和指导</a:t>
            </a:r>
            <a:endParaRPr lang="zh-CN" altLang="en-US" sz="160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5.1 AI</a:t>
            </a:r>
            <a:r>
              <a:rPr lang="zh-CN" altLang="en-US"/>
              <a:t>打造个性化学习路径</a:t>
            </a:r>
            <a:endParaRPr lang="zh-CN" altLang="en-US"/>
          </a:p>
        </p:txBody>
      </p:sp>
      <p:sp>
        <p:nvSpPr>
          <p:cNvPr id="3" name="文本框 2"/>
          <p:cNvSpPr txBox="1"/>
          <p:nvPr/>
        </p:nvSpPr>
        <p:spPr>
          <a:xfrm>
            <a:off x="986790" y="1388745"/>
            <a:ext cx="10284460" cy="460375"/>
          </a:xfrm>
          <a:prstGeom prst="rect">
            <a:avLst/>
          </a:prstGeom>
        </p:spPr>
        <p:txBody>
          <a:bodyPr wrap="square">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sym typeface="+mn-ea"/>
              </a:rPr>
              <a:t>案例二、自我学习评估，定制个性化学习路径与学习资源。</a:t>
            </a:r>
            <a:endParaRPr lang="zh-CN" altLang="en-US" sz="2000" b="1">
              <a:latin typeface="黑体" panose="02010609060101010101" charset="-122"/>
              <a:ea typeface="黑体" panose="02010609060101010101" charset="-122"/>
            </a:endParaRPr>
          </a:p>
        </p:txBody>
      </p:sp>
      <p:sp>
        <p:nvSpPr>
          <p:cNvPr id="5" name="文本框 4"/>
          <p:cNvSpPr txBox="1"/>
          <p:nvPr/>
        </p:nvSpPr>
        <p:spPr>
          <a:xfrm>
            <a:off x="1082675" y="1946910"/>
            <a:ext cx="5166360" cy="386080"/>
          </a:xfrm>
          <a:prstGeom prst="rect">
            <a:avLst/>
          </a:prstGeom>
        </p:spPr>
        <p:txBody>
          <a:bodyPr wrap="square">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提示词公式：评估方法</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个性化学习路径</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个性化资源</a:t>
            </a:r>
            <a:endParaRPr lang="zh-CN" altLang="en-US" sz="1600" b="1">
              <a:latin typeface="黑体" panose="02010609060101010101" charset="-122"/>
              <a:ea typeface="黑体" panose="02010609060101010101" charset="-122"/>
              <a:cs typeface="黑体" panose="02010609060101010101" charset="-122"/>
            </a:endParaRPr>
          </a:p>
        </p:txBody>
      </p:sp>
      <p:sp>
        <p:nvSpPr>
          <p:cNvPr id="6" name="文本框 5"/>
          <p:cNvSpPr txBox="1"/>
          <p:nvPr/>
        </p:nvSpPr>
        <p:spPr>
          <a:xfrm>
            <a:off x="1082675" y="2332990"/>
            <a:ext cx="10361295" cy="975995"/>
          </a:xfrm>
          <a:prstGeom prst="rect">
            <a:avLst/>
          </a:prstGeom>
          <a:solidFill>
            <a:schemeClr val="accent4">
              <a:lumMod val="20000"/>
              <a:lumOff val="80000"/>
            </a:schemeClr>
          </a:solidFill>
        </p:spPr>
        <p:txBody>
          <a:bodyPr wrap="square">
            <a:spAutoFit/>
          </a:bodyPr>
          <a:p>
            <a:pPr marL="0" indent="0"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提示词优化：</a:t>
            </a:r>
            <a:endParaRPr lang="zh-CN" altLang="en-US" sz="1600" b="1">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我学习了《法治思想概论》之</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法治的价值取向</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，请帮我出一些练习题目（选择题、判断题）来巩固知识，并完成自我评估。</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sp>
        <p:nvSpPr>
          <p:cNvPr id="9" name="文本框 8"/>
          <p:cNvSpPr txBox="1"/>
          <p:nvPr/>
        </p:nvSpPr>
        <p:spPr>
          <a:xfrm>
            <a:off x="1083310" y="342900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输出结果：</a:t>
            </a:r>
            <a:endParaRPr lang="zh-CN" altLang="en-US" sz="1600" b="1">
              <a:latin typeface="黑体" panose="02010609060101010101" charset="-122"/>
              <a:ea typeface="黑体" panose="02010609060101010101" charset="-122"/>
            </a:endParaRPr>
          </a:p>
        </p:txBody>
      </p:sp>
      <p:pic>
        <p:nvPicPr>
          <p:cNvPr id="518" name="图片 518" descr="{1983455A-8651-4C26-B2B6-626575268015}"/>
          <p:cNvPicPr>
            <a:picLocks noChangeAspect="1"/>
          </p:cNvPicPr>
          <p:nvPr/>
        </p:nvPicPr>
        <p:blipFill>
          <a:blip r:embed="rId1"/>
          <a:stretch>
            <a:fillRect/>
          </a:stretch>
        </p:blipFill>
        <p:spPr>
          <a:xfrm>
            <a:off x="3760470" y="3488690"/>
            <a:ext cx="4671060" cy="2844800"/>
          </a:xfrm>
          <a:prstGeom prst="rect">
            <a:avLst/>
          </a:prstGeom>
          <a:ln>
            <a:solidFill>
              <a:schemeClr val="bg1">
                <a:lumMod val="75000"/>
              </a:schemeClr>
            </a:solid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5.1 AI</a:t>
            </a:r>
            <a:r>
              <a:rPr lang="zh-CN" altLang="en-US"/>
              <a:t>打造个性化学习路径</a:t>
            </a:r>
            <a:endParaRPr lang="zh-CN" altLang="en-US"/>
          </a:p>
        </p:txBody>
      </p:sp>
      <p:sp>
        <p:nvSpPr>
          <p:cNvPr id="3" name="文本框 2"/>
          <p:cNvSpPr txBox="1"/>
          <p:nvPr/>
        </p:nvSpPr>
        <p:spPr>
          <a:xfrm>
            <a:off x="986790" y="1388745"/>
            <a:ext cx="10092690" cy="460375"/>
          </a:xfrm>
          <a:prstGeom prst="rect">
            <a:avLst/>
          </a:prstGeom>
        </p:spPr>
        <p:txBody>
          <a:bodyPr wrap="square">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rPr>
              <a:t>案例</a:t>
            </a:r>
            <a:r>
              <a:rPr lang="zh-CN" altLang="en-US" sz="2000" b="1">
                <a:latin typeface="黑体" panose="02010609060101010101" charset="-122"/>
                <a:ea typeface="黑体" panose="02010609060101010101" charset="-122"/>
              </a:rPr>
              <a:t>三、推荐跨学科课程资源和学习路径，促进知识的融合与创新。</a:t>
            </a:r>
            <a:endParaRPr lang="zh-CN" altLang="en-US" sz="2000" b="1">
              <a:latin typeface="黑体" panose="02010609060101010101" charset="-122"/>
              <a:ea typeface="黑体" panose="02010609060101010101" charset="-122"/>
            </a:endParaRPr>
          </a:p>
        </p:txBody>
      </p:sp>
      <p:sp>
        <p:nvSpPr>
          <p:cNvPr id="5" name="文本框 4"/>
          <p:cNvSpPr txBox="1"/>
          <p:nvPr/>
        </p:nvSpPr>
        <p:spPr>
          <a:xfrm>
            <a:off x="1082675" y="194691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工具：</a:t>
            </a:r>
            <a:r>
              <a:rPr lang="en-US" altLang="zh-CN" sz="1600" b="1">
                <a:latin typeface="黑体" panose="02010609060101010101" charset="-122"/>
                <a:ea typeface="黑体" panose="02010609060101010101" charset="-122"/>
                <a:cs typeface="黑体" panose="02010609060101010101" charset="-122"/>
              </a:rPr>
              <a:t>Deepseek</a:t>
            </a:r>
            <a:endParaRPr lang="zh-CN" altLang="en-US" sz="1600" b="1">
              <a:latin typeface="黑体" panose="02010609060101010101" charset="-122"/>
              <a:ea typeface="黑体" panose="02010609060101010101" charset="-122"/>
              <a:cs typeface="黑体" panose="02010609060101010101" charset="-122"/>
            </a:endParaRPr>
          </a:p>
        </p:txBody>
      </p:sp>
      <p:sp>
        <p:nvSpPr>
          <p:cNvPr id="6" name="文本框 5"/>
          <p:cNvSpPr txBox="1"/>
          <p:nvPr/>
        </p:nvSpPr>
        <p:spPr>
          <a:xfrm>
            <a:off x="1082675" y="2332990"/>
            <a:ext cx="10264140" cy="681355"/>
          </a:xfrm>
          <a:prstGeom prst="rect">
            <a:avLst/>
          </a:prstGeom>
          <a:solidFill>
            <a:schemeClr val="accent6">
              <a:lumMod val="20000"/>
              <a:lumOff val="80000"/>
            </a:schemeClr>
          </a:solidFill>
        </p:spPr>
        <p:txBody>
          <a:bodyPr wrap="square">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提示词错误示例：</a:t>
            </a:r>
            <a:endParaRPr lang="zh-CN" altLang="en-US" sz="1600" b="1">
              <a:latin typeface="黑体" panose="02010609060101010101" charset="-122"/>
              <a:ea typeface="黑体" panose="02010609060101010101" charset="-122"/>
              <a:cs typeface="黑体" panose="02010609060101010101" charset="-122"/>
            </a:endParaRPr>
          </a:p>
          <a:p>
            <a:pPr marL="0" indent="26670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我想成为一名制造业的企业法务，从事合同管理、合规审查、知识产权保护的工作，我需要掌握哪些知识？</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sp>
        <p:nvSpPr>
          <p:cNvPr id="9" name="文本框 8"/>
          <p:cNvSpPr txBox="1"/>
          <p:nvPr/>
        </p:nvSpPr>
        <p:spPr>
          <a:xfrm>
            <a:off x="1083310" y="342900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内容辨析：</a:t>
            </a:r>
            <a:endParaRPr lang="zh-CN" altLang="en-US" sz="1600" b="1">
              <a:latin typeface="黑体" panose="02010609060101010101" charset="-122"/>
              <a:ea typeface="黑体" panose="02010609060101010101" charset="-122"/>
            </a:endParaRPr>
          </a:p>
        </p:txBody>
      </p:sp>
      <p:sp>
        <p:nvSpPr>
          <p:cNvPr id="10" name="文本框 9"/>
          <p:cNvSpPr txBox="1"/>
          <p:nvPr/>
        </p:nvSpPr>
        <p:spPr>
          <a:xfrm>
            <a:off x="1141095" y="3816985"/>
            <a:ext cx="10129520" cy="583565"/>
          </a:xfrm>
          <a:prstGeom prst="rect">
            <a:avLst/>
          </a:prstGeom>
        </p:spPr>
        <p:txBody>
          <a:bodyPr wrap="square">
            <a:spAutoFit/>
          </a:bodyPr>
          <a:p>
            <a:pPr marL="0" indent="266700" algn="just" defTabSz="266700">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大模型生成的内容过于笼统，缺乏系统化的知识结构，难以形成完整的知识体系；同时，这些内容未能根据学生的具体情况进行个性化定制，导致其缺乏实际的学习价值和针对性。</a:t>
            </a:r>
            <a:endParaRPr lang="zh-CN" altLang="en-US" sz="160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5.1 AI</a:t>
            </a:r>
            <a:r>
              <a:rPr lang="zh-CN" altLang="en-US"/>
              <a:t>打造个性化学习路径</a:t>
            </a:r>
            <a:endParaRPr lang="zh-CN" altLang="en-US"/>
          </a:p>
        </p:txBody>
      </p:sp>
      <p:sp>
        <p:nvSpPr>
          <p:cNvPr id="3" name="文本框 2"/>
          <p:cNvSpPr txBox="1"/>
          <p:nvPr/>
        </p:nvSpPr>
        <p:spPr>
          <a:xfrm>
            <a:off x="986790" y="1388745"/>
            <a:ext cx="10284460" cy="460375"/>
          </a:xfrm>
          <a:prstGeom prst="rect">
            <a:avLst/>
          </a:prstGeom>
        </p:spPr>
        <p:txBody>
          <a:bodyPr wrap="square">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sym typeface="+mn-ea"/>
              </a:rPr>
              <a:t>案例三、</a:t>
            </a:r>
            <a:r>
              <a:rPr lang="zh-CN" altLang="en-US" sz="2000" b="1">
                <a:latin typeface="黑体" panose="02010609060101010101" charset="-122"/>
                <a:ea typeface="黑体" panose="02010609060101010101" charset="-122"/>
              </a:rPr>
              <a:t>推荐跨学科课程资源和学习路径，促进知识的融合与创新。</a:t>
            </a:r>
            <a:endParaRPr lang="zh-CN" altLang="en-US" sz="2000" b="1">
              <a:latin typeface="黑体" panose="02010609060101010101" charset="-122"/>
              <a:ea typeface="黑体" panose="02010609060101010101" charset="-122"/>
            </a:endParaRPr>
          </a:p>
        </p:txBody>
      </p:sp>
      <p:sp>
        <p:nvSpPr>
          <p:cNvPr id="5" name="文本框 4"/>
          <p:cNvSpPr txBox="1"/>
          <p:nvPr/>
        </p:nvSpPr>
        <p:spPr>
          <a:xfrm>
            <a:off x="1082675" y="1946910"/>
            <a:ext cx="5166360" cy="386080"/>
          </a:xfrm>
          <a:prstGeom prst="rect">
            <a:avLst/>
          </a:prstGeom>
        </p:spPr>
        <p:txBody>
          <a:bodyPr wrap="square">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提示词公式：角色</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背景</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任务</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明确跨学科学习需求</a:t>
            </a:r>
            <a:endParaRPr lang="zh-CN" altLang="en-US" sz="1600" b="1">
              <a:latin typeface="黑体" panose="02010609060101010101" charset="-122"/>
              <a:ea typeface="黑体" panose="02010609060101010101" charset="-122"/>
              <a:cs typeface="黑体" panose="02010609060101010101" charset="-122"/>
            </a:endParaRPr>
          </a:p>
        </p:txBody>
      </p:sp>
      <p:sp>
        <p:nvSpPr>
          <p:cNvPr id="6" name="文本框 5"/>
          <p:cNvSpPr txBox="1"/>
          <p:nvPr/>
        </p:nvSpPr>
        <p:spPr>
          <a:xfrm>
            <a:off x="1082675" y="2332990"/>
            <a:ext cx="10521315" cy="975995"/>
          </a:xfrm>
          <a:prstGeom prst="rect">
            <a:avLst/>
          </a:prstGeom>
          <a:solidFill>
            <a:schemeClr val="accent4">
              <a:lumMod val="20000"/>
              <a:lumOff val="80000"/>
            </a:schemeClr>
          </a:solidFill>
        </p:spPr>
        <p:txBody>
          <a:bodyPr wrap="square">
            <a:spAutoFit/>
          </a:bodyPr>
          <a:p>
            <a:pPr marL="0" indent="0"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提示词优化：</a:t>
            </a:r>
            <a:endParaRPr lang="zh-CN" altLang="en-US" sz="1600" b="1">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我是一名法律专业的在校大学生，未来想成为一名制造业的企业法务，从事合同管理、合规审查、知识产权保护的工作，假设你是一位在制造业有丰富经验的企业法务，请你从专业角度告诉我我需要掌握哪些跨专业的知识？</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sp>
        <p:nvSpPr>
          <p:cNvPr id="9" name="文本框 8"/>
          <p:cNvSpPr txBox="1"/>
          <p:nvPr/>
        </p:nvSpPr>
        <p:spPr>
          <a:xfrm>
            <a:off x="1083310" y="342900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输出结果：</a:t>
            </a:r>
            <a:endParaRPr lang="zh-CN" altLang="en-US" sz="1600" b="1">
              <a:latin typeface="黑体" panose="02010609060101010101" charset="-122"/>
              <a:ea typeface="黑体" panose="02010609060101010101" charset="-122"/>
            </a:endParaRPr>
          </a:p>
        </p:txBody>
      </p:sp>
      <p:pic>
        <p:nvPicPr>
          <p:cNvPr id="519" name="图片 519" descr="{4BCD6D90-4D65-418E-A975-BC6934172F30}"/>
          <p:cNvPicPr>
            <a:picLocks noChangeAspect="1"/>
          </p:cNvPicPr>
          <p:nvPr/>
        </p:nvPicPr>
        <p:blipFill>
          <a:blip r:embed="rId1"/>
          <a:stretch>
            <a:fillRect/>
          </a:stretch>
        </p:blipFill>
        <p:spPr>
          <a:xfrm>
            <a:off x="3683318" y="3521075"/>
            <a:ext cx="4459605" cy="3089910"/>
          </a:xfrm>
          <a:prstGeom prst="rect">
            <a:avLst/>
          </a:prstGeom>
          <a:ln>
            <a:solidFill>
              <a:schemeClr val="bg1">
                <a:lumMod val="75000"/>
              </a:schemeClr>
            </a:solid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AIGC</a:t>
            </a:r>
            <a:r>
              <a:rPr lang="zh-CN" altLang="en-US"/>
              <a:t>提升学习效能</a:t>
            </a:r>
            <a:endParaRPr lang="zh-CN" altLang="en-US"/>
          </a:p>
        </p:txBody>
      </p:sp>
      <p:sp>
        <p:nvSpPr>
          <p:cNvPr id="5" name="文本框 4"/>
          <p:cNvSpPr txBox="1"/>
          <p:nvPr/>
        </p:nvSpPr>
        <p:spPr>
          <a:xfrm>
            <a:off x="6586220" y="1696085"/>
            <a:ext cx="5169535" cy="1076325"/>
          </a:xfrm>
          <a:prstGeom prst="rect">
            <a:avLst/>
          </a:prstGeom>
        </p:spPr>
        <p:txBody>
          <a:bodyPr wrap="square">
            <a:spAutoFit/>
          </a:bodyPr>
          <a:p>
            <a:pPr marL="0" indent="266700" algn="l" defTabSz="266700">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请扫描下列书中二维码了解</a:t>
            </a:r>
            <a:r>
              <a:rPr lang="en-US" altLang="zh-CN" sz="1600" b="1">
                <a:latin typeface="黑体" panose="02010609060101010101" charset="-122"/>
                <a:ea typeface="黑体" panose="02010609060101010101" charset="-122"/>
                <a:cs typeface="黑体" panose="02010609060101010101" charset="-122"/>
              </a:rPr>
              <a:t>AI</a:t>
            </a:r>
            <a:r>
              <a:rPr lang="zh-CN" altLang="en-US" sz="1600" b="1">
                <a:latin typeface="黑体" panose="02010609060101010101" charset="-122"/>
                <a:ea typeface="黑体" panose="02010609060101010101" charset="-122"/>
                <a:cs typeface="黑体" panose="02010609060101010101" charset="-122"/>
              </a:rPr>
              <a:t>如何</a:t>
            </a:r>
            <a:r>
              <a:rPr lang="zh-CN" altLang="en-US" sz="1600" b="1">
                <a:latin typeface="黑体" panose="02010609060101010101" charset="-122"/>
                <a:ea typeface="黑体" panose="02010609060101010101" charset="-122"/>
                <a:cs typeface="黑体" panose="02010609060101010101" charset="-122"/>
              </a:rPr>
              <a:t>赋能学习，回答下列问题。</a:t>
            </a:r>
            <a:endParaRPr lang="zh-CN" altLang="en-US" sz="1600" b="1">
              <a:latin typeface="黑体" panose="02010609060101010101" charset="-122"/>
              <a:ea typeface="黑体" panose="02010609060101010101" charset="-122"/>
              <a:cs typeface="黑体" panose="02010609060101010101" charset="-122"/>
            </a:endParaRPr>
          </a:p>
          <a:p>
            <a:pPr marL="0" indent="266700" algn="l" defTabSz="266700">
              <a:spcBef>
                <a:spcPct val="0"/>
              </a:spcBef>
              <a:spcAft>
                <a:spcPct val="0"/>
              </a:spcAft>
            </a:pPr>
            <a:r>
              <a:rPr lang="en-US" altLang="zh-CN" sz="1600" b="1">
                <a:latin typeface="黑体" panose="02010609060101010101" charset="-122"/>
                <a:ea typeface="黑体" panose="02010609060101010101" charset="-122"/>
                <a:cs typeface="黑体" panose="02010609060101010101" charset="-122"/>
              </a:rPr>
              <a:t> </a:t>
            </a:r>
            <a:endParaRPr lang="en-US" altLang="zh-CN" sz="1600" b="1">
              <a:latin typeface="黑体" panose="02010609060101010101" charset="-122"/>
              <a:ea typeface="黑体" panose="02010609060101010101" charset="-122"/>
              <a:cs typeface="黑体" panose="02010609060101010101" charset="-122"/>
            </a:endParaRPr>
          </a:p>
          <a:p>
            <a:pPr marL="0" indent="266700" algn="ctr" defTabSz="266700">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表</a:t>
            </a:r>
            <a:r>
              <a:rPr lang="en-US" altLang="zh-CN" sz="1600" b="1">
                <a:latin typeface="黑体" panose="02010609060101010101" charset="-122"/>
                <a:ea typeface="黑体" panose="02010609060101010101" charset="-122"/>
                <a:cs typeface="黑体" panose="02010609060101010101" charset="-122"/>
              </a:rPr>
              <a:t> </a:t>
            </a:r>
            <a:r>
              <a:rPr lang="zh-CN" altLang="en-US" sz="1600" b="1">
                <a:latin typeface="黑体" panose="02010609060101010101" charset="-122"/>
                <a:ea typeface="黑体" panose="02010609060101010101" charset="-122"/>
                <a:cs typeface="黑体" panose="02010609060101010101" charset="-122"/>
              </a:rPr>
              <a:t>苏格拉底问题链</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激发学习兴趣</a:t>
            </a:r>
            <a:endParaRPr lang="zh-CN" altLang="en-US" sz="1600" b="1">
              <a:latin typeface="黑体" panose="02010609060101010101" charset="-122"/>
              <a:ea typeface="黑体" panose="02010609060101010101" charset="-122"/>
              <a:cs typeface="黑体" panose="02010609060101010101" charset="-122"/>
            </a:endParaRPr>
          </a:p>
        </p:txBody>
      </p:sp>
      <p:sp>
        <p:nvSpPr>
          <p:cNvPr id="9" name="文本框 8"/>
          <p:cNvSpPr txBox="1"/>
          <p:nvPr/>
        </p:nvSpPr>
        <p:spPr>
          <a:xfrm>
            <a:off x="6586220" y="4651375"/>
            <a:ext cx="5080000" cy="737235"/>
          </a:xfrm>
          <a:prstGeom prst="rect">
            <a:avLst/>
          </a:prstGeom>
        </p:spPr>
        <p:txBody>
          <a:bodyPr>
            <a:spAutoFit/>
          </a:bodyPr>
          <a:p>
            <a:endParaRPr lang="en-US" altLang="zh-CN" sz="2600"/>
          </a:p>
          <a:p>
            <a:pPr marL="0" indent="457200" defTabSz="266700">
              <a:spcBef>
                <a:spcPct val="0"/>
              </a:spcBef>
              <a:spcAft>
                <a:spcPct val="0"/>
              </a:spcAft>
            </a:pPr>
            <a:r>
              <a:rPr lang="en-US" altLang="zh-CN" sz="1600">
                <a:latin typeface="Times New Roman Regular"/>
                <a:ea typeface="宋体" panose="02010600030101010101" pitchFamily="2" charset="-122"/>
              </a:rPr>
              <a:t> </a:t>
            </a:r>
            <a:endParaRPr lang="en-US" altLang="zh-CN" sz="1600">
              <a:latin typeface="Times New Roman Regular"/>
              <a:ea typeface="宋体" panose="02010600030101010101" pitchFamily="2" charset="-122"/>
            </a:endParaRPr>
          </a:p>
        </p:txBody>
      </p:sp>
      <p:graphicFrame>
        <p:nvGraphicFramePr>
          <p:cNvPr id="11" name="表格 10"/>
          <p:cNvGraphicFramePr/>
          <p:nvPr>
            <p:custDataLst>
              <p:tags r:id="rId1"/>
            </p:custDataLst>
          </p:nvPr>
        </p:nvGraphicFramePr>
        <p:xfrm>
          <a:off x="6486525" y="2713990"/>
          <a:ext cx="5497195" cy="3114675"/>
        </p:xfrm>
        <a:graphic>
          <a:graphicData uri="http://schemas.openxmlformats.org/drawingml/2006/table">
            <a:tbl>
              <a:tblPr/>
              <a:tblGrid>
                <a:gridCol w="1345565"/>
                <a:gridCol w="4151630"/>
              </a:tblGrid>
              <a:tr h="426720">
                <a:tc>
                  <a:txBody>
                    <a:bodyPr/>
                    <a:p>
                      <a:pPr indent="25400" algn="ctr" fontAlgn="auto">
                        <a:spcBef>
                          <a:spcPct val="0"/>
                        </a:spcBef>
                        <a:spcAft>
                          <a:spcPct val="0"/>
                        </a:spcAft>
                      </a:pPr>
                      <a:r>
                        <a:rPr lang="zh-CN" sz="1400">
                          <a:latin typeface="黑体" panose="02010609060101010101" charset="-122"/>
                          <a:ea typeface="黑体" panose="02010609060101010101" charset="-122"/>
                        </a:rPr>
                        <a:t>问题类型</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indent="25400" algn="ctr" fontAlgn="auto">
                        <a:spcBef>
                          <a:spcPct val="0"/>
                        </a:spcBef>
                        <a:spcAft>
                          <a:spcPct val="0"/>
                        </a:spcAft>
                      </a:pPr>
                      <a:r>
                        <a:rPr lang="zh-CN" sz="1400">
                          <a:latin typeface="黑体" panose="02010609060101010101" charset="-122"/>
                          <a:ea typeface="黑体" panose="02010609060101010101" charset="-122"/>
                        </a:rPr>
                        <a:t>问题</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r>
              <a:tr h="638810">
                <a:tc>
                  <a:txBody>
                    <a:bodyPr/>
                    <a:p>
                      <a:pPr indent="25400" algn="ctr" fontAlgn="auto">
                        <a:spcBef>
                          <a:spcPct val="0"/>
                        </a:spcBef>
                        <a:spcAft>
                          <a:spcPct val="0"/>
                        </a:spcAft>
                      </a:pPr>
                      <a:r>
                        <a:rPr lang="zh-CN" sz="1400">
                          <a:latin typeface="黑体" panose="02010609060101010101" charset="-122"/>
                          <a:ea typeface="黑体" panose="02010609060101010101" charset="-122"/>
                        </a:rPr>
                        <a:t>基础认知层面问题</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ctr" fontAlgn="auto">
                        <a:spcBef>
                          <a:spcPct val="0"/>
                        </a:spcBef>
                        <a:spcAft>
                          <a:spcPct val="0"/>
                        </a:spcAft>
                      </a:pPr>
                      <a:r>
                        <a:rPr lang="zh-CN" altLang="en-US" sz="1400">
                          <a:latin typeface="黑体" panose="02010609060101010101" charset="-122"/>
                          <a:ea typeface="黑体" panose="02010609060101010101" charset="-122"/>
                          <a:cs typeface="黑体" panose="02010609060101010101" charset="-122"/>
                        </a:rPr>
                        <a:t>同学们，在看视频之前，大家先想一想，在传统学习过程中，你遇到过哪些效率低下或难以解决的问题？如果现在告诉你</a:t>
                      </a:r>
                      <a:r>
                        <a:rPr lang="en-US" altLang="zh-CN" sz="1400">
                          <a:latin typeface="黑体" panose="02010609060101010101" charset="-122"/>
                          <a:ea typeface="黑体" panose="02010609060101010101" charset="-122"/>
                          <a:cs typeface="黑体" panose="02010609060101010101" charset="-122"/>
                        </a:rPr>
                        <a:t>AI</a:t>
                      </a:r>
                      <a:r>
                        <a:rPr lang="zh-CN" altLang="en-US" sz="1400">
                          <a:latin typeface="黑体" panose="02010609060101010101" charset="-122"/>
                          <a:ea typeface="黑体" panose="02010609060101010101" charset="-122"/>
                          <a:cs typeface="黑体" panose="02010609060101010101" charset="-122"/>
                        </a:rPr>
                        <a:t>可以辅助学习，你最先希望它在哪些环节提供帮助？</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841375">
                <a:tc>
                  <a:txBody>
                    <a:bodyPr/>
                    <a:p>
                      <a:pPr indent="25400" algn="ctr" fontAlgn="auto">
                        <a:spcBef>
                          <a:spcPct val="0"/>
                        </a:spcBef>
                        <a:spcAft>
                          <a:spcPct val="0"/>
                        </a:spcAft>
                      </a:pPr>
                      <a:r>
                        <a:rPr lang="zh-CN" sz="1400">
                          <a:latin typeface="黑体" panose="02010609060101010101" charset="-122"/>
                          <a:ea typeface="黑体" panose="02010609060101010101" charset="-122"/>
                        </a:rPr>
                        <a:t>关联分析层面问题</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ctr" fontAlgn="auto">
                        <a:spcBef>
                          <a:spcPct val="0"/>
                        </a:spcBef>
                        <a:spcAft>
                          <a:spcPct val="0"/>
                        </a:spcAft>
                      </a:pPr>
                      <a:r>
                        <a:rPr lang="zh-CN" altLang="en-US" sz="1400">
                          <a:latin typeface="黑体" panose="02010609060101010101" charset="-122"/>
                          <a:ea typeface="黑体" panose="02010609060101010101" charset="-122"/>
                          <a:cs typeface="黑体" panose="02010609060101010101" charset="-122"/>
                        </a:rPr>
                        <a:t>现在我们看了这个视频，对比你过去的学习方式，你认为</a:t>
                      </a:r>
                      <a:r>
                        <a:rPr lang="en-US" altLang="zh-CN" sz="1400">
                          <a:latin typeface="黑体" panose="02010609060101010101" charset="-122"/>
                          <a:ea typeface="黑体" panose="02010609060101010101" charset="-122"/>
                          <a:cs typeface="黑体" panose="02010609060101010101" charset="-122"/>
                        </a:rPr>
                        <a:t>AI</a:t>
                      </a:r>
                      <a:r>
                        <a:rPr lang="zh-CN" altLang="en-US" sz="1400">
                          <a:latin typeface="黑体" panose="02010609060101010101" charset="-122"/>
                          <a:ea typeface="黑体" panose="02010609060101010101" charset="-122"/>
                          <a:cs typeface="黑体" panose="02010609060101010101" charset="-122"/>
                        </a:rPr>
                        <a:t>辅助学习最显著的优势是什么？</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638810">
                <a:tc>
                  <a:txBody>
                    <a:bodyPr/>
                    <a:p>
                      <a:pPr indent="25400" algn="ctr" fontAlgn="auto">
                        <a:spcBef>
                          <a:spcPct val="0"/>
                        </a:spcBef>
                        <a:spcAft>
                          <a:spcPct val="0"/>
                        </a:spcAft>
                      </a:pPr>
                      <a:r>
                        <a:rPr lang="zh-CN" sz="1400">
                          <a:latin typeface="黑体" panose="02010609060101010101" charset="-122"/>
                          <a:ea typeface="黑体" panose="02010609060101010101" charset="-122"/>
                        </a:rPr>
                        <a:t>批判性思考层面问题</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ctr" fontAlgn="auto">
                        <a:spcBef>
                          <a:spcPct val="0"/>
                        </a:spcBef>
                        <a:spcAft>
                          <a:spcPct val="0"/>
                        </a:spcAft>
                      </a:pPr>
                      <a:r>
                        <a:rPr lang="zh-CN" altLang="en-US" sz="1400">
                          <a:latin typeface="黑体" panose="02010609060101010101" charset="-122"/>
                          <a:ea typeface="黑体" panose="02010609060101010101" charset="-122"/>
                          <a:cs typeface="黑体" panose="02010609060101010101" charset="-122"/>
                        </a:rPr>
                        <a:t>如果</a:t>
                      </a:r>
                      <a:r>
                        <a:rPr lang="en-US" altLang="zh-CN" sz="1400">
                          <a:latin typeface="黑体" panose="02010609060101010101" charset="-122"/>
                          <a:ea typeface="黑体" panose="02010609060101010101" charset="-122"/>
                          <a:cs typeface="黑体" panose="02010609060101010101" charset="-122"/>
                        </a:rPr>
                        <a:t>AIGC</a:t>
                      </a:r>
                      <a:r>
                        <a:rPr lang="zh-CN" altLang="en-US" sz="1400">
                          <a:latin typeface="黑体" panose="02010609060101010101" charset="-122"/>
                          <a:ea typeface="黑体" panose="02010609060101010101" charset="-122"/>
                          <a:cs typeface="黑体" panose="02010609060101010101" charset="-122"/>
                        </a:rPr>
                        <a:t>能够完全个性化地替代教师完成知识讲解、作业批改等工作，你认为这会对教育公平性产生什么影响？可能引发哪些新的社会问题？</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568960">
                <a:tc>
                  <a:txBody>
                    <a:bodyPr/>
                    <a:p>
                      <a:pPr indent="25400" algn="ctr" fontAlgn="auto">
                        <a:spcBef>
                          <a:spcPct val="0"/>
                        </a:spcBef>
                        <a:spcAft>
                          <a:spcPct val="0"/>
                        </a:spcAft>
                      </a:pPr>
                      <a:r>
                        <a:rPr lang="zh-CN" sz="1400">
                          <a:latin typeface="黑体" panose="02010609060101010101" charset="-122"/>
                          <a:ea typeface="黑体" panose="02010609060101010101" charset="-122"/>
                        </a:rPr>
                        <a:t>拓展应用层面问题</a:t>
                      </a:r>
                      <a:endParaRPr lang="zh-CN" sz="14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indent="25400" algn="ctr" fontAlgn="auto">
                        <a:spcBef>
                          <a:spcPct val="0"/>
                        </a:spcBef>
                        <a:spcAft>
                          <a:spcPct val="0"/>
                        </a:spcAft>
                      </a:pPr>
                      <a:r>
                        <a:rPr lang="zh-CN" altLang="en-US" sz="1400">
                          <a:latin typeface="黑体" panose="02010609060101010101" charset="-122"/>
                          <a:ea typeface="黑体" panose="02010609060101010101" charset="-122"/>
                          <a:cs typeface="黑体" panose="02010609060101010101" charset="-122"/>
                        </a:rPr>
                        <a:t>假设要为自己设计一个</a:t>
                      </a:r>
                      <a:r>
                        <a:rPr lang="en-US" altLang="zh-CN" sz="1400">
                          <a:latin typeface="黑体" panose="02010609060101010101" charset="-122"/>
                          <a:ea typeface="黑体" panose="02010609060101010101" charset="-122"/>
                          <a:cs typeface="黑体" panose="02010609060101010101" charset="-122"/>
                        </a:rPr>
                        <a:t>AIGC</a:t>
                      </a:r>
                      <a:r>
                        <a:rPr lang="zh-CN" altLang="en-US" sz="1400">
                          <a:latin typeface="黑体" panose="02010609060101010101" charset="-122"/>
                          <a:ea typeface="黑体" panose="02010609060101010101" charset="-122"/>
                          <a:cs typeface="黑体" panose="02010609060101010101" charset="-122"/>
                        </a:rPr>
                        <a:t>学习助手，你会优先开发哪些功能？请结合具体学科说明设计思路和预期效果。</a:t>
                      </a:r>
                      <a:endParaRPr lang="zh-CN" altLang="en-US" sz="14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7" name="文本框 6"/>
          <p:cNvSpPr txBox="1"/>
          <p:nvPr/>
        </p:nvSpPr>
        <p:spPr>
          <a:xfrm>
            <a:off x="437515" y="3477895"/>
            <a:ext cx="2574290" cy="275590"/>
          </a:xfrm>
          <a:prstGeom prst="rect">
            <a:avLst/>
          </a:prstGeom>
        </p:spPr>
        <p:txBody>
          <a:bodyPr wrap="square">
            <a:spAutoFit/>
          </a:bodyPr>
          <a:p>
            <a:pPr indent="0" algn="ctr" defTabSz="266700" fontAlgn="auto">
              <a:spcBef>
                <a:spcPct val="0"/>
              </a:spcBef>
              <a:spcAft>
                <a:spcPct val="0"/>
              </a:spcAft>
            </a:pPr>
            <a:r>
              <a:rPr lang="zh-CN" altLang="en-US" sz="1200" b="0">
                <a:latin typeface="黑体" panose="02010609060101010101" charset="-122"/>
                <a:ea typeface="黑体" panose="02010609060101010101" charset="-122"/>
                <a:cs typeface="黑体" panose="02010609060101010101" charset="-122"/>
              </a:rPr>
              <a:t>有道子曰：</a:t>
            </a:r>
            <a:r>
              <a:rPr lang="en-US" altLang="zh-CN" sz="1200" b="0">
                <a:latin typeface="黑体" panose="02010609060101010101" charset="-122"/>
                <a:ea typeface="黑体" panose="02010609060101010101" charset="-122"/>
                <a:cs typeface="黑体" panose="02010609060101010101" charset="-122"/>
              </a:rPr>
              <a:t>AIGC</a:t>
            </a:r>
            <a:r>
              <a:rPr lang="zh-CN" altLang="en-US" sz="1200" b="0">
                <a:latin typeface="黑体" panose="02010609060101010101" charset="-122"/>
                <a:ea typeface="黑体" panose="02010609060101010101" charset="-122"/>
                <a:cs typeface="黑体" panose="02010609060101010101" charset="-122"/>
              </a:rPr>
              <a:t>虚拟人口语私教</a:t>
            </a:r>
            <a:endParaRPr lang="zh-CN" altLang="en-US" sz="1200" b="0">
              <a:latin typeface="黑体" panose="02010609060101010101" charset="-122"/>
              <a:ea typeface="黑体" panose="02010609060101010101" charset="-122"/>
              <a:cs typeface="黑体" panose="02010609060101010101" charset="-122"/>
            </a:endParaRPr>
          </a:p>
        </p:txBody>
      </p:sp>
      <p:sp>
        <p:nvSpPr>
          <p:cNvPr id="8" name="文本框 7"/>
          <p:cNvSpPr txBox="1"/>
          <p:nvPr/>
        </p:nvSpPr>
        <p:spPr>
          <a:xfrm>
            <a:off x="3215640" y="3477895"/>
            <a:ext cx="2931795" cy="275590"/>
          </a:xfrm>
          <a:prstGeom prst="rect">
            <a:avLst/>
          </a:prstGeom>
        </p:spPr>
        <p:txBody>
          <a:bodyPr wrap="square">
            <a:spAutoFit/>
          </a:bodyPr>
          <a:p>
            <a:pPr indent="0" algn="ctr" defTabSz="266700" fontAlgn="auto">
              <a:spcBef>
                <a:spcPct val="0"/>
              </a:spcBef>
              <a:spcAft>
                <a:spcPct val="0"/>
              </a:spcAft>
            </a:pPr>
            <a:r>
              <a:rPr lang="zh-CN" altLang="en-US" sz="1200" b="0">
                <a:latin typeface="黑体" panose="02010609060101010101" charset="-122"/>
                <a:ea typeface="黑体" panose="02010609060101010101" charset="-122"/>
                <a:cs typeface="黑体" panose="02010609060101010101" charset="-122"/>
              </a:rPr>
              <a:t>知网</a:t>
            </a:r>
            <a:r>
              <a:rPr lang="en-US" altLang="zh-CN" sz="1200" b="0">
                <a:latin typeface="黑体" panose="02010609060101010101" charset="-122"/>
                <a:ea typeface="黑体" panose="02010609060101010101" charset="-122"/>
                <a:cs typeface="黑体" panose="02010609060101010101" charset="-122"/>
              </a:rPr>
              <a:t>AI</a:t>
            </a:r>
            <a:r>
              <a:rPr lang="zh-CN" altLang="en-US" sz="1200" b="0">
                <a:latin typeface="黑体" panose="02010609060101010101" charset="-122"/>
                <a:ea typeface="黑体" panose="02010609060101010101" charset="-122"/>
                <a:cs typeface="黑体" panose="02010609060101010101" charset="-122"/>
              </a:rPr>
              <a:t>学术研究助手</a:t>
            </a:r>
            <a:endParaRPr lang="zh-CN" altLang="en-US" sz="1200" b="0">
              <a:latin typeface="黑体" panose="02010609060101010101" charset="-122"/>
              <a:ea typeface="黑体" panose="02010609060101010101" charset="-122"/>
              <a:cs typeface="黑体" panose="02010609060101010101" charset="-122"/>
            </a:endParaRPr>
          </a:p>
        </p:txBody>
      </p:sp>
      <p:sp>
        <p:nvSpPr>
          <p:cNvPr id="10" name="文本框 9"/>
          <p:cNvSpPr txBox="1"/>
          <p:nvPr/>
        </p:nvSpPr>
        <p:spPr>
          <a:xfrm>
            <a:off x="437515" y="5911850"/>
            <a:ext cx="2574290" cy="275590"/>
          </a:xfrm>
          <a:prstGeom prst="rect">
            <a:avLst/>
          </a:prstGeom>
        </p:spPr>
        <p:txBody>
          <a:bodyPr wrap="square">
            <a:spAutoFit/>
          </a:bodyPr>
          <a:p>
            <a:pPr indent="0" algn="ctr" defTabSz="266700" fontAlgn="auto">
              <a:spcBef>
                <a:spcPct val="0"/>
              </a:spcBef>
              <a:spcAft>
                <a:spcPct val="0"/>
              </a:spcAft>
            </a:pPr>
            <a:r>
              <a:rPr lang="zh-CN" altLang="en-US" sz="1200" b="0">
                <a:latin typeface="黑体" panose="02010609060101010101" charset="-122"/>
                <a:ea typeface="黑体" panose="02010609060101010101" charset="-122"/>
                <a:cs typeface="黑体" panose="02010609060101010101" charset="-122"/>
              </a:rPr>
              <a:t>讯飞星火智能批阅机</a:t>
            </a:r>
            <a:endParaRPr lang="zh-CN" altLang="en-US" sz="1200" b="0">
              <a:latin typeface="黑体" panose="02010609060101010101" charset="-122"/>
              <a:ea typeface="黑体" panose="02010609060101010101" charset="-122"/>
              <a:cs typeface="黑体" panose="02010609060101010101" charset="-122"/>
            </a:endParaRPr>
          </a:p>
        </p:txBody>
      </p:sp>
      <p:sp>
        <p:nvSpPr>
          <p:cNvPr id="13" name="文本框 12"/>
          <p:cNvSpPr txBox="1"/>
          <p:nvPr/>
        </p:nvSpPr>
        <p:spPr>
          <a:xfrm>
            <a:off x="3215640" y="5911850"/>
            <a:ext cx="2574290" cy="275590"/>
          </a:xfrm>
          <a:prstGeom prst="rect">
            <a:avLst/>
          </a:prstGeom>
        </p:spPr>
        <p:txBody>
          <a:bodyPr wrap="square">
            <a:spAutoFit/>
          </a:bodyPr>
          <a:p>
            <a:pPr indent="0" algn="ctr" defTabSz="266700" fontAlgn="auto">
              <a:spcBef>
                <a:spcPct val="0"/>
              </a:spcBef>
              <a:spcAft>
                <a:spcPct val="0"/>
              </a:spcAft>
            </a:pPr>
            <a:r>
              <a:rPr lang="zh-CN" altLang="en-US" sz="1200" b="0">
                <a:latin typeface="黑体" panose="02010609060101010101" charset="-122"/>
                <a:ea typeface="黑体" panose="02010609060101010101" charset="-122"/>
                <a:cs typeface="黑体" panose="02010609060101010101" charset="-122"/>
              </a:rPr>
              <a:t>钉钉班级智能联动</a:t>
            </a:r>
            <a:endParaRPr lang="zh-CN" altLang="en-US" sz="1200" b="0">
              <a:latin typeface="黑体" panose="02010609060101010101" charset="-122"/>
              <a:ea typeface="黑体" panose="02010609060101010101" charset="-122"/>
              <a:cs typeface="黑体" panose="02010609060101010101" charset="-122"/>
            </a:endParaRPr>
          </a:p>
        </p:txBody>
      </p:sp>
      <p:pic>
        <p:nvPicPr>
          <p:cNvPr id="19" name="图片 19" descr="{B412EE67-827A-4FB7-BD92-43A938D92604}"/>
          <p:cNvPicPr/>
          <p:nvPr/>
        </p:nvPicPr>
        <p:blipFill>
          <a:blip r:embed="rId2"/>
          <a:stretch>
            <a:fillRect/>
          </a:stretch>
        </p:blipFill>
        <p:spPr>
          <a:xfrm>
            <a:off x="359410" y="1557655"/>
            <a:ext cx="2731135" cy="1870710"/>
          </a:xfrm>
          <a:prstGeom prst="rect">
            <a:avLst/>
          </a:prstGeom>
          <a:ln>
            <a:solidFill>
              <a:schemeClr val="bg1">
                <a:lumMod val="75000"/>
              </a:schemeClr>
            </a:solidFill>
          </a:ln>
        </p:spPr>
      </p:pic>
      <p:pic>
        <p:nvPicPr>
          <p:cNvPr id="26" name="图片 26" descr="{C68C8B1D-96F2-4AF9-A9E2-68740EDD1960}"/>
          <p:cNvPicPr/>
          <p:nvPr/>
        </p:nvPicPr>
        <p:blipFill>
          <a:blip r:embed="rId3"/>
          <a:stretch>
            <a:fillRect/>
          </a:stretch>
        </p:blipFill>
        <p:spPr>
          <a:xfrm>
            <a:off x="3195320" y="1555115"/>
            <a:ext cx="2952115" cy="1871345"/>
          </a:xfrm>
          <a:prstGeom prst="rect">
            <a:avLst/>
          </a:prstGeom>
          <a:ln>
            <a:solidFill>
              <a:schemeClr val="bg1">
                <a:lumMod val="75000"/>
              </a:schemeClr>
            </a:solidFill>
          </a:ln>
        </p:spPr>
      </p:pic>
      <p:pic>
        <p:nvPicPr>
          <p:cNvPr id="28" name="图片 28" descr="{5F603330-F11C-422A-A5AD-06709B0C15F5}"/>
          <p:cNvPicPr/>
          <p:nvPr/>
        </p:nvPicPr>
        <p:blipFill>
          <a:blip r:embed="rId4"/>
          <a:stretch>
            <a:fillRect/>
          </a:stretch>
        </p:blipFill>
        <p:spPr>
          <a:xfrm>
            <a:off x="360045" y="3871595"/>
            <a:ext cx="2731135" cy="1935480"/>
          </a:xfrm>
          <a:prstGeom prst="rect">
            <a:avLst/>
          </a:prstGeom>
          <a:ln>
            <a:solidFill>
              <a:schemeClr val="bg1">
                <a:lumMod val="75000"/>
              </a:schemeClr>
            </a:solidFill>
          </a:ln>
        </p:spPr>
      </p:pic>
      <p:pic>
        <p:nvPicPr>
          <p:cNvPr id="29" name="图片 29" descr="{D721EA5B-0717-43A7-BA8F-54F78DEA0F01}"/>
          <p:cNvPicPr/>
          <p:nvPr/>
        </p:nvPicPr>
        <p:blipFill>
          <a:blip r:embed="rId5"/>
          <a:stretch>
            <a:fillRect/>
          </a:stretch>
        </p:blipFill>
        <p:spPr>
          <a:xfrm>
            <a:off x="3195320" y="3872230"/>
            <a:ext cx="2952115" cy="1930400"/>
          </a:xfrm>
          <a:prstGeom prst="rect">
            <a:avLst/>
          </a:prstGeom>
          <a:ln>
            <a:solidFill>
              <a:schemeClr val="bg1">
                <a:lumMod val="75000"/>
              </a:schemeClr>
            </a:solid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5.1 AI</a:t>
            </a:r>
            <a:r>
              <a:rPr lang="zh-CN" altLang="en-US"/>
              <a:t>打造个性化学习路径</a:t>
            </a:r>
            <a:endParaRPr lang="zh-CN" altLang="en-US"/>
          </a:p>
        </p:txBody>
      </p:sp>
      <p:sp>
        <p:nvSpPr>
          <p:cNvPr id="4" name="文本框 3"/>
          <p:cNvSpPr txBox="1"/>
          <p:nvPr/>
        </p:nvSpPr>
        <p:spPr>
          <a:xfrm>
            <a:off x="1160780" y="1422718"/>
            <a:ext cx="5080000" cy="398780"/>
          </a:xfrm>
          <a:prstGeom prst="rect">
            <a:avLst/>
          </a:prstGeom>
        </p:spPr>
        <p:txBody>
          <a:bodyPr>
            <a:spAutoFit/>
          </a:bodyPr>
          <a:p>
            <a:pPr marL="0" indent="0" algn="just" defTabSz="266700">
              <a:spcAft>
                <a:spcPct val="60000"/>
              </a:spcAft>
            </a:pPr>
            <a:r>
              <a:rPr lang="zh-CN" altLang="en-US" sz="2000" b="1">
                <a:latin typeface="黑体" panose="02010609060101010101" charset="-122"/>
                <a:ea typeface="黑体" panose="02010609060101010101" charset="-122"/>
              </a:rPr>
              <a:t>任务拓展</a:t>
            </a:r>
            <a:endParaRPr lang="zh-CN" altLang="en-US" sz="2000" b="1">
              <a:latin typeface="黑体" panose="02010609060101010101" charset="-122"/>
              <a:ea typeface="黑体" panose="02010609060101010101" charset="-122"/>
            </a:endParaRPr>
          </a:p>
        </p:txBody>
      </p:sp>
      <p:sp>
        <p:nvSpPr>
          <p:cNvPr id="7" name="任意多边形: 形状 33"/>
          <p:cNvSpPr/>
          <p:nvPr>
            <p:custDataLst>
              <p:tags r:id="rId1"/>
            </p:custDataLst>
          </p:nvPr>
        </p:nvSpPr>
        <p:spPr>
          <a:xfrm>
            <a:off x="7603408" y="1920182"/>
            <a:ext cx="2758732" cy="1956208"/>
          </a:xfrm>
          <a:custGeom>
            <a:avLst/>
            <a:gdLst>
              <a:gd name="connsiteX0" fmla="*/ 226895 w 3419475"/>
              <a:gd name="connsiteY0" fmla="*/ 0 h 2424738"/>
              <a:gd name="connsiteX1" fmla="*/ 3192580 w 3419475"/>
              <a:gd name="connsiteY1" fmla="*/ 0 h 2424738"/>
              <a:gd name="connsiteX2" fmla="*/ 3419475 w 3419475"/>
              <a:gd name="connsiteY2" fmla="*/ 226895 h 2424738"/>
              <a:gd name="connsiteX3" fmla="*/ 3419475 w 3419475"/>
              <a:gd name="connsiteY3" fmla="*/ 1978968 h 2424738"/>
              <a:gd name="connsiteX4" fmla="*/ 3192580 w 3419475"/>
              <a:gd name="connsiteY4" fmla="*/ 2205863 h 2424738"/>
              <a:gd name="connsiteX5" fmla="*/ 895506 w 3419475"/>
              <a:gd name="connsiteY5" fmla="*/ 2205863 h 2424738"/>
              <a:gd name="connsiteX6" fmla="*/ 889574 w 3419475"/>
              <a:gd name="connsiteY6" fmla="*/ 2213354 h 2424738"/>
              <a:gd name="connsiteX7" fmla="*/ 740251 w 3419475"/>
              <a:gd name="connsiteY7" fmla="*/ 2401913 h 2424738"/>
              <a:gd name="connsiteX8" fmla="*/ 693034 w 3419475"/>
              <a:gd name="connsiteY8" fmla="*/ 2424738 h 2424738"/>
              <a:gd name="connsiteX9" fmla="*/ 645800 w 3419475"/>
              <a:gd name="connsiteY9" fmla="*/ 2401891 h 2424738"/>
              <a:gd name="connsiteX10" fmla="*/ 496476 w 3419475"/>
              <a:gd name="connsiteY10" fmla="*/ 2213332 h 2424738"/>
              <a:gd name="connsiteX11" fmla="*/ 490561 w 3419475"/>
              <a:gd name="connsiteY11" fmla="*/ 2205863 h 2424738"/>
              <a:gd name="connsiteX12" fmla="*/ 226895 w 3419475"/>
              <a:gd name="connsiteY12" fmla="*/ 2205863 h 2424738"/>
              <a:gd name="connsiteX13" fmla="*/ 0 w 3419475"/>
              <a:gd name="connsiteY13" fmla="*/ 1978968 h 2424738"/>
              <a:gd name="connsiteX14" fmla="*/ 0 w 3419475"/>
              <a:gd name="connsiteY14" fmla="*/ 226895 h 2424738"/>
              <a:gd name="connsiteX15" fmla="*/ 226895 w 3419475"/>
              <a:gd name="connsiteY15" fmla="*/ 0 h 242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9475" h="2424738">
                <a:moveTo>
                  <a:pt x="226895" y="0"/>
                </a:moveTo>
                <a:lnTo>
                  <a:pt x="3192580" y="0"/>
                </a:lnTo>
                <a:cubicBezTo>
                  <a:pt x="3317891" y="0"/>
                  <a:pt x="3419475" y="101584"/>
                  <a:pt x="3419475" y="226895"/>
                </a:cubicBezTo>
                <a:lnTo>
                  <a:pt x="3419475" y="1978968"/>
                </a:lnTo>
                <a:cubicBezTo>
                  <a:pt x="3419475" y="2104279"/>
                  <a:pt x="3317891" y="2205863"/>
                  <a:pt x="3192580" y="2205863"/>
                </a:cubicBezTo>
                <a:lnTo>
                  <a:pt x="895506" y="2205863"/>
                </a:lnTo>
                <a:lnTo>
                  <a:pt x="889574" y="2213354"/>
                </a:lnTo>
                <a:cubicBezTo>
                  <a:pt x="809384" y="2314615"/>
                  <a:pt x="744479" y="2396574"/>
                  <a:pt x="740251" y="2401913"/>
                </a:cubicBezTo>
                <a:cubicBezTo>
                  <a:pt x="728975" y="2416153"/>
                  <a:pt x="711196" y="2424738"/>
                  <a:pt x="693034" y="2424738"/>
                </a:cubicBezTo>
                <a:cubicBezTo>
                  <a:pt x="674871" y="2424737"/>
                  <a:pt x="657075" y="2416130"/>
                  <a:pt x="645800" y="2401891"/>
                </a:cubicBezTo>
                <a:cubicBezTo>
                  <a:pt x="641571" y="2396552"/>
                  <a:pt x="576666" y="2314593"/>
                  <a:pt x="496476" y="2213332"/>
                </a:cubicBezTo>
                <a:lnTo>
                  <a:pt x="490561" y="2205863"/>
                </a:lnTo>
                <a:lnTo>
                  <a:pt x="226895" y="2205863"/>
                </a:lnTo>
                <a:cubicBezTo>
                  <a:pt x="101584" y="2205863"/>
                  <a:pt x="0" y="2104279"/>
                  <a:pt x="0" y="1978968"/>
                </a:cubicBezTo>
                <a:lnTo>
                  <a:pt x="0" y="226895"/>
                </a:lnTo>
                <a:cubicBezTo>
                  <a:pt x="0" y="101584"/>
                  <a:pt x="101584" y="0"/>
                  <a:pt x="226895" y="0"/>
                </a:cubicBezTo>
                <a:close/>
              </a:path>
            </a:pathLst>
          </a:custGeom>
          <a:gradFill>
            <a:gsLst>
              <a:gs pos="0">
                <a:srgbClr val="376FFF">
                  <a:lumMod val="75000"/>
                </a:srgbClr>
              </a:gs>
              <a:gs pos="100000">
                <a:srgbClr val="376FFF"/>
              </a:gs>
            </a:gsLst>
            <a:lin ang="20750833" scaled="0"/>
          </a:gradFill>
          <a:ln>
            <a:noFill/>
          </a:ln>
        </p:spPr>
        <p:style>
          <a:lnRef idx="2">
            <a:srgbClr val="376FFF">
              <a:shade val="15000"/>
            </a:srgbClr>
          </a:lnRef>
          <a:fillRef idx="1">
            <a:srgbClr val="376FFF"/>
          </a:fillRef>
          <a:effectRef idx="0">
            <a:srgbClr val="376FFF"/>
          </a:effectRef>
          <a:fontRef idx="minor">
            <a:srgbClr val="FFFFFF"/>
          </a:fontRef>
        </p:style>
        <p:txBody>
          <a:bodyPr wrap="square" lIns="318096" tIns="225316" rIns="314099" bIns="739250" rtlCol="0" anchor="ctr">
            <a:noAutofit/>
          </a:bodyPr>
          <a:p>
            <a:pPr algn="just">
              <a:lnSpc>
                <a:spcPct val="150000"/>
              </a:lnSpc>
            </a:pPr>
            <a:r>
              <a:rPr lang="zh-CN" altLang="en-US">
                <a:solidFill>
                  <a:srgbClr val="FFFFFF"/>
                </a:solidFill>
                <a:latin typeface="黑体" panose="02010609060101010101" charset="-122"/>
                <a:ea typeface="黑体" panose="02010609060101010101" charset="-122"/>
              </a:rPr>
              <a:t>梳理一个中国近</a:t>
            </a:r>
            <a:r>
              <a:rPr lang="zh-CN" altLang="en-US">
                <a:solidFill>
                  <a:srgbClr val="FFFFFF"/>
                </a:solidFill>
                <a:latin typeface="黑体" panose="02010609060101010101" charset="-122"/>
                <a:ea typeface="黑体" panose="02010609060101010101" charset="-122"/>
              </a:rPr>
              <a:t>现代史知识体系的思维导图。</a:t>
            </a:r>
            <a:endParaRPr lang="zh-CN" altLang="en-US">
              <a:solidFill>
                <a:srgbClr val="FFFFFF"/>
              </a:solidFill>
              <a:latin typeface="黑体" panose="02010609060101010101" charset="-122"/>
              <a:ea typeface="黑体" panose="02010609060101010101" charset="-122"/>
            </a:endParaRPr>
          </a:p>
        </p:txBody>
      </p:sp>
      <p:sp>
        <p:nvSpPr>
          <p:cNvPr id="8" name="任意多边形: 形状 31"/>
          <p:cNvSpPr/>
          <p:nvPr>
            <p:custDataLst>
              <p:tags r:id="rId2"/>
            </p:custDataLst>
          </p:nvPr>
        </p:nvSpPr>
        <p:spPr>
          <a:xfrm>
            <a:off x="4627972" y="1920182"/>
            <a:ext cx="2758732" cy="1956208"/>
          </a:xfrm>
          <a:custGeom>
            <a:avLst/>
            <a:gdLst>
              <a:gd name="connsiteX0" fmla="*/ 226895 w 3419475"/>
              <a:gd name="connsiteY0" fmla="*/ 0 h 2424738"/>
              <a:gd name="connsiteX1" fmla="*/ 3192580 w 3419475"/>
              <a:gd name="connsiteY1" fmla="*/ 0 h 2424738"/>
              <a:gd name="connsiteX2" fmla="*/ 3419475 w 3419475"/>
              <a:gd name="connsiteY2" fmla="*/ 226895 h 2424738"/>
              <a:gd name="connsiteX3" fmla="*/ 3419475 w 3419475"/>
              <a:gd name="connsiteY3" fmla="*/ 1978968 h 2424738"/>
              <a:gd name="connsiteX4" fmla="*/ 3192580 w 3419475"/>
              <a:gd name="connsiteY4" fmla="*/ 2205863 h 2424738"/>
              <a:gd name="connsiteX5" fmla="*/ 895506 w 3419475"/>
              <a:gd name="connsiteY5" fmla="*/ 2205863 h 2424738"/>
              <a:gd name="connsiteX6" fmla="*/ 889574 w 3419475"/>
              <a:gd name="connsiteY6" fmla="*/ 2213354 h 2424738"/>
              <a:gd name="connsiteX7" fmla="*/ 740251 w 3419475"/>
              <a:gd name="connsiteY7" fmla="*/ 2401913 h 2424738"/>
              <a:gd name="connsiteX8" fmla="*/ 693034 w 3419475"/>
              <a:gd name="connsiteY8" fmla="*/ 2424738 h 2424738"/>
              <a:gd name="connsiteX9" fmla="*/ 645800 w 3419475"/>
              <a:gd name="connsiteY9" fmla="*/ 2401891 h 2424738"/>
              <a:gd name="connsiteX10" fmla="*/ 496476 w 3419475"/>
              <a:gd name="connsiteY10" fmla="*/ 2213332 h 2424738"/>
              <a:gd name="connsiteX11" fmla="*/ 490561 w 3419475"/>
              <a:gd name="connsiteY11" fmla="*/ 2205863 h 2424738"/>
              <a:gd name="connsiteX12" fmla="*/ 226895 w 3419475"/>
              <a:gd name="connsiteY12" fmla="*/ 2205863 h 2424738"/>
              <a:gd name="connsiteX13" fmla="*/ 0 w 3419475"/>
              <a:gd name="connsiteY13" fmla="*/ 1978968 h 2424738"/>
              <a:gd name="connsiteX14" fmla="*/ 0 w 3419475"/>
              <a:gd name="connsiteY14" fmla="*/ 226895 h 2424738"/>
              <a:gd name="connsiteX15" fmla="*/ 226895 w 3419475"/>
              <a:gd name="connsiteY15" fmla="*/ 0 h 242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9475" h="2424738">
                <a:moveTo>
                  <a:pt x="226895" y="0"/>
                </a:moveTo>
                <a:lnTo>
                  <a:pt x="3192580" y="0"/>
                </a:lnTo>
                <a:cubicBezTo>
                  <a:pt x="3317891" y="0"/>
                  <a:pt x="3419475" y="101584"/>
                  <a:pt x="3419475" y="226895"/>
                </a:cubicBezTo>
                <a:lnTo>
                  <a:pt x="3419475" y="1978968"/>
                </a:lnTo>
                <a:cubicBezTo>
                  <a:pt x="3419475" y="2104279"/>
                  <a:pt x="3317891" y="2205863"/>
                  <a:pt x="3192580" y="2205863"/>
                </a:cubicBezTo>
                <a:lnTo>
                  <a:pt x="895506" y="2205863"/>
                </a:lnTo>
                <a:lnTo>
                  <a:pt x="889574" y="2213354"/>
                </a:lnTo>
                <a:cubicBezTo>
                  <a:pt x="809384" y="2314615"/>
                  <a:pt x="744479" y="2396574"/>
                  <a:pt x="740251" y="2401913"/>
                </a:cubicBezTo>
                <a:cubicBezTo>
                  <a:pt x="728975" y="2416153"/>
                  <a:pt x="711196" y="2424738"/>
                  <a:pt x="693034" y="2424738"/>
                </a:cubicBezTo>
                <a:cubicBezTo>
                  <a:pt x="674871" y="2424737"/>
                  <a:pt x="657075" y="2416130"/>
                  <a:pt x="645800" y="2401891"/>
                </a:cubicBezTo>
                <a:cubicBezTo>
                  <a:pt x="641571" y="2396552"/>
                  <a:pt x="576666" y="2314593"/>
                  <a:pt x="496476" y="2213332"/>
                </a:cubicBezTo>
                <a:lnTo>
                  <a:pt x="490561" y="2205863"/>
                </a:lnTo>
                <a:lnTo>
                  <a:pt x="226895" y="2205863"/>
                </a:lnTo>
                <a:cubicBezTo>
                  <a:pt x="101584" y="2205863"/>
                  <a:pt x="0" y="2104279"/>
                  <a:pt x="0" y="1978968"/>
                </a:cubicBezTo>
                <a:lnTo>
                  <a:pt x="0" y="226895"/>
                </a:lnTo>
                <a:cubicBezTo>
                  <a:pt x="0" y="101584"/>
                  <a:pt x="101584" y="0"/>
                  <a:pt x="226895" y="0"/>
                </a:cubicBezTo>
                <a:close/>
              </a:path>
            </a:pathLst>
          </a:custGeom>
          <a:gradFill>
            <a:gsLst>
              <a:gs pos="0">
                <a:srgbClr val="376FFF">
                  <a:lumMod val="75000"/>
                </a:srgbClr>
              </a:gs>
              <a:gs pos="100000">
                <a:srgbClr val="376FFF"/>
              </a:gs>
            </a:gsLst>
            <a:lin ang="20750833" scaled="0"/>
          </a:gradFill>
          <a:ln>
            <a:noFill/>
          </a:ln>
        </p:spPr>
        <p:style>
          <a:lnRef idx="2">
            <a:srgbClr val="376FFF">
              <a:shade val="15000"/>
            </a:srgbClr>
          </a:lnRef>
          <a:fillRef idx="1">
            <a:srgbClr val="376FFF"/>
          </a:fillRef>
          <a:effectRef idx="0">
            <a:srgbClr val="376FFF"/>
          </a:effectRef>
          <a:fontRef idx="minor">
            <a:srgbClr val="FFFFFF"/>
          </a:fontRef>
        </p:style>
        <p:txBody>
          <a:bodyPr wrap="square" lIns="316383" tIns="217321" rIns="315813" bIns="747246" rtlCol="0" anchor="ctr">
            <a:noAutofit/>
          </a:bodyPr>
          <a:p>
            <a:pPr algn="just">
              <a:lnSpc>
                <a:spcPct val="150000"/>
              </a:lnSpc>
            </a:pPr>
            <a:r>
              <a:rPr lang="zh-CN" altLang="en-US">
                <a:solidFill>
                  <a:srgbClr val="FFFFFF"/>
                </a:solidFill>
                <a:latin typeface="黑体" panose="02010609060101010101" charset="-122"/>
                <a:ea typeface="黑体" panose="02010609060101010101" charset="-122"/>
                <a:cs typeface="黑体" panose="02010609060101010101" charset="-122"/>
                <a:sym typeface="微软雅黑" panose="020B0503020204020204" pitchFamily="34" charset="-122"/>
              </a:rPr>
              <a:t>生成急救技能学习计划，包含</a:t>
            </a:r>
            <a:r>
              <a:rPr lang="en-US" altLang="zh-CN">
                <a:solidFill>
                  <a:srgbClr val="FFFFFF"/>
                </a:solidFill>
                <a:latin typeface="黑体" panose="02010609060101010101" charset="-122"/>
                <a:ea typeface="黑体" panose="02010609060101010101" charset="-122"/>
                <a:cs typeface="黑体" panose="02010609060101010101" charset="-122"/>
                <a:sym typeface="微软雅黑" panose="020B0503020204020204" pitchFamily="34" charset="-122"/>
              </a:rPr>
              <a:t>CPR</a:t>
            </a:r>
            <a:r>
              <a:rPr lang="zh-CN" altLang="en-US">
                <a:solidFill>
                  <a:srgbClr val="FFFFFF"/>
                </a:solidFill>
                <a:latin typeface="黑体" panose="02010609060101010101" charset="-122"/>
                <a:ea typeface="黑体" panose="02010609060101010101" charset="-122"/>
                <a:cs typeface="黑体" panose="02010609060101010101" charset="-122"/>
                <a:sym typeface="微软雅黑" panose="020B0503020204020204" pitchFamily="34" charset="-122"/>
              </a:rPr>
              <a:t>操作、注意事项</a:t>
            </a:r>
            <a:r>
              <a:rPr lang="zh-CN" altLang="en-US">
                <a:solidFill>
                  <a:srgbClr val="FFFFFF"/>
                </a:solidFill>
                <a:latin typeface="黑体" panose="02010609060101010101" charset="-122"/>
                <a:ea typeface="黑体" panose="02010609060101010101" charset="-122"/>
                <a:cs typeface="黑体" panose="02010609060101010101" charset="-122"/>
                <a:sym typeface="微软雅黑" panose="020B0503020204020204" pitchFamily="34" charset="-122"/>
              </a:rPr>
              <a:t>等。</a:t>
            </a:r>
            <a:endParaRPr lang="zh-CN" altLang="en-US">
              <a:solidFill>
                <a:srgbClr val="FFFFFF"/>
              </a:solidFill>
              <a:latin typeface="黑体" panose="02010609060101010101" charset="-122"/>
              <a:ea typeface="黑体" panose="02010609060101010101" charset="-122"/>
              <a:cs typeface="黑体" panose="02010609060101010101" charset="-122"/>
              <a:sym typeface="微软雅黑" panose="020B0503020204020204" pitchFamily="34" charset="-122"/>
            </a:endParaRPr>
          </a:p>
        </p:txBody>
      </p:sp>
      <p:sp>
        <p:nvSpPr>
          <p:cNvPr id="10" name="任意多边形: 形状 30"/>
          <p:cNvSpPr/>
          <p:nvPr>
            <p:custDataLst>
              <p:tags r:id="rId3"/>
            </p:custDataLst>
          </p:nvPr>
        </p:nvSpPr>
        <p:spPr>
          <a:xfrm>
            <a:off x="1651000" y="1920182"/>
            <a:ext cx="2758732" cy="1956208"/>
          </a:xfrm>
          <a:custGeom>
            <a:avLst/>
            <a:gdLst>
              <a:gd name="connsiteX0" fmla="*/ 226895 w 3419475"/>
              <a:gd name="connsiteY0" fmla="*/ 0 h 2424738"/>
              <a:gd name="connsiteX1" fmla="*/ 3192580 w 3419475"/>
              <a:gd name="connsiteY1" fmla="*/ 0 h 2424738"/>
              <a:gd name="connsiteX2" fmla="*/ 3419475 w 3419475"/>
              <a:gd name="connsiteY2" fmla="*/ 226895 h 2424738"/>
              <a:gd name="connsiteX3" fmla="*/ 3419475 w 3419475"/>
              <a:gd name="connsiteY3" fmla="*/ 1978968 h 2424738"/>
              <a:gd name="connsiteX4" fmla="*/ 3192580 w 3419475"/>
              <a:gd name="connsiteY4" fmla="*/ 2205863 h 2424738"/>
              <a:gd name="connsiteX5" fmla="*/ 895506 w 3419475"/>
              <a:gd name="connsiteY5" fmla="*/ 2205863 h 2424738"/>
              <a:gd name="connsiteX6" fmla="*/ 889574 w 3419475"/>
              <a:gd name="connsiteY6" fmla="*/ 2213354 h 2424738"/>
              <a:gd name="connsiteX7" fmla="*/ 740251 w 3419475"/>
              <a:gd name="connsiteY7" fmla="*/ 2401913 h 2424738"/>
              <a:gd name="connsiteX8" fmla="*/ 693034 w 3419475"/>
              <a:gd name="connsiteY8" fmla="*/ 2424738 h 2424738"/>
              <a:gd name="connsiteX9" fmla="*/ 645800 w 3419475"/>
              <a:gd name="connsiteY9" fmla="*/ 2401891 h 2424738"/>
              <a:gd name="connsiteX10" fmla="*/ 496476 w 3419475"/>
              <a:gd name="connsiteY10" fmla="*/ 2213332 h 2424738"/>
              <a:gd name="connsiteX11" fmla="*/ 490561 w 3419475"/>
              <a:gd name="connsiteY11" fmla="*/ 2205863 h 2424738"/>
              <a:gd name="connsiteX12" fmla="*/ 226895 w 3419475"/>
              <a:gd name="connsiteY12" fmla="*/ 2205863 h 2424738"/>
              <a:gd name="connsiteX13" fmla="*/ 0 w 3419475"/>
              <a:gd name="connsiteY13" fmla="*/ 1978968 h 2424738"/>
              <a:gd name="connsiteX14" fmla="*/ 0 w 3419475"/>
              <a:gd name="connsiteY14" fmla="*/ 226895 h 2424738"/>
              <a:gd name="connsiteX15" fmla="*/ 226895 w 3419475"/>
              <a:gd name="connsiteY15" fmla="*/ 0 h 242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9475" h="2424738">
                <a:moveTo>
                  <a:pt x="226895" y="0"/>
                </a:moveTo>
                <a:lnTo>
                  <a:pt x="3192580" y="0"/>
                </a:lnTo>
                <a:cubicBezTo>
                  <a:pt x="3317891" y="0"/>
                  <a:pt x="3419475" y="101584"/>
                  <a:pt x="3419475" y="226895"/>
                </a:cubicBezTo>
                <a:lnTo>
                  <a:pt x="3419475" y="1978968"/>
                </a:lnTo>
                <a:cubicBezTo>
                  <a:pt x="3419475" y="2104279"/>
                  <a:pt x="3317891" y="2205863"/>
                  <a:pt x="3192580" y="2205863"/>
                </a:cubicBezTo>
                <a:lnTo>
                  <a:pt x="895506" y="2205863"/>
                </a:lnTo>
                <a:lnTo>
                  <a:pt x="889574" y="2213354"/>
                </a:lnTo>
                <a:cubicBezTo>
                  <a:pt x="809384" y="2314615"/>
                  <a:pt x="744479" y="2396574"/>
                  <a:pt x="740251" y="2401913"/>
                </a:cubicBezTo>
                <a:cubicBezTo>
                  <a:pt x="728975" y="2416153"/>
                  <a:pt x="711196" y="2424738"/>
                  <a:pt x="693034" y="2424738"/>
                </a:cubicBezTo>
                <a:cubicBezTo>
                  <a:pt x="674871" y="2424737"/>
                  <a:pt x="657075" y="2416130"/>
                  <a:pt x="645800" y="2401891"/>
                </a:cubicBezTo>
                <a:cubicBezTo>
                  <a:pt x="641571" y="2396552"/>
                  <a:pt x="576666" y="2314593"/>
                  <a:pt x="496476" y="2213332"/>
                </a:cubicBezTo>
                <a:lnTo>
                  <a:pt x="490561" y="2205863"/>
                </a:lnTo>
                <a:lnTo>
                  <a:pt x="226895" y="2205863"/>
                </a:lnTo>
                <a:cubicBezTo>
                  <a:pt x="101584" y="2205863"/>
                  <a:pt x="0" y="2104279"/>
                  <a:pt x="0" y="1978968"/>
                </a:cubicBezTo>
                <a:lnTo>
                  <a:pt x="0" y="226895"/>
                </a:lnTo>
                <a:cubicBezTo>
                  <a:pt x="0" y="101584"/>
                  <a:pt x="101584" y="0"/>
                  <a:pt x="226895" y="0"/>
                </a:cubicBezTo>
                <a:close/>
              </a:path>
            </a:pathLst>
          </a:custGeom>
          <a:gradFill>
            <a:gsLst>
              <a:gs pos="0">
                <a:srgbClr val="376FFF">
                  <a:lumMod val="75000"/>
                </a:srgbClr>
              </a:gs>
              <a:gs pos="100000">
                <a:srgbClr val="376FFF"/>
              </a:gs>
            </a:gsLst>
            <a:lin ang="20750833" scaled="0"/>
          </a:gradFill>
          <a:ln>
            <a:noFill/>
          </a:ln>
        </p:spPr>
        <p:style>
          <a:lnRef idx="2">
            <a:srgbClr val="376FFF">
              <a:shade val="15000"/>
            </a:srgbClr>
          </a:lnRef>
          <a:fillRef idx="1">
            <a:srgbClr val="376FFF"/>
          </a:fillRef>
          <a:effectRef idx="0">
            <a:srgbClr val="376FFF"/>
          </a:effectRef>
          <a:fontRef idx="minor">
            <a:srgbClr val="FFFFFF"/>
          </a:fontRef>
        </p:style>
        <p:txBody>
          <a:bodyPr wrap="square" lIns="316347" tIns="209326" rIns="315848" bIns="755241" rtlCol="0" anchor="ctr">
            <a:noAutofit/>
          </a:bodyPr>
          <a:p>
            <a:pPr algn="just">
              <a:lnSpc>
                <a:spcPct val="150000"/>
              </a:lnSpc>
            </a:pPr>
            <a:r>
              <a:rPr lang="zh-CN" altLang="en-US"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测试自己的英语词汇量并生成学习建议和学习资源推荐。</a:t>
            </a:r>
            <a:endParaRPr lang="zh-CN" altLang="en-US"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sp>
        <p:nvSpPr>
          <p:cNvPr id="11" name="“_#color-824&amp;2665"/>
          <p:cNvSpPr/>
          <p:nvPr>
            <p:custDataLst>
              <p:tags r:id="rId4"/>
            </p:custDataLst>
          </p:nvPr>
        </p:nvSpPr>
        <p:spPr>
          <a:xfrm>
            <a:off x="3886163" y="3239866"/>
            <a:ext cx="289450" cy="247953"/>
          </a:xfrm>
          <a:custGeom>
            <a:avLst/>
            <a:gdLst/>
            <a:ahLst/>
            <a:cxnLst/>
            <a:rect l="l" t="t" r="r" b="b"/>
            <a:pathLst>
              <a:path w="448056" h="384048">
                <a:moveTo>
                  <a:pt x="448056" y="192024"/>
                </a:moveTo>
                <a:cubicBezTo>
                  <a:pt x="448056" y="228600"/>
                  <a:pt x="438912" y="256032"/>
                  <a:pt x="420624" y="283464"/>
                </a:cubicBezTo>
                <a:cubicBezTo>
                  <a:pt x="411480" y="310896"/>
                  <a:pt x="384048" y="338328"/>
                  <a:pt x="356616" y="356616"/>
                </a:cubicBezTo>
                <a:cubicBezTo>
                  <a:pt x="329184" y="365760"/>
                  <a:pt x="301752" y="374904"/>
                  <a:pt x="265176" y="384048"/>
                </a:cubicBezTo>
                <a:cubicBezTo>
                  <a:pt x="265176" y="384048"/>
                  <a:pt x="256032" y="374904"/>
                  <a:pt x="256032" y="365760"/>
                </a:cubicBezTo>
                <a:lnTo>
                  <a:pt x="256032" y="310896"/>
                </a:lnTo>
                <a:cubicBezTo>
                  <a:pt x="256032" y="301752"/>
                  <a:pt x="265176" y="301752"/>
                  <a:pt x="265176" y="292608"/>
                </a:cubicBezTo>
                <a:cubicBezTo>
                  <a:pt x="292608" y="292608"/>
                  <a:pt x="320040" y="283464"/>
                  <a:pt x="329184" y="265176"/>
                </a:cubicBezTo>
                <a:cubicBezTo>
                  <a:pt x="347472" y="246888"/>
                  <a:pt x="356616" y="219456"/>
                  <a:pt x="356616" y="192024"/>
                </a:cubicBezTo>
                <a:lnTo>
                  <a:pt x="356616" y="182880"/>
                </a:lnTo>
                <a:cubicBezTo>
                  <a:pt x="356616" y="173736"/>
                  <a:pt x="347472" y="173736"/>
                  <a:pt x="338328" y="173736"/>
                </a:cubicBezTo>
                <a:lnTo>
                  <a:pt x="274320" y="173736"/>
                </a:lnTo>
                <a:cubicBezTo>
                  <a:pt x="265176" y="173736"/>
                  <a:pt x="265176" y="164592"/>
                  <a:pt x="265176" y="155448"/>
                </a:cubicBezTo>
                <a:lnTo>
                  <a:pt x="265176" y="9144"/>
                </a:lnTo>
                <a:cubicBezTo>
                  <a:pt x="265176" y="9144"/>
                  <a:pt x="265176" y="0"/>
                  <a:pt x="274320" y="0"/>
                </a:cubicBezTo>
                <a:lnTo>
                  <a:pt x="429768" y="0"/>
                </a:lnTo>
                <a:cubicBezTo>
                  <a:pt x="438912" y="0"/>
                  <a:pt x="448056" y="9144"/>
                  <a:pt x="448056" y="9144"/>
                </a:cubicBezTo>
                <a:lnTo>
                  <a:pt x="448056" y="192024"/>
                </a:lnTo>
                <a:moveTo>
                  <a:pt x="0" y="310896"/>
                </a:moveTo>
                <a:cubicBezTo>
                  <a:pt x="0" y="301752"/>
                  <a:pt x="9144" y="301752"/>
                  <a:pt x="9144" y="292608"/>
                </a:cubicBezTo>
                <a:cubicBezTo>
                  <a:pt x="36576" y="292608"/>
                  <a:pt x="64008" y="283464"/>
                  <a:pt x="73152" y="265176"/>
                </a:cubicBezTo>
                <a:cubicBezTo>
                  <a:pt x="91440" y="246888"/>
                  <a:pt x="100584" y="219456"/>
                  <a:pt x="100584" y="192024"/>
                </a:cubicBezTo>
                <a:lnTo>
                  <a:pt x="100584" y="182880"/>
                </a:lnTo>
                <a:cubicBezTo>
                  <a:pt x="100584" y="173736"/>
                  <a:pt x="91440" y="173736"/>
                  <a:pt x="82296" y="173736"/>
                </a:cubicBezTo>
                <a:lnTo>
                  <a:pt x="18288" y="173736"/>
                </a:lnTo>
                <a:cubicBezTo>
                  <a:pt x="9144" y="173736"/>
                  <a:pt x="9144" y="164592"/>
                  <a:pt x="9144" y="155448"/>
                </a:cubicBezTo>
                <a:lnTo>
                  <a:pt x="9144" y="9144"/>
                </a:lnTo>
                <a:cubicBezTo>
                  <a:pt x="9144" y="9144"/>
                  <a:pt x="9144" y="0"/>
                  <a:pt x="18288" y="0"/>
                </a:cubicBezTo>
                <a:lnTo>
                  <a:pt x="173736" y="0"/>
                </a:lnTo>
                <a:cubicBezTo>
                  <a:pt x="182880" y="0"/>
                  <a:pt x="192024" y="9144"/>
                  <a:pt x="192024" y="9144"/>
                </a:cubicBezTo>
                <a:lnTo>
                  <a:pt x="192024" y="192024"/>
                </a:lnTo>
                <a:cubicBezTo>
                  <a:pt x="192024" y="228600"/>
                  <a:pt x="182880" y="256032"/>
                  <a:pt x="164592" y="283464"/>
                </a:cubicBezTo>
                <a:cubicBezTo>
                  <a:pt x="155448" y="310896"/>
                  <a:pt x="128016" y="338328"/>
                  <a:pt x="100584" y="356616"/>
                </a:cubicBezTo>
                <a:cubicBezTo>
                  <a:pt x="73152" y="365760"/>
                  <a:pt x="45720" y="374904"/>
                  <a:pt x="9144" y="384048"/>
                </a:cubicBezTo>
                <a:cubicBezTo>
                  <a:pt x="9144" y="384048"/>
                  <a:pt x="0" y="374904"/>
                  <a:pt x="0" y="365760"/>
                </a:cubicBezTo>
                <a:lnTo>
                  <a:pt x="0" y="310896"/>
                </a:lnTo>
              </a:path>
            </a:pathLst>
          </a:custGeom>
          <a:solidFill>
            <a:srgbClr val="FFFFFF">
              <a:alpha val="50000"/>
            </a:srgbClr>
          </a:solidFill>
        </p:spPr>
        <p:txBody>
          <a:bodyPr/>
          <a:p>
            <a:endParaRPr lang="zh-CN" altLang="en-US" sz="1620">
              <a:latin typeface="黑体" panose="02010609060101010101" charset="-122"/>
              <a:ea typeface="黑体" panose="02010609060101010101" charset="-122"/>
            </a:endParaRPr>
          </a:p>
        </p:txBody>
      </p:sp>
      <p:pic>
        <p:nvPicPr>
          <p:cNvPr id="12" name="图片 11" descr="E:/广科院/教材撰写/人工智能通识/中国小孩/中国小孩1.png中国小孩1"/>
          <p:cNvPicPr>
            <a:picLocks noChangeAspect="1"/>
          </p:cNvPicPr>
          <p:nvPr>
            <p:custDataLst>
              <p:tags r:id="rId5"/>
            </p:custDataLst>
          </p:nvPr>
        </p:nvPicPr>
        <p:blipFill>
          <a:blip r:embed="rId6"/>
          <a:srcRect t="17" b="17"/>
          <a:stretch>
            <a:fillRect/>
          </a:stretch>
        </p:blipFill>
        <p:spPr>
          <a:xfrm>
            <a:off x="1813912" y="4065692"/>
            <a:ext cx="788941" cy="788941"/>
          </a:xfrm>
          <a:custGeom>
            <a:avLst/>
            <a:gdLst>
              <a:gd name="connsiteX0" fmla="*/ 516600 w 1033200"/>
              <a:gd name="connsiteY0" fmla="*/ 0 h 1033200"/>
              <a:gd name="connsiteX1" fmla="*/ 1033200 w 1033200"/>
              <a:gd name="connsiteY1" fmla="*/ 516600 h 1033200"/>
              <a:gd name="connsiteX2" fmla="*/ 516600 w 1033200"/>
              <a:gd name="connsiteY2" fmla="*/ 1033200 h 1033200"/>
              <a:gd name="connsiteX3" fmla="*/ 0 w 1033200"/>
              <a:gd name="connsiteY3" fmla="*/ 516600 h 1033200"/>
              <a:gd name="connsiteX4" fmla="*/ 516600 w 1033200"/>
              <a:gd name="connsiteY4" fmla="*/ 0 h 103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3200" h="1033200">
                <a:moveTo>
                  <a:pt x="516600" y="0"/>
                </a:moveTo>
                <a:cubicBezTo>
                  <a:pt x="801910" y="0"/>
                  <a:pt x="1033200" y="231290"/>
                  <a:pt x="1033200" y="516600"/>
                </a:cubicBezTo>
                <a:cubicBezTo>
                  <a:pt x="1033200" y="801910"/>
                  <a:pt x="801910" y="1033200"/>
                  <a:pt x="516600" y="1033200"/>
                </a:cubicBezTo>
                <a:cubicBezTo>
                  <a:pt x="231290" y="1033200"/>
                  <a:pt x="0" y="801910"/>
                  <a:pt x="0" y="516600"/>
                </a:cubicBezTo>
                <a:cubicBezTo>
                  <a:pt x="0" y="231290"/>
                  <a:pt x="231290" y="0"/>
                  <a:pt x="516600" y="0"/>
                </a:cubicBezTo>
                <a:close/>
              </a:path>
            </a:pathLst>
          </a:custGeom>
          <a:solidFill>
            <a:srgbClr val="376FFF"/>
          </a:solidFill>
          <a:ln w="9525" cap="flat" cmpd="sng" algn="ctr">
            <a:solidFill>
              <a:srgbClr val="000000">
                <a:lumMod val="40000"/>
                <a:lumOff val="60000"/>
                <a:alpha val="20000"/>
              </a:srgbClr>
            </a:solidFill>
            <a:prstDash val="solid"/>
            <a:round/>
            <a:headEnd type="none" w="med" len="med"/>
            <a:tailEnd type="none" w="med" len="med"/>
          </a:ln>
        </p:spPr>
      </p:pic>
      <p:sp>
        <p:nvSpPr>
          <p:cNvPr id="13" name="矩形 12"/>
          <p:cNvSpPr/>
          <p:nvPr>
            <p:custDataLst>
              <p:tags r:id="rId7"/>
            </p:custDataLst>
          </p:nvPr>
        </p:nvSpPr>
        <p:spPr>
          <a:xfrm>
            <a:off x="2757567" y="4158930"/>
            <a:ext cx="1652166" cy="602464"/>
          </a:xfrm>
          <a:prstGeom prst="rect">
            <a:avLst/>
          </a:prstGeom>
          <a:noFill/>
        </p:spPr>
        <p:txBody>
          <a:bodyPr wrap="square" lIns="0" tIns="0" rIns="0" bIns="0" rtlCol="0" anchor="ctr" anchorCtr="0">
            <a:noAutofit/>
          </a:bodyPr>
          <a:p>
            <a:pPr>
              <a:spcBef>
                <a:spcPct val="0"/>
              </a:spcBef>
              <a:spcAft>
                <a:spcPct val="0"/>
              </a:spcAft>
            </a:pPr>
            <a:r>
              <a:rPr lang="zh-CN" altLang="en-US" b="1" dirty="0">
                <a:solidFill>
                  <a:srgbClr val="376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评估英语词汇量</a:t>
            </a:r>
            <a:endParaRPr lang="zh-CN" altLang="en-US" b="1" dirty="0">
              <a:solidFill>
                <a:srgbClr val="376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sp>
        <p:nvSpPr>
          <p:cNvPr id="14" name="“_#color-824&amp;2668"/>
          <p:cNvSpPr/>
          <p:nvPr>
            <p:custDataLst>
              <p:tags r:id="rId8"/>
            </p:custDataLst>
          </p:nvPr>
        </p:nvSpPr>
        <p:spPr>
          <a:xfrm>
            <a:off x="6863135" y="3247038"/>
            <a:ext cx="289450" cy="247953"/>
          </a:xfrm>
          <a:custGeom>
            <a:avLst/>
            <a:gdLst/>
            <a:ahLst/>
            <a:cxnLst/>
            <a:rect l="l" t="t" r="r" b="b"/>
            <a:pathLst>
              <a:path w="448056" h="384048">
                <a:moveTo>
                  <a:pt x="448056" y="192024"/>
                </a:moveTo>
                <a:cubicBezTo>
                  <a:pt x="448056" y="228600"/>
                  <a:pt x="438912" y="256032"/>
                  <a:pt x="420624" y="283464"/>
                </a:cubicBezTo>
                <a:cubicBezTo>
                  <a:pt x="411480" y="310896"/>
                  <a:pt x="384048" y="338328"/>
                  <a:pt x="356616" y="356616"/>
                </a:cubicBezTo>
                <a:cubicBezTo>
                  <a:pt x="329184" y="365760"/>
                  <a:pt x="301752" y="374904"/>
                  <a:pt x="265176" y="384048"/>
                </a:cubicBezTo>
                <a:cubicBezTo>
                  <a:pt x="265176" y="384048"/>
                  <a:pt x="256032" y="374904"/>
                  <a:pt x="256032" y="365760"/>
                </a:cubicBezTo>
                <a:lnTo>
                  <a:pt x="256032" y="310896"/>
                </a:lnTo>
                <a:cubicBezTo>
                  <a:pt x="256032" y="301752"/>
                  <a:pt x="265176" y="301752"/>
                  <a:pt x="265176" y="292608"/>
                </a:cubicBezTo>
                <a:cubicBezTo>
                  <a:pt x="292608" y="292608"/>
                  <a:pt x="320040" y="283464"/>
                  <a:pt x="329184" y="265176"/>
                </a:cubicBezTo>
                <a:cubicBezTo>
                  <a:pt x="347472" y="246888"/>
                  <a:pt x="356616" y="219456"/>
                  <a:pt x="356616" y="192024"/>
                </a:cubicBezTo>
                <a:lnTo>
                  <a:pt x="356616" y="182880"/>
                </a:lnTo>
                <a:cubicBezTo>
                  <a:pt x="356616" y="173736"/>
                  <a:pt x="347472" y="173736"/>
                  <a:pt x="338328" y="173736"/>
                </a:cubicBezTo>
                <a:lnTo>
                  <a:pt x="274320" y="173736"/>
                </a:lnTo>
                <a:cubicBezTo>
                  <a:pt x="265176" y="173736"/>
                  <a:pt x="265176" y="164592"/>
                  <a:pt x="265176" y="155448"/>
                </a:cubicBezTo>
                <a:lnTo>
                  <a:pt x="265176" y="9144"/>
                </a:lnTo>
                <a:cubicBezTo>
                  <a:pt x="265176" y="9144"/>
                  <a:pt x="265176" y="0"/>
                  <a:pt x="274320" y="0"/>
                </a:cubicBezTo>
                <a:lnTo>
                  <a:pt x="429768" y="0"/>
                </a:lnTo>
                <a:cubicBezTo>
                  <a:pt x="438912" y="0"/>
                  <a:pt x="448056" y="9144"/>
                  <a:pt x="448056" y="9144"/>
                </a:cubicBezTo>
                <a:lnTo>
                  <a:pt x="448056" y="192024"/>
                </a:lnTo>
                <a:moveTo>
                  <a:pt x="0" y="310896"/>
                </a:moveTo>
                <a:cubicBezTo>
                  <a:pt x="0" y="301752"/>
                  <a:pt x="9144" y="301752"/>
                  <a:pt x="9144" y="292608"/>
                </a:cubicBezTo>
                <a:cubicBezTo>
                  <a:pt x="36576" y="292608"/>
                  <a:pt x="64008" y="283464"/>
                  <a:pt x="73152" y="265176"/>
                </a:cubicBezTo>
                <a:cubicBezTo>
                  <a:pt x="91440" y="246888"/>
                  <a:pt x="100584" y="219456"/>
                  <a:pt x="100584" y="192024"/>
                </a:cubicBezTo>
                <a:lnTo>
                  <a:pt x="100584" y="182880"/>
                </a:lnTo>
                <a:cubicBezTo>
                  <a:pt x="100584" y="173736"/>
                  <a:pt x="91440" y="173736"/>
                  <a:pt x="82296" y="173736"/>
                </a:cubicBezTo>
                <a:lnTo>
                  <a:pt x="18288" y="173736"/>
                </a:lnTo>
                <a:cubicBezTo>
                  <a:pt x="9144" y="173736"/>
                  <a:pt x="9144" y="164592"/>
                  <a:pt x="9144" y="155448"/>
                </a:cubicBezTo>
                <a:lnTo>
                  <a:pt x="9144" y="9144"/>
                </a:lnTo>
                <a:cubicBezTo>
                  <a:pt x="9144" y="9144"/>
                  <a:pt x="9144" y="0"/>
                  <a:pt x="18288" y="0"/>
                </a:cubicBezTo>
                <a:lnTo>
                  <a:pt x="173736" y="0"/>
                </a:lnTo>
                <a:cubicBezTo>
                  <a:pt x="182880" y="0"/>
                  <a:pt x="192024" y="9144"/>
                  <a:pt x="192024" y="9144"/>
                </a:cubicBezTo>
                <a:lnTo>
                  <a:pt x="192024" y="192024"/>
                </a:lnTo>
                <a:cubicBezTo>
                  <a:pt x="192024" y="228600"/>
                  <a:pt x="182880" y="256032"/>
                  <a:pt x="164592" y="283464"/>
                </a:cubicBezTo>
                <a:cubicBezTo>
                  <a:pt x="155448" y="310896"/>
                  <a:pt x="128016" y="338328"/>
                  <a:pt x="100584" y="356616"/>
                </a:cubicBezTo>
                <a:cubicBezTo>
                  <a:pt x="73152" y="365760"/>
                  <a:pt x="45720" y="374904"/>
                  <a:pt x="9144" y="384048"/>
                </a:cubicBezTo>
                <a:cubicBezTo>
                  <a:pt x="9144" y="384048"/>
                  <a:pt x="0" y="374904"/>
                  <a:pt x="0" y="365760"/>
                </a:cubicBezTo>
                <a:lnTo>
                  <a:pt x="0" y="310896"/>
                </a:lnTo>
              </a:path>
            </a:pathLst>
          </a:custGeom>
          <a:solidFill>
            <a:srgbClr val="FFFFFF">
              <a:alpha val="50000"/>
            </a:srgbClr>
          </a:solidFill>
        </p:spPr>
        <p:txBody>
          <a:bodyPr/>
          <a:p>
            <a:endParaRPr lang="zh-CN" altLang="en-US" sz="1620">
              <a:latin typeface="黑体" panose="02010609060101010101" charset="-122"/>
              <a:ea typeface="黑体" panose="02010609060101010101" charset="-122"/>
            </a:endParaRPr>
          </a:p>
        </p:txBody>
      </p:sp>
      <p:sp>
        <p:nvSpPr>
          <p:cNvPr id="15" name="矩形 14"/>
          <p:cNvSpPr/>
          <p:nvPr>
            <p:custDataLst>
              <p:tags r:id="rId9"/>
            </p:custDataLst>
          </p:nvPr>
        </p:nvSpPr>
        <p:spPr>
          <a:xfrm>
            <a:off x="5718146" y="4158930"/>
            <a:ext cx="1668559" cy="602464"/>
          </a:xfrm>
          <a:prstGeom prst="rect">
            <a:avLst/>
          </a:prstGeom>
          <a:noFill/>
        </p:spPr>
        <p:txBody>
          <a:bodyPr wrap="square" lIns="0" tIns="0" rIns="0" bIns="0" rtlCol="0" anchor="ctr" anchorCtr="0">
            <a:noAutofit/>
          </a:bodyPr>
          <a:p>
            <a:pPr>
              <a:spcBef>
                <a:spcPct val="0"/>
              </a:spcBef>
              <a:spcAft>
                <a:spcPct val="0"/>
              </a:spcAft>
            </a:pPr>
            <a:r>
              <a:rPr lang="zh-CN" altLang="en-US" b="1">
                <a:solidFill>
                  <a:srgbClr val="376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急救技能学习</a:t>
            </a:r>
            <a:endParaRPr lang="zh-CN" altLang="en-US" b="1">
              <a:solidFill>
                <a:srgbClr val="376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pic>
        <p:nvPicPr>
          <p:cNvPr id="16" name="图片 15" descr="E:/广科院/教材撰写/人工智能通识/中国小孩/中国小孩2.png中国小孩2"/>
          <p:cNvPicPr>
            <a:picLocks noChangeAspect="1"/>
          </p:cNvPicPr>
          <p:nvPr>
            <p:custDataLst>
              <p:tags r:id="rId10"/>
            </p:custDataLst>
          </p:nvPr>
        </p:nvPicPr>
        <p:blipFill>
          <a:blip r:embed="rId11"/>
          <a:srcRect t="25" b="25"/>
          <a:stretch>
            <a:fillRect/>
          </a:stretch>
        </p:blipFill>
        <p:spPr>
          <a:xfrm>
            <a:off x="4793445" y="4066204"/>
            <a:ext cx="788429" cy="788429"/>
          </a:xfrm>
          <a:custGeom>
            <a:avLst/>
            <a:gdLst>
              <a:gd name="connsiteX0" fmla="*/ 516600 w 1033200"/>
              <a:gd name="connsiteY0" fmla="*/ 0 h 1033200"/>
              <a:gd name="connsiteX1" fmla="*/ 1033200 w 1033200"/>
              <a:gd name="connsiteY1" fmla="*/ 516600 h 1033200"/>
              <a:gd name="connsiteX2" fmla="*/ 516600 w 1033200"/>
              <a:gd name="connsiteY2" fmla="*/ 1033200 h 1033200"/>
              <a:gd name="connsiteX3" fmla="*/ 0 w 1033200"/>
              <a:gd name="connsiteY3" fmla="*/ 516600 h 1033200"/>
              <a:gd name="connsiteX4" fmla="*/ 516600 w 1033200"/>
              <a:gd name="connsiteY4" fmla="*/ 0 h 103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3200" h="1033200">
                <a:moveTo>
                  <a:pt x="516600" y="0"/>
                </a:moveTo>
                <a:cubicBezTo>
                  <a:pt x="801910" y="0"/>
                  <a:pt x="1033200" y="231290"/>
                  <a:pt x="1033200" y="516600"/>
                </a:cubicBezTo>
                <a:cubicBezTo>
                  <a:pt x="1033200" y="801910"/>
                  <a:pt x="801910" y="1033200"/>
                  <a:pt x="516600" y="1033200"/>
                </a:cubicBezTo>
                <a:cubicBezTo>
                  <a:pt x="231290" y="1033200"/>
                  <a:pt x="0" y="801910"/>
                  <a:pt x="0" y="516600"/>
                </a:cubicBezTo>
                <a:cubicBezTo>
                  <a:pt x="0" y="231290"/>
                  <a:pt x="231290" y="0"/>
                  <a:pt x="516600" y="0"/>
                </a:cubicBezTo>
                <a:close/>
              </a:path>
            </a:pathLst>
          </a:custGeom>
          <a:solidFill>
            <a:srgbClr val="376FFF"/>
          </a:solidFill>
          <a:ln w="9525" cap="flat" cmpd="sng" algn="ctr">
            <a:solidFill>
              <a:srgbClr val="000000">
                <a:lumMod val="40000"/>
                <a:lumOff val="60000"/>
                <a:alpha val="20000"/>
              </a:srgbClr>
            </a:solidFill>
            <a:prstDash val="solid"/>
            <a:round/>
            <a:headEnd type="none" w="med" len="med"/>
            <a:tailEnd type="none" w="med" len="med"/>
          </a:ln>
        </p:spPr>
      </p:pic>
      <p:sp>
        <p:nvSpPr>
          <p:cNvPr id="17" name="“_#color-824&amp;2668"/>
          <p:cNvSpPr/>
          <p:nvPr>
            <p:custDataLst>
              <p:tags r:id="rId12"/>
            </p:custDataLst>
          </p:nvPr>
        </p:nvSpPr>
        <p:spPr>
          <a:xfrm>
            <a:off x="9840107" y="3254209"/>
            <a:ext cx="289450" cy="248465"/>
          </a:xfrm>
          <a:custGeom>
            <a:avLst/>
            <a:gdLst/>
            <a:ahLst/>
            <a:cxnLst/>
            <a:rect l="l" t="t" r="r" b="b"/>
            <a:pathLst>
              <a:path w="448056" h="384048">
                <a:moveTo>
                  <a:pt x="448056" y="192024"/>
                </a:moveTo>
                <a:cubicBezTo>
                  <a:pt x="448056" y="228600"/>
                  <a:pt x="438912" y="256032"/>
                  <a:pt x="420624" y="283464"/>
                </a:cubicBezTo>
                <a:cubicBezTo>
                  <a:pt x="411480" y="310896"/>
                  <a:pt x="384048" y="338328"/>
                  <a:pt x="356616" y="356616"/>
                </a:cubicBezTo>
                <a:cubicBezTo>
                  <a:pt x="329184" y="365760"/>
                  <a:pt x="301752" y="374904"/>
                  <a:pt x="265176" y="384048"/>
                </a:cubicBezTo>
                <a:cubicBezTo>
                  <a:pt x="265176" y="384048"/>
                  <a:pt x="256032" y="374904"/>
                  <a:pt x="256032" y="365760"/>
                </a:cubicBezTo>
                <a:lnTo>
                  <a:pt x="256032" y="310896"/>
                </a:lnTo>
                <a:cubicBezTo>
                  <a:pt x="256032" y="301752"/>
                  <a:pt x="265176" y="301752"/>
                  <a:pt x="265176" y="292608"/>
                </a:cubicBezTo>
                <a:cubicBezTo>
                  <a:pt x="292608" y="292608"/>
                  <a:pt x="320040" y="283464"/>
                  <a:pt x="329184" y="265176"/>
                </a:cubicBezTo>
                <a:cubicBezTo>
                  <a:pt x="347472" y="246888"/>
                  <a:pt x="356616" y="219456"/>
                  <a:pt x="356616" y="192024"/>
                </a:cubicBezTo>
                <a:lnTo>
                  <a:pt x="356616" y="182880"/>
                </a:lnTo>
                <a:cubicBezTo>
                  <a:pt x="356616" y="173736"/>
                  <a:pt x="347472" y="173736"/>
                  <a:pt x="338328" y="173736"/>
                </a:cubicBezTo>
                <a:lnTo>
                  <a:pt x="274320" y="173736"/>
                </a:lnTo>
                <a:cubicBezTo>
                  <a:pt x="265176" y="173736"/>
                  <a:pt x="265176" y="164592"/>
                  <a:pt x="265176" y="155448"/>
                </a:cubicBezTo>
                <a:lnTo>
                  <a:pt x="265176" y="9144"/>
                </a:lnTo>
                <a:cubicBezTo>
                  <a:pt x="265176" y="9144"/>
                  <a:pt x="265176" y="0"/>
                  <a:pt x="274320" y="0"/>
                </a:cubicBezTo>
                <a:lnTo>
                  <a:pt x="429768" y="0"/>
                </a:lnTo>
                <a:cubicBezTo>
                  <a:pt x="438912" y="0"/>
                  <a:pt x="448056" y="9144"/>
                  <a:pt x="448056" y="9144"/>
                </a:cubicBezTo>
                <a:lnTo>
                  <a:pt x="448056" y="192024"/>
                </a:lnTo>
                <a:moveTo>
                  <a:pt x="0" y="310896"/>
                </a:moveTo>
                <a:cubicBezTo>
                  <a:pt x="0" y="301752"/>
                  <a:pt x="9144" y="301752"/>
                  <a:pt x="9144" y="292608"/>
                </a:cubicBezTo>
                <a:cubicBezTo>
                  <a:pt x="36576" y="292608"/>
                  <a:pt x="64008" y="283464"/>
                  <a:pt x="73152" y="265176"/>
                </a:cubicBezTo>
                <a:cubicBezTo>
                  <a:pt x="91440" y="246888"/>
                  <a:pt x="100584" y="219456"/>
                  <a:pt x="100584" y="192024"/>
                </a:cubicBezTo>
                <a:lnTo>
                  <a:pt x="100584" y="182880"/>
                </a:lnTo>
                <a:cubicBezTo>
                  <a:pt x="100584" y="173736"/>
                  <a:pt x="91440" y="173736"/>
                  <a:pt x="82296" y="173736"/>
                </a:cubicBezTo>
                <a:lnTo>
                  <a:pt x="18288" y="173736"/>
                </a:lnTo>
                <a:cubicBezTo>
                  <a:pt x="9144" y="173736"/>
                  <a:pt x="9144" y="164592"/>
                  <a:pt x="9144" y="155448"/>
                </a:cubicBezTo>
                <a:lnTo>
                  <a:pt x="9144" y="9144"/>
                </a:lnTo>
                <a:cubicBezTo>
                  <a:pt x="9144" y="9144"/>
                  <a:pt x="9144" y="0"/>
                  <a:pt x="18288" y="0"/>
                </a:cubicBezTo>
                <a:lnTo>
                  <a:pt x="173736" y="0"/>
                </a:lnTo>
                <a:cubicBezTo>
                  <a:pt x="182880" y="0"/>
                  <a:pt x="192024" y="9144"/>
                  <a:pt x="192024" y="9144"/>
                </a:cubicBezTo>
                <a:lnTo>
                  <a:pt x="192024" y="192024"/>
                </a:lnTo>
                <a:cubicBezTo>
                  <a:pt x="192024" y="228600"/>
                  <a:pt x="182880" y="256032"/>
                  <a:pt x="164592" y="283464"/>
                </a:cubicBezTo>
                <a:cubicBezTo>
                  <a:pt x="155448" y="310896"/>
                  <a:pt x="128016" y="338328"/>
                  <a:pt x="100584" y="356616"/>
                </a:cubicBezTo>
                <a:cubicBezTo>
                  <a:pt x="73152" y="365760"/>
                  <a:pt x="45720" y="374904"/>
                  <a:pt x="9144" y="384048"/>
                </a:cubicBezTo>
                <a:cubicBezTo>
                  <a:pt x="9144" y="384048"/>
                  <a:pt x="0" y="374904"/>
                  <a:pt x="0" y="365760"/>
                </a:cubicBezTo>
                <a:lnTo>
                  <a:pt x="0" y="310896"/>
                </a:lnTo>
              </a:path>
            </a:pathLst>
          </a:custGeom>
          <a:solidFill>
            <a:srgbClr val="FFFFFF">
              <a:alpha val="50000"/>
            </a:srgbClr>
          </a:solidFill>
        </p:spPr>
        <p:txBody>
          <a:bodyPr/>
          <a:p>
            <a:endParaRPr lang="zh-CN" altLang="en-US" sz="1620">
              <a:latin typeface="黑体" panose="02010609060101010101" charset="-122"/>
              <a:ea typeface="黑体" panose="02010609060101010101" charset="-122"/>
            </a:endParaRPr>
          </a:p>
        </p:txBody>
      </p:sp>
      <p:sp>
        <p:nvSpPr>
          <p:cNvPr id="18" name="矩形 17"/>
          <p:cNvSpPr/>
          <p:nvPr>
            <p:custDataLst>
              <p:tags r:id="rId13"/>
            </p:custDataLst>
          </p:nvPr>
        </p:nvSpPr>
        <p:spPr>
          <a:xfrm>
            <a:off x="8695055" y="4158615"/>
            <a:ext cx="1864995" cy="602615"/>
          </a:xfrm>
          <a:prstGeom prst="rect">
            <a:avLst/>
          </a:prstGeom>
          <a:noFill/>
        </p:spPr>
        <p:txBody>
          <a:bodyPr wrap="square" lIns="0" tIns="0" rIns="0" bIns="0" rtlCol="0" anchor="ctr" anchorCtr="0">
            <a:noAutofit/>
          </a:bodyPr>
          <a:p>
            <a:pPr>
              <a:spcBef>
                <a:spcPct val="0"/>
              </a:spcBef>
              <a:spcAft>
                <a:spcPct val="0"/>
              </a:spcAft>
            </a:pPr>
            <a:r>
              <a:rPr lang="zh-CN" altLang="en-US" b="1">
                <a:solidFill>
                  <a:srgbClr val="376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历史知识</a:t>
            </a:r>
            <a:r>
              <a:rPr lang="zh-CN" altLang="en-US" b="1">
                <a:solidFill>
                  <a:srgbClr val="376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梳理</a:t>
            </a:r>
            <a:endParaRPr lang="zh-CN" altLang="en-US" b="1">
              <a:solidFill>
                <a:srgbClr val="376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pic>
        <p:nvPicPr>
          <p:cNvPr id="19" name="图片 18" descr="E:/广科院/教材撰写/人工智能通识/中国小孩/中国小孩3.png中国小孩3"/>
          <p:cNvPicPr>
            <a:picLocks noChangeAspect="1"/>
          </p:cNvPicPr>
          <p:nvPr>
            <p:custDataLst>
              <p:tags r:id="rId14"/>
            </p:custDataLst>
          </p:nvPr>
        </p:nvPicPr>
        <p:blipFill>
          <a:blip r:embed="rId15"/>
          <a:srcRect t="25" b="25"/>
          <a:stretch>
            <a:fillRect/>
          </a:stretch>
        </p:blipFill>
        <p:spPr>
          <a:xfrm>
            <a:off x="7772466" y="4066204"/>
            <a:ext cx="788429" cy="788429"/>
          </a:xfrm>
          <a:custGeom>
            <a:avLst/>
            <a:gdLst>
              <a:gd name="connsiteX0" fmla="*/ 516600 w 1033200"/>
              <a:gd name="connsiteY0" fmla="*/ 0 h 1033200"/>
              <a:gd name="connsiteX1" fmla="*/ 1033200 w 1033200"/>
              <a:gd name="connsiteY1" fmla="*/ 516600 h 1033200"/>
              <a:gd name="connsiteX2" fmla="*/ 516600 w 1033200"/>
              <a:gd name="connsiteY2" fmla="*/ 1033200 h 1033200"/>
              <a:gd name="connsiteX3" fmla="*/ 0 w 1033200"/>
              <a:gd name="connsiteY3" fmla="*/ 516600 h 1033200"/>
              <a:gd name="connsiteX4" fmla="*/ 516600 w 1033200"/>
              <a:gd name="connsiteY4" fmla="*/ 0 h 103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3200" h="1033200">
                <a:moveTo>
                  <a:pt x="516600" y="0"/>
                </a:moveTo>
                <a:cubicBezTo>
                  <a:pt x="801910" y="0"/>
                  <a:pt x="1033200" y="231290"/>
                  <a:pt x="1033200" y="516600"/>
                </a:cubicBezTo>
                <a:cubicBezTo>
                  <a:pt x="1033200" y="801910"/>
                  <a:pt x="801910" y="1033200"/>
                  <a:pt x="516600" y="1033200"/>
                </a:cubicBezTo>
                <a:cubicBezTo>
                  <a:pt x="231290" y="1033200"/>
                  <a:pt x="0" y="801910"/>
                  <a:pt x="0" y="516600"/>
                </a:cubicBezTo>
                <a:cubicBezTo>
                  <a:pt x="0" y="231290"/>
                  <a:pt x="231290" y="0"/>
                  <a:pt x="516600" y="0"/>
                </a:cubicBezTo>
                <a:close/>
              </a:path>
            </a:pathLst>
          </a:custGeom>
          <a:solidFill>
            <a:srgbClr val="376FFF"/>
          </a:solidFill>
          <a:ln w="9525" cap="flat" cmpd="sng" algn="ctr">
            <a:solidFill>
              <a:srgbClr val="000000">
                <a:lumMod val="40000"/>
                <a:lumOff val="60000"/>
                <a:alpha val="20000"/>
              </a:srgbClr>
            </a:solidFill>
            <a:prstDash val="solid"/>
            <a:round/>
            <a:headEnd type="none" w="med" len="med"/>
            <a:tailEnd type="none" w="med" len="med"/>
          </a:ln>
        </p:spPr>
      </p:pic>
      <p:graphicFrame>
        <p:nvGraphicFramePr>
          <p:cNvPr id="20" name="表格 19"/>
          <p:cNvGraphicFramePr/>
          <p:nvPr/>
        </p:nvGraphicFramePr>
        <p:xfrm>
          <a:off x="1677670" y="5044122"/>
          <a:ext cx="8692515" cy="1151255"/>
        </p:xfrm>
        <a:graphic>
          <a:graphicData uri="http://schemas.openxmlformats.org/drawingml/2006/table">
            <a:tbl>
              <a:tblPr/>
              <a:tblGrid>
                <a:gridCol w="592455"/>
                <a:gridCol w="3606800"/>
                <a:gridCol w="3639820"/>
                <a:gridCol w="853440"/>
              </a:tblGrid>
              <a:tr h="0">
                <a:tc>
                  <a:txBody>
                    <a:bodyPr/>
                    <a:p>
                      <a:pPr marL="0" indent="0" algn="ctr">
                        <a:spcBef>
                          <a:spcPct val="0"/>
                        </a:spcBef>
                        <a:spcAft>
                          <a:spcPct val="0"/>
                        </a:spcAft>
                      </a:pPr>
                      <a:r>
                        <a:rPr lang="zh-CN" sz="1600">
                          <a:latin typeface="黑体" panose="02010609060101010101" charset="-122"/>
                          <a:ea typeface="黑体" panose="02010609060101010101" charset="-122"/>
                        </a:rPr>
                        <a:t>序号</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知识点</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技能点</a:t>
                      </a:r>
                      <a:endParaRPr lang="zh-CN" sz="1600">
                        <a:latin typeface="黑体" panose="02010609060101010101" charset="-122"/>
                        <a:ea typeface="黑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二维码</a:t>
                      </a:r>
                      <a:endParaRPr lang="zh-CN" sz="1600">
                        <a:latin typeface="黑体" panose="02010609060101010101" charset="-122"/>
                        <a:ea typeface="黑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r>
              <a:tr h="322580">
                <a:tc>
                  <a:txBody>
                    <a:bodyPr/>
                    <a:p>
                      <a:pPr marL="0" indent="0" algn="ctr">
                        <a:spcBef>
                          <a:spcPct val="0"/>
                        </a:spcBef>
                        <a:spcAft>
                          <a:spcPct val="0"/>
                        </a:spcAft>
                      </a:pPr>
                      <a:r>
                        <a:rPr lang="en-US" altLang="zh-CN" sz="1600">
                          <a:latin typeface="黑体" panose="02010609060101010101" charset="-122"/>
                          <a:ea typeface="黑体" panose="02010609060101010101" charset="-122"/>
                        </a:rPr>
                        <a:t>1</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just">
                        <a:spcBef>
                          <a:spcPct val="0"/>
                        </a:spcBef>
                        <a:spcAft>
                          <a:spcPct val="0"/>
                        </a:spcAft>
                      </a:pPr>
                      <a:r>
                        <a:rPr lang="zh-CN" sz="1600">
                          <a:latin typeface="黑体" panose="02010609060101010101" charset="-122"/>
                          <a:ea typeface="黑体" panose="02010609060101010101" charset="-122"/>
                          <a:cs typeface="黑体" panose="02010609060101010101" charset="-122"/>
                        </a:rPr>
                        <a:t>评估方法</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个性化学习路径</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个性化资源</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1600">
                          <a:latin typeface="黑体" panose="02010609060101010101" charset="-122"/>
                          <a:ea typeface="黑体" panose="02010609060101010101" charset="-122"/>
                        </a:rPr>
                        <a:t>明确评估方式，例如测试题题型等</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rowSpan="3">
                  <a:txBody>
                    <a:bodyPr/>
                    <a:p>
                      <a:pPr indent="0" algn="ctr" fontAlgn="auto">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扫码</a:t>
                      </a:r>
                      <a:endParaRPr lang="zh-CN" altLang="en-US" sz="1600">
                        <a:latin typeface="黑体" panose="02010609060101010101" charset="-122"/>
                        <a:ea typeface="黑体" panose="02010609060101010101" charset="-122"/>
                        <a:cs typeface="黑体" panose="02010609060101010101" charset="-122"/>
                      </a:endParaRPr>
                    </a:p>
                    <a:p>
                      <a:pPr indent="0" algn="ctr" fontAlgn="auto">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AI</a:t>
                      </a:r>
                      <a:r>
                        <a:rPr lang="zh-CN" altLang="en-US" sz="1600">
                          <a:latin typeface="黑体" panose="02010609060101010101" charset="-122"/>
                          <a:ea typeface="黑体" panose="02010609060101010101" charset="-122"/>
                          <a:cs typeface="黑体" panose="02010609060101010101" charset="-122"/>
                        </a:rPr>
                        <a:t>评测智能体</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340995">
                <a:tc>
                  <a:txBody>
                    <a:bodyPr/>
                    <a:p>
                      <a:pPr marL="0" indent="0" algn="ctr">
                        <a:spcBef>
                          <a:spcPct val="0"/>
                        </a:spcBef>
                        <a:spcAft>
                          <a:spcPct val="0"/>
                        </a:spcAft>
                      </a:pPr>
                      <a:r>
                        <a:rPr lang="en-US" altLang="zh-CN" sz="1600">
                          <a:latin typeface="黑体" panose="02010609060101010101" charset="-122"/>
                          <a:ea typeface="黑体" panose="02010609060101010101" charset="-122"/>
                        </a:rPr>
                        <a:t>2</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just">
                        <a:spcBef>
                          <a:spcPct val="0"/>
                        </a:spcBef>
                        <a:spcAft>
                          <a:spcPct val="0"/>
                        </a:spcAft>
                      </a:pPr>
                      <a:r>
                        <a:rPr lang="zh-CN" sz="1600">
                          <a:latin typeface="黑体" panose="02010609060101010101" charset="-122"/>
                          <a:ea typeface="黑体" panose="02010609060101010101" charset="-122"/>
                          <a:cs typeface="黑体" panose="02010609060101010101" charset="-122"/>
                        </a:rPr>
                        <a:t>角色</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背景</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任务</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技能学习需求</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1600">
                          <a:latin typeface="黑体" panose="02010609060101010101" charset="-122"/>
                          <a:ea typeface="黑体" panose="02010609060101010101" charset="-122"/>
                        </a:rPr>
                        <a:t>明确自身知识背景和技能学习需求</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r>
              <a:tr h="0">
                <a:tc>
                  <a:txBody>
                    <a:bodyPr/>
                    <a:p>
                      <a:pPr marL="0" indent="0" algn="ctr">
                        <a:spcBef>
                          <a:spcPct val="0"/>
                        </a:spcBef>
                        <a:spcAft>
                          <a:spcPct val="0"/>
                        </a:spcAft>
                      </a:pPr>
                      <a:r>
                        <a:rPr lang="en-US" altLang="zh-CN" sz="1600">
                          <a:latin typeface="黑体" panose="02010609060101010101" charset="-122"/>
                          <a:ea typeface="黑体" panose="02010609060101010101" charset="-122"/>
                        </a:rPr>
                        <a:t>3</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just">
                        <a:spcBef>
                          <a:spcPct val="0"/>
                        </a:spcBef>
                        <a:spcAft>
                          <a:spcPct val="0"/>
                        </a:spcAft>
                      </a:pPr>
                      <a:r>
                        <a:rPr lang="zh-CN" sz="1600">
                          <a:latin typeface="黑体" panose="02010609060101010101" charset="-122"/>
                          <a:ea typeface="黑体" panose="02010609060101010101" charset="-122"/>
                        </a:rPr>
                        <a:t>提示词约束输出格式</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sz="1600">
                          <a:latin typeface="黑体" panose="02010609060101010101" charset="-122"/>
                          <a:ea typeface="黑体" panose="02010609060101010101" charset="-122"/>
                          <a:cs typeface="黑体" panose="02010609060101010101" charset="-122"/>
                        </a:rPr>
                        <a:t>输出</a:t>
                      </a:r>
                      <a:r>
                        <a:rPr lang="en-US" altLang="zh-CN" sz="1600">
                          <a:latin typeface="黑体" panose="02010609060101010101" charset="-122"/>
                          <a:ea typeface="黑体" panose="02010609060101010101" charset="-122"/>
                          <a:cs typeface="黑体" panose="02010609060101010101" charset="-122"/>
                        </a:rPr>
                        <a:t>markdown</a:t>
                      </a:r>
                      <a:r>
                        <a:rPr lang="zh-CN" altLang="en-US" sz="1600">
                          <a:latin typeface="黑体" panose="02010609060101010101" charset="-122"/>
                          <a:ea typeface="黑体" panose="02010609060101010101" charset="-122"/>
                          <a:cs typeface="黑体" panose="02010609060101010101" charset="-122"/>
                        </a:rPr>
                        <a:t>格式，快速生成思维导图</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986790" y="854075"/>
            <a:ext cx="7593965" cy="418465"/>
          </a:xfrm>
        </p:spPr>
        <p:txBody>
          <a:bodyPr/>
          <a:p>
            <a:r>
              <a:rPr lang="en-US" altLang="zh-CN"/>
              <a:t>5.2 AI</a:t>
            </a:r>
            <a:r>
              <a:rPr lang="zh-CN" altLang="en-US"/>
              <a:t>助力四级英语高频词汇备战计划</a:t>
            </a:r>
            <a:endParaRPr lang="zh-CN" altLang="en-US"/>
          </a:p>
        </p:txBody>
      </p:sp>
      <p:sp>
        <p:nvSpPr>
          <p:cNvPr id="7" name="文本框 6"/>
          <p:cNvSpPr txBox="1"/>
          <p:nvPr/>
        </p:nvSpPr>
        <p:spPr>
          <a:xfrm>
            <a:off x="986790" y="1757680"/>
            <a:ext cx="10496550" cy="962025"/>
          </a:xfrm>
          <a:prstGeom prst="rect">
            <a:avLst/>
          </a:prstGeom>
        </p:spPr>
        <p:txBody>
          <a:bodyPr wrap="square">
            <a:noAutofit/>
          </a:bodyPr>
          <a:p>
            <a:pPr marL="0" indent="266700" defTabSz="266700">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AIGC</a:t>
            </a:r>
            <a:r>
              <a:rPr lang="zh-CN" altLang="en-US" sz="1600">
                <a:solidFill>
                  <a:srgbClr val="000000"/>
                </a:solidFill>
                <a:latin typeface="黑体" panose="02010609060101010101" charset="-122"/>
                <a:ea typeface="黑体" panose="02010609060101010101" charset="-122"/>
                <a:cs typeface="黑体" panose="02010609060101010101" charset="-122"/>
              </a:rPr>
              <a:t>在外语学习中展现了强大的技术优势，通过实时语音识别与反馈、多语言翻译与解释、沉浸式语言环境模拟等功能，帮助学习者提升口语、听力、阅读和写作能力。</a:t>
            </a:r>
            <a:r>
              <a:rPr lang="en-US" altLang="zh-CN" sz="1600">
                <a:solidFill>
                  <a:srgbClr val="000000"/>
                </a:solidFill>
                <a:latin typeface="黑体" panose="02010609060101010101" charset="-122"/>
                <a:ea typeface="黑体" panose="02010609060101010101" charset="-122"/>
                <a:cs typeface="黑体" panose="02010609060101010101" charset="-122"/>
              </a:rPr>
              <a:t>AIGC</a:t>
            </a:r>
            <a:r>
              <a:rPr lang="zh-CN" altLang="en-US" sz="1600">
                <a:solidFill>
                  <a:srgbClr val="000000"/>
                </a:solidFill>
                <a:latin typeface="黑体" panose="02010609060101010101" charset="-122"/>
                <a:ea typeface="黑体" panose="02010609060101010101" charset="-122"/>
                <a:cs typeface="黑体" panose="02010609060101010101" charset="-122"/>
              </a:rPr>
              <a:t>还能生成智能词汇与语法练习，跟踪学习进度并提供个性化建议，同时辅助写作，改进语法与逻辑问题。这些功能不仅增强了学习的互动性和趣味性，还为学习者提供了高效、精准的语言学习支持。</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sp>
        <p:nvSpPr>
          <p:cNvPr id="19" name="文本框 18"/>
          <p:cNvSpPr txBox="1"/>
          <p:nvPr/>
        </p:nvSpPr>
        <p:spPr>
          <a:xfrm>
            <a:off x="986790" y="1343025"/>
            <a:ext cx="6096000" cy="398780"/>
          </a:xfrm>
          <a:prstGeom prst="rect">
            <a:avLst/>
          </a:prstGeom>
          <a:noFill/>
        </p:spPr>
        <p:txBody>
          <a:bodyPr wrap="square" rtlCol="0" anchor="t">
            <a:spAutoFit/>
          </a:bodyPr>
          <a:p>
            <a:r>
              <a:rPr lang="zh-CN" altLang="en-US" sz="2000" b="1">
                <a:latin typeface="黑体" panose="02010609060101010101" charset="-122"/>
                <a:ea typeface="黑体" panose="02010609060101010101" charset="-122"/>
                <a:sym typeface="+mn-ea"/>
              </a:rPr>
              <a:t>相关知识</a:t>
            </a:r>
            <a:endParaRPr lang="zh-CN" altLang="en-US" sz="2000" b="1">
              <a:latin typeface="黑体" panose="02010609060101010101" charset="-122"/>
              <a:ea typeface="黑体" panose="02010609060101010101" charset="-122"/>
              <a:sym typeface="+mn-ea"/>
            </a:endParaRPr>
          </a:p>
        </p:txBody>
      </p:sp>
      <p:sp>
        <p:nvSpPr>
          <p:cNvPr id="36" name="圆角矩形 35"/>
          <p:cNvSpPr/>
          <p:nvPr>
            <p:custDataLst>
              <p:tags r:id="rId1"/>
            </p:custDataLst>
          </p:nvPr>
        </p:nvSpPr>
        <p:spPr>
          <a:xfrm>
            <a:off x="1181735" y="4473893"/>
            <a:ext cx="1440180" cy="523240"/>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实时语音</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识别与反馈</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sp>
        <p:nvSpPr>
          <p:cNvPr id="37" name="矩形 36"/>
          <p:cNvSpPr/>
          <p:nvPr>
            <p:custDataLst>
              <p:tags r:id="rId2"/>
            </p:custDataLst>
          </p:nvPr>
        </p:nvSpPr>
        <p:spPr>
          <a:xfrm>
            <a:off x="1181735" y="5012055"/>
            <a:ext cx="1440000"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en-US" altLang="zh-CN"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AI</a:t>
            </a: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实时评估发音语调，提供纠错建议，提升学生口语能力。</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endParaRPr>
          </a:p>
        </p:txBody>
      </p:sp>
      <p:sp>
        <p:nvSpPr>
          <p:cNvPr id="38" name="圆角矩形 37"/>
          <p:cNvSpPr/>
          <p:nvPr>
            <p:custDataLst>
              <p:tags r:id="rId3"/>
            </p:custDataLst>
          </p:nvPr>
        </p:nvSpPr>
        <p:spPr>
          <a:xfrm>
            <a:off x="2937510" y="4473893"/>
            <a:ext cx="1440180" cy="523240"/>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多语言</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翻译与解释</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pic>
        <p:nvPicPr>
          <p:cNvPr id="39" name="图片 38" descr="E:/广科院/教材撰写/人工智能通识/第6章作图/生成一张教材插画，AI实时评估发音语调，提供纠错建议，提升学生口语能力。.jpeg生成一张教材插画，AI实时评估发音语调，提供纠错建议，提升学生口语能力。"/>
          <p:cNvPicPr>
            <a:picLocks noChangeAspect="1"/>
          </p:cNvPicPr>
          <p:nvPr>
            <p:custDataLst>
              <p:tags r:id="rId4"/>
            </p:custDataLst>
          </p:nvPr>
        </p:nvPicPr>
        <p:blipFill rotWithShape="1">
          <a:blip r:embed="rId5"/>
          <a:srcRect t="31" b="31"/>
          <a:stretch>
            <a:fillRect/>
          </a:stretch>
        </p:blipFill>
        <p:spPr>
          <a:xfrm>
            <a:off x="1182160" y="2876227"/>
            <a:ext cx="1440000" cy="1440000"/>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sp>
        <p:nvSpPr>
          <p:cNvPr id="40" name="圆角矩形 39"/>
          <p:cNvSpPr/>
          <p:nvPr>
            <p:custDataLst>
              <p:tags r:id="rId6"/>
            </p:custDataLst>
          </p:nvPr>
        </p:nvSpPr>
        <p:spPr>
          <a:xfrm>
            <a:off x="4693285" y="4473893"/>
            <a:ext cx="1440180" cy="523240"/>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沉浸式语言环境模拟</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pic>
        <p:nvPicPr>
          <p:cNvPr id="41" name="图片 40" descr="E:/广科院/教材撰写/人工智能通识/第6章作图/生成一张教材插画，AI提供多语言互译，消除语言障碍，提供丰富学习资源。.jpeg生成一张教材插画，AI提供多语言互译，消除语言障碍，提供丰富学习资源。"/>
          <p:cNvPicPr>
            <a:picLocks noChangeAspect="1"/>
          </p:cNvPicPr>
          <p:nvPr>
            <p:custDataLst>
              <p:tags r:id="rId7"/>
            </p:custDataLst>
          </p:nvPr>
        </p:nvPicPr>
        <p:blipFill rotWithShape="1">
          <a:blip r:embed="rId8"/>
          <a:srcRect l="31" r="31"/>
          <a:stretch>
            <a:fillRect/>
          </a:stretch>
        </p:blipFill>
        <p:spPr>
          <a:xfrm>
            <a:off x="2938390" y="2895690"/>
            <a:ext cx="1439545" cy="1440905"/>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sp>
        <p:nvSpPr>
          <p:cNvPr id="42" name="圆角矩形 41"/>
          <p:cNvSpPr/>
          <p:nvPr>
            <p:custDataLst>
              <p:tags r:id="rId9"/>
            </p:custDataLst>
          </p:nvPr>
        </p:nvSpPr>
        <p:spPr>
          <a:xfrm>
            <a:off x="6449060" y="4473893"/>
            <a:ext cx="1440180" cy="523240"/>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智能词汇</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与语法练习</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sp>
        <p:nvSpPr>
          <p:cNvPr id="43" name="圆角矩形 42"/>
          <p:cNvSpPr/>
          <p:nvPr>
            <p:custDataLst>
              <p:tags r:id="rId10"/>
            </p:custDataLst>
          </p:nvPr>
        </p:nvSpPr>
        <p:spPr>
          <a:xfrm>
            <a:off x="8204835" y="4473893"/>
            <a:ext cx="1440180" cy="523240"/>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学习进度</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跟踪与评估</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sp>
        <p:nvSpPr>
          <p:cNvPr id="44" name="圆角矩形 43"/>
          <p:cNvSpPr/>
          <p:nvPr>
            <p:custDataLst>
              <p:tags r:id="rId11"/>
            </p:custDataLst>
          </p:nvPr>
        </p:nvSpPr>
        <p:spPr>
          <a:xfrm>
            <a:off x="9960610" y="4473893"/>
            <a:ext cx="1440180" cy="523240"/>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智能</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写作辅助</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sp>
        <p:nvSpPr>
          <p:cNvPr id="45" name="矩形 44"/>
          <p:cNvSpPr/>
          <p:nvPr>
            <p:custDataLst>
              <p:tags r:id="rId12"/>
            </p:custDataLst>
          </p:nvPr>
        </p:nvSpPr>
        <p:spPr>
          <a:xfrm>
            <a:off x="9961065" y="5012055"/>
            <a:ext cx="1439545"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en-US" altLang="zh-CN"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AI</a:t>
            </a: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提供写作建议，智能批改反馈，提升学生的写作质量。</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endParaRPr>
          </a:p>
        </p:txBody>
      </p:sp>
      <p:pic>
        <p:nvPicPr>
          <p:cNvPr id="46" name="图片 45" descr="E:/广科院/教材撰写/人工智能通识/第6章作图/AI生成针对性练习，巩固语言基础，提升学生学习效果。.jpegAI生成针对性练习，巩固语言基础，提升学生学习效果。"/>
          <p:cNvPicPr>
            <a:picLocks noChangeAspect="1"/>
          </p:cNvPicPr>
          <p:nvPr>
            <p:custDataLst>
              <p:tags r:id="rId13"/>
            </p:custDataLst>
          </p:nvPr>
        </p:nvPicPr>
        <p:blipFill rotWithShape="1">
          <a:blip r:embed="rId14"/>
          <a:srcRect l="31" r="31"/>
          <a:stretch>
            <a:fillRect/>
          </a:stretch>
        </p:blipFill>
        <p:spPr>
          <a:xfrm>
            <a:off x="6449940" y="2896102"/>
            <a:ext cx="1439545" cy="1440905"/>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pic>
        <p:nvPicPr>
          <p:cNvPr id="47" name="图片 46" descr="E:/广科院/教材撰写/人工智能通识/第6章作图/AI分析学生学习数据，生成可视化报告，优化学习计划。.jpegAI分析学生学习数据，生成可视化报告，优化学习计划。"/>
          <p:cNvPicPr>
            <a:picLocks noChangeAspect="1"/>
          </p:cNvPicPr>
          <p:nvPr>
            <p:custDataLst>
              <p:tags r:id="rId15"/>
            </p:custDataLst>
          </p:nvPr>
        </p:nvPicPr>
        <p:blipFill rotWithShape="1">
          <a:blip r:embed="rId16"/>
          <a:srcRect l="31" r="31"/>
          <a:stretch>
            <a:fillRect/>
          </a:stretch>
        </p:blipFill>
        <p:spPr>
          <a:xfrm>
            <a:off x="8205715" y="2896928"/>
            <a:ext cx="1439545" cy="1440905"/>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sp>
        <p:nvSpPr>
          <p:cNvPr id="48" name="矩形 47"/>
          <p:cNvSpPr/>
          <p:nvPr>
            <p:custDataLst>
              <p:tags r:id="rId17"/>
            </p:custDataLst>
          </p:nvPr>
        </p:nvSpPr>
        <p:spPr>
          <a:xfrm>
            <a:off x="8205290" y="5012055"/>
            <a:ext cx="1439545"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en-US" altLang="zh-CN"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AI</a:t>
            </a: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分析学生学习数据，生成可视化报告，优化学习计划。</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endParaRPr>
          </a:p>
        </p:txBody>
      </p:sp>
      <p:sp>
        <p:nvSpPr>
          <p:cNvPr id="49" name="矩形 48"/>
          <p:cNvSpPr/>
          <p:nvPr>
            <p:custDataLst>
              <p:tags r:id="rId18"/>
            </p:custDataLst>
          </p:nvPr>
        </p:nvSpPr>
        <p:spPr>
          <a:xfrm>
            <a:off x="6449515" y="5012055"/>
            <a:ext cx="1439545"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en-US" altLang="zh-CN"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AI</a:t>
            </a: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生成针对性练习，巩固语言基础，提升学生学习效果。</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endParaRPr>
          </a:p>
        </p:txBody>
      </p:sp>
      <p:sp>
        <p:nvSpPr>
          <p:cNvPr id="50" name="矩形 49"/>
          <p:cNvSpPr/>
          <p:nvPr>
            <p:custDataLst>
              <p:tags r:id="rId19"/>
            </p:custDataLst>
          </p:nvPr>
        </p:nvSpPr>
        <p:spPr>
          <a:xfrm>
            <a:off x="4693740" y="5012055"/>
            <a:ext cx="1439545"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en-US" altLang="zh-CN"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AI</a:t>
            </a: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模拟真实场景对话，提升语言应用能力，降低学习压力。</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endParaRPr>
          </a:p>
        </p:txBody>
      </p:sp>
      <p:sp>
        <p:nvSpPr>
          <p:cNvPr id="51" name="矩形 50"/>
          <p:cNvSpPr/>
          <p:nvPr>
            <p:custDataLst>
              <p:tags r:id="rId20"/>
            </p:custDataLst>
          </p:nvPr>
        </p:nvSpPr>
        <p:spPr>
          <a:xfrm>
            <a:off x="2937965" y="5012055"/>
            <a:ext cx="1439545"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en-US" altLang="zh-CN"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AI</a:t>
            </a: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提供多语言互译，消除语言障碍，提供丰富学习资源。</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endParaRPr>
          </a:p>
        </p:txBody>
      </p:sp>
      <p:pic>
        <p:nvPicPr>
          <p:cNvPr id="53" name="图片 52" descr="E:/广科院/教材撰写/人工智能通识/第6章作图/生成一张教材插画，AI提供多语言互译，消除语言障碍，提供丰富学习资源2.jpeg生成一张教材插画，AI提供多语言互译，消除语言障碍，提供丰富学习资源2"/>
          <p:cNvPicPr>
            <a:picLocks noChangeAspect="1"/>
          </p:cNvPicPr>
          <p:nvPr>
            <p:custDataLst>
              <p:tags r:id="rId21"/>
            </p:custDataLst>
          </p:nvPr>
        </p:nvPicPr>
        <p:blipFill rotWithShape="1">
          <a:blip r:embed="rId22"/>
          <a:srcRect l="26" r="26"/>
          <a:stretch>
            <a:fillRect/>
          </a:stretch>
        </p:blipFill>
        <p:spPr>
          <a:xfrm>
            <a:off x="4694165" y="2891147"/>
            <a:ext cx="1439545" cy="1440746"/>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pic>
        <p:nvPicPr>
          <p:cNvPr id="54" name="图片对象" descr="E:/广科院/教材撰写/人工智能通识/第6章作图/AI提供写作建议，智能批改反馈，提升学生的写作质量。.jpegAI提供写作建议，智能批改反馈，提升学生的写作质量。"/>
          <p:cNvPicPr>
            <a:picLocks noChangeAspect="1"/>
          </p:cNvPicPr>
          <p:nvPr>
            <p:custDataLst>
              <p:tags r:id="rId23"/>
            </p:custDataLst>
          </p:nvPr>
        </p:nvPicPr>
        <p:blipFill rotWithShape="1">
          <a:blip r:embed="rId24"/>
          <a:srcRect l="31" r="31"/>
          <a:stretch>
            <a:fillRect/>
          </a:stretch>
        </p:blipFill>
        <p:spPr>
          <a:xfrm>
            <a:off x="9961490" y="2875560"/>
            <a:ext cx="1439545" cy="1440905"/>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5.2 AI</a:t>
            </a:r>
            <a:r>
              <a:rPr lang="zh-CN" altLang="en-US">
                <a:sym typeface="+mn-ea"/>
              </a:rPr>
              <a:t>助力四级英语高频词汇备战计划</a:t>
            </a:r>
            <a:endParaRPr lang="zh-CN" altLang="en-US"/>
          </a:p>
        </p:txBody>
      </p:sp>
      <p:sp>
        <p:nvSpPr>
          <p:cNvPr id="19" name="文本框 18"/>
          <p:cNvSpPr txBox="1"/>
          <p:nvPr/>
        </p:nvSpPr>
        <p:spPr>
          <a:xfrm>
            <a:off x="986790" y="1343025"/>
            <a:ext cx="6096000" cy="398780"/>
          </a:xfrm>
          <a:prstGeom prst="rect">
            <a:avLst/>
          </a:prstGeom>
          <a:noFill/>
        </p:spPr>
        <p:txBody>
          <a:bodyPr wrap="square" rtlCol="0" anchor="t">
            <a:spAutoFit/>
          </a:bodyPr>
          <a:p>
            <a:r>
              <a:rPr lang="zh-CN" altLang="en-US" sz="2000" b="1">
                <a:latin typeface="黑体" panose="02010609060101010101" charset="-122"/>
                <a:ea typeface="黑体" panose="02010609060101010101" charset="-122"/>
                <a:sym typeface="+mn-ea"/>
              </a:rPr>
              <a:t>任务实施</a:t>
            </a:r>
            <a:endParaRPr lang="zh-CN" altLang="en-US" sz="2000" b="1">
              <a:latin typeface="黑体" panose="02010609060101010101" charset="-122"/>
              <a:ea typeface="黑体" panose="02010609060101010101" charset="-122"/>
              <a:sym typeface="+mn-ea"/>
            </a:endParaRPr>
          </a:p>
        </p:txBody>
      </p:sp>
      <p:pic>
        <p:nvPicPr>
          <p:cNvPr id="3" name="图片 2"/>
          <p:cNvPicPr>
            <a:picLocks noChangeAspect="1"/>
          </p:cNvPicPr>
          <p:nvPr/>
        </p:nvPicPr>
        <p:blipFill>
          <a:blip r:embed="rId1"/>
          <a:stretch>
            <a:fillRect/>
          </a:stretch>
        </p:blipFill>
        <p:spPr>
          <a:xfrm>
            <a:off x="1601311" y="2647156"/>
            <a:ext cx="8426965" cy="2160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5.2 AI</a:t>
            </a:r>
            <a:r>
              <a:rPr lang="zh-CN" altLang="en-US">
                <a:sym typeface="+mn-ea"/>
              </a:rPr>
              <a:t>助力四级英语高频词汇备战计划</a:t>
            </a:r>
            <a:endParaRPr lang="zh-CN" altLang="en-US"/>
          </a:p>
        </p:txBody>
      </p:sp>
      <p:sp>
        <p:nvSpPr>
          <p:cNvPr id="3" name="文本框 2"/>
          <p:cNvSpPr txBox="1"/>
          <p:nvPr/>
        </p:nvSpPr>
        <p:spPr>
          <a:xfrm>
            <a:off x="986790" y="1438910"/>
            <a:ext cx="10284460" cy="460375"/>
          </a:xfrm>
          <a:prstGeom prst="rect">
            <a:avLst/>
          </a:prstGeom>
        </p:spPr>
        <p:txBody>
          <a:bodyPr wrap="square">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rPr>
              <a:t>步骤一、制定四级英语高频词的背单词计划。</a:t>
            </a:r>
            <a:endParaRPr lang="zh-CN" altLang="en-US" sz="2000" b="1">
              <a:latin typeface="黑体" panose="02010609060101010101" charset="-122"/>
              <a:ea typeface="黑体" panose="02010609060101010101" charset="-122"/>
            </a:endParaRPr>
          </a:p>
        </p:txBody>
      </p:sp>
      <p:sp>
        <p:nvSpPr>
          <p:cNvPr id="5" name="文本框 4"/>
          <p:cNvSpPr txBox="1"/>
          <p:nvPr/>
        </p:nvSpPr>
        <p:spPr>
          <a:xfrm>
            <a:off x="1082675" y="1997075"/>
            <a:ext cx="5166360" cy="386080"/>
          </a:xfrm>
          <a:prstGeom prst="rect">
            <a:avLst/>
          </a:prstGeom>
        </p:spPr>
        <p:txBody>
          <a:bodyPr wrap="square">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提示词公式：背景</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目标</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资料投喂</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任务要求</a:t>
            </a:r>
            <a:endParaRPr lang="zh-CN" altLang="en-US" sz="1600" b="1">
              <a:latin typeface="黑体" panose="02010609060101010101" charset="-122"/>
              <a:ea typeface="黑体" panose="02010609060101010101" charset="-122"/>
              <a:cs typeface="黑体" panose="02010609060101010101" charset="-122"/>
            </a:endParaRPr>
          </a:p>
        </p:txBody>
      </p:sp>
      <p:sp>
        <p:nvSpPr>
          <p:cNvPr id="6" name="文本框 5"/>
          <p:cNvSpPr txBox="1"/>
          <p:nvPr/>
        </p:nvSpPr>
        <p:spPr>
          <a:xfrm>
            <a:off x="1082675" y="2383155"/>
            <a:ext cx="10521315" cy="3751580"/>
          </a:xfrm>
          <a:prstGeom prst="rect">
            <a:avLst/>
          </a:prstGeom>
          <a:solidFill>
            <a:schemeClr val="accent4">
              <a:lumMod val="20000"/>
              <a:lumOff val="80000"/>
            </a:schemeClr>
          </a:solidFill>
        </p:spPr>
        <p:txBody>
          <a:bodyPr wrap="square">
            <a:noAutofit/>
          </a:bodyPr>
          <a:p>
            <a:pPr marL="0" indent="0"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提示词</a:t>
            </a:r>
            <a:r>
              <a:rPr lang="zh-CN" altLang="en-US" sz="1600" b="1">
                <a:solidFill>
                  <a:srgbClr val="000000"/>
                </a:solidFill>
                <a:latin typeface="黑体" panose="02010609060101010101" charset="-122"/>
                <a:ea typeface="黑体" panose="02010609060101010101" charset="-122"/>
                <a:cs typeface="黑体" panose="02010609060101010101" charset="-122"/>
              </a:rPr>
              <a:t>示例：</a:t>
            </a:r>
            <a:endParaRPr lang="zh-CN" altLang="en-US" sz="1600" b="1">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a:t>
            </a:r>
            <a:r>
              <a:rPr lang="en-US" altLang="zh-CN" sz="1600" b="1">
                <a:solidFill>
                  <a:srgbClr val="000000"/>
                </a:solidFill>
                <a:latin typeface="黑体" panose="02010609060101010101" charset="-122"/>
                <a:ea typeface="黑体" panose="02010609060101010101" charset="-122"/>
                <a:cs typeface="黑体" panose="02010609060101010101" charset="-122"/>
              </a:rPr>
              <a:t>1</a:t>
            </a:r>
            <a:r>
              <a:rPr lang="zh-CN" altLang="en-US" sz="1600" b="1">
                <a:solidFill>
                  <a:srgbClr val="000000"/>
                </a:solidFill>
                <a:latin typeface="黑体" panose="02010609060101010101" charset="-122"/>
                <a:ea typeface="黑体" panose="02010609060101010101" charset="-122"/>
                <a:cs typeface="黑体" panose="02010609060101010101" charset="-122"/>
              </a:rPr>
              <a:t>）投喂资料</a:t>
            </a:r>
            <a:r>
              <a:rPr lang="zh-CN" altLang="en-US" sz="1600">
                <a:solidFill>
                  <a:srgbClr val="000000"/>
                </a:solidFill>
                <a:latin typeface="黑体" panose="02010609060101010101" charset="-122"/>
                <a:ea typeface="黑体" panose="02010609060101010101" charset="-122"/>
                <a:cs typeface="黑体" panose="02010609060101010101" charset="-122"/>
              </a:rPr>
              <a:t>：四级高频词汇列表</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高频单词表</a:t>
            </a:r>
            <a:r>
              <a:rPr lang="en-US" altLang="zh-CN" sz="1600">
                <a:solidFill>
                  <a:srgbClr val="000000"/>
                </a:solidFill>
                <a:latin typeface="黑体" panose="02010609060101010101" charset="-122"/>
                <a:ea typeface="黑体" panose="02010609060101010101" charset="-122"/>
                <a:cs typeface="黑体" panose="02010609060101010101" charset="-122"/>
              </a:rPr>
              <a:t>.txt”</a:t>
            </a:r>
            <a:r>
              <a:rPr lang="zh-CN" altLang="en-US" sz="1600">
                <a:solidFill>
                  <a:srgbClr val="000000"/>
                </a:solidFill>
                <a:latin typeface="黑体" panose="02010609060101010101" charset="-122"/>
                <a:ea typeface="黑体" panose="02010609060101010101" charset="-122"/>
                <a:cs typeface="黑体" panose="02010609060101010101" charset="-122"/>
              </a:rPr>
              <a:t>。</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endParaRPr lang="en-US" altLang="zh-CN" sz="1600">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endParaRPr lang="en-US" altLang="zh-CN" sz="1600">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endParaRPr lang="en-US" altLang="zh-CN" sz="1600">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endParaRPr lang="en-US" altLang="zh-CN" sz="1600">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endParaRPr lang="en-US" altLang="zh-CN" sz="1600">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endParaRPr lang="en-US" altLang="zh-CN" sz="1600">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a:t>
            </a:r>
            <a:r>
              <a:rPr lang="en-US" altLang="zh-CN" sz="1600" b="1">
                <a:solidFill>
                  <a:srgbClr val="000000"/>
                </a:solidFill>
                <a:latin typeface="黑体" panose="02010609060101010101" charset="-122"/>
                <a:ea typeface="黑体" panose="02010609060101010101" charset="-122"/>
                <a:cs typeface="黑体" panose="02010609060101010101" charset="-122"/>
              </a:rPr>
              <a:t>2</a:t>
            </a:r>
            <a:r>
              <a:rPr lang="zh-CN" altLang="en-US" sz="1600" b="1">
                <a:solidFill>
                  <a:srgbClr val="000000"/>
                </a:solidFill>
                <a:latin typeface="黑体" panose="02010609060101010101" charset="-122"/>
                <a:ea typeface="黑体" panose="02010609060101010101" charset="-122"/>
                <a:cs typeface="黑体" panose="02010609060101010101" charset="-122"/>
              </a:rPr>
              <a:t>）提示词：</a:t>
            </a:r>
            <a:endParaRPr lang="zh-CN" altLang="en-US" sz="1600" b="1">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我是一名大一学生，上传资料是一个四级英语高频词汇表，共有</a:t>
            </a:r>
            <a:r>
              <a:rPr lang="en-US" altLang="zh-CN" sz="1600">
                <a:solidFill>
                  <a:srgbClr val="000000"/>
                </a:solidFill>
                <a:latin typeface="黑体" panose="02010609060101010101" charset="-122"/>
                <a:ea typeface="黑体" panose="02010609060101010101" charset="-122"/>
                <a:cs typeface="黑体" panose="02010609060101010101" charset="-122"/>
              </a:rPr>
              <a:t>687</a:t>
            </a:r>
            <a:r>
              <a:rPr lang="zh-CN" altLang="en-US" sz="1600">
                <a:solidFill>
                  <a:srgbClr val="000000"/>
                </a:solidFill>
                <a:latin typeface="黑体" panose="02010609060101010101" charset="-122"/>
                <a:ea typeface="黑体" panose="02010609060101010101" charset="-122"/>
                <a:cs typeface="黑体" panose="02010609060101010101" charset="-122"/>
              </a:rPr>
              <a:t>个单词，我需要在两个月内熟练记忆，请为我制定一个细化到每一天的背单词计划。</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pic>
        <p:nvPicPr>
          <p:cNvPr id="615" name="图片 615" descr="{0C94CD6B-4E1F-4767-9BD2-358F6DB1789C}"/>
          <p:cNvPicPr>
            <a:picLocks noChangeAspect="1"/>
          </p:cNvPicPr>
          <p:nvPr/>
        </p:nvPicPr>
        <p:blipFill>
          <a:blip r:embed="rId1"/>
          <a:stretch>
            <a:fillRect/>
          </a:stretch>
        </p:blipFill>
        <p:spPr>
          <a:xfrm>
            <a:off x="5017135" y="3169920"/>
            <a:ext cx="2157730" cy="182689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5.2 AI</a:t>
            </a:r>
            <a:r>
              <a:rPr lang="zh-CN" altLang="en-US">
                <a:sym typeface="+mn-ea"/>
              </a:rPr>
              <a:t>助力四级英语高频词汇备战计划</a:t>
            </a:r>
            <a:endParaRPr lang="zh-CN" altLang="en-US"/>
          </a:p>
        </p:txBody>
      </p:sp>
      <p:sp>
        <p:nvSpPr>
          <p:cNvPr id="3" name="文本框 2"/>
          <p:cNvSpPr txBox="1"/>
          <p:nvPr/>
        </p:nvSpPr>
        <p:spPr>
          <a:xfrm>
            <a:off x="986790" y="1438910"/>
            <a:ext cx="10284460" cy="460375"/>
          </a:xfrm>
          <a:prstGeom prst="rect">
            <a:avLst/>
          </a:prstGeom>
        </p:spPr>
        <p:txBody>
          <a:bodyPr wrap="square">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rPr>
              <a:t>步骤一、制定四级英语高频词的背单词计划。</a:t>
            </a:r>
            <a:endParaRPr lang="zh-CN" altLang="en-US" sz="2000" b="1">
              <a:latin typeface="黑体" panose="02010609060101010101" charset="-122"/>
              <a:ea typeface="黑体" panose="02010609060101010101" charset="-122"/>
            </a:endParaRPr>
          </a:p>
        </p:txBody>
      </p:sp>
      <p:sp>
        <p:nvSpPr>
          <p:cNvPr id="9" name="文本框 8"/>
          <p:cNvSpPr txBox="1"/>
          <p:nvPr/>
        </p:nvSpPr>
        <p:spPr>
          <a:xfrm>
            <a:off x="1101725" y="199771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输出结果：</a:t>
            </a:r>
            <a:endParaRPr lang="zh-CN" altLang="en-US" sz="1600" b="1">
              <a:latin typeface="黑体" panose="02010609060101010101" charset="-122"/>
              <a:ea typeface="黑体" panose="02010609060101010101" charset="-122"/>
            </a:endParaRPr>
          </a:p>
        </p:txBody>
      </p:sp>
      <p:pic>
        <p:nvPicPr>
          <p:cNvPr id="616" name="图片 616" descr="{10314E44-0C19-47BA-9C6D-61C8D56BEA0F}"/>
          <p:cNvPicPr>
            <a:picLocks noChangeAspect="1"/>
          </p:cNvPicPr>
          <p:nvPr/>
        </p:nvPicPr>
        <p:blipFill>
          <a:blip r:embed="rId1"/>
          <a:stretch>
            <a:fillRect/>
          </a:stretch>
        </p:blipFill>
        <p:spPr>
          <a:xfrm>
            <a:off x="2855595" y="2146935"/>
            <a:ext cx="2934970" cy="2596515"/>
          </a:xfrm>
          <a:prstGeom prst="rect">
            <a:avLst/>
          </a:prstGeom>
          <a:ln>
            <a:solidFill>
              <a:schemeClr val="bg1">
                <a:lumMod val="75000"/>
              </a:schemeClr>
            </a:solidFill>
          </a:ln>
        </p:spPr>
      </p:pic>
      <p:pic>
        <p:nvPicPr>
          <p:cNvPr id="617" name="图片 617" descr="{1A5F6898-A4F7-4FE1-8FB8-4E3CA5F94122}"/>
          <p:cNvPicPr>
            <a:picLocks noChangeAspect="1"/>
          </p:cNvPicPr>
          <p:nvPr/>
        </p:nvPicPr>
        <p:blipFill>
          <a:blip r:embed="rId2"/>
          <a:stretch>
            <a:fillRect/>
          </a:stretch>
        </p:blipFill>
        <p:spPr>
          <a:xfrm>
            <a:off x="5911850" y="2146935"/>
            <a:ext cx="3512820" cy="2596515"/>
          </a:xfrm>
          <a:prstGeom prst="rect">
            <a:avLst/>
          </a:prstGeom>
          <a:ln>
            <a:solidFill>
              <a:schemeClr val="bg1">
                <a:lumMod val="75000"/>
              </a:schemeClr>
            </a:solidFill>
          </a:ln>
        </p:spPr>
      </p:pic>
      <p:sp>
        <p:nvSpPr>
          <p:cNvPr id="4" name="文本框 3"/>
          <p:cNvSpPr txBox="1"/>
          <p:nvPr/>
        </p:nvSpPr>
        <p:spPr>
          <a:xfrm>
            <a:off x="1101725" y="507365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内容辨析：</a:t>
            </a:r>
            <a:endParaRPr lang="zh-CN" altLang="en-US" sz="1600" b="1">
              <a:latin typeface="黑体" panose="02010609060101010101" charset="-122"/>
              <a:ea typeface="黑体" panose="02010609060101010101" charset="-122"/>
            </a:endParaRPr>
          </a:p>
        </p:txBody>
      </p:sp>
      <p:sp>
        <p:nvSpPr>
          <p:cNvPr id="7" name="文本框 6"/>
          <p:cNvSpPr txBox="1"/>
          <p:nvPr/>
        </p:nvSpPr>
        <p:spPr>
          <a:xfrm>
            <a:off x="1101725" y="5459730"/>
            <a:ext cx="10400030" cy="583565"/>
          </a:xfrm>
          <a:prstGeom prst="rect">
            <a:avLst/>
          </a:prstGeom>
        </p:spPr>
        <p:txBody>
          <a:bodyPr wrap="square">
            <a:spAutoFit/>
          </a:bodyPr>
          <a:p>
            <a:pPr marL="0" indent="266700" defTabSz="266700">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在利用大模型辅助学习时，需精心设计资料投喂策略：</a:t>
            </a:r>
            <a:r>
              <a:rPr lang="en-US" altLang="zh-CN" sz="1600">
                <a:latin typeface="黑体" panose="02010609060101010101" charset="-122"/>
                <a:ea typeface="黑体" panose="02010609060101010101" charset="-122"/>
                <a:cs typeface="黑体" panose="02010609060101010101" charset="-122"/>
              </a:rPr>
              <a:t>1</a:t>
            </a:r>
            <a:r>
              <a:rPr lang="zh-CN" altLang="en-US" sz="1600">
                <a:latin typeface="黑体" panose="02010609060101010101" charset="-122"/>
                <a:ea typeface="黑体" panose="02010609060101010101" charset="-122"/>
                <a:cs typeface="黑体" panose="02010609060101010101" charset="-122"/>
              </a:rPr>
              <a:t>）筛选核心知识点和典型案例；</a:t>
            </a:r>
            <a:r>
              <a:rPr lang="en-US" altLang="zh-CN" sz="1600">
                <a:latin typeface="黑体" panose="02010609060101010101" charset="-122"/>
                <a:ea typeface="黑体" panose="02010609060101010101" charset="-122"/>
                <a:cs typeface="黑体" panose="02010609060101010101" charset="-122"/>
              </a:rPr>
              <a:t>2</a:t>
            </a:r>
            <a:r>
              <a:rPr lang="zh-CN" altLang="en-US" sz="1600">
                <a:latin typeface="黑体" panose="02010609060101010101" charset="-122"/>
                <a:ea typeface="黑体" panose="02010609060101010101" charset="-122"/>
                <a:cs typeface="黑体" panose="02010609060101010101" charset="-122"/>
              </a:rPr>
              <a:t>）构建结构化知识框架。制定计划时要注重提示词设计，确保计划既系统全面又可操作执行，实现高效的人机协同学习。</a:t>
            </a:r>
            <a:endParaRPr lang="zh-CN" altLang="en-US" sz="160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5.2 AI</a:t>
            </a:r>
            <a:r>
              <a:rPr lang="zh-CN" altLang="en-US">
                <a:sym typeface="+mn-ea"/>
              </a:rPr>
              <a:t>助力四级英语高频词汇备战计划</a:t>
            </a:r>
            <a:endParaRPr lang="zh-CN" altLang="en-US"/>
          </a:p>
        </p:txBody>
      </p:sp>
      <p:sp>
        <p:nvSpPr>
          <p:cNvPr id="19" name="文本框 18"/>
          <p:cNvSpPr txBox="1"/>
          <p:nvPr/>
        </p:nvSpPr>
        <p:spPr>
          <a:xfrm>
            <a:off x="986790" y="1343025"/>
            <a:ext cx="6096000" cy="398780"/>
          </a:xfrm>
          <a:prstGeom prst="rect">
            <a:avLst/>
          </a:prstGeom>
          <a:noFill/>
        </p:spPr>
        <p:txBody>
          <a:bodyPr wrap="square" rtlCol="0" anchor="t">
            <a:spAutoFit/>
          </a:bodyPr>
          <a:p>
            <a:r>
              <a:rPr lang="zh-CN" altLang="en-US" sz="2000" b="1">
                <a:latin typeface="黑体" panose="02010609060101010101" charset="-122"/>
                <a:ea typeface="黑体" panose="02010609060101010101" charset="-122"/>
                <a:sym typeface="+mn-ea"/>
              </a:rPr>
              <a:t>步骤二、规划详细的背单词执行计划。</a:t>
            </a:r>
            <a:endParaRPr lang="zh-CN" altLang="en-US" sz="2000" b="1">
              <a:latin typeface="黑体" panose="02010609060101010101" charset="-122"/>
              <a:ea typeface="黑体" panose="02010609060101010101" charset="-122"/>
              <a:sym typeface="+mn-ea"/>
            </a:endParaRPr>
          </a:p>
        </p:txBody>
      </p:sp>
      <p:sp>
        <p:nvSpPr>
          <p:cNvPr id="5" name="文本框 4"/>
          <p:cNvSpPr txBox="1"/>
          <p:nvPr/>
        </p:nvSpPr>
        <p:spPr>
          <a:xfrm>
            <a:off x="1082675" y="1869440"/>
            <a:ext cx="5166360" cy="386080"/>
          </a:xfrm>
          <a:prstGeom prst="rect">
            <a:avLst/>
          </a:prstGeom>
        </p:spPr>
        <p:txBody>
          <a:bodyPr wrap="square">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提示词公式：资料投喂</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任务要求</a:t>
            </a:r>
            <a:endParaRPr lang="zh-CN" altLang="en-US" sz="1600" b="1">
              <a:latin typeface="黑体" panose="02010609060101010101" charset="-122"/>
              <a:ea typeface="黑体" panose="02010609060101010101" charset="-122"/>
              <a:cs typeface="黑体" panose="02010609060101010101" charset="-122"/>
            </a:endParaRPr>
          </a:p>
        </p:txBody>
      </p:sp>
      <p:sp>
        <p:nvSpPr>
          <p:cNvPr id="6" name="文本框 5"/>
          <p:cNvSpPr txBox="1"/>
          <p:nvPr/>
        </p:nvSpPr>
        <p:spPr>
          <a:xfrm>
            <a:off x="1082675" y="2383155"/>
            <a:ext cx="10521315" cy="3751580"/>
          </a:xfrm>
          <a:prstGeom prst="rect">
            <a:avLst/>
          </a:prstGeom>
          <a:solidFill>
            <a:schemeClr val="accent4">
              <a:lumMod val="20000"/>
              <a:lumOff val="80000"/>
            </a:schemeClr>
          </a:solidFill>
        </p:spPr>
        <p:txBody>
          <a:bodyPr wrap="square">
            <a:noAutofit/>
          </a:bodyPr>
          <a:p>
            <a:pPr marL="0" indent="0"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提示词</a:t>
            </a:r>
            <a:r>
              <a:rPr lang="zh-CN" altLang="en-US" sz="1600" b="1">
                <a:solidFill>
                  <a:srgbClr val="000000"/>
                </a:solidFill>
                <a:latin typeface="黑体" panose="02010609060101010101" charset="-122"/>
                <a:ea typeface="黑体" panose="02010609060101010101" charset="-122"/>
                <a:cs typeface="黑体" panose="02010609060101010101" charset="-122"/>
              </a:rPr>
              <a:t>示例：</a:t>
            </a:r>
            <a:endParaRPr lang="zh-CN" altLang="en-US" sz="1600" b="1">
              <a:solidFill>
                <a:srgbClr val="000000"/>
              </a:solidFill>
              <a:latin typeface="黑体" panose="02010609060101010101" charset="-122"/>
              <a:ea typeface="黑体" panose="02010609060101010101" charset="-122"/>
              <a:cs typeface="黑体" panose="02010609060101010101" charset="-122"/>
            </a:endParaRPr>
          </a:p>
          <a:p>
            <a:pPr marL="0" indent="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a:t>
            </a:r>
            <a:r>
              <a:rPr lang="en-US" altLang="zh-CN" sz="1600">
                <a:solidFill>
                  <a:srgbClr val="000000"/>
                </a:solidFill>
                <a:latin typeface="黑体" panose="02010609060101010101" charset="-122"/>
                <a:ea typeface="黑体" panose="02010609060101010101" charset="-122"/>
                <a:cs typeface="黑体" panose="02010609060101010101" charset="-122"/>
              </a:rPr>
              <a:t>1</a:t>
            </a:r>
            <a:r>
              <a:rPr lang="zh-CN" altLang="en-US" sz="1600">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投喂资料：</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高频单词表</a:t>
            </a:r>
            <a:r>
              <a:rPr lang="en-US" altLang="zh-CN" sz="1600">
                <a:solidFill>
                  <a:srgbClr val="000000"/>
                </a:solidFill>
                <a:latin typeface="黑体" panose="02010609060101010101" charset="-122"/>
                <a:ea typeface="黑体" panose="02010609060101010101" charset="-122"/>
                <a:cs typeface="黑体" panose="02010609060101010101" charset="-122"/>
              </a:rPr>
              <a:t>.txt”</a:t>
            </a:r>
            <a:r>
              <a:rPr lang="zh-CN" altLang="en-US" sz="1600">
                <a:solidFill>
                  <a:srgbClr val="000000"/>
                </a:solidFill>
                <a:latin typeface="黑体" panose="02010609060101010101" charset="-122"/>
                <a:ea typeface="黑体" panose="02010609060101010101" charset="-122"/>
                <a:cs typeface="黑体" panose="02010609060101010101" charset="-122"/>
              </a:rPr>
              <a:t>。</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0" indent="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a:t>
            </a:r>
            <a:r>
              <a:rPr lang="en-US" altLang="zh-CN" sz="1600">
                <a:solidFill>
                  <a:srgbClr val="000000"/>
                </a:solidFill>
                <a:latin typeface="黑体" panose="02010609060101010101" charset="-122"/>
                <a:ea typeface="黑体" panose="02010609060101010101" charset="-122"/>
                <a:cs typeface="黑体" panose="02010609060101010101" charset="-122"/>
              </a:rPr>
              <a:t>2</a:t>
            </a:r>
            <a:r>
              <a:rPr lang="zh-CN" altLang="en-US" sz="1600">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提示词：</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请根据上述背单词计划为我制定一个细化到每一天的背单词计划。</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具体要求：</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1.</a:t>
            </a:r>
            <a:r>
              <a:rPr lang="zh-CN" altLang="en-US" sz="1600">
                <a:solidFill>
                  <a:srgbClr val="000000"/>
                </a:solidFill>
                <a:latin typeface="黑体" panose="02010609060101010101" charset="-122"/>
                <a:ea typeface="黑体" panose="02010609060101010101" charset="-122"/>
                <a:cs typeface="黑体" panose="02010609060101010101" charset="-122"/>
              </a:rPr>
              <a:t>计划须你为我规划的两个月四级高频词汇背诵计划；</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2.</a:t>
            </a:r>
            <a:r>
              <a:rPr lang="zh-CN" altLang="en-US" sz="1600">
                <a:solidFill>
                  <a:srgbClr val="000000"/>
                </a:solidFill>
                <a:latin typeface="黑体" panose="02010609060101010101" charset="-122"/>
                <a:ea typeface="黑体" panose="02010609060101010101" charset="-122"/>
                <a:cs typeface="黑体" panose="02010609060101010101" charset="-122"/>
              </a:rPr>
              <a:t>为我细化到每一天需要背诵的单词在</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高频词汇</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表中的序号；</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3.</a:t>
            </a:r>
            <a:r>
              <a:rPr lang="zh-CN" altLang="en-US" sz="1600">
                <a:solidFill>
                  <a:srgbClr val="000000"/>
                </a:solidFill>
                <a:latin typeface="黑体" panose="02010609060101010101" charset="-122"/>
                <a:ea typeface="黑体" panose="02010609060101010101" charset="-122"/>
                <a:cs typeface="黑体" panose="02010609060101010101" charset="-122"/>
              </a:rPr>
              <a:t>已经学习并进入复习阶段的单词，请为我提供随机乱序后的序号，保证每个单词都进行了复习；</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4.</a:t>
            </a:r>
            <a:r>
              <a:rPr lang="zh-CN" altLang="en-US" sz="1600">
                <a:solidFill>
                  <a:srgbClr val="000000"/>
                </a:solidFill>
                <a:latin typeface="黑体" panose="02010609060101010101" charset="-122"/>
                <a:ea typeface="黑体" panose="02010609060101010101" charset="-122"/>
                <a:cs typeface="黑体" panose="02010609060101010101" charset="-122"/>
              </a:rPr>
              <a:t>请不要省略序号，输出完整的</a:t>
            </a:r>
            <a:r>
              <a:rPr lang="en-US" altLang="zh-CN" sz="1600">
                <a:solidFill>
                  <a:srgbClr val="000000"/>
                </a:solidFill>
                <a:latin typeface="黑体" panose="02010609060101010101" charset="-122"/>
                <a:ea typeface="黑体" panose="02010609060101010101" charset="-122"/>
                <a:cs typeface="黑体" panose="02010609060101010101" charset="-122"/>
              </a:rPr>
              <a:t>60</a:t>
            </a:r>
            <a:r>
              <a:rPr lang="zh-CN" altLang="en-US" sz="1600">
                <a:solidFill>
                  <a:srgbClr val="000000"/>
                </a:solidFill>
                <a:latin typeface="黑体" panose="02010609060101010101" charset="-122"/>
                <a:ea typeface="黑体" panose="02010609060101010101" charset="-122"/>
                <a:cs typeface="黑体" panose="02010609060101010101" charset="-122"/>
              </a:rPr>
              <a:t>天的所有内容。</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输出格式要求：</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1.</a:t>
            </a:r>
            <a:r>
              <a:rPr lang="zh-CN" altLang="en-US" sz="1600">
                <a:solidFill>
                  <a:srgbClr val="000000"/>
                </a:solidFill>
                <a:latin typeface="黑体" panose="02010609060101010101" charset="-122"/>
                <a:ea typeface="黑体" panose="02010609060101010101" charset="-122"/>
                <a:cs typeface="黑体" panose="02010609060101010101" charset="-122"/>
              </a:rPr>
              <a:t>以表格形式输出；</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2.</a:t>
            </a:r>
            <a:r>
              <a:rPr lang="zh-CN" altLang="en-US" sz="1600">
                <a:solidFill>
                  <a:srgbClr val="000000"/>
                </a:solidFill>
                <a:latin typeface="黑体" panose="02010609060101010101" charset="-122"/>
                <a:ea typeface="黑体" panose="02010609060101010101" charset="-122"/>
                <a:cs typeface="黑体" panose="02010609060101010101" charset="-122"/>
              </a:rPr>
              <a:t>输出格式为天数序号、背诵的单词序号、复习的单词序号。</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5.2 AI</a:t>
            </a:r>
            <a:r>
              <a:rPr lang="zh-CN" altLang="en-US">
                <a:sym typeface="+mn-ea"/>
              </a:rPr>
              <a:t>助力四级英语高频词汇备战计划</a:t>
            </a:r>
            <a:endParaRPr lang="zh-CN" altLang="en-US"/>
          </a:p>
        </p:txBody>
      </p:sp>
      <p:sp>
        <p:nvSpPr>
          <p:cNvPr id="3" name="文本框 2"/>
          <p:cNvSpPr txBox="1"/>
          <p:nvPr/>
        </p:nvSpPr>
        <p:spPr>
          <a:xfrm>
            <a:off x="986790" y="1438910"/>
            <a:ext cx="10284460" cy="460375"/>
          </a:xfrm>
          <a:prstGeom prst="rect">
            <a:avLst/>
          </a:prstGeom>
        </p:spPr>
        <p:txBody>
          <a:bodyPr wrap="square">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sym typeface="+mn-ea"/>
              </a:rPr>
              <a:t>步骤二、规划详细的背单词执行计划。</a:t>
            </a:r>
            <a:endParaRPr lang="zh-CN" altLang="en-US" sz="2000" b="1">
              <a:latin typeface="黑体" panose="02010609060101010101" charset="-122"/>
              <a:ea typeface="黑体" panose="02010609060101010101" charset="-122"/>
            </a:endParaRPr>
          </a:p>
        </p:txBody>
      </p:sp>
      <p:sp>
        <p:nvSpPr>
          <p:cNvPr id="9" name="文本框 8"/>
          <p:cNvSpPr txBox="1"/>
          <p:nvPr/>
        </p:nvSpPr>
        <p:spPr>
          <a:xfrm>
            <a:off x="1101725" y="199771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输出结果：</a:t>
            </a:r>
            <a:endParaRPr lang="zh-CN" altLang="en-US" sz="1600" b="1">
              <a:latin typeface="黑体" panose="02010609060101010101" charset="-122"/>
              <a:ea typeface="黑体" panose="02010609060101010101" charset="-122"/>
            </a:endParaRPr>
          </a:p>
        </p:txBody>
      </p:sp>
      <p:sp>
        <p:nvSpPr>
          <p:cNvPr id="4" name="文本框 3"/>
          <p:cNvSpPr txBox="1"/>
          <p:nvPr/>
        </p:nvSpPr>
        <p:spPr>
          <a:xfrm>
            <a:off x="1101725" y="507365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内容辨析：</a:t>
            </a:r>
            <a:endParaRPr lang="zh-CN" altLang="en-US" sz="1600" b="1">
              <a:latin typeface="黑体" panose="02010609060101010101" charset="-122"/>
              <a:ea typeface="黑体" panose="02010609060101010101" charset="-122"/>
            </a:endParaRPr>
          </a:p>
        </p:txBody>
      </p:sp>
      <p:sp>
        <p:nvSpPr>
          <p:cNvPr id="7" name="文本框 6"/>
          <p:cNvSpPr txBox="1"/>
          <p:nvPr/>
        </p:nvSpPr>
        <p:spPr>
          <a:xfrm>
            <a:off x="1101725" y="5459730"/>
            <a:ext cx="10400030" cy="829945"/>
          </a:xfrm>
          <a:prstGeom prst="rect">
            <a:avLst/>
          </a:prstGeom>
        </p:spPr>
        <p:txBody>
          <a:bodyPr wrap="square">
            <a:spAutoFit/>
          </a:bodyPr>
          <a:p>
            <a:pPr marL="0" indent="266700" defTabSz="266700">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由于大模型存在记忆局限，我们需要建立一套基于序号的资料信息检索方法来突破这一限制。该策略通过细化的每一天的序号，既克服了大模型的记忆缺陷，又实现了学习过程的精准追溯。每次交互时提供相关序号，相当于为模型建立了</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临时记忆库</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，确保学习连贯性。</a:t>
            </a:r>
            <a:endParaRPr lang="zh-CN" altLang="en-US" sz="1600">
              <a:latin typeface="黑体" panose="02010609060101010101" charset="-122"/>
              <a:ea typeface="黑体" panose="02010609060101010101" charset="-122"/>
              <a:cs typeface="黑体" panose="02010609060101010101" charset="-122"/>
            </a:endParaRPr>
          </a:p>
        </p:txBody>
      </p:sp>
      <p:pic>
        <p:nvPicPr>
          <p:cNvPr id="619" name="图片 619" descr="{BC2C1ED0-E8D0-41A2-A173-B8F85808B677}"/>
          <p:cNvPicPr>
            <a:picLocks noChangeAspect="1"/>
          </p:cNvPicPr>
          <p:nvPr/>
        </p:nvPicPr>
        <p:blipFill>
          <a:blip r:embed="rId1"/>
          <a:stretch>
            <a:fillRect/>
          </a:stretch>
        </p:blipFill>
        <p:spPr>
          <a:xfrm>
            <a:off x="2469515" y="2145665"/>
            <a:ext cx="3626485" cy="2747010"/>
          </a:xfrm>
          <a:prstGeom prst="rect">
            <a:avLst/>
          </a:prstGeom>
          <a:ln>
            <a:solidFill>
              <a:schemeClr val="bg1">
                <a:lumMod val="75000"/>
              </a:schemeClr>
            </a:solidFill>
          </a:ln>
        </p:spPr>
      </p:pic>
      <p:pic>
        <p:nvPicPr>
          <p:cNvPr id="620" name="图片 620" descr="{2575A6ED-D16A-4E37-8AE5-BFFE71535116}"/>
          <p:cNvPicPr>
            <a:picLocks noChangeAspect="1"/>
          </p:cNvPicPr>
          <p:nvPr/>
        </p:nvPicPr>
        <p:blipFill>
          <a:blip r:embed="rId2"/>
          <a:stretch>
            <a:fillRect/>
          </a:stretch>
        </p:blipFill>
        <p:spPr>
          <a:xfrm>
            <a:off x="6181725" y="2145665"/>
            <a:ext cx="3312795" cy="2749550"/>
          </a:xfrm>
          <a:prstGeom prst="rect">
            <a:avLst/>
          </a:prstGeom>
          <a:ln>
            <a:solidFill>
              <a:schemeClr val="bg1">
                <a:lumMod val="75000"/>
              </a:schemeClr>
            </a:solid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5.2 AI</a:t>
            </a:r>
            <a:r>
              <a:rPr lang="zh-CN" altLang="en-US">
                <a:sym typeface="+mn-ea"/>
              </a:rPr>
              <a:t>助力四级英语高频词汇备战计划</a:t>
            </a:r>
            <a:endParaRPr lang="zh-CN" altLang="en-US"/>
          </a:p>
        </p:txBody>
      </p:sp>
      <p:sp>
        <p:nvSpPr>
          <p:cNvPr id="19" name="文本框 18"/>
          <p:cNvSpPr txBox="1"/>
          <p:nvPr/>
        </p:nvSpPr>
        <p:spPr>
          <a:xfrm>
            <a:off x="986790" y="1343025"/>
            <a:ext cx="6096000" cy="398780"/>
          </a:xfrm>
          <a:prstGeom prst="rect">
            <a:avLst/>
          </a:prstGeom>
          <a:noFill/>
        </p:spPr>
        <p:txBody>
          <a:bodyPr wrap="square" rtlCol="0" anchor="t">
            <a:spAutoFit/>
          </a:bodyPr>
          <a:p>
            <a:r>
              <a:rPr lang="zh-CN" altLang="en-US" sz="2000" b="1">
                <a:latin typeface="黑体" panose="02010609060101010101" charset="-122"/>
                <a:ea typeface="黑体" panose="02010609060101010101" charset="-122"/>
                <a:sym typeface="+mn-ea"/>
              </a:rPr>
              <a:t>步骤三、执行背单词计划中的单词学习任务。</a:t>
            </a:r>
            <a:endParaRPr lang="zh-CN" altLang="en-US" sz="2000" b="1">
              <a:latin typeface="黑体" panose="02010609060101010101" charset="-122"/>
              <a:ea typeface="黑体" panose="02010609060101010101" charset="-122"/>
              <a:sym typeface="+mn-ea"/>
            </a:endParaRPr>
          </a:p>
        </p:txBody>
      </p:sp>
      <p:sp>
        <p:nvSpPr>
          <p:cNvPr id="5" name="文本框 4"/>
          <p:cNvSpPr txBox="1"/>
          <p:nvPr/>
        </p:nvSpPr>
        <p:spPr>
          <a:xfrm>
            <a:off x="1082675" y="1869440"/>
            <a:ext cx="5166360" cy="386080"/>
          </a:xfrm>
          <a:prstGeom prst="rect">
            <a:avLst/>
          </a:prstGeom>
        </p:spPr>
        <p:txBody>
          <a:bodyPr wrap="square">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提示词公式：资料投喂</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任务要求</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工程化指令</a:t>
            </a:r>
            <a:endParaRPr lang="zh-CN" altLang="en-US" sz="1600" b="1">
              <a:latin typeface="黑体" panose="02010609060101010101" charset="-122"/>
              <a:ea typeface="黑体" panose="02010609060101010101" charset="-122"/>
              <a:cs typeface="黑体" panose="02010609060101010101" charset="-122"/>
            </a:endParaRPr>
          </a:p>
        </p:txBody>
      </p:sp>
      <p:sp>
        <p:nvSpPr>
          <p:cNvPr id="6" name="文本框 5"/>
          <p:cNvSpPr txBox="1"/>
          <p:nvPr/>
        </p:nvSpPr>
        <p:spPr>
          <a:xfrm>
            <a:off x="1082675" y="2383155"/>
            <a:ext cx="10521315" cy="3751580"/>
          </a:xfrm>
          <a:prstGeom prst="rect">
            <a:avLst/>
          </a:prstGeom>
          <a:solidFill>
            <a:schemeClr val="accent4">
              <a:lumMod val="20000"/>
              <a:lumOff val="80000"/>
            </a:schemeClr>
          </a:solidFill>
        </p:spPr>
        <p:txBody>
          <a:bodyPr wrap="square">
            <a:noAutofit/>
          </a:bodyPr>
          <a:p>
            <a:pPr marL="0" indent="0"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提示词</a:t>
            </a:r>
            <a:r>
              <a:rPr lang="zh-CN" altLang="en-US" sz="1600" b="1">
                <a:solidFill>
                  <a:srgbClr val="000000"/>
                </a:solidFill>
                <a:latin typeface="黑体" panose="02010609060101010101" charset="-122"/>
                <a:ea typeface="黑体" panose="02010609060101010101" charset="-122"/>
                <a:cs typeface="黑体" panose="02010609060101010101" charset="-122"/>
              </a:rPr>
              <a:t>示例：</a:t>
            </a:r>
            <a:endParaRPr lang="zh-CN" altLang="en-US" sz="1600" b="1">
              <a:solidFill>
                <a:srgbClr val="000000"/>
              </a:solidFill>
              <a:latin typeface="黑体" panose="02010609060101010101" charset="-122"/>
              <a:ea typeface="黑体" panose="02010609060101010101" charset="-122"/>
              <a:cs typeface="黑体" panose="02010609060101010101" charset="-122"/>
            </a:endParaRPr>
          </a:p>
          <a:p>
            <a:pPr marL="0" indent="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a:t>
            </a:r>
            <a:r>
              <a:rPr lang="en-US" altLang="zh-CN" sz="1600">
                <a:solidFill>
                  <a:srgbClr val="000000"/>
                </a:solidFill>
                <a:latin typeface="黑体" panose="02010609060101010101" charset="-122"/>
                <a:ea typeface="黑体" panose="02010609060101010101" charset="-122"/>
                <a:cs typeface="黑体" panose="02010609060101010101" charset="-122"/>
              </a:rPr>
              <a:t>1</a:t>
            </a:r>
            <a:r>
              <a:rPr lang="zh-CN" altLang="en-US" sz="1600">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投喂资料：</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高频单词表</a:t>
            </a:r>
            <a:r>
              <a:rPr lang="en-US" altLang="zh-CN" sz="1600">
                <a:solidFill>
                  <a:srgbClr val="000000"/>
                </a:solidFill>
                <a:latin typeface="黑体" panose="02010609060101010101" charset="-122"/>
                <a:ea typeface="黑体" panose="02010609060101010101" charset="-122"/>
                <a:cs typeface="黑体" panose="02010609060101010101" charset="-122"/>
              </a:rPr>
              <a:t>.txt”</a:t>
            </a:r>
            <a:r>
              <a:rPr lang="zh-CN" altLang="en-US" sz="1600">
                <a:solidFill>
                  <a:srgbClr val="000000"/>
                </a:solidFill>
                <a:latin typeface="黑体" panose="02010609060101010101" charset="-122"/>
                <a:ea typeface="黑体" panose="02010609060101010101" charset="-122"/>
                <a:cs typeface="黑体" panose="02010609060101010101" charset="-122"/>
              </a:rPr>
              <a:t>。</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0" indent="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a:t>
            </a:r>
            <a:r>
              <a:rPr lang="en-US" altLang="zh-CN" sz="1600">
                <a:solidFill>
                  <a:srgbClr val="000000"/>
                </a:solidFill>
                <a:latin typeface="黑体" panose="02010609060101010101" charset="-122"/>
                <a:ea typeface="黑体" panose="02010609060101010101" charset="-122"/>
                <a:cs typeface="黑体" panose="02010609060101010101" charset="-122"/>
              </a:rPr>
              <a:t>2</a:t>
            </a:r>
            <a:r>
              <a:rPr lang="zh-CN" altLang="en-US" sz="1600">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提示词：</a:t>
            </a:r>
            <a:r>
              <a:rPr lang="zh-CN" altLang="en-US" sz="1600">
                <a:solidFill>
                  <a:srgbClr val="000000"/>
                </a:solidFill>
                <a:latin typeface="黑体" panose="02010609060101010101" charset="-122"/>
                <a:ea typeface="黑体" panose="02010609060101010101" charset="-122"/>
                <a:cs typeface="黑体" panose="02010609060101010101" charset="-122"/>
              </a:rPr>
              <a:t>（以第</a:t>
            </a:r>
            <a:r>
              <a:rPr lang="en-US" altLang="zh-CN" sz="1600">
                <a:solidFill>
                  <a:srgbClr val="000000"/>
                </a:solidFill>
                <a:latin typeface="黑体" panose="02010609060101010101" charset="-122"/>
                <a:ea typeface="黑体" panose="02010609060101010101" charset="-122"/>
                <a:cs typeface="黑体" panose="02010609060101010101" charset="-122"/>
              </a:rPr>
              <a:t>1</a:t>
            </a:r>
            <a:r>
              <a:rPr lang="zh-CN" altLang="en-US" sz="1600">
                <a:solidFill>
                  <a:srgbClr val="000000"/>
                </a:solidFill>
                <a:latin typeface="黑体" panose="02010609060101010101" charset="-122"/>
                <a:ea typeface="黑体" panose="02010609060101010101" charset="-122"/>
                <a:cs typeface="黑体" panose="02010609060101010101" charset="-122"/>
              </a:rPr>
              <a:t>天学习高频词汇表中序号</a:t>
            </a:r>
            <a:r>
              <a:rPr lang="en-US" altLang="zh-CN" sz="1600">
                <a:solidFill>
                  <a:srgbClr val="000000"/>
                </a:solidFill>
                <a:latin typeface="黑体" panose="02010609060101010101" charset="-122"/>
                <a:ea typeface="黑体" panose="02010609060101010101" charset="-122"/>
                <a:cs typeface="黑体" panose="02010609060101010101" charset="-122"/>
              </a:rPr>
              <a:t>1-35</a:t>
            </a:r>
            <a:r>
              <a:rPr lang="zh-CN" altLang="en-US" sz="1600">
                <a:solidFill>
                  <a:srgbClr val="000000"/>
                </a:solidFill>
                <a:latin typeface="黑体" panose="02010609060101010101" charset="-122"/>
                <a:ea typeface="黑体" panose="02010609060101010101" charset="-122"/>
                <a:cs typeface="黑体" panose="02010609060101010101" charset="-122"/>
              </a:rPr>
              <a:t>的单词为例。）</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0" indent="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请辅助我学习词汇表中序号为</a:t>
            </a:r>
            <a:r>
              <a:rPr lang="en-US" altLang="zh-CN" sz="1600">
                <a:solidFill>
                  <a:srgbClr val="000000"/>
                </a:solidFill>
                <a:latin typeface="黑体" panose="02010609060101010101" charset="-122"/>
                <a:ea typeface="黑体" panose="02010609060101010101" charset="-122"/>
                <a:cs typeface="黑体" panose="02010609060101010101" charset="-122"/>
              </a:rPr>
              <a:t>1-35</a:t>
            </a:r>
            <a:r>
              <a:rPr lang="zh-CN" altLang="en-US" sz="1600">
                <a:solidFill>
                  <a:srgbClr val="000000"/>
                </a:solidFill>
                <a:latin typeface="黑体" panose="02010609060101010101" charset="-122"/>
                <a:ea typeface="黑体" panose="02010609060101010101" charset="-122"/>
                <a:cs typeface="黑体" panose="02010609060101010101" charset="-122"/>
              </a:rPr>
              <a:t>的单词。学习步骤如下：</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1.</a:t>
            </a:r>
            <a:r>
              <a:rPr lang="zh-CN" altLang="en-US" sz="1600">
                <a:solidFill>
                  <a:srgbClr val="000000"/>
                </a:solidFill>
                <a:latin typeface="黑体" panose="02010609060101010101" charset="-122"/>
                <a:ea typeface="黑体" panose="02010609060101010101" charset="-122"/>
                <a:cs typeface="黑体" panose="02010609060101010101" charset="-122"/>
              </a:rPr>
              <a:t>当我输入</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新单词</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指令时，为我列出一个单词的信息，包括中文定义，英语定义、词源、词根词缀、短语搭配和短句。</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2.</a:t>
            </a:r>
            <a:r>
              <a:rPr lang="zh-CN" altLang="en-US" sz="1600">
                <a:solidFill>
                  <a:srgbClr val="000000"/>
                </a:solidFill>
                <a:latin typeface="黑体" panose="02010609060101010101" charset="-122"/>
                <a:ea typeface="黑体" panose="02010609060101010101" charset="-122"/>
                <a:cs typeface="黑体" panose="02010609060101010101" charset="-122"/>
              </a:rPr>
              <a:t>当我输入</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出题</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时，为我出一道跟这个单词有关的选择题或填空题，帮我加深记忆。要求：先给出题目，由我来回答，由你来判断对错并给出解析。</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3.</a:t>
            </a:r>
            <a:r>
              <a:rPr lang="zh-CN" altLang="en-US" sz="1600">
                <a:solidFill>
                  <a:srgbClr val="000000"/>
                </a:solidFill>
                <a:latin typeface="黑体" panose="02010609060101010101" charset="-122"/>
                <a:ea typeface="黑体" panose="02010609060101010101" charset="-122"/>
                <a:cs typeface="黑体" panose="02010609060101010101" charset="-122"/>
              </a:rPr>
              <a:t>当我输入</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下一题</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时，为我再出一道跟这个单词有关的选择题或填空题，帮我加深记忆。要求：先给出题目，由我来回答，由你来判断对错并给出解析。</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4.</a:t>
            </a:r>
            <a:r>
              <a:rPr lang="zh-CN" altLang="en-US" sz="1600">
                <a:solidFill>
                  <a:srgbClr val="000000"/>
                </a:solidFill>
                <a:latin typeface="黑体" panose="02010609060101010101" charset="-122"/>
                <a:ea typeface="黑体" panose="02010609060101010101" charset="-122"/>
                <a:cs typeface="黑体" panose="02010609060101010101" charset="-122"/>
              </a:rPr>
              <a:t>我可以针对这个单词进行提问，你来为我解答帮我加深单词记忆。</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5.</a:t>
            </a:r>
            <a:r>
              <a:rPr lang="zh-CN" altLang="en-US" sz="1600">
                <a:solidFill>
                  <a:srgbClr val="000000"/>
                </a:solidFill>
                <a:latin typeface="黑体" panose="02010609060101010101" charset="-122"/>
                <a:ea typeface="黑体" panose="02010609060101010101" charset="-122"/>
                <a:cs typeface="黑体" panose="02010609060101010101" charset="-122"/>
              </a:rPr>
              <a:t>当全部单词学习完成后，提示我今天的单词学习圆满结束。</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5.2 AI</a:t>
            </a:r>
            <a:r>
              <a:rPr lang="zh-CN" altLang="en-US">
                <a:sym typeface="+mn-ea"/>
              </a:rPr>
              <a:t>助力四级英语高频词汇备战计划</a:t>
            </a:r>
            <a:endParaRPr lang="zh-CN" altLang="en-US"/>
          </a:p>
        </p:txBody>
      </p:sp>
      <p:sp>
        <p:nvSpPr>
          <p:cNvPr id="3" name="文本框 2"/>
          <p:cNvSpPr txBox="1"/>
          <p:nvPr/>
        </p:nvSpPr>
        <p:spPr>
          <a:xfrm>
            <a:off x="986790" y="1438910"/>
            <a:ext cx="10284460" cy="460375"/>
          </a:xfrm>
          <a:prstGeom prst="rect">
            <a:avLst/>
          </a:prstGeom>
        </p:spPr>
        <p:txBody>
          <a:bodyPr wrap="square">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sym typeface="+mn-ea"/>
              </a:rPr>
              <a:t>步骤三、执行背单词计划中的单词学习任务。</a:t>
            </a:r>
            <a:endParaRPr lang="zh-CN" altLang="en-US" sz="2000" b="1">
              <a:latin typeface="黑体" panose="02010609060101010101" charset="-122"/>
              <a:ea typeface="黑体" panose="02010609060101010101" charset="-122"/>
            </a:endParaRPr>
          </a:p>
        </p:txBody>
      </p:sp>
      <p:sp>
        <p:nvSpPr>
          <p:cNvPr id="9" name="文本框 8"/>
          <p:cNvSpPr txBox="1"/>
          <p:nvPr/>
        </p:nvSpPr>
        <p:spPr>
          <a:xfrm>
            <a:off x="1101725" y="199771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输出结果：</a:t>
            </a:r>
            <a:endParaRPr lang="zh-CN" altLang="en-US" sz="1600" b="1">
              <a:latin typeface="黑体" panose="02010609060101010101" charset="-122"/>
              <a:ea typeface="黑体" panose="02010609060101010101" charset="-122"/>
            </a:endParaRPr>
          </a:p>
        </p:txBody>
      </p:sp>
      <p:sp>
        <p:nvSpPr>
          <p:cNvPr id="4" name="文本框 3"/>
          <p:cNvSpPr txBox="1"/>
          <p:nvPr/>
        </p:nvSpPr>
        <p:spPr>
          <a:xfrm>
            <a:off x="1101725" y="507365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内容辨析：</a:t>
            </a:r>
            <a:endParaRPr lang="zh-CN" altLang="en-US" sz="1600" b="1">
              <a:latin typeface="黑体" panose="02010609060101010101" charset="-122"/>
              <a:ea typeface="黑体" panose="02010609060101010101" charset="-122"/>
            </a:endParaRPr>
          </a:p>
        </p:txBody>
      </p:sp>
      <p:sp>
        <p:nvSpPr>
          <p:cNvPr id="7" name="文本框 6"/>
          <p:cNvSpPr txBox="1"/>
          <p:nvPr/>
        </p:nvSpPr>
        <p:spPr>
          <a:xfrm>
            <a:off x="1101725" y="5459730"/>
            <a:ext cx="10400030" cy="829945"/>
          </a:xfrm>
          <a:prstGeom prst="rect">
            <a:avLst/>
          </a:prstGeom>
        </p:spPr>
        <p:txBody>
          <a:bodyPr wrap="square">
            <a:spAutoFit/>
          </a:bodyPr>
          <a:p>
            <a:pPr marL="0" indent="266700" defTabSz="266700">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这是一套结构化的逐步执行学习计划提示词：在学习新单词的过程中，首先掌握单词的含义，随后通过练习题来加深记忆，并且在学习过程中可以随时提出问题以深化理解。如此循序渐进，通过实时的互动交流，有效提升学习效率。</a:t>
            </a:r>
            <a:endParaRPr lang="zh-CN" altLang="en-US" sz="1600">
              <a:latin typeface="黑体" panose="02010609060101010101" charset="-122"/>
              <a:ea typeface="黑体" panose="02010609060101010101" charset="-122"/>
              <a:cs typeface="黑体" panose="02010609060101010101" charset="-122"/>
            </a:endParaRPr>
          </a:p>
        </p:txBody>
      </p:sp>
      <p:pic>
        <p:nvPicPr>
          <p:cNvPr id="621" name="图片 621" descr="{68C894E8-F08C-4C2B-B3D0-3FDB3FE036F6}"/>
          <p:cNvPicPr>
            <a:picLocks noChangeAspect="1"/>
          </p:cNvPicPr>
          <p:nvPr/>
        </p:nvPicPr>
        <p:blipFill>
          <a:blip r:embed="rId1"/>
          <a:stretch>
            <a:fillRect/>
          </a:stretch>
        </p:blipFill>
        <p:spPr>
          <a:xfrm>
            <a:off x="2423795" y="2171065"/>
            <a:ext cx="3582035" cy="2538095"/>
          </a:xfrm>
          <a:prstGeom prst="rect">
            <a:avLst/>
          </a:prstGeom>
          <a:ln>
            <a:solidFill>
              <a:schemeClr val="bg1">
                <a:lumMod val="75000"/>
              </a:schemeClr>
            </a:solidFill>
          </a:ln>
        </p:spPr>
      </p:pic>
      <p:pic>
        <p:nvPicPr>
          <p:cNvPr id="622" name="图片 622" descr="{A79E5DA0-EFDC-443E-B6FB-53DBF80253A8}"/>
          <p:cNvPicPr>
            <a:picLocks noChangeAspect="1"/>
          </p:cNvPicPr>
          <p:nvPr/>
        </p:nvPicPr>
        <p:blipFill>
          <a:blip r:embed="rId2"/>
          <a:stretch>
            <a:fillRect/>
          </a:stretch>
        </p:blipFill>
        <p:spPr>
          <a:xfrm>
            <a:off x="6124575" y="2171065"/>
            <a:ext cx="3292475" cy="2535555"/>
          </a:xfrm>
          <a:prstGeom prst="rect">
            <a:avLst/>
          </a:prstGeom>
          <a:ln>
            <a:solidFill>
              <a:schemeClr val="bg1">
                <a:lumMod val="75000"/>
              </a:schemeClr>
            </a:solid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5.2 AI</a:t>
            </a:r>
            <a:r>
              <a:rPr lang="zh-CN" altLang="en-US">
                <a:sym typeface="+mn-ea"/>
              </a:rPr>
              <a:t>助力四级英语高频词汇备战计划</a:t>
            </a:r>
            <a:endParaRPr lang="zh-CN" altLang="en-US"/>
          </a:p>
        </p:txBody>
      </p:sp>
      <p:sp>
        <p:nvSpPr>
          <p:cNvPr id="19" name="文本框 18"/>
          <p:cNvSpPr txBox="1"/>
          <p:nvPr/>
        </p:nvSpPr>
        <p:spPr>
          <a:xfrm>
            <a:off x="986790" y="1343025"/>
            <a:ext cx="6096000" cy="398780"/>
          </a:xfrm>
          <a:prstGeom prst="rect">
            <a:avLst/>
          </a:prstGeom>
          <a:noFill/>
        </p:spPr>
        <p:txBody>
          <a:bodyPr wrap="square" rtlCol="0" anchor="t">
            <a:spAutoFit/>
          </a:bodyPr>
          <a:p>
            <a:r>
              <a:rPr lang="zh-CN" altLang="en-US" sz="2000" b="1">
                <a:latin typeface="黑体" panose="02010609060101010101" charset="-122"/>
                <a:ea typeface="黑体" panose="02010609060101010101" charset="-122"/>
                <a:sym typeface="+mn-ea"/>
              </a:rPr>
              <a:t>步骤四、执行背单词计划中的单词复习任务。</a:t>
            </a:r>
            <a:endParaRPr lang="zh-CN" altLang="en-US" sz="2000" b="1">
              <a:latin typeface="黑体" panose="02010609060101010101" charset="-122"/>
              <a:ea typeface="黑体" panose="02010609060101010101" charset="-122"/>
              <a:sym typeface="+mn-ea"/>
            </a:endParaRPr>
          </a:p>
        </p:txBody>
      </p:sp>
      <p:sp>
        <p:nvSpPr>
          <p:cNvPr id="5" name="文本框 4"/>
          <p:cNvSpPr txBox="1"/>
          <p:nvPr/>
        </p:nvSpPr>
        <p:spPr>
          <a:xfrm>
            <a:off x="1082675" y="1869440"/>
            <a:ext cx="5166360" cy="386080"/>
          </a:xfrm>
          <a:prstGeom prst="rect">
            <a:avLst/>
          </a:prstGeom>
        </p:spPr>
        <p:txBody>
          <a:bodyPr wrap="square">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提示词公式：资料投喂</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任务要求</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工程化指令</a:t>
            </a:r>
            <a:endParaRPr lang="zh-CN" altLang="en-US" sz="1600" b="1">
              <a:latin typeface="黑体" panose="02010609060101010101" charset="-122"/>
              <a:ea typeface="黑体" panose="02010609060101010101" charset="-122"/>
              <a:cs typeface="黑体" panose="02010609060101010101" charset="-122"/>
            </a:endParaRPr>
          </a:p>
        </p:txBody>
      </p:sp>
      <p:sp>
        <p:nvSpPr>
          <p:cNvPr id="6" name="文本框 5"/>
          <p:cNvSpPr txBox="1"/>
          <p:nvPr/>
        </p:nvSpPr>
        <p:spPr>
          <a:xfrm>
            <a:off x="1082675" y="2383155"/>
            <a:ext cx="10521315" cy="3934460"/>
          </a:xfrm>
          <a:prstGeom prst="rect">
            <a:avLst/>
          </a:prstGeom>
          <a:solidFill>
            <a:schemeClr val="accent4">
              <a:lumMod val="20000"/>
              <a:lumOff val="80000"/>
            </a:schemeClr>
          </a:solidFill>
        </p:spPr>
        <p:txBody>
          <a:bodyPr wrap="square">
            <a:noAutofit/>
          </a:bodyPr>
          <a:p>
            <a:pPr marL="0" indent="0"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提示词</a:t>
            </a:r>
            <a:r>
              <a:rPr lang="zh-CN" altLang="en-US" sz="1600" b="1">
                <a:solidFill>
                  <a:srgbClr val="000000"/>
                </a:solidFill>
                <a:latin typeface="黑体" panose="02010609060101010101" charset="-122"/>
                <a:ea typeface="黑体" panose="02010609060101010101" charset="-122"/>
                <a:cs typeface="黑体" panose="02010609060101010101" charset="-122"/>
              </a:rPr>
              <a:t>示例：</a:t>
            </a:r>
            <a:endParaRPr lang="zh-CN" altLang="en-US" sz="1600" b="1">
              <a:solidFill>
                <a:srgbClr val="000000"/>
              </a:solidFill>
              <a:latin typeface="黑体" panose="02010609060101010101" charset="-122"/>
              <a:ea typeface="黑体" panose="02010609060101010101" charset="-122"/>
              <a:cs typeface="黑体" panose="02010609060101010101" charset="-122"/>
            </a:endParaRPr>
          </a:p>
          <a:p>
            <a:pPr marL="0" indent="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a:t>
            </a:r>
            <a:r>
              <a:rPr lang="en-US" altLang="zh-CN" sz="1600">
                <a:solidFill>
                  <a:srgbClr val="000000"/>
                </a:solidFill>
                <a:latin typeface="黑体" panose="02010609060101010101" charset="-122"/>
                <a:ea typeface="黑体" panose="02010609060101010101" charset="-122"/>
                <a:cs typeface="黑体" panose="02010609060101010101" charset="-122"/>
              </a:rPr>
              <a:t>1</a:t>
            </a:r>
            <a:r>
              <a:rPr lang="zh-CN" altLang="en-US" sz="1600">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投喂资料</a:t>
            </a:r>
            <a:r>
              <a:rPr lang="zh-CN" altLang="en-US" sz="1600">
                <a:solidFill>
                  <a:srgbClr val="000000"/>
                </a:solidFill>
                <a:latin typeface="黑体" panose="02010609060101010101" charset="-122"/>
                <a:ea typeface="黑体" panose="02010609060101010101" charset="-122"/>
                <a:cs typeface="黑体" panose="02010609060101010101" charset="-122"/>
              </a:rPr>
              <a:t>：</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高频单词表</a:t>
            </a:r>
            <a:r>
              <a:rPr lang="en-US" altLang="zh-CN" sz="1600">
                <a:solidFill>
                  <a:srgbClr val="000000"/>
                </a:solidFill>
                <a:latin typeface="黑体" panose="02010609060101010101" charset="-122"/>
                <a:ea typeface="黑体" panose="02010609060101010101" charset="-122"/>
                <a:cs typeface="黑体" panose="02010609060101010101" charset="-122"/>
              </a:rPr>
              <a:t>.txt”</a:t>
            </a:r>
            <a:r>
              <a:rPr lang="zh-CN" altLang="en-US" sz="1600">
                <a:solidFill>
                  <a:srgbClr val="000000"/>
                </a:solidFill>
                <a:latin typeface="黑体" panose="02010609060101010101" charset="-122"/>
                <a:ea typeface="黑体" panose="02010609060101010101" charset="-122"/>
                <a:cs typeface="黑体" panose="02010609060101010101" charset="-122"/>
              </a:rPr>
              <a:t>。</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0" indent="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a:t>
            </a:r>
            <a:r>
              <a:rPr lang="en-US" altLang="zh-CN" sz="1600">
                <a:solidFill>
                  <a:srgbClr val="000000"/>
                </a:solidFill>
                <a:latin typeface="黑体" panose="02010609060101010101" charset="-122"/>
                <a:ea typeface="黑体" panose="02010609060101010101" charset="-122"/>
                <a:cs typeface="黑体" panose="02010609060101010101" charset="-122"/>
              </a:rPr>
              <a:t>2</a:t>
            </a:r>
            <a:r>
              <a:rPr lang="zh-CN" altLang="en-US" sz="1600">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提示词：</a:t>
            </a:r>
            <a:r>
              <a:rPr lang="zh-CN" altLang="en-US" sz="1600">
                <a:solidFill>
                  <a:srgbClr val="000000"/>
                </a:solidFill>
                <a:latin typeface="黑体" panose="02010609060101010101" charset="-122"/>
                <a:ea typeface="黑体" panose="02010609060101010101" charset="-122"/>
                <a:cs typeface="黑体" panose="02010609060101010101" charset="-122"/>
              </a:rPr>
              <a:t>（以第</a:t>
            </a:r>
            <a:r>
              <a:rPr lang="en-US" altLang="zh-CN" sz="1600">
                <a:solidFill>
                  <a:srgbClr val="000000"/>
                </a:solidFill>
                <a:latin typeface="黑体" panose="02010609060101010101" charset="-122"/>
                <a:ea typeface="黑体" panose="02010609060101010101" charset="-122"/>
                <a:cs typeface="黑体" panose="02010609060101010101" charset="-122"/>
              </a:rPr>
              <a:t>2</a:t>
            </a:r>
            <a:r>
              <a:rPr lang="zh-CN" altLang="en-US" sz="1600">
                <a:solidFill>
                  <a:srgbClr val="000000"/>
                </a:solidFill>
                <a:latin typeface="黑体" panose="02010609060101010101" charset="-122"/>
                <a:ea typeface="黑体" panose="02010609060101010101" charset="-122"/>
                <a:cs typeface="黑体" panose="02010609060101010101" charset="-122"/>
              </a:rPr>
              <a:t>天复习计划中，高频词汇表中序号</a:t>
            </a:r>
            <a:r>
              <a:rPr lang="en-US" altLang="zh-CN" sz="1600">
                <a:solidFill>
                  <a:srgbClr val="000000"/>
                </a:solidFill>
                <a:latin typeface="黑体" panose="02010609060101010101" charset="-122"/>
                <a:ea typeface="黑体" panose="02010609060101010101" charset="-122"/>
                <a:cs typeface="黑体" panose="02010609060101010101" charset="-122"/>
              </a:rPr>
              <a:t>1-35</a:t>
            </a:r>
            <a:r>
              <a:rPr lang="zh-CN" altLang="en-US" sz="1600">
                <a:solidFill>
                  <a:srgbClr val="000000"/>
                </a:solidFill>
                <a:latin typeface="黑体" panose="02010609060101010101" charset="-122"/>
                <a:ea typeface="黑体" panose="02010609060101010101" charset="-122"/>
                <a:cs typeface="黑体" panose="02010609060101010101" charset="-122"/>
              </a:rPr>
              <a:t>的单词复习为例。）</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请辅助我复习词汇表中序号为</a:t>
            </a:r>
            <a:r>
              <a:rPr lang="en-US" altLang="zh-CN" sz="1600">
                <a:solidFill>
                  <a:srgbClr val="000000"/>
                </a:solidFill>
                <a:latin typeface="黑体" panose="02010609060101010101" charset="-122"/>
                <a:ea typeface="黑体" panose="02010609060101010101" charset="-122"/>
                <a:cs typeface="黑体" panose="02010609060101010101" charset="-122"/>
              </a:rPr>
              <a:t>1 - 35</a:t>
            </a:r>
            <a:r>
              <a:rPr lang="zh-CN" altLang="en-US" sz="1600">
                <a:solidFill>
                  <a:srgbClr val="000000"/>
                </a:solidFill>
                <a:latin typeface="黑体" panose="02010609060101010101" charset="-122"/>
                <a:ea typeface="黑体" panose="02010609060101010101" charset="-122"/>
                <a:cs typeface="黑体" panose="02010609060101010101" charset="-122"/>
              </a:rPr>
              <a:t>的单词。学习步骤如下：</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1.</a:t>
            </a:r>
            <a:r>
              <a:rPr lang="zh-CN" altLang="en-US" sz="1600">
                <a:solidFill>
                  <a:srgbClr val="000000"/>
                </a:solidFill>
                <a:latin typeface="黑体" panose="02010609060101010101" charset="-122"/>
                <a:ea typeface="黑体" panose="02010609060101010101" charset="-122"/>
                <a:cs typeface="黑体" panose="02010609060101010101" charset="-122"/>
              </a:rPr>
              <a:t>当我输入</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新单词</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指令时，显示一个单词，由我来思考它的意思。</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2.</a:t>
            </a:r>
            <a:r>
              <a:rPr lang="zh-CN" altLang="en-US" sz="1600">
                <a:solidFill>
                  <a:srgbClr val="000000"/>
                </a:solidFill>
                <a:latin typeface="黑体" panose="02010609060101010101" charset="-122"/>
                <a:ea typeface="黑体" panose="02010609060101010101" charset="-122"/>
                <a:cs typeface="黑体" panose="02010609060101010101" charset="-122"/>
              </a:rPr>
              <a:t>当我输入</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词义</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时，为我列出这个单词的信息，包括中文定义，英语定义、词源、词根词缀、短语搭配和短句。</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3.</a:t>
            </a:r>
            <a:r>
              <a:rPr lang="zh-CN" altLang="en-US" sz="1600">
                <a:solidFill>
                  <a:srgbClr val="000000"/>
                </a:solidFill>
                <a:latin typeface="黑体" panose="02010609060101010101" charset="-122"/>
                <a:ea typeface="黑体" panose="02010609060101010101" charset="-122"/>
                <a:cs typeface="黑体" panose="02010609060101010101" charset="-122"/>
              </a:rPr>
              <a:t>当我输入</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出题</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时，为我出一道跟这个单词有关的选择题或填空题。要求：先给出题目，由我来回答，由你来判断对错并给出解析。</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4.</a:t>
            </a:r>
            <a:r>
              <a:rPr lang="zh-CN" altLang="en-US" sz="1600">
                <a:solidFill>
                  <a:srgbClr val="000000"/>
                </a:solidFill>
                <a:latin typeface="黑体" panose="02010609060101010101" charset="-122"/>
                <a:ea typeface="黑体" panose="02010609060101010101" charset="-122"/>
                <a:cs typeface="黑体" panose="02010609060101010101" charset="-122"/>
              </a:rPr>
              <a:t>当我输入</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下一题</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时，为我再出一道跟这个单词有关的选择题或填空题，帮我加深记忆。要求：先给出题目，由我来回答，由你来判断对错并给出解析。</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5.</a:t>
            </a:r>
            <a:r>
              <a:rPr lang="zh-CN" altLang="en-US" sz="1600">
                <a:solidFill>
                  <a:srgbClr val="000000"/>
                </a:solidFill>
                <a:latin typeface="黑体" panose="02010609060101010101" charset="-122"/>
                <a:ea typeface="黑体" panose="02010609060101010101" charset="-122"/>
                <a:cs typeface="黑体" panose="02010609060101010101" charset="-122"/>
              </a:rPr>
              <a:t>我可以针对这个单词进行提问，你来为我解答帮我加深单词记忆。</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457200" lvl="1" indent="0" defTabSz="266700">
              <a:lnSpc>
                <a:spcPct val="120000"/>
              </a:lnSpc>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6.</a:t>
            </a:r>
            <a:r>
              <a:rPr lang="zh-CN" altLang="en-US" sz="1600">
                <a:solidFill>
                  <a:srgbClr val="000000"/>
                </a:solidFill>
                <a:latin typeface="黑体" panose="02010609060101010101" charset="-122"/>
                <a:ea typeface="黑体" panose="02010609060101010101" charset="-122"/>
                <a:cs typeface="黑体" panose="02010609060101010101" charset="-122"/>
              </a:rPr>
              <a:t>当全部单词复习完成后，提示我今天的单词复习圆满结束。</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学习图谱</a:t>
            </a:r>
            <a:endParaRPr lang="zh-CN" altLang="en-US"/>
          </a:p>
        </p:txBody>
      </p:sp>
      <p:sp>
        <p:nvSpPr>
          <p:cNvPr id="4" name="圆角矩形 3"/>
          <p:cNvSpPr/>
          <p:nvPr/>
        </p:nvSpPr>
        <p:spPr>
          <a:xfrm>
            <a:off x="1435735" y="3044825"/>
            <a:ext cx="2771140" cy="722630"/>
          </a:xfrm>
          <a:prstGeom prst="roundRect">
            <a:avLst>
              <a:gd name="adj" fmla="val 50000"/>
            </a:avLst>
          </a:prstGeom>
          <a:solidFill>
            <a:srgbClr val="467CBE"/>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400" b="1">
                <a:latin typeface="黑体" panose="02010609060101010101" charset="-122"/>
                <a:ea typeface="黑体" panose="02010609060101010101" charset="-122"/>
                <a:cs typeface="黑体" panose="02010609060101010101" charset="-122"/>
              </a:rPr>
              <a:t>第五章</a:t>
            </a:r>
            <a:r>
              <a:rPr lang="en-US" altLang="zh-CN" sz="1400" b="1">
                <a:latin typeface="黑体" panose="02010609060101010101" charset="-122"/>
                <a:ea typeface="黑体" panose="02010609060101010101" charset="-122"/>
                <a:cs typeface="黑体" panose="02010609060101010101" charset="-122"/>
              </a:rPr>
              <a:t> AI</a:t>
            </a:r>
            <a:r>
              <a:rPr lang="zh-CN" altLang="en-US" sz="1400" b="1">
                <a:latin typeface="黑体" panose="02010609060101010101" charset="-122"/>
                <a:ea typeface="黑体" panose="02010609060101010101" charset="-122"/>
                <a:cs typeface="黑体" panose="02010609060101010101" charset="-122"/>
              </a:rPr>
              <a:t>赋能学习：</a:t>
            </a:r>
            <a:endParaRPr lang="zh-CN" altLang="en-US" sz="1400" b="1">
              <a:latin typeface="黑体" panose="02010609060101010101" charset="-122"/>
              <a:ea typeface="黑体" panose="02010609060101010101" charset="-122"/>
              <a:cs typeface="黑体" panose="02010609060101010101" charset="-122"/>
            </a:endParaRPr>
          </a:p>
          <a:p>
            <a:pPr algn="ctr"/>
            <a:r>
              <a:rPr lang="zh-CN" altLang="en-US" sz="1400" b="1">
                <a:latin typeface="黑体" panose="02010609060101010101" charset="-122"/>
                <a:ea typeface="黑体" panose="02010609060101010101" charset="-122"/>
                <a:cs typeface="黑体" panose="02010609060101010101" charset="-122"/>
              </a:rPr>
              <a:t>打造个性学习智慧引擎</a:t>
            </a:r>
            <a:endParaRPr lang="zh-CN" altLang="en-US" sz="1400" b="1">
              <a:latin typeface="黑体" panose="02010609060101010101" charset="-122"/>
              <a:ea typeface="黑体" panose="02010609060101010101" charset="-122"/>
              <a:cs typeface="黑体" panose="02010609060101010101" charset="-122"/>
            </a:endParaRPr>
          </a:p>
        </p:txBody>
      </p:sp>
      <p:sp>
        <p:nvSpPr>
          <p:cNvPr id="6" name="矩形 5"/>
          <p:cNvSpPr/>
          <p:nvPr/>
        </p:nvSpPr>
        <p:spPr>
          <a:xfrm>
            <a:off x="1280160" y="3851275"/>
            <a:ext cx="3088005" cy="366395"/>
          </a:xfrm>
          <a:prstGeom prst="rect">
            <a:avLst/>
          </a:prstGeom>
          <a:noFill/>
          <a:ln w="19050">
            <a:solidFill>
              <a:srgbClr val="01659C"/>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1200" b="1">
                <a:solidFill>
                  <a:schemeClr val="tx1"/>
                </a:solidFill>
                <a:latin typeface="黑体" panose="02010609060101010101" charset="-122"/>
                <a:ea typeface="黑体" panose="02010609060101010101" charset="-122"/>
                <a:cs typeface="黑体" panose="02010609060101010101" charset="-122"/>
              </a:rPr>
              <a:t>任务</a:t>
            </a:r>
            <a:r>
              <a:rPr lang="en-US" altLang="zh-CN" sz="1200" b="1">
                <a:solidFill>
                  <a:schemeClr val="tx1"/>
                </a:solidFill>
                <a:latin typeface="黑体" panose="02010609060101010101" charset="-122"/>
                <a:ea typeface="黑体" panose="02010609060101010101" charset="-122"/>
                <a:cs typeface="黑体" panose="02010609060101010101" charset="-122"/>
              </a:rPr>
              <a:t>5.1 AI</a:t>
            </a:r>
            <a:r>
              <a:rPr lang="zh-CN" altLang="en-US" sz="1200" b="1">
                <a:solidFill>
                  <a:schemeClr val="tx1"/>
                </a:solidFill>
                <a:latin typeface="黑体" panose="02010609060101010101" charset="-122"/>
                <a:ea typeface="黑体" panose="02010609060101010101" charset="-122"/>
                <a:cs typeface="黑体" panose="02010609060101010101" charset="-122"/>
              </a:rPr>
              <a:t>打造个性化学习路径</a:t>
            </a:r>
            <a:endParaRPr lang="zh-CN" altLang="en-US" sz="1200" b="1">
              <a:solidFill>
                <a:schemeClr val="tx1"/>
              </a:solidFill>
              <a:latin typeface="黑体" panose="02010609060101010101" charset="-122"/>
              <a:ea typeface="黑体" panose="02010609060101010101" charset="-122"/>
              <a:cs typeface="黑体" panose="02010609060101010101" charset="-122"/>
            </a:endParaRPr>
          </a:p>
        </p:txBody>
      </p:sp>
      <p:sp>
        <p:nvSpPr>
          <p:cNvPr id="7" name="矩形 6"/>
          <p:cNvSpPr/>
          <p:nvPr/>
        </p:nvSpPr>
        <p:spPr>
          <a:xfrm>
            <a:off x="1279525" y="4217670"/>
            <a:ext cx="3088005" cy="366395"/>
          </a:xfrm>
          <a:prstGeom prst="rect">
            <a:avLst/>
          </a:prstGeom>
          <a:noFill/>
          <a:ln w="19050">
            <a:solidFill>
              <a:srgbClr val="01659C"/>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1200" b="1">
                <a:solidFill>
                  <a:schemeClr val="tx1"/>
                </a:solidFill>
                <a:latin typeface="黑体" panose="02010609060101010101" charset="-122"/>
                <a:ea typeface="黑体" panose="02010609060101010101" charset="-122"/>
                <a:cs typeface="黑体" panose="02010609060101010101" charset="-122"/>
              </a:rPr>
              <a:t>任务</a:t>
            </a:r>
            <a:r>
              <a:rPr lang="en-US" altLang="zh-CN" sz="1200" b="1">
                <a:solidFill>
                  <a:schemeClr val="tx1"/>
                </a:solidFill>
                <a:latin typeface="黑体" panose="02010609060101010101" charset="-122"/>
                <a:ea typeface="黑体" panose="02010609060101010101" charset="-122"/>
                <a:cs typeface="黑体" panose="02010609060101010101" charset="-122"/>
              </a:rPr>
              <a:t>5.2 AI</a:t>
            </a:r>
            <a:r>
              <a:rPr lang="zh-CN" altLang="en-US" sz="1200" b="1">
                <a:solidFill>
                  <a:schemeClr val="tx1"/>
                </a:solidFill>
                <a:latin typeface="黑体" panose="02010609060101010101" charset="-122"/>
                <a:ea typeface="黑体" panose="02010609060101010101" charset="-122"/>
                <a:cs typeface="黑体" panose="02010609060101010101" charset="-122"/>
              </a:rPr>
              <a:t>助力四级英语高频词汇备战计划</a:t>
            </a:r>
            <a:endParaRPr lang="zh-CN" altLang="en-US" sz="1200" b="1">
              <a:solidFill>
                <a:schemeClr val="tx1"/>
              </a:solidFill>
              <a:latin typeface="黑体" panose="02010609060101010101" charset="-122"/>
              <a:ea typeface="黑体" panose="02010609060101010101" charset="-122"/>
              <a:cs typeface="黑体" panose="02010609060101010101" charset="-122"/>
            </a:endParaRPr>
          </a:p>
        </p:txBody>
      </p:sp>
      <p:sp>
        <p:nvSpPr>
          <p:cNvPr id="12" name="矩形 11"/>
          <p:cNvSpPr/>
          <p:nvPr/>
        </p:nvSpPr>
        <p:spPr>
          <a:xfrm>
            <a:off x="1279525" y="4584065"/>
            <a:ext cx="3088005" cy="366395"/>
          </a:xfrm>
          <a:prstGeom prst="rect">
            <a:avLst/>
          </a:prstGeom>
          <a:noFill/>
          <a:ln w="19050">
            <a:solidFill>
              <a:srgbClr val="01659C"/>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l"/>
            <a:r>
              <a:rPr lang="zh-CN" altLang="en-US" sz="1200" b="1">
                <a:solidFill>
                  <a:schemeClr val="tx1"/>
                </a:solidFill>
                <a:latin typeface="黑体" panose="02010609060101010101" charset="-122"/>
                <a:ea typeface="黑体" panose="02010609060101010101" charset="-122"/>
                <a:cs typeface="黑体" panose="02010609060101010101" charset="-122"/>
              </a:rPr>
              <a:t>任务</a:t>
            </a:r>
            <a:r>
              <a:rPr lang="en-US" altLang="zh-CN" sz="1200" b="1">
                <a:solidFill>
                  <a:schemeClr val="tx1"/>
                </a:solidFill>
                <a:latin typeface="黑体" panose="02010609060101010101" charset="-122"/>
                <a:ea typeface="黑体" panose="02010609060101010101" charset="-122"/>
                <a:cs typeface="黑体" panose="02010609060101010101" charset="-122"/>
              </a:rPr>
              <a:t>5.3 AI</a:t>
            </a:r>
            <a:r>
              <a:rPr lang="zh-CN" altLang="en-US" sz="1200" b="1">
                <a:solidFill>
                  <a:schemeClr val="tx1"/>
                </a:solidFill>
                <a:latin typeface="黑体" panose="02010609060101010101" charset="-122"/>
                <a:ea typeface="黑体" panose="02010609060101010101" charset="-122"/>
                <a:cs typeface="黑体" panose="02010609060101010101" charset="-122"/>
              </a:rPr>
              <a:t>辅助研读学术论文</a:t>
            </a:r>
            <a:endParaRPr lang="zh-CN" altLang="en-US" sz="1200" b="1">
              <a:solidFill>
                <a:schemeClr val="tx1"/>
              </a:solidFill>
              <a:latin typeface="黑体" panose="02010609060101010101" charset="-122"/>
              <a:ea typeface="黑体" panose="02010609060101010101" charset="-122"/>
              <a:cs typeface="黑体" panose="02010609060101010101" charset="-122"/>
            </a:endParaRPr>
          </a:p>
        </p:txBody>
      </p:sp>
      <p:sp>
        <p:nvSpPr>
          <p:cNvPr id="14" name="矩形 13"/>
          <p:cNvSpPr/>
          <p:nvPr/>
        </p:nvSpPr>
        <p:spPr>
          <a:xfrm>
            <a:off x="4821555" y="1733550"/>
            <a:ext cx="1008380" cy="366395"/>
          </a:xfrm>
          <a:prstGeom prst="rect">
            <a:avLst/>
          </a:prstGeom>
          <a:noFill/>
          <a:ln w="19050">
            <a:solidFill>
              <a:srgbClr val="01659C"/>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200" b="1">
                <a:solidFill>
                  <a:schemeClr val="tx1"/>
                </a:solidFill>
                <a:latin typeface="黑体" panose="02010609060101010101" charset="-122"/>
                <a:ea typeface="黑体" panose="02010609060101010101" charset="-122"/>
              </a:rPr>
              <a:t>知识目标</a:t>
            </a:r>
            <a:endParaRPr lang="zh-CN" altLang="en-US" sz="1200" b="1">
              <a:solidFill>
                <a:schemeClr val="tx1"/>
              </a:solidFill>
              <a:latin typeface="黑体" panose="02010609060101010101" charset="-122"/>
              <a:ea typeface="黑体" panose="02010609060101010101" charset="-122"/>
            </a:endParaRPr>
          </a:p>
        </p:txBody>
      </p:sp>
      <p:sp>
        <p:nvSpPr>
          <p:cNvPr id="15" name="矩形 14"/>
          <p:cNvSpPr/>
          <p:nvPr/>
        </p:nvSpPr>
        <p:spPr>
          <a:xfrm>
            <a:off x="4821555" y="3224530"/>
            <a:ext cx="1008380" cy="366395"/>
          </a:xfrm>
          <a:prstGeom prst="rect">
            <a:avLst/>
          </a:prstGeom>
          <a:noFill/>
          <a:ln w="19050">
            <a:solidFill>
              <a:srgbClr val="01659C"/>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200" b="1">
                <a:solidFill>
                  <a:schemeClr val="tx1"/>
                </a:solidFill>
                <a:latin typeface="黑体" panose="02010609060101010101" charset="-122"/>
                <a:ea typeface="黑体" panose="02010609060101010101" charset="-122"/>
              </a:rPr>
              <a:t>能力目标</a:t>
            </a:r>
            <a:endParaRPr lang="zh-CN" altLang="en-US" sz="1200" b="1">
              <a:solidFill>
                <a:schemeClr val="tx1"/>
              </a:solidFill>
              <a:latin typeface="黑体" panose="02010609060101010101" charset="-122"/>
              <a:ea typeface="黑体" panose="02010609060101010101" charset="-122"/>
            </a:endParaRPr>
          </a:p>
        </p:txBody>
      </p:sp>
      <p:sp>
        <p:nvSpPr>
          <p:cNvPr id="16" name="矩形 15"/>
          <p:cNvSpPr/>
          <p:nvPr/>
        </p:nvSpPr>
        <p:spPr>
          <a:xfrm>
            <a:off x="4821555" y="4573905"/>
            <a:ext cx="1008380" cy="366395"/>
          </a:xfrm>
          <a:prstGeom prst="rect">
            <a:avLst/>
          </a:prstGeom>
          <a:noFill/>
          <a:ln w="19050">
            <a:solidFill>
              <a:srgbClr val="01659C"/>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200" b="1">
                <a:solidFill>
                  <a:schemeClr val="tx1"/>
                </a:solidFill>
                <a:latin typeface="黑体" panose="02010609060101010101" charset="-122"/>
                <a:ea typeface="黑体" panose="02010609060101010101" charset="-122"/>
              </a:rPr>
              <a:t>素养目标</a:t>
            </a:r>
            <a:endParaRPr lang="zh-CN" altLang="en-US" sz="1200" b="1">
              <a:solidFill>
                <a:schemeClr val="tx1"/>
              </a:solidFill>
              <a:latin typeface="黑体" panose="02010609060101010101" charset="-122"/>
              <a:ea typeface="黑体" panose="02010609060101010101" charset="-122"/>
            </a:endParaRPr>
          </a:p>
        </p:txBody>
      </p:sp>
      <p:sp>
        <p:nvSpPr>
          <p:cNvPr id="17" name="文本框 16"/>
          <p:cNvSpPr txBox="1"/>
          <p:nvPr/>
        </p:nvSpPr>
        <p:spPr>
          <a:xfrm>
            <a:off x="6183630" y="1908810"/>
            <a:ext cx="3166745" cy="275590"/>
          </a:xfrm>
          <a:prstGeom prst="rect">
            <a:avLst/>
          </a:prstGeom>
        </p:spPr>
        <p:txBody>
          <a:bodyPr wrap="square">
            <a:spAutoFit/>
          </a:bodyPr>
          <a:p>
            <a:pPr marL="0" indent="0" algn="just" defTabSz="266700">
              <a:spcBef>
                <a:spcPct val="0"/>
              </a:spcBef>
              <a:spcAft>
                <a:spcPct val="0"/>
              </a:spcAft>
            </a:pPr>
            <a:r>
              <a:rPr lang="zh-CN" altLang="en-US" sz="1200">
                <a:latin typeface="黑体" panose="02010609060101010101" charset="-122"/>
                <a:ea typeface="黑体" panose="02010609060101010101" charset="-122"/>
                <a:cs typeface="微软雅黑" panose="020B0503020204020204" pitchFamily="34" charset="-122"/>
              </a:rPr>
              <a:t>掌握构建工程化提示词执行学习计划的</a:t>
            </a:r>
            <a:r>
              <a:rPr lang="zh-CN" altLang="en-US" sz="1200">
                <a:latin typeface="黑体" panose="02010609060101010101" charset="-122"/>
                <a:ea typeface="黑体" panose="02010609060101010101" charset="-122"/>
                <a:cs typeface="微软雅黑" panose="020B0503020204020204" pitchFamily="34" charset="-122"/>
              </a:rPr>
              <a:t>技巧</a:t>
            </a:r>
            <a:endParaRPr lang="zh-CN" altLang="en-US" sz="1200">
              <a:latin typeface="黑体" panose="02010609060101010101" charset="-122"/>
              <a:ea typeface="黑体" panose="02010609060101010101" charset="-122"/>
              <a:cs typeface="微软雅黑" panose="020B0503020204020204" pitchFamily="34" charset="-122"/>
            </a:endParaRPr>
          </a:p>
        </p:txBody>
      </p:sp>
      <p:cxnSp>
        <p:nvCxnSpPr>
          <p:cNvPr id="18" name="肘形连接符 17"/>
          <p:cNvCxnSpPr>
            <a:stCxn id="14" idx="3"/>
            <a:endCxn id="22" idx="1"/>
          </p:cNvCxnSpPr>
          <p:nvPr/>
        </p:nvCxnSpPr>
        <p:spPr>
          <a:xfrm flipV="1">
            <a:off x="5829935" y="1433195"/>
            <a:ext cx="353695" cy="483870"/>
          </a:xfrm>
          <a:prstGeom prst="bentConnector3">
            <a:avLst>
              <a:gd name="adj1" fmla="val 50090"/>
            </a:avLst>
          </a:prstGeom>
          <a:ln>
            <a:headEnd type="none"/>
            <a:tailEnd type="none"/>
          </a:ln>
        </p:spPr>
        <p:style>
          <a:lnRef idx="2">
            <a:schemeClr val="accent1"/>
          </a:lnRef>
          <a:fillRef idx="0">
            <a:srgbClr val="FFFFFF"/>
          </a:fillRef>
          <a:effectRef idx="0">
            <a:srgbClr val="FFFFFF"/>
          </a:effectRef>
          <a:fontRef idx="minor">
            <a:schemeClr val="tx1"/>
          </a:fontRef>
        </p:style>
      </p:cxnSp>
      <p:sp>
        <p:nvSpPr>
          <p:cNvPr id="19" name="文本框 18"/>
          <p:cNvSpPr txBox="1"/>
          <p:nvPr/>
        </p:nvSpPr>
        <p:spPr>
          <a:xfrm>
            <a:off x="6183630" y="1602105"/>
            <a:ext cx="2800350" cy="275590"/>
          </a:xfrm>
          <a:prstGeom prst="rect">
            <a:avLst/>
          </a:prstGeom>
        </p:spPr>
        <p:txBody>
          <a:bodyPr wrap="square">
            <a:spAutoFit/>
          </a:bodyPr>
          <a:p>
            <a:pPr marL="0" indent="0" algn="just" defTabSz="266700">
              <a:spcBef>
                <a:spcPct val="0"/>
              </a:spcBef>
              <a:spcAft>
                <a:spcPct val="0"/>
              </a:spcAft>
            </a:pPr>
            <a:r>
              <a:rPr lang="zh-CN" altLang="en-US" sz="1200">
                <a:latin typeface="黑体" panose="02010609060101010101" charset="-122"/>
                <a:ea typeface="黑体" panose="02010609060101010101" charset="-122"/>
                <a:cs typeface="微软雅黑" panose="020B0503020204020204" pitchFamily="34" charset="-122"/>
              </a:rPr>
              <a:t>掌握制定执行计划的提示词</a:t>
            </a:r>
            <a:r>
              <a:rPr lang="zh-CN" altLang="en-US" sz="1200">
                <a:latin typeface="黑体" panose="02010609060101010101" charset="-122"/>
                <a:ea typeface="黑体" panose="02010609060101010101" charset="-122"/>
                <a:cs typeface="微软雅黑" panose="020B0503020204020204" pitchFamily="34" charset="-122"/>
              </a:rPr>
              <a:t>技巧</a:t>
            </a:r>
            <a:endParaRPr lang="zh-CN" altLang="en-US" sz="1200">
              <a:latin typeface="黑体" panose="02010609060101010101" charset="-122"/>
              <a:ea typeface="黑体" panose="02010609060101010101" charset="-122"/>
              <a:cs typeface="微软雅黑" panose="020B0503020204020204" pitchFamily="34" charset="-122"/>
            </a:endParaRPr>
          </a:p>
        </p:txBody>
      </p:sp>
      <p:sp>
        <p:nvSpPr>
          <p:cNvPr id="21" name="文本框 20"/>
          <p:cNvSpPr txBox="1"/>
          <p:nvPr/>
        </p:nvSpPr>
        <p:spPr>
          <a:xfrm>
            <a:off x="6183630" y="2215515"/>
            <a:ext cx="3560445" cy="275590"/>
          </a:xfrm>
          <a:prstGeom prst="rect">
            <a:avLst/>
          </a:prstGeom>
        </p:spPr>
        <p:txBody>
          <a:bodyPr wrap="square">
            <a:spAutoFit/>
          </a:bodyPr>
          <a:p>
            <a:pPr marL="0" indent="0" algn="l" defTabSz="266700">
              <a:spcBef>
                <a:spcPct val="0"/>
              </a:spcBef>
              <a:spcAft>
                <a:spcPct val="0"/>
              </a:spcAft>
            </a:pPr>
            <a:r>
              <a:rPr lang="zh-CN" altLang="en-US" sz="1200">
                <a:latin typeface="黑体" panose="02010609060101010101" charset="-122"/>
                <a:ea typeface="黑体" panose="02010609060101010101" charset="-122"/>
                <a:cs typeface="微软雅黑" panose="020B0503020204020204" pitchFamily="34" charset="-122"/>
                <a:sym typeface="+mn-ea"/>
              </a:rPr>
              <a:t>掌握利用大语言模型研读论文的方法与技巧</a:t>
            </a:r>
            <a:endParaRPr lang="zh-CN" altLang="en-US" sz="1200">
              <a:latin typeface="黑体" panose="02010609060101010101" charset="-122"/>
              <a:ea typeface="黑体" panose="02010609060101010101" charset="-122"/>
              <a:cs typeface="微软雅黑" panose="020B0503020204020204" pitchFamily="34" charset="-122"/>
            </a:endParaRPr>
          </a:p>
        </p:txBody>
      </p:sp>
      <p:sp>
        <p:nvSpPr>
          <p:cNvPr id="22" name="文本框 21"/>
          <p:cNvSpPr txBox="1"/>
          <p:nvPr/>
        </p:nvSpPr>
        <p:spPr>
          <a:xfrm>
            <a:off x="6183630" y="1295400"/>
            <a:ext cx="3295650" cy="275590"/>
          </a:xfrm>
          <a:prstGeom prst="rect">
            <a:avLst/>
          </a:prstGeom>
        </p:spPr>
        <p:txBody>
          <a:bodyPr wrap="square">
            <a:spAutoFit/>
          </a:bodyPr>
          <a:p>
            <a:pPr marL="0" indent="0" algn="l" defTabSz="266700">
              <a:spcBef>
                <a:spcPct val="0"/>
              </a:spcBef>
              <a:spcAft>
                <a:spcPct val="0"/>
              </a:spcAft>
            </a:pPr>
            <a:r>
              <a:rPr lang="zh-CN" altLang="en-US" sz="1200">
                <a:latin typeface="黑体" panose="02010609060101010101" charset="-122"/>
                <a:ea typeface="黑体" panose="02010609060101010101" charset="-122"/>
                <a:cs typeface="微软雅黑" panose="020B0503020204020204" pitchFamily="34" charset="-122"/>
                <a:sym typeface="+mn-ea"/>
              </a:rPr>
              <a:t>掌握制定个性化学习路径的提示词</a:t>
            </a:r>
            <a:r>
              <a:rPr lang="zh-CN" altLang="en-US" sz="1200">
                <a:latin typeface="黑体" panose="02010609060101010101" charset="-122"/>
                <a:ea typeface="黑体" panose="02010609060101010101" charset="-122"/>
                <a:cs typeface="微软雅黑" panose="020B0503020204020204" pitchFamily="34" charset="-122"/>
                <a:sym typeface="+mn-ea"/>
              </a:rPr>
              <a:t>提问技巧</a:t>
            </a:r>
            <a:endParaRPr lang="zh-CN" altLang="en-US" sz="1200">
              <a:latin typeface="黑体" panose="02010609060101010101" charset="-122"/>
              <a:ea typeface="黑体" panose="02010609060101010101" charset="-122"/>
              <a:cs typeface="微软雅黑" panose="020B0503020204020204" pitchFamily="34" charset="-122"/>
              <a:sym typeface="+mn-ea"/>
            </a:endParaRPr>
          </a:p>
        </p:txBody>
      </p:sp>
      <p:cxnSp>
        <p:nvCxnSpPr>
          <p:cNvPr id="23" name="肘形连接符 22"/>
          <p:cNvCxnSpPr>
            <a:stCxn id="14" idx="3"/>
            <a:endCxn id="21" idx="1"/>
          </p:cNvCxnSpPr>
          <p:nvPr/>
        </p:nvCxnSpPr>
        <p:spPr>
          <a:xfrm>
            <a:off x="5829935" y="1917065"/>
            <a:ext cx="353695" cy="436245"/>
          </a:xfrm>
          <a:prstGeom prst="bentConnector3">
            <a:avLst>
              <a:gd name="adj1" fmla="val 50090"/>
            </a:avLst>
          </a:prstGeom>
          <a:ln>
            <a:headEnd type="none"/>
            <a:tailEnd type="none"/>
          </a:ln>
        </p:spPr>
        <p:style>
          <a:lnRef idx="2">
            <a:schemeClr val="accent1"/>
          </a:lnRef>
          <a:fillRef idx="0">
            <a:srgbClr val="FFFFFF"/>
          </a:fillRef>
          <a:effectRef idx="0">
            <a:srgbClr val="FFFFFF"/>
          </a:effectRef>
          <a:fontRef idx="minor">
            <a:schemeClr val="tx1"/>
          </a:fontRef>
        </p:style>
      </p:cxnSp>
      <p:cxnSp>
        <p:nvCxnSpPr>
          <p:cNvPr id="24" name="肘形连接符 23"/>
          <p:cNvCxnSpPr>
            <a:stCxn id="14" idx="3"/>
            <a:endCxn id="17" idx="1"/>
          </p:cNvCxnSpPr>
          <p:nvPr/>
        </p:nvCxnSpPr>
        <p:spPr>
          <a:xfrm>
            <a:off x="5829935" y="1917065"/>
            <a:ext cx="353695" cy="129540"/>
          </a:xfrm>
          <a:prstGeom prst="bentConnector3">
            <a:avLst>
              <a:gd name="adj1" fmla="val 50090"/>
            </a:avLst>
          </a:prstGeom>
          <a:ln>
            <a:headEnd type="none"/>
            <a:tailEnd type="none"/>
          </a:ln>
        </p:spPr>
        <p:style>
          <a:lnRef idx="2">
            <a:schemeClr val="accent1"/>
          </a:lnRef>
          <a:fillRef idx="0">
            <a:srgbClr val="FFFFFF"/>
          </a:fillRef>
          <a:effectRef idx="0">
            <a:srgbClr val="FFFFFF"/>
          </a:effectRef>
          <a:fontRef idx="minor">
            <a:schemeClr val="tx1"/>
          </a:fontRef>
        </p:style>
      </p:cxnSp>
      <p:cxnSp>
        <p:nvCxnSpPr>
          <p:cNvPr id="25" name="肘形连接符 24"/>
          <p:cNvCxnSpPr>
            <a:stCxn id="14" idx="3"/>
            <a:endCxn id="19" idx="1"/>
          </p:cNvCxnSpPr>
          <p:nvPr/>
        </p:nvCxnSpPr>
        <p:spPr>
          <a:xfrm flipV="1">
            <a:off x="5829935" y="1739900"/>
            <a:ext cx="353695" cy="177165"/>
          </a:xfrm>
          <a:prstGeom prst="bentConnector3">
            <a:avLst>
              <a:gd name="adj1" fmla="val 50090"/>
            </a:avLst>
          </a:prstGeom>
          <a:ln>
            <a:headEnd type="none"/>
            <a:tailEnd type="none"/>
          </a:ln>
        </p:spPr>
        <p:style>
          <a:lnRef idx="2">
            <a:schemeClr val="accent1"/>
          </a:lnRef>
          <a:fillRef idx="0">
            <a:srgbClr val="FFFFFF"/>
          </a:fillRef>
          <a:effectRef idx="0">
            <a:srgbClr val="FFFFFF"/>
          </a:effectRef>
          <a:fontRef idx="minor">
            <a:schemeClr val="tx1"/>
          </a:fontRef>
        </p:style>
      </p:cxnSp>
      <p:sp>
        <p:nvSpPr>
          <p:cNvPr id="26" name="文本框 25"/>
          <p:cNvSpPr txBox="1"/>
          <p:nvPr/>
        </p:nvSpPr>
        <p:spPr>
          <a:xfrm>
            <a:off x="6183630" y="3425190"/>
            <a:ext cx="3166745" cy="275590"/>
          </a:xfrm>
          <a:prstGeom prst="rect">
            <a:avLst/>
          </a:prstGeom>
        </p:spPr>
        <p:txBody>
          <a:bodyPr wrap="square">
            <a:spAutoFit/>
          </a:bodyPr>
          <a:p>
            <a:pPr marL="0" indent="0" algn="just" defTabSz="266700">
              <a:spcBef>
                <a:spcPct val="0"/>
              </a:spcBef>
              <a:spcAft>
                <a:spcPct val="0"/>
              </a:spcAft>
            </a:pPr>
            <a:r>
              <a:rPr lang="zh-CN" altLang="en-US" sz="1200">
                <a:latin typeface="黑体" panose="02010609060101010101" charset="-122"/>
                <a:ea typeface="黑体" panose="02010609060101010101" charset="-122"/>
                <a:cs typeface="微软雅黑" panose="020B0503020204020204" pitchFamily="34" charset="-122"/>
              </a:rPr>
              <a:t>能够利用工程化提示词制定学习执行</a:t>
            </a:r>
            <a:r>
              <a:rPr lang="zh-CN" altLang="en-US" sz="1200">
                <a:latin typeface="黑体" panose="02010609060101010101" charset="-122"/>
                <a:ea typeface="黑体" panose="02010609060101010101" charset="-122"/>
                <a:cs typeface="微软雅黑" panose="020B0503020204020204" pitchFamily="34" charset="-122"/>
              </a:rPr>
              <a:t>计划</a:t>
            </a:r>
            <a:endParaRPr lang="zh-CN" altLang="en-US" sz="1200">
              <a:latin typeface="黑体" panose="02010609060101010101" charset="-122"/>
              <a:ea typeface="黑体" panose="02010609060101010101" charset="-122"/>
              <a:cs typeface="微软雅黑" panose="020B0503020204020204" pitchFamily="34" charset="-122"/>
            </a:endParaRPr>
          </a:p>
        </p:txBody>
      </p:sp>
      <p:sp>
        <p:nvSpPr>
          <p:cNvPr id="27" name="文本框 26"/>
          <p:cNvSpPr txBox="1"/>
          <p:nvPr/>
        </p:nvSpPr>
        <p:spPr>
          <a:xfrm>
            <a:off x="6183630" y="3118485"/>
            <a:ext cx="2800350" cy="275590"/>
          </a:xfrm>
          <a:prstGeom prst="rect">
            <a:avLst/>
          </a:prstGeom>
        </p:spPr>
        <p:txBody>
          <a:bodyPr wrap="square">
            <a:spAutoFit/>
          </a:bodyPr>
          <a:p>
            <a:pPr marL="0" indent="0" algn="just" defTabSz="266700">
              <a:spcBef>
                <a:spcPct val="0"/>
              </a:spcBef>
              <a:spcAft>
                <a:spcPct val="0"/>
              </a:spcAft>
            </a:pPr>
            <a:r>
              <a:rPr lang="zh-CN" altLang="en-US" sz="1200">
                <a:latin typeface="黑体" panose="02010609060101010101" charset="-122"/>
                <a:ea typeface="黑体" panose="02010609060101010101" charset="-122"/>
                <a:cs typeface="黑体" panose="02010609060101010101" charset="-122"/>
              </a:rPr>
              <a:t>能够运用</a:t>
            </a:r>
            <a:r>
              <a:rPr lang="en-US" altLang="zh-CN" sz="1200">
                <a:latin typeface="黑体" panose="02010609060101010101" charset="-122"/>
                <a:ea typeface="黑体" panose="02010609060101010101" charset="-122"/>
                <a:cs typeface="黑体" panose="02010609060101010101" charset="-122"/>
              </a:rPr>
              <a:t>AI</a:t>
            </a:r>
            <a:r>
              <a:rPr lang="zh-CN" altLang="en-US" sz="1200">
                <a:latin typeface="黑体" panose="02010609060101010101" charset="-122"/>
                <a:ea typeface="黑体" panose="02010609060101010101" charset="-122"/>
                <a:cs typeface="黑体" panose="02010609060101010101" charset="-122"/>
              </a:rPr>
              <a:t>制定个性化学习</a:t>
            </a:r>
            <a:r>
              <a:rPr lang="zh-CN" altLang="en-US" sz="1200">
                <a:latin typeface="黑体" panose="02010609060101010101" charset="-122"/>
                <a:ea typeface="黑体" panose="02010609060101010101" charset="-122"/>
                <a:cs typeface="黑体" panose="02010609060101010101" charset="-122"/>
              </a:rPr>
              <a:t>计划</a:t>
            </a:r>
            <a:endParaRPr lang="zh-CN" altLang="en-US" sz="1200">
              <a:latin typeface="黑体" panose="02010609060101010101" charset="-122"/>
              <a:ea typeface="黑体" panose="02010609060101010101" charset="-122"/>
              <a:cs typeface="黑体" panose="02010609060101010101" charset="-122"/>
            </a:endParaRPr>
          </a:p>
        </p:txBody>
      </p:sp>
      <p:sp>
        <p:nvSpPr>
          <p:cNvPr id="28" name="文本框 27"/>
          <p:cNvSpPr txBox="1"/>
          <p:nvPr/>
        </p:nvSpPr>
        <p:spPr>
          <a:xfrm>
            <a:off x="6183630" y="3731895"/>
            <a:ext cx="3088005" cy="275590"/>
          </a:xfrm>
          <a:prstGeom prst="rect">
            <a:avLst/>
          </a:prstGeom>
        </p:spPr>
        <p:txBody>
          <a:bodyPr wrap="square">
            <a:spAutoFit/>
          </a:bodyPr>
          <a:p>
            <a:pPr marL="0" indent="0" algn="l" defTabSz="266700">
              <a:spcBef>
                <a:spcPct val="0"/>
              </a:spcBef>
              <a:spcAft>
                <a:spcPct val="0"/>
              </a:spcAft>
            </a:pPr>
            <a:r>
              <a:rPr lang="zh-CN" altLang="en-US" sz="1200">
                <a:latin typeface="黑体" panose="02010609060101010101" charset="-122"/>
                <a:ea typeface="黑体" panose="02010609060101010101" charset="-122"/>
                <a:cs typeface="黑体" panose="02010609060101010101" charset="-122"/>
              </a:rPr>
              <a:t>能够运用</a:t>
            </a:r>
            <a:r>
              <a:rPr lang="en-US" altLang="zh-CN" sz="1200">
                <a:latin typeface="黑体" panose="02010609060101010101" charset="-122"/>
                <a:ea typeface="黑体" panose="02010609060101010101" charset="-122"/>
                <a:cs typeface="黑体" panose="02010609060101010101" charset="-122"/>
              </a:rPr>
              <a:t>AI</a:t>
            </a:r>
            <a:r>
              <a:rPr lang="zh-CN" altLang="en-US" sz="1200">
                <a:latin typeface="黑体" panose="02010609060101010101" charset="-122"/>
                <a:ea typeface="黑体" panose="02010609060101010101" charset="-122"/>
                <a:cs typeface="黑体" panose="02010609060101010101" charset="-122"/>
              </a:rPr>
              <a:t>研读学术</a:t>
            </a:r>
            <a:r>
              <a:rPr lang="zh-CN" altLang="en-US" sz="1200">
                <a:latin typeface="黑体" panose="02010609060101010101" charset="-122"/>
                <a:ea typeface="黑体" panose="02010609060101010101" charset="-122"/>
                <a:cs typeface="黑体" panose="02010609060101010101" charset="-122"/>
              </a:rPr>
              <a:t>论文</a:t>
            </a:r>
            <a:endParaRPr lang="zh-CN" altLang="en-US" sz="1200">
              <a:latin typeface="黑体" panose="02010609060101010101" charset="-122"/>
              <a:ea typeface="黑体" panose="02010609060101010101" charset="-122"/>
              <a:cs typeface="黑体" panose="02010609060101010101" charset="-122"/>
            </a:endParaRPr>
          </a:p>
        </p:txBody>
      </p:sp>
      <p:sp>
        <p:nvSpPr>
          <p:cNvPr id="29" name="文本框 28"/>
          <p:cNvSpPr txBox="1"/>
          <p:nvPr/>
        </p:nvSpPr>
        <p:spPr>
          <a:xfrm>
            <a:off x="6183630" y="2811780"/>
            <a:ext cx="2837815" cy="275590"/>
          </a:xfrm>
          <a:prstGeom prst="rect">
            <a:avLst/>
          </a:prstGeom>
        </p:spPr>
        <p:txBody>
          <a:bodyPr wrap="square">
            <a:spAutoFit/>
          </a:bodyPr>
          <a:p>
            <a:pPr marL="0" indent="0" algn="l" defTabSz="266700">
              <a:spcBef>
                <a:spcPct val="0"/>
              </a:spcBef>
              <a:spcAft>
                <a:spcPct val="0"/>
              </a:spcAft>
            </a:pPr>
            <a:r>
              <a:rPr lang="zh-CN" altLang="en-US" sz="1200">
                <a:latin typeface="黑体" panose="02010609060101010101" charset="-122"/>
                <a:ea typeface="黑体" panose="02010609060101010101" charset="-122"/>
                <a:cs typeface="黑体" panose="02010609060101010101" charset="-122"/>
                <a:sym typeface="+mn-ea"/>
              </a:rPr>
              <a:t>能够利用</a:t>
            </a:r>
            <a:r>
              <a:rPr lang="en-US" altLang="zh-CN" sz="1200">
                <a:latin typeface="黑体" panose="02010609060101010101" charset="-122"/>
                <a:ea typeface="黑体" panose="02010609060101010101" charset="-122"/>
                <a:cs typeface="黑体" panose="02010609060101010101" charset="-122"/>
                <a:sym typeface="+mn-ea"/>
              </a:rPr>
              <a:t>AI</a:t>
            </a:r>
            <a:r>
              <a:rPr lang="zh-CN" altLang="en-US" sz="1200">
                <a:latin typeface="黑体" panose="02010609060101010101" charset="-122"/>
                <a:ea typeface="黑体" panose="02010609060101010101" charset="-122"/>
                <a:cs typeface="黑体" panose="02010609060101010101" charset="-122"/>
                <a:sym typeface="+mn-ea"/>
              </a:rPr>
              <a:t>进行</a:t>
            </a:r>
            <a:r>
              <a:rPr lang="zh-CN" altLang="en-US" sz="1200">
                <a:latin typeface="黑体" panose="02010609060101010101" charset="-122"/>
                <a:ea typeface="黑体" panose="02010609060101010101" charset="-122"/>
                <a:cs typeface="黑体" panose="02010609060101010101" charset="-122"/>
                <a:sym typeface="+mn-ea"/>
              </a:rPr>
              <a:t>自我评估</a:t>
            </a:r>
            <a:endParaRPr lang="zh-CN" altLang="en-US" sz="1200">
              <a:latin typeface="黑体" panose="02010609060101010101" charset="-122"/>
              <a:ea typeface="黑体" panose="02010609060101010101" charset="-122"/>
              <a:cs typeface="黑体" panose="02010609060101010101" charset="-122"/>
              <a:sym typeface="+mn-ea"/>
            </a:endParaRPr>
          </a:p>
        </p:txBody>
      </p:sp>
      <p:cxnSp>
        <p:nvCxnSpPr>
          <p:cNvPr id="31" name="肘形连接符 30"/>
          <p:cNvCxnSpPr>
            <a:stCxn id="15" idx="3"/>
            <a:endCxn id="26" idx="1"/>
          </p:cNvCxnSpPr>
          <p:nvPr/>
        </p:nvCxnSpPr>
        <p:spPr>
          <a:xfrm>
            <a:off x="5829935" y="3408045"/>
            <a:ext cx="353695" cy="154940"/>
          </a:xfrm>
          <a:prstGeom prst="bentConnector3">
            <a:avLst>
              <a:gd name="adj1" fmla="val 50090"/>
            </a:avLst>
          </a:prstGeom>
          <a:ln>
            <a:headEnd type="none"/>
            <a:tailEnd type="none"/>
          </a:ln>
        </p:spPr>
        <p:style>
          <a:lnRef idx="2">
            <a:schemeClr val="accent1"/>
          </a:lnRef>
          <a:fillRef idx="0">
            <a:srgbClr val="FFFFFF"/>
          </a:fillRef>
          <a:effectRef idx="0">
            <a:srgbClr val="FFFFFF"/>
          </a:effectRef>
          <a:fontRef idx="minor">
            <a:schemeClr val="tx1"/>
          </a:fontRef>
        </p:style>
      </p:cxnSp>
      <p:cxnSp>
        <p:nvCxnSpPr>
          <p:cNvPr id="32" name="肘形连接符 31"/>
          <p:cNvCxnSpPr>
            <a:stCxn id="15" idx="3"/>
            <a:endCxn id="29" idx="1"/>
          </p:cNvCxnSpPr>
          <p:nvPr/>
        </p:nvCxnSpPr>
        <p:spPr>
          <a:xfrm flipV="1">
            <a:off x="5829935" y="2949575"/>
            <a:ext cx="353695" cy="458470"/>
          </a:xfrm>
          <a:prstGeom prst="bentConnector3">
            <a:avLst>
              <a:gd name="adj1" fmla="val 50090"/>
            </a:avLst>
          </a:prstGeom>
          <a:ln>
            <a:headEnd type="none"/>
            <a:tailEnd type="none"/>
          </a:ln>
        </p:spPr>
        <p:style>
          <a:lnRef idx="2">
            <a:schemeClr val="accent1"/>
          </a:lnRef>
          <a:fillRef idx="0">
            <a:srgbClr val="FFFFFF"/>
          </a:fillRef>
          <a:effectRef idx="0">
            <a:srgbClr val="FFFFFF"/>
          </a:effectRef>
          <a:fontRef idx="minor">
            <a:schemeClr val="tx1"/>
          </a:fontRef>
        </p:style>
      </p:cxnSp>
      <p:cxnSp>
        <p:nvCxnSpPr>
          <p:cNvPr id="33" name="肘形连接符 32"/>
          <p:cNvCxnSpPr>
            <a:stCxn id="15" idx="3"/>
            <a:endCxn id="27" idx="1"/>
          </p:cNvCxnSpPr>
          <p:nvPr/>
        </p:nvCxnSpPr>
        <p:spPr>
          <a:xfrm flipV="1">
            <a:off x="5829935" y="3256280"/>
            <a:ext cx="353695" cy="151765"/>
          </a:xfrm>
          <a:prstGeom prst="bentConnector3">
            <a:avLst>
              <a:gd name="adj1" fmla="val 50090"/>
            </a:avLst>
          </a:prstGeom>
          <a:ln>
            <a:headEnd type="none"/>
            <a:tailEnd type="none"/>
          </a:ln>
        </p:spPr>
        <p:style>
          <a:lnRef idx="2">
            <a:schemeClr val="accent1"/>
          </a:lnRef>
          <a:fillRef idx="0">
            <a:srgbClr val="FFFFFF"/>
          </a:fillRef>
          <a:effectRef idx="0">
            <a:srgbClr val="FFFFFF"/>
          </a:effectRef>
          <a:fontRef idx="minor">
            <a:schemeClr val="tx1"/>
          </a:fontRef>
        </p:style>
      </p:cxnSp>
      <p:cxnSp>
        <p:nvCxnSpPr>
          <p:cNvPr id="34" name="肘形连接符 33"/>
          <p:cNvCxnSpPr>
            <a:stCxn id="15" idx="3"/>
            <a:endCxn id="28" idx="1"/>
          </p:cNvCxnSpPr>
          <p:nvPr/>
        </p:nvCxnSpPr>
        <p:spPr>
          <a:xfrm>
            <a:off x="5829935" y="3408045"/>
            <a:ext cx="353695" cy="461645"/>
          </a:xfrm>
          <a:prstGeom prst="bentConnector3">
            <a:avLst>
              <a:gd name="adj1" fmla="val 50090"/>
            </a:avLst>
          </a:prstGeom>
          <a:ln>
            <a:headEnd type="none"/>
            <a:tailEnd type="none"/>
          </a:ln>
        </p:spPr>
        <p:style>
          <a:lnRef idx="2">
            <a:schemeClr val="accent1"/>
          </a:lnRef>
          <a:fillRef idx="0">
            <a:srgbClr val="FFFFFF"/>
          </a:fillRef>
          <a:effectRef idx="0">
            <a:srgbClr val="FFFFFF"/>
          </a:effectRef>
          <a:fontRef idx="minor">
            <a:schemeClr val="tx1"/>
          </a:fontRef>
        </p:style>
      </p:cxnSp>
      <p:sp>
        <p:nvSpPr>
          <p:cNvPr id="36" name="文本框 35"/>
          <p:cNvSpPr txBox="1"/>
          <p:nvPr/>
        </p:nvSpPr>
        <p:spPr>
          <a:xfrm>
            <a:off x="6188710" y="4620260"/>
            <a:ext cx="3390900" cy="275590"/>
          </a:xfrm>
          <a:prstGeom prst="rect">
            <a:avLst/>
          </a:prstGeom>
        </p:spPr>
        <p:txBody>
          <a:bodyPr wrap="square">
            <a:spAutoFit/>
          </a:bodyPr>
          <a:p>
            <a:pPr marL="0" indent="0" algn="just" defTabSz="266700">
              <a:spcBef>
                <a:spcPct val="0"/>
              </a:spcBef>
              <a:spcAft>
                <a:spcPct val="0"/>
              </a:spcAft>
            </a:pPr>
            <a:r>
              <a:rPr lang="zh-CN" altLang="en-US" sz="1200">
                <a:latin typeface="黑体" panose="02010609060101010101" charset="-122"/>
                <a:ea typeface="黑体" panose="02010609060101010101" charset="-122"/>
                <a:cs typeface="微软雅黑" panose="020B0503020204020204" pitchFamily="34" charset="-122"/>
              </a:rPr>
              <a:t>秉持科学精神，注重学习严谨性与批判性思维</a:t>
            </a:r>
            <a:endParaRPr lang="zh-CN" altLang="en-US" sz="1200">
              <a:latin typeface="黑体" panose="02010609060101010101" charset="-122"/>
              <a:ea typeface="黑体" panose="02010609060101010101" charset="-122"/>
              <a:cs typeface="微软雅黑" panose="020B0503020204020204" pitchFamily="34" charset="-122"/>
            </a:endParaRPr>
          </a:p>
        </p:txBody>
      </p:sp>
      <p:sp>
        <p:nvSpPr>
          <p:cNvPr id="37" name="文本框 36"/>
          <p:cNvSpPr txBox="1"/>
          <p:nvPr/>
        </p:nvSpPr>
        <p:spPr>
          <a:xfrm>
            <a:off x="6188710" y="4313555"/>
            <a:ext cx="3546475" cy="275590"/>
          </a:xfrm>
          <a:prstGeom prst="rect">
            <a:avLst/>
          </a:prstGeom>
        </p:spPr>
        <p:txBody>
          <a:bodyPr wrap="square">
            <a:spAutoFit/>
          </a:bodyPr>
          <a:p>
            <a:pPr marL="0" indent="0" algn="just" defTabSz="266700">
              <a:spcBef>
                <a:spcPct val="0"/>
              </a:spcBef>
              <a:spcAft>
                <a:spcPct val="0"/>
              </a:spcAft>
            </a:pPr>
            <a:r>
              <a:rPr lang="zh-CN" altLang="en-US" sz="1200">
                <a:latin typeface="黑体" panose="02010609060101010101" charset="-122"/>
                <a:ea typeface="黑体" panose="02010609060101010101" charset="-122"/>
                <a:cs typeface="微软雅黑" panose="020B0503020204020204" pitchFamily="34" charset="-122"/>
              </a:rPr>
              <a:t>树立科技赋能学习的信念，培养终身学习的意识</a:t>
            </a:r>
            <a:endParaRPr lang="zh-CN" altLang="en-US" sz="1200">
              <a:latin typeface="黑体" panose="02010609060101010101" charset="-122"/>
              <a:ea typeface="黑体" panose="02010609060101010101" charset="-122"/>
              <a:cs typeface="微软雅黑" panose="020B0503020204020204" pitchFamily="34" charset="-122"/>
            </a:endParaRPr>
          </a:p>
        </p:txBody>
      </p:sp>
      <p:sp>
        <p:nvSpPr>
          <p:cNvPr id="38" name="文本框 37"/>
          <p:cNvSpPr txBox="1"/>
          <p:nvPr/>
        </p:nvSpPr>
        <p:spPr>
          <a:xfrm>
            <a:off x="6188710" y="4926965"/>
            <a:ext cx="3399790" cy="275590"/>
          </a:xfrm>
          <a:prstGeom prst="rect">
            <a:avLst/>
          </a:prstGeom>
        </p:spPr>
        <p:txBody>
          <a:bodyPr wrap="square">
            <a:spAutoFit/>
          </a:bodyPr>
          <a:p>
            <a:pPr marL="0" indent="0" algn="l" defTabSz="266700">
              <a:spcBef>
                <a:spcPct val="0"/>
              </a:spcBef>
              <a:spcAft>
                <a:spcPct val="0"/>
              </a:spcAft>
            </a:pPr>
            <a:r>
              <a:rPr lang="zh-CN" altLang="en-US" sz="1200">
                <a:latin typeface="黑体" panose="02010609060101010101" charset="-122"/>
                <a:ea typeface="黑体" panose="02010609060101010101" charset="-122"/>
                <a:cs typeface="微软雅黑" panose="020B0503020204020204" pitchFamily="34" charset="-122"/>
              </a:rPr>
              <a:t>践行共享与协作精神，</a:t>
            </a:r>
            <a:r>
              <a:rPr lang="zh-CN" altLang="en-US" sz="1200">
                <a:latin typeface="黑体" panose="02010609060101010101" charset="-122"/>
                <a:ea typeface="黑体" panose="02010609060101010101" charset="-122"/>
                <a:cs typeface="微软雅黑" panose="020B0503020204020204" pitchFamily="34" charset="-122"/>
              </a:rPr>
              <a:t>促进教育公平与知识普惠</a:t>
            </a:r>
            <a:endParaRPr lang="zh-CN" altLang="en-US" sz="1200">
              <a:latin typeface="黑体" panose="02010609060101010101" charset="-122"/>
              <a:ea typeface="黑体" panose="02010609060101010101" charset="-122"/>
              <a:cs typeface="微软雅黑" panose="020B0503020204020204" pitchFamily="34" charset="-122"/>
            </a:endParaRPr>
          </a:p>
        </p:txBody>
      </p:sp>
      <p:cxnSp>
        <p:nvCxnSpPr>
          <p:cNvPr id="40" name="肘形连接符 39"/>
          <p:cNvCxnSpPr>
            <a:stCxn id="16" idx="3"/>
            <a:endCxn id="37" idx="1"/>
          </p:cNvCxnSpPr>
          <p:nvPr/>
        </p:nvCxnSpPr>
        <p:spPr>
          <a:xfrm flipV="1">
            <a:off x="5829935" y="4451350"/>
            <a:ext cx="358775" cy="306070"/>
          </a:xfrm>
          <a:prstGeom prst="bentConnector3">
            <a:avLst>
              <a:gd name="adj1" fmla="val 50088"/>
            </a:avLst>
          </a:prstGeom>
          <a:ln>
            <a:headEnd type="none"/>
            <a:tailEnd type="none"/>
          </a:ln>
        </p:spPr>
        <p:style>
          <a:lnRef idx="2">
            <a:schemeClr val="accent1"/>
          </a:lnRef>
          <a:fillRef idx="0">
            <a:srgbClr val="FFFFFF"/>
          </a:fillRef>
          <a:effectRef idx="0">
            <a:srgbClr val="FFFFFF"/>
          </a:effectRef>
          <a:fontRef idx="minor">
            <a:schemeClr val="tx1"/>
          </a:fontRef>
        </p:style>
      </p:cxnSp>
      <p:cxnSp>
        <p:nvCxnSpPr>
          <p:cNvPr id="41" name="肘形连接符 40"/>
          <p:cNvCxnSpPr>
            <a:stCxn id="16" idx="3"/>
            <a:endCxn id="36" idx="1"/>
          </p:cNvCxnSpPr>
          <p:nvPr/>
        </p:nvCxnSpPr>
        <p:spPr>
          <a:xfrm>
            <a:off x="5829935" y="4757420"/>
            <a:ext cx="358775" cy="635"/>
          </a:xfrm>
          <a:prstGeom prst="bentConnector3">
            <a:avLst>
              <a:gd name="adj1" fmla="val 50088"/>
            </a:avLst>
          </a:prstGeom>
          <a:ln>
            <a:headEnd type="none"/>
            <a:tailEnd type="none"/>
          </a:ln>
        </p:spPr>
        <p:style>
          <a:lnRef idx="2">
            <a:schemeClr val="accent1"/>
          </a:lnRef>
          <a:fillRef idx="0">
            <a:srgbClr val="FFFFFF"/>
          </a:fillRef>
          <a:effectRef idx="0">
            <a:srgbClr val="FFFFFF"/>
          </a:effectRef>
          <a:fontRef idx="minor">
            <a:schemeClr val="tx1"/>
          </a:fontRef>
        </p:style>
      </p:cxnSp>
      <p:cxnSp>
        <p:nvCxnSpPr>
          <p:cNvPr id="42" name="肘形连接符 41"/>
          <p:cNvCxnSpPr>
            <a:stCxn id="16" idx="3"/>
            <a:endCxn id="38" idx="1"/>
          </p:cNvCxnSpPr>
          <p:nvPr/>
        </p:nvCxnSpPr>
        <p:spPr>
          <a:xfrm>
            <a:off x="5829935" y="4757420"/>
            <a:ext cx="358775" cy="307340"/>
          </a:xfrm>
          <a:prstGeom prst="bentConnector3">
            <a:avLst>
              <a:gd name="adj1" fmla="val 50088"/>
            </a:avLst>
          </a:prstGeom>
          <a:ln>
            <a:headEnd type="none"/>
            <a:tailEnd type="none"/>
          </a:ln>
        </p:spPr>
        <p:style>
          <a:lnRef idx="2">
            <a:schemeClr val="accent1"/>
          </a:lnRef>
          <a:fillRef idx="0">
            <a:srgbClr val="FFFFFF"/>
          </a:fillRef>
          <a:effectRef idx="0">
            <a:srgbClr val="FFFFFF"/>
          </a:effectRef>
          <a:fontRef idx="minor">
            <a:schemeClr val="tx1"/>
          </a:fontRef>
        </p:style>
      </p:cxnSp>
      <p:cxnSp>
        <p:nvCxnSpPr>
          <p:cNvPr id="43" name="肘形连接符 42"/>
          <p:cNvCxnSpPr>
            <a:stCxn id="4" idx="3"/>
            <a:endCxn id="15" idx="1"/>
          </p:cNvCxnSpPr>
          <p:nvPr/>
        </p:nvCxnSpPr>
        <p:spPr>
          <a:xfrm>
            <a:off x="4206875" y="3406140"/>
            <a:ext cx="614680" cy="1905"/>
          </a:xfrm>
          <a:prstGeom prst="bentConnector3">
            <a:avLst>
              <a:gd name="adj1" fmla="val 50000"/>
            </a:avLst>
          </a:prstGeom>
          <a:ln>
            <a:headEnd type="none"/>
            <a:tailEnd type="none"/>
          </a:ln>
        </p:spPr>
        <p:style>
          <a:lnRef idx="2">
            <a:schemeClr val="accent1"/>
          </a:lnRef>
          <a:fillRef idx="0">
            <a:srgbClr val="FFFFFF"/>
          </a:fillRef>
          <a:effectRef idx="0">
            <a:srgbClr val="FFFFFF"/>
          </a:effectRef>
          <a:fontRef idx="minor">
            <a:schemeClr val="tx1"/>
          </a:fontRef>
        </p:style>
      </p:cxnSp>
      <p:cxnSp>
        <p:nvCxnSpPr>
          <p:cNvPr id="44" name="肘形连接符 43"/>
          <p:cNvCxnSpPr>
            <a:stCxn id="4" idx="3"/>
            <a:endCxn id="14" idx="1"/>
          </p:cNvCxnSpPr>
          <p:nvPr/>
        </p:nvCxnSpPr>
        <p:spPr>
          <a:xfrm flipV="1">
            <a:off x="4206875" y="1917065"/>
            <a:ext cx="614680" cy="1489075"/>
          </a:xfrm>
          <a:prstGeom prst="bentConnector3">
            <a:avLst>
              <a:gd name="adj1" fmla="val 50000"/>
            </a:avLst>
          </a:prstGeom>
          <a:ln>
            <a:headEnd type="none"/>
            <a:tailEnd type="none"/>
          </a:ln>
        </p:spPr>
        <p:style>
          <a:lnRef idx="2">
            <a:schemeClr val="accent1"/>
          </a:lnRef>
          <a:fillRef idx="0">
            <a:srgbClr val="FFFFFF"/>
          </a:fillRef>
          <a:effectRef idx="0">
            <a:srgbClr val="FFFFFF"/>
          </a:effectRef>
          <a:fontRef idx="minor">
            <a:schemeClr val="tx1"/>
          </a:fontRef>
        </p:style>
      </p:cxnSp>
      <p:cxnSp>
        <p:nvCxnSpPr>
          <p:cNvPr id="45" name="肘形连接符 44"/>
          <p:cNvCxnSpPr>
            <a:stCxn id="4" idx="3"/>
            <a:endCxn id="16" idx="1"/>
          </p:cNvCxnSpPr>
          <p:nvPr/>
        </p:nvCxnSpPr>
        <p:spPr>
          <a:xfrm>
            <a:off x="4206875" y="3406140"/>
            <a:ext cx="614680" cy="1351280"/>
          </a:xfrm>
          <a:prstGeom prst="bentConnector3">
            <a:avLst>
              <a:gd name="adj1" fmla="val 50000"/>
            </a:avLst>
          </a:prstGeom>
          <a:ln>
            <a:headEnd type="none"/>
            <a:tailEnd type="none"/>
          </a:ln>
        </p:spPr>
        <p:style>
          <a:lnRef idx="2">
            <a:schemeClr val="accent1"/>
          </a:lnRef>
          <a:fillRef idx="0">
            <a:srgbClr val="FFFFFF"/>
          </a:fillRef>
          <a:effectRef idx="0">
            <a:srgbClr val="FFFFFF"/>
          </a:effectRef>
          <a:fontRef idx="minor">
            <a:schemeClr val="tx1"/>
          </a:fontRef>
        </p:style>
      </p:cxn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5.2 AI</a:t>
            </a:r>
            <a:r>
              <a:rPr lang="zh-CN" altLang="en-US">
                <a:sym typeface="+mn-ea"/>
              </a:rPr>
              <a:t>助力四级英语高频词汇备战计划</a:t>
            </a:r>
            <a:endParaRPr lang="zh-CN" altLang="en-US"/>
          </a:p>
        </p:txBody>
      </p:sp>
      <p:sp>
        <p:nvSpPr>
          <p:cNvPr id="3" name="文本框 2"/>
          <p:cNvSpPr txBox="1"/>
          <p:nvPr/>
        </p:nvSpPr>
        <p:spPr>
          <a:xfrm>
            <a:off x="986790" y="1438910"/>
            <a:ext cx="10284460" cy="460375"/>
          </a:xfrm>
          <a:prstGeom prst="rect">
            <a:avLst/>
          </a:prstGeom>
        </p:spPr>
        <p:txBody>
          <a:bodyPr wrap="square">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sym typeface="+mn-ea"/>
              </a:rPr>
              <a:t>步骤四、执行背单词计划中的单词复习任务。</a:t>
            </a:r>
            <a:endParaRPr lang="zh-CN" altLang="en-US" sz="2000" b="1">
              <a:latin typeface="黑体" panose="02010609060101010101" charset="-122"/>
              <a:ea typeface="黑体" panose="02010609060101010101" charset="-122"/>
            </a:endParaRPr>
          </a:p>
        </p:txBody>
      </p:sp>
      <p:sp>
        <p:nvSpPr>
          <p:cNvPr id="9" name="文本框 8"/>
          <p:cNvSpPr txBox="1"/>
          <p:nvPr/>
        </p:nvSpPr>
        <p:spPr>
          <a:xfrm>
            <a:off x="1101725" y="199771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输出结果：</a:t>
            </a:r>
            <a:endParaRPr lang="zh-CN" altLang="en-US" sz="1600" b="1">
              <a:latin typeface="黑体" panose="02010609060101010101" charset="-122"/>
              <a:ea typeface="黑体" panose="02010609060101010101" charset="-122"/>
            </a:endParaRPr>
          </a:p>
        </p:txBody>
      </p:sp>
      <p:sp>
        <p:nvSpPr>
          <p:cNvPr id="4" name="文本框 3"/>
          <p:cNvSpPr txBox="1"/>
          <p:nvPr/>
        </p:nvSpPr>
        <p:spPr>
          <a:xfrm>
            <a:off x="1101725" y="507365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内容辨析：</a:t>
            </a:r>
            <a:endParaRPr lang="zh-CN" altLang="en-US" sz="1600" b="1">
              <a:latin typeface="黑体" panose="02010609060101010101" charset="-122"/>
              <a:ea typeface="黑体" panose="02010609060101010101" charset="-122"/>
            </a:endParaRPr>
          </a:p>
        </p:txBody>
      </p:sp>
      <p:sp>
        <p:nvSpPr>
          <p:cNvPr id="7" name="文本框 6"/>
          <p:cNvSpPr txBox="1"/>
          <p:nvPr/>
        </p:nvSpPr>
        <p:spPr>
          <a:xfrm>
            <a:off x="1101725" y="5459730"/>
            <a:ext cx="10400030" cy="829945"/>
          </a:xfrm>
          <a:prstGeom prst="rect">
            <a:avLst/>
          </a:prstGeom>
        </p:spPr>
        <p:txBody>
          <a:bodyPr wrap="square">
            <a:spAutoFit/>
          </a:bodyPr>
          <a:p>
            <a:pPr marL="0" indent="266700" defTabSz="266700">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这是一套结构化的逐步复习计划提示词：在复习单词时，首先依据大模型展示的单词，回顾并巩固其含义，接着通过练习题来进一步强化记忆。在整个复习过程中，随时可以提出问题以深入理解和消化知识。如此有条不紊地进行，借助实时的互动交流，有效提升复习的效率和效果。</a:t>
            </a:r>
            <a:endParaRPr lang="zh-CN" altLang="en-US" sz="1600">
              <a:latin typeface="黑体" panose="02010609060101010101" charset="-122"/>
              <a:ea typeface="黑体" panose="02010609060101010101" charset="-122"/>
              <a:cs typeface="黑体" panose="02010609060101010101" charset="-122"/>
            </a:endParaRPr>
          </a:p>
        </p:txBody>
      </p:sp>
      <p:pic>
        <p:nvPicPr>
          <p:cNvPr id="625" name="图片 625" descr="{BC6FB2F7-E1F8-471B-B69B-E73F00C533A8}"/>
          <p:cNvPicPr>
            <a:picLocks noChangeAspect="1"/>
          </p:cNvPicPr>
          <p:nvPr/>
        </p:nvPicPr>
        <p:blipFill>
          <a:blip r:embed="rId1"/>
          <a:stretch>
            <a:fillRect/>
          </a:stretch>
        </p:blipFill>
        <p:spPr>
          <a:xfrm>
            <a:off x="2273935" y="2080895"/>
            <a:ext cx="4283710" cy="2527300"/>
          </a:xfrm>
          <a:prstGeom prst="rect">
            <a:avLst/>
          </a:prstGeom>
          <a:ln>
            <a:solidFill>
              <a:schemeClr val="bg1">
                <a:lumMod val="75000"/>
              </a:schemeClr>
            </a:solidFill>
          </a:ln>
        </p:spPr>
      </p:pic>
      <p:pic>
        <p:nvPicPr>
          <p:cNvPr id="626" name="图片 626" descr="{2484C375-B66E-4C58-ABB1-7DA57320AB45}"/>
          <p:cNvPicPr>
            <a:picLocks noChangeAspect="1"/>
          </p:cNvPicPr>
          <p:nvPr/>
        </p:nvPicPr>
        <p:blipFill>
          <a:blip r:embed="rId2"/>
          <a:srcRect b="17769"/>
          <a:stretch>
            <a:fillRect/>
          </a:stretch>
        </p:blipFill>
        <p:spPr>
          <a:xfrm>
            <a:off x="6715760" y="2080895"/>
            <a:ext cx="3495675" cy="2527300"/>
          </a:xfrm>
          <a:prstGeom prst="rect">
            <a:avLst/>
          </a:prstGeom>
          <a:ln>
            <a:solidFill>
              <a:schemeClr val="bg1">
                <a:lumMod val="75000"/>
              </a:schemeClr>
            </a:solid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5.2 AI</a:t>
            </a:r>
            <a:r>
              <a:rPr lang="zh-CN" altLang="en-US">
                <a:sym typeface="+mn-ea"/>
              </a:rPr>
              <a:t>助力四级英语高频词汇备战计划</a:t>
            </a:r>
            <a:endParaRPr lang="zh-CN" altLang="en-US"/>
          </a:p>
        </p:txBody>
      </p:sp>
      <p:sp>
        <p:nvSpPr>
          <p:cNvPr id="19" name="文本框 18"/>
          <p:cNvSpPr txBox="1"/>
          <p:nvPr/>
        </p:nvSpPr>
        <p:spPr>
          <a:xfrm>
            <a:off x="986790" y="1343025"/>
            <a:ext cx="6096000" cy="398780"/>
          </a:xfrm>
          <a:prstGeom prst="rect">
            <a:avLst/>
          </a:prstGeom>
          <a:noFill/>
        </p:spPr>
        <p:txBody>
          <a:bodyPr wrap="square" rtlCol="0" anchor="t">
            <a:spAutoFit/>
          </a:bodyPr>
          <a:p>
            <a:r>
              <a:rPr lang="zh-CN" altLang="en-US" sz="2000" b="1">
                <a:latin typeface="黑体" panose="02010609060101010101" charset="-122"/>
                <a:ea typeface="黑体" panose="02010609060101010101" charset="-122"/>
                <a:sym typeface="+mn-ea"/>
              </a:rPr>
              <a:t>构建工程化提示词（</a:t>
            </a:r>
            <a:r>
              <a:rPr lang="en-US" altLang="zh-CN" sz="2000" b="1">
                <a:latin typeface="黑体" panose="02010609060101010101" charset="-122"/>
                <a:ea typeface="黑体" panose="02010609060101010101" charset="-122"/>
                <a:sym typeface="+mn-ea"/>
              </a:rPr>
              <a:t>1/3</a:t>
            </a:r>
            <a:r>
              <a:rPr lang="zh-CN" altLang="en-US" sz="2000" b="1">
                <a:latin typeface="黑体" panose="02010609060101010101" charset="-122"/>
                <a:ea typeface="黑体" panose="02010609060101010101" charset="-122"/>
                <a:sym typeface="+mn-ea"/>
              </a:rPr>
              <a:t>）</a:t>
            </a:r>
            <a:endParaRPr lang="zh-CN" altLang="en-US" sz="2000" b="1">
              <a:latin typeface="黑体" panose="02010609060101010101" charset="-122"/>
              <a:ea typeface="黑体" panose="02010609060101010101" charset="-122"/>
              <a:sym typeface="+mn-ea"/>
            </a:endParaRPr>
          </a:p>
        </p:txBody>
      </p:sp>
      <p:sp>
        <p:nvSpPr>
          <p:cNvPr id="3" name="文本框 2"/>
          <p:cNvSpPr txBox="1"/>
          <p:nvPr/>
        </p:nvSpPr>
        <p:spPr>
          <a:xfrm>
            <a:off x="813435" y="1741805"/>
            <a:ext cx="10975975" cy="4810760"/>
          </a:xfrm>
          <a:prstGeom prst="rect">
            <a:avLst/>
          </a:prstGeom>
          <a:solidFill>
            <a:schemeClr val="accent4">
              <a:lumMod val="20000"/>
              <a:lumOff val="80000"/>
            </a:schemeClr>
          </a:solidFill>
        </p:spPr>
        <p:txBody>
          <a:bodyPr wrap="square">
            <a:spAutoFit/>
          </a:bodyPr>
          <a:p>
            <a:pPr marL="0" indent="457200"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投喂资料</a:t>
            </a:r>
            <a:r>
              <a:rPr lang="zh-CN" altLang="en-US" sz="1600">
                <a:solidFill>
                  <a:srgbClr val="000000"/>
                </a:solidFill>
                <a:latin typeface="黑体" panose="02010609060101010101" charset="-122"/>
                <a:ea typeface="黑体" panose="02010609060101010101" charset="-122"/>
                <a:cs typeface="黑体" panose="02010609060101010101" charset="-122"/>
              </a:rPr>
              <a:t>：</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0" indent="26670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“高频单词表</a:t>
            </a:r>
            <a:r>
              <a:rPr lang="en-US" altLang="zh-CN" sz="1600">
                <a:solidFill>
                  <a:srgbClr val="000000"/>
                </a:solidFill>
                <a:latin typeface="黑体" panose="02010609060101010101" charset="-122"/>
                <a:ea typeface="黑体" panose="02010609060101010101" charset="-122"/>
                <a:cs typeface="黑体" panose="02010609060101010101" charset="-122"/>
              </a:rPr>
              <a:t>.txt”</a:t>
            </a:r>
            <a:endParaRPr lang="en-US" altLang="zh-CN" sz="1600">
              <a:solidFill>
                <a:srgbClr val="000000"/>
              </a:solidFill>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提示词框架：</a:t>
            </a:r>
            <a:endParaRPr lang="zh-CN" altLang="en-US" sz="1600" b="1">
              <a:solidFill>
                <a:srgbClr val="000000"/>
              </a:solidFill>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角色</a:t>
            </a:r>
            <a:r>
              <a:rPr lang="en-US" altLang="zh-CN" sz="1600" b="0">
                <a:solidFill>
                  <a:srgbClr val="000000"/>
                </a:solidFill>
                <a:latin typeface="黑体" panose="02010609060101010101" charset="-122"/>
                <a:ea typeface="黑体" panose="02010609060101010101" charset="-122"/>
                <a:cs typeface="黑体" panose="02010609060101010101" charset="-122"/>
              </a:rPr>
              <a:t>: </a:t>
            </a:r>
            <a:r>
              <a:rPr lang="zh-CN" altLang="en-US" sz="1600" b="0">
                <a:solidFill>
                  <a:srgbClr val="000000"/>
                </a:solidFill>
                <a:latin typeface="黑体" panose="02010609060101010101" charset="-122"/>
                <a:ea typeface="黑体" panose="02010609060101010101" charset="-122"/>
                <a:cs typeface="黑体" panose="02010609060101010101" charset="-122"/>
              </a:rPr>
              <a:t>我是一名大一学生。</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背景</a:t>
            </a:r>
            <a:r>
              <a:rPr lang="zh-CN" altLang="en-US" sz="1600" b="0">
                <a:solidFill>
                  <a:srgbClr val="000000"/>
                </a:solidFill>
                <a:latin typeface="黑体" panose="02010609060101010101" charset="-122"/>
                <a:ea typeface="黑体" panose="02010609060101010101" charset="-122"/>
                <a:cs typeface="黑体" panose="02010609060101010101" charset="-122"/>
              </a:rPr>
              <a:t>：上传资料是一个四级英语高频词汇表，共有</a:t>
            </a:r>
            <a:r>
              <a:rPr lang="en-US" altLang="zh-CN" sz="1600" b="0">
                <a:solidFill>
                  <a:srgbClr val="000000"/>
                </a:solidFill>
                <a:latin typeface="黑体" panose="02010609060101010101" charset="-122"/>
                <a:ea typeface="黑体" panose="02010609060101010101" charset="-122"/>
                <a:cs typeface="黑体" panose="02010609060101010101" charset="-122"/>
              </a:rPr>
              <a:t>687</a:t>
            </a:r>
            <a:r>
              <a:rPr lang="zh-CN" altLang="en-US" sz="1600" b="0">
                <a:solidFill>
                  <a:srgbClr val="000000"/>
                </a:solidFill>
                <a:latin typeface="黑体" panose="02010609060101010101" charset="-122"/>
                <a:ea typeface="黑体" panose="02010609060101010101" charset="-122"/>
                <a:cs typeface="黑体" panose="02010609060101010101" charset="-122"/>
              </a:rPr>
              <a:t>个单词，我需要在两个月内熟练记忆。</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任务</a:t>
            </a:r>
            <a:r>
              <a:rPr lang="zh-CN" altLang="en-US" sz="1600" b="0">
                <a:solidFill>
                  <a:srgbClr val="000000"/>
                </a:solidFill>
                <a:latin typeface="黑体" panose="02010609060101010101" charset="-122"/>
                <a:ea typeface="黑体" panose="02010609060101010101" charset="-122"/>
                <a:cs typeface="黑体" panose="02010609060101010101" charset="-122"/>
              </a:rPr>
              <a:t>：请为我制定一个细化到每一天的背单词计划，并协助我完成细化到每一天的单词学习和复习任务。</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流程要求</a:t>
            </a:r>
            <a:r>
              <a:rPr lang="zh-CN" altLang="en-US" sz="1600" b="0">
                <a:solidFill>
                  <a:srgbClr val="000000"/>
                </a:solidFill>
                <a:latin typeface="黑体" panose="02010609060101010101" charset="-122"/>
                <a:ea typeface="黑体" panose="02010609060101010101" charset="-122"/>
                <a:cs typeface="黑体" panose="02010609060101010101" charset="-122"/>
              </a:rPr>
              <a:t>：</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第一步</a:t>
            </a:r>
            <a:r>
              <a:rPr lang="zh-CN" altLang="en-US" sz="1600" b="0">
                <a:solidFill>
                  <a:srgbClr val="000000"/>
                </a:solidFill>
                <a:latin typeface="黑体" panose="02010609060101010101" charset="-122"/>
                <a:ea typeface="黑体" panose="02010609060101010101" charset="-122"/>
                <a:cs typeface="黑体" panose="02010609060101010101" charset="-122"/>
              </a:rPr>
              <a:t>：制定计划</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zh-CN" altLang="en-US" sz="1600" b="0">
                <a:solidFill>
                  <a:srgbClr val="000000"/>
                </a:solidFill>
                <a:latin typeface="黑体" panose="02010609060101010101" charset="-122"/>
                <a:ea typeface="黑体" panose="02010609060101010101" charset="-122"/>
                <a:cs typeface="黑体" panose="02010609060101010101" charset="-122"/>
              </a:rPr>
              <a:t>请等待我输入具体的备战时长，然后为我制定一个细化到每一天的背单词计划，你将根据我的进一步指令调整背单词计划。</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第二步</a:t>
            </a:r>
            <a:r>
              <a:rPr lang="zh-CN" altLang="en-US" sz="1600" b="0">
                <a:solidFill>
                  <a:srgbClr val="000000"/>
                </a:solidFill>
                <a:latin typeface="黑体" panose="02010609060101010101" charset="-122"/>
                <a:ea typeface="黑体" panose="02010609060101010101" charset="-122"/>
                <a:cs typeface="黑体" panose="02010609060101010101" charset="-122"/>
              </a:rPr>
              <a:t>：制定执行计划</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zh-CN" altLang="en-US" sz="1600" b="0">
                <a:solidFill>
                  <a:srgbClr val="000000"/>
                </a:solidFill>
                <a:latin typeface="黑体" panose="02010609060101010101" charset="-122"/>
                <a:ea typeface="黑体" panose="02010609060101010101" charset="-122"/>
                <a:cs typeface="黑体" panose="02010609060101010101" charset="-122"/>
              </a:rPr>
              <a:t>当我输入“制定执行计划”指令时，请你根据第一步生成的背单词计划，为我制定每一天的执行计划。</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具体要求</a:t>
            </a:r>
            <a:r>
              <a:rPr lang="zh-CN" altLang="en-US" sz="1600" b="0">
                <a:solidFill>
                  <a:srgbClr val="000000"/>
                </a:solidFill>
                <a:latin typeface="黑体" panose="02010609060101010101" charset="-122"/>
                <a:ea typeface="黑体" panose="02010609060101010101" charset="-122"/>
                <a:cs typeface="黑体" panose="02010609060101010101" charset="-122"/>
              </a:rPr>
              <a:t>：</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1.</a:t>
            </a:r>
            <a:r>
              <a:rPr lang="zh-CN" altLang="en-US" sz="1600" b="0">
                <a:solidFill>
                  <a:srgbClr val="000000"/>
                </a:solidFill>
                <a:latin typeface="黑体" panose="02010609060101010101" charset="-122"/>
                <a:ea typeface="黑体" panose="02010609060101010101" charset="-122"/>
                <a:cs typeface="黑体" panose="02010609060101010101" charset="-122"/>
              </a:rPr>
              <a:t>为我细化到每一天需要背诵的单词在</a:t>
            </a:r>
            <a:r>
              <a:rPr lang="zh-CN" altLang="en-US" sz="1600" b="0">
                <a:solidFill>
                  <a:srgbClr val="000000"/>
                </a:solidFill>
                <a:latin typeface="黑体" panose="02010609060101010101" charset="-122"/>
                <a:ea typeface="黑体" panose="02010609060101010101" charset="-122"/>
                <a:cs typeface="黑体" panose="02010609060101010101" charset="-122"/>
              </a:rPr>
              <a:t>“高频词汇</a:t>
            </a:r>
            <a:r>
              <a:rPr lang="zh-CN" altLang="en-US" sz="1600" b="0">
                <a:solidFill>
                  <a:srgbClr val="000000"/>
                </a:solidFill>
                <a:latin typeface="黑体" panose="02010609060101010101" charset="-122"/>
                <a:ea typeface="黑体" panose="02010609060101010101" charset="-122"/>
                <a:cs typeface="黑体" panose="02010609060101010101" charset="-122"/>
              </a:rPr>
              <a:t>”表中的序号；</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2.</a:t>
            </a:r>
            <a:r>
              <a:rPr lang="zh-CN" altLang="en-US" sz="1600" b="0">
                <a:solidFill>
                  <a:srgbClr val="000000"/>
                </a:solidFill>
                <a:latin typeface="黑体" panose="02010609060101010101" charset="-122"/>
                <a:ea typeface="黑体" panose="02010609060101010101" charset="-122"/>
                <a:cs typeface="黑体" panose="02010609060101010101" charset="-122"/>
              </a:rPr>
              <a:t>已经学习并进入复习阶段的单词，请为我提供随机乱序后的序号，保证每个单词都进行了复习；</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3.</a:t>
            </a:r>
            <a:r>
              <a:rPr lang="zh-CN" altLang="en-US" sz="1600" b="0">
                <a:solidFill>
                  <a:srgbClr val="000000"/>
                </a:solidFill>
                <a:latin typeface="黑体" panose="02010609060101010101" charset="-122"/>
                <a:ea typeface="黑体" panose="02010609060101010101" charset="-122"/>
                <a:cs typeface="黑体" panose="02010609060101010101" charset="-122"/>
              </a:rPr>
              <a:t>请不要省略序号，输出完整的</a:t>
            </a:r>
            <a:r>
              <a:rPr lang="en-US" altLang="zh-CN" sz="1600" b="0">
                <a:solidFill>
                  <a:srgbClr val="000000"/>
                </a:solidFill>
                <a:latin typeface="黑体" panose="02010609060101010101" charset="-122"/>
                <a:ea typeface="黑体" panose="02010609060101010101" charset="-122"/>
                <a:cs typeface="黑体" panose="02010609060101010101" charset="-122"/>
              </a:rPr>
              <a:t>60</a:t>
            </a:r>
            <a:r>
              <a:rPr lang="zh-CN" altLang="en-US" sz="1600" b="0">
                <a:solidFill>
                  <a:srgbClr val="000000"/>
                </a:solidFill>
                <a:latin typeface="黑体" panose="02010609060101010101" charset="-122"/>
                <a:ea typeface="黑体" panose="02010609060101010101" charset="-122"/>
                <a:cs typeface="黑体" panose="02010609060101010101" charset="-122"/>
              </a:rPr>
              <a:t>天的所有内容。</a:t>
            </a:r>
            <a:endParaRPr lang="zh-CN" altLang="en-US" sz="1600" b="0">
              <a:solidFill>
                <a:srgbClr val="000000"/>
              </a:solidFill>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5.2 AI</a:t>
            </a:r>
            <a:r>
              <a:rPr lang="zh-CN" altLang="en-US">
                <a:sym typeface="+mn-ea"/>
              </a:rPr>
              <a:t>助力四级英语高频词汇备战计划</a:t>
            </a:r>
            <a:endParaRPr lang="zh-CN" altLang="en-US"/>
          </a:p>
        </p:txBody>
      </p:sp>
      <p:sp>
        <p:nvSpPr>
          <p:cNvPr id="19" name="文本框 18"/>
          <p:cNvSpPr txBox="1"/>
          <p:nvPr/>
        </p:nvSpPr>
        <p:spPr>
          <a:xfrm>
            <a:off x="986790" y="1343025"/>
            <a:ext cx="6096000" cy="398780"/>
          </a:xfrm>
          <a:prstGeom prst="rect">
            <a:avLst/>
          </a:prstGeom>
          <a:noFill/>
        </p:spPr>
        <p:txBody>
          <a:bodyPr wrap="square" rtlCol="0" anchor="t">
            <a:spAutoFit/>
          </a:bodyPr>
          <a:p>
            <a:r>
              <a:rPr lang="zh-CN" altLang="en-US" sz="2000" b="1">
                <a:latin typeface="黑体" panose="02010609060101010101" charset="-122"/>
                <a:ea typeface="黑体" panose="02010609060101010101" charset="-122"/>
                <a:sym typeface="+mn-ea"/>
              </a:rPr>
              <a:t>构建工程化提示词（</a:t>
            </a:r>
            <a:r>
              <a:rPr lang="en-US" altLang="zh-CN" sz="2000" b="1">
                <a:latin typeface="黑体" panose="02010609060101010101" charset="-122"/>
                <a:ea typeface="黑体" panose="02010609060101010101" charset="-122"/>
                <a:sym typeface="+mn-ea"/>
              </a:rPr>
              <a:t>2/3</a:t>
            </a:r>
            <a:r>
              <a:rPr lang="zh-CN" altLang="en-US" sz="2000" b="1">
                <a:latin typeface="黑体" panose="02010609060101010101" charset="-122"/>
                <a:ea typeface="黑体" panose="02010609060101010101" charset="-122"/>
                <a:sym typeface="+mn-ea"/>
              </a:rPr>
              <a:t>）</a:t>
            </a:r>
            <a:endParaRPr lang="zh-CN" altLang="en-US" sz="2000" b="1">
              <a:latin typeface="黑体" panose="02010609060101010101" charset="-122"/>
              <a:ea typeface="黑体" panose="02010609060101010101" charset="-122"/>
              <a:sym typeface="+mn-ea"/>
            </a:endParaRPr>
          </a:p>
        </p:txBody>
      </p:sp>
      <p:sp>
        <p:nvSpPr>
          <p:cNvPr id="3" name="文本框 2"/>
          <p:cNvSpPr txBox="1"/>
          <p:nvPr/>
        </p:nvSpPr>
        <p:spPr>
          <a:xfrm>
            <a:off x="608330" y="1886585"/>
            <a:ext cx="10975975" cy="4220845"/>
          </a:xfrm>
          <a:prstGeom prst="rect">
            <a:avLst/>
          </a:prstGeom>
          <a:solidFill>
            <a:schemeClr val="accent4">
              <a:lumMod val="20000"/>
              <a:lumOff val="80000"/>
            </a:schemeClr>
          </a:solidFill>
        </p:spPr>
        <p:txBody>
          <a:bodyPr wrap="square">
            <a:spAutoFit/>
          </a:bodyPr>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输出格式要求</a:t>
            </a:r>
            <a:r>
              <a:rPr lang="zh-CN" altLang="en-US" sz="1600" b="0">
                <a:solidFill>
                  <a:srgbClr val="000000"/>
                </a:solidFill>
                <a:latin typeface="黑体" panose="02010609060101010101" charset="-122"/>
                <a:ea typeface="黑体" panose="02010609060101010101" charset="-122"/>
                <a:cs typeface="黑体" panose="02010609060101010101" charset="-122"/>
              </a:rPr>
              <a:t>：</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1.</a:t>
            </a:r>
            <a:r>
              <a:rPr lang="zh-CN" altLang="en-US" sz="1600" b="0">
                <a:solidFill>
                  <a:srgbClr val="000000"/>
                </a:solidFill>
                <a:latin typeface="黑体" panose="02010609060101010101" charset="-122"/>
                <a:ea typeface="黑体" panose="02010609060101010101" charset="-122"/>
                <a:cs typeface="黑体" panose="02010609060101010101" charset="-122"/>
              </a:rPr>
              <a:t>以表格形式输出；</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2.</a:t>
            </a:r>
            <a:r>
              <a:rPr lang="zh-CN" altLang="en-US" sz="1600" b="0">
                <a:solidFill>
                  <a:srgbClr val="000000"/>
                </a:solidFill>
                <a:latin typeface="黑体" panose="02010609060101010101" charset="-122"/>
                <a:ea typeface="黑体" panose="02010609060101010101" charset="-122"/>
                <a:cs typeface="黑体" panose="02010609060101010101" charset="-122"/>
              </a:rPr>
              <a:t>输出格式为天数序号、背诵的单词序号、复习的单词序号。</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第三步</a:t>
            </a:r>
            <a:r>
              <a:rPr lang="zh-CN" altLang="en-US" sz="1600" b="0">
                <a:solidFill>
                  <a:srgbClr val="000000"/>
                </a:solidFill>
                <a:latin typeface="黑体" panose="02010609060101010101" charset="-122"/>
                <a:ea typeface="黑体" panose="02010609060101010101" charset="-122"/>
                <a:cs typeface="黑体" panose="02010609060101010101" charset="-122"/>
              </a:rPr>
              <a:t>：单词学习任务</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1.</a:t>
            </a:r>
            <a:r>
              <a:rPr lang="zh-CN" altLang="en-US" sz="1600" b="0">
                <a:solidFill>
                  <a:srgbClr val="000000"/>
                </a:solidFill>
                <a:latin typeface="黑体" panose="02010609060101010101" charset="-122"/>
                <a:ea typeface="黑体" panose="02010609060101010101" charset="-122"/>
                <a:cs typeface="黑体" panose="02010609060101010101" charset="-122"/>
              </a:rPr>
              <a:t>当我输入“学习新单词”指令时，请提示我输入需要学习的</a:t>
            </a:r>
            <a:r>
              <a:rPr lang="zh-CN" altLang="en-US" sz="1600">
                <a:solidFill>
                  <a:srgbClr val="000000"/>
                </a:solidFill>
                <a:latin typeface="黑体" panose="02010609060101010101" charset="-122"/>
                <a:ea typeface="黑体" panose="02010609060101010101" charset="-122"/>
                <a:cs typeface="黑体" panose="02010609060101010101" charset="-122"/>
              </a:rPr>
              <a:t>“高频单词表</a:t>
            </a:r>
            <a:r>
              <a:rPr lang="en-US" altLang="zh-CN" sz="1600">
                <a:solidFill>
                  <a:srgbClr val="000000"/>
                </a:solidFill>
                <a:latin typeface="黑体" panose="02010609060101010101" charset="-122"/>
                <a:ea typeface="黑体" panose="02010609060101010101" charset="-122"/>
                <a:cs typeface="黑体" panose="02010609060101010101" charset="-122"/>
              </a:rPr>
              <a:t>.txt”</a:t>
            </a:r>
            <a:r>
              <a:rPr lang="zh-CN" altLang="en-US" sz="1600">
                <a:solidFill>
                  <a:srgbClr val="000000"/>
                </a:solidFill>
                <a:latin typeface="黑体" panose="02010609060101010101" charset="-122"/>
                <a:ea typeface="黑体" panose="02010609060101010101" charset="-122"/>
                <a:cs typeface="黑体" panose="02010609060101010101" charset="-122"/>
              </a:rPr>
              <a:t>中</a:t>
            </a:r>
            <a:r>
              <a:rPr lang="zh-CN" altLang="en-US" sz="1600" b="0">
                <a:solidFill>
                  <a:srgbClr val="000000"/>
                </a:solidFill>
                <a:latin typeface="黑体" panose="02010609060101010101" charset="-122"/>
                <a:ea typeface="黑体" panose="02010609060101010101" charset="-122"/>
                <a:cs typeface="黑体" panose="02010609060101010101" charset="-122"/>
              </a:rPr>
              <a:t>的单词序号，并记录成为单词学习序号。</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2.</a:t>
            </a:r>
            <a:r>
              <a:rPr lang="zh-CN" altLang="en-US" sz="1600" b="0">
                <a:solidFill>
                  <a:srgbClr val="000000"/>
                </a:solidFill>
                <a:latin typeface="黑体" panose="02010609060101010101" charset="-122"/>
                <a:ea typeface="黑体" panose="02010609060101010101" charset="-122"/>
                <a:cs typeface="黑体" panose="02010609060101010101" charset="-122"/>
              </a:rPr>
              <a:t>当我输入</a:t>
            </a:r>
            <a:r>
              <a:rPr lang="zh-CN" altLang="en-US" sz="1600" b="0">
                <a:solidFill>
                  <a:srgbClr val="000000"/>
                </a:solidFill>
                <a:latin typeface="黑体" panose="02010609060101010101" charset="-122"/>
                <a:ea typeface="黑体" panose="02010609060101010101" charset="-122"/>
                <a:cs typeface="黑体" panose="02010609060101010101" charset="-122"/>
              </a:rPr>
              <a:t>“新单词</a:t>
            </a:r>
            <a:r>
              <a:rPr lang="zh-CN" altLang="en-US" sz="1600" b="0">
                <a:solidFill>
                  <a:srgbClr val="000000"/>
                </a:solidFill>
                <a:latin typeface="黑体" panose="02010609060101010101" charset="-122"/>
                <a:ea typeface="黑体" panose="02010609060101010101" charset="-122"/>
                <a:cs typeface="黑体" panose="02010609060101010101" charset="-122"/>
              </a:rPr>
              <a:t>”指令时，</a:t>
            </a:r>
            <a:r>
              <a:rPr lang="zh-CN" altLang="en-US" sz="1600" b="0">
                <a:solidFill>
                  <a:srgbClr val="000000"/>
                </a:solidFill>
                <a:latin typeface="黑体" panose="02010609060101010101" charset="-122"/>
                <a:ea typeface="黑体" panose="02010609060101010101" charset="-122"/>
                <a:cs typeface="黑体" panose="02010609060101010101" charset="-122"/>
              </a:rPr>
              <a:t>仅显示一个单词的信息，包括中文定义，英语定义、词源、词根词缀、短语搭配和短句。</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3.</a:t>
            </a:r>
            <a:r>
              <a:rPr lang="zh-CN" altLang="en-US" sz="1600" b="0">
                <a:solidFill>
                  <a:srgbClr val="000000"/>
                </a:solidFill>
                <a:latin typeface="黑体" panose="02010609060101010101" charset="-122"/>
                <a:ea typeface="黑体" panose="02010609060101010101" charset="-122"/>
                <a:cs typeface="黑体" panose="02010609060101010101" charset="-122"/>
              </a:rPr>
              <a:t>当我输入</a:t>
            </a:r>
            <a:r>
              <a:rPr lang="zh-CN" altLang="en-US" sz="1600" b="0">
                <a:solidFill>
                  <a:srgbClr val="000000"/>
                </a:solidFill>
                <a:latin typeface="黑体" panose="02010609060101010101" charset="-122"/>
                <a:ea typeface="黑体" panose="02010609060101010101" charset="-122"/>
                <a:cs typeface="黑体" panose="02010609060101010101" charset="-122"/>
              </a:rPr>
              <a:t>“出题</a:t>
            </a:r>
            <a:r>
              <a:rPr lang="zh-CN" altLang="en-US" sz="1600" b="0">
                <a:solidFill>
                  <a:srgbClr val="000000"/>
                </a:solidFill>
                <a:latin typeface="黑体" panose="02010609060101010101" charset="-122"/>
                <a:ea typeface="黑体" panose="02010609060101010101" charset="-122"/>
                <a:cs typeface="黑体" panose="02010609060101010101" charset="-122"/>
              </a:rPr>
              <a:t>”时，为我出一道跟这个单词有关的选择题或填空题，帮我加深记忆。要求：先给出题目，由我来回答，由你来判断对错并给出解析。</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4.</a:t>
            </a:r>
            <a:r>
              <a:rPr lang="zh-CN" altLang="en-US" sz="1600" b="0">
                <a:solidFill>
                  <a:srgbClr val="000000"/>
                </a:solidFill>
                <a:latin typeface="黑体" panose="02010609060101010101" charset="-122"/>
                <a:ea typeface="黑体" panose="02010609060101010101" charset="-122"/>
                <a:cs typeface="黑体" panose="02010609060101010101" charset="-122"/>
              </a:rPr>
              <a:t>当我输入</a:t>
            </a:r>
            <a:r>
              <a:rPr lang="zh-CN" altLang="en-US" sz="1600" b="0">
                <a:solidFill>
                  <a:srgbClr val="000000"/>
                </a:solidFill>
                <a:latin typeface="黑体" panose="02010609060101010101" charset="-122"/>
                <a:ea typeface="黑体" panose="02010609060101010101" charset="-122"/>
                <a:cs typeface="黑体" panose="02010609060101010101" charset="-122"/>
              </a:rPr>
              <a:t>“下一题</a:t>
            </a:r>
            <a:r>
              <a:rPr lang="zh-CN" altLang="en-US" sz="1600" b="0">
                <a:solidFill>
                  <a:srgbClr val="000000"/>
                </a:solidFill>
                <a:latin typeface="黑体" panose="02010609060101010101" charset="-122"/>
                <a:ea typeface="黑体" panose="02010609060101010101" charset="-122"/>
                <a:cs typeface="黑体" panose="02010609060101010101" charset="-122"/>
              </a:rPr>
              <a:t>”时，为我再出一道跟这个单词有关的选择题或填空题，帮我加深记忆。要求：先给出题目，由我来回答，由你来判断对错并给出解析。</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5.</a:t>
            </a:r>
            <a:r>
              <a:rPr lang="zh-CN" altLang="en-US" sz="1600" b="0">
                <a:solidFill>
                  <a:srgbClr val="000000"/>
                </a:solidFill>
                <a:latin typeface="黑体" panose="02010609060101010101" charset="-122"/>
                <a:ea typeface="黑体" panose="02010609060101010101" charset="-122"/>
                <a:cs typeface="黑体" panose="02010609060101010101" charset="-122"/>
              </a:rPr>
              <a:t>我可以针对这个单词进行提问，你来为我解答帮我加深单词记忆。</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6.</a:t>
            </a:r>
            <a:r>
              <a:rPr lang="zh-CN" altLang="en-US" sz="1600" b="0">
                <a:solidFill>
                  <a:srgbClr val="000000"/>
                </a:solidFill>
                <a:latin typeface="黑体" panose="02010609060101010101" charset="-122"/>
                <a:ea typeface="黑体" panose="02010609060101010101" charset="-122"/>
                <a:cs typeface="黑体" panose="02010609060101010101" charset="-122"/>
              </a:rPr>
              <a:t>当</a:t>
            </a:r>
            <a:r>
              <a:rPr lang="zh-CN" altLang="en-US" sz="1600" b="0">
                <a:solidFill>
                  <a:srgbClr val="000000"/>
                </a:solidFill>
                <a:latin typeface="黑体" panose="02010609060101010101" charset="-122"/>
                <a:ea typeface="黑体" panose="02010609060101010101" charset="-122"/>
                <a:cs typeface="黑体" panose="02010609060101010101" charset="-122"/>
              </a:rPr>
              <a:t>我输入的单词序号中的单词全部学习完成后，提示我今天的单词学习圆满结束。</a:t>
            </a:r>
            <a:endParaRPr lang="zh-CN" altLang="en-US" sz="1600" b="0">
              <a:solidFill>
                <a:srgbClr val="000000"/>
              </a:solidFill>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5.2 AI</a:t>
            </a:r>
            <a:r>
              <a:rPr lang="zh-CN" altLang="en-US">
                <a:sym typeface="+mn-ea"/>
              </a:rPr>
              <a:t>助力四级英语高频词汇备战计划</a:t>
            </a:r>
            <a:endParaRPr lang="zh-CN" altLang="en-US"/>
          </a:p>
        </p:txBody>
      </p:sp>
      <p:sp>
        <p:nvSpPr>
          <p:cNvPr id="19" name="文本框 18"/>
          <p:cNvSpPr txBox="1"/>
          <p:nvPr/>
        </p:nvSpPr>
        <p:spPr>
          <a:xfrm>
            <a:off x="986790" y="1343025"/>
            <a:ext cx="6096000" cy="398780"/>
          </a:xfrm>
          <a:prstGeom prst="rect">
            <a:avLst/>
          </a:prstGeom>
          <a:noFill/>
        </p:spPr>
        <p:txBody>
          <a:bodyPr wrap="square" rtlCol="0" anchor="t">
            <a:spAutoFit/>
          </a:bodyPr>
          <a:p>
            <a:r>
              <a:rPr lang="zh-CN" altLang="en-US" sz="2000" b="1">
                <a:latin typeface="黑体" panose="02010609060101010101" charset="-122"/>
                <a:ea typeface="黑体" panose="02010609060101010101" charset="-122"/>
                <a:sym typeface="+mn-ea"/>
              </a:rPr>
              <a:t>构建工程化提示词（</a:t>
            </a:r>
            <a:r>
              <a:rPr lang="en-US" altLang="zh-CN" sz="2000" b="1">
                <a:latin typeface="黑体" panose="02010609060101010101" charset="-122"/>
                <a:ea typeface="黑体" panose="02010609060101010101" charset="-122"/>
                <a:sym typeface="+mn-ea"/>
              </a:rPr>
              <a:t>3/3</a:t>
            </a:r>
            <a:r>
              <a:rPr lang="zh-CN" altLang="en-US" sz="2000" b="1">
                <a:latin typeface="黑体" panose="02010609060101010101" charset="-122"/>
                <a:ea typeface="黑体" panose="02010609060101010101" charset="-122"/>
                <a:sym typeface="+mn-ea"/>
              </a:rPr>
              <a:t>）</a:t>
            </a:r>
            <a:endParaRPr lang="zh-CN" altLang="en-US" sz="2000" b="1">
              <a:latin typeface="黑体" panose="02010609060101010101" charset="-122"/>
              <a:ea typeface="黑体" panose="02010609060101010101" charset="-122"/>
              <a:sym typeface="+mn-ea"/>
            </a:endParaRPr>
          </a:p>
        </p:txBody>
      </p:sp>
      <p:sp>
        <p:nvSpPr>
          <p:cNvPr id="3" name="文本框 2"/>
          <p:cNvSpPr txBox="1"/>
          <p:nvPr/>
        </p:nvSpPr>
        <p:spPr>
          <a:xfrm>
            <a:off x="584835" y="2150745"/>
            <a:ext cx="10975975" cy="3335655"/>
          </a:xfrm>
          <a:prstGeom prst="rect">
            <a:avLst/>
          </a:prstGeom>
          <a:solidFill>
            <a:schemeClr val="accent4">
              <a:lumMod val="20000"/>
              <a:lumOff val="80000"/>
            </a:schemeClr>
          </a:solidFill>
        </p:spPr>
        <p:txBody>
          <a:bodyPr wrap="square">
            <a:spAutoFit/>
          </a:bodyPr>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第四步</a:t>
            </a:r>
            <a:r>
              <a:rPr lang="zh-CN" altLang="en-US" sz="1600" b="0">
                <a:solidFill>
                  <a:srgbClr val="000000"/>
                </a:solidFill>
                <a:latin typeface="黑体" panose="02010609060101010101" charset="-122"/>
                <a:ea typeface="黑体" panose="02010609060101010101" charset="-122"/>
                <a:cs typeface="黑体" panose="02010609060101010101" charset="-122"/>
              </a:rPr>
              <a:t>：单词复习任务</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1.</a:t>
            </a:r>
            <a:r>
              <a:rPr lang="zh-CN" altLang="en-US" sz="1600" b="0">
                <a:solidFill>
                  <a:srgbClr val="000000"/>
                </a:solidFill>
                <a:latin typeface="黑体" panose="02010609060101010101" charset="-122"/>
                <a:ea typeface="黑体" panose="02010609060101010101" charset="-122"/>
                <a:cs typeface="黑体" panose="02010609060101010101" charset="-122"/>
              </a:rPr>
              <a:t>当我输入“复习单词”指令时，请提示我输入需要复习的</a:t>
            </a:r>
            <a:r>
              <a:rPr lang="zh-CN" altLang="en-US" sz="1600">
                <a:solidFill>
                  <a:srgbClr val="000000"/>
                </a:solidFill>
                <a:latin typeface="黑体" panose="02010609060101010101" charset="-122"/>
                <a:ea typeface="黑体" panose="02010609060101010101" charset="-122"/>
                <a:cs typeface="黑体" panose="02010609060101010101" charset="-122"/>
              </a:rPr>
              <a:t>“高频单词表</a:t>
            </a:r>
            <a:r>
              <a:rPr lang="en-US" altLang="zh-CN" sz="1600">
                <a:solidFill>
                  <a:srgbClr val="000000"/>
                </a:solidFill>
                <a:latin typeface="黑体" panose="02010609060101010101" charset="-122"/>
                <a:ea typeface="黑体" panose="02010609060101010101" charset="-122"/>
                <a:cs typeface="黑体" panose="02010609060101010101" charset="-122"/>
              </a:rPr>
              <a:t>.txt”</a:t>
            </a:r>
            <a:r>
              <a:rPr lang="zh-CN" altLang="en-US" sz="1600">
                <a:solidFill>
                  <a:srgbClr val="000000"/>
                </a:solidFill>
                <a:latin typeface="黑体" panose="02010609060101010101" charset="-122"/>
                <a:ea typeface="黑体" panose="02010609060101010101" charset="-122"/>
                <a:cs typeface="黑体" panose="02010609060101010101" charset="-122"/>
              </a:rPr>
              <a:t>中</a:t>
            </a:r>
            <a:r>
              <a:rPr lang="zh-CN" altLang="en-US" sz="1600" b="0">
                <a:solidFill>
                  <a:srgbClr val="000000"/>
                </a:solidFill>
                <a:latin typeface="黑体" panose="02010609060101010101" charset="-122"/>
                <a:ea typeface="黑体" panose="02010609060101010101" charset="-122"/>
                <a:cs typeface="黑体" panose="02010609060101010101" charset="-122"/>
              </a:rPr>
              <a:t>的单词序号，并记录成为单词复习序号。</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2.</a:t>
            </a:r>
            <a:r>
              <a:rPr lang="zh-CN" altLang="en-US" sz="1600" b="0">
                <a:solidFill>
                  <a:srgbClr val="000000"/>
                </a:solidFill>
                <a:latin typeface="黑体" panose="02010609060101010101" charset="-122"/>
                <a:ea typeface="黑体" panose="02010609060101010101" charset="-122"/>
                <a:cs typeface="黑体" panose="02010609060101010101" charset="-122"/>
              </a:rPr>
              <a:t>当我输入“新单词”指令时，仅显示一个单词，由我来思考它的意思。</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3.</a:t>
            </a:r>
            <a:r>
              <a:rPr lang="zh-CN" altLang="en-US" sz="1600" b="0">
                <a:solidFill>
                  <a:srgbClr val="000000"/>
                </a:solidFill>
                <a:latin typeface="黑体" panose="02010609060101010101" charset="-122"/>
                <a:ea typeface="黑体" panose="02010609060101010101" charset="-122"/>
                <a:cs typeface="黑体" panose="02010609060101010101" charset="-122"/>
              </a:rPr>
              <a:t>当我输入“词义”时，为我列出这个单词的信息，包括中文定义，英语定义、词源、词根词缀、短语搭配和短句。</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4.</a:t>
            </a:r>
            <a:r>
              <a:rPr lang="zh-CN" altLang="en-US" sz="1600" b="0">
                <a:solidFill>
                  <a:srgbClr val="000000"/>
                </a:solidFill>
                <a:latin typeface="黑体" panose="02010609060101010101" charset="-122"/>
                <a:ea typeface="黑体" panose="02010609060101010101" charset="-122"/>
                <a:cs typeface="黑体" panose="02010609060101010101" charset="-122"/>
              </a:rPr>
              <a:t>当我输入“出题”时，为我出一道跟这个单词有关的选择题或填空题。要求：先给出题目，由我来回答，由你来判断对错并给出解析。</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5.</a:t>
            </a:r>
            <a:r>
              <a:rPr lang="zh-CN" altLang="en-US" sz="1600" b="0">
                <a:solidFill>
                  <a:srgbClr val="000000"/>
                </a:solidFill>
                <a:latin typeface="黑体" panose="02010609060101010101" charset="-122"/>
                <a:ea typeface="黑体" panose="02010609060101010101" charset="-122"/>
                <a:cs typeface="黑体" panose="02010609060101010101" charset="-122"/>
              </a:rPr>
              <a:t>当我输入“下一题”时，为我再出一道跟这个单词有关的选择题或填空题，帮我加深记忆。要求：先给出题目，由我来回答，由你来判断对错并给出解析。</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6.</a:t>
            </a:r>
            <a:r>
              <a:rPr lang="zh-CN" altLang="en-US" sz="1600" b="0">
                <a:solidFill>
                  <a:srgbClr val="000000"/>
                </a:solidFill>
                <a:latin typeface="黑体" panose="02010609060101010101" charset="-122"/>
                <a:ea typeface="黑体" panose="02010609060101010101" charset="-122"/>
                <a:cs typeface="黑体" panose="02010609060101010101" charset="-122"/>
              </a:rPr>
              <a:t>我可以针对这个单词进行提问，你来为我解答帮我加深单词记忆。</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en-US" altLang="zh-CN" sz="1600" b="0">
                <a:solidFill>
                  <a:srgbClr val="000000"/>
                </a:solidFill>
                <a:latin typeface="黑体" panose="02010609060101010101" charset="-122"/>
                <a:ea typeface="黑体" panose="02010609060101010101" charset="-122"/>
                <a:cs typeface="黑体" panose="02010609060101010101" charset="-122"/>
              </a:rPr>
              <a:t>7.</a:t>
            </a:r>
            <a:r>
              <a:rPr lang="zh-CN" altLang="en-US" sz="1600" b="0">
                <a:solidFill>
                  <a:srgbClr val="000000"/>
                </a:solidFill>
                <a:latin typeface="黑体" panose="02010609060101010101" charset="-122"/>
                <a:ea typeface="黑体" panose="02010609060101010101" charset="-122"/>
                <a:cs typeface="黑体" panose="02010609060101010101" charset="-122"/>
              </a:rPr>
              <a:t>当全部单词复习完成后，提示我今天的单词复习圆满结束。</a:t>
            </a:r>
            <a:endParaRPr lang="zh-CN" altLang="en-US" sz="1600" b="0">
              <a:solidFill>
                <a:srgbClr val="000000"/>
              </a:solidFill>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5.2 AI</a:t>
            </a:r>
            <a:r>
              <a:rPr lang="zh-CN" altLang="en-US">
                <a:sym typeface="+mn-ea"/>
              </a:rPr>
              <a:t>助力四级英语高频词汇备战计划</a:t>
            </a:r>
            <a:endParaRPr lang="zh-CN" altLang="en-US"/>
          </a:p>
        </p:txBody>
      </p:sp>
      <p:sp>
        <p:nvSpPr>
          <p:cNvPr id="4" name="文本框 3"/>
          <p:cNvSpPr txBox="1"/>
          <p:nvPr/>
        </p:nvSpPr>
        <p:spPr>
          <a:xfrm>
            <a:off x="1160780" y="1422718"/>
            <a:ext cx="5080000" cy="398780"/>
          </a:xfrm>
          <a:prstGeom prst="rect">
            <a:avLst/>
          </a:prstGeom>
        </p:spPr>
        <p:txBody>
          <a:bodyPr>
            <a:spAutoFit/>
          </a:bodyPr>
          <a:p>
            <a:pPr marL="0" indent="0" algn="just" defTabSz="266700">
              <a:spcAft>
                <a:spcPct val="60000"/>
              </a:spcAft>
            </a:pPr>
            <a:r>
              <a:rPr lang="zh-CN" altLang="en-US" sz="2000" b="1">
                <a:latin typeface="黑体" panose="02010609060101010101" charset="-122"/>
                <a:ea typeface="黑体" panose="02010609060101010101" charset="-122"/>
              </a:rPr>
              <a:t>任务拓展</a:t>
            </a:r>
            <a:endParaRPr lang="zh-CN" altLang="en-US" sz="2000" b="1">
              <a:latin typeface="黑体" panose="02010609060101010101" charset="-122"/>
              <a:ea typeface="黑体" panose="02010609060101010101" charset="-122"/>
            </a:endParaRPr>
          </a:p>
        </p:txBody>
      </p:sp>
      <p:graphicFrame>
        <p:nvGraphicFramePr>
          <p:cNvPr id="20" name="表格 19"/>
          <p:cNvGraphicFramePr/>
          <p:nvPr/>
        </p:nvGraphicFramePr>
        <p:xfrm>
          <a:off x="708660" y="4874260"/>
          <a:ext cx="10876915" cy="1532255"/>
        </p:xfrm>
        <a:graphic>
          <a:graphicData uri="http://schemas.openxmlformats.org/drawingml/2006/table">
            <a:tbl>
              <a:tblPr/>
              <a:tblGrid>
                <a:gridCol w="592455"/>
                <a:gridCol w="2781300"/>
                <a:gridCol w="6700520"/>
                <a:gridCol w="802640"/>
              </a:tblGrid>
              <a:tr h="264160">
                <a:tc>
                  <a:txBody>
                    <a:bodyPr/>
                    <a:p>
                      <a:pPr marL="0" indent="0" algn="ctr">
                        <a:spcBef>
                          <a:spcPct val="0"/>
                        </a:spcBef>
                        <a:spcAft>
                          <a:spcPct val="0"/>
                        </a:spcAft>
                      </a:pPr>
                      <a:r>
                        <a:rPr lang="zh-CN" sz="1600">
                          <a:latin typeface="黑体" panose="02010609060101010101" charset="-122"/>
                          <a:ea typeface="黑体" panose="02010609060101010101" charset="-122"/>
                        </a:rPr>
                        <a:t>序号</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知识点</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技能点</a:t>
                      </a:r>
                      <a:endParaRPr lang="zh-CN" sz="1600">
                        <a:latin typeface="黑体" panose="02010609060101010101" charset="-122"/>
                        <a:ea typeface="黑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二维码</a:t>
                      </a:r>
                      <a:endParaRPr lang="zh-CN" sz="1600">
                        <a:latin typeface="黑体" panose="02010609060101010101" charset="-122"/>
                        <a:ea typeface="黑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r>
              <a:tr h="400685">
                <a:tc>
                  <a:txBody>
                    <a:bodyPr/>
                    <a:p>
                      <a:pPr marL="0" indent="0" algn="ctr">
                        <a:spcBef>
                          <a:spcPct val="0"/>
                        </a:spcBef>
                        <a:spcAft>
                          <a:spcPct val="0"/>
                        </a:spcAft>
                      </a:pPr>
                      <a:r>
                        <a:rPr lang="en-US" altLang="zh-CN" sz="1600">
                          <a:latin typeface="黑体" panose="02010609060101010101" charset="-122"/>
                          <a:ea typeface="黑体" panose="02010609060101010101" charset="-122"/>
                        </a:rPr>
                        <a:t>1</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just">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自我评估</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结构化提示词</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altLang="en-US" sz="1600">
                          <a:latin typeface="黑体" panose="02010609060101010101" charset="-122"/>
                          <a:ea typeface="黑体" panose="02010609060101010101" charset="-122"/>
                        </a:rPr>
                        <a:t>利用大模型完成英语水平评估，并利用结构化提示词进行事实交互式练习</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rowSpan="3">
                  <a:txBody>
                    <a:bodyPr/>
                    <a:p>
                      <a:pPr indent="0" algn="ctr" fontAlgn="auto">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扫码</a:t>
                      </a:r>
                      <a:endParaRPr lang="zh-CN" altLang="en-US" sz="1600">
                        <a:latin typeface="黑体" panose="02010609060101010101" charset="-122"/>
                        <a:ea typeface="黑体" panose="02010609060101010101" charset="-122"/>
                        <a:cs typeface="黑体" panose="02010609060101010101" charset="-122"/>
                      </a:endParaRPr>
                    </a:p>
                    <a:p>
                      <a:pPr indent="0" algn="ctr" fontAlgn="auto">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AI</a:t>
                      </a:r>
                      <a:r>
                        <a:rPr lang="zh-CN" altLang="en-US" sz="1600">
                          <a:latin typeface="黑体" panose="02010609060101010101" charset="-122"/>
                          <a:ea typeface="黑体" panose="02010609060101010101" charset="-122"/>
                          <a:cs typeface="黑体" panose="02010609060101010101" charset="-122"/>
                        </a:rPr>
                        <a:t>评测智能体</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00685">
                <a:tc>
                  <a:txBody>
                    <a:bodyPr/>
                    <a:p>
                      <a:pPr marL="0" indent="0" algn="ctr">
                        <a:spcBef>
                          <a:spcPct val="0"/>
                        </a:spcBef>
                        <a:spcAft>
                          <a:spcPct val="0"/>
                        </a:spcAft>
                      </a:pPr>
                      <a:r>
                        <a:rPr lang="en-US" altLang="zh-CN" sz="1600">
                          <a:latin typeface="黑体" panose="02010609060101010101" charset="-122"/>
                          <a:ea typeface="黑体" panose="02010609060101010101" charset="-122"/>
                        </a:rPr>
                        <a:t>2</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just">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自动内容生成</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实时批改反馈</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altLang="en-US" sz="1600">
                          <a:latin typeface="黑体" panose="02010609060101010101" charset="-122"/>
                          <a:ea typeface="黑体" panose="02010609060101010101" charset="-122"/>
                        </a:rPr>
                        <a:t>利用结构化提示词，完成阅读理解，并通过实时反馈进行学习</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r>
              <a:tr h="466725">
                <a:tc>
                  <a:txBody>
                    <a:bodyPr/>
                    <a:p>
                      <a:pPr marL="0" indent="0" algn="ctr">
                        <a:spcBef>
                          <a:spcPct val="0"/>
                        </a:spcBef>
                        <a:spcAft>
                          <a:spcPct val="0"/>
                        </a:spcAft>
                      </a:pPr>
                      <a:r>
                        <a:rPr lang="en-US" altLang="zh-CN" sz="1600">
                          <a:latin typeface="黑体" panose="02010609060101010101" charset="-122"/>
                          <a:ea typeface="黑体" panose="02010609060101010101" charset="-122"/>
                        </a:rPr>
                        <a:t>3</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just">
                        <a:spcBef>
                          <a:spcPct val="0"/>
                        </a:spcBef>
                        <a:spcAft>
                          <a:spcPct val="0"/>
                        </a:spcAft>
                      </a:pPr>
                      <a:r>
                        <a:rPr lang="zh-CN" altLang="en-US" sz="1600">
                          <a:latin typeface="黑体" panose="02010609060101010101" charset="-122"/>
                          <a:ea typeface="黑体" panose="02010609060101010101" charset="-122"/>
                        </a:rPr>
                        <a:t>角色</a:t>
                      </a:r>
                      <a:r>
                        <a:rPr lang="en-US" altLang="zh-CN" sz="1600">
                          <a:latin typeface="黑体" panose="02010609060101010101" charset="-122"/>
                          <a:ea typeface="黑体" panose="02010609060101010101" charset="-122"/>
                        </a:rPr>
                        <a:t>+</a:t>
                      </a:r>
                      <a:r>
                        <a:rPr lang="zh-CN" altLang="en-US" sz="1600">
                          <a:latin typeface="黑体" panose="02010609060101010101" charset="-122"/>
                          <a:ea typeface="黑体" panose="02010609060101010101" charset="-122"/>
                        </a:rPr>
                        <a:t>背景</a:t>
                      </a:r>
                      <a:r>
                        <a:rPr lang="en-US" altLang="zh-CN" sz="1600">
                          <a:latin typeface="黑体" panose="02010609060101010101" charset="-122"/>
                          <a:ea typeface="黑体" panose="02010609060101010101" charset="-122"/>
                        </a:rPr>
                        <a:t>+</a:t>
                      </a:r>
                      <a:r>
                        <a:rPr lang="zh-CN" altLang="en-US" sz="1600">
                          <a:latin typeface="黑体" panose="02010609060101010101" charset="-122"/>
                          <a:ea typeface="黑体" panose="02010609060101010101" charset="-122"/>
                        </a:rPr>
                        <a:t>任务</a:t>
                      </a:r>
                      <a:r>
                        <a:rPr lang="en-US" altLang="zh-CN" sz="1600">
                          <a:latin typeface="黑体" panose="02010609060101010101" charset="-122"/>
                          <a:ea typeface="黑体" panose="02010609060101010101" charset="-122"/>
                        </a:rPr>
                        <a:t>+</a:t>
                      </a:r>
                      <a:r>
                        <a:rPr lang="zh-CN" altLang="en-US" sz="1600">
                          <a:latin typeface="黑体" panose="02010609060101010101" charset="-122"/>
                          <a:ea typeface="黑体" panose="02010609060101010101" charset="-122"/>
                        </a:rPr>
                        <a:t>语音工具</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使用文心一言</a:t>
                      </a:r>
                      <a:r>
                        <a:rPr lang="en-US" altLang="zh-CN" sz="1600">
                          <a:latin typeface="黑体" panose="02010609060101010101" charset="-122"/>
                          <a:ea typeface="黑体" panose="02010609060101010101" charset="-122"/>
                          <a:cs typeface="黑体" panose="02010609060101010101" charset="-122"/>
                        </a:rPr>
                        <a:t>APP</a:t>
                      </a:r>
                      <a:r>
                        <a:rPr lang="zh-CN" altLang="en-US" sz="1600">
                          <a:latin typeface="黑体" panose="02010609060101010101" charset="-122"/>
                          <a:ea typeface="黑体" panose="02010609060101010101" charset="-122"/>
                          <a:cs typeface="黑体" panose="02010609060101010101" charset="-122"/>
                        </a:rPr>
                        <a:t>通过语音与大模型交互模拟英语日常对话</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r>
            </a:tbl>
          </a:graphicData>
        </a:graphic>
      </p:graphicFrame>
      <p:sp>
        <p:nvSpPr>
          <p:cNvPr id="3" name="任意多边形: 形状 33"/>
          <p:cNvSpPr/>
          <p:nvPr>
            <p:custDataLst>
              <p:tags r:id="rId1"/>
            </p:custDataLst>
          </p:nvPr>
        </p:nvSpPr>
        <p:spPr>
          <a:xfrm>
            <a:off x="7619918" y="1850967"/>
            <a:ext cx="2758732" cy="1956208"/>
          </a:xfrm>
          <a:custGeom>
            <a:avLst/>
            <a:gdLst>
              <a:gd name="connsiteX0" fmla="*/ 226895 w 3419475"/>
              <a:gd name="connsiteY0" fmla="*/ 0 h 2424738"/>
              <a:gd name="connsiteX1" fmla="*/ 3192580 w 3419475"/>
              <a:gd name="connsiteY1" fmla="*/ 0 h 2424738"/>
              <a:gd name="connsiteX2" fmla="*/ 3419475 w 3419475"/>
              <a:gd name="connsiteY2" fmla="*/ 226895 h 2424738"/>
              <a:gd name="connsiteX3" fmla="*/ 3419475 w 3419475"/>
              <a:gd name="connsiteY3" fmla="*/ 1978968 h 2424738"/>
              <a:gd name="connsiteX4" fmla="*/ 3192580 w 3419475"/>
              <a:gd name="connsiteY4" fmla="*/ 2205863 h 2424738"/>
              <a:gd name="connsiteX5" fmla="*/ 895506 w 3419475"/>
              <a:gd name="connsiteY5" fmla="*/ 2205863 h 2424738"/>
              <a:gd name="connsiteX6" fmla="*/ 889574 w 3419475"/>
              <a:gd name="connsiteY6" fmla="*/ 2213354 h 2424738"/>
              <a:gd name="connsiteX7" fmla="*/ 740251 w 3419475"/>
              <a:gd name="connsiteY7" fmla="*/ 2401913 h 2424738"/>
              <a:gd name="connsiteX8" fmla="*/ 693034 w 3419475"/>
              <a:gd name="connsiteY8" fmla="*/ 2424738 h 2424738"/>
              <a:gd name="connsiteX9" fmla="*/ 645800 w 3419475"/>
              <a:gd name="connsiteY9" fmla="*/ 2401891 h 2424738"/>
              <a:gd name="connsiteX10" fmla="*/ 496476 w 3419475"/>
              <a:gd name="connsiteY10" fmla="*/ 2213332 h 2424738"/>
              <a:gd name="connsiteX11" fmla="*/ 490561 w 3419475"/>
              <a:gd name="connsiteY11" fmla="*/ 2205863 h 2424738"/>
              <a:gd name="connsiteX12" fmla="*/ 226895 w 3419475"/>
              <a:gd name="connsiteY12" fmla="*/ 2205863 h 2424738"/>
              <a:gd name="connsiteX13" fmla="*/ 0 w 3419475"/>
              <a:gd name="connsiteY13" fmla="*/ 1978968 h 2424738"/>
              <a:gd name="connsiteX14" fmla="*/ 0 w 3419475"/>
              <a:gd name="connsiteY14" fmla="*/ 226895 h 2424738"/>
              <a:gd name="connsiteX15" fmla="*/ 226895 w 3419475"/>
              <a:gd name="connsiteY15" fmla="*/ 0 h 242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9475" h="2424738">
                <a:moveTo>
                  <a:pt x="226895" y="0"/>
                </a:moveTo>
                <a:lnTo>
                  <a:pt x="3192580" y="0"/>
                </a:lnTo>
                <a:cubicBezTo>
                  <a:pt x="3317891" y="0"/>
                  <a:pt x="3419475" y="101584"/>
                  <a:pt x="3419475" y="226895"/>
                </a:cubicBezTo>
                <a:lnTo>
                  <a:pt x="3419475" y="1978968"/>
                </a:lnTo>
                <a:cubicBezTo>
                  <a:pt x="3419475" y="2104279"/>
                  <a:pt x="3317891" y="2205863"/>
                  <a:pt x="3192580" y="2205863"/>
                </a:cubicBezTo>
                <a:lnTo>
                  <a:pt x="895506" y="2205863"/>
                </a:lnTo>
                <a:lnTo>
                  <a:pt x="889574" y="2213354"/>
                </a:lnTo>
                <a:cubicBezTo>
                  <a:pt x="809384" y="2314615"/>
                  <a:pt x="744479" y="2396574"/>
                  <a:pt x="740251" y="2401913"/>
                </a:cubicBezTo>
                <a:cubicBezTo>
                  <a:pt x="728975" y="2416153"/>
                  <a:pt x="711196" y="2424738"/>
                  <a:pt x="693034" y="2424738"/>
                </a:cubicBezTo>
                <a:cubicBezTo>
                  <a:pt x="674871" y="2424737"/>
                  <a:pt x="657075" y="2416130"/>
                  <a:pt x="645800" y="2401891"/>
                </a:cubicBezTo>
                <a:cubicBezTo>
                  <a:pt x="641571" y="2396552"/>
                  <a:pt x="576666" y="2314593"/>
                  <a:pt x="496476" y="2213332"/>
                </a:cubicBezTo>
                <a:lnTo>
                  <a:pt x="490561" y="2205863"/>
                </a:lnTo>
                <a:lnTo>
                  <a:pt x="226895" y="2205863"/>
                </a:lnTo>
                <a:cubicBezTo>
                  <a:pt x="101584" y="2205863"/>
                  <a:pt x="0" y="2104279"/>
                  <a:pt x="0" y="1978968"/>
                </a:cubicBezTo>
                <a:lnTo>
                  <a:pt x="0" y="226895"/>
                </a:lnTo>
                <a:cubicBezTo>
                  <a:pt x="0" y="101584"/>
                  <a:pt x="101584" y="0"/>
                  <a:pt x="226895" y="0"/>
                </a:cubicBezTo>
                <a:close/>
              </a:path>
            </a:pathLst>
          </a:custGeom>
          <a:gradFill>
            <a:gsLst>
              <a:gs pos="0">
                <a:srgbClr val="376FFF">
                  <a:lumMod val="75000"/>
                </a:srgbClr>
              </a:gs>
              <a:gs pos="100000">
                <a:srgbClr val="376FFF"/>
              </a:gs>
            </a:gsLst>
            <a:lin ang="20750833" scaled="0"/>
          </a:gradFill>
          <a:ln>
            <a:noFill/>
          </a:ln>
        </p:spPr>
        <p:style>
          <a:lnRef idx="2">
            <a:srgbClr val="376FFF">
              <a:shade val="15000"/>
            </a:srgbClr>
          </a:lnRef>
          <a:fillRef idx="1">
            <a:srgbClr val="376FFF"/>
          </a:fillRef>
          <a:effectRef idx="0">
            <a:srgbClr val="376FFF"/>
          </a:effectRef>
          <a:fontRef idx="minor">
            <a:srgbClr val="FFFFFF"/>
          </a:fontRef>
        </p:style>
        <p:txBody>
          <a:bodyPr wrap="square" lIns="318096" tIns="225316" rIns="314099" bIns="739250" rtlCol="0" anchor="ctr">
            <a:noAutofit/>
          </a:bodyPr>
          <a:p>
            <a:pPr algn="just">
              <a:lnSpc>
                <a:spcPct val="150000"/>
              </a:lnSpc>
            </a:pPr>
            <a:r>
              <a:rPr lang="zh-CN" altLang="en-US">
                <a:solidFill>
                  <a:srgbClr val="FFFFFF"/>
                </a:solidFill>
                <a:latin typeface="黑体" panose="02010609060101010101" charset="-122"/>
                <a:ea typeface="黑体" panose="02010609060101010101" charset="-122"/>
              </a:rPr>
              <a:t>生成一个餐厅点餐的英语对话场景，并提供角色扮演练习。</a:t>
            </a:r>
            <a:endParaRPr lang="zh-CN" altLang="en-US">
              <a:solidFill>
                <a:srgbClr val="FFFFFF"/>
              </a:solidFill>
              <a:latin typeface="黑体" panose="02010609060101010101" charset="-122"/>
              <a:ea typeface="黑体" panose="02010609060101010101" charset="-122"/>
            </a:endParaRPr>
          </a:p>
        </p:txBody>
      </p:sp>
      <p:sp>
        <p:nvSpPr>
          <p:cNvPr id="5" name="任意多边形: 形状 31"/>
          <p:cNvSpPr/>
          <p:nvPr>
            <p:custDataLst>
              <p:tags r:id="rId2"/>
            </p:custDataLst>
          </p:nvPr>
        </p:nvSpPr>
        <p:spPr>
          <a:xfrm>
            <a:off x="4644482" y="1850967"/>
            <a:ext cx="2758732" cy="1956208"/>
          </a:xfrm>
          <a:custGeom>
            <a:avLst/>
            <a:gdLst>
              <a:gd name="connsiteX0" fmla="*/ 226895 w 3419475"/>
              <a:gd name="connsiteY0" fmla="*/ 0 h 2424738"/>
              <a:gd name="connsiteX1" fmla="*/ 3192580 w 3419475"/>
              <a:gd name="connsiteY1" fmla="*/ 0 h 2424738"/>
              <a:gd name="connsiteX2" fmla="*/ 3419475 w 3419475"/>
              <a:gd name="connsiteY2" fmla="*/ 226895 h 2424738"/>
              <a:gd name="connsiteX3" fmla="*/ 3419475 w 3419475"/>
              <a:gd name="connsiteY3" fmla="*/ 1978968 h 2424738"/>
              <a:gd name="connsiteX4" fmla="*/ 3192580 w 3419475"/>
              <a:gd name="connsiteY4" fmla="*/ 2205863 h 2424738"/>
              <a:gd name="connsiteX5" fmla="*/ 895506 w 3419475"/>
              <a:gd name="connsiteY5" fmla="*/ 2205863 h 2424738"/>
              <a:gd name="connsiteX6" fmla="*/ 889574 w 3419475"/>
              <a:gd name="connsiteY6" fmla="*/ 2213354 h 2424738"/>
              <a:gd name="connsiteX7" fmla="*/ 740251 w 3419475"/>
              <a:gd name="connsiteY7" fmla="*/ 2401913 h 2424738"/>
              <a:gd name="connsiteX8" fmla="*/ 693034 w 3419475"/>
              <a:gd name="connsiteY8" fmla="*/ 2424738 h 2424738"/>
              <a:gd name="connsiteX9" fmla="*/ 645800 w 3419475"/>
              <a:gd name="connsiteY9" fmla="*/ 2401891 h 2424738"/>
              <a:gd name="connsiteX10" fmla="*/ 496476 w 3419475"/>
              <a:gd name="connsiteY10" fmla="*/ 2213332 h 2424738"/>
              <a:gd name="connsiteX11" fmla="*/ 490561 w 3419475"/>
              <a:gd name="connsiteY11" fmla="*/ 2205863 h 2424738"/>
              <a:gd name="connsiteX12" fmla="*/ 226895 w 3419475"/>
              <a:gd name="connsiteY12" fmla="*/ 2205863 h 2424738"/>
              <a:gd name="connsiteX13" fmla="*/ 0 w 3419475"/>
              <a:gd name="connsiteY13" fmla="*/ 1978968 h 2424738"/>
              <a:gd name="connsiteX14" fmla="*/ 0 w 3419475"/>
              <a:gd name="connsiteY14" fmla="*/ 226895 h 2424738"/>
              <a:gd name="connsiteX15" fmla="*/ 226895 w 3419475"/>
              <a:gd name="connsiteY15" fmla="*/ 0 h 242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9475" h="2424738">
                <a:moveTo>
                  <a:pt x="226895" y="0"/>
                </a:moveTo>
                <a:lnTo>
                  <a:pt x="3192580" y="0"/>
                </a:lnTo>
                <a:cubicBezTo>
                  <a:pt x="3317891" y="0"/>
                  <a:pt x="3419475" y="101584"/>
                  <a:pt x="3419475" y="226895"/>
                </a:cubicBezTo>
                <a:lnTo>
                  <a:pt x="3419475" y="1978968"/>
                </a:lnTo>
                <a:cubicBezTo>
                  <a:pt x="3419475" y="2104279"/>
                  <a:pt x="3317891" y="2205863"/>
                  <a:pt x="3192580" y="2205863"/>
                </a:cubicBezTo>
                <a:lnTo>
                  <a:pt x="895506" y="2205863"/>
                </a:lnTo>
                <a:lnTo>
                  <a:pt x="889574" y="2213354"/>
                </a:lnTo>
                <a:cubicBezTo>
                  <a:pt x="809384" y="2314615"/>
                  <a:pt x="744479" y="2396574"/>
                  <a:pt x="740251" y="2401913"/>
                </a:cubicBezTo>
                <a:cubicBezTo>
                  <a:pt x="728975" y="2416153"/>
                  <a:pt x="711196" y="2424738"/>
                  <a:pt x="693034" y="2424738"/>
                </a:cubicBezTo>
                <a:cubicBezTo>
                  <a:pt x="674871" y="2424737"/>
                  <a:pt x="657075" y="2416130"/>
                  <a:pt x="645800" y="2401891"/>
                </a:cubicBezTo>
                <a:cubicBezTo>
                  <a:pt x="641571" y="2396552"/>
                  <a:pt x="576666" y="2314593"/>
                  <a:pt x="496476" y="2213332"/>
                </a:cubicBezTo>
                <a:lnTo>
                  <a:pt x="490561" y="2205863"/>
                </a:lnTo>
                <a:lnTo>
                  <a:pt x="226895" y="2205863"/>
                </a:lnTo>
                <a:cubicBezTo>
                  <a:pt x="101584" y="2205863"/>
                  <a:pt x="0" y="2104279"/>
                  <a:pt x="0" y="1978968"/>
                </a:cubicBezTo>
                <a:lnTo>
                  <a:pt x="0" y="226895"/>
                </a:lnTo>
                <a:cubicBezTo>
                  <a:pt x="0" y="101584"/>
                  <a:pt x="101584" y="0"/>
                  <a:pt x="226895" y="0"/>
                </a:cubicBezTo>
                <a:close/>
              </a:path>
            </a:pathLst>
          </a:custGeom>
          <a:gradFill>
            <a:gsLst>
              <a:gs pos="0">
                <a:srgbClr val="376FFF">
                  <a:lumMod val="75000"/>
                </a:srgbClr>
              </a:gs>
              <a:gs pos="100000">
                <a:srgbClr val="376FFF"/>
              </a:gs>
            </a:gsLst>
            <a:lin ang="20750833" scaled="0"/>
          </a:gradFill>
          <a:ln>
            <a:noFill/>
          </a:ln>
        </p:spPr>
        <p:style>
          <a:lnRef idx="2">
            <a:srgbClr val="376FFF">
              <a:shade val="15000"/>
            </a:srgbClr>
          </a:lnRef>
          <a:fillRef idx="1">
            <a:srgbClr val="376FFF"/>
          </a:fillRef>
          <a:effectRef idx="0">
            <a:srgbClr val="376FFF"/>
          </a:effectRef>
          <a:fontRef idx="minor">
            <a:srgbClr val="FFFFFF"/>
          </a:fontRef>
        </p:style>
        <p:txBody>
          <a:bodyPr wrap="square" lIns="316383" tIns="217321" rIns="315813" bIns="747246" rtlCol="0" anchor="ctr">
            <a:noAutofit/>
          </a:bodyPr>
          <a:p>
            <a:pPr algn="just">
              <a:lnSpc>
                <a:spcPct val="150000"/>
              </a:lnSpc>
            </a:pPr>
            <a:r>
              <a:rPr lang="zh-CN" altLang="en-US">
                <a:solidFill>
                  <a:srgbClr val="FFFFFF"/>
                </a:solidFill>
                <a:latin typeface="黑体" panose="02010609060101010101" charset="-122"/>
                <a:ea typeface="黑体" panose="02010609060101010101" charset="-122"/>
                <a:cs typeface="黑体" panose="02010609060101010101" charset="-122"/>
                <a:sym typeface="微软雅黑" panose="020B0503020204020204" pitchFamily="34" charset="-122"/>
              </a:rPr>
              <a:t>生成包含四级英语高频词的阅读文章，并附</a:t>
            </a:r>
            <a:r>
              <a:rPr lang="en-US" altLang="zh-CN">
                <a:solidFill>
                  <a:srgbClr val="FFFFFF"/>
                </a:solidFill>
                <a:latin typeface="黑体" panose="02010609060101010101" charset="-122"/>
                <a:ea typeface="黑体" panose="02010609060101010101" charset="-122"/>
                <a:cs typeface="黑体" panose="02010609060101010101" charset="-122"/>
                <a:sym typeface="微软雅黑" panose="020B0503020204020204" pitchFamily="34" charset="-122"/>
              </a:rPr>
              <a:t>5</a:t>
            </a:r>
            <a:r>
              <a:rPr lang="zh-CN" altLang="en-US">
                <a:solidFill>
                  <a:srgbClr val="FFFFFF"/>
                </a:solidFill>
                <a:latin typeface="黑体" panose="02010609060101010101" charset="-122"/>
                <a:ea typeface="黑体" panose="02010609060101010101" charset="-122"/>
                <a:cs typeface="黑体" panose="02010609060101010101" charset="-122"/>
                <a:sym typeface="微软雅黑" panose="020B0503020204020204" pitchFamily="34" charset="-122"/>
              </a:rPr>
              <a:t>个阅读理解题。</a:t>
            </a:r>
            <a:endParaRPr lang="zh-CN" altLang="en-US">
              <a:solidFill>
                <a:srgbClr val="FFFFFF"/>
              </a:solidFill>
              <a:latin typeface="黑体" panose="02010609060101010101" charset="-122"/>
              <a:ea typeface="黑体" panose="02010609060101010101" charset="-122"/>
              <a:cs typeface="黑体" panose="02010609060101010101" charset="-122"/>
              <a:sym typeface="微软雅黑" panose="020B0503020204020204" pitchFamily="34" charset="-122"/>
            </a:endParaRPr>
          </a:p>
        </p:txBody>
      </p:sp>
      <p:sp>
        <p:nvSpPr>
          <p:cNvPr id="6" name="任意多边形: 形状 30"/>
          <p:cNvSpPr/>
          <p:nvPr>
            <p:custDataLst>
              <p:tags r:id="rId3"/>
            </p:custDataLst>
          </p:nvPr>
        </p:nvSpPr>
        <p:spPr>
          <a:xfrm>
            <a:off x="1667510" y="1850967"/>
            <a:ext cx="2758732" cy="1956208"/>
          </a:xfrm>
          <a:custGeom>
            <a:avLst/>
            <a:gdLst>
              <a:gd name="connsiteX0" fmla="*/ 226895 w 3419475"/>
              <a:gd name="connsiteY0" fmla="*/ 0 h 2424738"/>
              <a:gd name="connsiteX1" fmla="*/ 3192580 w 3419475"/>
              <a:gd name="connsiteY1" fmla="*/ 0 h 2424738"/>
              <a:gd name="connsiteX2" fmla="*/ 3419475 w 3419475"/>
              <a:gd name="connsiteY2" fmla="*/ 226895 h 2424738"/>
              <a:gd name="connsiteX3" fmla="*/ 3419475 w 3419475"/>
              <a:gd name="connsiteY3" fmla="*/ 1978968 h 2424738"/>
              <a:gd name="connsiteX4" fmla="*/ 3192580 w 3419475"/>
              <a:gd name="connsiteY4" fmla="*/ 2205863 h 2424738"/>
              <a:gd name="connsiteX5" fmla="*/ 895506 w 3419475"/>
              <a:gd name="connsiteY5" fmla="*/ 2205863 h 2424738"/>
              <a:gd name="connsiteX6" fmla="*/ 889574 w 3419475"/>
              <a:gd name="connsiteY6" fmla="*/ 2213354 h 2424738"/>
              <a:gd name="connsiteX7" fmla="*/ 740251 w 3419475"/>
              <a:gd name="connsiteY7" fmla="*/ 2401913 h 2424738"/>
              <a:gd name="connsiteX8" fmla="*/ 693034 w 3419475"/>
              <a:gd name="connsiteY8" fmla="*/ 2424738 h 2424738"/>
              <a:gd name="connsiteX9" fmla="*/ 645800 w 3419475"/>
              <a:gd name="connsiteY9" fmla="*/ 2401891 h 2424738"/>
              <a:gd name="connsiteX10" fmla="*/ 496476 w 3419475"/>
              <a:gd name="connsiteY10" fmla="*/ 2213332 h 2424738"/>
              <a:gd name="connsiteX11" fmla="*/ 490561 w 3419475"/>
              <a:gd name="connsiteY11" fmla="*/ 2205863 h 2424738"/>
              <a:gd name="connsiteX12" fmla="*/ 226895 w 3419475"/>
              <a:gd name="connsiteY12" fmla="*/ 2205863 h 2424738"/>
              <a:gd name="connsiteX13" fmla="*/ 0 w 3419475"/>
              <a:gd name="connsiteY13" fmla="*/ 1978968 h 2424738"/>
              <a:gd name="connsiteX14" fmla="*/ 0 w 3419475"/>
              <a:gd name="connsiteY14" fmla="*/ 226895 h 2424738"/>
              <a:gd name="connsiteX15" fmla="*/ 226895 w 3419475"/>
              <a:gd name="connsiteY15" fmla="*/ 0 h 242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9475" h="2424738">
                <a:moveTo>
                  <a:pt x="226895" y="0"/>
                </a:moveTo>
                <a:lnTo>
                  <a:pt x="3192580" y="0"/>
                </a:lnTo>
                <a:cubicBezTo>
                  <a:pt x="3317891" y="0"/>
                  <a:pt x="3419475" y="101584"/>
                  <a:pt x="3419475" y="226895"/>
                </a:cubicBezTo>
                <a:lnTo>
                  <a:pt x="3419475" y="1978968"/>
                </a:lnTo>
                <a:cubicBezTo>
                  <a:pt x="3419475" y="2104279"/>
                  <a:pt x="3317891" y="2205863"/>
                  <a:pt x="3192580" y="2205863"/>
                </a:cubicBezTo>
                <a:lnTo>
                  <a:pt x="895506" y="2205863"/>
                </a:lnTo>
                <a:lnTo>
                  <a:pt x="889574" y="2213354"/>
                </a:lnTo>
                <a:cubicBezTo>
                  <a:pt x="809384" y="2314615"/>
                  <a:pt x="744479" y="2396574"/>
                  <a:pt x="740251" y="2401913"/>
                </a:cubicBezTo>
                <a:cubicBezTo>
                  <a:pt x="728975" y="2416153"/>
                  <a:pt x="711196" y="2424738"/>
                  <a:pt x="693034" y="2424738"/>
                </a:cubicBezTo>
                <a:cubicBezTo>
                  <a:pt x="674871" y="2424737"/>
                  <a:pt x="657075" y="2416130"/>
                  <a:pt x="645800" y="2401891"/>
                </a:cubicBezTo>
                <a:cubicBezTo>
                  <a:pt x="641571" y="2396552"/>
                  <a:pt x="576666" y="2314593"/>
                  <a:pt x="496476" y="2213332"/>
                </a:cubicBezTo>
                <a:lnTo>
                  <a:pt x="490561" y="2205863"/>
                </a:lnTo>
                <a:lnTo>
                  <a:pt x="226895" y="2205863"/>
                </a:lnTo>
                <a:cubicBezTo>
                  <a:pt x="101584" y="2205863"/>
                  <a:pt x="0" y="2104279"/>
                  <a:pt x="0" y="1978968"/>
                </a:cubicBezTo>
                <a:lnTo>
                  <a:pt x="0" y="226895"/>
                </a:lnTo>
                <a:cubicBezTo>
                  <a:pt x="0" y="101584"/>
                  <a:pt x="101584" y="0"/>
                  <a:pt x="226895" y="0"/>
                </a:cubicBezTo>
                <a:close/>
              </a:path>
            </a:pathLst>
          </a:custGeom>
          <a:gradFill>
            <a:gsLst>
              <a:gs pos="0">
                <a:srgbClr val="376FFF">
                  <a:lumMod val="75000"/>
                </a:srgbClr>
              </a:gs>
              <a:gs pos="100000">
                <a:srgbClr val="376FFF"/>
              </a:gs>
            </a:gsLst>
            <a:lin ang="20750833" scaled="0"/>
          </a:gradFill>
          <a:ln>
            <a:noFill/>
          </a:ln>
        </p:spPr>
        <p:style>
          <a:lnRef idx="2">
            <a:srgbClr val="376FFF">
              <a:shade val="15000"/>
            </a:srgbClr>
          </a:lnRef>
          <a:fillRef idx="1">
            <a:srgbClr val="376FFF"/>
          </a:fillRef>
          <a:effectRef idx="0">
            <a:srgbClr val="376FFF"/>
          </a:effectRef>
          <a:fontRef idx="minor">
            <a:srgbClr val="FFFFFF"/>
          </a:fontRef>
        </p:style>
        <p:txBody>
          <a:bodyPr wrap="square" lIns="316347" tIns="209326" rIns="315848" bIns="755241" rtlCol="0" anchor="ctr">
            <a:noAutofit/>
          </a:bodyPr>
          <a:p>
            <a:pPr algn="just">
              <a:lnSpc>
                <a:spcPct val="150000"/>
              </a:lnSpc>
            </a:pPr>
            <a:r>
              <a:rPr lang="zh-CN" altLang="en-US"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根据自身的</a:t>
            </a:r>
            <a:r>
              <a:rPr lang="zh-CN" altLang="en-US"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英语水平生成一组词汇练习题（如填空、选择等）。</a:t>
            </a:r>
            <a:endParaRPr lang="zh-CN" altLang="en-US"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sp>
        <p:nvSpPr>
          <p:cNvPr id="9" name="“_#color-824&amp;2665"/>
          <p:cNvSpPr/>
          <p:nvPr>
            <p:custDataLst>
              <p:tags r:id="rId4"/>
            </p:custDataLst>
          </p:nvPr>
        </p:nvSpPr>
        <p:spPr>
          <a:xfrm>
            <a:off x="3902673" y="3170651"/>
            <a:ext cx="289450" cy="247953"/>
          </a:xfrm>
          <a:custGeom>
            <a:avLst/>
            <a:gdLst/>
            <a:ahLst/>
            <a:cxnLst/>
            <a:rect l="l" t="t" r="r" b="b"/>
            <a:pathLst>
              <a:path w="448056" h="384048">
                <a:moveTo>
                  <a:pt x="448056" y="192024"/>
                </a:moveTo>
                <a:cubicBezTo>
                  <a:pt x="448056" y="228600"/>
                  <a:pt x="438912" y="256032"/>
                  <a:pt x="420624" y="283464"/>
                </a:cubicBezTo>
                <a:cubicBezTo>
                  <a:pt x="411480" y="310896"/>
                  <a:pt x="384048" y="338328"/>
                  <a:pt x="356616" y="356616"/>
                </a:cubicBezTo>
                <a:cubicBezTo>
                  <a:pt x="329184" y="365760"/>
                  <a:pt x="301752" y="374904"/>
                  <a:pt x="265176" y="384048"/>
                </a:cubicBezTo>
                <a:cubicBezTo>
                  <a:pt x="265176" y="384048"/>
                  <a:pt x="256032" y="374904"/>
                  <a:pt x="256032" y="365760"/>
                </a:cubicBezTo>
                <a:lnTo>
                  <a:pt x="256032" y="310896"/>
                </a:lnTo>
                <a:cubicBezTo>
                  <a:pt x="256032" y="301752"/>
                  <a:pt x="265176" y="301752"/>
                  <a:pt x="265176" y="292608"/>
                </a:cubicBezTo>
                <a:cubicBezTo>
                  <a:pt x="292608" y="292608"/>
                  <a:pt x="320040" y="283464"/>
                  <a:pt x="329184" y="265176"/>
                </a:cubicBezTo>
                <a:cubicBezTo>
                  <a:pt x="347472" y="246888"/>
                  <a:pt x="356616" y="219456"/>
                  <a:pt x="356616" y="192024"/>
                </a:cubicBezTo>
                <a:lnTo>
                  <a:pt x="356616" y="182880"/>
                </a:lnTo>
                <a:cubicBezTo>
                  <a:pt x="356616" y="173736"/>
                  <a:pt x="347472" y="173736"/>
                  <a:pt x="338328" y="173736"/>
                </a:cubicBezTo>
                <a:lnTo>
                  <a:pt x="274320" y="173736"/>
                </a:lnTo>
                <a:cubicBezTo>
                  <a:pt x="265176" y="173736"/>
                  <a:pt x="265176" y="164592"/>
                  <a:pt x="265176" y="155448"/>
                </a:cubicBezTo>
                <a:lnTo>
                  <a:pt x="265176" y="9144"/>
                </a:lnTo>
                <a:cubicBezTo>
                  <a:pt x="265176" y="9144"/>
                  <a:pt x="265176" y="0"/>
                  <a:pt x="274320" y="0"/>
                </a:cubicBezTo>
                <a:lnTo>
                  <a:pt x="429768" y="0"/>
                </a:lnTo>
                <a:cubicBezTo>
                  <a:pt x="438912" y="0"/>
                  <a:pt x="448056" y="9144"/>
                  <a:pt x="448056" y="9144"/>
                </a:cubicBezTo>
                <a:lnTo>
                  <a:pt x="448056" y="192024"/>
                </a:lnTo>
                <a:moveTo>
                  <a:pt x="0" y="310896"/>
                </a:moveTo>
                <a:cubicBezTo>
                  <a:pt x="0" y="301752"/>
                  <a:pt x="9144" y="301752"/>
                  <a:pt x="9144" y="292608"/>
                </a:cubicBezTo>
                <a:cubicBezTo>
                  <a:pt x="36576" y="292608"/>
                  <a:pt x="64008" y="283464"/>
                  <a:pt x="73152" y="265176"/>
                </a:cubicBezTo>
                <a:cubicBezTo>
                  <a:pt x="91440" y="246888"/>
                  <a:pt x="100584" y="219456"/>
                  <a:pt x="100584" y="192024"/>
                </a:cubicBezTo>
                <a:lnTo>
                  <a:pt x="100584" y="182880"/>
                </a:lnTo>
                <a:cubicBezTo>
                  <a:pt x="100584" y="173736"/>
                  <a:pt x="91440" y="173736"/>
                  <a:pt x="82296" y="173736"/>
                </a:cubicBezTo>
                <a:lnTo>
                  <a:pt x="18288" y="173736"/>
                </a:lnTo>
                <a:cubicBezTo>
                  <a:pt x="9144" y="173736"/>
                  <a:pt x="9144" y="164592"/>
                  <a:pt x="9144" y="155448"/>
                </a:cubicBezTo>
                <a:lnTo>
                  <a:pt x="9144" y="9144"/>
                </a:lnTo>
                <a:cubicBezTo>
                  <a:pt x="9144" y="9144"/>
                  <a:pt x="9144" y="0"/>
                  <a:pt x="18288" y="0"/>
                </a:cubicBezTo>
                <a:lnTo>
                  <a:pt x="173736" y="0"/>
                </a:lnTo>
                <a:cubicBezTo>
                  <a:pt x="182880" y="0"/>
                  <a:pt x="192024" y="9144"/>
                  <a:pt x="192024" y="9144"/>
                </a:cubicBezTo>
                <a:lnTo>
                  <a:pt x="192024" y="192024"/>
                </a:lnTo>
                <a:cubicBezTo>
                  <a:pt x="192024" y="228600"/>
                  <a:pt x="182880" y="256032"/>
                  <a:pt x="164592" y="283464"/>
                </a:cubicBezTo>
                <a:cubicBezTo>
                  <a:pt x="155448" y="310896"/>
                  <a:pt x="128016" y="338328"/>
                  <a:pt x="100584" y="356616"/>
                </a:cubicBezTo>
                <a:cubicBezTo>
                  <a:pt x="73152" y="365760"/>
                  <a:pt x="45720" y="374904"/>
                  <a:pt x="9144" y="384048"/>
                </a:cubicBezTo>
                <a:cubicBezTo>
                  <a:pt x="9144" y="384048"/>
                  <a:pt x="0" y="374904"/>
                  <a:pt x="0" y="365760"/>
                </a:cubicBezTo>
                <a:lnTo>
                  <a:pt x="0" y="310896"/>
                </a:lnTo>
              </a:path>
            </a:pathLst>
          </a:custGeom>
          <a:solidFill>
            <a:srgbClr val="FFFFFF">
              <a:alpha val="50000"/>
            </a:srgbClr>
          </a:solidFill>
        </p:spPr>
        <p:txBody>
          <a:bodyPr/>
          <a:p>
            <a:endParaRPr lang="zh-CN" altLang="en-US" sz="1620">
              <a:latin typeface="黑体" panose="02010609060101010101" charset="-122"/>
              <a:ea typeface="黑体" panose="02010609060101010101" charset="-122"/>
            </a:endParaRPr>
          </a:p>
        </p:txBody>
      </p:sp>
      <p:pic>
        <p:nvPicPr>
          <p:cNvPr id="21" name="图片 20" descr="E:/广科院/教材撰写/人工智能通识/中国小孩/中国小孩1.png中国小孩1"/>
          <p:cNvPicPr>
            <a:picLocks noChangeAspect="1"/>
          </p:cNvPicPr>
          <p:nvPr>
            <p:custDataLst>
              <p:tags r:id="rId5"/>
            </p:custDataLst>
          </p:nvPr>
        </p:nvPicPr>
        <p:blipFill>
          <a:blip r:embed="rId6"/>
          <a:srcRect t="17" b="17"/>
          <a:stretch>
            <a:fillRect/>
          </a:stretch>
        </p:blipFill>
        <p:spPr>
          <a:xfrm>
            <a:off x="1830422" y="3996477"/>
            <a:ext cx="788941" cy="788941"/>
          </a:xfrm>
          <a:custGeom>
            <a:avLst/>
            <a:gdLst>
              <a:gd name="connsiteX0" fmla="*/ 516600 w 1033200"/>
              <a:gd name="connsiteY0" fmla="*/ 0 h 1033200"/>
              <a:gd name="connsiteX1" fmla="*/ 1033200 w 1033200"/>
              <a:gd name="connsiteY1" fmla="*/ 516600 h 1033200"/>
              <a:gd name="connsiteX2" fmla="*/ 516600 w 1033200"/>
              <a:gd name="connsiteY2" fmla="*/ 1033200 h 1033200"/>
              <a:gd name="connsiteX3" fmla="*/ 0 w 1033200"/>
              <a:gd name="connsiteY3" fmla="*/ 516600 h 1033200"/>
              <a:gd name="connsiteX4" fmla="*/ 516600 w 1033200"/>
              <a:gd name="connsiteY4" fmla="*/ 0 h 103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3200" h="1033200">
                <a:moveTo>
                  <a:pt x="516600" y="0"/>
                </a:moveTo>
                <a:cubicBezTo>
                  <a:pt x="801910" y="0"/>
                  <a:pt x="1033200" y="231290"/>
                  <a:pt x="1033200" y="516600"/>
                </a:cubicBezTo>
                <a:cubicBezTo>
                  <a:pt x="1033200" y="801910"/>
                  <a:pt x="801910" y="1033200"/>
                  <a:pt x="516600" y="1033200"/>
                </a:cubicBezTo>
                <a:cubicBezTo>
                  <a:pt x="231290" y="1033200"/>
                  <a:pt x="0" y="801910"/>
                  <a:pt x="0" y="516600"/>
                </a:cubicBezTo>
                <a:cubicBezTo>
                  <a:pt x="0" y="231290"/>
                  <a:pt x="231290" y="0"/>
                  <a:pt x="516600" y="0"/>
                </a:cubicBezTo>
                <a:close/>
              </a:path>
            </a:pathLst>
          </a:custGeom>
          <a:solidFill>
            <a:srgbClr val="376FFF"/>
          </a:solidFill>
          <a:ln w="9525" cap="flat" cmpd="sng" algn="ctr">
            <a:solidFill>
              <a:srgbClr val="000000">
                <a:lumMod val="40000"/>
                <a:lumOff val="60000"/>
                <a:alpha val="20000"/>
              </a:srgbClr>
            </a:solidFill>
            <a:prstDash val="solid"/>
            <a:round/>
            <a:headEnd type="none" w="med" len="med"/>
            <a:tailEnd type="none" w="med" len="med"/>
          </a:ln>
        </p:spPr>
      </p:pic>
      <p:sp>
        <p:nvSpPr>
          <p:cNvPr id="22" name="矩形 21"/>
          <p:cNvSpPr/>
          <p:nvPr>
            <p:custDataLst>
              <p:tags r:id="rId7"/>
            </p:custDataLst>
          </p:nvPr>
        </p:nvSpPr>
        <p:spPr>
          <a:xfrm>
            <a:off x="2774077" y="4089715"/>
            <a:ext cx="1652166" cy="602464"/>
          </a:xfrm>
          <a:prstGeom prst="rect">
            <a:avLst/>
          </a:prstGeom>
          <a:noFill/>
        </p:spPr>
        <p:txBody>
          <a:bodyPr wrap="square" lIns="0" tIns="0" rIns="0" bIns="0" rtlCol="0" anchor="ctr" anchorCtr="0">
            <a:noAutofit/>
          </a:bodyPr>
          <a:p>
            <a:pPr>
              <a:spcBef>
                <a:spcPct val="0"/>
              </a:spcBef>
              <a:spcAft>
                <a:spcPct val="0"/>
              </a:spcAft>
            </a:pPr>
            <a:r>
              <a:rPr lang="zh-CN" altLang="en-US" b="1" dirty="0">
                <a:solidFill>
                  <a:srgbClr val="376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个性化词汇练习</a:t>
            </a:r>
            <a:endParaRPr lang="zh-CN" altLang="en-US" b="1" dirty="0">
              <a:solidFill>
                <a:srgbClr val="376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sp>
        <p:nvSpPr>
          <p:cNvPr id="23" name="“_#color-824&amp;2668"/>
          <p:cNvSpPr/>
          <p:nvPr>
            <p:custDataLst>
              <p:tags r:id="rId8"/>
            </p:custDataLst>
          </p:nvPr>
        </p:nvSpPr>
        <p:spPr>
          <a:xfrm>
            <a:off x="6879645" y="3177823"/>
            <a:ext cx="289450" cy="247953"/>
          </a:xfrm>
          <a:custGeom>
            <a:avLst/>
            <a:gdLst/>
            <a:ahLst/>
            <a:cxnLst/>
            <a:rect l="l" t="t" r="r" b="b"/>
            <a:pathLst>
              <a:path w="448056" h="384048">
                <a:moveTo>
                  <a:pt x="448056" y="192024"/>
                </a:moveTo>
                <a:cubicBezTo>
                  <a:pt x="448056" y="228600"/>
                  <a:pt x="438912" y="256032"/>
                  <a:pt x="420624" y="283464"/>
                </a:cubicBezTo>
                <a:cubicBezTo>
                  <a:pt x="411480" y="310896"/>
                  <a:pt x="384048" y="338328"/>
                  <a:pt x="356616" y="356616"/>
                </a:cubicBezTo>
                <a:cubicBezTo>
                  <a:pt x="329184" y="365760"/>
                  <a:pt x="301752" y="374904"/>
                  <a:pt x="265176" y="384048"/>
                </a:cubicBezTo>
                <a:cubicBezTo>
                  <a:pt x="265176" y="384048"/>
                  <a:pt x="256032" y="374904"/>
                  <a:pt x="256032" y="365760"/>
                </a:cubicBezTo>
                <a:lnTo>
                  <a:pt x="256032" y="310896"/>
                </a:lnTo>
                <a:cubicBezTo>
                  <a:pt x="256032" y="301752"/>
                  <a:pt x="265176" y="301752"/>
                  <a:pt x="265176" y="292608"/>
                </a:cubicBezTo>
                <a:cubicBezTo>
                  <a:pt x="292608" y="292608"/>
                  <a:pt x="320040" y="283464"/>
                  <a:pt x="329184" y="265176"/>
                </a:cubicBezTo>
                <a:cubicBezTo>
                  <a:pt x="347472" y="246888"/>
                  <a:pt x="356616" y="219456"/>
                  <a:pt x="356616" y="192024"/>
                </a:cubicBezTo>
                <a:lnTo>
                  <a:pt x="356616" y="182880"/>
                </a:lnTo>
                <a:cubicBezTo>
                  <a:pt x="356616" y="173736"/>
                  <a:pt x="347472" y="173736"/>
                  <a:pt x="338328" y="173736"/>
                </a:cubicBezTo>
                <a:lnTo>
                  <a:pt x="274320" y="173736"/>
                </a:lnTo>
                <a:cubicBezTo>
                  <a:pt x="265176" y="173736"/>
                  <a:pt x="265176" y="164592"/>
                  <a:pt x="265176" y="155448"/>
                </a:cubicBezTo>
                <a:lnTo>
                  <a:pt x="265176" y="9144"/>
                </a:lnTo>
                <a:cubicBezTo>
                  <a:pt x="265176" y="9144"/>
                  <a:pt x="265176" y="0"/>
                  <a:pt x="274320" y="0"/>
                </a:cubicBezTo>
                <a:lnTo>
                  <a:pt x="429768" y="0"/>
                </a:lnTo>
                <a:cubicBezTo>
                  <a:pt x="438912" y="0"/>
                  <a:pt x="448056" y="9144"/>
                  <a:pt x="448056" y="9144"/>
                </a:cubicBezTo>
                <a:lnTo>
                  <a:pt x="448056" y="192024"/>
                </a:lnTo>
                <a:moveTo>
                  <a:pt x="0" y="310896"/>
                </a:moveTo>
                <a:cubicBezTo>
                  <a:pt x="0" y="301752"/>
                  <a:pt x="9144" y="301752"/>
                  <a:pt x="9144" y="292608"/>
                </a:cubicBezTo>
                <a:cubicBezTo>
                  <a:pt x="36576" y="292608"/>
                  <a:pt x="64008" y="283464"/>
                  <a:pt x="73152" y="265176"/>
                </a:cubicBezTo>
                <a:cubicBezTo>
                  <a:pt x="91440" y="246888"/>
                  <a:pt x="100584" y="219456"/>
                  <a:pt x="100584" y="192024"/>
                </a:cubicBezTo>
                <a:lnTo>
                  <a:pt x="100584" y="182880"/>
                </a:lnTo>
                <a:cubicBezTo>
                  <a:pt x="100584" y="173736"/>
                  <a:pt x="91440" y="173736"/>
                  <a:pt x="82296" y="173736"/>
                </a:cubicBezTo>
                <a:lnTo>
                  <a:pt x="18288" y="173736"/>
                </a:lnTo>
                <a:cubicBezTo>
                  <a:pt x="9144" y="173736"/>
                  <a:pt x="9144" y="164592"/>
                  <a:pt x="9144" y="155448"/>
                </a:cubicBezTo>
                <a:lnTo>
                  <a:pt x="9144" y="9144"/>
                </a:lnTo>
                <a:cubicBezTo>
                  <a:pt x="9144" y="9144"/>
                  <a:pt x="9144" y="0"/>
                  <a:pt x="18288" y="0"/>
                </a:cubicBezTo>
                <a:lnTo>
                  <a:pt x="173736" y="0"/>
                </a:lnTo>
                <a:cubicBezTo>
                  <a:pt x="182880" y="0"/>
                  <a:pt x="192024" y="9144"/>
                  <a:pt x="192024" y="9144"/>
                </a:cubicBezTo>
                <a:lnTo>
                  <a:pt x="192024" y="192024"/>
                </a:lnTo>
                <a:cubicBezTo>
                  <a:pt x="192024" y="228600"/>
                  <a:pt x="182880" y="256032"/>
                  <a:pt x="164592" y="283464"/>
                </a:cubicBezTo>
                <a:cubicBezTo>
                  <a:pt x="155448" y="310896"/>
                  <a:pt x="128016" y="338328"/>
                  <a:pt x="100584" y="356616"/>
                </a:cubicBezTo>
                <a:cubicBezTo>
                  <a:pt x="73152" y="365760"/>
                  <a:pt x="45720" y="374904"/>
                  <a:pt x="9144" y="384048"/>
                </a:cubicBezTo>
                <a:cubicBezTo>
                  <a:pt x="9144" y="384048"/>
                  <a:pt x="0" y="374904"/>
                  <a:pt x="0" y="365760"/>
                </a:cubicBezTo>
                <a:lnTo>
                  <a:pt x="0" y="310896"/>
                </a:lnTo>
              </a:path>
            </a:pathLst>
          </a:custGeom>
          <a:solidFill>
            <a:srgbClr val="FFFFFF">
              <a:alpha val="50000"/>
            </a:srgbClr>
          </a:solidFill>
        </p:spPr>
        <p:txBody>
          <a:bodyPr/>
          <a:p>
            <a:endParaRPr lang="zh-CN" altLang="en-US" sz="1620">
              <a:latin typeface="黑体" panose="02010609060101010101" charset="-122"/>
              <a:ea typeface="黑体" panose="02010609060101010101" charset="-122"/>
            </a:endParaRPr>
          </a:p>
        </p:txBody>
      </p:sp>
      <p:sp>
        <p:nvSpPr>
          <p:cNvPr id="24" name="矩形 23"/>
          <p:cNvSpPr/>
          <p:nvPr>
            <p:custDataLst>
              <p:tags r:id="rId9"/>
            </p:custDataLst>
          </p:nvPr>
        </p:nvSpPr>
        <p:spPr>
          <a:xfrm>
            <a:off x="5734656" y="4089715"/>
            <a:ext cx="1668559" cy="602464"/>
          </a:xfrm>
          <a:prstGeom prst="rect">
            <a:avLst/>
          </a:prstGeom>
          <a:noFill/>
        </p:spPr>
        <p:txBody>
          <a:bodyPr wrap="square" lIns="0" tIns="0" rIns="0" bIns="0" rtlCol="0" anchor="ctr" anchorCtr="0">
            <a:noAutofit/>
          </a:bodyPr>
          <a:p>
            <a:pPr>
              <a:spcBef>
                <a:spcPct val="0"/>
              </a:spcBef>
              <a:spcAft>
                <a:spcPct val="0"/>
              </a:spcAft>
            </a:pPr>
            <a:r>
              <a:rPr lang="zh-CN" altLang="en-US" b="1">
                <a:solidFill>
                  <a:srgbClr val="376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阅读理解</a:t>
            </a:r>
            <a:endParaRPr lang="zh-CN" altLang="en-US" b="1">
              <a:solidFill>
                <a:srgbClr val="376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pic>
        <p:nvPicPr>
          <p:cNvPr id="25" name="图片 24" descr="E:/广科院/教材撰写/人工智能通识/中国小孩/中国小孩2.png中国小孩2"/>
          <p:cNvPicPr>
            <a:picLocks noChangeAspect="1"/>
          </p:cNvPicPr>
          <p:nvPr>
            <p:custDataLst>
              <p:tags r:id="rId10"/>
            </p:custDataLst>
          </p:nvPr>
        </p:nvPicPr>
        <p:blipFill>
          <a:blip r:embed="rId11"/>
          <a:srcRect t="25" b="25"/>
          <a:stretch>
            <a:fillRect/>
          </a:stretch>
        </p:blipFill>
        <p:spPr>
          <a:xfrm>
            <a:off x="4809955" y="3996989"/>
            <a:ext cx="788429" cy="788429"/>
          </a:xfrm>
          <a:custGeom>
            <a:avLst/>
            <a:gdLst>
              <a:gd name="connsiteX0" fmla="*/ 516600 w 1033200"/>
              <a:gd name="connsiteY0" fmla="*/ 0 h 1033200"/>
              <a:gd name="connsiteX1" fmla="*/ 1033200 w 1033200"/>
              <a:gd name="connsiteY1" fmla="*/ 516600 h 1033200"/>
              <a:gd name="connsiteX2" fmla="*/ 516600 w 1033200"/>
              <a:gd name="connsiteY2" fmla="*/ 1033200 h 1033200"/>
              <a:gd name="connsiteX3" fmla="*/ 0 w 1033200"/>
              <a:gd name="connsiteY3" fmla="*/ 516600 h 1033200"/>
              <a:gd name="connsiteX4" fmla="*/ 516600 w 1033200"/>
              <a:gd name="connsiteY4" fmla="*/ 0 h 103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3200" h="1033200">
                <a:moveTo>
                  <a:pt x="516600" y="0"/>
                </a:moveTo>
                <a:cubicBezTo>
                  <a:pt x="801910" y="0"/>
                  <a:pt x="1033200" y="231290"/>
                  <a:pt x="1033200" y="516600"/>
                </a:cubicBezTo>
                <a:cubicBezTo>
                  <a:pt x="1033200" y="801910"/>
                  <a:pt x="801910" y="1033200"/>
                  <a:pt x="516600" y="1033200"/>
                </a:cubicBezTo>
                <a:cubicBezTo>
                  <a:pt x="231290" y="1033200"/>
                  <a:pt x="0" y="801910"/>
                  <a:pt x="0" y="516600"/>
                </a:cubicBezTo>
                <a:cubicBezTo>
                  <a:pt x="0" y="231290"/>
                  <a:pt x="231290" y="0"/>
                  <a:pt x="516600" y="0"/>
                </a:cubicBezTo>
                <a:close/>
              </a:path>
            </a:pathLst>
          </a:custGeom>
          <a:solidFill>
            <a:srgbClr val="376FFF"/>
          </a:solidFill>
          <a:ln w="9525" cap="flat" cmpd="sng" algn="ctr">
            <a:solidFill>
              <a:srgbClr val="000000">
                <a:lumMod val="40000"/>
                <a:lumOff val="60000"/>
                <a:alpha val="20000"/>
              </a:srgbClr>
            </a:solidFill>
            <a:prstDash val="solid"/>
            <a:round/>
            <a:headEnd type="none" w="med" len="med"/>
            <a:tailEnd type="none" w="med" len="med"/>
          </a:ln>
        </p:spPr>
      </p:pic>
      <p:sp>
        <p:nvSpPr>
          <p:cNvPr id="26" name="“_#color-824&amp;2668"/>
          <p:cNvSpPr/>
          <p:nvPr>
            <p:custDataLst>
              <p:tags r:id="rId12"/>
            </p:custDataLst>
          </p:nvPr>
        </p:nvSpPr>
        <p:spPr>
          <a:xfrm>
            <a:off x="9856617" y="3184994"/>
            <a:ext cx="289450" cy="248465"/>
          </a:xfrm>
          <a:custGeom>
            <a:avLst/>
            <a:gdLst/>
            <a:ahLst/>
            <a:cxnLst/>
            <a:rect l="l" t="t" r="r" b="b"/>
            <a:pathLst>
              <a:path w="448056" h="384048">
                <a:moveTo>
                  <a:pt x="448056" y="192024"/>
                </a:moveTo>
                <a:cubicBezTo>
                  <a:pt x="448056" y="228600"/>
                  <a:pt x="438912" y="256032"/>
                  <a:pt x="420624" y="283464"/>
                </a:cubicBezTo>
                <a:cubicBezTo>
                  <a:pt x="411480" y="310896"/>
                  <a:pt x="384048" y="338328"/>
                  <a:pt x="356616" y="356616"/>
                </a:cubicBezTo>
                <a:cubicBezTo>
                  <a:pt x="329184" y="365760"/>
                  <a:pt x="301752" y="374904"/>
                  <a:pt x="265176" y="384048"/>
                </a:cubicBezTo>
                <a:cubicBezTo>
                  <a:pt x="265176" y="384048"/>
                  <a:pt x="256032" y="374904"/>
                  <a:pt x="256032" y="365760"/>
                </a:cubicBezTo>
                <a:lnTo>
                  <a:pt x="256032" y="310896"/>
                </a:lnTo>
                <a:cubicBezTo>
                  <a:pt x="256032" y="301752"/>
                  <a:pt x="265176" y="301752"/>
                  <a:pt x="265176" y="292608"/>
                </a:cubicBezTo>
                <a:cubicBezTo>
                  <a:pt x="292608" y="292608"/>
                  <a:pt x="320040" y="283464"/>
                  <a:pt x="329184" y="265176"/>
                </a:cubicBezTo>
                <a:cubicBezTo>
                  <a:pt x="347472" y="246888"/>
                  <a:pt x="356616" y="219456"/>
                  <a:pt x="356616" y="192024"/>
                </a:cubicBezTo>
                <a:lnTo>
                  <a:pt x="356616" y="182880"/>
                </a:lnTo>
                <a:cubicBezTo>
                  <a:pt x="356616" y="173736"/>
                  <a:pt x="347472" y="173736"/>
                  <a:pt x="338328" y="173736"/>
                </a:cubicBezTo>
                <a:lnTo>
                  <a:pt x="274320" y="173736"/>
                </a:lnTo>
                <a:cubicBezTo>
                  <a:pt x="265176" y="173736"/>
                  <a:pt x="265176" y="164592"/>
                  <a:pt x="265176" y="155448"/>
                </a:cubicBezTo>
                <a:lnTo>
                  <a:pt x="265176" y="9144"/>
                </a:lnTo>
                <a:cubicBezTo>
                  <a:pt x="265176" y="9144"/>
                  <a:pt x="265176" y="0"/>
                  <a:pt x="274320" y="0"/>
                </a:cubicBezTo>
                <a:lnTo>
                  <a:pt x="429768" y="0"/>
                </a:lnTo>
                <a:cubicBezTo>
                  <a:pt x="438912" y="0"/>
                  <a:pt x="448056" y="9144"/>
                  <a:pt x="448056" y="9144"/>
                </a:cubicBezTo>
                <a:lnTo>
                  <a:pt x="448056" y="192024"/>
                </a:lnTo>
                <a:moveTo>
                  <a:pt x="0" y="310896"/>
                </a:moveTo>
                <a:cubicBezTo>
                  <a:pt x="0" y="301752"/>
                  <a:pt x="9144" y="301752"/>
                  <a:pt x="9144" y="292608"/>
                </a:cubicBezTo>
                <a:cubicBezTo>
                  <a:pt x="36576" y="292608"/>
                  <a:pt x="64008" y="283464"/>
                  <a:pt x="73152" y="265176"/>
                </a:cubicBezTo>
                <a:cubicBezTo>
                  <a:pt x="91440" y="246888"/>
                  <a:pt x="100584" y="219456"/>
                  <a:pt x="100584" y="192024"/>
                </a:cubicBezTo>
                <a:lnTo>
                  <a:pt x="100584" y="182880"/>
                </a:lnTo>
                <a:cubicBezTo>
                  <a:pt x="100584" y="173736"/>
                  <a:pt x="91440" y="173736"/>
                  <a:pt x="82296" y="173736"/>
                </a:cubicBezTo>
                <a:lnTo>
                  <a:pt x="18288" y="173736"/>
                </a:lnTo>
                <a:cubicBezTo>
                  <a:pt x="9144" y="173736"/>
                  <a:pt x="9144" y="164592"/>
                  <a:pt x="9144" y="155448"/>
                </a:cubicBezTo>
                <a:lnTo>
                  <a:pt x="9144" y="9144"/>
                </a:lnTo>
                <a:cubicBezTo>
                  <a:pt x="9144" y="9144"/>
                  <a:pt x="9144" y="0"/>
                  <a:pt x="18288" y="0"/>
                </a:cubicBezTo>
                <a:lnTo>
                  <a:pt x="173736" y="0"/>
                </a:lnTo>
                <a:cubicBezTo>
                  <a:pt x="182880" y="0"/>
                  <a:pt x="192024" y="9144"/>
                  <a:pt x="192024" y="9144"/>
                </a:cubicBezTo>
                <a:lnTo>
                  <a:pt x="192024" y="192024"/>
                </a:lnTo>
                <a:cubicBezTo>
                  <a:pt x="192024" y="228600"/>
                  <a:pt x="182880" y="256032"/>
                  <a:pt x="164592" y="283464"/>
                </a:cubicBezTo>
                <a:cubicBezTo>
                  <a:pt x="155448" y="310896"/>
                  <a:pt x="128016" y="338328"/>
                  <a:pt x="100584" y="356616"/>
                </a:cubicBezTo>
                <a:cubicBezTo>
                  <a:pt x="73152" y="365760"/>
                  <a:pt x="45720" y="374904"/>
                  <a:pt x="9144" y="384048"/>
                </a:cubicBezTo>
                <a:cubicBezTo>
                  <a:pt x="9144" y="384048"/>
                  <a:pt x="0" y="374904"/>
                  <a:pt x="0" y="365760"/>
                </a:cubicBezTo>
                <a:lnTo>
                  <a:pt x="0" y="310896"/>
                </a:lnTo>
              </a:path>
            </a:pathLst>
          </a:custGeom>
          <a:solidFill>
            <a:srgbClr val="FFFFFF">
              <a:alpha val="50000"/>
            </a:srgbClr>
          </a:solidFill>
        </p:spPr>
        <p:txBody>
          <a:bodyPr/>
          <a:p>
            <a:endParaRPr lang="zh-CN" altLang="en-US" sz="1620">
              <a:latin typeface="黑体" panose="02010609060101010101" charset="-122"/>
              <a:ea typeface="黑体" panose="02010609060101010101" charset="-122"/>
            </a:endParaRPr>
          </a:p>
        </p:txBody>
      </p:sp>
      <p:sp>
        <p:nvSpPr>
          <p:cNvPr id="27" name="矩形 26"/>
          <p:cNvSpPr/>
          <p:nvPr>
            <p:custDataLst>
              <p:tags r:id="rId13"/>
            </p:custDataLst>
          </p:nvPr>
        </p:nvSpPr>
        <p:spPr>
          <a:xfrm>
            <a:off x="8711565" y="4089400"/>
            <a:ext cx="1864995" cy="602615"/>
          </a:xfrm>
          <a:prstGeom prst="rect">
            <a:avLst/>
          </a:prstGeom>
          <a:noFill/>
        </p:spPr>
        <p:txBody>
          <a:bodyPr wrap="square" lIns="0" tIns="0" rIns="0" bIns="0" rtlCol="0" anchor="ctr" anchorCtr="0">
            <a:noAutofit/>
          </a:bodyPr>
          <a:p>
            <a:pPr>
              <a:spcBef>
                <a:spcPct val="0"/>
              </a:spcBef>
              <a:spcAft>
                <a:spcPct val="0"/>
              </a:spcAft>
            </a:pPr>
            <a:r>
              <a:rPr lang="zh-CN" altLang="en-US" b="1">
                <a:solidFill>
                  <a:srgbClr val="376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模拟日常对话</a:t>
            </a:r>
            <a:endParaRPr lang="zh-CN" altLang="en-US" b="1">
              <a:solidFill>
                <a:srgbClr val="376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pic>
        <p:nvPicPr>
          <p:cNvPr id="28" name="图片 27" descr="E:/广科院/教材撰写/人工智能通识/中国小孩/中国小孩3.png中国小孩3"/>
          <p:cNvPicPr>
            <a:picLocks noChangeAspect="1"/>
          </p:cNvPicPr>
          <p:nvPr>
            <p:custDataLst>
              <p:tags r:id="rId14"/>
            </p:custDataLst>
          </p:nvPr>
        </p:nvPicPr>
        <p:blipFill>
          <a:blip r:embed="rId15"/>
          <a:srcRect t="25" b="25"/>
          <a:stretch>
            <a:fillRect/>
          </a:stretch>
        </p:blipFill>
        <p:spPr>
          <a:xfrm>
            <a:off x="7788976" y="3996989"/>
            <a:ext cx="788429" cy="788429"/>
          </a:xfrm>
          <a:custGeom>
            <a:avLst/>
            <a:gdLst>
              <a:gd name="connsiteX0" fmla="*/ 516600 w 1033200"/>
              <a:gd name="connsiteY0" fmla="*/ 0 h 1033200"/>
              <a:gd name="connsiteX1" fmla="*/ 1033200 w 1033200"/>
              <a:gd name="connsiteY1" fmla="*/ 516600 h 1033200"/>
              <a:gd name="connsiteX2" fmla="*/ 516600 w 1033200"/>
              <a:gd name="connsiteY2" fmla="*/ 1033200 h 1033200"/>
              <a:gd name="connsiteX3" fmla="*/ 0 w 1033200"/>
              <a:gd name="connsiteY3" fmla="*/ 516600 h 1033200"/>
              <a:gd name="connsiteX4" fmla="*/ 516600 w 1033200"/>
              <a:gd name="connsiteY4" fmla="*/ 0 h 103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3200" h="1033200">
                <a:moveTo>
                  <a:pt x="516600" y="0"/>
                </a:moveTo>
                <a:cubicBezTo>
                  <a:pt x="801910" y="0"/>
                  <a:pt x="1033200" y="231290"/>
                  <a:pt x="1033200" y="516600"/>
                </a:cubicBezTo>
                <a:cubicBezTo>
                  <a:pt x="1033200" y="801910"/>
                  <a:pt x="801910" y="1033200"/>
                  <a:pt x="516600" y="1033200"/>
                </a:cubicBezTo>
                <a:cubicBezTo>
                  <a:pt x="231290" y="1033200"/>
                  <a:pt x="0" y="801910"/>
                  <a:pt x="0" y="516600"/>
                </a:cubicBezTo>
                <a:cubicBezTo>
                  <a:pt x="0" y="231290"/>
                  <a:pt x="231290" y="0"/>
                  <a:pt x="516600" y="0"/>
                </a:cubicBezTo>
                <a:close/>
              </a:path>
            </a:pathLst>
          </a:custGeom>
          <a:solidFill>
            <a:srgbClr val="376FFF"/>
          </a:solidFill>
          <a:ln w="9525" cap="flat" cmpd="sng" algn="ctr">
            <a:solidFill>
              <a:srgbClr val="000000">
                <a:lumMod val="40000"/>
                <a:lumOff val="60000"/>
                <a:alpha val="20000"/>
              </a:srgbClr>
            </a:solidFill>
            <a:prstDash val="solid"/>
            <a:round/>
            <a:headEnd type="none" w="med" len="med"/>
            <a:tailEnd type="none" w="med" len="me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986790" y="854075"/>
            <a:ext cx="7593965" cy="418465"/>
          </a:xfrm>
        </p:spPr>
        <p:txBody>
          <a:bodyPr/>
          <a:p>
            <a:r>
              <a:rPr lang="en-US" altLang="zh-CN">
                <a:sym typeface="+mn-ea"/>
              </a:rPr>
              <a:t>5.3 AI</a:t>
            </a:r>
            <a:r>
              <a:rPr lang="zh-CN" altLang="en-US">
                <a:sym typeface="+mn-ea"/>
              </a:rPr>
              <a:t>辅助研读学术论文</a:t>
            </a:r>
            <a:endParaRPr lang="zh-CN" altLang="en-US"/>
          </a:p>
        </p:txBody>
      </p:sp>
      <p:sp>
        <p:nvSpPr>
          <p:cNvPr id="7" name="文本框 6"/>
          <p:cNvSpPr txBox="1"/>
          <p:nvPr/>
        </p:nvSpPr>
        <p:spPr>
          <a:xfrm>
            <a:off x="986790" y="1757680"/>
            <a:ext cx="10496550" cy="962025"/>
          </a:xfrm>
          <a:prstGeom prst="rect">
            <a:avLst/>
          </a:prstGeom>
        </p:spPr>
        <p:txBody>
          <a:bodyPr wrap="square">
            <a:noAutofit/>
          </a:bodyPr>
          <a:p>
            <a:pPr marL="0" indent="266700" defTabSz="266700">
              <a:spcBef>
                <a:spcPct val="0"/>
              </a:spcBef>
              <a:spcAft>
                <a:spcPct val="0"/>
              </a:spcAft>
            </a:pPr>
            <a:r>
              <a:rPr lang="en-US" altLang="zh-CN" sz="1600">
                <a:solidFill>
                  <a:srgbClr val="000000"/>
                </a:solidFill>
                <a:latin typeface="黑体" panose="02010609060101010101" charset="-122"/>
                <a:ea typeface="黑体" panose="02010609060101010101" charset="-122"/>
                <a:cs typeface="黑体" panose="02010609060101010101" charset="-122"/>
              </a:rPr>
              <a:t>AIGC</a:t>
            </a:r>
            <a:r>
              <a:rPr lang="zh-CN" altLang="en-US" sz="1600">
                <a:solidFill>
                  <a:srgbClr val="000000"/>
                </a:solidFill>
                <a:latin typeface="黑体" panose="02010609060101010101" charset="-122"/>
                <a:ea typeface="黑体" panose="02010609060101010101" charset="-122"/>
                <a:cs typeface="黑体" panose="02010609060101010101" charset="-122"/>
              </a:rPr>
              <a:t>在辅助研读学术论文中展现了强大的技术优势，通过自动生成论文摘要、提取关键信息、生成文献综述等功能，帮助研究者快速掌握论文核心内容。</a:t>
            </a:r>
            <a:r>
              <a:rPr lang="en-US" altLang="zh-CN" sz="1600">
                <a:solidFill>
                  <a:srgbClr val="000000"/>
                </a:solidFill>
                <a:latin typeface="黑体" panose="02010609060101010101" charset="-122"/>
                <a:ea typeface="黑体" panose="02010609060101010101" charset="-122"/>
                <a:cs typeface="黑体" panose="02010609060101010101" charset="-122"/>
              </a:rPr>
              <a:t>AIGC</a:t>
            </a:r>
            <a:r>
              <a:rPr lang="zh-CN" altLang="en-US" sz="1600">
                <a:solidFill>
                  <a:srgbClr val="000000"/>
                </a:solidFill>
                <a:latin typeface="黑体" panose="02010609060101010101" charset="-122"/>
                <a:ea typeface="黑体" panose="02010609060101010101" charset="-122"/>
                <a:cs typeface="黑体" panose="02010609060101010101" charset="-122"/>
              </a:rPr>
              <a:t>还能提供术语解释、背景知识补充、多语言翻译支持，以及生成批注与笔记，帮助研究者克服语言障碍，提升阅读效率。这些功能不仅简化了文献研读流程，还为研究者提供了高效、精准的学术支持。</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sp>
        <p:nvSpPr>
          <p:cNvPr id="19" name="文本框 18"/>
          <p:cNvSpPr txBox="1"/>
          <p:nvPr/>
        </p:nvSpPr>
        <p:spPr>
          <a:xfrm>
            <a:off x="986790" y="1343025"/>
            <a:ext cx="6096000" cy="398780"/>
          </a:xfrm>
          <a:prstGeom prst="rect">
            <a:avLst/>
          </a:prstGeom>
          <a:noFill/>
        </p:spPr>
        <p:txBody>
          <a:bodyPr wrap="square" rtlCol="0" anchor="t">
            <a:spAutoFit/>
          </a:bodyPr>
          <a:p>
            <a:r>
              <a:rPr lang="zh-CN" altLang="en-US" sz="2000" b="1">
                <a:latin typeface="黑体" panose="02010609060101010101" charset="-122"/>
                <a:ea typeface="黑体" panose="02010609060101010101" charset="-122"/>
                <a:sym typeface="+mn-ea"/>
              </a:rPr>
              <a:t>相关知识</a:t>
            </a:r>
            <a:endParaRPr lang="zh-CN" altLang="en-US" sz="2000" b="1">
              <a:latin typeface="黑体" panose="02010609060101010101" charset="-122"/>
              <a:ea typeface="黑体" panose="02010609060101010101" charset="-122"/>
              <a:sym typeface="+mn-ea"/>
            </a:endParaRPr>
          </a:p>
        </p:txBody>
      </p:sp>
      <p:sp>
        <p:nvSpPr>
          <p:cNvPr id="6" name="圆角矩形 5"/>
          <p:cNvSpPr/>
          <p:nvPr>
            <p:custDataLst>
              <p:tags r:id="rId1"/>
            </p:custDataLst>
          </p:nvPr>
        </p:nvSpPr>
        <p:spPr>
          <a:xfrm>
            <a:off x="1085215" y="4415155"/>
            <a:ext cx="1440180" cy="520700"/>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论文</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摘要生成</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sp>
        <p:nvSpPr>
          <p:cNvPr id="9" name="矩形 8"/>
          <p:cNvSpPr/>
          <p:nvPr>
            <p:custDataLst>
              <p:tags r:id="rId2"/>
            </p:custDataLst>
          </p:nvPr>
        </p:nvSpPr>
        <p:spPr>
          <a:xfrm>
            <a:off x="1085850" y="4955540"/>
            <a:ext cx="1440000"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en-US" altLang="zh-CN"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AI</a:t>
            </a: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自动提炼论文核心内容，生成简明摘要，便于快速筛选阅读。</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endParaRPr>
          </a:p>
        </p:txBody>
      </p:sp>
      <p:sp>
        <p:nvSpPr>
          <p:cNvPr id="10" name="圆角矩形 9"/>
          <p:cNvSpPr/>
          <p:nvPr>
            <p:custDataLst>
              <p:tags r:id="rId3"/>
            </p:custDataLst>
          </p:nvPr>
        </p:nvSpPr>
        <p:spPr>
          <a:xfrm>
            <a:off x="2891155" y="4415155"/>
            <a:ext cx="1440180" cy="520700"/>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关键信息</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提取</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pic>
        <p:nvPicPr>
          <p:cNvPr id="15" name="图片 14" descr="E:/广科院/教材撰写/人工智能通识/第6章作图/AI提取研究问题、2方法、结果等关键信息，快速把握论文要点。.jpegAI提取研究问题、2方法、结果等关键信息，快速把握论文要点。"/>
          <p:cNvPicPr>
            <a:picLocks noChangeAspect="1"/>
          </p:cNvPicPr>
          <p:nvPr>
            <p:custDataLst>
              <p:tags r:id="rId4"/>
            </p:custDataLst>
          </p:nvPr>
        </p:nvPicPr>
        <p:blipFill rotWithShape="1">
          <a:blip r:embed="rId5"/>
          <a:srcRect t="31" b="31"/>
          <a:stretch>
            <a:fillRect/>
          </a:stretch>
        </p:blipFill>
        <p:spPr>
          <a:xfrm>
            <a:off x="1085640" y="2847532"/>
            <a:ext cx="1440000" cy="1440000"/>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sp>
        <p:nvSpPr>
          <p:cNvPr id="3" name="圆角矩形 2"/>
          <p:cNvSpPr/>
          <p:nvPr>
            <p:custDataLst>
              <p:tags r:id="rId6"/>
            </p:custDataLst>
          </p:nvPr>
        </p:nvSpPr>
        <p:spPr>
          <a:xfrm>
            <a:off x="4697095" y="4415155"/>
            <a:ext cx="1440180" cy="520700"/>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文献综述</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生成</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pic>
        <p:nvPicPr>
          <p:cNvPr id="21" name="图片 20" descr="E:/广科院/教材撰写/人工智能通识/第6章作图/AI提取研究问题、方法、结果等关键信息，快速把握论文要点。.jpegAI提取研究问题、方法、结果等关键信息，快速把握论文要点。"/>
          <p:cNvPicPr>
            <a:picLocks noChangeAspect="1"/>
          </p:cNvPicPr>
          <p:nvPr>
            <p:custDataLst>
              <p:tags r:id="rId7"/>
            </p:custDataLst>
          </p:nvPr>
        </p:nvPicPr>
        <p:blipFill rotWithShape="1">
          <a:blip r:embed="rId8"/>
          <a:srcRect l="31" r="31"/>
          <a:stretch>
            <a:fillRect/>
          </a:stretch>
        </p:blipFill>
        <p:spPr>
          <a:xfrm>
            <a:off x="2892035" y="2847079"/>
            <a:ext cx="1439545" cy="1440905"/>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sp>
        <p:nvSpPr>
          <p:cNvPr id="22" name="圆角矩形 21"/>
          <p:cNvSpPr/>
          <p:nvPr>
            <p:custDataLst>
              <p:tags r:id="rId9"/>
            </p:custDataLst>
          </p:nvPr>
        </p:nvSpPr>
        <p:spPr>
          <a:xfrm>
            <a:off x="6503035" y="4415155"/>
            <a:ext cx="1440180" cy="520700"/>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术语解释</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与知识补充</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sp>
        <p:nvSpPr>
          <p:cNvPr id="23" name="圆角矩形 22"/>
          <p:cNvSpPr/>
          <p:nvPr>
            <p:custDataLst>
              <p:tags r:id="rId10"/>
            </p:custDataLst>
          </p:nvPr>
        </p:nvSpPr>
        <p:spPr>
          <a:xfrm>
            <a:off x="8308975" y="4415155"/>
            <a:ext cx="1440180" cy="520700"/>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论文</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翻译支持</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sp>
        <p:nvSpPr>
          <p:cNvPr id="25" name="圆角矩形 24"/>
          <p:cNvSpPr/>
          <p:nvPr>
            <p:custDataLst>
              <p:tags r:id="rId11"/>
            </p:custDataLst>
          </p:nvPr>
        </p:nvSpPr>
        <p:spPr>
          <a:xfrm>
            <a:off x="10114915" y="4415155"/>
            <a:ext cx="1440180" cy="520700"/>
          </a:xfrm>
          <a:prstGeom prst="roundRect">
            <a:avLst>
              <a:gd name="adj" fmla="val 50000"/>
            </a:avLst>
          </a:prstGeom>
          <a:solidFill>
            <a:srgbClr val="376FFF"/>
          </a:solidFill>
          <a:ln>
            <a:noFill/>
          </a:ln>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批注</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a:p>
            <a:pPr algn="ctr">
              <a:spcBef>
                <a:spcPct val="0"/>
              </a:spcBef>
              <a:spcAft>
                <a:spcPct val="0"/>
              </a:spcAft>
            </a:pPr>
            <a:r>
              <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rPr>
              <a:t>笔记生成</a:t>
            </a:r>
            <a:endParaRPr lang="zh-CN" altLang="en-US" sz="1600" b="1" dirty="0">
              <a:solidFill>
                <a:srgbClr val="FFFFFF"/>
              </a:solidFill>
              <a:latin typeface="黑体" panose="02010609060101010101" charset="-122"/>
              <a:ea typeface="黑体" panose="02010609060101010101" charset="-122"/>
              <a:cs typeface="微软雅黑" panose="020B0503020204020204" pitchFamily="34" charset="-122"/>
              <a:sym typeface="微软雅黑" panose="020B0503020204020204" pitchFamily="34" charset="-122"/>
            </a:endParaRPr>
          </a:p>
        </p:txBody>
      </p:sp>
      <p:sp>
        <p:nvSpPr>
          <p:cNvPr id="26" name="矩形 25"/>
          <p:cNvSpPr/>
          <p:nvPr>
            <p:custDataLst>
              <p:tags r:id="rId12"/>
            </p:custDataLst>
          </p:nvPr>
        </p:nvSpPr>
        <p:spPr>
          <a:xfrm>
            <a:off x="10116005" y="4955540"/>
            <a:ext cx="1439545"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en-US" altLang="zh-CN"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AI</a:t>
            </a: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智能标记重要段落，自动生成批注笔记，优化文献阅读体验。</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endParaRPr>
          </a:p>
        </p:txBody>
      </p:sp>
      <p:pic>
        <p:nvPicPr>
          <p:cNvPr id="27" name="图片 26" descr="E:/广科院/教材撰写/人工智能通识/第6章作图/AI识别专业术语，提供详细解释和相关文献，辅助理解论文内容。.jpegAI识别专业术语，提供详细解释和相关文献，辅助理解论文内容。"/>
          <p:cNvPicPr>
            <a:picLocks noChangeAspect="1"/>
          </p:cNvPicPr>
          <p:nvPr>
            <p:custDataLst>
              <p:tags r:id="rId13"/>
            </p:custDataLst>
          </p:nvPr>
        </p:nvPicPr>
        <p:blipFill rotWithShape="1">
          <a:blip r:embed="rId14"/>
          <a:srcRect l="31" r="31"/>
          <a:stretch>
            <a:fillRect/>
          </a:stretch>
        </p:blipFill>
        <p:spPr>
          <a:xfrm>
            <a:off x="6503915" y="2847079"/>
            <a:ext cx="1439545" cy="1440905"/>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pic>
        <p:nvPicPr>
          <p:cNvPr id="28" name="图片 27" descr="E:/广科院/教材撰写/人工智能通识/第6章作图/AI实现多语言互译，提供词汇语法解析，突破语言理解障碍。.jpegAI实现多语言互译，提供词汇语法解析，突破语言理解障碍。"/>
          <p:cNvPicPr>
            <a:picLocks noChangeAspect="1"/>
          </p:cNvPicPr>
          <p:nvPr>
            <p:custDataLst>
              <p:tags r:id="rId15"/>
            </p:custDataLst>
          </p:nvPr>
        </p:nvPicPr>
        <p:blipFill rotWithShape="1">
          <a:blip r:embed="rId16"/>
          <a:srcRect l="31" r="31"/>
          <a:stretch>
            <a:fillRect/>
          </a:stretch>
        </p:blipFill>
        <p:spPr>
          <a:xfrm>
            <a:off x="8309855" y="2847079"/>
            <a:ext cx="1439545" cy="1440905"/>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sp>
        <p:nvSpPr>
          <p:cNvPr id="30" name="矩形 29"/>
          <p:cNvSpPr/>
          <p:nvPr>
            <p:custDataLst>
              <p:tags r:id="rId17"/>
            </p:custDataLst>
          </p:nvPr>
        </p:nvSpPr>
        <p:spPr>
          <a:xfrm>
            <a:off x="8310065" y="4955540"/>
            <a:ext cx="1439545"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en-US" altLang="zh-CN"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AI</a:t>
            </a: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实现多语言互译，提供词汇语法解析，突破语言理解障碍。</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endParaRPr>
          </a:p>
        </p:txBody>
      </p:sp>
      <p:sp>
        <p:nvSpPr>
          <p:cNvPr id="31" name="矩形 30"/>
          <p:cNvSpPr/>
          <p:nvPr>
            <p:custDataLst>
              <p:tags r:id="rId18"/>
            </p:custDataLst>
          </p:nvPr>
        </p:nvSpPr>
        <p:spPr>
          <a:xfrm>
            <a:off x="6504125" y="4955540"/>
            <a:ext cx="1439545"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en-US" altLang="zh-CN"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AI</a:t>
            </a: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识别专业术语，提供详细解释和相关文献，辅助理解论文内容。</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endParaRPr>
          </a:p>
        </p:txBody>
      </p:sp>
      <p:sp>
        <p:nvSpPr>
          <p:cNvPr id="32" name="矩形 31"/>
          <p:cNvSpPr/>
          <p:nvPr>
            <p:custDataLst>
              <p:tags r:id="rId19"/>
            </p:custDataLst>
          </p:nvPr>
        </p:nvSpPr>
        <p:spPr>
          <a:xfrm>
            <a:off x="4698185" y="4955540"/>
            <a:ext cx="1439545"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en-US" altLang="zh-CN"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AI</a:t>
            </a: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综合分析多篇文献，自动生成结构化综述，掌握领域研究现状。</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endParaRPr>
          </a:p>
        </p:txBody>
      </p:sp>
      <p:sp>
        <p:nvSpPr>
          <p:cNvPr id="33" name="矩形 32"/>
          <p:cNvSpPr/>
          <p:nvPr>
            <p:custDataLst>
              <p:tags r:id="rId20"/>
            </p:custDataLst>
          </p:nvPr>
        </p:nvSpPr>
        <p:spPr>
          <a:xfrm>
            <a:off x="2892245" y="4955540"/>
            <a:ext cx="1439545" cy="852805"/>
          </a:xfrm>
          <a:prstGeom prst="rect">
            <a:avLst/>
          </a:prstGeom>
          <a:ln>
            <a:noFill/>
            <a:prstDash val="sysDash"/>
          </a:ln>
        </p:spPr>
        <p:txBody>
          <a:bodyPr vert="horz" wrap="square" lIns="0" tIns="0" rIns="0" bIns="0" rtlCol="0" anchor="t" anchorCtr="0">
            <a:noAutofit/>
          </a:bodyPr>
          <a:p>
            <a:pPr indent="-228600" algn="just">
              <a:lnSpc>
                <a:spcPct val="150000"/>
              </a:lnSpc>
              <a:spcBef>
                <a:spcPct val="0"/>
              </a:spcBef>
              <a:spcAft>
                <a:spcPct val="0"/>
              </a:spcAft>
            </a:pPr>
            <a:r>
              <a:rPr lang="en-US" altLang="zh-CN"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AI</a:t>
            </a:r>
            <a:r>
              <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提取研究问题、方法、结果等关键信息，快速把握论文要点。</a:t>
            </a:r>
            <a:endParaRPr lang="zh-CN" altLang="en-US" sz="1600" dirty="0">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endParaRPr>
          </a:p>
        </p:txBody>
      </p:sp>
      <p:pic>
        <p:nvPicPr>
          <p:cNvPr id="34" name="图片 33" descr="E:/广科院/教材撰写/人工智能通识/第6章作图/AI综合分析多篇文献，自动生成结构化综述，掌握领域研究现状。.jpegAI综合分析多篇文献，自动生成结构化综述，掌握领域研究现状。"/>
          <p:cNvPicPr>
            <a:picLocks noChangeAspect="1"/>
          </p:cNvPicPr>
          <p:nvPr>
            <p:custDataLst>
              <p:tags r:id="rId21"/>
            </p:custDataLst>
          </p:nvPr>
        </p:nvPicPr>
        <p:blipFill rotWithShape="1">
          <a:blip r:embed="rId22"/>
          <a:srcRect l="26" r="26"/>
          <a:stretch>
            <a:fillRect/>
          </a:stretch>
        </p:blipFill>
        <p:spPr>
          <a:xfrm>
            <a:off x="4697975" y="2847159"/>
            <a:ext cx="1439545" cy="1440746"/>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pic>
        <p:nvPicPr>
          <p:cNvPr id="35" name="图片对象" descr="E:/广科院/教材撰写/人工智能通识/第6章作图/AI智能标记重要段落，自动生成批注笔记，优化文献阅读体验。.jpegAI智能标记重要段落，自动生成批注笔记，优化文献阅读体验。"/>
          <p:cNvPicPr>
            <a:picLocks noChangeAspect="1"/>
          </p:cNvPicPr>
          <p:nvPr>
            <p:custDataLst>
              <p:tags r:id="rId23"/>
            </p:custDataLst>
          </p:nvPr>
        </p:nvPicPr>
        <p:blipFill rotWithShape="1">
          <a:blip r:embed="rId24"/>
          <a:srcRect l="31" r="31"/>
          <a:stretch>
            <a:fillRect/>
          </a:stretch>
        </p:blipFill>
        <p:spPr>
          <a:xfrm>
            <a:off x="10115795" y="2847079"/>
            <a:ext cx="1439545" cy="1440905"/>
          </a:xfrm>
          <a:prstGeom prst="ellipse">
            <a:avLst/>
          </a:prstGeom>
          <a:ln w="3175" cap="flat" cmpd="sng" algn="ctr">
            <a:solidFill>
              <a:srgbClr val="000000">
                <a:lumMod val="40000"/>
                <a:lumOff val="60000"/>
                <a:alpha val="20000"/>
              </a:srgbClr>
            </a:solidFill>
            <a:prstDash val="solid"/>
            <a:round/>
            <a:headEnd type="none" w="med" len="med"/>
            <a:tailEnd type="none" w="med" len="me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5.3 AI</a:t>
            </a:r>
            <a:r>
              <a:rPr lang="zh-CN" altLang="en-US"/>
              <a:t>辅助研读学术论文</a:t>
            </a:r>
            <a:endParaRPr lang="zh-CN" altLang="en-US"/>
          </a:p>
        </p:txBody>
      </p:sp>
      <p:sp>
        <p:nvSpPr>
          <p:cNvPr id="19" name="文本框 18"/>
          <p:cNvSpPr txBox="1"/>
          <p:nvPr/>
        </p:nvSpPr>
        <p:spPr>
          <a:xfrm>
            <a:off x="986790" y="1343025"/>
            <a:ext cx="6096000" cy="398780"/>
          </a:xfrm>
          <a:prstGeom prst="rect">
            <a:avLst/>
          </a:prstGeom>
          <a:noFill/>
        </p:spPr>
        <p:txBody>
          <a:bodyPr wrap="square" rtlCol="0" anchor="t">
            <a:spAutoFit/>
          </a:bodyPr>
          <a:p>
            <a:r>
              <a:rPr lang="zh-CN" altLang="en-US" sz="2000" b="1">
                <a:latin typeface="黑体" panose="02010609060101010101" charset="-122"/>
                <a:ea typeface="黑体" panose="02010609060101010101" charset="-122"/>
                <a:sym typeface="+mn-ea"/>
              </a:rPr>
              <a:t>任务实施</a:t>
            </a:r>
            <a:endParaRPr lang="zh-CN" altLang="en-US" sz="2000" b="1">
              <a:latin typeface="黑体" panose="02010609060101010101" charset="-122"/>
              <a:ea typeface="黑体" panose="02010609060101010101" charset="-122"/>
              <a:sym typeface="+mn-ea"/>
            </a:endParaRPr>
          </a:p>
        </p:txBody>
      </p:sp>
      <p:pic>
        <p:nvPicPr>
          <p:cNvPr id="3" name="图片 2"/>
          <p:cNvPicPr>
            <a:picLocks noChangeAspect="1"/>
          </p:cNvPicPr>
          <p:nvPr/>
        </p:nvPicPr>
        <p:blipFill>
          <a:blip r:embed="rId1"/>
          <a:stretch>
            <a:fillRect/>
          </a:stretch>
        </p:blipFill>
        <p:spPr>
          <a:xfrm>
            <a:off x="2711291" y="2621121"/>
            <a:ext cx="6306133" cy="2160000"/>
          </a:xfrm>
          <a:prstGeom prst="rect">
            <a:avLst/>
          </a:prstGeom>
        </p:spPr>
      </p:pic>
      <p:sp>
        <p:nvSpPr>
          <p:cNvPr id="4" name="文本框 3"/>
          <p:cNvSpPr txBox="1"/>
          <p:nvPr/>
        </p:nvSpPr>
        <p:spPr>
          <a:xfrm>
            <a:off x="986790" y="1847215"/>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工具：豆包</a:t>
            </a:r>
            <a:r>
              <a:rPr lang="en-US" altLang="zh-CN" sz="1600" b="1">
                <a:latin typeface="黑体" panose="02010609060101010101" charset="-122"/>
                <a:ea typeface="黑体" panose="02010609060101010101" charset="-122"/>
                <a:cs typeface="黑体" panose="02010609060101010101" charset="-122"/>
              </a:rPr>
              <a:t>AI</a:t>
            </a:r>
            <a:endParaRPr lang="en-US" altLang="zh-CN" sz="1600" b="1">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5.3 AI</a:t>
            </a:r>
            <a:r>
              <a:rPr lang="zh-CN" altLang="en-US">
                <a:sym typeface="+mn-ea"/>
              </a:rPr>
              <a:t>辅助研读学术论文</a:t>
            </a:r>
            <a:endParaRPr lang="zh-CN" altLang="en-US"/>
          </a:p>
        </p:txBody>
      </p:sp>
      <p:sp>
        <p:nvSpPr>
          <p:cNvPr id="3" name="文本框 2"/>
          <p:cNvSpPr txBox="1"/>
          <p:nvPr/>
        </p:nvSpPr>
        <p:spPr>
          <a:xfrm>
            <a:off x="986790" y="1438910"/>
            <a:ext cx="10284460" cy="460375"/>
          </a:xfrm>
          <a:prstGeom prst="rect">
            <a:avLst/>
          </a:prstGeom>
        </p:spPr>
        <p:txBody>
          <a:bodyPr wrap="square">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rPr>
              <a:t>步骤一、提炼论文要点。</a:t>
            </a:r>
            <a:endParaRPr lang="zh-CN" altLang="en-US" sz="2000" b="1">
              <a:latin typeface="黑体" panose="02010609060101010101" charset="-122"/>
              <a:ea typeface="黑体" panose="02010609060101010101" charset="-122"/>
            </a:endParaRPr>
          </a:p>
        </p:txBody>
      </p:sp>
      <p:sp>
        <p:nvSpPr>
          <p:cNvPr id="5" name="文本框 4"/>
          <p:cNvSpPr txBox="1"/>
          <p:nvPr/>
        </p:nvSpPr>
        <p:spPr>
          <a:xfrm>
            <a:off x="1082675" y="1997075"/>
            <a:ext cx="5166360" cy="386080"/>
          </a:xfrm>
          <a:prstGeom prst="rect">
            <a:avLst/>
          </a:prstGeom>
        </p:spPr>
        <p:txBody>
          <a:bodyPr wrap="square">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提示词公式：文档投喂</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要点提问</a:t>
            </a:r>
            <a:endParaRPr lang="zh-CN" altLang="en-US" sz="1600" b="1">
              <a:latin typeface="黑体" panose="02010609060101010101" charset="-122"/>
              <a:ea typeface="黑体" panose="02010609060101010101" charset="-122"/>
              <a:cs typeface="黑体" panose="02010609060101010101" charset="-122"/>
            </a:endParaRPr>
          </a:p>
        </p:txBody>
      </p:sp>
      <p:sp>
        <p:nvSpPr>
          <p:cNvPr id="6" name="文本框 5"/>
          <p:cNvSpPr txBox="1"/>
          <p:nvPr/>
        </p:nvSpPr>
        <p:spPr>
          <a:xfrm>
            <a:off x="1082675" y="3881120"/>
            <a:ext cx="10521315" cy="1043305"/>
          </a:xfrm>
          <a:prstGeom prst="rect">
            <a:avLst/>
          </a:prstGeom>
          <a:solidFill>
            <a:schemeClr val="accent4">
              <a:lumMod val="20000"/>
              <a:lumOff val="80000"/>
            </a:schemeClr>
          </a:solidFill>
        </p:spPr>
        <p:txBody>
          <a:bodyPr wrap="square">
            <a:noAutofit/>
          </a:bodyPr>
          <a:p>
            <a:pPr marL="0" indent="0"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提示词</a:t>
            </a:r>
            <a:r>
              <a:rPr lang="zh-CN" altLang="en-US" sz="1600" b="1">
                <a:solidFill>
                  <a:srgbClr val="000000"/>
                </a:solidFill>
                <a:latin typeface="黑体" panose="02010609060101010101" charset="-122"/>
                <a:ea typeface="黑体" panose="02010609060101010101" charset="-122"/>
                <a:cs typeface="黑体" panose="02010609060101010101" charset="-122"/>
              </a:rPr>
              <a:t>示例：</a:t>
            </a:r>
            <a:endParaRPr lang="zh-CN" altLang="en-US" sz="1600" b="1">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请从上传的文献中总结研究背景</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研究目的</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研究方法</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研究结果</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研究局限</a:t>
            </a:r>
            <a:r>
              <a:rPr lang="en-US" altLang="zh-CN" sz="1600">
                <a:solidFill>
                  <a:srgbClr val="000000"/>
                </a:solidFill>
                <a:latin typeface="黑体" panose="02010609060101010101" charset="-122"/>
                <a:ea typeface="黑体" panose="02010609060101010101" charset="-122"/>
                <a:cs typeface="黑体" panose="02010609060101010101" charset="-122"/>
              </a:rPr>
              <a:t>/</a:t>
            </a:r>
            <a:r>
              <a:rPr lang="zh-CN" altLang="en-US" sz="1600">
                <a:solidFill>
                  <a:srgbClr val="000000"/>
                </a:solidFill>
                <a:latin typeface="黑体" panose="02010609060101010101" charset="-122"/>
                <a:ea typeface="黑体" panose="02010609060101010101" charset="-122"/>
                <a:cs typeface="黑体" panose="02010609060101010101" charset="-122"/>
              </a:rPr>
              <a:t>未来研究方向。</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1082675" y="2388870"/>
            <a:ext cx="10520680" cy="829945"/>
          </a:xfrm>
          <a:prstGeom prst="rect">
            <a:avLst/>
          </a:prstGeom>
        </p:spPr>
        <p:txBody>
          <a:bodyPr wrap="square">
            <a:spAutoFit/>
          </a:bodyPr>
          <a:p>
            <a:pPr marL="0" indent="266700" algn="just" defTabSz="266700">
              <a:spcBef>
                <a:spcPct val="0"/>
              </a:spcBef>
              <a:spcAft>
                <a:spcPct val="0"/>
              </a:spcAft>
            </a:pPr>
            <a:r>
              <a:rPr lang="zh-CN" altLang="en-US" sz="1600" b="0">
                <a:latin typeface="黑体" panose="02010609060101010101" charset="-122"/>
                <a:ea typeface="黑体" panose="02010609060101010101" charset="-122"/>
                <a:cs typeface="黑体" panose="02010609060101010101" charset="-122"/>
              </a:rPr>
              <a:t>将需要学习的论文文档拖拽到“上传文档”处，即可上传文档，通过有针对性的提问开始深入学习论文。在对话框根据自身情况和学习期望，对论文的要点提问。本任务以生成式人工智能的经典论文“</a:t>
            </a:r>
            <a:r>
              <a:rPr lang="en-US" altLang="zh-CN" sz="1600" b="0">
                <a:latin typeface="黑体" panose="02010609060101010101" charset="-122"/>
                <a:ea typeface="黑体" panose="02010609060101010101" charset="-122"/>
                <a:cs typeface="黑体" panose="02010609060101010101" charset="-122"/>
              </a:rPr>
              <a:t>Generative Adversarial Networks</a:t>
            </a:r>
            <a:r>
              <a:rPr lang="zh-CN" altLang="en-US" sz="1600" b="0">
                <a:latin typeface="黑体" panose="02010609060101010101" charset="-122"/>
                <a:ea typeface="黑体" panose="02010609060101010101" charset="-122"/>
                <a:cs typeface="黑体" panose="02010609060101010101" charset="-122"/>
              </a:rPr>
              <a:t>（</a:t>
            </a:r>
            <a:r>
              <a:rPr lang="en-US" altLang="zh-CN" sz="1600" b="0">
                <a:latin typeface="黑体" panose="02010609060101010101" charset="-122"/>
                <a:ea typeface="黑体" panose="02010609060101010101" charset="-122"/>
                <a:cs typeface="黑体" panose="02010609060101010101" charset="-122"/>
              </a:rPr>
              <a:t>GANs</a:t>
            </a:r>
            <a:r>
              <a:rPr lang="zh-CN" altLang="en-US" sz="1600" b="0">
                <a:latin typeface="黑体" panose="02010609060101010101" charset="-122"/>
                <a:ea typeface="黑体" panose="02010609060101010101" charset="-122"/>
                <a:cs typeface="黑体" panose="02010609060101010101" charset="-122"/>
              </a:rPr>
              <a:t>）</a:t>
            </a:r>
            <a:r>
              <a:rPr lang="en-US" altLang="zh-CN" sz="1600" b="0">
                <a:latin typeface="黑体" panose="02010609060101010101" charset="-122"/>
                <a:ea typeface="黑体" panose="02010609060101010101" charset="-122"/>
                <a:cs typeface="黑体" panose="02010609060101010101" charset="-122"/>
              </a:rPr>
              <a:t>.pdf”</a:t>
            </a:r>
            <a:r>
              <a:rPr lang="zh-CN" altLang="en-US" sz="1600" b="0">
                <a:latin typeface="黑体" panose="02010609060101010101" charset="-122"/>
                <a:ea typeface="黑体" panose="02010609060101010101" charset="-122"/>
                <a:cs typeface="黑体" panose="02010609060101010101" charset="-122"/>
              </a:rPr>
              <a:t>为例，进行论文要点学习。</a:t>
            </a:r>
            <a:endParaRPr lang="zh-CN" altLang="en-US" sz="1600" b="0">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5.2 AI</a:t>
            </a:r>
            <a:r>
              <a:rPr lang="zh-CN" altLang="en-US">
                <a:sym typeface="+mn-ea"/>
              </a:rPr>
              <a:t>助力四级英语高频词汇备战计划</a:t>
            </a:r>
            <a:endParaRPr lang="zh-CN" altLang="en-US"/>
          </a:p>
        </p:txBody>
      </p:sp>
      <p:sp>
        <p:nvSpPr>
          <p:cNvPr id="3" name="文本框 2"/>
          <p:cNvSpPr txBox="1"/>
          <p:nvPr/>
        </p:nvSpPr>
        <p:spPr>
          <a:xfrm>
            <a:off x="986790" y="1438910"/>
            <a:ext cx="10284460" cy="460375"/>
          </a:xfrm>
          <a:prstGeom prst="rect">
            <a:avLst/>
          </a:prstGeom>
        </p:spPr>
        <p:txBody>
          <a:bodyPr wrap="square">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rPr>
              <a:t>步骤一、制定四级英语高频词的背单词计划。</a:t>
            </a:r>
            <a:endParaRPr lang="zh-CN" altLang="en-US" sz="2000" b="1">
              <a:latin typeface="黑体" panose="02010609060101010101" charset="-122"/>
              <a:ea typeface="黑体" panose="02010609060101010101" charset="-122"/>
            </a:endParaRPr>
          </a:p>
        </p:txBody>
      </p:sp>
      <p:sp>
        <p:nvSpPr>
          <p:cNvPr id="9" name="文本框 8"/>
          <p:cNvSpPr txBox="1"/>
          <p:nvPr/>
        </p:nvSpPr>
        <p:spPr>
          <a:xfrm>
            <a:off x="1101725" y="199771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输出结果：</a:t>
            </a:r>
            <a:endParaRPr lang="zh-CN" altLang="en-US" sz="1600" b="1">
              <a:latin typeface="黑体" panose="02010609060101010101" charset="-122"/>
              <a:ea typeface="黑体" panose="02010609060101010101" charset="-122"/>
            </a:endParaRPr>
          </a:p>
        </p:txBody>
      </p:sp>
      <p:pic>
        <p:nvPicPr>
          <p:cNvPr id="5" name="图片 3" descr="{BF222B29-C2DC-4D76-94B5-0F0410918655}"/>
          <p:cNvPicPr>
            <a:picLocks noChangeAspect="1"/>
          </p:cNvPicPr>
          <p:nvPr/>
        </p:nvPicPr>
        <p:blipFill>
          <a:blip r:embed="rId1"/>
          <a:stretch>
            <a:fillRect/>
          </a:stretch>
        </p:blipFill>
        <p:spPr>
          <a:xfrm>
            <a:off x="2597150" y="2184400"/>
            <a:ext cx="3432175" cy="4071620"/>
          </a:xfrm>
          <a:prstGeom prst="rect">
            <a:avLst/>
          </a:prstGeom>
          <a:ln>
            <a:solidFill>
              <a:schemeClr val="bg1">
                <a:lumMod val="75000"/>
              </a:schemeClr>
            </a:solidFill>
          </a:ln>
        </p:spPr>
      </p:pic>
      <p:pic>
        <p:nvPicPr>
          <p:cNvPr id="8" name="图片 8" descr="{ABCD53D8-A4B4-4656-8C5C-0CE1F0FBD4B4}"/>
          <p:cNvPicPr>
            <a:picLocks noChangeAspect="1"/>
          </p:cNvPicPr>
          <p:nvPr/>
        </p:nvPicPr>
        <p:blipFill>
          <a:blip r:embed="rId2"/>
          <a:stretch>
            <a:fillRect/>
          </a:stretch>
        </p:blipFill>
        <p:spPr>
          <a:xfrm>
            <a:off x="6181725" y="2184400"/>
            <a:ext cx="4049395" cy="4072255"/>
          </a:xfrm>
          <a:prstGeom prst="rect">
            <a:avLst/>
          </a:prstGeom>
          <a:ln>
            <a:solidFill>
              <a:schemeClr val="bg1">
                <a:lumMod val="75000"/>
              </a:schemeClr>
            </a:solid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5.3 AI</a:t>
            </a:r>
            <a:r>
              <a:rPr lang="zh-CN" altLang="en-US">
                <a:sym typeface="+mn-ea"/>
              </a:rPr>
              <a:t>辅助研读学术论文</a:t>
            </a:r>
            <a:endParaRPr lang="zh-CN" altLang="en-US"/>
          </a:p>
        </p:txBody>
      </p:sp>
      <p:sp>
        <p:nvSpPr>
          <p:cNvPr id="3" name="文本框 2"/>
          <p:cNvSpPr txBox="1"/>
          <p:nvPr/>
        </p:nvSpPr>
        <p:spPr>
          <a:xfrm>
            <a:off x="986790" y="1438910"/>
            <a:ext cx="10284460" cy="460375"/>
          </a:xfrm>
          <a:prstGeom prst="rect">
            <a:avLst/>
          </a:prstGeom>
        </p:spPr>
        <p:txBody>
          <a:bodyPr wrap="square">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rPr>
              <a:t>步骤一、提炼论文要点。</a:t>
            </a:r>
            <a:endParaRPr lang="zh-CN" altLang="en-US" sz="2000" b="1">
              <a:latin typeface="黑体" panose="02010609060101010101" charset="-122"/>
              <a:ea typeface="黑体" panose="02010609060101010101" charset="-122"/>
            </a:endParaRPr>
          </a:p>
        </p:txBody>
      </p:sp>
      <p:sp>
        <p:nvSpPr>
          <p:cNvPr id="5" name="文本框 4"/>
          <p:cNvSpPr txBox="1"/>
          <p:nvPr/>
        </p:nvSpPr>
        <p:spPr>
          <a:xfrm>
            <a:off x="1082675" y="2480945"/>
            <a:ext cx="5166360" cy="386080"/>
          </a:xfrm>
          <a:prstGeom prst="rect">
            <a:avLst/>
          </a:prstGeom>
        </p:spPr>
        <p:txBody>
          <a:bodyPr wrap="square">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提示词公式：重点</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难点</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感兴趣话题</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进一步追问</a:t>
            </a:r>
            <a:endParaRPr lang="zh-CN" altLang="en-US" sz="1600" b="1">
              <a:latin typeface="黑体" panose="02010609060101010101" charset="-122"/>
              <a:ea typeface="黑体" panose="02010609060101010101" charset="-122"/>
              <a:cs typeface="黑体" panose="02010609060101010101" charset="-122"/>
            </a:endParaRPr>
          </a:p>
        </p:txBody>
      </p:sp>
      <p:sp>
        <p:nvSpPr>
          <p:cNvPr id="6" name="文本框 5"/>
          <p:cNvSpPr txBox="1"/>
          <p:nvPr/>
        </p:nvSpPr>
        <p:spPr>
          <a:xfrm>
            <a:off x="1082675" y="3595370"/>
            <a:ext cx="10521315" cy="654685"/>
          </a:xfrm>
          <a:prstGeom prst="rect">
            <a:avLst/>
          </a:prstGeom>
          <a:solidFill>
            <a:schemeClr val="accent4">
              <a:lumMod val="20000"/>
              <a:lumOff val="80000"/>
            </a:schemeClr>
          </a:solidFill>
        </p:spPr>
        <p:txBody>
          <a:bodyPr wrap="square">
            <a:noAutofit/>
          </a:bodyPr>
          <a:p>
            <a:pPr marL="0" indent="0"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提示词</a:t>
            </a:r>
            <a:r>
              <a:rPr lang="zh-CN" altLang="en-US" sz="1600" b="1">
                <a:solidFill>
                  <a:srgbClr val="000000"/>
                </a:solidFill>
                <a:latin typeface="黑体" panose="02010609060101010101" charset="-122"/>
                <a:ea typeface="黑体" panose="02010609060101010101" charset="-122"/>
                <a:cs typeface="黑体" panose="02010609060101010101" charset="-122"/>
              </a:rPr>
              <a:t>示例：</a:t>
            </a:r>
            <a:endParaRPr lang="zh-CN" altLang="en-US" sz="1600" b="1">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请为我详细介绍论文中的生成式模型</a:t>
            </a:r>
            <a:r>
              <a:rPr lang="en-US" altLang="zh-CN" sz="1600">
                <a:solidFill>
                  <a:srgbClr val="000000"/>
                </a:solidFill>
                <a:latin typeface="黑体" panose="02010609060101010101" charset="-122"/>
                <a:ea typeface="黑体" panose="02010609060101010101" charset="-122"/>
                <a:cs typeface="黑体" panose="02010609060101010101" charset="-122"/>
              </a:rPr>
              <a:t>G</a:t>
            </a:r>
            <a:r>
              <a:rPr lang="zh-CN" altLang="en-US" sz="1600">
                <a:solidFill>
                  <a:srgbClr val="000000"/>
                </a:solidFill>
                <a:latin typeface="黑体" panose="02010609060101010101" charset="-122"/>
                <a:ea typeface="黑体" panose="02010609060101010101" charset="-122"/>
                <a:cs typeface="黑体" panose="02010609060101010101" charset="-122"/>
              </a:rPr>
              <a:t>。</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sp>
        <p:nvSpPr>
          <p:cNvPr id="7" name="文本框 6"/>
          <p:cNvSpPr txBox="1"/>
          <p:nvPr/>
        </p:nvSpPr>
        <p:spPr>
          <a:xfrm>
            <a:off x="1082675" y="2867025"/>
            <a:ext cx="10521950" cy="337185"/>
          </a:xfrm>
          <a:prstGeom prst="rect">
            <a:avLst/>
          </a:prstGeom>
        </p:spPr>
        <p:txBody>
          <a:bodyPr wrap="square">
            <a:spAutoFit/>
          </a:bodyPr>
          <a:p>
            <a:pPr marL="0" indent="266700" algn="just" defTabSz="266700">
              <a:spcBef>
                <a:spcPct val="0"/>
              </a:spcBef>
              <a:spcAft>
                <a:spcPct val="0"/>
              </a:spcAft>
            </a:pPr>
            <a:r>
              <a:rPr lang="zh-CN" altLang="en-US" sz="1600" b="0">
                <a:latin typeface="黑体" panose="02010609060101010101" charset="-122"/>
                <a:ea typeface="黑体" panose="02010609060101010101" charset="-122"/>
              </a:rPr>
              <a:t>通过对重难点、感兴趣的要点、自己不理解的知识点进行追问式学习，提升自己对文章的理解。</a:t>
            </a:r>
            <a:endParaRPr lang="zh-CN" altLang="en-US" sz="1600" b="0">
              <a:latin typeface="黑体" panose="02010609060101010101" charset="-122"/>
              <a:ea typeface="黑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kern="0" dirty="0">
                <a:solidFill>
                  <a:srgbClr val="0070C0"/>
                </a:solidFill>
                <a:sym typeface="+mn-ea"/>
              </a:rPr>
              <a:t>提示词的基础知识</a:t>
            </a:r>
            <a:r>
              <a:rPr lang="zh-CN" altLang="en-US" dirty="0">
                <a:sym typeface="Times New Roman" panose="02020603050405020304"/>
              </a:rPr>
              <a:t>（请</a:t>
            </a:r>
            <a:r>
              <a:rPr lang="zh-CN" altLang="en-US" dirty="0">
                <a:sym typeface="+mn-ea"/>
              </a:rPr>
              <a:t>扫码教材</a:t>
            </a:r>
            <a:r>
              <a:rPr lang="en-US" altLang="zh-CN" dirty="0">
                <a:sym typeface="+mn-ea"/>
              </a:rPr>
              <a:t>AI</a:t>
            </a:r>
            <a:r>
              <a:rPr lang="zh-CN" altLang="en-US" dirty="0">
                <a:sym typeface="+mn-ea"/>
              </a:rPr>
              <a:t>助学智能体</a:t>
            </a:r>
            <a:r>
              <a:rPr lang="zh-CN" altLang="en-US" dirty="0">
                <a:sym typeface="Times New Roman" panose="02020603050405020304"/>
              </a:rPr>
              <a:t>）</a:t>
            </a:r>
            <a:endParaRPr lang="zh-CN" altLang="en-US"/>
          </a:p>
        </p:txBody>
      </p:sp>
      <p:pic>
        <p:nvPicPr>
          <p:cNvPr id="3" name="图片 31" descr="图片1"/>
          <p:cNvPicPr>
            <a:picLocks noChangeAspect="1"/>
          </p:cNvPicPr>
          <p:nvPr/>
        </p:nvPicPr>
        <p:blipFill>
          <a:blip r:embed="rId1"/>
          <a:stretch>
            <a:fillRect/>
          </a:stretch>
        </p:blipFill>
        <p:spPr>
          <a:xfrm>
            <a:off x="3445510" y="1250315"/>
            <a:ext cx="5142865" cy="541210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5.3 AI</a:t>
            </a:r>
            <a:r>
              <a:rPr lang="zh-CN" altLang="en-US">
                <a:sym typeface="+mn-ea"/>
              </a:rPr>
              <a:t>辅助研读学术论文</a:t>
            </a:r>
            <a:endParaRPr lang="zh-CN" altLang="en-US"/>
          </a:p>
        </p:txBody>
      </p:sp>
      <p:sp>
        <p:nvSpPr>
          <p:cNvPr id="3" name="文本框 2"/>
          <p:cNvSpPr txBox="1"/>
          <p:nvPr/>
        </p:nvSpPr>
        <p:spPr>
          <a:xfrm>
            <a:off x="986790" y="1438910"/>
            <a:ext cx="10284460" cy="460375"/>
          </a:xfrm>
          <a:prstGeom prst="rect">
            <a:avLst/>
          </a:prstGeom>
        </p:spPr>
        <p:txBody>
          <a:bodyPr wrap="square">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sym typeface="+mn-ea"/>
              </a:rPr>
              <a:t>步骤一、提炼论文要点。</a:t>
            </a:r>
            <a:endParaRPr lang="zh-CN" altLang="en-US" sz="2000" b="1">
              <a:latin typeface="黑体" panose="02010609060101010101" charset="-122"/>
              <a:ea typeface="黑体" panose="02010609060101010101" charset="-122"/>
            </a:endParaRPr>
          </a:p>
        </p:txBody>
      </p:sp>
      <p:sp>
        <p:nvSpPr>
          <p:cNvPr id="9" name="文本框 8"/>
          <p:cNvSpPr txBox="1"/>
          <p:nvPr/>
        </p:nvSpPr>
        <p:spPr>
          <a:xfrm>
            <a:off x="1101725" y="199771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输出结果：</a:t>
            </a:r>
            <a:endParaRPr lang="zh-CN" altLang="en-US" sz="1600" b="1">
              <a:latin typeface="黑体" panose="02010609060101010101" charset="-122"/>
              <a:ea typeface="黑体" panose="02010609060101010101" charset="-122"/>
            </a:endParaRPr>
          </a:p>
        </p:txBody>
      </p:sp>
      <p:sp>
        <p:nvSpPr>
          <p:cNvPr id="4" name="文本框 3"/>
          <p:cNvSpPr txBox="1"/>
          <p:nvPr/>
        </p:nvSpPr>
        <p:spPr>
          <a:xfrm>
            <a:off x="1101725" y="507365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内容辨析：</a:t>
            </a:r>
            <a:endParaRPr lang="zh-CN" altLang="en-US" sz="1600" b="1">
              <a:latin typeface="黑体" panose="02010609060101010101" charset="-122"/>
              <a:ea typeface="黑体" panose="02010609060101010101" charset="-122"/>
            </a:endParaRPr>
          </a:p>
        </p:txBody>
      </p:sp>
      <p:sp>
        <p:nvSpPr>
          <p:cNvPr id="7" name="文本框 6"/>
          <p:cNvSpPr txBox="1"/>
          <p:nvPr/>
        </p:nvSpPr>
        <p:spPr>
          <a:xfrm>
            <a:off x="1101725" y="5459730"/>
            <a:ext cx="10400030" cy="583565"/>
          </a:xfrm>
          <a:prstGeom prst="rect">
            <a:avLst/>
          </a:prstGeom>
        </p:spPr>
        <p:txBody>
          <a:bodyPr wrap="square">
            <a:spAutoFit/>
          </a:bodyPr>
          <a:p>
            <a:pPr marL="0" indent="266700" defTabSz="266700">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在提问的过程中，我们可以借助大模型的引导，探索并学习相关的知识要点，通过不断追问，逐步深入，从而加深对论文核心要点的理解和把握。</a:t>
            </a:r>
            <a:endParaRPr lang="zh-CN" altLang="en-US" sz="1600">
              <a:latin typeface="黑体" panose="02010609060101010101" charset="-122"/>
              <a:ea typeface="黑体" panose="02010609060101010101" charset="-122"/>
              <a:cs typeface="黑体" panose="02010609060101010101" charset="-122"/>
            </a:endParaRPr>
          </a:p>
        </p:txBody>
      </p:sp>
      <p:pic>
        <p:nvPicPr>
          <p:cNvPr id="6" name="图片 9" descr="{70117ADB-3F43-4208-BE43-A93F188876C5}"/>
          <p:cNvPicPr>
            <a:picLocks noChangeAspect="1"/>
          </p:cNvPicPr>
          <p:nvPr/>
        </p:nvPicPr>
        <p:blipFill>
          <a:blip r:embed="rId1"/>
          <a:stretch>
            <a:fillRect/>
          </a:stretch>
        </p:blipFill>
        <p:spPr>
          <a:xfrm>
            <a:off x="2894330" y="2125345"/>
            <a:ext cx="2715260" cy="2847975"/>
          </a:xfrm>
          <a:prstGeom prst="rect">
            <a:avLst/>
          </a:prstGeom>
          <a:ln>
            <a:solidFill>
              <a:schemeClr val="bg1">
                <a:lumMod val="75000"/>
              </a:schemeClr>
            </a:solidFill>
          </a:ln>
        </p:spPr>
      </p:pic>
      <p:pic>
        <p:nvPicPr>
          <p:cNvPr id="10" name="图片 10" descr="{DCA8A823-413F-40F5-B940-D31DE515324C}"/>
          <p:cNvPicPr>
            <a:picLocks noChangeAspect="1"/>
          </p:cNvPicPr>
          <p:nvPr/>
        </p:nvPicPr>
        <p:blipFill>
          <a:blip r:embed="rId2"/>
          <a:stretch>
            <a:fillRect/>
          </a:stretch>
        </p:blipFill>
        <p:spPr>
          <a:xfrm>
            <a:off x="5807710" y="2125345"/>
            <a:ext cx="2661920" cy="2869565"/>
          </a:xfrm>
          <a:prstGeom prst="rect">
            <a:avLst/>
          </a:prstGeom>
          <a:ln>
            <a:solidFill>
              <a:schemeClr val="bg1">
                <a:lumMod val="75000"/>
              </a:schemeClr>
            </a:solid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5.3 AI</a:t>
            </a:r>
            <a:r>
              <a:rPr lang="zh-CN" altLang="en-US"/>
              <a:t>辅助研读学术论文</a:t>
            </a:r>
            <a:endParaRPr lang="zh-CN" altLang="en-US"/>
          </a:p>
        </p:txBody>
      </p:sp>
      <p:sp>
        <p:nvSpPr>
          <p:cNvPr id="19" name="文本框 18"/>
          <p:cNvSpPr txBox="1"/>
          <p:nvPr/>
        </p:nvSpPr>
        <p:spPr>
          <a:xfrm>
            <a:off x="986790" y="1343025"/>
            <a:ext cx="6096000" cy="398780"/>
          </a:xfrm>
          <a:prstGeom prst="rect">
            <a:avLst/>
          </a:prstGeom>
          <a:noFill/>
        </p:spPr>
        <p:txBody>
          <a:bodyPr wrap="square" rtlCol="0" anchor="t">
            <a:spAutoFit/>
          </a:bodyPr>
          <a:p>
            <a:r>
              <a:rPr lang="zh-CN" altLang="en-US" sz="2000" b="1">
                <a:latin typeface="黑体" panose="02010609060101010101" charset="-122"/>
                <a:ea typeface="黑体" panose="02010609060101010101" charset="-122"/>
                <a:sym typeface="+mn-ea"/>
              </a:rPr>
              <a:t>步骤二、论文公式解读。</a:t>
            </a:r>
            <a:endParaRPr lang="zh-CN" altLang="en-US" sz="2000" b="1">
              <a:latin typeface="黑体" panose="02010609060101010101" charset="-122"/>
              <a:ea typeface="黑体" panose="02010609060101010101" charset="-122"/>
              <a:sym typeface="+mn-ea"/>
            </a:endParaRPr>
          </a:p>
        </p:txBody>
      </p:sp>
      <p:sp>
        <p:nvSpPr>
          <p:cNvPr id="5" name="文本框 4"/>
          <p:cNvSpPr txBox="1"/>
          <p:nvPr/>
        </p:nvSpPr>
        <p:spPr>
          <a:xfrm>
            <a:off x="1082675" y="1848485"/>
            <a:ext cx="5166360" cy="386080"/>
          </a:xfrm>
          <a:prstGeom prst="rect">
            <a:avLst/>
          </a:prstGeom>
        </p:spPr>
        <p:txBody>
          <a:bodyPr wrap="square">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提示词公式：截图提问</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具体问题</a:t>
            </a:r>
            <a:endParaRPr lang="zh-CN" altLang="en-US" sz="16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1082675" y="2240280"/>
            <a:ext cx="10520680" cy="1076325"/>
          </a:xfrm>
          <a:prstGeom prst="rect">
            <a:avLst/>
          </a:prstGeom>
        </p:spPr>
        <p:txBody>
          <a:bodyPr wrap="square">
            <a:spAutoFit/>
          </a:bodyPr>
          <a:p>
            <a:pPr marL="0" indent="266700" algn="just" defTabSz="266700">
              <a:spcBef>
                <a:spcPct val="0"/>
              </a:spcBef>
              <a:spcAft>
                <a:spcPct val="0"/>
              </a:spcAft>
            </a:pPr>
            <a:r>
              <a:rPr lang="zh-CN" altLang="en-US" sz="1600" b="0">
                <a:latin typeface="黑体" panose="02010609060101010101" charset="-122"/>
                <a:ea typeface="黑体" panose="02010609060101010101" charset="-122"/>
                <a:cs typeface="黑体" panose="02010609060101010101" charset="-122"/>
              </a:rPr>
              <a:t>对投喂的文档进行提问后，我们可以看到论文被显示在主页面右侧。对于不理解的公式，点击右侧页面上方的</a:t>
            </a:r>
            <a:r>
              <a:rPr lang="en-US" altLang="zh-CN" sz="1600" b="0">
                <a:latin typeface="黑体" panose="02010609060101010101" charset="-122"/>
                <a:ea typeface="黑体" panose="02010609060101010101" charset="-122"/>
                <a:cs typeface="黑体" panose="02010609060101010101" charset="-122"/>
              </a:rPr>
              <a:t>“</a:t>
            </a:r>
            <a:r>
              <a:rPr lang="zh-CN" altLang="en-US" sz="1600" b="0">
                <a:latin typeface="黑体" panose="02010609060101010101" charset="-122"/>
                <a:ea typeface="黑体" panose="02010609060101010101" charset="-122"/>
                <a:cs typeface="黑体" panose="02010609060101010101" charset="-122"/>
              </a:rPr>
              <a:t>截图提问</a:t>
            </a:r>
            <a:r>
              <a:rPr lang="en-US" altLang="zh-CN" sz="1600" b="0">
                <a:latin typeface="黑体" panose="02010609060101010101" charset="-122"/>
                <a:ea typeface="黑体" panose="02010609060101010101" charset="-122"/>
                <a:cs typeface="黑体" panose="02010609060101010101" charset="-122"/>
              </a:rPr>
              <a:t>”</a:t>
            </a:r>
            <a:r>
              <a:rPr lang="zh-CN" altLang="en-US" sz="1600" b="0">
                <a:latin typeface="黑体" panose="02010609060101010101" charset="-122"/>
                <a:ea typeface="黑体" panose="02010609060101010101" charset="-122"/>
                <a:cs typeface="黑体" panose="02010609060101010101" charset="-122"/>
              </a:rPr>
              <a:t>，截取公式部分，并将其复制、粘贴在对话框中。</a:t>
            </a:r>
            <a:endParaRPr lang="zh-CN" altLang="en-US" sz="1600" b="0">
              <a:latin typeface="黑体" panose="02010609060101010101" charset="-122"/>
              <a:ea typeface="黑体" panose="02010609060101010101" charset="-122"/>
              <a:cs typeface="黑体" panose="02010609060101010101" charset="-122"/>
            </a:endParaRPr>
          </a:p>
          <a:p>
            <a:pPr marL="0" indent="266700" algn="just" defTabSz="266700">
              <a:spcBef>
                <a:spcPct val="0"/>
              </a:spcBef>
              <a:spcAft>
                <a:spcPct val="0"/>
              </a:spcAft>
            </a:pPr>
            <a:r>
              <a:rPr lang="zh-CN" altLang="en-US" sz="1600" b="0">
                <a:latin typeface="黑体" panose="02010609060101010101" charset="-122"/>
                <a:ea typeface="黑体" panose="02010609060101010101" charset="-122"/>
                <a:cs typeface="黑体" panose="02010609060101010101" charset="-122"/>
              </a:rPr>
              <a:t>在提问时，为了得到对公式的全面解读，建议将论文中的公式和公式解释部分全部截图，用来提问，并配合追问式提问进行深入学习。</a:t>
            </a:r>
            <a:endParaRPr lang="zh-CN" altLang="en-US" sz="1600" b="0">
              <a:latin typeface="黑体" panose="02010609060101010101" charset="-122"/>
              <a:ea typeface="黑体" panose="02010609060101010101" charset="-122"/>
              <a:cs typeface="黑体" panose="02010609060101010101" charset="-122"/>
            </a:endParaRPr>
          </a:p>
        </p:txBody>
      </p:sp>
      <p:pic>
        <p:nvPicPr>
          <p:cNvPr id="11" name="图片 11" descr="Snipaste_2025-03-24_10-26-56"/>
          <p:cNvPicPr>
            <a:picLocks noChangeAspect="1"/>
          </p:cNvPicPr>
          <p:nvPr/>
        </p:nvPicPr>
        <p:blipFill>
          <a:blip r:embed="rId1"/>
          <a:stretch>
            <a:fillRect/>
          </a:stretch>
        </p:blipFill>
        <p:spPr>
          <a:xfrm>
            <a:off x="3206115" y="3229610"/>
            <a:ext cx="5780405" cy="3061970"/>
          </a:xfrm>
          <a:prstGeom prst="rect">
            <a:avLst/>
          </a:prstGeom>
          <a:ln>
            <a:solidFill>
              <a:schemeClr val="bg1">
                <a:lumMod val="75000"/>
              </a:schemeClr>
            </a:solid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5.3 AI</a:t>
            </a:r>
            <a:r>
              <a:rPr lang="zh-CN" altLang="en-US">
                <a:sym typeface="+mn-ea"/>
              </a:rPr>
              <a:t>辅助研读学术论文</a:t>
            </a:r>
            <a:endParaRPr lang="zh-CN" altLang="en-US"/>
          </a:p>
        </p:txBody>
      </p:sp>
      <p:sp>
        <p:nvSpPr>
          <p:cNvPr id="3" name="文本框 2"/>
          <p:cNvSpPr txBox="1"/>
          <p:nvPr/>
        </p:nvSpPr>
        <p:spPr>
          <a:xfrm>
            <a:off x="986790" y="1438910"/>
            <a:ext cx="10284460" cy="460375"/>
          </a:xfrm>
          <a:prstGeom prst="rect">
            <a:avLst/>
          </a:prstGeom>
        </p:spPr>
        <p:txBody>
          <a:bodyPr wrap="square">
            <a:spAutoFit/>
          </a:bodyPr>
          <a:p>
            <a:pPr marL="0" indent="0" defTabSz="266700">
              <a:lnSpc>
                <a:spcPct val="120000"/>
              </a:lnSpc>
              <a:spcBef>
                <a:spcPct val="0"/>
              </a:spcBef>
              <a:spcAft>
                <a:spcPct val="0"/>
              </a:spcAft>
            </a:pPr>
            <a:r>
              <a:rPr lang="zh-CN" altLang="en-US" sz="2000" b="1">
                <a:latin typeface="黑体" panose="02010609060101010101" charset="-122"/>
                <a:ea typeface="黑体" panose="02010609060101010101" charset="-122"/>
                <a:sym typeface="+mn-ea"/>
              </a:rPr>
              <a:t>步骤二、论文公式解读。</a:t>
            </a:r>
            <a:endParaRPr lang="zh-CN" altLang="en-US" sz="2000" b="1">
              <a:latin typeface="黑体" panose="02010609060101010101" charset="-122"/>
              <a:ea typeface="黑体" panose="02010609060101010101" charset="-122"/>
            </a:endParaRPr>
          </a:p>
        </p:txBody>
      </p:sp>
      <p:sp>
        <p:nvSpPr>
          <p:cNvPr id="6" name="文本框 5"/>
          <p:cNvSpPr txBox="1"/>
          <p:nvPr/>
        </p:nvSpPr>
        <p:spPr>
          <a:xfrm>
            <a:off x="1082675" y="2020570"/>
            <a:ext cx="10521315" cy="654685"/>
          </a:xfrm>
          <a:prstGeom prst="rect">
            <a:avLst/>
          </a:prstGeom>
          <a:solidFill>
            <a:schemeClr val="accent4">
              <a:lumMod val="20000"/>
              <a:lumOff val="80000"/>
            </a:schemeClr>
          </a:solidFill>
        </p:spPr>
        <p:txBody>
          <a:bodyPr wrap="square">
            <a:noAutofit/>
          </a:bodyPr>
          <a:p>
            <a:pPr marL="0" indent="0"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提示词</a:t>
            </a:r>
            <a:r>
              <a:rPr lang="zh-CN" altLang="en-US" sz="1600" b="1">
                <a:solidFill>
                  <a:srgbClr val="000000"/>
                </a:solidFill>
                <a:latin typeface="黑体" panose="02010609060101010101" charset="-122"/>
                <a:ea typeface="黑体" panose="02010609060101010101" charset="-122"/>
                <a:cs typeface="黑体" panose="02010609060101010101" charset="-122"/>
              </a:rPr>
              <a:t>示例：</a:t>
            </a:r>
            <a:endParaRPr lang="zh-CN" altLang="en-US" sz="1600" b="1">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请为我详细讲解截图中的公式原理。</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sp>
        <p:nvSpPr>
          <p:cNvPr id="9" name="文本框 8"/>
          <p:cNvSpPr txBox="1"/>
          <p:nvPr/>
        </p:nvSpPr>
        <p:spPr>
          <a:xfrm>
            <a:off x="1101725" y="279654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输出结果：</a:t>
            </a:r>
            <a:endParaRPr lang="zh-CN" altLang="en-US" sz="1600" b="1">
              <a:latin typeface="黑体" panose="02010609060101010101" charset="-122"/>
              <a:ea typeface="黑体" panose="02010609060101010101" charset="-122"/>
            </a:endParaRPr>
          </a:p>
        </p:txBody>
      </p:sp>
      <p:sp>
        <p:nvSpPr>
          <p:cNvPr id="4" name="文本框 3"/>
          <p:cNvSpPr txBox="1"/>
          <p:nvPr/>
        </p:nvSpPr>
        <p:spPr>
          <a:xfrm>
            <a:off x="1101725" y="507365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内容辨析：</a:t>
            </a:r>
            <a:endParaRPr lang="zh-CN" altLang="en-US" sz="1600" b="1">
              <a:latin typeface="黑体" panose="02010609060101010101" charset="-122"/>
              <a:ea typeface="黑体" panose="02010609060101010101" charset="-122"/>
            </a:endParaRPr>
          </a:p>
        </p:txBody>
      </p:sp>
      <p:sp>
        <p:nvSpPr>
          <p:cNvPr id="8" name="文本框 7"/>
          <p:cNvSpPr txBox="1"/>
          <p:nvPr/>
        </p:nvSpPr>
        <p:spPr>
          <a:xfrm>
            <a:off x="1101725" y="5459730"/>
            <a:ext cx="10400030" cy="583565"/>
          </a:xfrm>
          <a:prstGeom prst="rect">
            <a:avLst/>
          </a:prstGeom>
        </p:spPr>
        <p:txBody>
          <a:bodyPr wrap="square">
            <a:spAutoFit/>
          </a:bodyPr>
          <a:p>
            <a:pPr marL="0" indent="266700" defTabSz="266700">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在针对公式提问时，建议将公式本身以及文章中对该公式的解释部分一并截图，为大模型提供充分且完整的信息，以便获得更加全面准确的答案。同时，通过不断追问，可以进一步加深对公式及其应用的理解。</a:t>
            </a:r>
            <a:endParaRPr lang="zh-CN" altLang="en-US" sz="1600">
              <a:latin typeface="黑体" panose="02010609060101010101" charset="-122"/>
              <a:ea typeface="黑体" panose="02010609060101010101" charset="-122"/>
              <a:cs typeface="黑体" panose="02010609060101010101" charset="-122"/>
            </a:endParaRPr>
          </a:p>
        </p:txBody>
      </p:sp>
      <p:pic>
        <p:nvPicPr>
          <p:cNvPr id="12" name="图片 12" descr="{47F98C39-0E6B-4F91-B028-69CE3288EE94}"/>
          <p:cNvPicPr>
            <a:picLocks noChangeAspect="1"/>
          </p:cNvPicPr>
          <p:nvPr/>
        </p:nvPicPr>
        <p:blipFill>
          <a:blip r:embed="rId1"/>
          <a:stretch>
            <a:fillRect/>
          </a:stretch>
        </p:blipFill>
        <p:spPr>
          <a:xfrm>
            <a:off x="2677795" y="2943860"/>
            <a:ext cx="1740535" cy="2117090"/>
          </a:xfrm>
          <a:prstGeom prst="rect">
            <a:avLst/>
          </a:prstGeom>
          <a:ln>
            <a:solidFill>
              <a:schemeClr val="bg1">
                <a:lumMod val="75000"/>
              </a:schemeClr>
            </a:solidFill>
          </a:ln>
        </p:spPr>
      </p:pic>
      <p:pic>
        <p:nvPicPr>
          <p:cNvPr id="13" name="图片 13" descr="{AA5E94B5-EFA8-4E36-8A06-A04D8031C3D4}"/>
          <p:cNvPicPr>
            <a:picLocks noChangeAspect="1"/>
          </p:cNvPicPr>
          <p:nvPr/>
        </p:nvPicPr>
        <p:blipFill>
          <a:blip r:embed="rId2"/>
          <a:stretch>
            <a:fillRect/>
          </a:stretch>
        </p:blipFill>
        <p:spPr>
          <a:xfrm>
            <a:off x="4521835" y="2943860"/>
            <a:ext cx="1819275" cy="2134870"/>
          </a:xfrm>
          <a:prstGeom prst="rect">
            <a:avLst/>
          </a:prstGeom>
          <a:ln>
            <a:solidFill>
              <a:schemeClr val="bg1">
                <a:lumMod val="75000"/>
              </a:schemeClr>
            </a:solid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5.3 AI</a:t>
            </a:r>
            <a:r>
              <a:rPr lang="zh-CN" altLang="en-US"/>
              <a:t>辅助研读学术论文</a:t>
            </a:r>
            <a:endParaRPr lang="zh-CN" altLang="en-US"/>
          </a:p>
        </p:txBody>
      </p:sp>
      <p:sp>
        <p:nvSpPr>
          <p:cNvPr id="19" name="文本框 18"/>
          <p:cNvSpPr txBox="1"/>
          <p:nvPr/>
        </p:nvSpPr>
        <p:spPr>
          <a:xfrm>
            <a:off x="986790" y="1343025"/>
            <a:ext cx="6096000" cy="398780"/>
          </a:xfrm>
          <a:prstGeom prst="rect">
            <a:avLst/>
          </a:prstGeom>
          <a:noFill/>
        </p:spPr>
        <p:txBody>
          <a:bodyPr wrap="square" rtlCol="0" anchor="t">
            <a:spAutoFit/>
          </a:bodyPr>
          <a:p>
            <a:r>
              <a:rPr lang="zh-CN" altLang="en-US" sz="2000" b="1">
                <a:latin typeface="黑体" panose="02010609060101010101" charset="-122"/>
                <a:ea typeface="黑体" panose="02010609060101010101" charset="-122"/>
                <a:sym typeface="+mn-ea"/>
              </a:rPr>
              <a:t>步骤三、论文图表解读。</a:t>
            </a:r>
            <a:endParaRPr lang="zh-CN" altLang="en-US" sz="2000" b="1">
              <a:latin typeface="黑体" panose="02010609060101010101" charset="-122"/>
              <a:ea typeface="黑体" panose="02010609060101010101" charset="-122"/>
              <a:sym typeface="+mn-ea"/>
            </a:endParaRPr>
          </a:p>
        </p:txBody>
      </p:sp>
      <p:sp>
        <p:nvSpPr>
          <p:cNvPr id="5" name="文本框 4"/>
          <p:cNvSpPr txBox="1"/>
          <p:nvPr/>
        </p:nvSpPr>
        <p:spPr>
          <a:xfrm>
            <a:off x="1082675" y="1848485"/>
            <a:ext cx="5166360" cy="386080"/>
          </a:xfrm>
          <a:prstGeom prst="rect">
            <a:avLst/>
          </a:prstGeom>
        </p:spPr>
        <p:txBody>
          <a:bodyPr wrap="square">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提示词公式：截图提问</a:t>
            </a:r>
            <a:r>
              <a:rPr lang="en-US" altLang="zh-CN" sz="1600" b="1">
                <a:latin typeface="黑体" panose="02010609060101010101" charset="-122"/>
                <a:ea typeface="黑体" panose="02010609060101010101" charset="-122"/>
                <a:cs typeface="黑体" panose="02010609060101010101" charset="-122"/>
              </a:rPr>
              <a:t>+</a:t>
            </a:r>
            <a:r>
              <a:rPr lang="zh-CN" altLang="en-US" sz="1600" b="1">
                <a:latin typeface="黑体" panose="02010609060101010101" charset="-122"/>
                <a:ea typeface="黑体" panose="02010609060101010101" charset="-122"/>
                <a:cs typeface="黑体" panose="02010609060101010101" charset="-122"/>
              </a:rPr>
              <a:t>具体问题</a:t>
            </a:r>
            <a:endParaRPr lang="zh-CN" altLang="en-US" sz="1600" b="1">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1082675" y="2240280"/>
            <a:ext cx="10520680" cy="829945"/>
          </a:xfrm>
          <a:prstGeom prst="rect">
            <a:avLst/>
          </a:prstGeom>
        </p:spPr>
        <p:txBody>
          <a:bodyPr wrap="square">
            <a:spAutoFit/>
          </a:bodyPr>
          <a:p>
            <a:pPr marL="0" indent="266700" algn="just" defTabSz="266700">
              <a:spcBef>
                <a:spcPct val="0"/>
              </a:spcBef>
              <a:spcAft>
                <a:spcPct val="0"/>
              </a:spcAft>
            </a:pPr>
            <a:r>
              <a:rPr lang="zh-CN" altLang="en-US" sz="1600" b="0">
                <a:latin typeface="黑体" panose="02010609060101010101" charset="-122"/>
                <a:ea typeface="黑体" panose="02010609060101010101" charset="-122"/>
                <a:cs typeface="黑体" panose="02010609060101010101" charset="-122"/>
              </a:rPr>
              <a:t>对于不理解的论文中的图表，同样可使用截图提问的形式进行学习。在左侧页面利用</a:t>
            </a:r>
            <a:r>
              <a:rPr lang="en-US" altLang="zh-CN" sz="1600" b="0">
                <a:latin typeface="黑体" panose="02010609060101010101" charset="-122"/>
                <a:ea typeface="黑体" panose="02010609060101010101" charset="-122"/>
                <a:cs typeface="黑体" panose="02010609060101010101" charset="-122"/>
              </a:rPr>
              <a:t>“</a:t>
            </a:r>
            <a:r>
              <a:rPr lang="zh-CN" altLang="en-US" sz="1600" b="0">
                <a:latin typeface="黑体" panose="02010609060101010101" charset="-122"/>
                <a:ea typeface="黑体" panose="02010609060101010101" charset="-122"/>
                <a:cs typeface="黑体" panose="02010609060101010101" charset="-122"/>
              </a:rPr>
              <a:t>截图提问</a:t>
            </a:r>
            <a:r>
              <a:rPr lang="en-US" altLang="zh-CN" sz="1600" b="0">
                <a:latin typeface="黑体" panose="02010609060101010101" charset="-122"/>
                <a:ea typeface="黑体" panose="02010609060101010101" charset="-122"/>
                <a:cs typeface="黑体" panose="02010609060101010101" charset="-122"/>
              </a:rPr>
              <a:t>”</a:t>
            </a:r>
            <a:r>
              <a:rPr lang="zh-CN" altLang="en-US" sz="1600" b="0">
                <a:latin typeface="黑体" panose="02010609060101010101" charset="-122"/>
                <a:ea typeface="黑体" panose="02010609060101010101" charset="-122"/>
                <a:cs typeface="黑体" panose="02010609060101010101" charset="-122"/>
              </a:rPr>
              <a:t>进行截图，并复制、粘贴到对话框，进行图表解读。</a:t>
            </a:r>
            <a:endParaRPr lang="zh-CN" altLang="en-US" sz="1600" b="0">
              <a:latin typeface="黑体" panose="02010609060101010101" charset="-122"/>
              <a:ea typeface="黑体" panose="02010609060101010101" charset="-122"/>
              <a:cs typeface="黑体" panose="02010609060101010101" charset="-122"/>
            </a:endParaRPr>
          </a:p>
          <a:p>
            <a:pPr marL="0" indent="266700" algn="just" defTabSz="266700">
              <a:spcBef>
                <a:spcPct val="0"/>
              </a:spcBef>
              <a:spcAft>
                <a:spcPct val="0"/>
              </a:spcAft>
            </a:pPr>
            <a:r>
              <a:rPr lang="zh-CN" altLang="en-US" sz="1600" b="0">
                <a:latin typeface="黑体" panose="02010609060101010101" charset="-122"/>
                <a:ea typeface="黑体" panose="02010609060101010101" charset="-122"/>
                <a:cs typeface="黑体" panose="02010609060101010101" charset="-122"/>
              </a:rPr>
              <a:t>为了得到对图表的全面解读，可将论文中的图表和图表解释部分全部截图进行提问。</a:t>
            </a:r>
            <a:endParaRPr lang="zh-CN" altLang="en-US" sz="1600" b="0">
              <a:latin typeface="黑体" panose="02010609060101010101" charset="-122"/>
              <a:ea typeface="黑体" panose="02010609060101010101" charset="-122"/>
              <a:cs typeface="黑体" panose="02010609060101010101" charset="-122"/>
            </a:endParaRPr>
          </a:p>
        </p:txBody>
      </p:sp>
      <p:pic>
        <p:nvPicPr>
          <p:cNvPr id="15" name="图片 15" descr="Snipaste_2025-03-24_10-34-21"/>
          <p:cNvPicPr>
            <a:picLocks noChangeAspect="1"/>
          </p:cNvPicPr>
          <p:nvPr/>
        </p:nvPicPr>
        <p:blipFill>
          <a:blip r:embed="rId1"/>
          <a:stretch>
            <a:fillRect/>
          </a:stretch>
        </p:blipFill>
        <p:spPr>
          <a:xfrm>
            <a:off x="2915285" y="3178175"/>
            <a:ext cx="5993765" cy="3011170"/>
          </a:xfrm>
          <a:prstGeom prst="rect">
            <a:avLst/>
          </a:prstGeom>
          <a:ln>
            <a:solidFill>
              <a:schemeClr val="bg1">
                <a:lumMod val="75000"/>
              </a:schemeClr>
            </a:solid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5.3 AI</a:t>
            </a:r>
            <a:r>
              <a:rPr lang="zh-CN" altLang="en-US"/>
              <a:t>辅助研读学术论文</a:t>
            </a:r>
            <a:endParaRPr lang="zh-CN" altLang="en-US"/>
          </a:p>
        </p:txBody>
      </p:sp>
      <p:sp>
        <p:nvSpPr>
          <p:cNvPr id="19" name="文本框 18"/>
          <p:cNvSpPr txBox="1"/>
          <p:nvPr/>
        </p:nvSpPr>
        <p:spPr>
          <a:xfrm>
            <a:off x="986790" y="1343025"/>
            <a:ext cx="6096000" cy="398780"/>
          </a:xfrm>
          <a:prstGeom prst="rect">
            <a:avLst/>
          </a:prstGeom>
          <a:noFill/>
        </p:spPr>
        <p:txBody>
          <a:bodyPr wrap="square" rtlCol="0" anchor="t">
            <a:spAutoFit/>
          </a:bodyPr>
          <a:p>
            <a:r>
              <a:rPr lang="zh-CN" altLang="en-US" sz="2000" b="1">
                <a:latin typeface="黑体" panose="02010609060101010101" charset="-122"/>
                <a:ea typeface="黑体" panose="02010609060101010101" charset="-122"/>
                <a:sym typeface="+mn-ea"/>
              </a:rPr>
              <a:t>步骤三、论文图表解读。</a:t>
            </a:r>
            <a:endParaRPr lang="zh-CN" altLang="en-US" sz="2000" b="1">
              <a:latin typeface="黑体" panose="02010609060101010101" charset="-122"/>
              <a:ea typeface="黑体" panose="02010609060101010101" charset="-122"/>
              <a:sym typeface="+mn-ea"/>
            </a:endParaRPr>
          </a:p>
        </p:txBody>
      </p:sp>
      <p:sp>
        <p:nvSpPr>
          <p:cNvPr id="6" name="文本框 5"/>
          <p:cNvSpPr txBox="1"/>
          <p:nvPr/>
        </p:nvSpPr>
        <p:spPr>
          <a:xfrm>
            <a:off x="1082675" y="1839595"/>
            <a:ext cx="10521315" cy="654685"/>
          </a:xfrm>
          <a:prstGeom prst="rect">
            <a:avLst/>
          </a:prstGeom>
          <a:solidFill>
            <a:schemeClr val="accent4">
              <a:lumMod val="20000"/>
              <a:lumOff val="80000"/>
            </a:schemeClr>
          </a:solidFill>
        </p:spPr>
        <p:txBody>
          <a:bodyPr wrap="square">
            <a:noAutofit/>
          </a:bodyPr>
          <a:p>
            <a:pPr marL="0" indent="0"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提示词</a:t>
            </a:r>
            <a:r>
              <a:rPr lang="zh-CN" altLang="en-US" sz="1600" b="1">
                <a:solidFill>
                  <a:srgbClr val="000000"/>
                </a:solidFill>
                <a:latin typeface="黑体" panose="02010609060101010101" charset="-122"/>
                <a:ea typeface="黑体" panose="02010609060101010101" charset="-122"/>
                <a:cs typeface="黑体" panose="02010609060101010101" charset="-122"/>
              </a:rPr>
              <a:t>示例：</a:t>
            </a:r>
            <a:endParaRPr lang="zh-CN" altLang="en-US" sz="1600" b="1">
              <a:solidFill>
                <a:srgbClr val="000000"/>
              </a:solidFill>
              <a:latin typeface="黑体" panose="02010609060101010101" charset="-122"/>
              <a:ea typeface="黑体" panose="02010609060101010101" charset="-122"/>
              <a:cs typeface="黑体" panose="02010609060101010101" charset="-122"/>
            </a:endParaRPr>
          </a:p>
          <a:p>
            <a:pPr marL="0" indent="457200" defTabSz="266700">
              <a:lnSpc>
                <a:spcPct val="120000"/>
              </a:lnSpc>
              <a:spcBef>
                <a:spcPct val="0"/>
              </a:spcBef>
              <a:spcAft>
                <a:spcPct val="0"/>
              </a:spcAft>
            </a:pPr>
            <a:r>
              <a:rPr lang="zh-CN" altLang="en-US" sz="1600">
                <a:solidFill>
                  <a:srgbClr val="000000"/>
                </a:solidFill>
                <a:latin typeface="黑体" panose="02010609060101010101" charset="-122"/>
                <a:ea typeface="黑体" panose="02010609060101010101" charset="-122"/>
                <a:cs typeface="黑体" panose="02010609060101010101" charset="-122"/>
              </a:rPr>
              <a:t>请为我详细讲解截图中的图表。</a:t>
            </a:r>
            <a:endParaRPr lang="zh-CN" altLang="en-US" sz="1600">
              <a:solidFill>
                <a:srgbClr val="000000"/>
              </a:solidFill>
              <a:latin typeface="黑体" panose="02010609060101010101" charset="-122"/>
              <a:ea typeface="黑体" panose="02010609060101010101" charset="-122"/>
              <a:cs typeface="黑体" panose="02010609060101010101" charset="-122"/>
            </a:endParaRPr>
          </a:p>
        </p:txBody>
      </p:sp>
      <p:sp>
        <p:nvSpPr>
          <p:cNvPr id="9" name="文本框 8"/>
          <p:cNvSpPr txBox="1"/>
          <p:nvPr/>
        </p:nvSpPr>
        <p:spPr>
          <a:xfrm>
            <a:off x="1101725" y="2634615"/>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输出结果：</a:t>
            </a:r>
            <a:endParaRPr lang="zh-CN" altLang="en-US" sz="1600" b="1">
              <a:latin typeface="黑体" panose="02010609060101010101" charset="-122"/>
              <a:ea typeface="黑体" panose="02010609060101010101" charset="-122"/>
            </a:endParaRPr>
          </a:p>
        </p:txBody>
      </p:sp>
      <p:sp>
        <p:nvSpPr>
          <p:cNvPr id="4" name="文本框 3"/>
          <p:cNvSpPr txBox="1"/>
          <p:nvPr/>
        </p:nvSpPr>
        <p:spPr>
          <a:xfrm>
            <a:off x="1101725" y="5073650"/>
            <a:ext cx="5080000" cy="386080"/>
          </a:xfrm>
          <a:prstGeom prst="rect">
            <a:avLst/>
          </a:prstGeom>
        </p:spPr>
        <p:txBody>
          <a:bodyPr>
            <a:spAutoFit/>
          </a:bodyPr>
          <a:p>
            <a:pPr marL="0" indent="0" defTabSz="266700">
              <a:lnSpc>
                <a:spcPct val="120000"/>
              </a:lnSpc>
              <a:spcBef>
                <a:spcPct val="0"/>
              </a:spcBef>
              <a:spcAft>
                <a:spcPct val="0"/>
              </a:spcAft>
            </a:pPr>
            <a:r>
              <a:rPr lang="zh-CN" altLang="en-US" sz="1600" b="1">
                <a:latin typeface="黑体" panose="02010609060101010101" charset="-122"/>
                <a:ea typeface="黑体" panose="02010609060101010101" charset="-122"/>
              </a:rPr>
              <a:t>内容辨析：</a:t>
            </a:r>
            <a:endParaRPr lang="zh-CN" altLang="en-US" sz="1600" b="1">
              <a:latin typeface="黑体" panose="02010609060101010101" charset="-122"/>
              <a:ea typeface="黑体" panose="02010609060101010101" charset="-122"/>
            </a:endParaRPr>
          </a:p>
        </p:txBody>
      </p:sp>
      <p:sp>
        <p:nvSpPr>
          <p:cNvPr id="8" name="文本框 7"/>
          <p:cNvSpPr txBox="1"/>
          <p:nvPr/>
        </p:nvSpPr>
        <p:spPr>
          <a:xfrm>
            <a:off x="1101725" y="5459730"/>
            <a:ext cx="10400030" cy="829945"/>
          </a:xfrm>
          <a:prstGeom prst="rect">
            <a:avLst/>
          </a:prstGeom>
        </p:spPr>
        <p:txBody>
          <a:bodyPr wrap="square">
            <a:spAutoFit/>
          </a:bodyPr>
          <a:p>
            <a:pPr marL="0" indent="266700" defTabSz="266700">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在针对图表提问时，建议将图表本身、图表的标题及解释，以及文章中与该图表相关的阐述部分一并截图，为大模型提供全面且详尽的信息，以便其能够给出更加全面准确的回答。同时，通过连续追问，可以进一步加深对图表内容及其相关公式或应用的理解和掌握。</a:t>
            </a:r>
            <a:endParaRPr lang="zh-CN" altLang="en-US" sz="1600">
              <a:latin typeface="黑体" panose="02010609060101010101" charset="-122"/>
              <a:ea typeface="黑体" panose="02010609060101010101" charset="-122"/>
              <a:cs typeface="黑体" panose="02010609060101010101" charset="-122"/>
            </a:endParaRPr>
          </a:p>
        </p:txBody>
      </p:sp>
      <p:pic>
        <p:nvPicPr>
          <p:cNvPr id="16" name="图片 16" descr="{0B9D63A4-F955-46BB-B149-45BF343BF882}"/>
          <p:cNvPicPr>
            <a:picLocks noChangeAspect="1"/>
          </p:cNvPicPr>
          <p:nvPr/>
        </p:nvPicPr>
        <p:blipFill>
          <a:blip r:embed="rId1"/>
          <a:stretch>
            <a:fillRect/>
          </a:stretch>
        </p:blipFill>
        <p:spPr>
          <a:xfrm>
            <a:off x="2397125" y="2825750"/>
            <a:ext cx="2126615" cy="2276475"/>
          </a:xfrm>
          <a:prstGeom prst="rect">
            <a:avLst/>
          </a:prstGeom>
          <a:ln>
            <a:solidFill>
              <a:schemeClr val="bg1">
                <a:lumMod val="75000"/>
              </a:schemeClr>
            </a:solidFill>
          </a:ln>
        </p:spPr>
      </p:pic>
      <p:pic>
        <p:nvPicPr>
          <p:cNvPr id="7" name="图片 17" descr="{9DE54530-765B-4EFC-BB39-B9863758C100}"/>
          <p:cNvPicPr>
            <a:picLocks noChangeAspect="1"/>
          </p:cNvPicPr>
          <p:nvPr/>
        </p:nvPicPr>
        <p:blipFill>
          <a:blip r:embed="rId2"/>
          <a:stretch>
            <a:fillRect/>
          </a:stretch>
        </p:blipFill>
        <p:spPr>
          <a:xfrm>
            <a:off x="4622800" y="2825750"/>
            <a:ext cx="2384425" cy="2266315"/>
          </a:xfrm>
          <a:prstGeom prst="rect">
            <a:avLst/>
          </a:prstGeom>
          <a:ln>
            <a:solidFill>
              <a:schemeClr val="bg1">
                <a:lumMod val="75000"/>
              </a:schemeClr>
            </a:solidFill>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5.3 AI</a:t>
            </a:r>
            <a:r>
              <a:rPr lang="zh-CN" altLang="en-US"/>
              <a:t>辅助研读学术论文</a:t>
            </a:r>
            <a:endParaRPr lang="zh-CN" altLang="en-US"/>
          </a:p>
        </p:txBody>
      </p:sp>
      <p:sp>
        <p:nvSpPr>
          <p:cNvPr id="19" name="文本框 18"/>
          <p:cNvSpPr txBox="1"/>
          <p:nvPr/>
        </p:nvSpPr>
        <p:spPr>
          <a:xfrm>
            <a:off x="986790" y="1343025"/>
            <a:ext cx="6096000" cy="398780"/>
          </a:xfrm>
          <a:prstGeom prst="rect">
            <a:avLst/>
          </a:prstGeom>
          <a:noFill/>
        </p:spPr>
        <p:txBody>
          <a:bodyPr wrap="square" rtlCol="0" anchor="t">
            <a:spAutoFit/>
          </a:bodyPr>
          <a:p>
            <a:r>
              <a:rPr lang="zh-CN" altLang="en-US" sz="2000" b="1">
                <a:latin typeface="黑体" panose="02010609060101010101" charset="-122"/>
                <a:ea typeface="黑体" panose="02010609060101010101" charset="-122"/>
                <a:sym typeface="+mn-ea"/>
              </a:rPr>
              <a:t>构建工程化提示词</a:t>
            </a:r>
            <a:endParaRPr lang="zh-CN" altLang="en-US" sz="2000" b="1">
              <a:latin typeface="黑体" panose="02010609060101010101" charset="-122"/>
              <a:ea typeface="黑体" panose="02010609060101010101" charset="-122"/>
              <a:sym typeface="+mn-ea"/>
            </a:endParaRPr>
          </a:p>
        </p:txBody>
      </p:sp>
      <p:sp>
        <p:nvSpPr>
          <p:cNvPr id="3" name="文本框 2"/>
          <p:cNvSpPr txBox="1"/>
          <p:nvPr/>
        </p:nvSpPr>
        <p:spPr>
          <a:xfrm>
            <a:off x="737870" y="1703705"/>
            <a:ext cx="11083290" cy="4810760"/>
          </a:xfrm>
          <a:prstGeom prst="rect">
            <a:avLst/>
          </a:prstGeom>
          <a:solidFill>
            <a:schemeClr val="accent4">
              <a:lumMod val="20000"/>
              <a:lumOff val="80000"/>
            </a:schemeClr>
          </a:solidFill>
        </p:spPr>
        <p:txBody>
          <a:bodyPr wrap="square">
            <a:spAutoFit/>
          </a:bodyPr>
          <a:p>
            <a:pPr marL="0" indent="0"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投喂资料</a:t>
            </a:r>
            <a:r>
              <a:rPr lang="zh-CN" altLang="en-US" sz="1600">
                <a:solidFill>
                  <a:srgbClr val="000000"/>
                </a:solidFill>
                <a:latin typeface="黑体" panose="02010609060101010101" charset="-122"/>
                <a:ea typeface="黑体" panose="02010609060101010101" charset="-122"/>
                <a:cs typeface="黑体" panose="02010609060101010101" charset="-122"/>
              </a:rPr>
              <a:t>：</a:t>
            </a:r>
            <a:endParaRPr lang="zh-CN" altLang="en-US" sz="1600">
              <a:solidFill>
                <a:srgbClr val="000000"/>
              </a:solidFill>
              <a:latin typeface="黑体" panose="02010609060101010101" charset="-122"/>
              <a:ea typeface="黑体" panose="02010609060101010101" charset="-122"/>
              <a:cs typeface="黑体" panose="02010609060101010101" charset="-122"/>
            </a:endParaRPr>
          </a:p>
          <a:p>
            <a:pPr marL="0" indent="266700" defTabSz="266700">
              <a:lnSpc>
                <a:spcPct val="120000"/>
              </a:lnSpc>
              <a:spcBef>
                <a:spcPct val="0"/>
              </a:spcBef>
              <a:spcAft>
                <a:spcPct val="0"/>
              </a:spcAft>
            </a:pPr>
            <a:r>
              <a:rPr lang="zh-CN" altLang="en-US" sz="1600" b="0">
                <a:latin typeface="黑体" panose="02010609060101010101" charset="-122"/>
                <a:ea typeface="黑体" panose="02010609060101010101" charset="-122"/>
                <a:cs typeface="黑体" panose="02010609060101010101" charset="-122"/>
              </a:rPr>
              <a:t>生成式人工智能经典论文</a:t>
            </a:r>
            <a:r>
              <a:rPr lang="en-US" altLang="zh-CN" sz="1600" b="0">
                <a:latin typeface="黑体" panose="02010609060101010101" charset="-122"/>
                <a:ea typeface="黑体" panose="02010609060101010101" charset="-122"/>
                <a:cs typeface="黑体" panose="02010609060101010101" charset="-122"/>
              </a:rPr>
              <a:t>“Generative Adversarial Networks</a:t>
            </a:r>
            <a:r>
              <a:rPr lang="zh-CN" altLang="en-US" sz="1600" b="0">
                <a:latin typeface="黑体" panose="02010609060101010101" charset="-122"/>
                <a:ea typeface="黑体" panose="02010609060101010101" charset="-122"/>
                <a:cs typeface="黑体" panose="02010609060101010101" charset="-122"/>
              </a:rPr>
              <a:t>（</a:t>
            </a:r>
            <a:r>
              <a:rPr lang="en-US" altLang="zh-CN" sz="1600" b="0">
                <a:latin typeface="黑体" panose="02010609060101010101" charset="-122"/>
                <a:ea typeface="黑体" panose="02010609060101010101" charset="-122"/>
                <a:cs typeface="黑体" panose="02010609060101010101" charset="-122"/>
              </a:rPr>
              <a:t>GANs</a:t>
            </a:r>
            <a:r>
              <a:rPr lang="zh-CN" altLang="en-US" sz="1600" b="0">
                <a:latin typeface="黑体" panose="02010609060101010101" charset="-122"/>
                <a:ea typeface="黑体" panose="02010609060101010101" charset="-122"/>
                <a:cs typeface="黑体" panose="02010609060101010101" charset="-122"/>
              </a:rPr>
              <a:t>）</a:t>
            </a:r>
            <a:r>
              <a:rPr lang="en-US" altLang="zh-CN" sz="1600" b="0">
                <a:latin typeface="黑体" panose="02010609060101010101" charset="-122"/>
                <a:ea typeface="黑体" panose="02010609060101010101" charset="-122"/>
                <a:cs typeface="黑体" panose="02010609060101010101" charset="-122"/>
              </a:rPr>
              <a:t>.pdf”</a:t>
            </a:r>
            <a:endParaRPr lang="en-US" altLang="zh-CN" sz="1600" b="0">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zh-CN" altLang="en-US" sz="1600" b="1">
                <a:solidFill>
                  <a:srgbClr val="000000"/>
                </a:solidFill>
                <a:latin typeface="黑体" panose="02010609060101010101" charset="-122"/>
                <a:ea typeface="黑体" panose="02010609060101010101" charset="-122"/>
                <a:cs typeface="黑体" panose="02010609060101010101" charset="-122"/>
              </a:rPr>
              <a:t>提示词框架：</a:t>
            </a:r>
            <a:endParaRPr lang="zh-CN" altLang="en-US" sz="1600" b="1">
              <a:solidFill>
                <a:srgbClr val="000000"/>
              </a:solidFill>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角色</a:t>
            </a:r>
            <a:r>
              <a:rPr lang="en-US" altLang="zh-CN" sz="1600" b="0">
                <a:solidFill>
                  <a:srgbClr val="000000"/>
                </a:solidFill>
                <a:latin typeface="黑体" panose="02010609060101010101" charset="-122"/>
                <a:ea typeface="黑体" panose="02010609060101010101" charset="-122"/>
                <a:cs typeface="黑体" panose="02010609060101010101" charset="-122"/>
              </a:rPr>
              <a:t>: </a:t>
            </a:r>
            <a:r>
              <a:rPr lang="zh-CN" altLang="en-US" sz="1600" b="0">
                <a:solidFill>
                  <a:srgbClr val="000000"/>
                </a:solidFill>
                <a:latin typeface="黑体" panose="02010609060101010101" charset="-122"/>
                <a:ea typeface="黑体" panose="02010609060101010101" charset="-122"/>
                <a:cs typeface="黑体" panose="02010609060101010101" charset="-122"/>
              </a:rPr>
              <a:t>假设你是一名人工智能领域的资深教授，对生成式人工智能有深入研究。</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背景</a:t>
            </a:r>
            <a:r>
              <a:rPr lang="zh-CN" altLang="en-US" sz="1600" b="0">
                <a:solidFill>
                  <a:srgbClr val="000000"/>
                </a:solidFill>
                <a:latin typeface="黑体" panose="02010609060101010101" charset="-122"/>
                <a:ea typeface="黑体" panose="02010609060101010101" charset="-122"/>
                <a:cs typeface="黑体" panose="02010609060101010101" charset="-122"/>
              </a:rPr>
              <a:t>：我是一名刚上大学的学生，想将</a:t>
            </a:r>
            <a:r>
              <a:rPr lang="en-US" altLang="zh-CN" sz="1600" b="0">
                <a:latin typeface="黑体" panose="02010609060101010101" charset="-122"/>
                <a:ea typeface="黑体" panose="02010609060101010101" charset="-122"/>
                <a:cs typeface="黑体" panose="02010609060101010101" charset="-122"/>
              </a:rPr>
              <a:t>Generative Adversarial Networks</a:t>
            </a:r>
            <a:r>
              <a:rPr lang="zh-CN" altLang="en-US" sz="1600" b="0">
                <a:latin typeface="黑体" panose="02010609060101010101" charset="-122"/>
                <a:ea typeface="黑体" panose="02010609060101010101" charset="-122"/>
                <a:cs typeface="黑体" panose="02010609060101010101" charset="-122"/>
              </a:rPr>
              <a:t>（</a:t>
            </a:r>
            <a:r>
              <a:rPr lang="en-US" altLang="zh-CN" sz="1600" b="0">
                <a:latin typeface="黑体" panose="02010609060101010101" charset="-122"/>
                <a:ea typeface="黑体" panose="02010609060101010101" charset="-122"/>
                <a:cs typeface="黑体" panose="02010609060101010101" charset="-122"/>
              </a:rPr>
              <a:t>GANs</a:t>
            </a:r>
            <a:r>
              <a:rPr lang="zh-CN" altLang="en-US" sz="1600" b="0">
                <a:latin typeface="黑体" panose="02010609060101010101" charset="-122"/>
                <a:ea typeface="黑体" panose="02010609060101010101" charset="-122"/>
                <a:cs typeface="黑体" panose="02010609060101010101" charset="-122"/>
              </a:rPr>
              <a:t>）作为我进入生成式人工智能领域的入门论文。</a:t>
            </a:r>
            <a:endParaRPr lang="zh-CN" altLang="en-US" sz="1600" b="0">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任务</a:t>
            </a:r>
            <a:r>
              <a:rPr lang="zh-CN" altLang="en-US" sz="1600" b="0">
                <a:solidFill>
                  <a:srgbClr val="000000"/>
                </a:solidFill>
                <a:latin typeface="黑体" panose="02010609060101010101" charset="-122"/>
                <a:ea typeface="黑体" panose="02010609060101010101" charset="-122"/>
                <a:cs typeface="黑体" panose="02010609060101010101" charset="-122"/>
              </a:rPr>
              <a:t>：请你指导我完成这边论文的研读，为我答疑解惑并提供指导意见。</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流程要求</a:t>
            </a:r>
            <a:r>
              <a:rPr lang="zh-CN" altLang="en-US" sz="1600" b="0">
                <a:solidFill>
                  <a:srgbClr val="000000"/>
                </a:solidFill>
                <a:latin typeface="黑体" panose="02010609060101010101" charset="-122"/>
                <a:ea typeface="黑体" panose="02010609060101010101" charset="-122"/>
                <a:cs typeface="黑体" panose="02010609060101010101" charset="-122"/>
              </a:rPr>
              <a:t>：</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第一步</a:t>
            </a:r>
            <a:r>
              <a:rPr lang="zh-CN" altLang="en-US" sz="1600" b="0">
                <a:solidFill>
                  <a:srgbClr val="000000"/>
                </a:solidFill>
                <a:latin typeface="黑体" panose="02010609060101010101" charset="-122"/>
                <a:ea typeface="黑体" panose="02010609060101010101" charset="-122"/>
                <a:cs typeface="黑体" panose="02010609060101010101" charset="-122"/>
              </a:rPr>
              <a:t>：论文摘要</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zh-CN" altLang="en-US" sz="1600" b="0">
                <a:solidFill>
                  <a:srgbClr val="000000"/>
                </a:solidFill>
                <a:latin typeface="黑体" panose="02010609060101010101" charset="-122"/>
                <a:ea typeface="黑体" panose="02010609060101010101" charset="-122"/>
                <a:cs typeface="黑体" panose="02010609060101010101" charset="-122"/>
              </a:rPr>
              <a:t>请等待我输入具体指令。当我输入“开始学习”指令时，为我生成论文摘要，帮助我快速了解论文的核心思想。</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第二步</a:t>
            </a:r>
            <a:r>
              <a:rPr lang="zh-CN" altLang="en-US" sz="1600" b="0">
                <a:solidFill>
                  <a:srgbClr val="000000"/>
                </a:solidFill>
                <a:latin typeface="黑体" panose="02010609060101010101" charset="-122"/>
                <a:ea typeface="黑体" panose="02010609060101010101" charset="-122"/>
                <a:cs typeface="黑体" panose="02010609060101010101" charset="-122"/>
              </a:rPr>
              <a:t>：论文要点学习</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zh-CN" altLang="en-US" sz="1600" b="0">
                <a:solidFill>
                  <a:srgbClr val="000000"/>
                </a:solidFill>
                <a:latin typeface="黑体" panose="02010609060101010101" charset="-122"/>
                <a:ea typeface="黑体" panose="02010609060101010101" charset="-122"/>
                <a:cs typeface="黑体" panose="02010609060101010101" charset="-122"/>
              </a:rPr>
              <a:t>当我输入“论文要点学习”指令时，请提示我具体想了解哪方面的论文要点，根据我的问题进行相应解答。</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第三步</a:t>
            </a:r>
            <a:r>
              <a:rPr lang="zh-CN" altLang="en-US" sz="1600" b="0">
                <a:solidFill>
                  <a:srgbClr val="000000"/>
                </a:solidFill>
                <a:latin typeface="黑体" panose="02010609060101010101" charset="-122"/>
                <a:ea typeface="黑体" panose="02010609060101010101" charset="-122"/>
                <a:cs typeface="黑体" panose="02010609060101010101" charset="-122"/>
              </a:rPr>
              <a:t>：论文公式、图表学习</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zh-CN" altLang="en-US" sz="1600" b="0">
                <a:solidFill>
                  <a:srgbClr val="000000"/>
                </a:solidFill>
                <a:latin typeface="黑体" panose="02010609060101010101" charset="-122"/>
                <a:ea typeface="黑体" panose="02010609060101010101" charset="-122"/>
                <a:cs typeface="黑体" panose="02010609060101010101" charset="-122"/>
              </a:rPr>
              <a:t>当我通过截图提问时，先为我解读截图中的内容，并为我讲解截图中内容在论文中的作用，允许我不断追问来加深了解。</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457200" algn="just" defTabSz="266700">
              <a:lnSpc>
                <a:spcPct val="120000"/>
              </a:lnSpc>
              <a:spcBef>
                <a:spcPct val="0"/>
              </a:spcBef>
              <a:spcAft>
                <a:spcPct val="0"/>
              </a:spcAft>
            </a:pPr>
            <a:r>
              <a:rPr lang="en-US" altLang="zh-CN" sz="1600" b="1">
                <a:solidFill>
                  <a:srgbClr val="000000"/>
                </a:solidFill>
                <a:latin typeface="黑体" panose="02010609060101010101" charset="-122"/>
                <a:ea typeface="黑体" panose="02010609060101010101" charset="-122"/>
                <a:cs typeface="黑体" panose="02010609060101010101" charset="-122"/>
              </a:rPr>
              <a:t>##</a:t>
            </a:r>
            <a:r>
              <a:rPr lang="zh-CN" altLang="en-US" sz="1600" b="1">
                <a:solidFill>
                  <a:srgbClr val="000000"/>
                </a:solidFill>
                <a:latin typeface="黑体" panose="02010609060101010101" charset="-122"/>
                <a:ea typeface="黑体" panose="02010609060101010101" charset="-122"/>
                <a:cs typeface="黑体" panose="02010609060101010101" charset="-122"/>
              </a:rPr>
              <a:t>第四步</a:t>
            </a:r>
            <a:r>
              <a:rPr lang="zh-CN" altLang="en-US" sz="1600" b="0">
                <a:solidFill>
                  <a:srgbClr val="000000"/>
                </a:solidFill>
                <a:latin typeface="黑体" panose="02010609060101010101" charset="-122"/>
                <a:ea typeface="黑体" panose="02010609060101010101" charset="-122"/>
                <a:cs typeface="黑体" panose="02010609060101010101" charset="-122"/>
              </a:rPr>
              <a:t>：研究方向建议</a:t>
            </a:r>
            <a:endParaRPr lang="zh-CN" altLang="en-US" sz="1600" b="0">
              <a:solidFill>
                <a:srgbClr val="000000"/>
              </a:solidFill>
              <a:latin typeface="黑体" panose="02010609060101010101" charset="-122"/>
              <a:ea typeface="黑体" panose="02010609060101010101" charset="-122"/>
              <a:cs typeface="黑体" panose="02010609060101010101" charset="-122"/>
            </a:endParaRPr>
          </a:p>
          <a:p>
            <a:pPr marL="0" indent="266700" algn="just" defTabSz="266700">
              <a:lnSpc>
                <a:spcPct val="120000"/>
              </a:lnSpc>
              <a:spcBef>
                <a:spcPct val="0"/>
              </a:spcBef>
              <a:spcAft>
                <a:spcPct val="0"/>
              </a:spcAft>
            </a:pPr>
            <a:r>
              <a:rPr lang="zh-CN" altLang="en-US" sz="1600" b="0">
                <a:solidFill>
                  <a:srgbClr val="000000"/>
                </a:solidFill>
                <a:latin typeface="黑体" panose="02010609060101010101" charset="-122"/>
                <a:ea typeface="黑体" panose="02010609060101010101" charset="-122"/>
                <a:cs typeface="黑体" panose="02010609060101010101" charset="-122"/>
              </a:rPr>
              <a:t>当我输入“研究方向建议”指令时，根据我的提问互动了解我的知识背景和基础，为我提供</a:t>
            </a:r>
            <a:r>
              <a:rPr lang="en-US" altLang="zh-CN" sz="1600" b="0">
                <a:solidFill>
                  <a:srgbClr val="000000"/>
                </a:solidFill>
                <a:latin typeface="黑体" panose="02010609060101010101" charset="-122"/>
                <a:ea typeface="黑体" panose="02010609060101010101" charset="-122"/>
                <a:cs typeface="黑体" panose="02010609060101010101" charset="-122"/>
              </a:rPr>
              <a:t>5</a:t>
            </a:r>
            <a:r>
              <a:rPr lang="zh-CN" altLang="en-US" sz="1600" b="0">
                <a:solidFill>
                  <a:srgbClr val="000000"/>
                </a:solidFill>
                <a:latin typeface="黑体" panose="02010609060101010101" charset="-122"/>
                <a:ea typeface="黑体" panose="02010609060101010101" charset="-122"/>
                <a:cs typeface="黑体" panose="02010609060101010101" charset="-122"/>
              </a:rPr>
              <a:t>个研究方向建议。</a:t>
            </a:r>
            <a:endParaRPr lang="zh-CN" altLang="en-US" sz="1600" b="0">
              <a:solidFill>
                <a:srgbClr val="000000"/>
              </a:solidFill>
              <a:latin typeface="黑体" panose="02010609060101010101" charset="-122"/>
              <a:ea typeface="黑体" panose="02010609060101010101" charset="-122"/>
              <a:cs typeface="黑体" panose="02010609060101010101"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sym typeface="+mn-ea"/>
              </a:rPr>
              <a:t>5.3 </a:t>
            </a:r>
            <a:r>
              <a:rPr lang="en-US" altLang="zh-CN">
                <a:sym typeface="+mn-ea"/>
              </a:rPr>
              <a:t>AI</a:t>
            </a:r>
            <a:r>
              <a:rPr lang="zh-CN" altLang="en-US">
                <a:sym typeface="+mn-ea"/>
              </a:rPr>
              <a:t>辅助研读学术论文</a:t>
            </a:r>
            <a:endParaRPr lang="zh-CN" altLang="en-US"/>
          </a:p>
        </p:txBody>
      </p:sp>
      <p:sp>
        <p:nvSpPr>
          <p:cNvPr id="4" name="文本框 3"/>
          <p:cNvSpPr txBox="1"/>
          <p:nvPr/>
        </p:nvSpPr>
        <p:spPr>
          <a:xfrm>
            <a:off x="1160780" y="1422718"/>
            <a:ext cx="5080000" cy="398780"/>
          </a:xfrm>
          <a:prstGeom prst="rect">
            <a:avLst/>
          </a:prstGeom>
        </p:spPr>
        <p:txBody>
          <a:bodyPr>
            <a:spAutoFit/>
          </a:bodyPr>
          <a:p>
            <a:pPr marL="0" indent="0" algn="just" defTabSz="266700">
              <a:spcAft>
                <a:spcPct val="60000"/>
              </a:spcAft>
            </a:pPr>
            <a:r>
              <a:rPr lang="zh-CN" altLang="en-US" sz="2000" b="1">
                <a:latin typeface="黑体" panose="02010609060101010101" charset="-122"/>
                <a:ea typeface="黑体" panose="02010609060101010101" charset="-122"/>
              </a:rPr>
              <a:t>任务拓展</a:t>
            </a:r>
            <a:endParaRPr lang="zh-CN" altLang="en-US" sz="2000" b="1">
              <a:latin typeface="黑体" panose="02010609060101010101" charset="-122"/>
              <a:ea typeface="黑体" panose="02010609060101010101" charset="-122"/>
            </a:endParaRPr>
          </a:p>
        </p:txBody>
      </p:sp>
      <p:graphicFrame>
        <p:nvGraphicFramePr>
          <p:cNvPr id="20" name="表格 19"/>
          <p:cNvGraphicFramePr/>
          <p:nvPr/>
        </p:nvGraphicFramePr>
        <p:xfrm>
          <a:off x="544830" y="4874260"/>
          <a:ext cx="11011535" cy="1532255"/>
        </p:xfrm>
        <a:graphic>
          <a:graphicData uri="http://schemas.openxmlformats.org/drawingml/2006/table">
            <a:tbl>
              <a:tblPr/>
              <a:tblGrid>
                <a:gridCol w="553720"/>
                <a:gridCol w="3089910"/>
                <a:gridCol w="6488430"/>
                <a:gridCol w="879475"/>
              </a:tblGrid>
              <a:tr h="264160">
                <a:tc>
                  <a:txBody>
                    <a:bodyPr/>
                    <a:p>
                      <a:pPr marL="0" indent="0" algn="ctr">
                        <a:spcBef>
                          <a:spcPct val="0"/>
                        </a:spcBef>
                        <a:spcAft>
                          <a:spcPct val="0"/>
                        </a:spcAft>
                      </a:pPr>
                      <a:r>
                        <a:rPr lang="zh-CN" sz="1600">
                          <a:latin typeface="黑体" panose="02010609060101010101" charset="-122"/>
                          <a:ea typeface="黑体" panose="02010609060101010101" charset="-122"/>
                        </a:rPr>
                        <a:t>序号</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知识点</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技能点</a:t>
                      </a:r>
                      <a:endParaRPr lang="zh-CN" sz="1600">
                        <a:latin typeface="黑体" panose="02010609060101010101" charset="-122"/>
                        <a:ea typeface="黑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二维码</a:t>
                      </a:r>
                      <a:endParaRPr lang="zh-CN" sz="1600">
                        <a:latin typeface="黑体" panose="02010609060101010101" charset="-122"/>
                        <a:ea typeface="黑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r>
              <a:tr h="400685">
                <a:tc>
                  <a:txBody>
                    <a:bodyPr/>
                    <a:p>
                      <a:pPr marL="0" indent="0" algn="ctr">
                        <a:spcBef>
                          <a:spcPct val="0"/>
                        </a:spcBef>
                        <a:spcAft>
                          <a:spcPct val="0"/>
                        </a:spcAft>
                      </a:pPr>
                      <a:r>
                        <a:rPr lang="en-US" altLang="zh-CN" sz="1600">
                          <a:latin typeface="黑体" panose="02010609060101010101" charset="-122"/>
                          <a:ea typeface="黑体" panose="02010609060101010101" charset="-122"/>
                        </a:rPr>
                        <a:t>1</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just">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角色</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个人背景</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专业方向</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任务</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altLang="en-US" sz="1600">
                          <a:latin typeface="黑体" panose="02010609060101010101" charset="-122"/>
                          <a:ea typeface="黑体" panose="02010609060101010101" charset="-122"/>
                        </a:rPr>
                        <a:t>为大模型设定角色，说明个人专业背景，指定专业方向，提出任务要求</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rowSpan="3">
                  <a:txBody>
                    <a:bodyPr/>
                    <a:p>
                      <a:pPr indent="0" algn="ctr" fontAlgn="auto">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扫码</a:t>
                      </a:r>
                      <a:endParaRPr lang="zh-CN" altLang="en-US" sz="1600">
                        <a:latin typeface="黑体" panose="02010609060101010101" charset="-122"/>
                        <a:ea typeface="黑体" panose="02010609060101010101" charset="-122"/>
                        <a:cs typeface="黑体" panose="02010609060101010101" charset="-122"/>
                      </a:endParaRPr>
                    </a:p>
                    <a:p>
                      <a:pPr indent="0" algn="ctr" fontAlgn="auto">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AI</a:t>
                      </a:r>
                      <a:r>
                        <a:rPr lang="zh-CN" altLang="en-US" sz="1600">
                          <a:latin typeface="黑体" panose="02010609060101010101" charset="-122"/>
                          <a:ea typeface="黑体" panose="02010609060101010101" charset="-122"/>
                          <a:cs typeface="黑体" panose="02010609060101010101" charset="-122"/>
                        </a:rPr>
                        <a:t>评测智能体</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400685">
                <a:tc>
                  <a:txBody>
                    <a:bodyPr/>
                    <a:p>
                      <a:pPr marL="0" indent="0" algn="ctr">
                        <a:spcBef>
                          <a:spcPct val="0"/>
                        </a:spcBef>
                        <a:spcAft>
                          <a:spcPct val="0"/>
                        </a:spcAft>
                      </a:pPr>
                      <a:r>
                        <a:rPr lang="en-US" altLang="zh-CN" sz="1600">
                          <a:latin typeface="黑体" panose="02010609060101010101" charset="-122"/>
                          <a:ea typeface="黑体" panose="02010609060101010101" charset="-122"/>
                        </a:rPr>
                        <a:t>2</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just">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文档资料投喂</a:t>
                      </a:r>
                      <a:r>
                        <a:rPr lang="en-US" altLang="zh-CN" sz="1600">
                          <a:latin typeface="黑体" panose="02010609060101010101" charset="-122"/>
                          <a:ea typeface="黑体" panose="02010609060101010101" charset="-122"/>
                          <a:cs typeface="黑体" panose="02010609060101010101" charset="-122"/>
                        </a:rPr>
                        <a:t>+</a:t>
                      </a:r>
                      <a:r>
                        <a:rPr lang="zh-CN" altLang="en-US" sz="1600">
                          <a:latin typeface="黑体" panose="02010609060101010101" charset="-122"/>
                          <a:ea typeface="黑体" panose="02010609060101010101" charset="-122"/>
                          <a:cs typeface="黑体" panose="02010609060101010101" charset="-122"/>
                        </a:rPr>
                        <a:t>任务</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altLang="en-US" sz="1600">
                          <a:latin typeface="黑体" panose="02010609060101010101" charset="-122"/>
                          <a:ea typeface="黑体" panose="02010609060101010101" charset="-122"/>
                        </a:rPr>
                        <a:t>引导大模型推荐论文并收集论文，并生成论文总述</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tcPr>
                </a:tc>
              </a:tr>
              <a:tr h="466725">
                <a:tc>
                  <a:txBody>
                    <a:bodyPr/>
                    <a:p>
                      <a:pPr marL="0" indent="0" algn="ctr">
                        <a:spcBef>
                          <a:spcPct val="0"/>
                        </a:spcBef>
                        <a:spcAft>
                          <a:spcPct val="0"/>
                        </a:spcAft>
                      </a:pPr>
                      <a:r>
                        <a:rPr lang="en-US" altLang="zh-CN" sz="1600">
                          <a:latin typeface="黑体" panose="02010609060101010101" charset="-122"/>
                          <a:ea typeface="黑体" panose="02010609060101010101" charset="-122"/>
                        </a:rPr>
                        <a:t>3</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B5C7EA"/>
                    </a:solidFill>
                  </a:tcPr>
                </a:tc>
                <a:tc>
                  <a:txBody>
                    <a:bodyPr/>
                    <a:p>
                      <a:pPr marL="0" indent="0" algn="just">
                        <a:spcBef>
                          <a:spcPct val="0"/>
                        </a:spcBef>
                        <a:spcAft>
                          <a:spcPct val="0"/>
                        </a:spcAft>
                      </a:pPr>
                      <a:r>
                        <a:rPr lang="zh-CN" altLang="en-US" sz="1600">
                          <a:latin typeface="黑体" panose="02010609060101010101" charset="-122"/>
                          <a:ea typeface="黑体" panose="02010609060101010101" charset="-122"/>
                        </a:rPr>
                        <a:t>角色</a:t>
                      </a:r>
                      <a:r>
                        <a:rPr lang="en-US" altLang="zh-CN" sz="1600">
                          <a:latin typeface="黑体" panose="02010609060101010101" charset="-122"/>
                          <a:ea typeface="黑体" panose="02010609060101010101" charset="-122"/>
                        </a:rPr>
                        <a:t>+</a:t>
                      </a:r>
                      <a:r>
                        <a:rPr lang="zh-CN" altLang="en-US" sz="1600">
                          <a:latin typeface="黑体" panose="02010609060101010101" charset="-122"/>
                          <a:ea typeface="黑体" panose="02010609060101010101" charset="-122"/>
                        </a:rPr>
                        <a:t>专业背景</a:t>
                      </a:r>
                      <a:r>
                        <a:rPr lang="en-US" altLang="zh-CN" sz="1600">
                          <a:latin typeface="黑体" panose="02010609060101010101" charset="-122"/>
                          <a:ea typeface="黑体" panose="02010609060101010101" charset="-122"/>
                        </a:rPr>
                        <a:t>+</a:t>
                      </a:r>
                      <a:r>
                        <a:rPr lang="zh-CN" altLang="en-US" sz="1600">
                          <a:latin typeface="黑体" panose="02010609060101010101" charset="-122"/>
                          <a:ea typeface="黑体" panose="02010609060101010101" charset="-122"/>
                        </a:rPr>
                        <a:t>感兴趣领域</a:t>
                      </a:r>
                      <a:r>
                        <a:rPr lang="en-US" altLang="zh-CN" sz="1600">
                          <a:latin typeface="黑体" panose="02010609060101010101" charset="-122"/>
                          <a:ea typeface="黑体" panose="02010609060101010101" charset="-122"/>
                        </a:rPr>
                        <a:t>+</a:t>
                      </a:r>
                      <a:r>
                        <a:rPr lang="zh-CN" altLang="en-US" sz="1600">
                          <a:latin typeface="黑体" panose="02010609060101010101" charset="-122"/>
                          <a:ea typeface="黑体" panose="02010609060101010101" charset="-122"/>
                        </a:rPr>
                        <a:t>任务</a:t>
                      </a:r>
                      <a:endParaRPr lang="zh-CN" altLang="en-US"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l">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为大模型设定角色，说明个人专业背景和感兴趣的领域，提出任务要求</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vMerge="1">
                  <a:tcPr>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B w="6350" cap="flat" cmpd="sng">
                      <a:solidFill>
                        <a:srgbClr val="000008"/>
                      </a:solidFill>
                      <a:prstDash val="solid"/>
                      <a:headEnd type="none" w="med" len="med"/>
                      <a:tailEnd type="none" w="med" len="med"/>
                    </a:lnB>
                  </a:tcPr>
                </a:tc>
              </a:tr>
            </a:tbl>
          </a:graphicData>
        </a:graphic>
      </p:graphicFrame>
      <p:sp>
        <p:nvSpPr>
          <p:cNvPr id="16" name="任意多边形: 形状 33"/>
          <p:cNvSpPr/>
          <p:nvPr>
            <p:custDataLst>
              <p:tags r:id="rId1"/>
            </p:custDataLst>
          </p:nvPr>
        </p:nvSpPr>
        <p:spPr>
          <a:xfrm>
            <a:off x="7518318" y="1821757"/>
            <a:ext cx="2758732" cy="1956208"/>
          </a:xfrm>
          <a:custGeom>
            <a:avLst/>
            <a:gdLst>
              <a:gd name="connsiteX0" fmla="*/ 226895 w 3419475"/>
              <a:gd name="connsiteY0" fmla="*/ 0 h 2424738"/>
              <a:gd name="connsiteX1" fmla="*/ 3192580 w 3419475"/>
              <a:gd name="connsiteY1" fmla="*/ 0 h 2424738"/>
              <a:gd name="connsiteX2" fmla="*/ 3419475 w 3419475"/>
              <a:gd name="connsiteY2" fmla="*/ 226895 h 2424738"/>
              <a:gd name="connsiteX3" fmla="*/ 3419475 w 3419475"/>
              <a:gd name="connsiteY3" fmla="*/ 1978968 h 2424738"/>
              <a:gd name="connsiteX4" fmla="*/ 3192580 w 3419475"/>
              <a:gd name="connsiteY4" fmla="*/ 2205863 h 2424738"/>
              <a:gd name="connsiteX5" fmla="*/ 895506 w 3419475"/>
              <a:gd name="connsiteY5" fmla="*/ 2205863 h 2424738"/>
              <a:gd name="connsiteX6" fmla="*/ 889574 w 3419475"/>
              <a:gd name="connsiteY6" fmla="*/ 2213354 h 2424738"/>
              <a:gd name="connsiteX7" fmla="*/ 740251 w 3419475"/>
              <a:gd name="connsiteY7" fmla="*/ 2401913 h 2424738"/>
              <a:gd name="connsiteX8" fmla="*/ 693034 w 3419475"/>
              <a:gd name="connsiteY8" fmla="*/ 2424738 h 2424738"/>
              <a:gd name="connsiteX9" fmla="*/ 645800 w 3419475"/>
              <a:gd name="connsiteY9" fmla="*/ 2401891 h 2424738"/>
              <a:gd name="connsiteX10" fmla="*/ 496476 w 3419475"/>
              <a:gd name="connsiteY10" fmla="*/ 2213332 h 2424738"/>
              <a:gd name="connsiteX11" fmla="*/ 490561 w 3419475"/>
              <a:gd name="connsiteY11" fmla="*/ 2205863 h 2424738"/>
              <a:gd name="connsiteX12" fmla="*/ 226895 w 3419475"/>
              <a:gd name="connsiteY12" fmla="*/ 2205863 h 2424738"/>
              <a:gd name="connsiteX13" fmla="*/ 0 w 3419475"/>
              <a:gd name="connsiteY13" fmla="*/ 1978968 h 2424738"/>
              <a:gd name="connsiteX14" fmla="*/ 0 w 3419475"/>
              <a:gd name="connsiteY14" fmla="*/ 226895 h 2424738"/>
              <a:gd name="connsiteX15" fmla="*/ 226895 w 3419475"/>
              <a:gd name="connsiteY15" fmla="*/ 0 h 242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9475" h="2424738">
                <a:moveTo>
                  <a:pt x="226895" y="0"/>
                </a:moveTo>
                <a:lnTo>
                  <a:pt x="3192580" y="0"/>
                </a:lnTo>
                <a:cubicBezTo>
                  <a:pt x="3317891" y="0"/>
                  <a:pt x="3419475" y="101584"/>
                  <a:pt x="3419475" y="226895"/>
                </a:cubicBezTo>
                <a:lnTo>
                  <a:pt x="3419475" y="1978968"/>
                </a:lnTo>
                <a:cubicBezTo>
                  <a:pt x="3419475" y="2104279"/>
                  <a:pt x="3317891" y="2205863"/>
                  <a:pt x="3192580" y="2205863"/>
                </a:cubicBezTo>
                <a:lnTo>
                  <a:pt x="895506" y="2205863"/>
                </a:lnTo>
                <a:lnTo>
                  <a:pt x="889574" y="2213354"/>
                </a:lnTo>
                <a:cubicBezTo>
                  <a:pt x="809384" y="2314615"/>
                  <a:pt x="744479" y="2396574"/>
                  <a:pt x="740251" y="2401913"/>
                </a:cubicBezTo>
                <a:cubicBezTo>
                  <a:pt x="728975" y="2416153"/>
                  <a:pt x="711196" y="2424738"/>
                  <a:pt x="693034" y="2424738"/>
                </a:cubicBezTo>
                <a:cubicBezTo>
                  <a:pt x="674871" y="2424737"/>
                  <a:pt x="657075" y="2416130"/>
                  <a:pt x="645800" y="2401891"/>
                </a:cubicBezTo>
                <a:cubicBezTo>
                  <a:pt x="641571" y="2396552"/>
                  <a:pt x="576666" y="2314593"/>
                  <a:pt x="496476" y="2213332"/>
                </a:cubicBezTo>
                <a:lnTo>
                  <a:pt x="490561" y="2205863"/>
                </a:lnTo>
                <a:lnTo>
                  <a:pt x="226895" y="2205863"/>
                </a:lnTo>
                <a:cubicBezTo>
                  <a:pt x="101584" y="2205863"/>
                  <a:pt x="0" y="2104279"/>
                  <a:pt x="0" y="1978968"/>
                </a:cubicBezTo>
                <a:lnTo>
                  <a:pt x="0" y="226895"/>
                </a:lnTo>
                <a:cubicBezTo>
                  <a:pt x="0" y="101584"/>
                  <a:pt x="101584" y="0"/>
                  <a:pt x="226895" y="0"/>
                </a:cubicBezTo>
                <a:close/>
              </a:path>
            </a:pathLst>
          </a:custGeom>
          <a:gradFill>
            <a:gsLst>
              <a:gs pos="0">
                <a:srgbClr val="376FFF">
                  <a:lumMod val="75000"/>
                </a:srgbClr>
              </a:gs>
              <a:gs pos="100000">
                <a:srgbClr val="376FFF"/>
              </a:gs>
            </a:gsLst>
            <a:lin ang="20750833" scaled="0"/>
          </a:gradFill>
          <a:ln>
            <a:noFill/>
          </a:ln>
        </p:spPr>
        <p:style>
          <a:lnRef idx="2">
            <a:srgbClr val="376FFF">
              <a:shade val="15000"/>
            </a:srgbClr>
          </a:lnRef>
          <a:fillRef idx="1">
            <a:srgbClr val="376FFF"/>
          </a:fillRef>
          <a:effectRef idx="0">
            <a:srgbClr val="376FFF"/>
          </a:effectRef>
          <a:fontRef idx="minor">
            <a:srgbClr val="FFFFFF"/>
          </a:fontRef>
        </p:style>
        <p:txBody>
          <a:bodyPr wrap="square" lIns="318096" tIns="225316" rIns="314099" bIns="739250" rtlCol="0" anchor="ctr">
            <a:noAutofit/>
          </a:bodyPr>
          <a:p>
            <a:pPr algn="just">
              <a:lnSpc>
                <a:spcPct val="150000"/>
              </a:lnSpc>
            </a:pPr>
            <a:r>
              <a:rPr lang="zh-CN" altLang="en-US">
                <a:solidFill>
                  <a:srgbClr val="FFFFFF"/>
                </a:solidFill>
                <a:latin typeface="微软雅黑" panose="020B0503020204020204" pitchFamily="34" charset="-122"/>
                <a:ea typeface="微软雅黑" panose="020B0503020204020204" pitchFamily="34" charset="-122"/>
              </a:rPr>
              <a:t>结合自身专业背景、感兴趣领域，推荐课题研究方向。</a:t>
            </a: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17" name="任意多边形: 形状 31"/>
          <p:cNvSpPr/>
          <p:nvPr>
            <p:custDataLst>
              <p:tags r:id="rId2"/>
            </p:custDataLst>
          </p:nvPr>
        </p:nvSpPr>
        <p:spPr>
          <a:xfrm>
            <a:off x="4542882" y="1821757"/>
            <a:ext cx="2758732" cy="1956208"/>
          </a:xfrm>
          <a:custGeom>
            <a:avLst/>
            <a:gdLst>
              <a:gd name="connsiteX0" fmla="*/ 226895 w 3419475"/>
              <a:gd name="connsiteY0" fmla="*/ 0 h 2424738"/>
              <a:gd name="connsiteX1" fmla="*/ 3192580 w 3419475"/>
              <a:gd name="connsiteY1" fmla="*/ 0 h 2424738"/>
              <a:gd name="connsiteX2" fmla="*/ 3419475 w 3419475"/>
              <a:gd name="connsiteY2" fmla="*/ 226895 h 2424738"/>
              <a:gd name="connsiteX3" fmla="*/ 3419475 w 3419475"/>
              <a:gd name="connsiteY3" fmla="*/ 1978968 h 2424738"/>
              <a:gd name="connsiteX4" fmla="*/ 3192580 w 3419475"/>
              <a:gd name="connsiteY4" fmla="*/ 2205863 h 2424738"/>
              <a:gd name="connsiteX5" fmla="*/ 895506 w 3419475"/>
              <a:gd name="connsiteY5" fmla="*/ 2205863 h 2424738"/>
              <a:gd name="connsiteX6" fmla="*/ 889574 w 3419475"/>
              <a:gd name="connsiteY6" fmla="*/ 2213354 h 2424738"/>
              <a:gd name="connsiteX7" fmla="*/ 740251 w 3419475"/>
              <a:gd name="connsiteY7" fmla="*/ 2401913 h 2424738"/>
              <a:gd name="connsiteX8" fmla="*/ 693034 w 3419475"/>
              <a:gd name="connsiteY8" fmla="*/ 2424738 h 2424738"/>
              <a:gd name="connsiteX9" fmla="*/ 645800 w 3419475"/>
              <a:gd name="connsiteY9" fmla="*/ 2401891 h 2424738"/>
              <a:gd name="connsiteX10" fmla="*/ 496476 w 3419475"/>
              <a:gd name="connsiteY10" fmla="*/ 2213332 h 2424738"/>
              <a:gd name="connsiteX11" fmla="*/ 490561 w 3419475"/>
              <a:gd name="connsiteY11" fmla="*/ 2205863 h 2424738"/>
              <a:gd name="connsiteX12" fmla="*/ 226895 w 3419475"/>
              <a:gd name="connsiteY12" fmla="*/ 2205863 h 2424738"/>
              <a:gd name="connsiteX13" fmla="*/ 0 w 3419475"/>
              <a:gd name="connsiteY13" fmla="*/ 1978968 h 2424738"/>
              <a:gd name="connsiteX14" fmla="*/ 0 w 3419475"/>
              <a:gd name="connsiteY14" fmla="*/ 226895 h 2424738"/>
              <a:gd name="connsiteX15" fmla="*/ 226895 w 3419475"/>
              <a:gd name="connsiteY15" fmla="*/ 0 h 242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9475" h="2424738">
                <a:moveTo>
                  <a:pt x="226895" y="0"/>
                </a:moveTo>
                <a:lnTo>
                  <a:pt x="3192580" y="0"/>
                </a:lnTo>
                <a:cubicBezTo>
                  <a:pt x="3317891" y="0"/>
                  <a:pt x="3419475" y="101584"/>
                  <a:pt x="3419475" y="226895"/>
                </a:cubicBezTo>
                <a:lnTo>
                  <a:pt x="3419475" y="1978968"/>
                </a:lnTo>
                <a:cubicBezTo>
                  <a:pt x="3419475" y="2104279"/>
                  <a:pt x="3317891" y="2205863"/>
                  <a:pt x="3192580" y="2205863"/>
                </a:cubicBezTo>
                <a:lnTo>
                  <a:pt x="895506" y="2205863"/>
                </a:lnTo>
                <a:lnTo>
                  <a:pt x="889574" y="2213354"/>
                </a:lnTo>
                <a:cubicBezTo>
                  <a:pt x="809384" y="2314615"/>
                  <a:pt x="744479" y="2396574"/>
                  <a:pt x="740251" y="2401913"/>
                </a:cubicBezTo>
                <a:cubicBezTo>
                  <a:pt x="728975" y="2416153"/>
                  <a:pt x="711196" y="2424738"/>
                  <a:pt x="693034" y="2424738"/>
                </a:cubicBezTo>
                <a:cubicBezTo>
                  <a:pt x="674871" y="2424737"/>
                  <a:pt x="657075" y="2416130"/>
                  <a:pt x="645800" y="2401891"/>
                </a:cubicBezTo>
                <a:cubicBezTo>
                  <a:pt x="641571" y="2396552"/>
                  <a:pt x="576666" y="2314593"/>
                  <a:pt x="496476" y="2213332"/>
                </a:cubicBezTo>
                <a:lnTo>
                  <a:pt x="490561" y="2205863"/>
                </a:lnTo>
                <a:lnTo>
                  <a:pt x="226895" y="2205863"/>
                </a:lnTo>
                <a:cubicBezTo>
                  <a:pt x="101584" y="2205863"/>
                  <a:pt x="0" y="2104279"/>
                  <a:pt x="0" y="1978968"/>
                </a:cubicBezTo>
                <a:lnTo>
                  <a:pt x="0" y="226895"/>
                </a:lnTo>
                <a:cubicBezTo>
                  <a:pt x="0" y="101584"/>
                  <a:pt x="101584" y="0"/>
                  <a:pt x="226895" y="0"/>
                </a:cubicBezTo>
                <a:close/>
              </a:path>
            </a:pathLst>
          </a:custGeom>
          <a:gradFill>
            <a:gsLst>
              <a:gs pos="0">
                <a:srgbClr val="376FFF">
                  <a:lumMod val="75000"/>
                </a:srgbClr>
              </a:gs>
              <a:gs pos="100000">
                <a:srgbClr val="376FFF"/>
              </a:gs>
            </a:gsLst>
            <a:lin ang="20750833" scaled="0"/>
          </a:gradFill>
          <a:ln>
            <a:noFill/>
          </a:ln>
        </p:spPr>
        <p:style>
          <a:lnRef idx="2">
            <a:srgbClr val="376FFF">
              <a:shade val="15000"/>
            </a:srgbClr>
          </a:lnRef>
          <a:fillRef idx="1">
            <a:srgbClr val="376FFF"/>
          </a:fillRef>
          <a:effectRef idx="0">
            <a:srgbClr val="376FFF"/>
          </a:effectRef>
          <a:fontRef idx="minor">
            <a:srgbClr val="FFFFFF"/>
          </a:fontRef>
        </p:style>
        <p:txBody>
          <a:bodyPr wrap="square" lIns="316383" tIns="217321" rIns="315813" bIns="747246" rtlCol="0" anchor="ctr">
            <a:noAutofit/>
          </a:bodyPr>
          <a:p>
            <a:pPr algn="just">
              <a:lnSpc>
                <a:spcPct val="150000"/>
              </a:lnSpc>
            </a:pPr>
            <a:r>
              <a:rPr lang="zh-CN" altLang="en-US">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收集</a:t>
            </a:r>
            <a:r>
              <a:rPr lang="en-US" altLang="zh-CN">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10</a:t>
            </a:r>
            <a:r>
              <a:rPr lang="zh-CN" altLang="en-US">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篇同研究方向的论文，生成论文综述。</a:t>
            </a:r>
            <a:endParaRPr lang="zh-CN" altLang="en-US">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8" name="任意多边形: 形状 30"/>
          <p:cNvSpPr/>
          <p:nvPr>
            <p:custDataLst>
              <p:tags r:id="rId3"/>
            </p:custDataLst>
          </p:nvPr>
        </p:nvSpPr>
        <p:spPr>
          <a:xfrm>
            <a:off x="1565910" y="1821757"/>
            <a:ext cx="2758732" cy="1956208"/>
          </a:xfrm>
          <a:custGeom>
            <a:avLst/>
            <a:gdLst>
              <a:gd name="connsiteX0" fmla="*/ 226895 w 3419475"/>
              <a:gd name="connsiteY0" fmla="*/ 0 h 2424738"/>
              <a:gd name="connsiteX1" fmla="*/ 3192580 w 3419475"/>
              <a:gd name="connsiteY1" fmla="*/ 0 h 2424738"/>
              <a:gd name="connsiteX2" fmla="*/ 3419475 w 3419475"/>
              <a:gd name="connsiteY2" fmla="*/ 226895 h 2424738"/>
              <a:gd name="connsiteX3" fmla="*/ 3419475 w 3419475"/>
              <a:gd name="connsiteY3" fmla="*/ 1978968 h 2424738"/>
              <a:gd name="connsiteX4" fmla="*/ 3192580 w 3419475"/>
              <a:gd name="connsiteY4" fmla="*/ 2205863 h 2424738"/>
              <a:gd name="connsiteX5" fmla="*/ 895506 w 3419475"/>
              <a:gd name="connsiteY5" fmla="*/ 2205863 h 2424738"/>
              <a:gd name="connsiteX6" fmla="*/ 889574 w 3419475"/>
              <a:gd name="connsiteY6" fmla="*/ 2213354 h 2424738"/>
              <a:gd name="connsiteX7" fmla="*/ 740251 w 3419475"/>
              <a:gd name="connsiteY7" fmla="*/ 2401913 h 2424738"/>
              <a:gd name="connsiteX8" fmla="*/ 693034 w 3419475"/>
              <a:gd name="connsiteY8" fmla="*/ 2424738 h 2424738"/>
              <a:gd name="connsiteX9" fmla="*/ 645800 w 3419475"/>
              <a:gd name="connsiteY9" fmla="*/ 2401891 h 2424738"/>
              <a:gd name="connsiteX10" fmla="*/ 496476 w 3419475"/>
              <a:gd name="connsiteY10" fmla="*/ 2213332 h 2424738"/>
              <a:gd name="connsiteX11" fmla="*/ 490561 w 3419475"/>
              <a:gd name="connsiteY11" fmla="*/ 2205863 h 2424738"/>
              <a:gd name="connsiteX12" fmla="*/ 226895 w 3419475"/>
              <a:gd name="connsiteY12" fmla="*/ 2205863 h 2424738"/>
              <a:gd name="connsiteX13" fmla="*/ 0 w 3419475"/>
              <a:gd name="connsiteY13" fmla="*/ 1978968 h 2424738"/>
              <a:gd name="connsiteX14" fmla="*/ 0 w 3419475"/>
              <a:gd name="connsiteY14" fmla="*/ 226895 h 2424738"/>
              <a:gd name="connsiteX15" fmla="*/ 226895 w 3419475"/>
              <a:gd name="connsiteY15" fmla="*/ 0 h 242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19475" h="2424738">
                <a:moveTo>
                  <a:pt x="226895" y="0"/>
                </a:moveTo>
                <a:lnTo>
                  <a:pt x="3192580" y="0"/>
                </a:lnTo>
                <a:cubicBezTo>
                  <a:pt x="3317891" y="0"/>
                  <a:pt x="3419475" y="101584"/>
                  <a:pt x="3419475" y="226895"/>
                </a:cubicBezTo>
                <a:lnTo>
                  <a:pt x="3419475" y="1978968"/>
                </a:lnTo>
                <a:cubicBezTo>
                  <a:pt x="3419475" y="2104279"/>
                  <a:pt x="3317891" y="2205863"/>
                  <a:pt x="3192580" y="2205863"/>
                </a:cubicBezTo>
                <a:lnTo>
                  <a:pt x="895506" y="2205863"/>
                </a:lnTo>
                <a:lnTo>
                  <a:pt x="889574" y="2213354"/>
                </a:lnTo>
                <a:cubicBezTo>
                  <a:pt x="809384" y="2314615"/>
                  <a:pt x="744479" y="2396574"/>
                  <a:pt x="740251" y="2401913"/>
                </a:cubicBezTo>
                <a:cubicBezTo>
                  <a:pt x="728975" y="2416153"/>
                  <a:pt x="711196" y="2424738"/>
                  <a:pt x="693034" y="2424738"/>
                </a:cubicBezTo>
                <a:cubicBezTo>
                  <a:pt x="674871" y="2424737"/>
                  <a:pt x="657075" y="2416130"/>
                  <a:pt x="645800" y="2401891"/>
                </a:cubicBezTo>
                <a:cubicBezTo>
                  <a:pt x="641571" y="2396552"/>
                  <a:pt x="576666" y="2314593"/>
                  <a:pt x="496476" y="2213332"/>
                </a:cubicBezTo>
                <a:lnTo>
                  <a:pt x="490561" y="2205863"/>
                </a:lnTo>
                <a:lnTo>
                  <a:pt x="226895" y="2205863"/>
                </a:lnTo>
                <a:cubicBezTo>
                  <a:pt x="101584" y="2205863"/>
                  <a:pt x="0" y="2104279"/>
                  <a:pt x="0" y="1978968"/>
                </a:cubicBezTo>
                <a:lnTo>
                  <a:pt x="0" y="226895"/>
                </a:lnTo>
                <a:cubicBezTo>
                  <a:pt x="0" y="101584"/>
                  <a:pt x="101584" y="0"/>
                  <a:pt x="226895" y="0"/>
                </a:cubicBezTo>
                <a:close/>
              </a:path>
            </a:pathLst>
          </a:custGeom>
          <a:gradFill>
            <a:gsLst>
              <a:gs pos="0">
                <a:srgbClr val="376FFF">
                  <a:lumMod val="75000"/>
                </a:srgbClr>
              </a:gs>
              <a:gs pos="100000">
                <a:srgbClr val="376FFF"/>
              </a:gs>
            </a:gsLst>
            <a:lin ang="20750833" scaled="0"/>
          </a:gradFill>
          <a:ln>
            <a:noFill/>
          </a:ln>
        </p:spPr>
        <p:style>
          <a:lnRef idx="2">
            <a:srgbClr val="376FFF">
              <a:shade val="15000"/>
            </a:srgbClr>
          </a:lnRef>
          <a:fillRef idx="1">
            <a:srgbClr val="376FFF"/>
          </a:fillRef>
          <a:effectRef idx="0">
            <a:srgbClr val="376FFF"/>
          </a:effectRef>
          <a:fontRef idx="minor">
            <a:srgbClr val="FFFFFF"/>
          </a:fontRef>
        </p:style>
        <p:txBody>
          <a:bodyPr wrap="square" lIns="316347" tIns="209326" rIns="315848" bIns="755241" rtlCol="0" anchor="ctr">
            <a:noAutofit/>
          </a:bodyPr>
          <a:p>
            <a:pPr algn="just">
              <a:lnSpc>
                <a:spcPct val="150000"/>
              </a:lnSpc>
            </a:pPr>
            <a:r>
              <a:rPr lang="zh-CN" altLang="en-US"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推荐</a:t>
            </a:r>
            <a:r>
              <a:rPr lang="en-US" altLang="zh-CN"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5</a:t>
            </a:r>
            <a:r>
              <a:rPr lang="zh-CN" altLang="en-US"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篇关于</a:t>
            </a:r>
            <a:r>
              <a:rPr lang="en-US" altLang="zh-CN"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zh-CN" altLang="en-US"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生成式人工智能</a:t>
            </a:r>
            <a:r>
              <a:rPr lang="en-US" altLang="zh-CN"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zh-CN" altLang="en-US"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的高质量文献。</a:t>
            </a:r>
            <a:endParaRPr lang="zh-CN" altLang="en-US"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19" name="“_#color-824&amp;2665"/>
          <p:cNvSpPr/>
          <p:nvPr>
            <p:custDataLst>
              <p:tags r:id="rId4"/>
            </p:custDataLst>
          </p:nvPr>
        </p:nvSpPr>
        <p:spPr>
          <a:xfrm>
            <a:off x="3801073" y="3141441"/>
            <a:ext cx="289450" cy="247953"/>
          </a:xfrm>
          <a:custGeom>
            <a:avLst/>
            <a:gdLst/>
            <a:ahLst/>
            <a:cxnLst/>
            <a:rect l="l" t="t" r="r" b="b"/>
            <a:pathLst>
              <a:path w="448056" h="384048">
                <a:moveTo>
                  <a:pt x="448056" y="192024"/>
                </a:moveTo>
                <a:cubicBezTo>
                  <a:pt x="448056" y="228600"/>
                  <a:pt x="438912" y="256032"/>
                  <a:pt x="420624" y="283464"/>
                </a:cubicBezTo>
                <a:cubicBezTo>
                  <a:pt x="411480" y="310896"/>
                  <a:pt x="384048" y="338328"/>
                  <a:pt x="356616" y="356616"/>
                </a:cubicBezTo>
                <a:cubicBezTo>
                  <a:pt x="329184" y="365760"/>
                  <a:pt x="301752" y="374904"/>
                  <a:pt x="265176" y="384048"/>
                </a:cubicBezTo>
                <a:cubicBezTo>
                  <a:pt x="265176" y="384048"/>
                  <a:pt x="256032" y="374904"/>
                  <a:pt x="256032" y="365760"/>
                </a:cubicBezTo>
                <a:lnTo>
                  <a:pt x="256032" y="310896"/>
                </a:lnTo>
                <a:cubicBezTo>
                  <a:pt x="256032" y="301752"/>
                  <a:pt x="265176" y="301752"/>
                  <a:pt x="265176" y="292608"/>
                </a:cubicBezTo>
                <a:cubicBezTo>
                  <a:pt x="292608" y="292608"/>
                  <a:pt x="320040" y="283464"/>
                  <a:pt x="329184" y="265176"/>
                </a:cubicBezTo>
                <a:cubicBezTo>
                  <a:pt x="347472" y="246888"/>
                  <a:pt x="356616" y="219456"/>
                  <a:pt x="356616" y="192024"/>
                </a:cubicBezTo>
                <a:lnTo>
                  <a:pt x="356616" y="182880"/>
                </a:lnTo>
                <a:cubicBezTo>
                  <a:pt x="356616" y="173736"/>
                  <a:pt x="347472" y="173736"/>
                  <a:pt x="338328" y="173736"/>
                </a:cubicBezTo>
                <a:lnTo>
                  <a:pt x="274320" y="173736"/>
                </a:lnTo>
                <a:cubicBezTo>
                  <a:pt x="265176" y="173736"/>
                  <a:pt x="265176" y="164592"/>
                  <a:pt x="265176" y="155448"/>
                </a:cubicBezTo>
                <a:lnTo>
                  <a:pt x="265176" y="9144"/>
                </a:lnTo>
                <a:cubicBezTo>
                  <a:pt x="265176" y="9144"/>
                  <a:pt x="265176" y="0"/>
                  <a:pt x="274320" y="0"/>
                </a:cubicBezTo>
                <a:lnTo>
                  <a:pt x="429768" y="0"/>
                </a:lnTo>
                <a:cubicBezTo>
                  <a:pt x="438912" y="0"/>
                  <a:pt x="448056" y="9144"/>
                  <a:pt x="448056" y="9144"/>
                </a:cubicBezTo>
                <a:lnTo>
                  <a:pt x="448056" y="192024"/>
                </a:lnTo>
                <a:moveTo>
                  <a:pt x="0" y="310896"/>
                </a:moveTo>
                <a:cubicBezTo>
                  <a:pt x="0" y="301752"/>
                  <a:pt x="9144" y="301752"/>
                  <a:pt x="9144" y="292608"/>
                </a:cubicBezTo>
                <a:cubicBezTo>
                  <a:pt x="36576" y="292608"/>
                  <a:pt x="64008" y="283464"/>
                  <a:pt x="73152" y="265176"/>
                </a:cubicBezTo>
                <a:cubicBezTo>
                  <a:pt x="91440" y="246888"/>
                  <a:pt x="100584" y="219456"/>
                  <a:pt x="100584" y="192024"/>
                </a:cubicBezTo>
                <a:lnTo>
                  <a:pt x="100584" y="182880"/>
                </a:lnTo>
                <a:cubicBezTo>
                  <a:pt x="100584" y="173736"/>
                  <a:pt x="91440" y="173736"/>
                  <a:pt x="82296" y="173736"/>
                </a:cubicBezTo>
                <a:lnTo>
                  <a:pt x="18288" y="173736"/>
                </a:lnTo>
                <a:cubicBezTo>
                  <a:pt x="9144" y="173736"/>
                  <a:pt x="9144" y="164592"/>
                  <a:pt x="9144" y="155448"/>
                </a:cubicBezTo>
                <a:lnTo>
                  <a:pt x="9144" y="9144"/>
                </a:lnTo>
                <a:cubicBezTo>
                  <a:pt x="9144" y="9144"/>
                  <a:pt x="9144" y="0"/>
                  <a:pt x="18288" y="0"/>
                </a:cubicBezTo>
                <a:lnTo>
                  <a:pt x="173736" y="0"/>
                </a:lnTo>
                <a:cubicBezTo>
                  <a:pt x="182880" y="0"/>
                  <a:pt x="192024" y="9144"/>
                  <a:pt x="192024" y="9144"/>
                </a:cubicBezTo>
                <a:lnTo>
                  <a:pt x="192024" y="192024"/>
                </a:lnTo>
                <a:cubicBezTo>
                  <a:pt x="192024" y="228600"/>
                  <a:pt x="182880" y="256032"/>
                  <a:pt x="164592" y="283464"/>
                </a:cubicBezTo>
                <a:cubicBezTo>
                  <a:pt x="155448" y="310896"/>
                  <a:pt x="128016" y="338328"/>
                  <a:pt x="100584" y="356616"/>
                </a:cubicBezTo>
                <a:cubicBezTo>
                  <a:pt x="73152" y="365760"/>
                  <a:pt x="45720" y="374904"/>
                  <a:pt x="9144" y="384048"/>
                </a:cubicBezTo>
                <a:cubicBezTo>
                  <a:pt x="9144" y="384048"/>
                  <a:pt x="0" y="374904"/>
                  <a:pt x="0" y="365760"/>
                </a:cubicBezTo>
                <a:lnTo>
                  <a:pt x="0" y="310896"/>
                </a:lnTo>
              </a:path>
            </a:pathLst>
          </a:custGeom>
          <a:solidFill>
            <a:srgbClr val="FFFFFF">
              <a:alpha val="50000"/>
            </a:srgbClr>
          </a:solidFill>
        </p:spPr>
        <p:txBody>
          <a:bodyPr/>
          <a:p>
            <a:endParaRPr lang="zh-CN" altLang="en-US" sz="1620"/>
          </a:p>
        </p:txBody>
      </p:sp>
      <p:pic>
        <p:nvPicPr>
          <p:cNvPr id="7" name="图片 6" descr="E:/广科院/教材撰写/人工智能通识/中国小孩/中国小孩1.png中国小孩1"/>
          <p:cNvPicPr>
            <a:picLocks noChangeAspect="1"/>
          </p:cNvPicPr>
          <p:nvPr>
            <p:custDataLst>
              <p:tags r:id="rId5"/>
            </p:custDataLst>
          </p:nvPr>
        </p:nvPicPr>
        <p:blipFill>
          <a:blip r:embed="rId6"/>
          <a:srcRect t="17" b="17"/>
          <a:stretch>
            <a:fillRect/>
          </a:stretch>
        </p:blipFill>
        <p:spPr>
          <a:xfrm>
            <a:off x="1728822" y="3967267"/>
            <a:ext cx="788941" cy="788941"/>
          </a:xfrm>
          <a:custGeom>
            <a:avLst/>
            <a:gdLst>
              <a:gd name="connsiteX0" fmla="*/ 516600 w 1033200"/>
              <a:gd name="connsiteY0" fmla="*/ 0 h 1033200"/>
              <a:gd name="connsiteX1" fmla="*/ 1033200 w 1033200"/>
              <a:gd name="connsiteY1" fmla="*/ 516600 h 1033200"/>
              <a:gd name="connsiteX2" fmla="*/ 516600 w 1033200"/>
              <a:gd name="connsiteY2" fmla="*/ 1033200 h 1033200"/>
              <a:gd name="connsiteX3" fmla="*/ 0 w 1033200"/>
              <a:gd name="connsiteY3" fmla="*/ 516600 h 1033200"/>
              <a:gd name="connsiteX4" fmla="*/ 516600 w 1033200"/>
              <a:gd name="connsiteY4" fmla="*/ 0 h 103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3200" h="1033200">
                <a:moveTo>
                  <a:pt x="516600" y="0"/>
                </a:moveTo>
                <a:cubicBezTo>
                  <a:pt x="801910" y="0"/>
                  <a:pt x="1033200" y="231290"/>
                  <a:pt x="1033200" y="516600"/>
                </a:cubicBezTo>
                <a:cubicBezTo>
                  <a:pt x="1033200" y="801910"/>
                  <a:pt x="801910" y="1033200"/>
                  <a:pt x="516600" y="1033200"/>
                </a:cubicBezTo>
                <a:cubicBezTo>
                  <a:pt x="231290" y="1033200"/>
                  <a:pt x="0" y="801910"/>
                  <a:pt x="0" y="516600"/>
                </a:cubicBezTo>
                <a:cubicBezTo>
                  <a:pt x="0" y="231290"/>
                  <a:pt x="231290" y="0"/>
                  <a:pt x="516600" y="0"/>
                </a:cubicBezTo>
                <a:close/>
              </a:path>
            </a:pathLst>
          </a:custGeom>
          <a:solidFill>
            <a:srgbClr val="376FFF"/>
          </a:solidFill>
          <a:ln w="9525" cap="flat" cmpd="sng" algn="ctr">
            <a:solidFill>
              <a:srgbClr val="000000">
                <a:lumMod val="40000"/>
                <a:lumOff val="60000"/>
                <a:alpha val="20000"/>
              </a:srgbClr>
            </a:solidFill>
            <a:prstDash val="solid"/>
            <a:round/>
            <a:headEnd type="none" w="med" len="med"/>
            <a:tailEnd type="none" w="med" len="med"/>
          </a:ln>
        </p:spPr>
      </p:pic>
      <p:sp>
        <p:nvSpPr>
          <p:cNvPr id="8" name="矩形 7"/>
          <p:cNvSpPr/>
          <p:nvPr>
            <p:custDataLst>
              <p:tags r:id="rId7"/>
            </p:custDataLst>
          </p:nvPr>
        </p:nvSpPr>
        <p:spPr>
          <a:xfrm>
            <a:off x="2672477" y="4060505"/>
            <a:ext cx="1652166" cy="602464"/>
          </a:xfrm>
          <a:prstGeom prst="rect">
            <a:avLst/>
          </a:prstGeom>
          <a:noFill/>
        </p:spPr>
        <p:txBody>
          <a:bodyPr wrap="square" lIns="0" tIns="0" rIns="0" bIns="0" rtlCol="0" anchor="ctr" anchorCtr="0">
            <a:noAutofit/>
          </a:bodyPr>
          <a:p>
            <a:pPr>
              <a:spcBef>
                <a:spcPct val="0"/>
              </a:spcBef>
              <a:spcAft>
                <a:spcPct val="0"/>
              </a:spcAft>
            </a:pPr>
            <a:r>
              <a:rPr lang="zh-CN" altLang="en-US" b="1" dirty="0">
                <a:solidFill>
                  <a:srgbClr val="376FFF"/>
                </a:solidFill>
                <a:latin typeface="微软雅黑" panose="020B0503020204020204" pitchFamily="34" charset="-122"/>
                <a:cs typeface="微软雅黑" panose="020B0503020204020204" pitchFamily="34" charset="-122"/>
                <a:sym typeface="微软雅黑" panose="020B0503020204020204" pitchFamily="34" charset="-122"/>
              </a:rPr>
              <a:t>推荐高质量文献</a:t>
            </a:r>
            <a:endParaRPr lang="zh-CN" altLang="en-US" b="1" dirty="0">
              <a:solidFill>
                <a:srgbClr val="376FFF"/>
              </a:solidFill>
              <a:latin typeface="微软雅黑" panose="020B0503020204020204" pitchFamily="34" charset="-122"/>
              <a:cs typeface="微软雅黑" panose="020B0503020204020204" pitchFamily="34" charset="-122"/>
              <a:sym typeface="微软雅黑" panose="020B0503020204020204" pitchFamily="34" charset="-122"/>
            </a:endParaRPr>
          </a:p>
        </p:txBody>
      </p:sp>
      <p:sp>
        <p:nvSpPr>
          <p:cNvPr id="10" name="“_#color-824&amp;2668"/>
          <p:cNvSpPr/>
          <p:nvPr>
            <p:custDataLst>
              <p:tags r:id="rId8"/>
            </p:custDataLst>
          </p:nvPr>
        </p:nvSpPr>
        <p:spPr>
          <a:xfrm>
            <a:off x="6778045" y="3148613"/>
            <a:ext cx="289450" cy="247953"/>
          </a:xfrm>
          <a:custGeom>
            <a:avLst/>
            <a:gdLst/>
            <a:ahLst/>
            <a:cxnLst/>
            <a:rect l="l" t="t" r="r" b="b"/>
            <a:pathLst>
              <a:path w="448056" h="384048">
                <a:moveTo>
                  <a:pt x="448056" y="192024"/>
                </a:moveTo>
                <a:cubicBezTo>
                  <a:pt x="448056" y="228600"/>
                  <a:pt x="438912" y="256032"/>
                  <a:pt x="420624" y="283464"/>
                </a:cubicBezTo>
                <a:cubicBezTo>
                  <a:pt x="411480" y="310896"/>
                  <a:pt x="384048" y="338328"/>
                  <a:pt x="356616" y="356616"/>
                </a:cubicBezTo>
                <a:cubicBezTo>
                  <a:pt x="329184" y="365760"/>
                  <a:pt x="301752" y="374904"/>
                  <a:pt x="265176" y="384048"/>
                </a:cubicBezTo>
                <a:cubicBezTo>
                  <a:pt x="265176" y="384048"/>
                  <a:pt x="256032" y="374904"/>
                  <a:pt x="256032" y="365760"/>
                </a:cubicBezTo>
                <a:lnTo>
                  <a:pt x="256032" y="310896"/>
                </a:lnTo>
                <a:cubicBezTo>
                  <a:pt x="256032" y="301752"/>
                  <a:pt x="265176" y="301752"/>
                  <a:pt x="265176" y="292608"/>
                </a:cubicBezTo>
                <a:cubicBezTo>
                  <a:pt x="292608" y="292608"/>
                  <a:pt x="320040" y="283464"/>
                  <a:pt x="329184" y="265176"/>
                </a:cubicBezTo>
                <a:cubicBezTo>
                  <a:pt x="347472" y="246888"/>
                  <a:pt x="356616" y="219456"/>
                  <a:pt x="356616" y="192024"/>
                </a:cubicBezTo>
                <a:lnTo>
                  <a:pt x="356616" y="182880"/>
                </a:lnTo>
                <a:cubicBezTo>
                  <a:pt x="356616" y="173736"/>
                  <a:pt x="347472" y="173736"/>
                  <a:pt x="338328" y="173736"/>
                </a:cubicBezTo>
                <a:lnTo>
                  <a:pt x="274320" y="173736"/>
                </a:lnTo>
                <a:cubicBezTo>
                  <a:pt x="265176" y="173736"/>
                  <a:pt x="265176" y="164592"/>
                  <a:pt x="265176" y="155448"/>
                </a:cubicBezTo>
                <a:lnTo>
                  <a:pt x="265176" y="9144"/>
                </a:lnTo>
                <a:cubicBezTo>
                  <a:pt x="265176" y="9144"/>
                  <a:pt x="265176" y="0"/>
                  <a:pt x="274320" y="0"/>
                </a:cubicBezTo>
                <a:lnTo>
                  <a:pt x="429768" y="0"/>
                </a:lnTo>
                <a:cubicBezTo>
                  <a:pt x="438912" y="0"/>
                  <a:pt x="448056" y="9144"/>
                  <a:pt x="448056" y="9144"/>
                </a:cubicBezTo>
                <a:lnTo>
                  <a:pt x="448056" y="192024"/>
                </a:lnTo>
                <a:moveTo>
                  <a:pt x="0" y="310896"/>
                </a:moveTo>
                <a:cubicBezTo>
                  <a:pt x="0" y="301752"/>
                  <a:pt x="9144" y="301752"/>
                  <a:pt x="9144" y="292608"/>
                </a:cubicBezTo>
                <a:cubicBezTo>
                  <a:pt x="36576" y="292608"/>
                  <a:pt x="64008" y="283464"/>
                  <a:pt x="73152" y="265176"/>
                </a:cubicBezTo>
                <a:cubicBezTo>
                  <a:pt x="91440" y="246888"/>
                  <a:pt x="100584" y="219456"/>
                  <a:pt x="100584" y="192024"/>
                </a:cubicBezTo>
                <a:lnTo>
                  <a:pt x="100584" y="182880"/>
                </a:lnTo>
                <a:cubicBezTo>
                  <a:pt x="100584" y="173736"/>
                  <a:pt x="91440" y="173736"/>
                  <a:pt x="82296" y="173736"/>
                </a:cubicBezTo>
                <a:lnTo>
                  <a:pt x="18288" y="173736"/>
                </a:lnTo>
                <a:cubicBezTo>
                  <a:pt x="9144" y="173736"/>
                  <a:pt x="9144" y="164592"/>
                  <a:pt x="9144" y="155448"/>
                </a:cubicBezTo>
                <a:lnTo>
                  <a:pt x="9144" y="9144"/>
                </a:lnTo>
                <a:cubicBezTo>
                  <a:pt x="9144" y="9144"/>
                  <a:pt x="9144" y="0"/>
                  <a:pt x="18288" y="0"/>
                </a:cubicBezTo>
                <a:lnTo>
                  <a:pt x="173736" y="0"/>
                </a:lnTo>
                <a:cubicBezTo>
                  <a:pt x="182880" y="0"/>
                  <a:pt x="192024" y="9144"/>
                  <a:pt x="192024" y="9144"/>
                </a:cubicBezTo>
                <a:lnTo>
                  <a:pt x="192024" y="192024"/>
                </a:lnTo>
                <a:cubicBezTo>
                  <a:pt x="192024" y="228600"/>
                  <a:pt x="182880" y="256032"/>
                  <a:pt x="164592" y="283464"/>
                </a:cubicBezTo>
                <a:cubicBezTo>
                  <a:pt x="155448" y="310896"/>
                  <a:pt x="128016" y="338328"/>
                  <a:pt x="100584" y="356616"/>
                </a:cubicBezTo>
                <a:cubicBezTo>
                  <a:pt x="73152" y="365760"/>
                  <a:pt x="45720" y="374904"/>
                  <a:pt x="9144" y="384048"/>
                </a:cubicBezTo>
                <a:cubicBezTo>
                  <a:pt x="9144" y="384048"/>
                  <a:pt x="0" y="374904"/>
                  <a:pt x="0" y="365760"/>
                </a:cubicBezTo>
                <a:lnTo>
                  <a:pt x="0" y="310896"/>
                </a:lnTo>
              </a:path>
            </a:pathLst>
          </a:custGeom>
          <a:solidFill>
            <a:srgbClr val="FFFFFF">
              <a:alpha val="50000"/>
            </a:srgbClr>
          </a:solidFill>
        </p:spPr>
        <p:txBody>
          <a:bodyPr/>
          <a:p>
            <a:endParaRPr lang="zh-CN" altLang="en-US" sz="1620"/>
          </a:p>
        </p:txBody>
      </p:sp>
      <p:sp>
        <p:nvSpPr>
          <p:cNvPr id="11" name="矩形 10"/>
          <p:cNvSpPr/>
          <p:nvPr>
            <p:custDataLst>
              <p:tags r:id="rId9"/>
            </p:custDataLst>
          </p:nvPr>
        </p:nvSpPr>
        <p:spPr>
          <a:xfrm>
            <a:off x="5633056" y="4060505"/>
            <a:ext cx="1668559" cy="602464"/>
          </a:xfrm>
          <a:prstGeom prst="rect">
            <a:avLst/>
          </a:prstGeom>
          <a:noFill/>
        </p:spPr>
        <p:txBody>
          <a:bodyPr wrap="square" lIns="0" tIns="0" rIns="0" bIns="0" rtlCol="0" anchor="ctr" anchorCtr="0">
            <a:noAutofit/>
          </a:bodyPr>
          <a:p>
            <a:pPr>
              <a:spcBef>
                <a:spcPct val="0"/>
              </a:spcBef>
              <a:spcAft>
                <a:spcPct val="0"/>
              </a:spcAft>
            </a:pPr>
            <a:r>
              <a:rPr lang="zh-CN" altLang="en-US" b="1">
                <a:solidFill>
                  <a:srgbClr val="376FFF"/>
                </a:solidFill>
                <a:latin typeface="微软雅黑" panose="020B0503020204020204" pitchFamily="34" charset="-122"/>
                <a:cs typeface="微软雅黑" panose="020B0503020204020204" pitchFamily="34" charset="-122"/>
                <a:sym typeface="微软雅黑" panose="020B0503020204020204" pitchFamily="34" charset="-122"/>
              </a:rPr>
              <a:t>生成论文综述</a:t>
            </a:r>
            <a:endParaRPr lang="zh-CN" altLang="en-US" b="1">
              <a:solidFill>
                <a:srgbClr val="376FFF"/>
              </a:solidFill>
              <a:latin typeface="微软雅黑" panose="020B0503020204020204" pitchFamily="34" charset="-122"/>
              <a:cs typeface="微软雅黑" panose="020B0503020204020204" pitchFamily="34" charset="-122"/>
              <a:sym typeface="微软雅黑" panose="020B0503020204020204" pitchFamily="34" charset="-122"/>
            </a:endParaRPr>
          </a:p>
        </p:txBody>
      </p:sp>
      <p:pic>
        <p:nvPicPr>
          <p:cNvPr id="12" name="图片 11" descr="E:/广科院/教材撰写/人工智能通识/中国小孩/中国小孩2.png中国小孩2"/>
          <p:cNvPicPr>
            <a:picLocks noChangeAspect="1"/>
          </p:cNvPicPr>
          <p:nvPr>
            <p:custDataLst>
              <p:tags r:id="rId10"/>
            </p:custDataLst>
          </p:nvPr>
        </p:nvPicPr>
        <p:blipFill>
          <a:blip r:embed="rId11"/>
          <a:srcRect t="25" b="25"/>
          <a:stretch>
            <a:fillRect/>
          </a:stretch>
        </p:blipFill>
        <p:spPr>
          <a:xfrm>
            <a:off x="4708355" y="3967779"/>
            <a:ext cx="788429" cy="788429"/>
          </a:xfrm>
          <a:custGeom>
            <a:avLst/>
            <a:gdLst>
              <a:gd name="connsiteX0" fmla="*/ 516600 w 1033200"/>
              <a:gd name="connsiteY0" fmla="*/ 0 h 1033200"/>
              <a:gd name="connsiteX1" fmla="*/ 1033200 w 1033200"/>
              <a:gd name="connsiteY1" fmla="*/ 516600 h 1033200"/>
              <a:gd name="connsiteX2" fmla="*/ 516600 w 1033200"/>
              <a:gd name="connsiteY2" fmla="*/ 1033200 h 1033200"/>
              <a:gd name="connsiteX3" fmla="*/ 0 w 1033200"/>
              <a:gd name="connsiteY3" fmla="*/ 516600 h 1033200"/>
              <a:gd name="connsiteX4" fmla="*/ 516600 w 1033200"/>
              <a:gd name="connsiteY4" fmla="*/ 0 h 103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3200" h="1033200">
                <a:moveTo>
                  <a:pt x="516600" y="0"/>
                </a:moveTo>
                <a:cubicBezTo>
                  <a:pt x="801910" y="0"/>
                  <a:pt x="1033200" y="231290"/>
                  <a:pt x="1033200" y="516600"/>
                </a:cubicBezTo>
                <a:cubicBezTo>
                  <a:pt x="1033200" y="801910"/>
                  <a:pt x="801910" y="1033200"/>
                  <a:pt x="516600" y="1033200"/>
                </a:cubicBezTo>
                <a:cubicBezTo>
                  <a:pt x="231290" y="1033200"/>
                  <a:pt x="0" y="801910"/>
                  <a:pt x="0" y="516600"/>
                </a:cubicBezTo>
                <a:cubicBezTo>
                  <a:pt x="0" y="231290"/>
                  <a:pt x="231290" y="0"/>
                  <a:pt x="516600" y="0"/>
                </a:cubicBezTo>
                <a:close/>
              </a:path>
            </a:pathLst>
          </a:custGeom>
          <a:solidFill>
            <a:srgbClr val="376FFF"/>
          </a:solidFill>
          <a:ln w="9525" cap="flat" cmpd="sng" algn="ctr">
            <a:solidFill>
              <a:srgbClr val="000000">
                <a:lumMod val="40000"/>
                <a:lumOff val="60000"/>
                <a:alpha val="20000"/>
              </a:srgbClr>
            </a:solidFill>
            <a:prstDash val="solid"/>
            <a:round/>
            <a:headEnd type="none" w="med" len="med"/>
            <a:tailEnd type="none" w="med" len="med"/>
          </a:ln>
        </p:spPr>
      </p:pic>
      <p:sp>
        <p:nvSpPr>
          <p:cNvPr id="13" name="“_#color-824&amp;2668"/>
          <p:cNvSpPr/>
          <p:nvPr>
            <p:custDataLst>
              <p:tags r:id="rId12"/>
            </p:custDataLst>
          </p:nvPr>
        </p:nvSpPr>
        <p:spPr>
          <a:xfrm>
            <a:off x="9755017" y="3155784"/>
            <a:ext cx="289450" cy="248465"/>
          </a:xfrm>
          <a:custGeom>
            <a:avLst/>
            <a:gdLst/>
            <a:ahLst/>
            <a:cxnLst/>
            <a:rect l="l" t="t" r="r" b="b"/>
            <a:pathLst>
              <a:path w="448056" h="384048">
                <a:moveTo>
                  <a:pt x="448056" y="192024"/>
                </a:moveTo>
                <a:cubicBezTo>
                  <a:pt x="448056" y="228600"/>
                  <a:pt x="438912" y="256032"/>
                  <a:pt x="420624" y="283464"/>
                </a:cubicBezTo>
                <a:cubicBezTo>
                  <a:pt x="411480" y="310896"/>
                  <a:pt x="384048" y="338328"/>
                  <a:pt x="356616" y="356616"/>
                </a:cubicBezTo>
                <a:cubicBezTo>
                  <a:pt x="329184" y="365760"/>
                  <a:pt x="301752" y="374904"/>
                  <a:pt x="265176" y="384048"/>
                </a:cubicBezTo>
                <a:cubicBezTo>
                  <a:pt x="265176" y="384048"/>
                  <a:pt x="256032" y="374904"/>
                  <a:pt x="256032" y="365760"/>
                </a:cubicBezTo>
                <a:lnTo>
                  <a:pt x="256032" y="310896"/>
                </a:lnTo>
                <a:cubicBezTo>
                  <a:pt x="256032" y="301752"/>
                  <a:pt x="265176" y="301752"/>
                  <a:pt x="265176" y="292608"/>
                </a:cubicBezTo>
                <a:cubicBezTo>
                  <a:pt x="292608" y="292608"/>
                  <a:pt x="320040" y="283464"/>
                  <a:pt x="329184" y="265176"/>
                </a:cubicBezTo>
                <a:cubicBezTo>
                  <a:pt x="347472" y="246888"/>
                  <a:pt x="356616" y="219456"/>
                  <a:pt x="356616" y="192024"/>
                </a:cubicBezTo>
                <a:lnTo>
                  <a:pt x="356616" y="182880"/>
                </a:lnTo>
                <a:cubicBezTo>
                  <a:pt x="356616" y="173736"/>
                  <a:pt x="347472" y="173736"/>
                  <a:pt x="338328" y="173736"/>
                </a:cubicBezTo>
                <a:lnTo>
                  <a:pt x="274320" y="173736"/>
                </a:lnTo>
                <a:cubicBezTo>
                  <a:pt x="265176" y="173736"/>
                  <a:pt x="265176" y="164592"/>
                  <a:pt x="265176" y="155448"/>
                </a:cubicBezTo>
                <a:lnTo>
                  <a:pt x="265176" y="9144"/>
                </a:lnTo>
                <a:cubicBezTo>
                  <a:pt x="265176" y="9144"/>
                  <a:pt x="265176" y="0"/>
                  <a:pt x="274320" y="0"/>
                </a:cubicBezTo>
                <a:lnTo>
                  <a:pt x="429768" y="0"/>
                </a:lnTo>
                <a:cubicBezTo>
                  <a:pt x="438912" y="0"/>
                  <a:pt x="448056" y="9144"/>
                  <a:pt x="448056" y="9144"/>
                </a:cubicBezTo>
                <a:lnTo>
                  <a:pt x="448056" y="192024"/>
                </a:lnTo>
                <a:moveTo>
                  <a:pt x="0" y="310896"/>
                </a:moveTo>
                <a:cubicBezTo>
                  <a:pt x="0" y="301752"/>
                  <a:pt x="9144" y="301752"/>
                  <a:pt x="9144" y="292608"/>
                </a:cubicBezTo>
                <a:cubicBezTo>
                  <a:pt x="36576" y="292608"/>
                  <a:pt x="64008" y="283464"/>
                  <a:pt x="73152" y="265176"/>
                </a:cubicBezTo>
                <a:cubicBezTo>
                  <a:pt x="91440" y="246888"/>
                  <a:pt x="100584" y="219456"/>
                  <a:pt x="100584" y="192024"/>
                </a:cubicBezTo>
                <a:lnTo>
                  <a:pt x="100584" y="182880"/>
                </a:lnTo>
                <a:cubicBezTo>
                  <a:pt x="100584" y="173736"/>
                  <a:pt x="91440" y="173736"/>
                  <a:pt x="82296" y="173736"/>
                </a:cubicBezTo>
                <a:lnTo>
                  <a:pt x="18288" y="173736"/>
                </a:lnTo>
                <a:cubicBezTo>
                  <a:pt x="9144" y="173736"/>
                  <a:pt x="9144" y="164592"/>
                  <a:pt x="9144" y="155448"/>
                </a:cubicBezTo>
                <a:lnTo>
                  <a:pt x="9144" y="9144"/>
                </a:lnTo>
                <a:cubicBezTo>
                  <a:pt x="9144" y="9144"/>
                  <a:pt x="9144" y="0"/>
                  <a:pt x="18288" y="0"/>
                </a:cubicBezTo>
                <a:lnTo>
                  <a:pt x="173736" y="0"/>
                </a:lnTo>
                <a:cubicBezTo>
                  <a:pt x="182880" y="0"/>
                  <a:pt x="192024" y="9144"/>
                  <a:pt x="192024" y="9144"/>
                </a:cubicBezTo>
                <a:lnTo>
                  <a:pt x="192024" y="192024"/>
                </a:lnTo>
                <a:cubicBezTo>
                  <a:pt x="192024" y="228600"/>
                  <a:pt x="182880" y="256032"/>
                  <a:pt x="164592" y="283464"/>
                </a:cubicBezTo>
                <a:cubicBezTo>
                  <a:pt x="155448" y="310896"/>
                  <a:pt x="128016" y="338328"/>
                  <a:pt x="100584" y="356616"/>
                </a:cubicBezTo>
                <a:cubicBezTo>
                  <a:pt x="73152" y="365760"/>
                  <a:pt x="45720" y="374904"/>
                  <a:pt x="9144" y="384048"/>
                </a:cubicBezTo>
                <a:cubicBezTo>
                  <a:pt x="9144" y="384048"/>
                  <a:pt x="0" y="374904"/>
                  <a:pt x="0" y="365760"/>
                </a:cubicBezTo>
                <a:lnTo>
                  <a:pt x="0" y="310896"/>
                </a:lnTo>
              </a:path>
            </a:pathLst>
          </a:custGeom>
          <a:solidFill>
            <a:srgbClr val="FFFFFF">
              <a:alpha val="50000"/>
            </a:srgbClr>
          </a:solidFill>
        </p:spPr>
        <p:txBody>
          <a:bodyPr/>
          <a:p>
            <a:endParaRPr lang="zh-CN" altLang="en-US" sz="1620"/>
          </a:p>
        </p:txBody>
      </p:sp>
      <p:sp>
        <p:nvSpPr>
          <p:cNvPr id="14" name="矩形 13"/>
          <p:cNvSpPr/>
          <p:nvPr>
            <p:custDataLst>
              <p:tags r:id="rId13"/>
            </p:custDataLst>
          </p:nvPr>
        </p:nvSpPr>
        <p:spPr>
          <a:xfrm>
            <a:off x="8609965" y="4060190"/>
            <a:ext cx="1864995" cy="602615"/>
          </a:xfrm>
          <a:prstGeom prst="rect">
            <a:avLst/>
          </a:prstGeom>
          <a:noFill/>
        </p:spPr>
        <p:txBody>
          <a:bodyPr wrap="square" lIns="0" tIns="0" rIns="0" bIns="0" rtlCol="0" anchor="ctr" anchorCtr="0">
            <a:noAutofit/>
          </a:bodyPr>
          <a:p>
            <a:pPr>
              <a:spcBef>
                <a:spcPct val="0"/>
              </a:spcBef>
              <a:spcAft>
                <a:spcPct val="0"/>
              </a:spcAft>
            </a:pPr>
            <a:r>
              <a:rPr lang="zh-CN" altLang="en-US" b="1">
                <a:solidFill>
                  <a:srgbClr val="376FFF"/>
                </a:solidFill>
                <a:latin typeface="微软雅黑" panose="020B0503020204020204" pitchFamily="34" charset="-122"/>
                <a:cs typeface="微软雅黑" panose="020B0503020204020204" pitchFamily="34" charset="-122"/>
                <a:sym typeface="微软雅黑" panose="020B0503020204020204" pitchFamily="34" charset="-122"/>
              </a:rPr>
              <a:t>研究方向探索</a:t>
            </a:r>
            <a:endParaRPr lang="zh-CN" altLang="en-US" b="1">
              <a:solidFill>
                <a:srgbClr val="376FFF"/>
              </a:solidFill>
              <a:latin typeface="微软雅黑" panose="020B0503020204020204" pitchFamily="34" charset="-122"/>
              <a:cs typeface="微软雅黑" panose="020B0503020204020204" pitchFamily="34" charset="-122"/>
              <a:sym typeface="微软雅黑" panose="020B0503020204020204" pitchFamily="34" charset="-122"/>
            </a:endParaRPr>
          </a:p>
        </p:txBody>
      </p:sp>
      <p:pic>
        <p:nvPicPr>
          <p:cNvPr id="15" name="图片 14" descr="E:/广科院/教材撰写/人工智能通识/中国小孩/中国小孩3.png中国小孩3"/>
          <p:cNvPicPr>
            <a:picLocks noChangeAspect="1"/>
          </p:cNvPicPr>
          <p:nvPr>
            <p:custDataLst>
              <p:tags r:id="rId14"/>
            </p:custDataLst>
          </p:nvPr>
        </p:nvPicPr>
        <p:blipFill>
          <a:blip r:embed="rId15"/>
          <a:srcRect t="25" b="25"/>
          <a:stretch>
            <a:fillRect/>
          </a:stretch>
        </p:blipFill>
        <p:spPr>
          <a:xfrm>
            <a:off x="7687376" y="3967779"/>
            <a:ext cx="788429" cy="788429"/>
          </a:xfrm>
          <a:custGeom>
            <a:avLst/>
            <a:gdLst>
              <a:gd name="connsiteX0" fmla="*/ 516600 w 1033200"/>
              <a:gd name="connsiteY0" fmla="*/ 0 h 1033200"/>
              <a:gd name="connsiteX1" fmla="*/ 1033200 w 1033200"/>
              <a:gd name="connsiteY1" fmla="*/ 516600 h 1033200"/>
              <a:gd name="connsiteX2" fmla="*/ 516600 w 1033200"/>
              <a:gd name="connsiteY2" fmla="*/ 1033200 h 1033200"/>
              <a:gd name="connsiteX3" fmla="*/ 0 w 1033200"/>
              <a:gd name="connsiteY3" fmla="*/ 516600 h 1033200"/>
              <a:gd name="connsiteX4" fmla="*/ 516600 w 1033200"/>
              <a:gd name="connsiteY4" fmla="*/ 0 h 103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3200" h="1033200">
                <a:moveTo>
                  <a:pt x="516600" y="0"/>
                </a:moveTo>
                <a:cubicBezTo>
                  <a:pt x="801910" y="0"/>
                  <a:pt x="1033200" y="231290"/>
                  <a:pt x="1033200" y="516600"/>
                </a:cubicBezTo>
                <a:cubicBezTo>
                  <a:pt x="1033200" y="801910"/>
                  <a:pt x="801910" y="1033200"/>
                  <a:pt x="516600" y="1033200"/>
                </a:cubicBezTo>
                <a:cubicBezTo>
                  <a:pt x="231290" y="1033200"/>
                  <a:pt x="0" y="801910"/>
                  <a:pt x="0" y="516600"/>
                </a:cubicBezTo>
                <a:cubicBezTo>
                  <a:pt x="0" y="231290"/>
                  <a:pt x="231290" y="0"/>
                  <a:pt x="516600" y="0"/>
                </a:cubicBezTo>
                <a:close/>
              </a:path>
            </a:pathLst>
          </a:custGeom>
          <a:solidFill>
            <a:srgbClr val="376FFF"/>
          </a:solidFill>
          <a:ln w="9525" cap="flat" cmpd="sng" algn="ctr">
            <a:solidFill>
              <a:srgbClr val="000000">
                <a:lumMod val="40000"/>
                <a:lumOff val="60000"/>
                <a:alpha val="20000"/>
              </a:srgbClr>
            </a:solidFill>
            <a:prstDash val="solid"/>
            <a:round/>
            <a:headEnd type="none" w="med" len="med"/>
            <a:tailEnd type="none" w="med" len="me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请扫描教材</a:t>
            </a:r>
            <a:r>
              <a:rPr lang="en-US" altLang="zh-CN">
                <a:sym typeface="+mn-ea"/>
              </a:rPr>
              <a:t>AI</a:t>
            </a:r>
            <a:r>
              <a:rPr lang="zh-CN" altLang="en-US">
                <a:sym typeface="+mn-ea"/>
              </a:rPr>
              <a:t>拓学智能体</a:t>
            </a:r>
            <a:endParaRPr lang="zh-CN" altLang="en-US"/>
          </a:p>
        </p:txBody>
      </p:sp>
      <p:graphicFrame>
        <p:nvGraphicFramePr>
          <p:cNvPr id="3" name="表格 2"/>
          <p:cNvGraphicFramePr/>
          <p:nvPr>
            <p:custDataLst>
              <p:tags r:id="rId1"/>
            </p:custDataLst>
          </p:nvPr>
        </p:nvGraphicFramePr>
        <p:xfrm>
          <a:off x="861695" y="1360805"/>
          <a:ext cx="10690225" cy="5273040"/>
        </p:xfrm>
        <a:graphic>
          <a:graphicData uri="http://schemas.openxmlformats.org/drawingml/2006/table">
            <a:tbl>
              <a:tblPr/>
              <a:tblGrid>
                <a:gridCol w="1080770"/>
                <a:gridCol w="3696335"/>
                <a:gridCol w="1194435"/>
                <a:gridCol w="2543175"/>
                <a:gridCol w="962660"/>
                <a:gridCol w="1212850"/>
              </a:tblGrid>
              <a:tr h="243840">
                <a:tc>
                  <a:txBody>
                    <a:bodyPr/>
                    <a:p>
                      <a:pPr marL="0" indent="0" algn="ctr">
                        <a:spcBef>
                          <a:spcPct val="0"/>
                        </a:spcBef>
                        <a:spcAft>
                          <a:spcPct val="0"/>
                        </a:spcAft>
                      </a:pPr>
                      <a:r>
                        <a:rPr lang="zh-CN" sz="1600">
                          <a:latin typeface="黑体" panose="02010609060101010101" charset="-122"/>
                          <a:ea typeface="黑体" panose="02010609060101010101" charset="-122"/>
                        </a:rPr>
                        <a:t>任务名称</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思政课备考计划</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学生姓名</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457200" algn="ctr">
                        <a:spcBef>
                          <a:spcPct val="0"/>
                        </a:spcBef>
                        <a:spcAft>
                          <a:spcPct val="0"/>
                        </a:spcAft>
                      </a:pPr>
                      <a:r>
                        <a:rPr lang="en-US" altLang="zh-CN" sz="1600">
                          <a:latin typeface="黑体" panose="02010609060101010101" charset="-122"/>
                          <a:ea typeface="黑体" panose="02010609060101010101" charset="-122"/>
                        </a:rPr>
                        <a:t> </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班级</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457200" algn="ctr">
                        <a:spcBef>
                          <a:spcPct val="0"/>
                        </a:spcBef>
                        <a:spcAft>
                          <a:spcPct val="0"/>
                        </a:spcAft>
                      </a:pPr>
                      <a:r>
                        <a:rPr lang="en-US" altLang="zh-CN" sz="1600">
                          <a:latin typeface="黑体" panose="02010609060101010101" charset="-122"/>
                          <a:ea typeface="黑体" panose="02010609060101010101" charset="-122"/>
                        </a:rPr>
                        <a:t> </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r>
              <a:tr h="487680">
                <a:tc>
                  <a:txBody>
                    <a:bodyPr/>
                    <a:p>
                      <a:pPr marL="0" indent="0" algn="ctr">
                        <a:spcBef>
                          <a:spcPct val="0"/>
                        </a:spcBef>
                        <a:spcAft>
                          <a:spcPct val="0"/>
                        </a:spcAft>
                      </a:pPr>
                      <a:r>
                        <a:rPr lang="zh-CN" sz="1600">
                          <a:latin typeface="黑体" panose="02010609060101010101" charset="-122"/>
                          <a:ea typeface="黑体" panose="02010609060101010101" charset="-122"/>
                        </a:rPr>
                        <a:t>实训工具</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gridSpan="5">
                  <a:txBody>
                    <a:bodyPr/>
                    <a:p>
                      <a:pPr marL="0" indent="0" algn="l">
                        <a:spcBef>
                          <a:spcPct val="0"/>
                        </a:spcBef>
                        <a:spcAft>
                          <a:spcPct val="0"/>
                        </a:spcAft>
                        <a:buFont typeface="Times New Roman" panose="02020603050405020304"/>
                        <a:buAutoNum type="arabicPeriod"/>
                      </a:pPr>
                      <a:r>
                        <a:rPr lang="zh-CN" sz="1600">
                          <a:latin typeface="黑体" panose="02010609060101010101" charset="-122"/>
                          <a:ea typeface="黑体" panose="02010609060101010101" charset="-122"/>
                          <a:cs typeface="黑体" panose="02010609060101010101" charset="-122"/>
                        </a:rPr>
                        <a:t>大语言模型：豆包</a:t>
                      </a:r>
                      <a:r>
                        <a:rPr lang="en-US" altLang="zh-CN" sz="1600">
                          <a:latin typeface="黑体" panose="02010609060101010101" charset="-122"/>
                          <a:ea typeface="黑体" panose="02010609060101010101" charset="-122"/>
                          <a:cs typeface="黑体" panose="02010609060101010101" charset="-122"/>
                        </a:rPr>
                        <a:t>AI</a:t>
                      </a:r>
                      <a:r>
                        <a:rPr lang="zh-CN" sz="1600">
                          <a:latin typeface="黑体" panose="02010609060101010101" charset="-122"/>
                          <a:ea typeface="黑体" panose="02010609060101010101" charset="-122"/>
                          <a:cs typeface="黑体" panose="02010609060101010101" charset="-122"/>
                        </a:rPr>
                        <a:t>、文心一言、通义千问等。</a:t>
                      </a:r>
                      <a:endParaRPr lang="zh-CN" sz="1600">
                        <a:latin typeface="黑体" panose="02010609060101010101" charset="-122"/>
                        <a:ea typeface="黑体" panose="02010609060101010101" charset="-122"/>
                        <a:cs typeface="黑体" panose="02010609060101010101" charset="-122"/>
                      </a:endParaRPr>
                    </a:p>
                    <a:p>
                      <a:pPr marL="0" indent="0" algn="l">
                        <a:spcBef>
                          <a:spcPct val="0"/>
                        </a:spcBef>
                        <a:spcAft>
                          <a:spcPct val="0"/>
                        </a:spcAft>
                        <a:buFont typeface="Times New Roman" panose="02020603050405020304"/>
                        <a:buAutoNum type="arabicPeriod"/>
                      </a:pPr>
                      <a:r>
                        <a:rPr lang="zh-CN" sz="1600">
                          <a:latin typeface="黑体" panose="02010609060101010101" charset="-122"/>
                          <a:ea typeface="黑体" panose="02010609060101010101" charset="-122"/>
                          <a:cs typeface="黑体" panose="02010609060101010101" charset="-122"/>
                        </a:rPr>
                        <a:t>智能体：扣子</a:t>
                      </a:r>
                      <a:r>
                        <a:rPr lang="en-US" altLang="zh-CN" sz="1600">
                          <a:latin typeface="黑体" panose="02010609060101010101" charset="-122"/>
                          <a:ea typeface="黑体" panose="02010609060101010101" charset="-122"/>
                          <a:cs typeface="黑体" panose="02010609060101010101" charset="-122"/>
                        </a:rPr>
                        <a:t>coze</a:t>
                      </a:r>
                      <a:r>
                        <a:rPr lang="zh-CN" sz="1600">
                          <a:latin typeface="黑体" panose="02010609060101010101" charset="-122"/>
                          <a:ea typeface="黑体" panose="02010609060101010101" charset="-122"/>
                          <a:cs typeface="黑体" panose="02010609060101010101" charset="-122"/>
                        </a:rPr>
                        <a:t>。</a:t>
                      </a:r>
                      <a:endParaRPr lang="zh-CN"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1463040">
                <a:tc>
                  <a:txBody>
                    <a:bodyPr/>
                    <a:p>
                      <a:pPr marL="0" indent="0" algn="ctr">
                        <a:spcBef>
                          <a:spcPct val="0"/>
                        </a:spcBef>
                        <a:spcAft>
                          <a:spcPct val="0"/>
                        </a:spcAft>
                      </a:pPr>
                      <a:r>
                        <a:rPr lang="zh-CN" sz="1600">
                          <a:latin typeface="黑体" panose="02010609060101010101" charset="-122"/>
                          <a:ea typeface="黑体" panose="02010609060101010101" charset="-122"/>
                        </a:rPr>
                        <a:t>任务描述</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gridSpan="5">
                  <a:txBody>
                    <a:bodyPr/>
                    <a:p>
                      <a:pPr marL="0" indent="457200" algn="l">
                        <a:spcBef>
                          <a:spcPct val="0"/>
                        </a:spcBef>
                        <a:spcAft>
                          <a:spcPct val="0"/>
                        </a:spcAft>
                      </a:pPr>
                      <a:r>
                        <a:rPr lang="zh-CN" sz="1600">
                          <a:latin typeface="黑体" panose="02010609060101010101" charset="-122"/>
                          <a:ea typeface="黑体" panose="02010609060101010101" charset="-122"/>
                          <a:cs typeface="黑体" panose="02010609060101010101" charset="-122"/>
                        </a:rPr>
                        <a:t>为你的大学思政课程的期末考试制定一个高效的、细化的备考计划，并利用工程化提示词按照备考计划执行，完成备考。</a:t>
                      </a:r>
                      <a:endParaRPr lang="zh-CN" sz="1600">
                        <a:latin typeface="黑体" panose="02010609060101010101" charset="-122"/>
                        <a:ea typeface="黑体" panose="02010609060101010101" charset="-122"/>
                        <a:cs typeface="黑体" panose="02010609060101010101" charset="-122"/>
                      </a:endParaRPr>
                    </a:p>
                    <a:p>
                      <a:pPr marL="0" indent="0" algn="just">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1.</a:t>
                      </a:r>
                      <a:r>
                        <a:rPr lang="zh-CN" sz="1600">
                          <a:latin typeface="黑体" panose="02010609060101010101" charset="-122"/>
                          <a:ea typeface="黑体" panose="02010609060101010101" charset="-122"/>
                          <a:cs typeface="黑体" panose="02010609060101010101" charset="-122"/>
                        </a:rPr>
                        <a:t>搜集思政课题库资料，并利用大语言模型进行结构化整理。</a:t>
                      </a:r>
                      <a:endParaRPr lang="zh-CN" sz="1600">
                        <a:latin typeface="黑体" panose="02010609060101010101" charset="-122"/>
                        <a:ea typeface="黑体" panose="02010609060101010101" charset="-122"/>
                        <a:cs typeface="黑体" panose="02010609060101010101" charset="-122"/>
                      </a:endParaRPr>
                    </a:p>
                    <a:p>
                      <a:pPr marL="0" indent="0" algn="just">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2.</a:t>
                      </a:r>
                      <a:r>
                        <a:rPr lang="zh-CN" sz="1600">
                          <a:latin typeface="黑体" panose="02010609060101010101" charset="-122"/>
                          <a:ea typeface="黑体" panose="02010609060101010101" charset="-122"/>
                          <a:cs typeface="黑体" panose="02010609060101010101" charset="-122"/>
                        </a:rPr>
                        <a:t>与大语言模型互动，根据自身情况制定备考计划、并制定细化到每天的备考执行计划。</a:t>
                      </a:r>
                      <a:endParaRPr lang="zh-CN" sz="1600">
                        <a:latin typeface="黑体" panose="02010609060101010101" charset="-122"/>
                        <a:ea typeface="黑体" panose="02010609060101010101" charset="-122"/>
                        <a:cs typeface="黑体" panose="02010609060101010101" charset="-122"/>
                      </a:endParaRPr>
                    </a:p>
                    <a:p>
                      <a:pPr marL="0" indent="0" algn="l">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3.</a:t>
                      </a:r>
                      <a:r>
                        <a:rPr lang="zh-CN" sz="1600">
                          <a:latin typeface="黑体" panose="02010609060101010101" charset="-122"/>
                          <a:ea typeface="黑体" panose="02010609060101010101" charset="-122"/>
                          <a:cs typeface="黑体" panose="02010609060101010101" charset="-122"/>
                        </a:rPr>
                        <a:t>构建工程化提示词，辅助每天的背题和复习过程。</a:t>
                      </a:r>
                      <a:endParaRPr lang="zh-CN" sz="1600">
                        <a:latin typeface="黑体" panose="02010609060101010101" charset="-122"/>
                        <a:ea typeface="黑体" panose="02010609060101010101" charset="-122"/>
                        <a:cs typeface="黑体" panose="02010609060101010101" charset="-122"/>
                      </a:endParaRPr>
                    </a:p>
                    <a:p>
                      <a:pPr marL="0" indent="0" algn="l">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4.</a:t>
                      </a:r>
                      <a:r>
                        <a:rPr lang="zh-CN" altLang="en-US" sz="1600">
                          <a:latin typeface="黑体" panose="02010609060101010101" charset="-122"/>
                          <a:ea typeface="黑体" panose="02010609060101010101" charset="-122"/>
                          <a:cs typeface="黑体" panose="02010609060101010101" charset="-122"/>
                        </a:rPr>
                        <a:t>在此基础上，可以考虑使用智能体知识库提高大模型的记忆存储能力。</a:t>
                      </a:r>
                      <a:endParaRPr lang="zh-CN"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353060">
                <a:tc>
                  <a:txBody>
                    <a:bodyPr/>
                    <a:p>
                      <a:pPr marL="0" indent="0" algn="ctr">
                        <a:spcBef>
                          <a:spcPct val="0"/>
                        </a:spcBef>
                        <a:spcAft>
                          <a:spcPct val="0"/>
                        </a:spcAft>
                      </a:pPr>
                      <a:r>
                        <a:rPr lang="zh-CN" sz="1600">
                          <a:latin typeface="黑体" panose="02010609060101010101" charset="-122"/>
                          <a:ea typeface="黑体" panose="02010609060101010101" charset="-122"/>
                        </a:rPr>
                        <a:t>任务目的</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gridSpan="5">
                  <a:txBody>
                    <a:bodyPr/>
                    <a:p>
                      <a:pPr indent="0" algn="just" fontAlgn="auto">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1.</a:t>
                      </a:r>
                      <a:r>
                        <a:rPr lang="zh-CN" altLang="en-US" sz="1600">
                          <a:latin typeface="黑体" panose="02010609060101010101" charset="-122"/>
                          <a:ea typeface="黑体" panose="02010609060101010101" charset="-122"/>
                          <a:cs typeface="黑体" panose="02010609060101010101" charset="-122"/>
                        </a:rPr>
                        <a:t>制定备考计划。</a:t>
                      </a:r>
                      <a:r>
                        <a:rPr lang="en-US" altLang="zh-CN" sz="1600">
                          <a:latin typeface="黑体" panose="02010609060101010101" charset="-122"/>
                          <a:ea typeface="黑体" panose="02010609060101010101" charset="-122"/>
                          <a:cs typeface="黑体" panose="02010609060101010101" charset="-122"/>
                        </a:rPr>
                        <a:t>2.</a:t>
                      </a:r>
                      <a:r>
                        <a:rPr lang="zh-CN" altLang="en-US" sz="1600">
                          <a:latin typeface="黑体" panose="02010609060101010101" charset="-122"/>
                          <a:ea typeface="黑体" panose="02010609060101010101" charset="-122"/>
                          <a:cs typeface="黑体" panose="02010609060101010101" charset="-122"/>
                        </a:rPr>
                        <a:t>细化执行计划。</a:t>
                      </a:r>
                      <a:r>
                        <a:rPr lang="en-US" altLang="zh-CN" sz="1600">
                          <a:latin typeface="黑体" panose="02010609060101010101" charset="-122"/>
                          <a:ea typeface="黑体" panose="02010609060101010101" charset="-122"/>
                          <a:cs typeface="黑体" panose="02010609060101010101" charset="-122"/>
                        </a:rPr>
                        <a:t>3.</a:t>
                      </a:r>
                      <a:r>
                        <a:rPr lang="zh-CN" sz="1600">
                          <a:latin typeface="黑体" panose="02010609060101010101" charset="-122"/>
                          <a:ea typeface="黑体" panose="02010609060101010101" charset="-122"/>
                          <a:cs typeface="黑体" panose="02010609060101010101" charset="-122"/>
                        </a:rPr>
                        <a:t>工程化提示词智能执行背题和复习过程。</a:t>
                      </a:r>
                      <a:endParaRPr lang="zh-CN"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43840">
                <a:tc gridSpan="6">
                  <a:txBody>
                    <a:bodyPr/>
                    <a:p>
                      <a:pPr marL="0" indent="457200" algn="ctr">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AI</a:t>
                      </a:r>
                      <a:r>
                        <a:rPr lang="zh-CN" altLang="en-US" sz="1600">
                          <a:latin typeface="黑体" panose="02010609060101010101" charset="-122"/>
                          <a:ea typeface="黑体" panose="02010609060101010101" charset="-122"/>
                          <a:cs typeface="黑体" panose="02010609060101010101" charset="-122"/>
                        </a:rPr>
                        <a:t>评价</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43840">
                <a:tc>
                  <a:txBody>
                    <a:bodyPr/>
                    <a:p>
                      <a:pPr marL="0" indent="0" algn="ctr">
                        <a:spcBef>
                          <a:spcPct val="0"/>
                        </a:spcBef>
                        <a:spcAft>
                          <a:spcPct val="0"/>
                        </a:spcAft>
                      </a:pPr>
                      <a:r>
                        <a:rPr lang="zh-CN" sz="1600">
                          <a:latin typeface="黑体" panose="02010609060101010101" charset="-122"/>
                          <a:ea typeface="黑体" panose="02010609060101010101" charset="-122"/>
                        </a:rPr>
                        <a:t>序号</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任务实施</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gridSpan="4">
                  <a:txBody>
                    <a:bodyPr/>
                    <a:p>
                      <a:pPr marL="0" indent="0" algn="ctr">
                        <a:spcBef>
                          <a:spcPct val="0"/>
                        </a:spcBef>
                        <a:spcAft>
                          <a:spcPct val="0"/>
                        </a:spcAft>
                      </a:pPr>
                      <a:r>
                        <a:rPr lang="zh-CN" sz="1600">
                          <a:latin typeface="黑体" panose="02010609060101010101" charset="-122"/>
                          <a:ea typeface="黑体" panose="02010609060101010101" charset="-122"/>
                        </a:rPr>
                        <a:t>评价观测点</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43840">
                <a:tc>
                  <a:txBody>
                    <a:bodyPr/>
                    <a:p>
                      <a:pPr marL="0" indent="0" algn="ctr">
                        <a:spcBef>
                          <a:spcPct val="0"/>
                        </a:spcBef>
                        <a:spcAft>
                          <a:spcPct val="0"/>
                        </a:spcAft>
                      </a:pPr>
                      <a:r>
                        <a:rPr lang="en-US" altLang="zh-CN" sz="1600">
                          <a:latin typeface="黑体" panose="02010609060101010101" charset="-122"/>
                          <a:ea typeface="黑体" panose="02010609060101010101" charset="-122"/>
                        </a:rPr>
                        <a:t>1</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a:txBody>
                    <a:bodyPr/>
                    <a:p>
                      <a:pPr marL="0" indent="0" algn="just">
                        <a:spcBef>
                          <a:spcPct val="0"/>
                        </a:spcBef>
                        <a:spcAft>
                          <a:spcPct val="0"/>
                        </a:spcAft>
                      </a:pPr>
                      <a:r>
                        <a:rPr lang="zh-CN" sz="1600">
                          <a:latin typeface="黑体" panose="02010609060101010101" charset="-122"/>
                          <a:ea typeface="黑体" panose="02010609060101010101" charset="-122"/>
                        </a:rPr>
                        <a:t>备考计划</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4">
                  <a:txBody>
                    <a:bodyPr/>
                    <a:p>
                      <a:pPr marL="0" indent="0" algn="just">
                        <a:spcBef>
                          <a:spcPct val="0"/>
                        </a:spcBef>
                        <a:spcAft>
                          <a:spcPct val="0"/>
                        </a:spcAft>
                      </a:pPr>
                      <a:r>
                        <a:rPr lang="zh-CN" sz="1600">
                          <a:latin typeface="黑体" panose="02010609060101010101" charset="-122"/>
                          <a:ea typeface="黑体" panose="02010609060101010101" charset="-122"/>
                        </a:rPr>
                        <a:t>提示词中是否包含备考周期、题库</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43840">
                <a:tc>
                  <a:txBody>
                    <a:bodyPr/>
                    <a:p>
                      <a:pPr marL="0" indent="0" algn="ctr">
                        <a:spcBef>
                          <a:spcPct val="0"/>
                        </a:spcBef>
                        <a:spcAft>
                          <a:spcPct val="0"/>
                        </a:spcAft>
                      </a:pPr>
                      <a:r>
                        <a:rPr lang="en-US" altLang="zh-CN" sz="1600">
                          <a:latin typeface="黑体" panose="02010609060101010101" charset="-122"/>
                          <a:ea typeface="黑体" panose="02010609060101010101" charset="-122"/>
                        </a:rPr>
                        <a:t>2</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a:txBody>
                    <a:bodyPr/>
                    <a:p>
                      <a:pPr marL="0" indent="0" algn="just">
                        <a:spcBef>
                          <a:spcPct val="0"/>
                        </a:spcBef>
                        <a:spcAft>
                          <a:spcPct val="0"/>
                        </a:spcAft>
                      </a:pPr>
                      <a:r>
                        <a:rPr lang="zh-CN" sz="1600">
                          <a:latin typeface="黑体" panose="02010609060101010101" charset="-122"/>
                          <a:ea typeface="黑体" panose="02010609060101010101" charset="-122"/>
                        </a:rPr>
                        <a:t>执行计划</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4">
                  <a:txBody>
                    <a:bodyPr/>
                    <a:p>
                      <a:pPr marL="0" indent="0" algn="just">
                        <a:spcBef>
                          <a:spcPct val="0"/>
                        </a:spcBef>
                        <a:spcAft>
                          <a:spcPct val="0"/>
                        </a:spcAft>
                      </a:pPr>
                      <a:r>
                        <a:rPr lang="zh-CN" sz="1600">
                          <a:latin typeface="黑体" panose="02010609060101010101" charset="-122"/>
                          <a:ea typeface="黑体" panose="02010609060101010101" charset="-122"/>
                        </a:rPr>
                        <a:t>提示词中是否包含细化、可执行的备考计划</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43840">
                <a:tc>
                  <a:txBody>
                    <a:bodyPr/>
                    <a:p>
                      <a:pPr marL="0" indent="0" algn="ctr">
                        <a:spcBef>
                          <a:spcPct val="0"/>
                        </a:spcBef>
                        <a:spcAft>
                          <a:spcPct val="0"/>
                        </a:spcAft>
                      </a:pPr>
                      <a:r>
                        <a:rPr lang="en-US" altLang="zh-CN" sz="1600">
                          <a:latin typeface="黑体" panose="02010609060101010101" charset="-122"/>
                          <a:ea typeface="黑体" panose="02010609060101010101" charset="-122"/>
                        </a:rPr>
                        <a:t>3</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a:txBody>
                    <a:bodyPr/>
                    <a:p>
                      <a:pPr marL="0" indent="0" algn="just">
                        <a:spcBef>
                          <a:spcPct val="0"/>
                        </a:spcBef>
                        <a:spcAft>
                          <a:spcPct val="0"/>
                        </a:spcAft>
                      </a:pPr>
                      <a:r>
                        <a:rPr lang="zh-CN" sz="1600">
                          <a:latin typeface="黑体" panose="02010609060101010101" charset="-122"/>
                          <a:ea typeface="黑体" panose="02010609060101010101" charset="-122"/>
                        </a:rPr>
                        <a:t>背题执行指令</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4">
                  <a:txBody>
                    <a:bodyPr/>
                    <a:p>
                      <a:pPr marL="0" indent="0" algn="just">
                        <a:spcBef>
                          <a:spcPct val="0"/>
                        </a:spcBef>
                        <a:spcAft>
                          <a:spcPct val="0"/>
                        </a:spcAft>
                      </a:pPr>
                      <a:r>
                        <a:rPr lang="zh-CN" sz="1600">
                          <a:latin typeface="黑体" panose="02010609060101010101" charset="-122"/>
                          <a:ea typeface="黑体" panose="02010609060101010101" charset="-122"/>
                        </a:rPr>
                        <a:t>提示词是否是工程化、可互动的背题指令</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43840">
                <a:tc>
                  <a:txBody>
                    <a:bodyPr/>
                    <a:p>
                      <a:pPr marL="0" indent="0" algn="ctr">
                        <a:spcBef>
                          <a:spcPct val="0"/>
                        </a:spcBef>
                        <a:spcAft>
                          <a:spcPct val="0"/>
                        </a:spcAft>
                      </a:pPr>
                      <a:r>
                        <a:rPr lang="en-US" altLang="zh-CN" sz="1600">
                          <a:latin typeface="黑体" panose="02010609060101010101" charset="-122"/>
                          <a:ea typeface="黑体" panose="02010609060101010101" charset="-122"/>
                        </a:rPr>
                        <a:t>4</a:t>
                      </a:r>
                      <a:endParaRPr lang="en-US" alt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DBE3F4"/>
                    </a:solidFill>
                  </a:tcPr>
                </a:tc>
                <a:tc>
                  <a:txBody>
                    <a:bodyPr/>
                    <a:p>
                      <a:pPr marL="0" indent="0" algn="just">
                        <a:spcBef>
                          <a:spcPct val="0"/>
                        </a:spcBef>
                        <a:spcAft>
                          <a:spcPct val="0"/>
                        </a:spcAft>
                      </a:pPr>
                      <a:r>
                        <a:rPr lang="zh-CN" sz="1600">
                          <a:latin typeface="黑体" panose="02010609060101010101" charset="-122"/>
                          <a:ea typeface="黑体" panose="02010609060101010101" charset="-122"/>
                        </a:rPr>
                        <a:t>复习执行指令</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gridSpan="4">
                  <a:txBody>
                    <a:bodyPr/>
                    <a:p>
                      <a:pPr marL="0" indent="0" algn="just">
                        <a:spcBef>
                          <a:spcPct val="0"/>
                        </a:spcBef>
                        <a:spcAft>
                          <a:spcPct val="0"/>
                        </a:spcAft>
                      </a:pPr>
                      <a:r>
                        <a:rPr lang="zh-CN" sz="1600">
                          <a:latin typeface="黑体" panose="02010609060101010101" charset="-122"/>
                          <a:ea typeface="黑体" panose="02010609060101010101" charset="-122"/>
                        </a:rPr>
                        <a:t>提示词是否是工程化、可互动的复习指令</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43840">
                <a:tc gridSpan="6">
                  <a:txBody>
                    <a:bodyPr/>
                    <a:p>
                      <a:pPr marL="0" indent="457200" algn="ctr">
                        <a:spcBef>
                          <a:spcPct val="0"/>
                        </a:spcBef>
                        <a:spcAft>
                          <a:spcPct val="0"/>
                        </a:spcAft>
                      </a:pPr>
                      <a:r>
                        <a:rPr lang="zh-CN" sz="1600" b="0">
                          <a:latin typeface="黑体" panose="02010609060101010101" charset="-122"/>
                          <a:ea typeface="黑体" panose="02010609060101010101" charset="-122"/>
                        </a:rPr>
                        <a:t>学生评价</a:t>
                      </a:r>
                      <a:endParaRPr lang="zh-CN" sz="1600" b="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304800">
                <a:tc gridSpan="6">
                  <a:txBody>
                    <a:bodyPr/>
                    <a:p>
                      <a:pPr marL="0" indent="0" algn="l">
                        <a:spcBef>
                          <a:spcPct val="0"/>
                        </a:spcBef>
                        <a:spcAft>
                          <a:spcPct val="0"/>
                        </a:spcAft>
                      </a:pPr>
                      <a:r>
                        <a:rPr lang="zh-CN" sz="1600">
                          <a:latin typeface="黑体" panose="02010609060101010101" charset="-122"/>
                          <a:ea typeface="黑体" panose="02010609060101010101" charset="-122"/>
                          <a:cs typeface="黑体" panose="02010609060101010101" charset="-122"/>
                        </a:rPr>
                        <a:t>学生自评或小组互评</a:t>
                      </a:r>
                      <a:endParaRPr lang="zh-CN" sz="1600">
                        <a:latin typeface="黑体" panose="02010609060101010101" charset="-122"/>
                        <a:ea typeface="黑体" panose="02010609060101010101" charset="-122"/>
                        <a:cs typeface="黑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243840">
                <a:tc gridSpan="6">
                  <a:txBody>
                    <a:bodyPr/>
                    <a:p>
                      <a:pPr marL="0" indent="457200" algn="ctr">
                        <a:spcBef>
                          <a:spcPct val="0"/>
                        </a:spcBef>
                        <a:spcAft>
                          <a:spcPct val="0"/>
                        </a:spcAft>
                      </a:pPr>
                      <a:r>
                        <a:rPr lang="zh-CN" sz="1600" b="0">
                          <a:latin typeface="黑体" panose="02010609060101010101" charset="-122"/>
                          <a:ea typeface="黑体" panose="02010609060101010101" charset="-122"/>
                        </a:rPr>
                        <a:t>教师评价</a:t>
                      </a:r>
                      <a:endParaRPr lang="zh-CN" sz="1600" b="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r h="469900">
                <a:tc gridSpan="6">
                  <a:txBody>
                    <a:bodyPr/>
                    <a:p>
                      <a:pPr marL="0" indent="0" algn="l">
                        <a:spcBef>
                          <a:spcPct val="0"/>
                        </a:spcBef>
                        <a:spcAft>
                          <a:spcPct val="0"/>
                        </a:spcAft>
                      </a:pPr>
                      <a:r>
                        <a:rPr lang="zh-CN" sz="1600">
                          <a:latin typeface="黑体" panose="02010609060101010101" charset="-122"/>
                          <a:ea typeface="黑体" panose="02010609060101010101" charset="-122"/>
                          <a:cs typeface="黑体" panose="02010609060101010101" charset="-122"/>
                        </a:rPr>
                        <a:t>教师评估与总结</a:t>
                      </a:r>
                      <a:endParaRPr lang="zh-CN" sz="1600">
                        <a:latin typeface="黑体" panose="02010609060101010101" charset="-122"/>
                        <a:ea typeface="黑体" panose="02010609060101010101" charset="-122"/>
                        <a:cs typeface="黑体" panose="02010609060101010101" charset="-122"/>
                      </a:endParaRPr>
                    </a:p>
                  </a:txBody>
                  <a:tcPr marL="68580" marR="68580" marT="0" marB="0" anchor="t"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c hMerge="1">
                  <a:tcPr>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sym typeface="+mn-ea"/>
              </a:rPr>
              <a:t>生成式作业（请扫描教材生成式作业智能体）</a:t>
            </a:r>
            <a:endParaRPr lang="zh-CN" altLang="en-US"/>
          </a:p>
        </p:txBody>
      </p:sp>
      <p:sp>
        <p:nvSpPr>
          <p:cNvPr id="14" name="矩形 13"/>
          <p:cNvSpPr/>
          <p:nvPr/>
        </p:nvSpPr>
        <p:spPr>
          <a:xfrm>
            <a:off x="4399915" y="2338070"/>
            <a:ext cx="2963545" cy="2527935"/>
          </a:xfrm>
          <a:prstGeom prst="rect">
            <a:avLst/>
          </a:prstGeom>
          <a:noFill/>
          <a:ln w="127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tx1"/>
                </a:solidFill>
              </a:rPr>
              <a:t>扫描教材上</a:t>
            </a:r>
            <a:endParaRPr lang="zh-CN" altLang="en-US" b="1">
              <a:solidFill>
                <a:schemeClr val="tx1"/>
              </a:solidFill>
            </a:endParaRPr>
          </a:p>
          <a:p>
            <a:pPr algn="ctr"/>
            <a:r>
              <a:rPr lang="zh-CN" altLang="en-US" b="1">
                <a:solidFill>
                  <a:schemeClr val="tx1"/>
                </a:solidFill>
              </a:rPr>
              <a:t>生成式</a:t>
            </a:r>
            <a:r>
              <a:rPr lang="zh-CN" altLang="en-US" b="1">
                <a:solidFill>
                  <a:schemeClr val="tx1"/>
                </a:solidFill>
              </a:rPr>
              <a:t>作业</a:t>
            </a:r>
            <a:endParaRPr lang="zh-CN" altLang="en-US" b="1">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zh-CN" altLang="en-US"/>
              <a:t>评价与</a:t>
            </a:r>
            <a:r>
              <a:rPr lang="zh-CN" altLang="en-US"/>
              <a:t>反思</a:t>
            </a:r>
            <a:endParaRPr lang="zh-CN" altLang="en-US"/>
          </a:p>
        </p:txBody>
      </p:sp>
      <p:sp>
        <p:nvSpPr>
          <p:cNvPr id="4" name="文本框 3"/>
          <p:cNvSpPr txBox="1"/>
          <p:nvPr/>
        </p:nvSpPr>
        <p:spPr>
          <a:xfrm>
            <a:off x="987425" y="1451610"/>
            <a:ext cx="10366375" cy="583565"/>
          </a:xfrm>
          <a:prstGeom prst="rect">
            <a:avLst/>
          </a:prstGeom>
        </p:spPr>
        <p:txBody>
          <a:bodyPr wrap="square">
            <a:spAutoFit/>
          </a:bodyPr>
          <a:p>
            <a:pPr marL="0" indent="266065" defTabSz="266700">
              <a:spcBef>
                <a:spcPct val="0"/>
              </a:spcBef>
              <a:spcAft>
                <a:spcPct val="0"/>
              </a:spcAft>
            </a:pPr>
            <a:r>
              <a:rPr lang="zh-CN" altLang="en-US" sz="1600">
                <a:latin typeface="黑体" panose="02010609060101010101" charset="-122"/>
                <a:ea typeface="黑体" panose="02010609060101010101" charset="-122"/>
                <a:cs typeface="黑体" panose="02010609060101010101" charset="-122"/>
              </a:rPr>
              <a:t>根据学习任务的完成情况，对照学习评价中的“观察点”列举的内容进行自评或互评，并根据评价情况，反思改进。</a:t>
            </a:r>
            <a:endParaRPr lang="zh-CN" altLang="en-US" sz="1600">
              <a:latin typeface="黑体" panose="02010609060101010101" charset="-122"/>
              <a:ea typeface="黑体" panose="02010609060101010101" charset="-122"/>
              <a:cs typeface="黑体" panose="02010609060101010101" charset="-122"/>
            </a:endParaRPr>
          </a:p>
        </p:txBody>
      </p:sp>
      <p:sp>
        <p:nvSpPr>
          <p:cNvPr id="5" name="文本框 4"/>
          <p:cNvSpPr txBox="1"/>
          <p:nvPr/>
        </p:nvSpPr>
        <p:spPr>
          <a:xfrm>
            <a:off x="2261235" y="2035175"/>
            <a:ext cx="7023100" cy="337185"/>
          </a:xfrm>
          <a:prstGeom prst="rect">
            <a:avLst/>
          </a:prstGeom>
        </p:spPr>
        <p:txBody>
          <a:bodyPr wrap="square">
            <a:spAutoFit/>
          </a:bodyPr>
          <a:p>
            <a:pPr marL="0" indent="457200" algn="ctr" defTabSz="266700">
              <a:spcBef>
                <a:spcPct val="0"/>
              </a:spcBef>
              <a:spcAft>
                <a:spcPct val="0"/>
              </a:spcAft>
            </a:pPr>
            <a:r>
              <a:rPr lang="zh-CN" altLang="en-US" sz="1600" b="1">
                <a:latin typeface="黑体" panose="02010609060101010101" charset="-122"/>
                <a:ea typeface="黑体" panose="02010609060101010101" charset="-122"/>
              </a:rPr>
              <a:t>学习评价</a:t>
            </a:r>
            <a:endParaRPr lang="zh-CN" altLang="en-US" sz="1600" b="1">
              <a:latin typeface="黑体" panose="02010609060101010101" charset="-122"/>
              <a:ea typeface="黑体" panose="02010609060101010101" charset="-122"/>
            </a:endParaRPr>
          </a:p>
        </p:txBody>
      </p:sp>
      <p:graphicFrame>
        <p:nvGraphicFramePr>
          <p:cNvPr id="6" name="表格 5"/>
          <p:cNvGraphicFramePr/>
          <p:nvPr/>
        </p:nvGraphicFramePr>
        <p:xfrm>
          <a:off x="1780540" y="2372360"/>
          <a:ext cx="7612380" cy="1512570"/>
        </p:xfrm>
        <a:graphic>
          <a:graphicData uri="http://schemas.openxmlformats.org/drawingml/2006/table">
            <a:tbl>
              <a:tblPr/>
              <a:tblGrid>
                <a:gridCol w="3491230"/>
                <a:gridCol w="1373505"/>
                <a:gridCol w="1374140"/>
                <a:gridCol w="1373505"/>
              </a:tblGrid>
              <a:tr h="252095">
                <a:tc>
                  <a:txBody>
                    <a:bodyPr/>
                    <a:p>
                      <a:pPr marL="0" indent="0" algn="ctr">
                        <a:spcBef>
                          <a:spcPct val="0"/>
                        </a:spcBef>
                        <a:spcAft>
                          <a:spcPct val="0"/>
                        </a:spcAft>
                      </a:pPr>
                      <a:r>
                        <a:rPr lang="zh-CN" sz="1600">
                          <a:latin typeface="黑体" panose="02010609060101010101" charset="-122"/>
                          <a:ea typeface="黑体" panose="02010609060101010101" charset="-122"/>
                        </a:rPr>
                        <a:t>观察点</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完全掌握</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基本掌握</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尚未掌握</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r>
              <a:tr h="252095">
                <a:tc>
                  <a:txBody>
                    <a:bodyPr/>
                    <a:p>
                      <a:pPr marL="0" indent="0" algn="just">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1.</a:t>
                      </a:r>
                      <a:r>
                        <a:rPr lang="zh-CN" altLang="en-US" sz="1600">
                          <a:latin typeface="黑体" panose="02010609060101010101" charset="-122"/>
                          <a:ea typeface="黑体" panose="02010609060101010101" charset="-122"/>
                          <a:cs typeface="黑体" panose="02010609060101010101" charset="-122"/>
                        </a:rPr>
                        <a:t>制定备考计划</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52095">
                <a:tc>
                  <a:txBody>
                    <a:bodyPr/>
                    <a:p>
                      <a:pPr marL="0" indent="0" algn="just">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2.</a:t>
                      </a:r>
                      <a:r>
                        <a:rPr lang="zh-CN" altLang="en-US" sz="1600">
                          <a:latin typeface="黑体" panose="02010609060101010101" charset="-122"/>
                          <a:ea typeface="黑体" panose="02010609060101010101" charset="-122"/>
                          <a:cs typeface="黑体" panose="02010609060101010101" charset="-122"/>
                        </a:rPr>
                        <a:t>细化执行计划</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52095">
                <a:tc>
                  <a:txBody>
                    <a:bodyPr/>
                    <a:p>
                      <a:pPr marL="0" indent="0" algn="just">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3.</a:t>
                      </a:r>
                      <a:r>
                        <a:rPr lang="zh-CN" altLang="en-US" sz="1600">
                          <a:latin typeface="黑体" panose="02010609060101010101" charset="-122"/>
                          <a:ea typeface="黑体" panose="02010609060101010101" charset="-122"/>
                          <a:cs typeface="黑体" panose="02010609060101010101" charset="-122"/>
                        </a:rPr>
                        <a:t>工程化、可互动的背题执行指令</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52095">
                <a:tc>
                  <a:txBody>
                    <a:bodyPr/>
                    <a:p>
                      <a:pPr marL="0" indent="0" algn="just">
                        <a:spcBef>
                          <a:spcPct val="0"/>
                        </a:spcBef>
                        <a:spcAft>
                          <a:spcPct val="0"/>
                        </a:spcAft>
                      </a:pPr>
                      <a:r>
                        <a:rPr lang="en-US" altLang="zh-CN" sz="1600">
                          <a:latin typeface="黑体" panose="02010609060101010101" charset="-122"/>
                          <a:ea typeface="黑体" panose="02010609060101010101" charset="-122"/>
                          <a:cs typeface="黑体" panose="02010609060101010101" charset="-122"/>
                        </a:rPr>
                        <a:t>4.</a:t>
                      </a:r>
                      <a:r>
                        <a:rPr lang="zh-CN" altLang="en-US" sz="1600">
                          <a:latin typeface="黑体" panose="02010609060101010101" charset="-122"/>
                          <a:ea typeface="黑体" panose="02010609060101010101" charset="-122"/>
                          <a:cs typeface="黑体" panose="02010609060101010101" charset="-122"/>
                        </a:rPr>
                        <a:t>工程化、可互动的复习执行指令</a:t>
                      </a:r>
                      <a:endParaRPr lang="zh-CN" altLang="en-US" sz="1600">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ctr">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8" name="文本框 7"/>
          <p:cNvSpPr txBox="1"/>
          <p:nvPr/>
        </p:nvSpPr>
        <p:spPr>
          <a:xfrm>
            <a:off x="986790" y="3884930"/>
            <a:ext cx="10367645" cy="632460"/>
          </a:xfrm>
          <a:prstGeom prst="rect">
            <a:avLst/>
          </a:prstGeom>
        </p:spPr>
        <p:txBody>
          <a:bodyPr wrap="square">
            <a:spAutoFit/>
          </a:bodyPr>
          <a:p>
            <a:endParaRPr lang="en-US" altLang="zh-CN" sz="1600">
              <a:latin typeface="黑体" panose="02010609060101010101" charset="-122"/>
              <a:ea typeface="黑体" panose="02010609060101010101" charset="-122"/>
            </a:endParaRPr>
          </a:p>
          <a:p>
            <a:pPr marL="0" indent="266065" defTabSz="266700">
              <a:lnSpc>
                <a:spcPct val="120000"/>
              </a:lnSpc>
              <a:spcBef>
                <a:spcPct val="0"/>
              </a:spcBef>
              <a:spcAft>
                <a:spcPct val="0"/>
              </a:spcAft>
            </a:pPr>
            <a:r>
              <a:rPr lang="zh-CN" altLang="en-US" sz="1600">
                <a:latin typeface="黑体" panose="02010609060101010101" charset="-122"/>
                <a:ea typeface="黑体" panose="02010609060101010101" charset="-122"/>
              </a:rPr>
              <a:t>扫一扫右侧二维码，查看你的个人学习画像。</a:t>
            </a:r>
            <a:endParaRPr lang="zh-CN" altLang="en-US" sz="1600" b="1">
              <a:latin typeface="黑体" panose="02010609060101010101" charset="-122"/>
              <a:ea typeface="黑体" panose="02010609060101010101" charset="-122"/>
            </a:endParaRPr>
          </a:p>
        </p:txBody>
      </p:sp>
      <p:graphicFrame>
        <p:nvGraphicFramePr>
          <p:cNvPr id="9" name="表格 8"/>
          <p:cNvGraphicFramePr/>
          <p:nvPr/>
        </p:nvGraphicFramePr>
        <p:xfrm>
          <a:off x="2239645" y="4932680"/>
          <a:ext cx="7153910" cy="1008380"/>
        </p:xfrm>
        <a:graphic>
          <a:graphicData uri="http://schemas.openxmlformats.org/drawingml/2006/table">
            <a:tbl>
              <a:tblPr/>
              <a:tblGrid>
                <a:gridCol w="3576955"/>
                <a:gridCol w="3576955"/>
              </a:tblGrid>
              <a:tr h="252095">
                <a:tc>
                  <a:txBody>
                    <a:bodyPr/>
                    <a:p>
                      <a:pPr marL="0" indent="0" algn="ctr">
                        <a:spcBef>
                          <a:spcPct val="0"/>
                        </a:spcBef>
                        <a:spcAft>
                          <a:spcPct val="0"/>
                        </a:spcAft>
                      </a:pPr>
                      <a:r>
                        <a:rPr lang="zh-CN" sz="1600">
                          <a:latin typeface="黑体" panose="02010609060101010101" charset="-122"/>
                          <a:ea typeface="黑体" panose="02010609060101010101" charset="-122"/>
                        </a:rPr>
                        <a:t>反思点</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c>
                  <a:txBody>
                    <a:bodyPr/>
                    <a:p>
                      <a:pPr marL="0" indent="0" algn="ctr">
                        <a:spcBef>
                          <a:spcPct val="0"/>
                        </a:spcBef>
                        <a:spcAft>
                          <a:spcPct val="0"/>
                        </a:spcAft>
                      </a:pPr>
                      <a:r>
                        <a:rPr lang="zh-CN" sz="1600">
                          <a:latin typeface="黑体" panose="02010609060101010101" charset="-122"/>
                          <a:ea typeface="黑体" panose="02010609060101010101" charset="-122"/>
                        </a:rPr>
                        <a:t>简要描述</a:t>
                      </a:r>
                      <a:endParaRPr lang="zh-CN" sz="1600">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solidFill>
                      <a:srgbClr val="91ABDF"/>
                    </a:solidFill>
                  </a:tcPr>
                </a:tc>
              </a:tr>
              <a:tr h="252095">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学会</a:t>
                      </a:r>
                      <a:r>
                        <a:rPr lang="zh-CN" sz="1600">
                          <a:solidFill>
                            <a:srgbClr val="000000"/>
                          </a:solidFill>
                          <a:latin typeface="黑体" panose="02010609060101010101" charset="-122"/>
                          <a:ea typeface="黑体" panose="02010609060101010101" charset="-122"/>
                        </a:rPr>
                        <a:t>了什么知识？</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just">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52095">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掌握了什么技能？</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457200" algn="just">
                        <a:spcBef>
                          <a:spcPct val="0"/>
                        </a:spcBef>
                        <a:spcAft>
                          <a:spcPct val="0"/>
                        </a:spcAft>
                      </a:pPr>
                      <a:r>
                        <a:rPr lang="en-US" altLang="zh-CN" sz="1600">
                          <a:solidFill>
                            <a:srgbClr val="000000"/>
                          </a:solidFill>
                          <a:latin typeface="黑体" panose="02010609060101010101" charset="-122"/>
                          <a:ea typeface="黑体" panose="02010609060101010101" charset="-122"/>
                        </a:rPr>
                        <a:t> </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r h="252095">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还存在什么问题，有什么建议？</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algn="just">
                        <a:spcBef>
                          <a:spcPct val="0"/>
                        </a:spcBef>
                        <a:spcAft>
                          <a:spcPct val="0"/>
                        </a:spcAft>
                      </a:pPr>
                      <a:endParaRPr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0008"/>
                      </a:solidFill>
                      <a:prstDash val="solid"/>
                      <a:headEnd type="none" w="med" len="med"/>
                      <a:tailEnd type="none" w="med" len="med"/>
                    </a:lnL>
                    <a:lnR w="635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r>
            </a:tbl>
          </a:graphicData>
        </a:graphic>
      </p:graphicFrame>
      <p:sp>
        <p:nvSpPr>
          <p:cNvPr id="10" name="文本框 9"/>
          <p:cNvSpPr txBox="1"/>
          <p:nvPr/>
        </p:nvSpPr>
        <p:spPr>
          <a:xfrm>
            <a:off x="2746375" y="4511040"/>
            <a:ext cx="6096000" cy="337185"/>
          </a:xfrm>
          <a:prstGeom prst="rect">
            <a:avLst/>
          </a:prstGeom>
          <a:noFill/>
        </p:spPr>
        <p:txBody>
          <a:bodyPr wrap="square" rtlCol="0" anchor="t">
            <a:spAutoFit/>
          </a:bodyPr>
          <a:p>
            <a:pPr marL="0" indent="457200" algn="ctr" defTabSz="266700">
              <a:spcBef>
                <a:spcPct val="0"/>
              </a:spcBef>
              <a:spcAft>
                <a:spcPct val="0"/>
              </a:spcAft>
            </a:pPr>
            <a:r>
              <a:rPr lang="zh-CN" altLang="en-US" sz="1600" b="1">
                <a:latin typeface="黑体" panose="02010609060101010101" charset="-122"/>
                <a:ea typeface="黑体" panose="02010609060101010101" charset="-122"/>
                <a:sym typeface="+mn-ea"/>
              </a:rPr>
              <a:t>学习反思</a:t>
            </a:r>
            <a:endParaRPr lang="zh-CN" altLang="en-US" sz="1600" b="1">
              <a:latin typeface="黑体" panose="02010609060101010101" charset="-122"/>
              <a:ea typeface="黑体" panose="02010609060101010101" charset="-122"/>
              <a:sym typeface="+mn-ea"/>
            </a:endParaRPr>
          </a:p>
        </p:txBody>
      </p:sp>
      <p:sp>
        <p:nvSpPr>
          <p:cNvPr id="11" name="矩形 10"/>
          <p:cNvSpPr/>
          <p:nvPr/>
        </p:nvSpPr>
        <p:spPr>
          <a:xfrm>
            <a:off x="10266045" y="4738370"/>
            <a:ext cx="1510665" cy="1202690"/>
          </a:xfrm>
          <a:prstGeom prst="rect">
            <a:avLst/>
          </a:prstGeom>
          <a:noFill/>
          <a:ln w="127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b="1">
                <a:solidFill>
                  <a:schemeClr val="tx1"/>
                </a:solidFill>
              </a:rPr>
              <a:t>扫描教材上</a:t>
            </a:r>
            <a:endParaRPr lang="zh-CN" altLang="en-US" b="1">
              <a:solidFill>
                <a:schemeClr val="tx1"/>
              </a:solidFill>
            </a:endParaRPr>
          </a:p>
          <a:p>
            <a:pPr algn="ctr"/>
            <a:r>
              <a:rPr lang="zh-CN" altLang="en-US" b="1">
                <a:solidFill>
                  <a:schemeClr val="tx1"/>
                </a:solidFill>
              </a:rPr>
              <a:t>学习</a:t>
            </a:r>
            <a:r>
              <a:rPr lang="zh-CN" altLang="en-US" b="1">
                <a:solidFill>
                  <a:schemeClr val="tx1"/>
                </a:solidFill>
              </a:rPr>
              <a:t>画像</a:t>
            </a:r>
            <a:endParaRPr lang="zh-CN" altLang="en-US" b="1">
              <a:solidFill>
                <a:schemeClr val="tx1"/>
              </a:solidFill>
            </a:endParaRPr>
          </a:p>
          <a:p>
            <a:pPr algn="ctr"/>
            <a:r>
              <a:rPr lang="zh-CN" altLang="en-US" b="1">
                <a:solidFill>
                  <a:schemeClr val="tx1"/>
                </a:solidFill>
              </a:rPr>
              <a:t>智能体</a:t>
            </a:r>
            <a:endParaRPr lang="zh-CN" altLang="en-US" b="1">
              <a:solidFill>
                <a:schemeClr val="tx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1. AI</a:t>
            </a:r>
            <a:r>
              <a:rPr lang="zh-CN" altLang="en-US"/>
              <a:t>赋能学习的应用场景</a:t>
            </a:r>
            <a:endParaRPr lang="zh-CN" altLang="en-US"/>
          </a:p>
        </p:txBody>
      </p:sp>
      <p:sp>
        <p:nvSpPr>
          <p:cNvPr id="35" name="矩形 34"/>
          <p:cNvSpPr/>
          <p:nvPr>
            <p:custDataLst>
              <p:tags r:id="rId1"/>
            </p:custDataLst>
          </p:nvPr>
        </p:nvSpPr>
        <p:spPr>
          <a:xfrm>
            <a:off x="734060" y="1985010"/>
            <a:ext cx="3333750" cy="982980"/>
          </a:xfrm>
          <a:prstGeom prst="rect">
            <a:avLst/>
          </a:prstGeom>
          <a:ln>
            <a:noFill/>
            <a:prstDash val="sysDash"/>
          </a:ln>
        </p:spPr>
        <p:txBody>
          <a:bodyPr vert="horz" wrap="square" lIns="0" tIns="46990" rIns="0" bIns="46990" rtlCol="0" anchor="t" anchorCtr="0">
            <a:noAutofit/>
          </a:bodyPr>
          <a:p>
            <a:pPr indent="-228600" algn="just">
              <a:spcBef>
                <a:spcPct val="0"/>
              </a:spcBef>
              <a:spcAft>
                <a:spcPct val="0"/>
              </a:spcAft>
            </a:pPr>
            <a:r>
              <a:rPr lang="zh-CN" altLang="en-US" dirty="0">
                <a:ln>
                  <a:noFill/>
                  <a:prstDash val="sysDot"/>
                </a:ln>
                <a:solidFill>
                  <a:srgbClr val="000000">
                    <a:lumMod val="85000"/>
                    <a:lumOff val="15000"/>
                  </a:srgbClr>
                </a:solidFill>
                <a:latin typeface="黑体" panose="02010609060101010101" charset="-122"/>
                <a:ea typeface="黑体" panose="02010609060101010101" charset="-122"/>
                <a:cs typeface="宋体" panose="02010600030101010101" pitchFamily="2" charset="-122"/>
              </a:rPr>
              <a:t>智能生成个性化学习内容，如定制习题与讲解，并推荐最优学习路径，实现因材施教。</a:t>
            </a:r>
            <a:endParaRPr lang="zh-CN" altLang="en-US" dirty="0">
              <a:ln>
                <a:noFill/>
                <a:prstDash val="sysDot"/>
              </a:ln>
              <a:solidFill>
                <a:srgbClr val="000000">
                  <a:lumMod val="85000"/>
                  <a:lumOff val="15000"/>
                </a:srgbClr>
              </a:solidFill>
              <a:latin typeface="黑体" panose="02010609060101010101" charset="-122"/>
              <a:ea typeface="黑体" panose="02010609060101010101" charset="-122"/>
              <a:cs typeface="宋体" panose="02010600030101010101" pitchFamily="2" charset="-122"/>
            </a:endParaRPr>
          </a:p>
        </p:txBody>
      </p:sp>
      <p:sp>
        <p:nvSpPr>
          <p:cNvPr id="36" name="矩形 35"/>
          <p:cNvSpPr/>
          <p:nvPr>
            <p:custDataLst>
              <p:tags r:id="rId2"/>
            </p:custDataLst>
          </p:nvPr>
        </p:nvSpPr>
        <p:spPr bwMode="auto">
          <a:xfrm>
            <a:off x="733754" y="1454785"/>
            <a:ext cx="3333743" cy="489584"/>
          </a:xfrm>
          <a:prstGeom prst="rect">
            <a:avLst/>
          </a:prstGeom>
          <a:noFill/>
          <a:ln>
            <a:noFill/>
          </a:ln>
        </p:spPr>
        <p:txBody>
          <a:bodyPr wrap="square" lIns="0" tIns="0" rIns="0" bIns="0" rtlCol="0" anchor="b" anchorCtr="0">
            <a:noAutofit/>
          </a:bodyPr>
          <a:p>
            <a:pPr lvl="0" algn="l">
              <a:spcBef>
                <a:spcPct val="0"/>
              </a:spcBef>
              <a:spcAft>
                <a:spcPct val="0"/>
              </a:spcAft>
              <a:buClrTx/>
              <a:buSzTx/>
              <a:buFontTx/>
            </a:pPr>
            <a:r>
              <a:rPr lang="en-US" altLang="zh-CN" sz="2400" b="1" dirty="0">
                <a:solidFill>
                  <a:srgbClr val="376FFF"/>
                </a:solidFill>
                <a:uFillTx/>
                <a:latin typeface="黑体" panose="02010609060101010101" charset="-122"/>
                <a:ea typeface="黑体" panose="02010609060101010101" charset="-122"/>
                <a:cs typeface="黑体" panose="02010609060101010101" charset="-122"/>
                <a:sym typeface="+mn-ea"/>
              </a:rPr>
              <a:t>01 </a:t>
            </a:r>
            <a:r>
              <a:rPr lang="zh-CN" altLang="en-US" sz="2400" b="1" dirty="0">
                <a:solidFill>
                  <a:srgbClr val="376FFF"/>
                </a:solidFill>
                <a:uFillTx/>
                <a:latin typeface="黑体" panose="02010609060101010101" charset="-122"/>
                <a:ea typeface="黑体" panose="02010609060101010101" charset="-122"/>
                <a:cs typeface="黑体" panose="02010609060101010101" charset="-122"/>
                <a:sym typeface="+mn-ea"/>
              </a:rPr>
              <a:t>个性化学习</a:t>
            </a:r>
            <a:endParaRPr lang="zh-CN" altLang="en-US" sz="2400" b="1" dirty="0">
              <a:solidFill>
                <a:srgbClr val="376FFF"/>
              </a:solidFill>
              <a:uFillTx/>
              <a:latin typeface="黑体" panose="02010609060101010101" charset="-122"/>
              <a:ea typeface="黑体" panose="02010609060101010101" charset="-122"/>
              <a:cs typeface="黑体" panose="02010609060101010101" charset="-122"/>
              <a:sym typeface="+mn-ea"/>
            </a:endParaRPr>
          </a:p>
        </p:txBody>
      </p:sp>
      <p:pic>
        <p:nvPicPr>
          <p:cNvPr id="37" name="图片 36" descr="E:/广科院/教材撰写/人工智能通识/第6章作图/生成一张教材插画，科技感，AIGC辅助学习的应用场景，智能生成个性化学习内容，如定制习题与讲解，并推荐最优学习路径，实现因材施教。.jpeg生成一张教材插画，科技感，AIGC辅助学习的应用场景，智能生成个性化学习内容，如定制习题与讲解，并推荐最优学习路径，实现因材施教。"/>
          <p:cNvPicPr>
            <a:picLocks noChangeAspect="1"/>
          </p:cNvPicPr>
          <p:nvPr>
            <p:custDataLst>
              <p:tags r:id="rId3"/>
            </p:custDataLst>
          </p:nvPr>
        </p:nvPicPr>
        <p:blipFill>
          <a:blip r:embed="rId4"/>
          <a:srcRect t="10694" b="10694"/>
          <a:stretch>
            <a:fillRect/>
          </a:stretch>
        </p:blipFill>
        <p:spPr>
          <a:xfrm>
            <a:off x="730579" y="2994657"/>
            <a:ext cx="3336918" cy="2623814"/>
          </a:xfrm>
          <a:prstGeom prst="roundRect">
            <a:avLst>
              <a:gd name="adj" fmla="val 9668"/>
            </a:avLst>
          </a:prstGeom>
          <a:ln w="9525" cap="flat" cmpd="sng" algn="ctr">
            <a:solidFill>
              <a:srgbClr val="000000">
                <a:lumMod val="40000"/>
                <a:lumOff val="60000"/>
                <a:alpha val="50000"/>
              </a:srgbClr>
            </a:solidFill>
            <a:prstDash val="solid"/>
            <a:round/>
            <a:headEnd type="none" w="med" len="med"/>
            <a:tailEnd type="none" w="med" len="med"/>
          </a:ln>
        </p:spPr>
      </p:pic>
      <p:sp>
        <p:nvSpPr>
          <p:cNvPr id="38" name="矩形 37"/>
          <p:cNvSpPr/>
          <p:nvPr>
            <p:custDataLst>
              <p:tags r:id="rId5"/>
            </p:custDataLst>
          </p:nvPr>
        </p:nvSpPr>
        <p:spPr>
          <a:xfrm>
            <a:off x="8193405" y="1985010"/>
            <a:ext cx="3333750" cy="982980"/>
          </a:xfrm>
          <a:prstGeom prst="rect">
            <a:avLst/>
          </a:prstGeom>
          <a:ln>
            <a:noFill/>
            <a:prstDash val="sysDash"/>
          </a:ln>
        </p:spPr>
        <p:txBody>
          <a:bodyPr vert="horz" wrap="square" lIns="0" tIns="46990" rIns="0" bIns="46990" rtlCol="0" anchor="t" anchorCtr="0">
            <a:noAutofit/>
          </a:bodyPr>
          <a:p>
            <a:pPr indent="-228600">
              <a:spcBef>
                <a:spcPct val="0"/>
              </a:spcBef>
              <a:spcAft>
                <a:spcPct val="0"/>
              </a:spcAft>
            </a:pPr>
            <a:r>
              <a:rPr lang="en-US" altLang="zh-CN">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AI</a:t>
            </a:r>
            <a:r>
              <a:rPr lang="zh-CN" altLang="en-US">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虚拟导师</a:t>
            </a:r>
            <a:r>
              <a:rPr lang="en-US" altLang="zh-CN">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24</a:t>
            </a:r>
            <a:r>
              <a:rPr lang="zh-CN" altLang="en-US">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rPr>
              <a:t>小时在线答疑，通过情景模拟对话提升语言技能与实践能力，助力高效学习成长。</a:t>
            </a:r>
            <a:endParaRPr lang="zh-CN" altLang="en-US">
              <a:ln>
                <a:noFill/>
                <a:prstDash val="sysDot"/>
              </a:ln>
              <a:solidFill>
                <a:srgbClr val="000000">
                  <a:lumMod val="85000"/>
                  <a:lumOff val="15000"/>
                </a:srgbClr>
              </a:solidFill>
              <a:latin typeface="黑体" panose="02010609060101010101" charset="-122"/>
              <a:ea typeface="黑体" panose="02010609060101010101" charset="-122"/>
              <a:cs typeface="黑体" panose="02010609060101010101" charset="-122"/>
            </a:endParaRPr>
          </a:p>
        </p:txBody>
      </p:sp>
      <p:sp>
        <p:nvSpPr>
          <p:cNvPr id="40" name="矩形 39"/>
          <p:cNvSpPr/>
          <p:nvPr>
            <p:custDataLst>
              <p:tags r:id="rId6"/>
            </p:custDataLst>
          </p:nvPr>
        </p:nvSpPr>
        <p:spPr bwMode="auto">
          <a:xfrm>
            <a:off x="8193719" y="1459865"/>
            <a:ext cx="3333743" cy="489584"/>
          </a:xfrm>
          <a:prstGeom prst="rect">
            <a:avLst/>
          </a:prstGeom>
          <a:noFill/>
          <a:ln>
            <a:noFill/>
          </a:ln>
        </p:spPr>
        <p:txBody>
          <a:bodyPr wrap="square" lIns="0" tIns="0" rIns="0" bIns="0" rtlCol="0" anchor="b" anchorCtr="0">
            <a:noAutofit/>
          </a:bodyPr>
          <a:p>
            <a:pPr lvl="0" algn="l">
              <a:spcBef>
                <a:spcPct val="0"/>
              </a:spcBef>
              <a:spcAft>
                <a:spcPct val="0"/>
              </a:spcAft>
              <a:buClrTx/>
              <a:buSzTx/>
              <a:buFontTx/>
            </a:pPr>
            <a:r>
              <a:rPr lang="en-US" altLang="zh-CN" sz="2400" b="1">
                <a:solidFill>
                  <a:srgbClr val="376FFF"/>
                </a:solidFill>
                <a:uFillTx/>
                <a:latin typeface="黑体" panose="02010609060101010101" charset="-122"/>
                <a:ea typeface="黑体" panose="02010609060101010101" charset="-122"/>
                <a:cs typeface="黑体" panose="02010609060101010101" charset="-122"/>
                <a:sym typeface="+mn-ea"/>
              </a:rPr>
              <a:t>03 </a:t>
            </a:r>
            <a:r>
              <a:rPr lang="zh-CN" altLang="en-US" sz="2400" b="1">
                <a:solidFill>
                  <a:srgbClr val="376FFF"/>
                </a:solidFill>
                <a:uFillTx/>
                <a:latin typeface="黑体" panose="02010609060101010101" charset="-122"/>
                <a:ea typeface="黑体" panose="02010609060101010101" charset="-122"/>
                <a:cs typeface="黑体" panose="02010609060101010101" charset="-122"/>
                <a:sym typeface="+mn-ea"/>
              </a:rPr>
              <a:t>互动学习</a:t>
            </a:r>
            <a:endParaRPr lang="zh-CN" altLang="en-US" sz="2400" b="1">
              <a:solidFill>
                <a:srgbClr val="376FFF"/>
              </a:solidFill>
              <a:uFillTx/>
              <a:latin typeface="黑体" panose="02010609060101010101" charset="-122"/>
              <a:ea typeface="黑体" panose="02010609060101010101" charset="-122"/>
              <a:cs typeface="黑体" panose="02010609060101010101" charset="-122"/>
              <a:sym typeface="+mn-ea"/>
            </a:endParaRPr>
          </a:p>
        </p:txBody>
      </p:sp>
      <p:pic>
        <p:nvPicPr>
          <p:cNvPr id="41" name="图片 40" descr="E:/广科院/教材撰写/人工智能通识/第6章作图/生成一张教材插画，科技感，AIGC辅助学习的应用场景，AI虚拟导师24小时在线答疑，通过情景模拟对话提升语言技能与实践能力，助力高效学习成长。.jpeg生成一张教材插画，科技感，AIGC辅助学习的应用场景，AI虚拟导师24小时在线答疑，通过情景模拟对话提升语言技能与实践能力，助力高效学习成长。"/>
          <p:cNvPicPr/>
          <p:nvPr>
            <p:custDataLst>
              <p:tags r:id="rId7"/>
            </p:custDataLst>
          </p:nvPr>
        </p:nvPicPr>
        <p:blipFill>
          <a:blip r:embed="rId8"/>
          <a:srcRect t="10730" b="10730"/>
          <a:stretch>
            <a:fillRect/>
          </a:stretch>
        </p:blipFill>
        <p:spPr>
          <a:xfrm>
            <a:off x="8193084" y="3014977"/>
            <a:ext cx="3340728" cy="2624394"/>
          </a:xfrm>
          <a:prstGeom prst="roundRect">
            <a:avLst>
              <a:gd name="adj" fmla="val 7893"/>
            </a:avLst>
          </a:prstGeom>
          <a:ln w="9525" cap="flat" cmpd="sng" algn="ctr">
            <a:solidFill>
              <a:srgbClr val="000000">
                <a:lumMod val="40000"/>
                <a:lumOff val="60000"/>
                <a:alpha val="50000"/>
              </a:srgbClr>
            </a:solidFill>
            <a:prstDash val="solid"/>
            <a:round/>
            <a:headEnd type="none" w="med" len="med"/>
            <a:tailEnd type="none" w="med" len="med"/>
          </a:ln>
        </p:spPr>
      </p:pic>
      <p:sp>
        <p:nvSpPr>
          <p:cNvPr id="43" name="矩形 42"/>
          <p:cNvSpPr/>
          <p:nvPr>
            <p:custDataLst>
              <p:tags r:id="rId9"/>
            </p:custDataLst>
          </p:nvPr>
        </p:nvSpPr>
        <p:spPr>
          <a:xfrm>
            <a:off x="4464050" y="1985010"/>
            <a:ext cx="3333750" cy="982980"/>
          </a:xfrm>
          <a:prstGeom prst="rect">
            <a:avLst/>
          </a:prstGeom>
          <a:ln>
            <a:noFill/>
            <a:prstDash val="sysDash"/>
          </a:ln>
        </p:spPr>
        <p:txBody>
          <a:bodyPr vert="horz" wrap="square" lIns="0" tIns="46990" rIns="0" bIns="46990" rtlCol="0" anchor="t" anchorCtr="0">
            <a:noAutofit/>
          </a:bodyPr>
          <a:p>
            <a:pPr indent="-228600">
              <a:spcBef>
                <a:spcPct val="0"/>
              </a:spcBef>
              <a:spcAft>
                <a:spcPct val="0"/>
              </a:spcAft>
            </a:pPr>
            <a:r>
              <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rPr>
              <a:t>智能生成教材习题，支持多语言解析，助力教师高效备课，为全球学子提供优质平等的学习资源。</a:t>
            </a:r>
            <a:endPar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endParaRPr>
          </a:p>
        </p:txBody>
      </p:sp>
      <p:sp>
        <p:nvSpPr>
          <p:cNvPr id="44" name="矩形 43"/>
          <p:cNvSpPr/>
          <p:nvPr>
            <p:custDataLst>
              <p:tags r:id="rId10"/>
            </p:custDataLst>
          </p:nvPr>
        </p:nvSpPr>
        <p:spPr bwMode="auto">
          <a:xfrm>
            <a:off x="4463737" y="1457325"/>
            <a:ext cx="3333743" cy="489584"/>
          </a:xfrm>
          <a:prstGeom prst="rect">
            <a:avLst/>
          </a:prstGeom>
          <a:noFill/>
          <a:ln>
            <a:noFill/>
          </a:ln>
        </p:spPr>
        <p:txBody>
          <a:bodyPr wrap="square" lIns="0" tIns="0" rIns="0" bIns="0" rtlCol="0" anchor="b" anchorCtr="0">
            <a:noAutofit/>
          </a:bodyPr>
          <a:p>
            <a:pPr lvl="0" algn="l">
              <a:spcBef>
                <a:spcPct val="0"/>
              </a:spcBef>
              <a:spcAft>
                <a:spcPct val="0"/>
              </a:spcAft>
              <a:buClrTx/>
              <a:buSzTx/>
              <a:buFontTx/>
            </a:pPr>
            <a:r>
              <a:rPr lang="en-US" altLang="zh-CN" sz="2400" b="1">
                <a:solidFill>
                  <a:srgbClr val="376FFF"/>
                </a:solidFill>
                <a:uFillTx/>
                <a:latin typeface="黑体" panose="02010609060101010101" charset="-122"/>
                <a:ea typeface="黑体" panose="02010609060101010101" charset="-122"/>
                <a:cs typeface="黑体" panose="02010609060101010101" charset="-122"/>
                <a:sym typeface="+mn-ea"/>
              </a:rPr>
              <a:t>02 </a:t>
            </a:r>
            <a:r>
              <a:rPr lang="zh-CN" altLang="en-US" sz="2400" b="1">
                <a:solidFill>
                  <a:srgbClr val="376FFF"/>
                </a:solidFill>
                <a:uFillTx/>
                <a:latin typeface="黑体" panose="02010609060101010101" charset="-122"/>
                <a:ea typeface="黑体" panose="02010609060101010101" charset="-122"/>
                <a:cs typeface="黑体" panose="02010609060101010101" charset="-122"/>
                <a:sym typeface="+mn-ea"/>
              </a:rPr>
              <a:t>学习内容生成</a:t>
            </a:r>
            <a:endParaRPr lang="zh-CN" altLang="en-US" sz="2400" b="1">
              <a:solidFill>
                <a:srgbClr val="376FFF"/>
              </a:solidFill>
              <a:uFillTx/>
              <a:latin typeface="黑体" panose="02010609060101010101" charset="-122"/>
              <a:ea typeface="黑体" panose="02010609060101010101" charset="-122"/>
              <a:cs typeface="黑体" panose="02010609060101010101" charset="-122"/>
              <a:sym typeface="+mn-ea"/>
            </a:endParaRPr>
          </a:p>
        </p:txBody>
      </p:sp>
      <p:pic>
        <p:nvPicPr>
          <p:cNvPr id="45" name="图片 44" descr="E:/广科院/教材撰写/人工智能通识/第6章作图/生成一张教材插画，科技感，AIGC辅助学习的应用场景，智能生成教材习题，支持多语言解析，助力教师高效备课，为全球学子提供优质平等的学习资源。.jpeg生成一张教材插画，科技感，AIGC辅助学习的应用场景，智能生成教材习题，支持多语言解析，助力教师高效备课，为全球学子提供优质平等的学习资源。"/>
          <p:cNvPicPr>
            <a:picLocks noChangeAspect="1"/>
          </p:cNvPicPr>
          <p:nvPr>
            <p:custDataLst>
              <p:tags r:id="rId11"/>
            </p:custDataLst>
          </p:nvPr>
        </p:nvPicPr>
        <p:blipFill>
          <a:blip r:embed="rId12"/>
          <a:srcRect t="10739" b="10739"/>
          <a:stretch>
            <a:fillRect/>
          </a:stretch>
        </p:blipFill>
        <p:spPr>
          <a:xfrm>
            <a:off x="4459927" y="3009897"/>
            <a:ext cx="3340728" cy="2623814"/>
          </a:xfrm>
          <a:prstGeom prst="roundRect">
            <a:avLst>
              <a:gd name="adj" fmla="val 10287"/>
            </a:avLst>
          </a:prstGeom>
          <a:ln w="9525" cap="flat" cmpd="sng" algn="ctr">
            <a:solidFill>
              <a:srgbClr val="000000">
                <a:lumMod val="40000"/>
                <a:lumOff val="60000"/>
                <a:alpha val="50000"/>
              </a:srgbClr>
            </a:solidFill>
            <a:prstDash val="solid"/>
            <a:round/>
            <a:headEnd type="none" w="med" len="med"/>
            <a:tailEnd type="none" w="med" len="me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占位符 2"/>
          <p:cNvSpPr>
            <a:spLocks noGrp="1"/>
          </p:cNvSpPr>
          <p:nvPr>
            <p:ph type="body" idx="10" hasCustomPrompt="1"/>
          </p:nvPr>
        </p:nvSpPr>
        <p:spPr>
          <a:xfrm>
            <a:off x="123825" y="2857500"/>
            <a:ext cx="11953240" cy="1958340"/>
          </a:xfrm>
          <a:prstGeom prst="rect">
            <a:avLst/>
          </a:prstGeom>
        </p:spPr>
        <p:txBody>
          <a:bodyPr anchor="ctr" anchorCtr="0"/>
          <a:lstStyle>
            <a:lvl1pPr marL="0" indent="0">
              <a:buNone/>
              <a:defRPr sz="6000"/>
            </a:lvl1pPr>
          </a:lstStyle>
          <a:p>
            <a:pPr algn="ctr"/>
            <a:r>
              <a:rPr lang="en-US" altLang="zh-CN"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rPr>
              <a:t>AI</a:t>
            </a:r>
            <a:r>
              <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rPr>
              <a:t>赋能学习：</a:t>
            </a:r>
            <a:endPar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endParaRPr>
          </a:p>
          <a:p>
            <a:pPr algn="ctr"/>
            <a:r>
              <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rPr>
              <a:t>打造个性学习智慧引擎</a:t>
            </a:r>
            <a:endParaRPr lang="zh-CN" altLang="en-US" b="1" spc="200" dirty="0">
              <a:solidFill>
                <a:schemeClr val="bg1"/>
              </a:solidFill>
              <a:latin typeface="微软雅黑" panose="020B0503020204020204" pitchFamily="34" charset="-122"/>
              <a:ea typeface="微软雅黑" panose="020B0503020204020204" pitchFamily="34" charset="-122"/>
              <a:cs typeface="Ebrima" panose="02000000000000000000" pitchFamily="2" charset="0"/>
            </a:endParaRPr>
          </a:p>
        </p:txBody>
      </p:sp>
      <p:sp>
        <p:nvSpPr>
          <p:cNvPr id="4" name="文本占位符 3"/>
          <p:cNvSpPr>
            <a:spLocks noGrp="1"/>
          </p:cNvSpPr>
          <p:nvPr/>
        </p:nvSpPr>
        <p:spPr>
          <a:xfrm>
            <a:off x="1260475" y="1497965"/>
            <a:ext cx="9602470" cy="840740"/>
          </a:xfrm>
          <a:prstGeom prst="rect">
            <a:avLst/>
          </a:prstGeom>
        </p:spPr>
        <p:txBody>
          <a:bodyPr anchor="ctr" anchorCtr="0"/>
          <a:lstStyle>
            <a:lvl1pPr marL="0" indent="0" algn="ctr">
              <a:buNone/>
              <a:defRPr sz="4400" b="1">
                <a:solidFill>
                  <a:srgbClr val="81C9FF"/>
                </a:solidFill>
                <a:latin typeface="微软雅黑" panose="020B0503020204020204" pitchFamily="34" charset="-122"/>
                <a:ea typeface="微软雅黑" panose="020B0503020204020204" pitchFamily="34" charset="-122"/>
              </a:defRPr>
            </a:lvl1pPr>
          </a:lstStyle>
          <a:p>
            <a:pPr lvl="0"/>
            <a:r>
              <a:rPr lang="zh-CN" altLang="en-US" smtClean="0"/>
              <a:t>第</a:t>
            </a:r>
            <a:r>
              <a:rPr lang="zh-CN" altLang="en-US" smtClean="0"/>
              <a:t>五章</a:t>
            </a:r>
            <a:endParaRPr lang="zh-CN" altLang="en-US" smtClean="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1. AI</a:t>
            </a:r>
            <a:r>
              <a:rPr lang="zh-CN" altLang="en-US"/>
              <a:t>赋能学习的应用场景</a:t>
            </a:r>
            <a:endParaRPr lang="zh-CN" altLang="en-US"/>
          </a:p>
        </p:txBody>
      </p:sp>
      <p:sp>
        <p:nvSpPr>
          <p:cNvPr id="11" name="矩形 10"/>
          <p:cNvSpPr/>
          <p:nvPr>
            <p:custDataLst>
              <p:tags r:id="rId1"/>
            </p:custDataLst>
          </p:nvPr>
        </p:nvSpPr>
        <p:spPr>
          <a:xfrm>
            <a:off x="753745" y="2098040"/>
            <a:ext cx="3333750" cy="1021080"/>
          </a:xfrm>
          <a:prstGeom prst="rect">
            <a:avLst/>
          </a:prstGeom>
          <a:ln>
            <a:noFill/>
            <a:prstDash val="sysDash"/>
          </a:ln>
        </p:spPr>
        <p:txBody>
          <a:bodyPr vert="horz" wrap="square" lIns="0" tIns="46990" rIns="0" bIns="46990" rtlCol="0" anchor="t" anchorCtr="0">
            <a:noAutofit/>
          </a:bodyPr>
          <a:p>
            <a:pPr indent="-228600" algn="just">
              <a:spcBef>
                <a:spcPct val="0"/>
              </a:spcBef>
              <a:spcAft>
                <a:spcPct val="0"/>
              </a:spcAft>
            </a:pPr>
            <a:r>
              <a:rPr lang="zh-CN" altLang="en-US" dirty="0">
                <a:ln>
                  <a:noFill/>
                  <a:prstDash val="sysDot"/>
                </a:ln>
                <a:solidFill>
                  <a:srgbClr val="000000">
                    <a:lumMod val="85000"/>
                    <a:lumOff val="15000"/>
                  </a:srgbClr>
                </a:solidFill>
                <a:latin typeface="黑体" panose="02010609060101010101" charset="-122"/>
                <a:ea typeface="黑体" panose="02010609060101010101" charset="-122"/>
                <a:cs typeface="宋体" panose="02010600030101010101" pitchFamily="2" charset="-122"/>
              </a:rPr>
              <a:t>智能批改作业并即时反馈，提供个性化改进建议和学习分析报告，助力学生精准提升学习成效。</a:t>
            </a:r>
            <a:endParaRPr lang="zh-CN" altLang="en-US" dirty="0">
              <a:ln>
                <a:noFill/>
                <a:prstDash val="sysDot"/>
              </a:ln>
              <a:solidFill>
                <a:srgbClr val="000000">
                  <a:lumMod val="85000"/>
                  <a:lumOff val="15000"/>
                </a:srgbClr>
              </a:solidFill>
              <a:latin typeface="黑体" panose="02010609060101010101" charset="-122"/>
              <a:ea typeface="黑体" panose="02010609060101010101" charset="-122"/>
              <a:cs typeface="宋体" panose="02010600030101010101" pitchFamily="2" charset="-122"/>
            </a:endParaRPr>
          </a:p>
        </p:txBody>
      </p:sp>
      <p:sp>
        <p:nvSpPr>
          <p:cNvPr id="13" name="矩形 12"/>
          <p:cNvSpPr/>
          <p:nvPr>
            <p:custDataLst>
              <p:tags r:id="rId2"/>
            </p:custDataLst>
          </p:nvPr>
        </p:nvSpPr>
        <p:spPr bwMode="auto">
          <a:xfrm>
            <a:off x="753439" y="1567815"/>
            <a:ext cx="3333743" cy="489584"/>
          </a:xfrm>
          <a:prstGeom prst="rect">
            <a:avLst/>
          </a:prstGeom>
          <a:noFill/>
          <a:ln>
            <a:noFill/>
          </a:ln>
        </p:spPr>
        <p:txBody>
          <a:bodyPr wrap="square" lIns="0" tIns="0" rIns="0" bIns="0" rtlCol="0" anchor="b" anchorCtr="0">
            <a:noAutofit/>
          </a:bodyPr>
          <a:p>
            <a:pPr lvl="0" algn="l">
              <a:spcBef>
                <a:spcPct val="0"/>
              </a:spcBef>
              <a:spcAft>
                <a:spcPct val="0"/>
              </a:spcAft>
              <a:buClrTx/>
              <a:buSzTx/>
              <a:buFontTx/>
            </a:pPr>
            <a:r>
              <a:rPr lang="en-US" altLang="zh-CN" sz="2400" b="1" dirty="0">
                <a:solidFill>
                  <a:srgbClr val="376FFF"/>
                </a:solidFill>
                <a:uFillTx/>
                <a:latin typeface="黑体" panose="02010609060101010101" charset="-122"/>
                <a:ea typeface="黑体" panose="02010609060101010101" charset="-122"/>
                <a:cs typeface="黑体" panose="02010609060101010101" charset="-122"/>
                <a:sym typeface="+mn-ea"/>
              </a:rPr>
              <a:t>04 </a:t>
            </a:r>
            <a:r>
              <a:rPr lang="zh-CN" altLang="en-US" sz="2400" b="1" dirty="0">
                <a:solidFill>
                  <a:srgbClr val="376FFF"/>
                </a:solidFill>
                <a:uFillTx/>
                <a:latin typeface="黑体" panose="02010609060101010101" charset="-122"/>
                <a:ea typeface="黑体" panose="02010609060101010101" charset="-122"/>
                <a:cs typeface="黑体" panose="02010609060101010101" charset="-122"/>
                <a:sym typeface="+mn-ea"/>
              </a:rPr>
              <a:t>作业与评估</a:t>
            </a:r>
            <a:endParaRPr lang="zh-CN" altLang="en-US" sz="2400" b="1" dirty="0">
              <a:solidFill>
                <a:srgbClr val="376FFF"/>
              </a:solidFill>
              <a:uFillTx/>
              <a:latin typeface="黑体" panose="02010609060101010101" charset="-122"/>
              <a:ea typeface="黑体" panose="02010609060101010101" charset="-122"/>
              <a:cs typeface="黑体" panose="02010609060101010101" charset="-122"/>
              <a:sym typeface="+mn-ea"/>
            </a:endParaRPr>
          </a:p>
        </p:txBody>
      </p:sp>
      <p:pic>
        <p:nvPicPr>
          <p:cNvPr id="14" name="图片 13" descr="E:/广科院/教材撰写/人工智能通识/第6章作图/生成一张教材插画，科技感，AIGC辅助学习的应用场景，智能批改作业并即时反馈，提供个性化改进建议和学习分析报告，助力学生精准提升学习成效。.jpeg生成一张教材插画，科技感，AIGC辅助学习的应用场景，智能批改作业并即时反馈，提供个性化改进建议和学习分析报告，助力学生精准提升学习成效。"/>
          <p:cNvPicPr>
            <a:picLocks noChangeAspect="1"/>
          </p:cNvPicPr>
          <p:nvPr>
            <p:custDataLst>
              <p:tags r:id="rId3"/>
            </p:custDataLst>
          </p:nvPr>
        </p:nvPicPr>
        <p:blipFill>
          <a:blip r:embed="rId4"/>
          <a:srcRect t="10694" b="10694"/>
          <a:stretch>
            <a:fillRect/>
          </a:stretch>
        </p:blipFill>
        <p:spPr>
          <a:xfrm>
            <a:off x="750264" y="3119117"/>
            <a:ext cx="3336918" cy="2623814"/>
          </a:xfrm>
          <a:prstGeom prst="roundRect">
            <a:avLst>
              <a:gd name="adj" fmla="val 9668"/>
            </a:avLst>
          </a:prstGeom>
          <a:ln w="9525" cap="flat" cmpd="sng" algn="ctr">
            <a:solidFill>
              <a:srgbClr val="000000">
                <a:lumMod val="40000"/>
                <a:lumOff val="60000"/>
                <a:alpha val="50000"/>
              </a:srgbClr>
            </a:solidFill>
            <a:prstDash val="solid"/>
            <a:round/>
            <a:headEnd type="none" w="med" len="med"/>
            <a:tailEnd type="none" w="med" len="med"/>
          </a:ln>
        </p:spPr>
      </p:pic>
      <p:sp>
        <p:nvSpPr>
          <p:cNvPr id="15" name="矩形 14"/>
          <p:cNvSpPr/>
          <p:nvPr>
            <p:custDataLst>
              <p:tags r:id="rId5"/>
            </p:custDataLst>
          </p:nvPr>
        </p:nvSpPr>
        <p:spPr>
          <a:xfrm>
            <a:off x="8213090" y="2098040"/>
            <a:ext cx="3333750" cy="1021080"/>
          </a:xfrm>
          <a:prstGeom prst="rect">
            <a:avLst/>
          </a:prstGeom>
          <a:ln>
            <a:noFill/>
            <a:prstDash val="sysDash"/>
          </a:ln>
        </p:spPr>
        <p:txBody>
          <a:bodyPr vert="horz" wrap="square" lIns="0" tIns="46990" rIns="0" bIns="46990" rtlCol="0" anchor="t" anchorCtr="0">
            <a:noAutofit/>
          </a:bodyPr>
          <a:p>
            <a:pPr indent="-228600">
              <a:spcBef>
                <a:spcPct val="0"/>
              </a:spcBef>
              <a:spcAft>
                <a:spcPct val="0"/>
              </a:spcAft>
            </a:pPr>
            <a:r>
              <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rPr>
              <a:t>智能协作平台集成任务管理、进度追踪与资源共享，优化团队协作效能，助力学生高效知识共建。</a:t>
            </a:r>
            <a:endPar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endParaRPr>
          </a:p>
        </p:txBody>
      </p:sp>
      <p:sp>
        <p:nvSpPr>
          <p:cNvPr id="42" name="矩形 41"/>
          <p:cNvSpPr/>
          <p:nvPr>
            <p:custDataLst>
              <p:tags r:id="rId6"/>
            </p:custDataLst>
          </p:nvPr>
        </p:nvSpPr>
        <p:spPr bwMode="auto">
          <a:xfrm>
            <a:off x="8213404" y="1572895"/>
            <a:ext cx="3333743" cy="489584"/>
          </a:xfrm>
          <a:prstGeom prst="rect">
            <a:avLst/>
          </a:prstGeom>
          <a:noFill/>
          <a:ln>
            <a:noFill/>
          </a:ln>
        </p:spPr>
        <p:txBody>
          <a:bodyPr wrap="square" lIns="0" tIns="0" rIns="0" bIns="0" rtlCol="0" anchor="b" anchorCtr="0">
            <a:noAutofit/>
          </a:bodyPr>
          <a:p>
            <a:pPr lvl="0" algn="l">
              <a:spcBef>
                <a:spcPct val="0"/>
              </a:spcBef>
              <a:spcAft>
                <a:spcPct val="0"/>
              </a:spcAft>
              <a:buClrTx/>
              <a:buSzTx/>
              <a:buFontTx/>
            </a:pPr>
            <a:r>
              <a:rPr lang="en-US" altLang="zh-CN" sz="2400" b="1">
                <a:solidFill>
                  <a:srgbClr val="376FFF"/>
                </a:solidFill>
                <a:uFillTx/>
                <a:latin typeface="黑体" panose="02010609060101010101" charset="-122"/>
                <a:ea typeface="黑体" panose="02010609060101010101" charset="-122"/>
                <a:cs typeface="黑体" panose="02010609060101010101" charset="-122"/>
                <a:sym typeface="+mn-ea"/>
              </a:rPr>
              <a:t>06 </a:t>
            </a:r>
            <a:r>
              <a:rPr lang="zh-CN" altLang="en-US" sz="2400" b="1">
                <a:solidFill>
                  <a:srgbClr val="376FFF"/>
                </a:solidFill>
                <a:uFillTx/>
                <a:latin typeface="黑体" panose="02010609060101010101" charset="-122"/>
                <a:ea typeface="黑体" panose="02010609060101010101" charset="-122"/>
                <a:cs typeface="黑体" panose="02010609060101010101" charset="-122"/>
                <a:sym typeface="+mn-ea"/>
              </a:rPr>
              <a:t>协作学习</a:t>
            </a:r>
            <a:endParaRPr lang="zh-CN" altLang="en-US" sz="2400" b="1">
              <a:solidFill>
                <a:srgbClr val="376FFF"/>
              </a:solidFill>
              <a:uFillTx/>
              <a:latin typeface="黑体" panose="02010609060101010101" charset="-122"/>
              <a:ea typeface="黑体" panose="02010609060101010101" charset="-122"/>
              <a:cs typeface="黑体" panose="02010609060101010101" charset="-122"/>
              <a:sym typeface="+mn-ea"/>
            </a:endParaRPr>
          </a:p>
        </p:txBody>
      </p:sp>
      <p:pic>
        <p:nvPicPr>
          <p:cNvPr id="16" name="图片 15" descr="E:/广科院/教材撰写/人工智能通识/第6章作图/生成一张教材插画，科技感，AIGC辅助学习的应用场景，智能协作平台集成任务管理、进度追踪与资源共享，优化团队协作效能，助力学生高效知识共建。.jpeg生成一张教材插画，科技感，AIGC辅助学习的应用场景，智能协作平台集成任务管理、进度追踪与资源共享，优化团队协作效能，助力学生高效知识共建。"/>
          <p:cNvPicPr/>
          <p:nvPr>
            <p:custDataLst>
              <p:tags r:id="rId7"/>
            </p:custDataLst>
          </p:nvPr>
        </p:nvPicPr>
        <p:blipFill>
          <a:blip r:embed="rId8"/>
          <a:srcRect t="10730" b="10730"/>
          <a:stretch>
            <a:fillRect/>
          </a:stretch>
        </p:blipFill>
        <p:spPr>
          <a:xfrm>
            <a:off x="8212769" y="3139437"/>
            <a:ext cx="3340728" cy="2624394"/>
          </a:xfrm>
          <a:prstGeom prst="roundRect">
            <a:avLst>
              <a:gd name="adj" fmla="val 7893"/>
            </a:avLst>
          </a:prstGeom>
          <a:ln w="9525" cap="flat" cmpd="sng" algn="ctr">
            <a:solidFill>
              <a:srgbClr val="000000">
                <a:lumMod val="40000"/>
                <a:lumOff val="60000"/>
                <a:alpha val="50000"/>
              </a:srgbClr>
            </a:solidFill>
            <a:prstDash val="solid"/>
            <a:round/>
            <a:headEnd type="none" w="med" len="med"/>
            <a:tailEnd type="none" w="med" len="med"/>
          </a:ln>
        </p:spPr>
      </p:pic>
      <p:sp>
        <p:nvSpPr>
          <p:cNvPr id="17" name="矩形 16"/>
          <p:cNvSpPr/>
          <p:nvPr>
            <p:custDataLst>
              <p:tags r:id="rId9"/>
            </p:custDataLst>
          </p:nvPr>
        </p:nvSpPr>
        <p:spPr>
          <a:xfrm>
            <a:off x="4483735" y="2098040"/>
            <a:ext cx="3333750" cy="1021080"/>
          </a:xfrm>
          <a:prstGeom prst="rect">
            <a:avLst/>
          </a:prstGeom>
          <a:ln>
            <a:noFill/>
            <a:prstDash val="sysDash"/>
          </a:ln>
        </p:spPr>
        <p:txBody>
          <a:bodyPr vert="horz" wrap="square" lIns="0" tIns="46990" rIns="0" bIns="46990" rtlCol="0" anchor="t" anchorCtr="0">
            <a:noAutofit/>
          </a:bodyPr>
          <a:p>
            <a:pPr indent="-228600">
              <a:spcBef>
                <a:spcPct val="0"/>
              </a:spcBef>
              <a:spcAft>
                <a:spcPct val="0"/>
              </a:spcAft>
            </a:pPr>
            <a:r>
              <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rPr>
              <a:t>虚拟实验室提供沉浸式模拟场景，安全开展实验教学，助力学生直观理解知识、提升实操能力。</a:t>
            </a:r>
            <a:endPar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endParaRPr>
          </a:p>
        </p:txBody>
      </p:sp>
      <p:sp>
        <p:nvSpPr>
          <p:cNvPr id="39" name="矩形 38"/>
          <p:cNvSpPr/>
          <p:nvPr>
            <p:custDataLst>
              <p:tags r:id="rId10"/>
            </p:custDataLst>
          </p:nvPr>
        </p:nvSpPr>
        <p:spPr bwMode="auto">
          <a:xfrm>
            <a:off x="4483422" y="1570355"/>
            <a:ext cx="3333743" cy="489584"/>
          </a:xfrm>
          <a:prstGeom prst="rect">
            <a:avLst/>
          </a:prstGeom>
          <a:noFill/>
          <a:ln>
            <a:noFill/>
          </a:ln>
        </p:spPr>
        <p:txBody>
          <a:bodyPr wrap="square" lIns="0" tIns="0" rIns="0" bIns="0" rtlCol="0" anchor="b" anchorCtr="0">
            <a:noAutofit/>
          </a:bodyPr>
          <a:p>
            <a:pPr lvl="0" algn="l">
              <a:spcBef>
                <a:spcPct val="0"/>
              </a:spcBef>
              <a:spcAft>
                <a:spcPct val="0"/>
              </a:spcAft>
              <a:buClrTx/>
              <a:buSzTx/>
              <a:buFontTx/>
            </a:pPr>
            <a:r>
              <a:rPr lang="en-US" altLang="zh-CN" sz="2400" b="1">
                <a:solidFill>
                  <a:srgbClr val="376FFF"/>
                </a:solidFill>
                <a:uFillTx/>
                <a:latin typeface="黑体" panose="02010609060101010101" charset="-122"/>
                <a:ea typeface="黑体" panose="02010609060101010101" charset="-122"/>
                <a:cs typeface="黑体" panose="02010609060101010101" charset="-122"/>
                <a:sym typeface="+mn-ea"/>
              </a:rPr>
              <a:t>05 </a:t>
            </a:r>
            <a:r>
              <a:rPr lang="zh-CN" altLang="en-US" sz="2400" b="1">
                <a:solidFill>
                  <a:srgbClr val="376FFF"/>
                </a:solidFill>
                <a:uFillTx/>
                <a:latin typeface="黑体" panose="02010609060101010101" charset="-122"/>
                <a:ea typeface="黑体" panose="02010609060101010101" charset="-122"/>
                <a:cs typeface="黑体" panose="02010609060101010101" charset="-122"/>
                <a:sym typeface="+mn-ea"/>
              </a:rPr>
              <a:t>模拟实验</a:t>
            </a:r>
            <a:endParaRPr lang="zh-CN" altLang="en-US" sz="2400" b="1">
              <a:solidFill>
                <a:srgbClr val="376FFF"/>
              </a:solidFill>
              <a:uFillTx/>
              <a:latin typeface="黑体" panose="02010609060101010101" charset="-122"/>
              <a:ea typeface="黑体" panose="02010609060101010101" charset="-122"/>
              <a:cs typeface="黑体" panose="02010609060101010101" charset="-122"/>
              <a:sym typeface="+mn-ea"/>
            </a:endParaRPr>
          </a:p>
        </p:txBody>
      </p:sp>
      <p:pic>
        <p:nvPicPr>
          <p:cNvPr id="18" name="图片 17" descr="E:/广科院/教材撰写/人工智能通识/第6章作图/生成一张教材插画，科技感，AIGC辅助学习的应用场景，虚拟实验室提供沉浸式模拟场景，安全开展实验教学，助力学生直观理解知识、提升实操能力。.jpeg生成一张教材插画，科技感，AIGC辅助学习的应用场景，虚拟实验室提供沉浸式模拟场景，安全开展实验教学，助力学生直观理解知识、提升实操能力。"/>
          <p:cNvPicPr>
            <a:picLocks noChangeAspect="1"/>
          </p:cNvPicPr>
          <p:nvPr>
            <p:custDataLst>
              <p:tags r:id="rId11"/>
            </p:custDataLst>
          </p:nvPr>
        </p:nvPicPr>
        <p:blipFill>
          <a:blip r:embed="rId12"/>
          <a:srcRect t="10739" b="10739"/>
          <a:stretch>
            <a:fillRect/>
          </a:stretch>
        </p:blipFill>
        <p:spPr>
          <a:xfrm>
            <a:off x="4479612" y="3134357"/>
            <a:ext cx="3340728" cy="2623814"/>
          </a:xfrm>
          <a:prstGeom prst="roundRect">
            <a:avLst>
              <a:gd name="adj" fmla="val 10287"/>
            </a:avLst>
          </a:prstGeom>
          <a:ln w="9525" cap="flat" cmpd="sng" algn="ctr">
            <a:solidFill>
              <a:srgbClr val="000000">
                <a:lumMod val="40000"/>
                <a:lumOff val="60000"/>
                <a:alpha val="50000"/>
              </a:srgbClr>
            </a:solidFill>
            <a:prstDash val="solid"/>
            <a:round/>
            <a:headEnd type="none" w="med" len="med"/>
            <a:tailEnd type="none" w="med" len="me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1. AI</a:t>
            </a:r>
            <a:r>
              <a:rPr lang="zh-CN" altLang="en-US"/>
              <a:t>赋能学习的应用场景</a:t>
            </a:r>
            <a:endParaRPr lang="zh-CN" altLang="en-US"/>
          </a:p>
        </p:txBody>
      </p:sp>
      <p:sp>
        <p:nvSpPr>
          <p:cNvPr id="3" name="矩形 2"/>
          <p:cNvSpPr/>
          <p:nvPr>
            <p:custDataLst>
              <p:tags r:id="rId1"/>
            </p:custDataLst>
          </p:nvPr>
        </p:nvSpPr>
        <p:spPr>
          <a:xfrm>
            <a:off x="766445" y="2092325"/>
            <a:ext cx="3333750" cy="1021080"/>
          </a:xfrm>
          <a:prstGeom prst="rect">
            <a:avLst/>
          </a:prstGeom>
          <a:ln>
            <a:noFill/>
            <a:prstDash val="sysDash"/>
          </a:ln>
        </p:spPr>
        <p:txBody>
          <a:bodyPr vert="horz" wrap="square" lIns="0" tIns="46990" rIns="0" bIns="46990" rtlCol="0" anchor="t" anchorCtr="0">
            <a:noAutofit/>
          </a:bodyPr>
          <a:p>
            <a:pPr indent="-228600" algn="just">
              <a:spcBef>
                <a:spcPct val="0"/>
              </a:spcBef>
              <a:spcAft>
                <a:spcPct val="0"/>
              </a:spcAft>
            </a:pPr>
            <a:r>
              <a:rPr lang="zh-CN" altLang="en-US" dirty="0">
                <a:ln>
                  <a:noFill/>
                  <a:prstDash val="sysDot"/>
                </a:ln>
                <a:solidFill>
                  <a:srgbClr val="000000">
                    <a:lumMod val="85000"/>
                    <a:lumOff val="15000"/>
                  </a:srgbClr>
                </a:solidFill>
                <a:latin typeface="黑体" panose="02010609060101010101" charset="-122"/>
                <a:ea typeface="黑体" panose="02010609060101010101" charset="-122"/>
                <a:cs typeface="宋体" panose="02010600030101010101" pitchFamily="2" charset="-122"/>
              </a:rPr>
              <a:t>智能分析学情数据，精准识别问题，提供个性化改进建议，优化学习策略，提升学业成效。</a:t>
            </a:r>
            <a:endParaRPr lang="zh-CN" altLang="en-US" dirty="0">
              <a:ln>
                <a:noFill/>
                <a:prstDash val="sysDot"/>
              </a:ln>
              <a:solidFill>
                <a:srgbClr val="000000">
                  <a:lumMod val="85000"/>
                  <a:lumOff val="15000"/>
                </a:srgbClr>
              </a:solidFill>
              <a:latin typeface="黑体" panose="02010609060101010101" charset="-122"/>
              <a:ea typeface="黑体" panose="02010609060101010101" charset="-122"/>
              <a:cs typeface="宋体" panose="02010600030101010101" pitchFamily="2" charset="-122"/>
            </a:endParaRPr>
          </a:p>
        </p:txBody>
      </p:sp>
      <p:sp>
        <p:nvSpPr>
          <p:cNvPr id="11" name="矩形 10"/>
          <p:cNvSpPr/>
          <p:nvPr>
            <p:custDataLst>
              <p:tags r:id="rId2"/>
            </p:custDataLst>
          </p:nvPr>
        </p:nvSpPr>
        <p:spPr bwMode="auto">
          <a:xfrm>
            <a:off x="766139" y="1562100"/>
            <a:ext cx="3333743" cy="489584"/>
          </a:xfrm>
          <a:prstGeom prst="rect">
            <a:avLst/>
          </a:prstGeom>
          <a:noFill/>
          <a:ln>
            <a:noFill/>
          </a:ln>
        </p:spPr>
        <p:txBody>
          <a:bodyPr wrap="square" lIns="0" tIns="0" rIns="0" bIns="0" rtlCol="0" anchor="b" anchorCtr="0">
            <a:noAutofit/>
          </a:bodyPr>
          <a:p>
            <a:pPr lvl="0" algn="l">
              <a:spcBef>
                <a:spcPct val="0"/>
              </a:spcBef>
              <a:spcAft>
                <a:spcPct val="0"/>
              </a:spcAft>
              <a:buClrTx/>
              <a:buSzTx/>
              <a:buFontTx/>
            </a:pPr>
            <a:r>
              <a:rPr lang="en-US" altLang="zh-CN" sz="2400" b="1" dirty="0">
                <a:solidFill>
                  <a:srgbClr val="376FFF"/>
                </a:solidFill>
                <a:uFillTx/>
                <a:latin typeface="黑体" panose="02010609060101010101" charset="-122"/>
                <a:ea typeface="黑体" panose="02010609060101010101" charset="-122"/>
                <a:cs typeface="黑体" panose="02010609060101010101" charset="-122"/>
                <a:sym typeface="+mn-ea"/>
              </a:rPr>
              <a:t>07 </a:t>
            </a:r>
            <a:r>
              <a:rPr lang="zh-CN" altLang="en-US" sz="2400" b="1" dirty="0">
                <a:solidFill>
                  <a:srgbClr val="376FFF"/>
                </a:solidFill>
                <a:uFillTx/>
                <a:latin typeface="黑体" panose="02010609060101010101" charset="-122"/>
                <a:ea typeface="黑体" panose="02010609060101010101" charset="-122"/>
                <a:cs typeface="黑体" panose="02010609060101010101" charset="-122"/>
                <a:sym typeface="+mn-ea"/>
              </a:rPr>
              <a:t>学习分析与预测</a:t>
            </a:r>
            <a:endParaRPr lang="zh-CN" altLang="en-US" sz="2400" b="1" dirty="0">
              <a:solidFill>
                <a:srgbClr val="376FFF"/>
              </a:solidFill>
              <a:uFillTx/>
              <a:latin typeface="黑体" panose="02010609060101010101" charset="-122"/>
              <a:ea typeface="黑体" panose="02010609060101010101" charset="-122"/>
              <a:cs typeface="黑体" panose="02010609060101010101" charset="-122"/>
              <a:sym typeface="+mn-ea"/>
            </a:endParaRPr>
          </a:p>
        </p:txBody>
      </p:sp>
      <p:pic>
        <p:nvPicPr>
          <p:cNvPr id="13" name="图片 12" descr="E:/广科院/教材撰写/人工智能通识/第6章作图/生成一张教材插画，科技感，AIGC辅助学习的应用场景，智能分析学情数据，精准识别问题，提供个性化改进建议，优化学习策略，提升学业成效。.jpeg生成一张教材插画，科技感，AIGC辅助学习的应用场景，智能分析学情数据，精准识别问题，提供个性化改进建议，优化学习策略，提升学业成效。"/>
          <p:cNvPicPr>
            <a:picLocks noChangeAspect="1"/>
          </p:cNvPicPr>
          <p:nvPr>
            <p:custDataLst>
              <p:tags r:id="rId3"/>
            </p:custDataLst>
          </p:nvPr>
        </p:nvPicPr>
        <p:blipFill>
          <a:blip r:embed="rId4"/>
          <a:srcRect t="10694" b="10694"/>
          <a:stretch>
            <a:fillRect/>
          </a:stretch>
        </p:blipFill>
        <p:spPr>
          <a:xfrm>
            <a:off x="762964" y="3113402"/>
            <a:ext cx="3336918" cy="2623814"/>
          </a:xfrm>
          <a:prstGeom prst="roundRect">
            <a:avLst>
              <a:gd name="adj" fmla="val 9668"/>
            </a:avLst>
          </a:prstGeom>
          <a:ln w="9525" cap="flat" cmpd="sng" algn="ctr">
            <a:solidFill>
              <a:srgbClr val="000000">
                <a:lumMod val="40000"/>
                <a:lumOff val="60000"/>
                <a:alpha val="50000"/>
              </a:srgbClr>
            </a:solidFill>
            <a:prstDash val="solid"/>
            <a:round/>
            <a:headEnd type="none" w="med" len="med"/>
            <a:tailEnd type="none" w="med" len="med"/>
          </a:ln>
        </p:spPr>
      </p:pic>
      <p:sp>
        <p:nvSpPr>
          <p:cNvPr id="14" name="矩形 13"/>
          <p:cNvSpPr/>
          <p:nvPr>
            <p:custDataLst>
              <p:tags r:id="rId5"/>
            </p:custDataLst>
          </p:nvPr>
        </p:nvSpPr>
        <p:spPr>
          <a:xfrm>
            <a:off x="8225790" y="2092325"/>
            <a:ext cx="3333750" cy="1021080"/>
          </a:xfrm>
          <a:prstGeom prst="rect">
            <a:avLst/>
          </a:prstGeom>
          <a:ln>
            <a:noFill/>
            <a:prstDash val="sysDash"/>
          </a:ln>
        </p:spPr>
        <p:txBody>
          <a:bodyPr vert="horz" wrap="square" lIns="0" tIns="46990" rIns="0" bIns="46990" rtlCol="0" anchor="t" anchorCtr="0">
            <a:noAutofit/>
          </a:bodyPr>
          <a:p>
            <a:pPr indent="-228600">
              <a:spcBef>
                <a:spcPct val="0"/>
              </a:spcBef>
              <a:spcAft>
                <a:spcPct val="0"/>
              </a:spcAft>
            </a:pPr>
            <a:r>
              <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rPr>
              <a:t>提供定制化职业培训与规划指导，帮助学生掌握实用技能、明确发展目标，助力职业成长。</a:t>
            </a:r>
            <a:endPar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endParaRPr>
          </a:p>
        </p:txBody>
      </p:sp>
      <p:sp>
        <p:nvSpPr>
          <p:cNvPr id="15" name="矩形 14"/>
          <p:cNvSpPr/>
          <p:nvPr>
            <p:custDataLst>
              <p:tags r:id="rId6"/>
            </p:custDataLst>
          </p:nvPr>
        </p:nvSpPr>
        <p:spPr bwMode="auto">
          <a:xfrm>
            <a:off x="8226104" y="1567180"/>
            <a:ext cx="3333743" cy="489584"/>
          </a:xfrm>
          <a:prstGeom prst="rect">
            <a:avLst/>
          </a:prstGeom>
          <a:noFill/>
          <a:ln>
            <a:noFill/>
          </a:ln>
        </p:spPr>
        <p:txBody>
          <a:bodyPr wrap="square" lIns="0" tIns="0" rIns="0" bIns="0" rtlCol="0" anchor="b" anchorCtr="0">
            <a:noAutofit/>
          </a:bodyPr>
          <a:p>
            <a:pPr lvl="0" algn="l">
              <a:spcBef>
                <a:spcPct val="0"/>
              </a:spcBef>
              <a:spcAft>
                <a:spcPct val="0"/>
              </a:spcAft>
              <a:buClrTx/>
              <a:buSzTx/>
              <a:buFontTx/>
            </a:pPr>
            <a:r>
              <a:rPr lang="en-US" altLang="zh-CN" sz="2400" b="1">
                <a:solidFill>
                  <a:srgbClr val="376FFF"/>
                </a:solidFill>
                <a:uFillTx/>
                <a:latin typeface="黑体" panose="02010609060101010101" charset="-122"/>
                <a:ea typeface="黑体" panose="02010609060101010101" charset="-122"/>
                <a:cs typeface="黑体" panose="02010609060101010101" charset="-122"/>
                <a:sym typeface="+mn-ea"/>
              </a:rPr>
              <a:t>09 </a:t>
            </a:r>
            <a:r>
              <a:rPr lang="zh-CN" altLang="en-US" sz="2400" b="1">
                <a:solidFill>
                  <a:srgbClr val="376FFF"/>
                </a:solidFill>
                <a:uFillTx/>
                <a:latin typeface="黑体" panose="02010609060101010101" charset="-122"/>
                <a:ea typeface="黑体" panose="02010609060101010101" charset="-122"/>
                <a:cs typeface="黑体" panose="02010609060101010101" charset="-122"/>
                <a:sym typeface="+mn-ea"/>
              </a:rPr>
              <a:t>职业技能培训</a:t>
            </a:r>
            <a:endParaRPr lang="zh-CN" altLang="en-US" sz="2400" b="1">
              <a:solidFill>
                <a:srgbClr val="376FFF"/>
              </a:solidFill>
              <a:uFillTx/>
              <a:latin typeface="黑体" panose="02010609060101010101" charset="-122"/>
              <a:ea typeface="黑体" panose="02010609060101010101" charset="-122"/>
              <a:cs typeface="黑体" panose="02010609060101010101" charset="-122"/>
              <a:sym typeface="+mn-ea"/>
            </a:endParaRPr>
          </a:p>
        </p:txBody>
      </p:sp>
      <p:pic>
        <p:nvPicPr>
          <p:cNvPr id="16" name="图片 15" descr="E:/广科院/教材撰写/人工智能通识/第6章作图/生成一张教材插画，科技感，AIGC辅助学习的应用场景，提供定制化职业培训与规划指导，帮助学生掌握实用技能、明确发展目标，助力职业成长。.jpeg生成一张教材插画，科技感，AIGC辅助学习的应用场景，提供定制化职业培训与规划指导，帮助学生掌握实用技能、明确发展目标，助力职业成长。"/>
          <p:cNvPicPr/>
          <p:nvPr>
            <p:custDataLst>
              <p:tags r:id="rId7"/>
            </p:custDataLst>
          </p:nvPr>
        </p:nvPicPr>
        <p:blipFill>
          <a:blip r:embed="rId8"/>
          <a:srcRect t="10730" b="10730"/>
          <a:stretch>
            <a:fillRect/>
          </a:stretch>
        </p:blipFill>
        <p:spPr>
          <a:xfrm>
            <a:off x="8225469" y="3133722"/>
            <a:ext cx="3340728" cy="2624394"/>
          </a:xfrm>
          <a:prstGeom prst="roundRect">
            <a:avLst>
              <a:gd name="adj" fmla="val 7893"/>
            </a:avLst>
          </a:prstGeom>
          <a:ln w="9525" cap="flat" cmpd="sng" algn="ctr">
            <a:solidFill>
              <a:srgbClr val="000000">
                <a:lumMod val="40000"/>
                <a:lumOff val="60000"/>
                <a:alpha val="50000"/>
              </a:srgbClr>
            </a:solidFill>
            <a:prstDash val="solid"/>
            <a:round/>
            <a:headEnd type="none" w="med" len="med"/>
            <a:tailEnd type="none" w="med" len="med"/>
          </a:ln>
        </p:spPr>
      </p:pic>
      <p:sp>
        <p:nvSpPr>
          <p:cNvPr id="17" name="矩形 16"/>
          <p:cNvSpPr/>
          <p:nvPr>
            <p:custDataLst>
              <p:tags r:id="rId9"/>
            </p:custDataLst>
          </p:nvPr>
        </p:nvSpPr>
        <p:spPr>
          <a:xfrm>
            <a:off x="4496435" y="2092325"/>
            <a:ext cx="3333750" cy="1021080"/>
          </a:xfrm>
          <a:prstGeom prst="rect">
            <a:avLst/>
          </a:prstGeom>
          <a:ln>
            <a:noFill/>
            <a:prstDash val="sysDash"/>
          </a:ln>
        </p:spPr>
        <p:txBody>
          <a:bodyPr vert="horz" wrap="square" lIns="0" tIns="46990" rIns="0" bIns="46990" rtlCol="0" anchor="t" anchorCtr="0">
            <a:noAutofit/>
          </a:bodyPr>
          <a:p>
            <a:pPr indent="-228600">
              <a:spcBef>
                <a:spcPct val="0"/>
              </a:spcBef>
              <a:spcAft>
                <a:spcPct val="0"/>
              </a:spcAft>
            </a:pPr>
            <a:r>
              <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rPr>
              <a:t>为特殊需求学生定制学习资源与辅助工具，实现教育公平，优化无障碍学习体验</a:t>
            </a:r>
            <a:endParaRPr lang="zh-CN" altLang="en-US">
              <a:ln>
                <a:noFill/>
                <a:prstDash val="sysDot"/>
              </a:ln>
              <a:solidFill>
                <a:srgbClr val="000000">
                  <a:lumMod val="85000"/>
                  <a:lumOff val="15000"/>
                </a:srgbClr>
              </a:solidFill>
              <a:latin typeface="黑体" panose="02010609060101010101" charset="-122"/>
              <a:ea typeface="黑体" panose="02010609060101010101" charset="-122"/>
              <a:cs typeface="+mn-ea"/>
            </a:endParaRPr>
          </a:p>
        </p:txBody>
      </p:sp>
      <p:sp>
        <p:nvSpPr>
          <p:cNvPr id="18" name="矩形 17"/>
          <p:cNvSpPr/>
          <p:nvPr>
            <p:custDataLst>
              <p:tags r:id="rId10"/>
            </p:custDataLst>
          </p:nvPr>
        </p:nvSpPr>
        <p:spPr bwMode="auto">
          <a:xfrm>
            <a:off x="4496122" y="1564640"/>
            <a:ext cx="3333743" cy="489584"/>
          </a:xfrm>
          <a:prstGeom prst="rect">
            <a:avLst/>
          </a:prstGeom>
          <a:noFill/>
          <a:ln>
            <a:noFill/>
          </a:ln>
        </p:spPr>
        <p:txBody>
          <a:bodyPr wrap="square" lIns="0" tIns="0" rIns="0" bIns="0" rtlCol="0" anchor="b" anchorCtr="0">
            <a:noAutofit/>
          </a:bodyPr>
          <a:p>
            <a:pPr lvl="0" algn="l">
              <a:spcBef>
                <a:spcPct val="0"/>
              </a:spcBef>
              <a:spcAft>
                <a:spcPct val="0"/>
              </a:spcAft>
              <a:buClrTx/>
              <a:buSzTx/>
              <a:buFontTx/>
            </a:pPr>
            <a:r>
              <a:rPr lang="en-US" altLang="zh-CN" sz="2400" b="1">
                <a:solidFill>
                  <a:srgbClr val="376FFF"/>
                </a:solidFill>
                <a:uFillTx/>
                <a:latin typeface="黑体" panose="02010609060101010101" charset="-122"/>
                <a:ea typeface="黑体" panose="02010609060101010101" charset="-122"/>
                <a:cs typeface="黑体" panose="02010609060101010101" charset="-122"/>
                <a:sym typeface="+mn-ea"/>
              </a:rPr>
              <a:t>08 </a:t>
            </a:r>
            <a:r>
              <a:rPr lang="zh-CN" altLang="en-US" sz="2400" b="1">
                <a:solidFill>
                  <a:srgbClr val="376FFF"/>
                </a:solidFill>
                <a:uFillTx/>
                <a:latin typeface="黑体" panose="02010609060101010101" charset="-122"/>
                <a:ea typeface="黑体" panose="02010609060101010101" charset="-122"/>
                <a:cs typeface="黑体" panose="02010609060101010101" charset="-122"/>
                <a:sym typeface="+mn-ea"/>
              </a:rPr>
              <a:t>特殊教育</a:t>
            </a:r>
            <a:endParaRPr lang="zh-CN" altLang="en-US" sz="2400" b="1">
              <a:solidFill>
                <a:srgbClr val="376FFF"/>
              </a:solidFill>
              <a:uFillTx/>
              <a:latin typeface="黑体" panose="02010609060101010101" charset="-122"/>
              <a:ea typeface="黑体" panose="02010609060101010101" charset="-122"/>
              <a:cs typeface="黑体" panose="02010609060101010101" charset="-122"/>
              <a:sym typeface="+mn-ea"/>
            </a:endParaRPr>
          </a:p>
        </p:txBody>
      </p:sp>
      <p:pic>
        <p:nvPicPr>
          <p:cNvPr id="20" name="图片 19" descr="E:/广科院/教材撰写/人工智能通识/第6章作图/生成一张教材插画，科技感，AIGC辅助学习的应用场景，为聋哑学生定制学习资源与辅助工具.jpeg生成一张教材插画，科技感，AIGC辅助学习的应用场景，为聋哑学生定制学习资源与辅助工具"/>
          <p:cNvPicPr>
            <a:picLocks noChangeAspect="1"/>
          </p:cNvPicPr>
          <p:nvPr>
            <p:custDataLst>
              <p:tags r:id="rId11"/>
            </p:custDataLst>
          </p:nvPr>
        </p:nvPicPr>
        <p:blipFill>
          <a:blip r:embed="rId12"/>
          <a:srcRect t="10739" b="10739"/>
          <a:stretch>
            <a:fillRect/>
          </a:stretch>
        </p:blipFill>
        <p:spPr>
          <a:xfrm>
            <a:off x="4492312" y="3128642"/>
            <a:ext cx="3340728" cy="2623814"/>
          </a:xfrm>
          <a:prstGeom prst="roundRect">
            <a:avLst>
              <a:gd name="adj" fmla="val 10287"/>
            </a:avLst>
          </a:prstGeom>
          <a:ln w="9525" cap="flat" cmpd="sng" algn="ctr">
            <a:solidFill>
              <a:srgbClr val="000000">
                <a:lumMod val="40000"/>
                <a:lumOff val="60000"/>
                <a:alpha val="50000"/>
              </a:srgbClr>
            </a:solidFill>
            <a:prstDash val="solid"/>
            <a:round/>
            <a:headEnd type="none" w="med" len="med"/>
            <a:tailEnd type="none" w="med" len="me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2. AI</a:t>
            </a:r>
            <a:r>
              <a:rPr lang="zh-CN" altLang="en-US"/>
              <a:t>赋能学习的优势与挑战</a:t>
            </a:r>
            <a:endParaRPr lang="zh-CN" altLang="en-US"/>
          </a:p>
        </p:txBody>
      </p:sp>
      <p:sp>
        <p:nvSpPr>
          <p:cNvPr id="3" name="文本框 2"/>
          <p:cNvSpPr txBox="1"/>
          <p:nvPr/>
        </p:nvSpPr>
        <p:spPr>
          <a:xfrm>
            <a:off x="746760" y="1508125"/>
            <a:ext cx="4975225" cy="2553335"/>
          </a:xfrm>
          <a:prstGeom prst="rect">
            <a:avLst/>
          </a:prstGeom>
        </p:spPr>
        <p:txBody>
          <a:bodyPr wrap="square">
            <a:spAutoFit/>
          </a:bodyPr>
          <a:p>
            <a:pPr marL="0" indent="457200" defTabSz="266700">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优势</a:t>
            </a:r>
            <a:r>
              <a:rPr lang="zh-CN" altLang="en-US" sz="1600" b="0">
                <a:latin typeface="黑体" panose="02010609060101010101" charset="-122"/>
                <a:ea typeface="黑体" panose="02010609060101010101" charset="-122"/>
                <a:cs typeface="黑体" panose="02010609060101010101" charset="-122"/>
              </a:rPr>
              <a:t>：生成式人工智能在教育领域的应用展现了三大核心优势：高效性、个性化和创新性。首先，</a:t>
            </a:r>
            <a:r>
              <a:rPr lang="en-US" altLang="zh-CN" sz="1600" b="0">
                <a:latin typeface="黑体" panose="02010609060101010101" charset="-122"/>
                <a:ea typeface="黑体" panose="02010609060101010101" charset="-122"/>
                <a:cs typeface="黑体" panose="02010609060101010101" charset="-122"/>
              </a:rPr>
              <a:t>AIGC</a:t>
            </a:r>
            <a:r>
              <a:rPr lang="zh-CN" altLang="en-US" sz="1600" b="0">
                <a:latin typeface="黑体" panose="02010609060101010101" charset="-122"/>
                <a:ea typeface="黑体" panose="02010609060101010101" charset="-122"/>
                <a:cs typeface="黑体" panose="02010609060101010101" charset="-122"/>
              </a:rPr>
              <a:t>能够快速生成高质量的学习资源和反馈，例如自动批改作业、生成个性化练习题或教学材料，显著提升了教学效率。其次，</a:t>
            </a:r>
            <a:r>
              <a:rPr lang="en-US" altLang="zh-CN" sz="1600" b="0">
                <a:latin typeface="黑体" panose="02010609060101010101" charset="-122"/>
                <a:ea typeface="黑体" panose="02010609060101010101" charset="-122"/>
                <a:cs typeface="黑体" panose="02010609060101010101" charset="-122"/>
              </a:rPr>
              <a:t>AIGC</a:t>
            </a:r>
            <a:r>
              <a:rPr lang="zh-CN" altLang="en-US" sz="1600" b="0">
                <a:latin typeface="黑体" panose="02010609060101010101" charset="-122"/>
                <a:ea typeface="黑体" panose="02010609060101010101" charset="-122"/>
                <a:cs typeface="黑体" panose="02010609060101010101" charset="-122"/>
              </a:rPr>
              <a:t>根据学生的学习需求生成定制化内容，例如针对薄弱环节的知识点讲解或适合学生水平的学习路径，实现了真正的“因材施教”。最后，</a:t>
            </a:r>
            <a:r>
              <a:rPr lang="en-US" altLang="zh-CN" sz="1600" b="0">
                <a:latin typeface="黑体" panose="02010609060101010101" charset="-122"/>
                <a:ea typeface="黑体" panose="02010609060101010101" charset="-122"/>
                <a:cs typeface="黑体" panose="02010609060101010101" charset="-122"/>
              </a:rPr>
              <a:t>AIGC</a:t>
            </a:r>
            <a:r>
              <a:rPr lang="zh-CN" altLang="en-US" sz="1600" b="0">
                <a:latin typeface="黑体" panose="02010609060101010101" charset="-122"/>
                <a:ea typeface="黑体" panose="02010609060101010101" charset="-122"/>
                <a:cs typeface="黑体" panose="02010609060101010101" charset="-122"/>
              </a:rPr>
              <a:t>为教学设计和学习体验提供了全新可能性，例如生成虚拟实验环境、多模态学习资源或沉浸式模拟场景，推动了教育的创新与变革。</a:t>
            </a:r>
            <a:endParaRPr lang="zh-CN" altLang="en-US" sz="1600" b="0">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746760" y="4197985"/>
            <a:ext cx="5080000" cy="2061210"/>
          </a:xfrm>
          <a:prstGeom prst="rect">
            <a:avLst/>
          </a:prstGeom>
        </p:spPr>
        <p:txBody>
          <a:bodyPr>
            <a:spAutoFit/>
          </a:bodyPr>
          <a:p>
            <a:pPr marL="0" indent="457200" defTabSz="266700">
              <a:spcBef>
                <a:spcPct val="0"/>
              </a:spcBef>
              <a:spcAft>
                <a:spcPct val="0"/>
              </a:spcAft>
            </a:pPr>
            <a:r>
              <a:rPr lang="zh-CN" altLang="en-US" sz="1600" b="1">
                <a:latin typeface="黑体" panose="02010609060101010101" charset="-122"/>
                <a:ea typeface="黑体" panose="02010609060101010101" charset="-122"/>
                <a:cs typeface="黑体" panose="02010609060101010101" charset="-122"/>
              </a:rPr>
              <a:t>挑战</a:t>
            </a:r>
            <a:r>
              <a:rPr lang="zh-CN" altLang="en-US" sz="1600" b="0">
                <a:latin typeface="黑体" panose="02010609060101010101" charset="-122"/>
                <a:ea typeface="黑体" panose="02010609060101010101" charset="-122"/>
                <a:cs typeface="黑体" panose="02010609060101010101" charset="-122"/>
              </a:rPr>
              <a:t>：尽管生成式人工智能在教育领域展现出巨大潜力，但也面临一些挑战。首先，内容准确性问题不容忽视，生成的内容可能存在错误或不准确信息，影响学习效果。其次，伦理问题日益凸显，例如</a:t>
            </a:r>
            <a:r>
              <a:rPr lang="en-US" altLang="zh-CN" sz="1600" b="0">
                <a:latin typeface="黑体" panose="02010609060101010101" charset="-122"/>
                <a:ea typeface="黑体" panose="02010609060101010101" charset="-122"/>
                <a:cs typeface="黑体" panose="02010609060101010101" charset="-122"/>
              </a:rPr>
              <a:t>AIGC</a:t>
            </a:r>
            <a:r>
              <a:rPr lang="zh-CN" altLang="en-US" sz="1600" b="0">
                <a:latin typeface="黑体" panose="02010609060101010101" charset="-122"/>
                <a:ea typeface="黑体" panose="02010609060101010101" charset="-122"/>
                <a:cs typeface="黑体" panose="02010609060101010101" charset="-122"/>
              </a:rPr>
              <a:t>可能被滥用于生成虚假信息、作弊内容或侵犯隐私，对教育公平和学术诚信构成威胁。最后，技术依赖可能削弱学生的创造力和批判性思维，过度依赖</a:t>
            </a:r>
            <a:r>
              <a:rPr lang="en-US" altLang="zh-CN" sz="1600" b="0">
                <a:latin typeface="黑体" panose="02010609060101010101" charset="-122"/>
                <a:ea typeface="黑体" panose="02010609060101010101" charset="-122"/>
                <a:cs typeface="黑体" panose="02010609060101010101" charset="-122"/>
              </a:rPr>
              <a:t>AI</a:t>
            </a:r>
            <a:r>
              <a:rPr lang="zh-CN" altLang="en-US" sz="1600" b="0">
                <a:latin typeface="黑体" panose="02010609060101010101" charset="-122"/>
                <a:ea typeface="黑体" panose="02010609060101010101" charset="-122"/>
                <a:cs typeface="黑体" panose="02010609060101010101" charset="-122"/>
              </a:rPr>
              <a:t>生成的内容可能导致学生缺乏独立思考和创新能力。</a:t>
            </a:r>
            <a:endParaRPr lang="zh-CN" altLang="en-US" sz="1600" b="0">
              <a:latin typeface="黑体" panose="02010609060101010101" charset="-122"/>
              <a:ea typeface="黑体" panose="02010609060101010101" charset="-122"/>
              <a:cs typeface="黑体" panose="02010609060101010101" charset="-122"/>
            </a:endParaRPr>
          </a:p>
        </p:txBody>
      </p:sp>
      <p:grpSp>
        <p:nvGrpSpPr>
          <p:cNvPr id="495" name="组合 495" descr="KSO_WM_BEAUTIFY_FLAG=#wm#&amp;KSO_WM_TEMPLATE_CATEGORY=wpsdiag&amp;KSO_WM_TEMPLATE_INDEX=&amp;KSO_WM_UNIT_ID=wpsdiag20177815_3*r*1&amp;KSO_WM_UNIT_TYPE=r"/>
          <p:cNvGrpSpPr/>
          <p:nvPr>
            <p:custDataLst>
              <p:tags r:id="rId1"/>
            </p:custDataLst>
          </p:nvPr>
        </p:nvGrpSpPr>
        <p:grpSpPr>
          <a:xfrm>
            <a:off x="6236970" y="2579370"/>
            <a:ext cx="5205095" cy="1939925"/>
            <a:chOff x="3830" y="9383"/>
            <a:chExt cx="6501" cy="2087"/>
          </a:xfrm>
        </p:grpSpPr>
        <p:sp>
          <p:nvSpPr>
            <p:cNvPr id="496" name="任意多边形: 形状 34" descr="KSO_WM_UNIT_INDEX=1_10&amp;KSO_WM_UNIT_TYPE=r_i&amp;KSO_WM_UNIT_ID=wpsdiag20177815_3*r_i*1_10&amp;KSO_WM_UNIT_LAYERLEVEL=1_1&amp;KSO_WM_UNIT_CLEAR=1&amp;KSO_WM_TAG_VERSION=1.0&amp;KSO_WM_BEAUTIFY_FLAG=#wm#&amp;KSO_WM_TEMPLATE_CATEGORY=wpsdiag&amp;KSO_WM_TEMPLATE_INDEX=20177815&amp;KSO_WM_UNIT_DIAGRAM_CONTRAST_TITLE_CNT=3&amp;KSO_WM_UNIT_DIAGRAM_DIMENSION_TITLE_CNT=2&amp;KSO_WM_SLIDE_ITEM_CNT=6&amp;KSO_WM_UNIT_FILL_TYPE=1&amp;KSO_WM_UNIT_FILL_FORE_SCHEMECOLOR_INDEX=5&amp;KSO_WM_UNIT_FILL_BACK_SCHEMECOLOR_INDEX=0&amp;KSO_WM_UNIT_LINE_FILL_TYPE=1"/>
            <p:cNvSpPr/>
            <p:nvPr>
              <p:custDataLst>
                <p:tags r:id="rId2"/>
              </p:custDataLst>
            </p:nvPr>
          </p:nvSpPr>
          <p:spPr>
            <a:xfrm flipH="1">
              <a:off x="7502" y="9383"/>
              <a:ext cx="2829" cy="2086"/>
            </a:xfrm>
            <a:custGeom>
              <a:avLst/>
              <a:gdLst>
                <a:gd name="connsiteX0" fmla="*/ 685803 w 4013551"/>
                <a:gd name="connsiteY0" fmla="*/ 0 h 4104001"/>
                <a:gd name="connsiteX1" fmla="*/ 685803 w 4013551"/>
                <a:gd name="connsiteY1" fmla="*/ 1 h 4104001"/>
                <a:gd name="connsiteX2" fmla="*/ 681194 w 4013551"/>
                <a:gd name="connsiteY2" fmla="*/ 1 h 4104001"/>
                <a:gd name="connsiteX3" fmla="*/ 681194 w 4013551"/>
                <a:gd name="connsiteY3" fmla="*/ 13791 h 4104001"/>
                <a:gd name="connsiteX4" fmla="*/ 0 w 4013551"/>
                <a:gd name="connsiteY4" fmla="*/ 2051999 h 4104001"/>
                <a:gd name="connsiteX5" fmla="*/ 681194 w 4013551"/>
                <a:gd name="connsiteY5" fmla="*/ 4090208 h 4104001"/>
                <a:gd name="connsiteX6" fmla="*/ 681194 w 4013551"/>
                <a:gd name="connsiteY6" fmla="*/ 4104001 h 4104001"/>
                <a:gd name="connsiteX7" fmla="*/ 4013551 w 4013551"/>
                <a:gd name="connsiteY7" fmla="*/ 4104001 h 4104001"/>
                <a:gd name="connsiteX8" fmla="*/ 4013551 w 4013551"/>
                <a:gd name="connsiteY8" fmla="*/ 1 h 4104001"/>
                <a:gd name="connsiteX9" fmla="*/ 685803 w 4013551"/>
                <a:gd name="connsiteY9" fmla="*/ 1 h 410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3551" h="4104001">
                  <a:moveTo>
                    <a:pt x="685803" y="0"/>
                  </a:moveTo>
                  <a:lnTo>
                    <a:pt x="685803" y="1"/>
                  </a:lnTo>
                  <a:lnTo>
                    <a:pt x="681194" y="1"/>
                  </a:lnTo>
                  <a:lnTo>
                    <a:pt x="681194" y="13791"/>
                  </a:lnTo>
                  <a:lnTo>
                    <a:pt x="0" y="2051999"/>
                  </a:lnTo>
                  <a:lnTo>
                    <a:pt x="681194" y="4090208"/>
                  </a:lnTo>
                  <a:lnTo>
                    <a:pt x="681194" y="4104001"/>
                  </a:lnTo>
                  <a:lnTo>
                    <a:pt x="4013551" y="4104001"/>
                  </a:lnTo>
                  <a:lnTo>
                    <a:pt x="4013551" y="1"/>
                  </a:lnTo>
                  <a:lnTo>
                    <a:pt x="685803" y="1"/>
                  </a:lnTo>
                  <a:close/>
                </a:path>
              </a:pathLst>
            </a:custGeom>
            <a:solidFill>
              <a:schemeClr val="accent6">
                <a:lumMod val="20000"/>
                <a:lumOff val="80000"/>
                <a:alpha val="50000"/>
              </a:schemeClr>
            </a:solidFill>
            <a:ln w="12700" cap="flat" cmpd="sng" algn="ctr">
              <a:solidFill>
                <a:srgbClr val="FFFFFF"/>
              </a:solidFill>
              <a:prstDash val="solid"/>
              <a:miter lim="800000"/>
            </a:ln>
            <a:effectLst/>
          </p:spPr>
        </p:sp>
        <p:sp>
          <p:nvSpPr>
            <p:cNvPr id="497" name="任意多边形: 形状 35" descr="KSO_WM_UNIT_INDEX=1_9&amp;KSO_WM_UNIT_TYPE=r_i&amp;KSO_WM_UNIT_ID=wpsdiag20177815_3*r_i*1_9&amp;KSO_WM_UNIT_LAYERLEVEL=1_1&amp;KSO_WM_UNIT_CLEAR=1&amp;KSO_WM_TAG_VERSION=1.0&amp;KSO_WM_BEAUTIFY_FLAG=#wm#&amp;KSO_WM_TEMPLATE_CATEGORY=wpsdiag&amp;KSO_WM_TEMPLATE_INDEX=20177815&amp;KSO_WM_UNIT_DIAGRAM_CONTRAST_TITLE_CNT=3&amp;KSO_WM_UNIT_DIAGRAM_DIMENSION_TITLE_CNT=2&amp;KSO_WM_SLIDE_ITEM_CNT=6&amp;KSO_WM_UNIT_FILL_TYPE=1&amp;KSO_WM_UNIT_FILL_FORE_SCHEMECOLOR_INDEX=6&amp;KSO_WM_UNIT_FILL_BACK_SCHEMECOLOR_INDEX=0"/>
            <p:cNvSpPr/>
            <p:nvPr>
              <p:custDataLst>
                <p:tags r:id="rId3"/>
              </p:custDataLst>
            </p:nvPr>
          </p:nvSpPr>
          <p:spPr>
            <a:xfrm>
              <a:off x="3830" y="9383"/>
              <a:ext cx="2832" cy="2087"/>
            </a:xfrm>
            <a:custGeom>
              <a:avLst/>
              <a:gdLst>
                <a:gd name="connsiteX0" fmla="*/ 685803 w 4016740"/>
                <a:gd name="connsiteY0" fmla="*/ 0 h 4104001"/>
                <a:gd name="connsiteX1" fmla="*/ 685803 w 4016740"/>
                <a:gd name="connsiteY1" fmla="*/ 1 h 4104001"/>
                <a:gd name="connsiteX2" fmla="*/ 4016740 w 4016740"/>
                <a:gd name="connsiteY2" fmla="*/ 1 h 4104001"/>
                <a:gd name="connsiteX3" fmla="*/ 4016740 w 4016740"/>
                <a:gd name="connsiteY3" fmla="*/ 4104001 h 4104001"/>
                <a:gd name="connsiteX4" fmla="*/ 684383 w 4016740"/>
                <a:gd name="connsiteY4" fmla="*/ 4104001 h 4104001"/>
                <a:gd name="connsiteX5" fmla="*/ 684383 w 4016740"/>
                <a:gd name="connsiteY5" fmla="*/ 4099750 h 4104001"/>
                <a:gd name="connsiteX6" fmla="*/ 0 w 4016740"/>
                <a:gd name="connsiteY6" fmla="*/ 2051999 h 4104001"/>
                <a:gd name="connsiteX7" fmla="*/ 684383 w 4016740"/>
                <a:gd name="connsiteY7" fmla="*/ 4249 h 4104001"/>
                <a:gd name="connsiteX8" fmla="*/ 684383 w 4016740"/>
                <a:gd name="connsiteY8" fmla="*/ 1 h 4104001"/>
                <a:gd name="connsiteX9" fmla="*/ 685803 w 4016740"/>
                <a:gd name="connsiteY9" fmla="*/ 1 h 4104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6740" h="4104001">
                  <a:moveTo>
                    <a:pt x="685803" y="0"/>
                  </a:moveTo>
                  <a:lnTo>
                    <a:pt x="685803" y="1"/>
                  </a:lnTo>
                  <a:lnTo>
                    <a:pt x="4016740" y="1"/>
                  </a:lnTo>
                  <a:lnTo>
                    <a:pt x="4016740" y="4104001"/>
                  </a:lnTo>
                  <a:lnTo>
                    <a:pt x="684383" y="4104001"/>
                  </a:lnTo>
                  <a:lnTo>
                    <a:pt x="684383" y="4099750"/>
                  </a:lnTo>
                  <a:lnTo>
                    <a:pt x="0" y="2051999"/>
                  </a:lnTo>
                  <a:lnTo>
                    <a:pt x="684383" y="4249"/>
                  </a:lnTo>
                  <a:lnTo>
                    <a:pt x="684383" y="1"/>
                  </a:lnTo>
                  <a:lnTo>
                    <a:pt x="685803" y="1"/>
                  </a:lnTo>
                  <a:close/>
                </a:path>
              </a:pathLst>
            </a:custGeom>
            <a:solidFill>
              <a:srgbClr val="91C9C4">
                <a:alpha val="50000"/>
              </a:srgbClr>
            </a:solidFill>
            <a:ln w="12700" cap="flat" cmpd="sng" algn="ctr">
              <a:noFill/>
              <a:prstDash val="solid"/>
              <a:miter lim="800000"/>
            </a:ln>
            <a:effectLst/>
          </p:spPr>
        </p:sp>
        <p:sp>
          <p:nvSpPr>
            <p:cNvPr id="498" name="流程图: 数据 36" descr="KSO_WM_UNIT_INDEX=1_8&amp;KSO_WM_UNIT_TYPE=r_i&amp;KSO_WM_UNIT_ID=wpsdiag20177815_3*r_i*1_8&amp;KSO_WM_UNIT_LAYERLEVEL=1_1&amp;KSO_WM_UNIT_CLEAR=1&amp;KSO_WM_TAG_VERSION=1.0&amp;KSO_WM_BEAUTIFY_FLAG=#wm#&amp;KSO_WM_TEMPLATE_CATEGORY=wpsdiag&amp;KSO_WM_TEMPLATE_INDEX=20177815&amp;KSO_WM_UNIT_DIAGRAM_CONTRAST_TITLE_CNT=3&amp;KSO_WM_UNIT_DIAGRAM_DIMENSION_TITLE_CNT=2&amp;KSO_WM_SLIDE_ITEM_CNT=6&amp;KSO_WM_UNIT_FILL_TYPE=1&amp;KSO_WM_UNIT_FILL_FORE_SCHEMECOLOR_INDEX=7&amp;KSO_WM_UNIT_FILL_BACK_SCHEMECOLOR_INDEX=0"/>
            <p:cNvSpPr/>
            <p:nvPr>
              <p:custDataLst>
                <p:tags r:id="rId4"/>
              </p:custDataLst>
            </p:nvPr>
          </p:nvSpPr>
          <p:spPr>
            <a:xfrm rot="16200000" flipH="1" flipV="1">
              <a:off x="6498" y="9540"/>
              <a:ext cx="474" cy="164"/>
            </a:xfrm>
            <a:prstGeom prst="flowChartInputOutput">
              <a:avLst/>
            </a:prstGeom>
            <a:solidFill>
              <a:srgbClr val="134263"/>
            </a:solidFill>
            <a:ln w="25400" cap="flat" cmpd="sng" algn="ctr">
              <a:noFill/>
              <a:prstDash val="solid"/>
            </a:ln>
            <a:effectLst/>
          </p:spPr>
        </p:sp>
        <p:sp>
          <p:nvSpPr>
            <p:cNvPr id="37" name="五边形 34" descr="KSO_WM_UNIT_INDEX=1_7&amp;KSO_WM_UNIT_TYPE=r_i&amp;KSO_WM_UNIT_ID=wpsdiag20177815_3*r_i*1_7&amp;KSO_WM_UNIT_LAYERLEVEL=1_1&amp;KSO_WM_UNIT_CLEAR=1&amp;KSO_WM_TAG_VERSION=1.0&amp;KSO_WM_BEAUTIFY_FLAG=#wm#&amp;KSO_WM_TEMPLATE_CATEGORY=wpsdiag&amp;KSO_WM_TEMPLATE_INDEX=20177815&amp;KSO_WM_UNIT_DIAGRAM_CONTRAST_TITLE_CNT=3&amp;KSO_WM_UNIT_DIAGRAM_DIMENSION_TITLE_CNT=2&amp;KSO_WM_SLIDE_ITEM_CNT=6&amp;KSO_WM_UNIT_FILL_TYPE=1&amp;KSO_WM_UNIT_FILL_FORE_SCHEMECOLOR_INDEX=8&amp;KSO_WM_UNIT_FILL_BACK_SCHEMECOLOR_INDEX=0"/>
            <p:cNvSpPr/>
            <p:nvPr>
              <p:custDataLst>
                <p:tags r:id="rId5"/>
              </p:custDataLst>
            </p:nvPr>
          </p:nvSpPr>
          <p:spPr>
            <a:xfrm rot="10800000">
              <a:off x="4547" y="9486"/>
              <a:ext cx="2270" cy="374"/>
            </a:xfrm>
            <a:prstGeom prst="homePlate">
              <a:avLst>
                <a:gd name="adj" fmla="val 33465"/>
              </a:avLst>
            </a:prstGeom>
            <a:solidFill>
              <a:srgbClr val="66B6AF"/>
            </a:solidFill>
            <a:ln w="25400" cap="flat" cmpd="sng" algn="ctr">
              <a:noFill/>
              <a:prstDash val="solid"/>
            </a:ln>
            <a:effectLst/>
          </p:spPr>
        </p:sp>
        <p:sp>
          <p:nvSpPr>
            <p:cNvPr id="499" name="流程图: 数据 38" descr="KSO_WM_UNIT_INDEX=1_6&amp;KSO_WM_UNIT_TYPE=r_i&amp;KSO_WM_UNIT_ID=wpsdiag20177815_3*r_i*1_6&amp;KSO_WM_UNIT_LAYERLEVEL=1_1&amp;KSO_WM_UNIT_CLEAR=1&amp;KSO_WM_TAG_VERSION=1.0&amp;KSO_WM_BEAUTIFY_FLAG=#wm#&amp;KSO_WM_TEMPLATE_CATEGORY=wpsdiag&amp;KSO_WM_TEMPLATE_INDEX=20177815&amp;KSO_WM_UNIT_DIAGRAM_CONTRAST_TITLE_CNT=3&amp;KSO_WM_UNIT_DIAGRAM_DIMENSION_TITLE_CNT=2&amp;KSO_WM_SLIDE_ITEM_CNT=6&amp;KSO_WM_UNIT_FILL_TYPE=1&amp;KSO_WM_UNIT_FILL_FORE_SCHEMECOLOR_INDEX=9&amp;KSO_WM_UNIT_FILL_BACK_SCHEMECOLOR_INDEX=0"/>
            <p:cNvSpPr/>
            <p:nvPr>
              <p:custDataLst>
                <p:tags r:id="rId6"/>
              </p:custDataLst>
            </p:nvPr>
          </p:nvSpPr>
          <p:spPr>
            <a:xfrm rot="16200000" flipH="1">
              <a:off x="7177" y="9532"/>
              <a:ext cx="474" cy="187"/>
            </a:xfrm>
            <a:prstGeom prst="flowChartInputOutput">
              <a:avLst/>
            </a:prstGeom>
            <a:solidFill>
              <a:srgbClr val="1A4A5D"/>
            </a:solidFill>
            <a:ln w="25400" cap="flat" cmpd="sng" algn="ctr">
              <a:noFill/>
              <a:prstDash val="solid"/>
            </a:ln>
            <a:effectLst/>
          </p:spPr>
        </p:sp>
        <p:sp>
          <p:nvSpPr>
            <p:cNvPr id="39" name="五边形 34" descr="KSO_WM_UNIT_INDEX=1_5&amp;KSO_WM_UNIT_TYPE=r_i&amp;KSO_WM_UNIT_ID=wpsdiag20177815_3*r_i*1_5&amp;KSO_WM_UNIT_LAYERLEVEL=1_1&amp;KSO_WM_UNIT_CLEAR=1&amp;KSO_WM_TAG_VERSION=1.0&amp;KSO_WM_BEAUTIFY_FLAG=#wm#&amp;KSO_WM_TEMPLATE_CATEGORY=wpsdiag&amp;KSO_WM_TEMPLATE_INDEX=20177815&amp;KSO_WM_UNIT_DIAGRAM_CONTRAST_TITLE_CNT=3&amp;KSO_WM_UNIT_DIAGRAM_DIMENSION_TITLE_CNT=2&amp;KSO_WM_SLIDE_ITEM_CNT=6&amp;KSO_WM_UNIT_FILL_TYPE=1&amp;KSO_WM_UNIT_FILL_FORE_SCHEMECOLOR_INDEX=10&amp;KSO_WM_UNIT_FILL_BACK_SCHEMECOLOR_INDEX=0"/>
            <p:cNvSpPr/>
            <p:nvPr>
              <p:custDataLst>
                <p:tags r:id="rId7"/>
              </p:custDataLst>
            </p:nvPr>
          </p:nvSpPr>
          <p:spPr>
            <a:xfrm>
              <a:off x="7315" y="9492"/>
              <a:ext cx="2270" cy="374"/>
            </a:xfrm>
            <a:prstGeom prst="homePlate">
              <a:avLst>
                <a:gd name="adj" fmla="val 33465"/>
              </a:avLst>
            </a:prstGeom>
            <a:solidFill>
              <a:schemeClr val="accent6">
                <a:lumMod val="60000"/>
                <a:lumOff val="40000"/>
              </a:schemeClr>
            </a:solidFill>
            <a:ln w="25400" cap="flat" cmpd="sng" algn="ctr">
              <a:noFill/>
              <a:prstDash val="solid"/>
            </a:ln>
            <a:effectLst/>
          </p:spPr>
        </p:sp>
        <p:sp>
          <p:nvSpPr>
            <p:cNvPr id="500" name="文本框 7" descr="KSO_WM_UNIT_TYPE=a&amp;KSO_WM_UNIT_INDEX=1&amp;KSO_WM_UNIT_ID=wpsdiag20177815_3*a*1&amp;KSO_WM_UNIT_LAYERLEVEL=1&amp;KSO_WM_UNIT_HIGHLIGHT=0&amp;KSO_WM_UNIT_CLEAR=0&amp;KSO_WM_UNIT_COMPATIBLE=0&amp;KSO_WM_UNIT_PRESET_TEXT=在此输入标题&amp;KSO_WM_UNIT_VALUE=9&amp;KSO_WM_TAG_VERSION=1.0&amp;KSO_WM_BEAUTIFY_FLAG=#wm#&amp;KSO_WM_TEMPLATE_CATEGORY=wpsdiag&amp;KSO_WM_TEMPLATE_INDEX=20177815&amp;KSO_WM_SLIDE_ITEM_CNT=6&amp;KSO_WM_UNIT_TEXT_FILL_TYPE=1&amp;KSO_WM_UNIT_TEXT_FILL_FORE_SCHEMECOLOR_INDEX=1"/>
            <p:cNvSpPr txBox="1"/>
            <p:nvPr>
              <p:custDataLst>
                <p:tags r:id="rId8"/>
              </p:custDataLst>
            </p:nvPr>
          </p:nvSpPr>
          <p:spPr>
            <a:xfrm>
              <a:off x="4663" y="9564"/>
              <a:ext cx="1794" cy="310"/>
            </a:xfrm>
            <a:prstGeom prst="rect">
              <a:avLst/>
            </a:prstGeom>
            <a:noFill/>
          </p:spPr>
          <p:txBody>
            <a:bodyPr wrap="square" lIns="31929" tIns="16603" rIns="31929" bIns="16603" rtlCol="0" anchor="ctr" anchorCtr="0">
              <a:noAutofit/>
            </a:bodyPr>
            <a:p>
              <a:pPr indent="266700" algn="r">
                <a:lnSpc>
                  <a:spcPct val="80000"/>
                </a:lnSpc>
                <a:spcBef>
                  <a:spcPts val="0"/>
                </a:spcBef>
                <a:spcAft>
                  <a:spcPts val="0"/>
                </a:spcAft>
              </a:pPr>
              <a:r>
                <a:rPr lang="en-US" altLang="zh-CN" kern="1200">
                  <a:solidFill>
                    <a:srgbClr val="000000"/>
                  </a:solidFill>
                  <a:latin typeface="黑体" panose="02010609060101010101" charset="-122"/>
                  <a:ea typeface="黑体" panose="02010609060101010101" charset="-122"/>
                  <a:cs typeface="Times New Roman" panose="02020603050405020304"/>
                  <a:sym typeface="Times New Roman" panose="02020603050405020304"/>
                </a:rPr>
                <a:t>优势</a:t>
              </a:r>
              <a:endParaRPr lang="en-US" altLang="zh-CN" kern="1200">
                <a:solidFill>
                  <a:srgbClr val="000000"/>
                </a:solidFill>
                <a:latin typeface="黑体" panose="02010609060101010101" charset="-122"/>
                <a:ea typeface="黑体" panose="02010609060101010101" charset="-122"/>
                <a:cs typeface="Times New Roman" panose="02020603050405020304"/>
                <a:sym typeface="Times New Roman" panose="02020603050405020304"/>
              </a:endParaRPr>
            </a:p>
          </p:txBody>
        </p:sp>
        <p:sp>
          <p:nvSpPr>
            <p:cNvPr id="501" name="文本框 8" descr="KSO_WM_UNIT_INDEX=1_1&amp;KSO_WM_UNIT_TYPE=r_v&amp;KSO_WM_UNIT_ID=wpsdiag20177815_3*r_v*1_1&amp;KSO_WM_UNIT_LAYERLEVEL=1_1&amp;KSO_WM_UNIT_HIGHLIGHT=0&amp;KSO_WM_UNIT_CLEAR=0&amp;KSO_WM_UNIT_COMPATIBLE=0&amp;KSO_WM_UNIT_PRESET_TEXT=在此输入正文内容&amp;KSO_WM_UNIT_VALUE=12&amp;KSO_WM_TAG_VERSION=1.0&amp;KSO_WM_BEAUTIFY_FLAG=#wm#&amp;KSO_WM_TEMPLATE_CATEGORY=wpsdiag&amp;KSO_WM_TEMPLATE_INDEX=20177815&amp;KSO_WM_UNIT_DIAGRAM_CONTRAST_TITLE_CNT=3&amp;KSO_WM_UNIT_DIAGRAM_DIMENSION_TITLE_CNT=2&amp;KSO_WM_SLIDE_ITEM_CNT=6&amp;KSO_WM_UNIT_TEXT_FILL_TYPE=1&amp;KSO_WM_UNIT_TEXT_FILL_FORE_SCHEMECOLOR_INDEX=1"/>
            <p:cNvSpPr txBox="1"/>
            <p:nvPr>
              <p:custDataLst>
                <p:tags r:id="rId9"/>
              </p:custDataLst>
            </p:nvPr>
          </p:nvSpPr>
          <p:spPr>
            <a:xfrm>
              <a:off x="4144" y="10024"/>
              <a:ext cx="2411" cy="1276"/>
            </a:xfrm>
            <a:prstGeom prst="rect">
              <a:avLst/>
            </a:prstGeom>
            <a:noFill/>
          </p:spPr>
          <p:txBody>
            <a:bodyPr wrap="square" lIns="31929" tIns="16603" rIns="31929" bIns="16603" rtlCol="0">
              <a:noAutofit/>
            </a:bodyPr>
            <a:p>
              <a:pPr indent="228600" algn="r">
                <a:lnSpc>
                  <a:spcPct val="150000"/>
                </a:lnSpc>
                <a:spcBef>
                  <a:spcPts val="0"/>
                </a:spcBef>
                <a:spcAft>
                  <a:spcPts val="0"/>
                </a:spcAft>
              </a:pPr>
              <a:r>
                <a:rPr lang="en-US" altLang="zh-CN" sz="1600" kern="1200">
                  <a:solidFill>
                    <a:srgbClr val="000000"/>
                  </a:solidFill>
                  <a:latin typeface="黑体" panose="02010609060101010101" charset="-122"/>
                  <a:ea typeface="黑体" panose="02010609060101010101" charset="-122"/>
                  <a:cs typeface="Times New Roman" panose="02020603050405020304"/>
                  <a:sym typeface="Times New Roman" panose="02020603050405020304"/>
                </a:rPr>
                <a:t>高效性内容生成</a:t>
              </a:r>
              <a:endParaRPr lang="en-US" altLang="zh-CN" sz="1600" kern="1200">
                <a:solidFill>
                  <a:srgbClr val="000000"/>
                </a:solidFill>
                <a:latin typeface="黑体" panose="02010609060101010101" charset="-122"/>
                <a:ea typeface="黑体" panose="02010609060101010101" charset="-122"/>
                <a:cs typeface="Times New Roman" panose="02020603050405020304"/>
                <a:sym typeface="Times New Roman" panose="02020603050405020304"/>
              </a:endParaRPr>
            </a:p>
            <a:p>
              <a:pPr indent="228600" algn="r">
                <a:lnSpc>
                  <a:spcPct val="150000"/>
                </a:lnSpc>
                <a:spcBef>
                  <a:spcPts val="0"/>
                </a:spcBef>
                <a:spcAft>
                  <a:spcPts val="0"/>
                </a:spcAft>
              </a:pPr>
              <a:r>
                <a:rPr lang="en-US" altLang="zh-CN" sz="1600" kern="1200">
                  <a:solidFill>
                    <a:srgbClr val="000000"/>
                  </a:solidFill>
                  <a:latin typeface="黑体" panose="02010609060101010101" charset="-122"/>
                  <a:ea typeface="黑体" panose="02010609060101010101" charset="-122"/>
                  <a:cs typeface="Times New Roman" panose="02020603050405020304"/>
                  <a:sym typeface="Times New Roman" panose="02020603050405020304"/>
                </a:rPr>
                <a:t>个性化学习路径</a:t>
              </a:r>
              <a:endParaRPr lang="en-US" altLang="zh-CN" sz="1600" kern="1200">
                <a:solidFill>
                  <a:srgbClr val="000000"/>
                </a:solidFill>
                <a:latin typeface="黑体" panose="02010609060101010101" charset="-122"/>
                <a:ea typeface="黑体" panose="02010609060101010101" charset="-122"/>
                <a:cs typeface="Times New Roman" panose="02020603050405020304"/>
                <a:sym typeface="Times New Roman" panose="02020603050405020304"/>
              </a:endParaRPr>
            </a:p>
            <a:p>
              <a:pPr indent="228600" algn="r">
                <a:lnSpc>
                  <a:spcPct val="150000"/>
                </a:lnSpc>
                <a:spcBef>
                  <a:spcPts val="0"/>
                </a:spcBef>
                <a:spcAft>
                  <a:spcPts val="0"/>
                </a:spcAft>
              </a:pPr>
              <a:r>
                <a:rPr lang="en-US" altLang="zh-CN" sz="1600" kern="1200">
                  <a:solidFill>
                    <a:srgbClr val="000000"/>
                  </a:solidFill>
                  <a:latin typeface="黑体" panose="02010609060101010101" charset="-122"/>
                  <a:ea typeface="黑体" panose="02010609060101010101" charset="-122"/>
                  <a:cs typeface="Times New Roman" panose="02020603050405020304"/>
                  <a:sym typeface="Times New Roman" panose="02020603050405020304"/>
                </a:rPr>
                <a:t>创新型教学设计</a:t>
              </a:r>
              <a:endParaRPr lang="en-US" altLang="zh-CN" sz="1600" kern="1200">
                <a:solidFill>
                  <a:srgbClr val="000000"/>
                </a:solidFill>
                <a:latin typeface="黑体" panose="02010609060101010101" charset="-122"/>
                <a:ea typeface="黑体" panose="02010609060101010101" charset="-122"/>
                <a:cs typeface="Times New Roman" panose="02020603050405020304"/>
                <a:sym typeface="Times New Roman" panose="02020603050405020304"/>
              </a:endParaRPr>
            </a:p>
          </p:txBody>
        </p:sp>
        <p:sp>
          <p:nvSpPr>
            <p:cNvPr id="502" name="文本框 9" descr="KSO_WM_UNIT_TYPE=a&amp;KSO_WM_UNIT_INDEX=2&amp;KSO_WM_UNIT_ID=wpsdiag20177815_3*a*2&amp;KSO_WM_UNIT_LAYERLEVEL=1&amp;KSO_WM_UNIT_HIGHLIGHT=0&amp;KSO_WM_UNIT_CLEAR=0&amp;KSO_WM_UNIT_COMPATIBLE=0&amp;KSO_WM_UNIT_PRESET_TEXT=在此输入标题&amp;KSO_WM_UNIT_VALUE=9&amp;KSO_WM_TAG_VERSION=1.0&amp;KSO_WM_BEAUTIFY_FLAG=#wm#&amp;KSO_WM_TEMPLATE_CATEGORY=wpsdiag&amp;KSO_WM_TEMPLATE_INDEX=20177815&amp;KSO_WM_SLIDE_ITEM_CNT=6&amp;KSO_WM_UNIT_TEXT_FILL_TYPE=1&amp;KSO_WM_UNIT_TEXT_FILL_FORE_SCHEMECOLOR_INDEX=1"/>
            <p:cNvSpPr txBox="1"/>
            <p:nvPr>
              <p:custDataLst>
                <p:tags r:id="rId10"/>
              </p:custDataLst>
            </p:nvPr>
          </p:nvSpPr>
          <p:spPr>
            <a:xfrm>
              <a:off x="7542" y="9557"/>
              <a:ext cx="1722" cy="310"/>
            </a:xfrm>
            <a:prstGeom prst="rect">
              <a:avLst/>
            </a:prstGeom>
            <a:noFill/>
          </p:spPr>
          <p:txBody>
            <a:bodyPr wrap="square" lIns="31929" tIns="16603" rIns="31929" bIns="16603" rtlCol="0" anchor="ctr" anchorCtr="0">
              <a:noAutofit/>
            </a:bodyPr>
            <a:p>
              <a:pPr indent="266700">
                <a:lnSpc>
                  <a:spcPct val="80000"/>
                </a:lnSpc>
                <a:spcBef>
                  <a:spcPts val="0"/>
                </a:spcBef>
                <a:spcAft>
                  <a:spcPts val="0"/>
                </a:spcAft>
              </a:pPr>
              <a:r>
                <a:rPr lang="en-US" altLang="zh-CN" kern="1200">
                  <a:solidFill>
                    <a:srgbClr val="000000"/>
                  </a:solidFill>
                  <a:latin typeface="黑体" panose="02010609060101010101" charset="-122"/>
                  <a:ea typeface="黑体" panose="02010609060101010101" charset="-122"/>
                  <a:cs typeface="Times New Roman" panose="02020603050405020304"/>
                  <a:sym typeface="Times New Roman" panose="02020603050405020304"/>
                </a:rPr>
                <a:t>挑战</a:t>
              </a:r>
              <a:endParaRPr lang="en-US" altLang="zh-CN" kern="1200">
                <a:solidFill>
                  <a:srgbClr val="000000"/>
                </a:solidFill>
                <a:latin typeface="黑体" panose="02010609060101010101" charset="-122"/>
                <a:ea typeface="黑体" panose="02010609060101010101" charset="-122"/>
                <a:cs typeface="Times New Roman" panose="02020603050405020304"/>
                <a:sym typeface="Times New Roman" panose="02020603050405020304"/>
              </a:endParaRPr>
            </a:p>
          </p:txBody>
        </p:sp>
        <p:sp>
          <p:nvSpPr>
            <p:cNvPr id="503" name="文本框 10" descr="KSO_WM_UNIT_INDEX=1_2&amp;KSO_WM_UNIT_TYPE=r_v&amp;KSO_WM_UNIT_ID=wpsdiag20177815_3*r_v*1_2&amp;KSO_WM_UNIT_LAYERLEVEL=1_1&amp;KSO_WM_UNIT_HIGHLIGHT=0&amp;KSO_WM_UNIT_CLEAR=0&amp;KSO_WM_UNIT_COMPATIBLE=0&amp;KSO_WM_UNIT_PRESET_TEXT=在此输入正文内容&amp;KSO_WM_UNIT_VALUE=12&amp;KSO_WM_TAG_VERSION=1.0&amp;KSO_WM_BEAUTIFY_FLAG=#wm#&amp;KSO_WM_TEMPLATE_CATEGORY=wpsdiag&amp;KSO_WM_TEMPLATE_INDEX=20177815&amp;KSO_WM_UNIT_DIAGRAM_CONTRAST_TITLE_CNT=3&amp;KSO_WM_UNIT_DIAGRAM_DIMENSION_TITLE_CNT=2&amp;KSO_WM_SLIDE_ITEM_CNT=6&amp;KSO_WM_UNIT_TEXT_FILL_TYPE=1&amp;KSO_WM_UNIT_TEXT_FILL_FORE_SCHEMECOLOR_INDEX=1"/>
            <p:cNvSpPr txBox="1"/>
            <p:nvPr>
              <p:custDataLst>
                <p:tags r:id="rId11"/>
              </p:custDataLst>
            </p:nvPr>
          </p:nvSpPr>
          <p:spPr>
            <a:xfrm>
              <a:off x="7611" y="10023"/>
              <a:ext cx="2521" cy="1274"/>
            </a:xfrm>
            <a:prstGeom prst="rect">
              <a:avLst/>
            </a:prstGeom>
            <a:noFill/>
          </p:spPr>
          <p:txBody>
            <a:bodyPr wrap="square" lIns="31929" tIns="16603" rIns="31929" bIns="16603" rtlCol="0">
              <a:noAutofit/>
            </a:bodyPr>
            <a:p>
              <a:pPr marL="0" indent="0" algn="l">
                <a:lnSpc>
                  <a:spcPct val="150000"/>
                </a:lnSpc>
                <a:spcBef>
                  <a:spcPts val="0"/>
                </a:spcBef>
                <a:spcAft>
                  <a:spcPts val="0"/>
                </a:spcAft>
              </a:pPr>
              <a:r>
                <a:rPr lang="en-US" altLang="zh-CN" sz="1600" kern="1200">
                  <a:solidFill>
                    <a:srgbClr val="000000"/>
                  </a:solidFill>
                  <a:latin typeface="黑体" panose="02010609060101010101" charset="-122"/>
                  <a:ea typeface="黑体" panose="02010609060101010101" charset="-122"/>
                  <a:cs typeface="Times New Roman" panose="02020603050405020304"/>
                  <a:sym typeface="Times New Roman" panose="02020603050405020304"/>
                </a:rPr>
                <a:t>内容准确性风险</a:t>
              </a:r>
              <a:endParaRPr lang="en-US" altLang="zh-CN" sz="1600" kern="1200">
                <a:solidFill>
                  <a:srgbClr val="000000"/>
                </a:solidFill>
                <a:latin typeface="黑体" panose="02010609060101010101" charset="-122"/>
                <a:ea typeface="黑体" panose="02010609060101010101" charset="-122"/>
                <a:cs typeface="Times New Roman" panose="02020603050405020304"/>
                <a:sym typeface="Times New Roman" panose="02020603050405020304"/>
              </a:endParaRPr>
            </a:p>
            <a:p>
              <a:pPr marL="0" indent="0" algn="l">
                <a:lnSpc>
                  <a:spcPct val="150000"/>
                </a:lnSpc>
                <a:spcBef>
                  <a:spcPts val="0"/>
                </a:spcBef>
                <a:spcAft>
                  <a:spcPts val="0"/>
                </a:spcAft>
              </a:pPr>
              <a:r>
                <a:rPr lang="en-US" altLang="zh-CN" sz="1600" kern="1200">
                  <a:solidFill>
                    <a:srgbClr val="000000"/>
                  </a:solidFill>
                  <a:latin typeface="黑体" panose="02010609060101010101" charset="-122"/>
                  <a:ea typeface="黑体" panose="02010609060101010101" charset="-122"/>
                  <a:cs typeface="Times New Roman" panose="02020603050405020304"/>
                  <a:sym typeface="Times New Roman" panose="02020603050405020304"/>
                </a:rPr>
                <a:t>伦理问题风险</a:t>
              </a:r>
              <a:endParaRPr lang="en-US" altLang="zh-CN" sz="1600" kern="1200">
                <a:solidFill>
                  <a:srgbClr val="000000"/>
                </a:solidFill>
                <a:latin typeface="黑体" panose="02010609060101010101" charset="-122"/>
                <a:ea typeface="黑体" panose="02010609060101010101" charset="-122"/>
                <a:cs typeface="Times New Roman" panose="02020603050405020304"/>
                <a:sym typeface="Times New Roman" panose="02020603050405020304"/>
              </a:endParaRPr>
            </a:p>
            <a:p>
              <a:pPr marL="0" indent="0" algn="l">
                <a:lnSpc>
                  <a:spcPct val="150000"/>
                </a:lnSpc>
                <a:spcBef>
                  <a:spcPts val="0"/>
                </a:spcBef>
                <a:spcAft>
                  <a:spcPts val="0"/>
                </a:spcAft>
              </a:pPr>
              <a:r>
                <a:rPr lang="en-US" altLang="zh-CN" sz="1600" kern="1200">
                  <a:solidFill>
                    <a:srgbClr val="0F0E0E"/>
                  </a:solidFill>
                  <a:latin typeface="黑体" panose="02010609060101010101" charset="-122"/>
                  <a:ea typeface="黑体" panose="02010609060101010101" charset="-122"/>
                  <a:cs typeface="Times New Roman" panose="02020603050405020304"/>
                  <a:sym typeface="Times New Roman" panose="02020603050405020304"/>
                </a:rPr>
                <a:t>技术依赖削弱创造力</a:t>
              </a:r>
              <a:endParaRPr lang="en-US" altLang="zh-CN" sz="1600" kern="1200">
                <a:solidFill>
                  <a:srgbClr val="0F0E0E"/>
                </a:solidFill>
                <a:latin typeface="黑体" panose="02010609060101010101" charset="-122"/>
                <a:ea typeface="黑体" panose="02010609060101010101" charset="-122"/>
                <a:cs typeface="Times New Roman" panose="02020603050405020304"/>
                <a:sym typeface="Times New Roman" panose="02020603050405020304"/>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r>
              <a:rPr lang="en-US" altLang="zh-CN"/>
              <a:t>3. AI</a:t>
            </a:r>
            <a:r>
              <a:rPr lang="zh-CN" altLang="en-US"/>
              <a:t>赋能学习的常用工具</a:t>
            </a:r>
            <a:endParaRPr lang="zh-CN" altLang="en-US"/>
          </a:p>
        </p:txBody>
      </p:sp>
      <p:graphicFrame>
        <p:nvGraphicFramePr>
          <p:cNvPr id="3" name="表格 2"/>
          <p:cNvGraphicFramePr/>
          <p:nvPr/>
        </p:nvGraphicFramePr>
        <p:xfrm>
          <a:off x="398780" y="1363853"/>
          <a:ext cx="11375390" cy="4944745"/>
        </p:xfrm>
        <a:graphic>
          <a:graphicData uri="http://schemas.openxmlformats.org/drawingml/2006/table">
            <a:tbl>
              <a:tblPr/>
              <a:tblGrid>
                <a:gridCol w="1356995"/>
                <a:gridCol w="2012950"/>
                <a:gridCol w="8005445"/>
              </a:tblGrid>
              <a:tr h="209550">
                <a:tc>
                  <a:txBody>
                    <a:bodyPr/>
                    <a:p>
                      <a:pPr marL="0" indent="0" algn="ctr">
                        <a:spcBef>
                          <a:spcPct val="0"/>
                        </a:spcBef>
                        <a:spcAft>
                          <a:spcPct val="0"/>
                        </a:spcAft>
                      </a:pPr>
                      <a:r>
                        <a:rPr lang="zh-CN" sz="1600" b="1">
                          <a:solidFill>
                            <a:srgbClr val="FFFFFF"/>
                          </a:solidFill>
                          <a:latin typeface="黑体" panose="02010609060101010101" charset="-122"/>
                          <a:ea typeface="黑体" panose="02010609060101010101" charset="-122"/>
                        </a:rPr>
                        <a:t>用途</a:t>
                      </a:r>
                      <a:endParaRPr lang="zh-CN" sz="1600" b="1">
                        <a:solidFill>
                          <a:srgbClr val="FFFFFF"/>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FFFFFF"/>
                      </a:solidFill>
                      <a:prstDash val="solid"/>
                      <a:headEnd type="none" w="med" len="med"/>
                      <a:tailEnd type="none" w="med" len="med"/>
                    </a:lnR>
                    <a:lnT w="190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solidFill>
                      <a:srgbClr val="4874CB"/>
                    </a:solidFill>
                  </a:tcPr>
                </a:tc>
                <a:tc>
                  <a:txBody>
                    <a:bodyPr/>
                    <a:p>
                      <a:pPr marL="0" indent="0" algn="ctr">
                        <a:spcBef>
                          <a:spcPct val="0"/>
                        </a:spcBef>
                        <a:spcAft>
                          <a:spcPct val="0"/>
                        </a:spcAft>
                      </a:pPr>
                      <a:r>
                        <a:rPr lang="zh-CN" sz="1600" b="1">
                          <a:solidFill>
                            <a:srgbClr val="FFFFFF"/>
                          </a:solidFill>
                          <a:latin typeface="黑体" panose="02010609060101010101" charset="-122"/>
                          <a:ea typeface="黑体" panose="02010609060101010101" charset="-122"/>
                        </a:rPr>
                        <a:t>工具</a:t>
                      </a:r>
                      <a:endParaRPr lang="zh-CN" sz="1600" b="1">
                        <a:solidFill>
                          <a:srgbClr val="FFFFFF"/>
                        </a:solidFill>
                        <a:latin typeface="黑体" panose="02010609060101010101" charset="-122"/>
                        <a:ea typeface="黑体" panose="02010609060101010101" charset="-122"/>
                      </a:endParaRPr>
                    </a:p>
                  </a:txBody>
                  <a:tcPr marL="68580" marR="68580" marT="0" marB="0" anchor="ctr" anchorCtr="0">
                    <a:lnL w="6350" cap="flat" cmpd="sng">
                      <a:solidFill>
                        <a:srgbClr val="FFFFFF"/>
                      </a:solidFill>
                      <a:prstDash val="solid"/>
                      <a:headEnd type="none" w="med" len="med"/>
                      <a:tailEnd type="none" w="med" len="med"/>
                    </a:lnL>
                    <a:lnR w="6350" cap="flat" cmpd="sng">
                      <a:solidFill>
                        <a:srgbClr val="FFFFFF"/>
                      </a:solidFill>
                      <a:prstDash val="solid"/>
                      <a:headEnd type="none" w="med" len="med"/>
                      <a:tailEnd type="none" w="med" len="med"/>
                    </a:lnR>
                    <a:lnT w="190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solidFill>
                      <a:srgbClr val="4874CB"/>
                    </a:solidFill>
                  </a:tcPr>
                </a:tc>
                <a:tc>
                  <a:txBody>
                    <a:bodyPr/>
                    <a:p>
                      <a:pPr marL="0" indent="0" algn="ctr">
                        <a:spcBef>
                          <a:spcPct val="0"/>
                        </a:spcBef>
                        <a:spcAft>
                          <a:spcPct val="0"/>
                        </a:spcAft>
                      </a:pPr>
                      <a:r>
                        <a:rPr lang="en-US" altLang="zh-CN" sz="1600" b="1">
                          <a:solidFill>
                            <a:srgbClr val="FFFFFF"/>
                          </a:solidFill>
                          <a:latin typeface="黑体" panose="02010609060101010101" charset="-122"/>
                          <a:ea typeface="黑体" panose="02010609060101010101" charset="-122"/>
                          <a:cs typeface="黑体" panose="02010609060101010101" charset="-122"/>
                        </a:rPr>
                        <a:t>AIGC</a:t>
                      </a:r>
                      <a:r>
                        <a:rPr lang="zh-CN" sz="1600" b="1">
                          <a:solidFill>
                            <a:srgbClr val="FFFFFF"/>
                          </a:solidFill>
                          <a:latin typeface="黑体" panose="02010609060101010101" charset="-122"/>
                          <a:ea typeface="黑体" panose="02010609060101010101" charset="-122"/>
                          <a:cs typeface="黑体" panose="02010609060101010101" charset="-122"/>
                        </a:rPr>
                        <a:t>赋能学习场景的功能简介</a:t>
                      </a:r>
                      <a:endParaRPr lang="zh-CN" sz="1600" b="1">
                        <a:solidFill>
                          <a:srgbClr val="FFFFFF"/>
                        </a:solidFill>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FFFFFF"/>
                      </a:solidFill>
                      <a:prstDash val="solid"/>
                      <a:headEnd type="none" w="med" len="med"/>
                      <a:tailEnd type="none" w="med" len="med"/>
                    </a:lnL>
                    <a:lnR w="6350" cap="flat" cmpd="sng">
                      <a:solidFill>
                        <a:srgbClr val="0070C0"/>
                      </a:solidFill>
                      <a:prstDash val="solid"/>
                      <a:headEnd type="none" w="med" len="med"/>
                      <a:tailEnd type="none" w="med" len="med"/>
                    </a:lnR>
                    <a:lnT w="190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solidFill>
                      <a:srgbClr val="4874CB"/>
                    </a:solidFill>
                  </a:tcPr>
                </a:tc>
              </a:tr>
              <a:tr h="278130">
                <a:tc rowSpan="3">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rPr>
                        <a:t>个性化学习</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cs typeface="黑体" panose="02010609060101010101" charset="-122"/>
                        </a:rPr>
                        <a:t>豆包</a:t>
                      </a:r>
                      <a:r>
                        <a:rPr lang="en-US" altLang="zh-CN" sz="1600">
                          <a:solidFill>
                            <a:srgbClr val="000000"/>
                          </a:solidFill>
                          <a:latin typeface="黑体" panose="02010609060101010101" charset="-122"/>
                          <a:ea typeface="黑体" panose="02010609060101010101" charset="-122"/>
                          <a:cs typeface="黑体" panose="02010609060101010101" charset="-122"/>
                        </a:rPr>
                        <a:t>AI</a:t>
                      </a:r>
                      <a:endParaRPr lang="en-US" altLang="zh-CN" sz="1600">
                        <a:solidFill>
                          <a:srgbClr val="000000"/>
                        </a:solidFill>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支持自适应内容生成与学习路径推荐，根据学生水平动态调整练习题难度和知识点讲解。</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r>
              <a:tr h="278765">
                <a:tc vMerge="1">
                  <a:tcPr>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tcPr>
                </a:tc>
                <a:tc>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rPr>
                        <a:t>文心一言</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基于中文语境优化，可生成个性化学习计划、错题解析及知识点总结，适配多学科需求。</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r>
              <a:tr h="417830">
                <a:tc vMerge="1">
                  <a:tcPr>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B w="6350" cap="flat" cmpd="sng">
                      <a:solidFill>
                        <a:srgbClr val="000008"/>
                      </a:solidFill>
                      <a:prstDash val="solid"/>
                      <a:headEnd type="none" w="med" len="med"/>
                      <a:tailEnd type="none" w="med" len="med"/>
                    </a:lnB>
                  </a:tcPr>
                </a:tc>
                <a:tc>
                  <a:txBody>
                    <a:bodyPr/>
                    <a:p>
                      <a:pPr marL="0" indent="0" algn="ctr">
                        <a:spcBef>
                          <a:spcPct val="0"/>
                        </a:spcBef>
                        <a:spcAft>
                          <a:spcPct val="0"/>
                        </a:spcAft>
                      </a:pPr>
                      <a:r>
                        <a:rPr lang="en-US" altLang="zh-CN" sz="1600">
                          <a:solidFill>
                            <a:srgbClr val="000000"/>
                          </a:solidFill>
                          <a:latin typeface="黑体" panose="02010609060101010101" charset="-122"/>
                          <a:ea typeface="黑体" panose="02010609060101010101" charset="-122"/>
                        </a:rPr>
                        <a:t>Deepseek</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支持自适应学习与学习路径推荐，根据学生进度生成个性化学习内容（如练习题、知识点讲解），并提供实时反馈与错题分析。</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r>
              <a:tr h="278130">
                <a:tc rowSpan="2">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rPr>
                        <a:t>学习内容生成</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cs typeface="黑体" panose="02010609060101010101" charset="-122"/>
                        </a:rPr>
                        <a:t>简单</a:t>
                      </a:r>
                      <a:r>
                        <a:rPr lang="en-US" altLang="zh-CN" sz="1600">
                          <a:solidFill>
                            <a:srgbClr val="000000"/>
                          </a:solidFill>
                          <a:latin typeface="黑体" panose="02010609060101010101" charset="-122"/>
                          <a:ea typeface="黑体" panose="02010609060101010101" charset="-122"/>
                          <a:cs typeface="黑体" panose="02010609060101010101" charset="-122"/>
                        </a:rPr>
                        <a:t>AI</a:t>
                      </a:r>
                      <a:r>
                        <a:rPr lang="zh-CN" altLang="en-US" sz="1600">
                          <a:solidFill>
                            <a:srgbClr val="000000"/>
                          </a:solidFill>
                          <a:latin typeface="黑体" panose="02010609060101010101" charset="-122"/>
                          <a:ea typeface="黑体" panose="02010609060101010101" charset="-122"/>
                          <a:cs typeface="黑体" panose="02010609060101010101" charset="-122"/>
                        </a:rPr>
                        <a:t>（搜狐）</a:t>
                      </a:r>
                      <a:endParaRPr lang="zh-CN" altLang="en-US" sz="1600">
                        <a:solidFill>
                          <a:srgbClr val="000000"/>
                        </a:solidFill>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cs typeface="黑体" panose="02010609060101010101" charset="-122"/>
                        </a:rPr>
                        <a:t>全能型创作助手，支持</a:t>
                      </a:r>
                      <a:r>
                        <a:rPr lang="en-US" altLang="zh-CN" sz="1600">
                          <a:solidFill>
                            <a:srgbClr val="000000"/>
                          </a:solidFill>
                          <a:latin typeface="黑体" panose="02010609060101010101" charset="-122"/>
                          <a:ea typeface="黑体" panose="02010609060101010101" charset="-122"/>
                          <a:cs typeface="黑体" panose="02010609060101010101" charset="-122"/>
                        </a:rPr>
                        <a:t>AI</a:t>
                      </a:r>
                      <a:r>
                        <a:rPr lang="zh-CN" altLang="en-US" sz="1600">
                          <a:solidFill>
                            <a:srgbClr val="000000"/>
                          </a:solidFill>
                          <a:latin typeface="黑体" panose="02010609060101010101" charset="-122"/>
                          <a:ea typeface="黑体" panose="02010609060101010101" charset="-122"/>
                          <a:cs typeface="黑体" panose="02010609060101010101" charset="-122"/>
                        </a:rPr>
                        <a:t>生成教材、练习题及多语言翻译材料，降低教师备课负担。</a:t>
                      </a:r>
                      <a:endParaRPr lang="zh-CN" altLang="en-US" sz="1600">
                        <a:solidFill>
                          <a:srgbClr val="000000"/>
                        </a:solidFill>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r>
              <a:tr h="278765">
                <a:tc vMerge="1">
                  <a:tcPr>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B w="6350" cap="flat" cmpd="sng">
                      <a:solidFill>
                        <a:srgbClr val="000008"/>
                      </a:solidFill>
                      <a:prstDash val="solid"/>
                      <a:headEnd type="none" w="med" len="med"/>
                      <a:tailEnd type="none" w="med" len="med"/>
                    </a:lnB>
                  </a:tcPr>
                </a:tc>
                <a:tc>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rPr>
                        <a:t>腾讯智影</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生成教学视频与图像素材，支持多模态内容创作（如课件动画、实验模拟）。</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r>
              <a:tr h="417830">
                <a:tc>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rPr>
                        <a:t>互动学习</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en-US" altLang="zh-CN" sz="1600">
                          <a:solidFill>
                            <a:srgbClr val="000000"/>
                          </a:solidFill>
                          <a:latin typeface="黑体" panose="02010609060101010101" charset="-122"/>
                          <a:ea typeface="黑体" panose="02010609060101010101" charset="-122"/>
                        </a:rPr>
                        <a:t>IBM Watson</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提供实时问答与个性化反馈，支持数学、编程等学科的解题指导。分析学习行为数据，预测成绩趋势并提供干预建议。</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r>
              <a:tr h="278765">
                <a:tc>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rPr>
                        <a:t>作业与评估</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0008"/>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cs typeface="黑体" panose="02010609060101010101" charset="-122"/>
                        </a:rPr>
                        <a:t>科大讯飞</a:t>
                      </a:r>
                      <a:r>
                        <a:rPr lang="en-US" altLang="zh-CN" sz="1600">
                          <a:solidFill>
                            <a:srgbClr val="000000"/>
                          </a:solidFill>
                          <a:latin typeface="黑体" panose="02010609060101010101" charset="-122"/>
                          <a:ea typeface="黑体" panose="02010609060101010101" charset="-122"/>
                          <a:cs typeface="黑体" panose="02010609060101010101" charset="-122"/>
                        </a:rPr>
                        <a:t>AI</a:t>
                      </a:r>
                      <a:r>
                        <a:rPr lang="zh-CN" altLang="en-US" sz="1600">
                          <a:solidFill>
                            <a:srgbClr val="000000"/>
                          </a:solidFill>
                          <a:latin typeface="黑体" panose="02010609060101010101" charset="-122"/>
                          <a:ea typeface="黑体" panose="02010609060101010101" charset="-122"/>
                          <a:cs typeface="黑体" panose="02010609060101010101" charset="-122"/>
                        </a:rPr>
                        <a:t>教育平台</a:t>
                      </a:r>
                      <a:endParaRPr lang="zh-CN" altLang="en-US" sz="1600">
                        <a:solidFill>
                          <a:srgbClr val="000000"/>
                        </a:solidFill>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自动批改作文与编程作业，生成可视化评估报告，分析学生薄弱点。</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r>
              <a:tr h="278130">
                <a:tc rowSpan="2">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rPr>
                        <a:t>虚拟实验</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rPr>
                        <a:t>火山引擎</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生成虚拟实验室与模拟场景（如化学反应、地理地貌），支持沉浸式学习。</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r>
              <a:tr h="139065">
                <a:tc vMerge="1">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ctr">
                        <a:spcBef>
                          <a:spcPct val="0"/>
                        </a:spcBef>
                        <a:spcAft>
                          <a:spcPct val="0"/>
                        </a:spcAft>
                      </a:pPr>
                      <a:r>
                        <a:rPr lang="en-US" altLang="zh-CN" sz="1600">
                          <a:solidFill>
                            <a:srgbClr val="000000"/>
                          </a:solidFill>
                          <a:latin typeface="黑体" panose="02010609060101010101" charset="-122"/>
                          <a:ea typeface="黑体" panose="02010609060101010101" charset="-122"/>
                        </a:rPr>
                        <a:t>Labster</a:t>
                      </a:r>
                      <a:endParaRPr lang="en-US" alt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提供虚拟生物、化学实验室，支持互动实验操作。</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r>
              <a:tr h="278765">
                <a:tc>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rPr>
                        <a:t>协作学习</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cs typeface="黑体" panose="02010609060101010101" charset="-122"/>
                        </a:rPr>
                        <a:t>钉钉</a:t>
                      </a:r>
                      <a:r>
                        <a:rPr lang="en-US" altLang="zh-CN" sz="1600">
                          <a:solidFill>
                            <a:srgbClr val="000000"/>
                          </a:solidFill>
                          <a:latin typeface="黑体" panose="02010609060101010101" charset="-122"/>
                          <a:ea typeface="黑体" panose="02010609060101010101" charset="-122"/>
                          <a:cs typeface="黑体" panose="02010609060101010101" charset="-122"/>
                        </a:rPr>
                        <a:t>AI</a:t>
                      </a:r>
                      <a:r>
                        <a:rPr lang="zh-CN" altLang="en-US" sz="1600">
                          <a:solidFill>
                            <a:srgbClr val="000000"/>
                          </a:solidFill>
                          <a:latin typeface="黑体" panose="02010609060101010101" charset="-122"/>
                          <a:ea typeface="黑体" panose="02010609060101010101" charset="-122"/>
                          <a:cs typeface="黑体" panose="02010609060101010101" charset="-122"/>
                        </a:rPr>
                        <a:t>助手</a:t>
                      </a:r>
                      <a:endParaRPr lang="zh-CN" altLang="en-US" sz="1600">
                        <a:solidFill>
                          <a:srgbClr val="000000"/>
                        </a:solidFill>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生成协作任务表与知识库，支持团队项目管理与资源共享。</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r>
              <a:tr h="278765">
                <a:tc>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rPr>
                        <a:t>特殊教育</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rPr>
                        <a:t>讯飞听见</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语音转文字工具，帮助听障学生实时获取课堂内容，支持多语言翻译。</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r>
              <a:tr h="278130">
                <a:tc>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rPr>
                        <a:t>职业培训</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rPr>
                        <a:t>腾讯课堂</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rPr>
                        <a:t>生成职业技能培训课程（编程、设计），提供项目实践与职业规划建议。</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r>
              <a:tr h="417830">
                <a:tc rowSpan="2">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rPr>
                        <a:t>科研助手</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0008"/>
                      </a:solidFill>
                      <a:prstDash val="solid"/>
                      <a:headEnd type="none" w="med" len="med"/>
                      <a:tailEnd type="none" w="med" len="med"/>
                    </a:lnB>
                    <a:noFill/>
                  </a:tcPr>
                </a:tc>
                <a:tc>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rPr>
                        <a:t>星火科研助手</a:t>
                      </a:r>
                      <a:endParaRPr lang="zh-CN" sz="1600">
                        <a:solidFill>
                          <a:srgbClr val="000000"/>
                        </a:solidFill>
                        <a:latin typeface="黑体" panose="02010609060101010101" charset="-122"/>
                        <a:ea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cs typeface="黑体" panose="02010609060101010101" charset="-122"/>
                        </a:rPr>
                        <a:t>科大讯飞与中科院联合研发，提供成果调研、论文研读、学术写作全流程支持，覆盖中英文文献分析与智能翻译，提升科研效率</a:t>
                      </a:r>
                      <a:r>
                        <a:rPr lang="en-US" altLang="zh-CN" sz="1600">
                          <a:solidFill>
                            <a:srgbClr val="000000"/>
                          </a:solidFill>
                          <a:latin typeface="黑体" panose="02010609060101010101" charset="-122"/>
                          <a:ea typeface="黑体" panose="02010609060101010101" charset="-122"/>
                          <a:cs typeface="黑体" panose="02010609060101010101" charset="-122"/>
                        </a:rPr>
                        <a:t>10</a:t>
                      </a:r>
                      <a:r>
                        <a:rPr lang="zh-CN" altLang="en-US" sz="1600">
                          <a:solidFill>
                            <a:srgbClr val="000000"/>
                          </a:solidFill>
                          <a:latin typeface="黑体" panose="02010609060101010101" charset="-122"/>
                          <a:ea typeface="黑体" panose="02010609060101010101" charset="-122"/>
                          <a:cs typeface="黑体" panose="02010609060101010101" charset="-122"/>
                        </a:rPr>
                        <a:t>倍以上</a:t>
                      </a:r>
                      <a:r>
                        <a:rPr lang="zh-CN" sz="1600">
                          <a:solidFill>
                            <a:srgbClr val="000000"/>
                          </a:solidFill>
                          <a:latin typeface="黑体" panose="02010609060101010101" charset="-122"/>
                          <a:ea typeface="黑体" panose="02010609060101010101" charset="-122"/>
                          <a:cs typeface="黑体" panose="02010609060101010101" charset="-122"/>
                        </a:rPr>
                        <a:t>。</a:t>
                      </a:r>
                      <a:endParaRPr lang="zh-CN" sz="1600">
                        <a:solidFill>
                          <a:srgbClr val="000000"/>
                        </a:solidFill>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r>
              <a:tr h="417830">
                <a:tc vMerge="1">
                  <a:tcPr>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B w="6350" cap="flat" cmpd="sng">
                      <a:solidFill>
                        <a:srgbClr val="000008"/>
                      </a:solidFill>
                      <a:prstDash val="solid"/>
                      <a:headEnd type="none" w="med" len="med"/>
                      <a:tailEnd type="none" w="med" len="med"/>
                    </a:lnB>
                  </a:tcPr>
                </a:tc>
                <a:tc>
                  <a:txBody>
                    <a:bodyPr/>
                    <a:p>
                      <a:pPr marL="0" indent="0" algn="ctr">
                        <a:spcBef>
                          <a:spcPct val="0"/>
                        </a:spcBef>
                        <a:spcAft>
                          <a:spcPct val="0"/>
                        </a:spcAft>
                      </a:pPr>
                      <a:r>
                        <a:rPr lang="zh-CN" sz="1600">
                          <a:solidFill>
                            <a:srgbClr val="000000"/>
                          </a:solidFill>
                          <a:latin typeface="黑体" panose="02010609060101010101" charset="-122"/>
                          <a:ea typeface="黑体" panose="02010609060101010101" charset="-122"/>
                          <a:cs typeface="黑体" panose="02010609060101010101" charset="-122"/>
                        </a:rPr>
                        <a:t>知网</a:t>
                      </a:r>
                      <a:r>
                        <a:rPr lang="en-US" altLang="zh-CN" sz="1600">
                          <a:solidFill>
                            <a:srgbClr val="000000"/>
                          </a:solidFill>
                          <a:latin typeface="黑体" panose="02010609060101010101" charset="-122"/>
                          <a:ea typeface="黑体" panose="02010609060101010101" charset="-122"/>
                          <a:cs typeface="黑体" panose="02010609060101010101" charset="-122"/>
                        </a:rPr>
                        <a:t>AI</a:t>
                      </a:r>
                      <a:r>
                        <a:rPr lang="zh-CN" altLang="en-US" sz="1600">
                          <a:solidFill>
                            <a:srgbClr val="000000"/>
                          </a:solidFill>
                          <a:latin typeface="黑体" panose="02010609060101010101" charset="-122"/>
                          <a:ea typeface="黑体" panose="02010609060101010101" charset="-122"/>
                          <a:cs typeface="黑体" panose="02010609060101010101" charset="-122"/>
                        </a:rPr>
                        <a:t>科研助手</a:t>
                      </a:r>
                      <a:endParaRPr lang="zh-CN" altLang="en-US" sz="1600">
                        <a:solidFill>
                          <a:srgbClr val="000000"/>
                        </a:solidFill>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c>
                  <a:txBody>
                    <a:bodyPr/>
                    <a:p>
                      <a:pPr marL="0" indent="0" algn="just">
                        <a:spcBef>
                          <a:spcPct val="0"/>
                        </a:spcBef>
                        <a:spcAft>
                          <a:spcPct val="0"/>
                        </a:spcAft>
                      </a:pPr>
                      <a:r>
                        <a:rPr lang="zh-CN" sz="1600">
                          <a:solidFill>
                            <a:srgbClr val="000000"/>
                          </a:solidFill>
                          <a:latin typeface="黑体" panose="02010609060101010101" charset="-122"/>
                          <a:ea typeface="黑体" panose="02010609060101010101" charset="-122"/>
                          <a:cs typeface="黑体" panose="02010609060101010101" charset="-122"/>
                        </a:rPr>
                        <a:t>知网推出的</a:t>
                      </a:r>
                      <a:r>
                        <a:rPr lang="en-US" altLang="zh-CN" sz="1600">
                          <a:solidFill>
                            <a:srgbClr val="000000"/>
                          </a:solidFill>
                          <a:latin typeface="黑体" panose="02010609060101010101" charset="-122"/>
                          <a:ea typeface="黑体" panose="02010609060101010101" charset="-122"/>
                          <a:cs typeface="黑体" panose="02010609060101010101" charset="-122"/>
                        </a:rPr>
                        <a:t>AI</a:t>
                      </a:r>
                      <a:r>
                        <a:rPr lang="zh-CN" altLang="en-US" sz="1600">
                          <a:solidFill>
                            <a:srgbClr val="000000"/>
                          </a:solidFill>
                          <a:latin typeface="黑体" panose="02010609060101010101" charset="-122"/>
                          <a:ea typeface="黑体" panose="02010609060101010101" charset="-122"/>
                          <a:cs typeface="黑体" panose="02010609060101010101" charset="-122"/>
                        </a:rPr>
                        <a:t>辅助工具，支持问答式检索、文献研读、润色批改，可生成研究综述并优化学术写作质量</a:t>
                      </a:r>
                      <a:r>
                        <a:rPr lang="zh-CN" sz="1600">
                          <a:solidFill>
                            <a:srgbClr val="000000"/>
                          </a:solidFill>
                          <a:latin typeface="黑体" panose="02010609060101010101" charset="-122"/>
                          <a:ea typeface="黑体" panose="02010609060101010101" charset="-122"/>
                          <a:cs typeface="黑体" panose="02010609060101010101" charset="-122"/>
                        </a:rPr>
                        <a:t>。</a:t>
                      </a:r>
                      <a:endParaRPr lang="zh-CN" sz="1600">
                        <a:solidFill>
                          <a:srgbClr val="000000"/>
                        </a:solidFill>
                        <a:latin typeface="黑体" panose="02010609060101010101" charset="-122"/>
                        <a:ea typeface="黑体" panose="02010609060101010101" charset="-122"/>
                        <a:cs typeface="黑体" panose="02010609060101010101" charset="-122"/>
                      </a:endParaRPr>
                    </a:p>
                  </a:txBody>
                  <a:tcPr marL="68580" marR="68580" marT="0" marB="0" anchor="ctr" anchorCtr="0">
                    <a:lnL w="6350" cap="flat" cmpd="sng">
                      <a:solidFill>
                        <a:srgbClr val="0070C0"/>
                      </a:solidFill>
                      <a:prstDash val="solid"/>
                      <a:headEnd type="none" w="med" len="med"/>
                      <a:tailEnd type="none" w="med" len="med"/>
                    </a:lnL>
                    <a:lnR w="6350" cap="flat" cmpd="sng">
                      <a:solidFill>
                        <a:srgbClr val="0070C0"/>
                      </a:solidFill>
                      <a:prstDash val="solid"/>
                      <a:headEnd type="none" w="med" len="med"/>
                      <a:tailEnd type="none" w="med" len="med"/>
                    </a:lnR>
                    <a:lnT w="6350" cap="flat" cmpd="sng">
                      <a:solidFill>
                        <a:srgbClr val="0070C0"/>
                      </a:solidFill>
                      <a:prstDash val="solid"/>
                      <a:headEnd type="none" w="med" len="med"/>
                      <a:tailEnd type="none" w="med" len="med"/>
                    </a:lnT>
                    <a:lnB w="6350" cap="flat" cmpd="sng">
                      <a:solidFill>
                        <a:srgbClr val="0070C0"/>
                      </a:solidFill>
                      <a:prstDash val="solid"/>
                      <a:headEnd type="none" w="med" len="med"/>
                      <a:tailEnd type="none" w="med" len="med"/>
                    </a:lnB>
                    <a:noFill/>
                  </a:tcPr>
                </a:tc>
              </a:tr>
            </a:tbl>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p:transition spd="slow">
        <p:fade/>
      </p:transition>
    </mc:Fallback>
  </mc:AlternateContent>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1_5_1"/>
  <p:tag name="KSO_WM_UNIT_ID" val="diagram20231015_5*l_h_a*1_5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UNIT_VALUE" val="6"/>
  <p:tag name="KSO_WM_DIAGRAM_MAX_ITEMCNT" val="6"/>
  <p:tag name="KSO_WM_DIAGRAM_MIN_ITEMCNT" val="2"/>
  <p:tag name="KSO_WM_DIAGRAM_VIRTUALLY_FRAME" val="{&quot;height&quot;:410.5006299212599,&quot;left&quot;:-5,&quot;top&quot;:98.29937007874014,&quot;width&quot;:899.93960563839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1_6_1"/>
  <p:tag name="KSO_WM_UNIT_ID" val="diagram20231015_5*l_h_a*1_6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UNIT_VALUE" val="6"/>
  <p:tag name="KSO_WM_DIAGRAM_MAX_ITEMCNT" val="6"/>
  <p:tag name="KSO_WM_DIAGRAM_MIN_ITEMCNT" val="2"/>
  <p:tag name="KSO_WM_DIAGRAM_VIRTUALLY_FRAME" val="{&quot;height&quot;:410.5006299212599,&quot;left&quot;:-5,&quot;top&quot;:98.29937007874014,&quot;width&quot;:899.93960563839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0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6_1"/>
  <p:tag name="KSO_WM_UNIT_ID" val="diagram20231015_5*l_h_f*1_6_1"/>
  <p:tag name="KSO_WM_TEMPLATE_CATEGORY" val="diagram"/>
  <p:tag name="KSO_WM_TEMPLATE_INDEX" val="20231015"/>
  <p:tag name="KSO_WM_UNIT_LAYERLEVEL" val="1_1_1"/>
  <p:tag name="KSO_WM_TAG_VERSION" val="3.0"/>
  <p:tag name="KSO_WM_UNIT_VALUE" val="36"/>
  <p:tag name="KSO_WM_DIAGRAM_MAX_ITEMCNT" val="6"/>
  <p:tag name="KSO_WM_DIAGRAM_MIN_ITEMCNT" val="2"/>
  <p:tag name="KSO_WM_DIAGRAM_VIRTUALLY_FRAME" val="{&quot;height&quot;:410.5006299212599,&quot;left&quot;:-5,&quot;top&quot;:98.29937007874014,&quot;width&quot;:899.93960563839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03.xml><?xml version="1.0" encoding="utf-8"?>
<p:tagLst xmlns:p="http://schemas.openxmlformats.org/presentationml/2006/main">
  <p:tag name="KSO_WM_UNIT_VALUE" val="367*367"/>
  <p:tag name="KSO_WM_UNIT_HIGHLIGHT" val="0"/>
  <p:tag name="KSO_WM_UNIT_COMPATIBLE" val="0"/>
  <p:tag name="KSO_WM_UNIT_DIAGRAM_ISNUMVISUAL" val="0"/>
  <p:tag name="KSO_WM_UNIT_DIAGRAM_ISREFERUNIT" val="0"/>
  <p:tag name="KSO_WM_DIAGRAM_GROUP_CODE" val="l1-1"/>
  <p:tag name="KSO_WM_UNIT_TYPE" val="l_h_d"/>
  <p:tag name="KSO_WM_UNIT_INDEX" val="1_4_1"/>
  <p:tag name="KSO_WM_UNIT_ID" val="diagram20231015_5*l_h_d*1_4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410.5006299212599,&quot;left&quot;:-5,&quot;top&quot;:98.29937007874014,&quot;width&quot;:899.939605638399}"/>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104.xml><?xml version="1.0" encoding="utf-8"?>
<p:tagLst xmlns:p="http://schemas.openxmlformats.org/presentationml/2006/main">
  <p:tag name="KSO_WM_UNIT_VALUE" val="367*367"/>
  <p:tag name="KSO_WM_UNIT_HIGHLIGHT" val="0"/>
  <p:tag name="KSO_WM_UNIT_COMPATIBLE" val="0"/>
  <p:tag name="KSO_WM_UNIT_DIAGRAM_ISNUMVISUAL" val="0"/>
  <p:tag name="KSO_WM_UNIT_DIAGRAM_ISREFERUNIT" val="0"/>
  <p:tag name="KSO_WM_DIAGRAM_GROUP_CODE" val="l1-1"/>
  <p:tag name="KSO_WM_UNIT_TYPE" val="l_h_d"/>
  <p:tag name="KSO_WM_UNIT_INDEX" val="1_6_1"/>
  <p:tag name="KSO_WM_UNIT_ID" val="diagram20231015_5*l_h_d*1_6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410.5006299212599,&quot;left&quot;:-5,&quot;top&quot;:98.29937007874014,&quot;width&quot;:899.939605638399}"/>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10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20231015_5*l_h_f*1_5_1"/>
  <p:tag name="KSO_WM_TEMPLATE_CATEGORY" val="diagram"/>
  <p:tag name="KSO_WM_TEMPLATE_INDEX" val="20231015"/>
  <p:tag name="KSO_WM_UNIT_LAYERLEVEL" val="1_1_1"/>
  <p:tag name="KSO_WM_TAG_VERSION" val="3.0"/>
  <p:tag name="KSO_WM_UNIT_VALUE" val="36"/>
  <p:tag name="KSO_WM_DIAGRAM_MAX_ITEMCNT" val="6"/>
  <p:tag name="KSO_WM_DIAGRAM_MIN_ITEMCNT" val="2"/>
  <p:tag name="KSO_WM_DIAGRAM_VIRTUALLY_FRAME" val="{&quot;height&quot;:410.5006299212599,&quot;left&quot;:-5,&quot;top&quot;:98.29937007874014,&quot;width&quot;:899.93960563839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0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231015_5*l_h_f*1_4_1"/>
  <p:tag name="KSO_WM_TEMPLATE_CATEGORY" val="diagram"/>
  <p:tag name="KSO_WM_TEMPLATE_INDEX" val="20231015"/>
  <p:tag name="KSO_WM_UNIT_LAYERLEVEL" val="1_1_1"/>
  <p:tag name="KSO_WM_TAG_VERSION" val="3.0"/>
  <p:tag name="KSO_WM_UNIT_VALUE" val="36"/>
  <p:tag name="KSO_WM_DIAGRAM_MAX_ITEMCNT" val="6"/>
  <p:tag name="KSO_WM_DIAGRAM_MIN_ITEMCNT" val="2"/>
  <p:tag name="KSO_WM_DIAGRAM_VIRTUALLY_FRAME" val="{&quot;height&quot;:410.5006299212599,&quot;left&quot;:-5,&quot;top&quot;:98.29937007874014,&quot;width&quot;:899.93960563839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0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015_5*l_h_f*1_3_1"/>
  <p:tag name="KSO_WM_TEMPLATE_CATEGORY" val="diagram"/>
  <p:tag name="KSO_WM_TEMPLATE_INDEX" val="20231015"/>
  <p:tag name="KSO_WM_UNIT_LAYERLEVEL" val="1_1_1"/>
  <p:tag name="KSO_WM_TAG_VERSION" val="3.0"/>
  <p:tag name="KSO_WM_UNIT_VALUE" val="36"/>
  <p:tag name="KSO_WM_DIAGRAM_MAX_ITEMCNT" val="6"/>
  <p:tag name="KSO_WM_DIAGRAM_MIN_ITEMCNT" val="2"/>
  <p:tag name="KSO_WM_DIAGRAM_VIRTUALLY_FRAME" val="{&quot;height&quot;:410.5006299212599,&quot;left&quot;:-5,&quot;top&quot;:98.29937007874014,&quot;width&quot;:899.93960563839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0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015_5*l_h_f*1_2_1"/>
  <p:tag name="KSO_WM_TEMPLATE_CATEGORY" val="diagram"/>
  <p:tag name="KSO_WM_TEMPLATE_INDEX" val="20231015"/>
  <p:tag name="KSO_WM_UNIT_LAYERLEVEL" val="1_1_1"/>
  <p:tag name="KSO_WM_TAG_VERSION" val="3.0"/>
  <p:tag name="KSO_WM_UNIT_VALUE" val="36"/>
  <p:tag name="KSO_WM_DIAGRAM_MAX_ITEMCNT" val="6"/>
  <p:tag name="KSO_WM_DIAGRAM_MIN_ITEMCNT" val="2"/>
  <p:tag name="KSO_WM_DIAGRAM_VIRTUALLY_FRAME" val="{&quot;height&quot;:410.5006299212599,&quot;left&quot;:-5,&quot;top&quot;:98.29937007874014,&quot;width&quot;:899.93960563839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09.xml><?xml version="1.0" encoding="utf-8"?>
<p:tagLst xmlns:p="http://schemas.openxmlformats.org/presentationml/2006/main">
  <p:tag name="KSO_WM_UNIT_VALUE" val="369*369"/>
  <p:tag name="KSO_WM_UNIT_HIGHLIGHT" val="0"/>
  <p:tag name="KSO_WM_UNIT_COMPATIBLE" val="0"/>
  <p:tag name="KSO_WM_UNIT_DIAGRAM_ISNUMVISUAL" val="0"/>
  <p:tag name="KSO_WM_UNIT_DIAGRAM_ISREFERUNIT" val="0"/>
  <p:tag name="KSO_WM_DIAGRAM_GROUP_CODE" val="l1-1"/>
  <p:tag name="KSO_WM_UNIT_TYPE" val="l_h_d"/>
  <p:tag name="KSO_WM_UNIT_INDEX" val="1_3_1"/>
  <p:tag name="KSO_WM_UNIT_ID" val="diagram20231015_5*l_h_d*1_3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410.5006299212599,&quot;left&quot;:-5,&quot;top&quot;:98.29937007874014,&quot;width&quot;:899.939605638399}"/>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UNIT_VALUE" val="367*367"/>
  <p:tag name="KSO_WM_UNIT_HIGHLIGHT" val="0"/>
  <p:tag name="KSO_WM_UNIT_COMPATIBLE" val="0"/>
  <p:tag name="KSO_WM_UNIT_DIAGRAM_ISNUMVISUAL" val="0"/>
  <p:tag name="KSO_WM_UNIT_DIAGRAM_ISREFERUNIT" val="0"/>
  <p:tag name="KSO_WM_UNIT_TYPE" val="l_h_d"/>
  <p:tag name="KSO_WM_UNIT_INDEX" val="1_5_1"/>
  <p:tag name="KSO_WM_UNIT_ID" val="diagram20231015_5*l_h_d*1_5_1"/>
  <p:tag name="KSO_WM_TEMPLATE_CATEGORY" val="diagram"/>
  <p:tag name="KSO_WM_TEMPLATE_INDEX" val="20231015"/>
  <p:tag name="KSO_WM_UNIT_LAYERLEVEL" val="1_1_1"/>
  <p:tag name="KSO_WM_TAG_VERSION" val="3.0"/>
  <p:tag name="KSO_WM_DIAGRAM_GROUP_CODE" val="l1-1"/>
  <p:tag name="KSO_WM_DIAGRAM_MAX_ITEMCNT" val="6"/>
  <p:tag name="KSO_WM_DIAGRAM_MIN_ITEMCNT" val="2"/>
  <p:tag name="KSO_WM_DIAGRAM_VIRTUALLY_FRAME" val="{&quot;height&quot;:302.7506299212599,&quot;left&quot;:-5,&quot;top&quot;:148.29937007874014,&quot;width&quot;:893.7192906777691}"/>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11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2474_2*l_h_f*1_3_1"/>
  <p:tag name="KSO_WM_TEMPLATE_CATEGORY" val="diagram"/>
  <p:tag name="KSO_WM_TEMPLATE_INDEX" val="20232474"/>
  <p:tag name="KSO_WM_UNIT_LAYERLEVEL" val="1_1_1"/>
  <p:tag name="KSO_WM_TAG_VERSION" val="3.0"/>
  <p:tag name="KSO_WM_UNIT_VALUE" val="45"/>
  <p:tag name="KSO_WM_DIAGRAM_MAX_ITEMCNT" val="4"/>
  <p:tag name="KSO_WM_DIAGRAM_MIN_ITEMCNT" val="2"/>
  <p:tag name="KSO_WM_DIAGRAM_VIRTUALLY_FRAME" val="{&quot;height&quot;:699.5591338582677,&quot;left&quot;:24.75000000000002,&quot;top&quot;:100.29543307086614,&quot;width&quot;:800.15}"/>
  <p:tag name="KSO_WM_DIAGRAM_VERSION" val="3"/>
  <p:tag name="KSO_WM_DIAGRAM_COLOR_TRICK" val="1"/>
  <p:tag name="KSO_WM_DIAGRAM_COLOR_TEXT_CAN_REMOVE" val="n"/>
  <p:tag name="KSO_WM_DIAGRAM_COLOR_MATCH_VALUE" val="{&quot;shape&quot;:{&quot;fill&quot;:{&quot;gradient&quot;:[{&quot;brightness&quot;:-0.2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TEXT_TYPE" val="1"/>
  <p:tag name="KSO_WM_UNIT_TEXT_LAYER_COUNT" val="1"/>
  <p:tag name="KSO_WM_UNIT_PRESET_TEXT" val="单击此处添加文本具体内容，简明扼要地阐述您的观点，根据需要可酌情增减文字内容"/>
  <p:tag name="KSO_WM_UNIT_FILL_TYPE" val="3"/>
  <p:tag name="KSO_WM_DIAGRAM_USE_COLOR_VALUE" val="{&quot;color_scheme&quot;:1,&quot;color_type&quot;:1,&quot;theme_color_indexes&quot;:[]}"/>
</p:tagLst>
</file>

<file path=ppt/tags/tag11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2474_2*l_h_f*1_2_1"/>
  <p:tag name="KSO_WM_TEMPLATE_CATEGORY" val="diagram"/>
  <p:tag name="KSO_WM_TEMPLATE_INDEX" val="20232474"/>
  <p:tag name="KSO_WM_UNIT_LAYERLEVEL" val="1_1_1"/>
  <p:tag name="KSO_WM_TAG_VERSION" val="3.0"/>
  <p:tag name="KSO_WM_UNIT_VALUE" val="45"/>
  <p:tag name="KSO_WM_DIAGRAM_MAX_ITEMCNT" val="4"/>
  <p:tag name="KSO_WM_DIAGRAM_MIN_ITEMCNT" val="2"/>
  <p:tag name="KSO_WM_DIAGRAM_VIRTUALLY_FRAME" val="{&quot;height&quot;:699.5591338582677,&quot;left&quot;:24.75000000000002,&quot;top&quot;:100.29543307086614,&quot;width&quot;:800.15}"/>
  <p:tag name="KSO_WM_DIAGRAM_VERSION" val="3"/>
  <p:tag name="KSO_WM_DIAGRAM_COLOR_TRICK" val="1"/>
  <p:tag name="KSO_WM_DIAGRAM_COLOR_TEXT_CAN_REMOVE" val="n"/>
  <p:tag name="KSO_WM_DIAGRAM_COLOR_MATCH_VALUE" val="{&quot;shape&quot;:{&quot;fill&quot;:{&quot;gradient&quot;:[{&quot;brightness&quot;:-0.2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TEXT_TYPE" val="1"/>
  <p:tag name="KSO_WM_UNIT_TEXT_LAYER_COUNT" val="1"/>
  <p:tag name="KSO_WM_UNIT_PRESET_TEXT" val="单击此处添加文本具体内容，简明扼要地阐述您的观点，根据需要可酌情增减文字"/>
  <p:tag name="KSO_WM_UNIT_FILL_TYPE" val="3"/>
  <p:tag name="KSO_WM_DIAGRAM_USE_COLOR_VALUE" val="{&quot;color_scheme&quot;:1,&quot;color_type&quot;:1,&quot;theme_color_indexes&quot;:[]}"/>
</p:tagLst>
</file>

<file path=ppt/tags/tag11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2474_2*l_h_f*1_1_1"/>
  <p:tag name="KSO_WM_TEMPLATE_CATEGORY" val="diagram"/>
  <p:tag name="KSO_WM_TEMPLATE_INDEX" val="20232474"/>
  <p:tag name="KSO_WM_UNIT_LAYERLEVEL" val="1_1_1"/>
  <p:tag name="KSO_WM_TAG_VERSION" val="3.0"/>
  <p:tag name="KSO_WM_UNIT_VALUE" val="45"/>
  <p:tag name="KSO_WM_DIAGRAM_MAX_ITEMCNT" val="4"/>
  <p:tag name="KSO_WM_DIAGRAM_MIN_ITEMCNT" val="2"/>
  <p:tag name="KSO_WM_DIAGRAM_VIRTUALLY_FRAME" val="{&quot;height&quot;:699.5591338582677,&quot;left&quot;:24.75000000000002,&quot;top&quot;:100.29543307086614,&quot;width&quot;:800.15}"/>
  <p:tag name="KSO_WM_DIAGRAM_VERSION" val="3"/>
  <p:tag name="KSO_WM_DIAGRAM_COLOR_TRICK" val="1"/>
  <p:tag name="KSO_WM_DIAGRAM_COLOR_TEXT_CAN_REMOVE" val="n"/>
  <p:tag name="KSO_WM_DIAGRAM_COLOR_MATCH_VALUE" val="{&quot;shape&quot;:{&quot;fill&quot;:{&quot;gradient&quot;:[{&quot;brightness&quot;:-0.2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TEXT_TYPE" val="1"/>
  <p:tag name="KSO_WM_UNIT_TEXT_LAYER_COUNT" val="1"/>
  <p:tag name="KSO_WM_UNIT_PRESET_TEXT" val="单击此处添加文本内容，简明扼要地阐述您的观点，根据需要可酌情增减文字"/>
  <p:tag name="KSO_WM_UNIT_FILL_TYPE" val="3"/>
  <p:tag name="KSO_WM_DIAGRAM_USE_COLOR_VALUE" val="{&quot;color_scheme&quot;:1,&quot;color_type&quot;:1,&quot;theme_color_indexes&quot;:[]}"/>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2474_2*l_h_i*1_1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solid&quot;:{&quot;brightness&quot;:0,&quot;colorType&quot;:1,&quot;foreColorIndex&quot;:4,&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4"/>
  <p:tag name="KSO_WM_UNIT_FILL_FORE_SCHEMECOLOR_INDEX_BRIGHTNESS" val="0"/>
  <p:tag name="KSO_WM_DIAGRAM_USE_COLOR_VALUE" val="{&quot;color_scheme&quot;:1,&quot;color_type&quot;:1,&quot;theme_color_indexes&quot;:[]}"/>
</p:tagLst>
</file>

<file path=ppt/tags/tag115.xml><?xml version="1.0" encoding="utf-8"?>
<p:tagLst xmlns:p="http://schemas.openxmlformats.org/presentationml/2006/main">
  <p:tag name="KSO_WM_UNIT_VALUE" val="271*271"/>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2474_2*l_h_d*1_1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solid&quot;:{&quot;brightness&quot;:0,&quot;colorType&quot;:1,&quot;foreColorIndex&quot;:5,&quot;transparency&quot;:0},&quot;type&quot;:1},&quot;glow&quot;:{&quot;colorType&quot;:0},&quot;line&quot;:{&quot;solidLine&quot;:{&quot;brightness&quot;:0.6000000238418579,&quot;colorType&quot;:1,&quot;foreColorIndex&quot;:1,&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PICTURE_SUBTYPE" val="b"/>
  <p:tag name="KSO_WM_UNIT_FILL_TYPE" val="1"/>
  <p:tag name="KSO_WM_UNIT_FILL_FORE_SCHEMECOLOR_INDEX" val="5"/>
  <p:tag name="KSO_WM_UNIT_FILL_FORE_SCHEMECOLOR_INDEX_BRIGHTNESS" val="0"/>
  <p:tag name="KSO_WM_UNIT_LINE_FORE_SCHEMECOLOR_INDEX" val="1"/>
  <p:tag name="KSO_WM_DIAGRAM_USE_COLOR_VALUE" val="{&quot;color_scheme&quot;:1,&quot;color_type&quot;:1,&quot;theme_color_indexes&quot;:[]}"/>
</p:tagLst>
</file>

<file path=ppt/tags/tag11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2474_2*l_h_a*1_1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8"/>
  <p:tag name="KSO_WM_DIAGRAM_VERSION" val="3"/>
  <p:tag name="KSO_WM_DIAGRAM_COLOR_TRICK" val="1"/>
  <p:tag name="KSO_WM_DIAGRAM_COLOR_TEXT_CAN_REMOVE" val="n"/>
  <p:tag name="KSO_WM_UNIT_TEXT_TYPE" val="1"/>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2474_2*l_h_i*1_2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solid&quot;:{&quot;brightness&quot;:0,&quot;colorType&quot;:1,&quot;foreColorIndex&quot;:4,&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4"/>
  <p:tag name="KSO_WM_UNIT_FILL_FORE_SCHEMECOLOR_INDEX_BRIGHTNESS" val="0"/>
  <p:tag name="KSO_WM_DIAGRAM_USE_COLOR_VALUE" val="{&quot;color_scheme&quot;:1,&quot;color_type&quot;:1,&quot;theme_color_indexes&quot;:[]}"/>
</p:tagLst>
</file>

<file path=ppt/tags/tag11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2474_2*l_h_a*1_2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9"/>
  <p:tag name="KSO_WM_DIAGRAM_VERSION" val="3"/>
  <p:tag name="KSO_WM_DIAGRAM_COLOR_TRICK" val="1"/>
  <p:tag name="KSO_WM_DIAGRAM_COLOR_TEXT_CAN_REMOVE" val="n"/>
  <p:tag name="KSO_WM_UNIT_TEXT_TYPE" val="1"/>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19.xml><?xml version="1.0" encoding="utf-8"?>
<p:tagLst xmlns:p="http://schemas.openxmlformats.org/presentationml/2006/main">
  <p:tag name="KSO_WM_UNIT_VALUE" val="271*271"/>
  <p:tag name="KSO_WM_UNIT_HIGHLIGHT" val="0"/>
  <p:tag name="KSO_WM_UNIT_COMPATIBLE" val="0"/>
  <p:tag name="KSO_WM_UNIT_DIAGRAM_ISNUMVISUAL" val="0"/>
  <p:tag name="KSO_WM_UNIT_DIAGRAM_ISREFERUNIT" val="0"/>
  <p:tag name="KSO_WM_DIAGRAM_GROUP_CODE" val="l1-1"/>
  <p:tag name="KSO_WM_UNIT_TYPE" val="l_h_d"/>
  <p:tag name="KSO_WM_UNIT_INDEX" val="1_2_1"/>
  <p:tag name="KSO_WM_UNIT_ID" val="diagram20232474_2*l_h_d*1_2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solid&quot;:{&quot;brightness&quot;:0,&quot;colorType&quot;:1,&quot;foreColorIndex&quot;:5,&quot;transparency&quot;:0},&quot;type&quot;:1},&quot;glow&quot;:{&quot;colorType&quot;:0},&quot;line&quot;:{&quot;solidLine&quot;:{&quot;brightness&quot;:0.6000000238418579,&quot;colorType&quot;:1,&quot;foreColorIndex&quot;:1,&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PICTURE_SUBTYPE" val="b"/>
  <p:tag name="KSO_WM_UNIT_FILL_TYPE" val="1"/>
  <p:tag name="KSO_WM_UNIT_FILL_FORE_SCHEMECOLOR_INDEX" val="5"/>
  <p:tag name="KSO_WM_UNIT_FILL_FORE_SCHEMECOLOR_INDEX_BRIGHTNESS" val="0"/>
  <p:tag name="KSO_WM_UNIT_LINE_FORE_SCHEMECOLOR_INDEX" val="1"/>
  <p:tag name="KSO_WM_DIAGRAM_USE_COLOR_VALUE" val="{&quot;color_scheme&quot;:1,&quot;color_type&quot;:1,&quot;theme_color_indexes&quot;:[]}"/>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2474_2*l_h_i*1_3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solid&quot;:{&quot;brightness&quot;:0,&quot;colorType&quot;:1,&quot;foreColorIndex&quot;:4,&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4"/>
  <p:tag name="KSO_WM_UNIT_FILL_FORE_SCHEMECOLOR_INDEX_BRIGHTNESS" val="0"/>
  <p:tag name="KSO_WM_DIAGRAM_USE_COLOR_VALUE" val="{&quot;color_scheme&quot;:1,&quot;color_type&quot;:1,&quot;theme_color_indexes&quot;:[]}"/>
</p:tagLst>
</file>

<file path=ppt/tags/tag12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2474_2*l_h_a*1_3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9"/>
  <p:tag name="KSO_WM_DIAGRAM_VERSION" val="3"/>
  <p:tag name="KSO_WM_DIAGRAM_COLOR_TRICK" val="1"/>
  <p:tag name="KSO_WM_DIAGRAM_COLOR_TEXT_CAN_REMOVE" val="n"/>
  <p:tag name="KSO_WM_UNIT_TEXT_TYPE" val="1"/>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22.xml><?xml version="1.0" encoding="utf-8"?>
<p:tagLst xmlns:p="http://schemas.openxmlformats.org/presentationml/2006/main">
  <p:tag name="KSO_WM_UNIT_VALUE" val="271*271"/>
  <p:tag name="KSO_WM_UNIT_HIGHLIGHT" val="0"/>
  <p:tag name="KSO_WM_UNIT_COMPATIBLE" val="0"/>
  <p:tag name="KSO_WM_UNIT_DIAGRAM_ISNUMVISUAL" val="0"/>
  <p:tag name="KSO_WM_UNIT_DIAGRAM_ISREFERUNIT" val="0"/>
  <p:tag name="KSO_WM_DIAGRAM_GROUP_CODE" val="l1-1"/>
  <p:tag name="KSO_WM_UNIT_TYPE" val="l_h_d"/>
  <p:tag name="KSO_WM_UNIT_INDEX" val="1_3_1"/>
  <p:tag name="KSO_WM_UNIT_ID" val="diagram20232474_2*l_h_d*1_3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solid&quot;:{&quot;brightness&quot;:0,&quot;colorType&quot;:1,&quot;foreColorIndex&quot;:5,&quot;transparency&quot;:0},&quot;type&quot;:1},&quot;glow&quot;:{&quot;colorType&quot;:0},&quot;line&quot;:{&quot;solidLine&quot;:{&quot;brightness&quot;:0.6000000238418579,&quot;colorType&quot;:1,&quot;foreColorIndex&quot;:1,&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PICTURE_SUBTYPE" val="b"/>
  <p:tag name="KSO_WM_UNIT_FILL_TYPE" val="1"/>
  <p:tag name="KSO_WM_UNIT_FILL_FORE_SCHEMECOLOR_INDEX" val="5"/>
  <p:tag name="KSO_WM_UNIT_FILL_FORE_SCHEMECOLOR_INDEX_BRIGHTNESS" val="0"/>
  <p:tag name="KSO_WM_UNIT_LINE_FORE_SCHEMECOLOR_INDEX" val="1"/>
  <p:tag name="KSO_WM_DIAGRAM_USE_COLOR_VALUE" val="{&quot;color_scheme&quot;:1,&quot;color_type&quot;:1,&quot;theme_color_indexes&quot;:[]}"/>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2_1_1"/>
  <p:tag name="KSO_WM_UNIT_ID" val="diagram20231015_5*l_h_a*2_1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DIAGRAM_MAX_ITEMCNT" val="6"/>
  <p:tag name="KSO_WM_DIAGRAM_MIN_ITEMCNT" val="2"/>
  <p:tag name="KSO_WM_DIAGRAM_VIRTUALLY_FRAME" val="{&quot;height&quot;:216.40062992125985,&quot;left&quot;:15,&quot;top&quot;:345.29937007874014,&quot;width&quot;:906.285826110839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7"/>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24.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2_1_1"/>
  <p:tag name="KSO_WM_UNIT_ID" val="diagram20231015_5*l_h_f*2_1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216.40062992125985,&quot;left&quot;:15,&quot;top&quot;:345.29937007874014,&quot;width&quot;:906.28582611083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2_2_1"/>
  <p:tag name="KSO_WM_UNIT_ID" val="diagram20231015_5*l_h_a*2_2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DIAGRAM_MAX_ITEMCNT" val="6"/>
  <p:tag name="KSO_WM_DIAGRAM_MIN_ITEMCNT" val="2"/>
  <p:tag name="KSO_WM_DIAGRAM_VIRTUALLY_FRAME" val="{&quot;height&quot;:216.40062992125985,&quot;left&quot;:15,&quot;top&quot;:345.29937007874014,&quot;width&quot;:906.285826110839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TYPE" val="1"/>
  <p:tag name="KSO_WM_UNIT_VALUE" val="6"/>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26.xml><?xml version="1.0" encoding="utf-8"?>
<p:tagLst xmlns:p="http://schemas.openxmlformats.org/presentationml/2006/main">
  <p:tag name="KSO_WM_UNIT_VALUE" val="367*367"/>
  <p:tag name="KSO_WM_UNIT_HIGHLIGHT" val="0"/>
  <p:tag name="KSO_WM_UNIT_COMPATIBLE" val="0"/>
  <p:tag name="KSO_WM_UNIT_DIAGRAM_ISNUMVISUAL" val="0"/>
  <p:tag name="KSO_WM_UNIT_DIAGRAM_ISREFERUNIT" val="0"/>
  <p:tag name="KSO_WM_DIAGRAM_GROUP_CODE" val="l1-1"/>
  <p:tag name="KSO_WM_UNIT_TYPE" val="l_h_d"/>
  <p:tag name="KSO_WM_UNIT_INDEX" val="2_1_1"/>
  <p:tag name="KSO_WM_UNIT_ID" val="diagram20231015_5*l_h_d*2_1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182.70062992125986,&quot;left&quot;:15,&quot;top&quot;:345.29937007874014,&quot;width&quot;:487.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2_3_1"/>
  <p:tag name="KSO_WM_UNIT_ID" val="diagram20231015_5*l_h_a*2_3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UNIT_VALUE" val="6"/>
  <p:tag name="KSO_WM_DIAGRAM_MAX_ITEMCNT" val="6"/>
  <p:tag name="KSO_WM_DIAGRAM_MIN_ITEMCNT" val="2"/>
  <p:tag name="KSO_WM_DIAGRAM_VIRTUALLY_FRAME" val="{&quot;height&quot;:216.40062992125985,&quot;left&quot;:15,&quot;top&quot;:345.29937007874014,&quot;width&quot;:906.285826110839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28.xml><?xml version="1.0" encoding="utf-8"?>
<p:tagLst xmlns:p="http://schemas.openxmlformats.org/presentationml/2006/main">
  <p:tag name="KSO_WM_UNIT_VALUE" val="367*367"/>
  <p:tag name="KSO_WM_UNIT_HIGHLIGHT" val="0"/>
  <p:tag name="KSO_WM_UNIT_COMPATIBLE" val="0"/>
  <p:tag name="KSO_WM_UNIT_DIAGRAM_ISNUMVISUAL" val="0"/>
  <p:tag name="KSO_WM_UNIT_DIAGRAM_ISREFERUNIT" val="0"/>
  <p:tag name="KSO_WM_DIAGRAM_GROUP_CODE" val="l1-1"/>
  <p:tag name="KSO_WM_UNIT_TYPE" val="l_h_d"/>
  <p:tag name="KSO_WM_UNIT_INDEX" val="2_2_1"/>
  <p:tag name="KSO_WM_UNIT_ID" val="diagram20231015_5*l_h_d*2_2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182.70062992125986,&quot;left&quot;:15,&quot;top&quot;:345.29937007874014,&quot;width&quot;:487.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2_4_1"/>
  <p:tag name="KSO_WM_UNIT_ID" val="diagram20231015_5*l_h_a*2_4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DIAGRAM_MAX_ITEMCNT" val="6"/>
  <p:tag name="KSO_WM_DIAGRAM_MIN_ITEMCNT" val="2"/>
  <p:tag name="KSO_WM_DIAGRAM_VIRTUALLY_FRAME" val="{&quot;height&quot;:216.40062992125985,&quot;left&quot;:15,&quot;top&quot;:345.29937007874014,&quot;width&quot;:906.285826110839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7"/>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2_5_1"/>
  <p:tag name="KSO_WM_UNIT_ID" val="diagram20231015_5*l_h_a*2_5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UNIT_VALUE" val="6"/>
  <p:tag name="KSO_WM_DIAGRAM_MAX_ITEMCNT" val="6"/>
  <p:tag name="KSO_WM_DIAGRAM_MIN_ITEMCNT" val="2"/>
  <p:tag name="KSO_WM_DIAGRAM_VIRTUALLY_FRAME" val="{&quot;height&quot;:216.40062992125985,&quot;left&quot;:15,&quot;top&quot;:345.29937007874014,&quot;width&quot;:906.285826110839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2_6_1"/>
  <p:tag name="KSO_WM_UNIT_ID" val="diagram20231015_5*l_h_a*2_6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UNIT_VALUE" val="6"/>
  <p:tag name="KSO_WM_DIAGRAM_MAX_ITEMCNT" val="6"/>
  <p:tag name="KSO_WM_DIAGRAM_MIN_ITEMCNT" val="2"/>
  <p:tag name="KSO_WM_DIAGRAM_VIRTUALLY_FRAME" val="{&quot;height&quot;:216.40062992125985,&quot;left&quot;:15,&quot;top&quot;:345.29937007874014,&quot;width&quot;:906.2858261108398}"/>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3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2_6_1"/>
  <p:tag name="KSO_WM_UNIT_ID" val="diagram20231015_5*l_h_f*2_6_1"/>
  <p:tag name="KSO_WM_TEMPLATE_CATEGORY" val="diagram"/>
  <p:tag name="KSO_WM_TEMPLATE_INDEX" val="20231015"/>
  <p:tag name="KSO_WM_UNIT_LAYERLEVEL" val="1_1_1"/>
  <p:tag name="KSO_WM_TAG_VERSION" val="3.0"/>
  <p:tag name="KSO_WM_UNIT_VALUE" val="36"/>
  <p:tag name="KSO_WM_DIAGRAM_MAX_ITEMCNT" val="6"/>
  <p:tag name="KSO_WM_DIAGRAM_MIN_ITEMCNT" val="2"/>
  <p:tag name="KSO_WM_DIAGRAM_VIRTUALLY_FRAME" val="{&quot;height&quot;:216.40062992125985,&quot;left&quot;:15,&quot;top&quot;:345.29937007874014,&quot;width&quot;:906.28582611083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33.xml><?xml version="1.0" encoding="utf-8"?>
<p:tagLst xmlns:p="http://schemas.openxmlformats.org/presentationml/2006/main">
  <p:tag name="KSO_WM_UNIT_VALUE" val="367*367"/>
  <p:tag name="KSO_WM_UNIT_HIGHLIGHT" val="0"/>
  <p:tag name="KSO_WM_UNIT_COMPATIBLE" val="0"/>
  <p:tag name="KSO_WM_UNIT_DIAGRAM_ISNUMVISUAL" val="0"/>
  <p:tag name="KSO_WM_UNIT_DIAGRAM_ISREFERUNIT" val="0"/>
  <p:tag name="KSO_WM_DIAGRAM_GROUP_CODE" val="l1-1"/>
  <p:tag name="KSO_WM_UNIT_TYPE" val="l_h_d"/>
  <p:tag name="KSO_WM_UNIT_INDEX" val="2_4_1"/>
  <p:tag name="KSO_WM_UNIT_ID" val="diagram20231015_5*l_h_d*2_4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182.70062992125986,&quot;left&quot;:15,&quot;top&quot;:345.29937007874014,&quot;width&quot;:487.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134.xml><?xml version="1.0" encoding="utf-8"?>
<p:tagLst xmlns:p="http://schemas.openxmlformats.org/presentationml/2006/main">
  <p:tag name="KSO_WM_UNIT_VALUE" val="367*367"/>
  <p:tag name="KSO_WM_UNIT_HIGHLIGHT" val="0"/>
  <p:tag name="KSO_WM_UNIT_COMPATIBLE" val="0"/>
  <p:tag name="KSO_WM_UNIT_DIAGRAM_ISNUMVISUAL" val="0"/>
  <p:tag name="KSO_WM_UNIT_DIAGRAM_ISREFERUNIT" val="0"/>
  <p:tag name="KSO_WM_DIAGRAM_GROUP_CODE" val="l1-1"/>
  <p:tag name="KSO_WM_UNIT_TYPE" val="l_h_d"/>
  <p:tag name="KSO_WM_UNIT_INDEX" val="2_6_1"/>
  <p:tag name="KSO_WM_UNIT_ID" val="diagram20231015_5*l_h_d*2_6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182.70062992125986,&quot;left&quot;:15,&quot;top&quot;:345.29937007874014,&quot;width&quot;:487.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13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2_5_1"/>
  <p:tag name="KSO_WM_UNIT_ID" val="diagram20231015_5*l_h_f*2_5_1"/>
  <p:tag name="KSO_WM_TEMPLATE_CATEGORY" val="diagram"/>
  <p:tag name="KSO_WM_TEMPLATE_INDEX" val="20231015"/>
  <p:tag name="KSO_WM_UNIT_LAYERLEVEL" val="1_1_1"/>
  <p:tag name="KSO_WM_TAG_VERSION" val="3.0"/>
  <p:tag name="KSO_WM_UNIT_VALUE" val="36"/>
  <p:tag name="KSO_WM_DIAGRAM_MAX_ITEMCNT" val="6"/>
  <p:tag name="KSO_WM_DIAGRAM_MIN_ITEMCNT" val="2"/>
  <p:tag name="KSO_WM_DIAGRAM_VIRTUALLY_FRAME" val="{&quot;height&quot;:216.40062992125985,&quot;left&quot;:15,&quot;top&quot;:345.29937007874014,&quot;width&quot;:906.28582611083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3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2_4_1"/>
  <p:tag name="KSO_WM_UNIT_ID" val="diagram20231015_5*l_h_f*2_4_1"/>
  <p:tag name="KSO_WM_TEMPLATE_CATEGORY" val="diagram"/>
  <p:tag name="KSO_WM_TEMPLATE_INDEX" val="20231015"/>
  <p:tag name="KSO_WM_UNIT_LAYERLEVEL" val="1_1_1"/>
  <p:tag name="KSO_WM_TAG_VERSION" val="3.0"/>
  <p:tag name="KSO_WM_UNIT_VALUE" val="36"/>
  <p:tag name="KSO_WM_DIAGRAM_MAX_ITEMCNT" val="6"/>
  <p:tag name="KSO_WM_DIAGRAM_MIN_ITEMCNT" val="2"/>
  <p:tag name="KSO_WM_DIAGRAM_VIRTUALLY_FRAME" val="{&quot;height&quot;:216.40062992125985,&quot;left&quot;:15,&quot;top&quot;:345.29937007874014,&quot;width&quot;:906.28582611083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3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2_3_1"/>
  <p:tag name="KSO_WM_UNIT_ID" val="diagram20231015_5*l_h_f*2_3_1"/>
  <p:tag name="KSO_WM_TEMPLATE_CATEGORY" val="diagram"/>
  <p:tag name="KSO_WM_TEMPLATE_INDEX" val="20231015"/>
  <p:tag name="KSO_WM_UNIT_LAYERLEVEL" val="1_1_1"/>
  <p:tag name="KSO_WM_TAG_VERSION" val="3.0"/>
  <p:tag name="KSO_WM_UNIT_VALUE" val="36"/>
  <p:tag name="KSO_WM_DIAGRAM_MAX_ITEMCNT" val="6"/>
  <p:tag name="KSO_WM_DIAGRAM_MIN_ITEMCNT" val="2"/>
  <p:tag name="KSO_WM_DIAGRAM_VIRTUALLY_FRAME" val="{&quot;height&quot;:216.40062992125985,&quot;left&quot;:15,&quot;top&quot;:345.29937007874014,&quot;width&quot;:906.28582611083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3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2_2_1"/>
  <p:tag name="KSO_WM_UNIT_ID" val="diagram20231015_5*l_h_f*2_2_1"/>
  <p:tag name="KSO_WM_TEMPLATE_CATEGORY" val="diagram"/>
  <p:tag name="KSO_WM_TEMPLATE_INDEX" val="20231015"/>
  <p:tag name="KSO_WM_UNIT_LAYERLEVEL" val="1_1_1"/>
  <p:tag name="KSO_WM_TAG_VERSION" val="3.0"/>
  <p:tag name="KSO_WM_UNIT_VALUE" val="36"/>
  <p:tag name="KSO_WM_DIAGRAM_MAX_ITEMCNT" val="6"/>
  <p:tag name="KSO_WM_DIAGRAM_MIN_ITEMCNT" val="2"/>
  <p:tag name="KSO_WM_DIAGRAM_VIRTUALLY_FRAME" val="{&quot;height&quot;:216.40062992125985,&quot;left&quot;:15,&quot;top&quot;:345.29937007874014,&quot;width&quot;:906.285826110839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39.xml><?xml version="1.0" encoding="utf-8"?>
<p:tagLst xmlns:p="http://schemas.openxmlformats.org/presentationml/2006/main">
  <p:tag name="KSO_WM_UNIT_VALUE" val="369*369"/>
  <p:tag name="KSO_WM_UNIT_HIGHLIGHT" val="0"/>
  <p:tag name="KSO_WM_UNIT_COMPATIBLE" val="0"/>
  <p:tag name="KSO_WM_UNIT_DIAGRAM_ISNUMVISUAL" val="0"/>
  <p:tag name="KSO_WM_UNIT_DIAGRAM_ISREFERUNIT" val="0"/>
  <p:tag name="KSO_WM_DIAGRAM_GROUP_CODE" val="l1-1"/>
  <p:tag name="KSO_WM_UNIT_TYPE" val="l_h_d"/>
  <p:tag name="KSO_WM_UNIT_INDEX" val="2_3_1"/>
  <p:tag name="KSO_WM_UNIT_ID" val="diagram20231015_5*l_h_d*2_3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182.70062992125986,&quot;left&quot;:15,&quot;top&quot;:345.29937007874014,&quot;width&quot;:487.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UNIT_VALUE" val="367*367"/>
  <p:tag name="KSO_WM_UNIT_HIGHLIGHT" val="0"/>
  <p:tag name="KSO_WM_UNIT_COMPATIBLE" val="0"/>
  <p:tag name="KSO_WM_UNIT_DIAGRAM_ISNUMVISUAL" val="0"/>
  <p:tag name="KSO_WM_UNIT_DIAGRAM_ISREFERUNIT" val="0"/>
  <p:tag name="KSO_WM_UNIT_TYPE" val="l_h_d"/>
  <p:tag name="KSO_WM_UNIT_INDEX" val="2_5_1"/>
  <p:tag name="KSO_WM_UNIT_ID" val="diagram20231015_5*l_h_d*2_5_1"/>
  <p:tag name="KSO_WM_TEMPLATE_CATEGORY" val="diagram"/>
  <p:tag name="KSO_WM_TEMPLATE_INDEX" val="20231015"/>
  <p:tag name="KSO_WM_UNIT_LAYERLEVEL" val="1_1_1"/>
  <p:tag name="KSO_WM_TAG_VERSION" val="3.0"/>
  <p:tag name="KSO_WM_DIAGRAM_GROUP_CODE" val="l1-1"/>
  <p:tag name="KSO_WM_DIAGRAM_MAX_ITEMCNT" val="6"/>
  <p:tag name="KSO_WM_DIAGRAM_MIN_ITEMCNT" val="2"/>
  <p:tag name="KSO_WM_DIAGRAM_VIRTUALLY_FRAME" val="{&quot;height&quot;:182.70062992125986,&quot;left&quot;:15,&quot;top&quot;:345.29937007874014,&quot;width&quot;:487.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14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2474_2*l_h_f*1_3_1"/>
  <p:tag name="KSO_WM_TEMPLATE_CATEGORY" val="diagram"/>
  <p:tag name="KSO_WM_TEMPLATE_INDEX" val="20232474"/>
  <p:tag name="KSO_WM_UNIT_LAYERLEVEL" val="1_1_1"/>
  <p:tag name="KSO_WM_TAG_VERSION" val="3.0"/>
  <p:tag name="KSO_WM_UNIT_VALUE" val="45"/>
  <p:tag name="KSO_WM_DIAGRAM_MAX_ITEMCNT" val="4"/>
  <p:tag name="KSO_WM_DIAGRAM_MIN_ITEMCNT" val="2"/>
  <p:tag name="KSO_WM_DIAGRAM_VIRTUALLY_FRAME" val="{&quot;height&quot;:699.5591338582677,&quot;left&quot;:24.75000000000002,&quot;top&quot;:100.29543307086614,&quot;width&quot;:800.15}"/>
  <p:tag name="KSO_WM_DIAGRAM_VERSION" val="3"/>
  <p:tag name="KSO_WM_DIAGRAM_COLOR_TRICK" val="1"/>
  <p:tag name="KSO_WM_DIAGRAM_COLOR_TEXT_CAN_REMOVE" val="n"/>
  <p:tag name="KSO_WM_DIAGRAM_COLOR_MATCH_VALUE" val="{&quot;shape&quot;:{&quot;fill&quot;:{&quot;gradient&quot;:[{&quot;brightness&quot;:-0.2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TEXT_TYPE" val="1"/>
  <p:tag name="KSO_WM_UNIT_TEXT_LAYER_COUNT" val="1"/>
  <p:tag name="KSO_WM_UNIT_PRESET_TEXT" val="单击此处添加文本具体内容，简明扼要地阐述您的观点，根据需要可酌情增减文字内容"/>
  <p:tag name="KSO_WM_UNIT_FILL_TYPE" val="3"/>
  <p:tag name="KSO_WM_DIAGRAM_USE_COLOR_VALUE" val="{&quot;color_scheme&quot;:1,&quot;color_type&quot;:1,&quot;theme_color_indexes&quot;:[]}"/>
</p:tagLst>
</file>

<file path=ppt/tags/tag14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2474_2*l_h_f*1_2_1"/>
  <p:tag name="KSO_WM_TEMPLATE_CATEGORY" val="diagram"/>
  <p:tag name="KSO_WM_TEMPLATE_INDEX" val="20232474"/>
  <p:tag name="KSO_WM_UNIT_LAYERLEVEL" val="1_1_1"/>
  <p:tag name="KSO_WM_TAG_VERSION" val="3.0"/>
  <p:tag name="KSO_WM_UNIT_VALUE" val="45"/>
  <p:tag name="KSO_WM_DIAGRAM_MAX_ITEMCNT" val="4"/>
  <p:tag name="KSO_WM_DIAGRAM_MIN_ITEMCNT" val="2"/>
  <p:tag name="KSO_WM_DIAGRAM_VIRTUALLY_FRAME" val="{&quot;height&quot;:699.5591338582677,&quot;left&quot;:24.75000000000002,&quot;top&quot;:100.29543307086614,&quot;width&quot;:800.15}"/>
  <p:tag name="KSO_WM_DIAGRAM_VERSION" val="3"/>
  <p:tag name="KSO_WM_DIAGRAM_COLOR_TRICK" val="1"/>
  <p:tag name="KSO_WM_DIAGRAM_COLOR_TEXT_CAN_REMOVE" val="n"/>
  <p:tag name="KSO_WM_DIAGRAM_COLOR_MATCH_VALUE" val="{&quot;shape&quot;:{&quot;fill&quot;:{&quot;gradient&quot;:[{&quot;brightness&quot;:-0.2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TEXT_TYPE" val="1"/>
  <p:tag name="KSO_WM_UNIT_TEXT_LAYER_COUNT" val="1"/>
  <p:tag name="KSO_WM_UNIT_PRESET_TEXT" val="单击此处添加文本具体内容，简明扼要地阐述您的观点，根据需要可酌情增减文字"/>
  <p:tag name="KSO_WM_UNIT_FILL_TYPE" val="3"/>
  <p:tag name="KSO_WM_DIAGRAM_USE_COLOR_VALUE" val="{&quot;color_scheme&quot;:1,&quot;color_type&quot;:1,&quot;theme_color_indexes&quot;:[]}"/>
</p:tagLst>
</file>

<file path=ppt/tags/tag14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2474_2*l_h_f*1_1_1"/>
  <p:tag name="KSO_WM_TEMPLATE_CATEGORY" val="diagram"/>
  <p:tag name="KSO_WM_TEMPLATE_INDEX" val="20232474"/>
  <p:tag name="KSO_WM_UNIT_LAYERLEVEL" val="1_1_1"/>
  <p:tag name="KSO_WM_TAG_VERSION" val="3.0"/>
  <p:tag name="KSO_WM_UNIT_VALUE" val="45"/>
  <p:tag name="KSO_WM_DIAGRAM_MAX_ITEMCNT" val="4"/>
  <p:tag name="KSO_WM_DIAGRAM_MIN_ITEMCNT" val="2"/>
  <p:tag name="KSO_WM_DIAGRAM_VIRTUALLY_FRAME" val="{&quot;height&quot;:699.5591338582677,&quot;left&quot;:24.75000000000002,&quot;top&quot;:100.29543307086614,&quot;width&quot;:800.15}"/>
  <p:tag name="KSO_WM_DIAGRAM_VERSION" val="3"/>
  <p:tag name="KSO_WM_DIAGRAM_COLOR_TRICK" val="1"/>
  <p:tag name="KSO_WM_DIAGRAM_COLOR_TEXT_CAN_REMOVE" val="n"/>
  <p:tag name="KSO_WM_DIAGRAM_COLOR_MATCH_VALUE" val="{&quot;shape&quot;:{&quot;fill&quot;:{&quot;gradient&quot;:[{&quot;brightness&quot;:-0.2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TEXT_TYPE" val="1"/>
  <p:tag name="KSO_WM_UNIT_TEXT_LAYER_COUNT" val="1"/>
  <p:tag name="KSO_WM_UNIT_PRESET_TEXT" val="单击此处添加文本内容，简明扼要地阐述您的观点，根据需要可酌情增减文字"/>
  <p:tag name="KSO_WM_UNIT_FILL_TYPE" val="3"/>
  <p:tag name="KSO_WM_DIAGRAM_USE_COLOR_VALUE" val="{&quot;color_scheme&quot;:1,&quot;color_type&quot;:1,&quot;theme_color_indexes&quot;:[]}"/>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2474_2*l_h_i*1_1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solid&quot;:{&quot;brightness&quot;:0,&quot;colorType&quot;:1,&quot;foreColorIndex&quot;:4,&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4"/>
  <p:tag name="KSO_WM_UNIT_FILL_FORE_SCHEMECOLOR_INDEX_BRIGHTNESS" val="0"/>
  <p:tag name="KSO_WM_DIAGRAM_USE_COLOR_VALUE" val="{&quot;color_scheme&quot;:1,&quot;color_type&quot;:1,&quot;theme_color_indexes&quot;:[]}"/>
</p:tagLst>
</file>

<file path=ppt/tags/tag145.xml><?xml version="1.0" encoding="utf-8"?>
<p:tagLst xmlns:p="http://schemas.openxmlformats.org/presentationml/2006/main">
  <p:tag name="KSO_WM_UNIT_VALUE" val="271*271"/>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2474_2*l_h_d*1_1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solid&quot;:{&quot;brightness&quot;:0,&quot;colorType&quot;:1,&quot;foreColorIndex&quot;:5,&quot;transparency&quot;:0},&quot;type&quot;:1},&quot;glow&quot;:{&quot;colorType&quot;:0},&quot;line&quot;:{&quot;solidLine&quot;:{&quot;brightness&quot;:0.6000000238418579,&quot;colorType&quot;:1,&quot;foreColorIndex&quot;:1,&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PICTURE_SUBTYPE" val="b"/>
  <p:tag name="KSO_WM_UNIT_FILL_TYPE" val="1"/>
  <p:tag name="KSO_WM_UNIT_FILL_FORE_SCHEMECOLOR_INDEX" val="5"/>
  <p:tag name="KSO_WM_UNIT_FILL_FORE_SCHEMECOLOR_INDEX_BRIGHTNESS" val="0"/>
  <p:tag name="KSO_WM_UNIT_LINE_FORE_SCHEMECOLOR_INDEX" val="1"/>
  <p:tag name="KSO_WM_DIAGRAM_USE_COLOR_VALUE" val="{&quot;color_scheme&quot;:1,&quot;color_type&quot;:1,&quot;theme_color_indexes&quot;:[]}"/>
</p:tagLst>
</file>

<file path=ppt/tags/tag14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2474_2*l_h_a*1_1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8"/>
  <p:tag name="KSO_WM_DIAGRAM_VERSION" val="3"/>
  <p:tag name="KSO_WM_DIAGRAM_COLOR_TRICK" val="1"/>
  <p:tag name="KSO_WM_DIAGRAM_COLOR_TEXT_CAN_REMOVE" val="n"/>
  <p:tag name="KSO_WM_UNIT_TEXT_TYPE" val="1"/>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2474_2*l_h_i*1_2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solid&quot;:{&quot;brightness&quot;:0,&quot;colorType&quot;:1,&quot;foreColorIndex&quot;:4,&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4"/>
  <p:tag name="KSO_WM_UNIT_FILL_FORE_SCHEMECOLOR_INDEX_BRIGHTNESS" val="0"/>
  <p:tag name="KSO_WM_DIAGRAM_USE_COLOR_VALUE" val="{&quot;color_scheme&quot;:1,&quot;color_type&quot;:1,&quot;theme_color_indexes&quot;:[]}"/>
</p:tagLst>
</file>

<file path=ppt/tags/tag14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2474_2*l_h_a*1_2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9"/>
  <p:tag name="KSO_WM_DIAGRAM_VERSION" val="3"/>
  <p:tag name="KSO_WM_DIAGRAM_COLOR_TRICK" val="1"/>
  <p:tag name="KSO_WM_DIAGRAM_COLOR_TEXT_CAN_REMOVE" val="n"/>
  <p:tag name="KSO_WM_UNIT_TEXT_TYPE" val="1"/>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49.xml><?xml version="1.0" encoding="utf-8"?>
<p:tagLst xmlns:p="http://schemas.openxmlformats.org/presentationml/2006/main">
  <p:tag name="KSO_WM_UNIT_VALUE" val="271*271"/>
  <p:tag name="KSO_WM_UNIT_HIGHLIGHT" val="0"/>
  <p:tag name="KSO_WM_UNIT_COMPATIBLE" val="0"/>
  <p:tag name="KSO_WM_UNIT_DIAGRAM_ISNUMVISUAL" val="0"/>
  <p:tag name="KSO_WM_UNIT_DIAGRAM_ISREFERUNIT" val="0"/>
  <p:tag name="KSO_WM_DIAGRAM_GROUP_CODE" val="l1-1"/>
  <p:tag name="KSO_WM_UNIT_TYPE" val="l_h_d"/>
  <p:tag name="KSO_WM_UNIT_INDEX" val="1_2_1"/>
  <p:tag name="KSO_WM_UNIT_ID" val="diagram20232474_2*l_h_d*1_2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solid&quot;:{&quot;brightness&quot;:0,&quot;colorType&quot;:1,&quot;foreColorIndex&quot;:5,&quot;transparency&quot;:0},&quot;type&quot;:1},&quot;glow&quot;:{&quot;colorType&quot;:0},&quot;line&quot;:{&quot;solidLine&quot;:{&quot;brightness&quot;:0.6000000238418579,&quot;colorType&quot;:1,&quot;foreColorIndex&quot;:1,&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PICTURE_SUBTYPE" val="b"/>
  <p:tag name="KSO_WM_UNIT_FILL_TYPE" val="1"/>
  <p:tag name="KSO_WM_UNIT_FILL_FORE_SCHEMECOLOR_INDEX" val="5"/>
  <p:tag name="KSO_WM_UNIT_FILL_FORE_SCHEMECOLOR_INDEX_BRIGHTNESS" val="0"/>
  <p:tag name="KSO_WM_UNIT_LINE_FORE_SCHEMECOLOR_INDEX" val="1"/>
  <p:tag name="KSO_WM_DIAGRAM_USE_COLOR_VALUE" val="{&quot;color_scheme&quot;:1,&quot;color_type&quot;:1,&quot;theme_color_indexes&quot;:[]}"/>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2474_2*l_h_i*1_3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solid&quot;:{&quot;brightness&quot;:0,&quot;colorType&quot;:1,&quot;foreColorIndex&quot;:4,&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4"/>
  <p:tag name="KSO_WM_UNIT_FILL_FORE_SCHEMECOLOR_INDEX_BRIGHTNESS" val="0"/>
  <p:tag name="KSO_WM_DIAGRAM_USE_COLOR_VALUE" val="{&quot;color_scheme&quot;:1,&quot;color_type&quot;:1,&quot;theme_color_indexes&quot;:[]}"/>
</p:tagLst>
</file>

<file path=ppt/tags/tag15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2474_2*l_h_a*1_3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9"/>
  <p:tag name="KSO_WM_DIAGRAM_VERSION" val="3"/>
  <p:tag name="KSO_WM_DIAGRAM_COLOR_TRICK" val="1"/>
  <p:tag name="KSO_WM_DIAGRAM_COLOR_TEXT_CAN_REMOVE" val="n"/>
  <p:tag name="KSO_WM_UNIT_TEXT_TYPE" val="1"/>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52.xml><?xml version="1.0" encoding="utf-8"?>
<p:tagLst xmlns:p="http://schemas.openxmlformats.org/presentationml/2006/main">
  <p:tag name="KSO_WM_UNIT_VALUE" val="271*271"/>
  <p:tag name="KSO_WM_UNIT_HIGHLIGHT" val="0"/>
  <p:tag name="KSO_WM_UNIT_COMPATIBLE" val="0"/>
  <p:tag name="KSO_WM_UNIT_DIAGRAM_ISNUMVISUAL" val="0"/>
  <p:tag name="KSO_WM_UNIT_DIAGRAM_ISREFERUNIT" val="0"/>
  <p:tag name="KSO_WM_DIAGRAM_GROUP_CODE" val="l1-1"/>
  <p:tag name="KSO_WM_UNIT_TYPE" val="l_h_d"/>
  <p:tag name="KSO_WM_UNIT_INDEX" val="1_3_1"/>
  <p:tag name="KSO_WM_UNIT_ID" val="diagram20232474_2*l_h_d*1_3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699.5591338582677,&quot;left&quot;:24.75000000000002,&quot;top&quot;:100.29543307086614,&quot;width&quot;:800.15}"/>
  <p:tag name="KSO_WM_DIAGRAM_COLOR_MATCH_VALUE" val="{&quot;shape&quot;:{&quot;fill&quot;:{&quot;solid&quot;:{&quot;brightness&quot;:0,&quot;colorType&quot;:1,&quot;foreColorIndex&quot;:5,&quot;transparency&quot;:0},&quot;type&quot;:1},&quot;glow&quot;:{&quot;colorType&quot;:0},&quot;line&quot;:{&quot;solidLine&quot;:{&quot;brightness&quot;:0.6000000238418579,&quot;colorType&quot;:1,&quot;foreColorIndex&quot;:1,&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PICTURE_SUBTYPE" val="b"/>
  <p:tag name="KSO_WM_UNIT_FILL_TYPE" val="1"/>
  <p:tag name="KSO_WM_UNIT_FILL_FORE_SCHEMECOLOR_INDEX" val="5"/>
  <p:tag name="KSO_WM_UNIT_FILL_FORE_SCHEMECOLOR_INDEX_BRIGHTNESS" val="0"/>
  <p:tag name="KSO_WM_UNIT_LINE_FORE_SCHEMECOLOR_INDEX" val="1"/>
  <p:tag name="KSO_WM_DIAGRAM_USE_COLOR_VALUE" val="{&quot;color_scheme&quot;:1,&quot;color_type&quot;:1,&quot;theme_color_indexes&quot;:[]}"/>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2_1_1"/>
  <p:tag name="KSO_WM_UNIT_ID" val="diagram20231015_5*l_h_a*2_1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7"/>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54.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2_1_1"/>
  <p:tag name="KSO_WM_UNIT_ID" val="diagram20231015_5*l_h_f*2_1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2_2_1"/>
  <p:tag name="KSO_WM_UNIT_ID" val="diagram20231015_5*l_h_a*2_2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TYPE" val="1"/>
  <p:tag name="KSO_WM_UNIT_VALUE" val="6"/>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56.xml><?xml version="1.0" encoding="utf-8"?>
<p:tagLst xmlns:p="http://schemas.openxmlformats.org/presentationml/2006/main">
  <p:tag name="KSO_WM_UNIT_VALUE" val="367*367"/>
  <p:tag name="KSO_WM_UNIT_HIGHLIGHT" val="0"/>
  <p:tag name="KSO_WM_UNIT_COMPATIBLE" val="0"/>
  <p:tag name="KSO_WM_UNIT_DIAGRAM_ISNUMVISUAL" val="0"/>
  <p:tag name="KSO_WM_UNIT_DIAGRAM_ISREFERUNIT" val="0"/>
  <p:tag name="KSO_WM_DIAGRAM_GROUP_CODE" val="l1-1"/>
  <p:tag name="KSO_WM_UNIT_TYPE" val="l_h_d"/>
  <p:tag name="KSO_WM_UNIT_INDEX" val="2_1_1"/>
  <p:tag name="KSO_WM_UNIT_ID" val="diagram20231015_5*l_h_d*2_1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2_3_1"/>
  <p:tag name="KSO_WM_UNIT_ID" val="diagram20231015_5*l_h_a*2_3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UNIT_VALUE" val="6"/>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58.xml><?xml version="1.0" encoding="utf-8"?>
<p:tagLst xmlns:p="http://schemas.openxmlformats.org/presentationml/2006/main">
  <p:tag name="KSO_WM_UNIT_VALUE" val="367*367"/>
  <p:tag name="KSO_WM_UNIT_HIGHLIGHT" val="0"/>
  <p:tag name="KSO_WM_UNIT_COMPATIBLE" val="0"/>
  <p:tag name="KSO_WM_UNIT_DIAGRAM_ISNUMVISUAL" val="0"/>
  <p:tag name="KSO_WM_UNIT_DIAGRAM_ISREFERUNIT" val="0"/>
  <p:tag name="KSO_WM_DIAGRAM_GROUP_CODE" val="l1-1"/>
  <p:tag name="KSO_WM_UNIT_TYPE" val="l_h_d"/>
  <p:tag name="KSO_WM_UNIT_INDEX" val="2_2_1"/>
  <p:tag name="KSO_WM_UNIT_ID" val="diagram20231015_5*l_h_d*2_2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2_4_1"/>
  <p:tag name="KSO_WM_UNIT_ID" val="diagram20231015_5*l_h_a*2_4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7"/>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2_5_1"/>
  <p:tag name="KSO_WM_UNIT_ID" val="diagram20231015_5*l_h_a*2_5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UNIT_VALUE" val="6"/>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2_6_1"/>
  <p:tag name="KSO_WM_UNIT_ID" val="diagram20231015_5*l_h_a*2_6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UNIT_VALUE" val="6"/>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16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2_6_1"/>
  <p:tag name="KSO_WM_UNIT_ID" val="diagram20231015_5*l_h_f*2_6_1"/>
  <p:tag name="KSO_WM_TEMPLATE_CATEGORY" val="diagram"/>
  <p:tag name="KSO_WM_TEMPLATE_INDEX" val="20231015"/>
  <p:tag name="KSO_WM_UNIT_LAYERLEVEL" val="1_1_1"/>
  <p:tag name="KSO_WM_TAG_VERSION" val="3.0"/>
  <p:tag name="KSO_WM_UNIT_VALUE" val="36"/>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63.xml><?xml version="1.0" encoding="utf-8"?>
<p:tagLst xmlns:p="http://schemas.openxmlformats.org/presentationml/2006/main">
  <p:tag name="KSO_WM_UNIT_VALUE" val="367*367"/>
  <p:tag name="KSO_WM_UNIT_HIGHLIGHT" val="0"/>
  <p:tag name="KSO_WM_UNIT_COMPATIBLE" val="0"/>
  <p:tag name="KSO_WM_UNIT_DIAGRAM_ISNUMVISUAL" val="0"/>
  <p:tag name="KSO_WM_UNIT_DIAGRAM_ISREFERUNIT" val="0"/>
  <p:tag name="KSO_WM_DIAGRAM_GROUP_CODE" val="l1-1"/>
  <p:tag name="KSO_WM_UNIT_TYPE" val="l_h_d"/>
  <p:tag name="KSO_WM_UNIT_INDEX" val="2_4_1"/>
  <p:tag name="KSO_WM_UNIT_ID" val="diagram20231015_5*l_h_d*2_4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164.xml><?xml version="1.0" encoding="utf-8"?>
<p:tagLst xmlns:p="http://schemas.openxmlformats.org/presentationml/2006/main">
  <p:tag name="KSO_WM_UNIT_VALUE" val="367*367"/>
  <p:tag name="KSO_WM_UNIT_HIGHLIGHT" val="0"/>
  <p:tag name="KSO_WM_UNIT_COMPATIBLE" val="0"/>
  <p:tag name="KSO_WM_UNIT_DIAGRAM_ISNUMVISUAL" val="0"/>
  <p:tag name="KSO_WM_UNIT_DIAGRAM_ISREFERUNIT" val="0"/>
  <p:tag name="KSO_WM_DIAGRAM_GROUP_CODE" val="l1-1"/>
  <p:tag name="KSO_WM_UNIT_TYPE" val="l_h_d"/>
  <p:tag name="KSO_WM_UNIT_INDEX" val="2_6_1"/>
  <p:tag name="KSO_WM_UNIT_ID" val="diagram20231015_5*l_h_d*2_6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16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2_5_1"/>
  <p:tag name="KSO_WM_UNIT_ID" val="diagram20231015_5*l_h_f*2_5_1"/>
  <p:tag name="KSO_WM_TEMPLATE_CATEGORY" val="diagram"/>
  <p:tag name="KSO_WM_TEMPLATE_INDEX" val="20231015"/>
  <p:tag name="KSO_WM_UNIT_LAYERLEVEL" val="1_1_1"/>
  <p:tag name="KSO_WM_TAG_VERSION" val="3.0"/>
  <p:tag name="KSO_WM_UNIT_VALUE" val="36"/>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6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2_4_1"/>
  <p:tag name="KSO_WM_UNIT_ID" val="diagram20231015_5*l_h_f*2_4_1"/>
  <p:tag name="KSO_WM_TEMPLATE_CATEGORY" val="diagram"/>
  <p:tag name="KSO_WM_TEMPLATE_INDEX" val="20231015"/>
  <p:tag name="KSO_WM_UNIT_LAYERLEVEL" val="1_1_1"/>
  <p:tag name="KSO_WM_TAG_VERSION" val="3.0"/>
  <p:tag name="KSO_WM_UNIT_VALUE" val="36"/>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6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2_3_1"/>
  <p:tag name="KSO_WM_UNIT_ID" val="diagram20231015_5*l_h_f*2_3_1"/>
  <p:tag name="KSO_WM_TEMPLATE_CATEGORY" val="diagram"/>
  <p:tag name="KSO_WM_TEMPLATE_INDEX" val="20231015"/>
  <p:tag name="KSO_WM_UNIT_LAYERLEVEL" val="1_1_1"/>
  <p:tag name="KSO_WM_TAG_VERSION" val="3.0"/>
  <p:tag name="KSO_WM_UNIT_VALUE" val="36"/>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6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2_2_1"/>
  <p:tag name="KSO_WM_UNIT_ID" val="diagram20231015_5*l_h_f*2_2_1"/>
  <p:tag name="KSO_WM_TEMPLATE_CATEGORY" val="diagram"/>
  <p:tag name="KSO_WM_TEMPLATE_INDEX" val="20231015"/>
  <p:tag name="KSO_WM_UNIT_LAYERLEVEL" val="1_1_1"/>
  <p:tag name="KSO_WM_TAG_VERSION" val="3.0"/>
  <p:tag name="KSO_WM_UNIT_VALUE" val="36"/>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169.xml><?xml version="1.0" encoding="utf-8"?>
<p:tagLst xmlns:p="http://schemas.openxmlformats.org/presentationml/2006/main">
  <p:tag name="KSO_WM_UNIT_VALUE" val="369*369"/>
  <p:tag name="KSO_WM_UNIT_HIGHLIGHT" val="0"/>
  <p:tag name="KSO_WM_UNIT_COMPATIBLE" val="0"/>
  <p:tag name="KSO_WM_UNIT_DIAGRAM_ISNUMVISUAL" val="0"/>
  <p:tag name="KSO_WM_UNIT_DIAGRAM_ISREFERUNIT" val="0"/>
  <p:tag name="KSO_WM_DIAGRAM_GROUP_CODE" val="l1-1"/>
  <p:tag name="KSO_WM_UNIT_TYPE" val="l_h_d"/>
  <p:tag name="KSO_WM_UNIT_INDEX" val="2_3_1"/>
  <p:tag name="KSO_WM_UNIT_ID" val="diagram20231015_5*l_h_d*2_3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UNIT_VALUE" val="367*367"/>
  <p:tag name="KSO_WM_UNIT_HIGHLIGHT" val="0"/>
  <p:tag name="KSO_WM_UNIT_COMPATIBLE" val="0"/>
  <p:tag name="KSO_WM_UNIT_DIAGRAM_ISNUMVISUAL" val="0"/>
  <p:tag name="KSO_WM_UNIT_DIAGRAM_ISREFERUNIT" val="0"/>
  <p:tag name="KSO_WM_UNIT_TYPE" val="l_h_d"/>
  <p:tag name="KSO_WM_UNIT_INDEX" val="2_5_1"/>
  <p:tag name="KSO_WM_UNIT_ID" val="diagram20231015_5*l_h_d*2_5_1"/>
  <p:tag name="KSO_WM_TEMPLATE_CATEGORY" val="diagram"/>
  <p:tag name="KSO_WM_TEMPLATE_INDEX" val="20231015"/>
  <p:tag name="KSO_WM_UNIT_LAYERLEVEL" val="1_1_1"/>
  <p:tag name="KSO_WM_TAG_VERSION" val="3.0"/>
  <p:tag name="KSO_WM_DIAGRAM_GROUP_CODE" val="l1-1"/>
  <p:tag name="KSO_WM_DIAGRAM_MAX_ITEMCNT" val="6"/>
  <p:tag name="KSO_WM_DIAGRAM_MIN_ITEMCNT" val="2"/>
  <p:tag name="KSO_WM_DIAGRAM_VIRTUALLY_FRAME" val="{&quot;height&quot;:182.70062992125986,&quot;left&quot;:12.5,&quot;top&quot;:565.7993700787401,&quot;width&quot;:487.5}"/>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171.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2474_2*l_h_f*1_3_1"/>
  <p:tag name="KSO_WM_TEMPLATE_CATEGORY" val="diagram"/>
  <p:tag name="KSO_WM_TEMPLATE_INDEX" val="20232474"/>
  <p:tag name="KSO_WM_UNIT_LAYERLEVEL" val="1_1_1"/>
  <p:tag name="KSO_WM_TAG_VERSION" val="3.0"/>
  <p:tag name="KSO_WM_UNIT_VALUE" val="45"/>
  <p:tag name="KSO_WM_DIAGRAM_MAX_ITEMCNT" val="4"/>
  <p:tag name="KSO_WM_DIAGRAM_MIN_ITEMCNT" val="2"/>
  <p:tag name="KSO_WM_DIAGRAM_VIRTUALLY_FRAME" val="{&quot;height&quot;:708.8091338582677,&quot;left&quot;:24.75,&quot;top&quot;:91.04543307086614,&quot;width&quot;:800.15}"/>
  <p:tag name="KSO_WM_DIAGRAM_VERSION" val="3"/>
  <p:tag name="KSO_WM_DIAGRAM_COLOR_TRICK" val="1"/>
  <p:tag name="KSO_WM_DIAGRAM_COLOR_TEXT_CAN_REMOVE" val="n"/>
  <p:tag name="KSO_WM_DIAGRAM_COLOR_MATCH_VALUE" val="{&quot;shape&quot;:{&quot;fill&quot;:{&quot;gradient&quot;:[{&quot;brightness&quot;:-0.2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TEXT_TYPE" val="1"/>
  <p:tag name="KSO_WM_UNIT_TEXT_LAYER_COUNT" val="1"/>
  <p:tag name="KSO_WM_UNIT_PRESET_TEXT" val="单击此处添加文本具体内容，简明扼要地阐述您的观点，根据需要可酌情增减文字内容"/>
  <p:tag name="KSO_WM_UNIT_FILL_TYPE" val="3"/>
  <p:tag name="KSO_WM_DIAGRAM_USE_COLOR_VALUE" val="{&quot;color_scheme&quot;:1,&quot;color_type&quot;:1,&quot;theme_color_indexes&quot;:[]}"/>
</p:tagLst>
</file>

<file path=ppt/tags/tag172.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2474_2*l_h_f*1_2_1"/>
  <p:tag name="KSO_WM_TEMPLATE_CATEGORY" val="diagram"/>
  <p:tag name="KSO_WM_TEMPLATE_INDEX" val="20232474"/>
  <p:tag name="KSO_WM_UNIT_LAYERLEVEL" val="1_1_1"/>
  <p:tag name="KSO_WM_TAG_VERSION" val="3.0"/>
  <p:tag name="KSO_WM_UNIT_VALUE" val="45"/>
  <p:tag name="KSO_WM_DIAGRAM_MAX_ITEMCNT" val="4"/>
  <p:tag name="KSO_WM_DIAGRAM_MIN_ITEMCNT" val="2"/>
  <p:tag name="KSO_WM_DIAGRAM_VIRTUALLY_FRAME" val="{&quot;height&quot;:708.8091338582677,&quot;left&quot;:24.75,&quot;top&quot;:91.04543307086614,&quot;width&quot;:800.15}"/>
  <p:tag name="KSO_WM_DIAGRAM_VERSION" val="3"/>
  <p:tag name="KSO_WM_DIAGRAM_COLOR_TRICK" val="1"/>
  <p:tag name="KSO_WM_DIAGRAM_COLOR_TEXT_CAN_REMOVE" val="n"/>
  <p:tag name="KSO_WM_DIAGRAM_COLOR_MATCH_VALUE" val="{&quot;shape&quot;:{&quot;fill&quot;:{&quot;gradient&quot;:[{&quot;brightness&quot;:-0.2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TEXT_TYPE" val="1"/>
  <p:tag name="KSO_WM_UNIT_TEXT_LAYER_COUNT" val="1"/>
  <p:tag name="KSO_WM_UNIT_PRESET_TEXT" val="单击此处添加文本具体内容，简明扼要地阐述您的观点，根据需要可酌情增减文字"/>
  <p:tag name="KSO_WM_UNIT_FILL_TYPE" val="3"/>
  <p:tag name="KSO_WM_DIAGRAM_USE_COLOR_VALUE" val="{&quot;color_scheme&quot;:1,&quot;color_type&quot;:1,&quot;theme_color_indexes&quot;:[]}"/>
</p:tagLst>
</file>

<file path=ppt/tags/tag17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2474_2*l_h_f*1_1_1"/>
  <p:tag name="KSO_WM_TEMPLATE_CATEGORY" val="diagram"/>
  <p:tag name="KSO_WM_TEMPLATE_INDEX" val="20232474"/>
  <p:tag name="KSO_WM_UNIT_LAYERLEVEL" val="1_1_1"/>
  <p:tag name="KSO_WM_TAG_VERSION" val="3.0"/>
  <p:tag name="KSO_WM_UNIT_VALUE" val="45"/>
  <p:tag name="KSO_WM_DIAGRAM_MAX_ITEMCNT" val="4"/>
  <p:tag name="KSO_WM_DIAGRAM_MIN_ITEMCNT" val="2"/>
  <p:tag name="KSO_WM_DIAGRAM_VIRTUALLY_FRAME" val="{&quot;height&quot;:708.8091338582677,&quot;left&quot;:24.75,&quot;top&quot;:91.04543307086614,&quot;width&quot;:800.15}"/>
  <p:tag name="KSO_WM_DIAGRAM_VERSION" val="3"/>
  <p:tag name="KSO_WM_DIAGRAM_COLOR_TRICK" val="1"/>
  <p:tag name="KSO_WM_DIAGRAM_COLOR_TEXT_CAN_REMOVE" val="n"/>
  <p:tag name="KSO_WM_DIAGRAM_COLOR_MATCH_VALUE" val="{&quot;shape&quot;:{&quot;fill&quot;:{&quot;gradient&quot;:[{&quot;brightness&quot;:-0.25,&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_BRIGHTNESS" val="0"/>
  <p:tag name="KSO_WM_UNIT_TEXT_TYPE" val="1"/>
  <p:tag name="KSO_WM_UNIT_TEXT_LAYER_COUNT" val="1"/>
  <p:tag name="KSO_WM_UNIT_PRESET_TEXT" val="单击此处添加文本内容，简明扼要地阐述您的观点，根据需要可酌情增减文字"/>
  <p:tag name="KSO_WM_UNIT_FILL_TYPE" val="3"/>
  <p:tag name="KSO_WM_DIAGRAM_USE_COLOR_VALUE" val="{&quot;color_scheme&quot;:1,&quot;color_type&quot;:1,&quot;theme_color_indexes&quot;:[]}"/>
</p:tagLst>
</file>

<file path=ppt/tags/tag1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2474_2*l_h_i*1_1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708.8091338582677,&quot;left&quot;:24.75,&quot;top&quot;:91.04543307086614,&quot;width&quot;:800.15}"/>
  <p:tag name="KSO_WM_DIAGRAM_COLOR_MATCH_VALUE" val="{&quot;shape&quot;:{&quot;fill&quot;:{&quot;solid&quot;:{&quot;brightness&quot;:0,&quot;colorType&quot;:1,&quot;foreColorIndex&quot;:4,&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4"/>
  <p:tag name="KSO_WM_UNIT_FILL_FORE_SCHEMECOLOR_INDEX_BRIGHTNESS" val="0"/>
  <p:tag name="KSO_WM_DIAGRAM_USE_COLOR_VALUE" val="{&quot;color_scheme&quot;:1,&quot;color_type&quot;:1,&quot;theme_color_indexes&quot;:[]}"/>
</p:tagLst>
</file>

<file path=ppt/tags/tag175.xml><?xml version="1.0" encoding="utf-8"?>
<p:tagLst xmlns:p="http://schemas.openxmlformats.org/presentationml/2006/main">
  <p:tag name="KSO_WM_UNIT_VALUE" val="271*271"/>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2474_2*l_h_d*1_1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708.8091338582677,&quot;left&quot;:24.75,&quot;top&quot;:91.04543307086614,&quot;width&quot;:800.15}"/>
  <p:tag name="KSO_WM_DIAGRAM_COLOR_MATCH_VALUE" val="{&quot;shape&quot;:{&quot;fill&quot;:{&quot;solid&quot;:{&quot;brightness&quot;:0,&quot;colorType&quot;:1,&quot;foreColorIndex&quot;:5,&quot;transparency&quot;:0},&quot;type&quot;:1},&quot;glow&quot;:{&quot;colorType&quot;:0},&quot;line&quot;:{&quot;solidLine&quot;:{&quot;brightness&quot;:0.6000000238418579,&quot;colorType&quot;:1,&quot;foreColorIndex&quot;:1,&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PICTURE_SUBTYPE" val="b"/>
  <p:tag name="KSO_WM_UNIT_FILL_TYPE" val="1"/>
  <p:tag name="KSO_WM_UNIT_FILL_FORE_SCHEMECOLOR_INDEX" val="5"/>
  <p:tag name="KSO_WM_UNIT_FILL_FORE_SCHEMECOLOR_INDEX_BRIGHTNESS" val="0"/>
  <p:tag name="KSO_WM_UNIT_LINE_FORE_SCHEMECOLOR_INDEX" val="1"/>
  <p:tag name="KSO_WM_DIAGRAM_USE_COLOR_VALUE" val="{&quot;color_scheme&quot;:1,&quot;color_type&quot;:1,&quot;theme_color_indexes&quot;:[]}"/>
</p:tagLst>
</file>

<file path=ppt/tags/tag17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2474_2*l_h_a*1_1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708.8091338582677,&quot;left&quot;:24.75,&quot;top&quot;:91.04543307086614,&quot;width&quot;:800.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8"/>
  <p:tag name="KSO_WM_DIAGRAM_VERSION" val="3"/>
  <p:tag name="KSO_WM_DIAGRAM_COLOR_TRICK" val="1"/>
  <p:tag name="KSO_WM_DIAGRAM_COLOR_TEXT_CAN_REMOVE" val="n"/>
  <p:tag name="KSO_WM_UNIT_TEXT_TYPE" val="1"/>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2474_2*l_h_i*1_2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708.8091338582677,&quot;left&quot;:24.75,&quot;top&quot;:91.04543307086614,&quot;width&quot;:800.15}"/>
  <p:tag name="KSO_WM_DIAGRAM_COLOR_MATCH_VALUE" val="{&quot;shape&quot;:{&quot;fill&quot;:{&quot;solid&quot;:{&quot;brightness&quot;:0,&quot;colorType&quot;:1,&quot;foreColorIndex&quot;:4,&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4"/>
  <p:tag name="KSO_WM_UNIT_FILL_FORE_SCHEMECOLOR_INDEX_BRIGHTNESS" val="0"/>
  <p:tag name="KSO_WM_DIAGRAM_USE_COLOR_VALUE" val="{&quot;color_scheme&quot;:1,&quot;color_type&quot;:1,&quot;theme_color_indexes&quot;:[]}"/>
</p:tagLst>
</file>

<file path=ppt/tags/tag17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2474_2*l_h_a*1_2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708.8091338582677,&quot;left&quot;:24.75,&quot;top&quot;:91.04543307086614,&quot;width&quot;:800.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9"/>
  <p:tag name="KSO_WM_DIAGRAM_VERSION" val="3"/>
  <p:tag name="KSO_WM_DIAGRAM_COLOR_TRICK" val="1"/>
  <p:tag name="KSO_WM_DIAGRAM_COLOR_TEXT_CAN_REMOVE" val="n"/>
  <p:tag name="KSO_WM_UNIT_TEXT_TYPE" val="1"/>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79.xml><?xml version="1.0" encoding="utf-8"?>
<p:tagLst xmlns:p="http://schemas.openxmlformats.org/presentationml/2006/main">
  <p:tag name="KSO_WM_UNIT_VALUE" val="271*271"/>
  <p:tag name="KSO_WM_UNIT_HIGHLIGHT" val="0"/>
  <p:tag name="KSO_WM_UNIT_COMPATIBLE" val="0"/>
  <p:tag name="KSO_WM_UNIT_DIAGRAM_ISNUMVISUAL" val="0"/>
  <p:tag name="KSO_WM_UNIT_DIAGRAM_ISREFERUNIT" val="0"/>
  <p:tag name="KSO_WM_DIAGRAM_GROUP_CODE" val="l1-1"/>
  <p:tag name="KSO_WM_UNIT_TYPE" val="l_h_d"/>
  <p:tag name="KSO_WM_UNIT_INDEX" val="1_2_1"/>
  <p:tag name="KSO_WM_UNIT_ID" val="diagram20232474_2*l_h_d*1_2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708.8091338582677,&quot;left&quot;:24.75,&quot;top&quot;:91.04543307086614,&quot;width&quot;:800.15}"/>
  <p:tag name="KSO_WM_DIAGRAM_COLOR_MATCH_VALUE" val="{&quot;shape&quot;:{&quot;fill&quot;:{&quot;solid&quot;:{&quot;brightness&quot;:0,&quot;colorType&quot;:1,&quot;foreColorIndex&quot;:5,&quot;transparency&quot;:0},&quot;type&quot;:1},&quot;glow&quot;:{&quot;colorType&quot;:0},&quot;line&quot;:{&quot;solidLine&quot;:{&quot;brightness&quot;:0.6000000238418579,&quot;colorType&quot;:1,&quot;foreColorIndex&quot;:1,&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PICTURE_SUBTYPE" val="b"/>
  <p:tag name="KSO_WM_UNIT_FILL_TYPE" val="1"/>
  <p:tag name="KSO_WM_UNIT_FILL_FORE_SCHEMECOLOR_INDEX" val="5"/>
  <p:tag name="KSO_WM_UNIT_FILL_FORE_SCHEMECOLOR_INDEX_BRIGHTNESS" val="0"/>
  <p:tag name="KSO_WM_UNIT_LINE_FORE_SCHEMECOLOR_INDEX" val="1"/>
  <p:tag name="KSO_WM_DIAGRAM_USE_COLOR_VALUE" val="{&quot;color_scheme&quot;:1,&quot;color_type&quot;:1,&quot;theme_color_indexes&quot;:[]}"/>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2474_2*l_h_i*1_3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708.8091338582677,&quot;left&quot;:24.75,&quot;top&quot;:91.04543307086614,&quot;width&quot;:800.15}"/>
  <p:tag name="KSO_WM_DIAGRAM_COLOR_MATCH_VALUE" val="{&quot;shape&quot;:{&quot;fill&quot;:{&quot;solid&quot;:{&quot;brightness&quot;:0,&quot;colorType&quot;:1,&quot;foreColorIndex&quot;:4,&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4"/>
  <p:tag name="KSO_WM_UNIT_FILL_FORE_SCHEMECOLOR_INDEX_BRIGHTNESS" val="0"/>
  <p:tag name="KSO_WM_DIAGRAM_USE_COLOR_VALUE" val="{&quot;color_scheme&quot;:1,&quot;color_type&quot;:1,&quot;theme_color_indexes&quot;:[]}"/>
</p:tagLst>
</file>

<file path=ppt/tags/tag181.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2474_2*l_h_a*1_3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708.8091338582677,&quot;left&quot;:24.75,&quot;top&quot;:91.04543307086614,&quot;width&quot;:800.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9"/>
  <p:tag name="KSO_WM_DIAGRAM_VERSION" val="3"/>
  <p:tag name="KSO_WM_DIAGRAM_COLOR_TRICK" val="1"/>
  <p:tag name="KSO_WM_DIAGRAM_COLOR_TEXT_CAN_REMOVE" val="n"/>
  <p:tag name="KSO_WM_UNIT_TEXT_TYPE" val="1"/>
  <p:tag name="KSO_WM_UNIT_PRESET_TEXT" val="添加项标题"/>
  <p:tag name="KSO_WM_UNIT_TEXT_FILL_FORE_SCHEMECOLOR_INDEX" val="1"/>
  <p:tag name="KSO_WM_UNIT_TEXT_FILL_TYPE" val="1"/>
  <p:tag name="KSO_WM_DIAGRAM_USE_COLOR_VALUE" val="{&quot;color_scheme&quot;:1,&quot;color_type&quot;:1,&quot;theme_color_indexes&quot;:[]}"/>
</p:tagLst>
</file>

<file path=ppt/tags/tag182.xml><?xml version="1.0" encoding="utf-8"?>
<p:tagLst xmlns:p="http://schemas.openxmlformats.org/presentationml/2006/main">
  <p:tag name="KSO_WM_UNIT_VALUE" val="271*271"/>
  <p:tag name="KSO_WM_UNIT_HIGHLIGHT" val="0"/>
  <p:tag name="KSO_WM_UNIT_COMPATIBLE" val="0"/>
  <p:tag name="KSO_WM_UNIT_DIAGRAM_ISNUMVISUAL" val="0"/>
  <p:tag name="KSO_WM_UNIT_DIAGRAM_ISREFERUNIT" val="0"/>
  <p:tag name="KSO_WM_DIAGRAM_GROUP_CODE" val="l1-1"/>
  <p:tag name="KSO_WM_UNIT_TYPE" val="l_h_d"/>
  <p:tag name="KSO_WM_UNIT_INDEX" val="1_3_1"/>
  <p:tag name="KSO_WM_UNIT_ID" val="diagram20232474_2*l_h_d*1_3_1"/>
  <p:tag name="KSO_WM_TEMPLATE_CATEGORY" val="diagram"/>
  <p:tag name="KSO_WM_TEMPLATE_INDEX" val="20232474"/>
  <p:tag name="KSO_WM_UNIT_LAYERLEVEL" val="1_1_1"/>
  <p:tag name="KSO_WM_TAG_VERSION" val="3.0"/>
  <p:tag name="KSO_WM_DIAGRAM_MAX_ITEMCNT" val="4"/>
  <p:tag name="KSO_WM_DIAGRAM_MIN_ITEMCNT" val="2"/>
  <p:tag name="KSO_WM_DIAGRAM_VIRTUALLY_FRAME" val="{&quot;height&quot;:708.8091338582677,&quot;left&quot;:24.75,&quot;top&quot;:91.04543307086614,&quot;width&quot;:800.15}"/>
  <p:tag name="KSO_WM_DIAGRAM_COLOR_MATCH_VALUE" val="{&quot;shape&quot;:{&quot;fill&quot;:{&quot;solid&quot;:{&quot;brightness&quot;:0,&quot;colorType&quot;:1,&quot;foreColorIndex&quot;:5,&quot;transparency&quot;:0},&quot;type&quot;:1},&quot;glow&quot;:{&quot;colorType&quot;:0},&quot;line&quot;:{&quot;solidLine&quot;:{&quot;brightness&quot;:0.6000000238418579,&quot;colorType&quot;:1,&quot;foreColorIndex&quot;:1,&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PICTURE_SUBTYPE" val="b"/>
  <p:tag name="KSO_WM_UNIT_FILL_TYPE" val="1"/>
  <p:tag name="KSO_WM_UNIT_FILL_FORE_SCHEMECOLOR_INDEX" val="5"/>
  <p:tag name="KSO_WM_UNIT_FILL_FORE_SCHEMECOLOR_INDEX_BRIGHTNESS" val="0"/>
  <p:tag name="KSO_WM_UNIT_LINE_FORE_SCHEMECOLOR_INDEX" val="1"/>
  <p:tag name="KSO_WM_DIAGRAM_USE_COLOR_VALUE" val="{&quot;color_scheme&quot;:1,&quot;color_type&quot;:1,&quot;theme_color_indexes&quot;:[]}"/>
</p:tagLst>
</file>

<file path=ppt/tags/tag183.xml><?xml version="1.0" encoding="utf-8"?>
<p:tagLst xmlns:p="http://schemas.openxmlformats.org/presentationml/2006/main">
  <p:tag name="TABLE_ENDDRAG_ORIGIN_RECT" val="841*403"/>
  <p:tag name="TABLE_ENDDRAG_RECT" val="67*107*841*403"/>
</p:tagLst>
</file>

<file path=ppt/tags/tag184.xml><?xml version="1.0" encoding="utf-8"?>
<p:tagLst xmlns:p="http://schemas.openxmlformats.org/presentationml/2006/main">
  <p:tag name="COMMONDATA" val="eyJoZGlkIjoiMmExNzZmNWNlYjI2M2M4YjQzZTk4ZjMwMDRkNzMzMjgifQ=="/>
  <p:tag name="commondata" val="eyJoZGlkIjoiOTg1ODBjOTFhYTQyYTk5MzY2N2U5MjE2NGFjNmYxM2MifQ=="/>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TABLE_ENDDRAG_ORIGIN_RECT" val="432*235"/>
  <p:tag name="TABLE_ENDDRAG_RECT" val="510*229*432*235"/>
</p:tagLst>
</file>

<file path=ppt/tags/tag55.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127_2*l_h_f*1_1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444.0449606299213,&quot;left&quot;:53.92498779296875,&quot;top&quot;:0,&quot;width&quot;:859.3000515771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内容"/>
  <p:tag name="KSO_WM_UNIT_TEXT_FILL_FORE_SCHEMECOLOR_INDEX" val="1"/>
  <p:tag name="KSO_WM_UNIT_TEXT_FILL_TYPE" val="1"/>
  <p:tag name="KSO_WM_UNIT_TEXT_TYPE" val="1"/>
  <p:tag name="KSO_WM_UNIT_TEXT_LAYER_COUNT" val="1"/>
  <p:tag name="KSO_WM_DIAGRAM_USE_COLOR_VALUE" val="{&quot;color_scheme&quot;:1,&quot;color_type&quot;:1,&quot;theme_color_indexes&quot;:[]}"/>
</p:tagLst>
</file>

<file path=ppt/tags/tag56.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127_2*l_h_a*1_1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444.0449606299213,&quot;left&quot;:53.92498779296875,&quot;top&quot;:0,&quot;width&quot;:859.3000515771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57.xml><?xml version="1.0" encoding="utf-8"?>
<p:tagLst xmlns:p="http://schemas.openxmlformats.org/presentationml/2006/main">
  <p:tag name="KSO_WM_DIAGRAM_VERSION" val="3"/>
  <p:tag name="KSO_WM_DIAGRAM_COLOR_TRICK" val="1"/>
  <p:tag name="KSO_WM_DIAGRAM_COLOR_TEXT_CAN_REMOVE" val="n"/>
  <p:tag name="KSO_WM_UNIT_VALUE" val="728*926"/>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1127_2*l_h_d*1_1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444.0449606299213,&quot;left&quot;:53.92498779296875,&quot;top&quot;:0,&quot;width&quot;:859.30005157711}"/>
  <p:tag name="KSO_WM_DIAGRAM_COLOR_MATCH_VALUE" val="{&quot;shape&quot;:{&quot;fill&quot;:{&quot;type&quot;:0},&quot;glow&quot;:{&quot;colorType&quot;:0},&quot;line&quot;:{&quot;solidLine&quot;:{&quot;brightness&quot;:0.6000000238418579,&quot;colorType&quot;:1,&quot;foreColorIndex&quot;:1,&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
  <p:tag name="KSO_WM_UNIT_PICTURE_SUBTYPE" val="b"/>
  <p:tag name="KSO_WM_DIAGRAM_USE_COLOR_VALUE" val="{&quot;color_scheme&quot;:1,&quot;color_type&quot;:1,&quot;theme_color_indexes&quot;:[]}"/>
</p:tagLst>
</file>

<file path=ppt/tags/tag58.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127_2*l_h_f*1_3_1"/>
  <p:tag name="KSO_WM_TEMPLATE_CATEGORY" val="diagram"/>
  <p:tag name="KSO_WM_TEMPLATE_INDEX" val="20231127"/>
  <p:tag name="KSO_WM_UNIT_LAYERLEVEL" val="1_1_1"/>
  <p:tag name="KSO_WM_TAG_VERSION" val="3.0"/>
  <p:tag name="KSO_WM_UNIT_VALUE" val="12"/>
  <p:tag name="KSO_WM_DIAGRAM_MAX_ITEMCNT" val="6"/>
  <p:tag name="KSO_WM_DIAGRAM_MIN_ITEMCNT" val="2"/>
  <p:tag name="KSO_WM_DIAGRAM_VIRTUALLY_FRAME" val="{&quot;height&quot;:444.0449606299213,&quot;left&quot;:53.92498779296875,&quot;top&quot;:0,&quot;width&quot;:859.3000515771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内容"/>
  <p:tag name="KSO_WM_UNIT_TEXT_FILL_FORE_SCHEMECOLOR_INDEX" val="1"/>
  <p:tag name="KSO_WM_UNIT_TEXT_FILL_TYPE" val="1"/>
  <p:tag name="KSO_WM_UNIT_TEXT_TYPE" val="1"/>
  <p:tag name="KSO_WM_UNIT_TEXT_LAYER_COUNT" val="1"/>
  <p:tag name="KSO_WM_DIAGRAM_USE_COLOR_VALUE" val="{&quot;color_scheme&quot;:1,&quot;color_type&quot;:1,&quot;theme_color_indexes&quot;:[]}"/>
</p:tagLst>
</file>

<file path=ppt/tags/tag59.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1127_2*l_h_a*1_3_1"/>
  <p:tag name="KSO_WM_TEMPLATE_CATEGORY" val="diagram"/>
  <p:tag name="KSO_WM_TEMPLATE_INDEX" val="20231127"/>
  <p:tag name="KSO_WM_UNIT_LAYERLEVEL" val="1_1_1"/>
  <p:tag name="KSO_WM_TAG_VERSION" val="3.0"/>
  <p:tag name="KSO_WM_UNIT_VALUE" val="9"/>
  <p:tag name="KSO_WM_DIAGRAM_MAX_ITEMCNT" val="6"/>
  <p:tag name="KSO_WM_DIAGRAM_MIN_ITEMCNT" val="2"/>
  <p:tag name="KSO_WM_DIAGRAM_VIRTUALLY_FRAME" val="{&quot;height&quot;:444.0449606299213,&quot;left&quot;:53.92498779296875,&quot;top&quot;:0,&quot;width&quot;:859.3000515771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DIAGRAM_VERSION" val="3"/>
  <p:tag name="KSO_WM_DIAGRAM_COLOR_TRICK" val="1"/>
  <p:tag name="KSO_WM_DIAGRAM_COLOR_TEXT_CAN_REMOVE" val="n"/>
  <p:tag name="KSO_WM_UNIT_VALUE" val="728*927"/>
  <p:tag name="KSO_WM_UNIT_HIGHLIGHT" val="0"/>
  <p:tag name="KSO_WM_UNIT_COMPATIBLE" val="0"/>
  <p:tag name="KSO_WM_UNIT_DIAGRAM_ISNUMVISUAL" val="0"/>
  <p:tag name="KSO_WM_UNIT_DIAGRAM_ISREFERUNIT" val="0"/>
  <p:tag name="KSO_WM_DIAGRAM_GROUP_CODE" val="l1-1"/>
  <p:tag name="KSO_WM_UNIT_TYPE" val="l_h_d"/>
  <p:tag name="KSO_WM_UNIT_INDEX" val="1_3_1"/>
  <p:tag name="KSO_WM_UNIT_ID" val="diagram20231127_2*l_h_d*1_3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444.0449606299213,&quot;left&quot;:53.92498779296875,&quot;top&quot;:0,&quot;width&quot;:859.30005157711}"/>
  <p:tag name="KSO_WM_DIAGRAM_COLOR_MATCH_VALUE" val="{&quot;shape&quot;:{&quot;fill&quot;:{&quot;type&quot;:0},&quot;glow&quot;:{&quot;colorType&quot;:0},&quot;line&quot;:{&quot;solidLine&quot;:{&quot;brightness&quot;:0.6000000238418579,&quot;colorType&quot;:1,&quot;foreColorIndex&quot;:1,&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
  <p:tag name="KSO_WM_UNIT_PICTURE_SUBTYPE" val="b"/>
  <p:tag name="KSO_WM_DIAGRAM_USE_COLOR_VALUE" val="{&quot;color_scheme&quot;:1,&quot;color_type&quot;:1,&quot;theme_color_indexes&quot;:[]}"/>
</p:tagLst>
</file>

<file path=ppt/tags/tag61.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127_2*l_h_f*1_2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444.0449606299213,&quot;left&quot;:53.92498779296875,&quot;top&quot;:0,&quot;width&quot;:859.3000515771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52"/>
  <p:tag name="KSO_WM_UNIT_PRESET_TEXT" val="单击此处添加文本内容"/>
  <p:tag name="KSO_WM_UNIT_TEXT_FILL_FORE_SCHEMECOLOR_INDEX" val="1"/>
  <p:tag name="KSO_WM_UNIT_TEXT_FILL_TYPE" val="1"/>
  <p:tag name="KSO_WM_UNIT_TEXT_TYPE" val="1"/>
  <p:tag name="KSO_WM_UNIT_TEXT_LAYER_COUNT" val="1"/>
  <p:tag name="KSO_WM_DIAGRAM_USE_COLOR_VALUE" val="{&quot;color_scheme&quot;:1,&quot;color_type&quot;:1,&quot;theme_color_indexes&quot;:[]}"/>
</p:tagLst>
</file>

<file path=ppt/tags/tag62.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127_2*l_h_a*1_2_1"/>
  <p:tag name="KSO_WM_TEMPLATE_CATEGORY" val="diagram"/>
  <p:tag name="KSO_WM_TEMPLATE_INDEX" val="20231127"/>
  <p:tag name="KSO_WM_UNIT_LAYERLEVEL" val="1_1_1"/>
  <p:tag name="KSO_WM_TAG_VERSION" val="3.0"/>
  <p:tag name="KSO_WM_UNIT_VALUE" val="9"/>
  <p:tag name="KSO_WM_DIAGRAM_MAX_ITEMCNT" val="6"/>
  <p:tag name="KSO_WM_DIAGRAM_MIN_ITEMCNT" val="2"/>
  <p:tag name="KSO_WM_DIAGRAM_VIRTUALLY_FRAME" val="{&quot;height&quot;:444.0449606299213,&quot;left&quot;:53.92498779296875,&quot;top&quot;:0,&quot;width&quot;:859.3000515771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63.xml><?xml version="1.0" encoding="utf-8"?>
<p:tagLst xmlns:p="http://schemas.openxmlformats.org/presentationml/2006/main">
  <p:tag name="KSO_WM_DIAGRAM_VERSION" val="3"/>
  <p:tag name="KSO_WM_DIAGRAM_COLOR_TRICK" val="1"/>
  <p:tag name="KSO_WM_DIAGRAM_COLOR_TEXT_CAN_REMOVE" val="n"/>
  <p:tag name="KSO_WM_UNIT_VALUE" val="728*927"/>
  <p:tag name="KSO_WM_UNIT_HIGHLIGHT" val="0"/>
  <p:tag name="KSO_WM_UNIT_COMPATIBLE" val="0"/>
  <p:tag name="KSO_WM_UNIT_DIAGRAM_ISNUMVISUAL" val="0"/>
  <p:tag name="KSO_WM_UNIT_DIAGRAM_ISREFERUNIT" val="0"/>
  <p:tag name="KSO_WM_DIAGRAM_GROUP_CODE" val="l1-1"/>
  <p:tag name="KSO_WM_UNIT_TYPE" val="l_h_d"/>
  <p:tag name="KSO_WM_UNIT_INDEX" val="1_2_1"/>
  <p:tag name="KSO_WM_UNIT_ID" val="diagram20231127_2*l_h_d*1_2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444.0449606299213,&quot;left&quot;:53.92498779296875,&quot;top&quot;:0,&quot;width&quot;:859.30005157711}"/>
  <p:tag name="KSO_WM_DIAGRAM_COLOR_MATCH_VALUE" val="{&quot;shape&quot;:{&quot;fill&quot;:{&quot;type&quot;:0},&quot;glow&quot;:{&quot;colorType&quot;:0},&quot;line&quot;:{&quot;solidLine&quot;:{&quot;brightness&quot;:0.6000000238418579,&quot;colorType&quot;:1,&quot;foreColorIndex&quot;:1,&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
  <p:tag name="KSO_WM_UNIT_PICTURE_SUBTYPE" val="b"/>
  <p:tag name="KSO_WM_DIAGRAM_USE_COLOR_VALUE" val="{&quot;color_scheme&quot;:1,&quot;color_type&quot;:1,&quot;theme_color_indexes&quot;:[]}"/>
</p:tagLst>
</file>

<file path=ppt/tags/tag64.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127_2*l_h_f*1_1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623.845016790109,&quot;left&quot;:59.07590551181104,&quot;top&quot;:123.44999999999996,&quot;width&quot;:863.499133858267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内容"/>
  <p:tag name="KSO_WM_UNIT_TEXT_FILL_FORE_SCHEMECOLOR_INDEX" val="1"/>
  <p:tag name="KSO_WM_UNIT_TEXT_FILL_TYPE" val="1"/>
  <p:tag name="KSO_WM_UNIT_TEXT_TYPE" val="1"/>
  <p:tag name="KSO_WM_UNIT_TEXT_LAYER_COUNT" val="1"/>
  <p:tag name="KSO_WM_DIAGRAM_USE_COLOR_VALUE" val="{&quot;color_scheme&quot;:1,&quot;color_type&quot;:1,&quot;theme_color_indexes&quot;:[]}"/>
</p:tagLst>
</file>

<file path=ppt/tags/tag65.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127_2*l_h_a*1_1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623.845016790109,&quot;left&quot;:59.07590551181104,&quot;top&quot;:123.44999999999996,&quot;width&quot;:863.499133858267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66.xml><?xml version="1.0" encoding="utf-8"?>
<p:tagLst xmlns:p="http://schemas.openxmlformats.org/presentationml/2006/main">
  <p:tag name="KSO_WM_DIAGRAM_VERSION" val="3"/>
  <p:tag name="KSO_WM_DIAGRAM_COLOR_TRICK" val="1"/>
  <p:tag name="KSO_WM_DIAGRAM_COLOR_TEXT_CAN_REMOVE" val="n"/>
  <p:tag name="KSO_WM_UNIT_VALUE" val="728*926"/>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1127_2*l_h_d*1_1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623.845016790109,&quot;left&quot;:59.07590551181104,&quot;top&quot;:123.44999999999996,&quot;width&quot;:863.4991338582677}"/>
  <p:tag name="KSO_WM_DIAGRAM_COLOR_MATCH_VALUE" val="{&quot;shape&quot;:{&quot;fill&quot;:{&quot;type&quot;:0},&quot;glow&quot;:{&quot;colorType&quot;:0},&quot;line&quot;:{&quot;solidLine&quot;:{&quot;brightness&quot;:0.6000000238418579,&quot;colorType&quot;:1,&quot;foreColorIndex&quot;:1,&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
  <p:tag name="KSO_WM_UNIT_PICTURE_SUBTYPE" val="b"/>
  <p:tag name="KSO_WM_DIAGRAM_USE_COLOR_VALUE" val="{&quot;color_scheme&quot;:1,&quot;color_type&quot;:1,&quot;theme_color_indexes&quot;:[]}"/>
</p:tagLst>
</file>

<file path=ppt/tags/tag67.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127_2*l_h_f*1_3_1"/>
  <p:tag name="KSO_WM_TEMPLATE_CATEGORY" val="diagram"/>
  <p:tag name="KSO_WM_TEMPLATE_INDEX" val="20231127"/>
  <p:tag name="KSO_WM_UNIT_LAYERLEVEL" val="1_1_1"/>
  <p:tag name="KSO_WM_TAG_VERSION" val="3.0"/>
  <p:tag name="KSO_WM_UNIT_VALUE" val="12"/>
  <p:tag name="KSO_WM_DIAGRAM_MAX_ITEMCNT" val="6"/>
  <p:tag name="KSO_WM_DIAGRAM_MIN_ITEMCNT" val="2"/>
  <p:tag name="KSO_WM_DIAGRAM_VIRTUALLY_FRAME" val="{&quot;height&quot;:623.845016790109,&quot;left&quot;:59.07590551181104,&quot;top&quot;:123.44999999999996,&quot;width&quot;:863.499133858267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内容"/>
  <p:tag name="KSO_WM_UNIT_TEXT_FILL_FORE_SCHEMECOLOR_INDEX" val="1"/>
  <p:tag name="KSO_WM_UNIT_TEXT_FILL_TYPE" val="1"/>
  <p:tag name="KSO_WM_UNIT_TEXT_TYPE" val="1"/>
  <p:tag name="KSO_WM_UNIT_TEXT_LAYER_COUNT" val="1"/>
  <p:tag name="KSO_WM_DIAGRAM_USE_COLOR_VALUE" val="{&quot;color_scheme&quot;:1,&quot;color_type&quot;:1,&quot;theme_color_indexes&quot;:[]}"/>
</p:tagLst>
</file>

<file path=ppt/tags/tag68.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1127_2*l_h_a*1_3_1"/>
  <p:tag name="KSO_WM_TEMPLATE_CATEGORY" val="diagram"/>
  <p:tag name="KSO_WM_TEMPLATE_INDEX" val="20231127"/>
  <p:tag name="KSO_WM_UNIT_LAYERLEVEL" val="1_1_1"/>
  <p:tag name="KSO_WM_TAG_VERSION" val="3.0"/>
  <p:tag name="KSO_WM_UNIT_VALUE" val="9"/>
  <p:tag name="KSO_WM_DIAGRAM_MAX_ITEMCNT" val="6"/>
  <p:tag name="KSO_WM_DIAGRAM_MIN_ITEMCNT" val="2"/>
  <p:tag name="KSO_WM_DIAGRAM_VIRTUALLY_FRAME" val="{&quot;height&quot;:623.845016790109,&quot;left&quot;:59.07590551181104,&quot;top&quot;:123.44999999999996,&quot;width&quot;:863.499133858267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69.xml><?xml version="1.0" encoding="utf-8"?>
<p:tagLst xmlns:p="http://schemas.openxmlformats.org/presentationml/2006/main">
  <p:tag name="KSO_WM_DIAGRAM_VERSION" val="3"/>
  <p:tag name="KSO_WM_DIAGRAM_COLOR_TRICK" val="1"/>
  <p:tag name="KSO_WM_DIAGRAM_COLOR_TEXT_CAN_REMOVE" val="n"/>
  <p:tag name="KSO_WM_UNIT_VALUE" val="728*927"/>
  <p:tag name="KSO_WM_UNIT_HIGHLIGHT" val="0"/>
  <p:tag name="KSO_WM_UNIT_COMPATIBLE" val="0"/>
  <p:tag name="KSO_WM_UNIT_DIAGRAM_ISNUMVISUAL" val="0"/>
  <p:tag name="KSO_WM_UNIT_DIAGRAM_ISREFERUNIT" val="0"/>
  <p:tag name="KSO_WM_DIAGRAM_GROUP_CODE" val="l1-1"/>
  <p:tag name="KSO_WM_UNIT_TYPE" val="l_h_d"/>
  <p:tag name="KSO_WM_UNIT_INDEX" val="1_3_1"/>
  <p:tag name="KSO_WM_UNIT_ID" val="diagram20231127_2*l_h_d*1_3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623.845016790109,&quot;left&quot;:59.07590551181104,&quot;top&quot;:123.44999999999996,&quot;width&quot;:863.4991338582677}"/>
  <p:tag name="KSO_WM_DIAGRAM_COLOR_MATCH_VALUE" val="{&quot;shape&quot;:{&quot;fill&quot;:{&quot;type&quot;:0},&quot;glow&quot;:{&quot;colorType&quot;:0},&quot;line&quot;:{&quot;solidLine&quot;:{&quot;brightness&quot;:0.6000000238418579,&quot;colorType&quot;:1,&quot;foreColorIndex&quot;:1,&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
  <p:tag name="KSO_WM_UNIT_PICTURE_SUBTYPE" val="b"/>
  <p:tag name="KSO_WM_DIAGRAM_USE_COLOR_VALUE" val="{&quot;color_scheme&quot;:1,&quot;color_type&quot;:1,&quot;theme_color_indexes&quot;:[]}"/>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127_2*l_h_f*1_2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623.845016790109,&quot;left&quot;:59.07590551181104,&quot;top&quot;:123.44999999999996,&quot;width&quot;:863.499133858267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52"/>
  <p:tag name="KSO_WM_UNIT_PRESET_TEXT" val="单击此处添加文本内容"/>
  <p:tag name="KSO_WM_UNIT_TEXT_FILL_FORE_SCHEMECOLOR_INDEX" val="1"/>
  <p:tag name="KSO_WM_UNIT_TEXT_FILL_TYPE" val="1"/>
  <p:tag name="KSO_WM_UNIT_TEXT_TYPE" val="1"/>
  <p:tag name="KSO_WM_UNIT_TEXT_LAYER_COUNT" val="1"/>
  <p:tag name="KSO_WM_DIAGRAM_USE_COLOR_VALUE" val="{&quot;color_scheme&quot;:1,&quot;color_type&quot;:1,&quot;theme_color_indexes&quot;:[]}"/>
</p:tagLst>
</file>

<file path=ppt/tags/tag71.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127_2*l_h_a*1_2_1"/>
  <p:tag name="KSO_WM_TEMPLATE_CATEGORY" val="diagram"/>
  <p:tag name="KSO_WM_TEMPLATE_INDEX" val="20231127"/>
  <p:tag name="KSO_WM_UNIT_LAYERLEVEL" val="1_1_1"/>
  <p:tag name="KSO_WM_TAG_VERSION" val="3.0"/>
  <p:tag name="KSO_WM_UNIT_VALUE" val="9"/>
  <p:tag name="KSO_WM_DIAGRAM_MAX_ITEMCNT" val="6"/>
  <p:tag name="KSO_WM_DIAGRAM_MIN_ITEMCNT" val="2"/>
  <p:tag name="KSO_WM_DIAGRAM_VIRTUALLY_FRAME" val="{&quot;height&quot;:623.845016790109,&quot;left&quot;:59.07590551181104,&quot;top&quot;:123.44999999999996,&quot;width&quot;:863.499133858267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72.xml><?xml version="1.0" encoding="utf-8"?>
<p:tagLst xmlns:p="http://schemas.openxmlformats.org/presentationml/2006/main">
  <p:tag name="KSO_WM_DIAGRAM_VERSION" val="3"/>
  <p:tag name="KSO_WM_DIAGRAM_COLOR_TRICK" val="1"/>
  <p:tag name="KSO_WM_DIAGRAM_COLOR_TEXT_CAN_REMOVE" val="n"/>
  <p:tag name="KSO_WM_UNIT_VALUE" val="728*927"/>
  <p:tag name="KSO_WM_UNIT_HIGHLIGHT" val="0"/>
  <p:tag name="KSO_WM_UNIT_COMPATIBLE" val="0"/>
  <p:tag name="KSO_WM_UNIT_DIAGRAM_ISNUMVISUAL" val="0"/>
  <p:tag name="KSO_WM_UNIT_DIAGRAM_ISREFERUNIT" val="0"/>
  <p:tag name="KSO_WM_DIAGRAM_GROUP_CODE" val="l1-1"/>
  <p:tag name="KSO_WM_UNIT_TYPE" val="l_h_d"/>
  <p:tag name="KSO_WM_UNIT_INDEX" val="1_2_1"/>
  <p:tag name="KSO_WM_UNIT_ID" val="diagram20231127_2*l_h_d*1_2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623.845016790109,&quot;left&quot;:59.07590551181104,&quot;top&quot;:123.44999999999996,&quot;width&quot;:863.4991338582677}"/>
  <p:tag name="KSO_WM_DIAGRAM_COLOR_MATCH_VALUE" val="{&quot;shape&quot;:{&quot;fill&quot;:{&quot;type&quot;:0},&quot;glow&quot;:{&quot;colorType&quot;:0},&quot;line&quot;:{&quot;solidLine&quot;:{&quot;brightness&quot;:0.6000000238418579,&quot;colorType&quot;:1,&quot;foreColorIndex&quot;:1,&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
  <p:tag name="KSO_WM_UNIT_PICTURE_SUBTYPE" val="b"/>
  <p:tag name="KSO_WM_DIAGRAM_USE_COLOR_VALUE" val="{&quot;color_scheme&quot;:1,&quot;color_type&quot;:1,&quot;theme_color_indexes&quot;:[]}"/>
</p:tagLst>
</file>

<file path=ppt/tags/tag73.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VALUE" val="11"/>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127_2*l_h_f*1_1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624.295016790109,&quot;left&quot;:60.07590551181104,&quot;top&quot;:123,&quot;width&quot;:862.499133858267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内容"/>
  <p:tag name="KSO_WM_UNIT_TEXT_FILL_FORE_SCHEMECOLOR_INDEX" val="1"/>
  <p:tag name="KSO_WM_UNIT_TEXT_FILL_TYPE" val="1"/>
  <p:tag name="KSO_WM_UNIT_TEXT_TYPE" val="1"/>
  <p:tag name="KSO_WM_UNIT_TEXT_LAYER_COUNT" val="1"/>
  <p:tag name="KSO_WM_DIAGRAM_USE_COLOR_VALUE" val="{&quot;color_scheme&quot;:1,&quot;color_type&quot;:1,&quot;theme_color_indexes&quot;:[]}"/>
</p:tagLst>
</file>

<file path=ppt/tags/tag74.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127_2*l_h_a*1_1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624.295016790109,&quot;left&quot;:60.07590551181104,&quot;top&quot;:123,&quot;width&quot;:862.499133858267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75.xml><?xml version="1.0" encoding="utf-8"?>
<p:tagLst xmlns:p="http://schemas.openxmlformats.org/presentationml/2006/main">
  <p:tag name="KSO_WM_DIAGRAM_VERSION" val="3"/>
  <p:tag name="KSO_WM_DIAGRAM_COLOR_TRICK" val="1"/>
  <p:tag name="KSO_WM_DIAGRAM_COLOR_TEXT_CAN_REMOVE" val="n"/>
  <p:tag name="KSO_WM_UNIT_VALUE" val="728*926"/>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1127_2*l_h_d*1_1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624.295016790109,&quot;left&quot;:60.07590551181104,&quot;top&quot;:123,&quot;width&quot;:862.4991338582677}"/>
  <p:tag name="KSO_WM_DIAGRAM_COLOR_MATCH_VALUE" val="{&quot;shape&quot;:{&quot;fill&quot;:{&quot;type&quot;:0},&quot;glow&quot;:{&quot;colorType&quot;:0},&quot;line&quot;:{&quot;solidLine&quot;:{&quot;brightness&quot;:0.6000000238418579,&quot;colorType&quot;:1,&quot;foreColorIndex&quot;:1,&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
  <p:tag name="KSO_WM_UNIT_PICTURE_SUBTYPE" val="b"/>
  <p:tag name="KSO_WM_DIAGRAM_USE_COLOR_VALUE" val="{&quot;color_scheme&quot;:1,&quot;color_type&quot;:1,&quot;theme_color_indexes&quot;:[]}"/>
</p:tagLst>
</file>

<file path=ppt/tags/tag76.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31127_2*l_h_f*1_3_1"/>
  <p:tag name="KSO_WM_TEMPLATE_CATEGORY" val="diagram"/>
  <p:tag name="KSO_WM_TEMPLATE_INDEX" val="20231127"/>
  <p:tag name="KSO_WM_UNIT_LAYERLEVEL" val="1_1_1"/>
  <p:tag name="KSO_WM_TAG_VERSION" val="3.0"/>
  <p:tag name="KSO_WM_UNIT_VALUE" val="12"/>
  <p:tag name="KSO_WM_DIAGRAM_MAX_ITEMCNT" val="6"/>
  <p:tag name="KSO_WM_DIAGRAM_MIN_ITEMCNT" val="2"/>
  <p:tag name="KSO_WM_DIAGRAM_VIRTUALLY_FRAME" val="{&quot;height&quot;:624.295016790109,&quot;left&quot;:60.07590551181104,&quot;top&quot;:123,&quot;width&quot;:862.499133858267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添加文本内容"/>
  <p:tag name="KSO_WM_UNIT_TEXT_FILL_FORE_SCHEMECOLOR_INDEX" val="1"/>
  <p:tag name="KSO_WM_UNIT_TEXT_FILL_TYPE" val="1"/>
  <p:tag name="KSO_WM_UNIT_TEXT_TYPE" val="1"/>
  <p:tag name="KSO_WM_UNIT_TEXT_LAYER_COUNT" val="1"/>
  <p:tag name="KSO_WM_DIAGRAM_USE_COLOR_VALUE" val="{&quot;color_scheme&quot;:1,&quot;color_type&quot;:1,&quot;theme_color_indexes&quot;:[]}"/>
</p:tagLst>
</file>

<file path=ppt/tags/tag77.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1127_2*l_h_a*1_3_1"/>
  <p:tag name="KSO_WM_TEMPLATE_CATEGORY" val="diagram"/>
  <p:tag name="KSO_WM_TEMPLATE_INDEX" val="20231127"/>
  <p:tag name="KSO_WM_UNIT_LAYERLEVEL" val="1_1_1"/>
  <p:tag name="KSO_WM_TAG_VERSION" val="3.0"/>
  <p:tag name="KSO_WM_UNIT_VALUE" val="9"/>
  <p:tag name="KSO_WM_DIAGRAM_MAX_ITEMCNT" val="6"/>
  <p:tag name="KSO_WM_DIAGRAM_MIN_ITEMCNT" val="2"/>
  <p:tag name="KSO_WM_DIAGRAM_VIRTUALLY_FRAME" val="{&quot;height&quot;:624.295016790109,&quot;left&quot;:60.07590551181104,&quot;top&quot;:123,&quot;width&quot;:862.499133858267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78.xml><?xml version="1.0" encoding="utf-8"?>
<p:tagLst xmlns:p="http://schemas.openxmlformats.org/presentationml/2006/main">
  <p:tag name="KSO_WM_DIAGRAM_VERSION" val="3"/>
  <p:tag name="KSO_WM_DIAGRAM_COLOR_TRICK" val="1"/>
  <p:tag name="KSO_WM_DIAGRAM_COLOR_TEXT_CAN_REMOVE" val="n"/>
  <p:tag name="KSO_WM_UNIT_VALUE" val="728*927"/>
  <p:tag name="KSO_WM_UNIT_HIGHLIGHT" val="0"/>
  <p:tag name="KSO_WM_UNIT_COMPATIBLE" val="0"/>
  <p:tag name="KSO_WM_UNIT_DIAGRAM_ISNUMVISUAL" val="0"/>
  <p:tag name="KSO_WM_UNIT_DIAGRAM_ISREFERUNIT" val="0"/>
  <p:tag name="KSO_WM_DIAGRAM_GROUP_CODE" val="l1-1"/>
  <p:tag name="KSO_WM_UNIT_TYPE" val="l_h_d"/>
  <p:tag name="KSO_WM_UNIT_INDEX" val="1_3_1"/>
  <p:tag name="KSO_WM_UNIT_ID" val="diagram20231127_2*l_h_d*1_3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624.295016790109,&quot;left&quot;:60.07590551181104,&quot;top&quot;:123,&quot;width&quot;:862.4991338582677}"/>
  <p:tag name="KSO_WM_DIAGRAM_COLOR_MATCH_VALUE" val="{&quot;shape&quot;:{&quot;fill&quot;:{&quot;type&quot;:0},&quot;glow&quot;:{&quot;colorType&quot;:0},&quot;line&quot;:{&quot;solidLine&quot;:{&quot;brightness&quot;:0.6000000238418579,&quot;colorType&quot;:1,&quot;foreColorIndex&quot;:1,&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
  <p:tag name="KSO_WM_UNIT_PICTURE_SUBTYPE" val="b"/>
  <p:tag name="KSO_WM_DIAGRAM_USE_COLOR_VALUE" val="{&quot;color_scheme&quot;:1,&quot;color_type&quot;:1,&quot;theme_color_indexes&quot;:[]}"/>
</p:tagLst>
</file>

<file path=ppt/tags/tag79.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127_2*l_h_f*1_2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624.295016790109,&quot;left&quot;:60.07590551181104,&quot;top&quot;:123,&quot;width&quot;:862.499133858267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52"/>
  <p:tag name="KSO_WM_UNIT_PRESET_TEXT" val="单击此处添加文本内容"/>
  <p:tag name="KSO_WM_UNIT_TEXT_FILL_FORE_SCHEMECOLOR_INDEX" val="1"/>
  <p:tag name="KSO_WM_UNIT_TEXT_FILL_TYPE" val="1"/>
  <p:tag name="KSO_WM_UNIT_TEXT_TYPE" val="1"/>
  <p:tag name="KSO_WM_UNIT_TEXT_LAYER_COUNT" val="1"/>
  <p:tag name="KSO_WM_DIAGRAM_USE_COLOR_VALUE" val="{&quot;color_scheme&quot;:1,&quot;color_type&quot;:1,&quot;theme_color_indexes&quot;:[]}"/>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127_2*l_h_a*1_2_1"/>
  <p:tag name="KSO_WM_TEMPLATE_CATEGORY" val="diagram"/>
  <p:tag name="KSO_WM_TEMPLATE_INDEX" val="20231127"/>
  <p:tag name="KSO_WM_UNIT_LAYERLEVEL" val="1_1_1"/>
  <p:tag name="KSO_WM_TAG_VERSION" val="3.0"/>
  <p:tag name="KSO_WM_UNIT_VALUE" val="9"/>
  <p:tag name="KSO_WM_DIAGRAM_MAX_ITEMCNT" val="6"/>
  <p:tag name="KSO_WM_DIAGRAM_MIN_ITEMCNT" val="2"/>
  <p:tag name="KSO_WM_DIAGRAM_VIRTUALLY_FRAME" val="{&quot;height&quot;:624.295016790109,&quot;left&quot;:60.07590551181104,&quot;top&quot;:123,&quot;width&quot;:862.499133858267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
</p:tagLst>
</file>

<file path=ppt/tags/tag81.xml><?xml version="1.0" encoding="utf-8"?>
<p:tagLst xmlns:p="http://schemas.openxmlformats.org/presentationml/2006/main">
  <p:tag name="KSO_WM_DIAGRAM_VERSION" val="3"/>
  <p:tag name="KSO_WM_DIAGRAM_COLOR_TRICK" val="1"/>
  <p:tag name="KSO_WM_DIAGRAM_COLOR_TEXT_CAN_REMOVE" val="n"/>
  <p:tag name="KSO_WM_UNIT_VALUE" val="728*927"/>
  <p:tag name="KSO_WM_UNIT_HIGHLIGHT" val="0"/>
  <p:tag name="KSO_WM_UNIT_COMPATIBLE" val="0"/>
  <p:tag name="KSO_WM_UNIT_DIAGRAM_ISNUMVISUAL" val="0"/>
  <p:tag name="KSO_WM_UNIT_DIAGRAM_ISREFERUNIT" val="0"/>
  <p:tag name="KSO_WM_DIAGRAM_GROUP_CODE" val="l1-1"/>
  <p:tag name="KSO_WM_UNIT_TYPE" val="l_h_d"/>
  <p:tag name="KSO_WM_UNIT_INDEX" val="1_2_1"/>
  <p:tag name="KSO_WM_UNIT_ID" val="diagram20231127_2*l_h_d*1_2_1"/>
  <p:tag name="KSO_WM_TEMPLATE_CATEGORY" val="diagram"/>
  <p:tag name="KSO_WM_TEMPLATE_INDEX" val="20231127"/>
  <p:tag name="KSO_WM_UNIT_LAYERLEVEL" val="1_1_1"/>
  <p:tag name="KSO_WM_TAG_VERSION" val="3.0"/>
  <p:tag name="KSO_WM_DIAGRAM_MAX_ITEMCNT" val="6"/>
  <p:tag name="KSO_WM_DIAGRAM_MIN_ITEMCNT" val="2"/>
  <p:tag name="KSO_WM_DIAGRAM_VIRTUALLY_FRAME" val="{&quot;height&quot;:624.295016790109,&quot;left&quot;:60.07590551181104,&quot;top&quot;:123,&quot;width&quot;:862.4991338582677}"/>
  <p:tag name="KSO_WM_DIAGRAM_COLOR_MATCH_VALUE" val="{&quot;shape&quot;:{&quot;fill&quot;:{&quot;type&quot;:0},&quot;glow&quot;:{&quot;colorType&quot;:0},&quot;line&quot;:{&quot;solidLine&quot;:{&quot;brightness&quot;:0.6000000238418579,&quot;colorType&quot;:1,&quot;foreColorIndex&quot;:1,&quot;transparency&quot;:0.5},&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1"/>
  <p:tag name="KSO_WM_UNIT_PICTURE_SUBTYPE" val="b"/>
  <p:tag name="KSO_WM_DIAGRAM_USE_COLOR_VALUE" val="{&quot;color_scheme&quot;:1,&quot;color_type&quot;:1,&quot;theme_color_indexes&quot;:[]}"/>
</p:tagLst>
</file>

<file path=ppt/tags/tag82.xml><?xml version="1.0" encoding="utf-8"?>
<p:tagLst xmlns:p="http://schemas.openxmlformats.org/presentationml/2006/main">
  <p:tag name="KSO_WM_DIAGRAM_VIRTUALLY_FRAME" val="{&quot;height&quot;:152.75,&quot;left&quot;:499.35,&quot;top&quot;:167.1,&quot;width&quot;:409.85}"/>
</p:tagLst>
</file>

<file path=ppt/tags/tag83.xml><?xml version="1.0" encoding="utf-8"?>
<p:tagLst xmlns:p="http://schemas.openxmlformats.org/presentationml/2006/main">
  <p:tag name="KSO_WM_DIAGRAM_VIRTUALLY_FRAME" val="{&quot;height&quot;:152.75,&quot;left&quot;:499.35,&quot;top&quot;:167.1,&quot;width&quot;:409.85}"/>
</p:tagLst>
</file>

<file path=ppt/tags/tag84.xml><?xml version="1.0" encoding="utf-8"?>
<p:tagLst xmlns:p="http://schemas.openxmlformats.org/presentationml/2006/main">
  <p:tag name="KSO_WM_DIAGRAM_VIRTUALLY_FRAME" val="{&quot;height&quot;:152.75,&quot;left&quot;:499.35,&quot;top&quot;:167.1,&quot;width&quot;:409.85}"/>
</p:tagLst>
</file>

<file path=ppt/tags/tag85.xml><?xml version="1.0" encoding="utf-8"?>
<p:tagLst xmlns:p="http://schemas.openxmlformats.org/presentationml/2006/main">
  <p:tag name="KSO_WM_DIAGRAM_VIRTUALLY_FRAME" val="{&quot;height&quot;:152.75,&quot;left&quot;:499.35,&quot;top&quot;:167.1,&quot;width&quot;:409.85}"/>
</p:tagLst>
</file>

<file path=ppt/tags/tag86.xml><?xml version="1.0" encoding="utf-8"?>
<p:tagLst xmlns:p="http://schemas.openxmlformats.org/presentationml/2006/main">
  <p:tag name="KSO_WM_DIAGRAM_VIRTUALLY_FRAME" val="{&quot;height&quot;:152.75,&quot;left&quot;:499.35,&quot;top&quot;:167.1,&quot;width&quot;:409.85}"/>
</p:tagLst>
</file>

<file path=ppt/tags/tag87.xml><?xml version="1.0" encoding="utf-8"?>
<p:tagLst xmlns:p="http://schemas.openxmlformats.org/presentationml/2006/main">
  <p:tag name="KSO_WM_DIAGRAM_VIRTUALLY_FRAME" val="{&quot;height&quot;:152.75,&quot;left&quot;:499.35,&quot;top&quot;:167.1,&quot;width&quot;:409.85}"/>
</p:tagLst>
</file>

<file path=ppt/tags/tag88.xml><?xml version="1.0" encoding="utf-8"?>
<p:tagLst xmlns:p="http://schemas.openxmlformats.org/presentationml/2006/main">
  <p:tag name="KSO_WM_DIAGRAM_VIRTUALLY_FRAME" val="{&quot;height&quot;:152.75,&quot;left&quot;:499.35,&quot;top&quot;:167.1,&quot;width&quot;:409.85}"/>
</p:tagLst>
</file>

<file path=ppt/tags/tag89.xml><?xml version="1.0" encoding="utf-8"?>
<p:tagLst xmlns:p="http://schemas.openxmlformats.org/presentationml/2006/main">
  <p:tag name="KSO_WM_DIAGRAM_VIRTUALLY_FRAME" val="{&quot;height&quot;:152.75,&quot;left&quot;:499.35,&quot;top&quot;:167.1,&quot;width&quot;:409.85}"/>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DIAGRAM_VIRTUALLY_FRAME" val="{&quot;height&quot;:152.75,&quot;left&quot;:499.35,&quot;top&quot;:167.1,&quot;width&quot;:409.85}"/>
</p:tagLst>
</file>

<file path=ppt/tags/tag91.xml><?xml version="1.0" encoding="utf-8"?>
<p:tagLst xmlns:p="http://schemas.openxmlformats.org/presentationml/2006/main">
  <p:tag name="KSO_WM_DIAGRAM_VIRTUALLY_FRAME" val="{&quot;height&quot;:152.75,&quot;left&quot;:499.35,&quot;top&quot;:167.1,&quot;width&quot;:409.85}"/>
</p:tagLst>
</file>

<file path=ppt/tags/tag92.xml><?xml version="1.0" encoding="utf-8"?>
<p:tagLst xmlns:p="http://schemas.openxmlformats.org/presentationml/2006/main">
  <p:tag name="KSO_WM_DIAGRAM_VIRTUALLY_FRAME" val="{&quot;height&quot;:152.75,&quot;left&quot;:499.35,&quot;top&quot;:167.1,&quot;width&quot;:409.85}"/>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015_5*l_h_a*1_1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DIAGRAM_MAX_ITEMCNT" val="6"/>
  <p:tag name="KSO_WM_DIAGRAM_MIN_ITEMCNT" val="2"/>
  <p:tag name="KSO_WM_DIAGRAM_VIRTUALLY_FRAME" val="{&quot;height&quot;:302.7506299212599,&quot;left&quot;:-5,&quot;top&quot;:148.29937007874014,&quot;width&quot;:893.7192906777691}"/>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7"/>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94.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015_5*l_h_f*1_1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302.7506299212599,&quot;left&quot;:-5,&quot;top&quot;:148.29937007874014,&quot;width&quot;:893.719290677769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TYPE" val="1"/>
  <p:tag name="KSO_WM_UNIT_PRESET_TEXT" val="单击此处添加内容，简明扼要地阐述观点"/>
  <p:tag name="KSO_WM_UNIT_TEXT_FILL_FORE_SCHEMECOLOR_INDEX" val="1"/>
  <p:tag name="KSO_WM_UNIT_TEXT_FILL_TYPE" val="1"/>
  <p:tag name="KSO_WM_UNIT_TEXT_LAYER_COUNT" val="1"/>
  <p:tag name="KSO_WM_DIAGRAM_USE_COLOR_VALUE" val="{&quot;color_scheme&quot;:1,&quot;color_type&quot;:1,&quot;theme_color_indexes&quot;:[]}"/>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015_5*l_h_a*1_2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DIAGRAM_MAX_ITEMCNT" val="6"/>
  <p:tag name="KSO_WM_DIAGRAM_MIN_ITEMCNT" val="2"/>
  <p:tag name="KSO_WM_DIAGRAM_VIRTUALLY_FRAME" val="{&quot;height&quot;:410.5006299212599,&quot;left&quot;:-5,&quot;top&quot;:98.29937007874014,&quot;width&quot;:899.93960563839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TYPE" val="1"/>
  <p:tag name="KSO_WM_UNIT_VALUE" val="6"/>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96.xml><?xml version="1.0" encoding="utf-8"?>
<p:tagLst xmlns:p="http://schemas.openxmlformats.org/presentationml/2006/main">
  <p:tag name="KSO_WM_UNIT_VALUE" val="367*367"/>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1015_5*l_h_d*1_1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302.7506299212599,&quot;left&quot;:-5,&quot;top&quot;:148.29937007874014,&quot;width&quot;:893.7192906777691}"/>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1015_5*l_h_a*1_3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UNIT_VALUE" val="6"/>
  <p:tag name="KSO_WM_DIAGRAM_MAX_ITEMCNT" val="6"/>
  <p:tag name="KSO_WM_DIAGRAM_MIN_ITEMCNT" val="2"/>
  <p:tag name="KSO_WM_DIAGRAM_VIRTUALLY_FRAME" val="{&quot;height&quot;:410.5006299212599,&quot;left&quot;:-5,&quot;top&quot;:98.29937007874014,&quot;width&quot;:899.93960563839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ags/tag98.xml><?xml version="1.0" encoding="utf-8"?>
<p:tagLst xmlns:p="http://schemas.openxmlformats.org/presentationml/2006/main">
  <p:tag name="KSO_WM_UNIT_VALUE" val="367*367"/>
  <p:tag name="KSO_WM_UNIT_HIGHLIGHT" val="0"/>
  <p:tag name="KSO_WM_UNIT_COMPATIBLE" val="0"/>
  <p:tag name="KSO_WM_UNIT_DIAGRAM_ISNUMVISUAL" val="0"/>
  <p:tag name="KSO_WM_UNIT_DIAGRAM_ISREFERUNIT" val="0"/>
  <p:tag name="KSO_WM_DIAGRAM_GROUP_CODE" val="l1-1"/>
  <p:tag name="KSO_WM_UNIT_TYPE" val="l_h_d"/>
  <p:tag name="KSO_WM_UNIT_INDEX" val="1_2_1"/>
  <p:tag name="KSO_WM_UNIT_ID" val="diagram20231015_5*l_h_d*1_2_1"/>
  <p:tag name="KSO_WM_TEMPLATE_CATEGORY" val="diagram"/>
  <p:tag name="KSO_WM_TEMPLATE_INDEX" val="20231015"/>
  <p:tag name="KSO_WM_UNIT_LAYERLEVEL" val="1_1_1"/>
  <p:tag name="KSO_WM_TAG_VERSION" val="3.0"/>
  <p:tag name="KSO_WM_DIAGRAM_MAX_ITEMCNT" val="6"/>
  <p:tag name="KSO_WM_DIAGRAM_MIN_ITEMCNT" val="2"/>
  <p:tag name="KSO_WM_DIAGRAM_VIRTUALLY_FRAME" val="{&quot;height&quot;:302.7506299212599,&quot;left&quot;:-5,&quot;top&quot;:148.29937007874014,&quot;width&quot;:893.7192906777691}"/>
  <p:tag name="KSO_WM_DIAGRAM_COLOR_MATCH_VALUE" val="{&quot;shape&quot;:{&quot;fill&quot;:{&quot;type&quot;:0},&quot;glow&quot;:{&quot;colorType&quot;:0},&quot;line&quot;:{&quot;solidLine&quot;:{&quot;brightness&quot;:0.6000000238418579,&quot;colorType&quot;:1,&quot;foreColorIndex&quot;:13,&quot;transparency&quot;:0.800000011920929},&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13"/>
  <p:tag name="KSO_WM_UNIT_PICTURE_SUBTYPE" val="b"/>
  <p:tag name="KSO_WM_DIAGRAM_USE_COLOR_VALUE" val="{&quot;color_scheme&quot;:1,&quot;color_type&quot;:1,&quot;theme_color_indexes&quot;:[]}"/>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231015_5*l_h_a*1_4_1"/>
  <p:tag name="KSO_WM_TEMPLATE_CATEGORY" val="diagram"/>
  <p:tag name="KSO_WM_TEMPLATE_INDEX" val="20231015"/>
  <p:tag name="KSO_WM_UNIT_LAYERLEVEL" val="1_1_1"/>
  <p:tag name="KSO_WM_TAG_VERSION" val="3.0"/>
  <p:tag name="KSO_WM_UNIT_ISCONTENTSTITLE" val="0"/>
  <p:tag name="KSO_WM_UNIT_ISNUMDGMTITLE" val="0"/>
  <p:tag name="KSO_WM_UNIT_NOCLEAR" val="0"/>
  <p:tag name="KSO_WM_DIAGRAM_MAX_ITEMCNT" val="6"/>
  <p:tag name="KSO_WM_DIAGRAM_MIN_ITEMCNT" val="2"/>
  <p:tag name="KSO_WM_DIAGRAM_VIRTUALLY_FRAME" val="{&quot;height&quot;:410.5006299212599,&quot;left&quot;:-5,&quot;top&quot;:98.29937007874014,&quot;width&quot;:899.93960563839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7"/>
  <p:tag name="KSO_WM_DIAGRAM_VERSION" val="3"/>
  <p:tag name="KSO_WM_DIAGRAM_COLOR_TRICK" val="1"/>
  <p:tag name="KSO_WM_DIAGRAM_COLOR_TEXT_CAN_REMOVE" val="n"/>
  <p:tag name="KSO_WM_UNIT_TEXT_FILL_TYPE" val="1"/>
  <p:tag name="KSO_WM_UNIT_TEXT_TYPE" val="1"/>
  <p:tag name="KSO_WM_UNIT_PRESET_TEXT" val="添加标题"/>
  <p:tag name="KSO_WM_UNIT_FILL_TYPE" val="1"/>
  <p:tag name="KSO_WM_UNIT_FILL_FORE_SCHEMECOLOR_INDEX" val="5"/>
  <p:tag name="KSO_WM_UNIT_FILL_FORE_SCHEMECOLOR_INDEX_BRIGHTNESS" val="0"/>
  <p:tag name="KSO_WM_DIAGRAM_USE_COLOR_VALUE" val="{&quot;color_scheme&quot;:1,&quot;color_type&quot;:1,&quot;theme_color_indexes&quot;:[]}"/>
</p:tagLst>
</file>

<file path=ppt/theme/theme1.xml><?xml version="1.0" encoding="utf-8"?>
<a:theme xmlns:a="http://schemas.openxmlformats.org/drawingml/2006/main" name="WPS">
  <a:themeElements>
    <a:clrScheme name="WPS">
      <a:dk1>
        <a:sysClr val="windowText" lastClr="000000"/>
      </a:dk1>
      <a:lt1>
        <a:sysClr val="window" lastClr="FFFFF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
      </a:majorFont>
      <a:minorFont>
        <a:latin typeface="Calibri"/>
        <a:ea typeface="宋体"/>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13305</Words>
  <Application>WPS 演示</Application>
  <PresentationFormat>宽屏</PresentationFormat>
  <Paragraphs>1234</Paragraphs>
  <Slides>50</Slides>
  <Notes>26</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50</vt:i4>
      </vt:variant>
    </vt:vector>
  </HeadingPairs>
  <TitlesOfParts>
    <vt:vector size="67" baseType="lpstr">
      <vt:lpstr>Arial</vt:lpstr>
      <vt:lpstr>宋体</vt:lpstr>
      <vt:lpstr>Wingdings</vt:lpstr>
      <vt:lpstr>微软雅黑</vt:lpstr>
      <vt:lpstr>华文行楷</vt:lpstr>
      <vt:lpstr>Ebrima</vt:lpstr>
      <vt:lpstr>书体坊米芾体</vt:lpstr>
      <vt:lpstr>黑体</vt:lpstr>
      <vt:lpstr>Times New Roman Regular</vt:lpstr>
      <vt:lpstr>Times New Roman</vt:lpstr>
      <vt:lpstr>Times New Roman</vt:lpstr>
      <vt:lpstr>Wingdings</vt:lpstr>
      <vt:lpstr>Arial Unicode MS</vt:lpstr>
      <vt:lpstr>Calibri</vt:lpstr>
      <vt:lpstr>Calibri</vt:lpstr>
      <vt:lpstr>汉仪锐智W</vt:lpstr>
      <vt:lpstr>WPS</vt:lpstr>
      <vt:lpstr>PowerPoint 演示文稿</vt:lpstr>
      <vt:lpstr>认识人工智能</vt:lpstr>
      <vt:lpstr>学习图谱</vt:lpstr>
      <vt:lpstr>提示词的基础知识（请扫码教材AI助学智能体）</vt:lpstr>
      <vt:lpstr>1. 人工智能的发展</vt:lpstr>
      <vt:lpstr>1. AI赋能学习的应用场景</vt:lpstr>
      <vt:lpstr>1. AI赋能学习的应用场景</vt:lpstr>
      <vt:lpstr>1. AI赋能学习的应用场景</vt:lpstr>
      <vt:lpstr>1. AI赋能学习的应用场景</vt:lpstr>
      <vt:lpstr>1. AI赋能学习的应用场景</vt:lpstr>
      <vt:lpstr>1.3 文字识别</vt:lpstr>
      <vt:lpstr>5.1 AI打造个性化学习路径</vt:lpstr>
      <vt:lpstr>5.1 AI打造个性化学习路径</vt:lpstr>
      <vt:lpstr>5.1 AI打造个性化学习路径</vt:lpstr>
      <vt:lpstr>5.1 AI打造个性化学习路径</vt:lpstr>
      <vt:lpstr>5.1 AI打造个性化学习路径</vt:lpstr>
      <vt:lpstr>5.1 AI打造个性化学习路径</vt:lpstr>
      <vt:lpstr>5.1 AI打造个性化学习路径</vt:lpstr>
      <vt:lpstr>5.1 AI打造个性化学习路径</vt:lpstr>
      <vt:lpstr>5.1 AI打造个性化学习路径</vt:lpstr>
      <vt:lpstr>5.1 AI打造个性化学习路径</vt:lpstr>
      <vt:lpstr>5.1 AI打造个性化学习路径</vt:lpstr>
      <vt:lpstr>5.2 AI助力四级英语高频词汇备战计划</vt:lpstr>
      <vt:lpstr>5.2 AI助力四级英语高频词汇备战计划</vt:lpstr>
      <vt:lpstr>5.2 AI助力四级英语高频词汇备战计划</vt:lpstr>
      <vt:lpstr>5.2 AI助力四级英语高频词汇备战计划</vt:lpstr>
      <vt:lpstr>5.2 AI助力四级英语高频词汇备战计划</vt:lpstr>
      <vt:lpstr>5.2 AI助力四级英语高频词汇备战计划</vt:lpstr>
      <vt:lpstr>5.2 AI助力四级英语高频词汇备战计划</vt:lpstr>
      <vt:lpstr>5.2 AI助力四级英语高频词汇备战计划</vt:lpstr>
      <vt:lpstr>5.2 AI助力四级英语高频词汇备战计划</vt:lpstr>
      <vt:lpstr>5.2 AI助力四级英语高频词汇备战计划</vt:lpstr>
      <vt:lpstr>5.2 AI助力四级英语高频词汇备战计划</vt:lpstr>
      <vt:lpstr>5.1 AI打造个性化学习路径</vt:lpstr>
      <vt:lpstr>5.2 AI助力四级英语高频词汇备战计划</vt:lpstr>
      <vt:lpstr>5.2 AI助力四级英语高频词汇备战计划</vt:lpstr>
      <vt:lpstr>5.2 AI助力四级英语高频词汇备战计划</vt:lpstr>
      <vt:lpstr>5.2 AI助力四级英语高频词汇备战计划</vt:lpstr>
      <vt:lpstr>5.3 AI辅助研读学术论文</vt:lpstr>
      <vt:lpstr>5.2 AI助力四级英语高频词汇备战计划</vt:lpstr>
      <vt:lpstr>5.3 AI辅助研读学术论文</vt:lpstr>
      <vt:lpstr>5.3 AI辅助研读学术论文</vt:lpstr>
      <vt:lpstr>5.3 AI辅助研读学术论文</vt:lpstr>
      <vt:lpstr>5.3 AI辅助研读学术论文</vt:lpstr>
      <vt:lpstr>5.3 AI辅助研读学术论文</vt:lpstr>
      <vt:lpstr>5.2 AI助力四级英语高频词汇备战计划</vt:lpstr>
      <vt:lpstr>拓展实践</vt:lpstr>
      <vt:lpstr>生成式作业</vt:lpstr>
      <vt:lpstr>评价与反思</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杨玲</dc:creator>
  <cp:lastModifiedBy>Yingyue</cp:lastModifiedBy>
  <cp:revision>371</cp:revision>
  <dcterms:created xsi:type="dcterms:W3CDTF">2025-06-24T01:42:00Z</dcterms:created>
  <dcterms:modified xsi:type="dcterms:W3CDTF">2025-06-28T13:25:38Z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2052-12.1.0.21541</vt:lpwstr>
  </property>
  <property fmtid="{D5CDD505-2E9C-101B-9397-08002B2CF9AE}" pid="3" name="ICV">
    <vt:lpwstr>96BB0E0C9F734AD5A48FAE214E8055EE_13</vt:lpwstr>
  </property>
</Properties>
</file>