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3.svg" ContentType="image/svg+xml"/>
  <Override PartName="/ppt/media/image2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9"/>
  </p:handoutMasterIdLst>
  <p:sldIdLst>
    <p:sldId id="635" r:id="rId3"/>
    <p:sldId id="629" r:id="rId4"/>
    <p:sldId id="643" r:id="rId6"/>
    <p:sldId id="630" r:id="rId7"/>
    <p:sldId id="650" r:id="rId8"/>
    <p:sldId id="652" r:id="rId9"/>
    <p:sldId id="653" r:id="rId10"/>
    <p:sldId id="654" r:id="rId11"/>
    <p:sldId id="656" r:id="rId12"/>
    <p:sldId id="657" r:id="rId13"/>
    <p:sldId id="659" r:id="rId14"/>
    <p:sldId id="658" r:id="rId15"/>
    <p:sldId id="684" r:id="rId16"/>
    <p:sldId id="685" r:id="rId17"/>
    <p:sldId id="691" r:id="rId18"/>
    <p:sldId id="644" r:id="rId19"/>
    <p:sldId id="645" r:id="rId20"/>
    <p:sldId id="646" r:id="rId21"/>
    <p:sldId id="686" r:id="rId22"/>
    <p:sldId id="632" r:id="rId23"/>
    <p:sldId id="689" r:id="rId24"/>
    <p:sldId id="692" r:id="rId25"/>
    <p:sldId id="633" r:id="rId26"/>
    <p:sldId id="634" r:id="rId27"/>
    <p:sldId id="688" r:id="rId28"/>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3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C9FF"/>
    <a:srgbClr val="0070C0"/>
    <a:srgbClr val="2690EC"/>
    <a:srgbClr val="EDF7FC"/>
    <a:srgbClr val="D5E8F6"/>
    <a:srgbClr val="C5E6FF"/>
    <a:srgbClr val="BDE3FF"/>
    <a:srgbClr val="008DF6"/>
    <a:srgbClr val="A3D8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73023" autoAdjust="0"/>
  </p:normalViewPr>
  <p:slideViewPr>
    <p:cSldViewPr snapToGrid="0" showGuides="1">
      <p:cViewPr varScale="1">
        <p:scale>
          <a:sx n="79" d="100"/>
          <a:sy n="79" d="100"/>
        </p:scale>
        <p:origin x="2048" y="200"/>
      </p:cViewPr>
      <p:guideLst>
        <p:guide orient="horz" pos="2119"/>
        <p:guide pos="3664"/>
      </p:guideLst>
    </p:cSldViewPr>
  </p:slideViewPr>
  <p:outlineViewPr>
    <p:cViewPr>
      <p:scale>
        <a:sx n="33" d="100"/>
        <a:sy n="33" d="100"/>
      </p:scale>
      <p:origin x="0" y="0"/>
    </p:cViewPr>
  </p:outlineViewPr>
  <p:notesTextViewPr>
    <p:cViewPr>
      <p:scale>
        <a:sx n="200" d="100"/>
        <a:sy n="2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gs" Target="tags/tag126.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欢迎来到第九章！这里我们将从智慧城市入手，该章节引导我们通过扫描教材中的二维码来了解</a:t>
            </a:r>
            <a:r>
              <a:rPr lang="en-US" altLang="zh-CN"/>
              <a:t>“</a:t>
            </a:r>
            <a:r>
              <a:rPr lang="zh-CN" altLang="en-US"/>
              <a:t>智慧城市</a:t>
            </a:r>
            <a:r>
              <a:rPr lang="en-US" altLang="zh-CN"/>
              <a:t>”</a:t>
            </a:r>
            <a:r>
              <a:rPr lang="zh-CN" altLang="en-US"/>
              <a:t>这一概念，并回答相关问题。我们将探讨智慧城市的基础认知、关联分析、批判性思考和拓展应用四个层面的问题。这些问题旨在激发我们的学习兴趣，并通过智能体辅助我们深入理解智慧城市的各个方面。请大家积极参与，共同探索智慧城市的奥秘。</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具身智能在技术体系层面构建了感知、决策、行动、反馈四大功能模块的协同机制。感知模块通过多模态传感器网络及多种技术形成对物理世界的立体认知；决策模块依靠大模型能力将环境状态映射为行动策略；行动模块将决策转化为机械运动，如波士顿动力的全身动力学控制等；反馈模块基于强化学习使智能体持续进化。</a:t>
            </a:r>
            <a:endParaRPr lang="zh-CN" altLang="en-US"/>
          </a:p>
          <a:p>
            <a:r>
              <a:rPr lang="zh-CN" altLang="en-US"/>
              <a:t>在工业</a:t>
            </a:r>
            <a:r>
              <a:rPr lang="en-US" altLang="zh-CN"/>
              <a:t>4.0</a:t>
            </a:r>
            <a:r>
              <a:rPr lang="zh-CN" altLang="en-US"/>
              <a:t>、自动驾驶、医疗、应急救援等领域展现出巨大应用潜力，如特斯拉</a:t>
            </a:r>
            <a:r>
              <a:rPr lang="en-US" altLang="zh-CN"/>
              <a:t>Optimus</a:t>
            </a:r>
            <a:r>
              <a:rPr lang="zh-CN" altLang="en-US"/>
              <a:t>人形机器人、自动驾驶系统、达</a:t>
            </a:r>
            <a:r>
              <a:rPr lang="en-US" altLang="zh-CN"/>
              <a:t>·</a:t>
            </a:r>
            <a:r>
              <a:rPr lang="zh-CN" altLang="en-US"/>
              <a:t>芬奇手术系统、波士顿动力</a:t>
            </a:r>
            <a:r>
              <a:rPr lang="en-US" altLang="zh-CN"/>
              <a:t>Spot</a:t>
            </a:r>
            <a:r>
              <a:rPr lang="zh-CN" altLang="en-US"/>
              <a:t>机器人等应用突破，验证了其从单一任务执行向复杂系统协作的发展趋势。未来，具身智能将通过技术创新、产业整合和社会重构，拓展人工智能边界，实现持续智能进化，突破数据和产品形态限制，以经济、灵活且高效的方式实现规模化应用，推动各领域发展。</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时空智能是一种能感知、理解和推理时空信息的智能系统，整合多维数据识别动态模式，用于复杂环境预测决策。其核心是感知、推理、预测、优化四大模块，构成闭环系统，实时响应动态环境。感知模块通过传感器网络采集时空数据；推理模块分析数据提取特征；预测模块基于历史和实时信息预测趋势；优化模块调整策略实现性能优化。在应用层面，时空智能为智慧城市、交通管理、环境监测、公共卫生等领域提供多场景解决方案，如优化交通信号灯、预测空气质量、模拟疫情传播等，推动各领域发展。</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元宇宙是融合</a:t>
            </a:r>
            <a:r>
              <a:rPr lang="en-US" altLang="zh-CN"/>
              <a:t>VR</a:t>
            </a:r>
            <a:r>
              <a:rPr lang="zh-CN" altLang="en-US"/>
              <a:t>、</a:t>
            </a:r>
            <a:r>
              <a:rPr lang="en-US" altLang="zh-CN"/>
              <a:t>AR</a:t>
            </a:r>
            <a:r>
              <a:rPr lang="zh-CN" altLang="en-US"/>
              <a:t>、</a:t>
            </a:r>
            <a:r>
              <a:rPr lang="en-US" altLang="zh-CN"/>
              <a:t>AI</a:t>
            </a:r>
            <a:r>
              <a:rPr lang="zh-CN" altLang="en-US"/>
              <a:t>、区块链等技术构建的虚实融合数字空间，是现实世界的数字化延伸和独立拟世界。其核心价值是打破物理限制，重构人类生活方式和经济模式，本质是创造、连接与体验。历经</a:t>
            </a:r>
            <a:r>
              <a:rPr lang="en-US" altLang="zh-CN"/>
              <a:t>30</a:t>
            </a:r>
            <a:r>
              <a:rPr lang="zh-CN" altLang="en-US"/>
              <a:t>年演进，正从科幻走向现实。应用已渗透社交娱乐、教育、工业制造、医疗健康等多领域。如</a:t>
            </a:r>
            <a:r>
              <a:rPr lang="en-US" altLang="zh-CN"/>
              <a:t>Roblox</a:t>
            </a:r>
            <a:r>
              <a:rPr lang="zh-CN" altLang="en-US"/>
              <a:t>平台</a:t>
            </a:r>
            <a:r>
              <a:rPr lang="en-US" altLang="zh-CN"/>
              <a:t>2</a:t>
            </a:r>
            <a:r>
              <a:rPr lang="zh-CN" altLang="en-US"/>
              <a:t>亿月活用户形成虚拟经济体，</a:t>
            </a:r>
            <a:r>
              <a:rPr lang="en-US" altLang="zh-CN"/>
              <a:t>Meta Horizon Worlds</a:t>
            </a:r>
            <a:r>
              <a:rPr lang="zh-CN" altLang="en-US"/>
              <a:t>实现虚拟社交临场感；教育领域</a:t>
            </a:r>
            <a:r>
              <a:rPr lang="en-US" altLang="zh-CN"/>
              <a:t>AR</a:t>
            </a:r>
            <a:r>
              <a:rPr lang="zh-CN" altLang="en-US"/>
              <a:t>虚拟课堂打破地域限制，医学生可在三维解剖模型练习；工业制造中西门子构建虚拟工厂优化能效，宝马缩短新车研发周期；医疗健康领域有心理诊疗系统和虚拟手术室。元宇宙正重塑社会生产与消费范式。</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人工智能伦理与责任聚焦于生成式</a:t>
            </a:r>
            <a:r>
              <a:rPr lang="en-US" altLang="zh-CN"/>
              <a:t>AI</a:t>
            </a:r>
            <a:r>
              <a:rPr lang="zh-CN" altLang="en-US"/>
              <a:t>的作品所有权、道德滥用、监管和数据隐私问题。作品所有权方面，生成式</a:t>
            </a:r>
            <a:r>
              <a:rPr lang="en-US" altLang="zh-CN"/>
              <a:t>AI</a:t>
            </a:r>
            <a:r>
              <a:rPr lang="zh-CN" altLang="en-US"/>
              <a:t>创作内容的归属不明，涉及创作主体、数据训练版权及法律政策滞后性三大争议。</a:t>
            </a:r>
            <a:r>
              <a:rPr lang="en-US" altLang="zh-CN"/>
              <a:t>AI</a:t>
            </a:r>
            <a:r>
              <a:rPr lang="zh-CN" altLang="en-US"/>
              <a:t>滥用风险高，易生成虚假内容，加剧信息污染和信任危机，还可能被用于监控或窃取信息。为应对这些问题，可加强伦理审查机制，开发可解释</a:t>
            </a:r>
            <a:r>
              <a:rPr lang="en-US" altLang="zh-CN"/>
              <a:t>AI</a:t>
            </a:r>
            <a:r>
              <a:rPr lang="zh-CN" altLang="en-US"/>
              <a:t>模型，提高决策透明性，并通过国际合作制定防范措施，如禁止自主武器研发部署。</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AI</a:t>
            </a:r>
            <a:r>
              <a:rPr lang="zh-CN" altLang="en-US"/>
              <a:t>换脸、合成语音、伪造视频等谣言真假难辨，可通过查源头、抠细节、用科技三面</a:t>
            </a:r>
            <a:r>
              <a:rPr lang="en-US" altLang="zh-CN"/>
              <a:t>“</a:t>
            </a:r>
            <a:r>
              <a:rPr lang="zh-CN" altLang="en-US"/>
              <a:t>神镜</a:t>
            </a:r>
            <a:r>
              <a:rPr lang="en-US" altLang="zh-CN"/>
              <a:t>”</a:t>
            </a:r>
            <a:r>
              <a:rPr lang="zh-CN" altLang="en-US"/>
              <a:t>识别。查源头即以政府网站、权威媒体为</a:t>
            </a:r>
            <a:r>
              <a:rPr lang="en-US" altLang="zh-CN"/>
              <a:t>“</a:t>
            </a:r>
            <a:r>
              <a:rPr lang="zh-CN" altLang="en-US"/>
              <a:t>保真信息库</a:t>
            </a:r>
            <a:r>
              <a:rPr lang="en-US" altLang="zh-CN"/>
              <a:t>”</a:t>
            </a:r>
            <a:r>
              <a:rPr lang="zh-CN" altLang="en-US"/>
              <a:t>；抠细节如数手指、看方向、寻水印；用科技即借助</a:t>
            </a:r>
            <a:r>
              <a:rPr lang="en-US" altLang="zh-CN"/>
              <a:t>AI</a:t>
            </a:r>
            <a:r>
              <a:rPr lang="zh-CN" altLang="en-US"/>
              <a:t>检测工具判断信息真伪。中国移动的羲和防诈卫士服务，提供</a:t>
            </a:r>
            <a:r>
              <a:rPr lang="en-US" altLang="zh-CN"/>
              <a:t>“</a:t>
            </a:r>
            <a:r>
              <a:rPr lang="zh-CN" altLang="en-US"/>
              <a:t>预防</a:t>
            </a:r>
            <a:r>
              <a:rPr lang="en-US" altLang="zh-CN"/>
              <a:t>+</a:t>
            </a:r>
            <a:r>
              <a:rPr lang="zh-CN" altLang="en-US"/>
              <a:t>补偿</a:t>
            </a:r>
            <a:r>
              <a:rPr lang="en-US" altLang="zh-CN"/>
              <a:t>”</a:t>
            </a:r>
            <a:r>
              <a:rPr lang="zh-CN" altLang="en-US"/>
              <a:t>双重保障，事前智能识别拦截诈骗电话，事中远程提醒或微停机，事后由合作保险公司补偿损失，减少客户财产损失。扫描表中二维码，了解更多关于</a:t>
            </a:r>
            <a:r>
              <a:rPr lang="en-US" altLang="zh-CN"/>
              <a:t>“</a:t>
            </a:r>
            <a:r>
              <a:rPr lang="zh-CN" altLang="en-US"/>
              <a:t>智盾护民显担当</a:t>
            </a:r>
            <a:r>
              <a:rPr lang="en-US" altLang="zh-CN"/>
              <a:t>”</a:t>
            </a:r>
            <a:r>
              <a:rPr lang="zh-CN" altLang="en-US"/>
              <a:t>的知识。</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请扫描教材上</a:t>
            </a:r>
            <a:r>
              <a:rPr lang="en-US" altLang="zh-CN">
                <a:sym typeface="+mn-ea"/>
              </a:rPr>
              <a:t>AI</a:t>
            </a:r>
            <a:r>
              <a:rPr lang="zh-CN" altLang="en-US">
                <a:sym typeface="+mn-ea"/>
              </a:rPr>
              <a:t>助学智能体二维码</a:t>
            </a:r>
            <a:r>
              <a:rPr lang="en-US" altLang="zh-CN">
                <a:sym typeface="+mn-ea"/>
              </a:rPr>
              <a:t>，</a:t>
            </a:r>
            <a:r>
              <a:rPr lang="zh-CN" altLang="en-US">
                <a:sym typeface="+mn-ea"/>
              </a:rPr>
              <a:t>完成下列</a:t>
            </a:r>
            <a:r>
              <a:rPr lang="en-US" altLang="zh-CN">
                <a:sym typeface="+mn-ea"/>
              </a:rPr>
              <a:t>AI</a:t>
            </a:r>
            <a:r>
              <a:rPr lang="zh-CN" altLang="en-US">
                <a:sym typeface="+mn-ea"/>
              </a:rPr>
              <a:t>助学与评测</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任务</a:t>
            </a:r>
            <a:r>
              <a:rPr lang="en-US" altLang="zh-CN"/>
              <a:t>9.1</a:t>
            </a:r>
            <a:r>
              <a:rPr lang="zh-CN" altLang="en-US"/>
              <a:t>探讨生成式</a:t>
            </a:r>
            <a:r>
              <a:rPr lang="en-US" altLang="zh-CN"/>
              <a:t>AI</a:t>
            </a:r>
            <a:r>
              <a:rPr lang="zh-CN" altLang="en-US"/>
              <a:t>中的伦理问题，</a:t>
            </a:r>
            <a:r>
              <a:rPr lang="en-US" altLang="zh-CN"/>
              <a:t>AIGC</a:t>
            </a:r>
            <a:r>
              <a:rPr lang="zh-CN" altLang="en-US"/>
              <a:t>技术引发版权认定、原创性判定、内容真实性保障三大伦理争议，解决这些问题对规范</a:t>
            </a:r>
            <a:r>
              <a:rPr lang="en-US" altLang="zh-CN"/>
              <a:t>AIGC</a:t>
            </a:r>
            <a:r>
              <a:rPr lang="zh-CN" altLang="en-US"/>
              <a:t>健康发展意义重大。可在</a:t>
            </a:r>
            <a:r>
              <a:rPr lang="en-US" altLang="zh-CN"/>
              <a:t>DeepSeek-3</a:t>
            </a:r>
            <a:r>
              <a:rPr lang="zh-CN" altLang="en-US"/>
              <a:t>上搜索相关作品，分享并说明作品中的伦理问题。</a:t>
            </a:r>
            <a:endParaRPr lang="zh-CN" altLang="en-US"/>
          </a:p>
          <a:p>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提示词示例如图所示</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亚马逊</a:t>
            </a:r>
            <a:r>
              <a:rPr lang="en-US" altLang="zh-CN"/>
              <a:t>2014</a:t>
            </a:r>
            <a:r>
              <a:rPr lang="zh-CN" altLang="en-US"/>
              <a:t>年开发了一项</a:t>
            </a:r>
            <a:r>
              <a:rPr lang="en-US" altLang="zh-CN"/>
              <a:t>AI</a:t>
            </a:r>
            <a:r>
              <a:rPr lang="zh-CN" altLang="en-US"/>
              <a:t>简历筛选工具，初显高效，但</a:t>
            </a:r>
            <a:r>
              <a:rPr lang="en-US" altLang="zh-CN"/>
              <a:t>2015</a:t>
            </a:r>
            <a:r>
              <a:rPr lang="zh-CN" altLang="en-US"/>
              <a:t>年发现其评分存在性别偏见，倾向于男性求职者，因训练数据多为男性技术岗位求职者。这反映了</a:t>
            </a:r>
            <a:r>
              <a:rPr lang="en-US" altLang="zh-CN"/>
              <a:t>AIGC</a:t>
            </a:r>
            <a:r>
              <a:rPr lang="zh-CN" altLang="en-US"/>
              <a:t>的系统性偏见与歧视伦理问题。为避免此问题，应维持训练数据的多样性和平衡性，避免单一性别或群体的数据主导；同时，开发过程中需引入伦理审查机制，对算法进行公平性测试和调整，让</a:t>
            </a:r>
            <a:r>
              <a:rPr lang="en-US" altLang="zh-CN"/>
              <a:t>AI</a:t>
            </a:r>
            <a:r>
              <a:rPr lang="zh-CN" altLang="en-US"/>
              <a:t>系统在不同群体间保持公正性。</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案例中反映了</a:t>
            </a:r>
            <a:r>
              <a:rPr lang="en-US" altLang="zh-CN"/>
              <a:t>AIGC</a:t>
            </a:r>
            <a:r>
              <a:rPr lang="zh-CN" altLang="en-US"/>
              <a:t>技术被用于诈骗的伦理问题。不法分子利用</a:t>
            </a:r>
            <a:r>
              <a:rPr lang="en-US" altLang="zh-CN"/>
              <a:t>AI</a:t>
            </a:r>
            <a:r>
              <a:rPr lang="zh-CN" altLang="en-US"/>
              <a:t>换脸和语音合成技术制造逼真的合成图像和声音，实施网络诈骗，给被害人造成重大损失。如某公司财务人员张女士接到自称老板的视频通话，因画面逼真未核实便转账，后确认是诈骗。为避免</a:t>
            </a:r>
            <a:r>
              <a:rPr lang="en-US" altLang="zh-CN"/>
              <a:t>AI</a:t>
            </a:r>
            <a:r>
              <a:rPr lang="zh-CN" altLang="en-US"/>
              <a:t>诈骗造成损失，需加强技术防范。</a:t>
            </a:r>
            <a:endParaRPr lang="zh-CN" altLang="en-US"/>
          </a:p>
          <a:p>
            <a:pPr algn="just">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询问</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DeepSeek-R1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，以上内容反映了</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AIGC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的哪些伦理问题，应该如何避免因为</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AI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诈骗而造成人身、财产损失。提示词示例如图：</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spcBef>
                <a:spcPct val="0"/>
              </a:spcBef>
              <a:spcAft>
                <a:spcPct val="0"/>
              </a:spcAft>
            </a:pPr>
            <a:r>
              <a:rPr lang="zh-CN" altLang="en-US"/>
              <a:t>这里我们来讨论两个问题，</a:t>
            </a:r>
            <a:r>
              <a:rPr lang="zh-CN" altLang="en-US"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在</a:t>
            </a:r>
            <a:r>
              <a:rPr lang="en-US" altLang="zh-CN"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 AI </a:t>
            </a:r>
            <a:r>
              <a:rPr lang="zh-CN" altLang="en-US"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时代，我们应该如何保护隐私安全？</a:t>
            </a:r>
            <a:endParaRPr lang="zh-CN" altLang="en-US"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endParaRPr>
          </a:p>
          <a:p>
            <a:pPr algn="l">
              <a:lnSpc>
                <a:spcPct val="150000"/>
              </a:lnSpc>
              <a:spcBef>
                <a:spcPct val="0"/>
              </a:spcBef>
              <a:spcAft>
                <a:spcPct val="0"/>
              </a:spcAft>
            </a:pPr>
            <a:r>
              <a:rPr lang="zh-CN" altLang="en-US"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另外，面对人工智能，我们将如何防范</a:t>
            </a:r>
            <a:r>
              <a:rPr lang="en-US" altLang="zh-CN"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 AI </a:t>
            </a:r>
            <a:r>
              <a:rPr lang="zh-CN" altLang="en-US"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sym typeface="+mn-ea"/>
              </a:rPr>
              <a:t>诈骗？</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灵活运用本章所学知识，完成下列任务。</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本章的学习图谱如图所示。</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266700" defTabSz="266700">
              <a:spcBef>
                <a:spcPct val="0"/>
              </a:spcBef>
              <a:spcAft>
                <a:spcPct val="0"/>
              </a:spcAft>
            </a:pPr>
            <a:r>
              <a:rPr lang="zh-CN" altLang="en-US">
                <a:sym typeface="+mn-ea"/>
              </a:rPr>
              <a:t>进入</a:t>
            </a:r>
            <a:r>
              <a:rPr lang="en-US" altLang="zh-CN">
                <a:sym typeface="+mn-ea"/>
              </a:rPr>
              <a:t>AI</a:t>
            </a:r>
            <a:r>
              <a:rPr lang="zh-CN" altLang="en-US">
                <a:sym typeface="+mn-ea"/>
              </a:rPr>
              <a:t>拓学，让我们灵活运用本章所学知识，完成下列任务吧！</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灵活运用本章所学知识，完成表中任务</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请扫描教材生成式作业二维码</a:t>
            </a:r>
            <a:r>
              <a:rPr lang="en-US" altLang="zh-CN">
                <a:sym typeface="+mn-ea"/>
              </a:rPr>
              <a:t>，</a:t>
            </a:r>
            <a:r>
              <a:rPr lang="zh-CN" altLang="en-US">
                <a:sym typeface="+mn-ea"/>
              </a:rPr>
              <a:t>进入智能体。</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根据学习任务的完成情况，对照学习评价中的</a:t>
            </a:r>
            <a:r>
              <a:rPr lang="en-US" altLang="zh-CN">
                <a:sym typeface="+mn-ea"/>
              </a:rPr>
              <a:t>“</a:t>
            </a:r>
            <a:r>
              <a:rPr lang="zh-CN" altLang="en-US">
                <a:sym typeface="+mn-ea"/>
              </a:rPr>
              <a:t>观察点</a:t>
            </a:r>
            <a:r>
              <a:rPr lang="en-US" altLang="zh-CN">
                <a:sym typeface="+mn-ea"/>
              </a:rPr>
              <a:t>”</a:t>
            </a:r>
            <a:r>
              <a:rPr lang="zh-CN" altLang="en-US">
                <a:sym typeface="+mn-ea"/>
              </a:rPr>
              <a:t>列举的内容进行自评或互评，并根据评价情况，反思改进。</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一个能像人类一样思考、学习、适应任何任务的智能体：它既能诊断疾病、创作诗歌，又能探索宇宙、破解科学难题，甚至理解幽默与情感。这就是通用人工智能（</a:t>
            </a:r>
            <a:r>
              <a:rPr lang="en-US" altLang="zh-CN"/>
              <a:t>AGI</a:t>
            </a:r>
            <a:r>
              <a:rPr lang="zh-CN" altLang="en-US"/>
              <a:t>）的终极愿景</a:t>
            </a:r>
            <a:r>
              <a:rPr lang="en-US" altLang="zh-CN"/>
              <a:t>—</a:t>
            </a:r>
            <a:r>
              <a:rPr lang="zh-CN" altLang="en-US"/>
              <a:t>不再局限于特定领域，而是具备跨场景的自主认知能力。</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通用人工智能（</a:t>
            </a:r>
            <a:r>
              <a:rPr lang="en-US" altLang="zh-CN"/>
              <a:t>Artificial General Intelligence</a:t>
            </a:r>
            <a:r>
              <a:rPr lang="zh-CN" altLang="en-US"/>
              <a:t>，</a:t>
            </a:r>
            <a:r>
              <a:rPr lang="en-US" altLang="zh-CN"/>
              <a:t>AGI</a:t>
            </a:r>
            <a:r>
              <a:rPr lang="zh-CN" altLang="en-US"/>
              <a:t>）是一种具有广泛认知能力、能够像人类一样在多个领域和任务中进行学习、推理和适应的人工智能系统。</a:t>
            </a:r>
            <a:endParaRPr lang="zh-CN" altLang="en-US"/>
          </a:p>
          <a:p>
            <a:r>
              <a:rPr lang="zh-CN" altLang="en-US"/>
              <a:t>通用人工智能的核心特点包括通用性、学习能力、适应性和自主性</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相比专用人工智能，通用人工智能具备跨领域的自主学习和推理能力，能像人类一样灵活应对未知任务并抽象解决问题，而非局限于单一场景。</a:t>
            </a:r>
            <a:endParaRPr lang="zh-CN" altLang="en-US"/>
          </a:p>
          <a:p>
            <a:r>
              <a:rPr lang="zh-CN" altLang="en-US"/>
              <a:t>在表中对比了</a:t>
            </a:r>
            <a:r>
              <a:rPr lang="en-US" altLang="zh-CN"/>
              <a:t>AGI</a:t>
            </a:r>
            <a:r>
              <a:rPr lang="zh-CN" altLang="en-US"/>
              <a:t>（通用人工智能）和</a:t>
            </a:r>
            <a:r>
              <a:rPr lang="en-US" altLang="zh-CN"/>
              <a:t>ANI</a:t>
            </a:r>
            <a:r>
              <a:rPr lang="zh-CN" altLang="en-US"/>
              <a:t>（专用人工智能）的关键特性。</a:t>
            </a:r>
            <a:r>
              <a:rPr lang="en-US" altLang="zh-CN"/>
              <a:t>AGI</a:t>
            </a:r>
            <a:r>
              <a:rPr lang="zh-CN" altLang="en-US"/>
              <a:t>具有跨领域的通用性、强大的学习能力、高度的适应性和自主性，而</a:t>
            </a:r>
            <a:r>
              <a:rPr lang="en-US" altLang="zh-CN"/>
              <a:t>ANI</a:t>
            </a:r>
            <a:r>
              <a:rPr lang="zh-CN" altLang="en-US"/>
              <a:t>则专注于特定任务或领域，学习能力有限，适应性和自主性也相对较差。通过这个对比，我们可以更清晰地理解两者的差异，并思考未来</a:t>
            </a:r>
            <a:r>
              <a:rPr lang="en-US" altLang="zh-CN"/>
              <a:t>AI</a:t>
            </a:r>
            <a:r>
              <a:rPr lang="zh-CN" altLang="en-US"/>
              <a:t>技术发展的方向。</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多模态学习融合视觉、听觉、语言、触觉等信息提升模型感知理解能力，模仿人类多感官获取信息方式，助力</a:t>
            </a:r>
            <a:r>
              <a:rPr lang="en-US" altLang="zh-CN"/>
              <a:t>AGI</a:t>
            </a:r>
            <a:r>
              <a:rPr lang="zh-CN" altLang="en-US"/>
              <a:t>系统全面感知理解世界。元学习使模型通过学习如何学习，快速适应新任务环境，从少量数据中学习并迁移知识。强化学习是</a:t>
            </a:r>
            <a:r>
              <a:rPr lang="en-US" altLang="zh-CN"/>
              <a:t>AGI</a:t>
            </a:r>
            <a:r>
              <a:rPr lang="zh-CN" altLang="en-US"/>
              <a:t>系统与环境交互学习最优行为策略的方法，助其在复杂环境自主探索做决策。世界模型是</a:t>
            </a:r>
            <a:r>
              <a:rPr lang="en-US" altLang="zh-CN"/>
              <a:t>AGI</a:t>
            </a:r>
            <a:r>
              <a:rPr lang="zh-CN" altLang="en-US"/>
              <a:t>系统对环境的内部表示和预测能力，帮助系统理解环境动态变化，依此规划决策。</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通用人工智能（</a:t>
            </a:r>
            <a:r>
              <a:rPr lang="en-US" altLang="zh-CN"/>
              <a:t>AGI</a:t>
            </a:r>
            <a:r>
              <a:rPr lang="zh-CN" altLang="en-US"/>
              <a:t>）虽处于发展早期，但已在文字创作、代码生成、图像识别、语音交互、视频分析等多领域展现应用前景，渗透人们生活，为行业带来创新变革，提高工作效率，增添生活便利乐趣。随着技术进步，</a:t>
            </a:r>
            <a:r>
              <a:rPr lang="en-US" altLang="zh-CN"/>
              <a:t>AGI</a:t>
            </a:r>
            <a:r>
              <a:rPr lang="zh-CN" altLang="en-US"/>
              <a:t>将在更多领域突破，深远影响人类社会发展。</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通用人工智能旨在构建像人类一样灵活处理任务的智能系统，需跨越多领域理论技术鸿沟。包括认知架构（心智底层框架，整合多模块），神经符号人工智能（融合神经网络与符号系统能力），通用学习算法（通过元学习适应新任务），具身智能（身体与环境互动进化），社会智能与多智能体协作（模拟合作竞争沟通）。</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latin typeface="黑体" panose="02010609060101010101" charset="-122"/>
                <a:ea typeface="黑体" panose="02010609060101010101" charset="-122"/>
                <a:cs typeface="黑体" panose="02010609060101010101" charset="-122"/>
                <a:sym typeface="+mn-ea"/>
              </a:rPr>
              <a:t>具身智能（</a:t>
            </a:r>
            <a:r>
              <a:rPr lang="en-US" altLang="zh-CN" b="1">
                <a:latin typeface="黑体" panose="02010609060101010101" charset="-122"/>
                <a:ea typeface="黑体" panose="02010609060101010101" charset="-122"/>
                <a:cs typeface="黑体" panose="02010609060101010101" charset="-122"/>
                <a:sym typeface="+mn-ea"/>
              </a:rPr>
              <a:t>Embodied Intelligence</a:t>
            </a:r>
            <a:r>
              <a:rPr lang="zh-CN" altLang="en-US" b="1">
                <a:latin typeface="黑体" panose="02010609060101010101" charset="-122"/>
                <a:ea typeface="黑体" panose="02010609060101010101" charset="-122"/>
                <a:cs typeface="黑体" panose="02010609060101010101" charset="-122"/>
                <a:sym typeface="+mn-ea"/>
              </a:rPr>
              <a:t>）是一种基于物理实体的智能系统，它通过与环境的交互实现感知、理解、决策和行动。</a:t>
            </a:r>
            <a:r>
              <a:rPr lang="zh-CN" altLang="en-US">
                <a:latin typeface="黑体" panose="02010609060101010101" charset="-122"/>
                <a:ea typeface="黑体" panose="02010609060101010101" charset="-122"/>
                <a:cs typeface="黑体" panose="02010609060101010101" charset="-122"/>
                <a:sym typeface="+mn-ea"/>
              </a:rPr>
              <a:t>具身智能与传统的离身智能（如聊天机器人、图像识别等）不同，具身智能强调智能体与物理环境的动态交互，通过</a:t>
            </a:r>
            <a:r>
              <a:rPr lang="en-US" altLang="zh-CN">
                <a:latin typeface="黑体" panose="02010609060101010101" charset="-122"/>
                <a:ea typeface="黑体" panose="02010609060101010101" charset="-122"/>
                <a:cs typeface="黑体" panose="02010609060101010101" charset="-122"/>
                <a:sym typeface="+mn-ea"/>
              </a:rPr>
              <a:t>“</a:t>
            </a:r>
            <a:r>
              <a:rPr lang="zh-CN" altLang="en-US">
                <a:latin typeface="黑体" panose="02010609060101010101" charset="-122"/>
                <a:ea typeface="黑体" panose="02010609060101010101" charset="-122"/>
                <a:cs typeface="黑体" panose="02010609060101010101" charset="-122"/>
                <a:sym typeface="+mn-ea"/>
              </a:rPr>
              <a:t>第一人称</a:t>
            </a:r>
            <a:r>
              <a:rPr lang="en-US" altLang="zh-CN">
                <a:latin typeface="黑体" panose="02010609060101010101" charset="-122"/>
                <a:ea typeface="黑体" panose="02010609060101010101" charset="-122"/>
                <a:cs typeface="黑体" panose="02010609060101010101" charset="-122"/>
                <a:sym typeface="+mn-ea"/>
              </a:rPr>
              <a:t>”</a:t>
            </a:r>
            <a:r>
              <a:rPr lang="zh-CN" altLang="en-US">
                <a:latin typeface="黑体" panose="02010609060101010101" charset="-122"/>
                <a:ea typeface="黑体" panose="02010609060101010101" charset="-122"/>
                <a:cs typeface="黑体" panose="02010609060101010101" charset="-122"/>
                <a:sym typeface="+mn-ea"/>
              </a:rPr>
              <a:t>的视角感知和改变世界。</a:t>
            </a:r>
            <a:endParaRPr lang="zh-CN" altLang="en-US">
              <a:latin typeface="黑体" panose="02010609060101010101" charset="-122"/>
              <a:ea typeface="黑体" panose="02010609060101010101" charset="-122"/>
              <a:cs typeface="黑体" panose="02010609060101010101" charset="-122"/>
              <a:sym typeface="+mn-ea"/>
            </a:endParaRPr>
          </a:p>
          <a:p>
            <a:r>
              <a:rPr lang="zh-CN" altLang="en-US"/>
              <a:t>具身智能核心是</a:t>
            </a:r>
            <a:r>
              <a:rPr lang="en-US" altLang="zh-CN"/>
              <a:t>“</a:t>
            </a:r>
            <a:r>
              <a:rPr lang="zh-CN" altLang="en-US"/>
              <a:t>本体、智能体、数据和学习进化框架</a:t>
            </a:r>
            <a:r>
              <a:rPr lang="en-US" altLang="zh-CN"/>
              <a:t>”</a:t>
            </a:r>
            <a:r>
              <a:rPr lang="zh-CN" altLang="en-US"/>
              <a:t>四大要素。本体是物理载体，如人形机器人、四足机器人、无人机等；智能体是感知决策行动的</a:t>
            </a:r>
            <a:r>
              <a:rPr lang="en-US" altLang="zh-CN"/>
              <a:t>“</a:t>
            </a:r>
            <a:r>
              <a:rPr lang="zh-CN" altLang="en-US"/>
              <a:t>大脑</a:t>
            </a:r>
            <a:r>
              <a:rPr lang="en-US" altLang="zh-CN"/>
              <a:t>”</a:t>
            </a:r>
            <a:r>
              <a:rPr lang="zh-CN" altLang="en-US"/>
              <a:t>；数据是学习优化基础；学习进化框架使智能体通过环境交互优化行为。具身智能演化可追溯至</a:t>
            </a:r>
            <a:r>
              <a:rPr lang="en-US" altLang="zh-CN"/>
              <a:t>1950</a:t>
            </a:r>
            <a:r>
              <a:rPr lang="zh-CN" altLang="en-US"/>
              <a:t>年图灵思辨，历经早期萌芽、技术积累，</a:t>
            </a:r>
            <a:r>
              <a:rPr lang="en-US" altLang="zh-CN"/>
              <a:t>2022</a:t>
            </a:r>
            <a:r>
              <a:rPr lang="zh-CN" altLang="en-US"/>
              <a:t>年大模型技术突破促其进入技术爆发期。大模型技术提升机器人语言交互、环境感知和任务决策能力，为具身智能带来新机遇，是迈向通用人工智能的重要路径。</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s/slide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rId2" action="ppaction://hlinksldjump"/>
          </p:cNvPr>
          <p:cNvSpPr txBox="1"/>
          <p:nvPr userDrawn="1">
            <p:custDataLst>
              <p:tags r:id="rId3"/>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rId2" action="ppaction://hlinksldjump"/>
          </p:cNvPr>
          <p:cNvSpPr txBox="1"/>
          <p:nvPr userDrawn="1">
            <p:custDataLst>
              <p:tags r:id="rId4"/>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rId2" action="ppaction://hlinksldjump"/>
          </p:cNvPr>
          <p:cNvSpPr txBox="1"/>
          <p:nvPr userDrawn="1">
            <p:custDataLst>
              <p:tags r:id="rId5"/>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rId2" action="ppaction://hlinksldjump"/>
          </p:cNvPr>
          <p:cNvSpPr txBox="1"/>
          <p:nvPr userDrawn="1">
            <p:custDataLst>
              <p:tags r:id="rId6"/>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rId2" action="ppaction://hlinksldjump"/>
          </p:cNvPr>
          <p:cNvSpPr txBox="1"/>
          <p:nvPr userDrawn="1">
            <p:custDataLst>
              <p:tags r:id="rId7"/>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8471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8"/>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9"/>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rId2" action="ppaction://hlinksldjump"/>
            </p:cNvPr>
            <p:cNvSpPr txBox="1"/>
            <p:nvPr>
              <p:custDataLst>
                <p:tags r:id="rId10"/>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导学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77983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3332410"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a:t>
              </a:r>
              <a:r>
                <a:rPr lang="zh-CN" altLang="en-US" sz="2000" b="1" dirty="0">
                  <a:solidFill>
                    <a:srgbClr val="0070C0"/>
                  </a:solidFill>
                  <a:latin typeface="微软雅黑" panose="020B0503020204020204" pitchFamily="34" charset="-122"/>
                  <a:ea typeface="微软雅黑" panose="020B0503020204020204" pitchFamily="34" charset="-122"/>
                </a:rPr>
                <a:t>训</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484688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拓学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6418580"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6427470"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生成式</a:t>
            </a:r>
            <a:r>
              <a:rPr lang="zh-CN" altLang="en-US" sz="2000" b="1" dirty="0">
                <a:solidFill>
                  <a:srgbClr val="0070C0"/>
                </a:solidFill>
                <a:latin typeface="微软雅黑" panose="020B0503020204020204" pitchFamily="34" charset="-122"/>
                <a:ea typeface="微软雅黑" panose="020B0503020204020204" pitchFamily="34" charset="-122"/>
              </a:rPr>
              <a:t>作业</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8409305"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8418195"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评价与反思</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5" Type="http://schemas.openxmlformats.org/officeDocument/2006/relationships/notesSlide" Target="../notesSlides/notesSlide18.xml"/><Relationship Id="rId14" Type="http://schemas.openxmlformats.org/officeDocument/2006/relationships/slideLayout" Target="../slideLayouts/slideLayout4.xml"/><Relationship Id="rId13" Type="http://schemas.openxmlformats.org/officeDocument/2006/relationships/image" Target="../media/image25.svg"/><Relationship Id="rId12" Type="http://schemas.openxmlformats.org/officeDocument/2006/relationships/image" Target="../media/image24.png"/><Relationship Id="rId11" Type="http://schemas.openxmlformats.org/officeDocument/2006/relationships/tags" Target="../tags/tag107.xml"/><Relationship Id="rId10" Type="http://schemas.openxmlformats.org/officeDocument/2006/relationships/image" Target="../media/image23.svg"/><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08.xml"/></Relationships>
</file>

<file path=ppt/slides/_rels/slide2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image" Target="../media/image26.png"/><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4" Type="http://schemas.openxmlformats.org/officeDocument/2006/relationships/notesSlide" Target="../notesSlides/notesSlide20.xml"/><Relationship Id="rId23" Type="http://schemas.openxmlformats.org/officeDocument/2006/relationships/slideLayout" Target="../slideLayouts/slideLayout5.xml"/><Relationship Id="rId22" Type="http://schemas.openxmlformats.org/officeDocument/2006/relationships/image" Target="../media/image31.jpeg"/><Relationship Id="rId21" Type="http://schemas.openxmlformats.org/officeDocument/2006/relationships/tags" Target="../tags/tag124.xml"/><Relationship Id="rId20" Type="http://schemas.openxmlformats.org/officeDocument/2006/relationships/image" Target="../media/image30.jpeg"/><Relationship Id="rId2" Type="http://schemas.openxmlformats.org/officeDocument/2006/relationships/tags" Target="../tags/tag110.xml"/><Relationship Id="rId19" Type="http://schemas.openxmlformats.org/officeDocument/2006/relationships/tags" Target="../tags/tag123.xml"/><Relationship Id="rId18" Type="http://schemas.openxmlformats.org/officeDocument/2006/relationships/image" Target="../media/image29.jpeg"/><Relationship Id="rId17" Type="http://schemas.openxmlformats.org/officeDocument/2006/relationships/tags" Target="../tags/tag122.xml"/><Relationship Id="rId16" Type="http://schemas.openxmlformats.org/officeDocument/2006/relationships/image" Target="../media/image28.png"/><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image" Target="../media/image27.png"/><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2" Type="http://schemas.openxmlformats.org/officeDocument/2006/relationships/notesSlide" Target="../notesSlides/notesSlide3.xml"/><Relationship Id="rId51" Type="http://schemas.openxmlformats.org/officeDocument/2006/relationships/slideLayout" Target="../slideLayouts/slideLayout3.xml"/><Relationship Id="rId50" Type="http://schemas.openxmlformats.org/officeDocument/2006/relationships/image" Target="../media/image8.jpeg"/><Relationship Id="rId5" Type="http://schemas.openxmlformats.org/officeDocument/2006/relationships/tags" Target="../tags/tag59.xml"/><Relationship Id="rId49" Type="http://schemas.openxmlformats.org/officeDocument/2006/relationships/tags" Target="../tags/tag96.xml"/><Relationship Id="rId48" Type="http://schemas.openxmlformats.org/officeDocument/2006/relationships/image" Target="../media/image7.jpeg"/><Relationship Id="rId47" Type="http://schemas.openxmlformats.org/officeDocument/2006/relationships/tags" Target="../tags/tag95.xml"/><Relationship Id="rId46" Type="http://schemas.openxmlformats.org/officeDocument/2006/relationships/image" Target="../media/image6.jpeg"/><Relationship Id="rId45" Type="http://schemas.openxmlformats.org/officeDocument/2006/relationships/tags" Target="../tags/tag94.xml"/><Relationship Id="rId44" Type="http://schemas.openxmlformats.org/officeDocument/2006/relationships/image" Target="../media/image5.jpeg"/><Relationship Id="rId43" Type="http://schemas.openxmlformats.org/officeDocument/2006/relationships/tags" Target="../tags/tag93.xml"/><Relationship Id="rId42" Type="http://schemas.openxmlformats.org/officeDocument/2006/relationships/image" Target="../media/image4.jpeg"/><Relationship Id="rId41" Type="http://schemas.openxmlformats.org/officeDocument/2006/relationships/tags" Target="../tags/tag92.xml"/><Relationship Id="rId40" Type="http://schemas.openxmlformats.org/officeDocument/2006/relationships/image" Target="../media/image3.jpeg"/><Relationship Id="rId4" Type="http://schemas.openxmlformats.org/officeDocument/2006/relationships/tags" Target="../tags/tag58.xml"/><Relationship Id="rId39" Type="http://schemas.openxmlformats.org/officeDocument/2006/relationships/tags" Target="../tags/tag91.xml"/><Relationship Id="rId38" Type="http://schemas.openxmlformats.org/officeDocument/2006/relationships/image" Target="../media/image2.jpeg"/><Relationship Id="rId37" Type="http://schemas.openxmlformats.org/officeDocument/2006/relationships/tags" Target="../tags/tag90.xml"/><Relationship Id="rId36" Type="http://schemas.openxmlformats.org/officeDocument/2006/relationships/image" Target="../media/image1.jpeg"/><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57.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面向未来</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 AGI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引领通用智能时代浪潮</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4" name="文本占位符 3"/>
          <p:cNvSpPr>
            <a:spLocks noGrp="1"/>
          </p:cNvSpPr>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a:t>
            </a:r>
            <a:r>
              <a:rPr lang="zh-CN" altLang="en-US" smtClean="0"/>
              <a:t>九章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86790" y="854075"/>
            <a:ext cx="7593965" cy="481330"/>
          </a:xfrm>
        </p:spPr>
        <p:txBody>
          <a:bodyPr/>
          <a:p>
            <a:r>
              <a:rPr lang="en-US" altLang="zh-CN">
                <a:sym typeface="+mn-ea"/>
              </a:rPr>
              <a:t>5. </a:t>
            </a:r>
            <a:r>
              <a:rPr lang="zh-CN" altLang="en-US"/>
              <a:t>具身智能</a:t>
            </a:r>
            <a:endParaRPr lang="zh-CN" altLang="en-US"/>
          </a:p>
        </p:txBody>
      </p:sp>
      <p:sp>
        <p:nvSpPr>
          <p:cNvPr id="12" name="文本框 11"/>
          <p:cNvSpPr txBox="1"/>
          <p:nvPr/>
        </p:nvSpPr>
        <p:spPr>
          <a:xfrm>
            <a:off x="8961120" y="2658745"/>
            <a:ext cx="2979420" cy="2306955"/>
          </a:xfrm>
          <a:prstGeom prst="rect">
            <a:avLst/>
          </a:prstGeom>
        </p:spPr>
        <p:txBody>
          <a:bodyPr wrap="square">
            <a:spAutoFit/>
          </a:bodyPr>
          <a:p>
            <a:pPr marL="0" indent="457200" algn="just" defTabSz="266700">
              <a:spcBef>
                <a:spcPct val="0"/>
              </a:spcBef>
              <a:spcAft>
                <a:spcPct val="0"/>
              </a:spcAft>
              <a:buFont typeface="微软雅黑" panose="020B0503020204020204" pitchFamily="34" charset="-122"/>
              <a:buNone/>
            </a:pPr>
            <a:r>
              <a:rPr lang="zh-CN" altLang="en-US" sz="1600" b="0">
                <a:latin typeface="黑体" panose="02010609060101010101" charset="-122"/>
                <a:ea typeface="黑体" panose="02010609060101010101" charset="-122"/>
                <a:cs typeface="黑体" panose="02010609060101010101" charset="-122"/>
              </a:rPr>
              <a:t>简单来说，具身智能就是给人工智能赋予</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身体</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，使其能够在物理世界中主动探索、学习和执行任务。与传统的离身智能（如聊天机器人、图像识别等）不同，具身智能强调智能体与物理环境的动态交互，通过</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第一人称</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的视角感知和改变世界。</a:t>
            </a:r>
            <a:endParaRPr lang="zh-CN" altLang="en-US" sz="1600" b="0">
              <a:latin typeface="黑体" panose="02010609060101010101" charset="-122"/>
              <a:ea typeface="黑体" panose="02010609060101010101" charset="-122"/>
              <a:cs typeface="黑体" panose="02010609060101010101" charset="-122"/>
            </a:endParaRPr>
          </a:p>
        </p:txBody>
      </p:sp>
      <p:sp>
        <p:nvSpPr>
          <p:cNvPr id="19" name="文本框 18"/>
          <p:cNvSpPr txBox="1"/>
          <p:nvPr/>
        </p:nvSpPr>
        <p:spPr>
          <a:xfrm>
            <a:off x="786765" y="1369695"/>
            <a:ext cx="10894695" cy="706755"/>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具身智能（</a:t>
            </a:r>
            <a:r>
              <a:rPr lang="en-US" altLang="zh-CN" sz="2000" b="1">
                <a:latin typeface="黑体" panose="02010609060101010101" charset="-122"/>
                <a:ea typeface="黑体" panose="02010609060101010101" charset="-122"/>
                <a:cs typeface="黑体" panose="02010609060101010101" charset="-122"/>
                <a:sym typeface="+mn-ea"/>
              </a:rPr>
              <a:t>Embodied Intelligence</a:t>
            </a:r>
            <a:r>
              <a:rPr lang="zh-CN" altLang="en-US" sz="2000" b="1">
                <a:latin typeface="黑体" panose="02010609060101010101" charset="-122"/>
                <a:ea typeface="黑体" panose="02010609060101010101" charset="-122"/>
                <a:cs typeface="黑体" panose="02010609060101010101" charset="-122"/>
                <a:sym typeface="+mn-ea"/>
              </a:rPr>
              <a:t>）是一种基于物理实体的智能系统，它通过与环境的交互实现感知、理解、决策和行动。</a:t>
            </a:r>
            <a:endParaRPr lang="zh-CN" altLang="en-US" sz="2000" b="1">
              <a:latin typeface="黑体" panose="02010609060101010101" charset="-122"/>
              <a:ea typeface="黑体" panose="02010609060101010101" charset="-122"/>
              <a:cs typeface="黑体" panose="02010609060101010101" charset="-122"/>
              <a:sym typeface="+mn-ea"/>
            </a:endParaRPr>
          </a:p>
        </p:txBody>
      </p:sp>
      <p:pic>
        <p:nvPicPr>
          <p:cNvPr id="9" name="图片 8" descr="18"/>
          <p:cNvPicPr>
            <a:picLocks noChangeAspect="1"/>
          </p:cNvPicPr>
          <p:nvPr/>
        </p:nvPicPr>
        <p:blipFill>
          <a:blip r:embed="rId1"/>
          <a:stretch>
            <a:fillRect/>
          </a:stretch>
        </p:blipFill>
        <p:spPr>
          <a:xfrm>
            <a:off x="4679950" y="4575810"/>
            <a:ext cx="3860165" cy="2008505"/>
          </a:xfrm>
          <a:prstGeom prst="rect">
            <a:avLst/>
          </a:prstGeom>
        </p:spPr>
      </p:pic>
      <p:pic>
        <p:nvPicPr>
          <p:cNvPr id="10" name="图片 9" descr="19"/>
          <p:cNvPicPr>
            <a:picLocks noChangeAspect="1"/>
          </p:cNvPicPr>
          <p:nvPr/>
        </p:nvPicPr>
        <p:blipFill>
          <a:blip r:embed="rId2"/>
          <a:stretch>
            <a:fillRect/>
          </a:stretch>
        </p:blipFill>
        <p:spPr>
          <a:xfrm>
            <a:off x="509905" y="4575175"/>
            <a:ext cx="3860165" cy="1993900"/>
          </a:xfrm>
          <a:prstGeom prst="rect">
            <a:avLst/>
          </a:prstGeom>
        </p:spPr>
      </p:pic>
      <p:pic>
        <p:nvPicPr>
          <p:cNvPr id="11" name="图片 10" descr="20"/>
          <p:cNvPicPr>
            <a:picLocks noChangeAspect="1"/>
          </p:cNvPicPr>
          <p:nvPr/>
        </p:nvPicPr>
        <p:blipFill>
          <a:blip r:embed="rId3"/>
          <a:stretch>
            <a:fillRect/>
          </a:stretch>
        </p:blipFill>
        <p:spPr>
          <a:xfrm>
            <a:off x="4679950" y="2299335"/>
            <a:ext cx="3860800" cy="1987550"/>
          </a:xfrm>
          <a:prstGeom prst="rect">
            <a:avLst/>
          </a:prstGeom>
        </p:spPr>
      </p:pic>
      <p:pic>
        <p:nvPicPr>
          <p:cNvPr id="3" name="图片 2" descr="21"/>
          <p:cNvPicPr>
            <a:picLocks noChangeAspect="1"/>
          </p:cNvPicPr>
          <p:nvPr/>
        </p:nvPicPr>
        <p:blipFill>
          <a:blip r:embed="rId4"/>
          <a:stretch>
            <a:fillRect/>
          </a:stretch>
        </p:blipFill>
        <p:spPr>
          <a:xfrm>
            <a:off x="509905" y="2293620"/>
            <a:ext cx="3860165" cy="19932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5. </a:t>
            </a:r>
            <a:r>
              <a:rPr lang="zh-CN" altLang="en-US">
                <a:sym typeface="+mn-ea"/>
              </a:rPr>
              <a:t>具身智能</a:t>
            </a:r>
            <a:endParaRPr lang="zh-CN" altLang="en-US"/>
          </a:p>
        </p:txBody>
      </p:sp>
      <p:sp>
        <p:nvSpPr>
          <p:cNvPr id="15" name="文本框 14"/>
          <p:cNvSpPr txBox="1"/>
          <p:nvPr/>
        </p:nvSpPr>
        <p:spPr>
          <a:xfrm>
            <a:off x="1571625" y="2091690"/>
            <a:ext cx="5951855" cy="3291840"/>
          </a:xfrm>
          <a:prstGeom prst="rect">
            <a:avLst/>
          </a:prstGeom>
        </p:spPr>
        <p:txBody>
          <a:bodyPr wrap="square">
            <a:spAutoFit/>
          </a:bodyPr>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技术体系层面，具身智能构建了感知、决策、行动、反馈四大功能模块的协同机制。</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感知模块借助多模态传感器网络，通过视觉同步定位与地图构建（</a:t>
            </a:r>
            <a:r>
              <a:rPr lang="en-US" altLang="zh-CN" sz="1600" b="0">
                <a:latin typeface="黑体" panose="02010609060101010101" charset="-122"/>
                <a:ea typeface="黑体" panose="02010609060101010101" charset="-122"/>
                <a:cs typeface="黑体" panose="02010609060101010101" charset="-122"/>
              </a:rPr>
              <a:t>Visual Simultaneous Localization and Mopping</a:t>
            </a:r>
            <a:r>
              <a:rPr lang="zh-CN" altLang="en-US" sz="1600" b="0">
                <a:latin typeface="黑体" panose="02010609060101010101" charset="-122"/>
                <a:ea typeface="黑体" panose="02010609060101010101" charset="-122"/>
                <a:cs typeface="黑体" panose="02010609060101010101" charset="-122"/>
              </a:rPr>
              <a:t>，</a:t>
            </a:r>
            <a:r>
              <a:rPr lang="en-US" altLang="zh-CN" sz="1600" b="0">
                <a:latin typeface="黑体" panose="02010609060101010101" charset="-122"/>
                <a:ea typeface="黑体" panose="02010609060101010101" charset="-122"/>
                <a:cs typeface="黑体" panose="02010609060101010101" charset="-122"/>
              </a:rPr>
              <a:t>SLAM</a:t>
            </a:r>
            <a:r>
              <a:rPr lang="zh-CN" altLang="en-US" sz="1600" b="0">
                <a:latin typeface="黑体" panose="02010609060101010101" charset="-122"/>
                <a:ea typeface="黑体" panose="02010609060101010101" charset="-122"/>
                <a:cs typeface="黑体" panose="02010609060101010101" charset="-122"/>
              </a:rPr>
              <a:t>）、触觉传感阵列、声场建模等技术形成对物理世界的立体认知；决策模块依托大模型的思维链推理、零样本学习能力，将环境状态映射为行动策略；行动模块则通过运动控制算法将抽象决策转化为精确的机械运动，典型如波士顿动力的全身动力学控制、手术机器人的亚毫米级操作精度；反馈模块构建了基于强化学习的在线优化系统，使智能体在环境交互中持续进化。</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如右图，显示了工业场景下人形机器人的功能模块。</a:t>
            </a:r>
            <a:endParaRPr lang="zh-CN" altLang="en-US" sz="1600" b="0">
              <a:latin typeface="黑体" panose="02010609060101010101" charset="-122"/>
              <a:ea typeface="黑体" panose="02010609060101010101" charset="-122"/>
              <a:cs typeface="黑体" panose="02010609060101010101" charset="-122"/>
            </a:endParaRPr>
          </a:p>
        </p:txBody>
      </p:sp>
      <p:pic>
        <p:nvPicPr>
          <p:cNvPr id="6" name="图片 5" descr="图片"/>
          <p:cNvPicPr>
            <a:picLocks noChangeAspect="1"/>
          </p:cNvPicPr>
          <p:nvPr/>
        </p:nvPicPr>
        <p:blipFill>
          <a:blip r:embed="rId1"/>
          <a:stretch>
            <a:fillRect/>
          </a:stretch>
        </p:blipFill>
        <p:spPr>
          <a:xfrm>
            <a:off x="8575040" y="650240"/>
            <a:ext cx="3616960" cy="62077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6. </a:t>
            </a:r>
            <a:r>
              <a:rPr lang="zh-CN" altLang="en-US"/>
              <a:t>时空智能</a:t>
            </a:r>
            <a:endParaRPr lang="zh-CN" altLang="en-US"/>
          </a:p>
        </p:txBody>
      </p:sp>
      <p:sp>
        <p:nvSpPr>
          <p:cNvPr id="42" name="圆角矩形 42"/>
          <p:cNvSpPr/>
          <p:nvPr/>
        </p:nvSpPr>
        <p:spPr>
          <a:xfrm>
            <a:off x="1172210" y="1527175"/>
            <a:ext cx="5109210" cy="4545330"/>
          </a:xfrm>
          <a:prstGeom prst="roundRect">
            <a:avLst>
              <a:gd name="adj" fmla="val 13796"/>
            </a:avLst>
          </a:prstGeom>
          <a:no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indent="266700" algn="just"/>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时空智能是一种能感知、理解、推理时空信息的智能系统，整合多维数据识别动态模式，用于复杂环境预测决策。它有感知、推理、预测、优化四大模块，构成闭环系统，实时响应动态环境。</a:t>
            </a:r>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感知模块采集时空数据，如</a:t>
            </a:r>
            <a:r>
              <a:rPr lang="en-US" altLang="zh-CN"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GPS</a:t>
            </a:r>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、雷达、摄像头；推理模块分析数据提取特征；预测模块基于历史和实时数据预测趋势；优化模块调整策略实现性能优化。</a:t>
            </a:r>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在应用上，时空智能可解决多场景复杂问题，如智慧城市整合多维数据优化交通能源安防，交通管理预测拥堵优化公交线路和单车投放，环境监测支持空气质量预测洪水模拟，公共卫生模拟疫情传播辅助疫苗分发。</a:t>
            </a:r>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pic>
        <p:nvPicPr>
          <p:cNvPr id="51" name="图片 51" descr="五角星logo (蓝色)"/>
          <p:cNvPicPr>
            <a:picLocks noChangeAspect="1"/>
          </p:cNvPicPr>
          <p:nvPr/>
        </p:nvPicPr>
        <p:blipFill>
          <a:blip r:embed="rId1"/>
          <a:stretch>
            <a:fillRect/>
          </a:stretch>
        </p:blipFill>
        <p:spPr>
          <a:xfrm>
            <a:off x="1604963" y="1628140"/>
            <a:ext cx="252095" cy="254000"/>
          </a:xfrm>
          <a:prstGeom prst="rect">
            <a:avLst/>
          </a:prstGeom>
        </p:spPr>
      </p:pic>
      <p:pic>
        <p:nvPicPr>
          <p:cNvPr id="5" name="图片 4" descr="图片7"/>
          <p:cNvPicPr>
            <a:picLocks noChangeAspect="1"/>
          </p:cNvPicPr>
          <p:nvPr/>
        </p:nvPicPr>
        <p:blipFill>
          <a:blip r:embed="rId2"/>
          <a:stretch>
            <a:fillRect/>
          </a:stretch>
        </p:blipFill>
        <p:spPr>
          <a:xfrm>
            <a:off x="7357110" y="1772285"/>
            <a:ext cx="3166745" cy="40589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7. </a:t>
            </a:r>
            <a:r>
              <a:rPr lang="zh-CN" altLang="en-US"/>
              <a:t>元宇宙</a:t>
            </a:r>
            <a:endParaRPr lang="zh-CN" altLang="en-US"/>
          </a:p>
        </p:txBody>
      </p:sp>
      <p:sp>
        <p:nvSpPr>
          <p:cNvPr id="15" name="文本框 14"/>
          <p:cNvSpPr txBox="1"/>
          <p:nvPr/>
        </p:nvSpPr>
        <p:spPr>
          <a:xfrm>
            <a:off x="986790" y="1878965"/>
            <a:ext cx="3855720" cy="3784600"/>
          </a:xfrm>
          <a:prstGeom prst="rect">
            <a:avLst/>
          </a:prstGeom>
        </p:spPr>
        <p:txBody>
          <a:bodyPr wrap="square">
            <a:spAutoFit/>
          </a:bodyPr>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元宇宙是由虚拟现实（</a:t>
            </a:r>
            <a:r>
              <a:rPr lang="en-US" altLang="zh-CN" sz="1600" b="0">
                <a:latin typeface="黑体" panose="02010609060101010101" charset="-122"/>
                <a:ea typeface="黑体" panose="02010609060101010101" charset="-122"/>
                <a:cs typeface="黑体" panose="02010609060101010101" charset="-122"/>
              </a:rPr>
              <a:t>VR</a:t>
            </a:r>
            <a:r>
              <a:rPr lang="zh-CN" altLang="en-US" sz="1600" b="0">
                <a:latin typeface="黑体" panose="02010609060101010101" charset="-122"/>
                <a:ea typeface="黑体" panose="02010609060101010101" charset="-122"/>
                <a:cs typeface="黑体" panose="02010609060101010101" charset="-122"/>
              </a:rPr>
              <a:t>）、增强现实（</a:t>
            </a:r>
            <a:r>
              <a:rPr lang="en-US" altLang="zh-CN" sz="1600" b="0">
                <a:latin typeface="黑体" panose="02010609060101010101" charset="-122"/>
                <a:ea typeface="黑体" panose="02010609060101010101" charset="-122"/>
                <a:cs typeface="黑体" panose="02010609060101010101" charset="-122"/>
              </a:rPr>
              <a:t>AR</a:t>
            </a:r>
            <a:r>
              <a:rPr lang="zh-CN" altLang="en-US" sz="1600" b="0">
                <a:latin typeface="黑体" panose="02010609060101010101" charset="-122"/>
                <a:ea typeface="黑体" panose="02010609060101010101" charset="-122"/>
                <a:cs typeface="黑体" panose="02010609060101010101" charset="-122"/>
              </a:rPr>
              <a:t>）、人工智能（</a:t>
            </a:r>
            <a:r>
              <a:rPr lang="en-US" altLang="zh-CN" sz="1600" b="0">
                <a:latin typeface="黑体" panose="02010609060101010101" charset="-122"/>
                <a:ea typeface="黑体" panose="02010609060101010101" charset="-122"/>
                <a:cs typeface="黑体" panose="02010609060101010101" charset="-122"/>
              </a:rPr>
              <a:t>AI</a:t>
            </a:r>
            <a:r>
              <a:rPr lang="zh-CN" altLang="en-US" sz="1600" b="0">
                <a:latin typeface="黑体" panose="02010609060101010101" charset="-122"/>
                <a:ea typeface="黑体" panose="02010609060101010101" charset="-122"/>
                <a:cs typeface="黑体" panose="02010609060101010101" charset="-122"/>
              </a:rPr>
              <a:t>）、区块链等前沿技术共同构建的虚实融合数字空间，既是现实世界的数字化延伸，也是具备独立社会属性的虚拟世界。</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其核心价值在于通过沉浸式体验与实时交互打破物理限制，重构人类生活方式与经济模式。</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元宇宙的本质可概括为</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创造、连接与体验</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：用户可在虚拟空间中自由创造内容、通过去中心化技术实现资产与身份的无缝连接、借助</a:t>
            </a:r>
            <a:r>
              <a:rPr lang="en-US" altLang="zh-CN" sz="1600" b="0">
                <a:latin typeface="黑体" panose="02010609060101010101" charset="-122"/>
                <a:ea typeface="黑体" panose="02010609060101010101" charset="-122"/>
                <a:cs typeface="黑体" panose="02010609060101010101" charset="-122"/>
              </a:rPr>
              <a:t> VR/AR </a:t>
            </a:r>
            <a:r>
              <a:rPr lang="zh-CN" altLang="en-US" sz="1600" b="0">
                <a:latin typeface="黑体" panose="02010609060101010101" charset="-122"/>
                <a:ea typeface="黑体" panose="02010609060101010101" charset="-122"/>
                <a:cs typeface="黑体" panose="02010609060101010101" charset="-122"/>
              </a:rPr>
              <a:t>获得超越现实的感官体验。</a:t>
            </a:r>
            <a:endParaRPr lang="zh-CN" altLang="en-US" sz="1600" b="0">
              <a:latin typeface="黑体" panose="02010609060101010101" charset="-122"/>
              <a:ea typeface="黑体" panose="02010609060101010101" charset="-122"/>
              <a:cs typeface="黑体" panose="02010609060101010101" charset="-122"/>
            </a:endParaRPr>
          </a:p>
        </p:txBody>
      </p:sp>
      <p:pic>
        <p:nvPicPr>
          <p:cNvPr id="3" name="图片 2" descr="图片5"/>
          <p:cNvPicPr>
            <a:picLocks noChangeAspect="1"/>
          </p:cNvPicPr>
          <p:nvPr/>
        </p:nvPicPr>
        <p:blipFill>
          <a:blip r:embed="rId1"/>
          <a:stretch>
            <a:fillRect/>
          </a:stretch>
        </p:blipFill>
        <p:spPr>
          <a:xfrm>
            <a:off x="5238750" y="2028825"/>
            <a:ext cx="6731635" cy="34842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8. </a:t>
            </a:r>
            <a:r>
              <a:rPr lang="zh-CN" altLang="en-US"/>
              <a:t>人工智能的伦理和责任</a:t>
            </a:r>
            <a:endParaRPr lang="zh-CN" altLang="en-US"/>
          </a:p>
        </p:txBody>
      </p:sp>
      <p:sp>
        <p:nvSpPr>
          <p:cNvPr id="15" name="文本框 14"/>
          <p:cNvSpPr txBox="1"/>
          <p:nvPr/>
        </p:nvSpPr>
        <p:spPr>
          <a:xfrm>
            <a:off x="1073150" y="1856105"/>
            <a:ext cx="4763770" cy="2799715"/>
          </a:xfrm>
          <a:prstGeom prst="rect">
            <a:avLst/>
          </a:prstGeom>
        </p:spPr>
        <p:txBody>
          <a:bodyPr wrap="square">
            <a:spAutoFit/>
          </a:bodyPr>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人工智能伦理与责任主要涉及生成式</a:t>
            </a:r>
            <a:r>
              <a:rPr lang="en-US" altLang="zh-CN" sz="1600" b="0">
                <a:latin typeface="黑体" panose="02010609060101010101" charset="-122"/>
                <a:ea typeface="黑体" panose="02010609060101010101" charset="-122"/>
                <a:cs typeface="黑体" panose="02010609060101010101" charset="-122"/>
              </a:rPr>
              <a:t>AI</a:t>
            </a:r>
            <a:r>
              <a:rPr lang="zh-CN" altLang="en-US" sz="1600" b="0">
                <a:latin typeface="黑体" panose="02010609060101010101" charset="-122"/>
                <a:ea typeface="黑体" panose="02010609060101010101" charset="-122"/>
                <a:cs typeface="黑体" panose="02010609060101010101" charset="-122"/>
              </a:rPr>
              <a:t>作品所有权、道德滥用、监管和数据隐私问题。生成式</a:t>
            </a:r>
            <a:r>
              <a:rPr lang="en-US" altLang="zh-CN" sz="1600" b="0">
                <a:latin typeface="黑体" panose="02010609060101010101" charset="-122"/>
                <a:ea typeface="黑体" panose="02010609060101010101" charset="-122"/>
                <a:cs typeface="黑体" panose="02010609060101010101" charset="-122"/>
              </a:rPr>
              <a:t>AI</a:t>
            </a:r>
            <a:r>
              <a:rPr lang="zh-CN" altLang="en-US" sz="1600" b="0">
                <a:latin typeface="黑体" panose="02010609060101010101" charset="-122"/>
                <a:ea typeface="黑体" panose="02010609060101010101" charset="-122"/>
                <a:cs typeface="黑体" panose="02010609060101010101" charset="-122"/>
              </a:rPr>
              <a:t>创作内容的所有权归属不明，存在创作主体、数据训练版权及法律政策滞后性三大争议。</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同时，</a:t>
            </a:r>
            <a:r>
              <a:rPr lang="en-US" altLang="zh-CN" sz="1600" b="0">
                <a:latin typeface="黑体" panose="02010609060101010101" charset="-122"/>
                <a:ea typeface="黑体" panose="02010609060101010101" charset="-122"/>
                <a:cs typeface="黑体" panose="02010609060101010101" charset="-122"/>
              </a:rPr>
              <a:t>AI</a:t>
            </a:r>
            <a:r>
              <a:rPr lang="zh-CN" altLang="en-US" sz="1600" b="0">
                <a:latin typeface="黑体" panose="02010609060101010101" charset="-122"/>
                <a:ea typeface="黑体" panose="02010609060101010101" charset="-122"/>
                <a:cs typeface="黑体" panose="02010609060101010101" charset="-122"/>
              </a:rPr>
              <a:t>滥用风险高，易生成虚假内容，加剧信息污染和信任危机，还可能被用于监控或窃取信息。</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为应对这些问题，可加强伦理审查机制，开发可解释</a:t>
            </a:r>
            <a:r>
              <a:rPr lang="en-US" altLang="zh-CN" sz="1600" b="0">
                <a:latin typeface="黑体" panose="02010609060101010101" charset="-122"/>
                <a:ea typeface="黑体" panose="02010609060101010101" charset="-122"/>
                <a:cs typeface="黑体" panose="02010609060101010101" charset="-122"/>
              </a:rPr>
              <a:t>AI</a:t>
            </a:r>
            <a:r>
              <a:rPr lang="zh-CN" altLang="en-US" sz="1600" b="0">
                <a:latin typeface="黑体" panose="02010609060101010101" charset="-122"/>
                <a:ea typeface="黑体" panose="02010609060101010101" charset="-122"/>
                <a:cs typeface="黑体" panose="02010609060101010101" charset="-122"/>
              </a:rPr>
              <a:t>模型，提高决策透明性，并通过国际合作制定防范措施，如禁止自主武器研发部署。</a:t>
            </a:r>
            <a:endParaRPr lang="zh-CN" altLang="en-US" sz="1600" b="0">
              <a:latin typeface="黑体" panose="02010609060101010101" charset="-122"/>
              <a:ea typeface="黑体" panose="02010609060101010101" charset="-122"/>
              <a:cs typeface="黑体" panose="02010609060101010101" charset="-122"/>
            </a:endParaRPr>
          </a:p>
        </p:txBody>
      </p:sp>
      <p:pic>
        <p:nvPicPr>
          <p:cNvPr id="4" name="图片 3" descr="图片6"/>
          <p:cNvPicPr>
            <a:picLocks noChangeAspect="1"/>
          </p:cNvPicPr>
          <p:nvPr/>
        </p:nvPicPr>
        <p:blipFill>
          <a:blip r:embed="rId1"/>
          <a:stretch>
            <a:fillRect/>
          </a:stretch>
        </p:blipFill>
        <p:spPr>
          <a:xfrm>
            <a:off x="6601460" y="3074035"/>
            <a:ext cx="5134610" cy="27508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ern="0" dirty="0"/>
              <a:t>AI助学与评测</a:t>
            </a:r>
            <a:endParaRPr kern="0" dirty="0"/>
          </a:p>
        </p:txBody>
      </p:sp>
      <p:graphicFrame>
        <p:nvGraphicFramePr>
          <p:cNvPr id="3" name="表格 2"/>
          <p:cNvGraphicFramePr/>
          <p:nvPr>
            <p:custDataLst>
              <p:tags r:id="rId1"/>
            </p:custDataLst>
          </p:nvPr>
        </p:nvGraphicFramePr>
        <p:xfrm>
          <a:off x="986790" y="1708785"/>
          <a:ext cx="10382250" cy="3944620"/>
        </p:xfrm>
        <a:graphic>
          <a:graphicData uri="http://schemas.openxmlformats.org/drawingml/2006/table">
            <a:tbl>
              <a:tblPr/>
              <a:tblGrid>
                <a:gridCol w="1052195"/>
                <a:gridCol w="7620635"/>
                <a:gridCol w="1709420"/>
              </a:tblGrid>
              <a:tr h="673735">
                <a:tc>
                  <a:txBody>
                    <a:bodyPr/>
                    <a:p>
                      <a:pPr indent="0" algn="ctr" fontAlgn="auto">
                        <a:spcBef>
                          <a:spcPct val="0"/>
                        </a:spcBef>
                        <a:spcAft>
                          <a:spcPct val="0"/>
                        </a:spcAft>
                      </a:pPr>
                      <a:r>
                        <a:rPr lang="zh-CN" sz="1600" b="1">
                          <a:latin typeface="黑体" panose="02010609060101010101" charset="-122"/>
                          <a:ea typeface="黑体" panose="02010609060101010101" charset="-122"/>
                        </a:rPr>
                        <a:t>序号</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altLang="en-US" sz="1600" b="1">
                          <a:latin typeface="黑体" panose="02010609060101010101" charset="-122"/>
                          <a:ea typeface="黑体" panose="02010609060101010101" charset="-122"/>
                        </a:rPr>
                        <a:t>问道解惑</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智能体</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82677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1</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当</a:t>
                      </a:r>
                      <a:r>
                        <a:rPr lang="en-US" altLang="zh-CN" sz="1600" b="1">
                          <a:latin typeface="黑体" panose="02010609060101010101" charset="-122"/>
                          <a:ea typeface="黑体" panose="02010609060101010101" charset="-122"/>
                        </a:rPr>
                        <a:t> AI </a:t>
                      </a:r>
                      <a:r>
                        <a:rPr lang="zh-CN" altLang="en-US" sz="1600" b="1">
                          <a:latin typeface="黑体" panose="02010609060101010101" charset="-122"/>
                          <a:ea typeface="黑体" panose="02010609060101010101" charset="-122"/>
                        </a:rPr>
                        <a:t>生成的虚假信息导致财产损失时，法律责任应如何划分？是追究内容创作者、平台审核方，还是</a:t>
                      </a:r>
                      <a:r>
                        <a:rPr lang="en-US" altLang="zh-CN" sz="1600" b="1">
                          <a:latin typeface="黑体" panose="02010609060101010101" charset="-122"/>
                          <a:ea typeface="黑体" panose="02010609060101010101" charset="-122"/>
                        </a:rPr>
                        <a:t> AI </a:t>
                      </a:r>
                      <a:r>
                        <a:rPr lang="zh-CN" altLang="en-US" sz="1600" b="1">
                          <a:latin typeface="黑体" panose="02010609060101010101" charset="-122"/>
                          <a:ea typeface="黑体" panose="02010609060101010101" charset="-122"/>
                        </a:rPr>
                        <a:t>工具开发者的责任？现有法律体系需要做出哪些适应性调整？</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endParaRPr 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8389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2</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反诈系统通过扫描通信数据来预防诈骗，这与公民隐私权保护之间如何平衡？</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105156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3</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像</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羲和防诈卫士</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这样的专业反诈工具，如何让老年人等数字弱势</a:t>
                      </a:r>
                      <a:endParaRPr lang="zh-CN" altLang="en-US" sz="1600" b="1">
                        <a:latin typeface="黑体" panose="02010609060101010101" charset="-122"/>
                        <a:ea typeface="黑体" panose="02010609060101010101" charset="-122"/>
                      </a:endParaRPr>
                    </a:p>
                    <a:p>
                      <a:pPr indent="0" algn="l" fontAlgn="auto">
                        <a:spcBef>
                          <a:spcPct val="0"/>
                        </a:spcBef>
                        <a:spcAft>
                          <a:spcPct val="0"/>
                        </a:spcAft>
                      </a:pPr>
                      <a:r>
                        <a:rPr lang="zh-CN" altLang="en-US" sz="1600" b="1">
                          <a:latin typeface="黑体" panose="02010609060101010101" charset="-122"/>
                          <a:ea typeface="黑体" panose="02010609060101010101" charset="-122"/>
                        </a:rPr>
                        <a:t>群体真正用起来？除了技术手段，还需要配套哪些社会支持体系？</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70866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4</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en-US" altLang="zh-CN" sz="1600" b="1">
                          <a:latin typeface="黑体" panose="02010609060101010101" charset="-122"/>
                          <a:ea typeface="黑体" panose="02010609060101010101" charset="-122"/>
                        </a:rPr>
                        <a:t>……</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9798685" y="324040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ern="0" dirty="0"/>
              <a:t>AI助学与评测</a:t>
            </a:r>
            <a:endParaRPr kern="0" dirty="0"/>
          </a:p>
        </p:txBody>
      </p:sp>
      <p:graphicFrame>
        <p:nvGraphicFramePr>
          <p:cNvPr id="3" name="表格 2"/>
          <p:cNvGraphicFramePr/>
          <p:nvPr/>
        </p:nvGraphicFramePr>
        <p:xfrm>
          <a:off x="795337" y="1868170"/>
          <a:ext cx="10601325" cy="4061460"/>
        </p:xfrm>
        <a:graphic>
          <a:graphicData uri="http://schemas.openxmlformats.org/drawingml/2006/table">
            <a:tbl>
              <a:tblPr/>
              <a:tblGrid>
                <a:gridCol w="1074420"/>
                <a:gridCol w="7781290"/>
                <a:gridCol w="1745615"/>
              </a:tblGrid>
              <a:tr h="397510">
                <a:tc>
                  <a:txBody>
                    <a:bodyPr/>
                    <a:p>
                      <a:pPr indent="0" algn="ctr" fontAlgn="auto">
                        <a:spcBef>
                          <a:spcPct val="0"/>
                        </a:spcBef>
                        <a:spcAft>
                          <a:spcPct val="0"/>
                        </a:spcAft>
                      </a:pPr>
                      <a:r>
                        <a:rPr lang="zh-CN" sz="1600" b="1">
                          <a:latin typeface="黑体" panose="02010609060101010101" charset="-122"/>
                          <a:ea typeface="黑体" panose="02010609060101010101" charset="-122"/>
                        </a:rPr>
                        <a:t>序号</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知识链－提示词</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智能体</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36957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1</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人类认知的哪些特性（如直觉、情感、创造力</a:t>
                      </a: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）是</a:t>
                      </a:r>
                      <a:r>
                        <a:rPr lang="en-US" altLang="zh-CN" sz="1600" b="1">
                          <a:latin typeface="黑体" panose="02010609060101010101" charset="-122"/>
                          <a:ea typeface="黑体" panose="02010609060101010101" charset="-122"/>
                        </a:rPr>
                        <a:t> AGI </a:t>
                      </a:r>
                      <a:r>
                        <a:rPr lang="zh-CN" altLang="en-US" sz="1600" b="1">
                          <a:latin typeface="黑体" panose="02010609060101010101" charset="-122"/>
                          <a:ea typeface="黑体" panose="02010609060101010101" charset="-122"/>
                        </a:rPr>
                        <a:t>必须复现的？</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endParaRPr 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0322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2</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en-US" altLang="zh-CN" sz="1600" b="1">
                          <a:latin typeface="黑体" panose="02010609060101010101" charset="-122"/>
                          <a:ea typeface="黑体" panose="02010609060101010101" charset="-122"/>
                        </a:rPr>
                        <a:t>AGI </a:t>
                      </a:r>
                      <a:r>
                        <a:rPr lang="zh-CN" altLang="en-US" sz="1600" b="1">
                          <a:latin typeface="黑体" panose="02010609060101010101" charset="-122"/>
                          <a:ea typeface="黑体" panose="02010609060101010101" charset="-122"/>
                        </a:rPr>
                        <a:t>可能引发哪些颠覆性社会经济变革？</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62039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3</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如何确保</a:t>
                      </a:r>
                      <a:r>
                        <a:rPr lang="en-US" altLang="zh-CN" sz="1600" b="1">
                          <a:latin typeface="黑体" panose="02010609060101010101" charset="-122"/>
                          <a:ea typeface="黑体" panose="02010609060101010101" charset="-122"/>
                        </a:rPr>
                        <a:t> AGI </a:t>
                      </a:r>
                      <a:r>
                        <a:rPr lang="zh-CN" altLang="en-US" sz="1600" b="1">
                          <a:latin typeface="黑体" panose="02010609060101010101" charset="-122"/>
                          <a:ea typeface="黑体" panose="02010609060101010101" charset="-122"/>
                        </a:rPr>
                        <a:t>的目标与人类价值观对齐？</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1783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4</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en-US" altLang="zh-CN" sz="1600" b="1">
                          <a:latin typeface="黑体" panose="02010609060101010101" charset="-122"/>
                          <a:ea typeface="黑体" panose="02010609060101010101" charset="-122"/>
                        </a:rPr>
                        <a:t>……</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r h="478790">
                <a:tc>
                  <a:txBody>
                    <a:bodyPr/>
                    <a:p>
                      <a:pPr indent="0" algn="ctr" fontAlgn="auto">
                        <a:spcBef>
                          <a:spcPct val="0"/>
                        </a:spcBef>
                        <a:spcAft>
                          <a:spcPct val="0"/>
                        </a:spcAft>
                      </a:pPr>
                      <a:r>
                        <a:rPr lang="zh-CN" sz="1600" b="1">
                          <a:latin typeface="黑体" panose="02010609060101010101" charset="-122"/>
                          <a:ea typeface="黑体" panose="02010609060101010101" charset="-122"/>
                        </a:rPr>
                        <a:t>序号</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AI</a:t>
                      </a:r>
                      <a:r>
                        <a:rPr lang="zh-CN" sz="1600" b="1">
                          <a:latin typeface="黑体" panose="02010609060101010101" charset="-122"/>
                          <a:ea typeface="黑体" panose="02010609060101010101" charset="-122"/>
                          <a:cs typeface="黑体" panose="02010609060101010101" charset="-122"/>
                        </a:rPr>
                        <a:t>评测</a:t>
                      </a:r>
                      <a:endParaRPr 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智能体</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3149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1</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如何解决</a:t>
                      </a:r>
                      <a:r>
                        <a:rPr lang="en-US" altLang="zh-CN" sz="1600" b="1">
                          <a:latin typeface="黑体" panose="02010609060101010101" charset="-122"/>
                          <a:ea typeface="黑体" panose="02010609060101010101" charset="-122"/>
                        </a:rPr>
                        <a:t> AGI </a:t>
                      </a:r>
                      <a:r>
                        <a:rPr lang="zh-CN" altLang="en-US" sz="1600" b="1">
                          <a:latin typeface="黑体" panose="02010609060101010101" charset="-122"/>
                          <a:ea typeface="黑体" panose="02010609060101010101" charset="-122"/>
                        </a:rPr>
                        <a:t>发展中的多模态学习与具身智能协同问题？</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endParaRPr 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3561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2</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当</a:t>
                      </a:r>
                      <a:r>
                        <a:rPr lang="en-US" altLang="zh-CN" sz="1600" b="1">
                          <a:latin typeface="黑体" panose="02010609060101010101" charset="-122"/>
                          <a:ea typeface="黑体" panose="02010609060101010101" charset="-122"/>
                        </a:rPr>
                        <a:t> AGI </a:t>
                      </a:r>
                      <a:r>
                        <a:rPr lang="zh-CN" altLang="en-US" sz="1600" b="1">
                          <a:latin typeface="黑体" panose="02010609060101010101" charset="-122"/>
                          <a:ea typeface="黑体" panose="02010609060101010101" charset="-122"/>
                        </a:rPr>
                        <a:t>具备自主决策能力时，如何界定其法律责任与权利？</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0703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3</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zh-CN" altLang="en-US" sz="1600" b="1">
                          <a:latin typeface="黑体" panose="02010609060101010101" charset="-122"/>
                          <a:ea typeface="黑体" panose="02010609060101010101" charset="-122"/>
                        </a:rPr>
                        <a:t>教育体系是否需转向培养</a:t>
                      </a:r>
                      <a:r>
                        <a:rPr lang="en-US" altLang="zh-CN" sz="1600" b="1">
                          <a:latin typeface="黑体" panose="02010609060101010101" charset="-122"/>
                          <a:ea typeface="黑体" panose="02010609060101010101" charset="-122"/>
                        </a:rPr>
                        <a:t>“AI </a:t>
                      </a:r>
                      <a:r>
                        <a:rPr lang="zh-CN" altLang="en-US" sz="1600" b="1">
                          <a:latin typeface="黑体" panose="02010609060101010101" charset="-122"/>
                          <a:ea typeface="黑体" panose="02010609060101010101" charset="-122"/>
                        </a:rPr>
                        <a:t>不可替代的能力</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（如情感共情</a:t>
                      </a: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9798685" y="2467610"/>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
        <p:nvSpPr>
          <p:cNvPr id="6" name="矩形 5"/>
          <p:cNvSpPr/>
          <p:nvPr/>
        </p:nvSpPr>
        <p:spPr>
          <a:xfrm>
            <a:off x="9798685" y="4644390"/>
            <a:ext cx="1510665" cy="120269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评测智能体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a:t>
            </a:r>
            <a:r>
              <a:rPr lang="zh-CN" altLang="en-US"/>
              <a:t>.生成式</a:t>
            </a:r>
            <a:r>
              <a:rPr lang="en-US" altLang="zh-CN"/>
              <a:t> AI </a:t>
            </a:r>
            <a:r>
              <a:rPr lang="zh-CN" altLang="en-US"/>
              <a:t>中的伦理问题</a:t>
            </a:r>
            <a:endParaRPr lang="zh-CN" altLang="en-US"/>
          </a:p>
        </p:txBody>
      </p:sp>
      <p:sp>
        <p:nvSpPr>
          <p:cNvPr id="3" name="文本框 2"/>
          <p:cNvSpPr txBox="1"/>
          <p:nvPr/>
        </p:nvSpPr>
        <p:spPr>
          <a:xfrm>
            <a:off x="1350010" y="1884680"/>
            <a:ext cx="8502015" cy="1365250"/>
          </a:xfrm>
          <a:prstGeom prst="rect">
            <a:avLst/>
          </a:prstGeom>
        </p:spPr>
        <p:txBody>
          <a:bodyPr wrap="square">
            <a:noAutofit/>
          </a:bodyPr>
          <a:p>
            <a:pPr marL="0" indent="266700" defTabSz="266700">
              <a:spcBef>
                <a:spcPct val="0"/>
              </a:spcBef>
              <a:spcAft>
                <a:spcPct val="0"/>
              </a:spcAft>
            </a:pPr>
            <a:r>
              <a:rPr lang="en-US" altLang="zh-CN" sz="1600">
                <a:solidFill>
                  <a:srgbClr val="000000"/>
                </a:solidFill>
                <a:latin typeface="黑体" panose="02010609060101010101" charset="-122"/>
                <a:ea typeface="黑体" panose="02010609060101010101" charset="-122"/>
                <a:cs typeface="黑体" panose="02010609060101010101" charset="-122"/>
              </a:rPr>
              <a:t>AIGC </a:t>
            </a:r>
            <a:r>
              <a:rPr lang="zh-CN" altLang="en-US" sz="1600">
                <a:solidFill>
                  <a:srgbClr val="000000"/>
                </a:solidFill>
                <a:latin typeface="黑体" panose="02010609060101010101" charset="-122"/>
                <a:ea typeface="黑体" panose="02010609060101010101" charset="-122"/>
                <a:cs typeface="黑体" panose="02010609060101010101" charset="-122"/>
              </a:rPr>
              <a:t>技术的快速普及正引发一系列伦理争议，其核心问题集中在</a:t>
            </a:r>
            <a:r>
              <a:rPr lang="en-US" altLang="zh-CN" sz="1600">
                <a:solidFill>
                  <a:srgbClr val="000000"/>
                </a:solidFill>
                <a:latin typeface="黑体" panose="02010609060101010101" charset="-122"/>
                <a:ea typeface="黑体" panose="02010609060101010101" charset="-122"/>
                <a:cs typeface="黑体" panose="02010609060101010101" charset="-122"/>
              </a:rPr>
              <a:t> 3 </a:t>
            </a:r>
            <a:r>
              <a:rPr lang="zh-CN" altLang="en-US" sz="1600">
                <a:solidFill>
                  <a:srgbClr val="000000"/>
                </a:solidFill>
                <a:latin typeface="黑体" panose="02010609060101010101" charset="-122"/>
                <a:ea typeface="黑体" panose="02010609060101010101" charset="-122"/>
                <a:cs typeface="黑体" panose="02010609060101010101" charset="-122"/>
              </a:rPr>
              <a:t>个方面：</a:t>
            </a:r>
            <a:endParaRPr lang="zh-CN" altLang="en-US" sz="1600">
              <a:solidFill>
                <a:srgbClr val="000000"/>
              </a:solidFill>
              <a:latin typeface="黑体" panose="02010609060101010101" charset="-122"/>
              <a:ea typeface="黑体" panose="02010609060101010101" charset="-122"/>
              <a:cs typeface="黑体" panose="02010609060101010101" charset="-122"/>
            </a:endParaRPr>
          </a:p>
          <a:p>
            <a:pPr marL="0" indent="266700" defTabSz="266700">
              <a:spcBef>
                <a:spcPct val="0"/>
              </a:spcBef>
              <a:spcAft>
                <a:spcPct val="0"/>
              </a:spcAft>
            </a:pPr>
            <a:r>
              <a:rPr lang="zh-CN" altLang="en-US" sz="1600">
                <a:solidFill>
                  <a:srgbClr val="000000"/>
                </a:solidFill>
                <a:latin typeface="黑体" panose="02010609060101010101" charset="-122"/>
                <a:ea typeface="黑体" panose="02010609060101010101" charset="-122"/>
                <a:cs typeface="黑体" panose="02010609060101010101" charset="-122"/>
              </a:rPr>
              <a:t>首先，</a:t>
            </a:r>
            <a:r>
              <a:rPr lang="en-US" altLang="zh-CN" sz="1600">
                <a:solidFill>
                  <a:srgbClr val="000000"/>
                </a:solidFill>
                <a:latin typeface="黑体" panose="02010609060101010101" charset="-122"/>
                <a:ea typeface="黑体" panose="02010609060101010101" charset="-122"/>
                <a:cs typeface="黑体" panose="02010609060101010101" charset="-122"/>
              </a:rPr>
              <a:t>AI </a:t>
            </a:r>
            <a:r>
              <a:rPr lang="zh-CN" altLang="en-US" sz="1600">
                <a:solidFill>
                  <a:srgbClr val="000000"/>
                </a:solidFill>
                <a:latin typeface="黑体" panose="02010609060101010101" charset="-122"/>
                <a:ea typeface="黑体" panose="02010609060101010101" charset="-122"/>
                <a:cs typeface="黑体" panose="02010609060101010101" charset="-122"/>
              </a:rPr>
              <a:t>生成内容的版权认定面临挑战，这类作品能否获得与传统创作同等的法律保护尚存争议；</a:t>
            </a:r>
            <a:endParaRPr lang="zh-CN" altLang="en-US" sz="1600">
              <a:solidFill>
                <a:srgbClr val="000000"/>
              </a:solidFill>
              <a:latin typeface="黑体" panose="02010609060101010101" charset="-122"/>
              <a:ea typeface="黑体" panose="02010609060101010101" charset="-122"/>
              <a:cs typeface="黑体" panose="02010609060101010101" charset="-122"/>
            </a:endParaRPr>
          </a:p>
          <a:p>
            <a:pPr marL="0" indent="266700" defTabSz="266700">
              <a:spcBef>
                <a:spcPct val="0"/>
              </a:spcBef>
              <a:spcAft>
                <a:spcPct val="0"/>
              </a:spcAft>
            </a:pPr>
            <a:r>
              <a:rPr lang="zh-CN" altLang="en-US" sz="1600">
                <a:solidFill>
                  <a:srgbClr val="000000"/>
                </a:solidFill>
                <a:latin typeface="黑体" panose="02010609060101010101" charset="-122"/>
                <a:ea typeface="黑体" panose="02010609060101010101" charset="-122"/>
                <a:cs typeface="黑体" panose="02010609060101010101" charset="-122"/>
              </a:rPr>
              <a:t>作品原创性的判定标准亟待更新，现行著作权体系难以明确界定</a:t>
            </a:r>
            <a:r>
              <a:rPr lang="en-US" altLang="zh-CN" sz="1600">
                <a:solidFill>
                  <a:srgbClr val="000000"/>
                </a:solidFill>
                <a:latin typeface="黑体" panose="02010609060101010101" charset="-122"/>
                <a:ea typeface="黑体" panose="02010609060101010101" charset="-122"/>
                <a:cs typeface="黑体" panose="02010609060101010101" charset="-122"/>
              </a:rPr>
              <a:t> AI </a:t>
            </a:r>
            <a:r>
              <a:rPr lang="zh-CN" altLang="en-US" sz="1600">
                <a:solidFill>
                  <a:srgbClr val="000000"/>
                </a:solidFill>
                <a:latin typeface="黑体" panose="02010609060101010101" charset="-122"/>
                <a:ea typeface="黑体" panose="02010609060101010101" charset="-122"/>
                <a:cs typeface="黑体" panose="02010609060101010101" charset="-122"/>
              </a:rPr>
              <a:t>作品的权属关系；</a:t>
            </a:r>
            <a:endParaRPr lang="zh-CN" altLang="en-US" sz="1600">
              <a:solidFill>
                <a:srgbClr val="000000"/>
              </a:solidFill>
              <a:latin typeface="黑体" panose="02010609060101010101" charset="-122"/>
              <a:ea typeface="黑体" panose="02010609060101010101" charset="-122"/>
              <a:cs typeface="黑体" panose="02010609060101010101" charset="-122"/>
            </a:endParaRPr>
          </a:p>
          <a:p>
            <a:pPr marL="0" indent="266700" defTabSz="266700">
              <a:spcBef>
                <a:spcPct val="0"/>
              </a:spcBef>
              <a:spcAft>
                <a:spcPct val="0"/>
              </a:spcAft>
            </a:pPr>
            <a:r>
              <a:rPr lang="zh-CN" altLang="en-US" sz="1600">
                <a:solidFill>
                  <a:srgbClr val="000000"/>
                </a:solidFill>
                <a:latin typeface="黑体" panose="02010609060101010101" charset="-122"/>
                <a:ea typeface="黑体" panose="02010609060101010101" charset="-122"/>
                <a:cs typeface="黑体" panose="02010609060101010101" charset="-122"/>
              </a:rPr>
              <a:t>在信息爆炸的背景下，如何有效保障</a:t>
            </a:r>
            <a:r>
              <a:rPr lang="en-US" altLang="zh-CN" sz="1600">
                <a:solidFill>
                  <a:srgbClr val="000000"/>
                </a:solidFill>
                <a:latin typeface="黑体" panose="02010609060101010101" charset="-122"/>
                <a:ea typeface="黑体" panose="02010609060101010101" charset="-122"/>
                <a:cs typeface="黑体" panose="02010609060101010101" charset="-122"/>
              </a:rPr>
              <a:t> AI </a:t>
            </a:r>
            <a:r>
              <a:rPr lang="zh-CN" altLang="en-US" sz="1600">
                <a:solidFill>
                  <a:srgbClr val="000000"/>
                </a:solidFill>
                <a:latin typeface="黑体" panose="02010609060101010101" charset="-122"/>
                <a:ea typeface="黑体" panose="02010609060101010101" charset="-122"/>
                <a:cs typeface="黑体" panose="02010609060101010101" charset="-122"/>
              </a:rPr>
              <a:t>生成内容的真实性与可靠性成为重要课题。</a:t>
            </a:r>
            <a:endParaRPr lang="zh-CN" altLang="en-US" sz="1600">
              <a:solidFill>
                <a:srgbClr val="000000"/>
              </a:solidFill>
              <a:latin typeface="黑体" panose="02010609060101010101" charset="-122"/>
              <a:ea typeface="黑体" panose="02010609060101010101" charset="-122"/>
              <a:cs typeface="黑体" panose="02010609060101010101" charset="-122"/>
            </a:endParaRPr>
          </a:p>
        </p:txBody>
      </p:sp>
      <p:sp>
        <p:nvSpPr>
          <p:cNvPr id="5" name="圆角矩形 820"/>
          <p:cNvSpPr/>
          <p:nvPr/>
        </p:nvSpPr>
        <p:spPr>
          <a:xfrm>
            <a:off x="1350010" y="3638550"/>
            <a:ext cx="8700135" cy="1852930"/>
          </a:xfrm>
          <a:prstGeom prst="roundRect">
            <a:avLst>
              <a:gd name="adj" fmla="val 13177"/>
            </a:avLst>
          </a:prstGeom>
          <a:solidFill>
            <a:srgbClr val="EDF7FC">
              <a:alpha val="85098"/>
            </a:srgb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horz" wrap="square" lIns="91440" tIns="45720" rIns="91440" bIns="45720" numCol="1" spcCol="0" rtlCol="0" fromWordArt="0" anchor="t" anchorCtr="0" forceAA="0" compatLnSpc="1">
            <a:noAutofit/>
          </a:bodyPr>
          <a:p>
            <a:pPr algn="just">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DeepSeek-V3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上搜索关于</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AIGC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伦理的作品推荐。分享并简单说明作品中出现了哪些伦理问题？</a:t>
            </a:r>
            <a:endParaRPr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提示词示例：请推荐</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 5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部关于</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 AIGC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伦理的作品，简要介绍作品中出现的伦理问题。</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t>
            </a:r>
            <a:r>
              <a:rPr lang="en-US" altLang="zh-CN"/>
              <a:t>AIGC </a:t>
            </a:r>
            <a:r>
              <a:rPr lang="zh-CN" altLang="en-US"/>
              <a:t>的实际伦理问题分析</a:t>
            </a:r>
            <a:endParaRPr lang="zh-CN" altLang="en-US"/>
          </a:p>
        </p:txBody>
      </p:sp>
      <p:sp>
        <p:nvSpPr>
          <p:cNvPr id="5" name="文本框 4"/>
          <p:cNvSpPr txBox="1"/>
          <p:nvPr/>
        </p:nvSpPr>
        <p:spPr>
          <a:xfrm>
            <a:off x="4527550" y="1664970"/>
            <a:ext cx="5731510" cy="1671320"/>
          </a:xfrm>
          <a:prstGeom prst="rect">
            <a:avLst/>
          </a:prstGeom>
        </p:spPr>
        <p:txBody>
          <a:bodyPr wrap="square">
            <a:noAutofit/>
          </a:bodyPr>
          <a:p>
            <a:pPr marL="0" indent="266700" defTabSz="266700">
              <a:spcBef>
                <a:spcPct val="0"/>
              </a:spcBef>
              <a:spcAft>
                <a:spcPct val="0"/>
              </a:spcAft>
            </a:pPr>
            <a:r>
              <a:rPr lang="en-US" altLang="zh-CN" sz="1600">
                <a:solidFill>
                  <a:srgbClr val="000000"/>
                </a:solidFill>
                <a:latin typeface="黑体" panose="02010609060101010101" charset="-122"/>
                <a:ea typeface="黑体" panose="02010609060101010101" charset="-122"/>
                <a:cs typeface="黑体" panose="02010609060101010101" charset="-122"/>
              </a:rPr>
              <a:t>2014</a:t>
            </a:r>
            <a:r>
              <a:rPr lang="zh-CN" altLang="en-US" sz="1600">
                <a:solidFill>
                  <a:srgbClr val="000000"/>
                </a:solidFill>
                <a:latin typeface="黑体" panose="02010609060101010101" charset="-122"/>
                <a:ea typeface="黑体" panose="02010609060101010101" charset="-122"/>
                <a:cs typeface="黑体" panose="02010609060101010101" charset="-122"/>
              </a:rPr>
              <a:t>年，亚马逊在爱丁堡建立研发团队，开发筛选简历的计算机程序，利用</a:t>
            </a:r>
            <a:r>
              <a:rPr lang="en-US" altLang="zh-CN" sz="1600">
                <a:solidFill>
                  <a:srgbClr val="000000"/>
                </a:solidFill>
                <a:latin typeface="黑体" panose="02010609060101010101" charset="-122"/>
                <a:ea typeface="黑体" panose="02010609060101010101" charset="-122"/>
                <a:cs typeface="黑体" panose="02010609060101010101" charset="-122"/>
              </a:rPr>
              <a:t>AI</a:t>
            </a:r>
            <a:r>
              <a:rPr lang="zh-CN" altLang="en-US" sz="1600">
                <a:solidFill>
                  <a:srgbClr val="000000"/>
                </a:solidFill>
                <a:latin typeface="黑体" panose="02010609060101010101" charset="-122"/>
                <a:ea typeface="黑体" panose="02010609060101010101" charset="-122"/>
                <a:cs typeface="黑体" panose="02010609060101010101" charset="-122"/>
              </a:rPr>
              <a:t>对求职者简历评分，类似电商平台产品评分。起初，该系统有效缓解人力资源部工作压力，但</a:t>
            </a:r>
            <a:r>
              <a:rPr lang="en-US" altLang="zh-CN" sz="1600">
                <a:solidFill>
                  <a:srgbClr val="000000"/>
                </a:solidFill>
                <a:latin typeface="黑体" panose="02010609060101010101" charset="-122"/>
                <a:ea typeface="黑体" panose="02010609060101010101" charset="-122"/>
                <a:cs typeface="黑体" panose="02010609060101010101" charset="-122"/>
              </a:rPr>
              <a:t>2015</a:t>
            </a:r>
            <a:r>
              <a:rPr lang="zh-CN" altLang="en-US" sz="1600">
                <a:solidFill>
                  <a:srgbClr val="000000"/>
                </a:solidFill>
                <a:latin typeface="黑体" panose="02010609060101010101" charset="-122"/>
                <a:ea typeface="黑体" panose="02010609060101010101" charset="-122"/>
                <a:cs typeface="黑体" panose="02010609060101010101" charset="-122"/>
              </a:rPr>
              <a:t>年发现其对软件开发者等技术岗位求职者评分存在性别偏见，倾向于男性候选人。这可能因系统训练时，技术岗位求职者及录用者多为男性，反映出科技行业男性主导现象。</a:t>
            </a:r>
            <a:endParaRPr lang="zh-CN" altLang="en-US" sz="1600">
              <a:solidFill>
                <a:srgbClr val="000000"/>
              </a:solidFill>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1380490" y="2063750"/>
            <a:ext cx="2600960" cy="398780"/>
          </a:xfrm>
          <a:prstGeom prst="rect">
            <a:avLst/>
          </a:prstGeom>
          <a:solidFill>
            <a:srgbClr val="A3D8FF"/>
          </a:solidFill>
        </p:spPr>
        <p:txBody>
          <a:bodyPr wrap="none" rtlCol="0">
            <a:spAutoFit/>
            <a:scene3d>
              <a:camera prst="orthographicFront"/>
              <a:lightRig rig="threePt" dir="t"/>
            </a:scene3d>
            <a:sp3d contourW="12700"/>
          </a:bodyPr>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系统性偏见与歧视</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&gt;&gt;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圆角矩形 820"/>
          <p:cNvSpPr/>
          <p:nvPr/>
        </p:nvSpPr>
        <p:spPr>
          <a:xfrm>
            <a:off x="1731010" y="3895725"/>
            <a:ext cx="7593330" cy="1995170"/>
          </a:xfrm>
          <a:prstGeom prst="roundRect">
            <a:avLst>
              <a:gd name="adj" fmla="val 13177"/>
            </a:avLst>
          </a:prstGeom>
          <a:solidFill>
            <a:srgbClr val="EDF7FC">
              <a:alpha val="85098"/>
            </a:srgb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horz" wrap="square" lIns="91440" tIns="45720" rIns="91440" bIns="45720" numCol="1" spcCol="0" rtlCol="0" fromWordArt="0" anchor="t" anchorCtr="0" forceAA="0" compatLnSpc="1">
            <a:noAutofit/>
          </a:bodyPr>
          <a:p>
            <a:pPr algn="just">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询问</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DeepSeek-R1</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，以上内容反映了</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AIGC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的什么伦理问题，应该如何避免系统性偏见与歧视</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提示词示例：分析亚马逊招聘算法中反映的生成式人工智能伦理问题，重点关注系统性偏见与歧视，并提出可行的避免策略。</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t>
            </a:r>
            <a:r>
              <a:rPr lang="en-US" altLang="zh-CN"/>
              <a:t>AIGC </a:t>
            </a:r>
            <a:r>
              <a:rPr lang="zh-CN" altLang="en-US"/>
              <a:t>的实际伦理问题分析</a:t>
            </a:r>
            <a:endParaRPr lang="zh-CN" altLang="en-US"/>
          </a:p>
        </p:txBody>
      </p:sp>
      <p:sp>
        <p:nvSpPr>
          <p:cNvPr id="5" name="文本框 4"/>
          <p:cNvSpPr txBox="1"/>
          <p:nvPr/>
        </p:nvSpPr>
        <p:spPr>
          <a:xfrm>
            <a:off x="4527550" y="1664970"/>
            <a:ext cx="5731510" cy="1671320"/>
          </a:xfrm>
          <a:prstGeom prst="rect">
            <a:avLst/>
          </a:prstGeom>
        </p:spPr>
        <p:txBody>
          <a:bodyPr wrap="square">
            <a:noAutofit/>
          </a:bodyPr>
          <a:p>
            <a:pPr marL="0" indent="266700" defTabSz="266700">
              <a:spcBef>
                <a:spcPct val="0"/>
              </a:spcBef>
              <a:spcAft>
                <a:spcPct val="0"/>
              </a:spcAft>
            </a:pPr>
            <a:r>
              <a:rPr lang="zh-CN" altLang="en-US" sz="1600">
                <a:solidFill>
                  <a:srgbClr val="000000"/>
                </a:solidFill>
                <a:latin typeface="黑体" panose="02010609060101010101" charset="-122"/>
                <a:ea typeface="黑体" panose="02010609060101010101" charset="-122"/>
                <a:cs typeface="黑体" panose="02010609060101010101" charset="-122"/>
              </a:rPr>
              <a:t>随着人工智能技术发展，不法分子利用</a:t>
            </a:r>
            <a:r>
              <a:rPr lang="en-US" altLang="zh-CN" sz="1600">
                <a:solidFill>
                  <a:srgbClr val="000000"/>
                </a:solidFill>
                <a:latin typeface="黑体" panose="02010609060101010101" charset="-122"/>
                <a:ea typeface="黑体" panose="02010609060101010101" charset="-122"/>
                <a:cs typeface="黑体" panose="02010609060101010101" charset="-122"/>
              </a:rPr>
              <a:t>AI</a:t>
            </a:r>
            <a:r>
              <a:rPr lang="zh-CN" altLang="en-US" sz="1600">
                <a:solidFill>
                  <a:srgbClr val="000000"/>
                </a:solidFill>
                <a:latin typeface="黑体" panose="02010609060101010101" charset="-122"/>
                <a:ea typeface="黑体" panose="02010609060101010101" charset="-122"/>
                <a:cs typeface="黑体" panose="02010609060101010101" charset="-122"/>
              </a:rPr>
              <a:t>融合他人面孔和声音制造合成图像实施网络诈骗。央视新闻曾报道某公司财务人员张女士接到自称老板的视频通话，对方声音、面容高度逼真，以项目紧急为由要求转账。张女士未核实便转账，后经确认系诈骗分子利用</a:t>
            </a:r>
            <a:r>
              <a:rPr lang="en-US" altLang="zh-CN" sz="1600">
                <a:solidFill>
                  <a:srgbClr val="000000"/>
                </a:solidFill>
                <a:latin typeface="黑体" panose="02010609060101010101" charset="-122"/>
                <a:ea typeface="黑体" panose="02010609060101010101" charset="-122"/>
                <a:cs typeface="黑体" panose="02010609060101010101" charset="-122"/>
              </a:rPr>
              <a:t>AI</a:t>
            </a:r>
            <a:r>
              <a:rPr lang="zh-CN" altLang="en-US" sz="1600">
                <a:solidFill>
                  <a:srgbClr val="000000"/>
                </a:solidFill>
                <a:latin typeface="黑体" panose="02010609060101010101" charset="-122"/>
                <a:ea typeface="黑体" panose="02010609060101010101" charset="-122"/>
                <a:cs typeface="黑体" panose="02010609060101010101" charset="-122"/>
              </a:rPr>
              <a:t>换脸、语音合成技术伪造。警方启动反诈应急机制，成功拦截并冻结大部分被骗资金。</a:t>
            </a:r>
            <a:endParaRPr lang="zh-CN" altLang="en-US" sz="1600">
              <a:solidFill>
                <a:srgbClr val="000000"/>
              </a:solidFill>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1507490" y="2063750"/>
            <a:ext cx="2346960" cy="706755"/>
          </a:xfrm>
          <a:prstGeom prst="rect">
            <a:avLst/>
          </a:prstGeom>
          <a:solidFill>
            <a:srgbClr val="A3D8FF"/>
          </a:solidFill>
        </p:spPr>
        <p:txBody>
          <a:bodyPr wrap="none" rtlCol="0">
            <a:spAutoFit/>
            <a:scene3d>
              <a:camera prst="orthographicFront"/>
              <a:lightRig rig="threePt" dir="t"/>
            </a:scene3d>
            <a:sp3d contourW="12700"/>
          </a:bodyPr>
          <a:p>
            <a:pPr algn="ct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AI </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换脸用于诈骗，</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应该如何防范？</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&gt;&gt;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圆角矩形 820"/>
          <p:cNvSpPr/>
          <p:nvPr/>
        </p:nvSpPr>
        <p:spPr>
          <a:xfrm>
            <a:off x="1103630" y="3895725"/>
            <a:ext cx="6222365" cy="1995170"/>
          </a:xfrm>
          <a:prstGeom prst="roundRect">
            <a:avLst>
              <a:gd name="adj" fmla="val 13177"/>
            </a:avLst>
          </a:prstGeom>
          <a:solidFill>
            <a:srgbClr val="EDF7FC">
              <a:alpha val="85098"/>
            </a:srgb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horz" wrap="square" lIns="91440" tIns="45720" rIns="91440" bIns="45720" numCol="1" spcCol="0" rtlCol="0" fromWordArt="0" anchor="t" anchorCtr="0" forceAA="0" compatLnSpc="1">
            <a:noAutofit/>
          </a:bodyPr>
          <a:p>
            <a:pPr algn="just">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询问</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DeepSeek-R1</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，以上内容反映了</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AIGC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的哪些伦理问题，应该如何避免因为</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AI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诈骗而造成人身、财产损失</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提示词示例：分析</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 AIGC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生成新闻图片中反映的生成式人工智能伦理问题，关注</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 AI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rPr>
              <a:t>诈骗风险，并提出可行的避免策略。</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 name="圆角矩形 3"/>
          <p:cNvSpPr/>
          <p:nvPr>
            <p:custDataLst>
              <p:tags r:id="rId1"/>
            </p:custDataLst>
          </p:nvPr>
        </p:nvSpPr>
        <p:spPr>
          <a:xfrm>
            <a:off x="8174355" y="3360420"/>
            <a:ext cx="2989580" cy="2853690"/>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6" name="矩形 5"/>
          <p:cNvSpPr/>
          <p:nvPr>
            <p:custDataLst>
              <p:tags r:id="rId2"/>
            </p:custDataLst>
          </p:nvPr>
        </p:nvSpPr>
        <p:spPr>
          <a:xfrm>
            <a:off x="8400415" y="4155440"/>
            <a:ext cx="2551430" cy="1703705"/>
          </a:xfrm>
          <a:prstGeom prst="rect">
            <a:avLst/>
          </a:prstGeom>
        </p:spPr>
        <p:txBody>
          <a:bodyPr wrap="square" lIns="0" tIns="0" rIns="0" bIns="0">
            <a:noAutofit/>
          </a:bodyPr>
          <a:p>
            <a:pPr algn="l">
              <a:lnSpc>
                <a:spcPct val="150000"/>
              </a:lnSpc>
              <a:spcBef>
                <a:spcPct val="0"/>
              </a:spcBef>
              <a:spcAft>
                <a:spcPct val="0"/>
              </a:spcAft>
            </a:pPr>
            <a:r>
              <a:rPr lang="en-US"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①</a:t>
            </a:r>
            <a:r>
              <a:rPr lang="en-US" altLang="zh-CN"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 AIGC </a:t>
            </a:r>
            <a:r>
              <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的思考：在</a:t>
            </a:r>
            <a:r>
              <a:rPr lang="en-US" altLang="zh-CN"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 AI </a:t>
            </a:r>
            <a:r>
              <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时代，我们应该如何保护隐私安全？</a:t>
            </a:r>
            <a:endPar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endParaRPr>
          </a:p>
          <a:p>
            <a:pPr algn="l">
              <a:lnSpc>
                <a:spcPct val="150000"/>
              </a:lnSpc>
              <a:spcBef>
                <a:spcPct val="0"/>
              </a:spcBef>
              <a:spcAft>
                <a:spcPct val="0"/>
              </a:spcAft>
            </a:pPr>
            <a:r>
              <a:rPr lang="en-US"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②</a:t>
            </a:r>
            <a:r>
              <a:rPr lang="en-US" altLang="zh-CN"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 AICG </a:t>
            </a:r>
            <a:r>
              <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带来的冲击：面对人工智能，我们将如何防范</a:t>
            </a:r>
            <a:r>
              <a:rPr lang="en-US" altLang="zh-CN"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 AI </a:t>
            </a:r>
            <a:r>
              <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rPr>
              <a:t>诈骗？</a:t>
            </a:r>
            <a:endParaRPr lang="zh-CN" altLang="en-US" sz="1400" dirty="0">
              <a:ln>
                <a:noFill/>
                <a:prstDash val="sysDot"/>
              </a:ln>
              <a:solidFill>
                <a:srgbClr val="000000">
                  <a:lumMod val="85000"/>
                  <a:lumOff val="15000"/>
                </a:srgbClr>
              </a:solidFill>
              <a:latin typeface="微软雅黑" panose="020B0503020204020204" pitchFamily="34" charset="-122"/>
              <a:cs typeface="微软雅黑" panose="020B0503020204020204" pitchFamily="34" charset="-122"/>
            </a:endParaRPr>
          </a:p>
        </p:txBody>
      </p:sp>
      <p:sp>
        <p:nvSpPr>
          <p:cNvPr id="7" name="矩形 6"/>
          <p:cNvSpPr/>
          <p:nvPr>
            <p:custDataLst>
              <p:tags r:id="rId3"/>
            </p:custDataLst>
          </p:nvPr>
        </p:nvSpPr>
        <p:spPr>
          <a:xfrm>
            <a:off x="8584664" y="3746645"/>
            <a:ext cx="2071189" cy="290058"/>
          </a:xfrm>
          <a:prstGeom prst="rect">
            <a:avLst/>
          </a:prstGeom>
          <a:noFill/>
        </p:spPr>
        <p:txBody>
          <a:bodyPr wrap="square" lIns="0" tIns="0" rIns="0" bIns="0" rtlCol="0" anchor="b" anchorCtr="0">
            <a:noAutofit/>
          </a:bodyPr>
          <a:p>
            <a:pPr algn="ctr">
              <a:spcBef>
                <a:spcPct val="0"/>
              </a:spcBef>
              <a:spcAft>
                <a:spcPct val="0"/>
              </a:spcAft>
            </a:pPr>
            <a:r>
              <a:rPr lang="zh-CN" altLang="en-US" sz="2400" b="1" kern="0" dirty="0">
                <a:solidFill>
                  <a:srgbClr val="376FFF"/>
                </a:solidFill>
                <a:latin typeface="微软雅黑" panose="020B0503020204020204" pitchFamily="34" charset="-122"/>
                <a:cs typeface="微软雅黑" panose="020B0503020204020204" pitchFamily="34" charset="-122"/>
              </a:rPr>
              <a:t>讨论</a:t>
            </a:r>
            <a:endParaRPr lang="zh-CN" altLang="en-US" sz="2400" b="1" kern="0" dirty="0">
              <a:solidFill>
                <a:srgbClr val="376FFF"/>
              </a:solidFill>
              <a:latin typeface="微软雅黑" panose="020B0503020204020204" pitchFamily="34" charset="-122"/>
              <a:cs typeface="微软雅黑" panose="020B0503020204020204" pitchFamily="34" charset="-122"/>
            </a:endParaRPr>
          </a:p>
        </p:txBody>
      </p:sp>
      <p:sp>
        <p:nvSpPr>
          <p:cNvPr id="15" name="椭圆 14"/>
          <p:cNvSpPr/>
          <p:nvPr>
            <p:custDataLst>
              <p:tags r:id="rId4"/>
            </p:custDataLst>
          </p:nvPr>
        </p:nvSpPr>
        <p:spPr>
          <a:xfrm>
            <a:off x="9328328" y="3080801"/>
            <a:ext cx="583445" cy="58344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16" name="椭圆 15"/>
          <p:cNvSpPr/>
          <p:nvPr>
            <p:custDataLst>
              <p:tags r:id="rId5"/>
            </p:custDataLst>
          </p:nvPr>
        </p:nvSpPr>
        <p:spPr>
          <a:xfrm>
            <a:off x="9348303" y="3080385"/>
            <a:ext cx="543911" cy="543911"/>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cxnSp>
        <p:nvCxnSpPr>
          <p:cNvPr id="22" name="直接连接符 21"/>
          <p:cNvCxnSpPr/>
          <p:nvPr>
            <p:custDataLst>
              <p:tags r:id="rId6"/>
            </p:custDataLst>
          </p:nvPr>
        </p:nvCxnSpPr>
        <p:spPr>
          <a:xfrm>
            <a:off x="9629258" y="6050816"/>
            <a:ext cx="233461" cy="0"/>
          </a:xfrm>
          <a:prstGeom prst="line">
            <a:avLst/>
          </a:prstGeom>
          <a:ln w="47625" cap="rnd">
            <a:solidFill>
              <a:srgbClr val="376FFF"/>
            </a:solidFill>
          </a:ln>
        </p:spPr>
        <p:style>
          <a:lnRef idx="2">
            <a:srgbClr val="376FFF"/>
          </a:lnRef>
          <a:fillRef idx="0">
            <a:srgbClr val="FFFFFF"/>
          </a:fillRef>
          <a:effectRef idx="0">
            <a:srgbClr val="FFFFFF"/>
          </a:effectRef>
          <a:fontRef idx="minor">
            <a:srgbClr val="000000"/>
          </a:fontRef>
        </p:style>
      </p:cxnSp>
      <p:sp>
        <p:nvSpPr>
          <p:cNvPr id="24" name="椭圆 23"/>
          <p:cNvSpPr/>
          <p:nvPr>
            <p:custDataLst>
              <p:tags r:id="rId7"/>
            </p:custDataLst>
          </p:nvPr>
        </p:nvSpPr>
        <p:spPr>
          <a:xfrm>
            <a:off x="5957305" y="3080801"/>
            <a:ext cx="583445" cy="58344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pic>
        <p:nvPicPr>
          <p:cNvPr id="26" name="图形 16" descr="333438303937363b333438313038303bd7e9d6afbcdcb9b9"/>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6142909" y="3246430"/>
            <a:ext cx="212101" cy="212101"/>
          </a:xfrm>
          <a:prstGeom prst="rect">
            <a:avLst/>
          </a:prstGeom>
        </p:spPr>
      </p:pic>
      <p:pic>
        <p:nvPicPr>
          <p:cNvPr id="27" name="图形 17" descr="333438303937363b333438313039323bcfeec4bfbcc6bbae"/>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9513932" y="3246014"/>
            <a:ext cx="212238" cy="2122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认识智慧城市</a:t>
            </a:r>
            <a:endParaRPr lang="zh-CN" altLang="en-US"/>
          </a:p>
        </p:txBody>
      </p:sp>
      <p:sp>
        <p:nvSpPr>
          <p:cNvPr id="5" name="文本框 4"/>
          <p:cNvSpPr txBox="1"/>
          <p:nvPr/>
        </p:nvSpPr>
        <p:spPr>
          <a:xfrm>
            <a:off x="1686560" y="1696085"/>
            <a:ext cx="9979660" cy="829945"/>
          </a:xfrm>
          <a:prstGeom prst="rect">
            <a:avLst/>
          </a:prstGeom>
        </p:spPr>
        <p:txBody>
          <a:bodyPr wrap="square">
            <a:spAutoFit/>
          </a:bodyPr>
          <a:p>
            <a:pPr marL="0" indent="266700" algn="l" defTabSz="266700">
              <a:spcBef>
                <a:spcPct val="0"/>
              </a:spcBef>
              <a:spcAft>
                <a:spcPct val="0"/>
              </a:spcAft>
            </a:pPr>
            <a:r>
              <a:rPr lang="zh-CN" altLang="en-US" sz="1600" b="1">
                <a:latin typeface="黑体" panose="02010609060101010101" charset="-122"/>
                <a:ea typeface="黑体" panose="02010609060101010101" charset="-122"/>
                <a:cs typeface="黑体" panose="02010609060101010101" charset="-122"/>
              </a:rPr>
              <a:t>请扫描下列书中二维码了解提示词在生活中的使用场景，回答下列问题。</a:t>
            </a:r>
            <a:endParaRPr lang="zh-CN" altLang="en-US" sz="1600" b="1">
              <a:latin typeface="黑体" panose="02010609060101010101" charset="-122"/>
              <a:ea typeface="黑体" panose="02010609060101010101" charset="-122"/>
              <a:cs typeface="黑体" panose="02010609060101010101" charset="-122"/>
            </a:endParaRPr>
          </a:p>
          <a:p>
            <a:pPr marL="0" indent="266700" algn="l" defTabSz="266700">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marL="0" indent="266700" algn="ctr" defTabSz="266700">
              <a:spcBef>
                <a:spcPct val="0"/>
              </a:spcBef>
              <a:spcAft>
                <a:spcPct val="0"/>
              </a:spcAft>
            </a:pPr>
            <a:r>
              <a:rPr lang="zh-CN" altLang="en-US" sz="1600" b="1">
                <a:latin typeface="黑体" panose="02010609060101010101" charset="-122"/>
                <a:ea typeface="黑体" panose="02010609060101010101" charset="-122"/>
                <a:cs typeface="黑体" panose="02010609060101010101" charset="-122"/>
              </a:rPr>
              <a:t>表</a:t>
            </a:r>
            <a:r>
              <a:rPr lang="en-US" altLang="zh-CN" sz="1600" b="1">
                <a:latin typeface="黑体" panose="02010609060101010101" charset="-122"/>
                <a:ea typeface="黑体" panose="02010609060101010101" charset="-122"/>
                <a:cs typeface="黑体" panose="02010609060101010101" charset="-122"/>
              </a:rPr>
              <a:t> </a:t>
            </a:r>
            <a:r>
              <a:rPr lang="zh-CN" altLang="en-US" sz="1600" b="1">
                <a:latin typeface="黑体" panose="02010609060101010101" charset="-122"/>
                <a:ea typeface="黑体" panose="02010609060101010101" charset="-122"/>
                <a:cs typeface="黑体" panose="02010609060101010101" charset="-122"/>
              </a:rPr>
              <a:t>苏格拉底问题链</a:t>
            </a:r>
            <a:r>
              <a:rPr lang="en-US" altLang="zh-CN" sz="1600" b="1">
                <a:latin typeface="黑体" panose="02010609060101010101" charset="-122"/>
                <a:ea typeface="黑体" panose="02010609060101010101" charset="-122"/>
                <a:cs typeface="黑体" panose="02010609060101010101" charset="-122"/>
              </a:rPr>
              <a:t>——</a:t>
            </a:r>
            <a:r>
              <a:rPr lang="zh-CN" altLang="en-US" sz="1600" b="1">
                <a:latin typeface="黑体" panose="02010609060101010101" charset="-122"/>
                <a:ea typeface="黑体" panose="02010609060101010101" charset="-122"/>
                <a:cs typeface="黑体" panose="02010609060101010101" charset="-122"/>
              </a:rPr>
              <a:t>激发学习兴趣</a:t>
            </a:r>
            <a:endParaRPr lang="zh-CN" altLang="en-US" sz="1600" b="1">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6586220" y="4651375"/>
            <a:ext cx="5080000" cy="737235"/>
          </a:xfrm>
          <a:prstGeom prst="rect">
            <a:avLst/>
          </a:prstGeom>
        </p:spPr>
        <p:txBody>
          <a:bodyPr>
            <a:spAutoFit/>
          </a:bodyPr>
          <a:p>
            <a:endParaRPr lang="en-US" altLang="zh-CN" sz="2600"/>
          </a:p>
          <a:p>
            <a:pPr marL="0" indent="457200" defTabSz="266700">
              <a:spcBef>
                <a:spcPct val="0"/>
              </a:spcBef>
              <a:spcAft>
                <a:spcPct val="0"/>
              </a:spcAft>
            </a:pPr>
            <a:r>
              <a:rPr lang="en-US" altLang="zh-CN" sz="1600">
                <a:latin typeface="Times New Roman Regular"/>
                <a:ea typeface="宋体" panose="02010600030101010101" pitchFamily="2" charset="-122"/>
              </a:rPr>
              <a:t> </a:t>
            </a:r>
            <a:endParaRPr lang="en-US" altLang="zh-CN" sz="1600">
              <a:latin typeface="Times New Roman Regular"/>
              <a:ea typeface="宋体" panose="02010600030101010101" pitchFamily="2" charset="-122"/>
            </a:endParaRPr>
          </a:p>
        </p:txBody>
      </p:sp>
      <p:graphicFrame>
        <p:nvGraphicFramePr>
          <p:cNvPr id="11" name="表格 10"/>
          <p:cNvGraphicFramePr/>
          <p:nvPr>
            <p:custDataLst>
              <p:tags r:id="rId1"/>
            </p:custDataLst>
          </p:nvPr>
        </p:nvGraphicFramePr>
        <p:xfrm>
          <a:off x="1673860" y="2713990"/>
          <a:ext cx="9391015" cy="3333115"/>
        </p:xfrm>
        <a:graphic>
          <a:graphicData uri="http://schemas.openxmlformats.org/drawingml/2006/table">
            <a:tbl>
              <a:tblPr/>
              <a:tblGrid>
                <a:gridCol w="1309634"/>
                <a:gridCol w="4988560"/>
                <a:gridCol w="3092821"/>
              </a:tblGrid>
              <a:tr h="485140">
                <a:tc>
                  <a:txBody>
                    <a:bodyPr/>
                    <a:p>
                      <a:pPr indent="25400" algn="ctr" fontAlgn="auto">
                        <a:spcBef>
                          <a:spcPct val="0"/>
                        </a:spcBef>
                        <a:spcAft>
                          <a:spcPct val="0"/>
                        </a:spcAft>
                      </a:pPr>
                      <a:r>
                        <a:rPr lang="zh-CN" sz="1400">
                          <a:latin typeface="黑体" panose="02010609060101010101" charset="-122"/>
                          <a:ea typeface="黑体" panose="02010609060101010101" charset="-122"/>
                        </a:rPr>
                        <a:t>问题类型</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indent="25400" algn="ctr" fontAlgn="auto">
                        <a:spcBef>
                          <a:spcPct val="0"/>
                        </a:spcBef>
                        <a:spcAft>
                          <a:spcPct val="0"/>
                        </a:spcAft>
                      </a:pPr>
                      <a:r>
                        <a:rPr lang="zh-CN" sz="1400">
                          <a:latin typeface="黑体" panose="02010609060101010101" charset="-122"/>
                          <a:ea typeface="黑体" panose="02010609060101010101" charset="-122"/>
                        </a:rPr>
                        <a:t>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indent="25400" algn="ctr" fontAlgn="auto">
                        <a:spcBef>
                          <a:spcPct val="0"/>
                        </a:spcBef>
                        <a:spcAft>
                          <a:spcPct val="0"/>
                        </a:spcAft>
                        <a:buNone/>
                      </a:pPr>
                      <a:r>
                        <a:rPr lang="zh-CN" altLang="en-US" sz="1400">
                          <a:latin typeface="黑体" panose="02010609060101010101" charset="-122"/>
                          <a:ea typeface="黑体" panose="02010609060101010101" charset="-122"/>
                        </a:rPr>
                        <a:t>智能体</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659130">
                <a:tc>
                  <a:txBody>
                    <a:bodyPr/>
                    <a:p>
                      <a:pPr indent="25400" algn="ctr" fontAlgn="auto">
                        <a:spcBef>
                          <a:spcPct val="0"/>
                        </a:spcBef>
                        <a:spcAft>
                          <a:spcPct val="0"/>
                        </a:spcAft>
                      </a:pPr>
                      <a:r>
                        <a:rPr lang="zh-CN" sz="1400">
                          <a:latin typeface="黑体" panose="02010609060101010101" charset="-122"/>
                          <a:ea typeface="黑体" panose="02010609060101010101" charset="-122"/>
                        </a:rPr>
                        <a:t>基础认知层面问题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当听到</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智慧城市</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这个词时，你们脑海中最先浮现的三个画面是什么？这些画面为什么会出现？</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2">
                  <a:txBody>
                    <a:bodyPr/>
                    <a:p>
                      <a:pPr indent="25400" algn="l" fontAlgn="auto">
                        <a:spcBef>
                          <a:spcPct val="0"/>
                        </a:spcBef>
                        <a:spcAft>
                          <a:spcPct val="0"/>
                        </a:spcAft>
                        <a:buNone/>
                      </a:pP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68045">
                <a:tc>
                  <a:txBody>
                    <a:bodyPr/>
                    <a:p>
                      <a:pPr indent="25400" algn="ctr" fontAlgn="auto">
                        <a:spcBef>
                          <a:spcPct val="0"/>
                        </a:spcBef>
                        <a:spcAft>
                          <a:spcPct val="0"/>
                        </a:spcAft>
                      </a:pPr>
                      <a:r>
                        <a:rPr lang="zh-CN" sz="1400">
                          <a:latin typeface="黑体" panose="02010609060101010101" charset="-122"/>
                          <a:ea typeface="黑体" panose="02010609060101010101" charset="-122"/>
                        </a:rPr>
                        <a:t>关联分析层面问题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如果要求你们用手机、红绿灯、摄像头、数据中心这些物件编一个</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智慧城市</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的故事，你们会怎样建立它们的联系？</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60400">
                <a:tc>
                  <a:txBody>
                    <a:bodyPr/>
                    <a:p>
                      <a:pPr indent="25400" algn="ctr" fontAlgn="auto">
                        <a:spcBef>
                          <a:spcPct val="0"/>
                        </a:spcBef>
                        <a:spcAft>
                          <a:spcPct val="0"/>
                        </a:spcAft>
                      </a:pPr>
                      <a:r>
                        <a:rPr lang="zh-CN" sz="1400">
                          <a:latin typeface="黑体" panose="02010609060101010101" charset="-122"/>
                          <a:ea typeface="黑体" panose="02010609060101010101" charset="-122"/>
                        </a:rPr>
                        <a:t>批判性思考层面问题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如果建设智慧城市需要共享个人出行数据，你们认为合理的边界在哪里？这个困境反映出技术进步中的哪些问题？</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2">
                  <a:txBody>
                    <a:bodyPr/>
                    <a:p>
                      <a:pPr indent="25400" algn="l" fontAlgn="auto">
                        <a:spcBef>
                          <a:spcPct val="0"/>
                        </a:spcBef>
                        <a:spcAft>
                          <a:spcPct val="0"/>
                        </a:spcAft>
                        <a:buNone/>
                      </a:pP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60400">
                <a:tc>
                  <a:txBody>
                    <a:bodyPr/>
                    <a:p>
                      <a:pPr indent="25400" algn="ctr" fontAlgn="auto">
                        <a:spcBef>
                          <a:spcPct val="0"/>
                        </a:spcBef>
                        <a:spcAft>
                          <a:spcPct val="0"/>
                        </a:spcAft>
                      </a:pPr>
                      <a:r>
                        <a:rPr lang="zh-CN" sz="1400">
                          <a:latin typeface="黑体" panose="02010609060101010101" charset="-122"/>
                          <a:ea typeface="黑体" panose="02010609060101010101" charset="-122"/>
                        </a:rPr>
                        <a:t>拓展应用层面问题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如果下周我们要验证</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智慧城市是否让生活更幸福</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这个命题，你们建议从哪些维度设计调查指标？为什么？</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5" name="矩形 14"/>
          <p:cNvSpPr/>
          <p:nvPr/>
        </p:nvSpPr>
        <p:spPr>
          <a:xfrm>
            <a:off x="8822055" y="323913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
        <p:nvSpPr>
          <p:cNvPr id="16" name="矩形 15"/>
          <p:cNvSpPr/>
          <p:nvPr/>
        </p:nvSpPr>
        <p:spPr>
          <a:xfrm>
            <a:off x="8822055" y="4782820"/>
            <a:ext cx="1511300" cy="118300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任务拓展</a:t>
            </a:r>
            <a:endParaRPr lang="zh-CN" altLang="en-US"/>
          </a:p>
        </p:txBody>
      </p:sp>
      <p:sp>
        <p:nvSpPr>
          <p:cNvPr id="10" name="文本框 9"/>
          <p:cNvSpPr txBox="1"/>
          <p:nvPr/>
        </p:nvSpPr>
        <p:spPr>
          <a:xfrm>
            <a:off x="1407160" y="1811020"/>
            <a:ext cx="8851900" cy="709295"/>
          </a:xfrm>
          <a:prstGeom prst="rect">
            <a:avLst/>
          </a:prstGeom>
        </p:spPr>
        <p:txBody>
          <a:bodyPr wrap="square">
            <a:noAutofit/>
          </a:bodyPr>
          <a:p>
            <a:pPr marL="0" indent="266700" defTabSz="266700">
              <a:spcBef>
                <a:spcPct val="0"/>
              </a:spcBef>
              <a:spcAft>
                <a:spcPct val="0"/>
              </a:spcAft>
            </a:pPr>
            <a:r>
              <a:rPr lang="zh-CN" altLang="en-US" sz="1600">
                <a:solidFill>
                  <a:srgbClr val="000000"/>
                </a:solidFill>
                <a:latin typeface="黑体" panose="02010609060101010101" charset="-122"/>
                <a:ea typeface="黑体" panose="02010609060101010101" charset="-122"/>
                <a:cs typeface="黑体" panose="02010609060101010101" charset="-122"/>
              </a:rPr>
              <a:t>请扫描表中的智能体，选择一个话题，依据表中的知识与技能要求，设计提示词，完成图中任务。</a:t>
            </a:r>
            <a:endParaRPr lang="en-US" altLang="zh-CN" sz="1600">
              <a:solidFill>
                <a:srgbClr val="000000"/>
              </a:solidFill>
              <a:latin typeface="黑体" panose="02010609060101010101" charset="-122"/>
              <a:ea typeface="黑体" panose="02010609060101010101" charset="-122"/>
              <a:cs typeface="黑体" panose="02010609060101010101" charset="-122"/>
            </a:endParaRPr>
          </a:p>
        </p:txBody>
      </p:sp>
      <p:graphicFrame>
        <p:nvGraphicFramePr>
          <p:cNvPr id="11" name="表格 10"/>
          <p:cNvGraphicFramePr/>
          <p:nvPr>
            <p:custDataLst>
              <p:tags r:id="rId1"/>
            </p:custDataLst>
          </p:nvPr>
        </p:nvGraphicFramePr>
        <p:xfrm>
          <a:off x="986790" y="3063875"/>
          <a:ext cx="9568180" cy="2080260"/>
        </p:xfrm>
        <a:graphic>
          <a:graphicData uri="http://schemas.openxmlformats.org/drawingml/2006/table">
            <a:tbl>
              <a:tblPr/>
              <a:tblGrid>
                <a:gridCol w="701675"/>
                <a:gridCol w="2138045"/>
                <a:gridCol w="3675380"/>
                <a:gridCol w="3053080"/>
              </a:tblGrid>
              <a:tr h="247015">
                <a:tc>
                  <a:txBody>
                    <a:bodyPr/>
                    <a:p>
                      <a:pPr marL="0" indent="0" algn="ctr">
                        <a:spcBef>
                          <a:spcPct val="0"/>
                        </a:spcBef>
                        <a:spcAft>
                          <a:spcPct val="0"/>
                        </a:spcAft>
                      </a:pPr>
                      <a:r>
                        <a:rPr lang="zh-CN" sz="1600">
                          <a:latin typeface="黑体" panose="02010609060101010101" charset="-122"/>
                          <a:ea typeface="黑体" panose="02010609060101010101" charset="-122"/>
                        </a:rPr>
                        <a:t>序号</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知识点</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技能点</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buNone/>
                      </a:pPr>
                      <a:r>
                        <a:rPr lang="zh-CN" altLang="en-US" sz="1600">
                          <a:latin typeface="黑体" panose="02010609060101010101" charset="-122"/>
                          <a:ea typeface="黑体" panose="02010609060101010101" charset="-122"/>
                        </a:rPr>
                        <a:t>智能体</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r>
              <a:tr h="611505">
                <a:tc>
                  <a:txBody>
                    <a:bodyPr/>
                    <a:p>
                      <a:pPr marL="0" indent="0" algn="ctr">
                        <a:spcBef>
                          <a:spcPct val="0"/>
                        </a:spcBef>
                        <a:spcAft>
                          <a:spcPct val="0"/>
                        </a:spcAft>
                      </a:pPr>
                      <a:r>
                        <a:rPr lang="en-US" altLang="zh-CN" sz="1600">
                          <a:latin typeface="黑体" panose="02010609060101010101" charset="-122"/>
                          <a:ea typeface="黑体" panose="02010609060101010101" charset="-122"/>
                        </a:rPr>
                        <a:t>1</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indent="0" algn="ctr" fontAlgn="auto">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AGI </a:t>
                      </a:r>
                      <a:r>
                        <a:rPr lang="zh-CN" altLang="en-US" sz="1600">
                          <a:latin typeface="黑体" panose="02010609060101010101" charset="-122"/>
                          <a:ea typeface="黑体" panose="02010609060101010101" charset="-122"/>
                          <a:cs typeface="黑体" panose="02010609060101010101" charset="-122"/>
                        </a:rPr>
                        <a:t>的法律权利</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altLang="en-US" sz="1600">
                          <a:latin typeface="黑体" panose="02010609060101010101" charset="-122"/>
                          <a:ea typeface="黑体" panose="02010609060101010101" charset="-122"/>
                        </a:rPr>
                        <a:t>了解辨析</a:t>
                      </a:r>
                      <a:r>
                        <a:rPr lang="en-US" altLang="zh-CN" sz="1600">
                          <a:latin typeface="黑体" panose="02010609060101010101" charset="-122"/>
                          <a:ea typeface="黑体" panose="02010609060101010101" charset="-122"/>
                        </a:rPr>
                        <a:t> AGI </a:t>
                      </a:r>
                      <a:r>
                        <a:rPr lang="zh-CN" altLang="en-US" sz="1600">
                          <a:latin typeface="黑体" panose="02010609060101010101" charset="-122"/>
                          <a:ea typeface="黑体" panose="02010609060101010101" charset="-122"/>
                        </a:rPr>
                        <a:t>应有哪些法律权利</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0" indent="0" algn="just">
                        <a:spcBef>
                          <a:spcPct val="0"/>
                        </a:spcBef>
                        <a:spcAft>
                          <a:spcPct val="0"/>
                        </a:spcAft>
                        <a:buNone/>
                      </a:pP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57835">
                <a:tc>
                  <a:txBody>
                    <a:bodyPr/>
                    <a:p>
                      <a:pPr marL="0" indent="0" algn="ctr">
                        <a:spcBef>
                          <a:spcPct val="0"/>
                        </a:spcBef>
                        <a:spcAft>
                          <a:spcPct val="0"/>
                        </a:spcAft>
                      </a:pPr>
                      <a:r>
                        <a:rPr lang="en-US" altLang="zh-CN" sz="1600">
                          <a:latin typeface="黑体" panose="02010609060101010101" charset="-122"/>
                          <a:ea typeface="黑体" panose="02010609060101010101" charset="-122"/>
                        </a:rPr>
                        <a:t>2</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indent="0" algn="ctr" fontAlgn="auto">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AGI </a:t>
                      </a:r>
                      <a:r>
                        <a:rPr lang="zh-CN" altLang="en-US" sz="1600">
                          <a:latin typeface="黑体" panose="02010609060101010101" charset="-122"/>
                          <a:ea typeface="黑体" panose="02010609060101010101" charset="-122"/>
                          <a:cs typeface="黑体" panose="02010609060101010101" charset="-122"/>
                        </a:rPr>
                        <a:t>的风险</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altLang="en-US" sz="1600">
                          <a:latin typeface="黑体" panose="02010609060101010101" charset="-122"/>
                          <a:ea typeface="黑体" panose="02010609060101010101" charset="-122"/>
                        </a:rPr>
                        <a:t>认识到</a:t>
                      </a:r>
                      <a:r>
                        <a:rPr lang="en-US" altLang="zh-CN" sz="1600">
                          <a:latin typeface="黑体" panose="02010609060101010101" charset="-122"/>
                          <a:ea typeface="黑体" panose="02010609060101010101" charset="-122"/>
                        </a:rPr>
                        <a:t> AGI </a:t>
                      </a:r>
                      <a:r>
                        <a:rPr lang="zh-CN" altLang="en-US" sz="1600">
                          <a:latin typeface="黑体" panose="02010609060101010101" charset="-122"/>
                          <a:ea typeface="黑体" panose="02010609060101010101" charset="-122"/>
                        </a:rPr>
                        <a:t>的风险</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63905">
                <a:tc>
                  <a:txBody>
                    <a:bodyPr/>
                    <a:p>
                      <a:pPr marL="0" indent="0" algn="ctr">
                        <a:spcBef>
                          <a:spcPct val="0"/>
                        </a:spcBef>
                        <a:spcAft>
                          <a:spcPct val="0"/>
                        </a:spcAft>
                      </a:pPr>
                      <a:r>
                        <a:rPr lang="en-US" altLang="zh-CN" sz="1600">
                          <a:latin typeface="黑体" panose="02010609060101010101" charset="-122"/>
                          <a:ea typeface="黑体" panose="02010609060101010101" charset="-122"/>
                        </a:rPr>
                        <a:t>3</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indent="0" algn="ctr" fontAlgn="auto">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AGI </a:t>
                      </a:r>
                      <a:r>
                        <a:rPr lang="zh-CN" altLang="en-US" sz="1600">
                          <a:latin typeface="黑体" panose="02010609060101010101" charset="-122"/>
                          <a:ea typeface="黑体" panose="02010609060101010101" charset="-122"/>
                          <a:cs typeface="黑体" panose="02010609060101010101" charset="-122"/>
                        </a:rPr>
                        <a:t>的科学评价</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altLang="en-US" sz="1600">
                          <a:latin typeface="黑体" panose="02010609060101010101" charset="-122"/>
                          <a:ea typeface="黑体" panose="02010609060101010101" charset="-122"/>
                        </a:rPr>
                        <a:t>能够辨别</a:t>
                      </a:r>
                      <a:r>
                        <a:rPr lang="en-US" altLang="zh-CN" sz="1600">
                          <a:latin typeface="黑体" panose="02010609060101010101" charset="-122"/>
                          <a:ea typeface="黑体" panose="02010609060101010101" charset="-122"/>
                        </a:rPr>
                        <a:t> AGI </a:t>
                      </a:r>
                      <a:r>
                        <a:rPr lang="zh-CN" altLang="en-US" sz="1600">
                          <a:latin typeface="黑体" panose="02010609060101010101" charset="-122"/>
                          <a:ea typeface="黑体" panose="02010609060101010101" charset="-122"/>
                        </a:rPr>
                        <a:t>的水平</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2" name="矩形 11"/>
          <p:cNvSpPr/>
          <p:nvPr/>
        </p:nvSpPr>
        <p:spPr>
          <a:xfrm>
            <a:off x="8337550" y="3429000"/>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请扫描教材</a:t>
            </a:r>
            <a:r>
              <a:rPr lang="en-US" altLang="zh-CN">
                <a:sym typeface="+mn-ea"/>
              </a:rPr>
              <a:t>AI</a:t>
            </a:r>
            <a:r>
              <a:rPr lang="zh-CN" altLang="en-US">
                <a:sym typeface="+mn-ea"/>
              </a:rPr>
              <a:t>拓学智能体</a:t>
            </a:r>
            <a:endParaRPr lang="zh-CN" altLang="en-US"/>
          </a:p>
        </p:txBody>
      </p:sp>
      <p:grpSp>
        <p:nvGrpSpPr>
          <p:cNvPr id="8" name="组合 7"/>
          <p:cNvGrpSpPr/>
          <p:nvPr>
            <p:custDataLst>
              <p:tags r:id="rId1"/>
            </p:custDataLst>
          </p:nvPr>
        </p:nvGrpSpPr>
        <p:grpSpPr>
          <a:xfrm>
            <a:off x="1066165" y="1636395"/>
            <a:ext cx="9648825" cy="3351530"/>
            <a:chOff x="2082" y="2253"/>
            <a:chExt cx="15195" cy="5278"/>
          </a:xfrm>
        </p:grpSpPr>
        <p:sp>
          <p:nvSpPr>
            <p:cNvPr id="18" name="任意多边形: 形状 33"/>
            <p:cNvSpPr/>
            <p:nvPr>
              <p:custDataLst>
                <p:tags r:id="rId2"/>
              </p:custDataLst>
            </p:nvPr>
          </p:nvSpPr>
          <p:spPr>
            <a:xfrm>
              <a:off x="12463" y="2253"/>
              <a:ext cx="4811" cy="3412"/>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rgbClr val="376FFF">
                    <a:lumMod val="75000"/>
                  </a:srgbClr>
                </a:gs>
                <a:gs pos="100000">
                  <a:srgbClr val="376FFF"/>
                </a:gs>
              </a:gsLst>
              <a:lin ang="20750833" scaled="0"/>
            </a:gradFill>
            <a:ln>
              <a:noFill/>
            </a:ln>
          </p:spPr>
          <p:style>
            <a:lnRef idx="2">
              <a:srgbClr val="376FFF">
                <a:shade val="15000"/>
              </a:srgbClr>
            </a:lnRef>
            <a:fillRef idx="1">
              <a:srgbClr val="376FFF"/>
            </a:fillRef>
            <a:effectRef idx="0">
              <a:srgbClr val="376FFF"/>
            </a:effectRef>
            <a:fontRef idx="minor">
              <a:srgbClr val="FFFFFF"/>
            </a:fontRef>
          </p:style>
          <p:txBody>
            <a:bodyPr wrap="square" lIns="352269" tIns="249521" rIns="347843" bIns="818671" rtlCol="0" anchor="ctr">
              <a:noAutofit/>
            </a:bodyPr>
            <a:p>
              <a:pPr algn="just">
                <a:lnSpc>
                  <a:spcPct val="150000"/>
                </a:lnSpc>
              </a:pPr>
              <a:r>
                <a:rPr lang="zh-CN" altLang="en-US" sz="1995">
                  <a:latin typeface="微软雅黑" panose="020B0503020204020204" pitchFamily="34" charset="-122"/>
                  <a:ea typeface="微软雅黑" panose="020B0503020204020204" pitchFamily="34" charset="-122"/>
                  <a:sym typeface="+mn-ea"/>
                </a:rPr>
                <a:t>如何科学评估一个系统是否达到</a:t>
              </a:r>
              <a:r>
                <a:rPr lang="en-US" altLang="zh-CN" sz="1995">
                  <a:latin typeface="微软雅黑" panose="020B0503020204020204" pitchFamily="34" charset="-122"/>
                  <a:ea typeface="微软雅黑" panose="020B0503020204020204" pitchFamily="34" charset="-122"/>
                  <a:sym typeface="+mn-ea"/>
                </a:rPr>
                <a:t>AGI</a:t>
              </a:r>
              <a:r>
                <a:rPr lang="zh-CN" altLang="en-US" sz="1995">
                  <a:latin typeface="微软雅黑" panose="020B0503020204020204" pitchFamily="34" charset="-122"/>
                  <a:ea typeface="微软雅黑" panose="020B0503020204020204" pitchFamily="34" charset="-122"/>
                  <a:sym typeface="+mn-ea"/>
                </a:rPr>
                <a:t>水平？</a:t>
              </a:r>
              <a:endParaRPr lang="zh-CN" altLang="en-US" sz="1995">
                <a:solidFill>
                  <a:srgbClr val="FFFFFF"/>
                </a:solidFill>
                <a:latin typeface="微软雅黑" panose="020B0503020204020204" pitchFamily="34" charset="-122"/>
                <a:ea typeface="微软雅黑" panose="020B0503020204020204" pitchFamily="34" charset="-122"/>
              </a:endParaRPr>
            </a:p>
          </p:txBody>
        </p:sp>
        <p:sp>
          <p:nvSpPr>
            <p:cNvPr id="19" name="任意多边形: 形状 31"/>
            <p:cNvSpPr/>
            <p:nvPr>
              <p:custDataLst>
                <p:tags r:id="rId3"/>
              </p:custDataLst>
            </p:nvPr>
          </p:nvSpPr>
          <p:spPr>
            <a:xfrm>
              <a:off x="7274" y="2253"/>
              <a:ext cx="4811" cy="3412"/>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rgbClr val="376FFF">
                    <a:lumMod val="75000"/>
                  </a:srgbClr>
                </a:gs>
                <a:gs pos="100000">
                  <a:srgbClr val="376FFF"/>
                </a:gs>
              </a:gsLst>
              <a:lin ang="20750833" scaled="0"/>
            </a:gradFill>
            <a:ln>
              <a:noFill/>
            </a:ln>
          </p:spPr>
          <p:style>
            <a:lnRef idx="2">
              <a:srgbClr val="376FFF">
                <a:shade val="15000"/>
              </a:srgbClr>
            </a:lnRef>
            <a:fillRef idx="1">
              <a:srgbClr val="376FFF"/>
            </a:fillRef>
            <a:effectRef idx="0">
              <a:srgbClr val="376FFF"/>
            </a:effectRef>
            <a:fontRef idx="minor">
              <a:srgbClr val="FFFFFF"/>
            </a:fontRef>
          </p:style>
          <p:txBody>
            <a:bodyPr wrap="square" lIns="350372" tIns="240668" rIns="349741" bIns="827526" rtlCol="0" anchor="ctr">
              <a:noAutofit/>
            </a:bodyPr>
            <a:p>
              <a:pPr algn="just">
                <a:lnSpc>
                  <a:spcPct val="150000"/>
                </a:lnSpc>
              </a:pPr>
              <a:r>
                <a:rPr lang="zh-CN" altLang="en-US"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是否存在</a:t>
              </a:r>
              <a:r>
                <a:rPr lang="en-US" altLang="zh-CN"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AGI</a:t>
              </a:r>
              <a:r>
                <a:rPr lang="zh-CN" altLang="en-US"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与人类共存的</a:t>
              </a:r>
              <a:r>
                <a:rPr lang="en-US" altLang="zh-CN"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最低安全协议</a:t>
              </a:r>
              <a:r>
                <a:rPr lang="en-US" altLang="zh-CN" sz="1995">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zh-CN" sz="1995">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任意多边形: 形状 30"/>
            <p:cNvSpPr/>
            <p:nvPr>
              <p:custDataLst>
                <p:tags r:id="rId4"/>
              </p:custDataLst>
            </p:nvPr>
          </p:nvSpPr>
          <p:spPr>
            <a:xfrm>
              <a:off x="2082" y="2253"/>
              <a:ext cx="4811" cy="3412"/>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rgbClr val="376FFF">
                    <a:lumMod val="75000"/>
                  </a:srgbClr>
                </a:gs>
                <a:gs pos="100000">
                  <a:srgbClr val="376FFF"/>
                </a:gs>
              </a:gsLst>
              <a:lin ang="20750833" scaled="0"/>
            </a:gradFill>
            <a:ln>
              <a:noFill/>
            </a:ln>
          </p:spPr>
          <p:style>
            <a:lnRef idx="2">
              <a:srgbClr val="376FFF">
                <a:shade val="15000"/>
              </a:srgbClr>
            </a:lnRef>
            <a:fillRef idx="1">
              <a:srgbClr val="376FFF"/>
            </a:fillRef>
            <a:effectRef idx="0">
              <a:srgbClr val="376FFF"/>
            </a:effectRef>
            <a:fontRef idx="minor">
              <a:srgbClr val="FFFFFF"/>
            </a:fontRef>
          </p:style>
          <p:txBody>
            <a:bodyPr wrap="square" lIns="350332" tIns="231814" rIns="349780" bIns="836380" rtlCol="0" anchor="ctr">
              <a:noAutofit/>
            </a:bodyPr>
            <a:p>
              <a:pPr algn="just">
                <a:lnSpc>
                  <a:spcPct val="150000"/>
                </a:lnSpc>
              </a:pPr>
              <a:r>
                <a:rPr lang="en-US" altLang="zh-CN" sz="1995"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AGI</a:t>
              </a:r>
              <a:r>
                <a:rPr lang="zh-CN" altLang="en-US" sz="1995"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是否应享有法律权利</a:t>
              </a:r>
              <a:r>
                <a:rPr lang="en-US" altLang="zh-CN" sz="1995"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zh-CN" sz="199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4" name="“_#color-824&amp;2665"/>
            <p:cNvSpPr/>
            <p:nvPr>
              <p:custDataLst>
                <p:tags r:id="rId5"/>
              </p:custDataLst>
            </p:nvPr>
          </p:nvSpPr>
          <p:spPr>
            <a:xfrm>
              <a:off x="5980" y="4555"/>
              <a:ext cx="505" cy="432"/>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rgbClr val="FFFFFF">
                <a:alpha val="50000"/>
              </a:srgbClr>
            </a:solidFill>
          </p:spPr>
          <p:txBody>
            <a:bodyPr/>
            <a:p>
              <a:endParaRPr lang="zh-CN" altLang="en-US" sz="1795"/>
            </a:p>
          </p:txBody>
        </p:sp>
        <p:pic>
          <p:nvPicPr>
            <p:cNvPr id="35" name="图片 34"/>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a:xfrm>
              <a:off x="2366" y="5995"/>
              <a:ext cx="1376" cy="137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solidFill>
              <a:srgbClr val="376FFF"/>
            </a:solidFill>
            <a:ln w="9525" cap="flat" cmpd="sng" algn="ctr">
              <a:solidFill>
                <a:srgbClr val="000000">
                  <a:lumMod val="40000"/>
                  <a:lumOff val="60000"/>
                  <a:alpha val="20000"/>
                </a:srgbClr>
              </a:solidFill>
              <a:prstDash val="solid"/>
              <a:round/>
              <a:headEnd type="none" w="med" len="med"/>
              <a:tailEnd type="none" w="med" len="med"/>
            </a:ln>
          </p:spPr>
        </p:pic>
        <p:sp>
          <p:nvSpPr>
            <p:cNvPr id="25" name="矩形 24"/>
            <p:cNvSpPr/>
            <p:nvPr>
              <p:custDataLst>
                <p:tags r:id="rId8"/>
              </p:custDataLst>
            </p:nvPr>
          </p:nvSpPr>
          <p:spPr>
            <a:xfrm>
              <a:off x="4012" y="6158"/>
              <a:ext cx="2881" cy="1051"/>
            </a:xfrm>
            <a:prstGeom prst="rect">
              <a:avLst/>
            </a:prstGeom>
            <a:noFill/>
          </p:spPr>
          <p:txBody>
            <a:bodyPr wrap="square" lIns="0" tIns="0" rIns="0" bIns="0" rtlCol="0" anchor="ctr" anchorCtr="0">
              <a:noAutofit/>
            </a:bodyPr>
            <a:p>
              <a:pPr>
                <a:spcBef>
                  <a:spcPct val="0"/>
                </a:spcBef>
                <a:spcAft>
                  <a:spcPct val="0"/>
                </a:spcAft>
              </a:pPr>
              <a:r>
                <a:rPr lang="zh-CN" altLang="en-US" sz="1995" b="1" dirty="0">
                  <a:solidFill>
                    <a:srgbClr val="376FFF"/>
                  </a:solidFill>
                  <a:latin typeface="微软雅黑" panose="020B0503020204020204" pitchFamily="34" charset="-122"/>
                  <a:cs typeface="微软雅黑" panose="020B0503020204020204" pitchFamily="34" charset="-122"/>
                  <a:sym typeface="微软雅黑" panose="020B0503020204020204" pitchFamily="34" charset="-122"/>
                </a:rPr>
                <a:t>聚会组织</a:t>
              </a:r>
              <a:endParaRPr lang="zh-CN" altLang="en-US" sz="1995" b="1" dirty="0">
                <a:solidFill>
                  <a:srgbClr val="376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38" name="“_#color-824&amp;2668"/>
            <p:cNvSpPr/>
            <p:nvPr>
              <p:custDataLst>
                <p:tags r:id="rId9"/>
              </p:custDataLst>
            </p:nvPr>
          </p:nvSpPr>
          <p:spPr>
            <a:xfrm>
              <a:off x="11172" y="4567"/>
              <a:ext cx="505" cy="432"/>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rgbClr val="FFFFFF">
                <a:alpha val="50000"/>
              </a:srgbClr>
            </a:solidFill>
          </p:spPr>
          <p:txBody>
            <a:bodyPr/>
            <a:p>
              <a:endParaRPr lang="zh-CN" altLang="en-US" sz="1795"/>
            </a:p>
          </p:txBody>
        </p:sp>
        <p:sp>
          <p:nvSpPr>
            <p:cNvPr id="40" name="矩形 39"/>
            <p:cNvSpPr/>
            <p:nvPr>
              <p:custDataLst>
                <p:tags r:id="rId10"/>
              </p:custDataLst>
            </p:nvPr>
          </p:nvSpPr>
          <p:spPr>
            <a:xfrm>
              <a:off x="9175" y="6158"/>
              <a:ext cx="2910" cy="1051"/>
            </a:xfrm>
            <a:prstGeom prst="rect">
              <a:avLst/>
            </a:prstGeom>
            <a:noFill/>
          </p:spPr>
          <p:txBody>
            <a:bodyPr wrap="square" lIns="0" tIns="0" rIns="0" bIns="0" rtlCol="0" anchor="ctr" anchorCtr="0">
              <a:noAutofit/>
            </a:bodyPr>
            <a:p>
              <a:pPr>
                <a:spcBef>
                  <a:spcPct val="0"/>
                </a:spcBef>
                <a:spcAft>
                  <a:spcPct val="0"/>
                </a:spcAft>
              </a:pPr>
              <a:r>
                <a:rPr lang="zh-CN" altLang="en-US" sz="1995" b="1">
                  <a:solidFill>
                    <a:srgbClr val="376FFF"/>
                  </a:solidFill>
                  <a:latin typeface="微软雅黑" panose="020B0503020204020204" pitchFamily="34" charset="-122"/>
                  <a:cs typeface="微软雅黑" panose="020B0503020204020204" pitchFamily="34" charset="-122"/>
                  <a:sym typeface="微软雅黑" panose="020B0503020204020204" pitchFamily="34" charset="-122"/>
                </a:rPr>
                <a:t>美食制作</a:t>
              </a:r>
              <a:endParaRPr lang="zh-CN" altLang="en-US" sz="1995" b="1">
                <a:solidFill>
                  <a:srgbClr val="376FFF"/>
                </a:solidFill>
                <a:latin typeface="微软雅黑" panose="020B0503020204020204" pitchFamily="34" charset="-122"/>
                <a:cs typeface="微软雅黑" panose="020B0503020204020204" pitchFamily="34" charset="-122"/>
                <a:sym typeface="微软雅黑" panose="020B0503020204020204" pitchFamily="34" charset="-122"/>
              </a:endParaRPr>
            </a:p>
          </p:txBody>
        </p:sp>
        <p:pic>
          <p:nvPicPr>
            <p:cNvPr id="42" name="图片 41"/>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a:xfrm>
              <a:off x="7562" y="5996"/>
              <a:ext cx="1375" cy="1375"/>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solidFill>
              <a:srgbClr val="376FFF"/>
            </a:solidFill>
            <a:ln w="9525" cap="flat" cmpd="sng" algn="ctr">
              <a:solidFill>
                <a:srgbClr val="000000">
                  <a:lumMod val="40000"/>
                  <a:lumOff val="60000"/>
                  <a:alpha val="20000"/>
                </a:srgbClr>
              </a:solidFill>
              <a:prstDash val="solid"/>
              <a:round/>
              <a:headEnd type="none" w="med" len="med"/>
              <a:tailEnd type="none" w="med" len="med"/>
            </a:ln>
          </p:spPr>
        </p:pic>
        <p:sp>
          <p:nvSpPr>
            <p:cNvPr id="43" name="“_#color-824&amp;2668"/>
            <p:cNvSpPr/>
            <p:nvPr>
              <p:custDataLst>
                <p:tags r:id="rId13"/>
              </p:custDataLst>
            </p:nvPr>
          </p:nvSpPr>
          <p:spPr>
            <a:xfrm>
              <a:off x="16364" y="4580"/>
              <a:ext cx="505" cy="433"/>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rgbClr val="FFFFFF">
                <a:alpha val="50000"/>
              </a:srgbClr>
            </a:solidFill>
          </p:spPr>
          <p:txBody>
            <a:bodyPr/>
            <a:p>
              <a:endParaRPr lang="zh-CN" altLang="en-US" sz="1795"/>
            </a:p>
          </p:txBody>
        </p:sp>
        <p:sp>
          <p:nvSpPr>
            <p:cNvPr id="44" name="矩形 43"/>
            <p:cNvSpPr/>
            <p:nvPr>
              <p:custDataLst>
                <p:tags r:id="rId14"/>
              </p:custDataLst>
            </p:nvPr>
          </p:nvSpPr>
          <p:spPr>
            <a:xfrm>
              <a:off x="14367" y="6158"/>
              <a:ext cx="2910" cy="1051"/>
            </a:xfrm>
            <a:prstGeom prst="rect">
              <a:avLst/>
            </a:prstGeom>
            <a:noFill/>
          </p:spPr>
          <p:txBody>
            <a:bodyPr wrap="square" lIns="0" tIns="0" rIns="0" bIns="0" rtlCol="0" anchor="ctr" anchorCtr="0">
              <a:noAutofit/>
            </a:bodyPr>
            <a:p>
              <a:pPr>
                <a:spcBef>
                  <a:spcPct val="0"/>
                </a:spcBef>
                <a:spcAft>
                  <a:spcPct val="0"/>
                </a:spcAft>
              </a:pPr>
              <a:r>
                <a:rPr lang="zh-CN" altLang="en-US" sz="1995" b="1">
                  <a:solidFill>
                    <a:srgbClr val="376FFF"/>
                  </a:solidFill>
                  <a:latin typeface="微软雅黑" panose="020B0503020204020204" pitchFamily="34" charset="-122"/>
                  <a:cs typeface="微软雅黑" panose="020B0503020204020204" pitchFamily="34" charset="-122"/>
                  <a:sym typeface="微软雅黑" panose="020B0503020204020204" pitchFamily="34" charset="-122"/>
                </a:rPr>
                <a:t>装修布置</a:t>
              </a:r>
              <a:endParaRPr lang="zh-CN" altLang="en-US" sz="1995" b="1">
                <a:solidFill>
                  <a:srgbClr val="376FFF"/>
                </a:solidFill>
                <a:latin typeface="微软雅黑" panose="020B0503020204020204" pitchFamily="34" charset="-122"/>
                <a:cs typeface="微软雅黑" panose="020B0503020204020204" pitchFamily="34" charset="-122"/>
                <a:sym typeface="微软雅黑" panose="020B0503020204020204" pitchFamily="34" charset="-122"/>
              </a:endParaRPr>
            </a:p>
          </p:txBody>
        </p:sp>
        <p:pic>
          <p:nvPicPr>
            <p:cNvPr id="45" name="图片 44"/>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rcRect/>
            <a:stretch>
              <a:fillRect/>
            </a:stretch>
          </p:blipFill>
          <p:spPr>
            <a:xfrm>
              <a:off x="12758" y="5996"/>
              <a:ext cx="1375" cy="1375"/>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solidFill>
              <a:srgbClr val="376FFF"/>
            </a:solidFill>
            <a:ln w="9525" cap="flat" cmpd="sng" algn="ctr">
              <a:solidFill>
                <a:srgbClr val="000000">
                  <a:lumMod val="40000"/>
                  <a:lumOff val="60000"/>
                  <a:alpha val="20000"/>
                </a:srgbClr>
              </a:solidFill>
              <a:prstDash val="solid"/>
              <a:round/>
              <a:headEnd type="none" w="med" len="med"/>
              <a:tailEnd type="none" w="med" len="med"/>
            </a:ln>
          </p:spPr>
        </p:pic>
        <p:pic>
          <p:nvPicPr>
            <p:cNvPr id="6" name="图片 5" descr="生成一个男生的证件照，老式中国漫画风，黑头发，学生，背景是黑板"/>
            <p:cNvPicPr>
              <a:picLocks noChangeAspect="1"/>
            </p:cNvPicPr>
            <p:nvPr>
              <p:custDataLst>
                <p:tags r:id="rId17"/>
              </p:custDataLst>
            </p:nvPr>
          </p:nvPicPr>
          <p:blipFill>
            <a:blip r:embed="rId18"/>
            <a:srcRect/>
            <a:stretch>
              <a:fillRect/>
            </a:stretch>
          </p:blipFill>
          <p:spPr>
            <a:xfrm>
              <a:off x="7482" y="5995"/>
              <a:ext cx="1536" cy="1536"/>
            </a:xfrm>
            <a:prstGeom prst="ellipse">
              <a:avLst/>
            </a:prstGeom>
          </p:spPr>
        </p:pic>
        <p:pic>
          <p:nvPicPr>
            <p:cNvPr id="7" name="图片 6" descr="生成一个女生的证件照，老式中国漫画风，黑头发，学生，背景是黑板"/>
            <p:cNvPicPr>
              <a:picLocks noChangeAspect="1"/>
            </p:cNvPicPr>
            <p:nvPr>
              <p:custDataLst>
                <p:tags r:id="rId19"/>
              </p:custDataLst>
            </p:nvPr>
          </p:nvPicPr>
          <p:blipFill>
            <a:blip r:embed="rId20"/>
            <a:srcRect/>
            <a:stretch>
              <a:fillRect/>
            </a:stretch>
          </p:blipFill>
          <p:spPr>
            <a:xfrm>
              <a:off x="2366" y="5943"/>
              <a:ext cx="1536" cy="1536"/>
            </a:xfrm>
            <a:prstGeom prst="ellipse">
              <a:avLst/>
            </a:prstGeom>
          </p:spPr>
        </p:pic>
        <p:pic>
          <p:nvPicPr>
            <p:cNvPr id="9" name="图片 8" descr="生成一个女生的证件照，老式中国漫画风，黑头发，高马尾，学生，侧面，背景是黑板"/>
            <p:cNvPicPr>
              <a:picLocks noChangeAspect="1"/>
            </p:cNvPicPr>
            <p:nvPr>
              <p:custDataLst>
                <p:tags r:id="rId21"/>
              </p:custDataLst>
            </p:nvPr>
          </p:nvPicPr>
          <p:blipFill>
            <a:blip r:embed="rId22"/>
            <a:srcRect/>
            <a:stretch>
              <a:fillRect/>
            </a:stretch>
          </p:blipFill>
          <p:spPr>
            <a:xfrm>
              <a:off x="12758" y="5943"/>
              <a:ext cx="1536" cy="1536"/>
            </a:xfrm>
            <a:prstGeom prst="ellipse">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请扫描教材</a:t>
            </a:r>
            <a:r>
              <a:rPr lang="en-US" altLang="zh-CN">
                <a:sym typeface="+mn-ea"/>
              </a:rPr>
              <a:t>AI</a:t>
            </a:r>
            <a:r>
              <a:rPr lang="zh-CN" altLang="en-US">
                <a:sym typeface="+mn-ea"/>
              </a:rPr>
              <a:t>拓学智能体</a:t>
            </a:r>
            <a:endParaRPr lang="zh-CN" altLang="en-US"/>
          </a:p>
        </p:txBody>
      </p:sp>
      <p:graphicFrame>
        <p:nvGraphicFramePr>
          <p:cNvPr id="4" name="表格 3"/>
          <p:cNvGraphicFramePr/>
          <p:nvPr>
            <p:custDataLst>
              <p:tags r:id="rId1"/>
            </p:custDataLst>
          </p:nvPr>
        </p:nvGraphicFramePr>
        <p:xfrm>
          <a:off x="986790" y="2282190"/>
          <a:ext cx="9568180" cy="2842260"/>
        </p:xfrm>
        <a:graphic>
          <a:graphicData uri="http://schemas.openxmlformats.org/drawingml/2006/table">
            <a:tbl>
              <a:tblPr/>
              <a:tblGrid>
                <a:gridCol w="3418840"/>
                <a:gridCol w="3562350"/>
                <a:gridCol w="2586990"/>
              </a:tblGrid>
              <a:tr h="302260">
                <a:tc>
                  <a:txBody>
                    <a:bodyPr/>
                    <a:p>
                      <a:pPr marL="0" indent="0" algn="ctr">
                        <a:spcBef>
                          <a:spcPct val="0"/>
                        </a:spcBef>
                        <a:spcAft>
                          <a:spcPct val="0"/>
                        </a:spcAft>
                      </a:pPr>
                      <a:r>
                        <a:rPr lang="zh-CN" altLang="en-US" sz="1600">
                          <a:latin typeface="黑体" panose="02010609060101010101" charset="-122"/>
                          <a:ea typeface="黑体" panose="02010609060101010101" charset="-122"/>
                        </a:rPr>
                        <a:t>任务主题</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任务思路</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buNone/>
                      </a:pPr>
                      <a:r>
                        <a:rPr lang="zh-CN" altLang="en-US" sz="1600">
                          <a:latin typeface="黑体" panose="02010609060101010101" charset="-122"/>
                          <a:ea typeface="黑体" panose="02010609060101010101" charset="-122"/>
                        </a:rPr>
                        <a:t>任务要求</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r>
              <a:tr h="677545">
                <a:tc rowSpan="4">
                  <a:txBody>
                    <a:bodyPr/>
                    <a:p>
                      <a:pPr indent="0" algn="ctr" fontAlgn="auto">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请你结合自己的专业，谈谈如何在学习生活中构建自己的人工智能能力，如何避免生成式</a:t>
                      </a:r>
                      <a:r>
                        <a:rPr lang="en-US" altLang="zh-CN" sz="1600">
                          <a:latin typeface="黑体" panose="02010609060101010101" charset="-122"/>
                          <a:ea typeface="黑体" panose="02010609060101010101" charset="-122"/>
                          <a:cs typeface="黑体" panose="02010609060101010101" charset="-122"/>
                        </a:rPr>
                        <a:t>AI </a:t>
                      </a:r>
                      <a:r>
                        <a:rPr lang="zh-CN" altLang="en-US" sz="1600">
                          <a:latin typeface="黑体" panose="02010609060101010101" charset="-122"/>
                          <a:ea typeface="黑体" panose="02010609060101010101" charset="-122"/>
                          <a:cs typeface="黑体" panose="02010609060101010101" charset="-122"/>
                        </a:rPr>
                        <a:t>的负面影响</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梳理专业框架</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marL="0" indent="0" algn="ctr">
                        <a:spcBef>
                          <a:spcPct val="0"/>
                        </a:spcBef>
                        <a:spcAft>
                          <a:spcPct val="0"/>
                        </a:spcAft>
                        <a:buNone/>
                      </a:pPr>
                      <a:r>
                        <a:rPr lang="zh-CN" altLang="en-US" sz="1600">
                          <a:latin typeface="黑体" panose="02010609060101010101" charset="-122"/>
                          <a:ea typeface="黑体" panose="02010609060101010101" charset="-122"/>
                        </a:rPr>
                        <a:t>提交任务报告</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8000">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细化人工智能构建</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8000">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buNone/>
                      </a:pPr>
                      <a:r>
                        <a:rPr lang="zh-CN" altLang="en-US" sz="1600">
                          <a:latin typeface="黑体" panose="02010609060101010101" charset="-122"/>
                          <a:ea typeface="黑体" panose="02010609060101010101" charset="-122"/>
                        </a:rPr>
                        <a:t>使用</a:t>
                      </a:r>
                      <a:r>
                        <a:rPr lang="en-US" altLang="zh-CN" sz="1600">
                          <a:latin typeface="黑体" panose="02010609060101010101" charset="-122"/>
                          <a:ea typeface="黑体" panose="02010609060101010101" charset="-122"/>
                        </a:rPr>
                        <a:t> AIGC </a:t>
                      </a:r>
                      <a:r>
                        <a:rPr lang="zh-CN" altLang="en-US" sz="1600">
                          <a:latin typeface="黑体" panose="02010609060101010101" charset="-122"/>
                          <a:ea typeface="黑体" panose="02010609060101010101" charset="-122"/>
                        </a:rPr>
                        <a:t>工具</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46455">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rPr>
                        <a:t>注意生成式</a:t>
                      </a:r>
                      <a:r>
                        <a:rPr lang="en-US" altLang="zh-CN" sz="1600">
                          <a:latin typeface="黑体" panose="02010609060101010101" charset="-122"/>
                          <a:ea typeface="黑体" panose="02010609060101010101" charset="-122"/>
                        </a:rPr>
                        <a:t> AI </a:t>
                      </a:r>
                      <a:r>
                        <a:rPr lang="zh-CN" altLang="en-US" sz="1600">
                          <a:latin typeface="黑体" panose="02010609060101010101" charset="-122"/>
                          <a:ea typeface="黑体" panose="02010609060101010101" charset="-122"/>
                        </a:rPr>
                        <a:t>的负面影响</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生成式作业（请扫描教材生成式作业智能体）</a:t>
            </a:r>
            <a:endParaRPr lang="zh-CN" altLang="en-US"/>
          </a:p>
        </p:txBody>
      </p:sp>
      <p:sp>
        <p:nvSpPr>
          <p:cNvPr id="14" name="矩形 13"/>
          <p:cNvSpPr/>
          <p:nvPr/>
        </p:nvSpPr>
        <p:spPr>
          <a:xfrm>
            <a:off x="4399915" y="2338070"/>
            <a:ext cx="2963545" cy="252793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zh-CN" altLang="en-US" b="1">
                <a:solidFill>
                  <a:schemeClr val="tx1"/>
                </a:solidFill>
              </a:rPr>
              <a:t>生成式</a:t>
            </a:r>
            <a:r>
              <a:rPr lang="zh-CN" altLang="en-US" b="1">
                <a:solidFill>
                  <a:schemeClr val="tx1"/>
                </a:solidFill>
              </a:rPr>
              <a:t>作业</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评价与</a:t>
            </a:r>
            <a:r>
              <a:rPr lang="zh-CN" altLang="en-US"/>
              <a:t>反思</a:t>
            </a:r>
            <a:endParaRPr lang="zh-CN" altLang="en-US"/>
          </a:p>
        </p:txBody>
      </p:sp>
      <p:sp>
        <p:nvSpPr>
          <p:cNvPr id="4" name="文本框 3"/>
          <p:cNvSpPr txBox="1"/>
          <p:nvPr/>
        </p:nvSpPr>
        <p:spPr>
          <a:xfrm>
            <a:off x="987425" y="1451610"/>
            <a:ext cx="10366375" cy="583565"/>
          </a:xfrm>
          <a:prstGeom prst="rect">
            <a:avLst/>
          </a:prstGeom>
        </p:spPr>
        <p:txBody>
          <a:bodyPr wrap="square">
            <a:spAutoFit/>
          </a:bodyPr>
          <a:p>
            <a:pPr marL="0" indent="266065" defTabSz="266700">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根据学习任务的完成情况，对照表学习评价中的</a:t>
            </a:r>
            <a:r>
              <a:rPr lang="en-US" altLang="zh-CN" sz="1600">
                <a:latin typeface="黑体" panose="02010609060101010101" charset="-122"/>
                <a:ea typeface="黑体" panose="02010609060101010101" charset="-122"/>
                <a:cs typeface="黑体" panose="02010609060101010101" charset="-122"/>
              </a:rPr>
              <a:t>“</a:t>
            </a:r>
            <a:r>
              <a:rPr lang="zh-CN" altLang="en-US" sz="1600">
                <a:latin typeface="黑体" panose="02010609060101010101" charset="-122"/>
                <a:ea typeface="黑体" panose="02010609060101010101" charset="-122"/>
                <a:cs typeface="黑体" panose="02010609060101010101" charset="-122"/>
              </a:rPr>
              <a:t>观察点</a:t>
            </a:r>
            <a:r>
              <a:rPr lang="en-US" altLang="zh-CN" sz="1600">
                <a:latin typeface="黑体" panose="02010609060101010101" charset="-122"/>
                <a:ea typeface="黑体" panose="02010609060101010101" charset="-122"/>
                <a:cs typeface="黑体" panose="02010609060101010101" charset="-122"/>
              </a:rPr>
              <a:t>”</a:t>
            </a:r>
            <a:r>
              <a:rPr lang="zh-CN" altLang="en-US" sz="1600">
                <a:latin typeface="黑体" panose="02010609060101010101" charset="-122"/>
                <a:ea typeface="黑体" panose="02010609060101010101" charset="-122"/>
                <a:cs typeface="黑体" panose="02010609060101010101" charset="-122"/>
              </a:rPr>
              <a:t>列举的内容进行自评或互评，并根据评价情况，反思改进。</a:t>
            </a:r>
            <a:endParaRPr lang="zh-CN" altLang="en-US" sz="16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2261235" y="2035175"/>
            <a:ext cx="7023100" cy="337185"/>
          </a:xfrm>
          <a:prstGeom prst="rect">
            <a:avLst/>
          </a:prstGeom>
        </p:spPr>
        <p:txBody>
          <a:bodyPr wrap="square">
            <a:spAutoFit/>
          </a:bodyPr>
          <a:p>
            <a:pPr marL="0" indent="457200" algn="ctr" defTabSz="266700">
              <a:spcBef>
                <a:spcPct val="0"/>
              </a:spcBef>
              <a:spcAft>
                <a:spcPct val="0"/>
              </a:spcAft>
            </a:pPr>
            <a:r>
              <a:rPr lang="zh-CN" altLang="en-US" sz="1600" b="1">
                <a:latin typeface="黑体" panose="02010609060101010101" charset="-122"/>
                <a:ea typeface="黑体" panose="02010609060101010101" charset="-122"/>
              </a:rPr>
              <a:t>学习评价</a:t>
            </a:r>
            <a:endParaRPr lang="zh-CN" altLang="en-US" sz="1600" b="1">
              <a:latin typeface="黑体" panose="02010609060101010101" charset="-122"/>
              <a:ea typeface="黑体" panose="02010609060101010101" charset="-122"/>
            </a:endParaRPr>
          </a:p>
        </p:txBody>
      </p:sp>
      <p:graphicFrame>
        <p:nvGraphicFramePr>
          <p:cNvPr id="6" name="表格 5"/>
          <p:cNvGraphicFramePr/>
          <p:nvPr/>
        </p:nvGraphicFramePr>
        <p:xfrm>
          <a:off x="2240915" y="2372360"/>
          <a:ext cx="7152005" cy="1512570"/>
        </p:xfrm>
        <a:graphic>
          <a:graphicData uri="http://schemas.openxmlformats.org/drawingml/2006/table">
            <a:tbl>
              <a:tblPr/>
              <a:tblGrid>
                <a:gridCol w="3030855"/>
                <a:gridCol w="1373505"/>
                <a:gridCol w="1374140"/>
                <a:gridCol w="1373505"/>
              </a:tblGrid>
              <a:tr h="252095">
                <a:tc>
                  <a:txBody>
                    <a:bodyPr/>
                    <a:p>
                      <a:pPr marL="0" indent="0" algn="ctr">
                        <a:spcBef>
                          <a:spcPct val="0"/>
                        </a:spcBef>
                        <a:spcAft>
                          <a:spcPct val="0"/>
                        </a:spcAft>
                      </a:pPr>
                      <a:r>
                        <a:rPr lang="zh-CN" sz="1600">
                          <a:latin typeface="黑体" panose="02010609060101010101" charset="-122"/>
                          <a:ea typeface="黑体" panose="02010609060101010101" charset="-122"/>
                        </a:rPr>
                        <a:t>观察点</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完全掌握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基本掌握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尚未掌握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252095">
                <a:tc>
                  <a:txBody>
                    <a:bodyPr/>
                    <a:p>
                      <a:pPr marL="0" indent="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学会上述任务的基本步骤</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2.</a:t>
                      </a:r>
                      <a:r>
                        <a:rPr lang="zh-CN" altLang="en-US" sz="1600">
                          <a:latin typeface="黑体" panose="02010609060101010101" charset="-122"/>
                          <a:ea typeface="黑体" panose="02010609060101010101" charset="-122"/>
                          <a:cs typeface="黑体" panose="02010609060101010101" charset="-122"/>
                        </a:rPr>
                        <a:t>对话智能体能准确理解用户意图</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3.</a:t>
                      </a:r>
                      <a:r>
                        <a:rPr lang="zh-CN" altLang="en-US" sz="1600">
                          <a:latin typeface="黑体" panose="02010609060101010101" charset="-122"/>
                          <a:ea typeface="黑体" panose="02010609060101010101" charset="-122"/>
                          <a:cs typeface="黑体" panose="02010609060101010101" charset="-122"/>
                        </a:rPr>
                        <a:t>知识库能够正确调用，回答源自知识库</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4.</a:t>
                      </a:r>
                      <a:r>
                        <a:rPr lang="zh-CN" altLang="en-US" sz="1600">
                          <a:latin typeface="黑体" panose="02010609060101010101" charset="-122"/>
                          <a:ea typeface="黑体" panose="02010609060101010101" charset="-122"/>
                          <a:cs typeface="黑体" panose="02010609060101010101" charset="-122"/>
                        </a:rPr>
                        <a:t>工作流工作正常</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8" name="文本框 7"/>
          <p:cNvSpPr txBox="1"/>
          <p:nvPr/>
        </p:nvSpPr>
        <p:spPr>
          <a:xfrm>
            <a:off x="1322070" y="4220210"/>
            <a:ext cx="8618220" cy="337185"/>
          </a:xfrm>
          <a:prstGeom prst="rect">
            <a:avLst/>
          </a:prstGeom>
        </p:spPr>
        <p:txBody>
          <a:bodyPr wrap="square">
            <a:spAutoFit/>
          </a:bodyPr>
          <a:p>
            <a:r>
              <a:rPr lang="zh-CN" altLang="en-US" sz="1600">
                <a:latin typeface="黑体" panose="02010609060101010101" charset="-122"/>
                <a:ea typeface="黑体" panose="02010609060101010101" charset="-122"/>
              </a:rPr>
              <a:t>扫一扫右侧二维码，查看个人学习画像，做专属练习。</a:t>
            </a:r>
            <a:endParaRPr lang="zh-CN" altLang="en-US" sz="1600" b="1">
              <a:latin typeface="黑体" panose="02010609060101010101" charset="-122"/>
              <a:ea typeface="黑体" panose="02010609060101010101" charset="-122"/>
            </a:endParaRPr>
          </a:p>
        </p:txBody>
      </p:sp>
      <p:graphicFrame>
        <p:nvGraphicFramePr>
          <p:cNvPr id="9" name="表格 8"/>
          <p:cNvGraphicFramePr/>
          <p:nvPr/>
        </p:nvGraphicFramePr>
        <p:xfrm>
          <a:off x="2239645" y="4932680"/>
          <a:ext cx="7153910" cy="1008380"/>
        </p:xfrm>
        <a:graphic>
          <a:graphicData uri="http://schemas.openxmlformats.org/drawingml/2006/table">
            <a:tbl>
              <a:tblPr/>
              <a:tblGrid>
                <a:gridCol w="3576955"/>
                <a:gridCol w="3576955"/>
              </a:tblGrid>
              <a:tr h="252095">
                <a:tc>
                  <a:txBody>
                    <a:bodyPr/>
                    <a:p>
                      <a:pPr marL="0" indent="0" algn="ctr">
                        <a:spcBef>
                          <a:spcPct val="0"/>
                        </a:spcBef>
                        <a:spcAft>
                          <a:spcPct val="0"/>
                        </a:spcAft>
                      </a:pPr>
                      <a:r>
                        <a:rPr lang="zh-CN" sz="1600">
                          <a:latin typeface="黑体" panose="02010609060101010101" charset="-122"/>
                          <a:ea typeface="黑体" panose="02010609060101010101" charset="-122"/>
                        </a:rPr>
                        <a:t>反思点</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简要描述</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学会</a:t>
                      </a:r>
                      <a:r>
                        <a:rPr lang="zh-CN" sz="1600">
                          <a:solidFill>
                            <a:srgbClr val="000000"/>
                          </a:solidFill>
                          <a:latin typeface="黑体" panose="02010609060101010101" charset="-122"/>
                          <a:ea typeface="黑体" panose="02010609060101010101" charset="-122"/>
                        </a:rPr>
                        <a:t>了什么知识？</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just">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掌握了什么技能？</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just">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还存在什么问题，有什么建议？</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algn="just">
                        <a:spcBef>
                          <a:spcPct val="0"/>
                        </a:spcBef>
                        <a:spcAft>
                          <a:spcPct val="0"/>
                        </a:spcAft>
                      </a:pPr>
                      <a:endParaRPr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0" name="文本框 9"/>
          <p:cNvSpPr txBox="1"/>
          <p:nvPr/>
        </p:nvSpPr>
        <p:spPr>
          <a:xfrm>
            <a:off x="2746375" y="4511040"/>
            <a:ext cx="6096000" cy="337185"/>
          </a:xfrm>
          <a:prstGeom prst="rect">
            <a:avLst/>
          </a:prstGeom>
          <a:noFill/>
        </p:spPr>
        <p:txBody>
          <a:bodyPr wrap="square" rtlCol="0" anchor="t">
            <a:spAutoFit/>
          </a:bodyPr>
          <a:p>
            <a:pPr marL="0" indent="457200" algn="ctr" defTabSz="266700">
              <a:spcBef>
                <a:spcPct val="0"/>
              </a:spcBef>
              <a:spcAft>
                <a:spcPct val="0"/>
              </a:spcAft>
            </a:pPr>
            <a:r>
              <a:rPr lang="zh-CN" altLang="en-US" sz="1600" b="1">
                <a:latin typeface="黑体" panose="02010609060101010101" charset="-122"/>
                <a:ea typeface="黑体" panose="02010609060101010101" charset="-122"/>
                <a:sym typeface="+mn-ea"/>
              </a:rPr>
              <a:t>学习反思</a:t>
            </a:r>
            <a:endParaRPr lang="zh-CN" altLang="en-US" sz="1600" b="1">
              <a:latin typeface="黑体" panose="02010609060101010101" charset="-122"/>
              <a:ea typeface="黑体" panose="02010609060101010101" charset="-122"/>
              <a:sym typeface="+mn-ea"/>
            </a:endParaRPr>
          </a:p>
        </p:txBody>
      </p:sp>
      <p:sp>
        <p:nvSpPr>
          <p:cNvPr id="11" name="矩形 10"/>
          <p:cNvSpPr/>
          <p:nvPr/>
        </p:nvSpPr>
        <p:spPr>
          <a:xfrm>
            <a:off x="10266045" y="4738370"/>
            <a:ext cx="1510665" cy="120269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zh-CN" altLang="en-US" b="1">
                <a:solidFill>
                  <a:schemeClr val="tx1"/>
                </a:solidFill>
              </a:rPr>
              <a:t>学习</a:t>
            </a:r>
            <a:r>
              <a:rPr lang="zh-CN" altLang="en-US" b="1">
                <a:solidFill>
                  <a:schemeClr val="tx1"/>
                </a:solidFill>
              </a:rPr>
              <a:t>画像</a:t>
            </a:r>
            <a:endParaRPr lang="zh-CN" altLang="en-US" b="1">
              <a:solidFill>
                <a:schemeClr val="tx1"/>
              </a:solidFill>
            </a:endParaRPr>
          </a:p>
          <a:p>
            <a:pPr algn="ctr"/>
            <a:r>
              <a:rPr lang="zh-CN" altLang="en-US" b="1">
                <a:solidFill>
                  <a:schemeClr val="tx1"/>
                </a:solidFill>
              </a:rPr>
              <a:t>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面向未来</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 AGI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引领通用智能时代浪潮</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4" name="文本占位符 3"/>
          <p:cNvSpPr>
            <a:spLocks noGrp="1"/>
          </p:cNvSpPr>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a:t>
            </a:r>
            <a:r>
              <a:rPr lang="zh-CN" altLang="en-US" smtClean="0"/>
              <a:t>九章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学习图谱</a:t>
            </a:r>
            <a:endParaRPr lang="zh-CN" altLang="en-US"/>
          </a:p>
        </p:txBody>
      </p:sp>
      <p:sp>
        <p:nvSpPr>
          <p:cNvPr id="4" name="圆角矩形 3"/>
          <p:cNvSpPr/>
          <p:nvPr/>
        </p:nvSpPr>
        <p:spPr>
          <a:xfrm>
            <a:off x="1344930" y="3058795"/>
            <a:ext cx="2771140" cy="722630"/>
          </a:xfrm>
          <a:prstGeom prst="roundRect">
            <a:avLst>
              <a:gd name="adj" fmla="val 50000"/>
            </a:avLst>
          </a:prstGeom>
          <a:solidFill>
            <a:srgbClr val="467C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sz="1400" b="1">
                <a:latin typeface="+mn-ea"/>
                <a:cs typeface="+mn-ea"/>
              </a:rPr>
              <a:t>第九章</a:t>
            </a:r>
            <a:r>
              <a:rPr lang="en-US" altLang="zh-CN" sz="1400" b="1">
                <a:latin typeface="+mn-ea"/>
                <a:cs typeface="+mn-ea"/>
              </a:rPr>
              <a:t> </a:t>
            </a:r>
            <a:r>
              <a:rPr lang="zh-CN" altLang="en-US" sz="1400" b="1">
                <a:latin typeface="+mn-ea"/>
                <a:cs typeface="+mn-ea"/>
              </a:rPr>
              <a:t>面向未来</a:t>
            </a:r>
            <a:r>
              <a:rPr lang="en-US" altLang="zh-CN" sz="1400" b="1">
                <a:latin typeface="+mn-ea"/>
                <a:cs typeface="+mn-ea"/>
              </a:rPr>
              <a:t>AGI</a:t>
            </a:r>
            <a:r>
              <a:rPr lang="zh-CN" altLang="en-US" sz="1400" b="1">
                <a:latin typeface="+mn-ea"/>
                <a:cs typeface="+mn-ea"/>
              </a:rPr>
              <a:t>：引领通用智能时代浪潮</a:t>
            </a:r>
            <a:endParaRPr lang="zh-CN" altLang="en-US" sz="1400" b="1">
              <a:latin typeface="+mn-ea"/>
              <a:cs typeface="+mn-ea"/>
            </a:endParaRPr>
          </a:p>
        </p:txBody>
      </p:sp>
      <p:sp>
        <p:nvSpPr>
          <p:cNvPr id="6" name="矩形 5"/>
          <p:cNvSpPr/>
          <p:nvPr/>
        </p:nvSpPr>
        <p:spPr>
          <a:xfrm>
            <a:off x="1189355" y="3865245"/>
            <a:ext cx="3088005" cy="366395"/>
          </a:xfrm>
          <a:prstGeom prst="rect">
            <a:avLst/>
          </a:prstGeom>
          <a:noFill/>
          <a:ln w="19050">
            <a:solidFill>
              <a:srgbClr val="01659C"/>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b="1">
                <a:solidFill>
                  <a:schemeClr val="tx1"/>
                </a:solidFill>
              </a:rPr>
              <a:t>任务</a:t>
            </a:r>
            <a:r>
              <a:rPr lang="en-US" altLang="zh-CN" sz="1200" b="1">
                <a:solidFill>
                  <a:schemeClr val="tx1"/>
                </a:solidFill>
              </a:rPr>
              <a:t>9.1 </a:t>
            </a:r>
            <a:r>
              <a:rPr lang="zh-CN" altLang="en-US" sz="1200" b="1">
                <a:solidFill>
                  <a:schemeClr val="tx1"/>
                </a:solidFill>
              </a:rPr>
              <a:t>生成式</a:t>
            </a:r>
            <a:r>
              <a:rPr lang="en-US" altLang="zh-CN" sz="1200" b="1">
                <a:solidFill>
                  <a:schemeClr val="tx1"/>
                </a:solidFill>
              </a:rPr>
              <a:t>AI</a:t>
            </a:r>
            <a:r>
              <a:rPr lang="zh-CN" altLang="en-US" sz="1200" b="1">
                <a:solidFill>
                  <a:schemeClr val="tx1"/>
                </a:solidFill>
              </a:rPr>
              <a:t>中的伦理问题</a:t>
            </a:r>
            <a:endParaRPr lang="zh-CN" altLang="en-US" sz="1200" b="1">
              <a:solidFill>
                <a:schemeClr val="tx1"/>
              </a:solidFill>
            </a:endParaRPr>
          </a:p>
        </p:txBody>
      </p:sp>
      <p:sp>
        <p:nvSpPr>
          <p:cNvPr id="14" name="矩形 13"/>
          <p:cNvSpPr/>
          <p:nvPr/>
        </p:nvSpPr>
        <p:spPr>
          <a:xfrm>
            <a:off x="4730750" y="1747520"/>
            <a:ext cx="1008380" cy="366395"/>
          </a:xfrm>
          <a:prstGeom prst="rect">
            <a:avLst/>
          </a:prstGeom>
          <a:noFill/>
          <a:ln w="19050">
            <a:solidFill>
              <a:srgbClr val="01659C"/>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rPr>
              <a:t>知识目标</a:t>
            </a:r>
            <a:endParaRPr lang="zh-CN" altLang="en-US" sz="1200" b="1">
              <a:solidFill>
                <a:schemeClr val="tx1"/>
              </a:solidFill>
            </a:endParaRPr>
          </a:p>
        </p:txBody>
      </p:sp>
      <p:sp>
        <p:nvSpPr>
          <p:cNvPr id="15" name="矩形 14"/>
          <p:cNvSpPr/>
          <p:nvPr/>
        </p:nvSpPr>
        <p:spPr>
          <a:xfrm>
            <a:off x="4730750" y="3238500"/>
            <a:ext cx="1008380" cy="366395"/>
          </a:xfrm>
          <a:prstGeom prst="rect">
            <a:avLst/>
          </a:prstGeom>
          <a:noFill/>
          <a:ln w="19050">
            <a:solidFill>
              <a:srgbClr val="01659C"/>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rPr>
              <a:t>能力目标</a:t>
            </a:r>
            <a:endParaRPr lang="zh-CN" altLang="en-US" sz="1200" b="1">
              <a:solidFill>
                <a:schemeClr val="tx1"/>
              </a:solidFill>
            </a:endParaRPr>
          </a:p>
        </p:txBody>
      </p:sp>
      <p:sp>
        <p:nvSpPr>
          <p:cNvPr id="16" name="矩形 15"/>
          <p:cNvSpPr/>
          <p:nvPr/>
        </p:nvSpPr>
        <p:spPr>
          <a:xfrm>
            <a:off x="4730750" y="4587875"/>
            <a:ext cx="1008380" cy="366395"/>
          </a:xfrm>
          <a:prstGeom prst="rect">
            <a:avLst/>
          </a:prstGeom>
          <a:noFill/>
          <a:ln w="19050">
            <a:solidFill>
              <a:srgbClr val="01659C"/>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rPr>
              <a:t>素养目标</a:t>
            </a:r>
            <a:endParaRPr lang="zh-CN" altLang="en-US" sz="1200" b="1">
              <a:solidFill>
                <a:schemeClr val="tx1"/>
              </a:solidFill>
            </a:endParaRPr>
          </a:p>
        </p:txBody>
      </p:sp>
      <p:sp>
        <p:nvSpPr>
          <p:cNvPr id="17" name="文本框 16"/>
          <p:cNvSpPr txBox="1"/>
          <p:nvPr/>
        </p:nvSpPr>
        <p:spPr>
          <a:xfrm>
            <a:off x="6092825" y="1922780"/>
            <a:ext cx="3166745" cy="275590"/>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熟悉通用人工智能的应用场景</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肘形连接符 17"/>
          <p:cNvCxnSpPr>
            <a:stCxn id="14" idx="3"/>
            <a:endCxn id="22" idx="1"/>
          </p:cNvCxnSpPr>
          <p:nvPr/>
        </p:nvCxnSpPr>
        <p:spPr>
          <a:xfrm flipV="1">
            <a:off x="5739130" y="1447165"/>
            <a:ext cx="353695" cy="483870"/>
          </a:xfrm>
          <a:prstGeom prst="bentConnector3">
            <a:avLst>
              <a:gd name="adj1" fmla="val 50090"/>
            </a:avLst>
          </a:prstGeom>
          <a:ln>
            <a:headEnd type="none"/>
            <a:tailEnd type="none"/>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6092825" y="1616075"/>
            <a:ext cx="2800350" cy="275590"/>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了解通用人工智能的技术基础</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6092825" y="2229485"/>
            <a:ext cx="3560445" cy="275590"/>
          </a:xfrm>
          <a:prstGeom prst="rect">
            <a:avLst/>
          </a:prstGeom>
        </p:spPr>
        <p:txBody>
          <a:bodyPr wrap="square">
            <a:spAutoFit/>
          </a:bodyPr>
          <a:p>
            <a:pPr marL="0" indent="0" algn="l"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熟悉人工智能可能产生的伦理问题</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092825" y="1309370"/>
            <a:ext cx="3295650" cy="275590"/>
          </a:xfrm>
          <a:prstGeom prst="rect">
            <a:avLst/>
          </a:prstGeom>
        </p:spPr>
        <p:txBody>
          <a:bodyPr wrap="square">
            <a:spAutoFit/>
          </a:bodyPr>
          <a:p>
            <a:pPr marL="0" indent="0" algn="l"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了解通用人工智能（</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AGI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）的概念</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3" name="肘形连接符 22"/>
          <p:cNvCxnSpPr>
            <a:stCxn id="14" idx="3"/>
            <a:endCxn id="21" idx="1"/>
          </p:cNvCxnSpPr>
          <p:nvPr/>
        </p:nvCxnSpPr>
        <p:spPr>
          <a:xfrm>
            <a:off x="5739130" y="1931035"/>
            <a:ext cx="353695" cy="436245"/>
          </a:xfrm>
          <a:prstGeom prst="bentConnector3">
            <a:avLst>
              <a:gd name="adj1" fmla="val 50090"/>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24" name="肘形连接符 23"/>
          <p:cNvCxnSpPr>
            <a:stCxn id="14" idx="3"/>
            <a:endCxn id="17" idx="1"/>
          </p:cNvCxnSpPr>
          <p:nvPr/>
        </p:nvCxnSpPr>
        <p:spPr>
          <a:xfrm>
            <a:off x="5739130" y="1931035"/>
            <a:ext cx="353695" cy="129540"/>
          </a:xfrm>
          <a:prstGeom prst="bentConnector3">
            <a:avLst>
              <a:gd name="adj1" fmla="val 50090"/>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25" name="肘形连接符 24"/>
          <p:cNvCxnSpPr>
            <a:stCxn id="14" idx="3"/>
            <a:endCxn id="19" idx="1"/>
          </p:cNvCxnSpPr>
          <p:nvPr/>
        </p:nvCxnSpPr>
        <p:spPr>
          <a:xfrm flipV="1">
            <a:off x="5739130" y="1753870"/>
            <a:ext cx="353695" cy="177165"/>
          </a:xfrm>
          <a:prstGeom prst="bentConnector3">
            <a:avLst>
              <a:gd name="adj1" fmla="val 50090"/>
            </a:avLst>
          </a:prstGeom>
          <a:ln>
            <a:headEnd type="none"/>
            <a:tailEnd type="none"/>
          </a:ln>
        </p:spPr>
        <p:style>
          <a:lnRef idx="2">
            <a:schemeClr val="accent1"/>
          </a:lnRef>
          <a:fillRef idx="0">
            <a:srgbClr val="FFFFFF"/>
          </a:fillRef>
          <a:effectRef idx="0">
            <a:srgbClr val="FFFFFF"/>
          </a:effectRef>
          <a:fontRef idx="minor">
            <a:schemeClr val="tx1"/>
          </a:fontRef>
        </p:style>
      </p:cxnSp>
      <p:sp>
        <p:nvSpPr>
          <p:cNvPr id="26" name="文本框 25"/>
          <p:cNvSpPr txBox="1"/>
          <p:nvPr/>
        </p:nvSpPr>
        <p:spPr>
          <a:xfrm>
            <a:off x="6092825" y="3566160"/>
            <a:ext cx="3166745" cy="460375"/>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能结合自己专业，使用</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AIGC</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工具，构建自己的人工智能助手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6092825" y="3244215"/>
            <a:ext cx="2800350" cy="275590"/>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能分析复杂人工智能系统的架构</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6092825" y="2927350"/>
            <a:ext cx="3127375" cy="275590"/>
          </a:xfrm>
          <a:prstGeom prst="rect">
            <a:avLst/>
          </a:prstGeom>
        </p:spPr>
        <p:txBody>
          <a:bodyPr wrap="square">
            <a:spAutoFit/>
          </a:bodyPr>
          <a:p>
            <a:pPr marL="0" indent="0" algn="l"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能辨析通用人工智能和专用人工智能的区别</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文本框 35"/>
          <p:cNvSpPr txBox="1"/>
          <p:nvPr/>
        </p:nvSpPr>
        <p:spPr>
          <a:xfrm>
            <a:off x="6097905" y="4634230"/>
            <a:ext cx="3582035" cy="460375"/>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培养职业道德，在技术应用中遵循伦理规范，维护社会公平</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6097905" y="4327525"/>
            <a:ext cx="3546475" cy="275590"/>
          </a:xfrm>
          <a:prstGeom prst="rect">
            <a:avLst/>
          </a:prstGeom>
        </p:spPr>
        <p:txBody>
          <a:bodyPr wrap="square">
            <a:spAutoFit/>
          </a:bodyPr>
          <a:p>
            <a:pPr marL="0" indent="0" algn="just"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加强科技前沿的敏锐洞察力和学习新技术的能力</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097905" y="5015230"/>
            <a:ext cx="4251960" cy="275590"/>
          </a:xfrm>
          <a:prstGeom prst="rect">
            <a:avLst/>
          </a:prstGeom>
        </p:spPr>
        <p:txBody>
          <a:bodyPr wrap="square">
            <a:spAutoFit/>
          </a:bodyPr>
          <a:p>
            <a:pPr marL="0" indent="0" algn="l" defTabSz="266700">
              <a:spcBef>
                <a:spcPct val="0"/>
              </a:spcBef>
              <a:spcAft>
                <a:spcPct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培养跨学科学习和合作的能力</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40" name="肘形连接符 39"/>
          <p:cNvCxnSpPr>
            <a:stCxn id="16" idx="3"/>
            <a:endCxn id="37" idx="1"/>
          </p:cNvCxnSpPr>
          <p:nvPr/>
        </p:nvCxnSpPr>
        <p:spPr>
          <a:xfrm flipV="1">
            <a:off x="5739130" y="4465320"/>
            <a:ext cx="358775" cy="306070"/>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41" name="肘形连接符 40"/>
          <p:cNvCxnSpPr>
            <a:stCxn id="16" idx="3"/>
            <a:endCxn id="36" idx="1"/>
          </p:cNvCxnSpPr>
          <p:nvPr/>
        </p:nvCxnSpPr>
        <p:spPr>
          <a:xfrm>
            <a:off x="5739130" y="4771390"/>
            <a:ext cx="358775" cy="93345"/>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42" name="肘形连接符 41"/>
          <p:cNvCxnSpPr>
            <a:stCxn id="16" idx="3"/>
            <a:endCxn id="38" idx="1"/>
          </p:cNvCxnSpPr>
          <p:nvPr/>
        </p:nvCxnSpPr>
        <p:spPr>
          <a:xfrm>
            <a:off x="5739130" y="4771390"/>
            <a:ext cx="358775" cy="381635"/>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43" name="肘形连接符 42"/>
          <p:cNvCxnSpPr>
            <a:stCxn id="4" idx="3"/>
            <a:endCxn id="15" idx="1"/>
          </p:cNvCxnSpPr>
          <p:nvPr/>
        </p:nvCxnSpPr>
        <p:spPr>
          <a:xfrm>
            <a:off x="4116070" y="3420110"/>
            <a:ext cx="614680" cy="1905"/>
          </a:xfrm>
          <a:prstGeom prst="bentConnector3">
            <a:avLst>
              <a:gd name="adj1" fmla="val 50000"/>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44" name="肘形连接符 43"/>
          <p:cNvCxnSpPr>
            <a:stCxn id="4" idx="3"/>
            <a:endCxn id="14" idx="1"/>
          </p:cNvCxnSpPr>
          <p:nvPr/>
        </p:nvCxnSpPr>
        <p:spPr>
          <a:xfrm flipV="1">
            <a:off x="4116070" y="1931035"/>
            <a:ext cx="614680" cy="1489075"/>
          </a:xfrm>
          <a:prstGeom prst="bentConnector3">
            <a:avLst>
              <a:gd name="adj1" fmla="val 50000"/>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45" name="肘形连接符 44"/>
          <p:cNvCxnSpPr>
            <a:stCxn id="4" idx="3"/>
            <a:endCxn id="16" idx="1"/>
          </p:cNvCxnSpPr>
          <p:nvPr/>
        </p:nvCxnSpPr>
        <p:spPr>
          <a:xfrm>
            <a:off x="4116070" y="3420110"/>
            <a:ext cx="614680" cy="1351280"/>
          </a:xfrm>
          <a:prstGeom prst="bentConnector3">
            <a:avLst>
              <a:gd name="adj1" fmla="val 50000"/>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7" name="肘形连接符 6"/>
          <p:cNvCxnSpPr/>
          <p:nvPr/>
        </p:nvCxnSpPr>
        <p:spPr>
          <a:xfrm flipV="1">
            <a:off x="5739130" y="3088640"/>
            <a:ext cx="358775" cy="306070"/>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12" name="肘形连接符 11"/>
          <p:cNvCxnSpPr/>
          <p:nvPr/>
        </p:nvCxnSpPr>
        <p:spPr>
          <a:xfrm>
            <a:off x="5739130" y="3394710"/>
            <a:ext cx="358775" cy="635"/>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cxnSp>
        <p:nvCxnSpPr>
          <p:cNvPr id="28" name="肘形连接符 27"/>
          <p:cNvCxnSpPr/>
          <p:nvPr/>
        </p:nvCxnSpPr>
        <p:spPr>
          <a:xfrm>
            <a:off x="5739130" y="3394710"/>
            <a:ext cx="358775" cy="307340"/>
          </a:xfrm>
          <a:prstGeom prst="bentConnector3">
            <a:avLst>
              <a:gd name="adj1" fmla="val 50088"/>
            </a:avLst>
          </a:prstGeom>
          <a:ln>
            <a:headEnd type="none"/>
            <a:tailEnd type="none"/>
          </a:ln>
        </p:spPr>
        <p:style>
          <a:lnRef idx="2">
            <a:schemeClr val="accent1"/>
          </a:lnRef>
          <a:fillRef idx="0">
            <a:srgbClr val="FFFFFF"/>
          </a:fillRef>
          <a:effectRef idx="0">
            <a:srgbClr val="FFFFFF"/>
          </a:effectRef>
          <a:fontRef idx="minor">
            <a:schemeClr val="tx1"/>
          </a:fontRef>
        </p:style>
      </p:cxnSp>
      <p:sp>
        <p:nvSpPr>
          <p:cNvPr id="31" name="矩形 30"/>
          <p:cNvSpPr/>
          <p:nvPr/>
        </p:nvSpPr>
        <p:spPr>
          <a:xfrm>
            <a:off x="1189355" y="4231640"/>
            <a:ext cx="3088005" cy="366395"/>
          </a:xfrm>
          <a:prstGeom prst="rect">
            <a:avLst/>
          </a:prstGeom>
          <a:noFill/>
          <a:ln w="19050">
            <a:solidFill>
              <a:srgbClr val="01659C"/>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b="1">
                <a:solidFill>
                  <a:schemeClr val="tx1"/>
                </a:solidFill>
              </a:rPr>
              <a:t>任务9.2 AIGC的实际伦理问题分析</a:t>
            </a:r>
            <a:endParaRPr lang="zh-CN" altLang="en-US" sz="1200"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本章学习内容</a:t>
            </a:r>
            <a:endParaRPr lang="zh-CN" altLang="en-US"/>
          </a:p>
        </p:txBody>
      </p:sp>
      <p:grpSp>
        <p:nvGrpSpPr>
          <p:cNvPr id="3" name="组合 1" descr="KSO_WM_TAG_VERSION=1.0&amp;KSO_WM_BEAUTIFY_FLAG=#wm#&amp;KSO_WM_UNIT_TYPE=i&amp;KSO_WM_UNIT_ID=wpsdiag20164486_8*i*1&amp;KSO_WM_TEMPLATE_CATEGORY=wpsdiag&amp;KSO_WM_TEMPLATE_INDEX=20164486"/>
          <p:cNvGrpSpPr/>
          <p:nvPr>
            <p:custDataLst>
              <p:tags r:id="rId1"/>
            </p:custDataLst>
          </p:nvPr>
        </p:nvGrpSpPr>
        <p:grpSpPr>
          <a:xfrm>
            <a:off x="3262630" y="1421765"/>
            <a:ext cx="8509000" cy="4777740"/>
            <a:chOff x="0" y="0"/>
            <a:chExt cx="2125622" cy="1151748"/>
          </a:xfrm>
        </p:grpSpPr>
        <p:sp>
          <p:nvSpPr>
            <p:cNvPr id="207" name="任意多边形: 形状 207" descr="KSO_WM_UNIT_INDEX=1_1&amp;KSO_WM_UNIT_TYPE=l_i&amp;KSO_WM_UNIT_ID=wpsdiag20164486_8*l_i*1_1&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2"/>
              </p:custDataLst>
            </p:nvPr>
          </p:nvSpPr>
          <p:spPr>
            <a:xfrm>
              <a:off x="0" y="103186"/>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08" name="任意多边形: 形状 208" descr="KSO_WM_UNIT_INDEX=1_2&amp;KSO_WM_UNIT_TYPE=l_i&amp;KSO_WM_UNIT_ID=wpsdiag20164486_8*l_i*1_2&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3"/>
              </p:custDataLst>
            </p:nvPr>
          </p:nvSpPr>
          <p:spPr>
            <a:xfrm>
              <a:off x="0" y="277256"/>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09" name="文本框 21" descr="KSO_WM_UNIT_INDEX=1_1_1&amp;KSO_WM_UNIT_TYPE=l_h_f&amp;KSO_WM_UNIT_ID=wpsdiag20164486_8*l_h_f*1_1_1&amp;KSO_WM_UNIT_LAYERLEVEL=1_1_1&amp;KSO_WM_UNIT_HIGHLIGHT=0&amp;KSO_WM_UNIT_CLEAR=0&amp;KSO_WM_UNIT_COMPATIBLE=0&amp;KSO_WM_UNIT_PRESET_TEXT=请在此输入您的文本。请在此输入您的文本。&amp;KSO_WM_UNIT_VALUE=245&amp;KSO_WM_TAG_VERSION=1.0&amp;KSO_WM_BEAUTIFY_FLAG=#wm#&amp;KSO_WM_TEMPLATE_CATEGORY=wpsdiag&amp;KSO_WM_TEMPLATE_INDEX=20164486&amp;KSO_WM_UNIT_BIND_DECORATION_IDS=wpsdiag20164486_8*l_i*1_2;wpsdiag20164486_8*l_i*1_1;wpsdiag20164486_8*l_i*1_5;wpsdiag20164486_8*l_i*1_6&amp;KSO_WM_SLIDE_ITEM_CNT=8&amp;KSO_WM_DIAGRAM_GROUP_CODE=l1_1&amp;KSO_WM_UNIT_TEXT_FILL_TYPE=1&amp;KSO_WM_UNIT_TEXT_FILL_FORE_SCHEMECOLOR_INDEX=13"/>
            <p:cNvSpPr txBox="1"/>
            <p:nvPr/>
          </p:nvSpPr>
          <p:spPr>
            <a:xfrm>
              <a:off x="0" y="290642"/>
              <a:ext cx="420316" cy="268499"/>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10" name="文本框 22" descr="KSO_WM_UNIT_INDEX=1_1_1&amp;KSO_WM_UNIT_TYPE=l_h_a&amp;KSO_WM_UNIT_ID=wpsdiag20164486_8*l_h_a*1_1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2;wpsdiag20164486_8*l_i*1_1;wpsdiag20164486_8*l_i*1_5;wpsdiag20164486_8*l_i*1_6&amp;KSO_WM_SLIDE_ITEM_CNT=8&amp;KSO_WM_DIAGRAM_GROUP_CODE=l1_1&amp;KSO_WM_UNIT_TEXT_FILL_TYPE=1&amp;KSO_WM_UNIT_TEXT_FILL_FORE_SCHEMECOLOR_INDEX=13"/>
            <p:cNvSpPr txBox="1"/>
            <p:nvPr>
              <p:custDataLst>
                <p:tags r:id="rId4"/>
              </p:custDataLst>
            </p:nvPr>
          </p:nvSpPr>
          <p:spPr>
            <a:xfrm>
              <a:off x="42002" y="165213"/>
              <a:ext cx="336323" cy="101737"/>
            </a:xfrm>
            <a:prstGeom prst="rect">
              <a:avLst/>
            </a:prstGeom>
            <a:noFill/>
          </p:spPr>
          <p:txBody>
            <a:bodyPr wrap="square" rtlCol="0" anchor="ctr" anchorCtr="0">
              <a:noAutofit/>
            </a:bodyPr>
            <a:p>
              <a:pPr marL="0" marR="0" algn="ctr">
                <a:lnSpc>
                  <a:spcPct val="80000"/>
                </a:lnSpc>
                <a:spcBef>
                  <a:spcPts val="0"/>
                </a:spcBef>
                <a:spcAft>
                  <a:spcPts val="0"/>
                </a:spcAft>
              </a:pPr>
              <a:r>
                <a:rPr lang="en-US" altLang="zh-CN"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AGI</a:t>
              </a: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的定义</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11" name="任意多边形: 形状 211" descr="KSO_WM_UNIT_INDEX=1_3&amp;KSO_WM_UNIT_TYPE=l_i&amp;KSO_WM_UNIT_ID=wpsdiag20164486_8*l_i*1_3&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nvSpPr>
          <p:spPr>
            <a:xfrm>
              <a:off x="1700862" y="103186"/>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12" name="任意多边形: 形状 212" descr="KSO_WM_UNIT_INDEX=1_4&amp;KSO_WM_UNIT_TYPE=l_i&amp;KSO_WM_UNIT_ID=wpsdiag20164486_8*l_i*1_4&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nvSpPr>
          <p:spPr>
            <a:xfrm>
              <a:off x="1700862" y="277256"/>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13" name="文本框 31" descr="KSO_WM_UNIT_INDEX=1_4_1&amp;KSO_WM_UNIT_TYPE=l_h_f&amp;KSO_WM_UNIT_ID=wpsdiag20164486_8*l_h_f*1_4_1&amp;KSO_WM_UNIT_LAYERLEVEL=1_1_1&amp;KSO_WM_UNIT_HIGHLIGHT=0&amp;KSO_WM_UNIT_CLEAR=0&amp;KSO_WM_UNIT_COMPATIBLE=0&amp;KSO_WM_UNIT_PRESET_TEXT=请在此输入您的文本。请在此输入您的文本。&amp;KSO_WM_UNIT_VALUE=245&amp;KSO_WM_TAG_VERSION=1.0&amp;KSO_WM_BEAUTIFY_FLAG=#wm#&amp;KSO_WM_TEMPLATE_CATEGORY=wpsdiag&amp;KSO_WM_TEMPLATE_INDEX=20164486&amp;KSO_WM_UNIT_BIND_DECORATION_IDS=wpsdiag20164486_8*l_i*1_4;wpsdiag20164486_8*l_i*1_3;wpsdiag20164486_8*l_i*1_7;wpsdiag20164486_8*l_i*1_8;wpsdiag20164486_8*l_i*1_9;wpsdiag20164486_8*l_i*1_10&amp;KSO_WM_SLIDE_ITEM_CNT=8&amp;KSO_WM_DIAGRAM_GROUP_CODE=l1_1&amp;KSO_WM_UNIT_TEXT_FILL_TYPE=1&amp;KSO_WM_UNIT_TEXT_FILL_FORE_SCHEMECOLOR_INDEX=13"/>
            <p:cNvSpPr txBox="1"/>
            <p:nvPr/>
          </p:nvSpPr>
          <p:spPr>
            <a:xfrm>
              <a:off x="1702327" y="290664"/>
              <a:ext cx="419319" cy="268466"/>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14" name="文本框 32" descr="KSO_WM_UNIT_INDEX=1_4_1&amp;KSO_WM_UNIT_TYPE=l_h_a&amp;KSO_WM_UNIT_ID=wpsdiag20164486_8*l_h_a*1_4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4;wpsdiag20164486_8*l_i*1_3;wpsdiag20164486_8*l_i*1_7;wpsdiag20164486_8*l_i*1_8;wpsdiag20164486_8*l_i*1_9;wpsdiag20164486_8*l_i*1_10&amp;KSO_WM_SLIDE_ITEM_CNT=8&amp;KSO_WM_DIAGRAM_GROUP_CODE=l1_1&amp;KSO_WM_UNIT_TEXT_FILL_TYPE=1&amp;KSO_WM_UNIT_TEXT_FILL_FORE_SCHEMECOLOR_INDEX=13"/>
            <p:cNvSpPr txBox="1"/>
            <p:nvPr/>
          </p:nvSpPr>
          <p:spPr>
            <a:xfrm>
              <a:off x="1730497" y="165213"/>
              <a:ext cx="360328" cy="101737"/>
            </a:xfrm>
            <a:prstGeom prst="rect">
              <a:avLst/>
            </a:prstGeom>
            <a:noFill/>
          </p:spPr>
          <p:txBody>
            <a:bodyPr wrap="square" rtlCol="0" anchor="ctr" anchorCtr="0">
              <a:noAutofit/>
            </a:bodyPr>
            <a:p>
              <a:pPr marL="0" marR="0" algn="ctr">
                <a:lnSpc>
                  <a:spcPct val="80000"/>
                </a:lnSpc>
                <a:spcBef>
                  <a:spcPts val="0"/>
                </a:spcBef>
                <a:spcAft>
                  <a:spcPts val="0"/>
                </a:spcAft>
              </a:pP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实现通用人工智能的路径</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15" name="椭圆 215" descr="KSO_WM_UNIT_INDEX=1_5&amp;KSO_WM_UNIT_TYPE=l_i&amp;KSO_WM_UNIT_ID=wpsdiag20164486_8*l_i*1_5&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5"/>
              </p:custDataLst>
            </p:nvPr>
          </p:nvSpPr>
          <p:spPr>
            <a:xfrm>
              <a:off x="118972" y="0"/>
              <a:ext cx="166989" cy="166989"/>
            </a:xfrm>
            <a:prstGeom prst="ellipse">
              <a:avLst/>
            </a:prstGeom>
            <a:solidFill>
              <a:srgbClr val="FFFFFF"/>
            </a:solidFill>
            <a:ln w="28575" cap="flat" cmpd="sng" algn="ctr">
              <a:solidFill>
                <a:srgbClr val="404040"/>
              </a:solidFill>
              <a:prstDash val="solid"/>
              <a:miter lim="800000"/>
            </a:ln>
            <a:effectLst/>
          </p:spPr>
        </p:sp>
        <p:sp>
          <p:nvSpPr>
            <p:cNvPr id="216" name="Freeform 7" descr="KSO_WM_UNIT_INDEX=1_6&amp;KSO_WM_UNIT_TYPE=l_i&amp;KSO_WM_UNIT_ID=wpsdiag20164486_8*l_i*1_6&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noChangeArrowheads="1"/>
            </p:cNvSpPr>
            <p:nvPr>
              <p:custDataLst>
                <p:tags r:id="rId6"/>
              </p:custDataLst>
            </p:nvPr>
          </p:nvSpPr>
          <p:spPr bwMode="auto">
            <a:xfrm>
              <a:off x="168644" y="45806"/>
              <a:ext cx="67646" cy="75377"/>
            </a:xfrm>
            <a:custGeom>
              <a:avLst/>
              <a:gdLst>
                <a:gd name="T0" fmla="*/ 100 w 100"/>
                <a:gd name="T1" fmla="*/ 46 h 112"/>
                <a:gd name="T2" fmla="*/ 79 w 100"/>
                <a:gd name="T3" fmla="*/ 24 h 112"/>
                <a:gd name="T4" fmla="*/ 67 w 100"/>
                <a:gd name="T5" fmla="*/ 13 h 112"/>
                <a:gd name="T6" fmla="*/ 58 w 100"/>
                <a:gd name="T7" fmla="*/ 4 h 112"/>
                <a:gd name="T8" fmla="*/ 56 w 100"/>
                <a:gd name="T9" fmla="*/ 2 h 112"/>
                <a:gd name="T10" fmla="*/ 50 w 100"/>
                <a:gd name="T11" fmla="*/ 0 h 112"/>
                <a:gd name="T12" fmla="*/ 44 w 100"/>
                <a:gd name="T13" fmla="*/ 2 h 112"/>
                <a:gd name="T14" fmla="*/ 33 w 100"/>
                <a:gd name="T15" fmla="*/ 13 h 112"/>
                <a:gd name="T16" fmla="*/ 33 w 100"/>
                <a:gd name="T17" fmla="*/ 13 h 112"/>
                <a:gd name="T18" fmla="*/ 30 w 100"/>
                <a:gd name="T19" fmla="*/ 16 h 112"/>
                <a:gd name="T20" fmla="*/ 30 w 100"/>
                <a:gd name="T21" fmla="*/ 16 h 112"/>
                <a:gd name="T22" fmla="*/ 17 w 100"/>
                <a:gd name="T23" fmla="*/ 29 h 112"/>
                <a:gd name="T24" fmla="*/ 5 w 100"/>
                <a:gd name="T25" fmla="*/ 41 h 112"/>
                <a:gd name="T26" fmla="*/ 5 w 100"/>
                <a:gd name="T27" fmla="*/ 41 h 112"/>
                <a:gd name="T28" fmla="*/ 0 w 100"/>
                <a:gd name="T29" fmla="*/ 46 h 112"/>
                <a:gd name="T30" fmla="*/ 0 w 100"/>
                <a:gd name="T31" fmla="*/ 48 h 112"/>
                <a:gd name="T32" fmla="*/ 0 w 100"/>
                <a:gd name="T33" fmla="*/ 112 h 112"/>
                <a:gd name="T34" fmla="*/ 100 w 100"/>
                <a:gd name="T35" fmla="*/ 112 h 112"/>
                <a:gd name="T36" fmla="*/ 100 w 100"/>
                <a:gd name="T37" fmla="*/ 48 h 112"/>
                <a:gd name="T38" fmla="*/ 100 w 100"/>
                <a:gd name="T39" fmla="*/ 46 h 112"/>
                <a:gd name="T40" fmla="*/ 7 w 100"/>
                <a:gd name="T41" fmla="*/ 45 h 112"/>
                <a:gd name="T42" fmla="*/ 47 w 100"/>
                <a:gd name="T43" fmla="*/ 5 h 112"/>
                <a:gd name="T44" fmla="*/ 54 w 100"/>
                <a:gd name="T45" fmla="*/ 5 h 112"/>
                <a:gd name="T46" fmla="*/ 96 w 100"/>
                <a:gd name="T47" fmla="*/ 47 h 112"/>
                <a:gd name="T48" fmla="*/ 67 w 100"/>
                <a:gd name="T49" fmla="*/ 76 h 112"/>
                <a:gd name="T50" fmla="*/ 58 w 100"/>
                <a:gd name="T51" fmla="*/ 67 h 112"/>
                <a:gd name="T52" fmla="*/ 56 w 100"/>
                <a:gd name="T53" fmla="*/ 65 h 112"/>
                <a:gd name="T54" fmla="*/ 50 w 100"/>
                <a:gd name="T55" fmla="*/ 63 h 112"/>
                <a:gd name="T56" fmla="*/ 44 w 100"/>
                <a:gd name="T57" fmla="*/ 65 h 112"/>
                <a:gd name="T58" fmla="*/ 33 w 100"/>
                <a:gd name="T59" fmla="*/ 76 h 112"/>
                <a:gd name="T60" fmla="*/ 5 w 100"/>
                <a:gd name="T61" fmla="*/ 47 h 112"/>
                <a:gd name="T62" fmla="*/ 7 w 100"/>
                <a:gd name="T63" fmla="*/ 45 h 112"/>
                <a:gd name="T64" fmla="*/ 31 w 100"/>
                <a:gd name="T65" fmla="*/ 79 h 112"/>
                <a:gd name="T66" fmla="*/ 30 w 100"/>
                <a:gd name="T67" fmla="*/ 79 h 112"/>
                <a:gd name="T68" fmla="*/ 30 w 100"/>
                <a:gd name="T69" fmla="*/ 79 h 112"/>
                <a:gd name="T70" fmla="*/ 4 w 100"/>
                <a:gd name="T71" fmla="*/ 105 h 112"/>
                <a:gd name="T72" fmla="*/ 4 w 100"/>
                <a:gd name="T73" fmla="*/ 56 h 112"/>
                <a:gd name="T74" fmla="*/ 4 w 100"/>
                <a:gd name="T75" fmla="*/ 54 h 112"/>
                <a:gd name="T76" fmla="*/ 4 w 100"/>
                <a:gd name="T77" fmla="*/ 53 h 112"/>
                <a:gd name="T78" fmla="*/ 4 w 100"/>
                <a:gd name="T79" fmla="*/ 53 h 112"/>
                <a:gd name="T80" fmla="*/ 31 w 100"/>
                <a:gd name="T81" fmla="*/ 79 h 112"/>
                <a:gd name="T82" fmla="*/ 7 w 100"/>
                <a:gd name="T83" fmla="*/ 108 h 112"/>
                <a:gd name="T84" fmla="*/ 10 w 100"/>
                <a:gd name="T85" fmla="*/ 106 h 112"/>
                <a:gd name="T86" fmla="*/ 10 w 100"/>
                <a:gd name="T87" fmla="*/ 106 h 112"/>
                <a:gd name="T88" fmla="*/ 47 w 100"/>
                <a:gd name="T89" fmla="*/ 68 h 112"/>
                <a:gd name="T90" fmla="*/ 54 w 100"/>
                <a:gd name="T91" fmla="*/ 68 h 112"/>
                <a:gd name="T92" fmla="*/ 90 w 100"/>
                <a:gd name="T93" fmla="*/ 105 h 112"/>
                <a:gd name="T94" fmla="*/ 90 w 100"/>
                <a:gd name="T95" fmla="*/ 105 h 112"/>
                <a:gd name="T96" fmla="*/ 92 w 100"/>
                <a:gd name="T97" fmla="*/ 107 h 112"/>
                <a:gd name="T98" fmla="*/ 93 w 100"/>
                <a:gd name="T99" fmla="*/ 108 h 112"/>
                <a:gd name="T100" fmla="*/ 7 w 100"/>
                <a:gd name="T101" fmla="*/ 108 h 112"/>
                <a:gd name="T102" fmla="*/ 96 w 100"/>
                <a:gd name="T103" fmla="*/ 54 h 112"/>
                <a:gd name="T104" fmla="*/ 96 w 100"/>
                <a:gd name="T105" fmla="*/ 105 h 112"/>
                <a:gd name="T106" fmla="*/ 70 w 100"/>
                <a:gd name="T107" fmla="*/ 79 h 112"/>
                <a:gd name="T108" fmla="*/ 70 w 100"/>
                <a:gd name="T109" fmla="*/ 79 h 112"/>
                <a:gd name="T110" fmla="*/ 70 w 100"/>
                <a:gd name="T111" fmla="*/ 79 h 112"/>
                <a:gd name="T112" fmla="*/ 96 w 100"/>
                <a:gd name="T113" fmla="*/ 52 h 112"/>
                <a:gd name="T114" fmla="*/ 96 w 100"/>
                <a:gd name="T115" fmla="*/ 53 h 112"/>
                <a:gd name="T116" fmla="*/ 96 w 100"/>
                <a:gd name="T11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2">
                  <a:moveTo>
                    <a:pt x="100" y="46"/>
                  </a:moveTo>
                  <a:cubicBezTo>
                    <a:pt x="79" y="24"/>
                    <a:pt x="79" y="24"/>
                    <a:pt x="79" y="24"/>
                  </a:cubicBezTo>
                  <a:cubicBezTo>
                    <a:pt x="67" y="13"/>
                    <a:pt x="67" y="13"/>
                    <a:pt x="67" y="13"/>
                  </a:cubicBezTo>
                  <a:cubicBezTo>
                    <a:pt x="58" y="4"/>
                    <a:pt x="58" y="4"/>
                    <a:pt x="58" y="4"/>
                  </a:cubicBezTo>
                  <a:cubicBezTo>
                    <a:pt x="56" y="2"/>
                    <a:pt x="56" y="2"/>
                    <a:pt x="56" y="2"/>
                  </a:cubicBezTo>
                  <a:cubicBezTo>
                    <a:pt x="55" y="1"/>
                    <a:pt x="53" y="0"/>
                    <a:pt x="50" y="0"/>
                  </a:cubicBezTo>
                  <a:cubicBezTo>
                    <a:pt x="48" y="0"/>
                    <a:pt x="46" y="1"/>
                    <a:pt x="44" y="2"/>
                  </a:cubicBezTo>
                  <a:cubicBezTo>
                    <a:pt x="33" y="13"/>
                    <a:pt x="33" y="13"/>
                    <a:pt x="33" y="13"/>
                  </a:cubicBezTo>
                  <a:cubicBezTo>
                    <a:pt x="33" y="13"/>
                    <a:pt x="33" y="13"/>
                    <a:pt x="33" y="13"/>
                  </a:cubicBezTo>
                  <a:cubicBezTo>
                    <a:pt x="30" y="16"/>
                    <a:pt x="30" y="16"/>
                    <a:pt x="30" y="16"/>
                  </a:cubicBezTo>
                  <a:cubicBezTo>
                    <a:pt x="30" y="16"/>
                    <a:pt x="30" y="16"/>
                    <a:pt x="30" y="16"/>
                  </a:cubicBezTo>
                  <a:cubicBezTo>
                    <a:pt x="17" y="29"/>
                    <a:pt x="17" y="29"/>
                    <a:pt x="17" y="29"/>
                  </a:cubicBezTo>
                  <a:cubicBezTo>
                    <a:pt x="5" y="41"/>
                    <a:pt x="5" y="41"/>
                    <a:pt x="5" y="41"/>
                  </a:cubicBezTo>
                  <a:cubicBezTo>
                    <a:pt x="5" y="41"/>
                    <a:pt x="5" y="41"/>
                    <a:pt x="5"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7" y="45"/>
                  </a:moveTo>
                  <a:cubicBezTo>
                    <a:pt x="47" y="5"/>
                    <a:pt x="47" y="5"/>
                    <a:pt x="47" y="5"/>
                  </a:cubicBezTo>
                  <a:cubicBezTo>
                    <a:pt x="49" y="3"/>
                    <a:pt x="52" y="3"/>
                    <a:pt x="54" y="5"/>
                  </a:cubicBezTo>
                  <a:cubicBezTo>
                    <a:pt x="96" y="47"/>
                    <a:pt x="96" y="47"/>
                    <a:pt x="96" y="47"/>
                  </a:cubicBezTo>
                  <a:cubicBezTo>
                    <a:pt x="67" y="76"/>
                    <a:pt x="67" y="76"/>
                    <a:pt x="67" y="76"/>
                  </a:cubicBezTo>
                  <a:cubicBezTo>
                    <a:pt x="58" y="67"/>
                    <a:pt x="58" y="67"/>
                    <a:pt x="58" y="67"/>
                  </a:cubicBezTo>
                  <a:cubicBezTo>
                    <a:pt x="56" y="65"/>
                    <a:pt x="56" y="65"/>
                    <a:pt x="56" y="65"/>
                  </a:cubicBezTo>
                  <a:cubicBezTo>
                    <a:pt x="55" y="64"/>
                    <a:pt x="53" y="63"/>
                    <a:pt x="50" y="63"/>
                  </a:cubicBezTo>
                  <a:cubicBezTo>
                    <a:pt x="48" y="63"/>
                    <a:pt x="46" y="64"/>
                    <a:pt x="44" y="65"/>
                  </a:cubicBezTo>
                  <a:cubicBezTo>
                    <a:pt x="33" y="76"/>
                    <a:pt x="33" y="76"/>
                    <a:pt x="33" y="76"/>
                  </a:cubicBezTo>
                  <a:cubicBezTo>
                    <a:pt x="5" y="47"/>
                    <a:pt x="5" y="47"/>
                    <a:pt x="5" y="47"/>
                  </a:cubicBezTo>
                  <a:lnTo>
                    <a:pt x="7" y="45"/>
                  </a:lnTo>
                  <a:close/>
                  <a:moveTo>
                    <a:pt x="31" y="79"/>
                  </a:moveTo>
                  <a:cubicBezTo>
                    <a:pt x="30" y="79"/>
                    <a:pt x="30" y="79"/>
                    <a:pt x="30" y="79"/>
                  </a:cubicBezTo>
                  <a:cubicBezTo>
                    <a:pt x="30" y="79"/>
                    <a:pt x="30" y="79"/>
                    <a:pt x="30" y="79"/>
                  </a:cubicBezTo>
                  <a:cubicBezTo>
                    <a:pt x="4" y="105"/>
                    <a:pt x="4" y="105"/>
                    <a:pt x="4" y="105"/>
                  </a:cubicBezTo>
                  <a:cubicBezTo>
                    <a:pt x="4" y="56"/>
                    <a:pt x="4" y="56"/>
                    <a:pt x="4" y="56"/>
                  </a:cubicBezTo>
                  <a:cubicBezTo>
                    <a:pt x="4" y="54"/>
                    <a:pt x="4" y="54"/>
                    <a:pt x="4" y="54"/>
                  </a:cubicBezTo>
                  <a:cubicBezTo>
                    <a:pt x="4" y="53"/>
                    <a:pt x="4" y="53"/>
                    <a:pt x="4" y="53"/>
                  </a:cubicBezTo>
                  <a:cubicBezTo>
                    <a:pt x="4" y="53"/>
                    <a:pt x="4" y="53"/>
                    <a:pt x="4" y="53"/>
                  </a:cubicBezTo>
                  <a:lnTo>
                    <a:pt x="31" y="79"/>
                  </a:lnTo>
                  <a:close/>
                  <a:moveTo>
                    <a:pt x="7"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7" y="108"/>
                  </a:lnTo>
                  <a:close/>
                  <a:moveTo>
                    <a:pt x="96" y="54"/>
                  </a:moveTo>
                  <a:cubicBezTo>
                    <a:pt x="96" y="105"/>
                    <a:pt x="96" y="105"/>
                    <a:pt x="96" y="105"/>
                  </a:cubicBezTo>
                  <a:cubicBezTo>
                    <a:pt x="70" y="79"/>
                    <a:pt x="70" y="79"/>
                    <a:pt x="70" y="79"/>
                  </a:cubicBezTo>
                  <a:cubicBezTo>
                    <a:pt x="70" y="79"/>
                    <a:pt x="70" y="79"/>
                    <a:pt x="70" y="79"/>
                  </a:cubicBezTo>
                  <a:cubicBezTo>
                    <a:pt x="70" y="79"/>
                    <a:pt x="70" y="79"/>
                    <a:pt x="70" y="79"/>
                  </a:cubicBezTo>
                  <a:cubicBezTo>
                    <a:pt x="96" y="52"/>
                    <a:pt x="96" y="52"/>
                    <a:pt x="96" y="52"/>
                  </a:cubicBezTo>
                  <a:cubicBezTo>
                    <a:pt x="96" y="53"/>
                    <a:pt x="96" y="53"/>
                    <a:pt x="96" y="53"/>
                  </a:cubicBezTo>
                  <a:lnTo>
                    <a:pt x="96" y="54"/>
                  </a:lnTo>
                  <a:close/>
                </a:path>
              </a:pathLst>
            </a:custGeom>
            <a:solidFill>
              <a:srgbClr val="404040"/>
            </a:solidFill>
            <a:ln>
              <a:noFill/>
            </a:ln>
          </p:spPr>
        </p:sp>
        <p:sp>
          <p:nvSpPr>
            <p:cNvPr id="217" name="椭圆 217" descr="KSO_WM_UNIT_INDEX=1_7&amp;KSO_WM_UNIT_TYPE=l_i&amp;KSO_WM_UNIT_ID=wpsdiag20164486_8*l_i*1_7&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nvSpPr>
          <p:spPr>
            <a:xfrm>
              <a:off x="1827575" y="0"/>
              <a:ext cx="166989" cy="166989"/>
            </a:xfrm>
            <a:prstGeom prst="ellipse">
              <a:avLst/>
            </a:prstGeom>
            <a:solidFill>
              <a:srgbClr val="FFFFFF"/>
            </a:solidFill>
            <a:ln w="28575" cap="flat" cmpd="sng" algn="ctr">
              <a:solidFill>
                <a:srgbClr val="404040"/>
              </a:solidFill>
              <a:prstDash val="solid"/>
              <a:miter lim="800000"/>
            </a:ln>
            <a:effectLst/>
          </p:spPr>
        </p:sp>
        <p:sp>
          <p:nvSpPr>
            <p:cNvPr id="218" name="Freeform 12" descr="KSO_WM_UNIT_INDEX=1_8&amp;KSO_WM_UNIT_TYPE=l_i&amp;KSO_WM_UNIT_ID=wpsdiag20164486_8*l_i*1_8&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p:cNvSpPr>
            <p:nvPr/>
          </p:nvSpPr>
          <p:spPr bwMode="auto">
            <a:xfrm>
              <a:off x="1885599" y="51195"/>
              <a:ext cx="50941" cy="64600"/>
            </a:xfrm>
            <a:custGeom>
              <a:avLst/>
              <a:gdLst>
                <a:gd name="T0" fmla="*/ 0 w 179"/>
                <a:gd name="T1" fmla="*/ 0 h 227"/>
                <a:gd name="T2" fmla="*/ 0 w 179"/>
                <a:gd name="T3" fmla="*/ 227 h 227"/>
                <a:gd name="T4" fmla="*/ 90 w 179"/>
                <a:gd name="T5" fmla="*/ 161 h 227"/>
                <a:gd name="T6" fmla="*/ 179 w 179"/>
                <a:gd name="T7" fmla="*/ 227 h 227"/>
                <a:gd name="T8" fmla="*/ 179 w 179"/>
                <a:gd name="T9" fmla="*/ 0 h 227"/>
                <a:gd name="T10" fmla="*/ 0 w 179"/>
                <a:gd name="T11" fmla="*/ 0 h 227"/>
                <a:gd name="T12" fmla="*/ 170 w 179"/>
                <a:gd name="T13" fmla="*/ 208 h 227"/>
                <a:gd name="T14" fmla="*/ 94 w 179"/>
                <a:gd name="T15" fmla="*/ 154 h 227"/>
                <a:gd name="T16" fmla="*/ 90 w 179"/>
                <a:gd name="T17" fmla="*/ 149 h 227"/>
                <a:gd name="T18" fmla="*/ 82 w 179"/>
                <a:gd name="T19" fmla="*/ 154 h 227"/>
                <a:gd name="T20" fmla="*/ 9 w 179"/>
                <a:gd name="T21" fmla="*/ 208 h 227"/>
                <a:gd name="T22" fmla="*/ 9 w 179"/>
                <a:gd name="T23" fmla="*/ 9 h 227"/>
                <a:gd name="T24" fmla="*/ 170 w 179"/>
                <a:gd name="T25" fmla="*/ 9 h 227"/>
                <a:gd name="T26" fmla="*/ 170 w 179"/>
                <a:gd name="T27" fmla="*/ 20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227">
                  <a:moveTo>
                    <a:pt x="0" y="0"/>
                  </a:moveTo>
                  <a:lnTo>
                    <a:pt x="0" y="227"/>
                  </a:lnTo>
                  <a:lnTo>
                    <a:pt x="90" y="161"/>
                  </a:lnTo>
                  <a:lnTo>
                    <a:pt x="179" y="227"/>
                  </a:lnTo>
                  <a:lnTo>
                    <a:pt x="179" y="0"/>
                  </a:lnTo>
                  <a:lnTo>
                    <a:pt x="0" y="0"/>
                  </a:lnTo>
                  <a:close/>
                  <a:moveTo>
                    <a:pt x="170" y="208"/>
                  </a:moveTo>
                  <a:lnTo>
                    <a:pt x="94" y="154"/>
                  </a:lnTo>
                  <a:lnTo>
                    <a:pt x="90" y="149"/>
                  </a:lnTo>
                  <a:lnTo>
                    <a:pt x="82" y="154"/>
                  </a:lnTo>
                  <a:lnTo>
                    <a:pt x="9" y="208"/>
                  </a:lnTo>
                  <a:lnTo>
                    <a:pt x="9" y="9"/>
                  </a:lnTo>
                  <a:lnTo>
                    <a:pt x="170" y="9"/>
                  </a:lnTo>
                  <a:lnTo>
                    <a:pt x="170" y="208"/>
                  </a:lnTo>
                  <a:close/>
                </a:path>
              </a:pathLst>
            </a:custGeom>
            <a:solidFill>
              <a:srgbClr val="404040"/>
            </a:solidFill>
            <a:ln>
              <a:noFill/>
            </a:ln>
          </p:spPr>
        </p:sp>
        <p:sp>
          <p:nvSpPr>
            <p:cNvPr id="219" name="Rectangle 13" descr="KSO_WM_UNIT_INDEX=1_9&amp;KSO_WM_UNIT_TYPE=l_i&amp;KSO_WM_UNIT_ID=wpsdiag20164486_8*l_i*1_9&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ChangeArrowheads="1"/>
            </p:cNvSpPr>
            <p:nvPr/>
          </p:nvSpPr>
          <p:spPr bwMode="auto">
            <a:xfrm>
              <a:off x="1898975" y="67416"/>
              <a:ext cx="24190" cy="2561"/>
            </a:xfrm>
            <a:prstGeom prst="rect">
              <a:avLst/>
            </a:prstGeom>
            <a:solidFill>
              <a:srgbClr val="404040"/>
            </a:solidFill>
            <a:ln>
              <a:noFill/>
            </a:ln>
          </p:spPr>
        </p:sp>
        <p:sp>
          <p:nvSpPr>
            <p:cNvPr id="220" name="Rectangle 14" descr="KSO_WM_UNIT_INDEX=1_10&amp;KSO_WM_UNIT_TYPE=l_i&amp;KSO_WM_UNIT_ID=wpsdiag20164486_8*l_i*1_10&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ChangeArrowheads="1"/>
            </p:cNvSpPr>
            <p:nvPr/>
          </p:nvSpPr>
          <p:spPr bwMode="auto">
            <a:xfrm>
              <a:off x="1898975" y="77946"/>
              <a:ext cx="24190" cy="2846"/>
            </a:xfrm>
            <a:prstGeom prst="rect">
              <a:avLst/>
            </a:prstGeom>
            <a:solidFill>
              <a:srgbClr val="404040"/>
            </a:solidFill>
            <a:ln>
              <a:noFill/>
            </a:ln>
          </p:spPr>
        </p:sp>
        <p:sp>
          <p:nvSpPr>
            <p:cNvPr id="221" name="任意多边形: 形状 221" descr="KSO_WM_UNIT_INDEX=1_11&amp;KSO_WM_UNIT_TYPE=l_i&amp;KSO_WM_UNIT_ID=wpsdiag20164486_8*l_i*1_11&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7"/>
              </p:custDataLst>
            </p:nvPr>
          </p:nvSpPr>
          <p:spPr>
            <a:xfrm>
              <a:off x="567347" y="103186"/>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22" name="任意多边形: 形状 222" descr="KSO_WM_UNIT_INDEX=1_12&amp;KSO_WM_UNIT_TYPE=l_i&amp;KSO_WM_UNIT_ID=wpsdiag20164486_8*l_i*1_12&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8"/>
              </p:custDataLst>
            </p:nvPr>
          </p:nvSpPr>
          <p:spPr>
            <a:xfrm>
              <a:off x="567347" y="277256"/>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23" name="文本框 23" descr="KSO_WM_UNIT_INDEX=1_2_1&amp;KSO_WM_UNIT_TYPE=l_h_f&amp;KSO_WM_UNIT_ID=wpsdiag20164486_8*l_h_f*1_2_1&amp;KSO_WM_UNIT_LAYERLEVEL=1_1_1&amp;KSO_WM_UNIT_HIGHLIGHT=0&amp;KSO_WM_UNIT_CLEAR=0&amp;KSO_WM_UNIT_COMPATIBLE=0&amp;KSO_WM_UNIT_PRESET_TEXT=请在此输入您的文本。请在此输入您的文本。&amp;KSO_WM_UNIT_VALUE=259&amp;KSO_WM_TAG_VERSION=1.0&amp;KSO_WM_BEAUTIFY_FLAG=#wm#&amp;KSO_WM_TEMPLATE_CATEGORY=wpsdiag&amp;KSO_WM_TEMPLATE_INDEX=20164486&amp;KSO_WM_UNIT_BIND_DECORATION_IDS=wpsdiag20164486_8*l_i*1_12;wpsdiag20164486_8*l_i*1_11;wpsdiag20164486_8*l_i*1_15;wpsdiag20164486_8*l_i*1_16;wpsdiag20164486_8*l_i*1_17&amp;KSO_WM_SLIDE_ITEM_CNT=8&amp;KSO_WM_DIAGRAM_GROUP_CODE=l1_1&amp;KSO_WM_UNIT_TEXT_FILL_TYPE=1&amp;KSO_WM_UNIT_TEXT_FILL_FORE_SCHEMECOLOR_INDEX=13"/>
            <p:cNvSpPr txBox="1"/>
            <p:nvPr/>
          </p:nvSpPr>
          <p:spPr>
            <a:xfrm>
              <a:off x="574405" y="277203"/>
              <a:ext cx="413174" cy="281938"/>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24" name="文本框 24" descr="KSO_WM_UNIT_INDEX=1_2_1&amp;KSO_WM_UNIT_TYPE=l_h_a&amp;KSO_WM_UNIT_ID=wpsdiag20164486_8*l_h_a*1_2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12;wpsdiag20164486_8*l_i*1_11;wpsdiag20164486_8*l_i*1_15;wpsdiag20164486_8*l_i*1_16;wpsdiag20164486_8*l_i*1_17&amp;KSO_WM_SLIDE_ITEM_CNT=8&amp;KSO_WM_DIAGRAM_GROUP_CODE=l1_1&amp;KSO_WM_UNIT_TEXT_FILL_TYPE=1&amp;KSO_WM_UNIT_TEXT_FILL_FORE_SCHEMECOLOR_INDEX=13"/>
            <p:cNvSpPr txBox="1"/>
            <p:nvPr>
              <p:custDataLst>
                <p:tags r:id="rId9"/>
              </p:custDataLst>
            </p:nvPr>
          </p:nvSpPr>
          <p:spPr>
            <a:xfrm>
              <a:off x="606934" y="165213"/>
              <a:ext cx="340911" cy="101737"/>
            </a:xfrm>
            <a:prstGeom prst="rect">
              <a:avLst/>
            </a:prstGeom>
            <a:noFill/>
          </p:spPr>
          <p:txBody>
            <a:bodyPr wrap="square" rtlCol="0" anchor="ctr" anchorCtr="0">
              <a:noAutofit/>
            </a:bodyPr>
            <a:p>
              <a:pPr marL="0" marR="0" algn="ctr">
                <a:lnSpc>
                  <a:spcPct val="80000"/>
                </a:lnSpc>
                <a:spcBef>
                  <a:spcPts val="0"/>
                </a:spcBef>
                <a:spcAft>
                  <a:spcPts val="0"/>
                </a:spcAft>
              </a:pPr>
              <a:r>
                <a:rPr lang="en-US" altLang="zh-CN"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AGI</a:t>
              </a: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的技术基础</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25" name="任意多边形: 形状 225" descr="KSO_WM_UNIT_INDEX=1_13&amp;KSO_WM_UNIT_TYPE=l_i&amp;KSO_WM_UNIT_ID=wpsdiag20164486_8*l_i*1_13&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10"/>
              </p:custDataLst>
            </p:nvPr>
          </p:nvSpPr>
          <p:spPr>
            <a:xfrm>
              <a:off x="0" y="662347"/>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26" name="任意多边形: 形状 226" descr="KSO_WM_UNIT_INDEX=1_14&amp;KSO_WM_UNIT_TYPE=l_i&amp;KSO_WM_UNIT_ID=wpsdiag20164486_8*l_i*1_14&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11"/>
              </p:custDataLst>
            </p:nvPr>
          </p:nvSpPr>
          <p:spPr>
            <a:xfrm>
              <a:off x="0" y="836418"/>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ts val="15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27" name="文本框 50" descr="KSO_WM_UNIT_INDEX=1_5_1&amp;KSO_WM_UNIT_TYPE=l_h_f&amp;KSO_WM_UNIT_ID=wpsdiag20164486_8*l_h_f*1_5_1&amp;KSO_WM_UNIT_LAYERLEVEL=1_1_1&amp;KSO_WM_UNIT_HIGHLIGHT=0&amp;KSO_WM_UNIT_CLEAR=0&amp;KSO_WM_UNIT_COMPATIBLE=0&amp;KSO_WM_UNIT_PRESET_TEXT=请在此输入您的文本。请在此输入您的文本。&amp;KSO_WM_UNIT_VALUE=238&amp;KSO_WM_TAG_VERSION=1.0&amp;KSO_WM_BEAUTIFY_FLAG=#wm#&amp;KSO_WM_TEMPLATE_CATEGORY=wpsdiag&amp;KSO_WM_TEMPLATE_INDEX=20164486&amp;KSO_WM_UNIT_BIND_DECORATION_IDS=wpsdiag20164486_8*l_i*1_14;wpsdiag20164486_8*l_i*1_13;wpsdiag20164486_8*l_i*1_18;wpsdiag20164486_8*l_i*1_19;wpsdiag20164486_8*l_i*1_20&amp;KSO_WM_SLIDE_ITEM_CNT=8&amp;KSO_WM_DIAGRAM_GROUP_CODE=l1_1&amp;KSO_WM_UNIT_TEXT_FILL_TYPE=1&amp;KSO_WM_UNIT_TEXT_FILL_FORE_SCHEMECOLOR_INDEX=13"/>
            <p:cNvSpPr txBox="1"/>
            <p:nvPr/>
          </p:nvSpPr>
          <p:spPr>
            <a:xfrm>
              <a:off x="0" y="857082"/>
              <a:ext cx="423460" cy="265684"/>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28" name="文本框 51" descr="KSO_WM_UNIT_INDEX=1_5_1&amp;KSO_WM_UNIT_TYPE=l_h_a&amp;KSO_WM_UNIT_ID=wpsdiag20164486_8*l_h_a*1_5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14;wpsdiag20164486_8*l_i*1_13;wpsdiag20164486_8*l_i*1_18;wpsdiag20164486_8*l_i*1_19;wpsdiag20164486_8*l_i*1_20&amp;KSO_WM_SLIDE_ITEM_CNT=8&amp;KSO_WM_DIAGRAM_GROUP_CODE=l1_1&amp;KSO_WM_UNIT_TEXT_FILL_TYPE=1&amp;KSO_WM_UNIT_TEXT_FILL_FORE_SCHEMECOLOR_INDEX=13"/>
            <p:cNvSpPr txBox="1"/>
            <p:nvPr>
              <p:custDataLst>
                <p:tags r:id="rId12"/>
              </p:custDataLst>
            </p:nvPr>
          </p:nvSpPr>
          <p:spPr>
            <a:xfrm>
              <a:off x="41998" y="724331"/>
              <a:ext cx="336332" cy="101737"/>
            </a:xfrm>
            <a:prstGeom prst="rect">
              <a:avLst/>
            </a:prstGeom>
            <a:noFill/>
          </p:spPr>
          <p:txBody>
            <a:bodyPr wrap="square" rtlCol="0" anchor="ctr" anchorCtr="0">
              <a:noAutofit/>
            </a:bodyPr>
            <a:p>
              <a:pPr marL="0" marR="0" algn="ctr">
                <a:lnSpc>
                  <a:spcPct val="80000"/>
                </a:lnSpc>
                <a:spcBef>
                  <a:spcPts val="0"/>
                </a:spcBef>
                <a:spcAft>
                  <a:spcPts val="0"/>
                </a:spcAft>
              </a:pP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具身智能</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29" name="椭圆 229" descr="KSO_WM_UNIT_INDEX=1_15&amp;KSO_WM_UNIT_TYPE=l_i&amp;KSO_WM_UNIT_ID=wpsdiag20164486_8*l_i*1_15&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13"/>
              </p:custDataLst>
            </p:nvPr>
          </p:nvSpPr>
          <p:spPr>
            <a:xfrm>
              <a:off x="694061" y="0"/>
              <a:ext cx="166989" cy="166989"/>
            </a:xfrm>
            <a:prstGeom prst="ellipse">
              <a:avLst/>
            </a:prstGeom>
            <a:solidFill>
              <a:srgbClr val="FFFFFF"/>
            </a:solidFill>
            <a:ln w="28575" cap="flat" cmpd="sng" algn="ctr">
              <a:solidFill>
                <a:srgbClr val="404040"/>
              </a:solidFill>
              <a:prstDash val="solid"/>
              <a:miter lim="800000"/>
            </a:ln>
            <a:effectLst/>
          </p:spPr>
        </p:sp>
        <p:sp>
          <p:nvSpPr>
            <p:cNvPr id="230" name="Freeform 5" descr="KSO_WM_UNIT_INDEX=1_16&amp;KSO_WM_UNIT_TYPE=l_i&amp;KSO_WM_UNIT_ID=wpsdiag20164486_8*l_i*1_16&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p:cNvSpPr>
            <p:nvPr>
              <p:custDataLst>
                <p:tags r:id="rId14"/>
              </p:custDataLst>
            </p:nvPr>
          </p:nvSpPr>
          <p:spPr bwMode="auto">
            <a:xfrm>
              <a:off x="743974" y="49771"/>
              <a:ext cx="67162" cy="35857"/>
            </a:xfrm>
            <a:custGeom>
              <a:avLst/>
              <a:gdLst>
                <a:gd name="T0" fmla="*/ 118 w 236"/>
                <a:gd name="T1" fmla="*/ 0 h 126"/>
                <a:gd name="T2" fmla="*/ 70 w 236"/>
                <a:gd name="T3" fmla="*/ 47 h 126"/>
                <a:gd name="T4" fmla="*/ 70 w 236"/>
                <a:gd name="T5" fmla="*/ 28 h 126"/>
                <a:gd name="T6" fmla="*/ 33 w 236"/>
                <a:gd name="T7" fmla="*/ 28 h 126"/>
                <a:gd name="T8" fmla="*/ 33 w 236"/>
                <a:gd name="T9" fmla="*/ 85 h 126"/>
                <a:gd name="T10" fmla="*/ 0 w 236"/>
                <a:gd name="T11" fmla="*/ 118 h 126"/>
                <a:gd name="T12" fmla="*/ 7 w 236"/>
                <a:gd name="T13" fmla="*/ 126 h 126"/>
                <a:gd name="T14" fmla="*/ 118 w 236"/>
                <a:gd name="T15" fmla="*/ 12 h 126"/>
                <a:gd name="T16" fmla="*/ 231 w 236"/>
                <a:gd name="T17" fmla="*/ 126 h 126"/>
                <a:gd name="T18" fmla="*/ 236 w 236"/>
                <a:gd name="T19" fmla="*/ 118 h 126"/>
                <a:gd name="T20" fmla="*/ 118 w 236"/>
                <a:gd name="T21" fmla="*/ 0 h 126"/>
                <a:gd name="T22" fmla="*/ 42 w 236"/>
                <a:gd name="T23" fmla="*/ 38 h 126"/>
                <a:gd name="T24" fmla="*/ 61 w 236"/>
                <a:gd name="T25" fmla="*/ 38 h 126"/>
                <a:gd name="T26" fmla="*/ 61 w 236"/>
                <a:gd name="T27" fmla="*/ 57 h 126"/>
                <a:gd name="T28" fmla="*/ 42 w 236"/>
                <a:gd name="T29" fmla="*/ 76 h 126"/>
                <a:gd name="T30" fmla="*/ 42 w 236"/>
                <a:gd name="T31"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126">
                  <a:moveTo>
                    <a:pt x="118" y="0"/>
                  </a:moveTo>
                  <a:lnTo>
                    <a:pt x="70" y="47"/>
                  </a:lnTo>
                  <a:lnTo>
                    <a:pt x="70" y="28"/>
                  </a:lnTo>
                  <a:lnTo>
                    <a:pt x="33" y="28"/>
                  </a:lnTo>
                  <a:lnTo>
                    <a:pt x="33" y="85"/>
                  </a:lnTo>
                  <a:lnTo>
                    <a:pt x="0" y="118"/>
                  </a:lnTo>
                  <a:lnTo>
                    <a:pt x="7" y="126"/>
                  </a:lnTo>
                  <a:lnTo>
                    <a:pt x="118" y="12"/>
                  </a:lnTo>
                  <a:lnTo>
                    <a:pt x="231" y="126"/>
                  </a:lnTo>
                  <a:lnTo>
                    <a:pt x="236" y="118"/>
                  </a:lnTo>
                  <a:lnTo>
                    <a:pt x="118" y="0"/>
                  </a:lnTo>
                  <a:close/>
                  <a:moveTo>
                    <a:pt x="42" y="38"/>
                  </a:moveTo>
                  <a:lnTo>
                    <a:pt x="61" y="38"/>
                  </a:lnTo>
                  <a:lnTo>
                    <a:pt x="61" y="57"/>
                  </a:lnTo>
                  <a:lnTo>
                    <a:pt x="42" y="76"/>
                  </a:lnTo>
                  <a:lnTo>
                    <a:pt x="42" y="38"/>
                  </a:lnTo>
                  <a:close/>
                </a:path>
              </a:pathLst>
            </a:custGeom>
            <a:solidFill>
              <a:srgbClr val="404040"/>
            </a:solidFill>
            <a:ln>
              <a:noFill/>
            </a:ln>
          </p:spPr>
        </p:sp>
        <p:sp>
          <p:nvSpPr>
            <p:cNvPr id="231" name="Freeform 6" descr="KSO_WM_UNIT_INDEX=1_17&amp;KSO_WM_UNIT_TYPE=l_i&amp;KSO_WM_UNIT_ID=wpsdiag20164486_8*l_i*1_17&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p:cNvSpPr>
            <p:nvPr>
              <p:custDataLst>
                <p:tags r:id="rId15"/>
              </p:custDataLst>
            </p:nvPr>
          </p:nvSpPr>
          <p:spPr bwMode="auto">
            <a:xfrm>
              <a:off x="753365" y="60586"/>
              <a:ext cx="48380" cy="56632"/>
            </a:xfrm>
            <a:custGeom>
              <a:avLst/>
              <a:gdLst>
                <a:gd name="T0" fmla="*/ 0 w 170"/>
                <a:gd name="T1" fmla="*/ 85 h 199"/>
                <a:gd name="T2" fmla="*/ 0 w 170"/>
                <a:gd name="T3" fmla="*/ 199 h 199"/>
                <a:gd name="T4" fmla="*/ 66 w 170"/>
                <a:gd name="T5" fmla="*/ 199 h 199"/>
                <a:gd name="T6" fmla="*/ 66 w 170"/>
                <a:gd name="T7" fmla="*/ 133 h 199"/>
                <a:gd name="T8" fmla="*/ 104 w 170"/>
                <a:gd name="T9" fmla="*/ 133 h 199"/>
                <a:gd name="T10" fmla="*/ 104 w 170"/>
                <a:gd name="T11" fmla="*/ 199 h 199"/>
                <a:gd name="T12" fmla="*/ 170 w 170"/>
                <a:gd name="T13" fmla="*/ 199 h 199"/>
                <a:gd name="T14" fmla="*/ 170 w 170"/>
                <a:gd name="T15" fmla="*/ 85 h 199"/>
                <a:gd name="T16" fmla="*/ 85 w 170"/>
                <a:gd name="T17" fmla="*/ 0 h 199"/>
                <a:gd name="T18" fmla="*/ 0 w 170"/>
                <a:gd name="T19" fmla="*/ 85 h 199"/>
                <a:gd name="T20" fmla="*/ 160 w 170"/>
                <a:gd name="T21" fmla="*/ 189 h 199"/>
                <a:gd name="T22" fmla="*/ 113 w 170"/>
                <a:gd name="T23" fmla="*/ 189 h 199"/>
                <a:gd name="T24" fmla="*/ 113 w 170"/>
                <a:gd name="T25" fmla="*/ 133 h 199"/>
                <a:gd name="T26" fmla="*/ 113 w 170"/>
                <a:gd name="T27" fmla="*/ 123 h 199"/>
                <a:gd name="T28" fmla="*/ 104 w 170"/>
                <a:gd name="T29" fmla="*/ 123 h 199"/>
                <a:gd name="T30" fmla="*/ 66 w 170"/>
                <a:gd name="T31" fmla="*/ 123 h 199"/>
                <a:gd name="T32" fmla="*/ 56 w 170"/>
                <a:gd name="T33" fmla="*/ 123 h 199"/>
                <a:gd name="T34" fmla="*/ 56 w 170"/>
                <a:gd name="T35" fmla="*/ 133 h 199"/>
                <a:gd name="T36" fmla="*/ 56 w 170"/>
                <a:gd name="T37" fmla="*/ 189 h 199"/>
                <a:gd name="T38" fmla="*/ 9 w 170"/>
                <a:gd name="T39" fmla="*/ 189 h 199"/>
                <a:gd name="T40" fmla="*/ 9 w 170"/>
                <a:gd name="T41" fmla="*/ 88 h 199"/>
                <a:gd name="T42" fmla="*/ 85 w 170"/>
                <a:gd name="T43" fmla="*/ 12 h 199"/>
                <a:gd name="T44" fmla="*/ 160 w 170"/>
                <a:gd name="T45" fmla="*/ 88 h 199"/>
                <a:gd name="T46" fmla="*/ 160 w 170"/>
                <a:gd name="T47" fmla="*/ 1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99">
                  <a:moveTo>
                    <a:pt x="0" y="85"/>
                  </a:moveTo>
                  <a:lnTo>
                    <a:pt x="0" y="199"/>
                  </a:lnTo>
                  <a:lnTo>
                    <a:pt x="66" y="199"/>
                  </a:lnTo>
                  <a:lnTo>
                    <a:pt x="66" y="133"/>
                  </a:lnTo>
                  <a:lnTo>
                    <a:pt x="104" y="133"/>
                  </a:lnTo>
                  <a:lnTo>
                    <a:pt x="104" y="199"/>
                  </a:lnTo>
                  <a:lnTo>
                    <a:pt x="170" y="199"/>
                  </a:lnTo>
                  <a:lnTo>
                    <a:pt x="170" y="85"/>
                  </a:lnTo>
                  <a:lnTo>
                    <a:pt x="85" y="0"/>
                  </a:lnTo>
                  <a:lnTo>
                    <a:pt x="0" y="85"/>
                  </a:lnTo>
                  <a:close/>
                  <a:moveTo>
                    <a:pt x="160" y="189"/>
                  </a:moveTo>
                  <a:lnTo>
                    <a:pt x="113" y="189"/>
                  </a:lnTo>
                  <a:lnTo>
                    <a:pt x="113" y="133"/>
                  </a:lnTo>
                  <a:lnTo>
                    <a:pt x="113" y="123"/>
                  </a:lnTo>
                  <a:lnTo>
                    <a:pt x="104" y="123"/>
                  </a:lnTo>
                  <a:lnTo>
                    <a:pt x="66" y="123"/>
                  </a:lnTo>
                  <a:lnTo>
                    <a:pt x="56" y="123"/>
                  </a:lnTo>
                  <a:lnTo>
                    <a:pt x="56" y="133"/>
                  </a:lnTo>
                  <a:lnTo>
                    <a:pt x="56" y="189"/>
                  </a:lnTo>
                  <a:lnTo>
                    <a:pt x="9" y="189"/>
                  </a:lnTo>
                  <a:lnTo>
                    <a:pt x="9" y="88"/>
                  </a:lnTo>
                  <a:lnTo>
                    <a:pt x="85" y="12"/>
                  </a:lnTo>
                  <a:lnTo>
                    <a:pt x="160" y="88"/>
                  </a:lnTo>
                  <a:lnTo>
                    <a:pt x="160" y="189"/>
                  </a:lnTo>
                  <a:close/>
                </a:path>
              </a:pathLst>
            </a:custGeom>
            <a:solidFill>
              <a:srgbClr val="404040"/>
            </a:solidFill>
            <a:ln>
              <a:noFill/>
            </a:ln>
          </p:spPr>
        </p:sp>
        <p:sp>
          <p:nvSpPr>
            <p:cNvPr id="232" name="椭圆 232" descr="KSO_WM_UNIT_INDEX=1_18&amp;KSO_WM_UNIT_TYPE=l_i&amp;KSO_WM_UNIT_ID=wpsdiag20164486_8*l_i*1_18&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16"/>
              </p:custDataLst>
            </p:nvPr>
          </p:nvSpPr>
          <p:spPr>
            <a:xfrm>
              <a:off x="126714" y="559162"/>
              <a:ext cx="166989" cy="166989"/>
            </a:xfrm>
            <a:prstGeom prst="ellipse">
              <a:avLst/>
            </a:prstGeom>
            <a:solidFill>
              <a:srgbClr val="FFFFFF"/>
            </a:solidFill>
            <a:ln w="28575" cap="flat" cmpd="sng" algn="ctr">
              <a:solidFill>
                <a:srgbClr val="404040"/>
              </a:solidFill>
              <a:prstDash val="solid"/>
              <a:miter lim="800000"/>
            </a:ln>
            <a:effectLst/>
          </p:spPr>
        </p:sp>
        <p:sp>
          <p:nvSpPr>
            <p:cNvPr id="233" name="Freeform 16" descr="KSO_WM_UNIT_INDEX=1_19&amp;KSO_WM_UNIT_TYPE=l_i&amp;KSO_WM_UNIT_ID=wpsdiag20164486_8*l_i*1_19&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p:cNvSpPr>
            <p:nvPr>
              <p:custDataLst>
                <p:tags r:id="rId17"/>
              </p:custDataLst>
            </p:nvPr>
          </p:nvSpPr>
          <p:spPr bwMode="auto">
            <a:xfrm>
              <a:off x="179188" y="607653"/>
              <a:ext cx="62040" cy="62039"/>
            </a:xfrm>
            <a:custGeom>
              <a:avLst/>
              <a:gdLst>
                <a:gd name="T0" fmla="*/ 80 w 92"/>
                <a:gd name="T1" fmla="*/ 74 h 92"/>
                <a:gd name="T2" fmla="*/ 80 w 92"/>
                <a:gd name="T3" fmla="*/ 42 h 92"/>
                <a:gd name="T4" fmla="*/ 52 w 92"/>
                <a:gd name="T5" fmla="*/ 8 h 92"/>
                <a:gd name="T6" fmla="*/ 52 w 92"/>
                <a:gd name="T7" fmla="*/ 4 h 92"/>
                <a:gd name="T8" fmla="*/ 48 w 92"/>
                <a:gd name="T9" fmla="*/ 0 h 92"/>
                <a:gd name="T10" fmla="*/ 44 w 92"/>
                <a:gd name="T11" fmla="*/ 0 h 92"/>
                <a:gd name="T12" fmla="*/ 40 w 92"/>
                <a:gd name="T13" fmla="*/ 4 h 92"/>
                <a:gd name="T14" fmla="*/ 40 w 92"/>
                <a:gd name="T15" fmla="*/ 8 h 92"/>
                <a:gd name="T16" fmla="*/ 12 w 92"/>
                <a:gd name="T17" fmla="*/ 42 h 92"/>
                <a:gd name="T18" fmla="*/ 12 w 92"/>
                <a:gd name="T19" fmla="*/ 74 h 92"/>
                <a:gd name="T20" fmla="*/ 0 w 92"/>
                <a:gd name="T21" fmla="*/ 85 h 92"/>
                <a:gd name="T22" fmla="*/ 0 w 92"/>
                <a:gd name="T23" fmla="*/ 92 h 92"/>
                <a:gd name="T24" fmla="*/ 92 w 92"/>
                <a:gd name="T25" fmla="*/ 92 h 92"/>
                <a:gd name="T26" fmla="*/ 92 w 92"/>
                <a:gd name="T27" fmla="*/ 85 h 92"/>
                <a:gd name="T28" fmla="*/ 80 w 92"/>
                <a:gd name="T29" fmla="*/ 74 h 92"/>
                <a:gd name="T30" fmla="*/ 88 w 92"/>
                <a:gd name="T31" fmla="*/ 88 h 92"/>
                <a:gd name="T32" fmla="*/ 4 w 92"/>
                <a:gd name="T33" fmla="*/ 88 h 92"/>
                <a:gd name="T34" fmla="*/ 4 w 92"/>
                <a:gd name="T35" fmla="*/ 87 h 92"/>
                <a:gd name="T36" fmla="*/ 14 w 92"/>
                <a:gd name="T37" fmla="*/ 77 h 92"/>
                <a:gd name="T38" fmla="*/ 16 w 92"/>
                <a:gd name="T39" fmla="*/ 76 h 92"/>
                <a:gd name="T40" fmla="*/ 16 w 92"/>
                <a:gd name="T41" fmla="*/ 74 h 92"/>
                <a:gd name="T42" fmla="*/ 16 w 92"/>
                <a:gd name="T43" fmla="*/ 42 h 92"/>
                <a:gd name="T44" fmla="*/ 46 w 92"/>
                <a:gd name="T45" fmla="*/ 12 h 92"/>
                <a:gd name="T46" fmla="*/ 76 w 92"/>
                <a:gd name="T47" fmla="*/ 42 h 92"/>
                <a:gd name="T48" fmla="*/ 76 w 92"/>
                <a:gd name="T49" fmla="*/ 74 h 92"/>
                <a:gd name="T50" fmla="*/ 76 w 92"/>
                <a:gd name="T51" fmla="*/ 76 h 92"/>
                <a:gd name="T52" fmla="*/ 77 w 92"/>
                <a:gd name="T53" fmla="*/ 77 h 92"/>
                <a:gd name="T54" fmla="*/ 88 w 92"/>
                <a:gd name="T55" fmla="*/ 87 h 92"/>
                <a:gd name="T56" fmla="*/ 88 w 92"/>
                <a:gd name="T57"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92">
                  <a:moveTo>
                    <a:pt x="80" y="74"/>
                  </a:moveTo>
                  <a:cubicBezTo>
                    <a:pt x="80" y="42"/>
                    <a:pt x="80" y="42"/>
                    <a:pt x="80" y="42"/>
                  </a:cubicBezTo>
                  <a:cubicBezTo>
                    <a:pt x="80" y="25"/>
                    <a:pt x="67" y="11"/>
                    <a:pt x="52" y="8"/>
                  </a:cubicBezTo>
                  <a:cubicBezTo>
                    <a:pt x="52" y="4"/>
                    <a:pt x="52" y="4"/>
                    <a:pt x="52" y="4"/>
                  </a:cubicBezTo>
                  <a:cubicBezTo>
                    <a:pt x="52" y="2"/>
                    <a:pt x="50" y="0"/>
                    <a:pt x="48" y="0"/>
                  </a:cubicBezTo>
                  <a:cubicBezTo>
                    <a:pt x="44" y="0"/>
                    <a:pt x="44" y="0"/>
                    <a:pt x="44" y="0"/>
                  </a:cubicBezTo>
                  <a:cubicBezTo>
                    <a:pt x="41" y="0"/>
                    <a:pt x="40" y="2"/>
                    <a:pt x="40" y="4"/>
                  </a:cubicBezTo>
                  <a:cubicBezTo>
                    <a:pt x="40" y="8"/>
                    <a:pt x="40" y="8"/>
                    <a:pt x="40" y="8"/>
                  </a:cubicBezTo>
                  <a:cubicBezTo>
                    <a:pt x="24" y="11"/>
                    <a:pt x="12" y="25"/>
                    <a:pt x="12" y="42"/>
                  </a:cubicBezTo>
                  <a:cubicBezTo>
                    <a:pt x="12" y="74"/>
                    <a:pt x="12" y="74"/>
                    <a:pt x="12" y="74"/>
                  </a:cubicBezTo>
                  <a:cubicBezTo>
                    <a:pt x="0" y="85"/>
                    <a:pt x="0" y="85"/>
                    <a:pt x="0" y="85"/>
                  </a:cubicBezTo>
                  <a:cubicBezTo>
                    <a:pt x="0" y="92"/>
                    <a:pt x="0" y="92"/>
                    <a:pt x="0" y="92"/>
                  </a:cubicBezTo>
                  <a:cubicBezTo>
                    <a:pt x="92" y="92"/>
                    <a:pt x="92" y="92"/>
                    <a:pt x="92" y="92"/>
                  </a:cubicBezTo>
                  <a:cubicBezTo>
                    <a:pt x="92" y="85"/>
                    <a:pt x="92" y="85"/>
                    <a:pt x="92" y="85"/>
                  </a:cubicBezTo>
                  <a:lnTo>
                    <a:pt x="80" y="74"/>
                  </a:lnTo>
                  <a:close/>
                  <a:moveTo>
                    <a:pt x="88" y="88"/>
                  </a:moveTo>
                  <a:cubicBezTo>
                    <a:pt x="4" y="88"/>
                    <a:pt x="4" y="88"/>
                    <a:pt x="4" y="88"/>
                  </a:cubicBezTo>
                  <a:cubicBezTo>
                    <a:pt x="4" y="87"/>
                    <a:pt x="4" y="87"/>
                    <a:pt x="4" y="87"/>
                  </a:cubicBezTo>
                  <a:cubicBezTo>
                    <a:pt x="14" y="77"/>
                    <a:pt x="14" y="77"/>
                    <a:pt x="14" y="77"/>
                  </a:cubicBezTo>
                  <a:cubicBezTo>
                    <a:pt x="16" y="76"/>
                    <a:pt x="16" y="76"/>
                    <a:pt x="16" y="76"/>
                  </a:cubicBezTo>
                  <a:cubicBezTo>
                    <a:pt x="16" y="74"/>
                    <a:pt x="16" y="74"/>
                    <a:pt x="16" y="74"/>
                  </a:cubicBezTo>
                  <a:cubicBezTo>
                    <a:pt x="16" y="42"/>
                    <a:pt x="16" y="42"/>
                    <a:pt x="16" y="42"/>
                  </a:cubicBezTo>
                  <a:cubicBezTo>
                    <a:pt x="16" y="25"/>
                    <a:pt x="29" y="12"/>
                    <a:pt x="46" y="12"/>
                  </a:cubicBezTo>
                  <a:cubicBezTo>
                    <a:pt x="62" y="12"/>
                    <a:pt x="76" y="25"/>
                    <a:pt x="76" y="42"/>
                  </a:cubicBezTo>
                  <a:cubicBezTo>
                    <a:pt x="76" y="74"/>
                    <a:pt x="76" y="74"/>
                    <a:pt x="76" y="74"/>
                  </a:cubicBezTo>
                  <a:cubicBezTo>
                    <a:pt x="76" y="76"/>
                    <a:pt x="76" y="76"/>
                    <a:pt x="76" y="76"/>
                  </a:cubicBezTo>
                  <a:cubicBezTo>
                    <a:pt x="77" y="77"/>
                    <a:pt x="77" y="77"/>
                    <a:pt x="77" y="77"/>
                  </a:cubicBezTo>
                  <a:cubicBezTo>
                    <a:pt x="88" y="87"/>
                    <a:pt x="88" y="87"/>
                    <a:pt x="88" y="87"/>
                  </a:cubicBezTo>
                  <a:lnTo>
                    <a:pt x="88" y="88"/>
                  </a:lnTo>
                  <a:close/>
                </a:path>
              </a:pathLst>
            </a:custGeom>
            <a:solidFill>
              <a:srgbClr val="404040"/>
            </a:solidFill>
            <a:ln>
              <a:noFill/>
            </a:ln>
          </p:spPr>
        </p:sp>
        <p:sp>
          <p:nvSpPr>
            <p:cNvPr id="234" name="Freeform 17" descr="KSO_WM_UNIT_INDEX=1_20&amp;KSO_WM_UNIT_TYPE=l_i&amp;KSO_WM_UNIT_ID=wpsdiag20164486_8*l_i*1_20&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p:nvPr>
              <p:custDataLst>
                <p:tags r:id="rId18"/>
              </p:custDataLst>
            </p:nvPr>
          </p:nvSpPr>
          <p:spPr bwMode="auto">
            <a:xfrm>
              <a:off x="204801" y="672253"/>
              <a:ext cx="10814" cy="5407"/>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3" y="8"/>
                    <a:pt x="8" y="8"/>
                  </a:cubicBezTo>
                  <a:close/>
                </a:path>
              </a:pathLst>
            </a:custGeom>
            <a:solidFill>
              <a:srgbClr val="404040"/>
            </a:solidFill>
            <a:ln>
              <a:noFill/>
            </a:ln>
          </p:spPr>
        </p:sp>
        <p:sp>
          <p:nvSpPr>
            <p:cNvPr id="235" name="任意多边形: 形状 235" descr="KSO_WM_UNIT_INDEX=1_21&amp;KSO_WM_UNIT_TYPE=l_i&amp;KSO_WM_UNIT_ID=wpsdiag20164486_8*l_i*1_21&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19"/>
              </p:custDataLst>
            </p:nvPr>
          </p:nvSpPr>
          <p:spPr>
            <a:xfrm>
              <a:off x="1134104" y="103186"/>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36" name="任意多边形: 形状 236" descr="KSO_WM_UNIT_INDEX=1_22&amp;KSO_WM_UNIT_TYPE=l_i&amp;KSO_WM_UNIT_ID=wpsdiag20164486_8*l_i*1_22&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20"/>
              </p:custDataLst>
            </p:nvPr>
          </p:nvSpPr>
          <p:spPr>
            <a:xfrm>
              <a:off x="1134104" y="277256"/>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37" name="文本框 25" descr="KSO_WM_UNIT_INDEX=1_3_1&amp;KSO_WM_UNIT_TYPE=l_h_f&amp;KSO_WM_UNIT_ID=wpsdiag20164486_8*l_h_f*1_3_1&amp;KSO_WM_UNIT_LAYERLEVEL=1_1_1&amp;KSO_WM_UNIT_HIGHLIGHT=0&amp;KSO_WM_UNIT_CLEAR=0&amp;KSO_WM_UNIT_COMPATIBLE=0&amp;KSO_WM_UNIT_PRESET_TEXT=请在此输入您的文本。请在此输入您的文本。&amp;KSO_WM_UNIT_VALUE=259&amp;KSO_WM_TAG_VERSION=1.0&amp;KSO_WM_BEAUTIFY_FLAG=#wm#&amp;KSO_WM_TEMPLATE_CATEGORY=wpsdiag&amp;KSO_WM_TEMPLATE_INDEX=20164486&amp;KSO_WM_UNIT_BIND_DECORATION_IDS=wpsdiag20164486_8*l_i*1_22;wpsdiag20164486_8*l_i*1_21;wpsdiag20164486_8*l_i*1_23;wpsdiag20164486_8*l_i*1_24&amp;KSO_WM_SLIDE_ITEM_CNT=8&amp;KSO_WM_DIAGRAM_GROUP_CODE=l1_1&amp;KSO_WM_UNIT_TEXT_FILL_TYPE=1&amp;KSO_WM_UNIT_TEXT_FILL_FORE_SCHEMECOLOR_INDEX=13"/>
            <p:cNvSpPr txBox="1"/>
            <p:nvPr/>
          </p:nvSpPr>
          <p:spPr>
            <a:xfrm>
              <a:off x="1133836" y="277214"/>
              <a:ext cx="420501" cy="281883"/>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38" name="文本框 26" descr="KSO_WM_UNIT_INDEX=1_3_1&amp;KSO_WM_UNIT_TYPE=l_h_a&amp;KSO_WM_UNIT_ID=wpsdiag20164486_8*l_h_a*1_3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22;wpsdiag20164486_8*l_i*1_21;wpsdiag20164486_8*l_i*1_23;wpsdiag20164486_8*l_i*1_24&amp;KSO_WM_SLIDE_ITEM_CNT=8&amp;KSO_WM_DIAGRAM_GROUP_CODE=l1_1&amp;KSO_WM_UNIT_TEXT_FILL_TYPE=1&amp;KSO_WM_UNIT_TEXT_FILL_FORE_SCHEMECOLOR_INDEX=13"/>
            <p:cNvSpPr txBox="1"/>
            <p:nvPr>
              <p:custDataLst>
                <p:tags r:id="rId21"/>
              </p:custDataLst>
            </p:nvPr>
          </p:nvSpPr>
          <p:spPr>
            <a:xfrm>
              <a:off x="1169766" y="165213"/>
              <a:ext cx="348519" cy="101737"/>
            </a:xfrm>
            <a:prstGeom prst="rect">
              <a:avLst/>
            </a:prstGeom>
            <a:noFill/>
          </p:spPr>
          <p:txBody>
            <a:bodyPr wrap="square" rtlCol="0" anchor="ctr" anchorCtr="0">
              <a:noAutofit/>
            </a:bodyPr>
            <a:p>
              <a:pPr marL="0" marR="0" algn="ctr">
                <a:lnSpc>
                  <a:spcPct val="80000"/>
                </a:lnSpc>
                <a:spcBef>
                  <a:spcPts val="0"/>
                </a:spcBef>
                <a:spcAft>
                  <a:spcPts val="0"/>
                </a:spcAft>
              </a:pPr>
              <a:r>
                <a:rPr lang="en-US" altLang="zh-CN"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AGI</a:t>
              </a: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的应用场景</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39" name="椭圆 239" descr="KSO_WM_UNIT_INDEX=1_23&amp;KSO_WM_UNIT_TYPE=l_i&amp;KSO_WM_UNIT_ID=wpsdiag20164486_8*l_i*1_23&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22"/>
              </p:custDataLst>
            </p:nvPr>
          </p:nvSpPr>
          <p:spPr>
            <a:xfrm>
              <a:off x="1260818" y="0"/>
              <a:ext cx="166989" cy="166989"/>
            </a:xfrm>
            <a:prstGeom prst="ellipse">
              <a:avLst/>
            </a:prstGeom>
            <a:solidFill>
              <a:srgbClr val="FFFFFF"/>
            </a:solidFill>
            <a:ln w="28575" cap="flat" cmpd="sng" algn="ctr">
              <a:solidFill>
                <a:srgbClr val="404040"/>
              </a:solidFill>
              <a:prstDash val="solid"/>
              <a:miter lim="800000"/>
            </a:ln>
            <a:effectLst/>
          </p:spPr>
        </p:sp>
        <p:sp>
          <p:nvSpPr>
            <p:cNvPr id="240" name="Freeform 51" descr="KSO_WM_UNIT_INDEX=1_24&amp;KSO_WM_UNIT_TYPE=l_i&amp;KSO_WM_UNIT_ID=wpsdiag20164486_8*l_i*1_24&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noChangeArrowheads="1"/>
            </p:cNvSpPr>
            <p:nvPr>
              <p:custDataLst>
                <p:tags r:id="rId23"/>
              </p:custDataLst>
            </p:nvPr>
          </p:nvSpPr>
          <p:spPr bwMode="auto">
            <a:xfrm>
              <a:off x="1317448" y="44453"/>
              <a:ext cx="53730" cy="78083"/>
            </a:xfrm>
            <a:custGeom>
              <a:avLst/>
              <a:gdLst>
                <a:gd name="T0" fmla="*/ 80 w 80"/>
                <a:gd name="T1" fmla="*/ 40 h 116"/>
                <a:gd name="T2" fmla="*/ 40 w 80"/>
                <a:gd name="T3" fmla="*/ 0 h 116"/>
                <a:gd name="T4" fmla="*/ 0 w 80"/>
                <a:gd name="T5" fmla="*/ 40 h 116"/>
                <a:gd name="T6" fmla="*/ 16 w 80"/>
                <a:gd name="T7" fmla="*/ 72 h 116"/>
                <a:gd name="T8" fmla="*/ 16 w 80"/>
                <a:gd name="T9" fmla="*/ 72 h 116"/>
                <a:gd name="T10" fmla="*/ 17 w 80"/>
                <a:gd name="T11" fmla="*/ 72 h 116"/>
                <a:gd name="T12" fmla="*/ 17 w 80"/>
                <a:gd name="T13" fmla="*/ 72 h 116"/>
                <a:gd name="T14" fmla="*/ 24 w 80"/>
                <a:gd name="T15" fmla="*/ 88 h 116"/>
                <a:gd name="T16" fmla="*/ 24 w 80"/>
                <a:gd name="T17" fmla="*/ 116 h 116"/>
                <a:gd name="T18" fmla="*/ 56 w 80"/>
                <a:gd name="T19" fmla="*/ 116 h 116"/>
                <a:gd name="T20" fmla="*/ 56 w 80"/>
                <a:gd name="T21" fmla="*/ 88 h 116"/>
                <a:gd name="T22" fmla="*/ 64 w 80"/>
                <a:gd name="T23" fmla="*/ 72 h 116"/>
                <a:gd name="T24" fmla="*/ 64 w 80"/>
                <a:gd name="T25" fmla="*/ 72 h 116"/>
                <a:gd name="T26" fmla="*/ 80 w 80"/>
                <a:gd name="T27" fmla="*/ 40 h 116"/>
                <a:gd name="T28" fmla="*/ 28 w 80"/>
                <a:gd name="T29" fmla="*/ 112 h 116"/>
                <a:gd name="T30" fmla="*/ 28 w 80"/>
                <a:gd name="T31" fmla="*/ 100 h 116"/>
                <a:gd name="T32" fmla="*/ 52 w 80"/>
                <a:gd name="T33" fmla="*/ 100 h 116"/>
                <a:gd name="T34" fmla="*/ 52 w 80"/>
                <a:gd name="T35" fmla="*/ 112 h 116"/>
                <a:gd name="T36" fmla="*/ 28 w 80"/>
                <a:gd name="T37" fmla="*/ 112 h 116"/>
                <a:gd name="T38" fmla="*/ 40 w 80"/>
                <a:gd name="T39" fmla="*/ 44 h 116"/>
                <a:gd name="T40" fmla="*/ 36 w 80"/>
                <a:gd name="T41" fmla="*/ 40 h 116"/>
                <a:gd name="T42" fmla="*/ 40 w 80"/>
                <a:gd name="T43" fmla="*/ 36 h 116"/>
                <a:gd name="T44" fmla="*/ 44 w 80"/>
                <a:gd name="T45" fmla="*/ 40 h 116"/>
                <a:gd name="T46" fmla="*/ 40 w 80"/>
                <a:gd name="T47" fmla="*/ 44 h 116"/>
                <a:gd name="T48" fmla="*/ 62 w 80"/>
                <a:gd name="T49" fmla="*/ 68 h 116"/>
                <a:gd name="T50" fmla="*/ 62 w 80"/>
                <a:gd name="T51" fmla="*/ 69 h 116"/>
                <a:gd name="T52" fmla="*/ 52 w 80"/>
                <a:gd name="T53" fmla="*/ 88 h 116"/>
                <a:gd name="T54" fmla="*/ 52 w 80"/>
                <a:gd name="T55" fmla="*/ 96 h 116"/>
                <a:gd name="T56" fmla="*/ 42 w 80"/>
                <a:gd name="T57" fmla="*/ 96 h 116"/>
                <a:gd name="T58" fmla="*/ 42 w 80"/>
                <a:gd name="T59" fmla="*/ 47 h 116"/>
                <a:gd name="T60" fmla="*/ 48 w 80"/>
                <a:gd name="T61" fmla="*/ 40 h 116"/>
                <a:gd name="T62" fmla="*/ 40 w 80"/>
                <a:gd name="T63" fmla="*/ 32 h 116"/>
                <a:gd name="T64" fmla="*/ 32 w 80"/>
                <a:gd name="T65" fmla="*/ 40 h 116"/>
                <a:gd name="T66" fmla="*/ 38 w 80"/>
                <a:gd name="T67" fmla="*/ 47 h 116"/>
                <a:gd name="T68" fmla="*/ 38 w 80"/>
                <a:gd name="T69" fmla="*/ 96 h 116"/>
                <a:gd name="T70" fmla="*/ 28 w 80"/>
                <a:gd name="T71" fmla="*/ 96 h 116"/>
                <a:gd name="T72" fmla="*/ 28 w 80"/>
                <a:gd name="T73" fmla="*/ 88 h 116"/>
                <a:gd name="T74" fmla="*/ 19 w 80"/>
                <a:gd name="T75" fmla="*/ 69 h 116"/>
                <a:gd name="T76" fmla="*/ 19 w 80"/>
                <a:gd name="T77" fmla="*/ 69 h 116"/>
                <a:gd name="T78" fmla="*/ 19 w 80"/>
                <a:gd name="T79" fmla="*/ 69 h 116"/>
                <a:gd name="T80" fmla="*/ 19 w 80"/>
                <a:gd name="T81" fmla="*/ 68 h 116"/>
                <a:gd name="T82" fmla="*/ 4 w 80"/>
                <a:gd name="T83" fmla="*/ 40 h 116"/>
                <a:gd name="T84" fmla="*/ 40 w 80"/>
                <a:gd name="T85" fmla="*/ 4 h 116"/>
                <a:gd name="T86" fmla="*/ 76 w 80"/>
                <a:gd name="T87" fmla="*/ 40 h 116"/>
                <a:gd name="T88" fmla="*/ 62 w 80"/>
                <a:gd name="T89" fmla="*/ 6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6">
                  <a:moveTo>
                    <a:pt x="80" y="40"/>
                  </a:moveTo>
                  <a:cubicBezTo>
                    <a:pt x="80" y="18"/>
                    <a:pt x="63" y="0"/>
                    <a:pt x="40" y="0"/>
                  </a:cubicBezTo>
                  <a:cubicBezTo>
                    <a:pt x="18" y="0"/>
                    <a:pt x="0" y="18"/>
                    <a:pt x="0" y="40"/>
                  </a:cubicBezTo>
                  <a:cubicBezTo>
                    <a:pt x="0" y="53"/>
                    <a:pt x="7" y="64"/>
                    <a:pt x="16" y="72"/>
                  </a:cubicBezTo>
                  <a:cubicBezTo>
                    <a:pt x="16" y="72"/>
                    <a:pt x="16" y="72"/>
                    <a:pt x="16" y="72"/>
                  </a:cubicBezTo>
                  <a:cubicBezTo>
                    <a:pt x="16" y="72"/>
                    <a:pt x="17" y="72"/>
                    <a:pt x="17" y="72"/>
                  </a:cubicBezTo>
                  <a:cubicBezTo>
                    <a:pt x="17" y="72"/>
                    <a:pt x="17" y="72"/>
                    <a:pt x="17" y="72"/>
                  </a:cubicBezTo>
                  <a:cubicBezTo>
                    <a:pt x="20" y="74"/>
                    <a:pt x="24" y="80"/>
                    <a:pt x="24" y="88"/>
                  </a:cubicBezTo>
                  <a:cubicBezTo>
                    <a:pt x="24" y="116"/>
                    <a:pt x="24" y="116"/>
                    <a:pt x="24" y="116"/>
                  </a:cubicBezTo>
                  <a:cubicBezTo>
                    <a:pt x="56" y="116"/>
                    <a:pt x="56" y="116"/>
                    <a:pt x="56" y="116"/>
                  </a:cubicBezTo>
                  <a:cubicBezTo>
                    <a:pt x="56" y="88"/>
                    <a:pt x="56" y="88"/>
                    <a:pt x="56" y="88"/>
                  </a:cubicBezTo>
                  <a:cubicBezTo>
                    <a:pt x="56" y="80"/>
                    <a:pt x="61" y="74"/>
                    <a:pt x="64" y="72"/>
                  </a:cubicBezTo>
                  <a:cubicBezTo>
                    <a:pt x="64" y="72"/>
                    <a:pt x="64" y="72"/>
                    <a:pt x="64" y="72"/>
                  </a:cubicBezTo>
                  <a:cubicBezTo>
                    <a:pt x="74" y="64"/>
                    <a:pt x="80" y="53"/>
                    <a:pt x="80" y="40"/>
                  </a:cubicBezTo>
                  <a:close/>
                  <a:moveTo>
                    <a:pt x="28" y="112"/>
                  </a:moveTo>
                  <a:cubicBezTo>
                    <a:pt x="28" y="100"/>
                    <a:pt x="28" y="100"/>
                    <a:pt x="28" y="100"/>
                  </a:cubicBezTo>
                  <a:cubicBezTo>
                    <a:pt x="52" y="100"/>
                    <a:pt x="52" y="100"/>
                    <a:pt x="52" y="100"/>
                  </a:cubicBezTo>
                  <a:cubicBezTo>
                    <a:pt x="52" y="112"/>
                    <a:pt x="52" y="112"/>
                    <a:pt x="52" y="112"/>
                  </a:cubicBezTo>
                  <a:lnTo>
                    <a:pt x="28" y="112"/>
                  </a:lnTo>
                  <a:close/>
                  <a:moveTo>
                    <a:pt x="40" y="44"/>
                  </a:moveTo>
                  <a:cubicBezTo>
                    <a:pt x="38" y="44"/>
                    <a:pt x="36" y="42"/>
                    <a:pt x="36" y="40"/>
                  </a:cubicBezTo>
                  <a:cubicBezTo>
                    <a:pt x="36" y="37"/>
                    <a:pt x="38" y="36"/>
                    <a:pt x="40" y="36"/>
                  </a:cubicBezTo>
                  <a:cubicBezTo>
                    <a:pt x="43" y="36"/>
                    <a:pt x="44" y="37"/>
                    <a:pt x="44" y="40"/>
                  </a:cubicBezTo>
                  <a:cubicBezTo>
                    <a:pt x="44" y="42"/>
                    <a:pt x="43" y="44"/>
                    <a:pt x="40" y="44"/>
                  </a:cubicBezTo>
                  <a:close/>
                  <a:moveTo>
                    <a:pt x="62" y="68"/>
                  </a:moveTo>
                  <a:cubicBezTo>
                    <a:pt x="62" y="68"/>
                    <a:pt x="62" y="69"/>
                    <a:pt x="62" y="69"/>
                  </a:cubicBezTo>
                  <a:cubicBezTo>
                    <a:pt x="57" y="72"/>
                    <a:pt x="52" y="78"/>
                    <a:pt x="52" y="88"/>
                  </a:cubicBezTo>
                  <a:cubicBezTo>
                    <a:pt x="52" y="96"/>
                    <a:pt x="52" y="96"/>
                    <a:pt x="52" y="96"/>
                  </a:cubicBezTo>
                  <a:cubicBezTo>
                    <a:pt x="42" y="96"/>
                    <a:pt x="42" y="96"/>
                    <a:pt x="42" y="96"/>
                  </a:cubicBezTo>
                  <a:cubicBezTo>
                    <a:pt x="42" y="47"/>
                    <a:pt x="42" y="47"/>
                    <a:pt x="42" y="47"/>
                  </a:cubicBezTo>
                  <a:cubicBezTo>
                    <a:pt x="46" y="47"/>
                    <a:pt x="48" y="43"/>
                    <a:pt x="48" y="40"/>
                  </a:cubicBezTo>
                  <a:cubicBezTo>
                    <a:pt x="48" y="35"/>
                    <a:pt x="45" y="32"/>
                    <a:pt x="40" y="32"/>
                  </a:cubicBezTo>
                  <a:cubicBezTo>
                    <a:pt x="36" y="32"/>
                    <a:pt x="32" y="35"/>
                    <a:pt x="32" y="40"/>
                  </a:cubicBezTo>
                  <a:cubicBezTo>
                    <a:pt x="32" y="43"/>
                    <a:pt x="35" y="47"/>
                    <a:pt x="38" y="47"/>
                  </a:cubicBezTo>
                  <a:cubicBezTo>
                    <a:pt x="38" y="96"/>
                    <a:pt x="38" y="96"/>
                    <a:pt x="38" y="96"/>
                  </a:cubicBezTo>
                  <a:cubicBezTo>
                    <a:pt x="28" y="96"/>
                    <a:pt x="28" y="96"/>
                    <a:pt x="28" y="96"/>
                  </a:cubicBezTo>
                  <a:cubicBezTo>
                    <a:pt x="28" y="88"/>
                    <a:pt x="28" y="88"/>
                    <a:pt x="28" y="88"/>
                  </a:cubicBezTo>
                  <a:cubicBezTo>
                    <a:pt x="28" y="79"/>
                    <a:pt x="24" y="72"/>
                    <a:pt x="19" y="69"/>
                  </a:cubicBezTo>
                  <a:cubicBezTo>
                    <a:pt x="19" y="69"/>
                    <a:pt x="19" y="69"/>
                    <a:pt x="19" y="69"/>
                  </a:cubicBezTo>
                  <a:cubicBezTo>
                    <a:pt x="19" y="69"/>
                    <a:pt x="19" y="69"/>
                    <a:pt x="19" y="69"/>
                  </a:cubicBezTo>
                  <a:cubicBezTo>
                    <a:pt x="19" y="68"/>
                    <a:pt x="19" y="68"/>
                    <a:pt x="19" y="68"/>
                  </a:cubicBezTo>
                  <a:cubicBezTo>
                    <a:pt x="10" y="61"/>
                    <a:pt x="4" y="51"/>
                    <a:pt x="4" y="40"/>
                  </a:cubicBezTo>
                  <a:cubicBezTo>
                    <a:pt x="4" y="20"/>
                    <a:pt x="21" y="4"/>
                    <a:pt x="40" y="4"/>
                  </a:cubicBezTo>
                  <a:cubicBezTo>
                    <a:pt x="60" y="4"/>
                    <a:pt x="76" y="20"/>
                    <a:pt x="76" y="40"/>
                  </a:cubicBezTo>
                  <a:cubicBezTo>
                    <a:pt x="76" y="51"/>
                    <a:pt x="71" y="62"/>
                    <a:pt x="62" y="68"/>
                  </a:cubicBezTo>
                  <a:close/>
                </a:path>
              </a:pathLst>
            </a:custGeom>
            <a:solidFill>
              <a:srgbClr val="404040"/>
            </a:solidFill>
            <a:ln>
              <a:noFill/>
            </a:ln>
          </p:spPr>
        </p:sp>
        <p:sp>
          <p:nvSpPr>
            <p:cNvPr id="241" name="任意多边形: 形状 241" descr="KSO_WM_UNIT_INDEX=1_25&amp;KSO_WM_UNIT_TYPE=l_i&amp;KSO_WM_UNIT_ID=wpsdiag20164486_8*l_i*1_25&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24"/>
              </p:custDataLst>
            </p:nvPr>
          </p:nvSpPr>
          <p:spPr>
            <a:xfrm>
              <a:off x="567347" y="662347"/>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42" name="任意多边形: 形状 242" descr="KSO_WM_UNIT_INDEX=1_26&amp;KSO_WM_UNIT_TYPE=l_i&amp;KSO_WM_UNIT_ID=wpsdiag20164486_8*l_i*1_26&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25"/>
              </p:custDataLst>
            </p:nvPr>
          </p:nvSpPr>
          <p:spPr>
            <a:xfrm>
              <a:off x="567347" y="836418"/>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43" name="文本框 41" descr="KSO_WM_UNIT_INDEX=1_6_1&amp;KSO_WM_UNIT_TYPE=l_h_f&amp;KSO_WM_UNIT_ID=wpsdiag20164486_8*l_h_f*1_6_1&amp;KSO_WM_UNIT_LAYERLEVEL=1_1_1&amp;KSO_WM_UNIT_HIGHLIGHT=0&amp;KSO_WM_UNIT_CLEAR=0&amp;KSO_WM_UNIT_COMPATIBLE=0&amp;KSO_WM_UNIT_PRESET_TEXT=请在此输入您的文本。请在此输入您的文本。&amp;KSO_WM_UNIT_VALUE=238&amp;KSO_WM_TAG_VERSION=1.0&amp;KSO_WM_BEAUTIFY_FLAG=#wm#&amp;KSO_WM_TEMPLATE_CATEGORY=wpsdiag&amp;KSO_WM_TEMPLATE_INDEX=20164486&amp;KSO_WM_UNIT_BIND_DECORATION_IDS=wpsdiag20164486_8*l_i*1_26;wpsdiag20164486_8*l_i*1_25;wpsdiag20164486_8*l_i*1_27;wpsdiag20164486_8*l_i*1_28&amp;KSO_WM_SLIDE_ITEM_CNT=8&amp;KSO_WM_DIAGRAM_GROUP_CODE=l1_1&amp;KSO_WM_UNIT_TEXT_FILL_TYPE=1&amp;KSO_WM_UNIT_TEXT_FILL_FORE_SCHEMECOLOR_INDEX=13"/>
            <p:cNvSpPr txBox="1"/>
            <p:nvPr/>
          </p:nvSpPr>
          <p:spPr>
            <a:xfrm>
              <a:off x="574282" y="857050"/>
              <a:ext cx="409343" cy="265717"/>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44" name="文本框 42" descr="KSO_WM_UNIT_INDEX=1_6_1&amp;KSO_WM_UNIT_TYPE=l_h_a&amp;KSO_WM_UNIT_ID=wpsdiag20164486_8*l_h_a*1_6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26;wpsdiag20164486_8*l_i*1_25;wpsdiag20164486_8*l_i*1_27;wpsdiag20164486_8*l_i*1_28&amp;KSO_WM_SLIDE_ITEM_CNT=8&amp;KSO_WM_DIAGRAM_GROUP_CODE=l1_1&amp;KSO_WM_UNIT_TEXT_FILL_TYPE=1&amp;KSO_WM_UNIT_TEXT_FILL_FORE_SCHEMECOLOR_INDEX=13"/>
            <p:cNvSpPr txBox="1"/>
            <p:nvPr>
              <p:custDataLst>
                <p:tags r:id="rId26"/>
              </p:custDataLst>
            </p:nvPr>
          </p:nvSpPr>
          <p:spPr>
            <a:xfrm>
              <a:off x="606876" y="724331"/>
              <a:ext cx="341028" cy="101737"/>
            </a:xfrm>
            <a:prstGeom prst="rect">
              <a:avLst/>
            </a:prstGeom>
            <a:noFill/>
          </p:spPr>
          <p:txBody>
            <a:bodyPr wrap="square" rtlCol="0" anchor="ctr" anchorCtr="0">
              <a:noAutofit/>
            </a:bodyPr>
            <a:p>
              <a:pPr marL="0" marR="0" algn="ctr">
                <a:lnSpc>
                  <a:spcPct val="80000"/>
                </a:lnSpc>
                <a:spcBef>
                  <a:spcPts val="0"/>
                </a:spcBef>
                <a:spcAft>
                  <a:spcPts val="0"/>
                </a:spcAft>
              </a:pP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时空智能</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45" name="椭圆 245" descr="KSO_WM_UNIT_INDEX=1_27&amp;KSO_WM_UNIT_TYPE=l_i&amp;KSO_WM_UNIT_ID=wpsdiag20164486_8*l_i*1_27&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27"/>
              </p:custDataLst>
            </p:nvPr>
          </p:nvSpPr>
          <p:spPr>
            <a:xfrm>
              <a:off x="694061" y="559162"/>
              <a:ext cx="166989" cy="166989"/>
            </a:xfrm>
            <a:prstGeom prst="ellipse">
              <a:avLst/>
            </a:prstGeom>
            <a:solidFill>
              <a:srgbClr val="FFFFFF"/>
            </a:solidFill>
            <a:ln w="28575" cap="flat" cmpd="sng" algn="ctr">
              <a:solidFill>
                <a:srgbClr val="404040"/>
              </a:solidFill>
              <a:prstDash val="solid"/>
              <a:miter lim="800000"/>
            </a:ln>
            <a:effectLst/>
          </p:spPr>
        </p:sp>
        <p:sp>
          <p:nvSpPr>
            <p:cNvPr id="246" name="Freeform 45" descr="KSO_WM_UNIT_INDEX=1_28&amp;KSO_WM_UNIT_TYPE=l_i&amp;KSO_WM_UNIT_ID=wpsdiag20164486_8*l_i*1_28&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noChangeArrowheads="1"/>
            </p:cNvSpPr>
            <p:nvPr>
              <p:custDataLst>
                <p:tags r:id="rId28"/>
              </p:custDataLst>
            </p:nvPr>
          </p:nvSpPr>
          <p:spPr bwMode="auto">
            <a:xfrm>
              <a:off x="737639" y="604429"/>
              <a:ext cx="79832" cy="76453"/>
            </a:xfrm>
            <a:custGeom>
              <a:avLst/>
              <a:gdLst>
                <a:gd name="T0" fmla="*/ 109 w 109"/>
                <a:gd name="T1" fmla="*/ 28 h 104"/>
                <a:gd name="T2" fmla="*/ 25 w 109"/>
                <a:gd name="T3" fmla="*/ 28 h 104"/>
                <a:gd name="T4" fmla="*/ 18 w 109"/>
                <a:gd name="T5" fmla="*/ 0 h 104"/>
                <a:gd name="T6" fmla="*/ 0 w 109"/>
                <a:gd name="T7" fmla="*/ 0 h 104"/>
                <a:gd name="T8" fmla="*/ 0 w 109"/>
                <a:gd name="T9" fmla="*/ 4 h 104"/>
                <a:gd name="T10" fmla="*/ 15 w 109"/>
                <a:gd name="T11" fmla="*/ 4 h 104"/>
                <a:gd name="T12" fmla="*/ 35 w 109"/>
                <a:gd name="T13" fmla="*/ 84 h 104"/>
                <a:gd name="T14" fmla="*/ 28 w 109"/>
                <a:gd name="T15" fmla="*/ 94 h 104"/>
                <a:gd name="T16" fmla="*/ 38 w 109"/>
                <a:gd name="T17" fmla="*/ 104 h 104"/>
                <a:gd name="T18" fmla="*/ 48 w 109"/>
                <a:gd name="T19" fmla="*/ 94 h 104"/>
                <a:gd name="T20" fmla="*/ 46 w 109"/>
                <a:gd name="T21" fmla="*/ 88 h 104"/>
                <a:gd name="T22" fmla="*/ 74 w 109"/>
                <a:gd name="T23" fmla="*/ 88 h 104"/>
                <a:gd name="T24" fmla="*/ 72 w 109"/>
                <a:gd name="T25" fmla="*/ 94 h 104"/>
                <a:gd name="T26" fmla="*/ 82 w 109"/>
                <a:gd name="T27" fmla="*/ 104 h 104"/>
                <a:gd name="T28" fmla="*/ 92 w 109"/>
                <a:gd name="T29" fmla="*/ 94 h 104"/>
                <a:gd name="T30" fmla="*/ 82 w 109"/>
                <a:gd name="T31" fmla="*/ 84 h 104"/>
                <a:gd name="T32" fmla="*/ 39 w 109"/>
                <a:gd name="T33" fmla="*/ 84 h 104"/>
                <a:gd name="T34" fmla="*/ 37 w 109"/>
                <a:gd name="T35" fmla="*/ 76 h 104"/>
                <a:gd name="T36" fmla="*/ 93 w 109"/>
                <a:gd name="T37" fmla="*/ 76 h 104"/>
                <a:gd name="T38" fmla="*/ 109 w 109"/>
                <a:gd name="T39" fmla="*/ 28 h 104"/>
                <a:gd name="T40" fmla="*/ 44 w 109"/>
                <a:gd name="T41" fmla="*/ 94 h 104"/>
                <a:gd name="T42" fmla="*/ 38 w 109"/>
                <a:gd name="T43" fmla="*/ 100 h 104"/>
                <a:gd name="T44" fmla="*/ 32 w 109"/>
                <a:gd name="T45" fmla="*/ 94 h 104"/>
                <a:gd name="T46" fmla="*/ 38 w 109"/>
                <a:gd name="T47" fmla="*/ 88 h 104"/>
                <a:gd name="T48" fmla="*/ 44 w 109"/>
                <a:gd name="T49" fmla="*/ 94 h 104"/>
                <a:gd name="T50" fmla="*/ 88 w 109"/>
                <a:gd name="T51" fmla="*/ 94 h 104"/>
                <a:gd name="T52" fmla="*/ 82 w 109"/>
                <a:gd name="T53" fmla="*/ 100 h 104"/>
                <a:gd name="T54" fmla="*/ 76 w 109"/>
                <a:gd name="T55" fmla="*/ 94 h 104"/>
                <a:gd name="T56" fmla="*/ 82 w 109"/>
                <a:gd name="T57" fmla="*/ 88 h 104"/>
                <a:gd name="T58" fmla="*/ 88 w 109"/>
                <a:gd name="T59" fmla="*/ 94 h 104"/>
                <a:gd name="T60" fmla="*/ 36 w 109"/>
                <a:gd name="T61" fmla="*/ 72 h 104"/>
                <a:gd name="T62" fmla="*/ 26 w 109"/>
                <a:gd name="T63" fmla="*/ 32 h 104"/>
                <a:gd name="T64" fmla="*/ 104 w 109"/>
                <a:gd name="T65" fmla="*/ 32 h 104"/>
                <a:gd name="T66" fmla="*/ 90 w 109"/>
                <a:gd name="T67" fmla="*/ 72 h 104"/>
                <a:gd name="T68" fmla="*/ 36 w 109"/>
                <a:gd name="T69"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rgbClr val="404040"/>
            </a:solidFill>
            <a:ln>
              <a:noFill/>
            </a:ln>
          </p:spPr>
        </p:sp>
        <p:sp>
          <p:nvSpPr>
            <p:cNvPr id="247" name="任意多边形: 形状 247" descr="KSO_WM_UNIT_INDEX=1_29&amp;KSO_WM_UNIT_TYPE=l_i&amp;KSO_WM_UNIT_ID=wpsdiag20164486_8*l_i*1_29&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custDataLst>
                <p:tags r:id="rId29"/>
              </p:custDataLst>
            </p:nvPr>
          </p:nvSpPr>
          <p:spPr>
            <a:xfrm>
              <a:off x="1134104" y="662347"/>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48" name="任意多边形: 形状 248" descr="KSO_WM_UNIT_INDEX=1_30&amp;KSO_WM_UNIT_TYPE=l_i&amp;KSO_WM_UNIT_ID=wpsdiag20164486_8*l_i*1_30&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30"/>
              </p:custDataLst>
            </p:nvPr>
          </p:nvSpPr>
          <p:spPr>
            <a:xfrm>
              <a:off x="1134104" y="836418"/>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49" name="文本框 55" descr="KSO_WM_UNIT_INDEX=1_7_1&amp;KSO_WM_UNIT_TYPE=l_h_f&amp;KSO_WM_UNIT_ID=wpsdiag20164486_8*l_h_f*1_7_1&amp;KSO_WM_UNIT_LAYERLEVEL=1_1_1&amp;KSO_WM_UNIT_HIGHLIGHT=0&amp;KSO_WM_UNIT_CLEAR=0&amp;KSO_WM_UNIT_COMPATIBLE=0&amp;KSO_WM_UNIT_PRESET_TEXT=请在此输入您的文本。请在此输入您的文本。&amp;KSO_WM_UNIT_VALUE=238&amp;KSO_WM_TAG_VERSION=1.0&amp;KSO_WM_BEAUTIFY_FLAG=#wm#&amp;KSO_WM_TEMPLATE_CATEGORY=wpsdiag&amp;KSO_WM_TEMPLATE_INDEX=20164486&amp;KSO_WM_UNIT_BIND_DECORATION_IDS=wpsdiag20164486_8*l_i*1_30;wpsdiag20164486_8*l_i*1_29;wpsdiag20164486_8*l_i*1_31;wpsdiag20164486_8*l_i*1_33;wpsdiag20164486_8*l_i*1_32&amp;KSO_WM_SLIDE_ITEM_CNT=8&amp;KSO_WM_DIAGRAM_GROUP_CODE=l1_1&amp;KSO_WM_UNIT_TEXT_FILL_TYPE=1&amp;KSO_WM_UNIT_TEXT_FILL_FORE_SCHEMECOLOR_INDEX=13"/>
            <p:cNvSpPr txBox="1"/>
            <p:nvPr/>
          </p:nvSpPr>
          <p:spPr>
            <a:xfrm>
              <a:off x="1133861" y="857018"/>
              <a:ext cx="423461" cy="265749"/>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50" name="文本框 59" descr="KSO_WM_UNIT_INDEX=1_7_1&amp;KSO_WM_UNIT_TYPE=l_h_a&amp;KSO_WM_UNIT_ID=wpsdiag20164486_8*l_h_a*1_7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30;wpsdiag20164486_8*l_i*1_29;wpsdiag20164486_8*l_i*1_31;wpsdiag20164486_8*l_i*1_33;wpsdiag20164486_8*l_i*1_32&amp;KSO_WM_SLIDE_ITEM_CNT=8&amp;KSO_WM_DIAGRAM_GROUP_CODE=l1_1&amp;KSO_WM_UNIT_TEXT_FILL_TYPE=1&amp;KSO_WM_UNIT_TEXT_FILL_FORE_SCHEMECOLOR_INDEX=13"/>
            <p:cNvSpPr txBox="1"/>
            <p:nvPr>
              <p:custDataLst>
                <p:tags r:id="rId31"/>
              </p:custDataLst>
            </p:nvPr>
          </p:nvSpPr>
          <p:spPr>
            <a:xfrm>
              <a:off x="1169654" y="724331"/>
              <a:ext cx="348742" cy="101737"/>
            </a:xfrm>
            <a:prstGeom prst="rect">
              <a:avLst/>
            </a:prstGeom>
            <a:noFill/>
          </p:spPr>
          <p:txBody>
            <a:bodyPr wrap="square" rtlCol="0" anchor="ctr" anchorCtr="0">
              <a:noAutofit/>
            </a:bodyPr>
            <a:p>
              <a:pPr marL="0" marR="0" algn="ctr">
                <a:lnSpc>
                  <a:spcPct val="80000"/>
                </a:lnSpc>
                <a:spcBef>
                  <a:spcPts val="0"/>
                </a:spcBef>
                <a:spcAft>
                  <a:spcPts val="0"/>
                </a:spcAft>
              </a:pP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元宇宙</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51" name="椭圆 251" descr="KSO_WM_UNIT_INDEX=1_31&amp;KSO_WM_UNIT_TYPE=l_i&amp;KSO_WM_UNIT_ID=wpsdiag20164486_8*l_i*1_31&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custDataLst>
                <p:tags r:id="rId32"/>
              </p:custDataLst>
            </p:nvPr>
          </p:nvSpPr>
          <p:spPr>
            <a:xfrm>
              <a:off x="1260818" y="559162"/>
              <a:ext cx="166989" cy="166989"/>
            </a:xfrm>
            <a:prstGeom prst="ellipse">
              <a:avLst/>
            </a:prstGeom>
            <a:solidFill>
              <a:srgbClr val="FFFFFF"/>
            </a:solidFill>
            <a:ln w="28575" cap="flat" cmpd="sng" algn="ctr">
              <a:solidFill>
                <a:srgbClr val="404040"/>
              </a:solidFill>
              <a:prstDash val="solid"/>
              <a:miter lim="800000"/>
            </a:ln>
            <a:effectLst/>
          </p:spPr>
        </p:sp>
        <p:grpSp>
          <p:nvGrpSpPr>
            <p:cNvPr id="4" name="组合 252"/>
            <p:cNvGrpSpPr/>
            <p:nvPr/>
          </p:nvGrpSpPr>
          <p:grpSpPr>
            <a:xfrm>
              <a:off x="1306063" y="605029"/>
              <a:ext cx="76499" cy="75255"/>
              <a:chOff x="1306063" y="605029"/>
              <a:chExt cx="390525" cy="384175"/>
            </a:xfrm>
            <a:solidFill>
              <a:sysClr val="windowText" lastClr="000000">
                <a:lumMod val="75000"/>
                <a:lumOff val="25000"/>
              </a:sysClr>
            </a:solidFill>
          </p:grpSpPr>
          <p:sp>
            <p:nvSpPr>
              <p:cNvPr id="253" name="Freeform 75" descr="KSO_WM_UNIT_INDEX=1_32&amp;KSO_WM_UNIT_TYPE=l_i&amp;KSO_WM_UNIT_ID=wpsdiag20164486_8*l_i*1_32&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amp;KSO_WM_UNIT_LINE_FILL_TYPE=1&amp;KSO_WM_UNIT_LINE_FORE_SCHEMECOLOR_INDEX=0&amp;KSO_WM_UNIT_LINE_BACK_SCHEMECOLOR_INDEX=0"/>
              <p:cNvSpPr/>
              <p:nvPr>
                <p:custDataLst>
                  <p:tags r:id="rId33"/>
                </p:custDataLst>
              </p:nvPr>
            </p:nvSpPr>
            <p:spPr bwMode="auto">
              <a:xfrm>
                <a:off x="1471163" y="605029"/>
                <a:ext cx="225425" cy="263525"/>
              </a:xfrm>
              <a:custGeom>
                <a:avLst/>
                <a:gdLst>
                  <a:gd name="T0" fmla="*/ 13 w 60"/>
                  <a:gd name="T1" fmla="*/ 70 h 70"/>
                  <a:gd name="T2" fmla="*/ 0 w 60"/>
                  <a:gd name="T3" fmla="*/ 64 h 70"/>
                  <a:gd name="T4" fmla="*/ 3 w 60"/>
                  <a:gd name="T5" fmla="*/ 61 h 70"/>
                  <a:gd name="T6" fmla="*/ 24 w 60"/>
                  <a:gd name="T7" fmla="*/ 61 h 70"/>
                  <a:gd name="T8" fmla="*/ 49 w 60"/>
                  <a:gd name="T9" fmla="*/ 36 h 70"/>
                  <a:gd name="T10" fmla="*/ 49 w 60"/>
                  <a:gd name="T11" fmla="*/ 15 h 70"/>
                  <a:gd name="T12" fmla="*/ 45 w 60"/>
                  <a:gd name="T13" fmla="*/ 10 h 70"/>
                  <a:gd name="T14" fmla="*/ 23 w 60"/>
                  <a:gd name="T15" fmla="*/ 10 h 70"/>
                  <a:gd name="T16" fmla="*/ 6 w 60"/>
                  <a:gd name="T17" fmla="*/ 28 h 70"/>
                  <a:gd name="T18" fmla="*/ 3 w 60"/>
                  <a:gd name="T19" fmla="*/ 25 h 70"/>
                  <a:gd name="T20" fmla="*/ 21 w 60"/>
                  <a:gd name="T21" fmla="*/ 7 h 70"/>
                  <a:gd name="T22" fmla="*/ 47 w 60"/>
                  <a:gd name="T23" fmla="*/ 7 h 70"/>
                  <a:gd name="T24" fmla="*/ 52 w 60"/>
                  <a:gd name="T25" fmla="*/ 12 h 70"/>
                  <a:gd name="T26" fmla="*/ 52 w 60"/>
                  <a:gd name="T27" fmla="*/ 39 h 70"/>
                  <a:gd name="T28" fmla="*/ 27 w 60"/>
                  <a:gd name="T29" fmla="*/ 64 h 70"/>
                  <a:gd name="T30" fmla="*/ 13 w 60"/>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0">
                    <a:moveTo>
                      <a:pt x="13" y="70"/>
                    </a:moveTo>
                    <a:cubicBezTo>
                      <a:pt x="9" y="70"/>
                      <a:pt x="4" y="68"/>
                      <a:pt x="0" y="64"/>
                    </a:cubicBezTo>
                    <a:cubicBezTo>
                      <a:pt x="3" y="61"/>
                      <a:pt x="3" y="61"/>
                      <a:pt x="3" y="61"/>
                    </a:cubicBezTo>
                    <a:cubicBezTo>
                      <a:pt x="9" y="67"/>
                      <a:pt x="18" y="67"/>
                      <a:pt x="24" y="61"/>
                    </a:cubicBezTo>
                    <a:cubicBezTo>
                      <a:pt x="49" y="36"/>
                      <a:pt x="49" y="36"/>
                      <a:pt x="49" y="36"/>
                    </a:cubicBezTo>
                    <a:cubicBezTo>
                      <a:pt x="55" y="30"/>
                      <a:pt x="55" y="21"/>
                      <a:pt x="49" y="15"/>
                    </a:cubicBezTo>
                    <a:cubicBezTo>
                      <a:pt x="45" y="10"/>
                      <a:pt x="45" y="10"/>
                      <a:pt x="45" y="10"/>
                    </a:cubicBezTo>
                    <a:cubicBezTo>
                      <a:pt x="39" y="4"/>
                      <a:pt x="29" y="4"/>
                      <a:pt x="23" y="10"/>
                    </a:cubicBezTo>
                    <a:cubicBezTo>
                      <a:pt x="6" y="28"/>
                      <a:pt x="6" y="28"/>
                      <a:pt x="6" y="28"/>
                    </a:cubicBezTo>
                    <a:cubicBezTo>
                      <a:pt x="3" y="25"/>
                      <a:pt x="3" y="25"/>
                      <a:pt x="3" y="25"/>
                    </a:cubicBezTo>
                    <a:cubicBezTo>
                      <a:pt x="21" y="7"/>
                      <a:pt x="21" y="7"/>
                      <a:pt x="21" y="7"/>
                    </a:cubicBezTo>
                    <a:cubicBezTo>
                      <a:pt x="28" y="0"/>
                      <a:pt x="40" y="0"/>
                      <a:pt x="47" y="7"/>
                    </a:cubicBezTo>
                    <a:cubicBezTo>
                      <a:pt x="52" y="12"/>
                      <a:pt x="52" y="12"/>
                      <a:pt x="52" y="12"/>
                    </a:cubicBezTo>
                    <a:cubicBezTo>
                      <a:pt x="60" y="19"/>
                      <a:pt x="60" y="31"/>
                      <a:pt x="52" y="39"/>
                    </a:cubicBezTo>
                    <a:cubicBezTo>
                      <a:pt x="27" y="64"/>
                      <a:pt x="27" y="64"/>
                      <a:pt x="27" y="64"/>
                    </a:cubicBezTo>
                    <a:cubicBezTo>
                      <a:pt x="23" y="68"/>
                      <a:pt x="18" y="70"/>
                      <a:pt x="13" y="70"/>
                    </a:cubicBezTo>
                    <a:close/>
                  </a:path>
                </a:pathLst>
              </a:custGeom>
              <a:solidFill>
                <a:srgbClr val="404040"/>
              </a:solidFill>
              <a:ln>
                <a:noFill/>
              </a:ln>
            </p:spPr>
          </p:sp>
          <p:sp>
            <p:nvSpPr>
              <p:cNvPr id="254" name="Freeform 76" descr="KSO_WM_UNIT_INDEX=1_33&amp;KSO_WM_UNIT_TYPE=l_i&amp;KSO_WM_UNIT_ID=wpsdiag20164486_8*l_i*1_33&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amp;KSO_WM_UNIT_LINE_FILL_TYPE=1&amp;KSO_WM_UNIT_LINE_FORE_SCHEMECOLOR_INDEX=0&amp;KSO_WM_UNIT_LINE_BACK_SCHEMECOLOR_INDEX=0"/>
              <p:cNvSpPr/>
              <p:nvPr>
                <p:custDataLst>
                  <p:tags r:id="rId34"/>
                </p:custDataLst>
              </p:nvPr>
            </p:nvSpPr>
            <p:spPr bwMode="auto">
              <a:xfrm>
                <a:off x="1306063" y="725679"/>
                <a:ext cx="239713" cy="263525"/>
              </a:xfrm>
              <a:custGeom>
                <a:avLst/>
                <a:gdLst>
                  <a:gd name="T0" fmla="*/ 25 w 64"/>
                  <a:gd name="T1" fmla="*/ 70 h 70"/>
                  <a:gd name="T2" fmla="*/ 12 w 64"/>
                  <a:gd name="T3" fmla="*/ 64 h 70"/>
                  <a:gd name="T4" fmla="*/ 7 w 64"/>
                  <a:gd name="T5" fmla="*/ 59 h 70"/>
                  <a:gd name="T6" fmla="*/ 7 w 64"/>
                  <a:gd name="T7" fmla="*/ 32 h 70"/>
                  <a:gd name="T8" fmla="*/ 33 w 64"/>
                  <a:gd name="T9" fmla="*/ 7 h 70"/>
                  <a:gd name="T10" fmla="*/ 59 w 64"/>
                  <a:gd name="T11" fmla="*/ 7 h 70"/>
                  <a:gd name="T12" fmla="*/ 64 w 64"/>
                  <a:gd name="T13" fmla="*/ 12 h 70"/>
                  <a:gd name="T14" fmla="*/ 61 w 64"/>
                  <a:gd name="T15" fmla="*/ 15 h 70"/>
                  <a:gd name="T16" fmla="*/ 57 w 64"/>
                  <a:gd name="T17" fmla="*/ 10 h 70"/>
                  <a:gd name="T18" fmla="*/ 35 w 64"/>
                  <a:gd name="T19" fmla="*/ 10 h 70"/>
                  <a:gd name="T20" fmla="*/ 10 w 64"/>
                  <a:gd name="T21" fmla="*/ 35 h 70"/>
                  <a:gd name="T22" fmla="*/ 10 w 64"/>
                  <a:gd name="T23" fmla="*/ 57 h 70"/>
                  <a:gd name="T24" fmla="*/ 15 w 64"/>
                  <a:gd name="T25" fmla="*/ 61 h 70"/>
                  <a:gd name="T26" fmla="*/ 25 w 64"/>
                  <a:gd name="T27" fmla="*/ 66 h 70"/>
                  <a:gd name="T28" fmla="*/ 36 w 64"/>
                  <a:gd name="T29" fmla="*/ 61 h 70"/>
                  <a:gd name="T30" fmla="*/ 53 w 64"/>
                  <a:gd name="T31" fmla="*/ 45 h 70"/>
                  <a:gd name="T32" fmla="*/ 56 w 64"/>
                  <a:gd name="T33" fmla="*/ 47 h 70"/>
                  <a:gd name="T34" fmla="*/ 39 w 64"/>
                  <a:gd name="T35" fmla="*/ 64 h 70"/>
                  <a:gd name="T36" fmla="*/ 25 w 64"/>
                  <a:gd name="T3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70">
                    <a:moveTo>
                      <a:pt x="25" y="70"/>
                    </a:moveTo>
                    <a:cubicBezTo>
                      <a:pt x="20" y="70"/>
                      <a:pt x="16" y="68"/>
                      <a:pt x="12" y="64"/>
                    </a:cubicBezTo>
                    <a:cubicBezTo>
                      <a:pt x="7" y="59"/>
                      <a:pt x="7" y="59"/>
                      <a:pt x="7" y="59"/>
                    </a:cubicBezTo>
                    <a:cubicBezTo>
                      <a:pt x="0" y="52"/>
                      <a:pt x="0" y="40"/>
                      <a:pt x="7" y="32"/>
                    </a:cubicBezTo>
                    <a:cubicBezTo>
                      <a:pt x="33" y="7"/>
                      <a:pt x="33" y="7"/>
                      <a:pt x="33" y="7"/>
                    </a:cubicBezTo>
                    <a:cubicBezTo>
                      <a:pt x="40" y="0"/>
                      <a:pt x="52" y="0"/>
                      <a:pt x="59" y="7"/>
                    </a:cubicBezTo>
                    <a:cubicBezTo>
                      <a:pt x="64" y="12"/>
                      <a:pt x="64" y="12"/>
                      <a:pt x="64" y="12"/>
                    </a:cubicBezTo>
                    <a:cubicBezTo>
                      <a:pt x="61" y="15"/>
                      <a:pt x="61" y="15"/>
                      <a:pt x="61" y="15"/>
                    </a:cubicBezTo>
                    <a:cubicBezTo>
                      <a:pt x="57" y="10"/>
                      <a:pt x="57" y="10"/>
                      <a:pt x="57" y="10"/>
                    </a:cubicBezTo>
                    <a:cubicBezTo>
                      <a:pt x="51" y="4"/>
                      <a:pt x="41" y="4"/>
                      <a:pt x="35" y="10"/>
                    </a:cubicBezTo>
                    <a:cubicBezTo>
                      <a:pt x="10" y="35"/>
                      <a:pt x="10" y="35"/>
                      <a:pt x="10" y="35"/>
                    </a:cubicBezTo>
                    <a:cubicBezTo>
                      <a:pt x="4" y="41"/>
                      <a:pt x="4" y="51"/>
                      <a:pt x="10" y="57"/>
                    </a:cubicBezTo>
                    <a:cubicBezTo>
                      <a:pt x="15" y="61"/>
                      <a:pt x="15" y="61"/>
                      <a:pt x="15" y="61"/>
                    </a:cubicBezTo>
                    <a:cubicBezTo>
                      <a:pt x="18" y="64"/>
                      <a:pt x="21" y="66"/>
                      <a:pt x="25" y="66"/>
                    </a:cubicBezTo>
                    <a:cubicBezTo>
                      <a:pt x="30" y="66"/>
                      <a:pt x="33" y="64"/>
                      <a:pt x="36" y="61"/>
                    </a:cubicBezTo>
                    <a:cubicBezTo>
                      <a:pt x="53" y="45"/>
                      <a:pt x="53" y="45"/>
                      <a:pt x="53" y="45"/>
                    </a:cubicBezTo>
                    <a:cubicBezTo>
                      <a:pt x="56" y="47"/>
                      <a:pt x="56" y="47"/>
                      <a:pt x="56" y="47"/>
                    </a:cubicBezTo>
                    <a:cubicBezTo>
                      <a:pt x="39" y="64"/>
                      <a:pt x="39" y="64"/>
                      <a:pt x="39" y="64"/>
                    </a:cubicBezTo>
                    <a:cubicBezTo>
                      <a:pt x="35" y="68"/>
                      <a:pt x="31" y="70"/>
                      <a:pt x="25" y="70"/>
                    </a:cubicBezTo>
                    <a:close/>
                  </a:path>
                </a:pathLst>
              </a:custGeom>
              <a:solidFill>
                <a:srgbClr val="404040"/>
              </a:solidFill>
              <a:ln>
                <a:noFill/>
              </a:ln>
            </p:spPr>
          </p:sp>
        </p:grpSp>
        <p:sp>
          <p:nvSpPr>
            <p:cNvPr id="255" name="任意多边形: 形状 255" descr="KSO_WM_UNIT_INDEX=1_34&amp;KSO_WM_UNIT_TYPE=l_i&amp;KSO_WM_UNIT_ID=wpsdiag20164486_8*l_i*1_34&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5&amp;KSO_WM_UNIT_FILL_BACK_SCHEMECOLOR_INDEX=0&amp;KSO_WM_UNIT_LINE_FILL_TYPE=1&amp;KSO_WM_UNIT_LINE_FORE_SCHEMECOLOR_INDEX=7&amp;KSO_WM_UNIT_LINE_BACK_SCHEMECOLOR_INDEX=0"/>
            <p:cNvSpPr/>
            <p:nvPr/>
          </p:nvSpPr>
          <p:spPr>
            <a:xfrm>
              <a:off x="1702528" y="662347"/>
              <a:ext cx="420416" cy="17407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D9D9D9"/>
            </a:solidFill>
            <a:ln w="28575" cap="flat" cmpd="sng" algn="ctr">
              <a:solidFill>
                <a:srgbClr val="404040"/>
              </a:solidFill>
              <a:prstDash val="solid"/>
              <a:miter lim="800000"/>
            </a:ln>
            <a:effectLst/>
          </p:spPr>
        </p:sp>
        <p:sp>
          <p:nvSpPr>
            <p:cNvPr id="256" name="任意多边形: 形状 256" descr="KSO_WM_UNIT_INDEX=1_35&amp;KSO_WM_UNIT_TYPE=l_i&amp;KSO_WM_UNIT_ID=wpsdiag20164486_8*l_i*1_35&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nvSpPr>
          <p:spPr>
            <a:xfrm>
              <a:off x="1702528" y="836418"/>
              <a:ext cx="420416" cy="315330"/>
            </a:xfrm>
            <a:custGeom>
              <a:avLst/>
              <a:gdLst>
                <a:gd name="connsiteX0" fmla="*/ 0 w 2476500"/>
                <a:gd name="connsiteY0" fmla="*/ 0 h 1800720"/>
                <a:gd name="connsiteX1" fmla="*/ 2476500 w 2476500"/>
                <a:gd name="connsiteY1" fmla="*/ 0 h 1800720"/>
                <a:gd name="connsiteX2" fmla="*/ 2476500 w 2476500"/>
                <a:gd name="connsiteY2" fmla="*/ 1800720 h 1800720"/>
                <a:gd name="connsiteX3" fmla="*/ 0 w 2476500"/>
                <a:gd name="connsiteY3" fmla="*/ 1800720 h 1800720"/>
                <a:gd name="connsiteX4" fmla="*/ 0 w 2476500"/>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800720">
                  <a:moveTo>
                    <a:pt x="0" y="0"/>
                  </a:moveTo>
                  <a:lnTo>
                    <a:pt x="2476500" y="0"/>
                  </a:lnTo>
                  <a:lnTo>
                    <a:pt x="2476500" y="1800720"/>
                  </a:lnTo>
                  <a:lnTo>
                    <a:pt x="0" y="1800720"/>
                  </a:lnTo>
                  <a:lnTo>
                    <a:pt x="0" y="0"/>
                  </a:lnTo>
                  <a:close/>
                </a:path>
              </a:pathLst>
            </a:custGeom>
            <a:solidFill>
              <a:srgbClr val="FFFFFF"/>
            </a:solidFill>
            <a:ln w="28575" cap="flat" cmpd="sng" algn="ctr">
              <a:solidFill>
                <a:srgbClr val="404040"/>
              </a:solidFill>
              <a:prstDash val="solid"/>
              <a:miter lim="800000"/>
            </a:ln>
            <a:effectLst/>
          </p:spPr>
          <p:txBody>
            <a:bodyPr spcFirstLastPara="0" vert="horz" wrap="square" lIns="0" tIns="0" rIns="0" bIns="0" numCol="1" spcCol="1270" anchor="t" anchorCtr="0">
              <a:noAutofit/>
            </a:bodyPr>
            <a:p>
              <a:pPr>
                <a:lnSpc>
                  <a:spcPct val="116000"/>
                </a:lnSpc>
                <a:spcAft>
                  <a:spcPts val="800"/>
                </a:spcAft>
              </a:pPr>
              <a:r>
                <a:rPr lang="en-US" altLang="zh-CN" sz="850" kern="100">
                  <a:latin typeface="黑体" panose="02010609060101010101" charset="-122"/>
                  <a:ea typeface="黑体" panose="02010609060101010101" charset="-122"/>
                  <a:cs typeface="Times New Roman" panose="02020603050405020304"/>
                  <a:sym typeface="Times New Roman" panose="02020603050405020304"/>
                </a:rPr>
                <a:t> </a:t>
              </a:r>
              <a:endParaRPr lang="en-US" altLang="zh-CN" sz="850" kern="100">
                <a:latin typeface="黑体" panose="02010609060101010101" charset="-122"/>
                <a:ea typeface="黑体" panose="02010609060101010101" charset="-122"/>
                <a:cs typeface="Times New Roman" panose="02020603050405020304"/>
                <a:sym typeface="Times New Roman" panose="02020603050405020304"/>
              </a:endParaRPr>
            </a:p>
          </p:txBody>
        </p:sp>
        <p:sp>
          <p:nvSpPr>
            <p:cNvPr id="257" name="文本框 62" descr="KSO_WM_UNIT_INDEX=1_8_1&amp;KSO_WM_UNIT_TYPE=l_h_f&amp;KSO_WM_UNIT_ID=wpsdiag20164486_8*l_h_f*1_8_1&amp;KSO_WM_UNIT_LAYERLEVEL=1_1_1&amp;KSO_WM_UNIT_HIGHLIGHT=0&amp;KSO_WM_UNIT_CLEAR=0&amp;KSO_WM_UNIT_COMPATIBLE=0&amp;KSO_WM_UNIT_PRESET_TEXT=请在此输入您的文本。请在此输入您的文本。&amp;KSO_WM_UNIT_VALUE=238&amp;KSO_WM_TAG_VERSION=1.0&amp;KSO_WM_BEAUTIFY_FLAG=#wm#&amp;KSO_WM_TEMPLATE_CATEGORY=wpsdiag&amp;KSO_WM_TEMPLATE_INDEX=20164486&amp;KSO_WM_UNIT_BIND_DECORATION_IDS=wpsdiag20164486_8*l_i*1_35;wpsdiag20164486_8*l_i*1_34;wpsdiag20164486_8*l_i*1_36;wpsdiag20164486_8*l_i*1_37&amp;KSO_WM_SLIDE_ITEM_CNT=8&amp;KSO_WM_DIAGRAM_GROUP_CODE=l1_1&amp;KSO_WM_UNIT_TEXT_FILL_TYPE=1&amp;KSO_WM_UNIT_TEXT_FILL_FORE_SCHEMECOLOR_INDEX=13"/>
            <p:cNvSpPr txBox="1"/>
            <p:nvPr/>
          </p:nvSpPr>
          <p:spPr>
            <a:xfrm>
              <a:off x="1702164" y="857050"/>
              <a:ext cx="423458" cy="265717"/>
            </a:xfrm>
            <a:prstGeom prst="rect">
              <a:avLst/>
            </a:prstGeom>
            <a:noFill/>
          </p:spPr>
          <p:txBody>
            <a:bodyPr wrap="square" rtlCol="0">
              <a:noAutofit/>
            </a:bodyPr>
            <a:p>
              <a:pPr marL="0" marR="0" algn="ctr">
                <a:lnSpc>
                  <a:spcPts val="1500"/>
                </a:lnSpc>
                <a:spcBef>
                  <a:spcPts val="0"/>
                </a:spcBef>
                <a:spcAft>
                  <a:spcPts val="0"/>
                </a:spcAft>
              </a:pPr>
              <a:endParaRPr lang="en-US" altLang="zh-CN" sz="8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58" name="文本框 66" descr="KSO_WM_UNIT_INDEX=1_8_1&amp;KSO_WM_UNIT_TYPE=l_h_a&amp;KSO_WM_UNIT_ID=wpsdiag20164486_8*l_h_a*1_8_1&amp;KSO_WM_UNIT_LAYERLEVEL=1_1_1&amp;KSO_WM_UNIT_HIGHLIGHT=0&amp;KSO_WM_UNIT_CLEAR=0&amp;KSO_WM_UNIT_COMPATIBLE=0&amp;KSO_WM_UNIT_PRESET_TEXT=输入标题&amp;KSO_WM_UNIT_VALUE=4&amp;KSO_WM_TAG_VERSION=1.0&amp;KSO_WM_BEAUTIFY_FLAG=#wm#&amp;KSO_WM_TEMPLATE_CATEGORY=wpsdiag&amp;KSO_WM_TEMPLATE_INDEX=20164486&amp;KSO_WM_UNIT_BIND_DECORATION_IDS=wpsdiag20164486_8*l_i*1_35;wpsdiag20164486_8*l_i*1_34;wpsdiag20164486_8*l_i*1_36;wpsdiag20164486_8*l_i*1_37&amp;KSO_WM_SLIDE_ITEM_CNT=8&amp;KSO_WM_DIAGRAM_GROUP_CODE=l1_1&amp;KSO_WM_UNIT_TEXT_FILL_TYPE=1&amp;KSO_WM_UNIT_TEXT_FILL_FORE_SCHEMECOLOR_INDEX=13"/>
            <p:cNvSpPr txBox="1"/>
            <p:nvPr/>
          </p:nvSpPr>
          <p:spPr>
            <a:xfrm>
              <a:off x="1730332" y="724331"/>
              <a:ext cx="363992" cy="101737"/>
            </a:xfrm>
            <a:prstGeom prst="rect">
              <a:avLst/>
            </a:prstGeom>
            <a:noFill/>
          </p:spPr>
          <p:txBody>
            <a:bodyPr wrap="square" rtlCol="0" anchor="ctr" anchorCtr="0">
              <a:noAutofit/>
            </a:bodyPr>
            <a:p>
              <a:pPr marL="0" marR="0" algn="ctr">
                <a:lnSpc>
                  <a:spcPct val="80000"/>
                </a:lnSpc>
                <a:spcBef>
                  <a:spcPts val="0"/>
                </a:spcBef>
                <a:spcAft>
                  <a:spcPts val="0"/>
                </a:spcAft>
              </a:pPr>
              <a:r>
                <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rPr>
                <a:t>人工智能的伦理和责任</a:t>
              </a:r>
              <a:endParaRPr lang="zh-CN" altLang="en-US" sz="1050" kern="0">
                <a:solidFill>
                  <a:srgbClr val="000000"/>
                </a:solidFill>
                <a:latin typeface="黑体" panose="02010609060101010101" charset="-122"/>
                <a:ea typeface="黑体" panose="02010609060101010101" charset="-122"/>
                <a:cs typeface="Times New Roman" panose="02020603050405020304"/>
                <a:sym typeface="Times New Roman" panose="02020603050405020304"/>
              </a:endParaRPr>
            </a:p>
          </p:txBody>
        </p:sp>
        <p:sp>
          <p:nvSpPr>
            <p:cNvPr id="259" name="椭圆 259" descr="KSO_WM_UNIT_INDEX=1_36&amp;KSO_WM_UNIT_TYPE=l_i&amp;KSO_WM_UNIT_ID=wpsdiag20164486_8*l_i*1_36&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6&amp;KSO_WM_UNIT_FILL_BACK_SCHEMECOLOR_INDEX=0&amp;KSO_WM_UNIT_LINE_FILL_TYPE=1&amp;KSO_WM_UNIT_LINE_FORE_SCHEMECOLOR_INDEX=7&amp;KSO_WM_UNIT_LINE_BACK_SCHEMECOLOR_INDEX=0"/>
            <p:cNvSpPr/>
            <p:nvPr/>
          </p:nvSpPr>
          <p:spPr>
            <a:xfrm>
              <a:off x="1829241" y="559162"/>
              <a:ext cx="166989" cy="166989"/>
            </a:xfrm>
            <a:prstGeom prst="ellipse">
              <a:avLst/>
            </a:prstGeom>
            <a:solidFill>
              <a:srgbClr val="FFFFFF"/>
            </a:solidFill>
            <a:ln w="28575" cap="flat" cmpd="sng" algn="ctr">
              <a:solidFill>
                <a:srgbClr val="404040"/>
              </a:solidFill>
              <a:prstDash val="solid"/>
              <a:miter lim="800000"/>
            </a:ln>
            <a:effectLst/>
          </p:spPr>
        </p:sp>
        <p:sp>
          <p:nvSpPr>
            <p:cNvPr id="260" name="Freeform 46" descr="KSO_WM_UNIT_INDEX=1_37&amp;KSO_WM_UNIT_TYPE=l_i&amp;KSO_WM_UNIT_ID=wpsdiag20164486_8*l_i*1_37&amp;KSO_WM_UNIT_LAYERLEVEL=1_1&amp;KSO_WM_UNIT_CLEAR=1&amp;KSO_WM_TAG_VERSION=1.0&amp;KSO_WM_BEAUTIFY_FLAG=#wm#&amp;KSO_WM_TEMPLATE_CATEGORY=wpsdiag&amp;KSO_WM_TEMPLATE_INDEX=20164486&amp;KSO_WM_SLIDE_ITEM_CNT=8&amp;KSO_WM_DIAGRAM_GROUP_CODE=l1_1&amp;KSO_WM_UNIT_FILL_TYPE=1&amp;KSO_WM_UNIT_FILL_FORE_SCHEMECOLOR_INDEX=7&amp;KSO_WM_UNIT_FILL_BACK_SCHEMECOLOR_INDEX=0"/>
            <p:cNvSpPr>
              <a:spLocks noEditPoints="1" noChangeArrowheads="1"/>
            </p:cNvSpPr>
            <p:nvPr/>
          </p:nvSpPr>
          <p:spPr bwMode="auto">
            <a:xfrm>
              <a:off x="1875988" y="605697"/>
              <a:ext cx="73496" cy="73918"/>
            </a:xfrm>
            <a:custGeom>
              <a:avLst/>
              <a:gdLst>
                <a:gd name="T0" fmla="*/ 100 w 100"/>
                <a:gd name="T1" fmla="*/ 50 h 100"/>
                <a:gd name="T2" fmla="*/ 52 w 100"/>
                <a:gd name="T3" fmla="*/ 0 h 100"/>
                <a:gd name="T4" fmla="*/ 52 w 100"/>
                <a:gd name="T5" fmla="*/ 0 h 100"/>
                <a:gd name="T6" fmla="*/ 48 w 100"/>
                <a:gd name="T7" fmla="*/ 0 h 100"/>
                <a:gd name="T8" fmla="*/ 48 w 100"/>
                <a:gd name="T9" fmla="*/ 0 h 100"/>
                <a:gd name="T10" fmla="*/ 0 w 100"/>
                <a:gd name="T11" fmla="*/ 50 h 100"/>
                <a:gd name="T12" fmla="*/ 50 w 100"/>
                <a:gd name="T13" fmla="*/ 100 h 100"/>
                <a:gd name="T14" fmla="*/ 76 w 100"/>
                <a:gd name="T15" fmla="*/ 92 h 100"/>
                <a:gd name="T16" fmla="*/ 76 w 100"/>
                <a:gd name="T17" fmla="*/ 92 h 100"/>
                <a:gd name="T18" fmla="*/ 78 w 100"/>
                <a:gd name="T19" fmla="*/ 91 h 100"/>
                <a:gd name="T20" fmla="*/ 78 w 100"/>
                <a:gd name="T21" fmla="*/ 91 h 100"/>
                <a:gd name="T22" fmla="*/ 79 w 100"/>
                <a:gd name="T23" fmla="*/ 90 h 100"/>
                <a:gd name="T24" fmla="*/ 79 w 100"/>
                <a:gd name="T25" fmla="*/ 90 h 100"/>
                <a:gd name="T26" fmla="*/ 100 w 100"/>
                <a:gd name="T27" fmla="*/ 50 h 100"/>
                <a:gd name="T28" fmla="*/ 92 w 100"/>
                <a:gd name="T29" fmla="*/ 31 h 100"/>
                <a:gd name="T30" fmla="*/ 52 w 100"/>
                <a:gd name="T31" fmla="*/ 47 h 100"/>
                <a:gd name="T32" fmla="*/ 52 w 100"/>
                <a:gd name="T33" fmla="*/ 4 h 100"/>
                <a:gd name="T34" fmla="*/ 92 w 100"/>
                <a:gd name="T35" fmla="*/ 31 h 100"/>
                <a:gd name="T36" fmla="*/ 50 w 100"/>
                <a:gd name="T37" fmla="*/ 96 h 100"/>
                <a:gd name="T38" fmla="*/ 4 w 100"/>
                <a:gd name="T39" fmla="*/ 50 h 100"/>
                <a:gd name="T40" fmla="*/ 48 w 100"/>
                <a:gd name="T41" fmla="*/ 4 h 100"/>
                <a:gd name="T42" fmla="*/ 48 w 100"/>
                <a:gd name="T43" fmla="*/ 50 h 100"/>
                <a:gd name="T44" fmla="*/ 74 w 100"/>
                <a:gd name="T45" fmla="*/ 89 h 100"/>
                <a:gd name="T46" fmla="*/ 50 w 100"/>
                <a:gd name="T47" fmla="*/ 96 h 100"/>
                <a:gd name="T48" fmla="*/ 77 w 100"/>
                <a:gd name="T49" fmla="*/ 87 h 100"/>
                <a:gd name="T50" fmla="*/ 53 w 100"/>
                <a:gd name="T51" fmla="*/ 51 h 100"/>
                <a:gd name="T52" fmla="*/ 93 w 100"/>
                <a:gd name="T53" fmla="*/ 35 h 100"/>
                <a:gd name="T54" fmla="*/ 96 w 100"/>
                <a:gd name="T55" fmla="*/ 50 h 100"/>
                <a:gd name="T56" fmla="*/ 77 w 100"/>
                <a:gd name="T57"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0">
                  <a:moveTo>
                    <a:pt x="100" y="50"/>
                  </a:moveTo>
                  <a:cubicBezTo>
                    <a:pt x="100" y="23"/>
                    <a:pt x="78" y="1"/>
                    <a:pt x="52" y="0"/>
                  </a:cubicBezTo>
                  <a:cubicBezTo>
                    <a:pt x="52" y="0"/>
                    <a:pt x="52" y="0"/>
                    <a:pt x="52" y="0"/>
                  </a:cubicBezTo>
                  <a:cubicBezTo>
                    <a:pt x="48" y="0"/>
                    <a:pt x="48" y="0"/>
                    <a:pt x="48" y="0"/>
                  </a:cubicBezTo>
                  <a:cubicBezTo>
                    <a:pt x="48" y="0"/>
                    <a:pt x="48" y="0"/>
                    <a:pt x="48" y="0"/>
                  </a:cubicBezTo>
                  <a:cubicBezTo>
                    <a:pt x="21" y="1"/>
                    <a:pt x="0" y="23"/>
                    <a:pt x="0" y="50"/>
                  </a:cubicBezTo>
                  <a:cubicBezTo>
                    <a:pt x="0" y="77"/>
                    <a:pt x="22" y="100"/>
                    <a:pt x="50" y="100"/>
                  </a:cubicBezTo>
                  <a:cubicBezTo>
                    <a:pt x="59" y="100"/>
                    <a:pt x="68" y="97"/>
                    <a:pt x="76" y="92"/>
                  </a:cubicBezTo>
                  <a:cubicBezTo>
                    <a:pt x="76" y="92"/>
                    <a:pt x="76" y="92"/>
                    <a:pt x="76" y="92"/>
                  </a:cubicBezTo>
                  <a:cubicBezTo>
                    <a:pt x="78" y="91"/>
                    <a:pt x="78" y="91"/>
                    <a:pt x="78" y="91"/>
                  </a:cubicBezTo>
                  <a:cubicBezTo>
                    <a:pt x="78" y="91"/>
                    <a:pt x="78" y="91"/>
                    <a:pt x="78" y="91"/>
                  </a:cubicBezTo>
                  <a:cubicBezTo>
                    <a:pt x="79" y="90"/>
                    <a:pt x="79" y="90"/>
                    <a:pt x="79" y="90"/>
                  </a:cubicBezTo>
                  <a:cubicBezTo>
                    <a:pt x="79" y="90"/>
                    <a:pt x="79" y="90"/>
                    <a:pt x="79" y="90"/>
                  </a:cubicBezTo>
                  <a:cubicBezTo>
                    <a:pt x="92" y="81"/>
                    <a:pt x="100" y="66"/>
                    <a:pt x="100" y="50"/>
                  </a:cubicBezTo>
                  <a:close/>
                  <a:moveTo>
                    <a:pt x="92" y="31"/>
                  </a:moveTo>
                  <a:cubicBezTo>
                    <a:pt x="52" y="47"/>
                    <a:pt x="52" y="47"/>
                    <a:pt x="52" y="47"/>
                  </a:cubicBezTo>
                  <a:cubicBezTo>
                    <a:pt x="52" y="4"/>
                    <a:pt x="52" y="4"/>
                    <a:pt x="52" y="4"/>
                  </a:cubicBezTo>
                  <a:cubicBezTo>
                    <a:pt x="70" y="5"/>
                    <a:pt x="85" y="16"/>
                    <a:pt x="92" y="31"/>
                  </a:cubicBezTo>
                  <a:close/>
                  <a:moveTo>
                    <a:pt x="50" y="96"/>
                  </a:moveTo>
                  <a:cubicBezTo>
                    <a:pt x="24" y="96"/>
                    <a:pt x="4" y="75"/>
                    <a:pt x="4" y="50"/>
                  </a:cubicBezTo>
                  <a:cubicBezTo>
                    <a:pt x="4" y="25"/>
                    <a:pt x="23" y="5"/>
                    <a:pt x="48" y="4"/>
                  </a:cubicBezTo>
                  <a:cubicBezTo>
                    <a:pt x="48" y="50"/>
                    <a:pt x="48" y="50"/>
                    <a:pt x="48" y="50"/>
                  </a:cubicBezTo>
                  <a:cubicBezTo>
                    <a:pt x="74" y="89"/>
                    <a:pt x="74" y="89"/>
                    <a:pt x="74" y="89"/>
                  </a:cubicBezTo>
                  <a:cubicBezTo>
                    <a:pt x="67" y="93"/>
                    <a:pt x="59" y="96"/>
                    <a:pt x="50" y="96"/>
                  </a:cubicBezTo>
                  <a:close/>
                  <a:moveTo>
                    <a:pt x="77" y="87"/>
                  </a:moveTo>
                  <a:cubicBezTo>
                    <a:pt x="53" y="51"/>
                    <a:pt x="53" y="51"/>
                    <a:pt x="53" y="51"/>
                  </a:cubicBezTo>
                  <a:cubicBezTo>
                    <a:pt x="93" y="35"/>
                    <a:pt x="93" y="35"/>
                    <a:pt x="93" y="35"/>
                  </a:cubicBezTo>
                  <a:cubicBezTo>
                    <a:pt x="95" y="40"/>
                    <a:pt x="96" y="45"/>
                    <a:pt x="96" y="50"/>
                  </a:cubicBezTo>
                  <a:cubicBezTo>
                    <a:pt x="96" y="65"/>
                    <a:pt x="88" y="78"/>
                    <a:pt x="77" y="87"/>
                  </a:cubicBezTo>
                  <a:close/>
                </a:path>
              </a:pathLst>
            </a:custGeom>
            <a:solidFill>
              <a:srgbClr val="404040"/>
            </a:solidFill>
            <a:ln>
              <a:noFill/>
            </a:ln>
          </p:spPr>
        </p:sp>
      </p:grpSp>
      <p:pic>
        <p:nvPicPr>
          <p:cNvPr id="8" name="图片 7"/>
          <p:cNvPicPr>
            <a:picLocks noChangeAspect="1"/>
          </p:cNvPicPr>
          <p:nvPr>
            <p:custDataLst>
              <p:tags r:id="rId35"/>
            </p:custDataLst>
          </p:nvPr>
        </p:nvPicPr>
        <p:blipFill>
          <a:blip r:embed="rId36"/>
          <a:stretch>
            <a:fillRect/>
          </a:stretch>
        </p:blipFill>
        <p:spPr>
          <a:xfrm>
            <a:off x="3295650" y="2593975"/>
            <a:ext cx="1608455" cy="1114425"/>
          </a:xfrm>
          <a:prstGeom prst="rect">
            <a:avLst/>
          </a:prstGeom>
        </p:spPr>
      </p:pic>
      <p:pic>
        <p:nvPicPr>
          <p:cNvPr id="9" name="图片 8"/>
          <p:cNvPicPr>
            <a:picLocks noChangeAspect="1"/>
          </p:cNvPicPr>
          <p:nvPr>
            <p:custDataLst>
              <p:tags r:id="rId37"/>
            </p:custDataLst>
          </p:nvPr>
        </p:nvPicPr>
        <p:blipFill>
          <a:blip r:embed="rId38"/>
          <a:stretch>
            <a:fillRect/>
          </a:stretch>
        </p:blipFill>
        <p:spPr>
          <a:xfrm>
            <a:off x="7801610" y="2571750"/>
            <a:ext cx="1683385" cy="1136650"/>
          </a:xfrm>
          <a:prstGeom prst="rect">
            <a:avLst/>
          </a:prstGeom>
        </p:spPr>
      </p:pic>
      <p:pic>
        <p:nvPicPr>
          <p:cNvPr id="22" name="图片 21"/>
          <p:cNvPicPr>
            <a:picLocks noChangeAspect="1"/>
          </p:cNvPicPr>
          <p:nvPr>
            <p:custDataLst>
              <p:tags r:id="rId39"/>
            </p:custDataLst>
          </p:nvPr>
        </p:nvPicPr>
        <p:blipFill>
          <a:blip r:embed="rId40"/>
          <a:stretch>
            <a:fillRect/>
          </a:stretch>
        </p:blipFill>
        <p:spPr>
          <a:xfrm>
            <a:off x="5561330" y="4891405"/>
            <a:ext cx="1638935" cy="1308100"/>
          </a:xfrm>
          <a:prstGeom prst="rect">
            <a:avLst/>
          </a:prstGeom>
        </p:spPr>
      </p:pic>
      <p:pic>
        <p:nvPicPr>
          <p:cNvPr id="5" name="图片 4"/>
          <p:cNvPicPr>
            <a:picLocks noChangeAspect="1"/>
          </p:cNvPicPr>
          <p:nvPr>
            <p:custDataLst>
              <p:tags r:id="rId41"/>
            </p:custDataLst>
          </p:nvPr>
        </p:nvPicPr>
        <p:blipFill>
          <a:blip r:embed="rId42"/>
          <a:stretch>
            <a:fillRect/>
          </a:stretch>
        </p:blipFill>
        <p:spPr>
          <a:xfrm>
            <a:off x="3271520" y="4891405"/>
            <a:ext cx="1663065" cy="1307465"/>
          </a:xfrm>
          <a:prstGeom prst="rect">
            <a:avLst/>
          </a:prstGeom>
        </p:spPr>
      </p:pic>
      <p:pic>
        <p:nvPicPr>
          <p:cNvPr id="6" name="图片 5"/>
          <p:cNvPicPr>
            <a:picLocks noChangeAspect="1"/>
          </p:cNvPicPr>
          <p:nvPr>
            <p:custDataLst>
              <p:tags r:id="rId43"/>
            </p:custDataLst>
          </p:nvPr>
        </p:nvPicPr>
        <p:blipFill>
          <a:blip r:embed="rId44"/>
          <a:stretch>
            <a:fillRect/>
          </a:stretch>
        </p:blipFill>
        <p:spPr>
          <a:xfrm>
            <a:off x="5533390" y="2529205"/>
            <a:ext cx="1666875" cy="1179195"/>
          </a:xfrm>
          <a:prstGeom prst="rect">
            <a:avLst/>
          </a:prstGeom>
        </p:spPr>
      </p:pic>
      <p:pic>
        <p:nvPicPr>
          <p:cNvPr id="7" name="图片 6"/>
          <p:cNvPicPr>
            <a:picLocks noChangeAspect="1"/>
          </p:cNvPicPr>
          <p:nvPr>
            <p:custDataLst>
              <p:tags r:id="rId45"/>
            </p:custDataLst>
          </p:nvPr>
        </p:nvPicPr>
        <p:blipFill>
          <a:blip r:embed="rId46"/>
          <a:stretch>
            <a:fillRect/>
          </a:stretch>
        </p:blipFill>
        <p:spPr>
          <a:xfrm>
            <a:off x="10078085" y="2529205"/>
            <a:ext cx="1676400" cy="1178560"/>
          </a:xfrm>
          <a:prstGeom prst="rect">
            <a:avLst/>
          </a:prstGeom>
        </p:spPr>
      </p:pic>
      <p:pic>
        <p:nvPicPr>
          <p:cNvPr id="10" name="图片 9"/>
          <p:cNvPicPr>
            <a:picLocks noChangeAspect="1"/>
          </p:cNvPicPr>
          <p:nvPr>
            <p:custDataLst>
              <p:tags r:id="rId47"/>
            </p:custDataLst>
          </p:nvPr>
        </p:nvPicPr>
        <p:blipFill>
          <a:blip r:embed="rId48"/>
          <a:stretch>
            <a:fillRect/>
          </a:stretch>
        </p:blipFill>
        <p:spPr>
          <a:xfrm>
            <a:off x="7826375" y="4891405"/>
            <a:ext cx="1657985" cy="1308100"/>
          </a:xfrm>
          <a:prstGeom prst="rect">
            <a:avLst/>
          </a:prstGeom>
        </p:spPr>
      </p:pic>
      <p:pic>
        <p:nvPicPr>
          <p:cNvPr id="12" name="图片 11"/>
          <p:cNvPicPr>
            <a:picLocks noChangeAspect="1"/>
          </p:cNvPicPr>
          <p:nvPr>
            <p:custDataLst>
              <p:tags r:id="rId49"/>
            </p:custDataLst>
          </p:nvPr>
        </p:nvPicPr>
        <p:blipFill>
          <a:blip r:embed="rId50"/>
          <a:stretch>
            <a:fillRect/>
          </a:stretch>
        </p:blipFill>
        <p:spPr>
          <a:xfrm>
            <a:off x="10071735" y="4869815"/>
            <a:ext cx="1683385" cy="1329690"/>
          </a:xfrm>
          <a:prstGeom prst="rect">
            <a:avLst/>
          </a:prstGeom>
        </p:spPr>
      </p:pic>
      <p:sp>
        <p:nvSpPr>
          <p:cNvPr id="20" name="文本框 19"/>
          <p:cNvSpPr txBox="1"/>
          <p:nvPr/>
        </p:nvSpPr>
        <p:spPr>
          <a:xfrm>
            <a:off x="593090" y="1929765"/>
            <a:ext cx="2037080" cy="3969385"/>
          </a:xfrm>
          <a:prstGeom prst="rect">
            <a:avLst/>
          </a:prstGeom>
          <a:noFill/>
        </p:spPr>
        <p:txBody>
          <a:bodyPr wrap="square" rtlCol="0">
            <a:spAutoFit/>
          </a:bodyPr>
          <a:p>
            <a:r>
              <a:rPr lang="zh-CN" altLang="en-US"/>
              <a:t>一个能像人类一样思考、学习、适应任何任务的智能体：它既能诊断疾病、创作诗歌，又能探索宇宙、破解科学难题，甚至理解幽默与情感。这就是通用人工智能（</a:t>
            </a:r>
            <a:r>
              <a:rPr lang="en-US" altLang="zh-CN"/>
              <a:t>AGI</a:t>
            </a:r>
            <a:r>
              <a:rPr lang="zh-CN" altLang="en-US"/>
              <a:t>）的终极愿景</a:t>
            </a:r>
            <a:r>
              <a:rPr lang="en-US" altLang="zh-CN"/>
              <a:t>—</a:t>
            </a:r>
            <a:r>
              <a:rPr lang="zh-CN" altLang="en-US"/>
              <a:t>不再局限于特定领域，而是具备跨场景的自主认知能力</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1.AGI </a:t>
            </a:r>
            <a:r>
              <a:rPr lang="zh-CN" altLang="en-US"/>
              <a:t>的定义</a:t>
            </a:r>
            <a:endParaRPr lang="zh-CN" altLang="en-US"/>
          </a:p>
        </p:txBody>
      </p:sp>
      <p:sp>
        <p:nvSpPr>
          <p:cNvPr id="3" name="文本框 2"/>
          <p:cNvSpPr txBox="1"/>
          <p:nvPr/>
        </p:nvSpPr>
        <p:spPr>
          <a:xfrm>
            <a:off x="1083310" y="1431290"/>
            <a:ext cx="10062845" cy="1076325"/>
          </a:xfrm>
          <a:prstGeom prst="rect">
            <a:avLst/>
          </a:prstGeom>
        </p:spPr>
        <p:txBody>
          <a:bodyPr wrap="square">
            <a:spAutoFit/>
          </a:bodyPr>
          <a:p>
            <a:pPr marL="0" indent="4572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通用人工智能（</a:t>
            </a:r>
            <a:r>
              <a:rPr lang="en-US" altLang="zh-CN" sz="1600" b="0">
                <a:latin typeface="黑体" panose="02010609060101010101" charset="-122"/>
                <a:ea typeface="黑体" panose="02010609060101010101" charset="-122"/>
                <a:cs typeface="黑体" panose="02010609060101010101" charset="-122"/>
              </a:rPr>
              <a:t>Artificial General Intelligence</a:t>
            </a:r>
            <a:r>
              <a:rPr lang="zh-CN" altLang="en-US" sz="1600" b="0">
                <a:latin typeface="黑体" panose="02010609060101010101" charset="-122"/>
                <a:ea typeface="黑体" panose="02010609060101010101" charset="-122"/>
                <a:cs typeface="黑体" panose="02010609060101010101" charset="-122"/>
              </a:rPr>
              <a:t>，</a:t>
            </a:r>
            <a:r>
              <a:rPr lang="en-US" altLang="zh-CN" sz="1600" b="0">
                <a:latin typeface="黑体" panose="02010609060101010101" charset="-122"/>
                <a:ea typeface="黑体" panose="02010609060101010101" charset="-122"/>
                <a:cs typeface="黑体" panose="02010609060101010101" charset="-122"/>
              </a:rPr>
              <a:t>AGI</a:t>
            </a:r>
            <a:r>
              <a:rPr lang="zh-CN" altLang="en-US" sz="1600" b="0">
                <a:latin typeface="黑体" panose="02010609060101010101" charset="-122"/>
                <a:ea typeface="黑体" panose="02010609060101010101" charset="-122"/>
                <a:cs typeface="黑体" panose="02010609060101010101" charset="-122"/>
              </a:rPr>
              <a:t>）是一种具有广泛认知能力、能够像人类一样在多个领域和任务中进行学习、推理和适应的人工智能系统。</a:t>
            </a:r>
            <a:r>
              <a:rPr lang="en-US" altLang="zh-CN" sz="1600" b="0">
                <a:latin typeface="黑体" panose="02010609060101010101" charset="-122"/>
                <a:ea typeface="黑体" panose="02010609060101010101" charset="-122"/>
                <a:cs typeface="黑体" panose="02010609060101010101" charset="-122"/>
              </a:rPr>
              <a:t>AGI </a:t>
            </a:r>
            <a:r>
              <a:rPr lang="zh-CN" altLang="en-US" sz="1600" b="0">
                <a:latin typeface="黑体" panose="02010609060101010101" charset="-122"/>
                <a:ea typeface="黑体" panose="02010609060101010101" charset="-122"/>
                <a:cs typeface="黑体" panose="02010609060101010101" charset="-122"/>
              </a:rPr>
              <a:t>是从</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工具</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到</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伙伴</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的跨越，如图</a:t>
            </a:r>
            <a:r>
              <a:rPr lang="en-US" altLang="zh-CN" sz="1600" b="0">
                <a:latin typeface="黑体" panose="02010609060101010101" charset="-122"/>
                <a:ea typeface="黑体" panose="02010609060101010101" charset="-122"/>
                <a:cs typeface="黑体" panose="02010609060101010101" charset="-122"/>
              </a:rPr>
              <a:t> 9-4</a:t>
            </a:r>
            <a:r>
              <a:rPr lang="zh-CN" altLang="en-US" sz="1600" b="0">
                <a:latin typeface="黑体" panose="02010609060101010101" charset="-122"/>
                <a:ea typeface="黑体" panose="02010609060101010101" charset="-122"/>
                <a:cs typeface="黑体" panose="02010609060101010101" charset="-122"/>
              </a:rPr>
              <a:t>所示。</a:t>
            </a:r>
            <a:endParaRPr lang="zh-CN" altLang="en-US" sz="1600" b="0">
              <a:latin typeface="黑体" panose="02010609060101010101" charset="-122"/>
              <a:ea typeface="黑体" panose="02010609060101010101" charset="-122"/>
              <a:cs typeface="黑体" panose="02010609060101010101" charset="-122"/>
            </a:endParaRPr>
          </a:p>
          <a:p>
            <a:pPr marL="0" indent="4572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通用人工智能的核心特点包括通用性、学习能力、适应性和自主性。</a:t>
            </a:r>
            <a:endParaRPr lang="zh-CN" altLang="en-US" sz="1600" b="0">
              <a:latin typeface="黑体" panose="02010609060101010101" charset="-122"/>
              <a:ea typeface="黑体" panose="02010609060101010101" charset="-122"/>
              <a:cs typeface="黑体" panose="02010609060101010101" charset="-122"/>
            </a:endParaRPr>
          </a:p>
        </p:txBody>
      </p:sp>
      <p:pic>
        <p:nvPicPr>
          <p:cNvPr id="5" name="图片 4" descr="图片1"/>
          <p:cNvPicPr>
            <a:picLocks noChangeAspect="1"/>
          </p:cNvPicPr>
          <p:nvPr/>
        </p:nvPicPr>
        <p:blipFill>
          <a:blip r:embed="rId1"/>
          <a:stretch>
            <a:fillRect/>
          </a:stretch>
        </p:blipFill>
        <p:spPr>
          <a:xfrm>
            <a:off x="1724660" y="2635250"/>
            <a:ext cx="8773160" cy="36252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1.AGI </a:t>
            </a:r>
            <a:r>
              <a:rPr lang="zh-CN" altLang="en-US">
                <a:sym typeface="+mn-ea"/>
              </a:rPr>
              <a:t>的定义</a:t>
            </a:r>
            <a:endParaRPr lang="zh-CN" altLang="en-US"/>
          </a:p>
        </p:txBody>
      </p:sp>
      <p:sp>
        <p:nvSpPr>
          <p:cNvPr id="3" name="文本框 2"/>
          <p:cNvSpPr txBox="1"/>
          <p:nvPr/>
        </p:nvSpPr>
        <p:spPr>
          <a:xfrm>
            <a:off x="949960" y="1563370"/>
            <a:ext cx="9124315" cy="583565"/>
          </a:xfrm>
          <a:prstGeom prst="rect">
            <a:avLst/>
          </a:prstGeom>
        </p:spPr>
        <p:txBody>
          <a:bodyPr wrap="square">
            <a:spAutoFit/>
          </a:bodyPr>
          <a:p>
            <a:pPr marL="0" indent="457200"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相比专用人工智能，通用人工智能具备跨领域的自主学习和推理能力，能像人类一样灵活应对未知任务并抽象解决问题，而非局限于单一场景</a:t>
            </a:r>
            <a:endParaRPr lang="zh-CN" altLang="en-US" sz="1600" b="0">
              <a:latin typeface="黑体" panose="02010609060101010101" charset="-122"/>
              <a:ea typeface="黑体" panose="02010609060101010101" charset="-122"/>
              <a:cs typeface="黑体" panose="02010609060101010101" charset="-122"/>
            </a:endParaRPr>
          </a:p>
        </p:txBody>
      </p:sp>
      <p:graphicFrame>
        <p:nvGraphicFramePr>
          <p:cNvPr id="11" name="表格 10"/>
          <p:cNvGraphicFramePr/>
          <p:nvPr>
            <p:custDataLst>
              <p:tags r:id="rId1"/>
            </p:custDataLst>
          </p:nvPr>
        </p:nvGraphicFramePr>
        <p:xfrm>
          <a:off x="1054100" y="2562225"/>
          <a:ext cx="9740900" cy="3347720"/>
        </p:xfrm>
        <a:graphic>
          <a:graphicData uri="http://schemas.openxmlformats.org/drawingml/2006/table">
            <a:tbl>
              <a:tblPr/>
              <a:tblGrid>
                <a:gridCol w="1358265"/>
                <a:gridCol w="4191635"/>
                <a:gridCol w="4191000"/>
              </a:tblGrid>
              <a:tr h="487045">
                <a:tc>
                  <a:txBody>
                    <a:bodyPr/>
                    <a:p>
                      <a:pPr indent="25400" algn="ctr" fontAlgn="auto">
                        <a:spcBef>
                          <a:spcPct val="0"/>
                        </a:spcBef>
                        <a:spcAft>
                          <a:spcPct val="0"/>
                        </a:spcAft>
                      </a:pPr>
                      <a:r>
                        <a:rPr lang="zh-CN" altLang="en-US" sz="1400">
                          <a:latin typeface="黑体" panose="02010609060101010101" charset="-122"/>
                          <a:ea typeface="黑体" panose="02010609060101010101" charset="-122"/>
                        </a:rPr>
                        <a:t>特性</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indent="25400" algn="ctr" fontAlgn="auto">
                        <a:spcBef>
                          <a:spcPct val="0"/>
                        </a:spcBef>
                        <a:spcAft>
                          <a:spcPct val="0"/>
                        </a:spcAft>
                      </a:pPr>
                      <a:r>
                        <a:rPr lang="en-US" altLang="zh-CN" sz="1400">
                          <a:latin typeface="黑体" panose="02010609060101010101" charset="-122"/>
                          <a:ea typeface="黑体" panose="02010609060101010101" charset="-122"/>
                        </a:rPr>
                        <a:t>AGI</a:t>
                      </a:r>
                      <a:r>
                        <a:rPr lang="zh-CN" altLang="en-US" sz="1400">
                          <a:latin typeface="黑体" panose="02010609060101010101" charset="-122"/>
                          <a:ea typeface="黑体" panose="02010609060101010101" charset="-122"/>
                        </a:rPr>
                        <a:t>（通用人工智能</a:t>
                      </a:r>
                      <a:r>
                        <a:rPr lang="en-US" altLang="zh-CN" sz="1400">
                          <a:latin typeface="黑体" panose="02010609060101010101" charset="-122"/>
                          <a:ea typeface="黑体" panose="02010609060101010101" charset="-122"/>
                        </a:rPr>
                        <a:t> </a:t>
                      </a:r>
                      <a:r>
                        <a:rPr lang="zh-CN" altLang="en-US" sz="1400">
                          <a:latin typeface="黑体" panose="02010609060101010101" charset="-122"/>
                          <a:ea typeface="黑体" panose="02010609060101010101" charset="-122"/>
                        </a:rPr>
                        <a:t>）</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indent="25400" algn="ctr" fontAlgn="auto">
                        <a:spcBef>
                          <a:spcPct val="0"/>
                        </a:spcBef>
                        <a:spcAft>
                          <a:spcPct val="0"/>
                        </a:spcAft>
                        <a:buNone/>
                      </a:pPr>
                      <a:r>
                        <a:rPr lang="en-US" altLang="zh-CN" sz="1400">
                          <a:latin typeface="黑体" panose="02010609060101010101" charset="-122"/>
                          <a:ea typeface="黑体" panose="02010609060101010101" charset="-122"/>
                        </a:rPr>
                        <a:t>ANI</a:t>
                      </a:r>
                      <a:r>
                        <a:rPr lang="zh-CN" altLang="en-US" sz="1400">
                          <a:latin typeface="黑体" panose="02010609060101010101" charset="-122"/>
                          <a:ea typeface="黑体" panose="02010609060101010101" charset="-122"/>
                        </a:rPr>
                        <a:t>（专用人工智能</a:t>
                      </a:r>
                      <a:r>
                        <a:rPr lang="en-US" altLang="zh-CN" sz="1400">
                          <a:latin typeface="黑体" panose="02010609060101010101" charset="-122"/>
                          <a:ea typeface="黑体" panose="02010609060101010101" charset="-122"/>
                        </a:rPr>
                        <a:t> </a:t>
                      </a:r>
                      <a:r>
                        <a:rPr lang="zh-CN" altLang="en-US" sz="1400">
                          <a:latin typeface="黑体" panose="02010609060101010101" charset="-122"/>
                          <a:ea typeface="黑体" panose="02010609060101010101" charset="-122"/>
                        </a:rPr>
                        <a:t>）</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662305">
                <a:tc>
                  <a:txBody>
                    <a:bodyPr/>
                    <a:p>
                      <a:pPr indent="25400" algn="ctr" fontAlgn="auto">
                        <a:spcBef>
                          <a:spcPct val="0"/>
                        </a:spcBef>
                        <a:spcAft>
                          <a:spcPct val="0"/>
                        </a:spcAft>
                      </a:pPr>
                      <a:r>
                        <a:rPr lang="zh-CN" altLang="en-US" sz="1400">
                          <a:latin typeface="黑体" panose="02010609060101010101" charset="-122"/>
                          <a:ea typeface="黑体" panose="02010609060101010101" charset="-122"/>
                        </a:rPr>
                        <a:t>通用性</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跨领域、跨任务的通用智能</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buNone/>
                      </a:pPr>
                      <a:r>
                        <a:rPr lang="zh-CN" altLang="en-US" sz="1400">
                          <a:latin typeface="黑体" panose="02010609060101010101" charset="-122"/>
                          <a:ea typeface="黑体" panose="02010609060101010101" charset="-122"/>
                          <a:cs typeface="黑体" panose="02010609060101010101" charset="-122"/>
                        </a:rPr>
                        <a:t>专注于特定任务或领域</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71855">
                <a:tc>
                  <a:txBody>
                    <a:bodyPr/>
                    <a:p>
                      <a:pPr indent="25400" algn="ctr" fontAlgn="auto">
                        <a:spcBef>
                          <a:spcPct val="0"/>
                        </a:spcBef>
                        <a:spcAft>
                          <a:spcPct val="0"/>
                        </a:spcAft>
                      </a:pPr>
                      <a:r>
                        <a:rPr lang="zh-CN" altLang="en-US" sz="1400">
                          <a:latin typeface="黑体" panose="02010609060101010101" charset="-122"/>
                          <a:ea typeface="黑体" panose="02010609060101010101" charset="-122"/>
                        </a:rPr>
                        <a:t>学习能力</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自主学习、迁移学习、持续学习</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buNone/>
                      </a:pPr>
                      <a:r>
                        <a:rPr lang="zh-CN" altLang="en-US" sz="1400">
                          <a:latin typeface="黑体" panose="02010609060101010101" charset="-122"/>
                          <a:ea typeface="黑体" panose="02010609060101010101" charset="-122"/>
                          <a:cs typeface="黑体" panose="02010609060101010101" charset="-122"/>
                        </a:rPr>
                        <a:t>依赖预训练数据，学习能力有限</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62940">
                <a:tc>
                  <a:txBody>
                    <a:bodyPr/>
                    <a:p>
                      <a:pPr indent="25400" algn="ctr" fontAlgn="auto">
                        <a:spcBef>
                          <a:spcPct val="0"/>
                        </a:spcBef>
                        <a:spcAft>
                          <a:spcPct val="0"/>
                        </a:spcAft>
                      </a:pPr>
                      <a:r>
                        <a:rPr lang="zh-CN" altLang="en-US" sz="1400">
                          <a:latin typeface="黑体" panose="02010609060101010101" charset="-122"/>
                          <a:ea typeface="黑体" panose="02010609060101010101" charset="-122"/>
                        </a:rPr>
                        <a:t>适应性</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高度适应不同环境和任务</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buNone/>
                      </a:pPr>
                      <a:r>
                        <a:rPr lang="zh-CN" altLang="en-US" sz="1400">
                          <a:latin typeface="黑体" panose="02010609060101010101" charset="-122"/>
                          <a:ea typeface="黑体" panose="02010609060101010101" charset="-122"/>
                          <a:cs typeface="黑体" panose="02010609060101010101" charset="-122"/>
                        </a:rPr>
                        <a:t>对环境和任务的变化适应性较差</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63575">
                <a:tc>
                  <a:txBody>
                    <a:bodyPr/>
                    <a:p>
                      <a:pPr indent="25400" algn="ctr" fontAlgn="auto">
                        <a:spcBef>
                          <a:spcPct val="0"/>
                        </a:spcBef>
                        <a:spcAft>
                          <a:spcPct val="0"/>
                        </a:spcAft>
                      </a:pPr>
                      <a:r>
                        <a:rPr lang="zh-CN" altLang="en-US" sz="1400">
                          <a:latin typeface="黑体" panose="02010609060101010101" charset="-122"/>
                          <a:ea typeface="黑体" panose="02010609060101010101" charset="-122"/>
                        </a:rPr>
                        <a:t>自主性</a:t>
                      </a:r>
                      <a:endParaRPr lang="zh-CN" altLang="en-US"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自主决策和行动</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l" fontAlgn="auto">
                        <a:spcBef>
                          <a:spcPct val="0"/>
                        </a:spcBef>
                        <a:spcAft>
                          <a:spcPct val="0"/>
                        </a:spcAft>
                        <a:buNone/>
                      </a:pPr>
                      <a:r>
                        <a:rPr lang="zh-CN" altLang="en-US" sz="1400">
                          <a:latin typeface="黑体" panose="02010609060101010101" charset="-122"/>
                          <a:ea typeface="黑体" panose="02010609060101010101" charset="-122"/>
                          <a:cs typeface="黑体" panose="02010609060101010101" charset="-122"/>
                        </a:rPr>
                        <a:t>需要人类干预和指导</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en-US" altLang="zh-CN"/>
              <a:t>AGI </a:t>
            </a:r>
            <a:r>
              <a:rPr lang="zh-CN" altLang="en-US"/>
              <a:t>的技术基础</a:t>
            </a:r>
            <a:endParaRPr lang="zh-CN" altLang="en-US"/>
          </a:p>
        </p:txBody>
      </p:sp>
      <p:sp>
        <p:nvSpPr>
          <p:cNvPr id="3" name="文本框 2"/>
          <p:cNvSpPr txBox="1"/>
          <p:nvPr/>
        </p:nvSpPr>
        <p:spPr>
          <a:xfrm>
            <a:off x="598805" y="1657350"/>
            <a:ext cx="5050790" cy="4523105"/>
          </a:xfrm>
          <a:prstGeom prst="rect">
            <a:avLst/>
          </a:prstGeom>
        </p:spPr>
        <p:txBody>
          <a:bodyPr wrap="square">
            <a:spAutoFit/>
          </a:bodyPr>
          <a:p>
            <a:pPr marL="0" indent="266700" algn="just" defTabSz="266700">
              <a:spcBef>
                <a:spcPct val="0"/>
              </a:spcBef>
              <a:spcAft>
                <a:spcPct val="0"/>
              </a:spcAft>
            </a:pPr>
            <a:r>
              <a:rPr lang="en-US" altLang="zh-CN" sz="1600" b="0">
                <a:latin typeface="黑体" panose="02010609060101010101" charset="-122"/>
                <a:ea typeface="黑体" panose="02010609060101010101" charset="-122"/>
                <a:cs typeface="黑体" panose="02010609060101010101" charset="-122"/>
              </a:rPr>
              <a:t>1. </a:t>
            </a:r>
            <a:r>
              <a:rPr lang="zh-CN" altLang="en-US" sz="1600" b="0">
                <a:latin typeface="黑体" panose="02010609060101010101" charset="-122"/>
                <a:ea typeface="黑体" panose="02010609060101010101" charset="-122"/>
                <a:cs typeface="黑体" panose="02010609060101010101" charset="-122"/>
              </a:rPr>
              <a:t>多模态学习（</a:t>
            </a:r>
            <a:r>
              <a:rPr lang="en-US" altLang="zh-CN" sz="1600" b="0">
                <a:latin typeface="黑体" panose="02010609060101010101" charset="-122"/>
                <a:ea typeface="黑体" panose="02010609060101010101" charset="-122"/>
                <a:cs typeface="黑体" panose="02010609060101010101" charset="-122"/>
              </a:rPr>
              <a:t>Multimodal Learning</a:t>
            </a:r>
            <a:r>
              <a:rPr lang="zh-CN" altLang="en-US" sz="1600" b="0">
                <a:latin typeface="黑体" panose="02010609060101010101" charset="-122"/>
                <a:ea typeface="黑体" panose="02010609060101010101" charset="-122"/>
                <a:cs typeface="黑体" panose="02010609060101010101" charset="-122"/>
              </a:rPr>
              <a:t>）</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多模态学习是指通过融合多种模态（如视觉、听觉、语言、触觉等）的信息来提升模型的感知和理解能力。这种技术模仿人类通过多种感官获取信息的方式，使</a:t>
            </a:r>
            <a:r>
              <a:rPr lang="en-US" altLang="zh-CN" sz="1600" b="0">
                <a:latin typeface="黑体" panose="02010609060101010101" charset="-122"/>
                <a:ea typeface="黑体" panose="02010609060101010101" charset="-122"/>
                <a:cs typeface="黑体" panose="02010609060101010101" charset="-122"/>
              </a:rPr>
              <a:t> AGI </a:t>
            </a:r>
            <a:r>
              <a:rPr lang="zh-CN" altLang="en-US" sz="1600" b="0">
                <a:latin typeface="黑体" panose="02010609060101010101" charset="-122"/>
                <a:ea typeface="黑体" panose="02010609060101010101" charset="-122"/>
                <a:cs typeface="黑体" panose="02010609060101010101" charset="-122"/>
              </a:rPr>
              <a:t>系统能够更全面地感知和理解世界。</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en-US" altLang="zh-CN" sz="1600" b="0">
                <a:latin typeface="黑体" panose="02010609060101010101" charset="-122"/>
                <a:ea typeface="黑体" panose="02010609060101010101" charset="-122"/>
                <a:cs typeface="黑体" panose="02010609060101010101" charset="-122"/>
              </a:rPr>
              <a:t>2. </a:t>
            </a:r>
            <a:r>
              <a:rPr lang="zh-CN" altLang="en-US" sz="1600" b="0">
                <a:latin typeface="黑体" panose="02010609060101010101" charset="-122"/>
                <a:ea typeface="黑体" panose="02010609060101010101" charset="-122"/>
                <a:cs typeface="黑体" panose="02010609060101010101" charset="-122"/>
              </a:rPr>
              <a:t>元学习（</a:t>
            </a:r>
            <a:r>
              <a:rPr lang="en-US" altLang="zh-CN" sz="1600" b="0">
                <a:latin typeface="黑体" panose="02010609060101010101" charset="-122"/>
                <a:ea typeface="黑体" panose="02010609060101010101" charset="-122"/>
                <a:cs typeface="黑体" panose="02010609060101010101" charset="-122"/>
              </a:rPr>
              <a:t>Meta-Learning</a:t>
            </a:r>
            <a:r>
              <a:rPr lang="zh-CN" altLang="en-US" sz="1600" b="0">
                <a:latin typeface="黑体" panose="02010609060101010101" charset="-122"/>
                <a:ea typeface="黑体" panose="02010609060101010101" charset="-122"/>
                <a:cs typeface="黑体" panose="02010609060101010101" charset="-122"/>
              </a:rPr>
              <a:t>）</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元学习是指模型通过学习如何学习，从而能够快速适应新任务和新环境的能力。这种技术使系统能够从少量数据中快速学习新任务，并将已有的知识迁移到新的任务中。</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en-US" altLang="zh-CN" sz="1600" b="0">
                <a:latin typeface="黑体" panose="02010609060101010101" charset="-122"/>
                <a:ea typeface="黑体" panose="02010609060101010101" charset="-122"/>
                <a:cs typeface="黑体" panose="02010609060101010101" charset="-122"/>
              </a:rPr>
              <a:t>3. </a:t>
            </a:r>
            <a:r>
              <a:rPr lang="zh-CN" altLang="en-US" sz="1600" b="0">
                <a:latin typeface="黑体" panose="02010609060101010101" charset="-122"/>
                <a:ea typeface="黑体" panose="02010609060101010101" charset="-122"/>
                <a:cs typeface="黑体" panose="02010609060101010101" charset="-122"/>
              </a:rPr>
              <a:t>强化学习（</a:t>
            </a:r>
            <a:r>
              <a:rPr lang="en-US" altLang="zh-CN" sz="1600" b="0">
                <a:latin typeface="黑体" panose="02010609060101010101" charset="-122"/>
                <a:ea typeface="黑体" panose="02010609060101010101" charset="-122"/>
                <a:cs typeface="黑体" panose="02010609060101010101" charset="-122"/>
              </a:rPr>
              <a:t>Reinforcement Learning</a:t>
            </a:r>
            <a:r>
              <a:rPr lang="zh-CN" altLang="en-US" sz="1600" b="0">
                <a:latin typeface="黑体" panose="02010609060101010101" charset="-122"/>
                <a:ea typeface="黑体" panose="02010609060101010101" charset="-122"/>
                <a:cs typeface="黑体" panose="02010609060101010101" charset="-122"/>
              </a:rPr>
              <a:t>）</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强化学习是一种通过与环境交互来学习最优行为策略的机器学习方法。</a:t>
            </a:r>
            <a:r>
              <a:rPr lang="en-US" altLang="zh-CN" sz="1600" b="0">
                <a:latin typeface="黑体" panose="02010609060101010101" charset="-122"/>
                <a:ea typeface="黑体" panose="02010609060101010101" charset="-122"/>
                <a:cs typeface="黑体" panose="02010609060101010101" charset="-122"/>
              </a:rPr>
              <a:t>AGI </a:t>
            </a:r>
            <a:r>
              <a:rPr lang="zh-CN" altLang="en-US" sz="1600" b="0">
                <a:latin typeface="黑体" panose="02010609060101010101" charset="-122"/>
                <a:ea typeface="黑体" panose="02010609060101010101" charset="-122"/>
                <a:cs typeface="黑体" panose="02010609060101010101" charset="-122"/>
              </a:rPr>
              <a:t>系统通过强化学习可以在复杂环境中自主探索，学习如何做出最优决策。</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en-US" altLang="zh-CN" sz="1600" b="0">
                <a:latin typeface="黑体" panose="02010609060101010101" charset="-122"/>
                <a:ea typeface="黑体" panose="02010609060101010101" charset="-122"/>
                <a:cs typeface="黑体" panose="02010609060101010101" charset="-122"/>
              </a:rPr>
              <a:t>4. </a:t>
            </a:r>
            <a:r>
              <a:rPr lang="zh-CN" altLang="en-US" sz="1600" b="0">
                <a:latin typeface="黑体" panose="02010609060101010101" charset="-122"/>
                <a:ea typeface="黑体" panose="02010609060101010101" charset="-122"/>
                <a:cs typeface="黑体" panose="02010609060101010101" charset="-122"/>
              </a:rPr>
              <a:t>世界模型（</a:t>
            </a:r>
            <a:r>
              <a:rPr lang="en-US" altLang="zh-CN" sz="1600" b="0">
                <a:latin typeface="黑体" panose="02010609060101010101" charset="-122"/>
                <a:ea typeface="黑体" panose="02010609060101010101" charset="-122"/>
                <a:cs typeface="黑体" panose="02010609060101010101" charset="-122"/>
              </a:rPr>
              <a:t>World Models</a:t>
            </a:r>
            <a:r>
              <a:rPr lang="zh-CN" altLang="en-US" sz="1600" b="0">
                <a:latin typeface="黑体" panose="02010609060101010101" charset="-122"/>
                <a:ea typeface="黑体" panose="02010609060101010101" charset="-122"/>
                <a:cs typeface="黑体" panose="02010609060101010101" charset="-122"/>
              </a:rPr>
              <a:t>）</a:t>
            </a:r>
            <a:endParaRPr lang="zh-CN" altLang="en-US" sz="1600" b="0">
              <a:latin typeface="黑体" panose="02010609060101010101" charset="-122"/>
              <a:ea typeface="黑体" panose="02010609060101010101" charset="-122"/>
              <a:cs typeface="黑体" panose="02010609060101010101" charset="-122"/>
            </a:endParaRPr>
          </a:p>
          <a:p>
            <a:pPr marL="0" indent="266700" algn="just"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世界模型是指</a:t>
            </a:r>
            <a:r>
              <a:rPr lang="en-US" altLang="zh-CN" sz="1600" b="0">
                <a:latin typeface="黑体" panose="02010609060101010101" charset="-122"/>
                <a:ea typeface="黑体" panose="02010609060101010101" charset="-122"/>
                <a:cs typeface="黑体" panose="02010609060101010101" charset="-122"/>
              </a:rPr>
              <a:t> AGI </a:t>
            </a:r>
            <a:r>
              <a:rPr lang="zh-CN" altLang="en-US" sz="1600" b="0">
                <a:latin typeface="黑体" panose="02010609060101010101" charset="-122"/>
                <a:ea typeface="黑体" panose="02010609060101010101" charset="-122"/>
                <a:cs typeface="黑体" panose="02010609060101010101" charset="-122"/>
              </a:rPr>
              <a:t>系统对环境的内部表示和预测能力。通过构建世界模型，</a:t>
            </a:r>
            <a:r>
              <a:rPr lang="en-US" altLang="zh-CN" sz="1600" b="0">
                <a:latin typeface="黑体" panose="02010609060101010101" charset="-122"/>
                <a:ea typeface="黑体" panose="02010609060101010101" charset="-122"/>
                <a:cs typeface="黑体" panose="02010609060101010101" charset="-122"/>
              </a:rPr>
              <a:t>AGI </a:t>
            </a:r>
            <a:r>
              <a:rPr lang="zh-CN" altLang="en-US" sz="1600" b="0">
                <a:latin typeface="黑体" panose="02010609060101010101" charset="-122"/>
                <a:ea typeface="黑体" panose="02010609060101010101" charset="-122"/>
                <a:cs typeface="黑体" panose="02010609060101010101" charset="-122"/>
              </a:rPr>
              <a:t>系统能够理解环境的动态变化，并根据这些模型进行规划和决策。</a:t>
            </a:r>
            <a:endParaRPr lang="zh-CN" altLang="en-US" sz="1600" b="0">
              <a:latin typeface="黑体" panose="02010609060101010101" charset="-122"/>
              <a:ea typeface="黑体" panose="02010609060101010101" charset="-122"/>
              <a:cs typeface="黑体" panose="02010609060101010101" charset="-122"/>
            </a:endParaRPr>
          </a:p>
        </p:txBody>
      </p:sp>
      <p:pic>
        <p:nvPicPr>
          <p:cNvPr id="6" name="图片 5" descr="图片2"/>
          <p:cNvPicPr>
            <a:picLocks noChangeAspect="1"/>
          </p:cNvPicPr>
          <p:nvPr/>
        </p:nvPicPr>
        <p:blipFill>
          <a:blip r:embed="rId1"/>
          <a:stretch>
            <a:fillRect/>
          </a:stretch>
        </p:blipFill>
        <p:spPr>
          <a:xfrm>
            <a:off x="5831205" y="2531110"/>
            <a:ext cx="6360795" cy="29813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 </a:t>
            </a:r>
            <a:r>
              <a:rPr lang="en-US" altLang="zh-CN"/>
              <a:t>AGI </a:t>
            </a:r>
            <a:r>
              <a:rPr lang="zh-CN" altLang="en-US"/>
              <a:t>的应用场景</a:t>
            </a:r>
            <a:endParaRPr lang="zh-CN" altLang="en-US"/>
          </a:p>
        </p:txBody>
      </p:sp>
      <p:sp>
        <p:nvSpPr>
          <p:cNvPr id="3" name="文本框 2"/>
          <p:cNvSpPr txBox="1"/>
          <p:nvPr/>
        </p:nvSpPr>
        <p:spPr>
          <a:xfrm>
            <a:off x="972820" y="2162175"/>
            <a:ext cx="3619500" cy="3538220"/>
          </a:xfrm>
          <a:prstGeom prst="rect">
            <a:avLst/>
          </a:prstGeom>
        </p:spPr>
        <p:txBody>
          <a:bodyPr wrap="square">
            <a:spAutoFit/>
          </a:bodyPr>
          <a:p>
            <a:pPr marL="0" indent="0"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尽管通用人工智能（</a:t>
            </a:r>
            <a:r>
              <a:rPr lang="en-US" altLang="zh-CN" sz="1600" b="0">
                <a:latin typeface="黑体" panose="02010609060101010101" charset="-122"/>
                <a:ea typeface="黑体" panose="02010609060101010101" charset="-122"/>
                <a:cs typeface="黑体" panose="02010609060101010101" charset="-122"/>
              </a:rPr>
              <a:t>AGI</a:t>
            </a:r>
            <a:r>
              <a:rPr lang="zh-CN" altLang="en-US" sz="1600" b="0">
                <a:latin typeface="黑体" panose="02010609060101010101" charset="-122"/>
                <a:ea typeface="黑体" panose="02010609060101010101" charset="-122"/>
                <a:cs typeface="黑体" panose="02010609060101010101" charset="-122"/>
              </a:rPr>
              <a:t>）目前仍处于发展的早期阶段，但其潜力已经开始在多个领域和场景中显现，展现出广泛的应用前景，如图所示，从文字创作到代码生成，从图像识别到语音交互，再到视频分析，</a:t>
            </a:r>
            <a:r>
              <a:rPr lang="en-US" altLang="zh-CN" sz="1600" b="0">
                <a:latin typeface="黑体" panose="02010609060101010101" charset="-122"/>
                <a:ea typeface="黑体" panose="02010609060101010101" charset="-122"/>
                <a:cs typeface="黑体" panose="02010609060101010101" charset="-122"/>
              </a:rPr>
              <a:t>AGI </a:t>
            </a:r>
            <a:r>
              <a:rPr lang="zh-CN" altLang="en-US" sz="1600" b="0">
                <a:latin typeface="黑体" panose="02010609060101010101" charset="-122"/>
                <a:ea typeface="黑体" panose="02010609060101010101" charset="-122"/>
                <a:cs typeface="黑体" panose="02010609060101010101" charset="-122"/>
              </a:rPr>
              <a:t>正在逐步渗透到人们生活的方方面面，为各个行业带来创新和变革。</a:t>
            </a:r>
            <a:endParaRPr lang="zh-CN" altLang="en-US" sz="1600" b="0">
              <a:latin typeface="黑体" panose="02010609060101010101" charset="-122"/>
              <a:ea typeface="黑体" panose="02010609060101010101" charset="-122"/>
              <a:cs typeface="黑体" panose="02010609060101010101" charset="-122"/>
            </a:endParaRPr>
          </a:p>
          <a:p>
            <a:pPr marL="0" indent="0" defTabSz="266700">
              <a:spcBef>
                <a:spcPct val="0"/>
              </a:spcBef>
              <a:spcAft>
                <a:spcPct val="0"/>
              </a:spcAft>
            </a:pPr>
            <a:endParaRPr lang="zh-CN" altLang="en-US" sz="1600" b="0">
              <a:latin typeface="黑体" panose="02010609060101010101" charset="-122"/>
              <a:ea typeface="黑体" panose="02010609060101010101" charset="-122"/>
              <a:cs typeface="黑体" panose="02010609060101010101" charset="-122"/>
            </a:endParaRPr>
          </a:p>
          <a:p>
            <a:pPr marL="0" indent="0" defTabSz="266700">
              <a:spcBef>
                <a:spcPct val="0"/>
              </a:spcBef>
              <a:spcAft>
                <a:spcPct val="0"/>
              </a:spcAft>
            </a:pPr>
            <a:r>
              <a:rPr lang="zh-CN" altLang="en-US" sz="1600" b="0">
                <a:latin typeface="黑体" panose="02010609060101010101" charset="-122"/>
                <a:ea typeface="黑体" panose="02010609060101010101" charset="-122"/>
                <a:cs typeface="黑体" panose="02010609060101010101" charset="-122"/>
              </a:rPr>
              <a:t>这些应用不仅提高了工作效率，还为人们的生活带来了更多的便利和乐趣。随着技术的不断进步，</a:t>
            </a:r>
            <a:r>
              <a:rPr lang="en-US" altLang="zh-CN" sz="1600" b="0">
                <a:latin typeface="黑体" panose="02010609060101010101" charset="-122"/>
                <a:ea typeface="黑体" panose="02010609060101010101" charset="-122"/>
                <a:cs typeface="黑体" panose="02010609060101010101" charset="-122"/>
              </a:rPr>
              <a:t>AGI </a:t>
            </a:r>
            <a:r>
              <a:rPr lang="zh-CN" altLang="en-US" sz="1600" b="0">
                <a:latin typeface="黑体" panose="02010609060101010101" charset="-122"/>
                <a:ea typeface="黑体" panose="02010609060101010101" charset="-122"/>
                <a:cs typeface="黑体" panose="02010609060101010101" charset="-122"/>
              </a:rPr>
              <a:t>将在更多领域实现突破，为人类社会的发展带来深远的影响。</a:t>
            </a:r>
            <a:endParaRPr lang="zh-CN" altLang="en-US" sz="1600" b="0">
              <a:latin typeface="黑体" panose="02010609060101010101" charset="-122"/>
              <a:ea typeface="黑体" panose="02010609060101010101" charset="-122"/>
              <a:cs typeface="黑体" panose="02010609060101010101" charset="-122"/>
            </a:endParaRPr>
          </a:p>
        </p:txBody>
      </p:sp>
      <p:pic>
        <p:nvPicPr>
          <p:cNvPr id="4" name="图片 3" descr="图片3"/>
          <p:cNvPicPr>
            <a:picLocks noChangeAspect="1"/>
          </p:cNvPicPr>
          <p:nvPr/>
        </p:nvPicPr>
        <p:blipFill>
          <a:blip r:embed="rId1"/>
          <a:stretch>
            <a:fillRect/>
          </a:stretch>
        </p:blipFill>
        <p:spPr>
          <a:xfrm>
            <a:off x="4989830" y="2132330"/>
            <a:ext cx="6852285" cy="34613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4. </a:t>
            </a:r>
            <a:r>
              <a:rPr lang="zh-CN" altLang="en-US"/>
              <a:t>实现通用人工智能的路径</a:t>
            </a:r>
            <a:endParaRPr lang="zh-CN" altLang="en-US"/>
          </a:p>
        </p:txBody>
      </p:sp>
      <p:sp>
        <p:nvSpPr>
          <p:cNvPr id="3" name="文本框 2"/>
          <p:cNvSpPr txBox="1"/>
          <p:nvPr/>
        </p:nvSpPr>
        <p:spPr>
          <a:xfrm>
            <a:off x="996315" y="2769870"/>
            <a:ext cx="4121150" cy="3291840"/>
          </a:xfrm>
          <a:prstGeom prst="rect">
            <a:avLst/>
          </a:prstGeom>
        </p:spPr>
        <p:txBody>
          <a:bodyPr wrap="square">
            <a:spAutoFit/>
          </a:bodyPr>
          <a:p>
            <a:pPr marL="0" indent="0" algn="just" defTabSz="266700">
              <a:spcBef>
                <a:spcPct val="0"/>
              </a:spcBef>
              <a:spcAft>
                <a:spcPct val="0"/>
              </a:spcAft>
              <a:buFont typeface="微软雅黑" panose="020B0503020204020204" pitchFamily="34" charset="-122"/>
              <a:buNone/>
            </a:pPr>
            <a:r>
              <a:rPr lang="en-US" altLang="en-US" sz="1600" b="0">
                <a:latin typeface="黑体" panose="02010609060101010101" charset="-122"/>
                <a:ea typeface="黑体" panose="02010609060101010101" charset="-122"/>
                <a:cs typeface="黑体" panose="02010609060101010101" charset="-122"/>
              </a:rPr>
              <a:t>①</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认知架构：智能的</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操作系统</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。认知架构是模拟人类心智的底层框架，整合感知、记忆、推理、决策等模块，支持动态任务处理与知识迁移。</a:t>
            </a:r>
            <a:endParaRPr lang="zh-CN" altLang="en-US" sz="1600" b="0">
              <a:latin typeface="黑体" panose="02010609060101010101" charset="-122"/>
              <a:ea typeface="黑体" panose="02010609060101010101" charset="-122"/>
              <a:cs typeface="黑体" panose="02010609060101010101" charset="-122"/>
            </a:endParaRPr>
          </a:p>
          <a:p>
            <a:pPr marL="0" indent="0" algn="just" defTabSz="266700">
              <a:spcBef>
                <a:spcPct val="0"/>
              </a:spcBef>
              <a:spcAft>
                <a:spcPct val="0"/>
              </a:spcAft>
              <a:buFont typeface="微软雅黑" panose="020B0503020204020204" pitchFamily="34" charset="-122"/>
              <a:buNone/>
            </a:pPr>
            <a:r>
              <a:rPr lang="en-US" altLang="en-US" sz="1600" b="0">
                <a:latin typeface="黑体" panose="02010609060101010101" charset="-122"/>
                <a:ea typeface="黑体" panose="02010609060101010101" charset="-122"/>
                <a:cs typeface="黑体" panose="02010609060101010101" charset="-122"/>
              </a:rPr>
              <a:t>②</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神经符号人工智能：融合神经网络的模式识别能力与符号系统的逻辑推理能力。</a:t>
            </a:r>
            <a:endParaRPr lang="zh-CN" altLang="en-US" sz="1600" b="0">
              <a:latin typeface="黑体" panose="02010609060101010101" charset="-122"/>
              <a:ea typeface="黑体" panose="02010609060101010101" charset="-122"/>
              <a:cs typeface="黑体" panose="02010609060101010101" charset="-122"/>
            </a:endParaRPr>
          </a:p>
          <a:p>
            <a:pPr marL="0" indent="0" algn="just" defTabSz="266700">
              <a:spcBef>
                <a:spcPct val="0"/>
              </a:spcBef>
              <a:spcAft>
                <a:spcPct val="0"/>
              </a:spcAft>
              <a:buFont typeface="微软雅黑" panose="020B0503020204020204" pitchFamily="34" charset="-122"/>
              <a:buNone/>
            </a:pPr>
            <a:r>
              <a:rPr lang="en-US" altLang="en-US" sz="1600" b="0">
                <a:latin typeface="黑体" panose="02010609060101010101" charset="-122"/>
                <a:ea typeface="黑体" panose="02010609060101010101" charset="-122"/>
                <a:cs typeface="黑体" panose="02010609060101010101" charset="-122"/>
              </a:rPr>
              <a:t>③</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通用学习算法：从</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学什么</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到</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如何学</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。通过</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元学习</a:t>
            </a:r>
            <a:r>
              <a:rPr lang="en-US" altLang="zh-CN" sz="1600" b="0">
                <a:latin typeface="黑体" panose="02010609060101010101" charset="-122"/>
                <a:ea typeface="黑体" panose="02010609060101010101" charset="-122"/>
                <a:cs typeface="黑体" panose="02010609060101010101" charset="-122"/>
              </a:rPr>
              <a:t>”</a:t>
            </a:r>
            <a:r>
              <a:rPr lang="zh-CN" altLang="en-US" sz="1600" b="0">
                <a:latin typeface="黑体" panose="02010609060101010101" charset="-122"/>
                <a:ea typeface="黑体" panose="02010609060101010101" charset="-122"/>
                <a:cs typeface="黑体" panose="02010609060101010101" charset="-122"/>
              </a:rPr>
              <a:t>的方式让</a:t>
            </a:r>
            <a:r>
              <a:rPr lang="en-US" altLang="zh-CN" sz="1600" b="0">
                <a:latin typeface="黑体" panose="02010609060101010101" charset="-122"/>
                <a:ea typeface="黑体" panose="02010609060101010101" charset="-122"/>
                <a:cs typeface="黑体" panose="02010609060101010101" charset="-122"/>
              </a:rPr>
              <a:t> AI </a:t>
            </a:r>
            <a:r>
              <a:rPr lang="zh-CN" altLang="en-US" sz="1600" b="0">
                <a:latin typeface="黑体" panose="02010609060101010101" charset="-122"/>
                <a:ea typeface="黑体" panose="02010609060101010101" charset="-122"/>
                <a:cs typeface="黑体" panose="02010609060101010101" charset="-122"/>
              </a:rPr>
              <a:t>具备快速适应新任务的能力。</a:t>
            </a:r>
            <a:endParaRPr lang="zh-CN" altLang="en-US" sz="1600" b="0">
              <a:latin typeface="黑体" panose="02010609060101010101" charset="-122"/>
              <a:ea typeface="黑体" panose="02010609060101010101" charset="-122"/>
              <a:cs typeface="黑体" panose="02010609060101010101" charset="-122"/>
            </a:endParaRPr>
          </a:p>
          <a:p>
            <a:pPr marL="0" indent="0" algn="just" defTabSz="266700">
              <a:spcBef>
                <a:spcPct val="0"/>
              </a:spcBef>
              <a:spcAft>
                <a:spcPct val="0"/>
              </a:spcAft>
              <a:buFont typeface="微软雅黑" panose="020B0503020204020204" pitchFamily="34" charset="-122"/>
              <a:buNone/>
            </a:pPr>
            <a:r>
              <a:rPr lang="en-US" altLang="en-US" sz="1600" b="0">
                <a:latin typeface="黑体" panose="02010609060101010101" charset="-122"/>
                <a:ea typeface="黑体" panose="02010609060101010101" charset="-122"/>
                <a:cs typeface="黑体" panose="02010609060101010101" charset="-122"/>
              </a:rPr>
              <a:t>④</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具身智能：物理世界的交互基础：智能通过身体与环境的互动进化。</a:t>
            </a:r>
            <a:endParaRPr lang="zh-CN" altLang="en-US" sz="1600" b="0">
              <a:latin typeface="黑体" panose="02010609060101010101" charset="-122"/>
              <a:ea typeface="黑体" panose="02010609060101010101" charset="-122"/>
              <a:cs typeface="黑体" panose="02010609060101010101" charset="-122"/>
            </a:endParaRPr>
          </a:p>
          <a:p>
            <a:pPr marL="0" indent="0" algn="just" defTabSz="266700">
              <a:spcBef>
                <a:spcPct val="0"/>
              </a:spcBef>
              <a:spcAft>
                <a:spcPct val="0"/>
              </a:spcAft>
              <a:buFont typeface="微软雅黑" panose="020B0503020204020204" pitchFamily="34" charset="-122"/>
              <a:buNone/>
            </a:pPr>
            <a:r>
              <a:rPr lang="en-US" altLang="en-US" sz="1600" b="0">
                <a:latin typeface="黑体" panose="02010609060101010101" charset="-122"/>
                <a:ea typeface="黑体" panose="02010609060101010101" charset="-122"/>
                <a:cs typeface="黑体" panose="02010609060101010101" charset="-122"/>
              </a:rPr>
              <a:t>⑤</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社会智能与多智能体协作：模拟合作、竞争与沟通。</a:t>
            </a:r>
            <a:endParaRPr lang="zh-CN" altLang="en-US" sz="1600" b="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986790" y="1775460"/>
            <a:ext cx="9887585" cy="706755"/>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通用人工智能的目标是构建能够像人类一样灵活处理各类任务的智能系统。实现这一目标需要跨越多个领域的理论与技术鸿沟。</a:t>
            </a:r>
            <a:endParaRPr lang="zh-CN" altLang="en-US" sz="2000" b="1">
              <a:latin typeface="黑体" panose="02010609060101010101" charset="-122"/>
              <a:ea typeface="黑体" panose="02010609060101010101" charset="-122"/>
              <a:cs typeface="黑体" panose="02010609060101010101" charset="-122"/>
              <a:sym typeface="+mn-ea"/>
            </a:endParaRPr>
          </a:p>
        </p:txBody>
      </p:sp>
      <p:pic>
        <p:nvPicPr>
          <p:cNvPr id="5" name="图片 4" descr="图片4"/>
          <p:cNvPicPr>
            <a:picLocks noChangeAspect="1"/>
          </p:cNvPicPr>
          <p:nvPr/>
        </p:nvPicPr>
        <p:blipFill>
          <a:blip r:embed="rId1"/>
          <a:stretch>
            <a:fillRect/>
          </a:stretch>
        </p:blipFill>
        <p:spPr>
          <a:xfrm>
            <a:off x="5293360" y="3412490"/>
            <a:ext cx="6383655" cy="24676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5_1*l_h_f*1_2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1*l_h_a*1_2_1"/>
  <p:tag name="KSO_WM_TEMPLATE_CATEGORY" val="diagram"/>
  <p:tag name="KSO_WM_TEMPLATE_INDEX" val="20233205"/>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46.77499389648438,&quot;left&quot;:437.9750061035156,&quot;top&quot;:242.55,&quot;width&quot;:472.19998779296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
</p:tagLst>
</file>

<file path=ppt/tags/tag102.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3205_1*l_h_i*1_2_3"/>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3.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205_1*l_h_i*1_2_2"/>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4.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5_1*l_h_i*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105.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3205_1*l_h_i*1_1_3"/>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6.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VALUE" val="90*7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205_1*l_h_x*1_1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107.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1*l_h_x*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108.xml><?xml version="1.0" encoding="utf-8"?>
<p:tagLst xmlns:p="http://schemas.openxmlformats.org/presentationml/2006/main">
  <p:tag name="TABLE_ENDDRAG_ORIGIN_RECT" val="753*163"/>
  <p:tag name="TABLE_ENDDRAG_RECT" val="88*128*753*163"/>
</p:tagLst>
</file>

<file path=ppt/tags/tag109.xml><?xml version="1.0" encoding="utf-8"?>
<p:tagLst xmlns:p="http://schemas.openxmlformats.org/presentationml/2006/main">
  <p:tag name="KSO_WM_DIAGRAM_VIRTUALLY_FRAME" val="{&quot;height&quot;:760.4963779527559,&quot;left&quot;:36.25,&quot;top&quot;:112.65,&quot;width&quot;:846.6379527559054}"/>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74_2*l_h_f*1_3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760.4963779527559,&quot;left&quot;:36.25,&quot;top&quot;:112.65,&quot;width&quot;:846.6379527559054}"/>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TYPE" val="1"/>
  <p:tag name="KSO_WM_UNIT_TEXT_LAYER_COUNT" val="1"/>
  <p:tag name="KSO_WM_UNIT_PRESET_TEXT" val="单击此处添加文本具体内容，简明扼要地阐述您的观点，根据需要可酌情增减文字内容"/>
  <p:tag name="KSO_WM_UNIT_FILL_TYPE" val="3"/>
  <p:tag name="KSO_WM_DIAGRAM_USE_COLOR_VALUE" val="{&quot;color_scheme&quot;:1,&quot;color_type&quot;:1,&quot;theme_color_indexes&quot;:[]}"/>
</p:tagLst>
</file>

<file path=ppt/tags/tag1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2*l_h_f*1_2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760.4963779527559,&quot;left&quot;:36.25,&quot;top&quot;:112.65,&quot;width&quot;:846.6379527559054}"/>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TYPE" val="1"/>
  <p:tag name="KSO_WM_UNIT_TEXT_LAYER_COUNT" val="1"/>
  <p:tag name="KSO_WM_UNIT_PRESET_TEXT" val="单击此处添加文本具体内容，简明扼要地阐述您的观点，根据需要可酌情增减文字"/>
  <p:tag name="KSO_WM_UNIT_FILL_TYPE" val="3"/>
  <p:tag name="KSO_WM_DIAGRAM_USE_COLOR_VALUE" val="{&quot;color_scheme&quot;:1,&quot;color_type&quot;:1,&quot;theme_color_indexes&quot;:[]}"/>
</p:tagLst>
</file>

<file path=ppt/tags/tag11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UNIT_VALUE" val="45"/>
  <p:tag name="KSO_WM_DIAGRAM_MAX_ITEMCNT" val="4"/>
  <p:tag name="KSO_WM_DIAGRAM_MIN_ITEMCNT" val="2"/>
  <p:tag name="KSO_WM_DIAGRAM_VIRTUALLY_FRAME" val="{&quot;height&quot;:760.4963779527559,&quot;left&quot;:36.25,&quot;top&quot;:112.65,&quot;width&quot;:846.6379527559054}"/>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TYPE" val="1"/>
  <p:tag name="KSO_WM_UNIT_TEXT_LAYER_COUNT" val="1"/>
  <p:tag name="KSO_WM_UNIT_PRESET_TEXT" val="单击此处添加文本内容，简明扼要地阐述您的观点，根据需要可酌情增减文字"/>
  <p:tag name="KSO_WM_UNIT_FILL_TYPE" val="3"/>
  <p:tag name="KSO_WM_DIAGRAM_USE_COLOR_VALUE" val="{&quot;color_scheme&quot;:1,&quot;color_type&quot;:1,&quot;theme_color_indexes&quot;:[]}"/>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2474_2*l_h_i*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114.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PICTURE_SUBTYPE" val="b"/>
  <p:tag name="KSO_WM_UNIT_FILL_TYPE" val="1"/>
  <p:tag name="KSO_WM_UNIT_FILL_FORE_SCHEMECOLOR_INDEX" val="5"/>
  <p:tag name="KSO_WM_UNIT_FILL_FORE_SCHEMECOLOR_INDEX_BRIGHTNESS" val="0"/>
  <p:tag name="KSO_WM_UNIT_LINE_FORE_SCHEMECOLOR_INDEX" val="1"/>
  <p:tag name="KSO_WM_DIAGRAM_USE_COLOR_VALUE" val="{&quot;color_scheme&quot;:1,&quot;color_type&quot;:1,&quot;theme_color_indexes&quot;:[]}"/>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2474_2*l_h_i*1_2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11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2*l_h_a*1_2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18.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2*l_h_d*1_2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PICTURE_SUBTYPE" val="b"/>
  <p:tag name="KSO_WM_UNIT_FILL_TYPE" val="1"/>
  <p:tag name="KSO_WM_UNIT_FILL_FORE_SCHEMECOLOR_INDEX" val="5"/>
  <p:tag name="KSO_WM_UNIT_FILL_FORE_SCHEMECOLOR_INDEX_BRIGHTNESS" val="0"/>
  <p:tag name="KSO_WM_UNIT_LINE_FORE_SCHEMECOLOR_INDEX" val="1"/>
  <p:tag name="KSO_WM_DIAGRAM_USE_COLOR_VALUE" val="{&quot;color_scheme&quot;:1,&quot;color_type&quot;:1,&quot;theme_color_indexes&quot;:[]}"/>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2474_2*l_h_i*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DIAGRAM_USE_COLOR_VALUE" val="{&quot;color_scheme&quot;:1,&quot;color_type&quot;:1,&quot;theme_color_indexes&quot;:[]}"/>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4_2*l_h_a*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21.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DIAGRAM_MAX_ITEMCNT" val="4"/>
  <p:tag name="KSO_WM_DIAGRAM_MIN_ITEMCNT" val="2"/>
  <p:tag name="KSO_WM_DIAGRAM_VIRTUALLY_FRAME" val="{&quot;height&quot;:760.4963779527559,&quot;left&quot;:36.25,&quot;top&quot;:112.65,&quot;width&quot;:846.6379527559054}"/>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PICTURE_SUBTYPE" val="b"/>
  <p:tag name="KSO_WM_UNIT_FILL_TYPE" val="1"/>
  <p:tag name="KSO_WM_UNIT_FILL_FORE_SCHEMECOLOR_INDEX" val="5"/>
  <p:tag name="KSO_WM_UNIT_FILL_FORE_SCHEMECOLOR_INDEX_BRIGHTNESS" val="0"/>
  <p:tag name="KSO_WM_UNIT_LINE_FORE_SCHEMECOLOR_INDEX" val="1"/>
  <p:tag name="KSO_WM_DIAGRAM_USE_COLOR_VALUE" val="{&quot;color_scheme&quot;:1,&quot;color_type&quot;:1,&quot;theme_color_indexes&quot;:[]}"/>
</p:tagLst>
</file>

<file path=ppt/tags/tag122.xml><?xml version="1.0" encoding="utf-8"?>
<p:tagLst xmlns:p="http://schemas.openxmlformats.org/presentationml/2006/main">
  <p:tag name="KSO_WM_DIAGRAM_VIRTUALLY_FRAME" val="{&quot;height&quot;:760.4963779527559,&quot;left&quot;:36.25,&quot;top&quot;:112.65,&quot;width&quot;:846.6379527559054}"/>
</p:tagLst>
</file>

<file path=ppt/tags/tag123.xml><?xml version="1.0" encoding="utf-8"?>
<p:tagLst xmlns:p="http://schemas.openxmlformats.org/presentationml/2006/main">
  <p:tag name="KSO_WM_DIAGRAM_VIRTUALLY_FRAME" val="{&quot;height&quot;:760.4963779527559,&quot;left&quot;:36.25,&quot;top&quot;:112.65,&quot;width&quot;:846.6379527559054}"/>
</p:tagLst>
</file>

<file path=ppt/tags/tag124.xml><?xml version="1.0" encoding="utf-8"?>
<p:tagLst xmlns:p="http://schemas.openxmlformats.org/presentationml/2006/main">
  <p:tag name="KSO_WM_DIAGRAM_VIRTUALLY_FRAME" val="{&quot;height&quot;:760.4963779527559,&quot;left&quot;:36.25,&quot;top&quot;:112.65,&quot;width&quot;:846.6379527559054}"/>
</p:tagLst>
</file>

<file path=ppt/tags/tag125.xml><?xml version="1.0" encoding="utf-8"?>
<p:tagLst xmlns:p="http://schemas.openxmlformats.org/presentationml/2006/main">
  <p:tag name="TABLE_ENDDRAG_ORIGIN_RECT" val="753*223"/>
  <p:tag name="TABLE_ENDDRAG_RECT" val="77*179*753*223"/>
</p:tagLst>
</file>

<file path=ppt/tags/tag126.xml><?xml version="1.0" encoding="utf-8"?>
<p:tagLst xmlns:p="http://schemas.openxmlformats.org/presentationml/2006/main">
  <p:tag name="COMMONDATA" val="eyJoZGlkIjoiMmExNzZmNWNlYjI2M2M4YjQzZTk4ZjMwMDRkNzMzMjgifQ=="/>
  <p:tag name="commondata" val="eyJoZGlkIjoiOTg1ODBjOTFhYTQyYTk5MzY2N2U5MjE2NGFjNmYxM2MifQ=="/>
  <p:tag name="resource_record_key" val="{&quot;70&quot;:[3322233]}"/>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739*261"/>
  <p:tag name="TABLE_ENDDRAG_RECT" val="139*220*739*261"/>
</p:tagLst>
</file>

<file path=ppt/tags/tag55.xml><?xml version="1.0" encoding="utf-8"?>
<p:tagLst xmlns:p="http://schemas.openxmlformats.org/presentationml/2006/main">
  <p:tag name="KSO_WM_DIAGRAM_VIRTUALLY_FRAME" val="{&quot;height&quot;:376.2,&quot;left&quot;:137.65,&quot;top&quot;:78.25,&quot;width&quot;:670}"/>
</p:tagLst>
</file>

<file path=ppt/tags/tag56.xml><?xml version="1.0" encoding="utf-8"?>
<p:tagLst xmlns:p="http://schemas.openxmlformats.org/presentationml/2006/main">
  <p:tag name="KSO_WM_DIAGRAM_VIRTUALLY_FRAME" val="{&quot;height&quot;:376.2,&quot;left&quot;:137.65,&quot;top&quot;:78.25,&quot;width&quot;:670}"/>
</p:tagLst>
</file>

<file path=ppt/tags/tag57.xml><?xml version="1.0" encoding="utf-8"?>
<p:tagLst xmlns:p="http://schemas.openxmlformats.org/presentationml/2006/main">
  <p:tag name="KSO_WM_DIAGRAM_VIRTUALLY_FRAME" val="{&quot;height&quot;:376.2,&quot;left&quot;:137.65,&quot;top&quot;:78.25,&quot;width&quot;:670}"/>
</p:tagLst>
</file>

<file path=ppt/tags/tag58.xml><?xml version="1.0" encoding="utf-8"?>
<p:tagLst xmlns:p="http://schemas.openxmlformats.org/presentationml/2006/main">
  <p:tag name="KSO_WM_DIAGRAM_VIRTUALLY_FRAME" val="{&quot;height&quot;:376.2,&quot;left&quot;:137.65,&quot;top&quot;:78.25,&quot;width&quot;:670}"/>
</p:tagLst>
</file>

<file path=ppt/tags/tag59.xml><?xml version="1.0" encoding="utf-8"?>
<p:tagLst xmlns:p="http://schemas.openxmlformats.org/presentationml/2006/main">
  <p:tag name="KSO_WM_DIAGRAM_VIRTUALLY_FRAME" val="{&quot;height&quot;:376.2,&quot;left&quot;:137.65,&quot;top&quot;:78.25,&quot;width&quot;:670}"/>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76.2,&quot;left&quot;:137.65,&quot;top&quot;:78.25,&quot;width&quot;:670}"/>
</p:tagLst>
</file>

<file path=ppt/tags/tag61.xml><?xml version="1.0" encoding="utf-8"?>
<p:tagLst xmlns:p="http://schemas.openxmlformats.org/presentationml/2006/main">
  <p:tag name="KSO_WM_DIAGRAM_VIRTUALLY_FRAME" val="{&quot;height&quot;:376.2,&quot;left&quot;:137.65,&quot;top&quot;:78.25,&quot;width&quot;:670}"/>
</p:tagLst>
</file>

<file path=ppt/tags/tag62.xml><?xml version="1.0" encoding="utf-8"?>
<p:tagLst xmlns:p="http://schemas.openxmlformats.org/presentationml/2006/main">
  <p:tag name="KSO_WM_DIAGRAM_VIRTUALLY_FRAME" val="{&quot;height&quot;:376.2,&quot;left&quot;:137.65,&quot;top&quot;:78.25,&quot;width&quot;:670}"/>
</p:tagLst>
</file>

<file path=ppt/tags/tag63.xml><?xml version="1.0" encoding="utf-8"?>
<p:tagLst xmlns:p="http://schemas.openxmlformats.org/presentationml/2006/main">
  <p:tag name="KSO_WM_DIAGRAM_VIRTUALLY_FRAME" val="{&quot;height&quot;:376.2,&quot;left&quot;:137.65,&quot;top&quot;:78.25,&quot;width&quot;:670}"/>
</p:tagLst>
</file>

<file path=ppt/tags/tag64.xml><?xml version="1.0" encoding="utf-8"?>
<p:tagLst xmlns:p="http://schemas.openxmlformats.org/presentationml/2006/main">
  <p:tag name="KSO_WM_DIAGRAM_VIRTUALLY_FRAME" val="{&quot;height&quot;:376.2,&quot;left&quot;:137.65,&quot;top&quot;:78.25,&quot;width&quot;:670}"/>
</p:tagLst>
</file>

<file path=ppt/tags/tag65.xml><?xml version="1.0" encoding="utf-8"?>
<p:tagLst xmlns:p="http://schemas.openxmlformats.org/presentationml/2006/main">
  <p:tag name="KSO_WM_DIAGRAM_VIRTUALLY_FRAME" val="{&quot;height&quot;:376.2,&quot;left&quot;:137.65,&quot;top&quot;:78.25,&quot;width&quot;:670}"/>
</p:tagLst>
</file>

<file path=ppt/tags/tag66.xml><?xml version="1.0" encoding="utf-8"?>
<p:tagLst xmlns:p="http://schemas.openxmlformats.org/presentationml/2006/main">
  <p:tag name="KSO_WM_DIAGRAM_VIRTUALLY_FRAME" val="{&quot;height&quot;:376.2,&quot;left&quot;:137.65,&quot;top&quot;:78.25,&quot;width&quot;:670}"/>
</p:tagLst>
</file>

<file path=ppt/tags/tag67.xml><?xml version="1.0" encoding="utf-8"?>
<p:tagLst xmlns:p="http://schemas.openxmlformats.org/presentationml/2006/main">
  <p:tag name="KSO_WM_DIAGRAM_VIRTUALLY_FRAME" val="{&quot;height&quot;:376.2,&quot;left&quot;:137.65,&quot;top&quot;:78.25,&quot;width&quot;:670}"/>
</p:tagLst>
</file>

<file path=ppt/tags/tag68.xml><?xml version="1.0" encoding="utf-8"?>
<p:tagLst xmlns:p="http://schemas.openxmlformats.org/presentationml/2006/main">
  <p:tag name="KSO_WM_DIAGRAM_VIRTUALLY_FRAME" val="{&quot;height&quot;:376.2,&quot;left&quot;:137.65,&quot;top&quot;:78.25,&quot;width&quot;:670}"/>
</p:tagLst>
</file>

<file path=ppt/tags/tag69.xml><?xml version="1.0" encoding="utf-8"?>
<p:tagLst xmlns:p="http://schemas.openxmlformats.org/presentationml/2006/main">
  <p:tag name="KSO_WM_DIAGRAM_VIRTUALLY_FRAME" val="{&quot;height&quot;:376.2,&quot;left&quot;:137.65,&quot;top&quot;:78.25,&quot;width&quot;:670}"/>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76.2,&quot;left&quot;:137.65,&quot;top&quot;:78.25,&quot;width&quot;:670}"/>
</p:tagLst>
</file>

<file path=ppt/tags/tag71.xml><?xml version="1.0" encoding="utf-8"?>
<p:tagLst xmlns:p="http://schemas.openxmlformats.org/presentationml/2006/main">
  <p:tag name="KSO_WM_DIAGRAM_VIRTUALLY_FRAME" val="{&quot;height&quot;:376.2,&quot;left&quot;:137.65,&quot;top&quot;:78.25,&quot;width&quot;:670}"/>
</p:tagLst>
</file>

<file path=ppt/tags/tag72.xml><?xml version="1.0" encoding="utf-8"?>
<p:tagLst xmlns:p="http://schemas.openxmlformats.org/presentationml/2006/main">
  <p:tag name="KSO_WM_DIAGRAM_VIRTUALLY_FRAME" val="{&quot;height&quot;:376.2,&quot;left&quot;:137.65,&quot;top&quot;:78.25,&quot;width&quot;:670}"/>
</p:tagLst>
</file>

<file path=ppt/tags/tag73.xml><?xml version="1.0" encoding="utf-8"?>
<p:tagLst xmlns:p="http://schemas.openxmlformats.org/presentationml/2006/main">
  <p:tag name="KSO_WM_DIAGRAM_VIRTUALLY_FRAME" val="{&quot;height&quot;:376.2,&quot;left&quot;:137.65,&quot;top&quot;:78.25,&quot;width&quot;:670}"/>
</p:tagLst>
</file>

<file path=ppt/tags/tag74.xml><?xml version="1.0" encoding="utf-8"?>
<p:tagLst xmlns:p="http://schemas.openxmlformats.org/presentationml/2006/main">
  <p:tag name="KSO_WM_DIAGRAM_VIRTUALLY_FRAME" val="{&quot;height&quot;:376.2,&quot;left&quot;:137.65,&quot;top&quot;:78.25,&quot;width&quot;:670}"/>
</p:tagLst>
</file>

<file path=ppt/tags/tag75.xml><?xml version="1.0" encoding="utf-8"?>
<p:tagLst xmlns:p="http://schemas.openxmlformats.org/presentationml/2006/main">
  <p:tag name="KSO_WM_DIAGRAM_VIRTUALLY_FRAME" val="{&quot;height&quot;:376.2,&quot;left&quot;:137.65,&quot;top&quot;:78.25,&quot;width&quot;:670}"/>
</p:tagLst>
</file>

<file path=ppt/tags/tag76.xml><?xml version="1.0" encoding="utf-8"?>
<p:tagLst xmlns:p="http://schemas.openxmlformats.org/presentationml/2006/main">
  <p:tag name="KSO_WM_DIAGRAM_VIRTUALLY_FRAME" val="{&quot;height&quot;:376.2,&quot;left&quot;:137.65,&quot;top&quot;:78.25,&quot;width&quot;:670}"/>
</p:tagLst>
</file>

<file path=ppt/tags/tag77.xml><?xml version="1.0" encoding="utf-8"?>
<p:tagLst xmlns:p="http://schemas.openxmlformats.org/presentationml/2006/main">
  <p:tag name="KSO_WM_DIAGRAM_VIRTUALLY_FRAME" val="{&quot;height&quot;:376.2,&quot;left&quot;:137.65,&quot;top&quot;:78.25,&quot;width&quot;:670}"/>
</p:tagLst>
</file>

<file path=ppt/tags/tag78.xml><?xml version="1.0" encoding="utf-8"?>
<p:tagLst xmlns:p="http://schemas.openxmlformats.org/presentationml/2006/main">
  <p:tag name="KSO_WM_DIAGRAM_VIRTUALLY_FRAME" val="{&quot;height&quot;:376.2,&quot;left&quot;:137.65,&quot;top&quot;:78.25,&quot;width&quot;:670}"/>
</p:tagLst>
</file>

<file path=ppt/tags/tag79.xml><?xml version="1.0" encoding="utf-8"?>
<p:tagLst xmlns:p="http://schemas.openxmlformats.org/presentationml/2006/main">
  <p:tag name="KSO_WM_DIAGRAM_VIRTUALLY_FRAME" val="{&quot;height&quot;:376.2,&quot;left&quot;:137.65,&quot;top&quot;:78.25,&quot;width&quot;:670}"/>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76.2,&quot;left&quot;:137.65,&quot;top&quot;:78.25,&quot;width&quot;:670}"/>
</p:tagLst>
</file>

<file path=ppt/tags/tag81.xml><?xml version="1.0" encoding="utf-8"?>
<p:tagLst xmlns:p="http://schemas.openxmlformats.org/presentationml/2006/main">
  <p:tag name="KSO_WM_DIAGRAM_VIRTUALLY_FRAME" val="{&quot;height&quot;:376.2,&quot;left&quot;:137.65,&quot;top&quot;:78.25,&quot;width&quot;:670}"/>
</p:tagLst>
</file>

<file path=ppt/tags/tag82.xml><?xml version="1.0" encoding="utf-8"?>
<p:tagLst xmlns:p="http://schemas.openxmlformats.org/presentationml/2006/main">
  <p:tag name="KSO_WM_DIAGRAM_VIRTUALLY_FRAME" val="{&quot;height&quot;:376.2,&quot;left&quot;:137.65,&quot;top&quot;:78.25,&quot;width&quot;:670}"/>
</p:tagLst>
</file>

<file path=ppt/tags/tag83.xml><?xml version="1.0" encoding="utf-8"?>
<p:tagLst xmlns:p="http://schemas.openxmlformats.org/presentationml/2006/main">
  <p:tag name="KSO_WM_DIAGRAM_VIRTUALLY_FRAME" val="{&quot;height&quot;:376.2,&quot;left&quot;:137.65,&quot;top&quot;:78.25,&quot;width&quot;:670}"/>
</p:tagLst>
</file>

<file path=ppt/tags/tag84.xml><?xml version="1.0" encoding="utf-8"?>
<p:tagLst xmlns:p="http://schemas.openxmlformats.org/presentationml/2006/main">
  <p:tag name="KSO_WM_DIAGRAM_VIRTUALLY_FRAME" val="{&quot;height&quot;:376.2,&quot;left&quot;:137.65,&quot;top&quot;:78.25,&quot;width&quot;:670}"/>
</p:tagLst>
</file>

<file path=ppt/tags/tag85.xml><?xml version="1.0" encoding="utf-8"?>
<p:tagLst xmlns:p="http://schemas.openxmlformats.org/presentationml/2006/main">
  <p:tag name="KSO_WM_DIAGRAM_VIRTUALLY_FRAME" val="{&quot;height&quot;:376.2,&quot;left&quot;:137.65,&quot;top&quot;:78.25,&quot;width&quot;:670}"/>
</p:tagLst>
</file>

<file path=ppt/tags/tag86.xml><?xml version="1.0" encoding="utf-8"?>
<p:tagLst xmlns:p="http://schemas.openxmlformats.org/presentationml/2006/main">
  <p:tag name="KSO_WM_DIAGRAM_VIRTUALLY_FRAME" val="{&quot;height&quot;:376.2,&quot;left&quot;:137.65,&quot;top&quot;:78.25,&quot;width&quot;:670}"/>
</p:tagLst>
</file>

<file path=ppt/tags/tag87.xml><?xml version="1.0" encoding="utf-8"?>
<p:tagLst xmlns:p="http://schemas.openxmlformats.org/presentationml/2006/main">
  <p:tag name="KSO_WM_DIAGRAM_VIRTUALLY_FRAME" val="{&quot;height&quot;:376.2,&quot;left&quot;:137.65,&quot;top&quot;:78.25,&quot;width&quot;:670}"/>
</p:tagLst>
</file>

<file path=ppt/tags/tag88.xml><?xml version="1.0" encoding="utf-8"?>
<p:tagLst xmlns:p="http://schemas.openxmlformats.org/presentationml/2006/main">
  <p:tag name="KSO_WM_DIAGRAM_VIRTUALLY_FRAME" val="{&quot;height&quot;:376.2,&quot;left&quot;:137.65,&quot;top&quot;:78.25,&quot;width&quot;:670}"/>
</p:tagLst>
</file>

<file path=ppt/tags/tag89.xml><?xml version="1.0" encoding="utf-8"?>
<p:tagLst xmlns:p="http://schemas.openxmlformats.org/presentationml/2006/main">
  <p:tag name="wpp_generatepicture" val="1"/>
  <p:tag name="KSO_WM_DIAGRAM_VIRTUALLY_FRAME" val="{&quot;height&quot;:376.2,&quot;left&quot;:137.65,&quot;top&quot;:78.25,&quot;width&quot;:670}"/>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wpp_generatepicture" val="1"/>
  <p:tag name="KSO_WM_DIAGRAM_VIRTUALLY_FRAME" val="{&quot;height&quot;:376.2,&quot;left&quot;:137.65,&quot;top&quot;:78.25,&quot;width&quot;:670}"/>
</p:tagLst>
</file>

<file path=ppt/tags/tag91.xml><?xml version="1.0" encoding="utf-8"?>
<p:tagLst xmlns:p="http://schemas.openxmlformats.org/presentationml/2006/main">
  <p:tag name="wpp_generatepicture" val="1"/>
</p:tagLst>
</file>

<file path=ppt/tags/tag92.xml><?xml version="1.0" encoding="utf-8"?>
<p:tagLst xmlns:p="http://schemas.openxmlformats.org/presentationml/2006/main">
  <p:tag name="wpp_generatepicture" val="1"/>
</p:tagLst>
</file>

<file path=ppt/tags/tag93.xml><?xml version="1.0" encoding="utf-8"?>
<p:tagLst xmlns:p="http://schemas.openxmlformats.org/presentationml/2006/main">
  <p:tag name="wpp_generatepicture" val="1"/>
</p:tagLst>
</file>

<file path=ppt/tags/tag94.xml><?xml version="1.0" encoding="utf-8"?>
<p:tagLst xmlns:p="http://schemas.openxmlformats.org/presentationml/2006/main">
  <p:tag name="wpp_generatepicture" val="1"/>
</p:tagLst>
</file>

<file path=ppt/tags/tag95.xml><?xml version="1.0" encoding="utf-8"?>
<p:tagLst xmlns:p="http://schemas.openxmlformats.org/presentationml/2006/main">
  <p:tag name="wpp_generatepicture" val="1"/>
</p:tagLst>
</file>

<file path=ppt/tags/tag96.xml><?xml version="1.0" encoding="utf-8"?>
<p:tagLst xmlns:p="http://schemas.openxmlformats.org/presentationml/2006/main">
  <p:tag name="wpp_generatepicture" val="1"/>
</p:tagLst>
</file>

<file path=ppt/tags/tag97.xml><?xml version="1.0" encoding="utf-8"?>
<p:tagLst xmlns:p="http://schemas.openxmlformats.org/presentationml/2006/main">
  <p:tag name="TABLE_ENDDRAG_ORIGIN_RECT" val="767*263"/>
  <p:tag name="TABLE_ENDDRAG_RECT" val="83*201*767*263"/>
</p:tagLst>
</file>

<file path=ppt/tags/tag98.xml><?xml version="1.0" encoding="utf-8"?>
<p:tagLst xmlns:p="http://schemas.openxmlformats.org/presentationml/2006/main">
  <p:tag name="TABLE_ENDDRAG_ORIGIN_RECT" val="817*310"/>
  <p:tag name="TABLE_ENDDRAG_RECT" val="62*134*817*310"/>
</p:tagLst>
</file>

<file path=ppt/tags/tag99.xml><?xml version="1.0" encoding="utf-8"?>
<p:tagLst xmlns:p="http://schemas.openxmlformats.org/presentationml/2006/main">
  <p:tag name="KSO_WM_DIAGRAM_VIRTUALLY_FRAME" val="{&quot;height&quot;:246.77499389648438,&quot;left&quot;:437.9750061035156,&quot;top&quot;:242.55,&quot;width&quot;:472.1999877929689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3205_1*l_h_i*1_2_4"/>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5335</Words>
  <Application>WPS 演示</Application>
  <PresentationFormat>宽屏</PresentationFormat>
  <Paragraphs>523</Paragraphs>
  <Slides>25</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微软雅黑</vt:lpstr>
      <vt:lpstr>华文行楷</vt:lpstr>
      <vt:lpstr>Ebrima</vt:lpstr>
      <vt:lpstr>书体坊米芾体</vt:lpstr>
      <vt:lpstr>黑体</vt:lpstr>
      <vt:lpstr>Times New Roman Regular</vt:lpstr>
      <vt:lpstr>Times New Roman</vt:lpstr>
      <vt:lpstr>Times New Roman</vt:lpstr>
      <vt:lpstr>Wingdings</vt:lpstr>
      <vt:lpstr>Arial Unicode MS</vt:lpstr>
      <vt:lpstr>Calibri</vt:lpstr>
      <vt:lpstr>Wingdings</vt:lpstr>
      <vt:lpstr>方正兰亭刊黑_GBK</vt:lpstr>
      <vt:lpstr>WPS</vt:lpstr>
      <vt:lpstr>PowerPoint 演示文稿</vt:lpstr>
      <vt:lpstr>认识人工智能</vt:lpstr>
      <vt:lpstr>学习图谱</vt:lpstr>
      <vt:lpstr>人工智能的基础知识（请扫码教材AI助学智能体）</vt:lpstr>
      <vt:lpstr>1. 人工智能的发展</vt:lpstr>
      <vt:lpstr>1. 人工智能的发展</vt:lpstr>
      <vt:lpstr>1. 人工智能的发展</vt:lpstr>
      <vt:lpstr>1. 人工智能的发展</vt:lpstr>
      <vt:lpstr>1. 人工智能的发展</vt:lpstr>
      <vt:lpstr>1. 人工智能的发展</vt:lpstr>
      <vt:lpstr>1. 人工智能的发展</vt:lpstr>
      <vt:lpstr>1. 人工智能的发展</vt:lpstr>
      <vt:lpstr>5. 具身智能</vt:lpstr>
      <vt:lpstr>7. 元宇宙</vt:lpstr>
      <vt:lpstr>AI助学与评测</vt:lpstr>
      <vt:lpstr>AI助学与评测</vt:lpstr>
      <vt:lpstr>1.1 人脸图像识别</vt:lpstr>
      <vt:lpstr>1.2 语音识别</vt:lpstr>
      <vt:lpstr>2 AIGC 的实际伦理问题分析</vt:lpstr>
      <vt:lpstr>请扫描教材AI拓学智能体</vt:lpstr>
      <vt:lpstr>请扫描教材AI拓学智能体</vt:lpstr>
      <vt:lpstr>请扫描教材AI拓学智能体</vt:lpstr>
      <vt:lpstr>生成式作业（请扫描教材生成式作业智能体）</vt:lpstr>
      <vt:lpstr>评价与反思</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杨玲</dc:creator>
  <cp:lastModifiedBy>王任之</cp:lastModifiedBy>
  <cp:revision>489</cp:revision>
  <dcterms:created xsi:type="dcterms:W3CDTF">2025-06-24T01:42:00Z</dcterms:created>
  <dcterms:modified xsi:type="dcterms:W3CDTF">2025-06-29T11:11:06Z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96BB0E0C9F734AD5A48FAE214E8055EE_13</vt:lpwstr>
  </property>
</Properties>
</file>