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36"/>
  </p:handoutMasterIdLst>
  <p:sldIdLst>
    <p:sldId id="256" r:id="rId3"/>
    <p:sldId id="258" r:id="rId4"/>
    <p:sldId id="257" r:id="rId5"/>
    <p:sldId id="307" r:id="rId6"/>
    <p:sldId id="403" r:id="rId7"/>
    <p:sldId id="536" r:id="rId8"/>
    <p:sldId id="537" r:id="rId9"/>
    <p:sldId id="344" r:id="rId10"/>
    <p:sldId id="579" r:id="rId11"/>
    <p:sldId id="440" r:id="rId12"/>
    <p:sldId id="289" r:id="rId13"/>
    <p:sldId id="627" r:id="rId14"/>
    <p:sldId id="628" r:id="rId16"/>
    <p:sldId id="365" r:id="rId17"/>
    <p:sldId id="630" r:id="rId18"/>
    <p:sldId id="631" r:id="rId19"/>
    <p:sldId id="632" r:id="rId20"/>
    <p:sldId id="619" r:id="rId21"/>
    <p:sldId id="472" r:id="rId22"/>
    <p:sldId id="648" r:id="rId23"/>
    <p:sldId id="620" r:id="rId24"/>
    <p:sldId id="649" r:id="rId25"/>
    <p:sldId id="650" r:id="rId26"/>
    <p:sldId id="651" r:id="rId27"/>
    <p:sldId id="652" r:id="rId28"/>
    <p:sldId id="653" r:id="rId29"/>
    <p:sldId id="654" r:id="rId30"/>
    <p:sldId id="656" r:id="rId31"/>
    <p:sldId id="657" r:id="rId32"/>
    <p:sldId id="621" r:id="rId33"/>
    <p:sldId id="660" r:id="rId34"/>
    <p:sldId id="661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F8"/>
    <a:srgbClr val="FFA84B"/>
    <a:srgbClr val="D24726"/>
    <a:srgbClr val="FF5B5B"/>
    <a:srgbClr val="EE0000"/>
    <a:srgbClr val="E20000"/>
    <a:srgbClr val="FF8500"/>
    <a:srgbClr val="EA50D8"/>
    <a:srgbClr val="FF3B3B"/>
    <a:srgbClr val="8B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0" y="1200"/>
      </p:cViewPr>
      <p:guideLst>
        <p:guide orient="horz" pos="2182"/>
        <p:guide pos="37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30"/>
    </p:cViewPr>
  </p:sorterViewPr>
  <p:notesViewPr>
    <p:cSldViewPr>
      <p:cViewPr varScale="1">
        <p:scale>
          <a:sx n="57" d="100"/>
          <a:sy n="57" d="100"/>
        </p:scale>
        <p:origin x="2808" y="36"/>
      </p:cViewPr>
      <p:guideLst>
        <p:guide orient="horz" pos="2910"/>
        <p:guide pos="21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F3725-0D92-49D9-88BD-0A725DCC5EC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BA8C6-1B8B-494C-881B-33C94A7D207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34892-2594-4348-9B59-391C3F1BE7C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031C7-A97A-4B3D-B11F-B8701A7D071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/>
          <p:nvPr userDrawn="1"/>
        </p:nvSpPr>
        <p:spPr>
          <a:xfrm>
            <a:off x="-1200" y="-36096"/>
            <a:ext cx="12193200" cy="41627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" name="TextBox 3"/>
          <p:cNvSpPr txBox="1"/>
          <p:nvPr userDrawn="1"/>
        </p:nvSpPr>
        <p:spPr>
          <a:xfrm>
            <a:off x="1117334" y="2825641"/>
            <a:ext cx="7213817" cy="132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sz="8000" dirty="0" smtClean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国家安全教育</a:t>
            </a:r>
            <a:endParaRPr lang="zh-CN" altLang="en-US" sz="8000" dirty="0" smtClean="0"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 userDrawn="1"/>
        </p:nvSpPr>
        <p:spPr bwMode="auto">
          <a:xfrm>
            <a:off x="5161280" y="4149090"/>
            <a:ext cx="398399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zh-CN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专题三：国土安全</a:t>
            </a:r>
            <a:endParaRPr lang="zh-CN" altLang="en-US" sz="360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49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1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4"/>
          <p:cNvSpPr txBox="1"/>
          <p:nvPr userDrawn="1"/>
        </p:nvSpPr>
        <p:spPr>
          <a:xfrm>
            <a:off x="327025" y="710565"/>
            <a:ext cx="123126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400"/>
              </a:spcBef>
              <a:spcAft>
                <a:spcPts val="300"/>
              </a:spcAft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华康俪金黑W8(P)" pitchFamily="34" charset="-122"/>
                <a:ea typeface="华康俪金黑W8(P)" pitchFamily="34" charset="-122"/>
              </a:rPr>
              <a:t>第二讲 </a:t>
            </a:r>
            <a:r>
              <a:rPr lang="zh-CN" altLang="en-US" sz="16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b="0" dirty="0" smtClean="0">
              <a:solidFill>
                <a:schemeClr val="bg1"/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119380" y="6669405"/>
            <a:ext cx="11377295" cy="0"/>
          </a:xfrm>
          <a:prstGeom prst="line">
            <a:avLst/>
          </a:prstGeom>
          <a:ln w="9525" cap="flat" cmpd="sng">
            <a:solidFill>
              <a:srgbClr val="FF5B5B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3" name="直接连接符 12"/>
          <p:cNvCxnSpPr/>
          <p:nvPr userDrawn="1"/>
        </p:nvCxnSpPr>
        <p:spPr>
          <a:xfrm flipV="1">
            <a:off x="11564560" y="6380435"/>
            <a:ext cx="0" cy="28892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4" name="直接连接符 13"/>
          <p:cNvCxnSpPr/>
          <p:nvPr userDrawn="1"/>
        </p:nvCxnSpPr>
        <p:spPr>
          <a:xfrm flipV="1">
            <a:off x="11467104" y="6237560"/>
            <a:ext cx="0" cy="431800"/>
          </a:xfrm>
          <a:prstGeom prst="line">
            <a:avLst/>
          </a:prstGeom>
          <a:ln w="38100" cap="flat" cmpd="sng">
            <a:solidFill>
              <a:srgbClr val="FF5B5B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" name="TextBox 8"/>
          <p:cNvSpPr txBox="1"/>
          <p:nvPr userDrawn="1"/>
        </p:nvSpPr>
        <p:spPr>
          <a:xfrm>
            <a:off x="1633855" y="476250"/>
            <a:ext cx="417893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spcAft>
                <a:spcPts val="300"/>
              </a:spcAft>
              <a:defRPr/>
            </a:pPr>
            <a:r>
              <a:rPr lang="zh-CN" altLang="en-US" sz="2200" b="1" dirty="0" smtClean="0">
                <a:latin typeface="华康俪金黑W8(P)" pitchFamily="34" charset="-122"/>
                <a:ea typeface="华康俪金黑W8(P)" pitchFamily="34" charset="-122"/>
                <a:sym typeface="+mn-ea"/>
              </a:rPr>
              <a:t>坚持平衡发展  维护国土安全</a:t>
            </a:r>
            <a:endParaRPr lang="zh-CN" altLang="en-US" sz="2200" b="1" dirty="0" smtClean="0">
              <a:latin typeface="华康俪金黑W8(P)" pitchFamily="34" charset="-122"/>
              <a:ea typeface="华康俪金黑W8(P)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4"/>
          <p:cNvSpPr txBox="1"/>
          <p:nvPr userDrawn="1"/>
        </p:nvSpPr>
        <p:spPr>
          <a:xfrm>
            <a:off x="327025" y="710565"/>
            <a:ext cx="123126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400"/>
              </a:spcBef>
              <a:spcAft>
                <a:spcPts val="300"/>
              </a:spcAft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华康俪金黑W8(P)" pitchFamily="34" charset="-122"/>
                <a:ea typeface="华康俪金黑W8(P)" pitchFamily="34" charset="-122"/>
              </a:rPr>
              <a:t>第二讲 </a:t>
            </a:r>
            <a:r>
              <a:rPr lang="zh-CN" altLang="en-US" sz="16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b="0" dirty="0" smtClean="0">
              <a:solidFill>
                <a:schemeClr val="bg1"/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119380" y="6669405"/>
            <a:ext cx="11377295" cy="0"/>
          </a:xfrm>
          <a:prstGeom prst="line">
            <a:avLst/>
          </a:prstGeom>
          <a:ln w="9525" cap="flat" cmpd="sng">
            <a:solidFill>
              <a:srgbClr val="FF5B5B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3" name="直接连接符 12"/>
          <p:cNvCxnSpPr/>
          <p:nvPr userDrawn="1"/>
        </p:nvCxnSpPr>
        <p:spPr>
          <a:xfrm flipV="1">
            <a:off x="11564560" y="6380435"/>
            <a:ext cx="0" cy="28892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4" name="直接连接符 13"/>
          <p:cNvCxnSpPr/>
          <p:nvPr userDrawn="1"/>
        </p:nvCxnSpPr>
        <p:spPr>
          <a:xfrm flipV="1">
            <a:off x="11467104" y="6237560"/>
            <a:ext cx="0" cy="431800"/>
          </a:xfrm>
          <a:prstGeom prst="line">
            <a:avLst/>
          </a:prstGeom>
          <a:ln w="38100" cap="flat" cmpd="sng">
            <a:solidFill>
              <a:srgbClr val="FF5B5B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" name="TextBox 8"/>
          <p:cNvSpPr txBox="1"/>
          <p:nvPr userDrawn="1"/>
        </p:nvSpPr>
        <p:spPr>
          <a:xfrm>
            <a:off x="1633855" y="476250"/>
            <a:ext cx="417893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spcAft>
                <a:spcPts val="300"/>
              </a:spcAft>
              <a:defRPr/>
            </a:pPr>
            <a:r>
              <a:rPr lang="zh-CN" altLang="en-US" sz="2200" b="1" dirty="0" smtClean="0">
                <a:latin typeface="华康俪金黑W8(P)" pitchFamily="34" charset="-122"/>
                <a:ea typeface="华康俪金黑W8(P)" pitchFamily="34" charset="-122"/>
                <a:sym typeface="+mn-ea"/>
              </a:rPr>
              <a:t>坚持平衡发展  维护国土安全</a:t>
            </a:r>
            <a:endParaRPr lang="zh-CN" altLang="en-US" sz="2200" b="1" dirty="0" smtClean="0">
              <a:latin typeface="华康俪金黑W8(P)" pitchFamily="34" charset="-122"/>
              <a:ea typeface="华康俪金黑W8(P)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4"/>
          <p:cNvSpPr txBox="1"/>
          <p:nvPr userDrawn="1"/>
        </p:nvSpPr>
        <p:spPr>
          <a:xfrm>
            <a:off x="327025" y="710565"/>
            <a:ext cx="123126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400"/>
              </a:spcBef>
              <a:spcAft>
                <a:spcPts val="300"/>
              </a:spcAft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华康俪金黑W8(P)" pitchFamily="34" charset="-122"/>
                <a:ea typeface="华康俪金黑W8(P)" pitchFamily="34" charset="-122"/>
              </a:rPr>
              <a:t>第二讲 </a:t>
            </a:r>
            <a:r>
              <a:rPr lang="zh-CN" altLang="en-US" sz="16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b="0" dirty="0" smtClean="0">
              <a:solidFill>
                <a:schemeClr val="bg1"/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119380" y="6669405"/>
            <a:ext cx="11377295" cy="0"/>
          </a:xfrm>
          <a:prstGeom prst="line">
            <a:avLst/>
          </a:prstGeom>
          <a:ln w="9525" cap="flat" cmpd="sng">
            <a:solidFill>
              <a:srgbClr val="FF5B5B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3" name="直接连接符 12"/>
          <p:cNvCxnSpPr/>
          <p:nvPr userDrawn="1"/>
        </p:nvCxnSpPr>
        <p:spPr>
          <a:xfrm flipV="1">
            <a:off x="11564560" y="6380435"/>
            <a:ext cx="0" cy="28892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4" name="直接连接符 13"/>
          <p:cNvCxnSpPr/>
          <p:nvPr userDrawn="1"/>
        </p:nvCxnSpPr>
        <p:spPr>
          <a:xfrm flipV="1">
            <a:off x="11467104" y="6237560"/>
            <a:ext cx="0" cy="431800"/>
          </a:xfrm>
          <a:prstGeom prst="line">
            <a:avLst/>
          </a:prstGeom>
          <a:ln w="38100" cap="flat" cmpd="sng">
            <a:solidFill>
              <a:srgbClr val="FF5B5B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" name="TextBox 8"/>
          <p:cNvSpPr txBox="1"/>
          <p:nvPr userDrawn="1"/>
        </p:nvSpPr>
        <p:spPr>
          <a:xfrm>
            <a:off x="1633855" y="476250"/>
            <a:ext cx="417893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spcAft>
                <a:spcPts val="300"/>
              </a:spcAft>
              <a:defRPr/>
            </a:pPr>
            <a:r>
              <a:rPr lang="zh-CN" altLang="en-US" sz="2200" b="1" dirty="0" smtClean="0">
                <a:latin typeface="华康俪金黑W8(P)" pitchFamily="34" charset="-122"/>
                <a:ea typeface="华康俪金黑W8(P)" pitchFamily="34" charset="-122"/>
                <a:sym typeface="+mn-ea"/>
              </a:rPr>
              <a:t>坚持平衡发展  维护国土安全</a:t>
            </a:r>
            <a:endParaRPr lang="zh-CN" altLang="en-US" sz="2200" b="1" dirty="0" smtClean="0">
              <a:latin typeface="华康俪金黑W8(P)" pitchFamily="34" charset="-122"/>
              <a:ea typeface="华康俪金黑W8(P)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4"/>
          <p:cNvSpPr txBox="1"/>
          <p:nvPr userDrawn="1"/>
        </p:nvSpPr>
        <p:spPr>
          <a:xfrm>
            <a:off x="327025" y="710565"/>
            <a:ext cx="123126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400"/>
              </a:spcBef>
              <a:spcAft>
                <a:spcPts val="300"/>
              </a:spcAft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华康俪金黑W8(P)" pitchFamily="34" charset="-122"/>
                <a:ea typeface="华康俪金黑W8(P)" pitchFamily="34" charset="-122"/>
              </a:rPr>
              <a:t>第二讲 </a:t>
            </a:r>
            <a:r>
              <a:rPr lang="zh-CN" altLang="en-US" sz="16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b="0" dirty="0" smtClean="0">
              <a:solidFill>
                <a:schemeClr val="bg1"/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119380" y="6669405"/>
            <a:ext cx="11377295" cy="0"/>
          </a:xfrm>
          <a:prstGeom prst="line">
            <a:avLst/>
          </a:prstGeom>
          <a:ln w="9525" cap="flat" cmpd="sng">
            <a:solidFill>
              <a:srgbClr val="FF5B5B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3" name="直接连接符 12"/>
          <p:cNvCxnSpPr/>
          <p:nvPr userDrawn="1"/>
        </p:nvCxnSpPr>
        <p:spPr>
          <a:xfrm flipV="1">
            <a:off x="11564560" y="6380435"/>
            <a:ext cx="0" cy="28892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4" name="直接连接符 13"/>
          <p:cNvCxnSpPr/>
          <p:nvPr userDrawn="1"/>
        </p:nvCxnSpPr>
        <p:spPr>
          <a:xfrm flipV="1">
            <a:off x="11467104" y="6237560"/>
            <a:ext cx="0" cy="431800"/>
          </a:xfrm>
          <a:prstGeom prst="line">
            <a:avLst/>
          </a:prstGeom>
          <a:ln w="38100" cap="flat" cmpd="sng">
            <a:solidFill>
              <a:srgbClr val="FF5B5B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" name="TextBox 8"/>
          <p:cNvSpPr txBox="1"/>
          <p:nvPr userDrawn="1"/>
        </p:nvSpPr>
        <p:spPr>
          <a:xfrm>
            <a:off x="1633855" y="476250"/>
            <a:ext cx="417893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spcAft>
                <a:spcPts val="300"/>
              </a:spcAft>
              <a:defRPr/>
            </a:pPr>
            <a:r>
              <a:rPr lang="zh-CN" altLang="en-US" sz="2200" b="1" dirty="0" smtClean="0">
                <a:latin typeface="华康俪金黑W8(P)" pitchFamily="34" charset="-122"/>
                <a:ea typeface="华康俪金黑W8(P)" pitchFamily="34" charset="-122"/>
                <a:sym typeface="+mn-ea"/>
              </a:rPr>
              <a:t>坚持平衡发展  维护国土安全</a:t>
            </a:r>
            <a:endParaRPr lang="zh-CN" altLang="en-US" sz="2200" b="1" dirty="0" smtClean="0">
              <a:latin typeface="华康俪金黑W8(P)" pitchFamily="34" charset="-122"/>
              <a:ea typeface="华康俪金黑W8(P)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/>
          <p:cNvSpPr txBox="1"/>
          <p:nvPr userDrawn="1"/>
        </p:nvSpPr>
        <p:spPr>
          <a:xfrm>
            <a:off x="327025" y="710565"/>
            <a:ext cx="123126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400"/>
              </a:spcBef>
              <a:spcAft>
                <a:spcPts val="300"/>
              </a:spcAft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华康俪金黑W8(P)" pitchFamily="34" charset="-122"/>
                <a:ea typeface="华康俪金黑W8(P)" pitchFamily="34" charset="-122"/>
              </a:rPr>
              <a:t>第二讲 </a:t>
            </a:r>
            <a:r>
              <a:rPr lang="zh-CN" altLang="en-US" sz="16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b="0" dirty="0" smtClean="0">
              <a:solidFill>
                <a:schemeClr val="bg1"/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119380" y="6669405"/>
            <a:ext cx="11377295" cy="0"/>
          </a:xfrm>
          <a:prstGeom prst="line">
            <a:avLst/>
          </a:prstGeom>
          <a:ln w="9525" cap="flat" cmpd="sng">
            <a:solidFill>
              <a:srgbClr val="FF5B5B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0" name="直接连接符 9"/>
          <p:cNvCxnSpPr/>
          <p:nvPr userDrawn="1"/>
        </p:nvCxnSpPr>
        <p:spPr>
          <a:xfrm flipV="1">
            <a:off x="11564560" y="6380435"/>
            <a:ext cx="0" cy="28892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1" name="直接连接符 10"/>
          <p:cNvCxnSpPr/>
          <p:nvPr userDrawn="1"/>
        </p:nvCxnSpPr>
        <p:spPr>
          <a:xfrm flipV="1">
            <a:off x="11467104" y="6237560"/>
            <a:ext cx="0" cy="431800"/>
          </a:xfrm>
          <a:prstGeom prst="line">
            <a:avLst/>
          </a:prstGeom>
          <a:ln w="38100" cap="flat" cmpd="sng">
            <a:solidFill>
              <a:srgbClr val="FF5B5B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" name="TextBox 8"/>
          <p:cNvSpPr txBox="1"/>
          <p:nvPr userDrawn="1"/>
        </p:nvSpPr>
        <p:spPr>
          <a:xfrm>
            <a:off x="1633855" y="476250"/>
            <a:ext cx="417893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spcAft>
                <a:spcPts val="300"/>
              </a:spcAft>
              <a:defRPr/>
            </a:pPr>
            <a:r>
              <a:rPr lang="zh-CN" altLang="en-US" sz="2200" b="1" dirty="0" smtClean="0">
                <a:latin typeface="华康俪金黑W8(P)" pitchFamily="34" charset="-122"/>
                <a:ea typeface="华康俪金黑W8(P)" pitchFamily="34" charset="-122"/>
                <a:sym typeface="+mn-ea"/>
              </a:rPr>
              <a:t>坚持平衡发展  维护国土安全</a:t>
            </a:r>
            <a:endParaRPr lang="zh-CN" altLang="en-US" sz="2200" b="1" dirty="0" smtClean="0">
              <a:latin typeface="华康俪金黑W8(P)" pitchFamily="34" charset="-122"/>
              <a:ea typeface="华康俪金黑W8(P)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4"/>
          <p:cNvSpPr txBox="1"/>
          <p:nvPr userDrawn="1"/>
        </p:nvSpPr>
        <p:spPr>
          <a:xfrm>
            <a:off x="327025" y="710565"/>
            <a:ext cx="123126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400"/>
              </a:spcBef>
              <a:spcAft>
                <a:spcPts val="300"/>
              </a:spcAft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华康俪金黑W8(P)" pitchFamily="34" charset="-122"/>
                <a:ea typeface="华康俪金黑W8(P)" pitchFamily="34" charset="-122"/>
              </a:rPr>
              <a:t>第二讲 </a:t>
            </a:r>
            <a:r>
              <a:rPr lang="zh-CN" altLang="en-US" sz="16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b="0" dirty="0" smtClean="0">
              <a:solidFill>
                <a:schemeClr val="bg1"/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119380" y="6669405"/>
            <a:ext cx="11377295" cy="0"/>
          </a:xfrm>
          <a:prstGeom prst="line">
            <a:avLst/>
          </a:prstGeom>
          <a:ln w="9525" cap="flat" cmpd="sng">
            <a:solidFill>
              <a:srgbClr val="FF5B5B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3" name="直接连接符 12"/>
          <p:cNvCxnSpPr/>
          <p:nvPr userDrawn="1"/>
        </p:nvCxnSpPr>
        <p:spPr>
          <a:xfrm flipV="1">
            <a:off x="11564560" y="6380435"/>
            <a:ext cx="0" cy="28892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4" name="直接连接符 13"/>
          <p:cNvCxnSpPr/>
          <p:nvPr userDrawn="1"/>
        </p:nvCxnSpPr>
        <p:spPr>
          <a:xfrm flipV="1">
            <a:off x="11467104" y="6237560"/>
            <a:ext cx="0" cy="431800"/>
          </a:xfrm>
          <a:prstGeom prst="line">
            <a:avLst/>
          </a:prstGeom>
          <a:ln w="38100" cap="flat" cmpd="sng">
            <a:solidFill>
              <a:srgbClr val="FF5B5B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" name="TextBox 8"/>
          <p:cNvSpPr txBox="1"/>
          <p:nvPr userDrawn="1"/>
        </p:nvSpPr>
        <p:spPr>
          <a:xfrm>
            <a:off x="1633855" y="476250"/>
            <a:ext cx="417893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spcAft>
                <a:spcPts val="300"/>
              </a:spcAft>
              <a:defRPr/>
            </a:pPr>
            <a:r>
              <a:rPr lang="zh-CN" altLang="en-US" sz="2200" b="1" dirty="0" smtClean="0">
                <a:latin typeface="华康俪金黑W8(P)" pitchFamily="34" charset="-122"/>
                <a:ea typeface="华康俪金黑W8(P)" pitchFamily="34" charset="-122"/>
                <a:sym typeface="+mn-ea"/>
              </a:rPr>
              <a:t>坚持平衡发展  维护国土安全</a:t>
            </a:r>
            <a:endParaRPr lang="zh-CN" altLang="en-US" sz="2200" b="1" dirty="0" smtClean="0">
              <a:latin typeface="华康俪金黑W8(P)" pitchFamily="34" charset="-122"/>
              <a:ea typeface="华康俪金黑W8(P)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/>
        </p:nvSpPr>
        <p:spPr>
          <a:xfrm>
            <a:off x="0" y="6669360"/>
            <a:ext cx="12188827" cy="188640"/>
          </a:xfrm>
          <a:prstGeom prst="rect">
            <a:avLst/>
          </a:prstGeom>
          <a:gradFill>
            <a:gsLst>
              <a:gs pos="0">
                <a:srgbClr val="333134"/>
              </a:gs>
              <a:gs pos="74000">
                <a:srgbClr val="39373A"/>
              </a:gs>
              <a:gs pos="83000">
                <a:srgbClr val="373538"/>
              </a:gs>
              <a:gs pos="100000">
                <a:srgbClr val="3634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5" name="矩形 14"/>
          <p:cNvSpPr/>
          <p:nvPr userDrawn="1"/>
        </p:nvSpPr>
        <p:spPr>
          <a:xfrm>
            <a:off x="0" y="0"/>
            <a:ext cx="12188827" cy="364502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0066FF"/>
              </a:solidFill>
            </a:endParaRPr>
          </a:p>
        </p:txBody>
      </p:sp>
      <p:sp>
        <p:nvSpPr>
          <p:cNvPr id="16" name="标题 1"/>
          <p:cNvSpPr txBox="1">
            <a:spLocks noChangeArrowheads="1"/>
          </p:cNvSpPr>
          <p:nvPr userDrawn="1"/>
        </p:nvSpPr>
        <p:spPr>
          <a:xfrm>
            <a:off x="4223181" y="1886968"/>
            <a:ext cx="7556903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Broadway" panose="04040905080B02020502" pitchFamily="82" charset="0"/>
                <a:sym typeface="Impact" panose="020B0806030902050204" pitchFamily="34" charset="0"/>
              </a:rPr>
              <a:t>Thank </a:t>
            </a:r>
            <a:r>
              <a:rPr lang="en-US" altLang="zh-CN" sz="7200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Broadway" panose="04040905080B02020502" pitchFamily="82" charset="0"/>
                <a:sym typeface="Impact" panose="020B0806030902050204" pitchFamily="34" charset="0"/>
              </a:rPr>
              <a:t>You</a:t>
            </a:r>
            <a:endParaRPr lang="zh-CN" altLang="en-US" sz="3200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Broadway" panose="04040905080B020205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0643E-7 -1.19861 L 3.30643E-7 2.59259E-6 L 0.00039 -0.12153 L 3.30643E-7 2.59259E-6 " pathEditMode="relative" rAng="0" ptsTypes="AAAA">
                                      <p:cBhvr>
                                        <p:cTn id="8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5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42"/>
          <p:cNvSpPr/>
          <p:nvPr userDrawn="1"/>
        </p:nvSpPr>
        <p:spPr>
          <a:xfrm>
            <a:off x="9550585" y="0"/>
            <a:ext cx="1850061" cy="117476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26" name="TextBox 15"/>
          <p:cNvSpPr txBox="1"/>
          <p:nvPr userDrawn="1"/>
        </p:nvSpPr>
        <p:spPr>
          <a:xfrm>
            <a:off x="698211" y="917206"/>
            <a:ext cx="1295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8500"/>
                </a:solidFill>
                <a:latin typeface="Agency FB" panose="020B0503020202020204" pitchFamily="34" charset="0"/>
                <a:ea typeface="Adobe 宋体 Std L" panose="02020300000000000000" pitchFamily="18" charset="-122"/>
              </a:rPr>
              <a:t>Transition Page</a:t>
            </a:r>
            <a:endParaRPr lang="zh-CN" altLang="en-US" sz="1600" dirty="0">
              <a:solidFill>
                <a:srgbClr val="FF8500"/>
              </a:solidFill>
              <a:latin typeface="Agency FB" panose="020B0503020202020204" pitchFamily="34" charset="0"/>
              <a:ea typeface="Adobe 宋体 Std L" panose="02020300000000000000" pitchFamily="18" charset="-122"/>
            </a:endParaRPr>
          </a:p>
        </p:txBody>
      </p:sp>
      <p:sp>
        <p:nvSpPr>
          <p:cNvPr id="27" name="文本框 52"/>
          <p:cNvSpPr txBox="1"/>
          <p:nvPr userDrawn="1"/>
        </p:nvSpPr>
        <p:spPr>
          <a:xfrm>
            <a:off x="698211" y="476673"/>
            <a:ext cx="129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3B3939"/>
                </a:solidFill>
                <a:ea typeface="微软雅黑" panose="020B0503020204020204" pitchFamily="34" charset="-122"/>
              </a:rPr>
              <a:t>过渡页</a:t>
            </a:r>
            <a:endParaRPr lang="zh-CN" altLang="en-US" sz="2400" dirty="0">
              <a:solidFill>
                <a:srgbClr val="3B3939"/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 userDrawn="1"/>
        </p:nvSpPr>
        <p:spPr>
          <a:xfrm>
            <a:off x="9928903" y="186656"/>
            <a:ext cx="1093426" cy="36933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2EEF1883-7A0E-4F66-9932-E581691AD397}" type="slidenum"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直接连接符 28"/>
          <p:cNvCxnSpPr/>
          <p:nvPr userDrawn="1"/>
        </p:nvCxnSpPr>
        <p:spPr>
          <a:xfrm>
            <a:off x="9550585" y="555988"/>
            <a:ext cx="1850061" cy="0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3749658" name="矩形 1073749657" descr="1"/>
          <p:cNvSpPr/>
          <p:nvPr userDrawn="1"/>
        </p:nvSpPr>
        <p:spPr>
          <a:xfrm>
            <a:off x="-5715" y="0"/>
            <a:ext cx="12203430" cy="686816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" name="矩形 42"/>
          <p:cNvSpPr/>
          <p:nvPr userDrawn="1"/>
        </p:nvSpPr>
        <p:spPr>
          <a:xfrm>
            <a:off x="9677585" y="127000"/>
            <a:ext cx="1850061" cy="117476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43" name="矩形 2"/>
          <p:cNvSpPr/>
          <p:nvPr userDrawn="1"/>
        </p:nvSpPr>
        <p:spPr>
          <a:xfrm>
            <a:off x="5450205" y="2493645"/>
            <a:ext cx="5274310" cy="53975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2400" dirty="0" smtClean="0">
                <a:solidFill>
                  <a:schemeClr val="tx1"/>
                </a:solidFill>
              </a:rPr>
              <a:t>第一讲  国土安全  国家安全的核心</a:t>
            </a:r>
            <a:endParaRPr sz="2400" dirty="0" smtClean="0">
              <a:solidFill>
                <a:schemeClr val="tx1"/>
              </a:solidFill>
            </a:endParaRPr>
          </a:p>
        </p:txBody>
      </p:sp>
      <p:sp>
        <p:nvSpPr>
          <p:cNvPr id="49" name="矩形 2"/>
          <p:cNvSpPr/>
          <p:nvPr userDrawn="1"/>
        </p:nvSpPr>
        <p:spPr>
          <a:xfrm>
            <a:off x="5450205" y="3965575"/>
            <a:ext cx="5274310" cy="61468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sz="2400" dirty="0" smtClean="0">
                <a:solidFill>
                  <a:schemeClr val="tx1"/>
                </a:solidFill>
              </a:rPr>
              <a:t>第二讲  坚持平衡发展  维护国土安全</a:t>
            </a:r>
            <a:endParaRPr sz="2400" dirty="0" smtClean="0">
              <a:solidFill>
                <a:schemeClr val="tx1"/>
              </a:solidFill>
            </a:endParaRPr>
          </a:p>
        </p:txBody>
      </p:sp>
      <p:sp>
        <p:nvSpPr>
          <p:cNvPr id="52" name="TextBox 15"/>
          <p:cNvSpPr txBox="1"/>
          <p:nvPr userDrawn="1"/>
        </p:nvSpPr>
        <p:spPr>
          <a:xfrm>
            <a:off x="825211" y="1044206"/>
            <a:ext cx="12954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rgbClr val="FF8500"/>
                </a:solidFill>
                <a:latin typeface="Agency FB" panose="020B0503020202020204" pitchFamily="34" charset="0"/>
                <a:ea typeface="Adobe 宋体 Std L" panose="02020300000000000000" pitchFamily="18" charset="-122"/>
              </a:rPr>
              <a:t>Contents Page</a:t>
            </a:r>
            <a:endParaRPr lang="zh-CN" altLang="en-US" sz="1600" dirty="0">
              <a:solidFill>
                <a:srgbClr val="FF8500"/>
              </a:solidFill>
              <a:latin typeface="Agency FB" panose="020B0503020202020204" pitchFamily="34" charset="0"/>
              <a:ea typeface="Adobe 宋体 Std L" panose="02020300000000000000" pitchFamily="18" charset="-122"/>
            </a:endParaRPr>
          </a:p>
        </p:txBody>
      </p:sp>
      <p:sp>
        <p:nvSpPr>
          <p:cNvPr id="53" name="文本框 52"/>
          <p:cNvSpPr txBox="1"/>
          <p:nvPr userDrawn="1"/>
        </p:nvSpPr>
        <p:spPr>
          <a:xfrm>
            <a:off x="825211" y="603673"/>
            <a:ext cx="1295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3B3939"/>
                </a:solidFill>
                <a:ea typeface="微软雅黑" panose="020B0503020204020204" pitchFamily="34" charset="-122"/>
              </a:rPr>
              <a:t>目录页</a:t>
            </a:r>
            <a:endParaRPr lang="zh-CN" altLang="en-US" sz="2400" dirty="0">
              <a:solidFill>
                <a:srgbClr val="3B3939"/>
              </a:solidFill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 userDrawn="1"/>
        </p:nvSpPr>
        <p:spPr>
          <a:xfrm>
            <a:off x="10055903" y="313656"/>
            <a:ext cx="1093426" cy="36933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2EEF1883-7A0E-4F66-9932-E581691AD397}" type="slidenum"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 userDrawn="1"/>
        </p:nvCxnSpPr>
        <p:spPr>
          <a:xfrm>
            <a:off x="9677585" y="682988"/>
            <a:ext cx="1850061" cy="0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 userDrawn="1"/>
        </p:nvSpPr>
        <p:spPr>
          <a:xfrm>
            <a:off x="4718039" y="0"/>
            <a:ext cx="305841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椭圆 2"/>
          <p:cNvSpPr/>
          <p:nvPr userDrawn="1"/>
        </p:nvSpPr>
        <p:spPr>
          <a:xfrm>
            <a:off x="4673062" y="2561698"/>
            <a:ext cx="395794" cy="396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5" name="椭圆 4"/>
          <p:cNvSpPr/>
          <p:nvPr userDrawn="1"/>
        </p:nvSpPr>
        <p:spPr>
          <a:xfrm>
            <a:off x="4673062" y="4183836"/>
            <a:ext cx="395794" cy="396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749658" name="矩形 1073749657" descr="1"/>
          <p:cNvSpPr/>
          <p:nvPr userDrawn="1"/>
        </p:nvSpPr>
        <p:spPr>
          <a:xfrm>
            <a:off x="-5715" y="-5080"/>
            <a:ext cx="12203430" cy="686816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2" name="矩形 42"/>
          <p:cNvSpPr/>
          <p:nvPr userDrawn="1"/>
        </p:nvSpPr>
        <p:spPr>
          <a:xfrm>
            <a:off x="9550585" y="0"/>
            <a:ext cx="1850061" cy="117476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53" name="文本框 52"/>
          <p:cNvSpPr txBox="1"/>
          <p:nvPr userDrawn="1"/>
        </p:nvSpPr>
        <p:spPr>
          <a:xfrm>
            <a:off x="698211" y="476673"/>
            <a:ext cx="129546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3B3939"/>
                </a:solidFill>
                <a:ea typeface="微软雅黑" panose="020B0503020204020204" pitchFamily="34" charset="-122"/>
              </a:rPr>
              <a:t>过渡页</a:t>
            </a:r>
            <a:endParaRPr lang="zh-CN" altLang="en-US" sz="2400" dirty="0">
              <a:solidFill>
                <a:srgbClr val="3B3939"/>
              </a:solidFill>
              <a:ea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 userDrawn="1"/>
        </p:nvSpPr>
        <p:spPr>
          <a:xfrm>
            <a:off x="9928903" y="186656"/>
            <a:ext cx="1093426" cy="36933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2EEF1883-7A0E-4F66-9932-E581691AD397}" type="slidenum"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 userDrawn="1"/>
        </p:nvCxnSpPr>
        <p:spPr>
          <a:xfrm>
            <a:off x="9550585" y="555988"/>
            <a:ext cx="1850061" cy="0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 userDrawn="1"/>
        </p:nvSpPr>
        <p:spPr>
          <a:xfrm>
            <a:off x="4718039" y="0"/>
            <a:ext cx="305841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" name="矩形 2"/>
          <p:cNvSpPr/>
          <p:nvPr userDrawn="1"/>
        </p:nvSpPr>
        <p:spPr>
          <a:xfrm>
            <a:off x="5450205" y="2493645"/>
            <a:ext cx="5274310" cy="53975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2400" dirty="0" smtClean="0">
                <a:solidFill>
                  <a:schemeClr val="tx1"/>
                </a:solidFill>
              </a:rPr>
              <a:t>第一讲  国土安全  国家安全的核心</a:t>
            </a:r>
            <a:endParaRPr sz="2400" dirty="0" smtClean="0">
              <a:solidFill>
                <a:schemeClr val="tx1"/>
              </a:solidFill>
            </a:endParaRPr>
          </a:p>
        </p:txBody>
      </p:sp>
      <p:sp>
        <p:nvSpPr>
          <p:cNvPr id="6" name="矩形 2"/>
          <p:cNvSpPr/>
          <p:nvPr userDrawn="1"/>
        </p:nvSpPr>
        <p:spPr>
          <a:xfrm>
            <a:off x="5450205" y="3965575"/>
            <a:ext cx="5274310" cy="6146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sz="2400" dirty="0" smtClean="0">
                <a:solidFill>
                  <a:schemeClr val="tx1"/>
                </a:solidFill>
              </a:rPr>
              <a:t>第二讲  坚持平衡发展  维护国土安全</a:t>
            </a:r>
            <a:endParaRPr sz="2400" dirty="0" smtClean="0">
              <a:solidFill>
                <a:schemeClr val="tx1"/>
              </a:solidFill>
            </a:endParaRPr>
          </a:p>
        </p:txBody>
      </p:sp>
      <p:sp>
        <p:nvSpPr>
          <p:cNvPr id="8" name="椭圆 7"/>
          <p:cNvSpPr/>
          <p:nvPr userDrawn="1"/>
        </p:nvSpPr>
        <p:spPr>
          <a:xfrm>
            <a:off x="4673062" y="2561698"/>
            <a:ext cx="395794" cy="396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9" name="椭圆 8"/>
          <p:cNvSpPr/>
          <p:nvPr userDrawn="1"/>
        </p:nvSpPr>
        <p:spPr>
          <a:xfrm>
            <a:off x="4673062" y="4183836"/>
            <a:ext cx="395794" cy="396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749658" name="矩形 1073749657" descr="1"/>
          <p:cNvSpPr/>
          <p:nvPr userDrawn="1"/>
        </p:nvSpPr>
        <p:spPr>
          <a:xfrm>
            <a:off x="-5715" y="-10160"/>
            <a:ext cx="12203430" cy="686816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" name="矩形 40"/>
          <p:cNvSpPr/>
          <p:nvPr userDrawn="1"/>
        </p:nvSpPr>
        <p:spPr>
          <a:xfrm>
            <a:off x="4718039" y="0"/>
            <a:ext cx="305841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42"/>
          <p:cNvSpPr/>
          <p:nvPr userDrawn="1"/>
        </p:nvSpPr>
        <p:spPr>
          <a:xfrm>
            <a:off x="9550585" y="0"/>
            <a:ext cx="1850061" cy="117476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/>
          </a:p>
        </p:txBody>
      </p:sp>
      <p:sp>
        <p:nvSpPr>
          <p:cNvPr id="17" name="文本框 16"/>
          <p:cNvSpPr txBox="1"/>
          <p:nvPr userDrawn="1"/>
        </p:nvSpPr>
        <p:spPr>
          <a:xfrm>
            <a:off x="698211" y="476673"/>
            <a:ext cx="129546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rgbClr val="3B3939"/>
                </a:solidFill>
                <a:ea typeface="微软雅黑" panose="020B0503020204020204" pitchFamily="34" charset="-122"/>
              </a:rPr>
              <a:t>过渡页</a:t>
            </a:r>
            <a:endParaRPr lang="zh-CN" altLang="en-US" sz="2400" dirty="0">
              <a:solidFill>
                <a:srgbClr val="3B3939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9928903" y="186656"/>
            <a:ext cx="1093426" cy="36933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2EEF1883-7A0E-4F66-9932-E581691AD397}" type="slidenum"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连接符 18"/>
          <p:cNvCxnSpPr/>
          <p:nvPr userDrawn="1"/>
        </p:nvCxnSpPr>
        <p:spPr>
          <a:xfrm>
            <a:off x="9550585" y="555988"/>
            <a:ext cx="1850061" cy="0"/>
          </a:xfrm>
          <a:prstGeom prst="line">
            <a:avLst/>
          </a:prstGeom>
          <a:ln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2"/>
          <p:cNvSpPr/>
          <p:nvPr userDrawn="1"/>
        </p:nvSpPr>
        <p:spPr>
          <a:xfrm>
            <a:off x="5450205" y="2493645"/>
            <a:ext cx="5274310" cy="539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2400" dirty="0" smtClean="0">
                <a:solidFill>
                  <a:schemeClr val="tx1"/>
                </a:solidFill>
              </a:rPr>
              <a:t>第一讲  国土安全  国家安全的核心</a:t>
            </a:r>
            <a:endParaRPr sz="2400" dirty="0" smtClean="0">
              <a:solidFill>
                <a:schemeClr val="tx1"/>
              </a:solidFill>
            </a:endParaRPr>
          </a:p>
        </p:txBody>
      </p:sp>
      <p:sp>
        <p:nvSpPr>
          <p:cNvPr id="4" name="矩形 2"/>
          <p:cNvSpPr/>
          <p:nvPr userDrawn="1"/>
        </p:nvSpPr>
        <p:spPr>
          <a:xfrm>
            <a:off x="5450205" y="3965575"/>
            <a:ext cx="5274310" cy="61468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sz="2400" dirty="0" smtClean="0">
                <a:solidFill>
                  <a:schemeClr val="tx1"/>
                </a:solidFill>
              </a:rPr>
              <a:t>第二讲  坚持平衡发展  维护国土安全</a:t>
            </a:r>
            <a:endParaRPr sz="2400" dirty="0" smtClean="0">
              <a:solidFill>
                <a:schemeClr val="tx1"/>
              </a:solidFill>
            </a:endParaRPr>
          </a:p>
        </p:txBody>
      </p:sp>
      <p:sp>
        <p:nvSpPr>
          <p:cNvPr id="6" name="椭圆 5"/>
          <p:cNvSpPr/>
          <p:nvPr userDrawn="1"/>
        </p:nvSpPr>
        <p:spPr>
          <a:xfrm>
            <a:off x="4673062" y="2561698"/>
            <a:ext cx="395794" cy="396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  <p:sp>
        <p:nvSpPr>
          <p:cNvPr id="8" name="椭圆 7"/>
          <p:cNvSpPr/>
          <p:nvPr userDrawn="1"/>
        </p:nvSpPr>
        <p:spPr>
          <a:xfrm>
            <a:off x="4673062" y="4183836"/>
            <a:ext cx="395794" cy="396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/>
          <p:nvPr userDrawn="1"/>
        </p:nvSpPr>
        <p:spPr>
          <a:xfrm>
            <a:off x="1633855" y="476250"/>
            <a:ext cx="398907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spcAft>
                <a:spcPts val="300"/>
              </a:spcAft>
              <a:defRPr/>
            </a:pPr>
            <a:r>
              <a:rPr lang="zh-CN" altLang="en-US" sz="2200" b="1" dirty="0" smtClean="0">
                <a:latin typeface="华康俪金黑W8(P)" pitchFamily="34" charset="-122"/>
                <a:ea typeface="华康俪金黑W8(P)" pitchFamily="34" charset="-122"/>
                <a:sym typeface="+mn-ea"/>
              </a:rPr>
              <a:t>国土安全  国家安全的核心</a:t>
            </a:r>
            <a:endParaRPr lang="zh-CN" altLang="en-US" sz="2200" b="1" dirty="0" smtClean="0">
              <a:latin typeface="华康俪金黑W8(P)" pitchFamily="34" charset="-122"/>
              <a:ea typeface="华康俪金黑W8(P)" pitchFamily="34" charset="-122"/>
              <a:sym typeface="+mn-ea"/>
            </a:endParaRPr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119380" y="6669405"/>
            <a:ext cx="11377295" cy="0"/>
          </a:xfrm>
          <a:prstGeom prst="line">
            <a:avLst/>
          </a:prstGeom>
          <a:ln w="9525" cap="flat" cmpd="sng">
            <a:solidFill>
              <a:srgbClr val="FF5B5B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6" name="直接连接符 5"/>
          <p:cNvCxnSpPr/>
          <p:nvPr userDrawn="1"/>
        </p:nvCxnSpPr>
        <p:spPr>
          <a:xfrm flipV="1">
            <a:off x="11564560" y="6380435"/>
            <a:ext cx="0" cy="28892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7" name="直接连接符 6"/>
          <p:cNvCxnSpPr/>
          <p:nvPr userDrawn="1"/>
        </p:nvCxnSpPr>
        <p:spPr>
          <a:xfrm flipV="1">
            <a:off x="11467104" y="6237560"/>
            <a:ext cx="0" cy="431800"/>
          </a:xfrm>
          <a:prstGeom prst="line">
            <a:avLst/>
          </a:prstGeom>
          <a:ln w="38100" cap="flat" cmpd="sng">
            <a:solidFill>
              <a:srgbClr val="FF5B5B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2" name="TextBox 4"/>
          <p:cNvSpPr txBox="1"/>
          <p:nvPr userDrawn="1"/>
        </p:nvSpPr>
        <p:spPr>
          <a:xfrm>
            <a:off x="398780" y="710565"/>
            <a:ext cx="123126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400"/>
              </a:spcBef>
              <a:spcAft>
                <a:spcPts val="300"/>
              </a:spcAft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华康俪金黑W8(P)" pitchFamily="34" charset="-122"/>
                <a:ea typeface="华康俪金黑W8(P)" pitchFamily="34" charset="-122"/>
              </a:rPr>
              <a:t>第一讲 </a:t>
            </a:r>
            <a:r>
              <a:rPr lang="zh-CN" altLang="en-US" sz="16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b="0" dirty="0" smtClean="0">
              <a:solidFill>
                <a:schemeClr val="bg1"/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4"/>
          <p:cNvSpPr txBox="1"/>
          <p:nvPr userDrawn="1"/>
        </p:nvSpPr>
        <p:spPr>
          <a:xfrm>
            <a:off x="398780" y="710565"/>
            <a:ext cx="123126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400"/>
              </a:spcBef>
              <a:spcAft>
                <a:spcPts val="300"/>
              </a:spcAft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华康俪金黑W8(P)" pitchFamily="34" charset="-122"/>
                <a:ea typeface="华康俪金黑W8(P)" pitchFamily="34" charset="-122"/>
              </a:rPr>
              <a:t>第一讲 </a:t>
            </a:r>
            <a:r>
              <a:rPr lang="zh-CN" altLang="en-US" sz="16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b="0" dirty="0" smtClean="0">
              <a:solidFill>
                <a:schemeClr val="bg1"/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119380" y="6669405"/>
            <a:ext cx="11377295" cy="0"/>
          </a:xfrm>
          <a:prstGeom prst="line">
            <a:avLst/>
          </a:prstGeom>
          <a:ln w="9525" cap="flat" cmpd="sng">
            <a:solidFill>
              <a:srgbClr val="FF5B5B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3" name="直接连接符 12"/>
          <p:cNvCxnSpPr/>
          <p:nvPr userDrawn="1"/>
        </p:nvCxnSpPr>
        <p:spPr>
          <a:xfrm flipV="1">
            <a:off x="11564560" y="6380435"/>
            <a:ext cx="0" cy="28892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4" name="直接连接符 13"/>
          <p:cNvCxnSpPr/>
          <p:nvPr userDrawn="1"/>
        </p:nvCxnSpPr>
        <p:spPr>
          <a:xfrm flipV="1">
            <a:off x="11467104" y="6237560"/>
            <a:ext cx="0" cy="431800"/>
          </a:xfrm>
          <a:prstGeom prst="line">
            <a:avLst/>
          </a:prstGeom>
          <a:ln w="38100" cap="flat" cmpd="sng">
            <a:solidFill>
              <a:srgbClr val="FF5B5B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" name="TextBox 8"/>
          <p:cNvSpPr txBox="1"/>
          <p:nvPr userDrawn="1"/>
        </p:nvSpPr>
        <p:spPr>
          <a:xfrm>
            <a:off x="1633855" y="476250"/>
            <a:ext cx="398907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spcAft>
                <a:spcPts val="300"/>
              </a:spcAft>
              <a:defRPr/>
            </a:pPr>
            <a:r>
              <a:rPr lang="zh-CN" altLang="en-US" sz="2200" b="1" dirty="0" smtClean="0">
                <a:latin typeface="华康俪金黑W8(P)" pitchFamily="34" charset="-122"/>
                <a:ea typeface="华康俪金黑W8(P)" pitchFamily="34" charset="-122"/>
                <a:sym typeface="+mn-ea"/>
              </a:rPr>
              <a:t>国土安全  国家安全的核心</a:t>
            </a:r>
            <a:endParaRPr lang="zh-CN" altLang="en-US" sz="2200" b="1" dirty="0" smtClean="0">
              <a:latin typeface="华康俪金黑W8(P)" pitchFamily="34" charset="-122"/>
              <a:ea typeface="华康俪金黑W8(P)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4"/>
          <p:cNvSpPr txBox="1"/>
          <p:nvPr userDrawn="1"/>
        </p:nvSpPr>
        <p:spPr>
          <a:xfrm>
            <a:off x="398780" y="710565"/>
            <a:ext cx="123126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400"/>
              </a:spcBef>
              <a:spcAft>
                <a:spcPts val="300"/>
              </a:spcAft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华康俪金黑W8(P)" pitchFamily="34" charset="-122"/>
                <a:ea typeface="华康俪金黑W8(P)" pitchFamily="34" charset="-122"/>
              </a:rPr>
              <a:t>第一讲 </a:t>
            </a:r>
            <a:r>
              <a:rPr lang="zh-CN" altLang="en-US" sz="16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b="0" dirty="0" smtClean="0">
              <a:solidFill>
                <a:schemeClr val="bg1"/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119380" y="6669405"/>
            <a:ext cx="11377295" cy="0"/>
          </a:xfrm>
          <a:prstGeom prst="line">
            <a:avLst/>
          </a:prstGeom>
          <a:ln w="9525" cap="flat" cmpd="sng">
            <a:solidFill>
              <a:srgbClr val="FF5B5B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3" name="直接连接符 12"/>
          <p:cNvCxnSpPr/>
          <p:nvPr userDrawn="1"/>
        </p:nvCxnSpPr>
        <p:spPr>
          <a:xfrm flipV="1">
            <a:off x="11564560" y="6380435"/>
            <a:ext cx="0" cy="28892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4" name="直接连接符 13"/>
          <p:cNvCxnSpPr/>
          <p:nvPr userDrawn="1"/>
        </p:nvCxnSpPr>
        <p:spPr>
          <a:xfrm flipV="1">
            <a:off x="11467104" y="6237560"/>
            <a:ext cx="0" cy="431800"/>
          </a:xfrm>
          <a:prstGeom prst="line">
            <a:avLst/>
          </a:prstGeom>
          <a:ln w="38100" cap="flat" cmpd="sng">
            <a:solidFill>
              <a:srgbClr val="FF5B5B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" name="TextBox 8"/>
          <p:cNvSpPr txBox="1"/>
          <p:nvPr userDrawn="1"/>
        </p:nvSpPr>
        <p:spPr>
          <a:xfrm>
            <a:off x="1633855" y="476250"/>
            <a:ext cx="398907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spcAft>
                <a:spcPts val="300"/>
              </a:spcAft>
              <a:defRPr/>
            </a:pPr>
            <a:r>
              <a:rPr lang="zh-CN" altLang="en-US" sz="2200" b="1" dirty="0" smtClean="0">
                <a:latin typeface="华康俪金黑W8(P)" pitchFamily="34" charset="-122"/>
                <a:ea typeface="华康俪金黑W8(P)" pitchFamily="34" charset="-122"/>
                <a:sym typeface="+mn-ea"/>
              </a:rPr>
              <a:t>国土安全  国家安全的核心</a:t>
            </a:r>
            <a:endParaRPr lang="zh-CN" altLang="en-US" sz="2200" b="1" dirty="0" smtClean="0">
              <a:latin typeface="华康俪金黑W8(P)" pitchFamily="34" charset="-122"/>
              <a:ea typeface="华康俪金黑W8(P)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/>
          <p:nvPr userDrawn="1"/>
        </p:nvSpPr>
        <p:spPr>
          <a:xfrm>
            <a:off x="1633855" y="476250"/>
            <a:ext cx="417893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spcAft>
                <a:spcPts val="300"/>
              </a:spcAft>
              <a:defRPr/>
            </a:pPr>
            <a:r>
              <a:rPr lang="zh-CN" altLang="en-US" sz="2200" b="1" dirty="0" smtClean="0">
                <a:latin typeface="华康俪金黑W8(P)" pitchFamily="34" charset="-122"/>
                <a:ea typeface="华康俪金黑W8(P)" pitchFamily="34" charset="-122"/>
                <a:sym typeface="+mn-ea"/>
              </a:rPr>
              <a:t>坚持平衡发展  维护国土安全</a:t>
            </a:r>
            <a:endParaRPr lang="zh-CN" altLang="en-US" sz="2200" b="1" dirty="0" smtClean="0">
              <a:latin typeface="华康俪金黑W8(P)" pitchFamily="34" charset="-122"/>
              <a:ea typeface="华康俪金黑W8(P)" pitchFamily="34" charset="-122"/>
              <a:sym typeface="+mn-ea"/>
            </a:endParaRPr>
          </a:p>
        </p:txBody>
      </p:sp>
      <p:sp>
        <p:nvSpPr>
          <p:cNvPr id="6" name="TextBox 4"/>
          <p:cNvSpPr txBox="1"/>
          <p:nvPr userDrawn="1"/>
        </p:nvSpPr>
        <p:spPr>
          <a:xfrm>
            <a:off x="327025" y="710565"/>
            <a:ext cx="123126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400"/>
              </a:spcBef>
              <a:spcAft>
                <a:spcPts val="300"/>
              </a:spcAft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华康俪金黑W8(P)" pitchFamily="34" charset="-122"/>
                <a:ea typeface="华康俪金黑W8(P)" pitchFamily="34" charset="-122"/>
              </a:rPr>
              <a:t>第二讲 </a:t>
            </a:r>
            <a:r>
              <a:rPr lang="zh-CN" altLang="en-US" sz="16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b="0" dirty="0" smtClean="0">
              <a:solidFill>
                <a:schemeClr val="bg1"/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119380" y="6669405"/>
            <a:ext cx="11377295" cy="0"/>
          </a:xfrm>
          <a:prstGeom prst="line">
            <a:avLst/>
          </a:prstGeom>
          <a:ln w="9525" cap="flat" cmpd="sng">
            <a:solidFill>
              <a:srgbClr val="FF5B5B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1" name="直接连接符 10"/>
          <p:cNvCxnSpPr/>
          <p:nvPr userDrawn="1"/>
        </p:nvCxnSpPr>
        <p:spPr>
          <a:xfrm flipV="1">
            <a:off x="11564560" y="6380435"/>
            <a:ext cx="0" cy="28892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2" name="直接连接符 11"/>
          <p:cNvCxnSpPr/>
          <p:nvPr userDrawn="1"/>
        </p:nvCxnSpPr>
        <p:spPr>
          <a:xfrm flipV="1">
            <a:off x="11467104" y="6237560"/>
            <a:ext cx="0" cy="431800"/>
          </a:xfrm>
          <a:prstGeom prst="line">
            <a:avLst/>
          </a:prstGeom>
          <a:ln w="38100" cap="flat" cmpd="sng">
            <a:solidFill>
              <a:srgbClr val="FF5B5B"/>
            </a:solidFill>
            <a:prstDash val="solid"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4"/>
          <p:cNvSpPr txBox="1"/>
          <p:nvPr userDrawn="1"/>
        </p:nvSpPr>
        <p:spPr>
          <a:xfrm>
            <a:off x="327025" y="710565"/>
            <a:ext cx="1231265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400"/>
              </a:spcBef>
              <a:spcAft>
                <a:spcPts val="300"/>
              </a:spcAft>
              <a:defRPr/>
            </a:pPr>
            <a:r>
              <a:rPr lang="zh-CN" altLang="en-US" sz="2400" b="1" dirty="0" smtClean="0">
                <a:solidFill>
                  <a:schemeClr val="bg1"/>
                </a:solidFill>
                <a:latin typeface="华康俪金黑W8(P)" pitchFamily="34" charset="-122"/>
                <a:ea typeface="华康俪金黑W8(P)" pitchFamily="34" charset="-122"/>
              </a:rPr>
              <a:t>第二讲 </a:t>
            </a:r>
            <a:r>
              <a:rPr lang="zh-CN" altLang="en-US" sz="16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2800" b="0" dirty="0" smtClean="0">
              <a:solidFill>
                <a:schemeClr val="bg1"/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119380" y="6669405"/>
            <a:ext cx="11377295" cy="0"/>
          </a:xfrm>
          <a:prstGeom prst="line">
            <a:avLst/>
          </a:prstGeom>
          <a:ln w="9525" cap="flat" cmpd="sng">
            <a:solidFill>
              <a:srgbClr val="FF5B5B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3" name="直接连接符 12"/>
          <p:cNvCxnSpPr/>
          <p:nvPr userDrawn="1"/>
        </p:nvCxnSpPr>
        <p:spPr>
          <a:xfrm flipV="1">
            <a:off x="11564560" y="6380435"/>
            <a:ext cx="0" cy="288925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14" name="直接连接符 13"/>
          <p:cNvCxnSpPr/>
          <p:nvPr userDrawn="1"/>
        </p:nvCxnSpPr>
        <p:spPr>
          <a:xfrm flipV="1">
            <a:off x="11467104" y="6237560"/>
            <a:ext cx="0" cy="431800"/>
          </a:xfrm>
          <a:prstGeom prst="line">
            <a:avLst/>
          </a:prstGeom>
          <a:ln w="38100" cap="flat" cmpd="sng">
            <a:solidFill>
              <a:srgbClr val="FF5B5B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3" name="TextBox 8"/>
          <p:cNvSpPr txBox="1"/>
          <p:nvPr userDrawn="1"/>
        </p:nvSpPr>
        <p:spPr>
          <a:xfrm>
            <a:off x="1633855" y="476250"/>
            <a:ext cx="417893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  <a:spcAft>
                <a:spcPts val="300"/>
              </a:spcAft>
              <a:defRPr/>
            </a:pPr>
            <a:r>
              <a:rPr lang="zh-CN" altLang="en-US" sz="2200" b="1" dirty="0" smtClean="0">
                <a:latin typeface="华康俪金黑W8(P)" pitchFamily="34" charset="-122"/>
                <a:ea typeface="华康俪金黑W8(P)" pitchFamily="34" charset="-122"/>
                <a:sym typeface="+mn-ea"/>
              </a:rPr>
              <a:t>坚持平衡发展  维护国土安全</a:t>
            </a:r>
            <a:endParaRPr lang="zh-CN" altLang="en-US" sz="2200" b="1" dirty="0" smtClean="0">
              <a:latin typeface="华康俪金黑W8(P)" pitchFamily="34" charset="-122"/>
              <a:ea typeface="华康俪金黑W8(P)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914326"/>
            <a:ext cx="12192000" cy="10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293370" y="342900"/>
            <a:ext cx="1320800" cy="1247775"/>
            <a:chOff x="925401" y="3148271"/>
            <a:chExt cx="1800000" cy="1800000"/>
          </a:xfrm>
        </p:grpSpPr>
        <p:sp>
          <p:nvSpPr>
            <p:cNvPr id="8" name="椭圆 7"/>
            <p:cNvSpPr/>
            <p:nvPr userDrawn="1"/>
          </p:nvSpPr>
          <p:spPr>
            <a:xfrm>
              <a:off x="925401" y="3148271"/>
              <a:ext cx="1800000" cy="180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9" name="椭圆 8"/>
            <p:cNvSpPr/>
            <p:nvPr userDrawn="1"/>
          </p:nvSpPr>
          <p:spPr>
            <a:xfrm>
              <a:off x="1015401" y="3238271"/>
              <a:ext cx="1620000" cy="1620000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6" name="矩形 5"/>
          <p:cNvSpPr/>
          <p:nvPr userDrawn="1"/>
        </p:nvSpPr>
        <p:spPr>
          <a:xfrm>
            <a:off x="10688245" y="467380"/>
            <a:ext cx="1093426" cy="36933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2EEF1883-7A0E-4F66-9932-E581691AD397}" type="slidenum"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fld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8.xml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1218565" y="1036320"/>
            <a:ext cx="7736840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0000"/>
              </a:lnSpc>
            </a:pPr>
            <a:r>
              <a:rPr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一、国土安全面临的威胁与挑战</a:t>
            </a:r>
            <a:endParaRPr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452880" y="2013585"/>
            <a:ext cx="7901940" cy="372110"/>
          </a:xfrm>
          <a:prstGeom prst="roundRect">
            <a:avLst>
              <a:gd name="adj" fmla="val 6436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478280" y="2016760"/>
            <a:ext cx="787717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（一）国土边境、海洋安全面临问题与挑战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78280" y="3369379"/>
            <a:ext cx="4090670" cy="2326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近年来</a:t>
            </a:r>
            <a:r>
              <a:rPr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，我国相对和平稳定的陆地安全环境不断得到巩固和发展，但仍然存在一些不安全因素和潜在的威胁</a:t>
            </a:r>
            <a:r>
              <a:rPr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fontAlgn="auto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我国海上安全形势也同样面临着诸多挑战</a:t>
            </a:r>
            <a:r>
              <a:rPr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，中国与周边邻国存在较大的领海争议</a:t>
            </a:r>
            <a:r>
              <a:rPr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84032" y="2996952"/>
            <a:ext cx="3810635" cy="3071495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2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1137920" y="1804035"/>
            <a:ext cx="6246495" cy="4767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l">
              <a:lnSpc>
                <a:spcPct val="130000"/>
              </a:lnSpc>
              <a:buNone/>
            </a:pPr>
            <a:r>
              <a:rPr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勒万河谷，位于中印边界西段新疆阿克赛钦西部，属于新疆和田地区。加勒万河谷地区的主权一直都属于中国，多年来，中国边防部队一直在此巡逻执勤。2020年4月，印度边防部队严重违反两国协定协议，在该地区抵边、越线修建道路、桥梁等设施，蓄意挑起事端，中国多次就此提出交涉和抗议，尽最大诚意维护两国关系大局和边境地区和平安宁。6月6日，两国边防部队举行首次军长级会晤，双方达成共识，承诺不再越线。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algn="l">
              <a:lnSpc>
                <a:spcPct val="130000"/>
              </a:lnSpc>
              <a:buNone/>
            </a:pPr>
            <a:r>
              <a:rPr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但令人震惊的是，6月15日晚，印度一线边防部队公然违背双方达成的共识，出尔反尔，再次越过实控线向中方蓄意挑衅。我军边防部队某团团长祁发宝，仅带领几名官兵，蹚过湍急的河水，诚心进行交涉。对方却试图以多欺少，用钢管、棍棒、石块发起攻击，暴力袭击了我军战士。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1142365" y="1234440"/>
            <a:ext cx="573024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0000"/>
              </a:lnSpc>
            </a:pPr>
            <a:r>
              <a:rPr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历史纵横  宁肯高原埋忠骨，绝不丢失一寸土</a:t>
            </a:r>
            <a:endParaRPr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69835" y="1947545"/>
            <a:ext cx="2731135" cy="4059555"/>
          </a:xfrm>
          <a:prstGeom prst="rect">
            <a:avLst/>
          </a:prstGeom>
        </p:spPr>
      </p:pic>
      <p:sp>
        <p:nvSpPr>
          <p:cNvPr id="4" name="TextBox 6"/>
          <p:cNvSpPr txBox="1"/>
          <p:nvPr/>
        </p:nvSpPr>
        <p:spPr>
          <a:xfrm>
            <a:off x="8056880" y="6049010"/>
            <a:ext cx="161353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l">
              <a:lnSpc>
                <a:spcPct val="130000"/>
              </a:lnSpc>
              <a:buNone/>
            </a:pPr>
            <a:r>
              <a:rPr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祁发宝</a:t>
            </a:r>
            <a:endParaRPr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5024755" y="1158240"/>
            <a:ext cx="5803900" cy="5487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l">
              <a:lnSpc>
                <a:spcPct val="130000"/>
              </a:lnSpc>
              <a:buNone/>
            </a:pPr>
            <a:r>
              <a:rPr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数倍外军面前，战士们做出了英雄的壮举。祁发宝站在河水里，赤手空拳，张开双臂，他以血肉之躯阻挡外军，守护着祖国的山河，并大声呵斥外军：“不想打仗就滚！”战斗中，祁发宝头部受到重创，左前额骨破裂，面部鲜血淋漓。营长陈红军立刻带人突入重围，营救团长，盾牌手陈祥榕冲在最前面，摄像取证的肖思远也投入战斗。但由于以寡敌众，陈红军、陈祥榕、肖思远壮烈牺牲。还有战士王焯冉，拼力救助被冲散的战友，自己却淹没在冰冷的激流中。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algn="l">
              <a:lnSpc>
                <a:spcPct val="130000"/>
              </a:lnSpc>
              <a:buNone/>
            </a:pPr>
            <a:r>
              <a:rPr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18岁的陈祥榕曾写下“清澈的爱，只为中国”；王焯冉曾说，“不去当兵，会后悔一辈子”；陈红军当时还有4个多月就要当爸爸了；肖思远憧憬着未来娶上心爱的姑娘。但为了祖国山河，他们都把生命和青春永远地留在了高原。我们将永远铭记他们，祖国不会忘记，人民也不会忘记。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3865" y="1158240"/>
            <a:ext cx="3008630" cy="534924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1524635" y="1364615"/>
            <a:ext cx="8408035" cy="372110"/>
          </a:xfrm>
          <a:prstGeom prst="roundRect">
            <a:avLst>
              <a:gd name="adj" fmla="val 6436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550035" y="1367790"/>
            <a:ext cx="787590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（二）反分裂斗争形势依然严峻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524635" y="2984500"/>
            <a:ext cx="4676140" cy="149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我国国家稳定发展的局面日益巩固，但反分裂斗争形势依然严峻。例如</a:t>
            </a:r>
            <a:r>
              <a:rPr lang="en-US" altLang="zh-CN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台独势力</a:t>
            </a:r>
            <a:r>
              <a:rPr lang="en-US" altLang="zh-CN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endParaRPr lang="zh-CN" altLang="en-US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此外，某些外部势力扶植“港独”势力，妄图进行分裂、颠覆、渗透、破坏活动。</a:t>
            </a:r>
            <a:endParaRPr lang="zh-CN" altLang="en-US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400" b="99600" l="0" r="100000">
                        <a14:foregroundMark x1="18671" y1="30400" x2="17415" y2="90400"/>
                        <a14:foregroundMark x1="10592" y1="81000" x2="13645" y2="90800"/>
                        <a14:foregroundMark x1="14004" y1="96000" x2="29803" y2="96000"/>
                        <a14:foregroundMark x1="52244" y1="96000" x2="84022" y2="95400"/>
                        <a14:foregroundMark x1="43627" y1="48200" x2="59425" y2="66200"/>
                        <a14:foregroundMark x1="30700" y1="38800" x2="36984" y2="57400"/>
                        <a14:foregroundMark x1="50269" y1="49600" x2="61041" y2="60200"/>
                        <a14:foregroundMark x1="42370" y1="55600" x2="47756" y2="74600"/>
                        <a14:foregroundMark x1="54039" y1="74200" x2="65171" y2="55600"/>
                        <a14:foregroundMark x1="75224" y1="55000" x2="43627" y2="5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28048" y="2838767"/>
            <a:ext cx="3659505" cy="3284855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1137920" y="1804035"/>
            <a:ext cx="5316855" cy="4767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l">
              <a:lnSpc>
                <a:spcPct val="130000"/>
              </a:lnSpc>
              <a:buNone/>
            </a:pPr>
            <a:r>
              <a:rPr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年以来，台湾蔡英文当局与外部反华势力加紧勾联聚合，挟洋自重，频频制造事端，大肆鼓噪并加紧推动一系列谋“独”活动，不断挑战“一个中国”底线，严重破坏台海和平稳定。台湾间谍情报机关加速“绿化”，甘于充当民进党当局推进“台独”路线的工具。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 algn="l">
              <a:lnSpc>
                <a:spcPct val="130000"/>
              </a:lnSpc>
              <a:buNone/>
            </a:pPr>
            <a:r>
              <a:rPr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打击“台独”分裂势力的嚣张气焰，2020年10月，国家安全机关组织实施了“迅雷-2020”专项行动，破获了涉嫌资助“港独”、刺探情报、挑拨中国与其他国家外交关系等行为的数百起间谍窃密案件，抓获了一批台湾间谍及运用人员，打掉了台湾间谍情报机关针对祖国大陆布建的间谍情报网络，有效维护了国家安全和利益。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1142365" y="1234440"/>
            <a:ext cx="573024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时事博览</a:t>
            </a:r>
            <a:r>
              <a:rPr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迅雷-2020专项行动</a:t>
            </a:r>
            <a:endParaRPr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97015" y="1804035"/>
            <a:ext cx="4721860" cy="417068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6513830" y="1517015"/>
            <a:ext cx="4386580" cy="440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l">
              <a:lnSpc>
                <a:spcPct val="130000"/>
              </a:lnSpc>
              <a:buNone/>
            </a:pPr>
            <a:r>
              <a:rPr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迅雷-2020”专项行动是继“2018-雷霆行动”之后，国家安全机关针对“台湾当局”及其间谍情报机关的又一次重拳出击。在破获的案件中，有的是“台独”势力为捞取政治资本插手香港事务，煽动蛊惑、刺探情报；有的是“台独”分子在海外造谣丑化祖国大陆形象，挑拨离间祖国大陆与其他国家外交关系，为台湾当局拓展所谓“国际空间”；有的是间谍以公开掩护秘密，以合法掩护非法，或潜入学术会议，或结交相关人员，堂而皇之替台湾间谍情报机构套取情报。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04950" y="1718310"/>
            <a:ext cx="4761865" cy="4095115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1524635" y="1364615"/>
            <a:ext cx="8505825" cy="372110"/>
          </a:xfrm>
          <a:prstGeom prst="roundRect">
            <a:avLst>
              <a:gd name="adj" fmla="val 6436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550035" y="1367790"/>
            <a:ext cx="787590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（三）国际舆论环境严峻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524635" y="1908175"/>
            <a:ext cx="3070225" cy="3744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国土安全与地区形势和大国博弈密切相关。随着苏联解体，冷战结束，世界格局发生了翻天覆地的变化。中国与西方国家政治意识形态有较大差异，又在较短的时间内取得了经济上的重大发展，所以被卷入国际舆论漩涡，成为一些政治极端势力和政客攻击的对象。</a:t>
            </a:r>
            <a:endParaRPr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9230" y="1908175"/>
            <a:ext cx="4761865" cy="357124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1218565" y="1323340"/>
            <a:ext cx="4997450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0000"/>
              </a:lnSpc>
            </a:pPr>
            <a:r>
              <a:rPr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二、维护国土安全的途径与方法</a:t>
            </a:r>
            <a:endParaRPr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1605280" y="3233420"/>
            <a:ext cx="4610100" cy="509270"/>
          </a:xfrm>
          <a:prstGeom prst="roundRect">
            <a:avLst>
              <a:gd name="adj" fmla="val 6436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605280" y="3308350"/>
            <a:ext cx="459613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（二）坚持兴边富民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605280" y="4006215"/>
            <a:ext cx="4610100" cy="509270"/>
          </a:xfrm>
          <a:prstGeom prst="roundRect">
            <a:avLst>
              <a:gd name="adj" fmla="val 6436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605280" y="4081145"/>
            <a:ext cx="459613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（三）坚持陆海统筹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605280" y="2499360"/>
            <a:ext cx="4610100" cy="509270"/>
          </a:xfrm>
          <a:prstGeom prst="roundRect">
            <a:avLst>
              <a:gd name="adj" fmla="val 6436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605280" y="2574290"/>
            <a:ext cx="459613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（一）完善国土安全法律和教育体系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588770" y="4779010"/>
            <a:ext cx="4610100" cy="509270"/>
          </a:xfrm>
          <a:prstGeom prst="roundRect">
            <a:avLst>
              <a:gd name="adj" fmla="val 6436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88770" y="4853940"/>
            <a:ext cx="459613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（四）加强国防和外交能力建设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3515" y="1524000"/>
            <a:ext cx="3809365" cy="3809365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ldLvl="0" animBg="1"/>
      <p:bldP spid="10" grpId="0"/>
      <p:bldP spid="5" grpId="0" bldLvl="0" animBg="1"/>
      <p:bldP spid="7" grpId="0"/>
      <p:bldP spid="13" grpId="0" animBg="1"/>
      <p:bldP spid="14" grpId="0"/>
      <p:bldP spid="8" grpId="0" bldLvl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524635" y="1439545"/>
            <a:ext cx="8466455" cy="372110"/>
          </a:xfrm>
          <a:prstGeom prst="roundRect">
            <a:avLst>
              <a:gd name="adj" fmla="val 6436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550035" y="1442720"/>
            <a:ext cx="787717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（一）完善国土安全法律和教育体系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596390" y="2266950"/>
            <a:ext cx="8394700" cy="149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en-US" altLang="zh-CN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1. </a:t>
            </a:r>
            <a:r>
              <a:rPr lang="zh-CN" alt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完善国土安全法律法规体系</a:t>
            </a:r>
            <a:endParaRPr lang="en-US" altLang="zh-CN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法律法规是维护国土安全的有力武器，维护国土安全相关的法律法规明确了维护国土安全的任务、原则、方式和手段，能够确保各项工作有法可依、有规可循。</a:t>
            </a:r>
            <a:endParaRPr lang="zh-CN" altLang="en-US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96390" y="4036060"/>
            <a:ext cx="8394700" cy="149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lang="zh-CN" alt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2. 加强国土安全宣传教育</a:t>
            </a:r>
            <a:endParaRPr lang="en-US" altLang="zh-CN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法律法规是维护国土安全的有力武器，维护国土安全相关的法律法规明确了维护国土安全的任务、原则、方式和手段，能够确保各项工作有法可依、有规可循。</a:t>
            </a:r>
            <a:endParaRPr lang="zh-CN" altLang="en-US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/>
      <p:bldP spid="31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1210945" y="1445260"/>
            <a:ext cx="9384665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l">
              <a:lnSpc>
                <a:spcPct val="130000"/>
              </a:lnSpc>
              <a:buNone/>
            </a:pPr>
            <a:r>
              <a:rPr dirty="0">
                <a:latin typeface="微软雅黑" panose="020B0503020204020204" pitchFamily="34" charset="-122"/>
                <a:ea typeface="微软雅黑" panose="020B0503020204020204" pitchFamily="34" charset="-122"/>
              </a:rPr>
              <a:t>近几年来，国家在国土安全宣传教育方面做了大量有益的工作，也取得了较为明显的成效。但是，仍然存在着比较突出的问题，主要表现在以下几方面。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47756" y="2712609"/>
            <a:ext cx="547200" cy="7372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zh-CN" sz="24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08480" y="2712720"/>
            <a:ext cx="8589010" cy="7372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sz="1800" dirty="0" smtClean="0"/>
              <a:t>第一，国土安全教育工作没有引起各级政府和社会的广泛关注，影响范围较小；</a:t>
            </a:r>
            <a:endParaRPr lang="zh-CN" altLang="en-US" sz="1800" dirty="0" smtClean="0"/>
          </a:p>
        </p:txBody>
      </p:sp>
      <p:sp>
        <p:nvSpPr>
          <p:cNvPr id="6" name="矩形 5"/>
          <p:cNvSpPr/>
          <p:nvPr/>
        </p:nvSpPr>
        <p:spPr>
          <a:xfrm>
            <a:off x="1249046" y="3612070"/>
            <a:ext cx="545910" cy="7372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zh-CN" sz="24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08480" y="3611880"/>
            <a:ext cx="8589010" cy="7372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20000"/>
              </a:lnSpc>
            </a:pPr>
            <a:r>
              <a:rPr lang="zh-CN" altLang="en-US" sz="1800" dirty="0" smtClean="0"/>
              <a:t>第二，国土安全教育内容单一性与受教育范围的广泛性不相适应，宣传手段较为单调；</a:t>
            </a:r>
            <a:endParaRPr lang="zh-CN" altLang="en-US" sz="1800" dirty="0" smtClean="0"/>
          </a:p>
        </p:txBody>
      </p:sp>
      <p:sp>
        <p:nvSpPr>
          <p:cNvPr id="8" name="矩形 7"/>
          <p:cNvSpPr/>
          <p:nvPr/>
        </p:nvSpPr>
        <p:spPr>
          <a:xfrm>
            <a:off x="1249046" y="4516238"/>
            <a:ext cx="545910" cy="7372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altLang="zh-CN" sz="24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08480" y="4516120"/>
            <a:ext cx="8589010" cy="7372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20000"/>
              </a:lnSpc>
            </a:pPr>
            <a:r>
              <a:rPr lang="zh-CN" altLang="en-US" sz="1800" dirty="0" smtClean="0"/>
              <a:t>第三，当前国土安全教育未纳入制度范畴，没有约束力，只是作为一种义务而并不是一种责任；</a:t>
            </a:r>
            <a:endParaRPr lang="zh-CN" altLang="en-US" sz="1800" dirty="0" smtClean="0"/>
          </a:p>
        </p:txBody>
      </p:sp>
      <p:sp>
        <p:nvSpPr>
          <p:cNvPr id="10" name="矩形 9"/>
          <p:cNvSpPr/>
          <p:nvPr/>
        </p:nvSpPr>
        <p:spPr>
          <a:xfrm>
            <a:off x="1249046" y="5375556"/>
            <a:ext cx="545910" cy="7372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altLang="zh-CN" sz="2400" b="1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808480" y="5375275"/>
            <a:ext cx="8589010" cy="7372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20000"/>
              </a:lnSpc>
            </a:pPr>
            <a:r>
              <a:rPr lang="zh-CN" altLang="en-US" sz="1800" dirty="0" smtClean="0"/>
              <a:t>第四，国土安全宣传相关的专业理论相对缺乏，部分宣传人员本身对国土安全的了解不够深入。</a:t>
            </a:r>
            <a:endParaRPr lang="zh-CN" altLang="en-US" sz="1800" dirty="0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596390" y="1367790"/>
            <a:ext cx="7901305" cy="372110"/>
          </a:xfrm>
          <a:prstGeom prst="roundRect">
            <a:avLst>
              <a:gd name="adj" fmla="val 6436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621790" y="1370965"/>
            <a:ext cx="787717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（二）坚持兴边富民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596390" y="2123440"/>
            <a:ext cx="7902575" cy="387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1．强基固边</a:t>
            </a:r>
            <a:endParaRPr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</a:pPr>
            <a:endParaRPr lang="zh-CN" altLang="en-US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第一，推动边境地区铁路通道、公路通道、航空航运建设，改善边境农村交通状况；</a:t>
            </a:r>
            <a:endParaRPr lang="zh-CN" altLang="en-US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第二，推进边境地区水利建设，不断提高边境地区水资源调蓄能力和供水保障能力，保障农村饮水安全；</a:t>
            </a:r>
            <a:endParaRPr lang="zh-CN" altLang="en-US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第三，加快能源基础设施建设，为边境地区经济社会发展提供能源保障；</a:t>
            </a:r>
            <a:endParaRPr lang="zh-CN" altLang="en-US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第四，加快完善边境政务信息网络平台，实现电子政务、电子商务、远程教育、远程医疗等；</a:t>
            </a:r>
            <a:endParaRPr lang="zh-CN" altLang="en-US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第五，因地制宜推进沿边城镇建设。</a:t>
            </a:r>
            <a:endParaRPr lang="zh-CN" altLang="en-US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7579995" y="1517015"/>
            <a:ext cx="3320415" cy="440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0000"/>
              </a:lnSpc>
              <a:buNone/>
            </a:pPr>
            <a:r>
              <a:rPr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马高速公路是滇东南片区经济建设的经济干线，全长约31千米，与多条公路互相通接。2020年9月24日上午试通车，文山市到马关县的路程由90分钟缩短至20分钟。文马高速公路建成通车后，对云南省主动服务和融入“一带一路”倡议，打通“内引外联、沿边开放、转身向海”黄金通道，促进民族地区经济发展具有重要意义。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-2147482615" descr="fb8ee299aa14c0567303f025e20426fa_t01f0760228448eb532"/>
          <p:cNvPicPr>
            <a:picLocks noChangeAspect="1"/>
          </p:cNvPicPr>
          <p:nvPr/>
        </p:nvPicPr>
        <p:blipFill>
          <a:blip r:embed="rId1"/>
          <a:srcRect r="8105"/>
          <a:stretch>
            <a:fillRect/>
          </a:stretch>
        </p:blipFill>
        <p:spPr>
          <a:xfrm>
            <a:off x="1547495" y="1732280"/>
            <a:ext cx="5888355" cy="3780790"/>
          </a:xfrm>
          <a:prstGeom prst="rect">
            <a:avLst/>
          </a:prstGeom>
        </p:spPr>
      </p:pic>
      <p:sp>
        <p:nvSpPr>
          <p:cNvPr id="4" name="TextBox 6"/>
          <p:cNvSpPr txBox="1"/>
          <p:nvPr/>
        </p:nvSpPr>
        <p:spPr>
          <a:xfrm>
            <a:off x="2797175" y="5574030"/>
            <a:ext cx="332041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0000"/>
              </a:lnSpc>
              <a:buNone/>
            </a:pPr>
            <a:r>
              <a:rPr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文马高速公路</a:t>
            </a:r>
            <a:endParaRPr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1596390" y="1549400"/>
            <a:ext cx="8691245" cy="3133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2．民生安边</a:t>
            </a:r>
            <a:endParaRPr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</a:pPr>
            <a:endParaRPr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第一，实施边境地区就地就近脱贫专项行动，坚持精准扶贫与区域发展相结合；</a:t>
            </a:r>
            <a:endParaRPr lang="zh-CN" altLang="en-US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第二，科学规划边境村镇建设、村落分布、农田保护、生态涵养等空间布局，改善边民居住条件，鼓励和扶持边境地区常住居民抵边居住生产；</a:t>
            </a:r>
            <a:endParaRPr lang="zh-CN" altLang="en-US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第三，实施边境地区全民参保计划，加快完善覆盖城乡居民的社会保险体系和社会救助体系；</a:t>
            </a:r>
            <a:endParaRPr lang="zh-CN" altLang="en-US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第四，推动边境地区教育、医疗、文化事业全面发展。</a:t>
            </a:r>
            <a:endParaRPr lang="zh-CN" altLang="en-US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1127448" y="2227585"/>
            <a:ext cx="4174490" cy="296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0000"/>
              </a:lnSpc>
              <a:buNone/>
            </a:pPr>
            <a:r>
              <a:rPr dirty="0">
                <a:latin typeface="微软雅黑" panose="020B0503020204020204" pitchFamily="34" charset="-122"/>
                <a:ea typeface="微软雅黑" panose="020B0503020204020204" pitchFamily="34" charset="-122"/>
              </a:rPr>
              <a:t>西双版纳全力打造六大生态经济产业，即以生物农业、生物林业、生物医药、生物种业为重点，不断培育壮大特色生物产业，做强优势特色产业。计划五年生产总值年均增长保持在10%以上，城乡居民收入、一般公共预算收入增长要与经济增长速度相适应，实现脱贫攻坚、维护边境安宁。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6106160" y="5318760"/>
            <a:ext cx="332041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0000"/>
              </a:lnSpc>
              <a:buNone/>
            </a:pPr>
            <a:r>
              <a:rPr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西双版纳扶贫活动</a:t>
            </a:r>
            <a:endParaRPr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-2147482614" descr="5a1cb02f9fcfc5c684779cc9742615f8_90fba6114a6019b9b22c3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585" y="1682750"/>
            <a:ext cx="4635500" cy="349250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1596390" y="1692910"/>
            <a:ext cx="7113270" cy="3133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3．产业兴边</a:t>
            </a:r>
            <a:endParaRPr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</a:pPr>
            <a:endParaRPr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推动产业兴边，需要大力发展边境地区特色优势产业。</a:t>
            </a:r>
            <a:endParaRPr lang="zh-CN" altLang="en-US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第一，转变边境地区发展方式，发展特色农业、特色优势加工业、特色服务业，打造一批国家级特色产业园区和基地；</a:t>
            </a:r>
            <a:endParaRPr lang="zh-CN" altLang="en-US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第二，发展边境旅游业，并全力推动边境旅游与文化、边贸、特色农业等融合发展；</a:t>
            </a:r>
            <a:endParaRPr lang="zh-CN" altLang="en-US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第三，培育壮大边境商贸物流业，构建跨境贸易服务体系。</a:t>
            </a:r>
            <a:endParaRPr lang="zh-CN" altLang="en-US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5" name="Picture 2" descr="E:\仝德志文件，勿删！\03-参考文档\！PPT图片及版面资源\PPT精美插图\图标\羽毛笔.png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8709660" y="1837690"/>
            <a:ext cx="2050415" cy="318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1395095" y="1560195"/>
            <a:ext cx="4067175" cy="404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0000"/>
              </a:lnSpc>
              <a:buNone/>
            </a:pPr>
            <a:r>
              <a:rPr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越边境地区广西壮族自治区崇左市的明仕田园，方圆20千米山环水绕，风光极美，极富南国田园气息。其中德天跨国瀑布是世界第三、亚洲第一跨国瀑布，以国为界，一瀑两景。左边是越南的板约瀑布，右边是我国的德天跨国大瀑布。游客可以坐竹筏游览，与越南人进行面对面交易。当地结合本地悠久文化、山水田园风光，打造明仕旅游品牌，信息大量游客前来参观。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6106160" y="5175250"/>
            <a:ext cx="332041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0000"/>
              </a:lnSpc>
              <a:buNone/>
            </a:pPr>
            <a:r>
              <a:rPr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广西跨境旅游示范带风光</a:t>
            </a:r>
            <a:endParaRPr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-2147482613" descr="87c5ab2990d384c323115df2d416d46c_W020200827588312478204"/>
          <p:cNvPicPr>
            <a:picLocks noChangeAspect="1"/>
          </p:cNvPicPr>
          <p:nvPr/>
        </p:nvPicPr>
        <p:blipFill>
          <a:blip r:embed="rId1"/>
          <a:srcRect l="17906" t="2240" r="15512"/>
          <a:stretch>
            <a:fillRect/>
          </a:stretch>
        </p:blipFill>
        <p:spPr>
          <a:xfrm>
            <a:off x="5462270" y="1708150"/>
            <a:ext cx="4843780" cy="3425825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1596390" y="1621155"/>
            <a:ext cx="8915400" cy="1650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4．开放睦边</a:t>
            </a:r>
            <a:endParaRPr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强化开放睦边，需要着力提升沿边开发开放水平。</a:t>
            </a:r>
            <a:endParaRPr lang="zh-CN" altLang="en-US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第一，完善边境地区地方政府对外合作机制，推进共建“一带一路”；</a:t>
            </a:r>
            <a:endParaRPr lang="zh-CN" altLang="en-US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第二，加快边境贸易转型升级，加大沿边口岸开放力度，提升沿边开放便利化水平。</a:t>
            </a:r>
            <a:endParaRPr lang="zh-CN" altLang="en-US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596390" y="3773805"/>
            <a:ext cx="8915400" cy="198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5．生态护边</a:t>
            </a:r>
            <a:endParaRPr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坚持生态护边，需要加强边境地区生态文明建设。</a:t>
            </a:r>
            <a:endParaRPr lang="zh-CN" altLang="en-US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第一，强化生态保护与修复，优先安排实施退耕还林、天然林保护、水生态治理、石漠化综合治理等重大生态工程，筑牢国家生态安全屏障，实现边境地区永续发展；</a:t>
            </a:r>
            <a:endParaRPr lang="zh-CN" altLang="en-US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第二，提升环境污染防治水平，推动美丽乡村和新农村的建设。</a:t>
            </a:r>
            <a:endParaRPr lang="zh-CN" altLang="en-US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7199630" y="1517015"/>
            <a:ext cx="3700780" cy="404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0000"/>
              </a:lnSpc>
              <a:buNone/>
            </a:pPr>
            <a:r>
              <a:rPr dirty="0">
                <a:latin typeface="微软雅黑" panose="020B0503020204020204" pitchFamily="34" charset="-122"/>
                <a:ea typeface="微软雅黑" panose="020B0503020204020204" pitchFamily="34" charset="-122"/>
              </a:rPr>
              <a:t>吉巴村位于西藏昌都市八宿县西北部怒江左岸。1994年以前，吉巴村85%以上村民处于贫困状态。后来，在上级的支持下，吉巴村党员干部号召村民兴修水渠、开垦荒地、集体修路、保护草场。1997年，吉巴村在八宿县率先实现了脱贫目标。如今，走在吉巴村，一栋栋具有门巴族特色的二层楼房整齐排列，基础设施配套齐全，呈现出边民安居乐业的动人景象。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2797175" y="5430520"/>
            <a:ext cx="3320415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0000"/>
              </a:lnSpc>
              <a:buNone/>
            </a:pPr>
            <a:r>
              <a:rPr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西藏新农村建设</a:t>
            </a:r>
            <a:endParaRPr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-2147482612" descr="000c001dc0251ed4fc5e955fc5a1af87_W020200805682329236121"/>
          <p:cNvPicPr>
            <a:picLocks noChangeAspect="1"/>
          </p:cNvPicPr>
          <p:nvPr/>
        </p:nvPicPr>
        <p:blipFill>
          <a:blip r:embed="rId1"/>
          <a:srcRect r="9401"/>
          <a:stretch>
            <a:fillRect/>
          </a:stretch>
        </p:blipFill>
        <p:spPr>
          <a:xfrm>
            <a:off x="1765935" y="1732280"/>
            <a:ext cx="5238750" cy="365633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1596390" y="2051685"/>
            <a:ext cx="4058285" cy="2901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6．团结稳边</a:t>
            </a:r>
            <a:endParaRPr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</a:pPr>
            <a:endParaRPr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推进团结稳边，需要切实维护民族团结和边防稳固。坚持守土有责、守土负责、守土尽责，推动党政军警民合力强边固防，加强和创新社会治理，深入开展民族团结进步创建活动。</a:t>
            </a:r>
            <a:endParaRPr lang="zh-CN" altLang="en-US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r="1600" b="13709"/>
          <a:stretch>
            <a:fillRect/>
          </a:stretch>
        </p:blipFill>
        <p:spPr>
          <a:xfrm>
            <a:off x="5763260" y="2123440"/>
            <a:ext cx="4685665" cy="3081655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596390" y="1367790"/>
            <a:ext cx="9050655" cy="372110"/>
          </a:xfrm>
          <a:prstGeom prst="roundRect">
            <a:avLst>
              <a:gd name="adj" fmla="val 6436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621790" y="1370965"/>
            <a:ext cx="902462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（三）坚持陆海统筹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07160" y="1911350"/>
            <a:ext cx="9239250" cy="3720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 fontAlgn="auto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中国要成为一个真正的世界强国，陆海必须皆通，要以“一带一路”建设为重点，坚持引进来和走出去并重，遵循共商共建共享原则，加强创新能力开放合作，形成陆海内外联动、东西双向互济的开放格局；</a:t>
            </a:r>
            <a:endParaRPr lang="zh-CN" altLang="en-US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l" fontAlgn="auto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要赋予自由贸易试验区更大改革自主权，探索建设自由贸易港；</a:t>
            </a:r>
            <a:endParaRPr lang="zh-CN" altLang="en-US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l" fontAlgn="auto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要加快水污染防治，实施流域环境和近岸海域综合治理；要加大生态系统保护力度，强化湿地保护和恢复；</a:t>
            </a:r>
            <a:endParaRPr lang="zh-CN" altLang="en-US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l" fontAlgn="auto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要统筹陆域与海洋能源勘探开发，转变对陆域地矿资源和近海油气资源“吃干榨净”的做法，坚持海洋油气资源“储近用远”；</a:t>
            </a:r>
            <a:endParaRPr lang="zh-CN" altLang="en-US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 algn="l" fontAlgn="auto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要发挥陆地的支撑和回旋作用，科学实施陆海发展战略，优化空间布局，在经济、军事、科技等领域加强陆海一体化建设，助推陆地大国向陆海强国迈进。</a:t>
            </a:r>
            <a:endParaRPr lang="zh-CN" altLang="en-US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524635" y="1439545"/>
            <a:ext cx="8466455" cy="372110"/>
          </a:xfrm>
          <a:prstGeom prst="roundRect">
            <a:avLst>
              <a:gd name="adj" fmla="val 6436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550035" y="1442720"/>
            <a:ext cx="787717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（四）加强国防和外交能力建设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596390" y="1979930"/>
            <a:ext cx="8394700" cy="3720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1．国防建设</a:t>
            </a:r>
            <a:endParaRPr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</a:pPr>
            <a:endParaRPr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285750" indent="-285750"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首先，要求我国必须坚持防御、自卫、后发制人原则，实行积极防御，坚持“人不犯我、我不犯人，人若犯我、我必犯人”，强调遏制战争与打赢战争相统一，强调战略上防御与战役战斗上进攻相统一，走中国特色强军之路，遏制侵害我国国土安全的各种图谋和行为。</a:t>
            </a:r>
            <a:endParaRPr lang="zh-CN" altLang="en-US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285750" indent="-285750" algn="l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其次，要求我国不断增强国土安全的国家话语权。中国必须积极支持相互协作与信任措施会议机制建设，倡导树立共同、综合、合作、可持续的安全观，为构建地区安全合作架构发挥重要作用。</a:t>
            </a:r>
            <a:endParaRPr lang="zh-CN" altLang="en-US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</a:pPr>
            <a:endParaRPr lang="zh-CN" altLang="en-US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6" grpId="0"/>
      <p:bldP spid="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1596390" y="1549400"/>
            <a:ext cx="8394700" cy="4384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</a:pPr>
            <a:r>
              <a:rPr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2．外交能力建设</a:t>
            </a:r>
            <a:endParaRPr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indent="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None/>
            </a:pPr>
            <a:endParaRPr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首先，要求我国必须秉持亲诚惠容的周边外交理念，坚持与邻为善、以邻为伴，在和平共处五项原则基础上发展同各国的友好合作，尊重各国人民自主选择发展道路的权利，塑造良好的外部环境，通过谈判、协商和平解决领土问题和海洋划界争端。</a:t>
            </a:r>
            <a:endParaRPr lang="zh-CN" altLang="en-US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其次，要求我国加强涉外法治人才培养，增强国土安全对外法律斗争能力。急需培养一批具有国际视野、通晓国际规则，能够参与国际法律事务和维护国家利益的涉外法律人才，推进国际合作，维护国家安全。</a:t>
            </a:r>
            <a:endParaRPr lang="zh-CN" altLang="en-US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最后，目前国际社会单边主义甚至霸权主义仍然横行，中国有必要增进自身参与全球治理的能力，在与现有国际治理架构对接、与主要国家共同探讨解决之道的同时，更多为中小国家发声，积极倡导新型国际关系，维护周边环境安全。</a:t>
            </a:r>
            <a:endParaRPr lang="zh-CN" altLang="en-US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206500" y="3260090"/>
            <a:ext cx="5007610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000" b="1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indent="457200" algn="l" fontAlgn="auto"/>
            <a:r>
              <a:rPr sz="1800" b="0" dirty="0">
                <a:solidFill>
                  <a:schemeClr val="tx1"/>
                </a:solidFill>
              </a:rPr>
              <a:t>国土安全涵盖领土、自然资源、基础设施等要素，</a:t>
            </a:r>
            <a:r>
              <a:rPr sz="1800" b="0" dirty="0">
                <a:solidFill>
                  <a:srgbClr val="FF0000"/>
                </a:solidFill>
              </a:rPr>
              <a:t>核心是指领土完整，国家统一，边疆边境、海洋权益等不受侵犯或处于免受威胁的状态，以及持续保持这种状态的能力。</a:t>
            </a:r>
            <a:endParaRPr sz="1800" b="0" dirty="0">
              <a:solidFill>
                <a:srgbClr val="FF0000"/>
              </a:solidFill>
            </a:endParaRPr>
          </a:p>
        </p:txBody>
      </p:sp>
      <p:sp>
        <p:nvSpPr>
          <p:cNvPr id="2" name="TextBox 6"/>
          <p:cNvSpPr txBox="1"/>
          <p:nvPr/>
        </p:nvSpPr>
        <p:spPr>
          <a:xfrm>
            <a:off x="1669415" y="1423035"/>
            <a:ext cx="4321810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000" b="1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indent="0" algn="l" fontAlgn="auto"/>
            <a:r>
              <a:rPr lang="en-US" sz="2400" b="0" dirty="0">
                <a:solidFill>
                  <a:srgbClr val="FF0000"/>
                </a:solidFill>
              </a:rPr>
              <a:t>一、国土安全的主要内容</a:t>
            </a:r>
            <a:endParaRPr lang="en-US" sz="2400" b="0" dirty="0">
              <a:solidFill>
                <a:srgbClr val="FF000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rcRect l="17990" t="5999" r="19456" b="32308"/>
          <a:stretch>
            <a:fillRect/>
          </a:stretch>
        </p:blipFill>
        <p:spPr>
          <a:xfrm>
            <a:off x="6564630" y="1566545"/>
            <a:ext cx="4424680" cy="436372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1357630" y="1874520"/>
            <a:ext cx="4225925" cy="3328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0000"/>
              </a:lnSpc>
            </a:pPr>
            <a:r>
              <a:rPr dirty="0">
                <a:latin typeface="微软雅黑" panose="020B0503020204020204" pitchFamily="34" charset="-122"/>
                <a:ea typeface="微软雅黑" panose="020B0503020204020204" pitchFamily="34" charset="-122"/>
              </a:rPr>
              <a:t>领土是构成国家的</a:t>
            </a:r>
            <a:r>
              <a:rPr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基本要素之一</a:t>
            </a:r>
            <a:r>
              <a:rPr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，一个国家必须拥有一定的领土，领土是国家主权赖以生存的物质空间，每个国家对其领土都拥有绝对的管辖权。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3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领土由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领陆、领水和领空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三部分组成。领土不是平面的，而是一个立体化的三维空间，上至高空，下达地底。一般来说，领水依附于领陆，领空又依附于领陆和领水。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1214120" y="1090930"/>
            <a:ext cx="274510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0000"/>
              </a:lnSpc>
            </a:pP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（一）领土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63310" y="1874520"/>
            <a:ext cx="3870960" cy="332867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6312024" y="3068960"/>
            <a:ext cx="4164330" cy="152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0000"/>
              </a:lnSpc>
            </a:pPr>
            <a:r>
              <a:rPr dirty="0">
                <a:latin typeface="微软雅黑" panose="020B0503020204020204" pitchFamily="34" charset="-122"/>
                <a:ea typeface="微软雅黑" panose="020B0503020204020204" pitchFamily="34" charset="-122"/>
              </a:rPr>
              <a:t>领海是</a:t>
            </a:r>
            <a:r>
              <a:rPr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邻接陆地领土和内水的一定宽度的海域</a:t>
            </a:r>
            <a:r>
              <a:rPr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，是国家领土的组成部分。一国领海的上空、海床和底土，均属该国主权管辖。我国的领海宽度为12海里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1070610" y="1090930"/>
            <a:ext cx="311023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0000"/>
              </a:lnSpc>
            </a:pP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（二）领海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-2147482616" descr="未标题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4335" y="1798955"/>
            <a:ext cx="3834130" cy="37985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6"/>
          <p:cNvSpPr txBox="1"/>
          <p:nvPr/>
        </p:nvSpPr>
        <p:spPr>
          <a:xfrm>
            <a:off x="1070610" y="5634990"/>
            <a:ext cx="529844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0000"/>
              </a:lnSpc>
            </a:pPr>
            <a:r>
              <a:rPr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中国领海、毗[pí] 连区、专属经济区局部图</a:t>
            </a:r>
            <a:endParaRPr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6888088" y="3140968"/>
            <a:ext cx="3982085" cy="2968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0000"/>
              </a:lnSpc>
            </a:pPr>
            <a:r>
              <a:rPr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领空是一个主权国家领陆和领水之上的空域，是一个国家领土不可分割的组成部分。</a:t>
            </a:r>
            <a:r>
              <a:rPr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主权国家对其具有完全的、排他的主权，可实行完全的管辖和管制，如划分禁飞区，甚至禁止任何他国飞机进入领空。根据国际法规定，领空范围为国家领陆和领海垂直向太空100千米之内的空间。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6"/>
          <p:cNvSpPr txBox="1"/>
          <p:nvPr/>
        </p:nvSpPr>
        <p:spPr>
          <a:xfrm>
            <a:off x="1070610" y="1090930"/>
            <a:ext cx="311023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0000"/>
              </a:lnSpc>
            </a:pPr>
            <a:r>
              <a:rPr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（三）领空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1150" y="1934845"/>
            <a:ext cx="4761865" cy="3171190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/>
          <p:nvPr/>
        </p:nvSpPr>
        <p:spPr>
          <a:xfrm>
            <a:off x="1203325" y="1698625"/>
            <a:ext cx="8152765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000" b="1">
                <a:solidFill>
                  <a:srgbClr val="5F5E5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indent="457200" fontAlgn="auto"/>
            <a:r>
              <a:rPr lang="zh-CN" altLang="en-US" sz="1800" b="0" dirty="0">
                <a:solidFill>
                  <a:srgbClr val="FF0000"/>
                </a:solidFill>
              </a:rPr>
              <a:t>国土安全是立国之基，是国家生存和发展的基本条件，是国家安全的核心。</a:t>
            </a:r>
            <a:r>
              <a:rPr lang="zh-CN" altLang="en-US" sz="1800" b="0" dirty="0">
                <a:solidFill>
                  <a:schemeClr val="tx1"/>
                </a:solidFill>
              </a:rPr>
              <a:t>要维护国土安全，首先，必须厘清国土安全涵盖的范围，明确其重要性。</a:t>
            </a:r>
            <a:endParaRPr lang="zh-CN" altLang="en-US" sz="1800" b="0" dirty="0">
              <a:solidFill>
                <a:schemeClr val="tx1"/>
              </a:solidFill>
            </a:endParaRPr>
          </a:p>
        </p:txBody>
      </p:sp>
      <p:sp>
        <p:nvSpPr>
          <p:cNvPr id="2" name="TextBox 6"/>
          <p:cNvSpPr txBox="1"/>
          <p:nvPr/>
        </p:nvSpPr>
        <p:spPr>
          <a:xfrm>
            <a:off x="1203325" y="1108075"/>
            <a:ext cx="4079875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30000"/>
              </a:lnSpc>
            </a:pPr>
            <a:r>
              <a:rPr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二、国土安全的重要性</a:t>
            </a:r>
            <a:endParaRPr sz="2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452880" y="3448685"/>
            <a:ext cx="7901940" cy="372110"/>
          </a:xfrm>
          <a:prstGeom prst="roundRect">
            <a:avLst>
              <a:gd name="adj" fmla="val 6436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478280" y="3451860"/>
            <a:ext cx="787717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（一）国土安全是国家生存和发展的基本条件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52880" y="4064000"/>
            <a:ext cx="7902575" cy="810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n"/>
            </a:pPr>
            <a:r>
              <a:rPr 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固定的领土是主权国家生存和发展的外部条件之一</a:t>
            </a:r>
            <a:r>
              <a:rPr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，是主权国家国民赖以生存和发展的物质基础，为国家行使主权提供空间</a:t>
            </a:r>
            <a:r>
              <a:rPr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 bldLvl="0" animBg="1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13"/>
          <p:cNvSpPr/>
          <p:nvPr/>
        </p:nvSpPr>
        <p:spPr>
          <a:xfrm>
            <a:off x="1668145" y="1364615"/>
            <a:ext cx="7902575" cy="372110"/>
          </a:xfrm>
          <a:prstGeom prst="roundRect">
            <a:avLst>
              <a:gd name="adj" fmla="val 6436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693545" y="1367790"/>
            <a:ext cx="787590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（二）国土安全与其他领域的安全息息相关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668145" y="1908175"/>
            <a:ext cx="7901940" cy="2237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国土安全作为国家安全最敏感的要素，具有很强的联动性。</a:t>
            </a:r>
            <a:endParaRPr lang="zh-CN" altLang="en-US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如果国土安全能够得到切实有效的维护，国家政治、经济、文化等多领域的发展也就相对有了保障，而如果国土安全遭受破坏，则可能引发其他领域的危机，如政权动荡、经济发展停滞、文化遭受入侵等。</a:t>
            </a:r>
            <a:endParaRPr lang="zh-CN" altLang="en-US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同时，其他领域安全也影响着国土安全，任何一个领域的安全出现问题，都会直接或间接地对国土安全造成威胁。</a:t>
            </a:r>
            <a:endParaRPr lang="zh-CN" altLang="en-US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651635" y="4290060"/>
            <a:ext cx="7902575" cy="372110"/>
          </a:xfrm>
          <a:prstGeom prst="roundRect">
            <a:avLst>
              <a:gd name="adj" fmla="val 6436"/>
            </a:avLst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677035" y="4293235"/>
            <a:ext cx="787590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（三）国土安全是人民幸福生活的基础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51635" y="4833620"/>
            <a:ext cx="7901940" cy="1419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n"/>
            </a:pPr>
            <a:r>
              <a:rPr lang="zh-CN" altLang="en-US" kern="1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安全、和谐、富饶和可持续发展的美丽国土，为人民建设美好家园、享受幸福生活提供了适宜环境，能够让人民有更舒适的居住条件，通过稳定的工作获取满意的收入、可靠的社会保障和高水平的医疗卫生服务，提升人民幸福指数，实现每个人自由而全面的发展。</a:t>
            </a:r>
            <a:endParaRPr lang="zh-CN" altLang="en-US" kern="1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/>
      <p:bldP spid="16" grpId="0"/>
      <p:bldP spid="5" grpId="0" bldLvl="0" animBg="1"/>
      <p:bldP spid="6" grpId="0"/>
      <p:bldP spid="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5196</Words>
  <Application>WPS 演示</Application>
  <PresentationFormat>宽屏</PresentationFormat>
  <Paragraphs>182</Paragraphs>
  <Slides>32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7" baseType="lpstr">
      <vt:lpstr>Arial</vt:lpstr>
      <vt:lpstr>宋体</vt:lpstr>
      <vt:lpstr>Wingdings</vt:lpstr>
      <vt:lpstr>微软雅黑</vt:lpstr>
      <vt:lpstr>Agency FB</vt:lpstr>
      <vt:lpstr>Trebuchet MS</vt:lpstr>
      <vt:lpstr>Adobe 宋体 Std L</vt:lpstr>
      <vt:lpstr>华康俪金黑W8(P)</vt:lpstr>
      <vt:lpstr>Broadway</vt:lpstr>
      <vt:lpstr>Gabriola</vt:lpstr>
      <vt:lpstr>Impact</vt:lpstr>
      <vt:lpstr>Times New Roman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Administrator</cp:lastModifiedBy>
  <cp:revision>1823</cp:revision>
  <dcterms:created xsi:type="dcterms:W3CDTF">2021-08-14T07:38:00Z</dcterms:created>
  <dcterms:modified xsi:type="dcterms:W3CDTF">2024-09-27T03:04:16Z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2052-11.8.6.11825</vt:lpwstr>
  </property>
  <property fmtid="{D5CDD505-2E9C-101B-9397-08002B2CF9AE}" pid="3" name="ICV">
    <vt:lpwstr>1F0F8FE1963948D484E89C1639575CDB</vt:lpwstr>
  </property>
</Properties>
</file>