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mp3" ContentType="audio/mpeg"/>
  <Default Extension="png" ContentType="image/png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</p:sldIdLst>
  <p:sldSz type="screen16x9" cy="6858000" cx="12192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tableStyles" Target="tableStyles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66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6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6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99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lang="zh-CN" smtClean="0"/>
              <a:t>单击此处编辑母版副标题样式</a:t>
            </a:r>
            <a:endParaRPr dirty="0" lang="en-US"/>
          </a:p>
        </p:txBody>
      </p:sp>
      <p:sp>
        <p:nvSpPr>
          <p:cNvPr id="104860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标题和竖排文字"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3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垂直排列标题与 文本"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19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24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节标题"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40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栏内容"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45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46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4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4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较"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51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52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5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54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5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5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5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8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内容与标题"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59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66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6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6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6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图片与标题"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629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en-US" lang="zh-CN" smtClean="0"/>
              <a:t>单击图标添加图片</a:t>
            </a:r>
            <a:endParaRPr dirty="0" lang="en-US"/>
          </a:p>
        </p:txBody>
      </p:sp>
      <p:sp>
        <p:nvSpPr>
          <p:cNvPr id="104863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</p:txBody>
      </p:sp>
      <p:sp>
        <p:nvSpPr>
          <p:cNvPr id="104863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lang="zh-CN" smtClean="0"/>
              <a:t>单击此处编辑母版文本样式</a:t>
            </a:r>
            <a:endParaRPr altLang="en-US" lang="zh-CN" smtClean="0"/>
          </a:p>
          <a:p>
            <a:pPr lvl="1"/>
            <a:r>
              <a:rPr altLang="en-US" lang="zh-CN" smtClean="0"/>
              <a:t>第二级</a:t>
            </a:r>
            <a:endParaRPr altLang="en-US" lang="zh-CN" smtClean="0"/>
          </a:p>
          <a:p>
            <a:pPr lvl="2"/>
            <a:r>
              <a:rPr altLang="en-US" lang="zh-CN" smtClean="0"/>
              <a:t>第三级</a:t>
            </a:r>
            <a:endParaRPr altLang="en-US" lang="zh-CN" smtClean="0"/>
          </a:p>
          <a:p>
            <a:pPr lvl="3"/>
            <a:r>
              <a:rPr altLang="en-US" lang="zh-CN" smtClean="0"/>
              <a:t>第四级</a:t>
            </a:r>
            <a:endParaRPr altLang="en-US" lang="zh-CN" smtClean="0"/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522-6256-461E-A79F-4037A6D0C8F9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A564D-84E6-4D0E-9D2B-1519760DAFCC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6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16.emf"/><Relationship Id="rId6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标题 1"/>
          <p:cNvSpPr>
            <a:spLocks noGrp="1"/>
          </p:cNvSpPr>
          <p:nvPr>
            <p:ph type="ctrTitle"/>
          </p:nvPr>
        </p:nvSpPr>
        <p:spPr>
          <a:xfrm>
            <a:off x="740596" y="1696227"/>
            <a:ext cx="10363200" cy="2387600"/>
          </a:xfrm>
        </p:spPr>
        <p:txBody>
          <a:bodyPr/>
          <a:p>
            <a:r>
              <a:rPr altLang="en-US" lang="zh-CN"/>
              <a:t>Classic Anime: Themes &amp; Artistic Value</a:t>
            </a:r>
            <a:endParaRPr altLang="en-US" lang="zh-CN"/>
          </a:p>
        </p:txBody>
      </p:sp>
      <p:sp>
        <p:nvSpPr>
          <p:cNvPr id="1048604" name=""/>
          <p:cNvSpPr txBox="1"/>
          <p:nvPr/>
        </p:nvSpPr>
        <p:spPr>
          <a:xfrm>
            <a:off x="5272315" y="4739810"/>
            <a:ext cx="4000000" cy="485139"/>
          </a:xfrm>
          <a:prstGeom prst="rect"/>
        </p:spPr>
        <p:txBody>
          <a:bodyPr rtlCol="0" wrap="square">
            <a:spAutoFit/>
          </a:bodyPr>
          <a:p>
            <a:r>
              <a:rPr altLang="en-US" sz="2400" lang="zh-CN_#Hans">
                <a:solidFill>
                  <a:srgbClr val="FFFFFF"/>
                </a:solidFill>
              </a:rPr>
              <a:t>经</a:t>
            </a:r>
            <a:r>
              <a:rPr altLang="en-US" sz="2400" lang="zh-CN_#Hans">
                <a:solidFill>
                  <a:srgbClr val="FFFFFF"/>
                </a:solidFill>
              </a:rPr>
              <a:t>典动</a:t>
            </a:r>
            <a:r>
              <a:rPr altLang="en-US" sz="2400" lang="zh-CN_#Hans">
                <a:solidFill>
                  <a:srgbClr val="FFFFFF"/>
                </a:solidFill>
              </a:rPr>
              <a:t>漫</a:t>
            </a:r>
            <a:r>
              <a:rPr altLang="en-US" sz="2400" lang="zh-CN_#Hans">
                <a:solidFill>
                  <a:srgbClr val="FFFFFF"/>
                </a:solidFill>
              </a:rPr>
              <a:t>：</a:t>
            </a:r>
            <a:r>
              <a:rPr altLang="en-US" sz="2400" lang="zh-CN_#Hans">
                <a:solidFill>
                  <a:srgbClr val="FFFFFF"/>
                </a:solidFill>
              </a:rPr>
              <a:t>主</a:t>
            </a:r>
            <a:r>
              <a:rPr altLang="en-US" sz="2400" lang="zh-CN_#Hans">
                <a:solidFill>
                  <a:srgbClr val="FFFFFF"/>
                </a:solidFill>
              </a:rPr>
              <a:t>题</a:t>
            </a:r>
            <a:r>
              <a:rPr altLang="en-US" sz="2400" lang="zh-CN_#Hans">
                <a:solidFill>
                  <a:srgbClr val="FFFFFF"/>
                </a:solidFill>
              </a:rPr>
              <a:t>与</a:t>
            </a:r>
            <a:r>
              <a:rPr altLang="en-US" sz="2400" lang="zh-CN_#Hans">
                <a:solidFill>
                  <a:srgbClr val="FFFFFF"/>
                </a:solidFill>
              </a:rPr>
              <a:t>艺术</a:t>
            </a:r>
            <a:r>
              <a:rPr altLang="en-US" sz="2400" lang="zh-CN_#Hans">
                <a:solidFill>
                  <a:srgbClr val="FFFFFF"/>
                </a:solidFill>
              </a:rPr>
              <a:t>价值</a:t>
            </a:r>
            <a:endParaRPr sz="2400" lang="zh-CN-#Han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med" p14:dur="700">
        <p:fade thruBlk="0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2"/>
                                        <p:tgtEl>
                                          <p:spTgt spid="1048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3" grpId="0"/>
      <p:bldP spid="104860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"/>
          <p:cNvSpPr>
            <a:spLocks noGrp="1"/>
          </p:cNvSpPr>
          <p:nvPr>
            <p:ph type="title"/>
          </p:nvPr>
        </p:nvSpPr>
        <p:spPr>
          <a:xfrm>
            <a:off x="108528" y="0"/>
            <a:ext cx="4572618" cy="1041225"/>
          </a:xfrm>
        </p:spPr>
        <p:txBody>
          <a:bodyPr/>
          <a:p>
            <a:r>
              <a:rPr sz="3600" lang="en-US"/>
              <a:t>Personal Insight</a:t>
            </a:r>
            <a:endParaRPr lang="zh-CN-#Hans"/>
          </a:p>
        </p:txBody>
      </p:sp>
      <p:sp>
        <p:nvSpPr>
          <p:cNvPr id="1048586" name=""/>
          <p:cNvSpPr txBox="1"/>
          <p:nvPr/>
        </p:nvSpPr>
        <p:spPr>
          <a:xfrm>
            <a:off x="108527" y="960725"/>
            <a:ext cx="5195234" cy="6035040"/>
          </a:xfrm>
          <a:prstGeom prst="rect"/>
        </p:spPr>
        <p:txBody>
          <a:bodyPr rtlCol="0" wrap="square">
            <a:spAutoFit/>
          </a:bodyPr>
          <a:p>
            <a:r>
              <a:rPr sz="2800" lang="zh-CN-#Hans">
                <a:solidFill>
                  <a:srgbClr val="000000"/>
                </a:solidFill>
              </a:rPr>
              <a:t>Through this report, I have a deeper understanding of anime's charm. The positive spirit conveyed by anime teaches me empathy and perseverance, helping me better understand different cultures.
​通过本报告，我对动漫的魅力有了更深认知，其传递的积极精神教会我共情与坚持，助力我更好地理解不同文化。
​</a:t>
            </a:r>
            <a:endParaRPr sz="2800" lang="zh-CN-#Hans">
              <a:solidFill>
                <a:srgbClr val="000000"/>
              </a:solidFill>
            </a:endParaRPr>
          </a:p>
        </p:txBody>
      </p:sp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5303761" y="0"/>
            <a:ext cx="3164731" cy="6858000"/>
          </a:xfrm>
          <a:prstGeom prst="rect"/>
        </p:spPr>
      </p:pic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8334390" y="0"/>
            <a:ext cx="3857610" cy="68580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2"/>
                                        <p:tgtEl>
                                          <p:spTgt spid="1048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5" grpId="0"/>
      <p:bldP spid="10485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"/>
          <p:cNvSpPr>
            <a:spLocks noGrp="1"/>
          </p:cNvSpPr>
          <p:nvPr>
            <p:ph type="title"/>
          </p:nvPr>
        </p:nvSpPr>
        <p:spPr>
          <a:xfrm>
            <a:off x="3869219" y="1981387"/>
            <a:ext cx="5361398" cy="1948113"/>
          </a:xfrm>
        </p:spPr>
        <p:txBody>
          <a:bodyPr/>
          <a:p>
            <a:pPr algn="ctr"/>
            <a:r>
              <a:rPr sz="6000" lang="en-US">
                <a:solidFill>
                  <a:srgbClr val="FFFF00"/>
                </a:solidFill>
              </a:rPr>
              <a:t>T</a:t>
            </a:r>
            <a:r>
              <a:rPr sz="6000" lang="en-US">
                <a:solidFill>
                  <a:srgbClr val="FFFF00"/>
                </a:solidFill>
              </a:rPr>
              <a:t>hank</a:t>
            </a:r>
            <a:r>
              <a:rPr sz="6000" lang="en-US">
                <a:solidFill>
                  <a:srgbClr val="FFFF00"/>
                </a:solidFill>
              </a:rPr>
              <a:t> you</a:t>
            </a:r>
            <a:r>
              <a:rPr sz="6000" lang="en-US">
                <a:solidFill>
                  <a:srgbClr val="FFFF00"/>
                </a:solidFill>
              </a:rPr>
              <a:t> </a:t>
            </a:r>
            <a:r>
              <a:rPr sz="6000" lang="en-US">
                <a:solidFill>
                  <a:srgbClr val="FFFF00"/>
                </a:solidFill>
              </a:rPr>
              <a:t>!</a:t>
            </a:r>
            <a:endParaRPr lang="zh-CN-#Han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"/>
          <p:cNvSpPr>
            <a:spLocks noGrp="1"/>
          </p:cNvSpPr>
          <p:nvPr>
            <p:ph type="ctrTitle"/>
          </p:nvPr>
        </p:nvSpPr>
        <p:spPr>
          <a:xfrm>
            <a:off x="1150541" y="2712555"/>
            <a:ext cx="10363200" cy="2387600"/>
          </a:xfrm>
        </p:spPr>
        <p:txBody>
          <a:bodyPr>
            <a:normAutofit fontScale="90000"/>
          </a:bodyPr>
          <a:p>
            <a:r>
              <a:rPr lang="en-US"/>
              <a:t>Explore the charm and educational significance of classic animation</a:t>
            </a:r>
            <a:endParaRPr lang="zh-CN-#Hans"/>
          </a:p>
        </p:txBody>
      </p:sp>
      <p:grpSp>
        <p:nvGrpSpPr>
          <p:cNvPr id="33" name="组合 5"/>
          <p:cNvGrpSpPr/>
          <p:nvPr/>
        </p:nvGrpSpPr>
        <p:grpSpPr>
          <a:xfrm>
            <a:off x="0" y="0"/>
            <a:ext cx="4224894" cy="2914141"/>
            <a:chOff x="3981966" y="2284954"/>
            <a:chExt cx="4224894" cy="2914141"/>
          </a:xfrm>
        </p:grpSpPr>
        <p:sp>
          <p:nvSpPr>
            <p:cNvPr id="1048606" name="文本框 7"/>
            <p:cNvSpPr txBox="1"/>
            <p:nvPr/>
          </p:nvSpPr>
          <p:spPr>
            <a:xfrm>
              <a:off x="4704560" y="3449638"/>
              <a:ext cx="2858610" cy="624840"/>
            </a:xfrm>
            <a:prstGeom prst="rect"/>
            <a:noFill/>
          </p:spPr>
          <p:txBody>
            <a:bodyPr rtlCol="0" wrap="square">
              <a:spAutoFit/>
            </a:bodyPr>
            <a:lstStyle>
              <a:defPPr>
                <a:defRPr lang="zh-CN"/>
              </a:defPPr>
              <a:lvl1pPr algn="l" defTabSz="914400" eaLnBrk="1" hangingPunct="1" latinLnBrk="0" marL="0" rtl="0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algn="l" defTabSz="914400" eaLnBrk="1" hangingPunct="1" latinLnBrk="0" marL="457200" rtl="0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algn="l" defTabSz="914400" eaLnBrk="1" hangingPunct="1" latinLnBrk="0" marL="914400" rtl="0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algn="l" defTabSz="914400" eaLnBrk="1" hangingPunct="1" latinLnBrk="0" marL="1371600" rtl="0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algn="l" defTabSz="914400" eaLnBrk="1" hangingPunct="1" latinLnBrk="0" marL="1828800" rtl="0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algn="l" defTabSz="914400" eaLnBrk="1" hangingPunct="1" latinLnBrk="0" marL="2286000" rtl="0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algn="l" defTabSz="914400" eaLnBrk="1" hangingPunct="1" latinLnBrk="0" marL="2743200" rtl="0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algn="l" defTabSz="914400" eaLnBrk="1" hangingPunct="1" latinLnBrk="0" marL="3200400" rtl="0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algn="l" defTabSz="914400" eaLnBrk="1" hangingPunct="1" latinLnBrk="0" marL="3657600" rtl="0"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/>
              <a:endParaRPr altLang="en-US" sz="3200" lang="zh-CN">
                <a:solidFill>
                  <a:srgbClr val="E4D29C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endParaRPr>
            </a:p>
          </p:txBody>
        </p:sp>
        <p:pic>
          <p:nvPicPr>
            <p:cNvPr id="2097157" name="图片 4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/>
            <a:stretch>
              <a:fillRect/>
            </a:stretch>
          </p:blipFill>
          <p:spPr>
            <a:xfrm>
              <a:off x="3981966" y="2284954"/>
              <a:ext cx="4224894" cy="2914141"/>
            </a:xfrm>
            <a:prstGeom prst="rect"/>
          </p:spPr>
        </p:pic>
      </p:grpSp>
      <p:sp>
        <p:nvSpPr>
          <p:cNvPr id="1048607" name=""/>
          <p:cNvSpPr txBox="1"/>
          <p:nvPr/>
        </p:nvSpPr>
        <p:spPr>
          <a:xfrm>
            <a:off x="993023" y="1240883"/>
            <a:ext cx="2503410" cy="548640"/>
          </a:xfrm>
          <a:prstGeom prst="rect"/>
        </p:spPr>
        <p:txBody>
          <a:bodyPr rtlCol="0" wrap="square">
            <a:spAutoFit/>
          </a:bodyPr>
          <a:p>
            <a:r>
              <a:rPr sz="2800" lang="en-US">
                <a:solidFill>
                  <a:srgbClr val="000000"/>
                </a:solidFill>
                <a:latin typeface="default_font_name"/>
                <a:ea typeface="default_font_name"/>
              </a:rPr>
              <a:t>I</a:t>
            </a:r>
            <a:r>
              <a:rPr sz="2800" lang="en-US">
                <a:solidFill>
                  <a:srgbClr val="000000"/>
                </a:solidFill>
                <a:latin typeface="default_font_name"/>
                <a:ea typeface="default_font_name"/>
              </a:rPr>
              <a:t>n</a:t>
            </a:r>
            <a:r>
              <a:rPr sz="2800" lang="en-US">
                <a:solidFill>
                  <a:srgbClr val="000000"/>
                </a:solidFill>
                <a:latin typeface="default_font_name"/>
                <a:ea typeface="default_font_name"/>
              </a:rPr>
              <a:t>t</a:t>
            </a:r>
            <a:r>
              <a:rPr sz="2800" lang="en-US">
                <a:solidFill>
                  <a:srgbClr val="000000"/>
                </a:solidFill>
                <a:latin typeface="default_font_name"/>
                <a:ea typeface="default_font_name"/>
              </a:rPr>
              <a:t>r</a:t>
            </a:r>
            <a:r>
              <a:rPr sz="2800" lang="en-US">
                <a:solidFill>
                  <a:srgbClr val="000000"/>
                </a:solidFill>
                <a:latin typeface="default_font_name"/>
                <a:ea typeface="default_font_name"/>
              </a:rPr>
              <a:t>o</a:t>
            </a:r>
            <a:r>
              <a:rPr sz="2800" lang="en-US">
                <a:solidFill>
                  <a:srgbClr val="000000"/>
                </a:solidFill>
                <a:latin typeface="default_font_name"/>
                <a:ea typeface="default_font_name"/>
              </a:rPr>
              <a:t>duction</a:t>
            </a:r>
            <a:r>
              <a:rPr sz="2800" lang="en-US">
                <a:solidFill>
                  <a:srgbClr val="000000"/>
                </a:solidFill>
                <a:latin typeface="default_font_name"/>
                <a:ea typeface="default_font_name"/>
              </a:rPr>
              <a:t>:</a:t>
            </a:r>
            <a:endParaRPr sz="2800" lang="zh-CN-#Hans">
              <a:solidFill>
                <a:srgbClr val="000000"/>
              </a:solidFill>
              <a:latin typeface="default_font_name"/>
              <a:ea typeface="default_font_name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2"/>
                                        <p:tgtEl>
                                          <p:spTgt spid="104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7" grpId="0"/>
      <p:bldP spid="10486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"/>
          <p:cNvSpPr txBox="1"/>
          <p:nvPr/>
        </p:nvSpPr>
        <p:spPr>
          <a:xfrm rot="8977">
            <a:off x="-61215" y="7888"/>
            <a:ext cx="6049061" cy="5577840"/>
          </a:xfrm>
          <a:prstGeom prst="rect"/>
        </p:spPr>
        <p:txBody>
          <a:bodyPr rtlCol="0" wrap="square">
            <a:spAutoFit/>
          </a:bodyPr>
          <a:p>
            <a:r>
              <a:rPr sz="2800" lang="zh-CN-#Hans">
                <a:solidFill>
                  <a:srgbClr val="FF99CC"/>
                </a:solidFill>
              </a:rPr>
              <a:t>Audience &amp; Cultural Impact of Anime</a:t>
            </a:r>
            <a:endParaRPr sz="2800" lang="zh-CN-#Hans">
              <a:solidFill>
                <a:srgbClr val="FF99CC"/>
              </a:solidFill>
            </a:endParaRPr>
          </a:p>
          <a:p>
            <a:r>
              <a:rPr sz="2800" lang="zh-CN-#Hans">
                <a:solidFill>
                  <a:srgbClr val="000000"/>
                </a:solidFill>
              </a:rPr>
              <a:t> </a:t>
            </a:r>
            <a:endParaRPr sz="2800" lang="zh-CN-#Hans">
              <a:solidFill>
                <a:srgbClr val="000000"/>
              </a:solidFill>
            </a:endParaRPr>
          </a:p>
          <a:p>
            <a:r>
              <a:rPr sz="2800" lang="zh-CN-#Hans">
                <a:solidFill>
                  <a:srgbClr val="000000"/>
                </a:solidFill>
              </a:rPr>
              <a:t>1. Audience: Teens (1</a:t>
            </a:r>
            <a:r>
              <a:rPr sz="2800" lang="en-US">
                <a:solidFill>
                  <a:srgbClr val="000000"/>
                </a:solidFill>
              </a:rPr>
              <a:t>2</a:t>
            </a:r>
            <a:r>
              <a:rPr sz="2800" lang="zh-CN-#Hans">
                <a:solidFill>
                  <a:srgbClr val="000000"/>
                </a:solidFill>
              </a:rPr>
              <a:t>-25, core), kids (educational), adults (25-40, in-depth plots), seniors (classic IPs).</a:t>
            </a:r>
            <a:endParaRPr sz="2800" lang="zh-CN-#Hans">
              <a:solidFill>
                <a:srgbClr val="000000"/>
              </a:solidFill>
            </a:endParaRPr>
          </a:p>
          <a:p>
            <a:endParaRPr sz="2800" lang="zh-CN-#Hans">
              <a:solidFill>
                <a:srgbClr val="000000"/>
              </a:solidFill>
            </a:endParaRPr>
          </a:p>
          <a:p>
            <a:r>
              <a:rPr sz="2800" lang="zh-CN-#Hans">
                <a:solidFill>
                  <a:srgbClr val="000000"/>
                </a:solidFill>
              </a:rPr>
              <a:t>2. Impact: Cultural export, boosts derivatives (toys, games, tourism like Disney parks), conveys positivity, shapes aesthetics.</a:t>
            </a:r>
            <a:endParaRPr sz="2800" lang="zh-CN-#Hans">
              <a:solidFill>
                <a:srgbClr val="000000"/>
              </a:solidFill>
            </a:endParaRPr>
          </a:p>
        </p:txBody>
      </p:sp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5744465" y="0"/>
            <a:ext cx="6447535" cy="687255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2"/>
                                        <p:tgtEl>
                                          <p:spTgt spid="209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"/>
          <p:cNvSpPr txBox="1"/>
          <p:nvPr/>
        </p:nvSpPr>
        <p:spPr>
          <a:xfrm>
            <a:off x="131511" y="126557"/>
            <a:ext cx="2594137" cy="828039"/>
          </a:xfrm>
          <a:prstGeom prst="rect"/>
        </p:spPr>
        <p:txBody>
          <a:bodyPr rtlCol="0" wrap="square">
            <a:spAutoFit/>
          </a:bodyPr>
          <a:p>
            <a:r>
              <a:rPr sz="4400" lang="zh-CN-#Hans">
                <a:solidFill>
                  <a:srgbClr val="000000"/>
                </a:solidFill>
              </a:rPr>
              <a:t>Passion</a:t>
            </a:r>
            <a:r>
              <a:rPr altLang="en-US" sz="4400" lang="zh-CN_#Hans">
                <a:solidFill>
                  <a:srgbClr val="000000"/>
                </a:solidFill>
              </a:rPr>
              <a:t>：</a:t>
            </a:r>
            <a:endParaRPr sz="2800" lang="zh-CN-#Hans">
              <a:solidFill>
                <a:srgbClr val="000000"/>
              </a:solidFill>
            </a:endParaRPr>
          </a:p>
        </p:txBody>
      </p:sp>
      <p:sp>
        <p:nvSpPr>
          <p:cNvPr id="1048610" name=""/>
          <p:cNvSpPr txBox="1"/>
          <p:nvPr/>
        </p:nvSpPr>
        <p:spPr>
          <a:xfrm>
            <a:off x="131511" y="1231690"/>
            <a:ext cx="6188458" cy="2377439"/>
          </a:xfrm>
          <a:prstGeom prst="rect"/>
        </p:spPr>
        <p:txBody>
          <a:bodyPr rtlCol="0" wrap="square">
            <a:spAutoFit/>
          </a:bodyPr>
          <a:p>
            <a:r>
              <a:rPr sz="2800" lang="en-US">
                <a:solidFill>
                  <a:srgbClr val="000000"/>
                </a:solidFill>
              </a:rPr>
              <a:t>Represented by 《Demon Slayer》, featuring gorgeous battle scenes, and focusing on themes of friendship, courage, and perseverance.</a:t>
            </a:r>
            <a:endParaRPr sz="2800" lang="zh-CN-#Hans">
              <a:solidFill>
                <a:srgbClr val="000000"/>
              </a:solidFill>
            </a:endParaRPr>
          </a:p>
        </p:txBody>
      </p:sp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5945046" y="2346356"/>
            <a:ext cx="6246954" cy="4511643"/>
          </a:xfrm>
          <a:prstGeom prst="rect"/>
        </p:spPr>
      </p:pic>
      <p:sp>
        <p:nvSpPr>
          <p:cNvPr id="1048611" name=""/>
          <p:cNvSpPr txBox="1"/>
          <p:nvPr/>
        </p:nvSpPr>
        <p:spPr>
          <a:xfrm>
            <a:off x="131510" y="3806630"/>
            <a:ext cx="4317768" cy="1463041"/>
          </a:xfrm>
          <a:prstGeom prst="rect"/>
        </p:spPr>
        <p:txBody>
          <a:bodyPr rtlCol="0" wrap="square">
            <a:spAutoFit/>
          </a:bodyPr>
          <a:p>
            <a:r>
              <a:rPr altLang="en-US" sz="2800" lang="zh-CN_#Hans">
                <a:solidFill>
                  <a:srgbClr val="000000"/>
                </a:solidFill>
              </a:rPr>
              <a:t>以《鬼灭之刃》为代表，拥有华丽战斗场景，聚焦友情、勇气与坚持主题。</a:t>
            </a:r>
            <a:endParaRPr sz="2800" lang="zh-CN-#Han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2"/>
                                        <p:tgtEl>
                                          <p:spTgt spid="104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7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2"/>
                                        <p:tgtEl>
                                          <p:spTgt spid="104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9" grpId="0"/>
      <p:bldP spid="1048610" grpId="0"/>
      <p:bldP spid="10486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"/>
          <p:cNvSpPr txBox="1"/>
          <p:nvPr/>
        </p:nvSpPr>
        <p:spPr>
          <a:xfrm>
            <a:off x="102539" y="214390"/>
            <a:ext cx="3794930" cy="764539"/>
          </a:xfrm>
          <a:prstGeom prst="rect"/>
        </p:spPr>
        <p:txBody>
          <a:bodyPr rtlCol="0" wrap="square">
            <a:spAutoFit/>
          </a:bodyPr>
          <a:p>
            <a:r>
              <a:rPr sz="4000" lang="zh-CN-#Hans">
                <a:solidFill>
                  <a:srgbClr val="000000"/>
                </a:solidFill>
              </a:rPr>
              <a:t>Slice of Life</a:t>
            </a:r>
            <a:r>
              <a:rPr altLang="en-US" sz="4000" lang="zh-CN_#Hans">
                <a:solidFill>
                  <a:srgbClr val="000000"/>
                </a:solidFill>
              </a:rPr>
              <a:t>：</a:t>
            </a:r>
            <a:endParaRPr sz="2800" lang="zh-CN-#Hans">
              <a:solidFill>
                <a:srgbClr val="000000"/>
              </a:solidFill>
            </a:endParaRPr>
          </a:p>
        </p:txBody>
      </p:sp>
      <p:sp>
        <p:nvSpPr>
          <p:cNvPr id="1048613" name=""/>
          <p:cNvSpPr txBox="1"/>
          <p:nvPr/>
        </p:nvSpPr>
        <p:spPr>
          <a:xfrm>
            <a:off x="102538" y="978929"/>
            <a:ext cx="6415681" cy="1463040"/>
          </a:xfrm>
          <a:prstGeom prst="rect"/>
        </p:spPr>
        <p:txBody>
          <a:bodyPr rtlCol="0" wrap="square">
            <a:spAutoFit/>
          </a:bodyPr>
          <a:p>
            <a:r>
              <a:rPr sz="2800" lang="zh-CN-#Hans">
                <a:solidFill>
                  <a:srgbClr val="000000"/>
                </a:solidFill>
              </a:rPr>
              <a:t>Typified by 《Spy x Family》, telling interesting daily stories, emphasizing family bonds and light humor.</a:t>
            </a:r>
            <a:endParaRPr sz="2800" lang="zh-CN-#Hans">
              <a:solidFill>
                <a:srgbClr val="000000"/>
              </a:solidFill>
            </a:endParaRPr>
          </a:p>
        </p:txBody>
      </p:sp>
      <p:sp>
        <p:nvSpPr>
          <p:cNvPr id="1048614" name=""/>
          <p:cNvSpPr txBox="1"/>
          <p:nvPr/>
        </p:nvSpPr>
        <p:spPr>
          <a:xfrm>
            <a:off x="102538" y="2971433"/>
            <a:ext cx="4572000" cy="1463040"/>
          </a:xfrm>
          <a:prstGeom prst="rect"/>
        </p:spPr>
        <p:txBody>
          <a:bodyPr rtlCol="0" wrap="square">
            <a:spAutoFit/>
          </a:bodyPr>
          <a:p>
            <a:r>
              <a:rPr sz="2800" lang="zh-CN-#Hans">
                <a:solidFill>
                  <a:srgbClr val="000000"/>
                </a:solidFill>
              </a:rPr>
              <a:t>以《间谍过家家》为代表，讲述趣味日常生活故事，侧重家庭羁绊与轻幽默。</a:t>
            </a:r>
            <a:endParaRPr sz="2800" lang="zh-CN-#Hans">
              <a:solidFill>
                <a:srgbClr val="000000"/>
              </a:solidFill>
            </a:endParaRPr>
          </a:p>
        </p:txBody>
      </p:sp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6972027" y="0"/>
            <a:ext cx="4848802" cy="68580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2"/>
                                        <p:tgtEl>
                                          <p:spTgt spid="104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7"/>
                                        <p:tgtEl>
                                          <p:spTgt spid="104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2"/>
                                        <p:tgtEl>
                                          <p:spTgt spid="209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2" grpId="0"/>
      <p:bldP spid="1048613" grpId="0"/>
      <p:bldP spid="10486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"/>
          <p:cNvSpPr txBox="1"/>
          <p:nvPr/>
        </p:nvSpPr>
        <p:spPr>
          <a:xfrm>
            <a:off x="230364" y="241010"/>
            <a:ext cx="3515272" cy="828040"/>
          </a:xfrm>
          <a:prstGeom prst="rect"/>
        </p:spPr>
        <p:txBody>
          <a:bodyPr rtlCol="0" wrap="square">
            <a:spAutoFit/>
          </a:bodyPr>
          <a:p>
            <a:r>
              <a:rPr sz="4400" lang="zh-CN-#Hans">
                <a:solidFill>
                  <a:srgbClr val="000000"/>
                </a:solidFill>
              </a:rPr>
              <a:t>Fantas</a:t>
            </a:r>
            <a:r>
              <a:rPr sz="4400" lang="zh-CN-#Hans">
                <a:solidFill>
                  <a:srgbClr val="000000"/>
                </a:solidFill>
              </a:rPr>
              <a:t>y</a:t>
            </a:r>
            <a:r>
              <a:rPr altLang="en-US" sz="4400" lang="zh-CN_#Hans">
                <a:solidFill>
                  <a:srgbClr val="000000"/>
                </a:solidFill>
              </a:rPr>
              <a:t>：</a:t>
            </a:r>
            <a:endParaRPr sz="2800" lang="zh-CN-#Hans">
              <a:solidFill>
                <a:srgbClr val="000000"/>
              </a:solidFill>
            </a:endParaRPr>
          </a:p>
        </p:txBody>
      </p:sp>
      <p:sp>
        <p:nvSpPr>
          <p:cNvPr id="1048616" name=""/>
          <p:cNvSpPr txBox="1"/>
          <p:nvPr/>
        </p:nvSpPr>
        <p:spPr>
          <a:xfrm>
            <a:off x="230363" y="1152585"/>
            <a:ext cx="11208679" cy="1691641"/>
          </a:xfrm>
          <a:prstGeom prst="rect"/>
        </p:spPr>
        <p:txBody>
          <a:bodyPr rtlCol="0" wrap="square">
            <a:spAutoFit/>
          </a:bodyPr>
          <a:p>
            <a:r>
              <a:rPr sz="3200" lang="zh-CN-#Hans">
                <a:solidFill>
                  <a:srgbClr val="000000"/>
                </a:solidFill>
              </a:rPr>
              <a:t>Exemplified by 《Attack on Titan》, with an epic plot setting, involving reflections on human nature and society.</a:t>
            </a:r>
            <a:endParaRPr sz="2800" lang="zh-CN-#Hans">
              <a:solidFill>
                <a:srgbClr val="000000"/>
              </a:solidFill>
            </a:endParaRPr>
          </a:p>
        </p:txBody>
      </p:sp>
      <p:sp>
        <p:nvSpPr>
          <p:cNvPr id="1048617" name=""/>
          <p:cNvSpPr txBox="1"/>
          <p:nvPr/>
        </p:nvSpPr>
        <p:spPr>
          <a:xfrm>
            <a:off x="0" y="2927761"/>
            <a:ext cx="4572000" cy="1463040"/>
          </a:xfrm>
          <a:prstGeom prst="rect"/>
        </p:spPr>
        <p:txBody>
          <a:bodyPr rtlCol="0" wrap="square">
            <a:spAutoFit/>
          </a:bodyPr>
          <a:p>
            <a:r>
              <a:rPr sz="2800" lang="zh-CN-#Hans">
                <a:solidFill>
                  <a:srgbClr val="000000"/>
                </a:solidFill>
              </a:rPr>
              <a:t>以《进击的巨人》为代表，剧情设定宏大，包含对人性与社会的思考。</a:t>
            </a:r>
            <a:endParaRPr sz="2800" lang="zh-CN-#Hans">
              <a:solidFill>
                <a:srgbClr val="000000"/>
              </a:solidFill>
            </a:endParaRPr>
          </a:p>
        </p:txBody>
      </p:sp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4443765" y="2310691"/>
            <a:ext cx="7748235" cy="4358398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2"/>
                                        <p:tgtEl>
                                          <p:spTgt spid="209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7"/>
                                        <p:tgtEl>
                                          <p:spTgt spid="104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2"/>
                                        <p:tgtEl>
                                          <p:spTgt spid="104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5" grpId="0"/>
      <p:bldP spid="1048616" grpId="0"/>
      <p:bldP spid="10486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"/>
          <p:cNvSpPr txBox="1"/>
          <p:nvPr/>
        </p:nvSpPr>
        <p:spPr>
          <a:xfrm>
            <a:off x="110346" y="2931871"/>
            <a:ext cx="11584205" cy="1005841"/>
          </a:xfrm>
          <a:prstGeom prst="rect"/>
        </p:spPr>
        <p:txBody>
          <a:bodyPr rtlCol="0" wrap="square">
            <a:spAutoFit/>
          </a:bodyPr>
          <a:p>
            <a:r>
              <a:rPr sz="2800" lang="zh-CN-#Hans">
                <a:solidFill>
                  <a:srgbClr val="000000"/>
                </a:solidFill>
              </a:rPr>
              <a:t>核心主题包括友情、勇气、自我成长等。如《一拳超人》以反套路幽默打破传统热血模式，引发对“力量”意义的思考。</a:t>
            </a:r>
            <a:endParaRPr sz="2800" lang="zh-CN-#Hans">
              <a:solidFill>
                <a:srgbClr val="000000"/>
              </a:solidFill>
            </a:endParaRPr>
          </a:p>
        </p:txBody>
      </p:sp>
      <p:sp>
        <p:nvSpPr>
          <p:cNvPr id="1048596" name=""/>
          <p:cNvSpPr txBox="1"/>
          <p:nvPr/>
        </p:nvSpPr>
        <p:spPr>
          <a:xfrm>
            <a:off x="203295" y="1011630"/>
            <a:ext cx="11733330" cy="1920241"/>
          </a:xfrm>
          <a:prstGeom prst="rect"/>
        </p:spPr>
        <p:txBody>
          <a:bodyPr rtlCol="0" wrap="square">
            <a:spAutoFit/>
          </a:bodyPr>
          <a:p>
            <a:r>
              <a:rPr sz="2800" lang="en-US">
                <a:solidFill>
                  <a:srgbClr val="000000"/>
                </a:solidFill>
              </a:rPr>
              <a:t>Common themes include Friendship, Courage, and Self-Growth. For example, 《One Punch Man》 breaks the traditional shounen routine with anti-routine humor, reflecting on the meaning of "strength".</a:t>
            </a:r>
            <a:endParaRPr sz="2800" lang="zh-CN-#Hans">
              <a:solidFill>
                <a:srgbClr val="000000"/>
              </a:solidFill>
            </a:endParaRPr>
          </a:p>
        </p:txBody>
      </p:sp>
      <p:sp>
        <p:nvSpPr>
          <p:cNvPr id="1048597" name=""/>
          <p:cNvSpPr txBox="1"/>
          <p:nvPr/>
        </p:nvSpPr>
        <p:spPr>
          <a:xfrm>
            <a:off x="203294" y="236066"/>
            <a:ext cx="4572000" cy="701039"/>
          </a:xfrm>
          <a:prstGeom prst="rect"/>
        </p:spPr>
        <p:txBody>
          <a:bodyPr rtlCol="0" wrap="square">
            <a:spAutoFit/>
          </a:bodyPr>
          <a:p>
            <a:r>
              <a:rPr sz="3600" lang="zh-CN-#Hans">
                <a:solidFill>
                  <a:srgbClr val="FF0000"/>
                </a:solidFill>
              </a:rPr>
              <a:t>Core Themes</a:t>
            </a:r>
            <a:r>
              <a:rPr altLang="en-US" sz="3600" lang="zh-CN_#Hans">
                <a:solidFill>
                  <a:srgbClr val="FF0000"/>
                </a:solidFill>
              </a:rPr>
              <a:t>：</a:t>
            </a:r>
            <a:endParaRPr sz="2800" lang="zh-CN-#Hans">
              <a:solidFill>
                <a:srgbClr val="FF0000"/>
              </a:solidFill>
            </a:endParaRPr>
          </a:p>
        </p:txBody>
      </p:sp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7630119" y="4002252"/>
            <a:ext cx="4561881" cy="2855747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2"/>
                                        <p:tgtEl>
                                          <p:spTgt spid="104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7"/>
                                        <p:tgtEl>
                                          <p:spTgt spid="104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7" grpId="0"/>
      <p:bldP spid="1048596" grpId="0"/>
      <p:bldP spid="10485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"/>
          <p:cNvSpPr txBox="1"/>
          <p:nvPr/>
        </p:nvSpPr>
        <p:spPr>
          <a:xfrm>
            <a:off x="109907" y="0"/>
            <a:ext cx="3924117" cy="624840"/>
          </a:xfrm>
          <a:prstGeom prst="rect"/>
        </p:spPr>
        <p:txBody>
          <a:bodyPr rtlCol="0" wrap="square">
            <a:spAutoFit/>
          </a:bodyPr>
          <a:p>
            <a:r>
              <a:rPr sz="3200" lang="zh-CN-#Hans">
                <a:solidFill>
                  <a:srgbClr val="FF0000"/>
                </a:solidFill>
              </a:rPr>
              <a:t>Artistic Features</a:t>
            </a:r>
            <a:endParaRPr sz="2800" lang="zh-CN-#Hans">
              <a:solidFill>
                <a:srgbClr val="FF0000"/>
              </a:solidFill>
            </a:endParaRPr>
          </a:p>
        </p:txBody>
      </p:sp>
      <p:sp>
        <p:nvSpPr>
          <p:cNvPr id="1048593" name=""/>
          <p:cNvSpPr txBox="1"/>
          <p:nvPr/>
        </p:nvSpPr>
        <p:spPr>
          <a:xfrm>
            <a:off x="0" y="624839"/>
            <a:ext cx="12052491" cy="1463041"/>
          </a:xfrm>
          <a:prstGeom prst="rect"/>
        </p:spPr>
        <p:txBody>
          <a:bodyPr rtlCol="0" wrap="square">
            <a:spAutoFit/>
          </a:bodyPr>
          <a:p>
            <a:r>
              <a:rPr sz="2800" lang="zh-CN-#Hans">
                <a:solidFill>
                  <a:srgbClr val="000000"/>
                </a:solidFill>
              </a:rPr>
              <a:t>《Violet Evergarden》 is famous for its wallpaper-level frames, with exquisite details and beautiful color matching.
​</a:t>
            </a:r>
            <a:r>
              <a:rPr altLang="en-US" sz="2800" lang="zh-CN_#Hans">
                <a:solidFill>
                  <a:srgbClr val="000000"/>
                </a:solidFill>
              </a:rPr>
              <a:t>视觉</a:t>
            </a:r>
            <a:r>
              <a:rPr sz="2800" lang="zh-CN-#Hans">
                <a:solidFill>
                  <a:srgbClr val="000000"/>
                </a:solidFill>
              </a:rPr>
              <a:t>方面——《紫罗兰永恒花园》以壁纸级画面著称，细节精致、配色优美。</a:t>
            </a:r>
            <a:endParaRPr sz="2800" lang="zh-CN-#Hans">
              <a:solidFill>
                <a:srgbClr val="000000"/>
              </a:solidFill>
            </a:endParaRPr>
          </a:p>
        </p:txBody>
      </p:sp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09906" y="2087880"/>
            <a:ext cx="6075816" cy="4040582"/>
          </a:xfrm>
          <a:prstGeom prst="rect"/>
        </p:spPr>
      </p:pic>
      <p:sp>
        <p:nvSpPr>
          <p:cNvPr id="1048594" name=""/>
          <p:cNvSpPr txBox="1"/>
          <p:nvPr/>
        </p:nvSpPr>
        <p:spPr>
          <a:xfrm>
            <a:off x="6295713" y="2210417"/>
            <a:ext cx="5686642" cy="3291840"/>
          </a:xfrm>
          <a:prstGeom prst="rect"/>
        </p:spPr>
        <p:txBody>
          <a:bodyPr rtlCol="0" wrap="square">
            <a:spAutoFit/>
          </a:bodyPr>
          <a:p>
            <a:r>
              <a:rPr sz="2800" lang="zh-CN-#Hans">
                <a:solidFill>
                  <a:srgbClr val="000000"/>
                </a:solidFill>
              </a:rPr>
              <a:t>《Attack on Titan》 has an epic OST such as "Guren no Yumiya", which enhances the emotional expression of the plot.</a:t>
            </a:r>
            <a:endParaRPr sz="2800" lang="zh-CN-#Hans">
              <a:solidFill>
                <a:srgbClr val="000000"/>
              </a:solidFill>
            </a:endParaRPr>
          </a:p>
          <a:p>
            <a:r>
              <a:rPr sz="2800" lang="zh-CN-#Hans">
                <a:solidFill>
                  <a:srgbClr val="000000"/>
                </a:solidFill>
              </a:rPr>
              <a:t>音乐方面——《进击的巨人》拥有《红莲之弓矢》等史诗级原声音乐，强化剧情情感表达。</a:t>
            </a:r>
            <a:endParaRPr sz="2800" lang="zh-CN-#Hans">
              <a:solidFill>
                <a:srgbClr val="000000"/>
              </a:solidFill>
            </a:endParaRPr>
          </a:p>
        </p:txBody>
      </p:sp>
      <p:pic>
        <p:nvPicPr>
          <p:cNvPr id="2097155" name=""/>
          <p:cNvPicPr>
            <a:picLocks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 rot="0">
            <a:off x="9755574" y="5294713"/>
            <a:ext cx="1241088" cy="1241088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2"/>
                                        <p:tgtEl>
                                          <p:spTgt spid="1048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7"/>
                                        <p:tgtEl>
                                          <p:spTgt spid="209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2"/>
                                        <p:tgtEl>
                                          <p:spTgt spid="104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dur="310727" fill="hold" id="26"/>
                                        <p:tgtEl>
                                          <p:spTgt spid="2097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31"/>
                                        <p:tgtEl>
                                          <p:spTgt spid="209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0000">
                <p:cTn display="1" fill="hold" id="32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097155"/>
                </p:tgtEl>
              </p:cMediaNode>
            </p:audio>
          </p:childTnLst>
        </p:cTn>
      </p:par>
    </p:tnLst>
    <p:bldLst>
      <p:bldP spid="1048592" grpId="0"/>
      <p:bldP spid="1048593" grpId="0"/>
      <p:bldP spid="10485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"/>
          <p:cNvSpPr txBox="1"/>
          <p:nvPr/>
        </p:nvSpPr>
        <p:spPr>
          <a:xfrm>
            <a:off x="170838" y="99999"/>
            <a:ext cx="4572000" cy="624840"/>
          </a:xfrm>
          <a:prstGeom prst="rect"/>
        </p:spPr>
        <p:txBody>
          <a:bodyPr rtlCol="0" wrap="square">
            <a:spAutoFit/>
          </a:bodyPr>
          <a:p>
            <a:r>
              <a:rPr sz="3200" lang="zh-CN-#Hans">
                <a:solidFill>
                  <a:srgbClr val="000000"/>
                </a:solidFill>
              </a:rPr>
              <a:t>Core Summary</a:t>
            </a:r>
            <a:endParaRPr sz="2800" lang="zh-CN-#Hans">
              <a:solidFill>
                <a:srgbClr val="000000"/>
              </a:solidFill>
            </a:endParaRPr>
          </a:p>
        </p:txBody>
      </p:sp>
      <p:sp>
        <p:nvSpPr>
          <p:cNvPr id="1048591" name=""/>
          <p:cNvSpPr txBox="1"/>
          <p:nvPr/>
        </p:nvSpPr>
        <p:spPr>
          <a:xfrm>
            <a:off x="170837" y="594359"/>
            <a:ext cx="12302426" cy="2834641"/>
          </a:xfrm>
          <a:prstGeom prst="rect"/>
        </p:spPr>
        <p:txBody>
          <a:bodyPr rtlCol="0" wrap="square">
            <a:spAutoFit/>
          </a:bodyPr>
          <a:p>
            <a:r>
              <a:rPr sz="2800" lang="zh-CN-#Hans">
                <a:solidFill>
                  <a:srgbClr val="000000"/>
                </a:solidFill>
              </a:rPr>
              <a:t>Anime is not only a form of entertainment but also integrates positive values such as kindness, perseverance, and justice. It has become a global cultural carrier, promoting cross-cultural communication and understanding.
​ 中文：动漫不仅是娱乐形式，更融合了善良、坚持、正义等正能量价值观，已成为全球文化载体，推动跨文化交流与理解。</a:t>
            </a:r>
            <a:endParaRPr sz="2800" lang="zh-CN-#Hans">
              <a:solidFill>
                <a:srgbClr val="000000"/>
              </a:solidFill>
            </a:endParaRPr>
          </a:p>
        </p:txBody>
      </p:sp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26154">
            <a:off x="5406171" y="3452276"/>
            <a:ext cx="6772280" cy="3587570"/>
          </a:xfrm>
          <a:prstGeom prst="rect"/>
        </p:spPr>
      </p:pic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0" y="3359979"/>
            <a:ext cx="3489835" cy="3498021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2"/>
                                        <p:tgtEl>
                                          <p:spTgt spid="1048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0" grpId="0"/>
      <p:bldP spid="1048591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演示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TB375FC</dc:creator>
  <dcterms:created xsi:type="dcterms:W3CDTF">2025-10-13T13:19:42Z</dcterms:created>
  <dcterms:modified xsi:type="dcterms:W3CDTF">2025-10-20T05:08:44Z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2052-11.1.0.8500</vt:lpwstr>
  </property>
  <property fmtid="{D5CDD505-2E9C-101B-9397-08002B2CF9AE}" pid="3" name="ICV">
    <vt:lpwstr>54541993ea194effa10cad8aae87d032_21</vt:lpwstr>
  </property>
</Properties>
</file>