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  <p:sldId id="258" r:id="rId4"/>
    <p:sldId id="261" r:id="rId5"/>
    <p:sldId id="262" r:id="rId6"/>
    <p:sldId id="264" r:id="rId7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91480" y="614680"/>
            <a:ext cx="5828030" cy="976630"/>
          </a:xfrm>
        </p:spPr>
        <p:txBody>
          <a:bodyPr>
            <a:noAutofit/>
          </a:bodyPr>
          <a:p>
            <a:r>
              <a:rPr lang="en-US" altLang="zh-CN" sz="6000">
                <a:solidFill>
                  <a:schemeClr val="tx2">
                    <a:lumMod val="75000"/>
                  </a:schemeClr>
                </a:solidFill>
              </a:rPr>
              <a:t>The Movie “731”</a:t>
            </a:r>
            <a:endParaRPr lang="en-US" altLang="zh-CN" sz="600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图片 1" descr="微信图片_202511062201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614680"/>
            <a:ext cx="4099560" cy="5794375"/>
          </a:xfrm>
          <a:prstGeom prst="rect">
            <a:avLst/>
          </a:prstGeom>
        </p:spPr>
      </p:pic>
      <p:pic>
        <p:nvPicPr>
          <p:cNvPr id="5" name="图片 4" descr="微信图片_202511062205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655" y="1525270"/>
            <a:ext cx="6657340" cy="39738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228840" y="5908675"/>
            <a:ext cx="38106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tx2"/>
                </a:solidFill>
              </a:rPr>
              <a:t>汇报人：高士杰</a:t>
            </a:r>
            <a:endParaRPr lang="zh-CN" altLang="en-US" sz="32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5570" y="598170"/>
            <a:ext cx="9005570" cy="758190"/>
          </a:xfrm>
        </p:spPr>
        <p:txBody>
          <a:bodyPr/>
          <a:p>
            <a:r>
              <a:rPr lang="en-US" altLang="zh-CN" sz="3600" b="1" i="1" u="sng"/>
              <a:t>Movie “731”:Remember History,</a:t>
            </a:r>
            <a:r>
              <a:rPr lang="en-US" altLang="zh-CN" sz="3600" b="1" i="1" u="sng">
                <a:solidFill>
                  <a:schemeClr val="tx2"/>
                </a:solidFill>
              </a:rPr>
              <a:t>Cherish</a:t>
            </a:r>
            <a:r>
              <a:rPr lang="en-US" altLang="zh-CN" sz="3600" b="1" i="1" u="sng"/>
              <a:t> Peace</a:t>
            </a:r>
            <a:endParaRPr lang="en-US" altLang="zh-CN" sz="3600" b="1" i="1" u="sng"/>
          </a:p>
        </p:txBody>
      </p:sp>
      <p:pic>
        <p:nvPicPr>
          <p:cNvPr id="5" name="图片 4" descr="微信图片_202510231336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475" y="1356360"/>
            <a:ext cx="4004945" cy="52647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96215" y="1356360"/>
            <a:ext cx="779526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>
                <a:cs typeface="+mn-lt"/>
              </a:rPr>
              <a:t>The movie "731" was </a:t>
            </a:r>
            <a:r>
              <a:rPr lang="zh-CN" altLang="en-US" sz="2800">
                <a:solidFill>
                  <a:schemeClr val="tx2"/>
                </a:solidFill>
                <a:cs typeface="+mn-lt"/>
              </a:rPr>
              <a:t>released</a:t>
            </a:r>
            <a:r>
              <a:rPr lang="zh-CN" altLang="en-US" sz="2800">
                <a:solidFill>
                  <a:schemeClr val="accent1"/>
                </a:solidFill>
                <a:cs typeface="+mn-lt"/>
              </a:rPr>
              <a:t> </a:t>
            </a:r>
            <a:r>
              <a:rPr lang="zh-CN" altLang="en-US" sz="2800">
                <a:cs typeface="+mn-lt"/>
              </a:rPr>
              <a:t>on September 18th,</a:t>
            </a:r>
            <a:endParaRPr lang="zh-CN" altLang="en-US" sz="2800">
              <a:cs typeface="+mn-lt"/>
            </a:endParaRPr>
          </a:p>
          <a:p>
            <a:pPr algn="l"/>
            <a:r>
              <a:rPr lang="zh-CN" altLang="en-US" sz="2800">
                <a:cs typeface="+mn-lt"/>
              </a:rPr>
              <a:t>2025. It is a significant film that</a:t>
            </a:r>
            <a:r>
              <a:rPr lang="en-US" altLang="zh-CN" sz="2800">
                <a:cs typeface="+mn-lt"/>
              </a:rPr>
              <a:t> </a:t>
            </a:r>
            <a:r>
              <a:rPr lang="zh-CN" altLang="en-US" sz="2800">
                <a:solidFill>
                  <a:schemeClr val="tx2"/>
                </a:solidFill>
                <a:cs typeface="+mn-lt"/>
              </a:rPr>
              <a:t>uncovers </a:t>
            </a:r>
            <a:r>
              <a:rPr lang="zh-CN" altLang="en-US" sz="2800">
                <a:cs typeface="+mn-lt"/>
              </a:rPr>
              <a:t>the</a:t>
            </a:r>
            <a:r>
              <a:rPr lang="en-US" altLang="zh-CN" sz="2800">
                <a:cs typeface="+mn-lt"/>
              </a:rPr>
              <a:t> </a:t>
            </a:r>
            <a:r>
              <a:rPr lang="zh-CN" altLang="en-US" sz="2800">
                <a:solidFill>
                  <a:schemeClr val="tx2"/>
                </a:solidFill>
                <a:cs typeface="+mn-lt"/>
              </a:rPr>
              <a:t>heinous </a:t>
            </a:r>
            <a:r>
              <a:rPr lang="zh-CN" altLang="en-US" sz="2800">
                <a:cs typeface="+mn-lt"/>
              </a:rPr>
              <a:t>crimes of the Japanese Unit 731 during</a:t>
            </a:r>
            <a:r>
              <a:rPr lang="en-US" altLang="zh-CN" sz="2800">
                <a:cs typeface="+mn-lt"/>
              </a:rPr>
              <a:t> the Second </a:t>
            </a:r>
            <a:r>
              <a:rPr lang="zh-CN" altLang="en-US" sz="2800">
                <a:cs typeface="+mn-lt"/>
              </a:rPr>
              <a:t>World Wa</a:t>
            </a:r>
            <a:r>
              <a:rPr lang="en-US" altLang="zh-CN" sz="2800">
                <a:cs typeface="+mn-lt"/>
              </a:rPr>
              <a:t>r</a:t>
            </a:r>
            <a:r>
              <a:rPr lang="zh-CN" altLang="en-US" sz="2800">
                <a:cs typeface="+mn-lt"/>
              </a:rPr>
              <a:t>. The film shows the cruel and</a:t>
            </a:r>
            <a:r>
              <a:rPr lang="en-US" altLang="zh-CN" sz="2800">
                <a:cs typeface="+mn-lt"/>
              </a:rPr>
              <a:t> </a:t>
            </a:r>
            <a:r>
              <a:rPr lang="zh-CN" altLang="en-US" sz="2800">
                <a:cs typeface="+mn-lt"/>
              </a:rPr>
              <a:t>inhumane</a:t>
            </a:r>
            <a:r>
              <a:rPr lang="en-US" altLang="zh-CN" sz="2800">
                <a:cs typeface="+mn-lt"/>
              </a:rPr>
              <a:t> </a:t>
            </a:r>
            <a:r>
              <a:rPr lang="zh-CN" altLang="en-US" sz="2800">
                <a:cs typeface="+mn-lt"/>
              </a:rPr>
              <a:t>experiments the</a:t>
            </a:r>
            <a:r>
              <a:rPr lang="en-US" altLang="zh-CN" sz="2800">
                <a:cs typeface="+mn-lt"/>
              </a:rPr>
              <a:t> </a:t>
            </a:r>
            <a:r>
              <a:rPr lang="zh-CN" altLang="en-US" sz="2800">
                <a:cs typeface="+mn-lt"/>
              </a:rPr>
              <a:t>unit carried out on</a:t>
            </a:r>
            <a:r>
              <a:rPr lang="en-US" altLang="zh-CN" sz="2800">
                <a:cs typeface="+mn-lt"/>
              </a:rPr>
              <a:t> </a:t>
            </a:r>
            <a:r>
              <a:rPr lang="zh-CN" altLang="en-US" sz="2800">
                <a:cs typeface="+mn-lt"/>
              </a:rPr>
              <a:t>innocent people.</a:t>
            </a:r>
            <a:endParaRPr lang="zh-CN" altLang="en-US" sz="2800">
              <a:cs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85825" y="4124325"/>
            <a:ext cx="5424805" cy="23685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Key words</a:t>
            </a:r>
            <a:endParaRPr lang="en-US" altLang="zh-CN" sz="2800" b="1"/>
          </a:p>
          <a:p>
            <a:r>
              <a:rPr lang="en-US" altLang="zh-CN" sz="2400">
                <a:solidFill>
                  <a:schemeClr val="tx2"/>
                </a:solidFill>
              </a:rPr>
              <a:t>cherish </a:t>
            </a:r>
            <a:r>
              <a:rPr lang="en-US" altLang="zh-CN" sz="2400"/>
              <a:t> v.</a:t>
            </a:r>
            <a:r>
              <a:rPr lang="zh-CN" altLang="en-US" sz="2400"/>
              <a:t>珍视；珍惜</a:t>
            </a:r>
            <a:endParaRPr lang="en-US" altLang="zh-CN" sz="2400"/>
          </a:p>
          <a:p>
            <a:r>
              <a:rPr lang="en-US" altLang="zh-CN" sz="2400">
                <a:solidFill>
                  <a:schemeClr val="tx2"/>
                </a:solidFill>
              </a:rPr>
              <a:t>release  </a:t>
            </a:r>
            <a:r>
              <a:rPr lang="en-US" altLang="zh-CN" sz="2400"/>
              <a:t>v.</a:t>
            </a:r>
            <a:r>
              <a:rPr lang="zh-CN" altLang="en-US" sz="2400"/>
              <a:t>发行；发布</a:t>
            </a:r>
            <a:endParaRPr lang="zh-CN" altLang="en-US" sz="2400"/>
          </a:p>
          <a:p>
            <a:r>
              <a:rPr lang="en-US" altLang="zh-CN" sz="2400">
                <a:solidFill>
                  <a:schemeClr val="tx2"/>
                </a:solidFill>
              </a:rPr>
              <a:t>uncover  </a:t>
            </a:r>
            <a:r>
              <a:rPr lang="en-US" altLang="zh-CN" sz="2400"/>
              <a:t>v.</a:t>
            </a:r>
            <a:r>
              <a:rPr lang="zh-CN" altLang="en-US" sz="2400"/>
              <a:t>揭露；揭开</a:t>
            </a:r>
            <a:endParaRPr lang="zh-CN" altLang="en-US" sz="2400"/>
          </a:p>
          <a:p>
            <a:r>
              <a:rPr lang="en-US" altLang="zh-CN" sz="2400">
                <a:solidFill>
                  <a:schemeClr val="tx2"/>
                </a:solidFill>
              </a:rPr>
              <a:t>heinous  </a:t>
            </a:r>
            <a:r>
              <a:rPr lang="en-US" altLang="zh-CN" sz="2400"/>
              <a:t>adj.</a:t>
            </a:r>
            <a:r>
              <a:rPr lang="zh-CN" altLang="en-US" sz="2400"/>
              <a:t>极恶的；可憎的</a:t>
            </a:r>
            <a:endParaRPr lang="en-US" altLang="zh-CN" sz="2400"/>
          </a:p>
          <a:p>
            <a:endParaRPr lang="en-US" altLang="zh-CN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6730" y="547370"/>
            <a:ext cx="6517640" cy="2289810"/>
          </a:xfrm>
        </p:spPr>
        <p:txBody>
          <a:bodyPr>
            <a:normAutofit/>
          </a:bodyPr>
          <a:p>
            <a:pPr algn="l">
              <a:lnSpc>
                <a:spcPct val="110000"/>
              </a:lnSpc>
            </a:pPr>
            <a:r>
              <a:rPr lang="en-US" altLang="zh-CN" sz="2800">
                <a:solidFill>
                  <a:schemeClr val="tx1"/>
                </a:solidFill>
                <a:latin typeface="+mn-ea"/>
                <a:sym typeface="+mn-ea"/>
              </a:rPr>
              <a:t> </a:t>
            </a:r>
            <a:endParaRPr lang="zh-CN" altLang="en-US" sz="3200">
              <a:solidFill>
                <a:schemeClr val="tx1"/>
              </a:solidFill>
              <a:latin typeface="+mn-ea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4140" y="241935"/>
            <a:ext cx="6102985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800"/>
              <a:t> </a:t>
            </a:r>
            <a:r>
              <a:rPr lang="zh-CN" altLang="en-US" sz="2800">
                <a:cs typeface="+mn-lt"/>
              </a:rPr>
              <a:t>This army unit conducted cruel</a:t>
            </a:r>
            <a:endParaRPr lang="zh-CN" altLang="en-US" sz="2800">
              <a:cs typeface="+mn-lt"/>
            </a:endParaRPr>
          </a:p>
          <a:p>
            <a:pPr algn="l"/>
            <a:r>
              <a:rPr lang="zh-CN" altLang="en-US" sz="2800">
                <a:cs typeface="+mn-lt"/>
              </a:rPr>
              <a:t>human experiments on people in</a:t>
            </a:r>
            <a:endParaRPr lang="zh-CN" altLang="en-US" sz="2800">
              <a:cs typeface="+mn-lt"/>
            </a:endParaRPr>
          </a:p>
          <a:p>
            <a:pPr algn="l"/>
            <a:r>
              <a:rPr lang="zh-CN" altLang="en-US" sz="2800">
                <a:cs typeface="+mn-lt"/>
              </a:rPr>
              <a:t>Harbin. The movie shows how</a:t>
            </a:r>
            <a:endParaRPr lang="zh-CN" altLang="en-US" sz="2800">
              <a:cs typeface="+mn-lt"/>
            </a:endParaRPr>
          </a:p>
          <a:p>
            <a:pPr algn="l"/>
            <a:r>
              <a:rPr lang="zh-CN" altLang="en-US" sz="2800">
                <a:cs typeface="+mn-lt"/>
              </a:rPr>
              <a:t>ordinary Chinese people fought against the invaders.</a:t>
            </a:r>
            <a:endParaRPr lang="zh-CN" altLang="en-US" sz="2800">
              <a:cs typeface="+mn-lt"/>
            </a:endParaRPr>
          </a:p>
          <a:p>
            <a:pPr algn="l"/>
            <a:endParaRPr lang="zh-CN" altLang="en-US" sz="2800">
              <a:cs typeface="+mn-lt"/>
            </a:endParaRPr>
          </a:p>
          <a:p>
            <a:pPr algn="l"/>
            <a:r>
              <a:rPr lang="zh-CN" altLang="en-US" sz="2800">
                <a:cs typeface="+mn-lt"/>
              </a:rPr>
              <a:t>As of November 6, 2025, the film "731" has been in theaters for 50 days</a:t>
            </a:r>
            <a:r>
              <a:rPr lang="en-US" altLang="zh-CN" sz="2800">
                <a:cs typeface="+mn-lt"/>
              </a:rPr>
              <a:t>.</a:t>
            </a:r>
            <a:r>
              <a:rPr lang="zh-CN" altLang="en-US" sz="2800">
                <a:cs typeface="+mn-lt"/>
              </a:rPr>
              <a:t> Today's real-time cumulative box office is 409,000 yuan.</a:t>
            </a:r>
            <a:endParaRPr lang="zh-CN" altLang="en-US" sz="2800">
              <a:cs typeface="+mn-lt"/>
            </a:endParaRPr>
          </a:p>
        </p:txBody>
      </p:sp>
      <p:pic>
        <p:nvPicPr>
          <p:cNvPr id="11" name="图片 10" descr="微信图片_202511062242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990" y="784860"/>
            <a:ext cx="5610860" cy="484187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375535" y="5190490"/>
            <a:ext cx="4581525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 b="1"/>
              <a:t>Key Words</a:t>
            </a:r>
            <a:endParaRPr lang="en-US" altLang="zh-CN" sz="2800"/>
          </a:p>
          <a:p>
            <a:pPr algn="l"/>
            <a:r>
              <a:rPr lang="en-US" altLang="zh-CN" sz="2400">
                <a:solidFill>
                  <a:schemeClr val="tx2"/>
                </a:solidFill>
              </a:rPr>
              <a:t>cumulative  </a:t>
            </a:r>
            <a:r>
              <a:rPr lang="en-US" altLang="zh-CN" sz="2400"/>
              <a:t>adj.</a:t>
            </a:r>
            <a:r>
              <a:rPr lang="zh-CN" altLang="en-US" sz="2400"/>
              <a:t>积累的</a:t>
            </a:r>
            <a:endParaRPr lang="zh-CN" altLang="en-US"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01930" y="927735"/>
            <a:ext cx="5713095" cy="3496310"/>
          </a:xfrm>
        </p:spPr>
        <p:txBody>
          <a:bodyPr>
            <a:noAutofit/>
          </a:bodyPr>
          <a:p>
            <a:pPr algn="l"/>
            <a:r>
              <a:rPr lang="zh-CN" altLang="en-US" sz="2800">
                <a:solidFill>
                  <a:schemeClr val="tx1"/>
                </a:solidFill>
                <a:cs typeface="+mn-lt"/>
              </a:rPr>
              <a:t>Its popularity comes from two mai</a:t>
            </a:r>
            <a:r>
              <a:rPr lang="en-US" altLang="zh-CN" sz="2800">
                <a:solidFill>
                  <a:schemeClr val="tx1"/>
                </a:solidFill>
                <a:cs typeface="+mn-lt"/>
              </a:rPr>
              <a:t>n </a:t>
            </a:r>
            <a:r>
              <a:rPr lang="zh-CN" altLang="en-US" sz="2800">
                <a:solidFill>
                  <a:schemeClr val="tx1"/>
                </a:solidFill>
                <a:cs typeface="+mn-lt"/>
              </a:rPr>
              <a:t>reasons: First, it helps us remember a</a:t>
            </a:r>
            <a:r>
              <a:rPr lang="en-US" altLang="zh-CN" sz="2800">
                <a:solidFill>
                  <a:schemeClr val="tx1"/>
                </a:solidFill>
                <a:cs typeface="+mn-lt"/>
              </a:rPr>
              <a:t> </a:t>
            </a:r>
            <a:r>
              <a:rPr lang="zh-CN" altLang="en-US" sz="2800">
                <a:solidFill>
                  <a:schemeClr val="tx1"/>
                </a:solidFill>
                <a:cs typeface="+mn-lt"/>
              </a:rPr>
              <a:t>painful part of history that we must</a:t>
            </a:r>
            <a:r>
              <a:rPr lang="en-US" altLang="zh-CN" sz="2800">
                <a:solidFill>
                  <a:schemeClr val="tx1"/>
                </a:solidFill>
                <a:cs typeface="+mn-lt"/>
              </a:rPr>
              <a:t> </a:t>
            </a:r>
            <a:r>
              <a:rPr lang="zh-CN" altLang="en-US" sz="2800">
                <a:solidFill>
                  <a:schemeClr val="tx1"/>
                </a:solidFill>
                <a:cs typeface="+mn-lt"/>
              </a:rPr>
              <a:t>not forget. Second, 2025 marks the</a:t>
            </a:r>
            <a:r>
              <a:rPr lang="en-US" altLang="zh-CN" sz="2800">
                <a:solidFill>
                  <a:schemeClr val="tx1"/>
                </a:solidFill>
                <a:cs typeface="+mn-lt"/>
              </a:rPr>
              <a:t> </a:t>
            </a:r>
            <a:r>
              <a:rPr lang="zh-CN" altLang="en-US" sz="2800">
                <a:solidFill>
                  <a:schemeClr val="tx1"/>
                </a:solidFill>
                <a:cs typeface="+mn-lt"/>
              </a:rPr>
              <a:t>80th </a:t>
            </a:r>
            <a:r>
              <a:rPr lang="zh-CN" altLang="en-US" sz="2800">
                <a:solidFill>
                  <a:schemeClr val="tx2"/>
                </a:solidFill>
                <a:cs typeface="+mn-lt"/>
              </a:rPr>
              <a:t>anniversary</a:t>
            </a:r>
            <a:r>
              <a:rPr lang="zh-CN" altLang="en-US" sz="2800">
                <a:solidFill>
                  <a:schemeClr val="tx1"/>
                </a:solidFill>
                <a:cs typeface="+mn-lt"/>
              </a:rPr>
              <a:t> of the victory of the</a:t>
            </a:r>
            <a:r>
              <a:rPr lang="en-US" altLang="zh-CN" sz="2800">
                <a:solidFill>
                  <a:schemeClr val="tx1"/>
                </a:solidFill>
                <a:cs typeface="+mn-lt"/>
              </a:rPr>
              <a:t> Second Word War</a:t>
            </a:r>
            <a:r>
              <a:rPr lang="zh-CN" altLang="en-US" sz="2800">
                <a:solidFill>
                  <a:schemeClr val="tx1"/>
                </a:solidFill>
                <a:cs typeface="+mn-lt"/>
              </a:rPr>
              <a:t>, which makes</a:t>
            </a:r>
            <a:r>
              <a:rPr lang="en-US" altLang="zh-CN" sz="2800">
                <a:solidFill>
                  <a:schemeClr val="tx1"/>
                </a:solidFill>
                <a:cs typeface="+mn-lt"/>
              </a:rPr>
              <a:t> </a:t>
            </a:r>
            <a:r>
              <a:rPr lang="zh-CN" altLang="en-US" sz="2800">
                <a:solidFill>
                  <a:schemeClr val="tx1"/>
                </a:solidFill>
                <a:cs typeface="+mn-lt"/>
              </a:rPr>
              <a:t>people reflect more  history.</a:t>
            </a:r>
            <a:endParaRPr lang="zh-CN" altLang="en-US" sz="2800">
              <a:solidFill>
                <a:schemeClr val="tx1"/>
              </a:solidFill>
              <a:cs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81050" y="4678045"/>
            <a:ext cx="3515360" cy="12604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>
                <a:solidFill>
                  <a:schemeClr val="tx1"/>
                </a:solidFill>
              </a:rPr>
              <a:t>Key words</a:t>
            </a:r>
            <a:endParaRPr lang="en-US" altLang="zh-CN" sz="2400">
              <a:solidFill>
                <a:schemeClr val="tx2"/>
              </a:solidFill>
            </a:endParaRPr>
          </a:p>
          <a:p>
            <a:pPr algn="l"/>
            <a:r>
              <a:rPr lang="en-US" altLang="zh-CN" sz="2400">
                <a:solidFill>
                  <a:schemeClr val="tx2"/>
                </a:solidFill>
              </a:rPr>
              <a:t>anniversary </a:t>
            </a:r>
            <a:r>
              <a:rPr lang="en-US" altLang="zh-CN" sz="2400"/>
              <a:t> n.</a:t>
            </a:r>
            <a:r>
              <a:rPr lang="zh-CN" altLang="en-US" sz="2400"/>
              <a:t>周年纪念日</a:t>
            </a:r>
            <a:endParaRPr lang="zh-CN" altLang="en-US" sz="2400"/>
          </a:p>
          <a:p>
            <a:pPr algn="l"/>
            <a:endParaRPr lang="zh-CN" altLang="en-US" sz="2400"/>
          </a:p>
        </p:txBody>
      </p:sp>
      <p:pic>
        <p:nvPicPr>
          <p:cNvPr id="7" name="图片 6" descr="7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8365" y="1057275"/>
            <a:ext cx="6017260" cy="41351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9720" y="328295"/>
            <a:ext cx="5107940" cy="3729355"/>
          </a:xfrm>
        </p:spPr>
        <p:txBody>
          <a:bodyPr>
            <a:noAutofit/>
          </a:bodyPr>
          <a:p>
            <a:pPr algn="l"/>
            <a:r>
              <a:rPr lang="zh-CN" altLang="en-US" sz="2800">
                <a:solidFill>
                  <a:schemeClr val="tx1"/>
                </a:solidFill>
                <a:cs typeface="+mn-lt"/>
              </a:rPr>
              <a:t>This movie is more than just a film; it is a history</a:t>
            </a:r>
            <a:r>
              <a:rPr lang="en-US" altLang="zh-CN" sz="2800">
                <a:solidFill>
                  <a:schemeClr val="tx1"/>
                </a:solidFill>
                <a:cs typeface="+mn-lt"/>
              </a:rPr>
              <a:t> </a:t>
            </a:r>
            <a:r>
              <a:rPr lang="zh-CN" altLang="en-US" sz="2800">
                <a:solidFill>
                  <a:schemeClr val="tx1"/>
                </a:solidFill>
                <a:cs typeface="+mn-lt"/>
              </a:rPr>
              <a:t>lesson that reminds us never to forget the past. It</a:t>
            </a:r>
            <a:r>
              <a:rPr lang="en-US" altLang="zh-CN" sz="2800">
                <a:solidFill>
                  <a:schemeClr val="tx1"/>
                </a:solidFill>
                <a:cs typeface="+mn-lt"/>
              </a:rPr>
              <a:t> </a:t>
            </a:r>
            <a:r>
              <a:rPr lang="zh-CN" altLang="en-US" sz="2800">
                <a:solidFill>
                  <a:schemeClr val="tx1"/>
                </a:solidFill>
                <a:cs typeface="+mn-lt"/>
              </a:rPr>
              <a:t>makes us cherish peace even</a:t>
            </a:r>
            <a:r>
              <a:rPr lang="en-US" altLang="zh-CN" sz="2800">
                <a:solidFill>
                  <a:schemeClr val="tx1"/>
                </a:solidFill>
                <a:cs typeface="+mn-lt"/>
              </a:rPr>
              <a:t> </a:t>
            </a:r>
            <a:r>
              <a:rPr lang="zh-CN" altLang="en-US" sz="2800">
                <a:solidFill>
                  <a:schemeClr val="tx1"/>
                </a:solidFill>
                <a:cs typeface="+mn-lt"/>
              </a:rPr>
              <a:t>more. Although some</a:t>
            </a:r>
            <a:r>
              <a:rPr lang="en-US" altLang="zh-CN" sz="2800">
                <a:solidFill>
                  <a:schemeClr val="tx1"/>
                </a:solidFill>
                <a:cs typeface="+mn-lt"/>
              </a:rPr>
              <a:t> </a:t>
            </a:r>
            <a:r>
              <a:rPr lang="zh-CN" altLang="en-US" sz="2800">
                <a:solidFill>
                  <a:schemeClr val="tx2"/>
                </a:solidFill>
                <a:cs typeface="+mn-lt"/>
              </a:rPr>
              <a:t>scenes</a:t>
            </a:r>
            <a:r>
              <a:rPr lang="zh-CN" altLang="en-US" sz="2800">
                <a:solidFill>
                  <a:schemeClr val="tx1"/>
                </a:solidFill>
                <a:cs typeface="+mn-lt"/>
              </a:rPr>
              <a:t> are quite </a:t>
            </a:r>
            <a:r>
              <a:rPr lang="zh-CN" altLang="en-US" sz="2800">
                <a:solidFill>
                  <a:schemeClr val="tx2"/>
                </a:solidFill>
                <a:cs typeface="+mn-lt"/>
              </a:rPr>
              <a:t>intense</a:t>
            </a:r>
            <a:r>
              <a:rPr lang="zh-CN" altLang="en-US" sz="2800">
                <a:solidFill>
                  <a:schemeClr val="tx1"/>
                </a:solidFill>
                <a:cs typeface="+mn-lt"/>
              </a:rPr>
              <a:t>, it's really worth watching. It</a:t>
            </a:r>
            <a:r>
              <a:rPr lang="en-US" altLang="zh-CN" sz="2800">
                <a:solidFill>
                  <a:schemeClr val="tx1"/>
                </a:solidFill>
                <a:cs typeface="+mn-lt"/>
              </a:rPr>
              <a:t> </a:t>
            </a:r>
            <a:r>
              <a:rPr lang="zh-CN" altLang="en-US" sz="2800">
                <a:solidFill>
                  <a:schemeClr val="tx1"/>
                </a:solidFill>
                <a:cs typeface="+mn-lt"/>
              </a:rPr>
              <a:t>is a way to remember history and honor the </a:t>
            </a:r>
            <a:r>
              <a:rPr lang="zh-CN" altLang="en-US" sz="2800">
                <a:solidFill>
                  <a:schemeClr val="tx2"/>
                </a:solidFill>
                <a:cs typeface="+mn-lt"/>
              </a:rPr>
              <a:t>victims</a:t>
            </a:r>
            <a:r>
              <a:rPr lang="zh-CN" altLang="en-US" sz="2800">
                <a:solidFill>
                  <a:schemeClr val="tx1"/>
                </a:solidFill>
                <a:cs typeface="+mn-lt"/>
              </a:rPr>
              <a:t>.</a:t>
            </a:r>
            <a:endParaRPr lang="zh-CN" altLang="en-US" sz="2800">
              <a:solidFill>
                <a:schemeClr val="tx1"/>
              </a:solidFill>
              <a:cs typeface="+mn-lt"/>
            </a:endParaRPr>
          </a:p>
        </p:txBody>
      </p:sp>
      <p:pic>
        <p:nvPicPr>
          <p:cNvPr id="4" name="图片 3" descr="微信图片_202511062308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540" y="1051560"/>
            <a:ext cx="6464935" cy="44176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65505" y="4293870"/>
            <a:ext cx="3209290" cy="16300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/>
              <a:t>Key words</a:t>
            </a:r>
            <a:endParaRPr lang="en-US" altLang="zh-CN" sz="2800" b="1"/>
          </a:p>
          <a:p>
            <a:pPr algn="l"/>
            <a:r>
              <a:rPr lang="en-US" altLang="zh-CN" sz="2400">
                <a:solidFill>
                  <a:schemeClr val="tx2"/>
                </a:solidFill>
              </a:rPr>
              <a:t>scenes  </a:t>
            </a:r>
            <a:r>
              <a:rPr lang="en-US" altLang="zh-CN" sz="2400"/>
              <a:t>n.</a:t>
            </a:r>
            <a:r>
              <a:rPr lang="zh-CN" altLang="en-US" sz="2400"/>
              <a:t>场景</a:t>
            </a:r>
            <a:endParaRPr lang="en-US" altLang="zh-CN" sz="2400"/>
          </a:p>
          <a:p>
            <a:pPr algn="l"/>
            <a:r>
              <a:rPr lang="en-US" altLang="zh-CN" sz="2400">
                <a:solidFill>
                  <a:schemeClr val="tx2"/>
                </a:solidFill>
              </a:rPr>
              <a:t>intense  </a:t>
            </a:r>
            <a:r>
              <a:rPr lang="en-US" altLang="zh-CN" sz="2400"/>
              <a:t>adj.</a:t>
            </a:r>
            <a:r>
              <a:rPr lang="zh-CN" altLang="en-US" sz="2400"/>
              <a:t>严肃紧张的</a:t>
            </a:r>
            <a:endParaRPr lang="en-US" altLang="zh-CN" sz="2400"/>
          </a:p>
          <a:p>
            <a:pPr algn="l"/>
            <a:r>
              <a:rPr lang="en-US" altLang="zh-CN" sz="2400">
                <a:solidFill>
                  <a:schemeClr val="tx2"/>
                </a:solidFill>
              </a:rPr>
              <a:t>victims  </a:t>
            </a:r>
            <a:r>
              <a:rPr lang="en-US" altLang="zh-CN" sz="2400"/>
              <a:t>n.</a:t>
            </a:r>
            <a:r>
              <a:rPr lang="zh-CN" altLang="en-US" sz="2400"/>
              <a:t>受害者</a:t>
            </a:r>
            <a:endParaRPr lang="zh-CN" altLang="en-US" sz="240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mM5YTljY2FmZWFjNTcxY2U2ZWVmYzMzZDgzMWMzNW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lang="zh-CN" altLang="en-US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1280</Words>
  <Application>WPS 演示</Application>
  <PresentationFormat>宽屏</PresentationFormat>
  <Paragraphs>41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Arial</vt:lpstr>
      <vt:lpstr>宋体</vt:lpstr>
      <vt:lpstr>Wingdings</vt:lpstr>
      <vt:lpstr>Calibri</vt:lpstr>
      <vt:lpstr>微软雅黑</vt:lpstr>
      <vt:lpstr>Arial Unicode MS</vt:lpstr>
      <vt:lpstr>Office 主题</vt:lpstr>
      <vt:lpstr>PowerPoint 演示文稿</vt:lpstr>
      <vt:lpstr>Movie “731”:Remember History,Cherish Peace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高士杰</dc:creator>
  <cp:lastModifiedBy>WPS_1649847923</cp:lastModifiedBy>
  <cp:revision>6</cp:revision>
  <dcterms:created xsi:type="dcterms:W3CDTF">2025-10-23T04:43:00Z</dcterms:created>
  <dcterms:modified xsi:type="dcterms:W3CDTF">2025-11-12T13:50:25Z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096811CEFDBA4D5F8ABE0D0ADD3008D8</vt:lpwstr>
  </property>
  <property fmtid="{D5CDD505-2E9C-101B-9397-08002B2CF9AE}" pid="3" name="KSOProductBuildVer">
    <vt:lpwstr>2052-12.1.0.23542</vt:lpwstr>
  </property>
</Properties>
</file>