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67" r:id="rId5"/>
    <p:sldId id="261" r:id="rId6"/>
    <p:sldId id="269" r:id="rId7"/>
    <p:sldId id="270" r:id="rId8"/>
    <p:sldId id="271" r:id="rId9"/>
    <p:sldId id="264" r:id="rId10"/>
    <p:sldId id="272" r:id="rId11"/>
    <p:sldId id="265" r:id="rId1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681E"/>
    <a:srgbClr val="C84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66" d="100"/>
          <a:sy n="66" d="100"/>
        </p:scale>
        <p:origin x="1236" y="864"/>
      </p:cViewPr>
      <p:guideLst/>
    </p:cSldViewPr>
  </p:slideViewPr>
  <p:notesTextViewPr>
    <p:cViewPr>
      <p:scale>
        <a:sx n="1" d="1"/>
        <a:sy n="1" d="1"/>
      </p:scale>
      <p:origin x="0" y="0"/>
    </p:cViewPr>
  </p:notesTextViewPr>
  <p:sorterViewPr>
    <p:cViewPr>
      <p:scale>
        <a:sx n="40" d="100"/>
        <a:sy n="4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2.png"/><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3.png"/><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2"/>
          <a:stretch>
            <a:fillRect/>
          </a:stretch>
        </p:blipFill>
        <p:spPr>
          <a:xfrm>
            <a:off x="0" y="3151632"/>
            <a:ext cx="12192000" cy="3706368"/>
          </a:xfrm>
          <a:prstGeom prst="rect">
            <a:avLst/>
          </a:prstGeom>
        </p:spPr>
      </p:pic>
      <p:pic>
        <p:nvPicPr>
          <p:cNvPr id="23" name="图片 22"/>
          <p:cNvPicPr>
            <a:picLocks noChangeAspect="1"/>
          </p:cNvPicPr>
          <p:nvPr/>
        </p:nvPicPr>
        <p:blipFill>
          <a:blip r:embed="rId3"/>
          <a:stretch>
            <a:fillRect/>
          </a:stretch>
        </p:blipFill>
        <p:spPr>
          <a:xfrm>
            <a:off x="8306466" y="3207575"/>
            <a:ext cx="2499577" cy="1652159"/>
          </a:xfrm>
          <a:prstGeom prst="rect">
            <a:avLst/>
          </a:prstGeom>
        </p:spPr>
      </p:pic>
      <p:pic>
        <p:nvPicPr>
          <p:cNvPr id="19" name="图片 18" descr="手绘国潮风祥云"/>
          <p:cNvPicPr>
            <a:picLocks noChangeAspect="1"/>
          </p:cNvPicPr>
          <p:nvPr/>
        </p:nvPicPr>
        <p:blipFill>
          <a:blip r:embed="rId4"/>
          <a:stretch>
            <a:fillRect/>
          </a:stretch>
        </p:blipFill>
        <p:spPr>
          <a:xfrm>
            <a:off x="7039121" y="968393"/>
            <a:ext cx="2606040" cy="3575685"/>
          </a:xfrm>
          <a:prstGeom prst="rect">
            <a:avLst/>
          </a:prstGeom>
        </p:spPr>
      </p:pic>
      <p:pic>
        <p:nvPicPr>
          <p:cNvPr id="28" name="图片 27"/>
          <p:cNvPicPr>
            <a:picLocks noChangeAspect="1"/>
          </p:cNvPicPr>
          <p:nvPr/>
        </p:nvPicPr>
        <p:blipFill>
          <a:blip r:embed="rId5"/>
          <a:stretch>
            <a:fillRect/>
          </a:stretch>
        </p:blipFill>
        <p:spPr>
          <a:xfrm>
            <a:off x="3730658" y="885986"/>
            <a:ext cx="4575744" cy="4575742"/>
          </a:xfrm>
          <a:prstGeom prst="rect">
            <a:avLst/>
          </a:prstGeom>
        </p:spPr>
      </p:pic>
      <p:sp>
        <p:nvSpPr>
          <p:cNvPr id="31" name="文本框 30"/>
          <p:cNvSpPr txBox="1"/>
          <p:nvPr/>
        </p:nvSpPr>
        <p:spPr>
          <a:xfrm>
            <a:off x="5526469" y="968301"/>
            <a:ext cx="1313180" cy="1446550"/>
          </a:xfrm>
          <a:prstGeom prst="rect">
            <a:avLst/>
          </a:prstGeom>
          <a:noFill/>
        </p:spPr>
        <p:txBody>
          <a:bodyPr wrap="none" rtlCol="0">
            <a:spAutoFit/>
          </a:bodyPr>
          <a:lstStyle/>
          <a:p>
            <a:r>
              <a:rPr lang="zh-CN" altLang="en-US" sz="8800" dirty="0">
                <a:solidFill>
                  <a:schemeClr val="bg1"/>
                </a:solidFill>
                <a:latin typeface="汉仪尚巍手书W" panose="00020600040101010101" pitchFamily="18" charset="-122"/>
                <a:ea typeface="汉仪尚巍手书W" panose="00020600040101010101" pitchFamily="18" charset="-122"/>
              </a:rPr>
              <a:t>敦</a:t>
            </a:r>
            <a:endParaRPr lang="zh-CN" altLang="en-US" sz="8800" dirty="0">
              <a:solidFill>
                <a:schemeClr val="bg1"/>
              </a:solidFill>
              <a:latin typeface="汉仪尚巍手书W" panose="00020600040101010101" pitchFamily="18" charset="-122"/>
              <a:ea typeface="汉仪尚巍手书W" panose="00020600040101010101" pitchFamily="18" charset="-122"/>
            </a:endParaRPr>
          </a:p>
        </p:txBody>
      </p:sp>
      <p:sp>
        <p:nvSpPr>
          <p:cNvPr id="32" name="文本框 31"/>
          <p:cNvSpPr txBox="1"/>
          <p:nvPr/>
        </p:nvSpPr>
        <p:spPr>
          <a:xfrm>
            <a:off x="4694770" y="1809896"/>
            <a:ext cx="1643380" cy="1861185"/>
          </a:xfrm>
          <a:prstGeom prst="rect">
            <a:avLst/>
          </a:prstGeom>
          <a:noFill/>
        </p:spPr>
        <p:txBody>
          <a:bodyPr wrap="none" rtlCol="0">
            <a:spAutoFit/>
          </a:bodyPr>
          <a:lstStyle/>
          <a:p>
            <a:r>
              <a:rPr lang="zh-CN" altLang="en-US" sz="11500" dirty="0">
                <a:solidFill>
                  <a:schemeClr val="bg1"/>
                </a:solidFill>
                <a:latin typeface="汉仪尚巍手书W" panose="00020600040101010101" pitchFamily="18" charset="-122"/>
                <a:ea typeface="汉仪尚巍手书W" panose="00020600040101010101" pitchFamily="18" charset="-122"/>
              </a:rPr>
              <a:t>煌</a:t>
            </a:r>
            <a:endParaRPr lang="zh-CN" altLang="en-US" sz="11500" dirty="0">
              <a:solidFill>
                <a:schemeClr val="bg1"/>
              </a:solidFill>
              <a:latin typeface="汉仪尚巍手书W" panose="00020600040101010101" pitchFamily="18" charset="-122"/>
              <a:ea typeface="汉仪尚巍手书W" panose="00020600040101010101" pitchFamily="18" charset="-122"/>
            </a:endParaRPr>
          </a:p>
        </p:txBody>
      </p:sp>
      <p:pic>
        <p:nvPicPr>
          <p:cNvPr id="15" name="图片 14"/>
          <p:cNvPicPr>
            <a:picLocks noChangeAspect="1"/>
          </p:cNvPicPr>
          <p:nvPr/>
        </p:nvPicPr>
        <p:blipFill>
          <a:blip r:embed="rId6"/>
          <a:stretch>
            <a:fillRect/>
          </a:stretch>
        </p:blipFill>
        <p:spPr>
          <a:xfrm>
            <a:off x="2038253" y="3670722"/>
            <a:ext cx="3795059" cy="2090691"/>
          </a:xfrm>
          <a:prstGeom prst="rect">
            <a:avLst/>
          </a:prstGeom>
        </p:spPr>
      </p:pic>
      <p:pic>
        <p:nvPicPr>
          <p:cNvPr id="13" name="图片 12"/>
          <p:cNvPicPr>
            <a:picLocks noChangeAspect="1"/>
          </p:cNvPicPr>
          <p:nvPr/>
        </p:nvPicPr>
        <p:blipFill>
          <a:blip r:embed="rId7"/>
          <a:stretch>
            <a:fillRect/>
          </a:stretch>
        </p:blipFill>
        <p:spPr>
          <a:xfrm>
            <a:off x="7001007" y="3545422"/>
            <a:ext cx="256054" cy="347502"/>
          </a:xfrm>
          <a:prstGeom prst="rect">
            <a:avLst/>
          </a:prstGeom>
        </p:spPr>
      </p:pic>
      <p:pic>
        <p:nvPicPr>
          <p:cNvPr id="18" name="图片 17"/>
          <p:cNvPicPr>
            <a:picLocks noChangeAspect="1"/>
          </p:cNvPicPr>
          <p:nvPr/>
        </p:nvPicPr>
        <p:blipFill>
          <a:blip r:embed="rId8"/>
          <a:stretch>
            <a:fillRect/>
          </a:stretch>
        </p:blipFill>
        <p:spPr>
          <a:xfrm>
            <a:off x="2276812" y="1101763"/>
            <a:ext cx="3430570" cy="2256954"/>
          </a:xfrm>
          <a:prstGeom prst="rect">
            <a:avLst/>
          </a:prstGeom>
        </p:spPr>
      </p:pic>
      <p:sp>
        <p:nvSpPr>
          <p:cNvPr id="4" name="文本框 3"/>
          <p:cNvSpPr txBox="1"/>
          <p:nvPr/>
        </p:nvSpPr>
        <p:spPr>
          <a:xfrm>
            <a:off x="5993765" y="2887980"/>
            <a:ext cx="1161415" cy="1081405"/>
          </a:xfrm>
          <a:prstGeom prst="rect">
            <a:avLst/>
          </a:prstGeom>
          <a:noFill/>
        </p:spPr>
        <p:txBody>
          <a:bodyPr wrap="square" rtlCol="0">
            <a:noAutofit/>
          </a:bodyPr>
          <a:p>
            <a:pPr algn="ctr"/>
            <a:r>
              <a:rPr lang="zh-CN" altLang="en-US" sz="8800" b="1">
                <a:solidFill>
                  <a:schemeClr val="bg1"/>
                </a:solidFill>
                <a:latin typeface="新宋体" panose="02010609030101010101" charset="-122"/>
                <a:ea typeface="新宋体" panose="02010609030101010101" charset="-122"/>
              </a:rPr>
              <a:t>莫</a:t>
            </a:r>
            <a:endParaRPr lang="zh-CN" altLang="en-US" sz="8800" b="1">
              <a:solidFill>
                <a:schemeClr val="bg1"/>
              </a:solidFill>
              <a:latin typeface="新宋体" panose="02010609030101010101" charset="-122"/>
              <a:ea typeface="新宋体" panose="02010609030101010101" charset="-122"/>
            </a:endParaRPr>
          </a:p>
        </p:txBody>
      </p:sp>
      <p:sp>
        <p:nvSpPr>
          <p:cNvPr id="6" name="文本框 5"/>
          <p:cNvSpPr txBox="1"/>
          <p:nvPr/>
        </p:nvSpPr>
        <p:spPr>
          <a:xfrm>
            <a:off x="4813935" y="3358515"/>
            <a:ext cx="1405255" cy="1294130"/>
          </a:xfrm>
          <a:prstGeom prst="rect">
            <a:avLst/>
          </a:prstGeom>
          <a:noFill/>
        </p:spPr>
        <p:txBody>
          <a:bodyPr wrap="square" rtlCol="0">
            <a:noAutofit/>
          </a:bodyPr>
          <a:p>
            <a:pPr algn="ctr"/>
            <a:r>
              <a:rPr lang="zh-CN" altLang="en-US" sz="8800">
                <a:solidFill>
                  <a:schemeClr val="bg1"/>
                </a:solidFill>
                <a:latin typeface="华文中宋" panose="02010600040101010101" charset="-122"/>
                <a:ea typeface="华文中宋" panose="02010600040101010101" charset="-122"/>
              </a:rPr>
              <a:t>高</a:t>
            </a:r>
            <a:endParaRPr lang="zh-CN" altLang="en-US" sz="8800">
              <a:solidFill>
                <a:schemeClr val="bg1"/>
              </a:solidFill>
              <a:latin typeface="华文中宋" panose="02010600040101010101" charset="-122"/>
              <a:ea typeface="华文中宋" panose="02010600040101010101" charset="-122"/>
            </a:endParaRPr>
          </a:p>
        </p:txBody>
      </p:sp>
      <p:sp>
        <p:nvSpPr>
          <p:cNvPr id="7" name="文本框 6"/>
          <p:cNvSpPr txBox="1"/>
          <p:nvPr/>
        </p:nvSpPr>
        <p:spPr>
          <a:xfrm>
            <a:off x="5792470" y="3893185"/>
            <a:ext cx="1564640" cy="1568450"/>
          </a:xfrm>
          <a:prstGeom prst="rect">
            <a:avLst/>
          </a:prstGeom>
          <a:noFill/>
        </p:spPr>
        <p:txBody>
          <a:bodyPr wrap="square" rtlCol="0">
            <a:spAutoFit/>
          </a:bodyPr>
          <a:p>
            <a:r>
              <a:rPr lang="zh-CN" altLang="en-US" sz="9600">
                <a:solidFill>
                  <a:schemeClr val="bg1"/>
                </a:solidFill>
                <a:latin typeface="华文中宋" panose="02010600040101010101" charset="-122"/>
                <a:ea typeface="华文中宋" panose="02010600040101010101" charset="-122"/>
              </a:rPr>
              <a:t>窟</a:t>
            </a:r>
            <a:endParaRPr lang="zh-CN" altLang="en-US" sz="9600">
              <a:solidFill>
                <a:schemeClr val="bg1"/>
              </a:solidFill>
              <a:latin typeface="华文中宋" panose="02010600040101010101" charset="-122"/>
              <a:ea typeface="华文中宋" panose="02010600040101010101" charset="-122"/>
            </a:endParaRPr>
          </a:p>
        </p:txBody>
      </p:sp>
      <p:sp>
        <p:nvSpPr>
          <p:cNvPr id="10" name="文本框 9"/>
          <p:cNvSpPr txBox="1"/>
          <p:nvPr/>
        </p:nvSpPr>
        <p:spPr>
          <a:xfrm>
            <a:off x="1318895" y="5335905"/>
            <a:ext cx="10066655" cy="1260475"/>
          </a:xfrm>
          <a:prstGeom prst="rect">
            <a:avLst/>
          </a:prstGeom>
          <a:noFill/>
        </p:spPr>
        <p:txBody>
          <a:bodyPr wrap="square" rtlCol="0">
            <a:noAutofit/>
          </a:bodyPr>
          <a:p>
            <a:r>
              <a:rPr lang="en-US" altLang="zh-CN" sz="6000">
                <a:solidFill>
                  <a:srgbClr val="FFC000"/>
                </a:solidFill>
                <a:latin typeface="Bodoni MT" panose="02070603080606020203" charset="0"/>
                <a:cs typeface="Bodoni MT" panose="02070603080606020203" charset="0"/>
              </a:rPr>
              <a:t>Mogao Grottoes in Dunhuang</a:t>
            </a:r>
            <a:endParaRPr lang="en-US" altLang="zh-CN" sz="6000">
              <a:solidFill>
                <a:srgbClr val="FFC000"/>
              </a:solidFill>
              <a:latin typeface="Bodoni MT" panose="02070603080606020203" charset="0"/>
              <a:cs typeface="Bodoni MT" panose="02070603080606020203" charset="0"/>
            </a:endParaRPr>
          </a:p>
        </p:txBody>
      </p:sp>
      <p:pic>
        <p:nvPicPr>
          <p:cNvPr id="11" name="图片 10" descr="5c75ebace7ea7"/>
          <p:cNvPicPr>
            <a:picLocks noChangeAspect="1"/>
          </p:cNvPicPr>
          <p:nvPr/>
        </p:nvPicPr>
        <p:blipFill>
          <a:blip r:embed="rId9"/>
          <a:srcRect t="34557" r="22741"/>
          <a:stretch>
            <a:fillRect/>
          </a:stretch>
        </p:blipFill>
        <p:spPr>
          <a:xfrm flipH="1">
            <a:off x="-630791" y="-1045023"/>
            <a:ext cx="4315730" cy="5113916"/>
          </a:xfrm>
          <a:prstGeom prst="rect">
            <a:avLst/>
          </a:prstGeom>
        </p:spPr>
      </p:pic>
      <p:sp>
        <p:nvSpPr>
          <p:cNvPr id="2" name="文本框 1"/>
          <p:cNvSpPr txBox="1"/>
          <p:nvPr/>
        </p:nvSpPr>
        <p:spPr>
          <a:xfrm>
            <a:off x="7396480" y="2392680"/>
            <a:ext cx="450850" cy="1676400"/>
          </a:xfrm>
          <a:prstGeom prst="rect">
            <a:avLst/>
          </a:prstGeom>
          <a:noFill/>
        </p:spPr>
        <p:txBody>
          <a:bodyPr wrap="square" rtlCol="0">
            <a:noAutofit/>
          </a:bodyPr>
          <a:p>
            <a:r>
              <a:rPr lang="zh-CN" altLang="en-US" sz="2400">
                <a:solidFill>
                  <a:schemeClr val="tx1"/>
                </a:solidFill>
                <a:uFillTx/>
                <a:latin typeface="Bahnschrift SemiBold" panose="020B0502040204020203" charset="0"/>
                <a:cs typeface="Bahnschrift SemiBold" panose="020B0502040204020203" charset="0"/>
              </a:rPr>
              <a:t>主讲人</a:t>
            </a:r>
            <a:r>
              <a:rPr lang="zh-CN" altLang="en-US" sz="2400">
                <a:solidFill>
                  <a:schemeClr val="tx1"/>
                </a:solidFill>
                <a:uFillTx/>
                <a:latin typeface="Bahnschrift SemiBold" panose="020B0502040204020203" charset="0"/>
                <a:cs typeface="Bahnschrift SemiBold" panose="020B0502040204020203" charset="0"/>
              </a:rPr>
              <a:t>王爽</a:t>
            </a:r>
            <a:endParaRPr lang="zh-CN" altLang="en-US" sz="2400">
              <a:solidFill>
                <a:schemeClr val="tx1"/>
              </a:solidFill>
              <a:uFillTx/>
              <a:latin typeface="Bahnschrift SemiBold" panose="020B0502040204020203" charset="0"/>
              <a:cs typeface="Bahnschrift SemiBold" panose="020B0502040204020203"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P spid="32" grpId="0"/>
      <p:bldP spid="32" grpId="1"/>
      <p:bldP spid="4" grpId="0"/>
      <p:bldP spid="4" grpId="1"/>
      <p:bldP spid="6" grpId="0"/>
      <p:bldP spid="6" grpId="1"/>
      <p:bldP spid="7" grpId="0"/>
      <p:bldP spid="7" grpId="1"/>
      <p:bldP spid="10" grpId="0"/>
      <p:bldP spid="31" grpId="2"/>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2"/>
          <a:stretch>
            <a:fillRect/>
          </a:stretch>
        </p:blipFill>
        <p:spPr>
          <a:xfrm>
            <a:off x="0" y="3151632"/>
            <a:ext cx="12192000" cy="3706368"/>
          </a:xfrm>
          <a:prstGeom prst="rect">
            <a:avLst/>
          </a:prstGeom>
        </p:spPr>
      </p:pic>
      <p:sp>
        <p:nvSpPr>
          <p:cNvPr id="14" name="文本框 13"/>
          <p:cNvSpPr txBox="1"/>
          <p:nvPr/>
        </p:nvSpPr>
        <p:spPr>
          <a:xfrm>
            <a:off x="1746250" y="1922145"/>
            <a:ext cx="9219565" cy="3672840"/>
          </a:xfrm>
          <a:prstGeom prst="rect">
            <a:avLst/>
          </a:prstGeom>
          <a:noFill/>
        </p:spPr>
        <p:txBody>
          <a:bodyPr wrap="none" rtlCol="0">
            <a:noAutofit/>
          </a:bodyPr>
          <a:lstStyle/>
          <a:p>
            <a:pPr algn="ctr"/>
            <a:r>
              <a:rPr lang="en-US" altLang="zh-CN" sz="8000" dirty="0">
                <a:solidFill>
                  <a:srgbClr val="C84600"/>
                </a:solidFill>
              </a:rPr>
              <a:t>Thank you for watching.</a:t>
            </a:r>
            <a:endParaRPr lang="en-US" altLang="zh-CN" sz="3600" dirty="0">
              <a:solidFill>
                <a:srgbClr val="C84600"/>
              </a:solidFill>
            </a:endParaRPr>
          </a:p>
          <a:p>
            <a:pPr algn="ctr"/>
            <a:r>
              <a:rPr lang="zh-CN" altLang="en-US" sz="5400" dirty="0">
                <a:solidFill>
                  <a:srgbClr val="C84600"/>
                </a:solidFill>
              </a:rPr>
              <a:t>谢谢观看</a:t>
            </a:r>
            <a:endParaRPr lang="zh-CN" altLang="en-US" sz="5400" dirty="0">
              <a:solidFill>
                <a:srgbClr val="C84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1" end="1"/>
                                            </p:txEl>
                                          </p:spTgt>
                                        </p:tgtEl>
                                        <p:attrNameLst>
                                          <p:attrName>style.visibility</p:attrName>
                                        </p:attrNameLst>
                                      </p:cBhvr>
                                      <p:to>
                                        <p:strVal val="visible"/>
                                      </p:to>
                                    </p:set>
                                    <p:animEffect transition="in" filter="fade">
                                      <p:cBhvr>
                                        <p:cTn id="10"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67945"/>
            <a:ext cx="12192000" cy="6858000"/>
          </a:xfrm>
          <a:prstGeom prst="rect">
            <a:avLst/>
          </a:prstGeom>
        </p:spPr>
      </p:pic>
      <p:pic>
        <p:nvPicPr>
          <p:cNvPr id="8" name="图片 7"/>
          <p:cNvPicPr>
            <a:picLocks noChangeAspect="1"/>
          </p:cNvPicPr>
          <p:nvPr/>
        </p:nvPicPr>
        <p:blipFill>
          <a:blip r:embed="rId2"/>
          <a:stretch>
            <a:fillRect/>
          </a:stretch>
        </p:blipFill>
        <p:spPr>
          <a:xfrm>
            <a:off x="0" y="3151632"/>
            <a:ext cx="12192000" cy="3706368"/>
          </a:xfrm>
          <a:prstGeom prst="rect">
            <a:avLst/>
          </a:prstGeom>
        </p:spPr>
      </p:pic>
      <p:sp>
        <p:nvSpPr>
          <p:cNvPr id="21" name="椭圆 20"/>
          <p:cNvSpPr/>
          <p:nvPr>
            <p:custDataLst>
              <p:tags r:id="rId3"/>
            </p:custDataLst>
          </p:nvPr>
        </p:nvSpPr>
        <p:spPr>
          <a:xfrm>
            <a:off x="3840950" y="2700545"/>
            <a:ext cx="556792" cy="556792"/>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文本框 21"/>
          <p:cNvSpPr txBox="1"/>
          <p:nvPr>
            <p:custDataLst>
              <p:tags r:id="rId4"/>
            </p:custDataLst>
          </p:nvPr>
        </p:nvSpPr>
        <p:spPr>
          <a:xfrm>
            <a:off x="3850318" y="2795734"/>
            <a:ext cx="546945" cy="461665"/>
          </a:xfrm>
          <a:prstGeom prst="rect">
            <a:avLst/>
          </a:prstGeom>
          <a:noFill/>
        </p:spPr>
        <p:txBody>
          <a:bodyPr wrap="none" rtlCol="0">
            <a:spAutoFit/>
          </a:bodyPr>
          <a:lstStyle/>
          <a:p>
            <a:r>
              <a:rPr lang="en-US" altLang="zh-CN" sz="2400" b="1" dirty="0">
                <a:solidFill>
                  <a:schemeClr val="bg1"/>
                </a:solidFill>
                <a:latin typeface="思源黑体 CN Bold" panose="020B0800000000000000" pitchFamily="34" charset="-122"/>
                <a:ea typeface="思源黑体 CN Bold" panose="020B0800000000000000" pitchFamily="34" charset="-122"/>
              </a:rPr>
              <a:t>01</a:t>
            </a:r>
            <a:endParaRPr lang="zh-CN" altLang="en-US" sz="2400" b="1" dirty="0">
              <a:solidFill>
                <a:schemeClr val="bg1"/>
              </a:solidFill>
              <a:latin typeface="思源黑体 CN Bold" panose="020B0800000000000000" pitchFamily="34" charset="-122"/>
              <a:ea typeface="思源黑体 CN Bold" panose="020B0800000000000000" pitchFamily="34" charset="-122"/>
            </a:endParaRPr>
          </a:p>
        </p:txBody>
      </p:sp>
      <p:sp>
        <p:nvSpPr>
          <p:cNvPr id="25" name="文本框 24"/>
          <p:cNvSpPr txBox="1"/>
          <p:nvPr>
            <p:custDataLst>
              <p:tags r:id="rId5"/>
            </p:custDataLst>
          </p:nvPr>
        </p:nvSpPr>
        <p:spPr>
          <a:xfrm>
            <a:off x="4461715" y="3774646"/>
            <a:ext cx="2505075" cy="706755"/>
          </a:xfrm>
          <a:prstGeom prst="rect">
            <a:avLst/>
          </a:prstGeom>
          <a:noFill/>
        </p:spPr>
        <p:txBody>
          <a:bodyPr wrap="none" rtlCol="0">
            <a:spAutoFit/>
          </a:bodyPr>
          <a:lstStyle/>
          <a:p>
            <a:pPr algn="l"/>
            <a:r>
              <a:rPr lang="en-US" altLang="zh-CN" sz="4000" dirty="0">
                <a:solidFill>
                  <a:schemeClr val="tx1">
                    <a:lumMod val="85000"/>
                    <a:lumOff val="15000"/>
                  </a:schemeClr>
                </a:solidFill>
                <a:latin typeface="Bahnschrift" panose="020B0502040204020203" charset="0"/>
                <a:cs typeface="Bahnschrift" panose="020B0502040204020203" charset="0"/>
              </a:rPr>
              <a:t>origin</a:t>
            </a:r>
            <a:r>
              <a:rPr lang="zh-CN" altLang="en-US" sz="4000" dirty="0">
                <a:solidFill>
                  <a:schemeClr val="tx1">
                    <a:lumMod val="85000"/>
                    <a:lumOff val="15000"/>
                  </a:schemeClr>
                </a:solidFill>
                <a:latin typeface="Bahnschrift" panose="020B0502040204020203" charset="0"/>
                <a:cs typeface="Bahnschrift" panose="020B0502040204020203" charset="0"/>
              </a:rPr>
              <a:t>起源</a:t>
            </a:r>
            <a:endParaRPr lang="zh-CN" altLang="en-US" sz="4000" dirty="0">
              <a:solidFill>
                <a:schemeClr val="tx1">
                  <a:lumMod val="85000"/>
                  <a:lumOff val="15000"/>
                </a:schemeClr>
              </a:solidFill>
              <a:latin typeface="Bahnschrift" panose="020B0502040204020203" charset="0"/>
              <a:cs typeface="Bahnschrift" panose="020B0502040204020203" charset="0"/>
            </a:endParaRPr>
          </a:p>
        </p:txBody>
      </p:sp>
      <p:sp>
        <p:nvSpPr>
          <p:cNvPr id="27" name="椭圆 26"/>
          <p:cNvSpPr/>
          <p:nvPr>
            <p:custDataLst>
              <p:tags r:id="rId6"/>
            </p:custDataLst>
          </p:nvPr>
        </p:nvSpPr>
        <p:spPr>
          <a:xfrm>
            <a:off x="3839612" y="3849260"/>
            <a:ext cx="556792" cy="556792"/>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文本框 28"/>
          <p:cNvSpPr txBox="1"/>
          <p:nvPr>
            <p:custDataLst>
              <p:tags r:id="rId7"/>
            </p:custDataLst>
          </p:nvPr>
        </p:nvSpPr>
        <p:spPr>
          <a:xfrm>
            <a:off x="3850640" y="3881755"/>
            <a:ext cx="546735" cy="524510"/>
          </a:xfrm>
          <a:prstGeom prst="rect">
            <a:avLst/>
          </a:prstGeom>
          <a:noFill/>
        </p:spPr>
        <p:txBody>
          <a:bodyPr wrap="square" rtlCol="0">
            <a:noAutofit/>
          </a:bodyPr>
          <a:lstStyle/>
          <a:p>
            <a:r>
              <a:rPr lang="en-US" altLang="zh-CN" sz="2400" b="1" dirty="0">
                <a:solidFill>
                  <a:schemeClr val="bg1"/>
                </a:solidFill>
                <a:latin typeface="思源黑体 CN Bold" panose="020B0800000000000000" pitchFamily="34" charset="-122"/>
                <a:ea typeface="思源黑体 CN Bold" panose="020B0800000000000000" pitchFamily="34" charset="-122"/>
              </a:rPr>
              <a:t>02</a:t>
            </a:r>
            <a:endParaRPr lang="zh-CN" altLang="en-US" sz="2400" b="1" dirty="0">
              <a:solidFill>
                <a:schemeClr val="bg1"/>
              </a:solidFill>
              <a:latin typeface="思源黑体 CN Bold" panose="020B0800000000000000" pitchFamily="34" charset="-122"/>
              <a:ea typeface="思源黑体 CN Bold" panose="020B0800000000000000" pitchFamily="34" charset="-122"/>
            </a:endParaRPr>
          </a:p>
        </p:txBody>
      </p:sp>
      <p:sp>
        <p:nvSpPr>
          <p:cNvPr id="37" name="椭圆 36"/>
          <p:cNvSpPr/>
          <p:nvPr>
            <p:custDataLst>
              <p:tags r:id="rId8"/>
            </p:custDataLst>
          </p:nvPr>
        </p:nvSpPr>
        <p:spPr>
          <a:xfrm>
            <a:off x="3839680" y="4874908"/>
            <a:ext cx="556792" cy="556792"/>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文本框 37"/>
          <p:cNvSpPr txBox="1"/>
          <p:nvPr>
            <p:custDataLst>
              <p:tags r:id="rId9"/>
            </p:custDataLst>
          </p:nvPr>
        </p:nvSpPr>
        <p:spPr>
          <a:xfrm>
            <a:off x="3850953" y="4874847"/>
            <a:ext cx="546945" cy="461665"/>
          </a:xfrm>
          <a:prstGeom prst="rect">
            <a:avLst/>
          </a:prstGeom>
          <a:noFill/>
        </p:spPr>
        <p:txBody>
          <a:bodyPr wrap="none" rtlCol="0">
            <a:spAutoFit/>
          </a:bodyPr>
          <a:lstStyle/>
          <a:p>
            <a:r>
              <a:rPr lang="en-US" altLang="zh-CN" sz="2400" b="1" dirty="0">
                <a:solidFill>
                  <a:schemeClr val="bg1"/>
                </a:solidFill>
                <a:latin typeface="思源黑体 CN Bold" panose="020B0800000000000000" pitchFamily="34" charset="-122"/>
                <a:ea typeface="思源黑体 CN Bold" panose="020B0800000000000000" pitchFamily="34" charset="-122"/>
              </a:rPr>
              <a:t>03</a:t>
            </a:r>
            <a:endParaRPr lang="zh-CN" altLang="en-US" sz="2400" b="1" dirty="0">
              <a:solidFill>
                <a:schemeClr val="bg1"/>
              </a:solidFill>
              <a:latin typeface="思源黑体 CN Bold" panose="020B0800000000000000" pitchFamily="34" charset="-122"/>
              <a:ea typeface="思源黑体 CN Bold" panose="020B0800000000000000" pitchFamily="34" charset="-122"/>
            </a:endParaRPr>
          </a:p>
        </p:txBody>
      </p:sp>
      <p:sp>
        <p:nvSpPr>
          <p:cNvPr id="44" name="文本框 43"/>
          <p:cNvSpPr txBox="1"/>
          <p:nvPr/>
        </p:nvSpPr>
        <p:spPr>
          <a:xfrm>
            <a:off x="4142107" y="343524"/>
            <a:ext cx="3268980" cy="2276475"/>
          </a:xfrm>
          <a:prstGeom prst="rect">
            <a:avLst/>
          </a:prstGeom>
          <a:noFill/>
        </p:spPr>
        <p:txBody>
          <a:bodyPr wrap="none" rtlCol="0">
            <a:spAutoFit/>
          </a:bodyPr>
          <a:lstStyle/>
          <a:p>
            <a:pPr algn="ctr"/>
            <a:r>
              <a:rPr lang="zh-CN" altLang="en-US" sz="8800" dirty="0">
                <a:solidFill>
                  <a:srgbClr val="C84600"/>
                </a:solidFill>
                <a:latin typeface="钟齐段宁行书" panose="02010800040101010101" pitchFamily="2" charset="-122"/>
                <a:ea typeface="钟齐段宁行书" panose="02010800040101010101" pitchFamily="2" charset="-122"/>
              </a:rPr>
              <a:t>目录</a:t>
            </a:r>
            <a:endParaRPr lang="zh-CN" altLang="en-US" sz="11500" dirty="0">
              <a:solidFill>
                <a:srgbClr val="C84600"/>
              </a:solidFill>
              <a:latin typeface="钟齐段宁行书" panose="02010800040101010101" pitchFamily="2" charset="-122"/>
              <a:ea typeface="钟齐段宁行书" panose="02010800040101010101" pitchFamily="2" charset="-122"/>
            </a:endParaRPr>
          </a:p>
          <a:p>
            <a:pPr algn="ctr"/>
            <a:r>
              <a:rPr lang="en-US" altLang="zh-CN" sz="5400" dirty="0">
                <a:solidFill>
                  <a:srgbClr val="C84600"/>
                </a:solidFill>
                <a:latin typeface="钟齐段宁行书" panose="02010800040101010101" pitchFamily="2" charset="-122"/>
                <a:ea typeface="钟齐段宁行书" panose="02010800040101010101" pitchFamily="2" charset="-122"/>
              </a:rPr>
              <a:t>catalogue</a:t>
            </a:r>
            <a:endParaRPr lang="en-US" altLang="zh-CN" sz="5400" dirty="0">
              <a:solidFill>
                <a:srgbClr val="C84600"/>
              </a:solidFill>
              <a:latin typeface="钟齐段宁行书" panose="02010800040101010101" pitchFamily="2" charset="-122"/>
              <a:ea typeface="钟齐段宁行书" panose="02010800040101010101" pitchFamily="2" charset="-122"/>
            </a:endParaRPr>
          </a:p>
        </p:txBody>
      </p:sp>
      <p:sp>
        <p:nvSpPr>
          <p:cNvPr id="3" name="文本框 2"/>
          <p:cNvSpPr txBox="1"/>
          <p:nvPr/>
        </p:nvSpPr>
        <p:spPr>
          <a:xfrm>
            <a:off x="4398010" y="2620010"/>
            <a:ext cx="4064000" cy="706755"/>
          </a:xfrm>
          <a:prstGeom prst="rect">
            <a:avLst/>
          </a:prstGeom>
          <a:noFill/>
        </p:spPr>
        <p:txBody>
          <a:bodyPr wrap="square" rtlCol="0">
            <a:spAutoFit/>
          </a:bodyPr>
          <a:p>
            <a:r>
              <a:rPr lang="en-US" altLang="zh-CN" sz="4000">
                <a:latin typeface="Bahnschrift" panose="020B0502040204020203" charset="0"/>
                <a:cs typeface="Bahnschrift" panose="020B0502040204020203" charset="0"/>
              </a:rPr>
              <a:t>Location</a:t>
            </a:r>
            <a:r>
              <a:rPr lang="zh-CN" altLang="en-US" sz="4000">
                <a:latin typeface="Bahnschrift" panose="020B0502040204020203" charset="0"/>
                <a:cs typeface="Bahnschrift" panose="020B0502040204020203" charset="0"/>
              </a:rPr>
              <a:t>地理</a:t>
            </a:r>
            <a:endParaRPr lang="zh-CN" altLang="en-US" sz="4000">
              <a:latin typeface="Bahnschrift" panose="020B0502040204020203" charset="0"/>
              <a:cs typeface="Bahnschrift" panose="020B0502040204020203" charset="0"/>
            </a:endParaRPr>
          </a:p>
        </p:txBody>
      </p:sp>
      <p:sp>
        <p:nvSpPr>
          <p:cNvPr id="4" name="文本框 3"/>
          <p:cNvSpPr txBox="1"/>
          <p:nvPr/>
        </p:nvSpPr>
        <p:spPr>
          <a:xfrm>
            <a:off x="4461510" y="4799965"/>
            <a:ext cx="3968115" cy="706755"/>
          </a:xfrm>
          <a:prstGeom prst="rect">
            <a:avLst/>
          </a:prstGeom>
          <a:noFill/>
        </p:spPr>
        <p:txBody>
          <a:bodyPr wrap="square" rtlCol="0">
            <a:spAutoFit/>
          </a:bodyPr>
          <a:p>
            <a:r>
              <a:rPr lang="en-US" altLang="zh-CN" sz="4000">
                <a:latin typeface="Bahnschrift" panose="020B0502040204020203" charset="0"/>
                <a:cs typeface="Bahnschrift" panose="020B0502040204020203" charset="0"/>
              </a:rPr>
              <a:t>scenery</a:t>
            </a:r>
            <a:r>
              <a:rPr lang="zh-CN" altLang="en-US" sz="4000">
                <a:latin typeface="Bahnschrift" panose="020B0502040204020203" charset="0"/>
                <a:cs typeface="Bahnschrift" panose="020B0502040204020203" charset="0"/>
              </a:rPr>
              <a:t>景色</a:t>
            </a:r>
            <a:endParaRPr lang="zh-CN" altLang="en-US" sz="4000">
              <a:latin typeface="Bahnschrift" panose="020B0502040204020203" charset="0"/>
              <a:cs typeface="Bahnschrift" panose="020B0502040204020203"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strips(downLeft)">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amond(in)">
                                      <p:cBhvr>
                                        <p:cTn id="17" dur="20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amond(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25"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2"/>
          <a:stretch>
            <a:fillRect/>
          </a:stretch>
        </p:blipFill>
        <p:spPr>
          <a:xfrm>
            <a:off x="0" y="3151632"/>
            <a:ext cx="12192000" cy="3706368"/>
          </a:xfrm>
          <a:prstGeom prst="rect">
            <a:avLst/>
          </a:prstGeom>
        </p:spPr>
      </p:pic>
      <p:sp>
        <p:nvSpPr>
          <p:cNvPr id="14" name="文本框 13"/>
          <p:cNvSpPr txBox="1"/>
          <p:nvPr/>
        </p:nvSpPr>
        <p:spPr>
          <a:xfrm>
            <a:off x="4722832" y="500466"/>
            <a:ext cx="3970655" cy="922020"/>
          </a:xfrm>
          <a:prstGeom prst="rect">
            <a:avLst/>
          </a:prstGeom>
          <a:noFill/>
        </p:spPr>
        <p:txBody>
          <a:bodyPr wrap="none" rtlCol="0">
            <a:spAutoFit/>
          </a:bodyPr>
          <a:lstStyle/>
          <a:p>
            <a:pPr algn="l"/>
            <a:r>
              <a:rPr lang="en-US" altLang="zh-CN" sz="5400" b="1" dirty="0">
                <a:solidFill>
                  <a:srgbClr val="C84600"/>
                </a:solidFill>
              </a:rPr>
              <a:t>Location</a:t>
            </a:r>
            <a:r>
              <a:rPr lang="zh-CN" altLang="en-US" sz="5400" b="1" dirty="0">
                <a:solidFill>
                  <a:srgbClr val="C84600"/>
                </a:solidFill>
              </a:rPr>
              <a:t>位置</a:t>
            </a:r>
            <a:endParaRPr lang="zh-CN" altLang="en-US" sz="5400" b="1" dirty="0">
              <a:solidFill>
                <a:srgbClr val="C84600"/>
              </a:solidFill>
            </a:endParaRPr>
          </a:p>
        </p:txBody>
      </p:sp>
      <p:sp>
        <p:nvSpPr>
          <p:cNvPr id="25" name="文本框 24"/>
          <p:cNvSpPr txBox="1"/>
          <p:nvPr/>
        </p:nvSpPr>
        <p:spPr>
          <a:xfrm rot="16200000">
            <a:off x="-386080" y="3268345"/>
            <a:ext cx="3677920" cy="568325"/>
          </a:xfrm>
          <a:prstGeom prst="rect">
            <a:avLst/>
          </a:prstGeom>
          <a:noFill/>
        </p:spPr>
        <p:txBody>
          <a:bodyPr vert="eaVert" wrap="square" rtlCol="0">
            <a:noAutofit/>
          </a:bodyPr>
          <a:lstStyle/>
          <a:p>
            <a:endParaRPr lang="en-US" altLang="zh-CN" sz="3200" b="1" spc="300" dirty="0">
              <a:solidFill>
                <a:schemeClr val="bg1"/>
              </a:solidFill>
              <a:latin typeface="Lucida Sans Typewriter" panose="020B0509030504030204" charset="0"/>
              <a:ea typeface="Microsoft YaHei UI" panose="020B0503020204020204" pitchFamily="34" charset="-122"/>
              <a:cs typeface="Lucida Sans Typewriter" panose="020B0509030504030204" charset="0"/>
            </a:endParaRPr>
          </a:p>
          <a:p>
            <a:endParaRPr lang="zh-CN" altLang="en-US" sz="3200" b="1" spc="300" dirty="0">
              <a:solidFill>
                <a:schemeClr val="bg1"/>
              </a:solidFill>
              <a:latin typeface="Lucida Sans Typewriter" panose="020B0509030504030204" charset="0"/>
              <a:ea typeface="Microsoft YaHei UI" panose="020B0503020204020204" pitchFamily="34" charset="-122"/>
              <a:cs typeface="Lucida Sans Typewriter" panose="020B0509030504030204" charset="0"/>
            </a:endParaRPr>
          </a:p>
        </p:txBody>
      </p:sp>
      <p:pic>
        <p:nvPicPr>
          <p:cNvPr id="2" name="图片 1" descr="9362ec2cf0ade3f03d93f138bc5e8ff3"/>
          <p:cNvPicPr>
            <a:picLocks noChangeAspect="1"/>
          </p:cNvPicPr>
          <p:nvPr/>
        </p:nvPicPr>
        <p:blipFill>
          <a:blip r:embed="rId3"/>
          <a:stretch>
            <a:fillRect/>
          </a:stretch>
        </p:blipFill>
        <p:spPr>
          <a:xfrm>
            <a:off x="6922135" y="1528445"/>
            <a:ext cx="4544695" cy="4197350"/>
          </a:xfrm>
          <a:prstGeom prst="rect">
            <a:avLst/>
          </a:prstGeom>
        </p:spPr>
      </p:pic>
      <p:sp>
        <p:nvSpPr>
          <p:cNvPr id="4" name="文本框 3"/>
          <p:cNvSpPr txBox="1"/>
          <p:nvPr/>
        </p:nvSpPr>
        <p:spPr>
          <a:xfrm>
            <a:off x="976630" y="4759960"/>
            <a:ext cx="5098415" cy="1014730"/>
          </a:xfrm>
          <a:prstGeom prst="rect">
            <a:avLst/>
          </a:prstGeom>
          <a:noFill/>
        </p:spPr>
        <p:txBody>
          <a:bodyPr wrap="square" rtlCol="0">
            <a:spAutoFit/>
          </a:bodyPr>
          <a:p>
            <a:r>
              <a:rPr lang="zh-CN" altLang="en-US" sz="2000"/>
              <a:t>莫高窟位于中国甘肃省敦煌市东南约</a:t>
            </a:r>
            <a:r>
              <a:rPr lang="en-US" altLang="zh-CN" sz="2000"/>
              <a:t>25</a:t>
            </a:r>
            <a:r>
              <a:rPr lang="zh-CN" altLang="en-US" sz="2000"/>
              <a:t>公里处的鸣沙山东麓断崖上，前临宕泉河，面向东，南北长</a:t>
            </a:r>
            <a:r>
              <a:rPr lang="en-US" altLang="zh-CN" sz="2000"/>
              <a:t>1680</a:t>
            </a:r>
            <a:r>
              <a:rPr lang="zh-CN" altLang="en-US" sz="2000"/>
              <a:t>米，高</a:t>
            </a:r>
            <a:r>
              <a:rPr lang="en-US" altLang="zh-CN" sz="2000"/>
              <a:t>50</a:t>
            </a:r>
            <a:r>
              <a:rPr lang="zh-CN" altLang="en-US" sz="2000"/>
              <a:t>米。</a:t>
            </a:r>
            <a:endParaRPr lang="zh-CN" altLang="en-US" sz="2000"/>
          </a:p>
        </p:txBody>
      </p:sp>
      <p:sp>
        <p:nvSpPr>
          <p:cNvPr id="6" name="文本框 5"/>
          <p:cNvSpPr txBox="1"/>
          <p:nvPr/>
        </p:nvSpPr>
        <p:spPr>
          <a:xfrm>
            <a:off x="899160" y="1713865"/>
            <a:ext cx="5426710" cy="3046095"/>
          </a:xfrm>
          <a:prstGeom prst="rect">
            <a:avLst/>
          </a:prstGeom>
          <a:noFill/>
        </p:spPr>
        <p:txBody>
          <a:bodyPr wrap="square" rtlCol="0">
            <a:spAutoFit/>
          </a:bodyPr>
          <a:p>
            <a:r>
              <a:rPr lang="en-US" altLang="zh-CN" sz="2400">
                <a:latin typeface="Bahnschrift" panose="020B0502040204020203" charset="0"/>
                <a:cs typeface="Bahnschrift" panose="020B0502040204020203" charset="0"/>
              </a:rPr>
              <a:t>The Mogao Caves are located on the cliff at the eastern foot of the Mingsha Mountain, about 25 kilometers southeast of Dunhuang City, Gansu Province, China. They face east and overlook the Dangquan River. They are 1,680 meters long from north to south and 50 meters high.</a:t>
            </a:r>
            <a:endParaRPr lang="zh-CN" altLang="en-US" sz="2400">
              <a:latin typeface="Bahnschrift" panose="020B0502040204020203" charset="0"/>
              <a:cs typeface="Bahnschrift" panose="020B0502040204020203"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4465" y="0"/>
            <a:ext cx="12192000" cy="6858000"/>
          </a:xfrm>
          <a:prstGeom prst="rect">
            <a:avLst/>
          </a:prstGeom>
        </p:spPr>
      </p:pic>
      <p:pic>
        <p:nvPicPr>
          <p:cNvPr id="8" name="图片 7"/>
          <p:cNvPicPr>
            <a:picLocks noChangeAspect="1"/>
          </p:cNvPicPr>
          <p:nvPr/>
        </p:nvPicPr>
        <p:blipFill>
          <a:blip r:embed="rId2"/>
          <a:stretch>
            <a:fillRect/>
          </a:stretch>
        </p:blipFill>
        <p:spPr>
          <a:xfrm>
            <a:off x="164465" y="3151632"/>
            <a:ext cx="12192000" cy="3706368"/>
          </a:xfrm>
          <a:prstGeom prst="rect">
            <a:avLst/>
          </a:prstGeom>
        </p:spPr>
      </p:pic>
      <p:sp>
        <p:nvSpPr>
          <p:cNvPr id="14" name="文本框 13"/>
          <p:cNvSpPr txBox="1"/>
          <p:nvPr/>
        </p:nvSpPr>
        <p:spPr>
          <a:xfrm>
            <a:off x="4722832" y="490941"/>
            <a:ext cx="2508885" cy="706755"/>
          </a:xfrm>
          <a:prstGeom prst="rect">
            <a:avLst/>
          </a:prstGeom>
          <a:noFill/>
        </p:spPr>
        <p:txBody>
          <a:bodyPr wrap="none" rtlCol="0">
            <a:spAutoFit/>
          </a:bodyPr>
          <a:lstStyle/>
          <a:p>
            <a:pPr algn="l"/>
            <a:r>
              <a:rPr lang="en-US" altLang="zh-CN" sz="4000" b="1" dirty="0">
                <a:solidFill>
                  <a:srgbClr val="C84600"/>
                </a:solidFill>
                <a:latin typeface="Bahnschrift" panose="020B0502040204020203" charset="0"/>
                <a:cs typeface="Bahnschrift" panose="020B0502040204020203" charset="0"/>
              </a:rPr>
              <a:t>origin</a:t>
            </a:r>
            <a:r>
              <a:rPr lang="zh-CN" altLang="en-US" sz="4000" b="1" dirty="0">
                <a:solidFill>
                  <a:srgbClr val="C84600"/>
                </a:solidFill>
                <a:latin typeface="Bahnschrift" panose="020B0502040204020203" charset="0"/>
                <a:cs typeface="Bahnschrift" panose="020B0502040204020203" charset="0"/>
              </a:rPr>
              <a:t>起源</a:t>
            </a:r>
            <a:endParaRPr lang="zh-CN" altLang="en-US" sz="4000" b="1" dirty="0">
              <a:solidFill>
                <a:srgbClr val="C84600"/>
              </a:solidFill>
              <a:latin typeface="Bahnschrift" panose="020B0502040204020203" charset="0"/>
              <a:cs typeface="Bahnschrift" panose="020B0502040204020203" charset="0"/>
            </a:endParaRPr>
          </a:p>
        </p:txBody>
      </p:sp>
      <p:sp>
        <p:nvSpPr>
          <p:cNvPr id="2" name="文本框 1"/>
          <p:cNvSpPr txBox="1"/>
          <p:nvPr/>
        </p:nvSpPr>
        <p:spPr>
          <a:xfrm>
            <a:off x="1563370" y="4544060"/>
            <a:ext cx="9934575" cy="1014730"/>
          </a:xfrm>
          <a:prstGeom prst="rect">
            <a:avLst/>
          </a:prstGeom>
          <a:noFill/>
        </p:spPr>
        <p:txBody>
          <a:bodyPr wrap="square" rtlCol="0">
            <a:spAutoFit/>
          </a:bodyPr>
          <a:p>
            <a:r>
              <a:rPr lang="zh-CN" altLang="en-US" sz="2000" b="1"/>
              <a:t>敦煌石窟一名通常用以指莫高窟，是莫高窟、西千佛洞的总称，有时也包括安西的榆林窟。莫高窟开凿兴建的年代，不同的文献资料记载稍有出入。目前多数学者所同意的观点是前秦建元二年（</a:t>
            </a:r>
            <a:r>
              <a:rPr lang="en-US" altLang="zh-CN" sz="2000" b="1"/>
              <a:t>366</a:t>
            </a:r>
            <a:r>
              <a:rPr lang="zh-CN" altLang="en-US" sz="2000" b="1"/>
              <a:t>）乐僔和尚在莫高窟创凿洞窟，法良禅师接续建造。</a:t>
            </a:r>
            <a:endParaRPr lang="zh-CN" altLang="en-US" sz="2000" b="1"/>
          </a:p>
        </p:txBody>
      </p:sp>
      <p:sp>
        <p:nvSpPr>
          <p:cNvPr id="4" name="文本框 3"/>
          <p:cNvSpPr txBox="1"/>
          <p:nvPr/>
        </p:nvSpPr>
        <p:spPr>
          <a:xfrm>
            <a:off x="1461135" y="1487170"/>
            <a:ext cx="10036810" cy="3188335"/>
          </a:xfrm>
          <a:prstGeom prst="rect">
            <a:avLst/>
          </a:prstGeom>
          <a:noFill/>
        </p:spPr>
        <p:txBody>
          <a:bodyPr wrap="square" rtlCol="0">
            <a:noAutofit/>
          </a:bodyPr>
          <a:p>
            <a:r>
              <a:rPr lang="en-US" altLang="zh-CN" sz="2400" b="1">
                <a:latin typeface="Cambria Math" panose="02040503050406030204" charset="0"/>
                <a:cs typeface="Cambria Math" panose="02040503050406030204" charset="0"/>
              </a:rPr>
              <a:t>The term "Dunhuang Grottoes" is usually used to refer to the Mogao Caves and is the collective name for the Mogao Caves and the Western Thousand Buddha Caves. Sometimes, it also includes the Yulin Caves in Anxi. The time when the Mogao Caves were excavated and built varies slightly in different historical documents. Currently, the majority of scholars agree that in the second year of Jianyuan of the Former Qin Dynasty (366), the monk Le Zun initiated the excavation of the caves at the Mogao site, and the monk Fa Liang continued the construction.</a:t>
            </a:r>
            <a:endParaRPr lang="zh-CN" altLang="en-US" sz="2400" b="1">
              <a:latin typeface="Cambria Math" panose="02040503050406030204" charset="0"/>
              <a:cs typeface="Cambria Math" panose="02040503050406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2"/>
          <a:stretch>
            <a:fillRect/>
          </a:stretch>
        </p:blipFill>
        <p:spPr>
          <a:xfrm>
            <a:off x="-1" y="3151632"/>
            <a:ext cx="12192000" cy="3706368"/>
          </a:xfrm>
          <a:prstGeom prst="rect">
            <a:avLst/>
          </a:prstGeom>
        </p:spPr>
      </p:pic>
      <p:pic>
        <p:nvPicPr>
          <p:cNvPr id="66" name="图片 65"/>
          <p:cNvPicPr>
            <a:picLocks noChangeAspect="1"/>
          </p:cNvPicPr>
          <p:nvPr/>
        </p:nvPicPr>
        <p:blipFill>
          <a:blip r:embed="rId3">
            <a:lum contrast="-48000"/>
          </a:blip>
          <a:stretch>
            <a:fillRect/>
          </a:stretch>
        </p:blipFill>
        <p:spPr>
          <a:xfrm rot="20577274" flipH="1">
            <a:off x="35923" y="1040786"/>
            <a:ext cx="5955350" cy="5955350"/>
          </a:xfrm>
          <a:prstGeom prst="rect">
            <a:avLst/>
          </a:prstGeom>
        </p:spPr>
      </p:pic>
      <p:sp>
        <p:nvSpPr>
          <p:cNvPr id="2" name="文本框 1"/>
          <p:cNvSpPr txBox="1"/>
          <p:nvPr/>
        </p:nvSpPr>
        <p:spPr>
          <a:xfrm>
            <a:off x="2157095" y="3955415"/>
            <a:ext cx="8839200" cy="954405"/>
          </a:xfrm>
          <a:prstGeom prst="rect">
            <a:avLst/>
          </a:prstGeom>
          <a:noFill/>
        </p:spPr>
        <p:txBody>
          <a:bodyPr wrap="square" rtlCol="0">
            <a:noAutofit/>
          </a:bodyPr>
          <a:p>
            <a:r>
              <a:rPr lang="zh-CN" altLang="en-US" sz="2400" b="1"/>
              <a:t>概括而言，莫高窟兴于十六国时期，历经北魏、隋、唐、宋、西夏而讫元代。</a:t>
            </a:r>
            <a:endParaRPr lang="zh-CN" altLang="en-US" sz="2400" b="1"/>
          </a:p>
        </p:txBody>
      </p:sp>
      <p:sp>
        <p:nvSpPr>
          <p:cNvPr id="3" name="文本框 2"/>
          <p:cNvSpPr txBox="1"/>
          <p:nvPr/>
        </p:nvSpPr>
        <p:spPr>
          <a:xfrm>
            <a:off x="2157095" y="892175"/>
            <a:ext cx="9185910" cy="2473325"/>
          </a:xfrm>
          <a:prstGeom prst="rect">
            <a:avLst/>
          </a:prstGeom>
          <a:noFill/>
        </p:spPr>
        <p:txBody>
          <a:bodyPr wrap="square" rtlCol="0">
            <a:noAutofit/>
          </a:bodyPr>
          <a:p>
            <a:r>
              <a:rPr lang="en-US" altLang="zh-CN" sz="3600">
                <a:latin typeface="Bahnschrift" panose="020B0502040204020203" charset="0"/>
                <a:cs typeface="Bahnschrift" panose="020B0502040204020203" charset="0"/>
              </a:rPr>
              <a:t>In summary, the Mogao Caves flourished during the Sixteen Kingdoms period and continued through the Northern Wei, Sui, Tang, Song, and Western Xia dynasties until the Yuan Dynasty.</a:t>
            </a:r>
            <a:endParaRPr lang="zh-CN" altLang="en-US" sz="3600">
              <a:latin typeface="Bahnschrift" panose="020B0502040204020203" charset="0"/>
              <a:cs typeface="Bahnschrift" panose="020B0502040204020203"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文本框 13"/>
          <p:cNvSpPr txBox="1"/>
          <p:nvPr/>
        </p:nvSpPr>
        <p:spPr>
          <a:xfrm>
            <a:off x="5080337" y="413471"/>
            <a:ext cx="2821305" cy="706755"/>
          </a:xfrm>
          <a:prstGeom prst="rect">
            <a:avLst/>
          </a:prstGeom>
          <a:noFill/>
        </p:spPr>
        <p:txBody>
          <a:bodyPr wrap="none" rtlCol="0">
            <a:spAutoFit/>
          </a:bodyPr>
          <a:lstStyle/>
          <a:p>
            <a:pPr algn="l"/>
            <a:r>
              <a:rPr lang="en-US" altLang="zh-CN" sz="4000" b="1" dirty="0">
                <a:solidFill>
                  <a:srgbClr val="C84600"/>
                </a:solidFill>
              </a:rPr>
              <a:t>scenery</a:t>
            </a:r>
            <a:r>
              <a:rPr lang="zh-CN" altLang="en-US" sz="4000" b="1" dirty="0">
                <a:solidFill>
                  <a:srgbClr val="C84600"/>
                </a:solidFill>
              </a:rPr>
              <a:t>景色</a:t>
            </a:r>
            <a:endParaRPr lang="zh-CN" altLang="en-US" sz="4000" b="1" dirty="0">
              <a:solidFill>
                <a:srgbClr val="C84600"/>
              </a:solidFill>
            </a:endParaRPr>
          </a:p>
        </p:txBody>
      </p:sp>
      <p:pic>
        <p:nvPicPr>
          <p:cNvPr id="8" name="图片 7"/>
          <p:cNvPicPr>
            <a:picLocks noChangeAspect="1"/>
          </p:cNvPicPr>
          <p:nvPr/>
        </p:nvPicPr>
        <p:blipFill>
          <a:blip r:embed="rId2"/>
          <a:stretch>
            <a:fillRect/>
          </a:stretch>
        </p:blipFill>
        <p:spPr>
          <a:xfrm>
            <a:off x="0" y="3151632"/>
            <a:ext cx="12192000" cy="3706368"/>
          </a:xfrm>
          <a:prstGeom prst="rect">
            <a:avLst/>
          </a:prstGeom>
        </p:spPr>
      </p:pic>
      <p:pic>
        <p:nvPicPr>
          <p:cNvPr id="2" name="图片 1" descr="5c75ebace7ea7"/>
          <p:cNvPicPr>
            <a:picLocks noChangeAspect="1"/>
          </p:cNvPicPr>
          <p:nvPr/>
        </p:nvPicPr>
        <p:blipFill>
          <a:blip r:embed="rId3"/>
          <a:srcRect t="34557" r="22741"/>
          <a:stretch>
            <a:fillRect/>
          </a:stretch>
        </p:blipFill>
        <p:spPr>
          <a:xfrm flipH="1">
            <a:off x="-630791" y="-1045023"/>
            <a:ext cx="4315730" cy="5113916"/>
          </a:xfrm>
          <a:prstGeom prst="rect">
            <a:avLst/>
          </a:prstGeom>
        </p:spPr>
      </p:pic>
      <p:pic>
        <p:nvPicPr>
          <p:cNvPr id="3" name="图片 2" descr="莫高窟"/>
          <p:cNvPicPr>
            <a:picLocks noChangeAspect="1"/>
          </p:cNvPicPr>
          <p:nvPr/>
        </p:nvPicPr>
        <p:blipFill>
          <a:blip r:embed="rId4"/>
          <a:stretch>
            <a:fillRect/>
          </a:stretch>
        </p:blipFill>
        <p:spPr>
          <a:xfrm>
            <a:off x="2511425" y="1259840"/>
            <a:ext cx="3581400" cy="4338320"/>
          </a:xfrm>
          <a:prstGeom prst="rect">
            <a:avLst/>
          </a:prstGeom>
        </p:spPr>
      </p:pic>
      <p:sp>
        <p:nvSpPr>
          <p:cNvPr id="4" name="文本框 3"/>
          <p:cNvSpPr txBox="1"/>
          <p:nvPr/>
        </p:nvSpPr>
        <p:spPr>
          <a:xfrm>
            <a:off x="2191385" y="5598160"/>
            <a:ext cx="4315460" cy="953135"/>
          </a:xfrm>
          <a:prstGeom prst="rect">
            <a:avLst/>
          </a:prstGeom>
          <a:noFill/>
        </p:spPr>
        <p:txBody>
          <a:bodyPr wrap="square" rtlCol="0">
            <a:spAutoFit/>
          </a:bodyPr>
          <a:p>
            <a:pPr algn="ctr"/>
            <a:r>
              <a:rPr lang="en-US" altLang="zh-CN" sz="2800">
                <a:latin typeface="Cascadia Code" panose="020B0609020000020004" charset="0"/>
                <a:cs typeface="Cascadia Code" panose="020B0609020000020004" charset="0"/>
              </a:rPr>
              <a:t>Nine-story building</a:t>
            </a:r>
            <a:r>
              <a:rPr lang="zh-CN" altLang="en-US" sz="2800">
                <a:latin typeface="Cascadia Code" panose="020B0609020000020004" charset="0"/>
                <a:cs typeface="Cascadia Code" panose="020B0609020000020004" charset="0"/>
              </a:rPr>
              <a:t>九层楼</a:t>
            </a:r>
            <a:endParaRPr lang="zh-CN" altLang="en-US" sz="2800">
              <a:latin typeface="Cascadia Code" panose="020B0609020000020004" charset="0"/>
              <a:cs typeface="Cascadia Code" panose="020B0609020000020004" charset="0"/>
            </a:endParaRPr>
          </a:p>
        </p:txBody>
      </p:sp>
      <p:pic>
        <p:nvPicPr>
          <p:cNvPr id="7" name="图片 6" descr="泥塑"/>
          <p:cNvPicPr>
            <a:picLocks noChangeAspect="1"/>
          </p:cNvPicPr>
          <p:nvPr/>
        </p:nvPicPr>
        <p:blipFill>
          <a:blip r:embed="rId5"/>
          <a:stretch>
            <a:fillRect/>
          </a:stretch>
        </p:blipFill>
        <p:spPr>
          <a:xfrm>
            <a:off x="6682105" y="1259840"/>
            <a:ext cx="3931285" cy="4338320"/>
          </a:xfrm>
          <a:prstGeom prst="rect">
            <a:avLst/>
          </a:prstGeom>
        </p:spPr>
      </p:pic>
      <p:sp>
        <p:nvSpPr>
          <p:cNvPr id="9" name="文本框 8"/>
          <p:cNvSpPr txBox="1"/>
          <p:nvPr/>
        </p:nvSpPr>
        <p:spPr>
          <a:xfrm>
            <a:off x="6549390" y="5598160"/>
            <a:ext cx="4064000" cy="953135"/>
          </a:xfrm>
          <a:prstGeom prst="rect">
            <a:avLst/>
          </a:prstGeom>
          <a:noFill/>
        </p:spPr>
        <p:txBody>
          <a:bodyPr wrap="square" rtlCol="0">
            <a:spAutoFit/>
          </a:bodyPr>
          <a:p>
            <a:pPr algn="ctr"/>
            <a:r>
              <a:rPr lang="en-US" altLang="zh-CN" sz="2800">
                <a:latin typeface="Cascadia Code" panose="020B0609020000020004" charset="0"/>
                <a:cs typeface="Cascadia Code" panose="020B0609020000020004" charset="0"/>
              </a:rPr>
              <a:t>mold a statue</a:t>
            </a:r>
            <a:endParaRPr lang="en-US" altLang="zh-CN" sz="2800">
              <a:latin typeface="Cascadia Code" panose="020B0609020000020004" charset="0"/>
              <a:cs typeface="Cascadia Code" panose="020B0609020000020004" charset="0"/>
            </a:endParaRPr>
          </a:p>
          <a:p>
            <a:pPr algn="ctr"/>
            <a:r>
              <a:rPr lang="zh-CN" altLang="en-US" sz="2800">
                <a:latin typeface="Cascadia Code" panose="020B0609020000020004" charset="0"/>
                <a:cs typeface="Cascadia Code" panose="020B0609020000020004" charset="0"/>
              </a:rPr>
              <a:t>塑像</a:t>
            </a:r>
            <a:endParaRPr lang="zh-CN" altLang="en-US" sz="2800">
              <a:latin typeface="Cascadia Code" panose="020B0609020000020004" charset="0"/>
              <a:cs typeface="Cascadia Code" panose="020B06090200000200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5" name="内容占位符 4"/>
          <p:cNvPicPr>
            <a:picLocks noChangeAspect="1"/>
          </p:cNvPicPr>
          <p:nvPr>
            <p:ph idx="1"/>
          </p:nvPr>
        </p:nvPicPr>
        <p:blipFill>
          <a:blip r:embed="rId1" cstate="print">
            <a:extLst>
              <a:ext uri="{28A0092B-C50C-407E-A947-70E740481C1C}">
                <a14:useLocalDpi xmlns:a14="http://schemas.microsoft.com/office/drawing/2010/main" val="0"/>
              </a:ext>
            </a:extLst>
          </a:blip>
          <a:stretch>
            <a:fillRect/>
          </a:stretch>
        </p:blipFill>
        <p:spPr>
          <a:xfrm>
            <a:off x="-464820" y="-87630"/>
            <a:ext cx="13026390" cy="7061835"/>
          </a:xfrm>
          <a:prstGeom prst="rect">
            <a:avLst/>
          </a:prstGeom>
        </p:spPr>
      </p:pic>
      <p:pic>
        <p:nvPicPr>
          <p:cNvPr id="8" name="图片 7"/>
          <p:cNvPicPr>
            <a:picLocks noChangeAspect="1"/>
          </p:cNvPicPr>
          <p:nvPr/>
        </p:nvPicPr>
        <p:blipFill>
          <a:blip r:embed="rId2"/>
          <a:stretch>
            <a:fillRect/>
          </a:stretch>
        </p:blipFill>
        <p:spPr>
          <a:xfrm>
            <a:off x="-1011555" y="3429000"/>
            <a:ext cx="13876655" cy="3706495"/>
          </a:xfrm>
          <a:prstGeom prst="rect">
            <a:avLst/>
          </a:prstGeom>
        </p:spPr>
      </p:pic>
      <p:pic>
        <p:nvPicPr>
          <p:cNvPr id="15" name="图片 14"/>
          <p:cNvPicPr>
            <a:picLocks noChangeAspect="1"/>
          </p:cNvPicPr>
          <p:nvPr/>
        </p:nvPicPr>
        <p:blipFill>
          <a:blip r:embed="rId3"/>
          <a:stretch>
            <a:fillRect/>
          </a:stretch>
        </p:blipFill>
        <p:spPr>
          <a:xfrm>
            <a:off x="-334107" y="-303108"/>
            <a:ext cx="3795059" cy="2090691"/>
          </a:xfrm>
          <a:prstGeom prst="rect">
            <a:avLst/>
          </a:prstGeom>
        </p:spPr>
      </p:pic>
      <p:pic>
        <p:nvPicPr>
          <p:cNvPr id="23" name="图片 22"/>
          <p:cNvPicPr>
            <a:picLocks noChangeAspect="1"/>
          </p:cNvPicPr>
          <p:nvPr/>
        </p:nvPicPr>
        <p:blipFill>
          <a:blip r:embed="rId4"/>
          <a:stretch>
            <a:fillRect/>
          </a:stretch>
        </p:blipFill>
        <p:spPr>
          <a:xfrm>
            <a:off x="9349105" y="928370"/>
            <a:ext cx="2651125" cy="1621155"/>
          </a:xfrm>
          <a:prstGeom prst="rect">
            <a:avLst/>
          </a:prstGeom>
        </p:spPr>
      </p:pic>
      <p:pic>
        <p:nvPicPr>
          <p:cNvPr id="6" name="图片 5"/>
          <p:cNvPicPr/>
          <p:nvPr/>
        </p:nvPicPr>
        <p:blipFill>
          <a:blip r:embed="rId5"/>
          <a:stretch>
            <a:fillRect/>
          </a:stretch>
        </p:blipFill>
        <p:spPr>
          <a:xfrm>
            <a:off x="1654810" y="631825"/>
            <a:ext cx="4114800" cy="5962650"/>
          </a:xfrm>
          <a:prstGeom prst="rect">
            <a:avLst/>
          </a:prstGeom>
        </p:spPr>
      </p:pic>
      <p:pic>
        <p:nvPicPr>
          <p:cNvPr id="9" name="图片 8"/>
          <p:cNvPicPr/>
          <p:nvPr/>
        </p:nvPicPr>
        <p:blipFill>
          <a:blip r:embed="rId6"/>
          <a:stretch>
            <a:fillRect/>
          </a:stretch>
        </p:blipFill>
        <p:spPr>
          <a:xfrm>
            <a:off x="6314123" y="512128"/>
            <a:ext cx="4048124" cy="599122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2"/>
          <a:stretch>
            <a:fillRect/>
          </a:stretch>
        </p:blipFill>
        <p:spPr>
          <a:xfrm>
            <a:off x="0" y="3151632"/>
            <a:ext cx="12192000" cy="3706368"/>
          </a:xfrm>
          <a:prstGeom prst="rect">
            <a:avLst/>
          </a:prstGeom>
        </p:spPr>
      </p:pic>
      <p:pic>
        <p:nvPicPr>
          <p:cNvPr id="18" name="图片 17"/>
          <p:cNvPicPr>
            <a:picLocks noChangeAspect="1"/>
          </p:cNvPicPr>
          <p:nvPr/>
        </p:nvPicPr>
        <p:blipFill>
          <a:blip r:embed="rId3"/>
          <a:stretch>
            <a:fillRect/>
          </a:stretch>
        </p:blipFill>
        <p:spPr>
          <a:xfrm>
            <a:off x="-435908" y="38"/>
            <a:ext cx="3430570" cy="2256954"/>
          </a:xfrm>
          <a:prstGeom prst="rect">
            <a:avLst/>
          </a:prstGeom>
        </p:spPr>
      </p:pic>
      <p:sp>
        <p:nvSpPr>
          <p:cNvPr id="2" name="文本框 1"/>
          <p:cNvSpPr txBox="1"/>
          <p:nvPr/>
        </p:nvSpPr>
        <p:spPr>
          <a:xfrm>
            <a:off x="1419860" y="4073525"/>
            <a:ext cx="9533255" cy="1510030"/>
          </a:xfrm>
          <a:prstGeom prst="rect">
            <a:avLst/>
          </a:prstGeom>
          <a:noFill/>
        </p:spPr>
        <p:txBody>
          <a:bodyPr wrap="square" rtlCol="0">
            <a:noAutofit/>
          </a:bodyPr>
          <a:p>
            <a:r>
              <a:rPr lang="zh-CN" altLang="en-US" sz="2400"/>
              <a:t>敦煌莫高窟的景色，是一场沙山与佛窟的千年对话，是色彩与信仰的时光凝萃。既显西北荒漠的苍劲雄浑，又藏东方建筑的精巧雅致。它是风沙打磨的艺术史诗，是在干涸土地上绽放了千年的文明之花。</a:t>
            </a:r>
            <a:endParaRPr lang="zh-CN" altLang="en-US" sz="2400"/>
          </a:p>
        </p:txBody>
      </p:sp>
      <p:sp>
        <p:nvSpPr>
          <p:cNvPr id="3" name="文本框 2"/>
          <p:cNvSpPr txBox="1"/>
          <p:nvPr/>
        </p:nvSpPr>
        <p:spPr>
          <a:xfrm>
            <a:off x="1419860" y="1240790"/>
            <a:ext cx="9853930" cy="2540000"/>
          </a:xfrm>
          <a:prstGeom prst="rect">
            <a:avLst/>
          </a:prstGeom>
          <a:noFill/>
        </p:spPr>
        <p:txBody>
          <a:bodyPr wrap="square" rtlCol="0">
            <a:noAutofit/>
          </a:bodyPr>
          <a:p>
            <a:r>
              <a:rPr lang="en-US" altLang="zh-CN" sz="2400">
                <a:latin typeface="Bahnschrift" panose="020B0502040204020203" charset="0"/>
                <a:cs typeface="Bahnschrift" panose="020B0502040204020203" charset="0"/>
              </a:rPr>
              <a:t>The scenery of the Mogao Caves in Dunhuang is a thousand-year dialogue between the sand dunes and the Buddhist caves, a time-lapse collection of colors and faith. It not only showcases the rugged grandeur of the northwest desert, but also conceals the exquisite elegance of Eastern architecture. It is an artistic epic shaped by wind and sand, and a civilization flower that has bloomed for thousands of years on the parched land.</a:t>
            </a:r>
            <a:endParaRPr lang="zh-CN" altLang="en-US" sz="2400">
              <a:latin typeface="Bahnschrift" panose="020B0502040204020203" charset="0"/>
              <a:cs typeface="Bahnschrift" panose="020B0502040204020203"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内容占位符 5"/>
          <p:cNvPicPr>
            <a:picLocks noChangeAspect="1"/>
          </p:cNvPicPr>
          <p:nvPr>
            <p:ph idx="1"/>
          </p:nvPr>
        </p:nvPicPr>
        <p:blipFill>
          <a:blip r:embed="rId1">
            <a:alphaModFix amt="60000"/>
          </a:blip>
          <a:stretch>
            <a:fillRect/>
          </a:stretch>
        </p:blipFill>
        <p:spPr>
          <a:xfrm>
            <a:off x="-127000" y="-1337310"/>
            <a:ext cx="12446000" cy="8343900"/>
          </a:xfrm>
          <a:prstGeom prst="rect">
            <a:avLst/>
          </a:prstGeom>
        </p:spPr>
      </p:pic>
      <p:sp>
        <p:nvSpPr>
          <p:cNvPr id="2" name="标题 1"/>
          <p:cNvSpPr>
            <a:spLocks noGrp="1"/>
          </p:cNvSpPr>
          <p:nvPr>
            <p:ph type="title"/>
          </p:nvPr>
        </p:nvSpPr>
        <p:spPr>
          <a:xfrm>
            <a:off x="709930" y="3134360"/>
            <a:ext cx="10336530" cy="2121535"/>
          </a:xfrm>
        </p:spPr>
        <p:txBody>
          <a:bodyPr>
            <a:normAutofit/>
          </a:bodyPr>
          <a:p>
            <a:r>
              <a:rPr lang="zh-CN" altLang="en-US" sz="2400" b="1">
                <a:solidFill>
                  <a:srgbClr val="00B050"/>
                </a:solidFill>
              </a:rPr>
              <a:t>敦煌莫高窟是中西文化交流的见证，融合了中原、西域乃至印度的艺术元素，在佛教艺术史、中国美术史等领域具有不可替代的地位，也为研究古代丝绸之路的历史、文化、商贸等提供了丰富的线索。</a:t>
            </a:r>
            <a:endParaRPr lang="zh-CN" altLang="en-US" sz="2400" b="1">
              <a:solidFill>
                <a:srgbClr val="00B050"/>
              </a:solidFill>
            </a:endParaRPr>
          </a:p>
        </p:txBody>
      </p:sp>
      <p:sp>
        <p:nvSpPr>
          <p:cNvPr id="4" name="文本框 3"/>
          <p:cNvSpPr txBox="1"/>
          <p:nvPr/>
        </p:nvSpPr>
        <p:spPr>
          <a:xfrm>
            <a:off x="621665" y="-407670"/>
            <a:ext cx="10740390" cy="4150995"/>
          </a:xfrm>
          <a:prstGeom prst="rect">
            <a:avLst/>
          </a:prstGeom>
          <a:noFill/>
        </p:spPr>
        <p:txBody>
          <a:bodyPr wrap="square" rtlCol="0">
            <a:noAutofit/>
          </a:bodyPr>
          <a:p>
            <a:r>
              <a:rPr lang="en-US" altLang="zh-CN" sz="3200">
                <a:solidFill>
                  <a:schemeClr val="tx1"/>
                </a:solidFill>
                <a:uFillTx/>
                <a:latin typeface="Bahnschrift SemiBold" panose="020B0502040204020203" charset="0"/>
                <a:cs typeface="Bahnschrift SemiBold" panose="020B0502040204020203" charset="0"/>
              </a:rPr>
              <a:t>The Mogao Caves in Dunhuang are a testament to the cultural exchanges between the East and the West. They integrate artistic elements from Central China, the Western Regions, and even India, and hold an irreplaceable position in the history of Buddhist art and Chinese art history. They also provide rich clues for the study of the history, culture, and trade along the ancient Silk Road.</a:t>
            </a:r>
            <a:endParaRPr lang="en-US" altLang="zh-CN" sz="3200">
              <a:solidFill>
                <a:schemeClr val="tx1"/>
              </a:solidFill>
              <a:uFillTx/>
              <a:latin typeface="Bahnschrift SemiBold" panose="020B0502040204020203" charset="0"/>
              <a:cs typeface="Bahnschrift SemiBold" panose="020B0502040204020203" charset="0"/>
            </a:endParaRPr>
          </a:p>
        </p:txBody>
      </p:sp>
    </p:spTree>
  </p:cSld>
  <p:clrMapOvr>
    <a:masterClrMapping/>
  </p:clrMapOvr>
</p:sld>
</file>

<file path=ppt/tags/tag1.xml><?xml version="1.0" encoding="utf-8"?>
<p:tagLst xmlns:p="http://schemas.openxmlformats.org/presentationml/2006/main">
  <p:tag name="KSO_WM_DIAGRAM_VIRTUALLY_FRAME" val="{&quot;height&quot;:251.63157480314962,&quot;left&quot;:177.78700787401573,&quot;top&quot;:206.31622047244096,&quot;width&quot;:685.6291338582676}"/>
</p:tagLst>
</file>

<file path=ppt/tags/tag2.xml><?xml version="1.0" encoding="utf-8"?>
<p:tagLst xmlns:p="http://schemas.openxmlformats.org/presentationml/2006/main">
  <p:tag name="KSO_WM_DIAGRAM_VIRTUALLY_FRAME" val="{&quot;height&quot;:251.63157480314962,&quot;left&quot;:177.78700787401573,&quot;top&quot;:206.31622047244096,&quot;width&quot;:685.6291338582676}"/>
</p:tagLst>
</file>

<file path=ppt/tags/tag3.xml><?xml version="1.0" encoding="utf-8"?>
<p:tagLst xmlns:p="http://schemas.openxmlformats.org/presentationml/2006/main">
  <p:tag name="KSO_WM_DIAGRAM_VIRTUALLY_FRAME" val="{&quot;height&quot;:251.63157480314962,&quot;left&quot;:177.78700787401573,&quot;top&quot;:206.31622047244096,&quot;width&quot;:685.6291338582676}"/>
</p:tagLst>
</file>

<file path=ppt/tags/tag4.xml><?xml version="1.0" encoding="utf-8"?>
<p:tagLst xmlns:p="http://schemas.openxmlformats.org/presentationml/2006/main">
  <p:tag name="KSO_WM_DIAGRAM_VIRTUALLY_FRAME" val="{&quot;height&quot;:251.63157480314962,&quot;left&quot;:177.78700787401573,&quot;top&quot;:206.31622047244096,&quot;width&quot;:685.6291338582676}"/>
</p:tagLst>
</file>

<file path=ppt/tags/tag5.xml><?xml version="1.0" encoding="utf-8"?>
<p:tagLst xmlns:p="http://schemas.openxmlformats.org/presentationml/2006/main">
  <p:tag name="KSO_WM_DIAGRAM_VIRTUALLY_FRAME" val="{&quot;height&quot;:251.63157480314962,&quot;left&quot;:177.78700787401573,&quot;top&quot;:206.31622047244096,&quot;width&quot;:685.6291338582676}"/>
</p:tagLst>
</file>

<file path=ppt/tags/tag6.xml><?xml version="1.0" encoding="utf-8"?>
<p:tagLst xmlns:p="http://schemas.openxmlformats.org/presentationml/2006/main">
  <p:tag name="KSO_WM_DIAGRAM_VIRTUALLY_FRAME" val="{&quot;height&quot;:251.63157480314962,&quot;left&quot;:177.78700787401573,&quot;top&quot;:206.31622047244096,&quot;width&quot;:685.6291338582676}"/>
</p:tagLst>
</file>

<file path=ppt/tags/tag7.xml><?xml version="1.0" encoding="utf-8"?>
<p:tagLst xmlns:p="http://schemas.openxmlformats.org/presentationml/2006/main">
  <p:tag name="KSO_WM_DIAGRAM_VIRTUALLY_FRAME" val="{&quot;height&quot;:251.63157480314962,&quot;left&quot;:177.78700787401573,&quot;top&quot;:206.31622047244096,&quot;width&quot;:685.629133858267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defRPr lang="en-US" altLang="zh-CN" sz="4400">
            <a:solidFill>
              <a:schemeClr val="tx1"/>
            </a:solidFill>
            <a:uFillTx/>
            <a:latin typeface="Bahnschrift SemiBold" panose="020B0502040204020203" charset="0"/>
            <a:cs typeface="Bahnschrift SemiBold" panose="020B0502040204020203"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2369</Words>
  <Application>WPS 演示</Application>
  <PresentationFormat>宽屏</PresentationFormat>
  <Paragraphs>65</Paragraphs>
  <Slides>10</Slides>
  <Notes>0</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10</vt:i4>
      </vt:variant>
    </vt:vector>
  </HeadingPairs>
  <TitlesOfParts>
    <vt:vector size="30" baseType="lpstr">
      <vt:lpstr>Arial</vt:lpstr>
      <vt:lpstr>宋体</vt:lpstr>
      <vt:lpstr>Wingdings</vt:lpstr>
      <vt:lpstr>Bahnschrift SemiBold</vt:lpstr>
      <vt:lpstr>汉仪尚巍手书W</vt:lpstr>
      <vt:lpstr>新宋体</vt:lpstr>
      <vt:lpstr>华文中宋</vt:lpstr>
      <vt:lpstr>Bodoni MT</vt:lpstr>
      <vt:lpstr>思源黑体 CN Bold</vt:lpstr>
      <vt:lpstr>黑体</vt:lpstr>
      <vt:lpstr>Bahnschrift</vt:lpstr>
      <vt:lpstr>钟齐段宁行书</vt:lpstr>
      <vt:lpstr>Lucida Sans Typewriter</vt:lpstr>
      <vt:lpstr>Microsoft YaHei UI</vt:lpstr>
      <vt:lpstr>Cambria Math</vt:lpstr>
      <vt:lpstr>Cascadia Code</vt:lpstr>
      <vt:lpstr>微软雅黑</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敦煌莫高窟是中西文化交流的见证，融合了中原、西域乃至印度的艺术元素，在佛教艺术史、中国美术史等领域具有不可替代的地位，也为研究古代丝绸之路的历史、文化、商贸等提供了丰富的线索。</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无语致极</cp:lastModifiedBy>
  <cp:revision>84</cp:revision>
  <dcterms:created xsi:type="dcterms:W3CDTF">2021-02-17T11:39:00Z</dcterms:created>
  <dcterms:modified xsi:type="dcterms:W3CDTF">2025-11-17T05:19:57Z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2052-12.1.0.23542</vt:lpwstr>
  </property>
  <property fmtid="{D5CDD505-2E9C-101B-9397-08002B2CF9AE}" pid="3" name="KSOTemplateUUID">
    <vt:lpwstr>v1.0_mb_WdzGCDkoECjy71JamuSDPw==</vt:lpwstr>
  </property>
  <property fmtid="{D5CDD505-2E9C-101B-9397-08002B2CF9AE}" pid="4" name="ICV">
    <vt:lpwstr>07DAD0B7C9D546DB8FF68AE133622A69_13</vt:lpwstr>
  </property>
</Properties>
</file>