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9.xml"/><Relationship Id="rId7" Type="http://schemas.openxmlformats.org/officeDocument/2006/relationships/image" Target="../media/image3.png"/><Relationship Id="rId6" Type="http://schemas.openxmlformats.org/officeDocument/2006/relationships/tags" Target="../tags/tag68.xml"/><Relationship Id="rId5" Type="http://schemas.microsoft.com/office/2007/relationships/media" Target="../media/media1.mp4"/><Relationship Id="rId4" Type="http://schemas.openxmlformats.org/officeDocument/2006/relationships/video" Target="../media/media1.mp4"/><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2.jpeg"/><Relationship Id="rId1" Type="http://schemas.openxmlformats.org/officeDocument/2006/relationships/tags" Target="../tags/tag70.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5.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tags" Target="../tags/tag74.xml"/><Relationship Id="rId2" Type="http://schemas.openxmlformats.org/officeDocument/2006/relationships/image" Target="../media/image2.jpeg"/><Relationship Id="rId1" Type="http://schemas.openxmlformats.org/officeDocument/2006/relationships/tags" Target="../tags/tag73.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8.xml"/><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tags" Target="../tags/tag77.xml"/><Relationship Id="rId2" Type="http://schemas.openxmlformats.org/officeDocument/2006/relationships/image" Target="../media/image2.jpeg"/><Relationship Id="rId1"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巴奥"/>
          <p:cNvPicPr>
            <a:picLocks noChangeAspect="1"/>
          </p:cNvPicPr>
          <p:nvPr/>
        </p:nvPicPr>
        <p:blipFill>
          <a:blip r:embed="rId1">
            <a:alphaModFix amt="40000"/>
          </a:blip>
          <a:stretch>
            <a:fillRect/>
          </a:stretch>
        </p:blipFill>
        <p:spPr>
          <a:xfrm>
            <a:off x="1270" y="0"/>
            <a:ext cx="12190730" cy="6858000"/>
          </a:xfrm>
          <a:prstGeom prst="rect">
            <a:avLst/>
          </a:prstGeom>
        </p:spPr>
      </p:pic>
      <p:sp>
        <p:nvSpPr>
          <p:cNvPr id="2" name="标题 1"/>
          <p:cNvSpPr>
            <a:spLocks noGrp="1"/>
          </p:cNvSpPr>
          <p:nvPr>
            <p:ph type="ctrTitle"/>
            <p:custDataLst>
              <p:tags r:id="rId2"/>
            </p:custDataLst>
          </p:nvPr>
        </p:nvSpPr>
        <p:spPr>
          <a:xfrm>
            <a:off x="1234440" y="748030"/>
            <a:ext cx="10097135" cy="2760345"/>
          </a:xfrm>
        </p:spPr>
        <p:txBody>
          <a:bodyPr/>
          <a:p>
            <a:r>
              <a:rPr lang="en-US" altLang="zh-CN" sz="6600">
                <a:latin typeface="Cooper Black" panose="0208090404030B020404" charset="0"/>
                <a:ea typeface="华文行楷" panose="02010800040101010101" charset="-122"/>
                <a:cs typeface="Cooper Black" panose="0208090404030B020404" charset="0"/>
              </a:rPr>
              <a:t>The Spirit of Chinese Table Tennis</a:t>
            </a:r>
            <a:endParaRPr lang="en-US" altLang="zh-CN" sz="6600">
              <a:latin typeface="Cooper Black" panose="0208090404030B020404" charset="0"/>
              <a:ea typeface="华文行楷" panose="02010800040101010101" charset="-122"/>
              <a:cs typeface="Cooper Black" panose="0208090404030B020404" charset="0"/>
            </a:endParaRPr>
          </a:p>
        </p:txBody>
      </p:sp>
      <p:sp>
        <p:nvSpPr>
          <p:cNvPr id="3" name="副标题 2"/>
          <p:cNvSpPr>
            <a:spLocks noGrp="1"/>
          </p:cNvSpPr>
          <p:nvPr>
            <p:ph type="subTitle" idx="1"/>
            <p:custDataLst>
              <p:tags r:id="rId3"/>
            </p:custDataLst>
          </p:nvPr>
        </p:nvSpPr>
        <p:spPr/>
        <p:txBody>
          <a:bodyPr/>
          <a:p>
            <a:r>
              <a:rPr lang="zh-CN" altLang="en-US" sz="4400">
                <a:latin typeface="华文行楷" panose="02010800040101010101" charset="-122"/>
                <a:ea typeface="华文行楷" panose="02010800040101010101" charset="-122"/>
              </a:rPr>
              <a:t>国乒精神</a:t>
            </a:r>
            <a:endParaRPr lang="zh-CN" altLang="en-US" sz="4400">
              <a:latin typeface="华文行楷" panose="02010800040101010101" charset="-122"/>
              <a:ea typeface="华文行楷" panose="020108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微信图片_20251125230621_63_5"/>
          <p:cNvPicPr>
            <a:picLocks noChangeAspect="1"/>
          </p:cNvPicPr>
          <p:nvPr/>
        </p:nvPicPr>
        <p:blipFill>
          <a:blip r:embed="rId1">
            <a:alphaModFix amt="40000"/>
          </a:blip>
          <a:stretch>
            <a:fillRect/>
          </a:stretch>
        </p:blipFill>
        <p:spPr>
          <a:xfrm>
            <a:off x="0" y="0"/>
            <a:ext cx="12192000" cy="6858000"/>
          </a:xfrm>
          <a:prstGeom prst="rect">
            <a:avLst/>
          </a:prstGeom>
        </p:spPr>
      </p:pic>
      <p:sp>
        <p:nvSpPr>
          <p:cNvPr id="2" name="标题 1"/>
          <p:cNvSpPr>
            <a:spLocks noGrp="1"/>
          </p:cNvSpPr>
          <p:nvPr>
            <p:ph type="title"/>
            <p:custDataLst>
              <p:tags r:id="rId2"/>
            </p:custDataLst>
          </p:nvPr>
        </p:nvSpPr>
        <p:spPr>
          <a:xfrm>
            <a:off x="816045" y="221685"/>
            <a:ext cx="10969200" cy="705600"/>
          </a:xfrm>
        </p:spPr>
        <p:txBody>
          <a:bodyPr>
            <a:normAutofit/>
          </a:bodyPr>
          <a:p>
            <a:r>
              <a:rPr lang="en-US" altLang="zh-CN">
                <a:latin typeface="方正粗黑宋简体" panose="02000000000000000000" charset="-122"/>
                <a:ea typeface="方正粗黑宋简体" panose="02000000000000000000" charset="-122"/>
              </a:rPr>
              <a:t>A Legend of Glory</a:t>
            </a:r>
            <a:endParaRPr lang="en-US" altLang="zh-CN">
              <a:latin typeface="方正粗黑宋简体" panose="02000000000000000000" charset="-122"/>
              <a:ea typeface="方正粗黑宋简体" panose="02000000000000000000" charset="-122"/>
            </a:endParaRPr>
          </a:p>
        </p:txBody>
      </p:sp>
      <p:sp>
        <p:nvSpPr>
          <p:cNvPr id="3" name="内容占位符 2"/>
          <p:cNvSpPr>
            <a:spLocks noGrp="1"/>
          </p:cNvSpPr>
          <p:nvPr>
            <p:ph idx="1"/>
            <p:custDataLst>
              <p:tags r:id="rId3"/>
            </p:custDataLst>
          </p:nvPr>
        </p:nvSpPr>
        <p:spPr>
          <a:xfrm>
            <a:off x="447040" y="1950085"/>
            <a:ext cx="5021580" cy="4907915"/>
          </a:xfrm>
        </p:spPr>
        <p:txBody>
          <a:bodyPr>
            <a:normAutofit/>
          </a:bodyPr>
          <a:p>
            <a:pPr marL="0" indent="0">
              <a:buNone/>
            </a:pPr>
            <a:r>
              <a:rPr lang="en-US" altLang="zh-CN"/>
              <a:t>    </a:t>
            </a:r>
            <a:endParaRPr lang="en-US" altLang="zh-CN" sz="3600"/>
          </a:p>
        </p:txBody>
      </p:sp>
      <p:sp>
        <p:nvSpPr>
          <p:cNvPr id="5" name="文本框 4"/>
          <p:cNvSpPr txBox="1"/>
          <p:nvPr/>
        </p:nvSpPr>
        <p:spPr>
          <a:xfrm>
            <a:off x="131445" y="1090295"/>
            <a:ext cx="4947920" cy="4844415"/>
          </a:xfrm>
          <a:prstGeom prst="rect">
            <a:avLst/>
          </a:prstGeom>
          <a:noFill/>
        </p:spPr>
        <p:txBody>
          <a:bodyPr wrap="square" rtlCol="0">
            <a:noAutofit/>
          </a:bodyPr>
          <a:p>
            <a:pPr marL="0" indent="0">
              <a:buNone/>
            </a:pPr>
            <a:r>
              <a:rPr lang="en-US" altLang="zh-CN" sz="3200">
                <a:sym typeface="+mn-ea"/>
              </a:rPr>
              <a:t>   </a:t>
            </a:r>
            <a:endParaRPr lang="en-US" altLang="zh-CN" sz="3200"/>
          </a:p>
        </p:txBody>
      </p:sp>
      <p:sp>
        <p:nvSpPr>
          <p:cNvPr id="6" name="文本框 5"/>
          <p:cNvSpPr txBox="1"/>
          <p:nvPr/>
        </p:nvSpPr>
        <p:spPr>
          <a:xfrm>
            <a:off x="332740" y="1042670"/>
            <a:ext cx="11452225" cy="832485"/>
          </a:xfrm>
          <a:prstGeom prst="rect">
            <a:avLst/>
          </a:prstGeom>
          <a:noFill/>
        </p:spPr>
        <p:txBody>
          <a:bodyPr wrap="square" rtlCol="0">
            <a:noAutofit/>
          </a:bodyPr>
          <a:p>
            <a:r>
              <a:rPr lang="en-US" altLang="zh-CN" sz="2400"/>
              <a:t>   </a:t>
            </a:r>
            <a:r>
              <a:rPr lang="en-US" altLang="zh-CN" sz="2400">
                <a:cs typeface="+mn-lt"/>
              </a:rPr>
              <a:t> For decades, the Chinese table tennis team has dominated the world stage, securing numerous Olympic and world championship titles.</a:t>
            </a:r>
            <a:endParaRPr lang="en-US" altLang="zh-CN" sz="2400">
              <a:cs typeface="+mn-lt"/>
            </a:endParaRPr>
          </a:p>
        </p:txBody>
      </p:sp>
      <p:sp>
        <p:nvSpPr>
          <p:cNvPr id="7" name="文本框 6"/>
          <p:cNvSpPr txBox="1"/>
          <p:nvPr/>
        </p:nvSpPr>
        <p:spPr>
          <a:xfrm>
            <a:off x="203200" y="1937385"/>
            <a:ext cx="11786235" cy="788035"/>
          </a:xfrm>
          <a:prstGeom prst="rect">
            <a:avLst/>
          </a:prstGeom>
          <a:noFill/>
        </p:spPr>
        <p:txBody>
          <a:bodyPr wrap="square" rtlCol="0">
            <a:noAutofit/>
          </a:bodyPr>
          <a:p>
            <a:r>
              <a:rPr lang="en-US" altLang="zh-CN" sz="2400"/>
              <a:t>    This success is not only a victory of skills, but more a reflection of the spiritual strength behind the team.</a:t>
            </a:r>
            <a:endParaRPr lang="en-US" altLang="zh-CN" sz="2400"/>
          </a:p>
        </p:txBody>
      </p:sp>
      <p:pic>
        <p:nvPicPr>
          <p:cNvPr id="8" name="微信视频2025-11-25_145659_327">
            <a:hlinkClick r:id="" action="ppaction://media"/>
          </p:cNvPr>
          <p:cNvPicPr/>
          <p:nvPr>
            <a:videoFile r:link="rId4"/>
            <p:extLst>
              <p:ext uri="{DAA4B4D4-6D71-4841-9C94-3DE7FCFB9230}">
                <p14:media xmlns:p14="http://schemas.microsoft.com/office/powerpoint/2010/main" r:embed="rId5"/>
              </p:ext>
            </p:extLst>
            <p:custDataLst>
              <p:tags r:id="rId6"/>
            </p:custDataLst>
          </p:nvPr>
        </p:nvPicPr>
        <p:blipFill>
          <a:blip r:embed="rId7"/>
          <a:stretch>
            <a:fillRect/>
          </a:stretch>
        </p:blipFill>
        <p:spPr>
          <a:xfrm>
            <a:off x="1662430" y="2787650"/>
            <a:ext cx="8867775" cy="3884295"/>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fullScrn="0">
              <p:cMediaNode>
                <p:cTn id="19" fill="hold" display="1">
                  <p:stCondLst>
                    <p:cond delay="indefinite"/>
                  </p:stCondLst>
                </p:cTn>
                <p:tgtEl>
                  <p:spTgt spid="8"/>
                </p:tgtEl>
              </p:cMediaNode>
            </p:vide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additive="base">
                                        <p:cTn id="24" dur="1" fill="hold"/>
                                        <p:tgtEl>
                                          <p:spTgt spid="8"/>
                                        </p:tgtEl>
                                      </p:cBhvr>
                                    </p:cmd>
                                  </p:childTnLst>
                                </p:cTn>
                              </p:par>
                            </p:childTnLst>
                          </p:cTn>
                        </p:par>
                      </p:childTnLst>
                    </p:cTn>
                  </p:par>
                </p:childTnLst>
              </p:cTn>
              <p:nextCondLst>
                <p:cond evt="onClick" delay="0">
                  <p:tgtEl>
                    <p:spTgt spid="8"/>
                  </p:tgtEl>
                </p:cond>
              </p:nextCondLst>
            </p:seq>
          </p:childTnLst>
        </p:cTn>
      </p:par>
    </p:tnLst>
    <p:bldLst>
      <p:bldP spid="2" grpId="0"/>
      <p:bldP spid="2" grpId="1"/>
      <p:bldP spid="6" grpId="0"/>
      <p:bldP spid="6"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内容占位符 6" descr="微信图片_20251125230621_63_5"/>
          <p:cNvPicPr>
            <a:picLocks noChangeAspect="1"/>
          </p:cNvPicPr>
          <p:nvPr>
            <p:ph idx="1"/>
            <p:custDataLst>
              <p:tags r:id="rId1"/>
            </p:custDataLst>
          </p:nvPr>
        </p:nvPicPr>
        <p:blipFill>
          <a:blip r:embed="rId2">
            <a:alphaModFix amt="40000"/>
          </a:blip>
          <a:stretch>
            <a:fillRect/>
          </a:stretch>
        </p:blipFill>
        <p:spPr>
          <a:xfrm>
            <a:off x="0" y="0"/>
            <a:ext cx="12192000" cy="6858000"/>
          </a:xfrm>
          <a:prstGeom prst="rect">
            <a:avLst/>
          </a:prstGeom>
        </p:spPr>
      </p:pic>
      <p:sp>
        <p:nvSpPr>
          <p:cNvPr id="2" name="标题 1"/>
          <p:cNvSpPr>
            <a:spLocks noGrp="1"/>
          </p:cNvSpPr>
          <p:nvPr>
            <p:ph type="title"/>
            <p:custDataLst>
              <p:tags r:id="rId3"/>
            </p:custDataLst>
          </p:nvPr>
        </p:nvSpPr>
        <p:spPr>
          <a:xfrm>
            <a:off x="264160" y="186055"/>
            <a:ext cx="11349355" cy="705485"/>
          </a:xfrm>
        </p:spPr>
        <p:txBody>
          <a:bodyPr/>
          <a:p>
            <a:r>
              <a:rPr lang="en-US" altLang="zh-CN">
                <a:latin typeface="方正粗黑宋简体" panose="02000000000000000000" charset="-122"/>
                <a:ea typeface="方正粗黑宋简体" panose="02000000000000000000" charset="-122"/>
              </a:rPr>
              <a:t>What is the spirit of table tennis?</a:t>
            </a:r>
            <a:endParaRPr lang="en-US" altLang="zh-CN">
              <a:latin typeface="方正粗黑宋简体" panose="02000000000000000000" charset="-122"/>
              <a:ea typeface="方正粗黑宋简体" panose="02000000000000000000" charset="-122"/>
            </a:endParaRPr>
          </a:p>
        </p:txBody>
      </p:sp>
      <p:sp>
        <p:nvSpPr>
          <p:cNvPr id="8" name="文本框 7"/>
          <p:cNvSpPr txBox="1"/>
          <p:nvPr/>
        </p:nvSpPr>
        <p:spPr>
          <a:xfrm>
            <a:off x="579755" y="1120140"/>
            <a:ext cx="10436225" cy="1362710"/>
          </a:xfrm>
          <a:prstGeom prst="rect">
            <a:avLst/>
          </a:prstGeom>
          <a:noFill/>
        </p:spPr>
        <p:txBody>
          <a:bodyPr wrap="square" rtlCol="0">
            <a:noAutofit/>
          </a:bodyPr>
          <a:p>
            <a:r>
              <a:rPr lang="en-US" altLang="zh-CN" sz="2600">
                <a:latin typeface="方正粗黑宋简体" panose="02000000000000000000" charset="-122"/>
                <a:ea typeface="方正粗黑宋简体" panose="02000000000000000000" charset="-122"/>
              </a:rPr>
              <a:t>First:</a:t>
            </a:r>
            <a:r>
              <a:rPr lang="en-US" altLang="zh-CN" sz="2600"/>
              <a:t> Indomitable struggle. Think of Ma Long—he won championships even with severe knee injuries. He once said, 'I fight until the last ball drops.'</a:t>
            </a:r>
            <a:endParaRPr lang="en-US" altLang="zh-CN" sz="2600"/>
          </a:p>
        </p:txBody>
      </p:sp>
      <p:sp>
        <p:nvSpPr>
          <p:cNvPr id="9" name="文本框 8"/>
          <p:cNvSpPr txBox="1"/>
          <p:nvPr/>
        </p:nvSpPr>
        <p:spPr>
          <a:xfrm>
            <a:off x="687705" y="2711450"/>
            <a:ext cx="9838055" cy="891540"/>
          </a:xfrm>
          <a:prstGeom prst="rect">
            <a:avLst/>
          </a:prstGeom>
          <a:noFill/>
        </p:spPr>
        <p:txBody>
          <a:bodyPr wrap="square" rtlCol="0">
            <a:spAutoFit/>
          </a:bodyPr>
          <a:p>
            <a:r>
              <a:rPr lang="en-US" altLang="zh-CN" sz="2600">
                <a:latin typeface="方正粗黑宋简体" panose="02000000000000000000" charset="-122"/>
                <a:ea typeface="方正粗黑宋简体" panose="02000000000000000000" charset="-122"/>
              </a:rPr>
              <a:t>Second:</a:t>
            </a:r>
            <a:r>
              <a:rPr lang="en-US" altLang="zh-CN"/>
              <a:t> </a:t>
            </a:r>
            <a:r>
              <a:rPr lang="en-US" altLang="zh-CN" sz="2600"/>
              <a:t>Collective honor. No single player takes all the credit. Even the best athletes rely on their teammates.</a:t>
            </a:r>
            <a:endParaRPr lang="en-US" altLang="zh-CN" sz="2600"/>
          </a:p>
        </p:txBody>
      </p:sp>
      <p:sp>
        <p:nvSpPr>
          <p:cNvPr id="10" name="文本框 9"/>
          <p:cNvSpPr txBox="1"/>
          <p:nvPr/>
        </p:nvSpPr>
        <p:spPr>
          <a:xfrm>
            <a:off x="651510" y="3913505"/>
            <a:ext cx="9838055" cy="891540"/>
          </a:xfrm>
          <a:prstGeom prst="rect">
            <a:avLst/>
          </a:prstGeom>
          <a:noFill/>
        </p:spPr>
        <p:txBody>
          <a:bodyPr wrap="square" rtlCol="0">
            <a:spAutoFit/>
          </a:bodyPr>
          <a:p>
            <a:r>
              <a:rPr lang="en-US" altLang="zh-CN" sz="2600">
                <a:latin typeface="方正粗黑宋简体" panose="02000000000000000000" charset="-122"/>
                <a:ea typeface="方正粗黑宋简体" panose="02000000000000000000" charset="-122"/>
              </a:rPr>
              <a:t>Third:</a:t>
            </a:r>
            <a:r>
              <a:rPr lang="en-US" altLang="zh-CN" sz="2600"/>
              <a:t> Endless innovation. They’re always creating new tactics—like tricky serves that baffle opponents.</a:t>
            </a:r>
            <a:endParaRPr lang="en-US" altLang="zh-CN" sz="2600"/>
          </a:p>
        </p:txBody>
      </p:sp>
      <p:sp>
        <p:nvSpPr>
          <p:cNvPr id="11" name="文本框 10"/>
          <p:cNvSpPr txBox="1"/>
          <p:nvPr/>
        </p:nvSpPr>
        <p:spPr>
          <a:xfrm>
            <a:off x="651510" y="5033645"/>
            <a:ext cx="9838055" cy="891540"/>
          </a:xfrm>
          <a:prstGeom prst="rect">
            <a:avLst/>
          </a:prstGeom>
          <a:noFill/>
        </p:spPr>
        <p:txBody>
          <a:bodyPr wrap="square" rtlCol="0">
            <a:spAutoFit/>
          </a:bodyPr>
          <a:p>
            <a:r>
              <a:rPr lang="en-US" altLang="zh-CN" sz="2600">
                <a:latin typeface="方正粗黑宋简体" panose="02000000000000000000" charset="-122"/>
                <a:ea typeface="方正粗黑宋简体" panose="02000000000000000000" charset="-122"/>
              </a:rPr>
              <a:t>Fourth:</a:t>
            </a:r>
            <a:r>
              <a:rPr lang="en-US" altLang="zh-CN"/>
              <a:t> </a:t>
            </a:r>
            <a:r>
              <a:rPr lang="en-US" altLang="zh-CN" sz="2600"/>
              <a:t>Humble inheritance. Veterans like Zhang Jike pass their skills to young stars like Sun Yingsha. It’s a cycle of excellence."</a:t>
            </a:r>
            <a:endParaRPr lang="en-US" altLang="zh-CN" sz="2600"/>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微信图片_20251125230621_63_5"/>
          <p:cNvPicPr>
            <a:picLocks noChangeAspect="1"/>
          </p:cNvPicPr>
          <p:nvPr>
            <p:ph idx="1"/>
            <p:custDataLst>
              <p:tags r:id="rId1"/>
            </p:custDataLst>
          </p:nvPr>
        </p:nvPicPr>
        <p:blipFill>
          <a:blip r:embed="rId2">
            <a:alphaModFix amt="40000"/>
          </a:blip>
          <a:stretch>
            <a:fillRect/>
          </a:stretch>
        </p:blipFill>
        <p:spPr>
          <a:xfrm>
            <a:off x="-635" y="635"/>
            <a:ext cx="12192635" cy="6857365"/>
          </a:xfrm>
          <a:prstGeom prst="rect">
            <a:avLst/>
          </a:prstGeom>
        </p:spPr>
      </p:pic>
      <p:sp>
        <p:nvSpPr>
          <p:cNvPr id="2" name="标题 1"/>
          <p:cNvSpPr>
            <a:spLocks noGrp="1"/>
          </p:cNvSpPr>
          <p:nvPr>
            <p:ph type="title"/>
            <p:custDataLst>
              <p:tags r:id="rId3"/>
            </p:custDataLst>
          </p:nvPr>
        </p:nvSpPr>
        <p:spPr>
          <a:xfrm>
            <a:off x="203200" y="126365"/>
            <a:ext cx="11331575" cy="705485"/>
          </a:xfrm>
        </p:spPr>
        <p:txBody>
          <a:bodyPr/>
          <a:p>
            <a:r>
              <a:rPr lang="en-US" altLang="zh-CN">
                <a:latin typeface="方正粗黑宋简体" panose="02000000000000000000" charset="-122"/>
                <a:ea typeface="方正粗黑宋简体" panose="02000000000000000000" charset="-122"/>
              </a:rPr>
              <a:t>Beyond the spirit of the stadium</a:t>
            </a:r>
            <a:endParaRPr lang="en-US" altLang="zh-CN">
              <a:latin typeface="方正粗黑宋简体" panose="02000000000000000000" charset="-122"/>
              <a:ea typeface="方正粗黑宋简体" panose="02000000000000000000" charset="-122"/>
            </a:endParaRPr>
          </a:p>
        </p:txBody>
      </p:sp>
      <p:pic>
        <p:nvPicPr>
          <p:cNvPr id="5" name="图片 4" descr="微信图片_20251125235628_68_5"/>
          <p:cNvPicPr>
            <a:picLocks noChangeAspect="1"/>
          </p:cNvPicPr>
          <p:nvPr/>
        </p:nvPicPr>
        <p:blipFill>
          <a:blip r:embed="rId4"/>
          <a:stretch>
            <a:fillRect/>
          </a:stretch>
        </p:blipFill>
        <p:spPr>
          <a:xfrm>
            <a:off x="315595" y="831850"/>
            <a:ext cx="4293870" cy="2779395"/>
          </a:xfrm>
          <a:prstGeom prst="rect">
            <a:avLst/>
          </a:prstGeom>
        </p:spPr>
      </p:pic>
      <p:pic>
        <p:nvPicPr>
          <p:cNvPr id="6" name="图片 5" descr="微信图片_20251125235808_69_5"/>
          <p:cNvPicPr>
            <a:picLocks noChangeAspect="1"/>
          </p:cNvPicPr>
          <p:nvPr/>
        </p:nvPicPr>
        <p:blipFill>
          <a:blip r:embed="rId5"/>
          <a:stretch>
            <a:fillRect/>
          </a:stretch>
        </p:blipFill>
        <p:spPr>
          <a:xfrm>
            <a:off x="280035" y="3936365"/>
            <a:ext cx="4365625" cy="2350135"/>
          </a:xfrm>
          <a:prstGeom prst="rect">
            <a:avLst/>
          </a:prstGeom>
        </p:spPr>
      </p:pic>
      <p:sp>
        <p:nvSpPr>
          <p:cNvPr id="7" name="文本框 6"/>
          <p:cNvSpPr txBox="1"/>
          <p:nvPr/>
        </p:nvSpPr>
        <p:spPr>
          <a:xfrm>
            <a:off x="5318125" y="1026795"/>
            <a:ext cx="5653405" cy="4431665"/>
          </a:xfrm>
          <a:prstGeom prst="rect">
            <a:avLst/>
          </a:prstGeom>
          <a:noFill/>
        </p:spPr>
        <p:txBody>
          <a:bodyPr wrap="square" rtlCol="0">
            <a:noAutofit/>
          </a:bodyPr>
          <a:p>
            <a:r>
              <a:rPr lang="en-US" altLang="zh-CN" sz="2800"/>
              <a:t>   </a:t>
            </a:r>
            <a:r>
              <a:rPr lang="en-US" altLang="zh-CN" sz="2800">
                <a:latin typeface="方正舒体" panose="02010601030101010101" charset="-122"/>
                <a:ea typeface="方正舒体" panose="02010601030101010101" charset="-122"/>
              </a:rPr>
              <a:t> The spirit goes far beyond the stadium. First, it's a symbol of national pride, showing Chinese resilience when facing challenges. More importantly, it built a bridge between countries. In 1971, 'Ping-Pong Diplomacy' broke the ice between China and the US, starting friendly exchanges. Now, the team still promotes sportsmanship worldwide, making the spirit a cultural link.</a:t>
            </a:r>
            <a:endParaRPr lang="en-US" altLang="zh-CN" sz="2800">
              <a:latin typeface="方正舒体" panose="02010601030101010101" charset="-122"/>
              <a:ea typeface="方正舒体" panose="02010601030101010101"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微信图片_20251125230621_63_5"/>
          <p:cNvPicPr>
            <a:picLocks noChangeAspect="1"/>
          </p:cNvPicPr>
          <p:nvPr>
            <p:ph idx="1"/>
            <p:custDataLst>
              <p:tags r:id="rId1"/>
            </p:custDataLst>
          </p:nvPr>
        </p:nvPicPr>
        <p:blipFill>
          <a:blip r:embed="rId2">
            <a:alphaModFix amt="40000"/>
          </a:blip>
          <a:stretch>
            <a:fillRect/>
          </a:stretch>
        </p:blipFill>
        <p:spPr>
          <a:xfrm>
            <a:off x="-635" y="635"/>
            <a:ext cx="12192635" cy="6857365"/>
          </a:xfrm>
          <a:prstGeom prst="rect">
            <a:avLst/>
          </a:prstGeom>
        </p:spPr>
      </p:pic>
      <p:sp>
        <p:nvSpPr>
          <p:cNvPr id="2" name="标题 1"/>
          <p:cNvSpPr>
            <a:spLocks noGrp="1"/>
          </p:cNvSpPr>
          <p:nvPr>
            <p:ph type="title"/>
            <p:custDataLst>
              <p:tags r:id="rId3"/>
            </p:custDataLst>
          </p:nvPr>
        </p:nvSpPr>
        <p:spPr>
          <a:xfrm>
            <a:off x="441395" y="156280"/>
            <a:ext cx="10969200" cy="705600"/>
          </a:xfrm>
        </p:spPr>
        <p:txBody>
          <a:bodyPr>
            <a:normAutofit fontScale="90000"/>
          </a:bodyPr>
          <a:p>
            <a:r>
              <a:rPr lang="en-US" altLang="zh-CN" sz="6000">
                <a:latin typeface="方正粗黑宋简体" panose="02000000000000000000" charset="-122"/>
                <a:ea typeface="方正粗黑宋简体" panose="02000000000000000000" charset="-122"/>
              </a:rPr>
              <a:t>The Summary</a:t>
            </a:r>
            <a:endParaRPr lang="en-US" altLang="zh-CN" sz="6000">
              <a:latin typeface="方正粗黑宋简体" panose="02000000000000000000" charset="-122"/>
              <a:ea typeface="方正粗黑宋简体" panose="02000000000000000000" charset="-122"/>
            </a:endParaRPr>
          </a:p>
        </p:txBody>
      </p:sp>
      <p:pic>
        <p:nvPicPr>
          <p:cNvPr id="5" name="图片 4" descr="1"/>
          <p:cNvPicPr>
            <a:picLocks noChangeAspect="1"/>
          </p:cNvPicPr>
          <p:nvPr/>
        </p:nvPicPr>
        <p:blipFill>
          <a:blip r:embed="rId4"/>
          <a:stretch>
            <a:fillRect/>
          </a:stretch>
        </p:blipFill>
        <p:spPr>
          <a:xfrm>
            <a:off x="9203055" y="1053465"/>
            <a:ext cx="2952750" cy="2084705"/>
          </a:xfrm>
          <a:prstGeom prst="rect">
            <a:avLst/>
          </a:prstGeom>
        </p:spPr>
      </p:pic>
      <p:pic>
        <p:nvPicPr>
          <p:cNvPr id="6" name="图片 5" descr="2"/>
          <p:cNvPicPr>
            <a:picLocks noChangeAspect="1"/>
          </p:cNvPicPr>
          <p:nvPr/>
        </p:nvPicPr>
        <p:blipFill>
          <a:blip r:embed="rId5"/>
          <a:stretch>
            <a:fillRect/>
          </a:stretch>
        </p:blipFill>
        <p:spPr>
          <a:xfrm>
            <a:off x="5831205" y="1053465"/>
            <a:ext cx="3249930" cy="2085340"/>
          </a:xfrm>
          <a:prstGeom prst="rect">
            <a:avLst/>
          </a:prstGeom>
        </p:spPr>
      </p:pic>
      <p:pic>
        <p:nvPicPr>
          <p:cNvPr id="7" name="图片 6" descr="3"/>
          <p:cNvPicPr>
            <a:picLocks noChangeAspect="1"/>
          </p:cNvPicPr>
          <p:nvPr/>
        </p:nvPicPr>
        <p:blipFill>
          <a:blip r:embed="rId6"/>
          <a:stretch>
            <a:fillRect/>
          </a:stretch>
        </p:blipFill>
        <p:spPr>
          <a:xfrm>
            <a:off x="5830570" y="3577590"/>
            <a:ext cx="3308985" cy="2265680"/>
          </a:xfrm>
          <a:prstGeom prst="rect">
            <a:avLst/>
          </a:prstGeom>
        </p:spPr>
      </p:pic>
      <p:pic>
        <p:nvPicPr>
          <p:cNvPr id="8" name="图片 7" descr="4"/>
          <p:cNvPicPr>
            <a:picLocks noChangeAspect="1"/>
          </p:cNvPicPr>
          <p:nvPr/>
        </p:nvPicPr>
        <p:blipFill>
          <a:blip r:embed="rId7"/>
          <a:stretch>
            <a:fillRect/>
          </a:stretch>
        </p:blipFill>
        <p:spPr>
          <a:xfrm>
            <a:off x="9220835" y="3576955"/>
            <a:ext cx="2934970" cy="2266315"/>
          </a:xfrm>
          <a:prstGeom prst="rect">
            <a:avLst/>
          </a:prstGeom>
        </p:spPr>
      </p:pic>
      <p:sp>
        <p:nvSpPr>
          <p:cNvPr id="9" name="文本框 8"/>
          <p:cNvSpPr txBox="1"/>
          <p:nvPr/>
        </p:nvSpPr>
        <p:spPr>
          <a:xfrm>
            <a:off x="299720" y="1532890"/>
            <a:ext cx="5266055" cy="3279775"/>
          </a:xfrm>
          <a:prstGeom prst="rect">
            <a:avLst/>
          </a:prstGeom>
          <a:noFill/>
        </p:spPr>
        <p:txBody>
          <a:bodyPr wrap="square" rtlCol="0">
            <a:noAutofit/>
          </a:bodyPr>
          <a:p>
            <a:r>
              <a:rPr lang="en-US" altLang="zh-CN" sz="2800"/>
              <a:t>    </a:t>
            </a:r>
            <a:r>
              <a:rPr lang="en-US" altLang="zh-CN" sz="2800">
                <a:latin typeface="方正姚体" panose="02010601030101010101" charset="-122"/>
                <a:ea typeface="方正姚体" panose="02010601030101010101" charset="-122"/>
              </a:rPr>
              <a:t>The spirit of China's table tennis team is not just about winning medals. It's the courage to fight, the wisdom to innovate, and the power of unity. It inspires every Chinese to move forward.</a:t>
            </a:r>
            <a:endParaRPr lang="en-US" altLang="zh-CN" sz="2800">
              <a:latin typeface="方正姚体" panose="02010601030101010101" charset="-122"/>
              <a:ea typeface="方正姚体" panose="02010601030101010101" charset="-122"/>
            </a:endParaRPr>
          </a:p>
        </p:txBody>
      </p:sp>
    </p:spTree>
    <p:custDataLst>
      <p:tags r:id="rId8"/>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ID" val="custom20205081_1*a*1"/>
  <p:tag name="KSO_WM_TEMPLATE_CATEGORY" val="custom"/>
  <p:tag name="KSO_WM_TEMPLATE_INDEX" val="20205081"/>
  <p:tag name="KSO_WM_UNIT_LAYERLEVEL" val="1"/>
  <p:tag name="KSO_WM_TAG_VERSION" val="1.0"/>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ID" val="custom20205081_1*b*1"/>
  <p:tag name="KSO_WM_TEMPLATE_CATEGORY" val="custom"/>
  <p:tag name="KSO_WM_TEMPLATE_INDEX" val="20205081"/>
  <p:tag name="KSO_WM_UNIT_LAYERLEVEL" val="1"/>
  <p:tag name="KSO_WM_TAG_VERSION" val="1.0"/>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MEDIACOVER_FLAG" val="1"/>
  <p:tag name="KSO_WM_UNIT_MEDIACOVER_BTN_STATE" val="1"/>
  <p:tag name="KSO_WM_UNIT_MEDIACOVER_BTNRECT" val="0*0*0*0"/>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1458</Words>
  <Application>WPS 演示</Application>
  <PresentationFormat>宽屏</PresentationFormat>
  <Paragraphs>32</Paragraphs>
  <Slides>5</Slides>
  <Notes>4</Notes>
  <HiddenSlides>0</HiddenSlides>
  <MMClips>0</MMClips>
  <ScaleCrop>false</ScaleCrop>
  <HeadingPairs>
    <vt:vector size="6" baseType="variant">
      <vt:variant>
        <vt:lpstr>已用的字体</vt:lpstr>
      </vt:variant>
      <vt:variant>
        <vt:i4>35</vt:i4>
      </vt:variant>
      <vt:variant>
        <vt:lpstr>主题</vt:lpstr>
      </vt:variant>
      <vt:variant>
        <vt:i4>1</vt:i4>
      </vt:variant>
      <vt:variant>
        <vt:lpstr>幻灯片标题</vt:lpstr>
      </vt:variant>
      <vt:variant>
        <vt:i4>5</vt:i4>
      </vt:variant>
    </vt:vector>
  </HeadingPairs>
  <TitlesOfParts>
    <vt:vector size="41" baseType="lpstr">
      <vt:lpstr>Arial</vt:lpstr>
      <vt:lpstr>宋体</vt:lpstr>
      <vt:lpstr>Wingdings</vt:lpstr>
      <vt:lpstr>Wingdings</vt:lpstr>
      <vt:lpstr>微软雅黑</vt:lpstr>
      <vt:lpstr>Arial Unicode MS</vt:lpstr>
      <vt:lpstr>Calibri</vt:lpstr>
      <vt:lpstr>华文行楷</vt:lpstr>
      <vt:lpstr>Edwardian Script ITC</vt:lpstr>
      <vt:lpstr>Bahnschrift SemiBold SemiCondensed</vt:lpstr>
      <vt:lpstr>Bell MT</vt:lpstr>
      <vt:lpstr>Bodoni MT</vt:lpstr>
      <vt:lpstr>Berlin Sans FB Demi</vt:lpstr>
      <vt:lpstr>Bodoni MT Condensed</vt:lpstr>
      <vt:lpstr>Castellar</vt:lpstr>
      <vt:lpstr>Colonna MT</vt:lpstr>
      <vt:lpstr>Cooper Black</vt:lpstr>
      <vt:lpstr>华文中宋</vt:lpstr>
      <vt:lpstr>华文新魏</vt:lpstr>
      <vt:lpstr>方正粗黑宋简体</vt:lpstr>
      <vt:lpstr>Arial Rounded MT Bold</vt:lpstr>
      <vt:lpstr>Bahnschrift</vt:lpstr>
      <vt:lpstr>Bahnschrift Condensed</vt:lpstr>
      <vt:lpstr>Bahnschrift Light</vt:lpstr>
      <vt:lpstr>Bahnschrift Light Condensed</vt:lpstr>
      <vt:lpstr>Bahnschrift Light SemiCondensed</vt:lpstr>
      <vt:lpstr>Bahnschrift SemiBold Condensed</vt:lpstr>
      <vt:lpstr>Berlin Sans FB</vt:lpstr>
      <vt:lpstr>Bodoni MT Black</vt:lpstr>
      <vt:lpstr>Arial Black</vt:lpstr>
      <vt:lpstr>Arial Narrow</vt:lpstr>
      <vt:lpstr>Algerian</vt:lpstr>
      <vt:lpstr>Agency FB</vt:lpstr>
      <vt:lpstr>方正姚体</vt:lpstr>
      <vt:lpstr>方正舒体</vt:lpstr>
      <vt:lpstr>WPS</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-霧氣.</cp:lastModifiedBy>
  <cp:revision>157</cp:revision>
  <dcterms:created xsi:type="dcterms:W3CDTF">2019-06-19T02:08:00Z</dcterms:created>
  <dcterms:modified xsi:type="dcterms:W3CDTF">2025-11-25T16:40:49Z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CA43992D0D3949798A922840ECA4D930_11</vt:lpwstr>
  </property>
</Properties>
</file>