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1"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104" d="100"/>
          <a:sy n="104" d="100"/>
        </p:scale>
        <p:origin x="12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A5A58-75D5-B9A8-A591-C0D96F6184B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7ACA15C-053C-009E-40D5-41AB9D1D9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B6DD602-DB01-B3B8-BBAF-4ABCB695E4F3}"/>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621D6F14-581D-F007-FD17-F938294676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4B146B-FE70-0349-422D-FDA2C8C4E9D8}"/>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290241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0EB754-3061-4B20-52E5-35E33CA774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9D93BDB-31A1-4CE9-4F6A-32ABB4FC017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993986-97FA-D820-E26A-3D1A6E485E4B}"/>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0D418AA7-A4FD-9CDF-C699-668574C788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8B7497-74EE-70E6-5B48-7889C71CBB2D}"/>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246134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176C421-1BF6-86E6-91FC-51F164D53F7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5541CCD-F5B7-7932-91FD-7E7EEE765A7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3DAC5F-2356-45B8-CFC5-8050CE006DDB}"/>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6C9F0972-6A0A-C80D-CFEA-ADD9250385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29108D-D9CF-A0F7-CDE1-EBF1F5036720}"/>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369628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D11562-5F41-8044-29C7-58CF3784AE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CB74828-156E-35D0-9050-60A0D11FDD9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8186E2-F111-0023-03F6-6EED4097F750}"/>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59D83DA8-D398-E6C1-4E2C-EBBA5C33CE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A47030-0CAA-08B4-F582-4734A3B18C2D}"/>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228731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412C3-CF04-0E4D-B029-2BD2DB81EA0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0DA678-9A01-F60C-798D-A923060114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B8843C6-53C7-6BBA-45CB-6D76917959B9}"/>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D2AA7C47-3E36-65B6-5F7A-C34CBACAFE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8CED7-7E42-82E6-FA82-5B300FF76274}"/>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315900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B1375-1B73-C8C2-202B-498E4A48E5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F9EFB7-54E0-07E1-B82E-85561E0D1F3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F7519D0-3215-A36A-6E09-B855D951170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43CE73C-5F80-B2BE-088D-EAC33F350765}"/>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A063AB3E-9AFF-6625-5F21-131C84A870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8C589F-BED4-94A6-68F2-8BAB5161CF2A}"/>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417577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FC5BE-863D-54DA-CEFB-20D6E838E9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8F8A4D4-E763-2675-6355-92B9BA79E7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D6073FC-AACC-9A54-2219-0FE24EA63BA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772666D-907E-52B7-06F5-95FB9CC58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E86C9C-F53F-7748-526B-B0CE966B139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127C69A-1DD3-F603-4495-B39E848556C7}"/>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8" name="页脚占位符 7">
            <a:extLst>
              <a:ext uri="{FF2B5EF4-FFF2-40B4-BE49-F238E27FC236}">
                <a16:creationId xmlns:a16="http://schemas.microsoft.com/office/drawing/2014/main" id="{C5DC61A4-4F2F-52A6-A72E-1D972A66439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9905CEE-BAD9-0A2C-7890-71D44AC73BCF}"/>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332353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D719F-FBAE-6767-D64C-24EAC0B1D68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D2CED43-9358-6482-84A4-2983CA18936B}"/>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4" name="页脚占位符 3">
            <a:extLst>
              <a:ext uri="{FF2B5EF4-FFF2-40B4-BE49-F238E27FC236}">
                <a16:creationId xmlns:a16="http://schemas.microsoft.com/office/drawing/2014/main" id="{F85944B4-806A-64E5-94C6-5344B4519D4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92B3687-7BBF-3607-CD78-48E46C6B60C4}"/>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282610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DB0231-C378-8376-76AD-9C71B8ABC7A8}"/>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3" name="页脚占位符 2">
            <a:extLst>
              <a:ext uri="{FF2B5EF4-FFF2-40B4-BE49-F238E27FC236}">
                <a16:creationId xmlns:a16="http://schemas.microsoft.com/office/drawing/2014/main" id="{C18EDB27-9DBD-54EC-3AD7-B8130052D46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A515290-FB35-5872-FDE4-8F1BFF5E16F9}"/>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305158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B0C648-E7C7-12C7-1B5B-6F56A18927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EE41853-7353-B4A1-2AB5-27DA3D2DC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0D1206C-C252-881C-0B83-BE0F9A1D2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80B634-5328-C2F3-872F-5C84AC49BDCE}"/>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61424A5F-E8AB-E8EC-8978-C618F3395A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A68255-1870-A81D-45FD-DBC1CEDEE01D}"/>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241071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1E891A-82D3-D9C7-F4C1-8512B5C0BB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DB59E9C-EAC7-7342-A81B-4A4863ADD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27E27C-A552-48EC-E6AA-777D68876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6132AF-736C-A846-E182-92C01168E044}"/>
              </a:ext>
            </a:extLst>
          </p:cNvPr>
          <p:cNvSpPr>
            <a:spLocks noGrp="1"/>
          </p:cNvSpPr>
          <p:nvPr>
            <p:ph type="dt" sz="half" idx="10"/>
          </p:nvPr>
        </p:nvSpPr>
        <p:spPr/>
        <p:txBody>
          <a:bodyPr/>
          <a:lstStyle/>
          <a:p>
            <a:fld id="{96E1FE45-ADC0-4356-A6F7-62184B55C3DF}"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D4F7B83C-5277-412A-D344-3AB9CCF062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3DEB59-0A61-66A6-C897-40224212CCED}"/>
              </a:ext>
            </a:extLst>
          </p:cNvPr>
          <p:cNvSpPr>
            <a:spLocks noGrp="1"/>
          </p:cNvSpPr>
          <p:nvPr>
            <p:ph type="sldNum" sz="quarter" idx="12"/>
          </p:nvPr>
        </p:nvSpPr>
        <p:spPr/>
        <p:txBody>
          <a:body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65078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D25BF6-A83C-536D-476C-AB09F8B12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0E736DC-09BC-309B-AF4D-ECF87CF24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3E04C0-70E6-BD3F-A505-CDA82A22F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E1FE45-ADC0-4356-A6F7-62184B55C3DF}"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EEBE7430-681F-ED96-8D2B-7065585F4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34ECF6E3-6091-1C76-AC98-8FA1C683A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5D4F13-2FF9-4391-B4BE-EA252FE8D4E8}" type="slidenum">
              <a:rPr lang="zh-CN" altLang="en-US" smtClean="0"/>
              <a:t>‹#›</a:t>
            </a:fld>
            <a:endParaRPr lang="zh-CN" altLang="en-US"/>
          </a:p>
        </p:txBody>
      </p:sp>
    </p:spTree>
    <p:extLst>
      <p:ext uri="{BB962C8B-B14F-4D97-AF65-F5344CB8AC3E}">
        <p14:creationId xmlns:p14="http://schemas.microsoft.com/office/powerpoint/2010/main" val="412550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8164A23-798C-B23A-C597-09BD2602C799}"/>
              </a:ext>
            </a:extLst>
          </p:cNvPr>
          <p:cNvPicPr>
            <a:picLocks/>
          </p:cNvPicPr>
          <p:nvPr/>
        </p:nvPicPr>
        <p:blipFill>
          <a:blip r:embed="rId2">
            <a:extLst>
              <a:ext uri="{28A0092B-C50C-407E-A947-70E740481C1C}">
                <a14:useLocalDpi xmlns:a14="http://schemas.microsoft.com/office/drawing/2010/main" val="0"/>
              </a:ext>
            </a:extLst>
          </a:blip>
          <a:srcRect t="2149" b="2149"/>
          <a:stretch>
            <a:fillRect/>
          </a:stretch>
        </p:blipFill>
        <p:spPr>
          <a:xfrm>
            <a:off x="0" y="-74408"/>
            <a:ext cx="12292836" cy="7352892"/>
          </a:xfrm>
          <a:prstGeom prst="rect">
            <a:avLst/>
          </a:prstGeom>
        </p:spPr>
      </p:pic>
      <p:sp>
        <p:nvSpPr>
          <p:cNvPr id="2" name="标题 1">
            <a:extLst>
              <a:ext uri="{FF2B5EF4-FFF2-40B4-BE49-F238E27FC236}">
                <a16:creationId xmlns:a16="http://schemas.microsoft.com/office/drawing/2014/main" id="{C6EEFD7E-96A4-4E95-7360-2186811C22B9}"/>
              </a:ext>
            </a:extLst>
          </p:cNvPr>
          <p:cNvSpPr>
            <a:spLocks noGrp="1"/>
          </p:cNvSpPr>
          <p:nvPr>
            <p:ph type="ctrTitle"/>
          </p:nvPr>
        </p:nvSpPr>
        <p:spPr>
          <a:xfrm>
            <a:off x="275008" y="453762"/>
            <a:ext cx="11832197" cy="2014430"/>
          </a:xfrm>
        </p:spPr>
        <p:txBody>
          <a:bodyPr>
            <a:normAutofit/>
          </a:bodyPr>
          <a:lstStyle/>
          <a:p>
            <a:r>
              <a:rPr lang="en-US" altLang="zh-CN" sz="8800" dirty="0">
                <a:latin typeface="ADLaM Display" panose="020F0502020204030204" pitchFamily="2" charset="0"/>
                <a:ea typeface="ADLaM Display" panose="020F0502020204030204" pitchFamily="2" charset="0"/>
                <a:cs typeface="ADLaM Display" panose="020F0502020204030204" pitchFamily="2" charset="0"/>
              </a:rPr>
              <a:t>Winter Solstice</a:t>
            </a:r>
            <a:endParaRPr lang="zh-CN" altLang="en-US" sz="8800" dirty="0">
              <a:latin typeface="ADLaM Display" panose="020F0502020204030204" pitchFamily="2" charset="0"/>
              <a:cs typeface="ADLaM Display" panose="020F0502020204030204" pitchFamily="2" charset="0"/>
            </a:endParaRPr>
          </a:p>
        </p:txBody>
      </p:sp>
      <p:sp>
        <p:nvSpPr>
          <p:cNvPr id="3" name="副标题 2">
            <a:extLst>
              <a:ext uri="{FF2B5EF4-FFF2-40B4-BE49-F238E27FC236}">
                <a16:creationId xmlns:a16="http://schemas.microsoft.com/office/drawing/2014/main" id="{CC707669-E601-25BC-9901-97C3FFE3D214}"/>
              </a:ext>
            </a:extLst>
          </p:cNvPr>
          <p:cNvSpPr>
            <a:spLocks noGrp="1"/>
          </p:cNvSpPr>
          <p:nvPr>
            <p:ph type="subTitle" idx="1"/>
          </p:nvPr>
        </p:nvSpPr>
        <p:spPr>
          <a:xfrm>
            <a:off x="4427622" y="2750075"/>
            <a:ext cx="7260198" cy="2507725"/>
          </a:xfrm>
        </p:spPr>
        <p:txBody>
          <a:bodyPr>
            <a:normAutofit/>
          </a:bodyPr>
          <a:lstStyle/>
          <a:p>
            <a:r>
              <a:rPr lang="en-US" altLang="zh-CN" sz="3200" dirty="0">
                <a:latin typeface="ADLaM Display" panose="020F0502020204030204" pitchFamily="2" charset="0"/>
                <a:ea typeface="ADLaM Display" panose="020F0502020204030204" pitchFamily="2" charset="0"/>
                <a:cs typeface="ADLaM Display" panose="020F0502020204030204" pitchFamily="2" charset="0"/>
              </a:rPr>
              <a:t>A Warm traditional Chinese Festival</a:t>
            </a:r>
          </a:p>
          <a:p>
            <a:endParaRPr lang="en-US" altLang="zh-CN" sz="3200" dirty="0">
              <a:latin typeface="ADLaM Display" panose="020F0502020204030204" pitchFamily="2" charset="0"/>
              <a:ea typeface="ADLaM Display" panose="020F0502020204030204" pitchFamily="2" charset="0"/>
              <a:cs typeface="ADLaM Display" panose="020F0502020204030204" pitchFamily="2" charset="0"/>
            </a:endParaRPr>
          </a:p>
          <a:p>
            <a:endParaRPr lang="en-US" altLang="zh-CN" sz="3200" dirty="0">
              <a:latin typeface="ADLaM Display" panose="020F0502020204030204" pitchFamily="2" charset="0"/>
              <a:ea typeface="ADLaM Display" panose="020F0502020204030204" pitchFamily="2" charset="0"/>
              <a:cs typeface="ADLaM Display" panose="020F0502020204030204" pitchFamily="2" charset="0"/>
            </a:endParaRPr>
          </a:p>
          <a:p>
            <a:r>
              <a:rPr lang="en-US" altLang="zh-CN" sz="3200" dirty="0">
                <a:latin typeface="ADLaM Display" panose="020F0502020204030204" pitchFamily="2" charset="0"/>
                <a:ea typeface="ADLaM Display" panose="020F0502020204030204" pitchFamily="2" charset="0"/>
                <a:cs typeface="ADLaM Display" panose="020F0502020204030204" pitchFamily="2" charset="0"/>
              </a:rPr>
              <a:t>                                   ——</a:t>
            </a:r>
            <a:r>
              <a:rPr lang="zh-CN" altLang="en-US" sz="3200" dirty="0">
                <a:latin typeface="ADLaM Display" panose="020F0502020204030204" pitchFamily="2" charset="0"/>
                <a:ea typeface="ADLaM Display" panose="020F0502020204030204" pitchFamily="2" charset="0"/>
                <a:cs typeface="ADLaM Display" panose="020F0502020204030204" pitchFamily="2" charset="0"/>
              </a:rPr>
              <a:t>四班郭嘉乐</a:t>
            </a:r>
            <a:endParaRPr lang="en-US" altLang="zh-CN" sz="3200" dirty="0">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3171015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雪地上">
            <a:extLst>
              <a:ext uri="{FF2B5EF4-FFF2-40B4-BE49-F238E27FC236}">
                <a16:creationId xmlns:a16="http://schemas.microsoft.com/office/drawing/2014/main" id="{E792B9F8-5DC2-9AD5-0C6C-B822E265C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48D02327-9761-5C53-F025-BA74FBD2AFA1}"/>
              </a:ext>
            </a:extLst>
          </p:cNvPr>
          <p:cNvSpPr>
            <a:spLocks noGrp="1"/>
          </p:cNvSpPr>
          <p:nvPr>
            <p:ph type="title"/>
          </p:nvPr>
        </p:nvSpPr>
        <p:spPr>
          <a:xfrm>
            <a:off x="497091" y="190244"/>
            <a:ext cx="10856710" cy="1339348"/>
          </a:xfrm>
        </p:spPr>
        <p:txBody>
          <a:bodyPr>
            <a:normAutofit/>
          </a:bodyPr>
          <a:lstStyle/>
          <a:p>
            <a:r>
              <a:rPr lang="en-US" altLang="zh-CN" dirty="0">
                <a:latin typeface="ADLaM Display" panose="020F0502020204030204" pitchFamily="2" charset="0"/>
                <a:ea typeface="ADLaM Display" panose="020F0502020204030204" pitchFamily="2" charset="0"/>
                <a:cs typeface="ADLaM Display" panose="020F0502020204030204" pitchFamily="2" charset="0"/>
              </a:rPr>
              <a:t>Basic Introduction to the Winter Solstice</a:t>
            </a:r>
            <a:endParaRPr lang="zh-CN" altLang="en-US" dirty="0">
              <a:latin typeface="ADLaM Display" panose="020F0502020204030204" pitchFamily="2" charset="0"/>
              <a:cs typeface="ADLaM Display" panose="020F0502020204030204" pitchFamily="2" charset="0"/>
            </a:endParaRPr>
          </a:p>
        </p:txBody>
      </p:sp>
      <p:sp>
        <p:nvSpPr>
          <p:cNvPr id="9" name="文本框 8">
            <a:extLst>
              <a:ext uri="{FF2B5EF4-FFF2-40B4-BE49-F238E27FC236}">
                <a16:creationId xmlns:a16="http://schemas.microsoft.com/office/drawing/2014/main" id="{B9F3BB44-29D7-1BC4-FC8A-93E18A708D5D}"/>
              </a:ext>
            </a:extLst>
          </p:cNvPr>
          <p:cNvSpPr txBox="1"/>
          <p:nvPr/>
        </p:nvSpPr>
        <p:spPr>
          <a:xfrm>
            <a:off x="497091" y="1877896"/>
            <a:ext cx="11371698" cy="3539430"/>
          </a:xfrm>
          <a:prstGeom prst="rect">
            <a:avLst/>
          </a:prstGeom>
          <a:noFill/>
        </p:spPr>
        <p:txBody>
          <a:bodyPr wrap="square" rtlCol="0">
            <a:spAutoFit/>
          </a:bodyPr>
          <a:lstStyle/>
          <a:p>
            <a:r>
              <a:rPr lang="en-US" altLang="zh-CN" sz="2800" dirty="0">
                <a:latin typeface="Calibri" panose="020F0502020204030204" pitchFamily="34" charset="0"/>
                <a:ea typeface="Calibri" panose="020F0502020204030204" pitchFamily="34" charset="0"/>
                <a:cs typeface="Calibri" panose="020F0502020204030204" pitchFamily="34" charset="0"/>
              </a:rPr>
              <a:t>The Winter Solstice is an important traditional festival in China. It is also one of the 24 solar terms. It usually comes between December 21st and 23rd every year, and most often on December 22nd. On this day, in the Northern Hemisphere, the day is the shortest and the night is the longest. After the Winter Solstice, the days get longer little by little, and the nights get shorter slowly. Ancient people thought it was very important. There is a famous saying: "The Winter Solstice is as important as the Spring Festival." It stands for warm family gatherings and is a meaningful day in winter.</a:t>
            </a:r>
            <a:endParaRPr lang="zh-CN"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4582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雪地上&#10;&#10;AI 生成的内容可能不正确。">
            <a:extLst>
              <a:ext uri="{FF2B5EF4-FFF2-40B4-BE49-F238E27FC236}">
                <a16:creationId xmlns:a16="http://schemas.microsoft.com/office/drawing/2014/main" id="{D6FEFA02-CCF9-F033-7746-5FF3F6F4A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C0A5E5C9-453D-C89B-9C52-97F51B3DDCD9}"/>
              </a:ext>
            </a:extLst>
          </p:cNvPr>
          <p:cNvSpPr>
            <a:spLocks noGrp="1"/>
          </p:cNvSpPr>
          <p:nvPr>
            <p:ph type="title"/>
          </p:nvPr>
        </p:nvSpPr>
        <p:spPr>
          <a:xfrm>
            <a:off x="190244" y="220929"/>
            <a:ext cx="11887200" cy="1301025"/>
          </a:xfrm>
        </p:spPr>
        <p:txBody>
          <a:bodyPr>
            <a:normAutofit/>
          </a:bodyPr>
          <a:lstStyle/>
          <a:p>
            <a:r>
              <a:rPr lang="en-US" altLang="zh-CN" sz="3600" dirty="0">
                <a:latin typeface="ADLaM Display" panose="020F0502020204030204" pitchFamily="2" charset="0"/>
                <a:ea typeface="ADLaM Display" panose="020F0502020204030204" pitchFamily="2" charset="0"/>
                <a:cs typeface="ADLaM Display" panose="020F0502020204030204" pitchFamily="2" charset="0"/>
              </a:rPr>
              <a:t>Special Customs of the Winter Solstice in Various Regions</a:t>
            </a:r>
            <a:endParaRPr lang="zh-CN" altLang="en-US" sz="3600" dirty="0">
              <a:latin typeface="ADLaM Display" panose="020F0502020204030204" pitchFamily="2" charset="0"/>
              <a:cs typeface="ADLaM Display" panose="020F0502020204030204" pitchFamily="2" charset="0"/>
            </a:endParaRPr>
          </a:p>
        </p:txBody>
      </p:sp>
      <p:sp>
        <p:nvSpPr>
          <p:cNvPr id="5" name="文本框 4">
            <a:extLst>
              <a:ext uri="{FF2B5EF4-FFF2-40B4-BE49-F238E27FC236}">
                <a16:creationId xmlns:a16="http://schemas.microsoft.com/office/drawing/2014/main" id="{E9601C9E-D8F5-A7EB-9F26-619D15BFE4CC}"/>
              </a:ext>
            </a:extLst>
          </p:cNvPr>
          <p:cNvSpPr txBox="1"/>
          <p:nvPr/>
        </p:nvSpPr>
        <p:spPr>
          <a:xfrm>
            <a:off x="190245" y="1343984"/>
            <a:ext cx="11445342" cy="2308324"/>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On the Winter Solstice, there are different traditional customs in different parts of China. The main thing is to eat special food, which means warmth and reunion.</a:t>
            </a: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dirty="0">
                <a:latin typeface="Calibri" panose="020F0502020204030204" pitchFamily="34" charset="0"/>
                <a:ea typeface="Calibri" panose="020F0502020204030204" pitchFamily="34" charset="0"/>
                <a:cs typeface="Calibri" panose="020F0502020204030204" pitchFamily="34" charset="0"/>
              </a:rPr>
              <a:t>Northern China: People usually eat dumplings. Families often make dumplings together. There are many kinds of tastes. It’s lively and warm. People also say eating dumplings can keep warm on this day.</a:t>
            </a:r>
            <a:endParaRPr lang="zh-CN" altLang="en-US" sz="2400" dirty="0">
              <a:latin typeface="Calibri" panose="020F0502020204030204" pitchFamily="34" charset="0"/>
              <a:cs typeface="Calibri" panose="020F0502020204030204" pitchFamily="34" charset="0"/>
            </a:endParaRPr>
          </a:p>
        </p:txBody>
      </p:sp>
      <p:pic>
        <p:nvPicPr>
          <p:cNvPr id="7" name="图片 6" descr="盘子里有食物">
            <a:extLst>
              <a:ext uri="{FF2B5EF4-FFF2-40B4-BE49-F238E27FC236}">
                <a16:creationId xmlns:a16="http://schemas.microsoft.com/office/drawing/2014/main" id="{8136267B-1A21-8BEF-BF5B-6CAFF0F40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778" y="3803802"/>
            <a:ext cx="2948104" cy="2670641"/>
          </a:xfrm>
          <a:prstGeom prst="rect">
            <a:avLst/>
          </a:prstGeom>
        </p:spPr>
      </p:pic>
      <p:pic>
        <p:nvPicPr>
          <p:cNvPr id="9" name="图片 8" descr="盘子里有食物">
            <a:extLst>
              <a:ext uri="{FF2B5EF4-FFF2-40B4-BE49-F238E27FC236}">
                <a16:creationId xmlns:a16="http://schemas.microsoft.com/office/drawing/2014/main" id="{E94B4D9A-08E7-5090-624C-A6CE0471F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938" y="3803802"/>
            <a:ext cx="2917935" cy="2750983"/>
          </a:xfrm>
          <a:prstGeom prst="rect">
            <a:avLst/>
          </a:prstGeom>
        </p:spPr>
      </p:pic>
    </p:spTree>
    <p:extLst>
      <p:ext uri="{BB962C8B-B14F-4D97-AF65-F5344CB8AC3E}">
        <p14:creationId xmlns:p14="http://schemas.microsoft.com/office/powerpoint/2010/main" val="36016516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8D19-D7CB-DDE8-3E1E-C26DB4F27370}"/>
            </a:ext>
          </a:extLst>
        </p:cNvPr>
        <p:cNvGrpSpPr/>
        <p:nvPr/>
      </p:nvGrpSpPr>
      <p:grpSpPr>
        <a:xfrm>
          <a:off x="0" y="0"/>
          <a:ext cx="0" cy="0"/>
          <a:chOff x="0" y="0"/>
          <a:chExt cx="0" cy="0"/>
        </a:xfrm>
      </p:grpSpPr>
      <p:pic>
        <p:nvPicPr>
          <p:cNvPr id="4" name="图片 3" descr="雪地上&#10;&#10;AI 生成的内容可能不正确。">
            <a:extLst>
              <a:ext uri="{FF2B5EF4-FFF2-40B4-BE49-F238E27FC236}">
                <a16:creationId xmlns:a16="http://schemas.microsoft.com/office/drawing/2014/main" id="{CEBBDE48-823C-587B-1503-CE714FD1B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E208D656-4E2A-61F0-34AC-65D07F63E834}"/>
              </a:ext>
            </a:extLst>
          </p:cNvPr>
          <p:cNvSpPr>
            <a:spLocks noGrp="1"/>
          </p:cNvSpPr>
          <p:nvPr>
            <p:ph type="title"/>
          </p:nvPr>
        </p:nvSpPr>
        <p:spPr>
          <a:xfrm>
            <a:off x="190244" y="220929"/>
            <a:ext cx="11887200" cy="1301025"/>
          </a:xfrm>
        </p:spPr>
        <p:txBody>
          <a:bodyPr>
            <a:normAutofit/>
          </a:bodyPr>
          <a:lstStyle/>
          <a:p>
            <a:r>
              <a:rPr lang="en-US" altLang="zh-CN" sz="3600" dirty="0">
                <a:latin typeface="ADLaM Display" panose="020F0502020204030204" pitchFamily="2" charset="0"/>
                <a:ea typeface="ADLaM Display" panose="020F0502020204030204" pitchFamily="2" charset="0"/>
                <a:cs typeface="ADLaM Display" panose="020F0502020204030204" pitchFamily="2" charset="0"/>
              </a:rPr>
              <a:t>Special Customs of the Winter Solstice in Various Regions</a:t>
            </a:r>
            <a:endParaRPr lang="zh-CN" altLang="en-US" sz="3600" dirty="0">
              <a:latin typeface="ADLaM Display" panose="020F0502020204030204" pitchFamily="2" charset="0"/>
              <a:cs typeface="ADLaM Display" panose="020F0502020204030204" pitchFamily="2" charset="0"/>
            </a:endParaRPr>
          </a:p>
        </p:txBody>
      </p:sp>
      <p:sp>
        <p:nvSpPr>
          <p:cNvPr id="3" name="文本框 2">
            <a:extLst>
              <a:ext uri="{FF2B5EF4-FFF2-40B4-BE49-F238E27FC236}">
                <a16:creationId xmlns:a16="http://schemas.microsoft.com/office/drawing/2014/main" id="{4A8B6505-4244-742E-C1AB-80DAE8C9E31A}"/>
              </a:ext>
            </a:extLst>
          </p:cNvPr>
          <p:cNvSpPr txBox="1"/>
          <p:nvPr/>
        </p:nvSpPr>
        <p:spPr>
          <a:xfrm>
            <a:off x="251612" y="1399215"/>
            <a:ext cx="11647861" cy="2308324"/>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Southern China: People mainly eat tangyuan. Tangyuan is round, which stands for family reunion and happiness. It tastes soft and sweet. Many families make tangyuan together and enjoy the happy time.</a:t>
            </a: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dirty="0">
                <a:latin typeface="Calibri" panose="020F0502020204030204" pitchFamily="34" charset="0"/>
                <a:ea typeface="Calibri" panose="020F0502020204030204" pitchFamily="34" charset="0"/>
                <a:cs typeface="Calibri" panose="020F0502020204030204" pitchFamily="34" charset="0"/>
              </a:rPr>
              <a:t>Other special customs: In some places, people also drink mutton soup or eat glutinous rice. They can keep away the cold in winter and carry good wishes for life.</a:t>
            </a:r>
            <a:endParaRPr lang="zh-CN" altLang="en-US" sz="2400" dirty="0">
              <a:latin typeface="Calibri" panose="020F0502020204030204" pitchFamily="34" charset="0"/>
              <a:cs typeface="Calibri" panose="020F0502020204030204" pitchFamily="34" charset="0"/>
            </a:endParaRPr>
          </a:p>
        </p:txBody>
      </p:sp>
      <p:pic>
        <p:nvPicPr>
          <p:cNvPr id="6" name="图片 5" descr="碗里的食物">
            <a:extLst>
              <a:ext uri="{FF2B5EF4-FFF2-40B4-BE49-F238E27FC236}">
                <a16:creationId xmlns:a16="http://schemas.microsoft.com/office/drawing/2014/main" id="{DEFDE181-9026-5719-B7FB-E172598F2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4" y="4000390"/>
            <a:ext cx="2697311" cy="2581327"/>
          </a:xfrm>
          <a:prstGeom prst="rect">
            <a:avLst/>
          </a:prstGeom>
        </p:spPr>
      </p:pic>
      <p:pic>
        <p:nvPicPr>
          <p:cNvPr id="8" name="图片 7" descr="碗里的汤">
            <a:extLst>
              <a:ext uri="{FF2B5EF4-FFF2-40B4-BE49-F238E27FC236}">
                <a16:creationId xmlns:a16="http://schemas.microsoft.com/office/drawing/2014/main" id="{42F54720-4347-6DB4-5284-6DDB08558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699" y="3975538"/>
            <a:ext cx="2795502" cy="2597895"/>
          </a:xfrm>
          <a:prstGeom prst="rect">
            <a:avLst/>
          </a:prstGeom>
        </p:spPr>
      </p:pic>
      <p:pic>
        <p:nvPicPr>
          <p:cNvPr id="10" name="图片 9" descr="盘子里有食物">
            <a:extLst>
              <a:ext uri="{FF2B5EF4-FFF2-40B4-BE49-F238E27FC236}">
                <a16:creationId xmlns:a16="http://schemas.microsoft.com/office/drawing/2014/main" id="{054DE4E7-D6B1-95FE-5DCF-5C43461A2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152" y="4044225"/>
            <a:ext cx="2574330" cy="2529208"/>
          </a:xfrm>
          <a:prstGeom prst="rect">
            <a:avLst/>
          </a:prstGeom>
        </p:spPr>
      </p:pic>
    </p:spTree>
    <p:extLst>
      <p:ext uri="{BB962C8B-B14F-4D97-AF65-F5344CB8AC3E}">
        <p14:creationId xmlns:p14="http://schemas.microsoft.com/office/powerpoint/2010/main" val="37671108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雪地上">
            <a:extLst>
              <a:ext uri="{FF2B5EF4-FFF2-40B4-BE49-F238E27FC236}">
                <a16:creationId xmlns:a16="http://schemas.microsoft.com/office/drawing/2014/main" id="{70C772A8-7841-CF36-FF5B-6DAF1F7AA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5098A13A-E033-1DA5-5F2C-3B49F62565F6}"/>
              </a:ext>
            </a:extLst>
          </p:cNvPr>
          <p:cNvSpPr>
            <a:spLocks noGrp="1"/>
          </p:cNvSpPr>
          <p:nvPr>
            <p:ph type="title"/>
          </p:nvPr>
        </p:nvSpPr>
        <p:spPr>
          <a:xfrm>
            <a:off x="454132" y="365126"/>
            <a:ext cx="10899668" cy="1021816"/>
          </a:xfrm>
        </p:spPr>
        <p:txBody>
          <a:bodyPr>
            <a:normAutofit/>
          </a:bodyPr>
          <a:lstStyle/>
          <a:p>
            <a:r>
              <a:rPr lang="en-US" altLang="zh-CN" dirty="0">
                <a:latin typeface="ADLaM Display" panose="020F0502020204030204" pitchFamily="2" charset="0"/>
                <a:ea typeface="ADLaM Display" panose="020F0502020204030204" pitchFamily="2" charset="0"/>
                <a:cs typeface="ADLaM Display" panose="020F0502020204030204" pitchFamily="2" charset="0"/>
              </a:rPr>
              <a:t>Conclusion</a:t>
            </a:r>
            <a:endParaRPr lang="zh-CN" altLang="en-US" dirty="0">
              <a:latin typeface="ADLaM Display" panose="020F0502020204030204" pitchFamily="2" charset="0"/>
              <a:cs typeface="ADLaM Display" panose="020F0502020204030204" pitchFamily="2" charset="0"/>
            </a:endParaRPr>
          </a:p>
        </p:txBody>
      </p:sp>
      <p:sp>
        <p:nvSpPr>
          <p:cNvPr id="5" name="文本框 4">
            <a:extLst>
              <a:ext uri="{FF2B5EF4-FFF2-40B4-BE49-F238E27FC236}">
                <a16:creationId xmlns:a16="http://schemas.microsoft.com/office/drawing/2014/main" id="{85A9F9DC-86C7-C7A7-D441-8491770E9A44}"/>
              </a:ext>
            </a:extLst>
          </p:cNvPr>
          <p:cNvSpPr txBox="1"/>
          <p:nvPr/>
        </p:nvSpPr>
        <p:spPr>
          <a:xfrm>
            <a:off x="454132" y="1583323"/>
            <a:ext cx="11341014" cy="2246769"/>
          </a:xfrm>
          <a:prstGeom prst="rect">
            <a:avLst/>
          </a:prstGeom>
          <a:noFill/>
        </p:spPr>
        <p:txBody>
          <a:bodyPr wrap="square" rtlCol="0">
            <a:spAutoFit/>
          </a:bodyPr>
          <a:lstStyle/>
          <a:p>
            <a:r>
              <a:rPr lang="en-US" altLang="zh-CN" sz="2800" dirty="0">
                <a:latin typeface="Calibri" panose="020F0502020204030204" pitchFamily="34" charset="0"/>
                <a:ea typeface="Calibri" panose="020F0502020204030204" pitchFamily="34" charset="0"/>
                <a:cs typeface="Calibri" panose="020F0502020204030204" pitchFamily="34" charset="0"/>
              </a:rPr>
              <a:t>The Winter Solstice is not only an important solar term, but also a warm traditional festival, carrying Chinese people's expectation for reunion. Customs vary in different regions, but the core is to pass warmth and beauty, which is the unique charm of the Winter Solstice. May warmth always be with you, and wish everyone peace, well-being and joy on the Winter Solstice!</a:t>
            </a:r>
            <a:endParaRPr lang="zh-CN"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56495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自然, 游戏机">
            <a:extLst>
              <a:ext uri="{FF2B5EF4-FFF2-40B4-BE49-F238E27FC236}">
                <a16:creationId xmlns:a16="http://schemas.microsoft.com/office/drawing/2014/main" id="{6C6C1F0E-8FCF-F0FC-922F-F958E7576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5289"/>
          </a:xfrm>
          <a:prstGeom prst="rect">
            <a:avLst/>
          </a:prstGeom>
        </p:spPr>
      </p:pic>
      <p:sp>
        <p:nvSpPr>
          <p:cNvPr id="2" name="标题 1">
            <a:extLst>
              <a:ext uri="{FF2B5EF4-FFF2-40B4-BE49-F238E27FC236}">
                <a16:creationId xmlns:a16="http://schemas.microsoft.com/office/drawing/2014/main" id="{C459159E-E81D-779B-6045-4C6AAF1401CE}"/>
              </a:ext>
            </a:extLst>
          </p:cNvPr>
          <p:cNvSpPr>
            <a:spLocks noGrp="1"/>
          </p:cNvSpPr>
          <p:nvPr>
            <p:ph type="ctrTitle"/>
          </p:nvPr>
        </p:nvSpPr>
        <p:spPr>
          <a:xfrm>
            <a:off x="994180" y="754841"/>
            <a:ext cx="10046126" cy="2674160"/>
          </a:xfrm>
        </p:spPr>
        <p:txBody>
          <a:bodyPr>
            <a:normAutofit/>
          </a:bodyPr>
          <a:lstStyle/>
          <a:p>
            <a:r>
              <a:rPr lang="en-US" altLang="zh-CN" sz="7200" dirty="0">
                <a:latin typeface="ADLaM Display" panose="020F0502020204030204" pitchFamily="2" charset="0"/>
                <a:ea typeface="ADLaM Display" panose="020F0502020204030204" pitchFamily="2" charset="0"/>
                <a:cs typeface="ADLaM Display" panose="020F0502020204030204" pitchFamily="2" charset="0"/>
              </a:rPr>
              <a:t>Thank you for listening</a:t>
            </a:r>
            <a:r>
              <a:rPr lang="zh-CN" altLang="en-US" sz="7200" dirty="0">
                <a:latin typeface="ADLaM Display" panose="020F0502020204030204" pitchFamily="2" charset="0"/>
                <a:ea typeface="ADLaM Display" panose="020F0502020204030204" pitchFamily="2" charset="0"/>
                <a:cs typeface="ADLaM Display" panose="020F0502020204030204" pitchFamily="2" charset="0"/>
              </a:rPr>
              <a:t>！</a:t>
            </a:r>
            <a:endParaRPr lang="zh-CN" altLang="en-US" sz="7200" dirty="0">
              <a:latin typeface="ADLaM Display" panose="020F0502020204030204" pitchFamily="2" charset="0"/>
              <a:cs typeface="ADLaM Display" panose="020F0502020204030204" pitchFamily="2" charset="0"/>
            </a:endParaRPr>
          </a:p>
        </p:txBody>
      </p:sp>
      <p:sp>
        <p:nvSpPr>
          <p:cNvPr id="3" name="副标题 2">
            <a:extLst>
              <a:ext uri="{FF2B5EF4-FFF2-40B4-BE49-F238E27FC236}">
                <a16:creationId xmlns:a16="http://schemas.microsoft.com/office/drawing/2014/main" id="{17AFF4CD-83A8-CAAF-D100-CBDBDA62A459}"/>
              </a:ext>
            </a:extLst>
          </p:cNvPr>
          <p:cNvSpPr>
            <a:spLocks noGrp="1"/>
          </p:cNvSpPr>
          <p:nvPr>
            <p:ph type="subTitle" idx="1"/>
          </p:nvPr>
        </p:nvSpPr>
        <p:spPr>
          <a:xfrm>
            <a:off x="1524000" y="4301976"/>
            <a:ext cx="9144000" cy="955824"/>
          </a:xfrm>
        </p:spPr>
        <p:txBody>
          <a:bodyPr/>
          <a:lstStyle/>
          <a:p>
            <a:endParaRPr lang="zh-CN" altLang="en-US" dirty="0"/>
          </a:p>
        </p:txBody>
      </p:sp>
    </p:spTree>
    <p:extLst>
      <p:ext uri="{BB962C8B-B14F-4D97-AF65-F5344CB8AC3E}">
        <p14:creationId xmlns:p14="http://schemas.microsoft.com/office/powerpoint/2010/main" val="1587641042"/>
      </p:ext>
    </p:extLst>
  </p:cSld>
  <p:clrMapOvr>
    <a:masterClrMapping/>
  </p:clrMapOvr>
  <p:transition spd="slow">
    <p:wheel spokes="1"/>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372</Words>
  <Application>Microsoft Office PowerPoint</Application>
  <PresentationFormat>宽屏</PresentationFormat>
  <Paragraphs>18</Paragraphs>
  <Slides>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vt:i4>
      </vt:variant>
    </vt:vector>
  </HeadingPairs>
  <TitlesOfParts>
    <vt:vector size="12" baseType="lpstr">
      <vt:lpstr>等线</vt:lpstr>
      <vt:lpstr>等线 Light</vt:lpstr>
      <vt:lpstr>ADLaM Display</vt:lpstr>
      <vt:lpstr>Arial</vt:lpstr>
      <vt:lpstr>Calibri</vt:lpstr>
      <vt:lpstr>Office 主题​​</vt:lpstr>
      <vt:lpstr>Winter Solstice</vt:lpstr>
      <vt:lpstr>Basic Introduction to the Winter Solstice</vt:lpstr>
      <vt:lpstr>Special Customs of the Winter Solstice in Various Regions</vt:lpstr>
      <vt:lpstr>Special Customs of the Winter Solstice in Various Regions</vt:lpstr>
      <vt:lpstr>Conclusion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寐 夜</dc:creator>
  <cp:lastModifiedBy>寐 夜</cp:lastModifiedBy>
  <cp:revision>1</cp:revision>
  <dcterms:created xsi:type="dcterms:W3CDTF">2025-12-07T07:07:42Z</dcterms:created>
  <dcterms:modified xsi:type="dcterms:W3CDTF">2025-12-07T08:05:40Z</dcterms:modified>
</cp:coreProperties>
</file>