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1" r:id="rId6"/>
    <p:sldId id="263" r:id="rId7"/>
    <p:sldId id="262" r:id="rId8"/>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5" userDrawn="1">
          <p15:clr>
            <a:srgbClr val="A4A3A4"/>
          </p15:clr>
        </p15:guide>
        <p15:guide id="2" pos="29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55"/>
        <p:guide pos="2916"/>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1.xml"/><Relationship Id="rId2" Type="http://schemas.microsoft.com/office/2007/relationships/media" Target="../media/media1.mp4"/><Relationship Id="rId1" Type="http://schemas.openxmlformats.org/officeDocument/2006/relationships/video" Target="../media/media1.mp4"/></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95000"/>
          </a:blip>
          <a:stretch>
            <a:fillRect/>
          </a:stretch>
        </a:blipFill>
        <a:effectLst/>
      </p:bgPr>
    </p:bg>
    <p:spTree>
      <p:nvGrpSpPr>
        <p:cNvPr id="1" name=""/>
        <p:cNvGrpSpPr/>
        <p:nvPr/>
      </p:nvGrpSpPr>
      <p:grpSpPr/>
      <p:sp>
        <p:nvSpPr>
          <p:cNvPr id="2" name="文本框 1"/>
          <p:cNvSpPr txBox="1"/>
          <p:nvPr/>
        </p:nvSpPr>
        <p:spPr>
          <a:xfrm>
            <a:off x="2195830" y="1124585"/>
            <a:ext cx="5170805" cy="2888615"/>
          </a:xfrm>
          <a:prstGeom prst="rect">
            <a:avLst/>
          </a:prstGeom>
          <a:noFill/>
        </p:spPr>
        <p:txBody>
          <a:bodyPr wrap="square" rtlCol="0">
            <a:noAutofit/>
          </a:bodyPr>
          <a:p>
            <a:r>
              <a:rPr lang="en-US" altLang="zh-CN" sz="5400">
                <a:ln/>
                <a:solidFill>
                  <a:schemeClr val="tx1"/>
                </a:solidFill>
                <a:effectLst>
                  <a:outerShdw blurRad="38100" dist="19050" dir="2700000" algn="tl" rotWithShape="0">
                    <a:schemeClr val="dk1">
                      <a:alpha val="40000"/>
                    </a:schemeClr>
                  </a:outerShdw>
                </a:effectLst>
              </a:rPr>
              <a:t>  </a:t>
            </a:r>
            <a:r>
              <a:rPr lang="en-US" altLang="zh-CN" sz="5400">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  </a:t>
            </a:r>
            <a:r>
              <a:rPr lang="en-US" altLang="zh-CN" sz="600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rPr>
              <a:t>Inside Out</a:t>
            </a:r>
            <a:r>
              <a:rPr lang="en-US" altLang="zh-CN" sz="5400">
                <a:ln/>
                <a:solidFill>
                  <a:schemeClr val="accent1"/>
                </a:solidFill>
                <a:effectLst>
                  <a:glow rad="228600">
                    <a:schemeClr val="accent2">
                      <a:satMod val="175000"/>
                      <a:alpha val="40000"/>
                    </a:schemeClr>
                  </a:glow>
                  <a:outerShdw blurRad="38100" dist="25400" dir="5400000" algn="ctr" rotWithShape="0">
                    <a:srgbClr val="6E747A">
                      <a:alpha val="43000"/>
                    </a:srgbClr>
                  </a:outerShdw>
                </a:effectLst>
              </a:rPr>
              <a:t> </a:t>
            </a:r>
            <a:endParaRPr lang="en-US" altLang="zh-CN" sz="5400">
              <a:ln/>
              <a:solidFill>
                <a:schemeClr val="accent1"/>
              </a:solidFill>
              <a:effectLst>
                <a:outerShdw blurRad="38100" dist="25400" dir="5400000" algn="ctr" rotWithShape="0">
                  <a:srgbClr val="6E747A">
                    <a:alpha val="43000"/>
                  </a:srgbClr>
                </a:outerShdw>
              </a:effectLst>
            </a:endParaRPr>
          </a:p>
          <a:p>
            <a:r>
              <a:rPr lang="en-US" altLang="zh-CN" sz="540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rPr>
              <a:t>– A Journey of     Emotions</a:t>
            </a:r>
            <a:endParaRPr lang="en-US" altLang="zh-CN" sz="540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1000"/>
          </a:stretch>
        </a:blipFill>
        <a:effectLst/>
      </p:bgPr>
    </p:bg>
    <p:spTree>
      <p:nvGrpSpPr>
        <p:cNvPr id="1" name=""/>
        <p:cNvGrpSpPr/>
        <p:nvPr/>
      </p:nvGrpSpPr>
      <p:grpSpPr/>
      <p:sp>
        <p:nvSpPr>
          <p:cNvPr id="5" name="文本框 4"/>
          <p:cNvSpPr txBox="1"/>
          <p:nvPr/>
        </p:nvSpPr>
        <p:spPr>
          <a:xfrm>
            <a:off x="539115" y="332740"/>
            <a:ext cx="4090035" cy="645160"/>
          </a:xfrm>
          <a:prstGeom prst="rect">
            <a:avLst/>
          </a:prstGeom>
          <a:noFill/>
        </p:spPr>
        <p:txBody>
          <a:bodyPr wrap="square" rtlCol="0">
            <a:spAutoFit/>
          </a:bodyPr>
          <a:p>
            <a:r>
              <a:rPr lang="en-US" altLang="zh-CN" sz="3600">
                <a:ln w="10160">
                  <a:solidFill>
                    <a:schemeClr val="accent5"/>
                  </a:solidFill>
                  <a:prstDash val="solid"/>
                </a:ln>
                <a:solidFill>
                  <a:srgbClr val="FFFFFF"/>
                </a:solidFill>
                <a:effectLst>
                  <a:outerShdw blurRad="38100" dist="22860" dir="5400000" algn="tl" rotWithShape="0">
                    <a:srgbClr val="000000">
                      <a:alpha val="30000"/>
                    </a:srgbClr>
                  </a:outerShdw>
                </a:effectLst>
              </a:rPr>
              <a:t>Film</a:t>
            </a:r>
            <a:r>
              <a:rPr lang="en-US" altLang="zh-CN" sz="240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altLang="zh-CN" sz="3200">
                <a:ln w="10160">
                  <a:solidFill>
                    <a:schemeClr val="accent5"/>
                  </a:solidFill>
                  <a:prstDash val="solid"/>
                </a:ln>
                <a:solidFill>
                  <a:srgbClr val="FFFFFF"/>
                </a:solidFill>
                <a:effectLst>
                  <a:outerShdw blurRad="38100" dist="22860" dir="5400000" algn="tl" rotWithShape="0">
                    <a:srgbClr val="000000">
                      <a:alpha val="30000"/>
                    </a:srgbClr>
                  </a:outerShdw>
                </a:effectLst>
              </a:rPr>
              <a:t> introduction</a:t>
            </a:r>
            <a:endParaRPr lang="en-US" altLang="zh-CN"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文本框 7"/>
          <p:cNvSpPr txBox="1"/>
          <p:nvPr/>
        </p:nvSpPr>
        <p:spPr>
          <a:xfrm>
            <a:off x="107315" y="1412875"/>
            <a:ext cx="3345815" cy="5127625"/>
          </a:xfrm>
          <a:prstGeom prst="rect">
            <a:avLst/>
          </a:prstGeom>
          <a:noFill/>
        </p:spPr>
        <p:txBody>
          <a:bodyPr wrap="square" rtlCol="0">
            <a:noAutofit/>
          </a:bodyPr>
          <a:p>
            <a:r>
              <a:rPr lang="en-US" altLang="zh-CN">
                <a:ln w="10160">
                  <a:solidFill>
                    <a:schemeClr val="accent5"/>
                  </a:solidFill>
                  <a:prstDash val="solid"/>
                </a:ln>
                <a:solidFill>
                  <a:srgbClr val="FFFFFF"/>
                </a:solidFill>
                <a:effectLst>
                  <a:outerShdw blurRad="38100" dist="22860" dir="5400000" algn="tl" rotWithShape="0">
                    <a:srgbClr val="000000">
                      <a:alpha val="30000"/>
                    </a:srgbClr>
                  </a:outerShdw>
                </a:effectLst>
              </a:rPr>
              <a:t>  Inside Out combines brain science with vivid imagination to create a wonderful mental world, using emotional characters to intuitively show how emotions, memories and growth work in the brain. Emotions cannot be simply added or subtracted; growth is about embracing complexity and all feelings, as suppressed emotions will eventually erupt extremely. Sadness is not the opposite of joy but the foundation for joy to take root in reality, and accepting and understanding sadness is the right way.</a:t>
            </a:r>
            <a:endParaRPr lang="en-US" altLang="zh-CN">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1000" t="-1000"/>
          </a:stretch>
        </a:blipFill>
        <a:effectLst/>
      </p:bgPr>
    </p:bg>
    <p:spTree>
      <p:nvGrpSpPr>
        <p:cNvPr id="1" name=""/>
        <p:cNvGrpSpPr/>
        <p:nvPr/>
      </p:nvGrpSpPr>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5b5e96de2083db383369bd75bcd84961">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0" y="0"/>
            <a:ext cx="9144000" cy="660590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97000"/>
          </a:blip>
          <a:stretch>
            <a:fillRect/>
          </a:stretch>
        </a:blipFill>
        <a:effectLst/>
      </p:bgPr>
    </p:bg>
    <p:spTree>
      <p:nvGrpSpPr>
        <p:cNvPr id="1" name=""/>
        <p:cNvGrpSpPr/>
        <p:nvPr/>
      </p:nvGrpSpPr>
      <p:grpSpPr/>
      <p:sp>
        <p:nvSpPr>
          <p:cNvPr id="3" name="内容占位符 2"/>
          <p:cNvSpPr>
            <a:spLocks noGrp="1"/>
          </p:cNvSpPr>
          <p:nvPr>
            <p:ph idx="1"/>
          </p:nvPr>
        </p:nvSpPr>
        <p:spPr>
          <a:xfrm>
            <a:off x="467360" y="44450"/>
            <a:ext cx="8229600" cy="5486400"/>
          </a:xfrm>
        </p:spPr>
        <p:txBody>
          <a:bodyPr/>
          <a:p>
            <a:endParaRPr lang="en-US" altLang="zh-CN" sz="3600">
              <a:ln/>
              <a:solidFill>
                <a:schemeClr val="tx1"/>
              </a:solidFill>
              <a:effectLst>
                <a:outerShdw blurRad="38100" dist="19050" dir="2700000" algn="tl" rotWithShape="0">
                  <a:schemeClr val="dk1">
                    <a:alpha val="40000"/>
                  </a:schemeClr>
                </a:outerShdw>
              </a:effectLst>
            </a:endParaRPr>
          </a:p>
          <a:p>
            <a:r>
              <a:rPr lang="en-US" altLang="zh-CN" sz="4000">
                <a:ln/>
                <a:solidFill>
                  <a:schemeClr val="tx1"/>
                </a:solidFill>
                <a:effectLst>
                  <a:outerShdw blurRad="38100" dist="19050" dir="2700000" algn="tl" rotWithShape="0">
                    <a:schemeClr val="dk1">
                      <a:alpha val="40000"/>
                    </a:schemeClr>
                  </a:outerShdw>
                </a:effectLst>
              </a:rPr>
              <a:t>This movie tells us that emotions are not good or bad; Sadness is as important as Joy .</a:t>
            </a:r>
            <a:endParaRPr lang="en-US" altLang="zh-CN" sz="4000">
              <a:ln/>
              <a:solidFill>
                <a:schemeClr val="tx1"/>
              </a:solidFill>
              <a:effectLst>
                <a:outerShdw blurRad="38100" dist="19050" dir="2700000" algn="tl" rotWithShape="0">
                  <a:schemeClr val="dk1">
                    <a:alpha val="40000"/>
                  </a:schemeClr>
                </a:outerShdw>
              </a:effectLst>
            </a:endParaRPr>
          </a:p>
          <a:p>
            <a:r>
              <a:rPr lang="en-US" altLang="zh-CN" sz="4000">
                <a:ln/>
                <a:solidFill>
                  <a:schemeClr val="tx1"/>
                </a:solidFill>
                <a:effectLst>
                  <a:outerShdw blurRad="38100" dist="19050" dir="2700000" algn="tl" rotWithShape="0">
                    <a:schemeClr val="dk1">
                      <a:alpha val="40000"/>
                    </a:schemeClr>
                  </a:outerShdw>
                </a:effectLst>
              </a:rPr>
              <a:t> Accepting all emotions makes people more complete and mentally healthy.</a:t>
            </a:r>
            <a:endParaRPr lang="en-US" altLang="zh-CN" sz="4000">
              <a:ln/>
              <a:solidFill>
                <a:schemeClr val="tx1"/>
              </a:solidFill>
              <a:effectLst>
                <a:outerShdw blurRad="38100" dist="19050" dir="2700000" algn="tl" rotWithShape="0">
                  <a:schemeClr val="dk1">
                    <a:alpha val="40000"/>
                  </a:schemeClr>
                </a:outerShdw>
              </a:effectLst>
            </a:endParaRPr>
          </a:p>
          <a:p>
            <a:r>
              <a:rPr lang="" altLang="en-US" sz="4000">
                <a:ln/>
                <a:solidFill>
                  <a:schemeClr val="tx1"/>
                </a:solidFill>
                <a:effectLst>
                  <a:outerShdw blurRad="38100" dist="19050" dir="2700000" algn="tl" rotWithShape="0">
                    <a:schemeClr val="dk1">
                      <a:alpha val="40000"/>
                    </a:schemeClr>
                  </a:outerShdw>
                </a:effectLst>
              </a:rPr>
              <a:t> </a:t>
            </a:r>
            <a:r>
              <a:rPr lang="en-US" altLang="zh-CN" sz="4000">
                <a:ln/>
                <a:solidFill>
                  <a:schemeClr val="tx1"/>
                </a:solidFill>
                <a:effectLst>
                  <a:outerShdw blurRad="38100" dist="19050" dir="2700000" algn="tl" rotWithShape="0">
                    <a:schemeClr val="dk1">
                      <a:alpha val="40000"/>
                    </a:schemeClr>
                  </a:outerShdw>
                </a:effectLst>
              </a:rPr>
              <a:t>When you fall apart, all emotions will embrace you.</a:t>
            </a:r>
            <a:endParaRPr lang="en-US" altLang="zh-CN" sz="4000">
              <a:ln/>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375920" y="2060575"/>
            <a:ext cx="8229600" cy="1348740"/>
          </a:xfrm>
        </p:spPr>
        <p:txBody>
          <a:bodyPr>
            <a:scene3d>
              <a:camera prst="orthographicFront"/>
              <a:lightRig rig="threePt" dir="t"/>
            </a:scene3d>
          </a:bodyPr>
          <a:p>
            <a:r>
              <a:rPr lang="en-US" altLang="zh-CN" sz="9600">
                <a:ln w="10160">
                  <a:solidFill>
                    <a:schemeClr val="accent6">
                      <a:lumMod val="40000"/>
                      <a:lumOff val="60000"/>
                    </a:schemeClr>
                  </a:solidFill>
                  <a:prstDash val="solid"/>
                </a:ln>
                <a:solidFill>
                  <a:srgbClr val="FFFFFF"/>
                </a:solidFill>
                <a:effectLst>
                  <a:glow rad="228600">
                    <a:schemeClr val="accent6">
                      <a:satMod val="175000"/>
                      <a:alpha val="40000"/>
                    </a:schemeClr>
                  </a:glow>
                  <a:outerShdw blurRad="38100" dist="22860" dir="5400000" algn="tl" rotWithShape="0">
                    <a:srgbClr val="000000">
                      <a:alpha val="30000"/>
                    </a:srgbClr>
                  </a:outerShdw>
                </a:effectLst>
              </a:rPr>
              <a:t>Thank  you!</a:t>
            </a:r>
            <a:endParaRPr lang="en-US" altLang="zh-CN" sz="9600">
              <a:ln w="10160">
                <a:solidFill>
                  <a:schemeClr val="accent6">
                    <a:lumMod val="40000"/>
                    <a:lumOff val="60000"/>
                  </a:schemeClr>
                </a:solidFill>
                <a:prstDash val="solid"/>
              </a:ln>
              <a:solidFill>
                <a:srgbClr val="FFFFFF"/>
              </a:solidFill>
              <a:effectLst>
                <a:glow rad="228600">
                  <a:schemeClr val="accent6">
                    <a:satMod val="175000"/>
                    <a:alpha val="40000"/>
                  </a:schemeClr>
                </a:glow>
                <a:outerShdw blurRad="38100" dist="22860" dir="5400000" algn="tl" rotWithShape="0">
                  <a:srgbClr val="000000">
                    <a:alpha val="30000"/>
                  </a:srgbClr>
                </a:outerShdw>
              </a:effectLst>
            </a:endParaRPr>
          </a:p>
        </p:txBody>
      </p:sp>
    </p:spTree>
  </p:cSld>
  <p:clrMapOvr>
    <a:masterClrMapping/>
  </p:clrMapOvr>
</p:sld>
</file>

<file path=ppt/tags/tag1.xml><?xml version="1.0" encoding="utf-8"?>
<p:tagLst xmlns:p="http://schemas.openxmlformats.org/presentationml/2006/main">
  <p:tag name="KSO_WM_MEDIACOVER_FLAG" val="1"/>
  <p:tag name="KSO_WM_UNIT_MEDIACOVER_BTN_STATE" val="1"/>
  <p:tag name="KSO_WM_UNIT_MEDIACOVER_BTNRECT" val="0*0*0*0"/>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782</Words>
  <Application>WPS 演示</Application>
  <PresentationFormat/>
  <Paragraphs>13</Paragraphs>
  <Slides>6</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vt:i4>
      </vt:variant>
    </vt:vector>
  </HeadingPairs>
  <TitlesOfParts>
    <vt:vector size="21" baseType="lpstr">
      <vt:lpstr>Arial</vt:lpstr>
      <vt:lpstr>宋体</vt:lpstr>
      <vt:lpstr>Wingdings</vt:lpstr>
      <vt:lpstr>微软雅黑</vt:lpstr>
      <vt:lpstr>Arial Unicode MS</vt:lpstr>
      <vt:lpstr>Calibri</vt:lpstr>
      <vt:lpstr>华文行楷</vt:lpstr>
      <vt:lpstr>爱奇艺黑体</vt:lpstr>
      <vt:lpstr>等线</vt:lpstr>
      <vt:lpstr>方正粗黑宋简体</vt:lpstr>
      <vt:lpstr>方正姚体</vt:lpstr>
      <vt:lpstr>仿宋</vt:lpstr>
      <vt:lpstr>华文细黑</vt:lpstr>
      <vt:lpstr>华文新魏</vt:lpstr>
      <vt:lpstr>默认设计模板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祁念</dc:creator>
  <cp:lastModifiedBy>WPS_1756896715</cp:lastModifiedBy>
  <cp:revision>1</cp:revision>
  <dcterms:created xsi:type="dcterms:W3CDTF">2025-12-15T11:33:44Z</dcterms:created>
  <dcterms:modified xsi:type="dcterms:W3CDTF">2025-12-15T11:33:44Z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AE8CFD3956F5403C88FBD79A1A14939D_13</vt:lpwstr>
  </property>
</Properties>
</file>