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2" r:id="rId11"/>
    <p:sldId id="267" r:id="rId12"/>
    <p:sldId id="266" r:id="rId13"/>
    <p:sldId id="263" r:id="rId14"/>
    <p:sldId id="269" r:id="rId15"/>
    <p:sldId id="271" r:id="rId16"/>
    <p:sldId id="270" r:id="rId17"/>
    <p:sldId id="268" r:id="rId18"/>
    <p:sldId id="27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2" userDrawn="1">
          <p15:clr>
            <a:srgbClr val="A4A3A4"/>
          </p15:clr>
        </p15:guide>
        <p15:guide id="2" pos="37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2"/>
        <p:guide pos="379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265" y="-353695"/>
            <a:ext cx="12368530" cy="7385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31790" y="4126865"/>
            <a:ext cx="2068195" cy="3683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B0F0"/>
                </a:solidFill>
              </a:rPr>
              <a:t>汇报人：李丹</a:t>
            </a:r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46795" y="4126865"/>
            <a:ext cx="2110740" cy="3683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B0F0"/>
                </a:solidFill>
              </a:rPr>
              <a:t>时间：</a:t>
            </a:r>
            <a:r>
              <a:rPr lang="en-US" altLang="zh-CN">
                <a:solidFill>
                  <a:srgbClr val="00B0F0"/>
                </a:solidFill>
              </a:rPr>
              <a:t>12</a:t>
            </a:r>
            <a:r>
              <a:rPr lang="zh-CN" altLang="en-US">
                <a:solidFill>
                  <a:srgbClr val="00B0F0"/>
                </a:solidFill>
              </a:rPr>
              <a:t>月</a:t>
            </a:r>
            <a:r>
              <a:rPr lang="en-US" altLang="zh-CN">
                <a:solidFill>
                  <a:srgbClr val="00B0F0"/>
                </a:solidFill>
              </a:rPr>
              <a:t>18</a:t>
            </a:r>
            <a:r>
              <a:rPr lang="zh-CN" altLang="en-US">
                <a:solidFill>
                  <a:srgbClr val="00B0F0"/>
                </a:solidFill>
              </a:rPr>
              <a:t>日</a:t>
            </a:r>
            <a:endParaRPr lang="zh-CN" altLang="en-US">
              <a:solidFill>
                <a:srgbClr val="00B0F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4770"/>
            <a:ext cx="12192000" cy="69227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72705" y="380047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2">
                    <a:lumMod val="60000"/>
                    <a:lumOff val="40000"/>
                  </a:schemeClr>
                </a:solidFill>
                <a:uFillTx/>
              </a:rPr>
              <a:t>       </a:t>
            </a:r>
            <a:r>
              <a:rPr lang="zh-CN" altLang="en-US" sz="3600">
                <a:solidFill>
                  <a:schemeClr val="accent2">
                    <a:lumMod val="60000"/>
                    <a:lumOff val="40000"/>
                  </a:schemeClr>
                </a:solidFill>
                <a:uFillTx/>
              </a:rPr>
              <a:t>剧情分析</a:t>
            </a:r>
            <a:endParaRPr lang="zh-CN" altLang="en-US" sz="3600">
              <a:solidFill>
                <a:schemeClr val="accent2">
                  <a:lumMod val="60000"/>
                  <a:lumOff val="40000"/>
                </a:schemeClr>
              </a:solidFill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47795" y="655320"/>
            <a:ext cx="130238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矛盾冲突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52660" y="1873250"/>
            <a:ext cx="114363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内部矛盾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03160" y="2675255"/>
            <a:ext cx="4434205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accent1"/>
                </a:solidFill>
              </a:rPr>
              <a:t>朱迪</a:t>
            </a:r>
            <a:r>
              <a:rPr lang="en-US" altLang="zh-CN">
                <a:solidFill>
                  <a:schemeClr val="accent1"/>
                </a:solidFill>
              </a:rPr>
              <a:t>“</a:t>
            </a:r>
            <a:r>
              <a:rPr lang="zh-CN" altLang="en-US">
                <a:solidFill>
                  <a:schemeClr val="accent1"/>
                </a:solidFill>
              </a:rPr>
              <a:t>理想主义正义</a:t>
            </a:r>
            <a:r>
              <a:rPr lang="en-US" altLang="zh-CN">
                <a:solidFill>
                  <a:schemeClr val="accent1"/>
                </a:solidFill>
              </a:rPr>
              <a:t>”VS</a:t>
            </a:r>
            <a:r>
              <a:rPr lang="zh-CN" altLang="en-US">
                <a:solidFill>
                  <a:schemeClr val="accent1"/>
                </a:solidFill>
              </a:rPr>
              <a:t>尼克</a:t>
            </a:r>
            <a:r>
              <a:rPr lang="en-US" altLang="zh-CN">
                <a:solidFill>
                  <a:schemeClr val="accent1"/>
                </a:solidFill>
              </a:rPr>
              <a:t>“</a:t>
            </a:r>
            <a:r>
              <a:rPr lang="zh-CN" altLang="en-US">
                <a:solidFill>
                  <a:schemeClr val="accent1"/>
                </a:solidFill>
              </a:rPr>
              <a:t>现实主义自保</a:t>
            </a:r>
            <a:r>
              <a:rPr lang="en-US" altLang="zh-CN">
                <a:solidFill>
                  <a:schemeClr val="accent1"/>
                </a:solidFill>
              </a:rPr>
              <a:t>”</a:t>
            </a:r>
            <a:endParaRPr lang="en-US" altLang="zh-CN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92750" y="3513455"/>
            <a:ext cx="6445250" cy="5918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accent1"/>
                </a:solidFill>
              </a:rPr>
              <a:t>从日常争执到追捕中的激烈争吵，一度陷入决裂</a:t>
            </a:r>
            <a:endParaRPr lang="zh-CN" altLang="en-US">
              <a:solidFill>
                <a:schemeClr val="accent1"/>
              </a:solidFill>
            </a:endParaRPr>
          </a:p>
          <a:p>
            <a:r>
              <a:rPr lang="zh-CN" altLang="en-US">
                <a:solidFill>
                  <a:schemeClr val="accent1"/>
                </a:solidFill>
              </a:rPr>
              <a:t>雪地生死考验中达成共情，实现搭档关系升级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52660" y="4544060"/>
            <a:ext cx="1195070" cy="3473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accent1"/>
                </a:solidFill>
              </a:rPr>
              <a:t>外部矛盾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92750" y="6021705"/>
            <a:ext cx="6350000" cy="8362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accent1"/>
                </a:solidFill>
              </a:rPr>
              <a:t>从</a:t>
            </a:r>
            <a:r>
              <a:rPr lang="en-US" altLang="zh-CN">
                <a:solidFill>
                  <a:schemeClr val="accent1"/>
                </a:solidFill>
              </a:rPr>
              <a:t>“</a:t>
            </a:r>
            <a:r>
              <a:rPr lang="zh-CN" altLang="en-US">
                <a:solidFill>
                  <a:schemeClr val="accent1"/>
                </a:solidFill>
              </a:rPr>
              <a:t>食草</a:t>
            </a:r>
            <a:r>
              <a:rPr lang="en-US" altLang="zh-CN">
                <a:solidFill>
                  <a:schemeClr val="accent1"/>
                </a:solidFill>
              </a:rPr>
              <a:t>VS</a:t>
            </a:r>
            <a:r>
              <a:rPr lang="zh-CN" altLang="en-US">
                <a:solidFill>
                  <a:schemeClr val="accent1"/>
                </a:solidFill>
              </a:rPr>
              <a:t>食肉</a:t>
            </a:r>
            <a:r>
              <a:rPr lang="en-US" altLang="zh-CN">
                <a:solidFill>
                  <a:schemeClr val="accent1"/>
                </a:solidFill>
              </a:rPr>
              <a:t>”</a:t>
            </a:r>
            <a:r>
              <a:rPr lang="zh-CN" altLang="en-US">
                <a:solidFill>
                  <a:schemeClr val="accent1"/>
                </a:solidFill>
              </a:rPr>
              <a:t>二元对立，拓展为</a:t>
            </a:r>
            <a:r>
              <a:rPr lang="en-US" altLang="zh-CN">
                <a:solidFill>
                  <a:schemeClr val="accent1"/>
                </a:solidFill>
              </a:rPr>
              <a:t>“</a:t>
            </a:r>
            <a:r>
              <a:rPr lang="zh-CN" altLang="en-US">
                <a:solidFill>
                  <a:schemeClr val="accent1"/>
                </a:solidFill>
              </a:rPr>
              <a:t>哺乳动物主流</a:t>
            </a:r>
            <a:r>
              <a:rPr lang="en-US" altLang="zh-CN">
                <a:solidFill>
                  <a:schemeClr val="accent1"/>
                </a:solidFill>
              </a:rPr>
              <a:t>VS</a:t>
            </a:r>
            <a:r>
              <a:rPr lang="zh-CN" altLang="en-US">
                <a:solidFill>
                  <a:schemeClr val="accent1"/>
                </a:solidFill>
              </a:rPr>
              <a:t>爬行动物边缘</a:t>
            </a:r>
            <a:r>
              <a:rPr lang="en-US" altLang="zh-CN">
                <a:solidFill>
                  <a:schemeClr val="accent1"/>
                </a:solidFill>
              </a:rPr>
              <a:t>”</a:t>
            </a:r>
            <a:endParaRPr lang="en-US" altLang="zh-CN">
              <a:solidFill>
                <a:schemeClr val="accent1"/>
              </a:solidFill>
            </a:endParaRPr>
          </a:p>
          <a:p>
            <a:r>
              <a:rPr lang="zh-CN" altLang="en-US">
                <a:solidFill>
                  <a:schemeClr val="accent1"/>
                </a:solidFill>
              </a:rPr>
              <a:t>揭露动物城资源分配不公与集体性遗忘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13320" y="740410"/>
            <a:ext cx="161925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双线剧情拆解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39340" y="1313180"/>
            <a:ext cx="1481455" cy="337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accent1"/>
                </a:solidFill>
              </a:rPr>
              <a:t>主线</a:t>
            </a:r>
            <a:r>
              <a:rPr lang="en-US" altLang="zh-CN" sz="1600">
                <a:solidFill>
                  <a:schemeClr val="accent1"/>
                </a:solidFill>
              </a:rPr>
              <a:t>A(</a:t>
            </a:r>
            <a:r>
              <a:rPr lang="zh-CN" altLang="en-US" sz="1600">
                <a:solidFill>
                  <a:schemeClr val="accent1"/>
                </a:solidFill>
              </a:rPr>
              <a:t>搭档线）</a:t>
            </a:r>
            <a:endParaRPr lang="zh-CN" altLang="en-US" sz="160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9820" y="3576320"/>
            <a:ext cx="4762500" cy="9975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 sz="1600">
                <a:solidFill>
                  <a:schemeClr val="accent1"/>
                </a:solidFill>
              </a:rPr>
              <a:t>哲学上的分歧：朱迪坚持揭露真相，而尼克担心安全风险</a:t>
            </a:r>
            <a:endParaRPr lang="zh-CN" altLang="en-US" sz="1600">
              <a:solidFill>
                <a:schemeClr val="accent1"/>
              </a:solidFill>
            </a:endParaRPr>
          </a:p>
          <a:p>
            <a:r>
              <a:rPr lang="zh-CN" altLang="en-US" sz="1600">
                <a:solidFill>
                  <a:schemeClr val="accent1"/>
                </a:solidFill>
              </a:rPr>
              <a:t>争吵和分手：由于与盖瑞之间的信任问题。两人完全分道扬镳。</a:t>
            </a:r>
            <a:endParaRPr lang="zh-CN" altLang="en-US" sz="1600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33410" y="1313180"/>
            <a:ext cx="1513840" cy="2959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 sz="1600">
                <a:solidFill>
                  <a:schemeClr val="accent1"/>
                </a:solidFill>
              </a:rPr>
              <a:t>主线</a:t>
            </a:r>
            <a:r>
              <a:rPr lang="en-US" altLang="zh-CN" sz="1600">
                <a:solidFill>
                  <a:schemeClr val="accent1"/>
                </a:solidFill>
              </a:rPr>
              <a:t>B(</a:t>
            </a:r>
            <a:r>
              <a:rPr lang="zh-CN" altLang="en-US" sz="1600">
                <a:solidFill>
                  <a:schemeClr val="accent1"/>
                </a:solidFill>
              </a:rPr>
              <a:t>阴谋线）</a:t>
            </a:r>
            <a:endParaRPr lang="zh-CN" altLang="en-US" sz="1600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43650" y="3576320"/>
            <a:ext cx="4772025" cy="1114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accent1"/>
                </a:solidFill>
              </a:rPr>
              <a:t>草图被盗：盖瑞的墙草图被盗，证明爬虫部落的家被占用</a:t>
            </a:r>
            <a:endParaRPr lang="zh-CN" altLang="en-US">
              <a:solidFill>
                <a:schemeClr val="accent1"/>
              </a:solidFill>
            </a:endParaRPr>
          </a:p>
          <a:p>
            <a:r>
              <a:rPr lang="zh-CN" altLang="en-US">
                <a:solidFill>
                  <a:schemeClr val="accent1"/>
                </a:solidFill>
              </a:rPr>
              <a:t>通缉：朱迪尼克保护了加里，被警察通缉，藏在了定居点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07795" y="2698750"/>
            <a:ext cx="111125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故事开端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16525" y="2413000"/>
            <a:ext cx="110109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故事发展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99550" y="1959610"/>
            <a:ext cx="116459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情节高潮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6775" y="5935980"/>
            <a:ext cx="2531110" cy="922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朱迪与尼克因合作理念分歧，接受短矮袋鼠</a:t>
            </a:r>
            <a:r>
              <a:rPr lang="en-US" altLang="zh-CN">
                <a:solidFill>
                  <a:schemeClr val="accent1"/>
                </a:solidFill>
              </a:rPr>
              <a:t>Dr.Fuzzby</a:t>
            </a:r>
            <a:r>
              <a:rPr lang="zh-CN" altLang="en-US">
                <a:solidFill>
                  <a:schemeClr val="accent1"/>
                </a:solidFill>
              </a:rPr>
              <a:t>的心理辅导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51045" y="5935980"/>
            <a:ext cx="3770630" cy="922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 sz="1600">
                <a:solidFill>
                  <a:schemeClr val="accent1"/>
                </a:solidFill>
              </a:rPr>
              <a:t>蛇类盖瑞盗取</a:t>
            </a:r>
            <a:r>
              <a:rPr lang="en-US" altLang="zh-CN" sz="1600">
                <a:solidFill>
                  <a:schemeClr val="accent1"/>
                </a:solidFill>
              </a:rPr>
              <a:t>“</a:t>
            </a:r>
            <a:r>
              <a:rPr lang="zh-CN" altLang="en-US" sz="1600">
                <a:solidFill>
                  <a:schemeClr val="accent1"/>
                </a:solidFill>
              </a:rPr>
              <a:t>气候墙原始草图</a:t>
            </a:r>
            <a:r>
              <a:rPr lang="en-US" altLang="zh-CN" sz="1600">
                <a:solidFill>
                  <a:schemeClr val="accent1"/>
                </a:solidFill>
              </a:rPr>
              <a:t>”</a:t>
            </a:r>
            <a:r>
              <a:rPr lang="zh-CN" altLang="en-US" sz="1600">
                <a:solidFill>
                  <a:schemeClr val="accent1"/>
                </a:solidFill>
              </a:rPr>
              <a:t>，引发全城恐慌迫使朱迪，尼克突破规则为查明真相，冒险接触被通缉的盖瑞，偏离常规办案流程</a:t>
            </a:r>
            <a:endParaRPr lang="zh-CN" altLang="en-US" sz="160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04910" y="5669915"/>
            <a:ext cx="3281045" cy="10642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 sz="1600">
                <a:solidFill>
                  <a:schemeClr val="accent1"/>
                </a:solidFill>
              </a:rPr>
              <a:t>林雪猁宝伯特暴露，追堵朱迪等人；盖瑞引路，外援支援，众人闯庆典揭气候墙阴谋，爬行动物获权，朱迪尼克成灵魂搭档</a:t>
            </a:r>
            <a:endParaRPr lang="zh-CN" altLang="en-US"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3025"/>
            <a:ext cx="12276455" cy="70567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25410" y="473519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</a:t>
            </a:r>
            <a:r>
              <a:rPr lang="zh-CN" altLang="en-US" sz="3600">
                <a:solidFill>
                  <a:schemeClr val="accent2">
                    <a:lumMod val="60000"/>
                    <a:lumOff val="40000"/>
                  </a:schemeClr>
                </a:solidFill>
              </a:rPr>
              <a:t>电影感悟</a:t>
            </a:r>
            <a:endParaRPr lang="zh-CN" altLang="en-US" sz="36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-64135"/>
            <a:ext cx="12387580" cy="69983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453755" y="725170"/>
            <a:ext cx="159956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主题深化路径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25600" y="2407920"/>
            <a:ext cx="142875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反族群偏见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96840" y="2407920"/>
            <a:ext cx="1842135" cy="367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accent1"/>
                </a:solidFill>
              </a:rPr>
              <a:t>解构系统性不公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53755" y="2407920"/>
            <a:ext cx="262445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娱乐性与思想性平衡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1010" y="6104255"/>
            <a:ext cx="3853180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accent1"/>
                </a:solidFill>
              </a:rPr>
              <a:t>打破爬行动物危险，哺乳动物优越偏见，盖瑞助朱迪证蛇类非反派朱迪从慎对爬族到贴盖瑞鳞片，以符合抗偏见促族群合作</a:t>
            </a:r>
            <a:endParaRPr lang="zh-CN" altLang="en-US" sz="160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22140" y="5894070"/>
            <a:ext cx="329184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accent1"/>
                </a:solidFill>
              </a:rPr>
              <a:t>气候墙是林雪猁特权隔离墙，爬族百年失家园话语权；朱迪团队为爬族争权益，点明需主流听边缘声集体抗争</a:t>
            </a:r>
            <a:endParaRPr lang="zh-CN" altLang="en-US" sz="160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28000" y="6104255"/>
            <a:ext cx="4064000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accent1"/>
                </a:solidFill>
              </a:rPr>
              <a:t>萌盖瑞</a:t>
            </a:r>
            <a:r>
              <a:rPr lang="en-US" altLang="zh-CN" sz="1600">
                <a:solidFill>
                  <a:schemeClr val="accent1"/>
                </a:solidFill>
              </a:rPr>
              <a:t>·</a:t>
            </a:r>
            <a:r>
              <a:rPr lang="zh-CN" altLang="en-US" sz="1600">
                <a:solidFill>
                  <a:schemeClr val="accent1"/>
                </a:solidFill>
              </a:rPr>
              <a:t>，闪电飙车，追逃剧情，低门槛吸引观众；将现实歧视转化为爬族困境，共情中传内涵避说教</a:t>
            </a:r>
            <a:endParaRPr lang="zh-CN" altLang="en-US"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0645" y="-76200"/>
            <a:ext cx="12355195" cy="70427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363970" y="650240"/>
            <a:ext cx="122872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个人感悟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25650" y="1287780"/>
            <a:ext cx="211709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偏见需用行动打破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2205990"/>
            <a:ext cx="6182995" cy="608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 sz="1600">
                <a:solidFill>
                  <a:schemeClr val="accent1"/>
                </a:solidFill>
              </a:rPr>
              <a:t>盖瑞的软萌与正义，打破</a:t>
            </a:r>
            <a:r>
              <a:rPr lang="en-US" altLang="zh-CN" sz="1600">
                <a:solidFill>
                  <a:schemeClr val="accent1"/>
                </a:solidFill>
              </a:rPr>
              <a:t>“</a:t>
            </a:r>
            <a:r>
              <a:rPr lang="zh-CN" altLang="en-US" sz="1600">
                <a:solidFill>
                  <a:schemeClr val="accent1"/>
                </a:solidFill>
              </a:rPr>
              <a:t>蛇类</a:t>
            </a:r>
            <a:r>
              <a:rPr lang="en-US" altLang="zh-CN" sz="1600">
                <a:solidFill>
                  <a:schemeClr val="accent1"/>
                </a:solidFill>
              </a:rPr>
              <a:t>=</a:t>
            </a:r>
            <a:r>
              <a:rPr lang="zh-CN" altLang="en-US" sz="1600">
                <a:solidFill>
                  <a:schemeClr val="accent1"/>
                </a:solidFill>
              </a:rPr>
              <a:t>危险</a:t>
            </a:r>
            <a:r>
              <a:rPr lang="en-US" altLang="zh-CN" sz="1600">
                <a:solidFill>
                  <a:schemeClr val="accent1"/>
                </a:solidFill>
              </a:rPr>
              <a:t>”</a:t>
            </a:r>
            <a:r>
              <a:rPr lang="zh-CN" altLang="en-US" sz="1600">
                <a:solidFill>
                  <a:schemeClr val="accent1"/>
                </a:solidFill>
              </a:rPr>
              <a:t>的刻板印象；朱迪贴爬族鳞片的举动更让我明白，真正的理解，始于放下标签，看见个体的善意</a:t>
            </a:r>
            <a:endParaRPr lang="zh-CN" altLang="en-US" sz="1600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06310" y="1287780"/>
            <a:ext cx="225425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公平从不是天然存在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20080" y="3665855"/>
            <a:ext cx="655447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accent1"/>
                </a:solidFill>
              </a:rPr>
              <a:t>气候墙下爬族百年的沉默，揭露系统性不公的隐藏。朱迪团队的抗争让我懂得：弱势群体的话语权，需要有人主动发声，坚定守护才能争取</a:t>
            </a:r>
            <a:endParaRPr lang="zh-CN" altLang="en-US" sz="160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67240" y="4608195"/>
            <a:ext cx="2137410" cy="306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accent1"/>
                </a:solidFill>
              </a:rPr>
              <a:t>动画也能照见现实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99405" y="6365875"/>
            <a:ext cx="653986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影片用萌角与喜剧包裹歧视议题，没有生硬说教，却让我共情到现实中边缘体的困境事，从来都是温柔地唤醒人心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8290" y="0"/>
            <a:ext cx="12558395" cy="69316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0" y="-72390"/>
            <a:ext cx="12192635" cy="6858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81825" y="3343275"/>
            <a:ext cx="1444625" cy="306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accent1"/>
                </a:solidFill>
                <a:uFillTx/>
              </a:rPr>
              <a:t>电影简介</a:t>
            </a:r>
            <a:endParaRPr lang="zh-CN" altLang="en-US">
              <a:solidFill>
                <a:schemeClr val="accent1"/>
              </a:solidFill>
              <a:uFillTx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39935" y="3429000"/>
            <a:ext cx="4321175" cy="434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721850" y="3343275"/>
            <a:ext cx="1542415" cy="306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accent1"/>
                </a:solidFill>
                <a:uFillTx/>
              </a:rPr>
              <a:t>角色介绍</a:t>
            </a:r>
            <a:endParaRPr lang="zh-CN" altLang="en-US">
              <a:solidFill>
                <a:schemeClr val="accent1"/>
              </a:solidFill>
              <a:uFillTx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81190" y="4946015"/>
            <a:ext cx="1445260" cy="3689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accent1"/>
                </a:solidFill>
                <a:uFillTx/>
              </a:rPr>
              <a:t>剧情分析</a:t>
            </a:r>
            <a:endParaRPr lang="zh-CN" altLang="en-US">
              <a:solidFill>
                <a:schemeClr val="accent1"/>
              </a:solidFill>
              <a:uFillTx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21850" y="4946015"/>
            <a:ext cx="1542415" cy="368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721850" y="4947285"/>
            <a:ext cx="1542415" cy="367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accent1"/>
                </a:solidFill>
                <a:uFillTx/>
              </a:rPr>
              <a:t>电影感悟</a:t>
            </a:r>
            <a:endParaRPr lang="zh-CN" altLang="en-US">
              <a:solidFill>
                <a:schemeClr val="accent1"/>
              </a:solidFill>
              <a:uFillTx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78930" y="1287145"/>
            <a:ext cx="4124960" cy="758190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r>
              <a:rPr lang="en-US" altLang="zh-CN" sz="4000" b="1">
                <a:solidFill>
                  <a:schemeClr val="accent3"/>
                </a:solidFill>
                <a:uFillTx/>
              </a:rPr>
              <a:t>CONTENTS</a:t>
            </a:r>
            <a:endParaRPr lang="en-US" altLang="zh-CN" sz="4000" b="1">
              <a:solidFill>
                <a:schemeClr val="accent3"/>
              </a:solidFill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165340" y="4223385"/>
            <a:ext cx="4518025" cy="833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b="1">
                <a:solidFill>
                  <a:schemeClr val="accent2">
                    <a:lumMod val="60000"/>
                    <a:lumOff val="40000"/>
                  </a:schemeClr>
                </a:solidFill>
                <a:uFillTx/>
              </a:rPr>
              <a:t>          </a:t>
            </a:r>
            <a:r>
              <a:rPr lang="zh-CN" altLang="en-US" sz="3600" b="1">
                <a:solidFill>
                  <a:schemeClr val="accent2">
                    <a:lumMod val="60000"/>
                    <a:lumOff val="40000"/>
                  </a:schemeClr>
                </a:solidFill>
                <a:uFillTx/>
              </a:rPr>
              <a:t>电影简介</a:t>
            </a:r>
            <a:endParaRPr lang="zh-CN" altLang="en-US" sz="3600" b="1">
              <a:solidFill>
                <a:schemeClr val="accent2">
                  <a:lumMod val="60000"/>
                  <a:lumOff val="40000"/>
                </a:schemeClr>
              </a:solidFill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0025"/>
            <a:ext cx="12192635" cy="7058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66510" y="1453515"/>
            <a:ext cx="1778000" cy="3359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 sz="2000" b="1">
                <a:solidFill>
                  <a:schemeClr val="accent1"/>
                </a:solidFill>
                <a:uFillTx/>
              </a:rPr>
              <a:t>出品规格</a:t>
            </a:r>
            <a:r>
              <a:rPr lang="en-US" altLang="zh-CN" sz="2000" b="1">
                <a:solidFill>
                  <a:schemeClr val="accent1"/>
                </a:solidFill>
                <a:uFillTx/>
              </a:rPr>
              <a:t>:</a:t>
            </a:r>
            <a:endParaRPr lang="en-US" altLang="zh-CN" sz="2000" b="1">
              <a:solidFill>
                <a:schemeClr val="accent1"/>
              </a:solidFill>
              <a:uFillTx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66510" y="3335655"/>
            <a:ext cx="4265295" cy="471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366510" y="3138170"/>
            <a:ext cx="1841500" cy="363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 sz="2000" b="1">
                <a:solidFill>
                  <a:schemeClr val="accent1"/>
                </a:solidFill>
                <a:uFillTx/>
              </a:rPr>
              <a:t>市场表现：</a:t>
            </a:r>
            <a:endParaRPr lang="zh-CN" altLang="en-US" sz="2000" b="1">
              <a:solidFill>
                <a:schemeClr val="accent1"/>
              </a:solidFill>
              <a:uFillTx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66510" y="4851400"/>
            <a:ext cx="1842135" cy="3511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 sz="2000" b="1">
                <a:solidFill>
                  <a:schemeClr val="accent1"/>
                </a:solidFill>
                <a:uFillTx/>
              </a:rPr>
              <a:t>制作定位：</a:t>
            </a:r>
            <a:endParaRPr lang="zh-CN" altLang="en-US" sz="2000" b="1">
              <a:solidFill>
                <a:schemeClr val="accent1"/>
              </a:solidFill>
              <a:uFillTx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66510" y="2502535"/>
            <a:ext cx="5143500" cy="325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 sz="2000" b="1">
                <a:solidFill>
                  <a:schemeClr val="accent1"/>
                </a:solidFill>
                <a:uFillTx/>
              </a:rPr>
              <a:t>由迪士尼出品，拜伦霍华德导演</a:t>
            </a:r>
            <a:endParaRPr lang="zh-CN" altLang="en-US" sz="2000" b="1">
              <a:solidFill>
                <a:schemeClr val="accent1"/>
              </a:solidFill>
              <a:uFillTx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66510" y="4198620"/>
            <a:ext cx="4953000" cy="3416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en-US" altLang="zh-CN" sz="2000" b="1">
                <a:solidFill>
                  <a:schemeClr val="accent1"/>
                </a:solidFill>
                <a:latin typeface="+mj-ea"/>
                <a:ea typeface="+mj-ea"/>
                <a:cs typeface="+mj-ea"/>
              </a:rPr>
              <a:t>4</a:t>
            </a:r>
            <a:r>
              <a:rPr lang="zh-CN" altLang="en-US" sz="2000" b="1">
                <a:solidFill>
                  <a:schemeClr val="accent1"/>
                </a:solidFill>
                <a:latin typeface="+mj-ea"/>
                <a:ea typeface="+mj-ea"/>
                <a:cs typeface="+mj-ea"/>
              </a:rPr>
              <a:t>天票房突破</a:t>
            </a:r>
            <a:r>
              <a:rPr lang="en-US" altLang="zh-CN" sz="2000" b="1">
                <a:solidFill>
                  <a:schemeClr val="accent1"/>
                </a:solidFill>
                <a:latin typeface="+mj-ea"/>
                <a:ea typeface="+mj-ea"/>
                <a:cs typeface="+mj-ea"/>
              </a:rPr>
              <a:t>14</a:t>
            </a:r>
            <a:r>
              <a:rPr lang="zh-CN" altLang="en-US" sz="2000" b="1">
                <a:solidFill>
                  <a:schemeClr val="accent1"/>
                </a:solidFill>
                <a:latin typeface="+mj-ea"/>
                <a:ea typeface="+mj-ea"/>
                <a:cs typeface="+mj-ea"/>
              </a:rPr>
              <a:t>亿</a:t>
            </a:r>
            <a:endParaRPr lang="zh-CN" altLang="en-US" sz="2000" b="1">
              <a:solidFill>
                <a:schemeClr val="accent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66510" y="5910580"/>
            <a:ext cx="4064000" cy="325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 sz="2000" b="1">
                <a:solidFill>
                  <a:schemeClr val="accent1"/>
                </a:solidFill>
              </a:rPr>
              <a:t>奥斯卡级别的生产质量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28715" y="5184775"/>
            <a:ext cx="1247140" cy="330835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accent3"/>
                </a:solidFill>
              </a:rPr>
              <a:t>Creative</a:t>
            </a:r>
            <a:endParaRPr lang="en-US" altLang="zh-CN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51115" y="398970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</a:t>
            </a:r>
            <a:r>
              <a:rPr lang="zh-CN" altLang="en-US" sz="3600">
                <a:solidFill>
                  <a:schemeClr val="accent2">
                    <a:lumMod val="60000"/>
                    <a:lumOff val="40000"/>
                  </a:schemeClr>
                </a:solidFill>
              </a:rPr>
              <a:t>人物介绍</a:t>
            </a:r>
            <a:endParaRPr lang="zh-CN" altLang="en-US" sz="36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625590" y="645795"/>
            <a:ext cx="1617345" cy="4203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chemeClr val="accent1"/>
                </a:solidFill>
                <a:uFillTx/>
              </a:rPr>
              <a:t>人物介绍</a:t>
            </a:r>
            <a:endParaRPr lang="zh-CN" altLang="en-US" sz="2400" b="1">
              <a:solidFill>
                <a:schemeClr val="accent1"/>
              </a:solidFill>
              <a:uFillTx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91660" y="1767205"/>
            <a:ext cx="170497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尼克</a:t>
            </a:r>
            <a:r>
              <a:rPr lang="en-US" altLang="zh-CN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王尔德</a:t>
            </a:r>
            <a:endParaRPr lang="zh-CN" altLang="en-US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13455" y="2983865"/>
            <a:ext cx="472948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矛盾的调停者：用</a:t>
            </a:r>
            <a:r>
              <a:rPr lang="en-US" altLang="zh-CN">
                <a:solidFill>
                  <a:schemeClr val="accent1"/>
                </a:solidFill>
              </a:rPr>
              <a:t>“</a:t>
            </a:r>
            <a:r>
              <a:rPr lang="zh-CN" altLang="en-US">
                <a:solidFill>
                  <a:schemeClr val="accent1"/>
                </a:solidFill>
              </a:rPr>
              <a:t>语用锚</a:t>
            </a:r>
            <a:r>
              <a:rPr lang="en-US" altLang="zh-CN">
                <a:solidFill>
                  <a:schemeClr val="accent1"/>
                </a:solidFill>
              </a:rPr>
              <a:t>”</a:t>
            </a:r>
            <a:r>
              <a:rPr lang="zh-CN" altLang="en-US">
                <a:solidFill>
                  <a:schemeClr val="accent1"/>
                </a:solidFill>
              </a:rPr>
              <a:t>来平衡朱迪</a:t>
            </a:r>
            <a:r>
              <a:rPr lang="en-US" altLang="zh-CN">
                <a:solidFill>
                  <a:schemeClr val="accent1"/>
                </a:solidFill>
              </a:rPr>
              <a:t>.</a:t>
            </a:r>
            <a:r>
              <a:rPr lang="zh-CN" altLang="en-US">
                <a:solidFill>
                  <a:schemeClr val="accent1"/>
                </a:solidFill>
              </a:rPr>
              <a:t>边际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8205" y="4020820"/>
            <a:ext cx="736473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战略领导</a:t>
            </a:r>
            <a:r>
              <a:rPr lang="en-US" altLang="zh-CN">
                <a:solidFill>
                  <a:schemeClr val="accent1"/>
                </a:solidFill>
              </a:rPr>
              <a:t>:</a:t>
            </a:r>
            <a:r>
              <a:rPr lang="zh-CN" altLang="en-US">
                <a:solidFill>
                  <a:schemeClr val="accent1"/>
                </a:solidFill>
              </a:rPr>
              <a:t>加里是追击行动的</a:t>
            </a:r>
            <a:r>
              <a:rPr lang="en-US" altLang="zh-CN">
                <a:solidFill>
                  <a:schemeClr val="accent1"/>
                </a:solidFill>
              </a:rPr>
              <a:t>“</a:t>
            </a:r>
            <a:r>
              <a:rPr lang="zh-CN" altLang="en-US">
                <a:solidFill>
                  <a:schemeClr val="accent1"/>
                </a:solidFill>
              </a:rPr>
              <a:t>智囊团</a:t>
            </a:r>
            <a:r>
              <a:rPr lang="en-US" altLang="zh-CN">
                <a:solidFill>
                  <a:schemeClr val="accent1"/>
                </a:solidFill>
              </a:rPr>
              <a:t>”</a:t>
            </a:r>
            <a:r>
              <a:rPr lang="zh-CN" altLang="en-US">
                <a:solidFill>
                  <a:schemeClr val="accent1"/>
                </a:solidFill>
              </a:rPr>
              <a:t>，擅长设计规避风险的计划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10455" y="4603115"/>
            <a:ext cx="118554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性格发展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5450" y="6414770"/>
            <a:ext cx="713105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认知突破：从</a:t>
            </a:r>
            <a:r>
              <a:rPr lang="en-US" altLang="zh-CN">
                <a:solidFill>
                  <a:schemeClr val="accent1"/>
                </a:solidFill>
              </a:rPr>
              <a:t>“</a:t>
            </a:r>
            <a:r>
              <a:rPr lang="zh-CN" altLang="en-US">
                <a:solidFill>
                  <a:schemeClr val="accent1"/>
                </a:solidFill>
              </a:rPr>
              <a:t>避险自保</a:t>
            </a:r>
            <a:r>
              <a:rPr lang="en-US" altLang="zh-CN">
                <a:solidFill>
                  <a:schemeClr val="accent1"/>
                </a:solidFill>
              </a:rPr>
              <a:t>”</a:t>
            </a:r>
            <a:r>
              <a:rPr lang="zh-CN" altLang="en-US">
                <a:solidFill>
                  <a:schemeClr val="accent1"/>
                </a:solidFill>
              </a:rPr>
              <a:t>到</a:t>
            </a:r>
            <a:r>
              <a:rPr lang="en-US" altLang="zh-CN">
                <a:solidFill>
                  <a:schemeClr val="accent1"/>
                </a:solidFill>
              </a:rPr>
              <a:t>“</a:t>
            </a:r>
            <a:r>
              <a:rPr lang="zh-CN" altLang="en-US">
                <a:solidFill>
                  <a:schemeClr val="accent1"/>
                </a:solidFill>
              </a:rPr>
              <a:t>积极为边缘群体发声</a:t>
            </a:r>
            <a:r>
              <a:rPr lang="en-US" altLang="zh-CN">
                <a:solidFill>
                  <a:schemeClr val="accent1"/>
                </a:solidFill>
              </a:rPr>
              <a:t>”</a:t>
            </a:r>
            <a:r>
              <a:rPr lang="zh-CN" altLang="en-US">
                <a:solidFill>
                  <a:schemeClr val="accent1"/>
                </a:solidFill>
              </a:rPr>
              <a:t>，突破自身心理障碍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28435" y="602615"/>
            <a:ext cx="1786890" cy="532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chemeClr val="accent1"/>
                </a:solidFill>
              </a:rPr>
              <a:t>人物介绍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61205" y="1672590"/>
            <a:ext cx="177863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朱迪霍普斯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28160" y="2760345"/>
            <a:ext cx="3873500" cy="560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accent1"/>
                </a:solidFill>
              </a:rPr>
              <a:t>主要情节驱动因素：合作伙伴冲突的发起者和加里事件的关键参与者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02025" y="3872865"/>
            <a:ext cx="4699635" cy="571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accent1"/>
                </a:solidFill>
              </a:rPr>
              <a:t>正义的象征：坚持调查</a:t>
            </a:r>
            <a:r>
              <a:rPr lang="en-US" altLang="zh-CN">
                <a:solidFill>
                  <a:schemeClr val="accent1"/>
                </a:solidFill>
              </a:rPr>
              <a:t>“</a:t>
            </a:r>
            <a:r>
              <a:rPr lang="zh-CN" altLang="en-US">
                <a:solidFill>
                  <a:schemeClr val="accent1"/>
                </a:solidFill>
              </a:rPr>
              <a:t>气候墙素描盗窃案</a:t>
            </a:r>
            <a:r>
              <a:rPr lang="en-US" altLang="zh-CN">
                <a:solidFill>
                  <a:schemeClr val="accent1"/>
                </a:solidFill>
              </a:rPr>
              <a:t>”</a:t>
            </a:r>
            <a:r>
              <a:rPr lang="zh-CN" altLang="en-US">
                <a:solidFill>
                  <a:schemeClr val="accent1"/>
                </a:solidFill>
              </a:rPr>
              <a:t>，拒绝忽视爬虫群体的困境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51070" y="4656455"/>
            <a:ext cx="113284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性格发展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525" y="5948045"/>
            <a:ext cx="6447790" cy="581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accent1"/>
                </a:solidFill>
              </a:rPr>
              <a:t>认知升级：从</a:t>
            </a:r>
            <a:r>
              <a:rPr lang="en-US" altLang="zh-CN">
                <a:solidFill>
                  <a:schemeClr val="accent1"/>
                </a:solidFill>
              </a:rPr>
              <a:t>“</a:t>
            </a:r>
            <a:r>
              <a:rPr lang="zh-CN" altLang="en-US">
                <a:solidFill>
                  <a:schemeClr val="accent1"/>
                </a:solidFill>
              </a:rPr>
              <a:t>消除个人歧视</a:t>
            </a:r>
            <a:r>
              <a:rPr lang="en-US" altLang="zh-CN">
                <a:solidFill>
                  <a:schemeClr val="accent1"/>
                </a:solidFill>
              </a:rPr>
              <a:t>”</a:t>
            </a:r>
            <a:r>
              <a:rPr lang="zh-CN" altLang="en-US">
                <a:solidFill>
                  <a:schemeClr val="accent1"/>
                </a:solidFill>
              </a:rPr>
              <a:t>到</a:t>
            </a:r>
            <a:r>
              <a:rPr lang="en-US" altLang="zh-CN">
                <a:solidFill>
                  <a:schemeClr val="accent1"/>
                </a:solidFill>
              </a:rPr>
              <a:t>“</a:t>
            </a:r>
            <a:r>
              <a:rPr lang="zh-CN" altLang="en-US">
                <a:solidFill>
                  <a:schemeClr val="accent1"/>
                </a:solidFill>
              </a:rPr>
              <a:t>打击系统性不公正，理解歧视的深层根源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240030"/>
            <a:ext cx="12192635" cy="70980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6571615" y="546735"/>
            <a:ext cx="1426845" cy="4210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chemeClr val="accent1"/>
                </a:solidFill>
                <a:uFillTx/>
              </a:rPr>
              <a:t>人物介绍</a:t>
            </a:r>
            <a:endParaRPr lang="zh-CN" altLang="en-US" sz="2400" b="1">
              <a:solidFill>
                <a:schemeClr val="accent1"/>
              </a:solidFill>
              <a:uFillTx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0730" y="1454150"/>
            <a:ext cx="1429385" cy="603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chemeClr val="accent1"/>
                </a:solidFill>
                <a:uFillTx/>
              </a:rPr>
              <a:t>蛇盖瑞</a:t>
            </a:r>
            <a:endParaRPr lang="zh-CN" altLang="en-US" sz="2400" b="1">
              <a:solidFill>
                <a:schemeClr val="accent1"/>
              </a:solidFill>
              <a:uFillTx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26000" y="2783840"/>
            <a:ext cx="3745865" cy="560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accent1"/>
                </a:solidFill>
              </a:rPr>
              <a:t>阴谋导火索：</a:t>
            </a:r>
            <a:r>
              <a:rPr lang="en-US" altLang="zh-CN">
                <a:solidFill>
                  <a:schemeClr val="accent1"/>
                </a:solidFill>
              </a:rPr>
              <a:t>“</a:t>
            </a:r>
            <a:r>
              <a:rPr lang="zh-CN" altLang="en-US">
                <a:solidFill>
                  <a:schemeClr val="accent1"/>
                </a:solidFill>
              </a:rPr>
              <a:t>气候墙原始草图</a:t>
            </a:r>
            <a:r>
              <a:rPr lang="en-US" altLang="zh-CN">
                <a:solidFill>
                  <a:schemeClr val="accent1"/>
                </a:solidFill>
              </a:rPr>
              <a:t>”</a:t>
            </a:r>
            <a:r>
              <a:rPr lang="zh-CN" altLang="en-US">
                <a:solidFill>
                  <a:schemeClr val="accent1"/>
                </a:solidFill>
              </a:rPr>
              <a:t>盗取者，引发全城危机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55545" y="3836670"/>
            <a:ext cx="5429885" cy="6089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accent1"/>
                </a:solidFill>
              </a:rPr>
              <a:t>真相承载者：掌握爬行动物被边缘化的百年历史，是揭开族群不公的关键线索人。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26820" y="5933440"/>
            <a:ext cx="6327775" cy="561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accent1"/>
                </a:solidFill>
              </a:rPr>
              <a:t>认知转变：从</a:t>
            </a:r>
            <a:r>
              <a:rPr lang="en-US" altLang="zh-CN">
                <a:solidFill>
                  <a:schemeClr val="accent1"/>
                </a:solidFill>
              </a:rPr>
              <a:t>“</a:t>
            </a:r>
            <a:r>
              <a:rPr lang="zh-CN" altLang="en-US">
                <a:solidFill>
                  <a:schemeClr val="accent1"/>
                </a:solidFill>
              </a:rPr>
              <a:t>独自复仇式盗图</a:t>
            </a:r>
            <a:r>
              <a:rPr lang="en-US" altLang="zh-CN">
                <a:solidFill>
                  <a:schemeClr val="accent1"/>
                </a:solidFill>
              </a:rPr>
              <a:t>”</a:t>
            </a:r>
            <a:r>
              <a:rPr lang="zh-CN" altLang="en-US">
                <a:solidFill>
                  <a:schemeClr val="accent1"/>
                </a:solidFill>
              </a:rPr>
              <a:t>到</a:t>
            </a:r>
            <a:r>
              <a:rPr lang="en-US" altLang="zh-CN">
                <a:solidFill>
                  <a:schemeClr val="accent1"/>
                </a:solidFill>
              </a:rPr>
              <a:t>“</a:t>
            </a:r>
            <a:r>
              <a:rPr lang="zh-CN" altLang="en-US">
                <a:solidFill>
                  <a:schemeClr val="accent1"/>
                </a:solidFill>
              </a:rPr>
              <a:t>相信朱迪团队</a:t>
            </a:r>
            <a:r>
              <a:rPr lang="en-US" altLang="zh-CN">
                <a:solidFill>
                  <a:schemeClr val="accent1"/>
                </a:solidFill>
              </a:rPr>
              <a:t>”</a:t>
            </a:r>
            <a:r>
              <a:rPr lang="zh-CN" altLang="en-US">
                <a:solidFill>
                  <a:schemeClr val="accent1"/>
                </a:solidFill>
              </a:rPr>
              <a:t>，理解平权需多方协作而非单打独斗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0730" cy="68573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40500" y="561340"/>
            <a:ext cx="2232660" cy="7391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 sz="3600" b="1">
                <a:solidFill>
                  <a:schemeClr val="accent2"/>
                </a:solidFill>
                <a:uFillTx/>
              </a:rPr>
              <a:t>角色介绍</a:t>
            </a:r>
            <a:endParaRPr lang="zh-CN" altLang="en-US" sz="3600" b="1">
              <a:solidFill>
                <a:schemeClr val="accent2"/>
              </a:solidFill>
              <a:uFillTx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17345" y="2738755"/>
            <a:ext cx="3958590" cy="465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chemeClr val="accent1"/>
                </a:solidFill>
                <a:uFillTx/>
              </a:rPr>
              <a:t>信息枢纽：湿地的</a:t>
            </a:r>
            <a:r>
              <a:rPr lang="en-US" altLang="zh-CN" sz="2400" b="1">
                <a:solidFill>
                  <a:schemeClr val="accent1"/>
                </a:solidFill>
                <a:uFillTx/>
              </a:rPr>
              <a:t>“</a:t>
            </a:r>
            <a:r>
              <a:rPr lang="zh-CN" altLang="en-US" sz="2400" b="1">
                <a:solidFill>
                  <a:schemeClr val="accent1"/>
                </a:solidFill>
                <a:uFillTx/>
              </a:rPr>
              <a:t>活地图</a:t>
            </a:r>
            <a:r>
              <a:rPr lang="en-US" altLang="zh-CN" sz="2400" b="1">
                <a:solidFill>
                  <a:schemeClr val="accent1"/>
                </a:solidFill>
                <a:uFillTx/>
              </a:rPr>
              <a:t>”</a:t>
            </a:r>
            <a:endParaRPr lang="en-US" altLang="zh-CN" sz="2400" b="1">
              <a:solidFill>
                <a:schemeClr val="accent1"/>
              </a:solidFill>
              <a:uFillTx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92520" y="3204845"/>
            <a:ext cx="2432050" cy="14344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/>
              <a:t>信任调解者：因长期在多族群区域活动，成为朱迪团队获取边缘群体信任的关键纽带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192520" y="4710430"/>
            <a:ext cx="2781935" cy="21469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noAutofit/>
          </a:bodyPr>
          <a:p>
            <a:r>
              <a:rPr lang="zh-CN" altLang="en-US"/>
              <a:t>剧中角色成长</a:t>
            </a:r>
            <a:endParaRPr lang="zh-CN" altLang="en-US"/>
          </a:p>
          <a:p>
            <a:r>
              <a:rPr lang="zh-CN" altLang="en-US"/>
              <a:t>认知升级：从</a:t>
            </a:r>
            <a:r>
              <a:rPr lang="en-US" altLang="zh-CN"/>
              <a:t>“</a:t>
            </a:r>
            <a:r>
              <a:rPr lang="zh-CN" altLang="en-US"/>
              <a:t>单纯传递情报</a:t>
            </a:r>
            <a:r>
              <a:rPr lang="en-US" altLang="zh-CN"/>
              <a:t>”</a:t>
            </a:r>
            <a:r>
              <a:rPr lang="zh-CN" altLang="en-US"/>
              <a:t>到</a:t>
            </a:r>
            <a:r>
              <a:rPr lang="en-US" altLang="zh-CN"/>
              <a:t>“</a:t>
            </a:r>
            <a:r>
              <a:rPr lang="zh-CN" altLang="en-US"/>
              <a:t>主动参与平权行动</a:t>
            </a:r>
            <a:r>
              <a:rPr lang="en-US" altLang="zh-CN"/>
              <a:t>’’</a:t>
            </a:r>
            <a:r>
              <a:rPr lang="zh-CN" altLang="en-US"/>
              <a:t>，理解自身工作的社会意义；</a:t>
            </a:r>
            <a:endParaRPr lang="zh-CN" altLang="en-US"/>
          </a:p>
          <a:p>
            <a:r>
              <a:rPr lang="zh-CN" altLang="en-US"/>
              <a:t>勇气突破：克服对林雪猁家族的恐惧，公开作证揭露其侵占家园的真相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439410" y="1596390"/>
            <a:ext cx="1758315" cy="453390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r>
              <a:rPr lang="zh-CN" altLang="en-US"/>
              <a:t>狸宝</a:t>
            </a:r>
            <a:r>
              <a:rPr lang="en-US" altLang="zh-CN"/>
              <a:t>.</a:t>
            </a:r>
            <a:r>
              <a:rPr lang="zh-CN" altLang="en-US"/>
              <a:t>梅普迪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1383</Words>
  <Application>WPS 演示</Application>
  <PresentationFormat>宽屏</PresentationFormat>
  <Paragraphs>148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WPS_1756896202</cp:lastModifiedBy>
  <cp:revision>191</cp:revision>
  <dcterms:created xsi:type="dcterms:W3CDTF">2019-06-19T02:08:00Z</dcterms:created>
  <dcterms:modified xsi:type="dcterms:W3CDTF">2025-12-17T10:28:05Z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2052-12.1.0.24031</vt:lpwstr>
  </property>
  <property fmtid="{D5CDD505-2E9C-101B-9397-08002B2CF9AE}" pid="3" name="ICV">
    <vt:lpwstr>780D922ED1C14315B18952E4C0AC320F_11</vt:lpwstr>
  </property>
</Properties>
</file>